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65" r:id="rId2"/>
  </p:sldMasterIdLst>
  <p:notesMasterIdLst>
    <p:notesMasterId r:id="rId15"/>
  </p:notesMasterIdLst>
  <p:handoutMasterIdLst>
    <p:handoutMasterId r:id="rId16"/>
  </p:handoutMasterIdLst>
  <p:sldIdLst>
    <p:sldId id="425" r:id="rId3"/>
    <p:sldId id="426" r:id="rId4"/>
    <p:sldId id="427" r:id="rId5"/>
    <p:sldId id="429" r:id="rId6"/>
    <p:sldId id="431" r:id="rId7"/>
    <p:sldId id="430" r:id="rId8"/>
    <p:sldId id="432" r:id="rId9"/>
    <p:sldId id="433" r:id="rId10"/>
    <p:sldId id="434" r:id="rId11"/>
    <p:sldId id="435" r:id="rId12"/>
    <p:sldId id="436" r:id="rId13"/>
    <p:sldId id="437" r:id="rId1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F766"/>
    <a:srgbClr val="F2AC30"/>
    <a:srgbClr val="2FC5FA"/>
    <a:srgbClr val="9D9D03"/>
    <a:srgbClr val="FE3FE4"/>
    <a:srgbClr val="33E97C"/>
    <a:srgbClr val="FE4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94249" autoAdjust="0"/>
  </p:normalViewPr>
  <p:slideViewPr>
    <p:cSldViewPr showGuides="1">
      <p:cViewPr varScale="1">
        <p:scale>
          <a:sx n="92" d="100"/>
          <a:sy n="92" d="100"/>
        </p:scale>
        <p:origin x="936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83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6A9F2-3C09-406A-BE9B-6FF53D5EE53D}" type="datetimeFigureOut">
              <a:rPr lang="ko-KR" altLang="en-US" smtClean="0"/>
              <a:t>2020-06-25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A34FA-9674-4E4A-9898-DC5815357AEF}" type="slidenum">
              <a:rPr lang="ko-KR" altLang="en-US" smtClean="0"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4250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B55AB-6DCB-4684-BEB9-B4896045B37D}" type="datetimeFigureOut">
              <a:rPr lang="ko-KR" altLang="en-US" smtClean="0"/>
              <a:t>2020-06-25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A2CFF-3AE3-4BFA-9DFB-02C4C132EE13}" type="slidenum">
              <a:rPr lang="ko-KR" altLang="en-US" smtClean="0"/>
              <a:t>‹Nº›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84995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518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/>
          <p:nvPr userDrawn="1"/>
        </p:nvSpPr>
        <p:spPr>
          <a:xfrm rot="10800000">
            <a:off x="-1" y="-1"/>
            <a:ext cx="9143999" cy="5143499"/>
          </a:xfrm>
          <a:prstGeom prst="triangle">
            <a:avLst>
              <a:gd name="adj" fmla="val 28960"/>
            </a:avLst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FADE6738-9B24-46DC-A806-C322EE3B9BD7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2" y="-6529"/>
            <a:ext cx="9143998" cy="5070347"/>
          </a:xfrm>
          <a:custGeom>
            <a:avLst/>
            <a:gdLst>
              <a:gd name="connsiteX0" fmla="*/ 0 w 9143998"/>
              <a:gd name="connsiteY0" fmla="*/ 0 h 5070347"/>
              <a:gd name="connsiteX1" fmla="*/ 9143998 w 9143998"/>
              <a:gd name="connsiteY1" fmla="*/ 0 h 5070347"/>
              <a:gd name="connsiteX2" fmla="*/ 7095742 w 9143998"/>
              <a:gd name="connsiteY2" fmla="*/ 5070347 h 507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3998" h="5070347">
                <a:moveTo>
                  <a:pt x="0" y="0"/>
                </a:moveTo>
                <a:lnTo>
                  <a:pt x="9143998" y="0"/>
                </a:lnTo>
                <a:lnTo>
                  <a:pt x="7095742" y="50703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039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31095" y="2589087"/>
            <a:ext cx="3464841" cy="2554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570858" y="0"/>
            <a:ext cx="2377405" cy="2554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865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 userDrawn="1"/>
        </p:nvSpPr>
        <p:spPr>
          <a:xfrm>
            <a:off x="54000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 userDrawn="1"/>
        </p:nvSpPr>
        <p:spPr>
          <a:xfrm>
            <a:off x="327608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 userDrawn="1"/>
        </p:nvSpPr>
        <p:spPr>
          <a:xfrm>
            <a:off x="601216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753718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483054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225878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CD0968B-C293-4E0A-879B-E1D7528644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63404E90-4158-403D-A53D-4AECAC8931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4837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19682" y="1419623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19682" y="2499742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19682" y="3579862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551149" y="1419623"/>
            <a:ext cx="4068000" cy="1008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51149" y="2499742"/>
            <a:ext cx="4068000" cy="1008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551149" y="3579862"/>
            <a:ext cx="4068000" cy="1008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676958" y="1509679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4676958" y="2589798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4676958" y="3669917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6FC884E-37FC-4F8B-B0AE-73C03E156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D578CCDF-B86D-478C-B990-CBB1FB8808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576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347614"/>
            <a:ext cx="9144000" cy="2304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147" name="Picture 3" descr="D:\KBM-정애\014-Fullppt\PNG이미지\탭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491" y="1101476"/>
            <a:ext cx="2443294" cy="300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:\KBM-정애\014-Fullppt\PNG이미지\핸드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831" y="2063670"/>
            <a:ext cx="1841393" cy="223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671220" y="1404593"/>
            <a:ext cx="1702924" cy="2265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14680" y="2155596"/>
            <a:ext cx="1027522" cy="1618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2A023F0-0472-4D05-8356-F4D9C9FB7B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F744C2FB-3B15-44C3-A8D1-1540068794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3382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63589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8196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49099"/>
            <a:ext cx="6624736" cy="336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3808" y="1384815"/>
            <a:ext cx="3168352" cy="233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936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l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4462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6547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EBCD8F5-B952-4024-B2F0-53E21A9D48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CE2BB9C2-E1D2-4E0C-BFE1-64849A73E1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4397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63688" y="25735"/>
            <a:ext cx="7380312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445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 userDrawn="1"/>
        </p:nvSpPr>
        <p:spPr>
          <a:xfrm rot="18846045">
            <a:off x="4183006" y="327638"/>
            <a:ext cx="3931058" cy="3388842"/>
          </a:xfrm>
          <a:prstGeom prst="triangl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580112" y="1340365"/>
            <a:ext cx="2016225" cy="24824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18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tIns="540000" anchor="t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423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661159" y="1176822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3380" y="1176822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653380" y="3011113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2661159" y="3011113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68938" y="1176822"/>
            <a:ext cx="1828800" cy="172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645602" y="1176822"/>
            <a:ext cx="1828800" cy="17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645602" y="3011109"/>
            <a:ext cx="1828800" cy="172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68938" y="3011109"/>
            <a:ext cx="1828800" cy="172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04E2E11-A6E0-49CA-B50A-B4CE00AA51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87C6EABD-F67F-49B4-A51B-E101FB5998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80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36584"/>
            <a:ext cx="3672408" cy="36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947625" y="1297014"/>
            <a:ext cx="3325137" cy="23237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1A1507E-95E7-4D48-BBB7-ECCACC931B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29D945A9-9C37-4202-A44A-216BEE4A5E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527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177930"/>
            <a:ext cx="1828800" cy="18722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828800" y="3042333"/>
            <a:ext cx="1828800" cy="18722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828800" y="1178138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657600" y="1177930"/>
            <a:ext cx="1828800" cy="18722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5486400" y="3042333"/>
            <a:ext cx="1828800" cy="18722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65760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486400" y="1178138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731520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315200" y="1177930"/>
            <a:ext cx="1828800" cy="18722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BC411CE2-DDDA-4E92-AC47-8E2E7BFBD8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C17BD2BE-B5DC-44EE-ADF8-C3DB99AFA2C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621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741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459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5" r:id="rId3"/>
    <p:sldLayoutId id="2147483667" r:id="rId4"/>
    <p:sldLayoutId id="2147483656" r:id="rId5"/>
    <p:sldLayoutId id="2147483670" r:id="rId6"/>
    <p:sldLayoutId id="2147483657" r:id="rId7"/>
    <p:sldLayoutId id="2147483658" r:id="rId8"/>
    <p:sldLayoutId id="2147483659" r:id="rId9"/>
    <p:sldLayoutId id="2147483662" r:id="rId10"/>
    <p:sldLayoutId id="2147483663" r:id="rId11"/>
    <p:sldLayoutId id="2147483660" r:id="rId12"/>
    <p:sldLayoutId id="2147483661" r:id="rId13"/>
    <p:sldLayoutId id="2147483664" r:id="rId14"/>
    <p:sldLayoutId id="2147483669" r:id="rId15"/>
    <p:sldLayoutId id="2147483672" r:id="rId16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4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0.png"/><Relationship Id="rId13" Type="http://schemas.openxmlformats.org/officeDocument/2006/relationships/image" Target="../media/image120.png"/><Relationship Id="rId3" Type="http://schemas.openxmlformats.org/officeDocument/2006/relationships/image" Target="../media/image1100.png"/><Relationship Id="rId7" Type="http://schemas.openxmlformats.org/officeDocument/2006/relationships/image" Target="../media/image1140.png"/><Relationship Id="rId12" Type="http://schemas.openxmlformats.org/officeDocument/2006/relationships/image" Target="../media/image119.png"/><Relationship Id="rId2" Type="http://schemas.openxmlformats.org/officeDocument/2006/relationships/image" Target="../media/image1090.png"/><Relationship Id="rId16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0.png"/><Relationship Id="rId11" Type="http://schemas.openxmlformats.org/officeDocument/2006/relationships/image" Target="../media/image118.png"/><Relationship Id="rId5" Type="http://schemas.openxmlformats.org/officeDocument/2006/relationships/image" Target="../media/image1120.png"/><Relationship Id="rId15" Type="http://schemas.openxmlformats.org/officeDocument/2006/relationships/image" Target="../media/image122.png"/><Relationship Id="rId10" Type="http://schemas.openxmlformats.org/officeDocument/2006/relationships/image" Target="../media/image117.png"/><Relationship Id="rId4" Type="http://schemas.openxmlformats.org/officeDocument/2006/relationships/image" Target="../media/image1110.png"/><Relationship Id="rId9" Type="http://schemas.openxmlformats.org/officeDocument/2006/relationships/image" Target="../media/image116.png"/><Relationship Id="rId14" Type="http://schemas.openxmlformats.org/officeDocument/2006/relationships/image" Target="../media/image12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8.png"/><Relationship Id="rId13" Type="http://schemas.openxmlformats.org/officeDocument/2006/relationships/image" Target="../media/image263.png"/><Relationship Id="rId18" Type="http://schemas.openxmlformats.org/officeDocument/2006/relationships/image" Target="../media/image272.png"/><Relationship Id="rId3" Type="http://schemas.openxmlformats.org/officeDocument/2006/relationships/image" Target="../media/image253.png"/><Relationship Id="rId21" Type="http://schemas.openxmlformats.org/officeDocument/2006/relationships/image" Target="../media/image275.png"/><Relationship Id="rId7" Type="http://schemas.openxmlformats.org/officeDocument/2006/relationships/image" Target="../media/image257.png"/><Relationship Id="rId12" Type="http://schemas.openxmlformats.org/officeDocument/2006/relationships/image" Target="../media/image262.png"/><Relationship Id="rId17" Type="http://schemas.openxmlformats.org/officeDocument/2006/relationships/image" Target="../media/image2670.png"/><Relationship Id="rId2" Type="http://schemas.openxmlformats.org/officeDocument/2006/relationships/image" Target="../media/image252.png"/><Relationship Id="rId16" Type="http://schemas.openxmlformats.org/officeDocument/2006/relationships/image" Target="../media/image266.png"/><Relationship Id="rId20" Type="http://schemas.openxmlformats.org/officeDocument/2006/relationships/image" Target="../media/image2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1.png"/><Relationship Id="rId11" Type="http://schemas.openxmlformats.org/officeDocument/2006/relationships/image" Target="../media/image261.png"/><Relationship Id="rId5" Type="http://schemas.openxmlformats.org/officeDocument/2006/relationships/image" Target="../media/image255.png"/><Relationship Id="rId15" Type="http://schemas.openxmlformats.org/officeDocument/2006/relationships/image" Target="../media/image265.png"/><Relationship Id="rId10" Type="http://schemas.openxmlformats.org/officeDocument/2006/relationships/image" Target="../media/image260.png"/><Relationship Id="rId19" Type="http://schemas.openxmlformats.org/officeDocument/2006/relationships/image" Target="../media/image273.png"/><Relationship Id="rId4" Type="http://schemas.openxmlformats.org/officeDocument/2006/relationships/image" Target="../media/image254.png"/><Relationship Id="rId9" Type="http://schemas.openxmlformats.org/officeDocument/2006/relationships/image" Target="../media/image259.png"/><Relationship Id="rId14" Type="http://schemas.openxmlformats.org/officeDocument/2006/relationships/image" Target="../media/image264.png"/><Relationship Id="rId22" Type="http://schemas.openxmlformats.org/officeDocument/2006/relationships/image" Target="../media/image27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3.png"/><Relationship Id="rId13" Type="http://schemas.openxmlformats.org/officeDocument/2006/relationships/image" Target="../media/image288.png"/><Relationship Id="rId18" Type="http://schemas.openxmlformats.org/officeDocument/2006/relationships/image" Target="../media/image293.png"/><Relationship Id="rId3" Type="http://schemas.openxmlformats.org/officeDocument/2006/relationships/image" Target="../media/image278.png"/><Relationship Id="rId7" Type="http://schemas.openxmlformats.org/officeDocument/2006/relationships/image" Target="../media/image282.png"/><Relationship Id="rId12" Type="http://schemas.openxmlformats.org/officeDocument/2006/relationships/image" Target="../media/image287.png"/><Relationship Id="rId17" Type="http://schemas.openxmlformats.org/officeDocument/2006/relationships/image" Target="../media/image292.png"/><Relationship Id="rId2" Type="http://schemas.openxmlformats.org/officeDocument/2006/relationships/image" Target="../media/image277.png"/><Relationship Id="rId16" Type="http://schemas.openxmlformats.org/officeDocument/2006/relationships/image" Target="../media/image291.png"/><Relationship Id="rId20" Type="http://schemas.openxmlformats.org/officeDocument/2006/relationships/image" Target="../media/image2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1.png"/><Relationship Id="rId11" Type="http://schemas.openxmlformats.org/officeDocument/2006/relationships/image" Target="../media/image286.png"/><Relationship Id="rId5" Type="http://schemas.openxmlformats.org/officeDocument/2006/relationships/image" Target="../media/image280.png"/><Relationship Id="rId15" Type="http://schemas.openxmlformats.org/officeDocument/2006/relationships/image" Target="../media/image290.png"/><Relationship Id="rId10" Type="http://schemas.openxmlformats.org/officeDocument/2006/relationships/image" Target="../media/image285.png"/><Relationship Id="rId19" Type="http://schemas.openxmlformats.org/officeDocument/2006/relationships/image" Target="../media/image294.png"/><Relationship Id="rId4" Type="http://schemas.openxmlformats.org/officeDocument/2006/relationships/image" Target="../media/image279.png"/><Relationship Id="rId9" Type="http://schemas.openxmlformats.org/officeDocument/2006/relationships/image" Target="../media/image284.png"/><Relationship Id="rId14" Type="http://schemas.openxmlformats.org/officeDocument/2006/relationships/image" Target="../media/image28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2.png"/><Relationship Id="rId13" Type="http://schemas.openxmlformats.org/officeDocument/2006/relationships/image" Target="../media/image307.png"/><Relationship Id="rId18" Type="http://schemas.openxmlformats.org/officeDocument/2006/relationships/image" Target="../media/image312.png"/><Relationship Id="rId3" Type="http://schemas.openxmlformats.org/officeDocument/2006/relationships/image" Target="../media/image297.png"/><Relationship Id="rId7" Type="http://schemas.openxmlformats.org/officeDocument/2006/relationships/image" Target="../media/image301.png"/><Relationship Id="rId12" Type="http://schemas.openxmlformats.org/officeDocument/2006/relationships/image" Target="../media/image306.png"/><Relationship Id="rId17" Type="http://schemas.openxmlformats.org/officeDocument/2006/relationships/image" Target="../media/image311.png"/><Relationship Id="rId2" Type="http://schemas.openxmlformats.org/officeDocument/2006/relationships/image" Target="../media/image296.png"/><Relationship Id="rId16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0.png"/><Relationship Id="rId11" Type="http://schemas.openxmlformats.org/officeDocument/2006/relationships/image" Target="../media/image305.png"/><Relationship Id="rId5" Type="http://schemas.openxmlformats.org/officeDocument/2006/relationships/image" Target="../media/image299.png"/><Relationship Id="rId15" Type="http://schemas.openxmlformats.org/officeDocument/2006/relationships/image" Target="../media/image309.png"/><Relationship Id="rId10" Type="http://schemas.openxmlformats.org/officeDocument/2006/relationships/image" Target="../media/image304.png"/><Relationship Id="rId4" Type="http://schemas.openxmlformats.org/officeDocument/2006/relationships/image" Target="../media/image298.png"/><Relationship Id="rId9" Type="http://schemas.openxmlformats.org/officeDocument/2006/relationships/image" Target="../media/image303.png"/><Relationship Id="rId14" Type="http://schemas.openxmlformats.org/officeDocument/2006/relationships/image" Target="../media/image30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135.png"/><Relationship Id="rId3" Type="http://schemas.openxmlformats.org/officeDocument/2006/relationships/image" Target="../media/image125.png"/><Relationship Id="rId7" Type="http://schemas.openxmlformats.org/officeDocument/2006/relationships/image" Target="../media/image129.png"/><Relationship Id="rId12" Type="http://schemas.openxmlformats.org/officeDocument/2006/relationships/image" Target="../media/image134.png"/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8.png"/><Relationship Id="rId11" Type="http://schemas.openxmlformats.org/officeDocument/2006/relationships/image" Target="../media/image133.png"/><Relationship Id="rId5" Type="http://schemas.openxmlformats.org/officeDocument/2006/relationships/image" Target="../media/image127.png"/><Relationship Id="rId15" Type="http://schemas.openxmlformats.org/officeDocument/2006/relationships/image" Target="../media/image137.png"/><Relationship Id="rId10" Type="http://schemas.openxmlformats.org/officeDocument/2006/relationships/image" Target="../media/image132.png"/><Relationship Id="rId4" Type="http://schemas.openxmlformats.org/officeDocument/2006/relationships/image" Target="../media/image126.png"/><Relationship Id="rId9" Type="http://schemas.openxmlformats.org/officeDocument/2006/relationships/image" Target="../media/image131.png"/><Relationship Id="rId14" Type="http://schemas.openxmlformats.org/officeDocument/2006/relationships/image" Target="../media/image1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png"/><Relationship Id="rId13" Type="http://schemas.openxmlformats.org/officeDocument/2006/relationships/image" Target="../media/image152.png"/><Relationship Id="rId18" Type="http://schemas.openxmlformats.org/officeDocument/2006/relationships/image" Target="../media/image157.png"/><Relationship Id="rId3" Type="http://schemas.openxmlformats.org/officeDocument/2006/relationships/image" Target="../media/image142.png"/><Relationship Id="rId21" Type="http://schemas.openxmlformats.org/officeDocument/2006/relationships/image" Target="../media/image160.png"/><Relationship Id="rId7" Type="http://schemas.openxmlformats.org/officeDocument/2006/relationships/image" Target="../media/image146.png"/><Relationship Id="rId12" Type="http://schemas.openxmlformats.org/officeDocument/2006/relationships/image" Target="../media/image151.png"/><Relationship Id="rId17" Type="http://schemas.openxmlformats.org/officeDocument/2006/relationships/image" Target="../media/image156.png"/><Relationship Id="rId2" Type="http://schemas.openxmlformats.org/officeDocument/2006/relationships/image" Target="../media/image141.png"/><Relationship Id="rId16" Type="http://schemas.openxmlformats.org/officeDocument/2006/relationships/image" Target="../media/image155.png"/><Relationship Id="rId20" Type="http://schemas.openxmlformats.org/officeDocument/2006/relationships/image" Target="../media/image1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5.png"/><Relationship Id="rId11" Type="http://schemas.openxmlformats.org/officeDocument/2006/relationships/image" Target="../media/image150.png"/><Relationship Id="rId24" Type="http://schemas.openxmlformats.org/officeDocument/2006/relationships/image" Target="../media/image163.png"/><Relationship Id="rId5" Type="http://schemas.openxmlformats.org/officeDocument/2006/relationships/image" Target="../media/image144.png"/><Relationship Id="rId15" Type="http://schemas.openxmlformats.org/officeDocument/2006/relationships/image" Target="../media/image154.png"/><Relationship Id="rId23" Type="http://schemas.openxmlformats.org/officeDocument/2006/relationships/image" Target="../media/image162.png"/><Relationship Id="rId10" Type="http://schemas.openxmlformats.org/officeDocument/2006/relationships/image" Target="../media/image149.png"/><Relationship Id="rId19" Type="http://schemas.openxmlformats.org/officeDocument/2006/relationships/image" Target="../media/image158.png"/><Relationship Id="rId4" Type="http://schemas.openxmlformats.org/officeDocument/2006/relationships/image" Target="../media/image143.png"/><Relationship Id="rId9" Type="http://schemas.openxmlformats.org/officeDocument/2006/relationships/image" Target="../media/image148.png"/><Relationship Id="rId14" Type="http://schemas.openxmlformats.org/officeDocument/2006/relationships/image" Target="../media/image153.png"/><Relationship Id="rId22" Type="http://schemas.openxmlformats.org/officeDocument/2006/relationships/image" Target="../media/image16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13" Type="http://schemas.openxmlformats.org/officeDocument/2006/relationships/image" Target="../media/image175.png"/><Relationship Id="rId18" Type="http://schemas.openxmlformats.org/officeDocument/2006/relationships/image" Target="../media/image180.png"/><Relationship Id="rId3" Type="http://schemas.openxmlformats.org/officeDocument/2006/relationships/image" Target="../media/image165.png"/><Relationship Id="rId21" Type="http://schemas.openxmlformats.org/officeDocument/2006/relationships/image" Target="../media/image183.png"/><Relationship Id="rId7" Type="http://schemas.openxmlformats.org/officeDocument/2006/relationships/image" Target="../media/image169.png"/><Relationship Id="rId12" Type="http://schemas.openxmlformats.org/officeDocument/2006/relationships/image" Target="../media/image174.png"/><Relationship Id="rId17" Type="http://schemas.openxmlformats.org/officeDocument/2006/relationships/image" Target="../media/image179.png"/><Relationship Id="rId2" Type="http://schemas.openxmlformats.org/officeDocument/2006/relationships/image" Target="../media/image164.png"/><Relationship Id="rId16" Type="http://schemas.openxmlformats.org/officeDocument/2006/relationships/image" Target="../media/image178.png"/><Relationship Id="rId20" Type="http://schemas.openxmlformats.org/officeDocument/2006/relationships/image" Target="../media/image1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8.png"/><Relationship Id="rId11" Type="http://schemas.openxmlformats.org/officeDocument/2006/relationships/image" Target="../media/image173.png"/><Relationship Id="rId24" Type="http://schemas.openxmlformats.org/officeDocument/2006/relationships/image" Target="../media/image186.png"/><Relationship Id="rId5" Type="http://schemas.openxmlformats.org/officeDocument/2006/relationships/image" Target="../media/image167.png"/><Relationship Id="rId15" Type="http://schemas.openxmlformats.org/officeDocument/2006/relationships/image" Target="../media/image177.png"/><Relationship Id="rId23" Type="http://schemas.openxmlformats.org/officeDocument/2006/relationships/image" Target="../media/image185.png"/><Relationship Id="rId10" Type="http://schemas.openxmlformats.org/officeDocument/2006/relationships/image" Target="../media/image172.png"/><Relationship Id="rId19" Type="http://schemas.openxmlformats.org/officeDocument/2006/relationships/image" Target="../media/image181.png"/><Relationship Id="rId4" Type="http://schemas.openxmlformats.org/officeDocument/2006/relationships/image" Target="../media/image166.png"/><Relationship Id="rId9" Type="http://schemas.openxmlformats.org/officeDocument/2006/relationships/image" Target="../media/image171.png"/><Relationship Id="rId14" Type="http://schemas.openxmlformats.org/officeDocument/2006/relationships/image" Target="../media/image176.png"/><Relationship Id="rId22" Type="http://schemas.openxmlformats.org/officeDocument/2006/relationships/image" Target="../media/image18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png"/><Relationship Id="rId13" Type="http://schemas.openxmlformats.org/officeDocument/2006/relationships/image" Target="../media/image198.png"/><Relationship Id="rId18" Type="http://schemas.openxmlformats.org/officeDocument/2006/relationships/image" Target="../media/image203.png"/><Relationship Id="rId3" Type="http://schemas.openxmlformats.org/officeDocument/2006/relationships/image" Target="../media/image188.png"/><Relationship Id="rId7" Type="http://schemas.openxmlformats.org/officeDocument/2006/relationships/image" Target="../media/image192.png"/><Relationship Id="rId12" Type="http://schemas.openxmlformats.org/officeDocument/2006/relationships/image" Target="../media/image197.png"/><Relationship Id="rId17" Type="http://schemas.openxmlformats.org/officeDocument/2006/relationships/image" Target="../media/image202.png"/><Relationship Id="rId2" Type="http://schemas.openxmlformats.org/officeDocument/2006/relationships/image" Target="../media/image187.png"/><Relationship Id="rId16" Type="http://schemas.openxmlformats.org/officeDocument/2006/relationships/image" Target="../media/image201.png"/><Relationship Id="rId20" Type="http://schemas.openxmlformats.org/officeDocument/2006/relationships/image" Target="../media/image20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196.png"/><Relationship Id="rId5" Type="http://schemas.openxmlformats.org/officeDocument/2006/relationships/image" Target="../media/image190.png"/><Relationship Id="rId15" Type="http://schemas.openxmlformats.org/officeDocument/2006/relationships/image" Target="../media/image200.png"/><Relationship Id="rId10" Type="http://schemas.openxmlformats.org/officeDocument/2006/relationships/image" Target="../media/image195.png"/><Relationship Id="rId19" Type="http://schemas.openxmlformats.org/officeDocument/2006/relationships/image" Target="../media/image204.png"/><Relationship Id="rId4" Type="http://schemas.openxmlformats.org/officeDocument/2006/relationships/image" Target="../media/image189.png"/><Relationship Id="rId9" Type="http://schemas.openxmlformats.org/officeDocument/2006/relationships/image" Target="../media/image194.png"/><Relationship Id="rId14" Type="http://schemas.openxmlformats.org/officeDocument/2006/relationships/image" Target="../media/image19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png"/><Relationship Id="rId13" Type="http://schemas.openxmlformats.org/officeDocument/2006/relationships/image" Target="../media/image216.png"/><Relationship Id="rId18" Type="http://schemas.openxmlformats.org/officeDocument/2006/relationships/image" Target="../media/image221.png"/><Relationship Id="rId3" Type="http://schemas.openxmlformats.org/officeDocument/2006/relationships/image" Target="../media/image207.png"/><Relationship Id="rId7" Type="http://schemas.openxmlformats.org/officeDocument/2006/relationships/image" Target="../media/image211.png"/><Relationship Id="rId12" Type="http://schemas.openxmlformats.org/officeDocument/2006/relationships/image" Target="../media/image215.png"/><Relationship Id="rId17" Type="http://schemas.openxmlformats.org/officeDocument/2006/relationships/image" Target="../media/image220.png"/><Relationship Id="rId2" Type="http://schemas.openxmlformats.org/officeDocument/2006/relationships/image" Target="../media/image7.png"/><Relationship Id="rId16" Type="http://schemas.openxmlformats.org/officeDocument/2006/relationships/image" Target="../media/image2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11" Type="http://schemas.openxmlformats.org/officeDocument/2006/relationships/image" Target="../media/image214.png"/><Relationship Id="rId5" Type="http://schemas.openxmlformats.org/officeDocument/2006/relationships/image" Target="../media/image209.png"/><Relationship Id="rId15" Type="http://schemas.openxmlformats.org/officeDocument/2006/relationships/image" Target="../media/image218.png"/><Relationship Id="rId10" Type="http://schemas.openxmlformats.org/officeDocument/2006/relationships/image" Target="../media/image213.png"/><Relationship Id="rId19" Type="http://schemas.openxmlformats.org/officeDocument/2006/relationships/image" Target="../media/image222.png"/><Relationship Id="rId4" Type="http://schemas.openxmlformats.org/officeDocument/2006/relationships/image" Target="../media/image208.png"/><Relationship Id="rId9" Type="http://schemas.openxmlformats.org/officeDocument/2006/relationships/image" Target="../media/image212.png"/><Relationship Id="rId14" Type="http://schemas.openxmlformats.org/officeDocument/2006/relationships/image" Target="../media/image2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9.png"/><Relationship Id="rId13" Type="http://schemas.openxmlformats.org/officeDocument/2006/relationships/image" Target="../media/image234.png"/><Relationship Id="rId18" Type="http://schemas.openxmlformats.org/officeDocument/2006/relationships/image" Target="../media/image239.png"/><Relationship Id="rId26" Type="http://schemas.openxmlformats.org/officeDocument/2006/relationships/image" Target="../media/image247.png"/><Relationship Id="rId3" Type="http://schemas.openxmlformats.org/officeDocument/2006/relationships/image" Target="../media/image224.png"/><Relationship Id="rId21" Type="http://schemas.openxmlformats.org/officeDocument/2006/relationships/image" Target="../media/image242.png"/><Relationship Id="rId7" Type="http://schemas.openxmlformats.org/officeDocument/2006/relationships/image" Target="../media/image228.png"/><Relationship Id="rId12" Type="http://schemas.openxmlformats.org/officeDocument/2006/relationships/image" Target="../media/image233.png"/><Relationship Id="rId17" Type="http://schemas.openxmlformats.org/officeDocument/2006/relationships/image" Target="../media/image238.png"/><Relationship Id="rId25" Type="http://schemas.openxmlformats.org/officeDocument/2006/relationships/image" Target="../media/image246.png"/><Relationship Id="rId2" Type="http://schemas.openxmlformats.org/officeDocument/2006/relationships/image" Target="../media/image223.png"/><Relationship Id="rId16" Type="http://schemas.openxmlformats.org/officeDocument/2006/relationships/image" Target="../media/image237.png"/><Relationship Id="rId20" Type="http://schemas.openxmlformats.org/officeDocument/2006/relationships/image" Target="../media/image241.png"/><Relationship Id="rId29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7.png"/><Relationship Id="rId11" Type="http://schemas.openxmlformats.org/officeDocument/2006/relationships/image" Target="../media/image232.png"/><Relationship Id="rId24" Type="http://schemas.openxmlformats.org/officeDocument/2006/relationships/image" Target="../media/image245.png"/><Relationship Id="rId5" Type="http://schemas.openxmlformats.org/officeDocument/2006/relationships/image" Target="../media/image226.png"/><Relationship Id="rId15" Type="http://schemas.openxmlformats.org/officeDocument/2006/relationships/image" Target="../media/image236.png"/><Relationship Id="rId23" Type="http://schemas.openxmlformats.org/officeDocument/2006/relationships/image" Target="../media/image244.png"/><Relationship Id="rId28" Type="http://schemas.openxmlformats.org/officeDocument/2006/relationships/image" Target="../media/image249.png"/><Relationship Id="rId10" Type="http://schemas.openxmlformats.org/officeDocument/2006/relationships/image" Target="../media/image231.png"/><Relationship Id="rId19" Type="http://schemas.openxmlformats.org/officeDocument/2006/relationships/image" Target="../media/image240.png"/><Relationship Id="rId4" Type="http://schemas.openxmlformats.org/officeDocument/2006/relationships/image" Target="../media/image225.png"/><Relationship Id="rId9" Type="http://schemas.openxmlformats.org/officeDocument/2006/relationships/image" Target="../media/image230.png"/><Relationship Id="rId14" Type="http://schemas.openxmlformats.org/officeDocument/2006/relationships/image" Target="../media/image235.png"/><Relationship Id="rId22" Type="http://schemas.openxmlformats.org/officeDocument/2006/relationships/image" Target="../media/image243.png"/><Relationship Id="rId27" Type="http://schemas.openxmlformats.org/officeDocument/2006/relationships/image" Target="../media/image248.png"/><Relationship Id="rId30" Type="http://schemas.openxmlformats.org/officeDocument/2006/relationships/image" Target="../media/image25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8.png"/><Relationship Id="rId13" Type="http://schemas.openxmlformats.org/officeDocument/2006/relationships/image" Target="../media/image263.png"/><Relationship Id="rId18" Type="http://schemas.openxmlformats.org/officeDocument/2006/relationships/image" Target="../media/image268.png"/><Relationship Id="rId3" Type="http://schemas.openxmlformats.org/officeDocument/2006/relationships/image" Target="../media/image253.png"/><Relationship Id="rId7" Type="http://schemas.openxmlformats.org/officeDocument/2006/relationships/image" Target="../media/image257.png"/><Relationship Id="rId12" Type="http://schemas.openxmlformats.org/officeDocument/2006/relationships/image" Target="../media/image262.png"/><Relationship Id="rId17" Type="http://schemas.openxmlformats.org/officeDocument/2006/relationships/image" Target="../media/image267.png"/><Relationship Id="rId2" Type="http://schemas.openxmlformats.org/officeDocument/2006/relationships/image" Target="../media/image252.png"/><Relationship Id="rId16" Type="http://schemas.openxmlformats.org/officeDocument/2006/relationships/image" Target="../media/image266.png"/><Relationship Id="rId20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6.png"/><Relationship Id="rId11" Type="http://schemas.openxmlformats.org/officeDocument/2006/relationships/image" Target="../media/image261.png"/><Relationship Id="rId5" Type="http://schemas.openxmlformats.org/officeDocument/2006/relationships/image" Target="../media/image255.png"/><Relationship Id="rId15" Type="http://schemas.openxmlformats.org/officeDocument/2006/relationships/image" Target="../media/image265.png"/><Relationship Id="rId10" Type="http://schemas.openxmlformats.org/officeDocument/2006/relationships/image" Target="../media/image260.png"/><Relationship Id="rId19" Type="http://schemas.openxmlformats.org/officeDocument/2006/relationships/image" Target="../media/image269.png"/><Relationship Id="rId4" Type="http://schemas.openxmlformats.org/officeDocument/2006/relationships/image" Target="../media/image254.png"/><Relationship Id="rId9" Type="http://schemas.openxmlformats.org/officeDocument/2006/relationships/image" Target="../media/image259.png"/><Relationship Id="rId14" Type="http://schemas.openxmlformats.org/officeDocument/2006/relationships/image" Target="../media/image26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CCDE9E9-E7A7-4893-A790-4699E0A7E7EA}"/>
              </a:ext>
            </a:extLst>
          </p:cNvPr>
          <p:cNvSpPr/>
          <p:nvPr/>
        </p:nvSpPr>
        <p:spPr>
          <a:xfrm>
            <a:off x="744354" y="894002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Hallar, en caso de ser posible, las inversas de las siguientes matrices. En caso de no existir, indicar el porque. </a:t>
            </a:r>
            <a:endParaRPr lang="es-AR" sz="1400" dirty="0"/>
          </a:p>
        </p:txBody>
      </p:sp>
      <p:sp>
        <p:nvSpPr>
          <p:cNvPr id="32" name="Pentagon 5">
            <a:extLst>
              <a:ext uri="{FF2B5EF4-FFF2-40B4-BE49-F238E27FC236}">
                <a16:creationId xmlns:a16="http://schemas.microsoft.com/office/drawing/2014/main" id="{1B2845CB-4A9B-4254-B707-C8DB48007ACA}"/>
              </a:ext>
            </a:extLst>
          </p:cNvPr>
          <p:cNvSpPr/>
          <p:nvPr/>
        </p:nvSpPr>
        <p:spPr>
          <a:xfrm>
            <a:off x="15209" y="697774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/>
              <p:nvPr/>
            </p:nvSpPr>
            <p:spPr>
              <a:xfrm>
                <a:off x="6006" y="919314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13.1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" y="919314"/>
                <a:ext cx="496931" cy="276999"/>
              </a:xfrm>
              <a:prstGeom prst="rect">
                <a:avLst/>
              </a:prstGeom>
              <a:blipFill>
                <a:blip r:embed="rId2"/>
                <a:stretch>
                  <a:fillRect l="-9756" r="-9756" b="-88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2F5272F-603B-49AD-AA3D-02631FD587F8}"/>
                  </a:ext>
                </a:extLst>
              </p:cNvPr>
              <p:cNvSpPr txBox="1"/>
              <p:nvPr/>
            </p:nvSpPr>
            <p:spPr>
              <a:xfrm>
                <a:off x="899592" y="1396239"/>
                <a:ext cx="1091453" cy="4106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2F5272F-603B-49AD-AA3D-02631FD58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396239"/>
                <a:ext cx="1091453" cy="410625"/>
              </a:xfrm>
              <a:prstGeom prst="rect">
                <a:avLst/>
              </a:prstGeom>
              <a:blipFill>
                <a:blip r:embed="rId3"/>
                <a:stretch>
                  <a:fillRect l="-3911" t="-1493" b="-1641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E6B48C7F-A121-4664-8A25-F52FD8B36C11}"/>
                  </a:ext>
                </a:extLst>
              </p:cNvPr>
              <p:cNvSpPr/>
              <p:nvPr/>
            </p:nvSpPr>
            <p:spPr>
              <a:xfrm>
                <a:off x="-56695" y="2355726"/>
                <a:ext cx="1495666" cy="451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E6B48C7F-A121-4664-8A25-F52FD8B36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695" y="2355726"/>
                <a:ext cx="1495666" cy="451598"/>
              </a:xfrm>
              <a:prstGeom prst="rect">
                <a:avLst/>
              </a:prstGeom>
              <a:blipFill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uadroTexto 34">
            <a:extLst>
              <a:ext uri="{FF2B5EF4-FFF2-40B4-BE49-F238E27FC236}">
                <a16:creationId xmlns:a16="http://schemas.microsoft.com/office/drawing/2014/main" id="{B27F73F8-9162-42C5-A1F1-A2BB1CF3114F}"/>
              </a:ext>
            </a:extLst>
          </p:cNvPr>
          <p:cNvSpPr txBox="1"/>
          <p:nvPr/>
        </p:nvSpPr>
        <p:spPr>
          <a:xfrm>
            <a:off x="25434" y="1923581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BEB5E2C6-828C-427D-A56F-3D875EC3FB29}"/>
                  </a:ext>
                </a:extLst>
              </p:cNvPr>
              <p:cNvSpPr/>
              <p:nvPr/>
            </p:nvSpPr>
            <p:spPr>
              <a:xfrm>
                <a:off x="1438971" y="2454146"/>
                <a:ext cx="11015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BEB5E2C6-828C-427D-A56F-3D875EC3FB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971" y="2454146"/>
                <a:ext cx="110158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uadroTexto 36">
            <a:extLst>
              <a:ext uri="{FF2B5EF4-FFF2-40B4-BE49-F238E27FC236}">
                <a16:creationId xmlns:a16="http://schemas.microsoft.com/office/drawing/2014/main" id="{3130333C-AF15-4C1D-B7DA-320518440A74}"/>
              </a:ext>
            </a:extLst>
          </p:cNvPr>
          <p:cNvSpPr txBox="1"/>
          <p:nvPr/>
        </p:nvSpPr>
        <p:spPr>
          <a:xfrm>
            <a:off x="25434" y="2917096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2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F41661E9-099F-46DA-8360-BA00EFB47B24}"/>
              </a:ext>
            </a:extLst>
          </p:cNvPr>
          <p:cNvSpPr txBox="1"/>
          <p:nvPr/>
        </p:nvSpPr>
        <p:spPr>
          <a:xfrm>
            <a:off x="15209" y="3397334"/>
            <a:ext cx="1916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de Cofactores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D267AC93-3B13-4A51-8218-3DB6BA40A07B}"/>
                  </a:ext>
                </a:extLst>
              </p:cNvPr>
              <p:cNvSpPr/>
              <p:nvPr/>
            </p:nvSpPr>
            <p:spPr>
              <a:xfrm>
                <a:off x="-48407" y="3698902"/>
                <a:ext cx="192238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1+1</m:t>
                          </m:r>
                        </m:sup>
                      </m:sSup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es-AR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5</m:t>
                      </m:r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)=5</m:t>
                      </m:r>
                    </m:oMath>
                  </m:oMathPara>
                </a14:m>
                <a:endParaRPr lang="es-A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D267AC93-3B13-4A51-8218-3DB6BA40A0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8407" y="3698902"/>
                <a:ext cx="1922386" cy="307777"/>
              </a:xfrm>
              <a:prstGeom prst="rect">
                <a:avLst/>
              </a:prstGeom>
              <a:blipFill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57729211-CCF9-4E59-BA22-5A3F6695459C}"/>
                  </a:ext>
                </a:extLst>
              </p:cNvPr>
              <p:cNvSpPr/>
              <p:nvPr/>
            </p:nvSpPr>
            <p:spPr>
              <a:xfrm>
                <a:off x="-48407" y="4082717"/>
                <a:ext cx="205857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1+</m:t>
                          </m:r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e>
                      </m:d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=−2</m:t>
                      </m:r>
                    </m:oMath>
                  </m:oMathPara>
                </a14:m>
                <a:endParaRPr lang="es-A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57729211-CCF9-4E59-BA22-5A3F669545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8407" y="4082717"/>
                <a:ext cx="205857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007CC5B0-3894-4995-B497-E4D0D5752EEE}"/>
                  </a:ext>
                </a:extLst>
              </p:cNvPr>
              <p:cNvSpPr/>
              <p:nvPr/>
            </p:nvSpPr>
            <p:spPr>
              <a:xfrm>
                <a:off x="-63465" y="4419404"/>
                <a:ext cx="206659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sup>
                      </m:sSup>
                      <m:d>
                        <m:dPr>
                          <m:ctrlP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e>
                      </m:d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=−2</m:t>
                      </m:r>
                    </m:oMath>
                  </m:oMathPara>
                </a14:m>
                <a:endParaRPr lang="es-A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007CC5B0-3894-4995-B497-E4D0D5752E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3465" y="4419404"/>
                <a:ext cx="206659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423AE7C0-725D-4FB8-A091-345B59AF80B3}"/>
                  </a:ext>
                </a:extLst>
              </p:cNvPr>
              <p:cNvSpPr/>
              <p:nvPr/>
            </p:nvSpPr>
            <p:spPr>
              <a:xfrm>
                <a:off x="-42900" y="4825816"/>
                <a:ext cx="193193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e>
                      </m:d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=1</m:t>
                      </m:r>
                    </m:oMath>
                  </m:oMathPara>
                </a14:m>
                <a:endParaRPr lang="es-A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423AE7C0-725D-4FB8-A091-345B59AF80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2900" y="4825816"/>
                <a:ext cx="193193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F6666BB2-A1C3-4D88-99D6-A342391CA152}"/>
                  </a:ext>
                </a:extLst>
              </p:cNvPr>
              <p:cNvSpPr txBox="1"/>
              <p:nvPr/>
            </p:nvSpPr>
            <p:spPr>
              <a:xfrm>
                <a:off x="2267744" y="4142081"/>
                <a:ext cx="1891352" cy="414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𝑐𝑜𝑓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F6666BB2-A1C3-4D88-99D6-A342391CA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142081"/>
                <a:ext cx="1891352" cy="414024"/>
              </a:xfrm>
              <a:prstGeom prst="rect">
                <a:avLst/>
              </a:prstGeom>
              <a:blipFill>
                <a:blip r:embed="rId10"/>
                <a:stretch>
                  <a:fillRect l="-2903" b="-176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errar llave 6">
            <a:extLst>
              <a:ext uri="{FF2B5EF4-FFF2-40B4-BE49-F238E27FC236}">
                <a16:creationId xmlns:a16="http://schemas.microsoft.com/office/drawing/2014/main" id="{9134FC14-14A7-404E-A6D3-65FAAC32C792}"/>
              </a:ext>
            </a:extLst>
          </p:cNvPr>
          <p:cNvSpPr/>
          <p:nvPr/>
        </p:nvSpPr>
        <p:spPr>
          <a:xfrm>
            <a:off x="1873979" y="3707533"/>
            <a:ext cx="249749" cy="1384496"/>
          </a:xfrm>
          <a:prstGeom prst="rightBrac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22FE2575-5E73-4FA5-8530-AB63FC9B3ACF}"/>
              </a:ext>
            </a:extLst>
          </p:cNvPr>
          <p:cNvSpPr txBox="1"/>
          <p:nvPr/>
        </p:nvSpPr>
        <p:spPr>
          <a:xfrm>
            <a:off x="4662157" y="1922405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3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5248FF8A-8B08-4701-8211-651F5066B518}"/>
              </a:ext>
            </a:extLst>
          </p:cNvPr>
          <p:cNvSpPr txBox="1"/>
          <p:nvPr/>
        </p:nvSpPr>
        <p:spPr>
          <a:xfrm>
            <a:off x="4588309" y="2359389"/>
            <a:ext cx="1423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Adjunta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0953C90F-9544-430C-8423-F9DF472A4090}"/>
                  </a:ext>
                </a:extLst>
              </p:cNvPr>
              <p:cNvSpPr txBox="1"/>
              <p:nvPr/>
            </p:nvSpPr>
            <p:spPr>
              <a:xfrm>
                <a:off x="4680124" y="2764246"/>
                <a:ext cx="1895262" cy="414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0953C90F-9544-430C-8423-F9DF472A4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124" y="2764246"/>
                <a:ext cx="1895262" cy="414024"/>
              </a:xfrm>
              <a:prstGeom prst="rect">
                <a:avLst/>
              </a:prstGeom>
              <a:blipFill>
                <a:blip r:embed="rId11"/>
                <a:stretch>
                  <a:fillRect l="-3215" b="-176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CuadroTexto 46">
            <a:extLst>
              <a:ext uri="{FF2B5EF4-FFF2-40B4-BE49-F238E27FC236}">
                <a16:creationId xmlns:a16="http://schemas.microsoft.com/office/drawing/2014/main" id="{EAD40631-CF22-49AC-969E-445126DE7034}"/>
              </a:ext>
            </a:extLst>
          </p:cNvPr>
          <p:cNvSpPr txBox="1"/>
          <p:nvPr/>
        </p:nvSpPr>
        <p:spPr>
          <a:xfrm>
            <a:off x="4754750" y="3257763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4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7671185A-15D9-4FCA-938D-360B48A80937}"/>
              </a:ext>
            </a:extLst>
          </p:cNvPr>
          <p:cNvSpPr txBox="1"/>
          <p:nvPr/>
        </p:nvSpPr>
        <p:spPr>
          <a:xfrm>
            <a:off x="4680124" y="3669134"/>
            <a:ext cx="1366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Inversa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04B3E58D-CB5C-4D2C-BD53-314EAED65DD6}"/>
                  </a:ext>
                </a:extLst>
              </p:cNvPr>
              <p:cNvSpPr/>
              <p:nvPr/>
            </p:nvSpPr>
            <p:spPr>
              <a:xfrm>
                <a:off x="4680124" y="4056171"/>
                <a:ext cx="1871282" cy="5275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𝑑𝑒𝑡</m:t>
                          </m:r>
                          <m:d>
                            <m:dPr>
                              <m:ctrlPr>
                                <a:rPr lang="es-AR" sz="1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d>
                        <m:d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04B3E58D-CB5C-4D2C-BD53-314EAED65D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124" y="4056171"/>
                <a:ext cx="1871282" cy="52751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630100EC-DB88-4EC1-AD0D-CCDA4D2F653C}"/>
              </a:ext>
            </a:extLst>
          </p:cNvPr>
          <p:cNvCxnSpPr/>
          <p:nvPr/>
        </p:nvCxnSpPr>
        <p:spPr>
          <a:xfrm>
            <a:off x="4355976" y="1922405"/>
            <a:ext cx="0" cy="3194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F74787D6-7210-4D1E-BA39-2B55412C7B1A}"/>
                  </a:ext>
                </a:extLst>
              </p:cNvPr>
              <p:cNvSpPr txBox="1"/>
              <p:nvPr/>
            </p:nvSpPr>
            <p:spPr>
              <a:xfrm>
                <a:off x="4681337" y="4719569"/>
                <a:ext cx="1599349" cy="414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F74787D6-7210-4D1E-BA39-2B55412C7B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337" y="4719569"/>
                <a:ext cx="1599349" cy="414024"/>
              </a:xfrm>
              <a:prstGeom prst="rect">
                <a:avLst/>
              </a:prstGeom>
              <a:blipFill>
                <a:blip r:embed="rId13"/>
                <a:stretch>
                  <a:fillRect l="-2290" b="-1764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CuadroTexto 50">
            <a:extLst>
              <a:ext uri="{FF2B5EF4-FFF2-40B4-BE49-F238E27FC236}">
                <a16:creationId xmlns:a16="http://schemas.microsoft.com/office/drawing/2014/main" id="{2DDCE508-E5D3-4403-B457-AEB4B07541D0}"/>
              </a:ext>
            </a:extLst>
          </p:cNvPr>
          <p:cNvSpPr txBox="1"/>
          <p:nvPr/>
        </p:nvSpPr>
        <p:spPr>
          <a:xfrm>
            <a:off x="7378914" y="1908483"/>
            <a:ext cx="1739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¿Cómo verificar?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22747974-8AE5-454F-842F-2969F6E92274}"/>
                  </a:ext>
                </a:extLst>
              </p:cNvPr>
              <p:cNvSpPr/>
              <p:nvPr/>
            </p:nvSpPr>
            <p:spPr>
              <a:xfrm>
                <a:off x="7705029" y="2364152"/>
                <a:ext cx="94500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22747974-8AE5-454F-842F-2969F6E922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029" y="2364152"/>
                <a:ext cx="945002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ángulo 9">
            <a:extLst>
              <a:ext uri="{FF2B5EF4-FFF2-40B4-BE49-F238E27FC236}">
                <a16:creationId xmlns:a16="http://schemas.microsoft.com/office/drawing/2014/main" id="{03D93622-0987-4134-B580-69CEC52C84F7}"/>
              </a:ext>
            </a:extLst>
          </p:cNvPr>
          <p:cNvSpPr/>
          <p:nvPr/>
        </p:nvSpPr>
        <p:spPr>
          <a:xfrm>
            <a:off x="7378914" y="1908483"/>
            <a:ext cx="1656182" cy="78946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BE91A3B3-47C8-4C98-8C23-5062FFD25CEA}"/>
                  </a:ext>
                </a:extLst>
              </p:cNvPr>
              <p:cNvSpPr txBox="1"/>
              <p:nvPr/>
            </p:nvSpPr>
            <p:spPr>
              <a:xfrm>
                <a:off x="7020272" y="2798779"/>
                <a:ext cx="2095317" cy="3622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𝐴𝐴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BE91A3B3-47C8-4C98-8C23-5062FFD25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2798779"/>
                <a:ext cx="2095317" cy="362215"/>
              </a:xfrm>
              <a:prstGeom prst="rect">
                <a:avLst/>
              </a:prstGeom>
              <a:blipFill>
                <a:blip r:embed="rId15"/>
                <a:stretch>
                  <a:fillRect l="-1166" b="-15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B50FBC5F-28FF-45AF-A988-8FFC1B0D0F88}"/>
                  </a:ext>
                </a:extLst>
              </p:cNvPr>
              <p:cNvSpPr txBox="1"/>
              <p:nvPr/>
            </p:nvSpPr>
            <p:spPr>
              <a:xfrm>
                <a:off x="7422222" y="3339772"/>
                <a:ext cx="788614" cy="35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AR" sz="1400" b="0" dirty="0"/>
                  <a:t>I</a:t>
                </a:r>
                <a14:m>
                  <m:oMath xmlns:m="http://schemas.openxmlformats.org/officeDocument/2006/math">
                    <m:r>
                      <a:rPr lang="es-AR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s-AR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s-AR" sz="1400" dirty="0"/>
              </a:p>
            </p:txBody>
          </p:sp>
        </mc:Choice>
        <mc:Fallback xmlns="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B50FBC5F-28FF-45AF-A988-8FFC1B0D0F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2222" y="3339772"/>
                <a:ext cx="788614" cy="359266"/>
              </a:xfrm>
              <a:prstGeom prst="rect">
                <a:avLst/>
              </a:prstGeom>
              <a:blipFill>
                <a:blip r:embed="rId16"/>
                <a:stretch>
                  <a:fillRect l="-13953" b="-1525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E78A9ED2-A49A-42B8-A9E6-7526E3E6B475}"/>
              </a:ext>
            </a:extLst>
          </p:cNvPr>
          <p:cNvCxnSpPr/>
          <p:nvPr/>
        </p:nvCxnSpPr>
        <p:spPr>
          <a:xfrm>
            <a:off x="7020272" y="1950064"/>
            <a:ext cx="0" cy="3194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11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7" grpId="0" animBg="1"/>
      <p:bldP spid="44" grpId="0" animBg="1"/>
      <p:bldP spid="45" grpId="0"/>
      <p:bldP spid="46" grpId="0"/>
      <p:bldP spid="47" grpId="0" animBg="1"/>
      <p:bldP spid="48" grpId="0"/>
      <p:bldP spid="49" grpId="0"/>
      <p:bldP spid="50" grpId="0"/>
      <p:bldP spid="51" grpId="0"/>
      <p:bldP spid="52" grpId="0"/>
      <p:bldP spid="10" grpId="0" animBg="1"/>
      <p:bldP spid="53" grpId="0"/>
      <p:bldP spid="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ángulo 78">
            <a:extLst>
              <a:ext uri="{FF2B5EF4-FFF2-40B4-BE49-F238E27FC236}">
                <a16:creationId xmlns:a16="http://schemas.microsoft.com/office/drawing/2014/main" id="{7DE5FB04-D098-4C35-9CD6-349F5AADF97F}"/>
              </a:ext>
            </a:extLst>
          </p:cNvPr>
          <p:cNvSpPr/>
          <p:nvPr/>
        </p:nvSpPr>
        <p:spPr>
          <a:xfrm>
            <a:off x="3523637" y="3401766"/>
            <a:ext cx="191055" cy="2547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C13C4293-AEA7-403A-ABAA-A3A19C516107}"/>
              </a:ext>
            </a:extLst>
          </p:cNvPr>
          <p:cNvSpPr/>
          <p:nvPr/>
        </p:nvSpPr>
        <p:spPr>
          <a:xfrm>
            <a:off x="2860393" y="3638225"/>
            <a:ext cx="625572" cy="2281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CCDE9E9-E7A7-4893-A790-4699E0A7E7EA}"/>
                  </a:ext>
                </a:extLst>
              </p:cNvPr>
              <p:cNvSpPr/>
              <p:nvPr/>
            </p:nvSpPr>
            <p:spPr>
              <a:xfrm>
                <a:off x="744353" y="894002"/>
                <a:ext cx="531529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A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lang="es-A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𝐴𝑃</m:t>
                    </m:r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donde</a:t>
                </a:r>
                <a:endParaRPr lang="es-AR" sz="14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CCDE9E9-E7A7-4893-A790-4699E0A7E7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53" y="894002"/>
                <a:ext cx="5315291" cy="307777"/>
              </a:xfrm>
              <a:prstGeom prst="rect">
                <a:avLst/>
              </a:prstGeom>
              <a:blipFill>
                <a:blip r:embed="rId2"/>
                <a:stretch>
                  <a:fillRect l="-344" t="-4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Pentagon 5">
            <a:extLst>
              <a:ext uri="{FF2B5EF4-FFF2-40B4-BE49-F238E27FC236}">
                <a16:creationId xmlns:a16="http://schemas.microsoft.com/office/drawing/2014/main" id="{1B2845CB-4A9B-4254-B707-C8DB48007ACA}"/>
              </a:ext>
            </a:extLst>
          </p:cNvPr>
          <p:cNvSpPr/>
          <p:nvPr/>
        </p:nvSpPr>
        <p:spPr>
          <a:xfrm>
            <a:off x="15209" y="697774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/>
              <p:nvPr/>
            </p:nvSpPr>
            <p:spPr>
              <a:xfrm>
                <a:off x="-5285" y="889339"/>
                <a:ext cx="7135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14.1.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85" y="889339"/>
                <a:ext cx="713593" cy="276999"/>
              </a:xfrm>
              <a:prstGeom prst="rect">
                <a:avLst/>
              </a:prstGeom>
              <a:blipFill>
                <a:blip r:embed="rId3"/>
                <a:stretch>
                  <a:fillRect l="-5983" r="-5983"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2FBDD9F4-5AAD-47F4-B41C-02F9B31E52D7}"/>
                  </a:ext>
                </a:extLst>
              </p:cNvPr>
              <p:cNvSpPr txBox="1"/>
              <p:nvPr/>
            </p:nvSpPr>
            <p:spPr>
              <a:xfrm>
                <a:off x="2250960" y="1295056"/>
                <a:ext cx="1607748" cy="4154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2FBDD9F4-5AAD-47F4-B41C-02F9B31E5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960" y="1295056"/>
                <a:ext cx="1607748" cy="415498"/>
              </a:xfrm>
              <a:prstGeom prst="rect">
                <a:avLst/>
              </a:prstGeom>
              <a:blipFill>
                <a:blip r:embed="rId4"/>
                <a:stretch>
                  <a:fillRect l="-1894" t="-1449" b="-1594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42EA7C09-D4B8-43BD-86D3-11385D494BD7}"/>
                  </a:ext>
                </a:extLst>
              </p:cNvPr>
              <p:cNvSpPr txBox="1"/>
              <p:nvPr/>
            </p:nvSpPr>
            <p:spPr>
              <a:xfrm>
                <a:off x="510510" y="1373429"/>
                <a:ext cx="1245149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42EA7C09-D4B8-43BD-86D3-11385D494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10" y="1373429"/>
                <a:ext cx="1245149" cy="409023"/>
              </a:xfrm>
              <a:prstGeom prst="rect">
                <a:avLst/>
              </a:prstGeom>
              <a:blipFill>
                <a:blip r:embed="rId5"/>
                <a:stretch>
                  <a:fillRect l="-2941" t="-1493" b="-1641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1BDDC30E-B88C-47C7-88D9-4EABFB4D8162}"/>
                  </a:ext>
                </a:extLst>
              </p:cNvPr>
              <p:cNvSpPr/>
              <p:nvPr/>
            </p:nvSpPr>
            <p:spPr>
              <a:xfrm>
                <a:off x="4067945" y="805502"/>
                <a:ext cx="45365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400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ii</a:t>
                </a:r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)     Hallar todos los valores de </a:t>
                </a:r>
                <a14:m>
                  <m:oMath xmlns:m="http://schemas.openxmlformats.org/officeDocument/2006/math"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para los cuales</a:t>
                </a:r>
                <a:r>
                  <a:rPr lang="es-AR" sz="1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AR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</a:p>
              <a:p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   resulta una matriz no </a:t>
                </a:r>
                <a:r>
                  <a:rPr lang="es-AR" sz="1400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inversible</a:t>
                </a:r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.</a:t>
                </a:r>
                <a:endParaRPr lang="es-AR" sz="1400" dirty="0"/>
              </a:p>
            </p:txBody>
          </p:sp>
        </mc:Choice>
        <mc:Fallback xmlns="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1BDDC30E-B88C-47C7-88D9-4EABFB4D81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5" y="805502"/>
                <a:ext cx="4536504" cy="523220"/>
              </a:xfrm>
              <a:prstGeom prst="rect">
                <a:avLst/>
              </a:prstGeom>
              <a:blipFill>
                <a:blip r:embed="rId6"/>
                <a:stretch>
                  <a:fillRect l="-403" t="-2326" b="-1162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D8731D7C-D621-4E8B-9D05-94928C244DF4}"/>
                  </a:ext>
                </a:extLst>
              </p:cNvPr>
              <p:cNvSpPr/>
              <p:nvPr/>
            </p:nvSpPr>
            <p:spPr>
              <a:xfrm>
                <a:off x="351511" y="2005080"/>
                <a:ext cx="110100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D8731D7C-D621-4E8B-9D05-94928C244D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11" y="2005080"/>
                <a:ext cx="110100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ángulo 68">
            <a:extLst>
              <a:ext uri="{FF2B5EF4-FFF2-40B4-BE49-F238E27FC236}">
                <a16:creationId xmlns:a16="http://schemas.microsoft.com/office/drawing/2014/main" id="{9ED884E2-9B80-4265-B81E-ED0AA294B575}"/>
              </a:ext>
            </a:extLst>
          </p:cNvPr>
          <p:cNvSpPr/>
          <p:nvPr/>
        </p:nvSpPr>
        <p:spPr>
          <a:xfrm>
            <a:off x="-15154" y="1950255"/>
            <a:ext cx="2126353" cy="319324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uadroTexto 69">
                <a:extLst>
                  <a:ext uri="{FF2B5EF4-FFF2-40B4-BE49-F238E27FC236}">
                    <a16:creationId xmlns:a16="http://schemas.microsoft.com/office/drawing/2014/main" id="{05A35BE6-F470-4BE1-A725-F4F79630483E}"/>
                  </a:ext>
                </a:extLst>
              </p:cNvPr>
              <p:cNvSpPr txBox="1"/>
              <p:nvPr/>
            </p:nvSpPr>
            <p:spPr>
              <a:xfrm>
                <a:off x="15209" y="2312857"/>
                <a:ext cx="20516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AR" sz="12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¿</m:t>
                    </m:r>
                    <m:r>
                      <a:rPr lang="es-AR" sz="1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AR" sz="12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s-AR" sz="1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es una Matriz Ortogonal?</a:t>
                </a:r>
              </a:p>
            </p:txBody>
          </p:sp>
        </mc:Choice>
        <mc:Fallback xmlns="">
          <p:sp>
            <p:nvSpPr>
              <p:cNvPr id="70" name="CuadroTexto 69">
                <a:extLst>
                  <a:ext uri="{FF2B5EF4-FFF2-40B4-BE49-F238E27FC236}">
                    <a16:creationId xmlns:a16="http://schemas.microsoft.com/office/drawing/2014/main" id="{05A35BE6-F470-4BE1-A725-F4F796304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9" y="2312857"/>
                <a:ext cx="2051676" cy="276999"/>
              </a:xfrm>
              <a:prstGeom prst="rect">
                <a:avLst/>
              </a:prstGeom>
              <a:blipFill>
                <a:blip r:embed="rId8"/>
                <a:stretch>
                  <a:fillRect b="-1739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DA7CBFCA-DB54-4727-B44D-244E1AE243F7}"/>
                  </a:ext>
                </a:extLst>
              </p:cNvPr>
              <p:cNvSpPr/>
              <p:nvPr/>
            </p:nvSpPr>
            <p:spPr>
              <a:xfrm>
                <a:off x="510510" y="2576158"/>
                <a:ext cx="76155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AR" sz="1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s-AR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s-AR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s-AR" sz="1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1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s-AR" sz="12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s-AR" sz="1200" dirty="0"/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DA7CBFCA-DB54-4727-B44D-244E1AE243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10" y="2576158"/>
                <a:ext cx="761555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0155DE09-31D2-494A-A50C-976E21303AA9}"/>
                  </a:ext>
                </a:extLst>
              </p:cNvPr>
              <p:cNvSpPr/>
              <p:nvPr/>
            </p:nvSpPr>
            <p:spPr>
              <a:xfrm>
                <a:off x="-5285" y="2861182"/>
                <a:ext cx="2072170" cy="4003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s-AR" sz="1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s-AR" sz="12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s-AR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s-AR" sz="1200" dirty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AR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AR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s-AR" sz="1200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0155DE09-31D2-494A-A50C-976E21303A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85" y="2861182"/>
                <a:ext cx="2072170" cy="400302"/>
              </a:xfrm>
              <a:prstGeom prst="rect">
                <a:avLst/>
              </a:prstGeom>
              <a:blipFill>
                <a:blip r:embed="rId10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B99C751D-74F0-431E-ADE8-EAE46C18BFD1}"/>
                  </a:ext>
                </a:extLst>
              </p:cNvPr>
              <p:cNvSpPr/>
              <p:nvPr/>
            </p:nvSpPr>
            <p:spPr>
              <a:xfrm>
                <a:off x="355505" y="3768402"/>
                <a:ext cx="86145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s-AR" sz="1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B99C751D-74F0-431E-ADE8-EAE46C18BF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05" y="3768402"/>
                <a:ext cx="861454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CuadroTexto 71">
                <a:extLst>
                  <a:ext uri="{FF2B5EF4-FFF2-40B4-BE49-F238E27FC236}">
                    <a16:creationId xmlns:a16="http://schemas.microsoft.com/office/drawing/2014/main" id="{9073D533-4DEC-4420-B668-7E86D61A9A50}"/>
                  </a:ext>
                </a:extLst>
              </p:cNvPr>
              <p:cNvSpPr txBox="1"/>
              <p:nvPr/>
            </p:nvSpPr>
            <p:spPr>
              <a:xfrm>
                <a:off x="-15154" y="3262196"/>
                <a:ext cx="20516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AR" sz="1200" b="1" i="0" dirty="0" smtClean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Como</m:t>
                    </m:r>
                    <m:r>
                      <m:rPr>
                        <m:nor/>
                      </m:rPr>
                      <a:rPr lang="es-AR" sz="1200" b="1" i="0" dirty="0" smtClean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AR" sz="1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AR" sz="12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s-AR" sz="1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es una Matriz Ortogonal, entonces</a:t>
                </a:r>
              </a:p>
            </p:txBody>
          </p:sp>
        </mc:Choice>
        <mc:Fallback xmlns="">
          <p:sp>
            <p:nvSpPr>
              <p:cNvPr id="72" name="CuadroTexto 71">
                <a:extLst>
                  <a:ext uri="{FF2B5EF4-FFF2-40B4-BE49-F238E27FC236}">
                    <a16:creationId xmlns:a16="http://schemas.microsoft.com/office/drawing/2014/main" id="{9073D533-4DEC-4420-B668-7E86D61A9A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154" y="3262196"/>
                <a:ext cx="2051676" cy="461665"/>
              </a:xfrm>
              <a:prstGeom prst="rect">
                <a:avLst/>
              </a:prstGeom>
              <a:blipFill>
                <a:blip r:embed="rId12"/>
                <a:stretch>
                  <a:fillRect l="-298" b="-92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254F0B78-5F86-4EBA-BD59-2BB2C3C920BF}"/>
                  </a:ext>
                </a:extLst>
              </p:cNvPr>
              <p:cNvSpPr/>
              <p:nvPr/>
            </p:nvSpPr>
            <p:spPr>
              <a:xfrm>
                <a:off x="285613" y="4246538"/>
                <a:ext cx="1450141" cy="451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254F0B78-5F86-4EBA-BD59-2BB2C3C920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13" y="4246538"/>
                <a:ext cx="1450141" cy="451598"/>
              </a:xfrm>
              <a:prstGeom prst="rect">
                <a:avLst/>
              </a:prstGeom>
              <a:blipFill>
                <a:blip r:embed="rId13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44EC154B-9EC3-460F-8373-974F42E58EA5}"/>
                  </a:ext>
                </a:extLst>
              </p:cNvPr>
              <p:cNvSpPr/>
              <p:nvPr/>
            </p:nvSpPr>
            <p:spPr>
              <a:xfrm>
                <a:off x="2354160" y="1974302"/>
                <a:ext cx="145270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6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s-AR" sz="16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AR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AR" sz="16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s-AR" sz="1600" dirty="0"/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44EC154B-9EC3-460F-8373-974F42E58E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160" y="1974302"/>
                <a:ext cx="1452705" cy="338554"/>
              </a:xfrm>
              <a:prstGeom prst="rect">
                <a:avLst/>
              </a:prstGeom>
              <a:blipFill>
                <a:blip r:embed="rId14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ángulo 72">
                <a:extLst>
                  <a:ext uri="{FF2B5EF4-FFF2-40B4-BE49-F238E27FC236}">
                    <a16:creationId xmlns:a16="http://schemas.microsoft.com/office/drawing/2014/main" id="{DC1D9726-8B54-40D2-AC33-CC52ADA25CB2}"/>
                  </a:ext>
                </a:extLst>
              </p:cNvPr>
              <p:cNvSpPr/>
              <p:nvPr/>
            </p:nvSpPr>
            <p:spPr>
              <a:xfrm>
                <a:off x="2345560" y="2279195"/>
                <a:ext cx="3280129" cy="4558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AR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s-AR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m:rPr>
                              <m:nor/>
                            </m:rPr>
                            <a:rPr lang="es-AR" sz="1400" dirty="0"/>
                            <m:t> </m:t>
                          </m:r>
                          <m:d>
                            <m:dPr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73" name="Rectángulo 72">
                <a:extLst>
                  <a:ext uri="{FF2B5EF4-FFF2-40B4-BE49-F238E27FC236}">
                    <a16:creationId xmlns:a16="http://schemas.microsoft.com/office/drawing/2014/main" id="{DC1D9726-8B54-40D2-AC33-CC52ADA25C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560" y="2279195"/>
                <a:ext cx="3280129" cy="455894"/>
              </a:xfrm>
              <a:prstGeom prst="rect">
                <a:avLst/>
              </a:prstGeom>
              <a:blipFill>
                <a:blip r:embed="rId15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85F80492-0812-4C0E-B88F-4BC3B5A5CF03}"/>
                  </a:ext>
                </a:extLst>
              </p:cNvPr>
              <p:cNvSpPr/>
              <p:nvPr/>
            </p:nvSpPr>
            <p:spPr>
              <a:xfrm>
                <a:off x="2267744" y="2787970"/>
                <a:ext cx="2488053" cy="451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AR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85F80492-0812-4C0E-B88F-4BC3B5A5CF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787970"/>
                <a:ext cx="2488053" cy="451598"/>
              </a:xfrm>
              <a:prstGeom prst="rect">
                <a:avLst/>
              </a:prstGeom>
              <a:blipFill>
                <a:blip r:embed="rId16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ángulo 74">
                <a:extLst>
                  <a:ext uri="{FF2B5EF4-FFF2-40B4-BE49-F238E27FC236}">
                    <a16:creationId xmlns:a16="http://schemas.microsoft.com/office/drawing/2014/main" id="{3947E2C3-C399-4ADD-87A1-AA93F1A8EB7F}"/>
                  </a:ext>
                </a:extLst>
              </p:cNvPr>
              <p:cNvSpPr/>
              <p:nvPr/>
            </p:nvSpPr>
            <p:spPr>
              <a:xfrm>
                <a:off x="2273377" y="3382628"/>
                <a:ext cx="1634422" cy="4558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AR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75" name="Rectángulo 74">
                <a:extLst>
                  <a:ext uri="{FF2B5EF4-FFF2-40B4-BE49-F238E27FC236}">
                    <a16:creationId xmlns:a16="http://schemas.microsoft.com/office/drawing/2014/main" id="{3947E2C3-C399-4ADD-87A1-AA93F1A8EB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3377" y="3382628"/>
                <a:ext cx="1634422" cy="455894"/>
              </a:xfrm>
              <a:prstGeom prst="rect">
                <a:avLst/>
              </a:prstGeom>
              <a:blipFill>
                <a:blip r:embed="rId1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ángulo 76">
            <a:extLst>
              <a:ext uri="{FF2B5EF4-FFF2-40B4-BE49-F238E27FC236}">
                <a16:creationId xmlns:a16="http://schemas.microsoft.com/office/drawing/2014/main" id="{1489DBFB-B38D-489D-9B6C-F929E59E38AB}"/>
              </a:ext>
            </a:extLst>
          </p:cNvPr>
          <p:cNvSpPr/>
          <p:nvPr/>
        </p:nvSpPr>
        <p:spPr>
          <a:xfrm>
            <a:off x="3510698" y="3656543"/>
            <a:ext cx="203994" cy="15596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9CC2FE2A-EC12-4DA1-9708-31D180639F65}"/>
              </a:ext>
            </a:extLst>
          </p:cNvPr>
          <p:cNvSpPr/>
          <p:nvPr/>
        </p:nvSpPr>
        <p:spPr>
          <a:xfrm>
            <a:off x="2147060" y="1933931"/>
            <a:ext cx="3841770" cy="320956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2E4F6C73-1E66-4FAE-9EEB-D4039CABABE6}"/>
                  </a:ext>
                </a:extLst>
              </p:cNvPr>
              <p:cNvSpPr/>
              <p:nvPr/>
            </p:nvSpPr>
            <p:spPr>
              <a:xfrm>
                <a:off x="4013096" y="3416084"/>
                <a:ext cx="197573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𝑀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=−3(−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2E4F6C73-1E66-4FAE-9EEB-D4039CABAB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096" y="3416084"/>
                <a:ext cx="1975734" cy="307777"/>
              </a:xfrm>
              <a:prstGeom prst="rect">
                <a:avLst/>
              </a:prstGeom>
              <a:blipFill>
                <a:blip r:embed="rId18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25369B18-4D36-44E8-9EB7-F5D6B28708A3}"/>
                  </a:ext>
                </a:extLst>
              </p:cNvPr>
              <p:cNvSpPr txBox="1"/>
              <p:nvPr/>
            </p:nvSpPr>
            <p:spPr>
              <a:xfrm>
                <a:off x="2233276" y="3969539"/>
                <a:ext cx="36348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Para que </a:t>
                </a:r>
                <a14:m>
                  <m:oMath xmlns:m="http://schemas.openxmlformats.org/officeDocument/2006/math">
                    <m:r>
                      <a:rPr lang="es-AR" sz="1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AR" sz="1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se una matriz no </a:t>
                </a:r>
                <a:r>
                  <a:rPr lang="es-AR" sz="1200" b="1" dirty="0" err="1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inverible</a:t>
                </a:r>
                <a:r>
                  <a:rPr lang="es-AR" sz="1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s-AR" sz="12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𝑑𝑒𝑡</m:t>
                    </m:r>
                    <m:d>
                      <m:dPr>
                        <m:ctrlPr>
                          <a:rPr lang="es-AR" sz="12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s-AR" sz="12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𝑀</m:t>
                        </m:r>
                      </m:e>
                    </m:d>
                    <m:r>
                      <a:rPr lang="es-AR" sz="1200" b="1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s-AR" sz="1200" b="1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endParaRPr lang="es-AR" sz="1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25369B18-4D36-44E8-9EB7-F5D6B28708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276" y="3969539"/>
                <a:ext cx="3634868" cy="276999"/>
              </a:xfrm>
              <a:prstGeom prst="rect">
                <a:avLst/>
              </a:prstGeom>
              <a:blipFill>
                <a:blip r:embed="rId19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69CB2292-3017-49E5-8BA8-AC34789BE3E8}"/>
                  </a:ext>
                </a:extLst>
              </p:cNvPr>
              <p:cNvSpPr/>
              <p:nvPr/>
            </p:nvSpPr>
            <p:spPr>
              <a:xfrm>
                <a:off x="2228817" y="4263825"/>
                <a:ext cx="189276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𝑀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+9=0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69CB2292-3017-49E5-8BA8-AC34789BE3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817" y="4263825"/>
                <a:ext cx="1892762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89B71D2C-9672-4AFC-9B51-AF331BB16299}"/>
                  </a:ext>
                </a:extLst>
              </p:cNvPr>
              <p:cNvSpPr/>
              <p:nvPr/>
            </p:nvSpPr>
            <p:spPr>
              <a:xfrm>
                <a:off x="2198461" y="4575915"/>
                <a:ext cx="179337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𝑀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89B71D2C-9672-4AFC-9B51-AF331BB162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461" y="4575915"/>
                <a:ext cx="1793376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F14872E0-A815-4349-B828-9C2F62303BED}"/>
                  </a:ext>
                </a:extLst>
              </p:cNvPr>
              <p:cNvSpPr/>
              <p:nvPr/>
            </p:nvSpPr>
            <p:spPr>
              <a:xfrm>
                <a:off x="4306892" y="4580316"/>
                <a:ext cx="895310" cy="338554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F14872E0-A815-4349-B828-9C2F62303B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892" y="4580316"/>
                <a:ext cx="895310" cy="33855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127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948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5" grpId="0"/>
      <p:bldP spid="36" grpId="0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2" name="Pentagon 5">
            <a:extLst>
              <a:ext uri="{FF2B5EF4-FFF2-40B4-BE49-F238E27FC236}">
                <a16:creationId xmlns:a16="http://schemas.microsoft.com/office/drawing/2014/main" id="{1B2845CB-4A9B-4254-B707-C8DB48007ACA}"/>
              </a:ext>
            </a:extLst>
          </p:cNvPr>
          <p:cNvSpPr/>
          <p:nvPr/>
        </p:nvSpPr>
        <p:spPr>
          <a:xfrm>
            <a:off x="15209" y="697774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/>
              <p:nvPr/>
            </p:nvSpPr>
            <p:spPr>
              <a:xfrm>
                <a:off x="-5285" y="889339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15.1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85" y="889339"/>
                <a:ext cx="496931" cy="276999"/>
              </a:xfrm>
              <a:prstGeom prst="rect">
                <a:avLst/>
              </a:prstGeom>
              <a:blipFill>
                <a:blip r:embed="rId2"/>
                <a:stretch>
                  <a:fillRect l="-9756" r="-10976"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1BDDC30E-B88C-47C7-88D9-4EABFB4D8162}"/>
                  </a:ext>
                </a:extLst>
              </p:cNvPr>
              <p:cNvSpPr/>
              <p:nvPr/>
            </p:nvSpPr>
            <p:spPr>
              <a:xfrm>
                <a:off x="759350" y="904809"/>
                <a:ext cx="815719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Sea </a:t>
                </a:r>
                <a14:m>
                  <m:oMath xmlns:m="http://schemas.openxmlformats.org/officeDocument/2006/math"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AR" sz="1400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inversible</a:t>
                </a:r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, tal que</a:t>
                </a:r>
                <a:r>
                  <a:rPr lang="es-AR" sz="1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demostrar que</a:t>
                </a:r>
                <a:endParaRPr lang="es-AR" sz="1400" dirty="0"/>
              </a:p>
            </p:txBody>
          </p:sp>
        </mc:Choice>
        <mc:Fallback xmlns="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1BDDC30E-B88C-47C7-88D9-4EABFB4D81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50" y="904809"/>
                <a:ext cx="8157191" cy="307777"/>
              </a:xfrm>
              <a:prstGeom prst="rect">
                <a:avLst/>
              </a:prstGeom>
              <a:blipFill>
                <a:blip r:embed="rId3"/>
                <a:stretch>
                  <a:fillRect l="-224" t="-1961" b="-1960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80527A28-847B-4073-A81D-364DFC25BA5A}"/>
                  </a:ext>
                </a:extLst>
              </p:cNvPr>
              <p:cNvSpPr txBox="1"/>
              <p:nvPr/>
            </p:nvSpPr>
            <p:spPr>
              <a:xfrm>
                <a:off x="5724128" y="827384"/>
                <a:ext cx="155164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80527A28-847B-4073-A81D-364DFC25B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827384"/>
                <a:ext cx="1551642" cy="4626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A8C5E865-5615-41A8-B487-160779996002}"/>
                  </a:ext>
                </a:extLst>
              </p:cNvPr>
              <p:cNvSpPr txBox="1"/>
              <p:nvPr/>
            </p:nvSpPr>
            <p:spPr>
              <a:xfrm>
                <a:off x="514528" y="2941958"/>
                <a:ext cx="155164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A8C5E865-5615-41A8-B487-160779996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528" y="2941958"/>
                <a:ext cx="1551642" cy="462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AE7134A4-A40C-486A-A27F-F93F0975754B}"/>
                  </a:ext>
                </a:extLst>
              </p:cNvPr>
              <p:cNvSpPr/>
              <p:nvPr/>
            </p:nvSpPr>
            <p:spPr>
              <a:xfrm>
                <a:off x="44728" y="1553462"/>
                <a:ext cx="397481" cy="338554"/>
              </a:xfrm>
              <a:prstGeom prst="rect">
                <a:avLst/>
              </a:prstGeom>
              <a:ln>
                <a:solidFill>
                  <a:schemeClr val="accent4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AE7134A4-A40C-486A-A27F-F93F097575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8" y="1553462"/>
                <a:ext cx="397481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3AC6C54C-6E9B-454B-B28F-4D99F7CD32B2}"/>
                  </a:ext>
                </a:extLst>
              </p:cNvPr>
              <p:cNvSpPr/>
              <p:nvPr/>
            </p:nvSpPr>
            <p:spPr>
              <a:xfrm>
                <a:off x="416079" y="1822784"/>
                <a:ext cx="11771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s-A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s-A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s-A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3AC6C54C-6E9B-454B-B28F-4D99F7CD32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79" y="1822784"/>
                <a:ext cx="117718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3983EB8C-E154-4D8B-98CF-DC3700C453CB}"/>
                  </a:ext>
                </a:extLst>
              </p:cNvPr>
              <p:cNvSpPr/>
              <p:nvPr/>
            </p:nvSpPr>
            <p:spPr>
              <a:xfrm>
                <a:off x="416079" y="2120384"/>
                <a:ext cx="7578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∃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3983EB8C-E154-4D8B-98CF-DC3700C453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79" y="2120384"/>
                <a:ext cx="75783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03B5609F-F3E5-46E3-AFA4-8935A541A9FE}"/>
                  </a:ext>
                </a:extLst>
              </p:cNvPr>
              <p:cNvSpPr/>
              <p:nvPr/>
            </p:nvSpPr>
            <p:spPr>
              <a:xfrm>
                <a:off x="1173915" y="2120384"/>
                <a:ext cx="123418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6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</m:d>
                      <m:r>
                        <a:rPr lang="es-A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03B5609F-F3E5-46E3-AFA4-8935A541A9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915" y="2120384"/>
                <a:ext cx="1234184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5E1E1924-17CF-4824-8707-052F5E2886C4}"/>
                  </a:ext>
                </a:extLst>
              </p:cNvPr>
              <p:cNvSpPr/>
              <p:nvPr/>
            </p:nvSpPr>
            <p:spPr>
              <a:xfrm>
                <a:off x="28704" y="3062088"/>
                <a:ext cx="368691" cy="338554"/>
              </a:xfrm>
              <a:prstGeom prst="rect">
                <a:avLst/>
              </a:prstGeom>
              <a:ln>
                <a:solidFill>
                  <a:schemeClr val="accent4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5E1E1924-17CF-4824-8707-052F5E2886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4" y="3062088"/>
                <a:ext cx="36869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ángulo 43">
                <a:extLst>
                  <a:ext uri="{FF2B5EF4-FFF2-40B4-BE49-F238E27FC236}">
                    <a16:creationId xmlns:a16="http://schemas.microsoft.com/office/drawing/2014/main" id="{BADF08AF-94A0-41B6-824C-C6FEB544C010}"/>
                  </a:ext>
                </a:extLst>
              </p:cNvPr>
              <p:cNvSpPr/>
              <p:nvPr/>
            </p:nvSpPr>
            <p:spPr>
              <a:xfrm>
                <a:off x="3002154" y="1546177"/>
                <a:ext cx="391069" cy="338554"/>
              </a:xfrm>
              <a:prstGeom prst="rect">
                <a:avLst/>
              </a:prstGeom>
              <a:ln>
                <a:solidFill>
                  <a:schemeClr val="accent4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4" name="Rectángulo 43">
                <a:extLst>
                  <a:ext uri="{FF2B5EF4-FFF2-40B4-BE49-F238E27FC236}">
                    <a16:creationId xmlns:a16="http://schemas.microsoft.com/office/drawing/2014/main" id="{BADF08AF-94A0-41B6-824C-C6FEB544C0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154" y="1546177"/>
                <a:ext cx="391069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accent4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F7856BFA-2590-4123-ABB5-73447BB7633C}"/>
                  </a:ext>
                </a:extLst>
              </p:cNvPr>
              <p:cNvSpPr/>
              <p:nvPr/>
            </p:nvSpPr>
            <p:spPr>
              <a:xfrm>
                <a:off x="438811" y="2531171"/>
                <a:ext cx="17752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AR" sz="16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s-AR" sz="1600" dirty="0"/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F7856BFA-2590-4123-ABB5-73447BB763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11" y="2531171"/>
                <a:ext cx="1775294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C3E2349D-1822-4262-86DE-996907F7E59B}"/>
                  </a:ext>
                </a:extLst>
              </p:cNvPr>
              <p:cNvSpPr/>
              <p:nvPr/>
            </p:nvSpPr>
            <p:spPr>
              <a:xfrm>
                <a:off x="3532838" y="1865886"/>
                <a:ext cx="17752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AR" sz="16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s-AR" sz="1600" dirty="0"/>
              </a:p>
            </p:txBody>
          </p:sp>
        </mc:Choice>
        <mc:Fallback xmlns="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C3E2349D-1822-4262-86DE-996907F7E5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838" y="1865886"/>
                <a:ext cx="1775294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A813C376-F0F0-490D-A3FF-1A2A24DAA049}"/>
                  </a:ext>
                </a:extLst>
              </p:cNvPr>
              <p:cNvSpPr txBox="1"/>
              <p:nvPr/>
            </p:nvSpPr>
            <p:spPr>
              <a:xfrm>
                <a:off x="3384420" y="1611069"/>
                <a:ext cx="20516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𝑷𝒂𝒓𝒕𝒊𝒎𝒐𝒔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𝒅𝒆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𝒍𝒂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𝑯𝒊𝒑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ó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𝒕𝒆𝒔𝒊𝒔</m:t>
                      </m:r>
                    </m:oMath>
                  </m:oMathPara>
                </a14:m>
                <a:endParaRPr lang="es-AR" sz="1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A813C376-F0F0-490D-A3FF-1A2A24DAA0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420" y="1611069"/>
                <a:ext cx="2051676" cy="276999"/>
              </a:xfrm>
              <a:prstGeom prst="rect">
                <a:avLst/>
              </a:prstGeom>
              <a:blipFill>
                <a:blip r:embed="rId14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AC11D506-17FF-470A-8F19-28F8FC82BC0A}"/>
              </a:ext>
            </a:extLst>
          </p:cNvPr>
          <p:cNvCxnSpPr>
            <a:cxnSpLocks/>
          </p:cNvCxnSpPr>
          <p:nvPr/>
        </p:nvCxnSpPr>
        <p:spPr>
          <a:xfrm>
            <a:off x="2843808" y="1417854"/>
            <a:ext cx="0" cy="3746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92F75B7B-978E-40E4-AB67-A9957EF40E84}"/>
                  </a:ext>
                </a:extLst>
              </p:cNvPr>
              <p:cNvSpPr/>
              <p:nvPr/>
            </p:nvSpPr>
            <p:spPr>
              <a:xfrm>
                <a:off x="3476199" y="2305050"/>
                <a:ext cx="181402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𝐴𝐴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AR" sz="16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s-AR" sz="1600" dirty="0"/>
              </a:p>
            </p:txBody>
          </p:sp>
        </mc:Choice>
        <mc:Fallback xmlns=""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92F75B7B-978E-40E4-AB67-A9957EF40E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6199" y="2305050"/>
                <a:ext cx="1814023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3F051A78-17BB-4DF8-B21F-B3E1B16853B8}"/>
                  </a:ext>
                </a:extLst>
              </p:cNvPr>
              <p:cNvSpPr/>
              <p:nvPr/>
            </p:nvSpPr>
            <p:spPr>
              <a:xfrm>
                <a:off x="5213949" y="2334413"/>
                <a:ext cx="9974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𝒄𝒐𝒎𝒐</m:t>
                          </m:r>
                          <m:r>
                            <a:rPr lang="es-AR" sz="12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∃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3F051A78-17BB-4DF8-B21F-B3E1B16853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949" y="2334413"/>
                <a:ext cx="997453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ángulo 49">
                <a:extLst>
                  <a:ext uri="{FF2B5EF4-FFF2-40B4-BE49-F238E27FC236}">
                    <a16:creationId xmlns:a16="http://schemas.microsoft.com/office/drawing/2014/main" id="{04572D85-3D39-4911-ABA4-617625F41DA6}"/>
                  </a:ext>
                </a:extLst>
              </p:cNvPr>
              <p:cNvSpPr/>
              <p:nvPr/>
            </p:nvSpPr>
            <p:spPr>
              <a:xfrm>
                <a:off x="3437490" y="2741385"/>
                <a:ext cx="314823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𝐴𝐴</m:t>
                      </m:r>
                      <m:sSup>
                        <m:sSupPr>
                          <m:ctrlPr>
                            <a:rPr lang="es-AR" sz="160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60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sSup>
                        <m:sSupPr>
                          <m:ctrlPr>
                            <a:rPr lang="es-AR" sz="160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  <m:sSup>
                        <m:sSupPr>
                          <m:ctrlPr>
                            <a:rPr lang="es-AR" sz="160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0" name="Rectángulo 49">
                <a:extLst>
                  <a:ext uri="{FF2B5EF4-FFF2-40B4-BE49-F238E27FC236}">
                    <a16:creationId xmlns:a16="http://schemas.microsoft.com/office/drawing/2014/main" id="{04572D85-3D39-4911-ABA4-617625F41D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490" y="2741385"/>
                <a:ext cx="3148234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ángulo 50">
                <a:extLst>
                  <a:ext uri="{FF2B5EF4-FFF2-40B4-BE49-F238E27FC236}">
                    <a16:creationId xmlns:a16="http://schemas.microsoft.com/office/drawing/2014/main" id="{F3A5BF12-4549-498E-A1B8-955119760C64}"/>
                  </a:ext>
                </a:extLst>
              </p:cNvPr>
              <p:cNvSpPr/>
              <p:nvPr/>
            </p:nvSpPr>
            <p:spPr>
              <a:xfrm>
                <a:off x="3437490" y="3150229"/>
                <a:ext cx="197380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𝐴𝐼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s-AR" sz="160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1" name="Rectángulo 50">
                <a:extLst>
                  <a:ext uri="{FF2B5EF4-FFF2-40B4-BE49-F238E27FC236}">
                    <a16:creationId xmlns:a16="http://schemas.microsoft.com/office/drawing/2014/main" id="{F3A5BF12-4549-498E-A1B8-955119760C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490" y="3150229"/>
                <a:ext cx="1973809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8385C371-5136-4C5A-8632-75053716B4E0}"/>
                  </a:ext>
                </a:extLst>
              </p:cNvPr>
              <p:cNvSpPr/>
              <p:nvPr/>
            </p:nvSpPr>
            <p:spPr>
              <a:xfrm>
                <a:off x="3460460" y="3559073"/>
                <a:ext cx="153183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sSup>
                        <m:sSupPr>
                          <m:ctrlPr>
                            <a:rPr lang="es-AR" sz="16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2" name="Rectángulo 51">
                <a:extLst>
                  <a:ext uri="{FF2B5EF4-FFF2-40B4-BE49-F238E27FC236}">
                    <a16:creationId xmlns:a16="http://schemas.microsoft.com/office/drawing/2014/main" id="{8385C371-5136-4C5A-8632-75053716B4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460" y="3559073"/>
                <a:ext cx="1531830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ángulo 52">
                <a:extLst>
                  <a:ext uri="{FF2B5EF4-FFF2-40B4-BE49-F238E27FC236}">
                    <a16:creationId xmlns:a16="http://schemas.microsoft.com/office/drawing/2014/main" id="{FA9FE567-B0F6-4B09-9508-519225F3BFE1}"/>
                  </a:ext>
                </a:extLst>
              </p:cNvPr>
              <p:cNvSpPr/>
              <p:nvPr/>
            </p:nvSpPr>
            <p:spPr>
              <a:xfrm>
                <a:off x="3561894" y="4017861"/>
                <a:ext cx="1652055" cy="441659"/>
              </a:xfrm>
              <a:prstGeom prst="rect">
                <a:avLst/>
              </a:prstGeom>
              <a:ln w="12700">
                <a:solidFill>
                  <a:schemeClr val="accent3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AR" sz="1600" i="1" smtClean="0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s-AR" sz="1600" i="1">
                            <a:solidFill>
                              <a:schemeClr val="accent4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A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1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AR" sz="16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d>
                      <m:dPr>
                        <m:ctrlPr>
                          <a:rPr lang="es-AR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AR" sz="16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s-AR" sz="16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</m:d>
                  </m:oMath>
                </a14:m>
                <a:endParaRPr lang="es-AR" sz="1600" dirty="0"/>
              </a:p>
            </p:txBody>
          </p:sp>
        </mc:Choice>
        <mc:Fallback xmlns="">
          <p:sp>
            <p:nvSpPr>
              <p:cNvPr id="53" name="Rectángulo 52">
                <a:extLst>
                  <a:ext uri="{FF2B5EF4-FFF2-40B4-BE49-F238E27FC236}">
                    <a16:creationId xmlns:a16="http://schemas.microsoft.com/office/drawing/2014/main" id="{FA9FE567-B0F6-4B09-9508-519225F3BF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1894" y="4017861"/>
                <a:ext cx="1652055" cy="44165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12700"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13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7" grpId="0" animBg="1"/>
      <p:bldP spid="8" grpId="0"/>
      <p:bldP spid="9" grpId="0"/>
      <p:bldP spid="41" grpId="0"/>
      <p:bldP spid="43" grpId="0" animBg="1"/>
      <p:bldP spid="44" grpId="0" animBg="1"/>
      <p:bldP spid="10" grpId="0"/>
      <p:bldP spid="45" grpId="0"/>
      <p:bldP spid="46" grpId="0"/>
      <p:bldP spid="48" grpId="0"/>
      <p:bldP spid="49" grpId="0"/>
      <p:bldP spid="50" grpId="0"/>
      <p:bldP spid="51" grpId="0"/>
      <p:bldP spid="52" grpId="0"/>
      <p:bldP spid="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2" name="Pentagon 5">
            <a:extLst>
              <a:ext uri="{FF2B5EF4-FFF2-40B4-BE49-F238E27FC236}">
                <a16:creationId xmlns:a16="http://schemas.microsoft.com/office/drawing/2014/main" id="{1B2845CB-4A9B-4254-B707-C8DB48007ACA}"/>
              </a:ext>
            </a:extLst>
          </p:cNvPr>
          <p:cNvSpPr/>
          <p:nvPr/>
        </p:nvSpPr>
        <p:spPr>
          <a:xfrm>
            <a:off x="15209" y="697774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/>
              <p:nvPr/>
            </p:nvSpPr>
            <p:spPr>
              <a:xfrm>
                <a:off x="-5285" y="889339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15.2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85" y="889339"/>
                <a:ext cx="496931" cy="276999"/>
              </a:xfrm>
              <a:prstGeom prst="rect">
                <a:avLst/>
              </a:prstGeom>
              <a:blipFill>
                <a:blip r:embed="rId2"/>
                <a:stretch>
                  <a:fillRect l="-9756" r="-10976"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1BDDC30E-B88C-47C7-88D9-4EABFB4D8162}"/>
                  </a:ext>
                </a:extLst>
              </p:cNvPr>
              <p:cNvSpPr/>
              <p:nvPr/>
            </p:nvSpPr>
            <p:spPr>
              <a:xfrm>
                <a:off x="617187" y="764654"/>
                <a:ext cx="8157191" cy="9792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Sea </a:t>
                </a:r>
                <a14:m>
                  <m:oMath xmlns:m="http://schemas.openxmlformats.org/officeDocument/2006/math"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A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una matriz cuadrada de orden </a:t>
                </a:r>
                <a14:m>
                  <m:oMath xmlns:m="http://schemas.openxmlformats.org/officeDocument/2006/math"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, no singular (</a:t>
                </a:r>
                <a:r>
                  <a:rPr lang="es-AR" sz="1400" dirty="0" err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inversible</a:t>
                </a:r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) que verifica la siguiente igualdad:</a:t>
                </a:r>
              </a:p>
              <a:p>
                <a:r>
                  <a:rPr lang="es-AR" sz="1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𝑎𝐴</m:t>
                        </m:r>
                      </m:e>
                      <m:sup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𝑏𝐴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𝑐𝐼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donde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A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s-A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s-A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s-A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A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es-A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son números reales con </a:t>
                </a:r>
                <a14:m>
                  <m:oMath xmlns:m="http://schemas.openxmlformats.org/officeDocument/2006/math">
                    <m:r>
                      <a:rPr lang="es-AR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s-AR" sz="1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. Hallar los números </a:t>
                </a:r>
                <a14:m>
                  <m:oMath xmlns:m="http://schemas.openxmlformats.org/officeDocument/2006/math">
                    <m:r>
                      <a:rPr lang="es-AR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y </a:t>
                </a:r>
                <a14:m>
                  <m:oMath xmlns:m="http://schemas.openxmlformats.org/officeDocument/2006/math">
                    <m:r>
                      <a:rPr lang="es-AR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para los cuales se verifica que: </a:t>
                </a:r>
                <a:endParaRPr lang="es-AR" sz="1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1BDDC30E-B88C-47C7-88D9-4EABFB4D81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187" y="764654"/>
                <a:ext cx="8157191" cy="979242"/>
              </a:xfrm>
              <a:prstGeom prst="rect">
                <a:avLst/>
              </a:prstGeom>
              <a:blipFill>
                <a:blip r:embed="rId3"/>
                <a:stretch>
                  <a:fillRect l="-224" t="-62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A813C376-F0F0-490D-A3FF-1A2A24DAA049}"/>
                  </a:ext>
                </a:extLst>
              </p:cNvPr>
              <p:cNvSpPr txBox="1"/>
              <p:nvPr/>
            </p:nvSpPr>
            <p:spPr>
              <a:xfrm>
                <a:off x="491646" y="1841023"/>
                <a:ext cx="264019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𝑷𝒂𝒓𝒕𝒊𝒎𝒐𝒔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𝒅𝒆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𝒍𝒂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𝒆𝒙𝒑𝒓𝒆𝒔𝒊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ó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𝒏</m:t>
                      </m:r>
                    </m:oMath>
                  </m:oMathPara>
                </a14:m>
                <a:endParaRPr lang="es-AR" sz="1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A813C376-F0F0-490D-A3FF-1A2A24DAA0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46" y="1841023"/>
                <a:ext cx="2640194" cy="276999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6E7EB17F-5A8A-489C-865F-C86CC9E5B2D3}"/>
                  </a:ext>
                </a:extLst>
              </p:cNvPr>
              <p:cNvSpPr/>
              <p:nvPr/>
            </p:nvSpPr>
            <p:spPr>
              <a:xfrm>
                <a:off x="505213" y="2146394"/>
                <a:ext cx="186666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𝑎𝐴</m:t>
                        </m:r>
                      </m:e>
                      <m:sup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𝑏𝐴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𝑐𝐼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AR" sz="16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s-AR" sz="16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6E7EB17F-5A8A-489C-865F-C86CC9E5B2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13" y="2146394"/>
                <a:ext cx="1866665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A6DF1F0A-AD24-4160-8572-C281560867EC}"/>
                  </a:ext>
                </a:extLst>
              </p:cNvPr>
              <p:cNvSpPr/>
              <p:nvPr/>
            </p:nvSpPr>
            <p:spPr>
              <a:xfrm>
                <a:off x="491646" y="2513320"/>
                <a:ext cx="190539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𝑎𝐴𝐴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𝑏𝐴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𝑐𝐼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s-AR" sz="16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s-AR" sz="1600" dirty="0"/>
              </a:p>
            </p:txBody>
          </p:sp>
        </mc:Choice>
        <mc:Fallback xmlns=""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A6DF1F0A-AD24-4160-8572-C281560867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46" y="2513320"/>
                <a:ext cx="190539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B555A21F-9D5F-481B-8FC6-AA1BA253E880}"/>
                  </a:ext>
                </a:extLst>
              </p:cNvPr>
              <p:cNvSpPr/>
              <p:nvPr/>
            </p:nvSpPr>
            <p:spPr>
              <a:xfrm>
                <a:off x="2371878" y="2560491"/>
                <a:ext cx="9974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𝒄𝒐𝒎𝒐</m:t>
                          </m:r>
                          <m:r>
                            <a:rPr lang="es-AR" sz="12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∃</m:t>
                          </m:r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2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B555A21F-9D5F-481B-8FC6-AA1BA253E8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878" y="2560491"/>
                <a:ext cx="997453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3271BC6D-EEB4-40EB-9926-D2242469C0A6}"/>
                  </a:ext>
                </a:extLst>
              </p:cNvPr>
              <p:cNvSpPr/>
              <p:nvPr/>
            </p:nvSpPr>
            <p:spPr>
              <a:xfrm>
                <a:off x="392997" y="2826381"/>
                <a:ext cx="323960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𝑎𝐴𝐴</m:t>
                      </m:r>
                      <m:sSup>
                        <m:sSupPr>
                          <m:ctrlPr>
                            <a:rPr lang="es-AR" sz="16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𝑏𝐴</m:t>
                      </m:r>
                      <m:sSup>
                        <m:sSupPr>
                          <m:ctrlPr>
                            <a:rPr lang="es-AR" sz="16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𝑐𝐼</m:t>
                      </m:r>
                      <m:sSup>
                        <m:sSupPr>
                          <m:ctrlPr>
                            <a:rPr lang="es-AR" sz="16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  <m:sSup>
                        <m:sSupPr>
                          <m:ctrlPr>
                            <a:rPr lang="es-AR" sz="16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3271BC6D-EEB4-40EB-9926-D2242469C0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97" y="2826381"/>
                <a:ext cx="3239605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9B5714B7-4E4F-49B5-A396-F0448B854905}"/>
                  </a:ext>
                </a:extLst>
              </p:cNvPr>
              <p:cNvSpPr/>
              <p:nvPr/>
            </p:nvSpPr>
            <p:spPr>
              <a:xfrm>
                <a:off x="392997" y="3275780"/>
                <a:ext cx="207172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𝑎𝐴𝐼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𝑏𝐼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s-AR" sz="16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9B5714B7-4E4F-49B5-A396-F0448B8549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97" y="3275780"/>
                <a:ext cx="207172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70729E76-86DC-4276-8FDA-86DE669E884F}"/>
                  </a:ext>
                </a:extLst>
              </p:cNvPr>
              <p:cNvSpPr/>
              <p:nvPr/>
            </p:nvSpPr>
            <p:spPr>
              <a:xfrm>
                <a:off x="405247" y="3643161"/>
                <a:ext cx="186672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s-AR" sz="16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𝑎𝐴𝐼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𝑏𝐼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70729E76-86DC-4276-8FDA-86DE669E88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247" y="3643161"/>
                <a:ext cx="1866729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14BDB9E2-5E1E-4156-A674-B260B7180B0D}"/>
                  </a:ext>
                </a:extLst>
              </p:cNvPr>
              <p:cNvSpPr/>
              <p:nvPr/>
            </p:nvSpPr>
            <p:spPr>
              <a:xfrm>
                <a:off x="374536" y="4028077"/>
                <a:ext cx="1914242" cy="5598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6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AR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s-AR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14BDB9E2-5E1E-4156-A674-B260B7180B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36" y="4028077"/>
                <a:ext cx="1914242" cy="5598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D96191B0-AEF8-4D16-8711-C9427E61463B}"/>
              </a:ext>
            </a:extLst>
          </p:cNvPr>
          <p:cNvCxnSpPr>
            <a:cxnSpLocks/>
          </p:cNvCxnSpPr>
          <p:nvPr/>
        </p:nvCxnSpPr>
        <p:spPr>
          <a:xfrm>
            <a:off x="3648150" y="1923678"/>
            <a:ext cx="0" cy="3241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2666A3EE-CD7A-4D91-9F74-04440A08172F}"/>
                  </a:ext>
                </a:extLst>
              </p:cNvPr>
              <p:cNvSpPr txBox="1"/>
              <p:nvPr/>
            </p:nvSpPr>
            <p:spPr>
              <a:xfrm>
                <a:off x="3768438" y="1857072"/>
                <a:ext cx="303580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𝑪𝒐𝒎𝒑𝒂𝒓𝒂𝒎𝒐𝒔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𝒂𝒎𝒃𝒂𝒔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𝒆𝒙𝒑𝒓𝒆𝒔𝒊𝒐𝒏𝒆𝒔</m:t>
                      </m:r>
                    </m:oMath>
                  </m:oMathPara>
                </a14:m>
                <a:endParaRPr lang="es-AR" sz="1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2666A3EE-CD7A-4D91-9F74-04440A0817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438" y="1857072"/>
                <a:ext cx="3035807" cy="276999"/>
              </a:xfrm>
              <a:prstGeom prst="rect">
                <a:avLst/>
              </a:prstGeom>
              <a:blipFill>
                <a:blip r:embed="rId12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88A6890B-BB6B-438F-963E-370165F68BDC}"/>
                  </a:ext>
                </a:extLst>
              </p:cNvPr>
              <p:cNvSpPr/>
              <p:nvPr/>
            </p:nvSpPr>
            <p:spPr>
              <a:xfrm>
                <a:off x="3886783" y="2932815"/>
                <a:ext cx="206986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s-A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es-A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88A6890B-BB6B-438F-963E-370165F68B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783" y="2932815"/>
                <a:ext cx="2069861" cy="338554"/>
              </a:xfrm>
              <a:prstGeom prst="rect">
                <a:avLst/>
              </a:prstGeom>
              <a:blipFill>
                <a:blip r:embed="rId13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2493DCE5-5862-46D7-97BD-A49D67E72EC7}"/>
                  </a:ext>
                </a:extLst>
              </p:cNvPr>
              <p:cNvSpPr/>
              <p:nvPr/>
            </p:nvSpPr>
            <p:spPr>
              <a:xfrm>
                <a:off x="3900591" y="2134071"/>
                <a:ext cx="1914242" cy="5598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A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s-AR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A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A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s-AR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s-AR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2493DCE5-5862-46D7-97BD-A49D67E72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591" y="2134071"/>
                <a:ext cx="1914242" cy="55989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>
            <a:extLst>
              <a:ext uri="{FF2B5EF4-FFF2-40B4-BE49-F238E27FC236}">
                <a16:creationId xmlns:a16="http://schemas.microsoft.com/office/drawing/2014/main" id="{5A71DDE4-CBDB-4D24-990D-F90292DB0722}"/>
              </a:ext>
            </a:extLst>
          </p:cNvPr>
          <p:cNvSpPr/>
          <p:nvPr/>
        </p:nvSpPr>
        <p:spPr>
          <a:xfrm>
            <a:off x="4572000" y="2146394"/>
            <a:ext cx="327259" cy="55989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D026E4D0-10C8-448E-B6C9-A3B0A040A37E}"/>
              </a:ext>
            </a:extLst>
          </p:cNvPr>
          <p:cNvSpPr/>
          <p:nvPr/>
        </p:nvSpPr>
        <p:spPr>
          <a:xfrm>
            <a:off x="4669660" y="2932815"/>
            <a:ext cx="292748" cy="338554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E5561DDB-5B8B-4967-B5AD-2420AAAF92AC}"/>
              </a:ext>
            </a:extLst>
          </p:cNvPr>
          <p:cNvSpPr/>
          <p:nvPr/>
        </p:nvSpPr>
        <p:spPr>
          <a:xfrm>
            <a:off x="5251817" y="2146394"/>
            <a:ext cx="327259" cy="55989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0FB11738-594B-48FE-9BA6-2A0C42DBE3F6}"/>
              </a:ext>
            </a:extLst>
          </p:cNvPr>
          <p:cNvSpPr/>
          <p:nvPr/>
        </p:nvSpPr>
        <p:spPr>
          <a:xfrm>
            <a:off x="5415446" y="2932815"/>
            <a:ext cx="292748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C5C0D457-178A-4B20-A850-EE3A65C43D1C}"/>
                  </a:ext>
                </a:extLst>
              </p:cNvPr>
              <p:cNvSpPr txBox="1"/>
              <p:nvPr/>
            </p:nvSpPr>
            <p:spPr>
              <a:xfrm>
                <a:off x="3690682" y="3643314"/>
                <a:ext cx="303580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𝑪𝒐𝒏𝒄𝒍𝒖𝒔𝒊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ó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𝒏</m:t>
                      </m:r>
                      <m:r>
                        <a:rPr lang="es-AR" sz="12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:</m:t>
                      </m:r>
                    </m:oMath>
                  </m:oMathPara>
                </a14:m>
                <a:endParaRPr lang="es-AR" sz="1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C5C0D457-178A-4B20-A850-EE3A65C43D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682" y="3643314"/>
                <a:ext cx="3035807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BE12E9C6-2DE8-4313-B568-CA1D693D5CCE}"/>
                  </a:ext>
                </a:extLst>
              </p:cNvPr>
              <p:cNvSpPr/>
              <p:nvPr/>
            </p:nvSpPr>
            <p:spPr>
              <a:xfrm>
                <a:off x="3980534" y="4028077"/>
                <a:ext cx="981359" cy="566758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BE12E9C6-2DE8-4313-B568-CA1D693D5C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534" y="4028077"/>
                <a:ext cx="981359" cy="56675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id="{46FE3861-AC89-4DE1-8E3D-D7707BBE8B49}"/>
                  </a:ext>
                </a:extLst>
              </p:cNvPr>
              <p:cNvSpPr/>
              <p:nvPr/>
            </p:nvSpPr>
            <p:spPr>
              <a:xfrm>
                <a:off x="5208585" y="4028077"/>
                <a:ext cx="986232" cy="618311"/>
              </a:xfrm>
              <a:prstGeom prst="rect">
                <a:avLst/>
              </a:prstGeom>
              <a:ln>
                <a:solidFill>
                  <a:srgbClr val="FFC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id="{46FE3861-AC89-4DE1-8E3D-D7707BBE8B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585" y="4028077"/>
                <a:ext cx="986232" cy="61831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A4D03B10-BB1C-477E-85F2-D1EA570EC0BB}"/>
                  </a:ext>
                </a:extLst>
              </p:cNvPr>
              <p:cNvSpPr/>
              <p:nvPr/>
            </p:nvSpPr>
            <p:spPr>
              <a:xfrm>
                <a:off x="2381683" y="3627772"/>
                <a:ext cx="7914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A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A4D03B10-BB1C-477E-85F2-D1EA570EC0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683" y="3627772"/>
                <a:ext cx="791499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768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3" grpId="0"/>
      <p:bldP spid="25" grpId="0"/>
      <p:bldP spid="26" grpId="0"/>
      <p:bldP spid="27" grpId="0"/>
      <p:bldP spid="28" grpId="0"/>
      <p:bldP spid="29" grpId="0"/>
      <p:bldP spid="30" grpId="0"/>
      <p:bldP spid="34" grpId="0"/>
      <p:bldP spid="6" grpId="0"/>
      <p:bldP spid="35" grpId="0"/>
      <p:bldP spid="11" grpId="0" animBg="1"/>
      <p:bldP spid="37" grpId="0" animBg="1"/>
      <p:bldP spid="39" grpId="0" animBg="1"/>
      <p:bldP spid="42" grpId="0" animBg="1"/>
      <p:bldP spid="54" grpId="0"/>
      <p:bldP spid="12" grpId="0" animBg="1"/>
      <p:bldP spid="55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CCDE9E9-E7A7-4893-A790-4699E0A7E7EA}"/>
              </a:ext>
            </a:extLst>
          </p:cNvPr>
          <p:cNvSpPr/>
          <p:nvPr/>
        </p:nvSpPr>
        <p:spPr>
          <a:xfrm>
            <a:off x="744354" y="894002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Hallar, en caso de ser posible, las inversas de las siguientes matrices. En caso de no existir, indicar el porque. </a:t>
            </a:r>
            <a:endParaRPr lang="es-AR" sz="1400" dirty="0"/>
          </a:p>
        </p:txBody>
      </p:sp>
      <p:sp>
        <p:nvSpPr>
          <p:cNvPr id="32" name="Pentagon 5">
            <a:extLst>
              <a:ext uri="{FF2B5EF4-FFF2-40B4-BE49-F238E27FC236}">
                <a16:creationId xmlns:a16="http://schemas.microsoft.com/office/drawing/2014/main" id="{1B2845CB-4A9B-4254-B707-C8DB48007ACA}"/>
              </a:ext>
            </a:extLst>
          </p:cNvPr>
          <p:cNvSpPr/>
          <p:nvPr/>
        </p:nvSpPr>
        <p:spPr>
          <a:xfrm>
            <a:off x="15209" y="697774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/>
              <p:nvPr/>
            </p:nvSpPr>
            <p:spPr>
              <a:xfrm>
                <a:off x="6006" y="919314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13.2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" y="919314"/>
                <a:ext cx="496931" cy="276999"/>
              </a:xfrm>
              <a:prstGeom prst="rect">
                <a:avLst/>
              </a:prstGeom>
              <a:blipFill>
                <a:blip r:embed="rId2"/>
                <a:stretch>
                  <a:fillRect l="-9756" r="-9756" b="-88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2F5272F-603B-49AD-AA3D-02631FD587F8}"/>
                  </a:ext>
                </a:extLst>
              </p:cNvPr>
              <p:cNvSpPr txBox="1"/>
              <p:nvPr/>
            </p:nvSpPr>
            <p:spPr>
              <a:xfrm>
                <a:off x="899592" y="1396239"/>
                <a:ext cx="1115626" cy="4106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2F5272F-603B-49AD-AA3D-02631FD58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396239"/>
                <a:ext cx="1115626" cy="410625"/>
              </a:xfrm>
              <a:prstGeom prst="rect">
                <a:avLst/>
              </a:prstGeom>
              <a:blipFill>
                <a:blip r:embed="rId3"/>
                <a:stretch>
                  <a:fillRect l="-3825" t="-1493" b="-1641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E6B48C7F-A121-4664-8A25-F52FD8B36C11}"/>
                  </a:ext>
                </a:extLst>
              </p:cNvPr>
              <p:cNvSpPr/>
              <p:nvPr/>
            </p:nvSpPr>
            <p:spPr>
              <a:xfrm>
                <a:off x="-56695" y="2355726"/>
                <a:ext cx="1517018" cy="451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E6B48C7F-A121-4664-8A25-F52FD8B36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695" y="2355726"/>
                <a:ext cx="1517018" cy="451598"/>
              </a:xfrm>
              <a:prstGeom prst="rect">
                <a:avLst/>
              </a:prstGeom>
              <a:blipFill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uadroTexto 34">
            <a:extLst>
              <a:ext uri="{FF2B5EF4-FFF2-40B4-BE49-F238E27FC236}">
                <a16:creationId xmlns:a16="http://schemas.microsoft.com/office/drawing/2014/main" id="{B27F73F8-9162-42C5-A1F1-A2BB1CF3114F}"/>
              </a:ext>
            </a:extLst>
          </p:cNvPr>
          <p:cNvSpPr txBox="1"/>
          <p:nvPr/>
        </p:nvSpPr>
        <p:spPr>
          <a:xfrm>
            <a:off x="25434" y="1923581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BEB5E2C6-828C-427D-A56F-3D875EC3FB29}"/>
                  </a:ext>
                </a:extLst>
              </p:cNvPr>
              <p:cNvSpPr/>
              <p:nvPr/>
            </p:nvSpPr>
            <p:spPr>
              <a:xfrm>
                <a:off x="1438971" y="2436959"/>
                <a:ext cx="143674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BEB5E2C6-828C-427D-A56F-3D875EC3FB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971" y="2436959"/>
                <a:ext cx="143674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uadroTexto 36">
            <a:extLst>
              <a:ext uri="{FF2B5EF4-FFF2-40B4-BE49-F238E27FC236}">
                <a16:creationId xmlns:a16="http://schemas.microsoft.com/office/drawing/2014/main" id="{3130333C-AF15-4C1D-B7DA-320518440A74}"/>
              </a:ext>
            </a:extLst>
          </p:cNvPr>
          <p:cNvSpPr txBox="1"/>
          <p:nvPr/>
        </p:nvSpPr>
        <p:spPr>
          <a:xfrm>
            <a:off x="25434" y="2917096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2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F41661E9-099F-46DA-8360-BA00EFB47B24}"/>
              </a:ext>
            </a:extLst>
          </p:cNvPr>
          <p:cNvSpPr txBox="1"/>
          <p:nvPr/>
        </p:nvSpPr>
        <p:spPr>
          <a:xfrm>
            <a:off x="15209" y="3380147"/>
            <a:ext cx="1916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de Cofactores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D267AC93-3B13-4A51-8218-3DB6BA40A07B}"/>
                  </a:ext>
                </a:extLst>
              </p:cNvPr>
              <p:cNvSpPr/>
              <p:nvPr/>
            </p:nvSpPr>
            <p:spPr>
              <a:xfrm>
                <a:off x="-48407" y="3681715"/>
                <a:ext cx="194931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1+1</m:t>
                          </m:r>
                        </m:sup>
                      </m:sSup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es-AR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𝛼</m:t>
                      </m:r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)=</m:t>
                      </m:r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𝛼</m:t>
                      </m:r>
                    </m:oMath>
                  </m:oMathPara>
                </a14:m>
                <a:endParaRPr lang="es-A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D267AC93-3B13-4A51-8218-3DB6BA40A0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8407" y="3681715"/>
                <a:ext cx="1949316" cy="307777"/>
              </a:xfrm>
              <a:prstGeom prst="rect">
                <a:avLst/>
              </a:prstGeom>
              <a:blipFill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57729211-CCF9-4E59-BA22-5A3F6695459C}"/>
                  </a:ext>
                </a:extLst>
              </p:cNvPr>
              <p:cNvSpPr/>
              <p:nvPr/>
            </p:nvSpPr>
            <p:spPr>
              <a:xfrm>
                <a:off x="-48407" y="4065530"/>
                <a:ext cx="205857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1+</m:t>
                          </m:r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e>
                      </m:d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=−2</m:t>
                      </m:r>
                    </m:oMath>
                  </m:oMathPara>
                </a14:m>
                <a:endParaRPr lang="es-A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57729211-CCF9-4E59-BA22-5A3F669545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8407" y="4065530"/>
                <a:ext cx="205857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007CC5B0-3894-4995-B497-E4D0D5752EEE}"/>
                  </a:ext>
                </a:extLst>
              </p:cNvPr>
              <p:cNvSpPr/>
              <p:nvPr/>
            </p:nvSpPr>
            <p:spPr>
              <a:xfrm>
                <a:off x="-63465" y="4402217"/>
                <a:ext cx="206659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sup>
                      </m:sSup>
                      <m:d>
                        <m:dPr>
                          <m:ctrlP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e>
                      </m:d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=−2</m:t>
                      </m:r>
                    </m:oMath>
                  </m:oMathPara>
                </a14:m>
                <a:endParaRPr lang="es-A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007CC5B0-3894-4995-B497-E4D0D5752E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3465" y="4402217"/>
                <a:ext cx="206659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423AE7C0-725D-4FB8-A091-345B59AF80B3}"/>
                  </a:ext>
                </a:extLst>
              </p:cNvPr>
              <p:cNvSpPr/>
              <p:nvPr/>
            </p:nvSpPr>
            <p:spPr>
              <a:xfrm>
                <a:off x="-42900" y="4808629"/>
                <a:ext cx="193193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e>
                      </m:d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=1</m:t>
                      </m:r>
                    </m:oMath>
                  </m:oMathPara>
                </a14:m>
                <a:endParaRPr lang="es-A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423AE7C0-725D-4FB8-A091-345B59AF80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2900" y="4808629"/>
                <a:ext cx="193193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F6666BB2-A1C3-4D88-99D6-A342391CA152}"/>
                  </a:ext>
                </a:extLst>
              </p:cNvPr>
              <p:cNvSpPr txBox="1"/>
              <p:nvPr/>
            </p:nvSpPr>
            <p:spPr>
              <a:xfrm>
                <a:off x="2267744" y="4142081"/>
                <a:ext cx="1899686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𝑐𝑜𝑓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F6666BB2-A1C3-4D88-99D6-A342391CA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142081"/>
                <a:ext cx="1899686" cy="409023"/>
              </a:xfrm>
              <a:prstGeom prst="rect">
                <a:avLst/>
              </a:prstGeom>
              <a:blipFill>
                <a:blip r:embed="rId10"/>
                <a:stretch>
                  <a:fillRect l="-2885" t="-1471" b="-1470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errar llave 6">
            <a:extLst>
              <a:ext uri="{FF2B5EF4-FFF2-40B4-BE49-F238E27FC236}">
                <a16:creationId xmlns:a16="http://schemas.microsoft.com/office/drawing/2014/main" id="{9134FC14-14A7-404E-A6D3-65FAAC32C792}"/>
              </a:ext>
            </a:extLst>
          </p:cNvPr>
          <p:cNvSpPr/>
          <p:nvPr/>
        </p:nvSpPr>
        <p:spPr>
          <a:xfrm>
            <a:off x="1873979" y="3707533"/>
            <a:ext cx="249749" cy="1384496"/>
          </a:xfrm>
          <a:prstGeom prst="rightBrac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22FE2575-5E73-4FA5-8530-AB63FC9B3ACF}"/>
              </a:ext>
            </a:extLst>
          </p:cNvPr>
          <p:cNvSpPr txBox="1"/>
          <p:nvPr/>
        </p:nvSpPr>
        <p:spPr>
          <a:xfrm>
            <a:off x="4662157" y="1922405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3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5248FF8A-8B08-4701-8211-651F5066B518}"/>
              </a:ext>
            </a:extLst>
          </p:cNvPr>
          <p:cNvSpPr txBox="1"/>
          <p:nvPr/>
        </p:nvSpPr>
        <p:spPr>
          <a:xfrm>
            <a:off x="4588309" y="2359389"/>
            <a:ext cx="1423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Adjunta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0953C90F-9544-430C-8423-F9DF472A4090}"/>
                  </a:ext>
                </a:extLst>
              </p:cNvPr>
              <p:cNvSpPr txBox="1"/>
              <p:nvPr/>
            </p:nvSpPr>
            <p:spPr>
              <a:xfrm>
                <a:off x="4680124" y="2764246"/>
                <a:ext cx="1903598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0953C90F-9544-430C-8423-F9DF472A4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124" y="2764246"/>
                <a:ext cx="1903598" cy="409023"/>
              </a:xfrm>
              <a:prstGeom prst="rect">
                <a:avLst/>
              </a:prstGeom>
              <a:blipFill>
                <a:blip r:embed="rId11"/>
                <a:stretch>
                  <a:fillRect l="-3205" t="-1471" b="-1470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CuadroTexto 46">
            <a:extLst>
              <a:ext uri="{FF2B5EF4-FFF2-40B4-BE49-F238E27FC236}">
                <a16:creationId xmlns:a16="http://schemas.microsoft.com/office/drawing/2014/main" id="{EAD40631-CF22-49AC-969E-445126DE7034}"/>
              </a:ext>
            </a:extLst>
          </p:cNvPr>
          <p:cNvSpPr txBox="1"/>
          <p:nvPr/>
        </p:nvSpPr>
        <p:spPr>
          <a:xfrm>
            <a:off x="4754750" y="3257763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4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7671185A-15D9-4FCA-938D-360B48A80937}"/>
              </a:ext>
            </a:extLst>
          </p:cNvPr>
          <p:cNvSpPr txBox="1"/>
          <p:nvPr/>
        </p:nvSpPr>
        <p:spPr>
          <a:xfrm>
            <a:off x="4680124" y="3669134"/>
            <a:ext cx="1366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Inversa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04B3E58D-CB5C-4D2C-BD53-314EAED65DD6}"/>
                  </a:ext>
                </a:extLst>
              </p:cNvPr>
              <p:cNvSpPr/>
              <p:nvPr/>
            </p:nvSpPr>
            <p:spPr>
              <a:xfrm>
                <a:off x="4680124" y="4056171"/>
                <a:ext cx="1932259" cy="5275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𝑑𝑒𝑡</m:t>
                          </m:r>
                          <m:d>
                            <m:dPr>
                              <m:ctrlPr>
                                <a:rPr lang="es-AR" sz="1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𝐵</m:t>
                              </m:r>
                            </m:e>
                          </m:d>
                        </m:den>
                      </m:f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d>
                        <m:d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9" name="Rectángulo 48">
                <a:extLst>
                  <a:ext uri="{FF2B5EF4-FFF2-40B4-BE49-F238E27FC236}">
                    <a16:creationId xmlns:a16="http://schemas.microsoft.com/office/drawing/2014/main" id="{04B3E58D-CB5C-4D2C-BD53-314EAED65D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124" y="4056171"/>
                <a:ext cx="1932259" cy="52751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630100EC-DB88-4EC1-AD0D-CCDA4D2F653C}"/>
              </a:ext>
            </a:extLst>
          </p:cNvPr>
          <p:cNvCxnSpPr/>
          <p:nvPr/>
        </p:nvCxnSpPr>
        <p:spPr>
          <a:xfrm>
            <a:off x="4355976" y="1922405"/>
            <a:ext cx="0" cy="3194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F74787D6-7210-4D1E-BA39-2B55412C7B1A}"/>
                  </a:ext>
                </a:extLst>
              </p:cNvPr>
              <p:cNvSpPr txBox="1"/>
              <p:nvPr/>
            </p:nvSpPr>
            <p:spPr>
              <a:xfrm>
                <a:off x="4658201" y="4621309"/>
                <a:ext cx="2134366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s-A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F74787D6-7210-4D1E-BA39-2B55412C7B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201" y="4621309"/>
                <a:ext cx="2134366" cy="46262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2DDCE508-E5D3-4403-B457-AEB4B07541D0}"/>
                  </a:ext>
                </a:extLst>
              </p:cNvPr>
              <p:cNvSpPr txBox="1"/>
              <p:nvPr/>
            </p:nvSpPr>
            <p:spPr>
              <a:xfrm>
                <a:off x="6720251" y="3814345"/>
                <a:ext cx="173965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Para que exista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s-AR" sz="16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s-A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s-AR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s-AR" sz="1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endParaRPr lang="es-AR" sz="16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2DDCE508-E5D3-4403-B457-AEB4B0754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251" y="3814345"/>
                <a:ext cx="1739652" cy="584775"/>
              </a:xfrm>
              <a:prstGeom prst="rect">
                <a:avLst/>
              </a:prstGeom>
              <a:blipFill>
                <a:blip r:embed="rId14"/>
                <a:stretch>
                  <a:fillRect l="-1748" t="-3125" b="-125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ángulo 9">
            <a:extLst>
              <a:ext uri="{FF2B5EF4-FFF2-40B4-BE49-F238E27FC236}">
                <a16:creationId xmlns:a16="http://schemas.microsoft.com/office/drawing/2014/main" id="{03D93622-0987-4134-B580-69CEC52C84F7}"/>
              </a:ext>
            </a:extLst>
          </p:cNvPr>
          <p:cNvSpPr/>
          <p:nvPr/>
        </p:nvSpPr>
        <p:spPr>
          <a:xfrm>
            <a:off x="6638421" y="3766645"/>
            <a:ext cx="1656182" cy="78946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59D971A2-3BBB-4F10-AF17-1D077A7A0887}"/>
                  </a:ext>
                </a:extLst>
              </p:cNvPr>
              <p:cNvSpPr/>
              <p:nvPr/>
            </p:nvSpPr>
            <p:spPr>
              <a:xfrm>
                <a:off x="2850346" y="2445235"/>
                <a:ext cx="153452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𝑆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𝑖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≠4→∃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59D971A2-3BBB-4F10-AF17-1D077A7A08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0346" y="2445235"/>
                <a:ext cx="1534523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083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7" grpId="0" animBg="1"/>
      <p:bldP spid="44" grpId="0" animBg="1"/>
      <p:bldP spid="45" grpId="0"/>
      <p:bldP spid="46" grpId="0"/>
      <p:bldP spid="47" grpId="0" animBg="1"/>
      <p:bldP spid="48" grpId="0"/>
      <p:bldP spid="49" grpId="0"/>
      <p:bldP spid="50" grpId="0"/>
      <p:bldP spid="51" grpId="0"/>
      <p:bldP spid="10" grpId="0" animBg="1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CCDE9E9-E7A7-4893-A790-4699E0A7E7EA}"/>
              </a:ext>
            </a:extLst>
          </p:cNvPr>
          <p:cNvSpPr/>
          <p:nvPr/>
        </p:nvSpPr>
        <p:spPr>
          <a:xfrm>
            <a:off x="744354" y="894002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Hallar, en caso de ser posible, las inversas de las siguientes matrices. En caso de no existir, indicar el porque. </a:t>
            </a:r>
            <a:endParaRPr lang="es-AR" sz="1400" dirty="0"/>
          </a:p>
        </p:txBody>
      </p:sp>
      <p:sp>
        <p:nvSpPr>
          <p:cNvPr id="32" name="Pentagon 5">
            <a:extLst>
              <a:ext uri="{FF2B5EF4-FFF2-40B4-BE49-F238E27FC236}">
                <a16:creationId xmlns:a16="http://schemas.microsoft.com/office/drawing/2014/main" id="{1B2845CB-4A9B-4254-B707-C8DB48007ACA}"/>
              </a:ext>
            </a:extLst>
          </p:cNvPr>
          <p:cNvSpPr/>
          <p:nvPr/>
        </p:nvSpPr>
        <p:spPr>
          <a:xfrm>
            <a:off x="15209" y="697774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/>
              <p:nvPr/>
            </p:nvSpPr>
            <p:spPr>
              <a:xfrm>
                <a:off x="6006" y="919314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13.3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" y="919314"/>
                <a:ext cx="496931" cy="276999"/>
              </a:xfrm>
              <a:prstGeom prst="rect">
                <a:avLst/>
              </a:prstGeom>
              <a:blipFill>
                <a:blip r:embed="rId2"/>
                <a:stretch>
                  <a:fillRect l="-9756" r="-9756" b="-88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2F5272F-603B-49AD-AA3D-02631FD587F8}"/>
                  </a:ext>
                </a:extLst>
              </p:cNvPr>
              <p:cNvSpPr txBox="1"/>
              <p:nvPr/>
            </p:nvSpPr>
            <p:spPr>
              <a:xfrm>
                <a:off x="1111410" y="1417854"/>
                <a:ext cx="1409488" cy="4106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2F5272F-603B-49AD-AA3D-02631FD58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410" y="1417854"/>
                <a:ext cx="1409488" cy="410625"/>
              </a:xfrm>
              <a:prstGeom prst="rect">
                <a:avLst/>
              </a:prstGeom>
              <a:blipFill>
                <a:blip r:embed="rId3"/>
                <a:stretch>
                  <a:fillRect l="-2155" t="-1493" b="-1641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6927C29B-EF14-453E-960F-62FCBEB918AD}"/>
                  </a:ext>
                </a:extLst>
              </p:cNvPr>
              <p:cNvSpPr txBox="1"/>
              <p:nvPr/>
            </p:nvSpPr>
            <p:spPr>
              <a:xfrm>
                <a:off x="2540555" y="2000416"/>
                <a:ext cx="55672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No es posible encontrar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s-A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s-AR" sz="16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porque la matriz </a:t>
                </a:r>
                <a14:m>
                  <m:oMath xmlns:m="http://schemas.openxmlformats.org/officeDocument/2006/math">
                    <m:r>
                      <a:rPr lang="es-AR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AR" sz="16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no es cuadrada</a:t>
                </a:r>
              </a:p>
            </p:txBody>
          </p:sp>
        </mc:Choice>
        <mc:Fallback xmlns=""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6927C29B-EF14-453E-960F-62FCBEB91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0555" y="2000416"/>
                <a:ext cx="5567298" cy="338554"/>
              </a:xfrm>
              <a:prstGeom prst="rect">
                <a:avLst/>
              </a:prstGeom>
              <a:blipFill>
                <a:blip r:embed="rId4"/>
                <a:stretch>
                  <a:fillRect l="-657" t="-5357" b="-2142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071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CCDE9E9-E7A7-4893-A790-4699E0A7E7EA}"/>
              </a:ext>
            </a:extLst>
          </p:cNvPr>
          <p:cNvSpPr/>
          <p:nvPr/>
        </p:nvSpPr>
        <p:spPr>
          <a:xfrm>
            <a:off x="744354" y="894002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Hallar, en caso de ser posible, las inversas de las siguientes matrices. En caso de no existir, indicar el porque. </a:t>
            </a:r>
            <a:endParaRPr lang="es-AR" sz="1400" dirty="0"/>
          </a:p>
        </p:txBody>
      </p:sp>
      <p:sp>
        <p:nvSpPr>
          <p:cNvPr id="32" name="Pentagon 5">
            <a:extLst>
              <a:ext uri="{FF2B5EF4-FFF2-40B4-BE49-F238E27FC236}">
                <a16:creationId xmlns:a16="http://schemas.microsoft.com/office/drawing/2014/main" id="{1B2845CB-4A9B-4254-B707-C8DB48007ACA}"/>
              </a:ext>
            </a:extLst>
          </p:cNvPr>
          <p:cNvSpPr/>
          <p:nvPr/>
        </p:nvSpPr>
        <p:spPr>
          <a:xfrm>
            <a:off x="15209" y="697774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/>
              <p:nvPr/>
            </p:nvSpPr>
            <p:spPr>
              <a:xfrm>
                <a:off x="6006" y="919314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13.4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" y="919314"/>
                <a:ext cx="496931" cy="276999"/>
              </a:xfrm>
              <a:prstGeom prst="rect">
                <a:avLst/>
              </a:prstGeom>
              <a:blipFill>
                <a:blip r:embed="rId2"/>
                <a:stretch>
                  <a:fillRect l="-9756" r="-9756" b="-88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2F5272F-603B-49AD-AA3D-02631FD587F8}"/>
                  </a:ext>
                </a:extLst>
              </p:cNvPr>
              <p:cNvSpPr txBox="1"/>
              <p:nvPr/>
            </p:nvSpPr>
            <p:spPr>
              <a:xfrm>
                <a:off x="1215671" y="1288902"/>
                <a:ext cx="1937838" cy="651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2F5272F-603B-49AD-AA3D-02631FD58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671" y="1288902"/>
                <a:ext cx="1937838" cy="6512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E6B48C7F-A121-4664-8A25-F52FD8B36C11}"/>
                  </a:ext>
                </a:extLst>
              </p:cNvPr>
              <p:cNvSpPr/>
              <p:nvPr/>
            </p:nvSpPr>
            <p:spPr>
              <a:xfrm>
                <a:off x="-56695" y="2355726"/>
                <a:ext cx="2197140" cy="6621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𝐷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E6B48C7F-A121-4664-8A25-F52FD8B36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695" y="2355726"/>
                <a:ext cx="2197140" cy="6621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uadroTexto 34">
            <a:extLst>
              <a:ext uri="{FF2B5EF4-FFF2-40B4-BE49-F238E27FC236}">
                <a16:creationId xmlns:a16="http://schemas.microsoft.com/office/drawing/2014/main" id="{B27F73F8-9162-42C5-A1F1-A2BB1CF3114F}"/>
              </a:ext>
            </a:extLst>
          </p:cNvPr>
          <p:cNvSpPr txBox="1"/>
          <p:nvPr/>
        </p:nvSpPr>
        <p:spPr>
          <a:xfrm>
            <a:off x="25434" y="1923581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BEB5E2C6-828C-427D-A56F-3D875EC3FB29}"/>
                  </a:ext>
                </a:extLst>
              </p:cNvPr>
              <p:cNvSpPr/>
              <p:nvPr/>
            </p:nvSpPr>
            <p:spPr>
              <a:xfrm>
                <a:off x="4746040" y="2514467"/>
                <a:ext cx="115114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𝐷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BEB5E2C6-828C-427D-A56F-3D875EC3FB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040" y="2514467"/>
                <a:ext cx="1151149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BD956EA3-B544-49A6-890F-2623C6D00E8A}"/>
                  </a:ext>
                </a:extLst>
              </p:cNvPr>
              <p:cNvSpPr/>
              <p:nvPr/>
            </p:nvSpPr>
            <p:spPr>
              <a:xfrm>
                <a:off x="1964796" y="2355726"/>
                <a:ext cx="1326582" cy="6621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/>
                            </m:mr>
                            <m:mr>
                              <m:e>
                                <m:r>
                                  <a:rPr lang="es-AR" sz="14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BD956EA3-B544-49A6-890F-2623C6D00E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796" y="2355726"/>
                <a:ext cx="1326582" cy="6621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F3C7915B-F375-40F9-BF46-6A0BF408D39E}"/>
                  </a:ext>
                </a:extLst>
              </p:cNvPr>
              <p:cNvSpPr/>
              <p:nvPr/>
            </p:nvSpPr>
            <p:spPr>
              <a:xfrm>
                <a:off x="2505026" y="2514468"/>
                <a:ext cx="3337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F3C7915B-F375-40F9-BF46-6A0BF408D3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026" y="2514468"/>
                <a:ext cx="33374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632D6EC0-A059-42E1-8FBB-8FAA1C8AC697}"/>
                  </a:ext>
                </a:extLst>
              </p:cNvPr>
              <p:cNvSpPr/>
              <p:nvPr/>
            </p:nvSpPr>
            <p:spPr>
              <a:xfrm>
                <a:off x="2885800" y="2514468"/>
                <a:ext cx="3337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632D6EC0-A059-42E1-8FBB-8FAA1C8AC6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800" y="2514468"/>
                <a:ext cx="33374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ángulo 58">
                <a:extLst>
                  <a:ext uri="{FF2B5EF4-FFF2-40B4-BE49-F238E27FC236}">
                    <a16:creationId xmlns:a16="http://schemas.microsoft.com/office/drawing/2014/main" id="{97A298F6-2FB5-4EA0-8EFC-48ED2494C01E}"/>
                  </a:ext>
                </a:extLst>
              </p:cNvPr>
              <p:cNvSpPr/>
              <p:nvPr/>
            </p:nvSpPr>
            <p:spPr>
              <a:xfrm>
                <a:off x="2862286" y="2754509"/>
                <a:ext cx="33374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9" name="Rectángulo 58">
                <a:extLst>
                  <a:ext uri="{FF2B5EF4-FFF2-40B4-BE49-F238E27FC236}">
                    <a16:creationId xmlns:a16="http://schemas.microsoft.com/office/drawing/2014/main" id="{97A298F6-2FB5-4EA0-8EFC-48ED2494C0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286" y="2754509"/>
                <a:ext cx="333746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ángulo 59">
                <a:extLst>
                  <a:ext uri="{FF2B5EF4-FFF2-40B4-BE49-F238E27FC236}">
                    <a16:creationId xmlns:a16="http://schemas.microsoft.com/office/drawing/2014/main" id="{6D6AB4F1-C7B1-4C28-A2B9-5BD5B6956D92}"/>
                  </a:ext>
                </a:extLst>
              </p:cNvPr>
              <p:cNvSpPr/>
              <p:nvPr/>
            </p:nvSpPr>
            <p:spPr>
              <a:xfrm>
                <a:off x="2500028" y="2732281"/>
                <a:ext cx="33374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60" name="Rectángulo 59">
                <a:extLst>
                  <a:ext uri="{FF2B5EF4-FFF2-40B4-BE49-F238E27FC236}">
                    <a16:creationId xmlns:a16="http://schemas.microsoft.com/office/drawing/2014/main" id="{6D6AB4F1-C7B1-4C28-A2B9-5BD5B6956D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028" y="2732281"/>
                <a:ext cx="33374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7B99E181-BDD7-47C0-B51B-3C79D44FD878}"/>
              </a:ext>
            </a:extLst>
          </p:cNvPr>
          <p:cNvSpPr/>
          <p:nvPr/>
        </p:nvSpPr>
        <p:spPr>
          <a:xfrm>
            <a:off x="926838" y="2399349"/>
            <a:ext cx="230074" cy="216024"/>
          </a:xfrm>
          <a:prstGeom prst="flowChartConnector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7DD7A27E-EF9E-45C5-BF11-EC2F1FDD11C8}"/>
                  </a:ext>
                </a:extLst>
              </p:cNvPr>
              <p:cNvSpPr txBox="1"/>
              <p:nvPr/>
            </p:nvSpPr>
            <p:spPr>
              <a:xfrm>
                <a:off x="3219546" y="2149606"/>
                <a:ext cx="17396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Laplace por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AR" sz="16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7DD7A27E-EF9E-45C5-BF11-EC2F1FDD1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546" y="2149606"/>
                <a:ext cx="1739652" cy="338554"/>
              </a:xfrm>
              <a:prstGeom prst="rect">
                <a:avLst/>
              </a:prstGeom>
              <a:blipFill>
                <a:blip r:embed="rId10"/>
                <a:stretch>
                  <a:fillRect l="-1748" t="-5455" b="-2363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ángulo 63">
                <a:extLst>
                  <a:ext uri="{FF2B5EF4-FFF2-40B4-BE49-F238E27FC236}">
                    <a16:creationId xmlns:a16="http://schemas.microsoft.com/office/drawing/2014/main" id="{250174A3-BC87-427C-9BCB-1A925F257949}"/>
                  </a:ext>
                </a:extLst>
              </p:cNvPr>
              <p:cNvSpPr/>
              <p:nvPr/>
            </p:nvSpPr>
            <p:spPr>
              <a:xfrm>
                <a:off x="3157235" y="2460979"/>
                <a:ext cx="1673599" cy="451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1+1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Rectángulo 63">
                <a:extLst>
                  <a:ext uri="{FF2B5EF4-FFF2-40B4-BE49-F238E27FC236}">
                    <a16:creationId xmlns:a16="http://schemas.microsoft.com/office/drawing/2014/main" id="{250174A3-BC87-427C-9BCB-1A925F2579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235" y="2460979"/>
                <a:ext cx="1673599" cy="451598"/>
              </a:xfrm>
              <a:prstGeom prst="rect">
                <a:avLst/>
              </a:prstGeom>
              <a:blipFill>
                <a:blip r:embed="rId11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CuadroTexto 64">
            <a:extLst>
              <a:ext uri="{FF2B5EF4-FFF2-40B4-BE49-F238E27FC236}">
                <a16:creationId xmlns:a16="http://schemas.microsoft.com/office/drawing/2014/main" id="{B8A9EB46-8DCB-4D87-9090-0483750E0772}"/>
              </a:ext>
            </a:extLst>
          </p:cNvPr>
          <p:cNvSpPr txBox="1"/>
          <p:nvPr/>
        </p:nvSpPr>
        <p:spPr>
          <a:xfrm>
            <a:off x="35659" y="3031908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2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25E4EA4B-CB32-433A-B578-551A576CFCFA}"/>
              </a:ext>
            </a:extLst>
          </p:cNvPr>
          <p:cNvSpPr txBox="1"/>
          <p:nvPr/>
        </p:nvSpPr>
        <p:spPr>
          <a:xfrm>
            <a:off x="25434" y="3494959"/>
            <a:ext cx="1916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de Cofactores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ángulo 66">
                <a:extLst>
                  <a:ext uri="{FF2B5EF4-FFF2-40B4-BE49-F238E27FC236}">
                    <a16:creationId xmlns:a16="http://schemas.microsoft.com/office/drawing/2014/main" id="{F86C9EDD-BF6E-4472-A9CF-542178F38136}"/>
                  </a:ext>
                </a:extLst>
              </p:cNvPr>
              <p:cNvSpPr/>
              <p:nvPr/>
            </p:nvSpPr>
            <p:spPr>
              <a:xfrm>
                <a:off x="-41637" y="3829247"/>
                <a:ext cx="2145780" cy="404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1+1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Rectángulo 66">
                <a:extLst>
                  <a:ext uri="{FF2B5EF4-FFF2-40B4-BE49-F238E27FC236}">
                    <a16:creationId xmlns:a16="http://schemas.microsoft.com/office/drawing/2014/main" id="{F86C9EDD-BF6E-4472-A9CF-542178F381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637" y="3829247"/>
                <a:ext cx="2145780" cy="404085"/>
              </a:xfrm>
              <a:prstGeom prst="rect">
                <a:avLst/>
              </a:prstGeom>
              <a:blipFill>
                <a:blip r:embed="rId12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ángulo 67">
                <a:extLst>
                  <a:ext uri="{FF2B5EF4-FFF2-40B4-BE49-F238E27FC236}">
                    <a16:creationId xmlns:a16="http://schemas.microsoft.com/office/drawing/2014/main" id="{C84D1420-9E0B-44BA-8095-5B2F1005E167}"/>
                  </a:ext>
                </a:extLst>
              </p:cNvPr>
              <p:cNvSpPr/>
              <p:nvPr/>
            </p:nvSpPr>
            <p:spPr>
              <a:xfrm>
                <a:off x="-41637" y="4280845"/>
                <a:ext cx="2261195" cy="4003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=−4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Rectángulo 67">
                <a:extLst>
                  <a:ext uri="{FF2B5EF4-FFF2-40B4-BE49-F238E27FC236}">
                    <a16:creationId xmlns:a16="http://schemas.microsoft.com/office/drawing/2014/main" id="{C84D1420-9E0B-44BA-8095-5B2F1005E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637" y="4280845"/>
                <a:ext cx="2261195" cy="400302"/>
              </a:xfrm>
              <a:prstGeom prst="rect">
                <a:avLst/>
              </a:prstGeom>
              <a:blipFill>
                <a:blip r:embed="rId13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12D6AD8F-2DD8-461E-AAD0-AA264B6F8299}"/>
                  </a:ext>
                </a:extLst>
              </p:cNvPr>
              <p:cNvSpPr/>
              <p:nvPr/>
            </p:nvSpPr>
            <p:spPr>
              <a:xfrm>
                <a:off x="-38176" y="4688952"/>
                <a:ext cx="2145780" cy="4028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13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=2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12D6AD8F-2DD8-461E-AAD0-AA264B6F82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176" y="4688952"/>
                <a:ext cx="2145780" cy="402867"/>
              </a:xfrm>
              <a:prstGeom prst="rect">
                <a:avLst/>
              </a:prstGeom>
              <a:blipFill>
                <a:blip r:embed="rId1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ECBD8D8F-B643-4187-8125-C86E499D5A20}"/>
                  </a:ext>
                </a:extLst>
              </p:cNvPr>
              <p:cNvSpPr/>
              <p:nvPr/>
            </p:nvSpPr>
            <p:spPr>
              <a:xfrm>
                <a:off x="2216097" y="3821442"/>
                <a:ext cx="2268057" cy="4003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ECBD8D8F-B643-4187-8125-C86E499D5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097" y="3821442"/>
                <a:ext cx="2268057" cy="400302"/>
              </a:xfrm>
              <a:prstGeom prst="rect">
                <a:avLst/>
              </a:prstGeom>
              <a:blipFill>
                <a:blip r:embed="rId1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E8843350-CE45-4892-B496-5F59A3551284}"/>
                  </a:ext>
                </a:extLst>
              </p:cNvPr>
              <p:cNvSpPr/>
              <p:nvPr/>
            </p:nvSpPr>
            <p:spPr>
              <a:xfrm>
                <a:off x="2216097" y="4273040"/>
                <a:ext cx="2152641" cy="4003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=1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E8843350-CE45-4892-B496-5F59A35512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097" y="4273040"/>
                <a:ext cx="2152641" cy="400302"/>
              </a:xfrm>
              <a:prstGeom prst="rect">
                <a:avLst/>
              </a:prstGeom>
              <a:blipFill>
                <a:blip r:embed="rId1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ángulo 71">
                <a:extLst>
                  <a:ext uri="{FF2B5EF4-FFF2-40B4-BE49-F238E27FC236}">
                    <a16:creationId xmlns:a16="http://schemas.microsoft.com/office/drawing/2014/main" id="{CCC7CF9C-A090-44BE-B81C-67365B0A3440}"/>
                  </a:ext>
                </a:extLst>
              </p:cNvPr>
              <p:cNvSpPr/>
              <p:nvPr/>
            </p:nvSpPr>
            <p:spPr>
              <a:xfrm>
                <a:off x="2219558" y="4681147"/>
                <a:ext cx="2152641" cy="399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23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Rectángulo 71">
                <a:extLst>
                  <a:ext uri="{FF2B5EF4-FFF2-40B4-BE49-F238E27FC236}">
                    <a16:creationId xmlns:a16="http://schemas.microsoft.com/office/drawing/2014/main" id="{CCC7CF9C-A090-44BE-B81C-67365B0A34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558" y="4681147"/>
                <a:ext cx="2152641" cy="399084"/>
              </a:xfrm>
              <a:prstGeom prst="rect">
                <a:avLst/>
              </a:prstGeom>
              <a:blipFill>
                <a:blip r:embed="rId17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ángulo 72">
                <a:extLst>
                  <a:ext uri="{FF2B5EF4-FFF2-40B4-BE49-F238E27FC236}">
                    <a16:creationId xmlns:a16="http://schemas.microsoft.com/office/drawing/2014/main" id="{9C476AC5-FCA3-4ECD-BA7A-C23176531F65}"/>
                  </a:ext>
                </a:extLst>
              </p:cNvPr>
              <p:cNvSpPr/>
              <p:nvPr/>
            </p:nvSpPr>
            <p:spPr>
              <a:xfrm>
                <a:off x="4403473" y="3823821"/>
                <a:ext cx="2037224" cy="4003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31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Rectángulo 72">
                <a:extLst>
                  <a:ext uri="{FF2B5EF4-FFF2-40B4-BE49-F238E27FC236}">
                    <a16:creationId xmlns:a16="http://schemas.microsoft.com/office/drawing/2014/main" id="{9C476AC5-FCA3-4ECD-BA7A-C23176531F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473" y="3823821"/>
                <a:ext cx="2037224" cy="400302"/>
              </a:xfrm>
              <a:prstGeom prst="rect">
                <a:avLst/>
              </a:prstGeom>
              <a:blipFill>
                <a:blip r:embed="rId1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5B9C7CF1-C283-4A48-B901-C54DB7CB8F1F}"/>
                  </a:ext>
                </a:extLst>
              </p:cNvPr>
              <p:cNvSpPr/>
              <p:nvPr/>
            </p:nvSpPr>
            <p:spPr>
              <a:xfrm>
                <a:off x="4403473" y="4275419"/>
                <a:ext cx="2037224" cy="3995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32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=−1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5B9C7CF1-C283-4A48-B901-C54DB7CB8F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473" y="4275419"/>
                <a:ext cx="2037224" cy="399597"/>
              </a:xfrm>
              <a:prstGeom prst="rect">
                <a:avLst/>
              </a:prstGeom>
              <a:blipFill>
                <a:blip r:embed="rId1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ángulo 74">
                <a:extLst>
                  <a:ext uri="{FF2B5EF4-FFF2-40B4-BE49-F238E27FC236}">
                    <a16:creationId xmlns:a16="http://schemas.microsoft.com/office/drawing/2014/main" id="{41FF9F6C-6722-410C-B51D-4E7B0CE0D250}"/>
                  </a:ext>
                </a:extLst>
              </p:cNvPr>
              <p:cNvSpPr/>
              <p:nvPr/>
            </p:nvSpPr>
            <p:spPr>
              <a:xfrm>
                <a:off x="4406934" y="4683526"/>
                <a:ext cx="1921808" cy="4003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33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=1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Rectángulo 74">
                <a:extLst>
                  <a:ext uri="{FF2B5EF4-FFF2-40B4-BE49-F238E27FC236}">
                    <a16:creationId xmlns:a16="http://schemas.microsoft.com/office/drawing/2014/main" id="{41FF9F6C-6722-410C-B51D-4E7B0CE0D2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934" y="4683526"/>
                <a:ext cx="1921808" cy="400302"/>
              </a:xfrm>
              <a:prstGeom prst="rect">
                <a:avLst/>
              </a:prstGeom>
              <a:blipFill>
                <a:blip r:embed="rId20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39BEF71-AFF7-4197-AA8F-847AD4C567BE}"/>
              </a:ext>
            </a:extLst>
          </p:cNvPr>
          <p:cNvCxnSpPr/>
          <p:nvPr/>
        </p:nvCxnSpPr>
        <p:spPr>
          <a:xfrm>
            <a:off x="6347374" y="1417854"/>
            <a:ext cx="0" cy="3725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CuadroTexto 75">
                <a:extLst>
                  <a:ext uri="{FF2B5EF4-FFF2-40B4-BE49-F238E27FC236}">
                    <a16:creationId xmlns:a16="http://schemas.microsoft.com/office/drawing/2014/main" id="{7B7D49CA-7512-4266-904A-21E948E933B0}"/>
                  </a:ext>
                </a:extLst>
              </p:cNvPr>
              <p:cNvSpPr txBox="1"/>
              <p:nvPr/>
            </p:nvSpPr>
            <p:spPr>
              <a:xfrm>
                <a:off x="6440697" y="1301364"/>
                <a:ext cx="1992917" cy="586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𝑐𝑜𝑓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76" name="CuadroTexto 75">
                <a:extLst>
                  <a:ext uri="{FF2B5EF4-FFF2-40B4-BE49-F238E27FC236}">
                    <a16:creationId xmlns:a16="http://schemas.microsoft.com/office/drawing/2014/main" id="{7B7D49CA-7512-4266-904A-21E948E93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697" y="1301364"/>
                <a:ext cx="1992917" cy="58695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CuadroTexto 76">
                <a:extLst>
                  <a:ext uri="{FF2B5EF4-FFF2-40B4-BE49-F238E27FC236}">
                    <a16:creationId xmlns:a16="http://schemas.microsoft.com/office/drawing/2014/main" id="{892AE3AF-B732-4B92-97D3-D7FD8E6D6F08}"/>
                  </a:ext>
                </a:extLst>
              </p:cNvPr>
              <p:cNvSpPr txBox="1"/>
              <p:nvPr/>
            </p:nvSpPr>
            <p:spPr>
              <a:xfrm>
                <a:off x="6455573" y="2702809"/>
                <a:ext cx="2103076" cy="58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AR" sz="1400" b="0" i="0" smtClean="0">
                          <a:latin typeface="Cambria Math" panose="02040503050406030204" pitchFamily="18" charset="0"/>
                        </a:rPr>
                        <m:t>Adj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77" name="CuadroTexto 76">
                <a:extLst>
                  <a:ext uri="{FF2B5EF4-FFF2-40B4-BE49-F238E27FC236}">
                    <a16:creationId xmlns:a16="http://schemas.microsoft.com/office/drawing/2014/main" id="{892AE3AF-B732-4B92-97D3-D7FD8E6D6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5573" y="2702809"/>
                <a:ext cx="2103076" cy="588366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CuadroTexto 77">
            <a:extLst>
              <a:ext uri="{FF2B5EF4-FFF2-40B4-BE49-F238E27FC236}">
                <a16:creationId xmlns:a16="http://schemas.microsoft.com/office/drawing/2014/main" id="{F9DEB3E7-E98E-4C0C-8FB6-A788D772BA7C}"/>
              </a:ext>
            </a:extLst>
          </p:cNvPr>
          <p:cNvSpPr txBox="1"/>
          <p:nvPr/>
        </p:nvSpPr>
        <p:spPr>
          <a:xfrm>
            <a:off x="6392977" y="1956743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3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13DF804D-5BA6-45EA-A760-DBFB7584736C}"/>
              </a:ext>
            </a:extLst>
          </p:cNvPr>
          <p:cNvSpPr txBox="1"/>
          <p:nvPr/>
        </p:nvSpPr>
        <p:spPr>
          <a:xfrm>
            <a:off x="6319129" y="2393727"/>
            <a:ext cx="1423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Adjunta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BBFC25D7-81FD-47E0-82F8-92C45BB0D964}"/>
              </a:ext>
            </a:extLst>
          </p:cNvPr>
          <p:cNvSpPr txBox="1"/>
          <p:nvPr/>
        </p:nvSpPr>
        <p:spPr>
          <a:xfrm>
            <a:off x="6443443" y="3363027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4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AC2AB1E8-40A6-4869-A470-C420D5625053}"/>
              </a:ext>
            </a:extLst>
          </p:cNvPr>
          <p:cNvSpPr txBox="1"/>
          <p:nvPr/>
        </p:nvSpPr>
        <p:spPr>
          <a:xfrm>
            <a:off x="7186627" y="3370462"/>
            <a:ext cx="1366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Inversa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ángulo 81">
                <a:extLst>
                  <a:ext uri="{FF2B5EF4-FFF2-40B4-BE49-F238E27FC236}">
                    <a16:creationId xmlns:a16="http://schemas.microsoft.com/office/drawing/2014/main" id="{BC20FEC1-8242-4A9D-8590-000ADEA55ED7}"/>
                  </a:ext>
                </a:extLst>
              </p:cNvPr>
              <p:cNvSpPr/>
              <p:nvPr/>
            </p:nvSpPr>
            <p:spPr>
              <a:xfrm>
                <a:off x="6392977" y="3694227"/>
                <a:ext cx="1953868" cy="5275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𝑑𝑒𝑡</m:t>
                          </m:r>
                          <m:d>
                            <m:dPr>
                              <m:ctrlPr>
                                <a:rPr lang="es-AR" sz="1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𝐷</m:t>
                              </m:r>
                            </m:e>
                          </m:d>
                        </m:den>
                      </m:f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d>
                        <m:d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82" name="Rectángulo 81">
                <a:extLst>
                  <a:ext uri="{FF2B5EF4-FFF2-40B4-BE49-F238E27FC236}">
                    <a16:creationId xmlns:a16="http://schemas.microsoft.com/office/drawing/2014/main" id="{BC20FEC1-8242-4A9D-8590-000ADEA55E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2977" y="3694227"/>
                <a:ext cx="1953868" cy="52751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86CD8995-5D9C-4167-AF60-EB1E2F993206}"/>
                  </a:ext>
                </a:extLst>
              </p:cNvPr>
              <p:cNvSpPr txBox="1"/>
              <p:nvPr/>
            </p:nvSpPr>
            <p:spPr>
              <a:xfrm>
                <a:off x="6471971" y="4332327"/>
                <a:ext cx="1871730" cy="58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86CD8995-5D9C-4167-AF60-EB1E2F993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971" y="4332327"/>
                <a:ext cx="1871730" cy="588366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474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56" grpId="0"/>
      <p:bldP spid="4" grpId="0"/>
      <p:bldP spid="57" grpId="0"/>
      <p:bldP spid="59" grpId="0"/>
      <p:bldP spid="60" grpId="0"/>
      <p:bldP spid="5" grpId="0" animBg="1"/>
      <p:bldP spid="63" grpId="0"/>
      <p:bldP spid="64" grpId="0"/>
      <p:bldP spid="65" grpId="0" animBg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 animBg="1"/>
      <p:bldP spid="79" grpId="0"/>
      <p:bldP spid="80" grpId="0" animBg="1"/>
      <p:bldP spid="81" grpId="0"/>
      <p:bldP spid="82" grpId="0"/>
      <p:bldP spid="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CCDE9E9-E7A7-4893-A790-4699E0A7E7EA}"/>
              </a:ext>
            </a:extLst>
          </p:cNvPr>
          <p:cNvSpPr/>
          <p:nvPr/>
        </p:nvSpPr>
        <p:spPr>
          <a:xfrm>
            <a:off x="744354" y="894002"/>
            <a:ext cx="82089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Hallar, en caso de ser posible, las inversas de las siguientes matrices. En caso de no existir, indicar el porque. </a:t>
            </a:r>
            <a:endParaRPr lang="es-AR" sz="1400" dirty="0"/>
          </a:p>
        </p:txBody>
      </p:sp>
      <p:sp>
        <p:nvSpPr>
          <p:cNvPr id="32" name="Pentagon 5">
            <a:extLst>
              <a:ext uri="{FF2B5EF4-FFF2-40B4-BE49-F238E27FC236}">
                <a16:creationId xmlns:a16="http://schemas.microsoft.com/office/drawing/2014/main" id="{1B2845CB-4A9B-4254-B707-C8DB48007ACA}"/>
              </a:ext>
            </a:extLst>
          </p:cNvPr>
          <p:cNvSpPr/>
          <p:nvPr/>
        </p:nvSpPr>
        <p:spPr>
          <a:xfrm>
            <a:off x="15209" y="697774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/>
              <p:nvPr/>
            </p:nvSpPr>
            <p:spPr>
              <a:xfrm>
                <a:off x="6006" y="919314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13.5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" y="919314"/>
                <a:ext cx="496931" cy="276999"/>
              </a:xfrm>
              <a:prstGeom prst="rect">
                <a:avLst/>
              </a:prstGeom>
              <a:blipFill>
                <a:blip r:embed="rId2"/>
                <a:stretch>
                  <a:fillRect l="-9756" r="-10976"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2F5272F-603B-49AD-AA3D-02631FD587F8}"/>
                  </a:ext>
                </a:extLst>
              </p:cNvPr>
              <p:cNvSpPr txBox="1"/>
              <p:nvPr/>
            </p:nvSpPr>
            <p:spPr>
              <a:xfrm>
                <a:off x="1215671" y="1288902"/>
                <a:ext cx="2141420" cy="919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2F5272F-603B-49AD-AA3D-02631FD58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671" y="1288902"/>
                <a:ext cx="2141420" cy="9197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E6B48C7F-A121-4664-8A25-F52FD8B36C11}"/>
                  </a:ext>
                </a:extLst>
              </p:cNvPr>
              <p:cNvSpPr/>
              <p:nvPr/>
            </p:nvSpPr>
            <p:spPr>
              <a:xfrm>
                <a:off x="-56695" y="2355726"/>
                <a:ext cx="110523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𝐸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E6B48C7F-A121-4664-8A25-F52FD8B36C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6695" y="2355726"/>
                <a:ext cx="1105239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uadroTexto 34">
            <a:extLst>
              <a:ext uri="{FF2B5EF4-FFF2-40B4-BE49-F238E27FC236}">
                <a16:creationId xmlns:a16="http://schemas.microsoft.com/office/drawing/2014/main" id="{B27F73F8-9162-42C5-A1F1-A2BB1CF3114F}"/>
              </a:ext>
            </a:extLst>
          </p:cNvPr>
          <p:cNvSpPr txBox="1"/>
          <p:nvPr/>
        </p:nvSpPr>
        <p:spPr>
          <a:xfrm>
            <a:off x="25434" y="1923581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1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B8A9EB46-8DCB-4D87-9090-0483750E0772}"/>
              </a:ext>
            </a:extLst>
          </p:cNvPr>
          <p:cNvSpPr txBox="1"/>
          <p:nvPr/>
        </p:nvSpPr>
        <p:spPr>
          <a:xfrm>
            <a:off x="1214" y="2717068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2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25E4EA4B-CB32-433A-B578-551A576CFCFA}"/>
              </a:ext>
            </a:extLst>
          </p:cNvPr>
          <p:cNvSpPr txBox="1"/>
          <p:nvPr/>
        </p:nvSpPr>
        <p:spPr>
          <a:xfrm>
            <a:off x="708170" y="2732281"/>
            <a:ext cx="1916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de Cofactores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ángulo 66">
                <a:extLst>
                  <a:ext uri="{FF2B5EF4-FFF2-40B4-BE49-F238E27FC236}">
                    <a16:creationId xmlns:a16="http://schemas.microsoft.com/office/drawing/2014/main" id="{F86C9EDD-BF6E-4472-A9CF-542178F38136}"/>
                  </a:ext>
                </a:extLst>
              </p:cNvPr>
              <p:cNvSpPr/>
              <p:nvPr/>
            </p:nvSpPr>
            <p:spPr>
              <a:xfrm>
                <a:off x="-88724" y="3139613"/>
                <a:ext cx="167943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1+1</m:t>
                          </m:r>
                        </m:sup>
                      </m:sSup>
                      <m:d>
                        <m:d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Rectángulo 66">
                <a:extLst>
                  <a:ext uri="{FF2B5EF4-FFF2-40B4-BE49-F238E27FC236}">
                    <a16:creationId xmlns:a16="http://schemas.microsoft.com/office/drawing/2014/main" id="{F86C9EDD-BF6E-4472-A9CF-542178F381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8724" y="3139613"/>
                <a:ext cx="167943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ángulo 67">
                <a:extLst>
                  <a:ext uri="{FF2B5EF4-FFF2-40B4-BE49-F238E27FC236}">
                    <a16:creationId xmlns:a16="http://schemas.microsoft.com/office/drawing/2014/main" id="{C84D1420-9E0B-44BA-8095-5B2F1005E167}"/>
                  </a:ext>
                </a:extLst>
              </p:cNvPr>
              <p:cNvSpPr/>
              <p:nvPr/>
            </p:nvSpPr>
            <p:spPr>
              <a:xfrm>
                <a:off x="-95620" y="3455975"/>
                <a:ext cx="167994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0)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Rectángulo 67">
                <a:extLst>
                  <a:ext uri="{FF2B5EF4-FFF2-40B4-BE49-F238E27FC236}">
                    <a16:creationId xmlns:a16="http://schemas.microsoft.com/office/drawing/2014/main" id="{C84D1420-9E0B-44BA-8095-5B2F1005E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5620" y="3455975"/>
                <a:ext cx="1679947" cy="276999"/>
              </a:xfrm>
              <a:prstGeom prst="rect">
                <a:avLst/>
              </a:prstGeom>
              <a:blipFill>
                <a:blip r:embed="rId6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12D6AD8F-2DD8-461E-AAD0-AA264B6F8299}"/>
                  </a:ext>
                </a:extLst>
              </p:cNvPr>
              <p:cNvSpPr/>
              <p:nvPr/>
            </p:nvSpPr>
            <p:spPr>
              <a:xfrm>
                <a:off x="-88724" y="3685321"/>
                <a:ext cx="167994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13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12D6AD8F-2DD8-461E-AAD0-AA264B6F82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8724" y="3685321"/>
                <a:ext cx="1679947" cy="276999"/>
              </a:xfrm>
              <a:prstGeom prst="rect">
                <a:avLst/>
              </a:prstGeom>
              <a:blipFill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ECBD8D8F-B643-4187-8125-C86E499D5A20}"/>
                  </a:ext>
                </a:extLst>
              </p:cNvPr>
              <p:cNvSpPr/>
              <p:nvPr/>
            </p:nvSpPr>
            <p:spPr>
              <a:xfrm>
                <a:off x="1640484" y="3114215"/>
                <a:ext cx="180222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sup>
                      </m:sSup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3)=−3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ECBD8D8F-B643-4187-8125-C86E499D5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484" y="3114215"/>
                <a:ext cx="1802225" cy="276999"/>
              </a:xfrm>
              <a:prstGeom prst="rect">
                <a:avLst/>
              </a:prstGeom>
              <a:blipFill>
                <a:blip r:embed="rId8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E8843350-CE45-4892-B496-5F59A3551284}"/>
                  </a:ext>
                </a:extLst>
              </p:cNvPr>
              <p:cNvSpPr/>
              <p:nvPr/>
            </p:nvSpPr>
            <p:spPr>
              <a:xfrm>
                <a:off x="1607167" y="3424582"/>
                <a:ext cx="168680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1)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=1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E8843350-CE45-4892-B496-5F59A35512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167" y="3424582"/>
                <a:ext cx="1686808" cy="276999"/>
              </a:xfrm>
              <a:prstGeom prst="rect">
                <a:avLst/>
              </a:prstGeom>
              <a:blipFill>
                <a:blip r:embed="rId9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ángulo 71">
                <a:extLst>
                  <a:ext uri="{FF2B5EF4-FFF2-40B4-BE49-F238E27FC236}">
                    <a16:creationId xmlns:a16="http://schemas.microsoft.com/office/drawing/2014/main" id="{CCC7CF9C-A090-44BE-B81C-67365B0A3440}"/>
                  </a:ext>
                </a:extLst>
              </p:cNvPr>
              <p:cNvSpPr/>
              <p:nvPr/>
            </p:nvSpPr>
            <p:spPr>
              <a:xfrm>
                <a:off x="1598119" y="3685321"/>
                <a:ext cx="168680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23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0)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Rectángulo 71">
                <a:extLst>
                  <a:ext uri="{FF2B5EF4-FFF2-40B4-BE49-F238E27FC236}">
                    <a16:creationId xmlns:a16="http://schemas.microsoft.com/office/drawing/2014/main" id="{CCC7CF9C-A090-44BE-B81C-67365B0A34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119" y="3685321"/>
                <a:ext cx="1686808" cy="276999"/>
              </a:xfrm>
              <a:prstGeom prst="rect">
                <a:avLst/>
              </a:prstGeom>
              <a:blipFill>
                <a:blip r:embed="rId10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ángulo 72">
                <a:extLst>
                  <a:ext uri="{FF2B5EF4-FFF2-40B4-BE49-F238E27FC236}">
                    <a16:creationId xmlns:a16="http://schemas.microsoft.com/office/drawing/2014/main" id="{9C476AC5-FCA3-4ECD-BA7A-C23176531F65}"/>
                  </a:ext>
                </a:extLst>
              </p:cNvPr>
              <p:cNvSpPr/>
              <p:nvPr/>
            </p:nvSpPr>
            <p:spPr>
              <a:xfrm>
                <a:off x="3409066" y="3094618"/>
                <a:ext cx="185672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31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sup>
                      </m:sSup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11)=11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Rectángulo 72">
                <a:extLst>
                  <a:ext uri="{FF2B5EF4-FFF2-40B4-BE49-F238E27FC236}">
                    <a16:creationId xmlns:a16="http://schemas.microsoft.com/office/drawing/2014/main" id="{9C476AC5-FCA3-4ECD-BA7A-C23176531F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066" y="3094618"/>
                <a:ext cx="1856727" cy="276999"/>
              </a:xfrm>
              <a:prstGeom prst="rect">
                <a:avLst/>
              </a:prstGeom>
              <a:blipFill>
                <a:blip r:embed="rId11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5B9C7CF1-C283-4A48-B901-C54DB7CB8F1F}"/>
                  </a:ext>
                </a:extLst>
              </p:cNvPr>
              <p:cNvSpPr/>
              <p:nvPr/>
            </p:nvSpPr>
            <p:spPr>
              <a:xfrm>
                <a:off x="3417216" y="3402861"/>
                <a:ext cx="180222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32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2)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=−2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5B9C7CF1-C283-4A48-B901-C54DB7CB8F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216" y="3402861"/>
                <a:ext cx="1802225" cy="276999"/>
              </a:xfrm>
              <a:prstGeom prst="rect">
                <a:avLst/>
              </a:prstGeom>
              <a:blipFill>
                <a:blip r:embed="rId12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ángulo 74">
                <a:extLst>
                  <a:ext uri="{FF2B5EF4-FFF2-40B4-BE49-F238E27FC236}">
                    <a16:creationId xmlns:a16="http://schemas.microsoft.com/office/drawing/2014/main" id="{41FF9F6C-6722-410C-B51D-4E7B0CE0D250}"/>
                  </a:ext>
                </a:extLst>
              </p:cNvPr>
              <p:cNvSpPr/>
              <p:nvPr/>
            </p:nvSpPr>
            <p:spPr>
              <a:xfrm>
                <a:off x="3437430" y="3679860"/>
                <a:ext cx="168680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33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1)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=1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Rectángulo 74">
                <a:extLst>
                  <a:ext uri="{FF2B5EF4-FFF2-40B4-BE49-F238E27FC236}">
                    <a16:creationId xmlns:a16="http://schemas.microsoft.com/office/drawing/2014/main" id="{41FF9F6C-6722-410C-B51D-4E7B0CE0D2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430" y="3679860"/>
                <a:ext cx="1686808" cy="276999"/>
              </a:xfrm>
              <a:prstGeom prst="rect">
                <a:avLst/>
              </a:prstGeom>
              <a:blipFill>
                <a:blip r:embed="rId1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39BEF71-AFF7-4197-AA8F-847AD4C567BE}"/>
              </a:ext>
            </a:extLst>
          </p:cNvPr>
          <p:cNvCxnSpPr/>
          <p:nvPr/>
        </p:nvCxnSpPr>
        <p:spPr>
          <a:xfrm>
            <a:off x="5436096" y="1417854"/>
            <a:ext cx="0" cy="3725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CuadroTexto 76">
                <a:extLst>
                  <a:ext uri="{FF2B5EF4-FFF2-40B4-BE49-F238E27FC236}">
                    <a16:creationId xmlns:a16="http://schemas.microsoft.com/office/drawing/2014/main" id="{892AE3AF-B732-4B92-97D3-D7FD8E6D6F08}"/>
                  </a:ext>
                </a:extLst>
              </p:cNvPr>
              <p:cNvSpPr txBox="1"/>
              <p:nvPr/>
            </p:nvSpPr>
            <p:spPr>
              <a:xfrm>
                <a:off x="5506016" y="2579185"/>
                <a:ext cx="2514919" cy="8047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AR" sz="1400" b="0" i="0" smtClean="0">
                          <a:latin typeface="Cambria Math" panose="02040503050406030204" pitchFamily="18" charset="0"/>
                        </a:rPr>
                        <m:t>Adj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−38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77" name="CuadroTexto 76">
                <a:extLst>
                  <a:ext uri="{FF2B5EF4-FFF2-40B4-BE49-F238E27FC236}">
                    <a16:creationId xmlns:a16="http://schemas.microsoft.com/office/drawing/2014/main" id="{892AE3AF-B732-4B92-97D3-D7FD8E6D6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016" y="2579185"/>
                <a:ext cx="2514919" cy="80477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CuadroTexto 77">
            <a:extLst>
              <a:ext uri="{FF2B5EF4-FFF2-40B4-BE49-F238E27FC236}">
                <a16:creationId xmlns:a16="http://schemas.microsoft.com/office/drawing/2014/main" id="{F9DEB3E7-E98E-4C0C-8FB6-A788D772BA7C}"/>
              </a:ext>
            </a:extLst>
          </p:cNvPr>
          <p:cNvSpPr txBox="1"/>
          <p:nvPr/>
        </p:nvSpPr>
        <p:spPr>
          <a:xfrm>
            <a:off x="5478021" y="2224705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3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13DF804D-5BA6-45EA-A760-DBFB7584736C}"/>
              </a:ext>
            </a:extLst>
          </p:cNvPr>
          <p:cNvSpPr txBox="1"/>
          <p:nvPr/>
        </p:nvSpPr>
        <p:spPr>
          <a:xfrm>
            <a:off x="6279520" y="2233196"/>
            <a:ext cx="1423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Adjunta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BBFC25D7-81FD-47E0-82F8-92C45BB0D964}"/>
              </a:ext>
            </a:extLst>
          </p:cNvPr>
          <p:cNvSpPr txBox="1"/>
          <p:nvPr/>
        </p:nvSpPr>
        <p:spPr>
          <a:xfrm>
            <a:off x="5504051" y="3586185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4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AC2AB1E8-40A6-4869-A470-C420D5625053}"/>
              </a:ext>
            </a:extLst>
          </p:cNvPr>
          <p:cNvSpPr txBox="1"/>
          <p:nvPr/>
        </p:nvSpPr>
        <p:spPr>
          <a:xfrm>
            <a:off x="6247235" y="3593620"/>
            <a:ext cx="1366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Inversa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ángulo 81">
                <a:extLst>
                  <a:ext uri="{FF2B5EF4-FFF2-40B4-BE49-F238E27FC236}">
                    <a16:creationId xmlns:a16="http://schemas.microsoft.com/office/drawing/2014/main" id="{BC20FEC1-8242-4A9D-8590-000ADEA55ED7}"/>
                  </a:ext>
                </a:extLst>
              </p:cNvPr>
              <p:cNvSpPr/>
              <p:nvPr/>
            </p:nvSpPr>
            <p:spPr>
              <a:xfrm>
                <a:off x="7452320" y="3520900"/>
                <a:ext cx="1764521" cy="4964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3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s-AR" sz="1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3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sz="13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𝑑𝑒𝑡</m:t>
                          </m:r>
                          <m:d>
                            <m:dPr>
                              <m:ctrlPr>
                                <a:rPr lang="es-AR" sz="13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3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𝐸</m:t>
                              </m:r>
                            </m:e>
                          </m:d>
                        </m:den>
                      </m:f>
                      <m:r>
                        <a:rPr lang="es-AR" sz="1300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d>
                        <m:dPr>
                          <m:ctrlPr>
                            <a:rPr lang="es-AR" sz="13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3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</m:oMath>
                  </m:oMathPara>
                </a14:m>
                <a:endParaRPr lang="es-AR" sz="1300" dirty="0"/>
              </a:p>
            </p:txBody>
          </p:sp>
        </mc:Choice>
        <mc:Fallback xmlns="">
          <p:sp>
            <p:nvSpPr>
              <p:cNvPr id="82" name="Rectángulo 81">
                <a:extLst>
                  <a:ext uri="{FF2B5EF4-FFF2-40B4-BE49-F238E27FC236}">
                    <a16:creationId xmlns:a16="http://schemas.microsoft.com/office/drawing/2014/main" id="{BC20FEC1-8242-4A9D-8590-000ADEA55E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520900"/>
                <a:ext cx="1764521" cy="49641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86CD8995-5D9C-4167-AF60-EB1E2F993206}"/>
                  </a:ext>
                </a:extLst>
              </p:cNvPr>
              <p:cNvSpPr txBox="1"/>
              <p:nvPr/>
            </p:nvSpPr>
            <p:spPr>
              <a:xfrm>
                <a:off x="5610180" y="4161423"/>
                <a:ext cx="2329484" cy="8047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−38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86CD8995-5D9C-4167-AF60-EB1E2F993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180" y="4161423"/>
                <a:ext cx="2329484" cy="80477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CuadroTexto 37">
            <a:extLst>
              <a:ext uri="{FF2B5EF4-FFF2-40B4-BE49-F238E27FC236}">
                <a16:creationId xmlns:a16="http://schemas.microsoft.com/office/drawing/2014/main" id="{1B475164-74D7-4D76-8F32-8A1DFA0D8FCC}"/>
              </a:ext>
            </a:extLst>
          </p:cNvPr>
          <p:cNvSpPr txBox="1"/>
          <p:nvPr/>
        </p:nvSpPr>
        <p:spPr>
          <a:xfrm>
            <a:off x="3358420" y="1331373"/>
            <a:ext cx="1739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Matriz Triangular Superior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31153B27-F7C8-469D-B6E0-EB8A5F49BD2F}"/>
                  </a:ext>
                </a:extLst>
              </p:cNvPr>
              <p:cNvSpPr/>
              <p:nvPr/>
            </p:nvSpPr>
            <p:spPr>
              <a:xfrm>
                <a:off x="-95621" y="4001682"/>
                <a:ext cx="167994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14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</m:sup>
                      </m:sSup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31153B27-F7C8-469D-B6E0-EB8A5F49BD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5621" y="4001682"/>
                <a:ext cx="1679947" cy="276999"/>
              </a:xfrm>
              <a:prstGeom prst="rect">
                <a:avLst/>
              </a:prstGeom>
              <a:blipFill>
                <a:blip r:embed="rId1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3888486C-6C20-4DA0-97D8-58538EE822EA}"/>
                  </a:ext>
                </a:extLst>
              </p:cNvPr>
              <p:cNvSpPr/>
              <p:nvPr/>
            </p:nvSpPr>
            <p:spPr>
              <a:xfrm>
                <a:off x="1584326" y="3982577"/>
                <a:ext cx="168680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24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</m:sup>
                      </m:sSup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0)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3888486C-6C20-4DA0-97D8-58538EE822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326" y="3982577"/>
                <a:ext cx="1686808" cy="276999"/>
              </a:xfrm>
              <a:prstGeom prst="rect">
                <a:avLst/>
              </a:prstGeom>
              <a:blipFill>
                <a:blip r:embed="rId18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F96C5EFB-1C13-43F6-99C1-4AAA80E71C4F}"/>
                  </a:ext>
                </a:extLst>
              </p:cNvPr>
              <p:cNvSpPr/>
              <p:nvPr/>
            </p:nvSpPr>
            <p:spPr>
              <a:xfrm>
                <a:off x="3437430" y="3972499"/>
                <a:ext cx="168680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34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</m:sup>
                      </m:sSup>
                      <m:r>
                        <a:rPr lang="es-AR" sz="1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0)</m:t>
                      </m:r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F96C5EFB-1C13-43F6-99C1-4AAA80E71C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430" y="3972499"/>
                <a:ext cx="1686808" cy="276999"/>
              </a:xfrm>
              <a:prstGeom prst="rect">
                <a:avLst/>
              </a:prstGeom>
              <a:blipFill>
                <a:blip r:embed="rId19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D8F85C4A-7D6D-446D-BE88-0C90AB7AF65E}"/>
                  </a:ext>
                </a:extLst>
              </p:cNvPr>
              <p:cNvSpPr/>
              <p:nvPr/>
            </p:nvSpPr>
            <p:spPr>
              <a:xfrm>
                <a:off x="653027" y="4518206"/>
                <a:ext cx="197163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41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sup>
                      </m:sSup>
                      <m:d>
                        <m:d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38</m:t>
                          </m:r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=−38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D8F85C4A-7D6D-446D-BE88-0C90AB7AF6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27" y="4518206"/>
                <a:ext cx="1971630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9A7C8B96-2F3C-4D31-9C6F-71C9E0CBA75B}"/>
                  </a:ext>
                </a:extLst>
              </p:cNvPr>
              <p:cNvSpPr/>
              <p:nvPr/>
            </p:nvSpPr>
            <p:spPr>
              <a:xfrm>
                <a:off x="628863" y="4806019"/>
                <a:ext cx="168629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42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7</m:t>
                          </m:r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9A7C8B96-2F3C-4D31-9C6F-71C9E0CBA7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863" y="4806019"/>
                <a:ext cx="1686295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ángulo 43">
                <a:extLst>
                  <a:ext uri="{FF2B5EF4-FFF2-40B4-BE49-F238E27FC236}">
                    <a16:creationId xmlns:a16="http://schemas.microsoft.com/office/drawing/2014/main" id="{C5D7A963-425E-4F80-A42E-06DD5E3145B4}"/>
                  </a:ext>
                </a:extLst>
              </p:cNvPr>
              <p:cNvSpPr/>
              <p:nvPr/>
            </p:nvSpPr>
            <p:spPr>
              <a:xfrm>
                <a:off x="2715551" y="4505882"/>
                <a:ext cx="180171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43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Rectángulo 43">
                <a:extLst>
                  <a:ext uri="{FF2B5EF4-FFF2-40B4-BE49-F238E27FC236}">
                    <a16:creationId xmlns:a16="http://schemas.microsoft.com/office/drawing/2014/main" id="{C5D7A963-425E-4F80-A42E-06DD5E3145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551" y="4505882"/>
                <a:ext cx="1801712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3511D782-E60E-47AE-8684-5B8558837812}"/>
                  </a:ext>
                </a:extLst>
              </p:cNvPr>
              <p:cNvSpPr/>
              <p:nvPr/>
            </p:nvSpPr>
            <p:spPr>
              <a:xfrm>
                <a:off x="2705333" y="4776800"/>
                <a:ext cx="180171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44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−1</m:t>
                          </m:r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3511D782-E60E-47AE-8684-5B85588378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333" y="4776800"/>
                <a:ext cx="1801712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FA876330-D3E1-4189-81F3-BD34B97C9109}"/>
                  </a:ext>
                </a:extLst>
              </p:cNvPr>
              <p:cNvSpPr txBox="1"/>
              <p:nvPr/>
            </p:nvSpPr>
            <p:spPr>
              <a:xfrm>
                <a:off x="5708408" y="1264119"/>
                <a:ext cx="2585323" cy="8047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𝑐𝑜𝑓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s-AR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−38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FA876330-D3E1-4189-81F3-BD34B97C91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408" y="1264119"/>
                <a:ext cx="2585323" cy="80477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334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65" grpId="0" animBg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7" grpId="0"/>
      <p:bldP spid="78" grpId="0" animBg="1"/>
      <p:bldP spid="79" grpId="0"/>
      <p:bldP spid="80" grpId="0" animBg="1"/>
      <p:bldP spid="81" grpId="0"/>
      <p:bldP spid="82" grpId="0"/>
      <p:bldP spid="83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CCDE9E9-E7A7-4893-A790-4699E0A7E7EA}"/>
                  </a:ext>
                </a:extLst>
              </p:cNvPr>
              <p:cNvSpPr/>
              <p:nvPr/>
            </p:nvSpPr>
            <p:spPr>
              <a:xfrm>
                <a:off x="744354" y="894002"/>
                <a:ext cx="2891542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3×3</m:t>
                        </m:r>
                      </m:sup>
                    </m:sSup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con F una matriz escalar.</a:t>
                </a:r>
                <a:endParaRPr lang="es-AR" sz="14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CCDE9E9-E7A7-4893-A790-4699E0A7E7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54" y="894002"/>
                <a:ext cx="2891542" cy="307777"/>
              </a:xfrm>
              <a:prstGeom prst="rect">
                <a:avLst/>
              </a:prstGeom>
              <a:blipFill>
                <a:blip r:embed="rId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Pentagon 5">
            <a:extLst>
              <a:ext uri="{FF2B5EF4-FFF2-40B4-BE49-F238E27FC236}">
                <a16:creationId xmlns:a16="http://schemas.microsoft.com/office/drawing/2014/main" id="{1B2845CB-4A9B-4254-B707-C8DB48007ACA}"/>
              </a:ext>
            </a:extLst>
          </p:cNvPr>
          <p:cNvSpPr/>
          <p:nvPr/>
        </p:nvSpPr>
        <p:spPr>
          <a:xfrm>
            <a:off x="15209" y="697774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/>
              <p:nvPr/>
            </p:nvSpPr>
            <p:spPr>
              <a:xfrm>
                <a:off x="-5285" y="889339"/>
                <a:ext cx="7173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13.6.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85" y="889339"/>
                <a:ext cx="717376" cy="276999"/>
              </a:xfrm>
              <a:prstGeom prst="rect">
                <a:avLst/>
              </a:prstGeom>
              <a:blipFill>
                <a:blip r:embed="rId3"/>
                <a:stretch>
                  <a:fillRect l="-5932" r="-2542" b="-88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2F5272F-603B-49AD-AA3D-02631FD587F8}"/>
                  </a:ext>
                </a:extLst>
              </p:cNvPr>
              <p:cNvSpPr txBox="1"/>
              <p:nvPr/>
            </p:nvSpPr>
            <p:spPr>
              <a:xfrm>
                <a:off x="1215671" y="1288902"/>
                <a:ext cx="1542474" cy="792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2F5272F-603B-49AD-AA3D-02631FD58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671" y="1288902"/>
                <a:ext cx="1542474" cy="7927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uadroTexto 34">
            <a:extLst>
              <a:ext uri="{FF2B5EF4-FFF2-40B4-BE49-F238E27FC236}">
                <a16:creationId xmlns:a16="http://schemas.microsoft.com/office/drawing/2014/main" id="{B27F73F8-9162-42C5-A1F1-A2BB1CF3114F}"/>
              </a:ext>
            </a:extLst>
          </p:cNvPr>
          <p:cNvSpPr txBox="1"/>
          <p:nvPr/>
        </p:nvSpPr>
        <p:spPr>
          <a:xfrm>
            <a:off x="35659" y="2137615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BEB5E2C6-828C-427D-A56F-3D875EC3FB29}"/>
                  </a:ext>
                </a:extLst>
              </p:cNvPr>
              <p:cNvSpPr/>
              <p:nvPr/>
            </p:nvSpPr>
            <p:spPr>
              <a:xfrm>
                <a:off x="-112598" y="2577316"/>
                <a:ext cx="176676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𝐹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𝛽𝛽𝛽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BEB5E2C6-828C-427D-A56F-3D875EC3FB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2598" y="2577316"/>
                <a:ext cx="1766766" cy="307777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CuadroTexto 62">
            <a:extLst>
              <a:ext uri="{FF2B5EF4-FFF2-40B4-BE49-F238E27FC236}">
                <a16:creationId xmlns:a16="http://schemas.microsoft.com/office/drawing/2014/main" id="{7DD7A27E-EF9E-45C5-BF11-EC2F1FDD11C8}"/>
              </a:ext>
            </a:extLst>
          </p:cNvPr>
          <p:cNvSpPr txBox="1"/>
          <p:nvPr/>
        </p:nvSpPr>
        <p:spPr>
          <a:xfrm>
            <a:off x="2962394" y="1381716"/>
            <a:ext cx="1739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Matriz Escalar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B8A9EB46-8DCB-4D87-9090-0483750E0772}"/>
              </a:ext>
            </a:extLst>
          </p:cNvPr>
          <p:cNvSpPr txBox="1"/>
          <p:nvPr/>
        </p:nvSpPr>
        <p:spPr>
          <a:xfrm>
            <a:off x="35659" y="3031908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2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25E4EA4B-CB32-433A-B578-551A576CFCFA}"/>
              </a:ext>
            </a:extLst>
          </p:cNvPr>
          <p:cNvSpPr txBox="1"/>
          <p:nvPr/>
        </p:nvSpPr>
        <p:spPr>
          <a:xfrm>
            <a:off x="0" y="3411217"/>
            <a:ext cx="1916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de Cofactores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ángulo 66">
                <a:extLst>
                  <a:ext uri="{FF2B5EF4-FFF2-40B4-BE49-F238E27FC236}">
                    <a16:creationId xmlns:a16="http://schemas.microsoft.com/office/drawing/2014/main" id="{F86C9EDD-BF6E-4472-A9CF-542178F38136}"/>
                  </a:ext>
                </a:extLst>
              </p:cNvPr>
              <p:cNvSpPr/>
              <p:nvPr/>
            </p:nvSpPr>
            <p:spPr>
              <a:xfrm>
                <a:off x="-41637" y="3829247"/>
                <a:ext cx="2057871" cy="4437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1+1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s-AR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Rectángulo 66">
                <a:extLst>
                  <a:ext uri="{FF2B5EF4-FFF2-40B4-BE49-F238E27FC236}">
                    <a16:creationId xmlns:a16="http://schemas.microsoft.com/office/drawing/2014/main" id="{F86C9EDD-BF6E-4472-A9CF-542178F381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637" y="3829247"/>
                <a:ext cx="2057871" cy="443711"/>
              </a:xfrm>
              <a:prstGeom prst="rect">
                <a:avLst/>
              </a:prstGeom>
              <a:blipFill>
                <a:blip r:embed="rId6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ángulo 67">
                <a:extLst>
                  <a:ext uri="{FF2B5EF4-FFF2-40B4-BE49-F238E27FC236}">
                    <a16:creationId xmlns:a16="http://schemas.microsoft.com/office/drawing/2014/main" id="{C84D1420-9E0B-44BA-8095-5B2F1005E167}"/>
                  </a:ext>
                </a:extLst>
              </p:cNvPr>
              <p:cNvSpPr/>
              <p:nvPr/>
            </p:nvSpPr>
            <p:spPr>
              <a:xfrm>
                <a:off x="-41637" y="4280845"/>
                <a:ext cx="1928285" cy="431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Rectángulo 67">
                <a:extLst>
                  <a:ext uri="{FF2B5EF4-FFF2-40B4-BE49-F238E27FC236}">
                    <a16:creationId xmlns:a16="http://schemas.microsoft.com/office/drawing/2014/main" id="{C84D1420-9E0B-44BA-8095-5B2F1005E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637" y="4280845"/>
                <a:ext cx="1928285" cy="431400"/>
              </a:xfrm>
              <a:prstGeom prst="rect">
                <a:avLst/>
              </a:prstGeom>
              <a:blipFill>
                <a:blip r:embed="rId7"/>
                <a:stretch>
                  <a:fillRect b="-563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12D6AD8F-2DD8-461E-AAD0-AA264B6F8299}"/>
                  </a:ext>
                </a:extLst>
              </p:cNvPr>
              <p:cNvSpPr/>
              <p:nvPr/>
            </p:nvSpPr>
            <p:spPr>
              <a:xfrm>
                <a:off x="-38176" y="4688952"/>
                <a:ext cx="1971694" cy="421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13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12D6AD8F-2DD8-461E-AAD0-AA264B6F82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176" y="4688952"/>
                <a:ext cx="1971694" cy="4210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ECBD8D8F-B643-4187-8125-C86E499D5A20}"/>
                  </a:ext>
                </a:extLst>
              </p:cNvPr>
              <p:cNvSpPr/>
              <p:nvPr/>
            </p:nvSpPr>
            <p:spPr>
              <a:xfrm>
                <a:off x="2216097" y="3821442"/>
                <a:ext cx="1935145" cy="431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ECBD8D8F-B643-4187-8125-C86E499D5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097" y="3821442"/>
                <a:ext cx="1935145" cy="431400"/>
              </a:xfrm>
              <a:prstGeom prst="rect">
                <a:avLst/>
              </a:prstGeom>
              <a:blipFill>
                <a:blip r:embed="rId9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E8843350-CE45-4892-B496-5F59A3551284}"/>
                  </a:ext>
                </a:extLst>
              </p:cNvPr>
              <p:cNvSpPr/>
              <p:nvPr/>
            </p:nvSpPr>
            <p:spPr>
              <a:xfrm>
                <a:off x="2216097" y="4273040"/>
                <a:ext cx="2032672" cy="4437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s-AR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E8843350-CE45-4892-B496-5F59A35512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097" y="4273040"/>
                <a:ext cx="2032672" cy="443711"/>
              </a:xfrm>
              <a:prstGeom prst="rect">
                <a:avLst/>
              </a:prstGeom>
              <a:blipFill>
                <a:blip r:embed="rId10"/>
                <a:stretch>
                  <a:fillRect b="-411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ángulo 71">
                <a:extLst>
                  <a:ext uri="{FF2B5EF4-FFF2-40B4-BE49-F238E27FC236}">
                    <a16:creationId xmlns:a16="http://schemas.microsoft.com/office/drawing/2014/main" id="{CCC7CF9C-A090-44BE-B81C-67365B0A3440}"/>
                  </a:ext>
                </a:extLst>
              </p:cNvPr>
              <p:cNvSpPr/>
              <p:nvPr/>
            </p:nvSpPr>
            <p:spPr>
              <a:xfrm>
                <a:off x="2219558" y="4681147"/>
                <a:ext cx="1991250" cy="424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23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Rectángulo 71">
                <a:extLst>
                  <a:ext uri="{FF2B5EF4-FFF2-40B4-BE49-F238E27FC236}">
                    <a16:creationId xmlns:a16="http://schemas.microsoft.com/office/drawing/2014/main" id="{CCC7CF9C-A090-44BE-B81C-67365B0A34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558" y="4681147"/>
                <a:ext cx="1991250" cy="42479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ángulo 72">
                <a:extLst>
                  <a:ext uri="{FF2B5EF4-FFF2-40B4-BE49-F238E27FC236}">
                    <a16:creationId xmlns:a16="http://schemas.microsoft.com/office/drawing/2014/main" id="{9C476AC5-FCA3-4ECD-BA7A-C23176531F65}"/>
                  </a:ext>
                </a:extLst>
              </p:cNvPr>
              <p:cNvSpPr/>
              <p:nvPr/>
            </p:nvSpPr>
            <p:spPr>
              <a:xfrm>
                <a:off x="4403473" y="3823821"/>
                <a:ext cx="1935145" cy="431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31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Rectángulo 72">
                <a:extLst>
                  <a:ext uri="{FF2B5EF4-FFF2-40B4-BE49-F238E27FC236}">
                    <a16:creationId xmlns:a16="http://schemas.microsoft.com/office/drawing/2014/main" id="{9C476AC5-FCA3-4ECD-BA7A-C23176531F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473" y="3823821"/>
                <a:ext cx="1935145" cy="431400"/>
              </a:xfrm>
              <a:prstGeom prst="rect">
                <a:avLst/>
              </a:prstGeom>
              <a:blipFill>
                <a:blip r:embed="rId12"/>
                <a:stretch>
                  <a:fillRect b="-563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5B9C7CF1-C283-4A48-B901-C54DB7CB8F1F}"/>
                  </a:ext>
                </a:extLst>
              </p:cNvPr>
              <p:cNvSpPr/>
              <p:nvPr/>
            </p:nvSpPr>
            <p:spPr>
              <a:xfrm>
                <a:off x="4403473" y="4275419"/>
                <a:ext cx="1934504" cy="408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32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5B9C7CF1-C283-4A48-B901-C54DB7CB8F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473" y="4275419"/>
                <a:ext cx="1934504" cy="408830"/>
              </a:xfrm>
              <a:prstGeom prst="rect">
                <a:avLst/>
              </a:prstGeom>
              <a:blipFill>
                <a:blip r:embed="rId13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ángulo 74">
                <a:extLst>
                  <a:ext uri="{FF2B5EF4-FFF2-40B4-BE49-F238E27FC236}">
                    <a16:creationId xmlns:a16="http://schemas.microsoft.com/office/drawing/2014/main" id="{41FF9F6C-6722-410C-B51D-4E7B0CE0D250}"/>
                  </a:ext>
                </a:extLst>
              </p:cNvPr>
              <p:cNvSpPr/>
              <p:nvPr/>
            </p:nvSpPr>
            <p:spPr>
              <a:xfrm>
                <a:off x="4406934" y="4683526"/>
                <a:ext cx="2032672" cy="4437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33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s-AR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Rectángulo 74">
                <a:extLst>
                  <a:ext uri="{FF2B5EF4-FFF2-40B4-BE49-F238E27FC236}">
                    <a16:creationId xmlns:a16="http://schemas.microsoft.com/office/drawing/2014/main" id="{41FF9F6C-6722-410C-B51D-4E7B0CE0D2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934" y="4683526"/>
                <a:ext cx="2032672" cy="443711"/>
              </a:xfrm>
              <a:prstGeom prst="rect">
                <a:avLst/>
              </a:prstGeom>
              <a:blipFill>
                <a:blip r:embed="rId14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39BEF71-AFF7-4197-AA8F-847AD4C567BE}"/>
              </a:ext>
            </a:extLst>
          </p:cNvPr>
          <p:cNvCxnSpPr>
            <a:cxnSpLocks/>
          </p:cNvCxnSpPr>
          <p:nvPr/>
        </p:nvCxnSpPr>
        <p:spPr>
          <a:xfrm>
            <a:off x="6347374" y="697774"/>
            <a:ext cx="0" cy="4445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CuadroTexto 75">
                <a:extLst>
                  <a:ext uri="{FF2B5EF4-FFF2-40B4-BE49-F238E27FC236}">
                    <a16:creationId xmlns:a16="http://schemas.microsoft.com/office/drawing/2014/main" id="{7B7D49CA-7512-4266-904A-21E948E933B0}"/>
                  </a:ext>
                </a:extLst>
              </p:cNvPr>
              <p:cNvSpPr txBox="1"/>
              <p:nvPr/>
            </p:nvSpPr>
            <p:spPr>
              <a:xfrm>
                <a:off x="6635103" y="753356"/>
                <a:ext cx="2028889" cy="699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𝑐𝑜𝑓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76" name="CuadroTexto 75">
                <a:extLst>
                  <a:ext uri="{FF2B5EF4-FFF2-40B4-BE49-F238E27FC236}">
                    <a16:creationId xmlns:a16="http://schemas.microsoft.com/office/drawing/2014/main" id="{7B7D49CA-7512-4266-904A-21E948E93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103" y="753356"/>
                <a:ext cx="2028889" cy="69961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CuadroTexto 76">
                <a:extLst>
                  <a:ext uri="{FF2B5EF4-FFF2-40B4-BE49-F238E27FC236}">
                    <a16:creationId xmlns:a16="http://schemas.microsoft.com/office/drawing/2014/main" id="{892AE3AF-B732-4B92-97D3-D7FD8E6D6F08}"/>
                  </a:ext>
                </a:extLst>
              </p:cNvPr>
              <p:cNvSpPr txBox="1"/>
              <p:nvPr/>
            </p:nvSpPr>
            <p:spPr>
              <a:xfrm>
                <a:off x="6465191" y="2141033"/>
                <a:ext cx="2004395" cy="699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AR" sz="1400" b="0" i="0" smtClean="0">
                          <a:latin typeface="Cambria Math" panose="02040503050406030204" pitchFamily="18" charset="0"/>
                        </a:rPr>
                        <m:t>Adj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77" name="CuadroTexto 76">
                <a:extLst>
                  <a:ext uri="{FF2B5EF4-FFF2-40B4-BE49-F238E27FC236}">
                    <a16:creationId xmlns:a16="http://schemas.microsoft.com/office/drawing/2014/main" id="{892AE3AF-B732-4B92-97D3-D7FD8E6D6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191" y="2141033"/>
                <a:ext cx="2004395" cy="69961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CuadroTexto 77">
            <a:extLst>
              <a:ext uri="{FF2B5EF4-FFF2-40B4-BE49-F238E27FC236}">
                <a16:creationId xmlns:a16="http://schemas.microsoft.com/office/drawing/2014/main" id="{F9DEB3E7-E98E-4C0C-8FB6-A788D772BA7C}"/>
              </a:ext>
            </a:extLst>
          </p:cNvPr>
          <p:cNvSpPr txBox="1"/>
          <p:nvPr/>
        </p:nvSpPr>
        <p:spPr>
          <a:xfrm>
            <a:off x="6392977" y="1426929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3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13DF804D-5BA6-45EA-A760-DBFB7584736C}"/>
              </a:ext>
            </a:extLst>
          </p:cNvPr>
          <p:cNvSpPr txBox="1"/>
          <p:nvPr/>
        </p:nvSpPr>
        <p:spPr>
          <a:xfrm>
            <a:off x="6319129" y="1863913"/>
            <a:ext cx="1423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Adjunta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BBFC25D7-81FD-47E0-82F8-92C45BB0D964}"/>
              </a:ext>
            </a:extLst>
          </p:cNvPr>
          <p:cNvSpPr txBox="1"/>
          <p:nvPr/>
        </p:nvSpPr>
        <p:spPr>
          <a:xfrm>
            <a:off x="6443443" y="2833213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4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AC2AB1E8-40A6-4869-A470-C420D5625053}"/>
              </a:ext>
            </a:extLst>
          </p:cNvPr>
          <p:cNvSpPr txBox="1"/>
          <p:nvPr/>
        </p:nvSpPr>
        <p:spPr>
          <a:xfrm>
            <a:off x="7186627" y="2840648"/>
            <a:ext cx="1366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Inversa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ángulo 81">
                <a:extLst>
                  <a:ext uri="{FF2B5EF4-FFF2-40B4-BE49-F238E27FC236}">
                    <a16:creationId xmlns:a16="http://schemas.microsoft.com/office/drawing/2014/main" id="{BC20FEC1-8242-4A9D-8590-000ADEA55ED7}"/>
                  </a:ext>
                </a:extLst>
              </p:cNvPr>
              <p:cNvSpPr/>
              <p:nvPr/>
            </p:nvSpPr>
            <p:spPr>
              <a:xfrm>
                <a:off x="6392977" y="3164413"/>
                <a:ext cx="1876155" cy="5275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𝑑𝑒𝑡</m:t>
                          </m:r>
                          <m:d>
                            <m:dPr>
                              <m:ctrlPr>
                                <a:rPr lang="es-AR" sz="1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𝐹</m:t>
                              </m:r>
                            </m:e>
                          </m:d>
                        </m:den>
                      </m:f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d>
                        <m:d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82" name="Rectángulo 81">
                <a:extLst>
                  <a:ext uri="{FF2B5EF4-FFF2-40B4-BE49-F238E27FC236}">
                    <a16:creationId xmlns:a16="http://schemas.microsoft.com/office/drawing/2014/main" id="{BC20FEC1-8242-4A9D-8590-000ADEA55E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2977" y="3164413"/>
                <a:ext cx="1876155" cy="52751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86CD8995-5D9C-4167-AF60-EB1E2F993206}"/>
                  </a:ext>
                </a:extLst>
              </p:cNvPr>
              <p:cNvSpPr txBox="1"/>
              <p:nvPr/>
            </p:nvSpPr>
            <p:spPr>
              <a:xfrm>
                <a:off x="6750004" y="3787336"/>
                <a:ext cx="1552156" cy="13849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s-A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A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86CD8995-5D9C-4167-AF60-EB1E2F993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004" y="3787336"/>
                <a:ext cx="1552156" cy="138499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0A774C85-7CB8-47FE-80EC-5B0E3EA84365}"/>
                  </a:ext>
                </a:extLst>
              </p:cNvPr>
              <p:cNvSpPr/>
              <p:nvPr/>
            </p:nvSpPr>
            <p:spPr>
              <a:xfrm>
                <a:off x="2780205" y="2620315"/>
                <a:ext cx="148290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𝑆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𝑖</m:t>
                      </m:r>
                      <m:r>
                        <a:rPr lang="es-A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s-A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≠0→∃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0A774C85-7CB8-47FE-80EC-5B0E3EA843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205" y="2620315"/>
                <a:ext cx="1482906" cy="307777"/>
              </a:xfrm>
              <a:prstGeom prst="rect">
                <a:avLst/>
              </a:prstGeom>
              <a:blipFill>
                <a:blip r:embed="rId19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BED8D3AD-AC97-4068-9403-B71FE369D53B}"/>
                  </a:ext>
                </a:extLst>
              </p:cNvPr>
              <p:cNvSpPr/>
              <p:nvPr/>
            </p:nvSpPr>
            <p:spPr>
              <a:xfrm>
                <a:off x="1595050" y="2600117"/>
                <a:ext cx="119987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𝐹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BED8D3AD-AC97-4068-9403-B71FE369D5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050" y="2600117"/>
                <a:ext cx="1199879" cy="307777"/>
              </a:xfrm>
              <a:prstGeom prst="rect">
                <a:avLst/>
              </a:prstGeom>
              <a:blipFill>
                <a:blip r:embed="rId2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554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63" grpId="0"/>
      <p:bldP spid="65" grpId="0" animBg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 animBg="1"/>
      <p:bldP spid="79" grpId="0"/>
      <p:bldP spid="80" grpId="0" animBg="1"/>
      <p:bldP spid="81" grpId="0"/>
      <p:bldP spid="82" grpId="0"/>
      <p:bldP spid="83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CCDE9E9-E7A7-4893-A790-4699E0A7E7EA}"/>
                  </a:ext>
                </a:extLst>
              </p:cNvPr>
              <p:cNvSpPr/>
              <p:nvPr/>
            </p:nvSpPr>
            <p:spPr>
              <a:xfrm>
                <a:off x="744354" y="894002"/>
                <a:ext cx="2891542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3×3</m:t>
                        </m:r>
                      </m:sup>
                    </m:sSup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con G una matriz diagonal.</a:t>
                </a:r>
                <a:endParaRPr lang="es-AR" sz="1400" dirty="0"/>
              </a:p>
            </p:txBody>
          </p:sp>
        </mc:Choice>
        <mc:Fallback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CCDE9E9-E7A7-4893-A790-4699E0A7E7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54" y="894002"/>
                <a:ext cx="2891542" cy="307777"/>
              </a:xfrm>
              <a:prstGeom prst="rect">
                <a:avLst/>
              </a:prstGeom>
              <a:blipFill>
                <a:blip r:embed="rId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Pentagon 5">
            <a:extLst>
              <a:ext uri="{FF2B5EF4-FFF2-40B4-BE49-F238E27FC236}">
                <a16:creationId xmlns:a16="http://schemas.microsoft.com/office/drawing/2014/main" id="{1B2845CB-4A9B-4254-B707-C8DB48007ACA}"/>
              </a:ext>
            </a:extLst>
          </p:cNvPr>
          <p:cNvSpPr/>
          <p:nvPr/>
        </p:nvSpPr>
        <p:spPr>
          <a:xfrm>
            <a:off x="15209" y="697774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/>
              <p:nvPr/>
            </p:nvSpPr>
            <p:spPr>
              <a:xfrm>
                <a:off x="-5285" y="889339"/>
                <a:ext cx="7135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13.6.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85" y="889339"/>
                <a:ext cx="713593" cy="276999"/>
              </a:xfrm>
              <a:prstGeom prst="rect">
                <a:avLst/>
              </a:prstGeom>
              <a:blipFill>
                <a:blip r:embed="rId3"/>
                <a:stretch>
                  <a:fillRect l="-5983" r="-5983"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2F5272F-603B-49AD-AA3D-02631FD587F8}"/>
                  </a:ext>
                </a:extLst>
              </p:cNvPr>
              <p:cNvSpPr txBox="1"/>
              <p:nvPr/>
            </p:nvSpPr>
            <p:spPr>
              <a:xfrm>
                <a:off x="1215671" y="1288902"/>
                <a:ext cx="1499641" cy="6960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2F5272F-603B-49AD-AA3D-02631FD58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671" y="1288902"/>
                <a:ext cx="1499641" cy="696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uadroTexto 34">
            <a:extLst>
              <a:ext uri="{FF2B5EF4-FFF2-40B4-BE49-F238E27FC236}">
                <a16:creationId xmlns:a16="http://schemas.microsoft.com/office/drawing/2014/main" id="{B27F73F8-9162-42C5-A1F1-A2BB1CF3114F}"/>
              </a:ext>
            </a:extLst>
          </p:cNvPr>
          <p:cNvSpPr txBox="1"/>
          <p:nvPr/>
        </p:nvSpPr>
        <p:spPr>
          <a:xfrm>
            <a:off x="35659" y="2137615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BEB5E2C6-828C-427D-A56F-3D875EC3FB29}"/>
                  </a:ext>
                </a:extLst>
              </p:cNvPr>
              <p:cNvSpPr/>
              <p:nvPr/>
            </p:nvSpPr>
            <p:spPr>
              <a:xfrm>
                <a:off x="-112598" y="2577316"/>
                <a:ext cx="136755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𝐺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𝛼𝛽𝛾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BEB5E2C6-828C-427D-A56F-3D875EC3FB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2598" y="2577316"/>
                <a:ext cx="1367554" cy="307777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CuadroTexto 62">
            <a:extLst>
              <a:ext uri="{FF2B5EF4-FFF2-40B4-BE49-F238E27FC236}">
                <a16:creationId xmlns:a16="http://schemas.microsoft.com/office/drawing/2014/main" id="{7DD7A27E-EF9E-45C5-BF11-EC2F1FDD11C8}"/>
              </a:ext>
            </a:extLst>
          </p:cNvPr>
          <p:cNvSpPr txBox="1"/>
          <p:nvPr/>
        </p:nvSpPr>
        <p:spPr>
          <a:xfrm>
            <a:off x="2962394" y="1381716"/>
            <a:ext cx="1739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Matriz Diagonal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B8A9EB46-8DCB-4D87-9090-0483750E0772}"/>
              </a:ext>
            </a:extLst>
          </p:cNvPr>
          <p:cNvSpPr txBox="1"/>
          <p:nvPr/>
        </p:nvSpPr>
        <p:spPr>
          <a:xfrm>
            <a:off x="35659" y="3031908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2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25E4EA4B-CB32-433A-B578-551A576CFCFA}"/>
              </a:ext>
            </a:extLst>
          </p:cNvPr>
          <p:cNvSpPr txBox="1"/>
          <p:nvPr/>
        </p:nvSpPr>
        <p:spPr>
          <a:xfrm>
            <a:off x="0" y="3411217"/>
            <a:ext cx="1916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de Cofactores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ángulo 66">
                <a:extLst>
                  <a:ext uri="{FF2B5EF4-FFF2-40B4-BE49-F238E27FC236}">
                    <a16:creationId xmlns:a16="http://schemas.microsoft.com/office/drawing/2014/main" id="{F86C9EDD-BF6E-4472-A9CF-542178F38136}"/>
                  </a:ext>
                </a:extLst>
              </p:cNvPr>
              <p:cNvSpPr/>
              <p:nvPr/>
            </p:nvSpPr>
            <p:spPr>
              <a:xfrm>
                <a:off x="-41637" y="3829247"/>
                <a:ext cx="2020553" cy="43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1+1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𝛽𝛾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Rectángulo 66">
                <a:extLst>
                  <a:ext uri="{FF2B5EF4-FFF2-40B4-BE49-F238E27FC236}">
                    <a16:creationId xmlns:a16="http://schemas.microsoft.com/office/drawing/2014/main" id="{F86C9EDD-BF6E-4472-A9CF-542178F381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637" y="3829247"/>
                <a:ext cx="2020553" cy="437749"/>
              </a:xfrm>
              <a:prstGeom prst="rect">
                <a:avLst/>
              </a:prstGeom>
              <a:blipFill>
                <a:blip r:embed="rId6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ángulo 67">
                <a:extLst>
                  <a:ext uri="{FF2B5EF4-FFF2-40B4-BE49-F238E27FC236}">
                    <a16:creationId xmlns:a16="http://schemas.microsoft.com/office/drawing/2014/main" id="{C84D1420-9E0B-44BA-8095-5B2F1005E167}"/>
                  </a:ext>
                </a:extLst>
              </p:cNvPr>
              <p:cNvSpPr/>
              <p:nvPr/>
            </p:nvSpPr>
            <p:spPr>
              <a:xfrm>
                <a:off x="-41637" y="4280845"/>
                <a:ext cx="1915588" cy="429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Rectángulo 67">
                <a:extLst>
                  <a:ext uri="{FF2B5EF4-FFF2-40B4-BE49-F238E27FC236}">
                    <a16:creationId xmlns:a16="http://schemas.microsoft.com/office/drawing/2014/main" id="{C84D1420-9E0B-44BA-8095-5B2F1005E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637" y="4280845"/>
                <a:ext cx="1915588" cy="429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12D6AD8F-2DD8-461E-AAD0-AA264B6F8299}"/>
                  </a:ext>
                </a:extLst>
              </p:cNvPr>
              <p:cNvSpPr/>
              <p:nvPr/>
            </p:nvSpPr>
            <p:spPr>
              <a:xfrm>
                <a:off x="-38176" y="4688952"/>
                <a:ext cx="1971694" cy="421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13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12D6AD8F-2DD8-461E-AAD0-AA264B6F82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176" y="4688952"/>
                <a:ext cx="1971694" cy="4210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ECBD8D8F-B643-4187-8125-C86E499D5A20}"/>
                  </a:ext>
                </a:extLst>
              </p:cNvPr>
              <p:cNvSpPr/>
              <p:nvPr/>
            </p:nvSpPr>
            <p:spPr>
              <a:xfrm>
                <a:off x="2216097" y="3821442"/>
                <a:ext cx="1922449" cy="429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ECBD8D8F-B643-4187-8125-C86E499D5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097" y="3821442"/>
                <a:ext cx="1922449" cy="429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E8843350-CE45-4892-B496-5F59A3551284}"/>
                  </a:ext>
                </a:extLst>
              </p:cNvPr>
              <p:cNvSpPr/>
              <p:nvPr/>
            </p:nvSpPr>
            <p:spPr>
              <a:xfrm>
                <a:off x="2216097" y="4273040"/>
                <a:ext cx="2027414" cy="429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s-AR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𝛼𝛾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E8843350-CE45-4892-B496-5F59A35512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097" y="4273040"/>
                <a:ext cx="2027414" cy="429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ángulo 71">
                <a:extLst>
                  <a:ext uri="{FF2B5EF4-FFF2-40B4-BE49-F238E27FC236}">
                    <a16:creationId xmlns:a16="http://schemas.microsoft.com/office/drawing/2014/main" id="{CCC7CF9C-A090-44BE-B81C-67365B0A3440}"/>
                  </a:ext>
                </a:extLst>
              </p:cNvPr>
              <p:cNvSpPr/>
              <p:nvPr/>
            </p:nvSpPr>
            <p:spPr>
              <a:xfrm>
                <a:off x="2219558" y="4681147"/>
                <a:ext cx="1934504" cy="4003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23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Rectángulo 71">
                <a:extLst>
                  <a:ext uri="{FF2B5EF4-FFF2-40B4-BE49-F238E27FC236}">
                    <a16:creationId xmlns:a16="http://schemas.microsoft.com/office/drawing/2014/main" id="{CCC7CF9C-A090-44BE-B81C-67365B0A34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558" y="4681147"/>
                <a:ext cx="1934504" cy="4003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ángulo 72">
                <a:extLst>
                  <a:ext uri="{FF2B5EF4-FFF2-40B4-BE49-F238E27FC236}">
                    <a16:creationId xmlns:a16="http://schemas.microsoft.com/office/drawing/2014/main" id="{9C476AC5-FCA3-4ECD-BA7A-C23176531F65}"/>
                  </a:ext>
                </a:extLst>
              </p:cNvPr>
              <p:cNvSpPr/>
              <p:nvPr/>
            </p:nvSpPr>
            <p:spPr>
              <a:xfrm>
                <a:off x="4355976" y="3823821"/>
                <a:ext cx="1935145" cy="431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31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Rectángulo 72">
                <a:extLst>
                  <a:ext uri="{FF2B5EF4-FFF2-40B4-BE49-F238E27FC236}">
                    <a16:creationId xmlns:a16="http://schemas.microsoft.com/office/drawing/2014/main" id="{9C476AC5-FCA3-4ECD-BA7A-C23176531F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823821"/>
                <a:ext cx="1935145" cy="431400"/>
              </a:xfrm>
              <a:prstGeom prst="rect">
                <a:avLst/>
              </a:prstGeom>
              <a:blipFill>
                <a:blip r:embed="rId12"/>
                <a:stretch>
                  <a:fillRect b="-563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5B9C7CF1-C283-4A48-B901-C54DB7CB8F1F}"/>
                  </a:ext>
                </a:extLst>
              </p:cNvPr>
              <p:cNvSpPr/>
              <p:nvPr/>
            </p:nvSpPr>
            <p:spPr>
              <a:xfrm>
                <a:off x="4355976" y="4275419"/>
                <a:ext cx="1934504" cy="4003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32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5B9C7CF1-C283-4A48-B901-C54DB7CB8F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275419"/>
                <a:ext cx="1934504" cy="400302"/>
              </a:xfrm>
              <a:prstGeom prst="rect">
                <a:avLst/>
              </a:prstGeom>
              <a:blipFill>
                <a:blip r:embed="rId13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ángulo 74">
                <a:extLst>
                  <a:ext uri="{FF2B5EF4-FFF2-40B4-BE49-F238E27FC236}">
                    <a16:creationId xmlns:a16="http://schemas.microsoft.com/office/drawing/2014/main" id="{41FF9F6C-6722-410C-B51D-4E7B0CE0D250}"/>
                  </a:ext>
                </a:extLst>
              </p:cNvPr>
              <p:cNvSpPr/>
              <p:nvPr/>
            </p:nvSpPr>
            <p:spPr>
              <a:xfrm>
                <a:off x="4359437" y="4683526"/>
                <a:ext cx="2053511" cy="431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33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s-AR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mr>
                          </m:m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s-AR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𝛼𝛽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Rectángulo 74">
                <a:extLst>
                  <a:ext uri="{FF2B5EF4-FFF2-40B4-BE49-F238E27FC236}">
                    <a16:creationId xmlns:a16="http://schemas.microsoft.com/office/drawing/2014/main" id="{41FF9F6C-6722-410C-B51D-4E7B0CE0D2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437" y="4683526"/>
                <a:ext cx="2053511" cy="431400"/>
              </a:xfrm>
              <a:prstGeom prst="rect">
                <a:avLst/>
              </a:prstGeom>
              <a:blipFill>
                <a:blip r:embed="rId14"/>
                <a:stretch>
                  <a:fillRect b="-563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39BEF71-AFF7-4197-AA8F-847AD4C567BE}"/>
              </a:ext>
            </a:extLst>
          </p:cNvPr>
          <p:cNvCxnSpPr>
            <a:cxnSpLocks/>
          </p:cNvCxnSpPr>
          <p:nvPr/>
        </p:nvCxnSpPr>
        <p:spPr>
          <a:xfrm>
            <a:off x="6347374" y="697774"/>
            <a:ext cx="0" cy="4445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CuadroTexto 75">
                <a:extLst>
                  <a:ext uri="{FF2B5EF4-FFF2-40B4-BE49-F238E27FC236}">
                    <a16:creationId xmlns:a16="http://schemas.microsoft.com/office/drawing/2014/main" id="{7B7D49CA-7512-4266-904A-21E948E933B0}"/>
                  </a:ext>
                </a:extLst>
              </p:cNvPr>
              <p:cNvSpPr txBox="1"/>
              <p:nvPr/>
            </p:nvSpPr>
            <p:spPr>
              <a:xfrm>
                <a:off x="6635103" y="753356"/>
                <a:ext cx="2079928" cy="6935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</a:rPr>
                        <m:t>𝑐𝑜𝑓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𝛽𝛾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𝛼𝛾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𝛼𝛽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76" name="CuadroTexto 75">
                <a:extLst>
                  <a:ext uri="{FF2B5EF4-FFF2-40B4-BE49-F238E27FC236}">
                    <a16:creationId xmlns:a16="http://schemas.microsoft.com/office/drawing/2014/main" id="{7B7D49CA-7512-4266-904A-21E948E93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103" y="753356"/>
                <a:ext cx="2079928" cy="69358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CuadroTexto 76">
                <a:extLst>
                  <a:ext uri="{FF2B5EF4-FFF2-40B4-BE49-F238E27FC236}">
                    <a16:creationId xmlns:a16="http://schemas.microsoft.com/office/drawing/2014/main" id="{892AE3AF-B732-4B92-97D3-D7FD8E6D6F08}"/>
                  </a:ext>
                </a:extLst>
              </p:cNvPr>
              <p:cNvSpPr txBox="1"/>
              <p:nvPr/>
            </p:nvSpPr>
            <p:spPr>
              <a:xfrm>
                <a:off x="6465191" y="2141033"/>
                <a:ext cx="2098844" cy="6935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AR" sz="1400" b="0" i="0" smtClean="0">
                          <a:latin typeface="Cambria Math" panose="02040503050406030204" pitchFamily="18" charset="0"/>
                        </a:rPr>
                        <m:t>Adj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𝛽𝛾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𝛼𝛾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𝛼𝛽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77" name="CuadroTexto 76">
                <a:extLst>
                  <a:ext uri="{FF2B5EF4-FFF2-40B4-BE49-F238E27FC236}">
                    <a16:creationId xmlns:a16="http://schemas.microsoft.com/office/drawing/2014/main" id="{892AE3AF-B732-4B92-97D3-D7FD8E6D6F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191" y="2141033"/>
                <a:ext cx="2098844" cy="69358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CuadroTexto 77">
            <a:extLst>
              <a:ext uri="{FF2B5EF4-FFF2-40B4-BE49-F238E27FC236}">
                <a16:creationId xmlns:a16="http://schemas.microsoft.com/office/drawing/2014/main" id="{F9DEB3E7-E98E-4C0C-8FB6-A788D772BA7C}"/>
              </a:ext>
            </a:extLst>
          </p:cNvPr>
          <p:cNvSpPr txBox="1"/>
          <p:nvPr/>
        </p:nvSpPr>
        <p:spPr>
          <a:xfrm>
            <a:off x="6392977" y="1426929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3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13DF804D-5BA6-45EA-A760-DBFB7584736C}"/>
              </a:ext>
            </a:extLst>
          </p:cNvPr>
          <p:cNvSpPr txBox="1"/>
          <p:nvPr/>
        </p:nvSpPr>
        <p:spPr>
          <a:xfrm>
            <a:off x="6319129" y="1863913"/>
            <a:ext cx="1423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Adjunta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BBFC25D7-81FD-47E0-82F8-92C45BB0D964}"/>
              </a:ext>
            </a:extLst>
          </p:cNvPr>
          <p:cNvSpPr txBox="1"/>
          <p:nvPr/>
        </p:nvSpPr>
        <p:spPr>
          <a:xfrm>
            <a:off x="6443443" y="2833213"/>
            <a:ext cx="775469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PASO 4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AC2AB1E8-40A6-4869-A470-C420D5625053}"/>
              </a:ext>
            </a:extLst>
          </p:cNvPr>
          <p:cNvSpPr txBox="1"/>
          <p:nvPr/>
        </p:nvSpPr>
        <p:spPr>
          <a:xfrm>
            <a:off x="7186627" y="2840648"/>
            <a:ext cx="1366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dirty="0">
                <a:latin typeface="Calibri" panose="020F0502020204030204" pitchFamily="34" charset="0"/>
                <a:cs typeface="Calibri" panose="020F0502020204030204" pitchFamily="34" charset="0"/>
              </a:rPr>
              <a:t>Matriz Inversa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ángulo 81">
                <a:extLst>
                  <a:ext uri="{FF2B5EF4-FFF2-40B4-BE49-F238E27FC236}">
                    <a16:creationId xmlns:a16="http://schemas.microsoft.com/office/drawing/2014/main" id="{BC20FEC1-8242-4A9D-8590-000ADEA55ED7}"/>
                  </a:ext>
                </a:extLst>
              </p:cNvPr>
              <p:cNvSpPr/>
              <p:nvPr/>
            </p:nvSpPr>
            <p:spPr>
              <a:xfrm>
                <a:off x="6392977" y="3164413"/>
                <a:ext cx="1934056" cy="5275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𝑑𝑒𝑡</m:t>
                          </m:r>
                          <m:d>
                            <m:dPr>
                              <m:ctrlPr>
                                <a:rPr lang="es-AR" sz="14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𝐺</m:t>
                              </m:r>
                            </m:e>
                          </m:d>
                        </m:den>
                      </m:f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d>
                        <m:dPr>
                          <m:ctrlPr>
                            <a:rPr lang="es-AR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82" name="Rectángulo 81">
                <a:extLst>
                  <a:ext uri="{FF2B5EF4-FFF2-40B4-BE49-F238E27FC236}">
                    <a16:creationId xmlns:a16="http://schemas.microsoft.com/office/drawing/2014/main" id="{BC20FEC1-8242-4A9D-8590-000ADEA55E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2977" y="3164413"/>
                <a:ext cx="1934056" cy="52751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86CD8995-5D9C-4167-AF60-EB1E2F993206}"/>
                  </a:ext>
                </a:extLst>
              </p:cNvPr>
              <p:cNvSpPr txBox="1"/>
              <p:nvPr/>
            </p:nvSpPr>
            <p:spPr>
              <a:xfrm>
                <a:off x="6750004" y="3787336"/>
                <a:ext cx="1544269" cy="13461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s-A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A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𝛽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AR" sz="1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𝛾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86CD8995-5D9C-4167-AF60-EB1E2F993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004" y="3787336"/>
                <a:ext cx="1544269" cy="134613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0A774C85-7CB8-47FE-80EC-5B0E3EA84365}"/>
                  </a:ext>
                </a:extLst>
              </p:cNvPr>
              <p:cNvSpPr/>
              <p:nvPr/>
            </p:nvSpPr>
            <p:spPr>
              <a:xfrm>
                <a:off x="1227588" y="2591536"/>
                <a:ext cx="279563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𝑆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𝑖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𝛼</m:t>
                      </m:r>
                      <m:r>
                        <a:rPr lang="es-A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s-A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 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AR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s-AR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≠0→∃</m:t>
                      </m:r>
                      <m:sSup>
                        <m:sSupPr>
                          <m:ctrlP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s-AR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0A774C85-7CB8-47FE-80EC-5B0E3EA843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588" y="2591536"/>
                <a:ext cx="2795637" cy="307777"/>
              </a:xfrm>
              <a:prstGeom prst="rect">
                <a:avLst/>
              </a:prstGeom>
              <a:blipFill>
                <a:blip r:embed="rId1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220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63" grpId="0"/>
      <p:bldP spid="65" grpId="0" animBg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 animBg="1"/>
      <p:bldP spid="79" grpId="0"/>
      <p:bldP spid="80" grpId="0" animBg="1"/>
      <p:bldP spid="81" grpId="0"/>
      <p:bldP spid="82" grpId="0"/>
      <p:bldP spid="83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CCDE9E9-E7A7-4893-A790-4699E0A7E7EA}"/>
                  </a:ext>
                </a:extLst>
              </p:cNvPr>
              <p:cNvSpPr/>
              <p:nvPr/>
            </p:nvSpPr>
            <p:spPr>
              <a:xfrm>
                <a:off x="744353" y="894002"/>
                <a:ext cx="531529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¿Para qué valores de </a:t>
                </a:r>
                <a14:m>
                  <m:oMath xmlns:m="http://schemas.openxmlformats.org/officeDocument/2006/math"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es una matriz simétrica? </a:t>
                </a:r>
                <a14:m>
                  <m:oMath xmlns:m="http://schemas.openxmlformats.org/officeDocument/2006/math"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es tal que</a:t>
                </a:r>
                <a:endParaRPr lang="es-AR" sz="14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CCDE9E9-E7A7-4893-A790-4699E0A7E7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53" y="894002"/>
                <a:ext cx="5315291" cy="307777"/>
              </a:xfrm>
              <a:prstGeom prst="rect">
                <a:avLst/>
              </a:prstGeom>
              <a:blipFill>
                <a:blip r:embed="rId2"/>
                <a:stretch>
                  <a:fillRect l="-344" t="-4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Pentagon 5">
            <a:extLst>
              <a:ext uri="{FF2B5EF4-FFF2-40B4-BE49-F238E27FC236}">
                <a16:creationId xmlns:a16="http://schemas.microsoft.com/office/drawing/2014/main" id="{1B2845CB-4A9B-4254-B707-C8DB48007ACA}"/>
              </a:ext>
            </a:extLst>
          </p:cNvPr>
          <p:cNvSpPr/>
          <p:nvPr/>
        </p:nvSpPr>
        <p:spPr>
          <a:xfrm>
            <a:off x="15209" y="697774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/>
              <p:nvPr/>
            </p:nvSpPr>
            <p:spPr>
              <a:xfrm>
                <a:off x="-5285" y="889339"/>
                <a:ext cx="7173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14.1.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85" y="889339"/>
                <a:ext cx="717376" cy="276999"/>
              </a:xfrm>
              <a:prstGeom prst="rect">
                <a:avLst/>
              </a:prstGeom>
              <a:blipFill>
                <a:blip r:embed="rId3"/>
                <a:stretch>
                  <a:fillRect l="-5932" r="-2542" b="-88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61C6BDA3-E086-403C-84F0-0F246848EDEB}"/>
                  </a:ext>
                </a:extLst>
              </p:cNvPr>
              <p:cNvSpPr txBox="1"/>
              <p:nvPr/>
            </p:nvSpPr>
            <p:spPr>
              <a:xfrm>
                <a:off x="5935557" y="882726"/>
                <a:ext cx="196541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61C6BDA3-E086-403C-84F0-0F246848ED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5557" y="882726"/>
                <a:ext cx="1965410" cy="246221"/>
              </a:xfrm>
              <a:prstGeom prst="rect">
                <a:avLst/>
              </a:prstGeom>
              <a:blipFill>
                <a:blip r:embed="rId4"/>
                <a:stretch>
                  <a:fillRect l="-1863" r="-1242" b="-75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2FBDD9F4-5AAD-47F4-B41C-02F9B31E52D7}"/>
                  </a:ext>
                </a:extLst>
              </p:cNvPr>
              <p:cNvSpPr txBox="1"/>
              <p:nvPr/>
            </p:nvSpPr>
            <p:spPr>
              <a:xfrm>
                <a:off x="105705" y="1448450"/>
                <a:ext cx="1399229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2FBDD9F4-5AAD-47F4-B41C-02F9B31E5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05" y="1448450"/>
                <a:ext cx="1399229" cy="409023"/>
              </a:xfrm>
              <a:prstGeom prst="rect">
                <a:avLst/>
              </a:prstGeom>
              <a:blipFill>
                <a:blip r:embed="rId5"/>
                <a:stretch>
                  <a:fillRect l="-2174" t="-1493" b="-1492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42EA7C09-D4B8-43BD-86D3-11385D494BD7}"/>
                  </a:ext>
                </a:extLst>
              </p:cNvPr>
              <p:cNvSpPr txBox="1"/>
              <p:nvPr/>
            </p:nvSpPr>
            <p:spPr>
              <a:xfrm>
                <a:off x="2145305" y="1417854"/>
                <a:ext cx="1253677" cy="4106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42EA7C09-D4B8-43BD-86D3-11385D494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305" y="1417854"/>
                <a:ext cx="1253677" cy="410625"/>
              </a:xfrm>
              <a:prstGeom prst="rect">
                <a:avLst/>
              </a:prstGeom>
              <a:blipFill>
                <a:blip r:embed="rId6"/>
                <a:stretch>
                  <a:fillRect l="-2913" t="-1493" b="-1492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142383D4-C09F-4DDF-AC66-20A9BCAF846A}"/>
                  </a:ext>
                </a:extLst>
              </p:cNvPr>
              <p:cNvSpPr txBox="1"/>
              <p:nvPr/>
            </p:nvSpPr>
            <p:spPr>
              <a:xfrm>
                <a:off x="5122830" y="1406552"/>
                <a:ext cx="1244380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142383D4-C09F-4DDF-AC66-20A9BCAF84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830" y="1406552"/>
                <a:ext cx="1244380" cy="409023"/>
              </a:xfrm>
              <a:prstGeom prst="rect">
                <a:avLst/>
              </a:prstGeom>
              <a:blipFill>
                <a:blip r:embed="rId7"/>
                <a:stretch>
                  <a:fillRect l="-2451" t="-1493" b="-1492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C67D0387-49CA-4E54-9AAE-9E4985DE7FAC}"/>
                  </a:ext>
                </a:extLst>
              </p:cNvPr>
              <p:cNvSpPr txBox="1"/>
              <p:nvPr/>
            </p:nvSpPr>
            <p:spPr>
              <a:xfrm>
                <a:off x="6479370" y="1406551"/>
                <a:ext cx="1114343" cy="4154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C67D0387-49CA-4E54-9AAE-9E4985DE7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370" y="1406551"/>
                <a:ext cx="1114343" cy="415498"/>
              </a:xfrm>
              <a:prstGeom prst="rect">
                <a:avLst/>
              </a:prstGeom>
              <a:blipFill>
                <a:blip r:embed="rId8"/>
                <a:stretch>
                  <a:fillRect l="-3825" t="-2941" b="-1617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D168D610-A100-4149-9394-0AF375A06E1A}"/>
                  </a:ext>
                </a:extLst>
              </p:cNvPr>
              <p:cNvSpPr/>
              <p:nvPr/>
            </p:nvSpPr>
            <p:spPr>
              <a:xfrm>
                <a:off x="31501" y="1950255"/>
                <a:ext cx="11015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D168D610-A100-4149-9394-0AF375A06E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01" y="1950255"/>
                <a:ext cx="110158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D3797008-CEAE-496F-97B2-224F48ABFCE6}"/>
                  </a:ext>
                </a:extLst>
              </p:cNvPr>
              <p:cNvSpPr/>
              <p:nvPr/>
            </p:nvSpPr>
            <p:spPr>
              <a:xfrm>
                <a:off x="-15154" y="2344220"/>
                <a:ext cx="191026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1+1</m:t>
                          </m:r>
                        </m:sup>
                      </m:sSup>
                      <m:d>
                        <m:dPr>
                          <m:ctrlP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−1</m:t>
                          </m:r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=−1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D3797008-CEAE-496F-97B2-224F48ABFC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154" y="2344220"/>
                <a:ext cx="1910267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ángulo 43">
                <a:extLst>
                  <a:ext uri="{FF2B5EF4-FFF2-40B4-BE49-F238E27FC236}">
                    <a16:creationId xmlns:a16="http://schemas.microsoft.com/office/drawing/2014/main" id="{D0598D01-6C99-4469-A831-23CD83D42B45}"/>
                  </a:ext>
                </a:extLst>
              </p:cNvPr>
              <p:cNvSpPr/>
              <p:nvPr/>
            </p:nvSpPr>
            <p:spPr>
              <a:xfrm>
                <a:off x="-15154" y="2653598"/>
                <a:ext cx="179485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−2</m:t>
                          </m:r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=2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Rectángulo 43">
                <a:extLst>
                  <a:ext uri="{FF2B5EF4-FFF2-40B4-BE49-F238E27FC236}">
                    <a16:creationId xmlns:a16="http://schemas.microsoft.com/office/drawing/2014/main" id="{D0598D01-6C99-4469-A831-23CD83D42B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154" y="2653598"/>
                <a:ext cx="1794850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05D3BB8A-206A-4A85-9D5F-505911FB98CB}"/>
                  </a:ext>
                </a:extLst>
              </p:cNvPr>
              <p:cNvSpPr/>
              <p:nvPr/>
            </p:nvSpPr>
            <p:spPr>
              <a:xfrm>
                <a:off x="-30212" y="2990285"/>
                <a:ext cx="180171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sup>
                      </m:sSup>
                      <m:d>
                        <m:dPr>
                          <m:ctrlP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=−3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05D3BB8A-206A-4A85-9D5F-505911FB98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212" y="2990285"/>
                <a:ext cx="1801711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446D7769-2582-426D-A085-EC0CA581089E}"/>
                  </a:ext>
                </a:extLst>
              </p:cNvPr>
              <p:cNvSpPr/>
              <p:nvPr/>
            </p:nvSpPr>
            <p:spPr>
              <a:xfrm>
                <a:off x="-72363" y="3400473"/>
                <a:ext cx="168629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es-AR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es-AR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+</m:t>
                          </m:r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</m:e>
                      </m:d>
                      <m:r>
                        <a:rPr lang="es-AR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=4</m:t>
                      </m:r>
                    </m:oMath>
                  </m:oMathPara>
                </a14:m>
                <a:endParaRPr lang="es-AR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Rectángulo 45">
                <a:extLst>
                  <a:ext uri="{FF2B5EF4-FFF2-40B4-BE49-F238E27FC236}">
                    <a16:creationId xmlns:a16="http://schemas.microsoft.com/office/drawing/2014/main" id="{446D7769-2582-426D-A085-EC0CA5810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363" y="3400473"/>
                <a:ext cx="1686295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9C5F9410-7358-4279-93BA-333389BB9336}"/>
                  </a:ext>
                </a:extLst>
              </p:cNvPr>
              <p:cNvSpPr txBox="1"/>
              <p:nvPr/>
            </p:nvSpPr>
            <p:spPr>
              <a:xfrm>
                <a:off x="153762" y="3770254"/>
                <a:ext cx="1303113" cy="3079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𝑐𝑜𝑓</m:t>
                      </m:r>
                      <m:d>
                        <m:dPr>
                          <m:ctrlPr>
                            <a:rPr lang="es-AR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9C5F9410-7358-4279-93BA-333389BB9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62" y="3770254"/>
                <a:ext cx="1303113" cy="307969"/>
              </a:xfrm>
              <a:prstGeom prst="rect">
                <a:avLst/>
              </a:prstGeom>
              <a:blipFill>
                <a:blip r:embed="rId14"/>
                <a:stretch>
                  <a:fillRect l="-3738" b="-1568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1A0587C8-B560-4B2B-8BD7-9ABCE1A65B62}"/>
                  </a:ext>
                </a:extLst>
              </p:cNvPr>
              <p:cNvSpPr txBox="1"/>
              <p:nvPr/>
            </p:nvSpPr>
            <p:spPr>
              <a:xfrm>
                <a:off x="105705" y="4149020"/>
                <a:ext cx="1423082" cy="3067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𝐴𝑑𝑗</m:t>
                      </m:r>
                      <m:d>
                        <m:dPr>
                          <m:ctrlPr>
                            <a:rPr lang="es-AR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1A0587C8-B560-4B2B-8BD7-9ABCE1A65B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05" y="4149020"/>
                <a:ext cx="1423082" cy="306751"/>
              </a:xfrm>
              <a:prstGeom prst="rect">
                <a:avLst/>
              </a:prstGeom>
              <a:blipFill>
                <a:blip r:embed="rId15"/>
                <a:stretch>
                  <a:fillRect l="-2991" t="-2000" b="-18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1194CFCB-6669-4C9C-96F5-AC76A3A166DA}"/>
                  </a:ext>
                </a:extLst>
              </p:cNvPr>
              <p:cNvSpPr txBox="1"/>
              <p:nvPr/>
            </p:nvSpPr>
            <p:spPr>
              <a:xfrm>
                <a:off x="134640" y="4630025"/>
                <a:ext cx="1310552" cy="3456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AR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s-AR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s-AR" sz="1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1194CFCB-6669-4C9C-96F5-AC76A3A166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640" y="4630025"/>
                <a:ext cx="1310552" cy="345672"/>
              </a:xfrm>
              <a:prstGeom prst="rect">
                <a:avLst/>
              </a:prstGeom>
              <a:blipFill>
                <a:blip r:embed="rId16"/>
                <a:stretch>
                  <a:fillRect l="-2326" t="-3571" b="-1607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>
            <a:extLst>
              <a:ext uri="{FF2B5EF4-FFF2-40B4-BE49-F238E27FC236}">
                <a16:creationId xmlns:a16="http://schemas.microsoft.com/office/drawing/2014/main" id="{32B69455-0001-4D6C-BCE5-8BD4D52D6373}"/>
              </a:ext>
            </a:extLst>
          </p:cNvPr>
          <p:cNvSpPr/>
          <p:nvPr/>
        </p:nvSpPr>
        <p:spPr>
          <a:xfrm>
            <a:off x="-15154" y="1950255"/>
            <a:ext cx="1910267" cy="319324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C622C5BA-F78E-4E57-9F92-C851183DC443}"/>
                  </a:ext>
                </a:extLst>
              </p:cNvPr>
              <p:cNvSpPr txBox="1"/>
              <p:nvPr/>
            </p:nvSpPr>
            <p:spPr>
              <a:xfrm>
                <a:off x="3481431" y="1421274"/>
                <a:ext cx="1358128" cy="4106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C622C5BA-F78E-4E57-9F92-C851183DC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431" y="1421274"/>
                <a:ext cx="1358128" cy="410625"/>
              </a:xfrm>
              <a:prstGeom prst="rect">
                <a:avLst/>
              </a:prstGeom>
              <a:blipFill>
                <a:blip r:embed="rId17"/>
                <a:stretch>
                  <a:fillRect l="-2242" t="-1471" b="-1470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6ED79600-4E5B-4E0F-B889-CF383C1AA40F}"/>
                  </a:ext>
                </a:extLst>
              </p:cNvPr>
              <p:cNvSpPr txBox="1"/>
              <p:nvPr/>
            </p:nvSpPr>
            <p:spPr>
              <a:xfrm>
                <a:off x="2195085" y="2037851"/>
                <a:ext cx="196541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s-AR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6ED79600-4E5B-4E0F-B889-CF383C1AA4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085" y="2037851"/>
                <a:ext cx="1965410" cy="246221"/>
              </a:xfrm>
              <a:prstGeom prst="rect">
                <a:avLst/>
              </a:prstGeom>
              <a:blipFill>
                <a:blip r:embed="rId18"/>
                <a:stretch>
                  <a:fillRect l="-1553" r="-1553" b="-73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49F3F317-FF93-4E21-A776-6497BC66ECA7}"/>
                  </a:ext>
                </a:extLst>
              </p:cNvPr>
              <p:cNvSpPr/>
              <p:nvPr/>
            </p:nvSpPr>
            <p:spPr>
              <a:xfrm>
                <a:off x="2077676" y="2393272"/>
                <a:ext cx="3659207" cy="4558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s-AR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s-AR" sz="1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  <m:r>
                      <a:rPr lang="es-AR" sz="1400" b="0" i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s-AR" sz="1400" b="0" i="1" smtClean="0">
                        <a:latin typeface="Cambria Math" panose="02040503050406030204" pitchFamily="18" charset="0"/>
                      </a:rPr>
                      <m:t>−4</m:t>
                    </m:r>
                    <m:f>
                      <m:fPr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AR" sz="1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s-AR" sz="1400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49F3F317-FF93-4E21-A776-6497BC66EC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676" y="2393272"/>
                <a:ext cx="3659207" cy="455894"/>
              </a:xfrm>
              <a:prstGeom prst="rect">
                <a:avLst/>
              </a:prstGeom>
              <a:blipFill>
                <a:blip r:embed="rId19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ángulo 52">
                <a:extLst>
                  <a:ext uri="{FF2B5EF4-FFF2-40B4-BE49-F238E27FC236}">
                    <a16:creationId xmlns:a16="http://schemas.microsoft.com/office/drawing/2014/main" id="{0A7057EE-B8EF-4EE9-9B68-9F64B77534CB}"/>
                  </a:ext>
                </a:extLst>
              </p:cNvPr>
              <p:cNvSpPr/>
              <p:nvPr/>
            </p:nvSpPr>
            <p:spPr>
              <a:xfrm>
                <a:off x="2114274" y="3039337"/>
                <a:ext cx="3049104" cy="4558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s-AR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</m:mr>
                          <m:mr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s-AR" sz="1400" dirty="0"/>
                  <a:t> </a:t>
                </a:r>
                <a14:m>
                  <m:oMath xmlns:m="http://schemas.openxmlformats.org/officeDocument/2006/math">
                    <m:r>
                      <a:rPr lang="es-AR" sz="1400" b="0" i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s-AR" sz="1400" b="0" i="1" smtClean="0"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s-AR" sz="1400" dirty="0"/>
              </a:p>
            </p:txBody>
          </p:sp>
        </mc:Choice>
        <mc:Fallback xmlns="">
          <p:sp>
            <p:nvSpPr>
              <p:cNvPr id="53" name="Rectángulo 52">
                <a:extLst>
                  <a:ext uri="{FF2B5EF4-FFF2-40B4-BE49-F238E27FC236}">
                    <a16:creationId xmlns:a16="http://schemas.microsoft.com/office/drawing/2014/main" id="{0A7057EE-B8EF-4EE9-9B68-9F64B77534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4274" y="3039337"/>
                <a:ext cx="3049104" cy="455894"/>
              </a:xfrm>
              <a:prstGeom prst="rect">
                <a:avLst/>
              </a:prstGeom>
              <a:blipFill>
                <a:blip r:embed="rId20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0A4DE909-AB82-41BD-B549-3C54EF6D59D9}"/>
                  </a:ext>
                </a:extLst>
              </p:cNvPr>
              <p:cNvSpPr/>
              <p:nvPr/>
            </p:nvSpPr>
            <p:spPr>
              <a:xfrm>
                <a:off x="2114274" y="3677472"/>
                <a:ext cx="2230739" cy="4559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s-AR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s-AR" sz="1400" dirty="0"/>
                  <a:t> </a:t>
                </a:r>
                <a14:m>
                  <m:oMath xmlns:m="http://schemas.openxmlformats.org/officeDocument/2006/math">
                    <m:r>
                      <a:rPr lang="es-AR" sz="14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s-AR" sz="1400" dirty="0"/>
              </a:p>
            </p:txBody>
          </p:sp>
        </mc:Choice>
        <mc:Fallback xmlns=""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0A4DE909-AB82-41BD-B549-3C54EF6D59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4274" y="3677472"/>
                <a:ext cx="2230739" cy="455959"/>
              </a:xfrm>
              <a:prstGeom prst="rect">
                <a:avLst/>
              </a:prstGeom>
              <a:blipFill>
                <a:blip r:embed="rId21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id="{D175DB34-22CC-43B0-B0B1-D2A689790BDF}"/>
                  </a:ext>
                </a:extLst>
              </p:cNvPr>
              <p:cNvSpPr/>
              <p:nvPr/>
            </p:nvSpPr>
            <p:spPr>
              <a:xfrm>
                <a:off x="2195085" y="4348378"/>
                <a:ext cx="1498872" cy="454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5" name="Rectángulo 54">
                <a:extLst>
                  <a:ext uri="{FF2B5EF4-FFF2-40B4-BE49-F238E27FC236}">
                    <a16:creationId xmlns:a16="http://schemas.microsoft.com/office/drawing/2014/main" id="{D175DB34-22CC-43B0-B0B1-D2A689790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085" y="4348378"/>
                <a:ext cx="1498872" cy="454483"/>
              </a:xfrm>
              <a:prstGeom prst="rect">
                <a:avLst/>
              </a:prstGeom>
              <a:blipFill>
                <a:blip r:embed="rId2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>
            <a:extLst>
              <a:ext uri="{FF2B5EF4-FFF2-40B4-BE49-F238E27FC236}">
                <a16:creationId xmlns:a16="http://schemas.microsoft.com/office/drawing/2014/main" id="{D6EF63EF-9AAB-40E2-8A05-3ED494BE419E}"/>
              </a:ext>
            </a:extLst>
          </p:cNvPr>
          <p:cNvSpPr/>
          <p:nvPr/>
        </p:nvSpPr>
        <p:spPr>
          <a:xfrm>
            <a:off x="1921895" y="1942092"/>
            <a:ext cx="3841770" cy="320956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2495192B-D3AF-405F-807D-4FAB5036F45B}"/>
                  </a:ext>
                </a:extLst>
              </p:cNvPr>
              <p:cNvSpPr/>
              <p:nvPr/>
            </p:nvSpPr>
            <p:spPr>
              <a:xfrm>
                <a:off x="5790447" y="2304978"/>
                <a:ext cx="3028393" cy="454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s-A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𝑀𝑀</m:t>
                      </m:r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6" name="Rectángulo 55">
                <a:extLst>
                  <a:ext uri="{FF2B5EF4-FFF2-40B4-BE49-F238E27FC236}">
                    <a16:creationId xmlns:a16="http://schemas.microsoft.com/office/drawing/2014/main" id="{2495192B-D3AF-405F-807D-4FAB5036F4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0447" y="2304978"/>
                <a:ext cx="3028393" cy="454483"/>
              </a:xfrm>
              <a:prstGeom prst="rect">
                <a:avLst/>
              </a:prstGeom>
              <a:blipFill>
                <a:blip r:embed="rId23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uadroTexto 56">
                <a:extLst>
                  <a:ext uri="{FF2B5EF4-FFF2-40B4-BE49-F238E27FC236}">
                    <a16:creationId xmlns:a16="http://schemas.microsoft.com/office/drawing/2014/main" id="{7496F398-E8A1-4E91-B18C-77D54687601D}"/>
                  </a:ext>
                </a:extLst>
              </p:cNvPr>
              <p:cNvSpPr txBox="1"/>
              <p:nvPr/>
            </p:nvSpPr>
            <p:spPr>
              <a:xfrm>
                <a:off x="5935557" y="1950255"/>
                <a:ext cx="25968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AR" sz="16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s-AR" sz="16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es una Matriz Simétrica</a:t>
                </a:r>
              </a:p>
            </p:txBody>
          </p:sp>
        </mc:Choice>
        <mc:Fallback xmlns="">
          <p:sp>
            <p:nvSpPr>
              <p:cNvPr id="57" name="CuadroTexto 56">
                <a:extLst>
                  <a:ext uri="{FF2B5EF4-FFF2-40B4-BE49-F238E27FC236}">
                    <a16:creationId xmlns:a16="http://schemas.microsoft.com/office/drawing/2014/main" id="{7496F398-E8A1-4E91-B18C-77D5468760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5557" y="1950255"/>
                <a:ext cx="2596883" cy="338554"/>
              </a:xfrm>
              <a:prstGeom prst="rect">
                <a:avLst/>
              </a:prstGeom>
              <a:blipFill>
                <a:blip r:embed="rId2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ángulo 57">
                <a:extLst>
                  <a:ext uri="{FF2B5EF4-FFF2-40B4-BE49-F238E27FC236}">
                    <a16:creationId xmlns:a16="http://schemas.microsoft.com/office/drawing/2014/main" id="{C8B00797-6DAD-4E80-B564-80EBC2CB66A9}"/>
                  </a:ext>
                </a:extLst>
              </p:cNvPr>
              <p:cNvSpPr/>
              <p:nvPr/>
            </p:nvSpPr>
            <p:spPr>
              <a:xfrm>
                <a:off x="5785096" y="2873443"/>
                <a:ext cx="2279920" cy="5226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s-A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s-AR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AR" sz="1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s-AR" sz="1400" i="1">
                                            <a:latin typeface="Cambria Math" panose="02040503050406030204" pitchFamily="18" charset="0"/>
                                          </a:rPr>
                                          <m:t>7</m:t>
                                        </m:r>
                                        <m:r>
                                          <a:rPr lang="es-AR" sz="1400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s-AR" sz="14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d>
                                  <m:dPr>
                                    <m:ctrlPr>
                                      <a:rPr lang="es-AR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8" name="Rectángulo 57">
                <a:extLst>
                  <a:ext uri="{FF2B5EF4-FFF2-40B4-BE49-F238E27FC236}">
                    <a16:creationId xmlns:a16="http://schemas.microsoft.com/office/drawing/2014/main" id="{C8B00797-6DAD-4E80-B564-80EBC2CB66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5096" y="2873443"/>
                <a:ext cx="2279920" cy="52264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ángulo 9">
            <a:extLst>
              <a:ext uri="{FF2B5EF4-FFF2-40B4-BE49-F238E27FC236}">
                <a16:creationId xmlns:a16="http://schemas.microsoft.com/office/drawing/2014/main" id="{E4704740-1A00-46D2-91C9-C3B6261CE2CB}"/>
              </a:ext>
            </a:extLst>
          </p:cNvPr>
          <p:cNvSpPr/>
          <p:nvPr/>
        </p:nvSpPr>
        <p:spPr>
          <a:xfrm>
            <a:off x="6479370" y="3128784"/>
            <a:ext cx="1114343" cy="26730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A1BB253A-1486-4BE0-A7C3-E12B8E3329F8}"/>
              </a:ext>
            </a:extLst>
          </p:cNvPr>
          <p:cNvSpPr/>
          <p:nvPr/>
        </p:nvSpPr>
        <p:spPr>
          <a:xfrm>
            <a:off x="7682130" y="2886479"/>
            <a:ext cx="218838" cy="26730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uadroTexto 59">
                <a:extLst>
                  <a:ext uri="{FF2B5EF4-FFF2-40B4-BE49-F238E27FC236}">
                    <a16:creationId xmlns:a16="http://schemas.microsoft.com/office/drawing/2014/main" id="{F0B781F2-F851-4578-9BD6-0281ADD00A08}"/>
                  </a:ext>
                </a:extLst>
              </p:cNvPr>
              <p:cNvSpPr txBox="1"/>
              <p:nvPr/>
            </p:nvSpPr>
            <p:spPr>
              <a:xfrm>
                <a:off x="5780390" y="3495231"/>
                <a:ext cx="354413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16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Para que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AR" sz="16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sea una Matriz Simétrica, </a:t>
                </a:r>
              </a:p>
            </p:txBody>
          </p:sp>
        </mc:Choice>
        <mc:Fallback xmlns="">
          <p:sp>
            <p:nvSpPr>
              <p:cNvPr id="60" name="CuadroTexto 59">
                <a:extLst>
                  <a:ext uri="{FF2B5EF4-FFF2-40B4-BE49-F238E27FC236}">
                    <a16:creationId xmlns:a16="http://schemas.microsoft.com/office/drawing/2014/main" id="{F0B781F2-F851-4578-9BD6-0281ADD00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390" y="3495231"/>
                <a:ext cx="3544138" cy="338554"/>
              </a:xfrm>
              <a:prstGeom prst="rect">
                <a:avLst/>
              </a:prstGeom>
              <a:blipFill>
                <a:blip r:embed="rId26"/>
                <a:stretch>
                  <a:fillRect l="-859" t="-5357" b="-2142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EC5D3F1B-18B2-447B-BD61-E04E7DE3CFB1}"/>
                  </a:ext>
                </a:extLst>
              </p:cNvPr>
              <p:cNvSpPr/>
              <p:nvPr/>
            </p:nvSpPr>
            <p:spPr>
              <a:xfrm>
                <a:off x="5817430" y="3828191"/>
                <a:ext cx="189968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brk m:alnAt="7"/>
                            </m:rPr>
                            <a:rPr lang="es-AR" sz="16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s-AR" sz="16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EC5D3F1B-18B2-447B-BD61-E04E7DE3CF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430" y="3828191"/>
                <a:ext cx="1899687" cy="338554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ángulo 61">
                <a:extLst>
                  <a:ext uri="{FF2B5EF4-FFF2-40B4-BE49-F238E27FC236}">
                    <a16:creationId xmlns:a16="http://schemas.microsoft.com/office/drawing/2014/main" id="{B96889A4-9B89-4C47-9341-E5C7DBBC8FFC}"/>
                  </a:ext>
                </a:extLst>
              </p:cNvPr>
              <p:cNvSpPr/>
              <p:nvPr/>
            </p:nvSpPr>
            <p:spPr>
              <a:xfrm>
                <a:off x="5858870" y="4128066"/>
                <a:ext cx="154080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brk m:alnAt="7"/>
                            </m:rPr>
                            <a:rPr lang="es-AR" sz="16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2" name="Rectángulo 61">
                <a:extLst>
                  <a:ext uri="{FF2B5EF4-FFF2-40B4-BE49-F238E27FC236}">
                    <a16:creationId xmlns:a16="http://schemas.microsoft.com/office/drawing/2014/main" id="{B96889A4-9B89-4C47-9341-E5C7DBBC8F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870" y="4128066"/>
                <a:ext cx="1540806" cy="338554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ángulo 63">
                <a:extLst>
                  <a:ext uri="{FF2B5EF4-FFF2-40B4-BE49-F238E27FC236}">
                    <a16:creationId xmlns:a16="http://schemas.microsoft.com/office/drawing/2014/main" id="{7557BD23-D346-4397-BCE9-DC5B3836F098}"/>
                  </a:ext>
                </a:extLst>
              </p:cNvPr>
              <p:cNvSpPr/>
              <p:nvPr/>
            </p:nvSpPr>
            <p:spPr>
              <a:xfrm>
                <a:off x="6170173" y="4441987"/>
                <a:ext cx="125669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64" name="Rectángulo 63">
                <a:extLst>
                  <a:ext uri="{FF2B5EF4-FFF2-40B4-BE49-F238E27FC236}">
                    <a16:creationId xmlns:a16="http://schemas.microsoft.com/office/drawing/2014/main" id="{7557BD23-D346-4397-BCE9-DC5B3836F0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173" y="4441987"/>
                <a:ext cx="1256691" cy="338554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ángulo 83">
                <a:extLst>
                  <a:ext uri="{FF2B5EF4-FFF2-40B4-BE49-F238E27FC236}">
                    <a16:creationId xmlns:a16="http://schemas.microsoft.com/office/drawing/2014/main" id="{5081FB98-E538-41CF-9E60-351530B3AAF6}"/>
                  </a:ext>
                </a:extLst>
              </p:cNvPr>
              <p:cNvSpPr/>
              <p:nvPr/>
            </p:nvSpPr>
            <p:spPr>
              <a:xfrm>
                <a:off x="6501866" y="4760901"/>
                <a:ext cx="897810" cy="338554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84" name="Rectángulo 83">
                <a:extLst>
                  <a:ext uri="{FF2B5EF4-FFF2-40B4-BE49-F238E27FC236}">
                    <a16:creationId xmlns:a16="http://schemas.microsoft.com/office/drawing/2014/main" id="{5081FB98-E538-41CF-9E60-351530B3AA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1866" y="4760901"/>
                <a:ext cx="897810" cy="338554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 w="127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239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7" grpId="0" animBg="1"/>
      <p:bldP spid="52" grpId="0"/>
      <p:bldP spid="8" grpId="0"/>
      <p:bldP spid="53" grpId="0"/>
      <p:bldP spid="54" grpId="0"/>
      <p:bldP spid="55" grpId="0"/>
      <p:bldP spid="9" grpId="0" animBg="1"/>
      <p:bldP spid="56" grpId="0"/>
      <p:bldP spid="57" grpId="0"/>
      <p:bldP spid="58" grpId="0"/>
      <p:bldP spid="10" grpId="0" animBg="1"/>
      <p:bldP spid="59" grpId="0" animBg="1"/>
      <p:bldP spid="60" grpId="0"/>
      <p:bldP spid="12" grpId="0"/>
      <p:bldP spid="62" grpId="0"/>
      <p:bldP spid="64" grpId="0"/>
      <p:bldP spid="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ángulo 78">
            <a:extLst>
              <a:ext uri="{FF2B5EF4-FFF2-40B4-BE49-F238E27FC236}">
                <a16:creationId xmlns:a16="http://schemas.microsoft.com/office/drawing/2014/main" id="{7DE5FB04-D098-4C35-9CD6-349F5AADF97F}"/>
              </a:ext>
            </a:extLst>
          </p:cNvPr>
          <p:cNvSpPr/>
          <p:nvPr/>
        </p:nvSpPr>
        <p:spPr>
          <a:xfrm>
            <a:off x="3523637" y="3401766"/>
            <a:ext cx="191055" cy="2547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C13C4293-AEA7-403A-ABAA-A3A19C516107}"/>
              </a:ext>
            </a:extLst>
          </p:cNvPr>
          <p:cNvSpPr/>
          <p:nvPr/>
        </p:nvSpPr>
        <p:spPr>
          <a:xfrm>
            <a:off x="2860393" y="3638225"/>
            <a:ext cx="625572" cy="2281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 err="1">
                <a:solidFill>
                  <a:schemeClr val="accent3"/>
                </a:solidFill>
              </a:rPr>
              <a:t>Ejercicios</a:t>
            </a:r>
            <a:r>
              <a:rPr lang="en-US" altLang="ko-KR" dirty="0">
                <a:solidFill>
                  <a:schemeClr val="accent3"/>
                </a:solidFill>
              </a:rPr>
              <a:t> </a:t>
            </a:r>
            <a:r>
              <a:rPr lang="en-US" altLang="ko-KR" dirty="0">
                <a:solidFill>
                  <a:schemeClr val="accent2"/>
                </a:solidFill>
              </a:rPr>
              <a:t>de </a:t>
            </a:r>
            <a:r>
              <a:rPr lang="en-US" altLang="ko-KR" dirty="0">
                <a:solidFill>
                  <a:schemeClr val="accent3"/>
                </a:solidFill>
              </a:rPr>
              <a:t>la </a:t>
            </a:r>
            <a:r>
              <a:rPr lang="en-US" altLang="ko-KR" dirty="0" err="1">
                <a:solidFill>
                  <a:schemeClr val="accent2"/>
                </a:solidFill>
              </a:rPr>
              <a:t>Guía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CCDE9E9-E7A7-4893-A790-4699E0A7E7EA}"/>
                  </a:ext>
                </a:extLst>
              </p:cNvPr>
              <p:cNvSpPr/>
              <p:nvPr/>
            </p:nvSpPr>
            <p:spPr>
              <a:xfrm>
                <a:off x="744353" y="894002"/>
                <a:ext cx="531529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A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lang="es-AR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s-AR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𝐴𝑃</m:t>
                    </m:r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donde</a:t>
                </a:r>
                <a:endParaRPr lang="es-AR" sz="14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CCDE9E9-E7A7-4893-A790-4699E0A7E7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53" y="894002"/>
                <a:ext cx="5315291" cy="307777"/>
              </a:xfrm>
              <a:prstGeom prst="rect">
                <a:avLst/>
              </a:prstGeom>
              <a:blipFill>
                <a:blip r:embed="rId2"/>
                <a:stretch>
                  <a:fillRect l="-344" t="-4000" b="-2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Pentagon 5">
            <a:extLst>
              <a:ext uri="{FF2B5EF4-FFF2-40B4-BE49-F238E27FC236}">
                <a16:creationId xmlns:a16="http://schemas.microsoft.com/office/drawing/2014/main" id="{1B2845CB-4A9B-4254-B707-C8DB48007ACA}"/>
              </a:ext>
            </a:extLst>
          </p:cNvPr>
          <p:cNvSpPr/>
          <p:nvPr/>
        </p:nvSpPr>
        <p:spPr>
          <a:xfrm>
            <a:off x="15209" y="697774"/>
            <a:ext cx="7555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/>
              <p:nvPr/>
            </p:nvSpPr>
            <p:spPr>
              <a:xfrm>
                <a:off x="-5285" y="889339"/>
                <a:ext cx="7135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14.1.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E3456183-EDE5-47BB-A5F8-F3A09B12C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85" y="889339"/>
                <a:ext cx="713593" cy="276999"/>
              </a:xfrm>
              <a:prstGeom prst="rect">
                <a:avLst/>
              </a:prstGeom>
              <a:blipFill>
                <a:blip r:embed="rId3"/>
                <a:stretch>
                  <a:fillRect l="-5983" r="-5983" b="-1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2FBDD9F4-5AAD-47F4-B41C-02F9B31E52D7}"/>
                  </a:ext>
                </a:extLst>
              </p:cNvPr>
              <p:cNvSpPr txBox="1"/>
              <p:nvPr/>
            </p:nvSpPr>
            <p:spPr>
              <a:xfrm>
                <a:off x="2250960" y="1295056"/>
                <a:ext cx="1607748" cy="4154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2FBDD9F4-5AAD-47F4-B41C-02F9B31E5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960" y="1295056"/>
                <a:ext cx="1607748" cy="415498"/>
              </a:xfrm>
              <a:prstGeom prst="rect">
                <a:avLst/>
              </a:prstGeom>
              <a:blipFill>
                <a:blip r:embed="rId4"/>
                <a:stretch>
                  <a:fillRect l="-1894" t="-1449" b="-1594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42EA7C09-D4B8-43BD-86D3-11385D494BD7}"/>
                  </a:ext>
                </a:extLst>
              </p:cNvPr>
              <p:cNvSpPr txBox="1"/>
              <p:nvPr/>
            </p:nvSpPr>
            <p:spPr>
              <a:xfrm>
                <a:off x="510510" y="1373429"/>
                <a:ext cx="1245149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A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42EA7C09-D4B8-43BD-86D3-11385D494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10" y="1373429"/>
                <a:ext cx="1245149" cy="409023"/>
              </a:xfrm>
              <a:prstGeom prst="rect">
                <a:avLst/>
              </a:prstGeom>
              <a:blipFill>
                <a:blip r:embed="rId5"/>
                <a:stretch>
                  <a:fillRect l="-2941" t="-1493" b="-1641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1BDDC30E-B88C-47C7-88D9-4EABFB4D8162}"/>
                  </a:ext>
                </a:extLst>
              </p:cNvPr>
              <p:cNvSpPr/>
              <p:nvPr/>
            </p:nvSpPr>
            <p:spPr>
              <a:xfrm>
                <a:off x="4067945" y="805502"/>
                <a:ext cx="453650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00050" indent="-400050">
                  <a:buAutoNum type="romanLcParenR"/>
                </a:pPr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Hallar todos los valores de </a:t>
                </a:r>
                <a14:m>
                  <m:oMath xmlns:m="http://schemas.openxmlformats.org/officeDocument/2006/math"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s-AR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para los cuales</a:t>
                </a:r>
                <a:r>
                  <a:rPr lang="es-AR" sz="1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AR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</a:p>
              <a:p>
                <a:r>
                  <a:rPr lang="es-AR" sz="1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   resulta una matriz antisimétrica</a:t>
                </a:r>
                <a:endParaRPr lang="es-AR" sz="1400" dirty="0"/>
              </a:p>
            </p:txBody>
          </p:sp>
        </mc:Choice>
        <mc:Fallback xmlns="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1BDDC30E-B88C-47C7-88D9-4EABFB4D81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5" y="805502"/>
                <a:ext cx="4536504" cy="523220"/>
              </a:xfrm>
              <a:prstGeom prst="rect">
                <a:avLst/>
              </a:prstGeom>
              <a:blipFill>
                <a:blip r:embed="rId6"/>
                <a:stretch>
                  <a:fillRect l="-134" t="-2326" b="-1162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D8731D7C-D621-4E8B-9D05-94928C244DF4}"/>
                  </a:ext>
                </a:extLst>
              </p:cNvPr>
              <p:cNvSpPr/>
              <p:nvPr/>
            </p:nvSpPr>
            <p:spPr>
              <a:xfrm>
                <a:off x="351511" y="2005080"/>
                <a:ext cx="110100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𝑑𝑒𝑡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s-AR" sz="14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</m:d>
                      <m:r>
                        <a:rPr lang="es-AR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D8731D7C-D621-4E8B-9D05-94928C244D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11" y="2005080"/>
                <a:ext cx="1101007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ángulo 68">
            <a:extLst>
              <a:ext uri="{FF2B5EF4-FFF2-40B4-BE49-F238E27FC236}">
                <a16:creationId xmlns:a16="http://schemas.microsoft.com/office/drawing/2014/main" id="{9ED884E2-9B80-4265-B81E-ED0AA294B575}"/>
              </a:ext>
            </a:extLst>
          </p:cNvPr>
          <p:cNvSpPr/>
          <p:nvPr/>
        </p:nvSpPr>
        <p:spPr>
          <a:xfrm>
            <a:off x="-15154" y="1950255"/>
            <a:ext cx="2126353" cy="319324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uadroTexto 69">
                <a:extLst>
                  <a:ext uri="{FF2B5EF4-FFF2-40B4-BE49-F238E27FC236}">
                    <a16:creationId xmlns:a16="http://schemas.microsoft.com/office/drawing/2014/main" id="{05A35BE6-F470-4BE1-A725-F4F79630483E}"/>
                  </a:ext>
                </a:extLst>
              </p:cNvPr>
              <p:cNvSpPr txBox="1"/>
              <p:nvPr/>
            </p:nvSpPr>
            <p:spPr>
              <a:xfrm>
                <a:off x="15209" y="2312857"/>
                <a:ext cx="20516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AR" sz="12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¿</m:t>
                    </m:r>
                    <m:r>
                      <a:rPr lang="es-AR" sz="1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AR" sz="12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s-AR" sz="1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es una Matriz Ortogonal?</a:t>
                </a:r>
              </a:p>
            </p:txBody>
          </p:sp>
        </mc:Choice>
        <mc:Fallback xmlns="">
          <p:sp>
            <p:nvSpPr>
              <p:cNvPr id="70" name="CuadroTexto 69">
                <a:extLst>
                  <a:ext uri="{FF2B5EF4-FFF2-40B4-BE49-F238E27FC236}">
                    <a16:creationId xmlns:a16="http://schemas.microsoft.com/office/drawing/2014/main" id="{05A35BE6-F470-4BE1-A725-F4F796304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9" y="2312857"/>
                <a:ext cx="2051676" cy="276999"/>
              </a:xfrm>
              <a:prstGeom prst="rect">
                <a:avLst/>
              </a:prstGeom>
              <a:blipFill>
                <a:blip r:embed="rId8"/>
                <a:stretch>
                  <a:fillRect b="-1739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DA7CBFCA-DB54-4727-B44D-244E1AE243F7}"/>
                  </a:ext>
                </a:extLst>
              </p:cNvPr>
              <p:cNvSpPr/>
              <p:nvPr/>
            </p:nvSpPr>
            <p:spPr>
              <a:xfrm>
                <a:off x="510510" y="2576158"/>
                <a:ext cx="76155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AR" sz="1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s-AR" sz="1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s-AR" sz="1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s-AR" sz="1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1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s-AR" sz="12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s-AR" sz="1200" dirty="0"/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DA7CBFCA-DB54-4727-B44D-244E1AE243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10" y="2576158"/>
                <a:ext cx="761555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0155DE09-31D2-494A-A50C-976E21303AA9}"/>
                  </a:ext>
                </a:extLst>
              </p:cNvPr>
              <p:cNvSpPr/>
              <p:nvPr/>
            </p:nvSpPr>
            <p:spPr>
              <a:xfrm>
                <a:off x="-5285" y="2861182"/>
                <a:ext cx="2072170" cy="4003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s-AR" sz="1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s-AR" sz="12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s-AR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AR" sz="1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s-AR" sz="1200" dirty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AR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s-AR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s-AR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s-AR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AR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s-AR" sz="1200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0155DE09-31D2-494A-A50C-976E21303A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85" y="2861182"/>
                <a:ext cx="2072170" cy="400302"/>
              </a:xfrm>
              <a:prstGeom prst="rect">
                <a:avLst/>
              </a:prstGeom>
              <a:blipFill>
                <a:blip r:embed="rId10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B99C751D-74F0-431E-ADE8-EAE46C18BFD1}"/>
                  </a:ext>
                </a:extLst>
              </p:cNvPr>
              <p:cNvSpPr/>
              <p:nvPr/>
            </p:nvSpPr>
            <p:spPr>
              <a:xfrm>
                <a:off x="355505" y="3768402"/>
                <a:ext cx="86145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s-AR" sz="1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s-AR" sz="1200" dirty="0"/>
              </a:p>
            </p:txBody>
          </p:sp>
        </mc:Choice>
        <mc:Fallback xmlns="">
          <p:sp>
            <p:nvSpPr>
              <p:cNvPr id="71" name="Rectángulo 70">
                <a:extLst>
                  <a:ext uri="{FF2B5EF4-FFF2-40B4-BE49-F238E27FC236}">
                    <a16:creationId xmlns:a16="http://schemas.microsoft.com/office/drawing/2014/main" id="{B99C751D-74F0-431E-ADE8-EAE46C18BF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505" y="3768402"/>
                <a:ext cx="861454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CuadroTexto 71">
                <a:extLst>
                  <a:ext uri="{FF2B5EF4-FFF2-40B4-BE49-F238E27FC236}">
                    <a16:creationId xmlns:a16="http://schemas.microsoft.com/office/drawing/2014/main" id="{9073D533-4DEC-4420-B668-7E86D61A9A50}"/>
                  </a:ext>
                </a:extLst>
              </p:cNvPr>
              <p:cNvSpPr txBox="1"/>
              <p:nvPr/>
            </p:nvSpPr>
            <p:spPr>
              <a:xfrm>
                <a:off x="-15154" y="3262196"/>
                <a:ext cx="20516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AR" sz="1200" b="1" i="0" dirty="0" smtClean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Como</m:t>
                    </m:r>
                    <m:r>
                      <m:rPr>
                        <m:nor/>
                      </m:rPr>
                      <a:rPr lang="es-AR" sz="1200" b="1" i="0" dirty="0" smtClean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AR" sz="1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AR" sz="12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s-AR" sz="1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es una Matriz Ortogonal, entonces</a:t>
                </a:r>
              </a:p>
            </p:txBody>
          </p:sp>
        </mc:Choice>
        <mc:Fallback xmlns="">
          <p:sp>
            <p:nvSpPr>
              <p:cNvPr id="72" name="CuadroTexto 71">
                <a:extLst>
                  <a:ext uri="{FF2B5EF4-FFF2-40B4-BE49-F238E27FC236}">
                    <a16:creationId xmlns:a16="http://schemas.microsoft.com/office/drawing/2014/main" id="{9073D533-4DEC-4420-B668-7E86D61A9A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154" y="3262196"/>
                <a:ext cx="2051676" cy="461665"/>
              </a:xfrm>
              <a:prstGeom prst="rect">
                <a:avLst/>
              </a:prstGeom>
              <a:blipFill>
                <a:blip r:embed="rId12"/>
                <a:stretch>
                  <a:fillRect l="-298" b="-92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254F0B78-5F86-4EBA-BD59-2BB2C3C920BF}"/>
                  </a:ext>
                </a:extLst>
              </p:cNvPr>
              <p:cNvSpPr/>
              <p:nvPr/>
            </p:nvSpPr>
            <p:spPr>
              <a:xfrm>
                <a:off x="285613" y="4246538"/>
                <a:ext cx="1450141" cy="451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AR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s-AR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s-AR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254F0B78-5F86-4EBA-BD59-2BB2C3C920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13" y="4246538"/>
                <a:ext cx="1450141" cy="451598"/>
              </a:xfrm>
              <a:prstGeom prst="rect">
                <a:avLst/>
              </a:prstGeom>
              <a:blipFill>
                <a:blip r:embed="rId13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44EC154B-9EC3-460F-8373-974F42E58EA5}"/>
                  </a:ext>
                </a:extLst>
              </p:cNvPr>
              <p:cNvSpPr/>
              <p:nvPr/>
            </p:nvSpPr>
            <p:spPr>
              <a:xfrm>
                <a:off x="2354160" y="1974302"/>
                <a:ext cx="145270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6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s-AR" sz="16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s-A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AR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s-A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s-AR" sz="16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endParaRPr lang="es-AR" sz="1600" dirty="0"/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44EC154B-9EC3-460F-8373-974F42E58E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160" y="1974302"/>
                <a:ext cx="1452705" cy="338554"/>
              </a:xfrm>
              <a:prstGeom prst="rect">
                <a:avLst/>
              </a:prstGeom>
              <a:blipFill>
                <a:blip r:embed="rId14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ángulo 72">
                <a:extLst>
                  <a:ext uri="{FF2B5EF4-FFF2-40B4-BE49-F238E27FC236}">
                    <a16:creationId xmlns:a16="http://schemas.microsoft.com/office/drawing/2014/main" id="{DC1D9726-8B54-40D2-AC33-CC52ADA25CB2}"/>
                  </a:ext>
                </a:extLst>
              </p:cNvPr>
              <p:cNvSpPr/>
              <p:nvPr/>
            </p:nvSpPr>
            <p:spPr>
              <a:xfrm>
                <a:off x="2345560" y="2279195"/>
                <a:ext cx="3280129" cy="4558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AR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s-AR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m:rPr>
                              <m:nor/>
                            </m:rPr>
                            <a:rPr lang="es-AR" sz="1400" dirty="0"/>
                            <m:t> </m:t>
                          </m:r>
                          <m:d>
                            <m:dPr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  <m:e>
                                    <m:r>
                                      <a:rPr lang="es-AR" sz="1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73" name="Rectángulo 72">
                <a:extLst>
                  <a:ext uri="{FF2B5EF4-FFF2-40B4-BE49-F238E27FC236}">
                    <a16:creationId xmlns:a16="http://schemas.microsoft.com/office/drawing/2014/main" id="{DC1D9726-8B54-40D2-AC33-CC52ADA25C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560" y="2279195"/>
                <a:ext cx="3280129" cy="455894"/>
              </a:xfrm>
              <a:prstGeom prst="rect">
                <a:avLst/>
              </a:prstGeom>
              <a:blipFill>
                <a:blip r:embed="rId15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85F80492-0812-4C0E-B88F-4BC3B5A5CF03}"/>
                  </a:ext>
                </a:extLst>
              </p:cNvPr>
              <p:cNvSpPr/>
              <p:nvPr/>
            </p:nvSpPr>
            <p:spPr>
              <a:xfrm>
                <a:off x="2267744" y="2787970"/>
                <a:ext cx="2488053" cy="451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AR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74" name="Rectángulo 73">
                <a:extLst>
                  <a:ext uri="{FF2B5EF4-FFF2-40B4-BE49-F238E27FC236}">
                    <a16:creationId xmlns:a16="http://schemas.microsoft.com/office/drawing/2014/main" id="{85F80492-0812-4C0E-B88F-4BC3B5A5CF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787970"/>
                <a:ext cx="2488053" cy="451598"/>
              </a:xfrm>
              <a:prstGeom prst="rect">
                <a:avLst/>
              </a:prstGeom>
              <a:blipFill>
                <a:blip r:embed="rId16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ángulo 74">
                <a:extLst>
                  <a:ext uri="{FF2B5EF4-FFF2-40B4-BE49-F238E27FC236}">
                    <a16:creationId xmlns:a16="http://schemas.microsoft.com/office/drawing/2014/main" id="{3947E2C3-C399-4ADD-87A1-AA93F1A8EB7F}"/>
                  </a:ext>
                </a:extLst>
              </p:cNvPr>
              <p:cNvSpPr/>
              <p:nvPr/>
            </p:nvSpPr>
            <p:spPr>
              <a:xfrm>
                <a:off x="2267744" y="3382628"/>
                <a:ext cx="1634422" cy="4558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AR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s-AR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s-AR" sz="1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75" name="Rectángulo 74">
                <a:extLst>
                  <a:ext uri="{FF2B5EF4-FFF2-40B4-BE49-F238E27FC236}">
                    <a16:creationId xmlns:a16="http://schemas.microsoft.com/office/drawing/2014/main" id="{3947E2C3-C399-4ADD-87A1-AA93F1A8EB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3382628"/>
                <a:ext cx="1634422" cy="455894"/>
              </a:xfrm>
              <a:prstGeom prst="rect">
                <a:avLst/>
              </a:prstGeom>
              <a:blipFill>
                <a:blip r:embed="rId1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CuadroTexto 75">
                <a:extLst>
                  <a:ext uri="{FF2B5EF4-FFF2-40B4-BE49-F238E27FC236}">
                    <a16:creationId xmlns:a16="http://schemas.microsoft.com/office/drawing/2014/main" id="{EC3ECB3A-0CE8-41FC-867C-1E11CD43C0D4}"/>
                  </a:ext>
                </a:extLst>
              </p:cNvPr>
              <p:cNvSpPr txBox="1"/>
              <p:nvPr/>
            </p:nvSpPr>
            <p:spPr>
              <a:xfrm>
                <a:off x="2616772" y="4121941"/>
                <a:ext cx="21958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AR" sz="12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s-AR" sz="1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es una Matriz Antisimétrica</a:t>
                </a:r>
              </a:p>
            </p:txBody>
          </p:sp>
        </mc:Choice>
        <mc:Fallback xmlns="">
          <p:sp>
            <p:nvSpPr>
              <p:cNvPr id="76" name="CuadroTexto 75">
                <a:extLst>
                  <a:ext uri="{FF2B5EF4-FFF2-40B4-BE49-F238E27FC236}">
                    <a16:creationId xmlns:a16="http://schemas.microsoft.com/office/drawing/2014/main" id="{EC3ECB3A-0CE8-41FC-867C-1E11CD43C0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772" y="4121941"/>
                <a:ext cx="2195840" cy="276999"/>
              </a:xfrm>
              <a:prstGeom prst="rect">
                <a:avLst/>
              </a:prstGeom>
              <a:blipFill>
                <a:blip r:embed="rId18"/>
                <a:stretch>
                  <a:fillRect b="-1739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ángulo 76">
            <a:extLst>
              <a:ext uri="{FF2B5EF4-FFF2-40B4-BE49-F238E27FC236}">
                <a16:creationId xmlns:a16="http://schemas.microsoft.com/office/drawing/2014/main" id="{1489DBFB-B38D-489D-9B6C-F929E59E38AB}"/>
              </a:ext>
            </a:extLst>
          </p:cNvPr>
          <p:cNvSpPr/>
          <p:nvPr/>
        </p:nvSpPr>
        <p:spPr>
          <a:xfrm>
            <a:off x="3510698" y="3656543"/>
            <a:ext cx="203994" cy="15596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9CC2FE2A-EC12-4DA1-9708-31D180639F65}"/>
              </a:ext>
            </a:extLst>
          </p:cNvPr>
          <p:cNvSpPr/>
          <p:nvPr/>
        </p:nvSpPr>
        <p:spPr>
          <a:xfrm>
            <a:off x="2147060" y="1933931"/>
            <a:ext cx="3841770" cy="320956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/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04E3F81B-7E8D-43B6-9B60-2B0F59F63931}"/>
              </a:ext>
            </a:extLst>
          </p:cNvPr>
          <p:cNvSpPr txBox="1"/>
          <p:nvPr/>
        </p:nvSpPr>
        <p:spPr>
          <a:xfrm>
            <a:off x="6059644" y="1881969"/>
            <a:ext cx="219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Resuelvo el Sistema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DFAAFB5D-3534-48B7-8A69-6534A7E22F07}"/>
                  </a:ext>
                </a:extLst>
              </p:cNvPr>
              <p:cNvSpPr txBox="1"/>
              <p:nvPr/>
            </p:nvSpPr>
            <p:spPr>
              <a:xfrm>
                <a:off x="6173215" y="2201976"/>
                <a:ext cx="1158522" cy="480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AR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AR" sz="1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−3=−3</m:t>
                              </m:r>
                            </m:e>
                            <m:e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s-AR" sz="1400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DFAAFB5D-3534-48B7-8A69-6534A7E22F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215" y="2201976"/>
                <a:ext cx="1158522" cy="480581"/>
              </a:xfrm>
              <a:prstGeom prst="rect">
                <a:avLst/>
              </a:prstGeom>
              <a:blipFill>
                <a:blip r:embed="rId19"/>
                <a:stretch>
                  <a:fillRect l="-74737" t="-222785" r="-6842" b="-32531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CuadroTexto 81">
            <a:extLst>
              <a:ext uri="{FF2B5EF4-FFF2-40B4-BE49-F238E27FC236}">
                <a16:creationId xmlns:a16="http://schemas.microsoft.com/office/drawing/2014/main" id="{CC638E61-C5C1-4519-ACE9-0A5A599BB727}"/>
              </a:ext>
            </a:extLst>
          </p:cNvPr>
          <p:cNvSpPr txBox="1"/>
          <p:nvPr/>
        </p:nvSpPr>
        <p:spPr>
          <a:xfrm>
            <a:off x="6080759" y="2958178"/>
            <a:ext cx="219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27D82E04-0805-4185-90BD-563CC2529EF3}"/>
                  </a:ext>
                </a:extLst>
              </p:cNvPr>
              <p:cNvSpPr txBox="1"/>
              <p:nvPr/>
            </p:nvSpPr>
            <p:spPr>
              <a:xfrm>
                <a:off x="6327555" y="3390139"/>
                <a:ext cx="2195840" cy="461665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1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AR" sz="12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s-AR" sz="1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es una Matriz Antisimétrica para </a:t>
                </a:r>
                <a14:m>
                  <m:oMath xmlns:m="http://schemas.openxmlformats.org/officeDocument/2006/math">
                    <m:r>
                      <a:rPr lang="es-AR" sz="12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s-AR" sz="1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1200" b="1" i="0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s-AR" sz="1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27D82E04-0805-4185-90BD-563CC2529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555" y="3390139"/>
                <a:ext cx="2195840" cy="461665"/>
              </a:xfrm>
              <a:prstGeom prst="rect">
                <a:avLst/>
              </a:prstGeom>
              <a:blipFill>
                <a:blip r:embed="rId20"/>
                <a:stretch>
                  <a:fillRect b="-7692"/>
                </a:stretch>
              </a:blipFill>
              <a:ln>
                <a:solidFill>
                  <a:schemeClr val="accent3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087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8" grpId="0" animBg="1"/>
      <p:bldP spid="42" grpId="0"/>
      <p:bldP spid="69" grpId="0" animBg="1"/>
      <p:bldP spid="70" grpId="0"/>
      <p:bldP spid="5" grpId="0"/>
      <p:bldP spid="6" grpId="0"/>
      <p:bldP spid="71" grpId="0"/>
      <p:bldP spid="72" grpId="0"/>
      <p:bldP spid="11" grpId="0"/>
      <p:bldP spid="13" grpId="0"/>
      <p:bldP spid="73" grpId="0"/>
      <p:bldP spid="74" grpId="0"/>
      <p:bldP spid="75" grpId="0"/>
      <p:bldP spid="76" grpId="0"/>
      <p:bldP spid="77" grpId="0" animBg="1"/>
      <p:bldP spid="80" grpId="0" animBg="1"/>
      <p:bldP spid="81" grpId="0"/>
      <p:bldP spid="17" grpId="0"/>
      <p:bldP spid="82" grpId="0"/>
      <p:bldP spid="83" grpId="0" animBg="1"/>
    </p:bldLst>
  </p:timing>
</p:sld>
</file>

<file path=ppt/theme/theme1.xml><?xml version="1.0" encoding="utf-8"?>
<a:theme xmlns:a="http://schemas.openxmlformats.org/drawingml/2006/main" name="Contents Slide Master">
  <a:themeElements>
    <a:clrScheme name="ALLPPT-COLOR-A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3FE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Section Break Slide Master">
  <a:themeElements>
    <a:clrScheme name="ALLPPT-COLOR-A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00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11693</TotalTime>
  <Words>1499</Words>
  <Application>Microsoft Office PowerPoint</Application>
  <PresentationFormat>Presentación en pantalla (16:9)</PresentationFormat>
  <Paragraphs>290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맑은 고딕</vt:lpstr>
      <vt:lpstr>Arial</vt:lpstr>
      <vt:lpstr>Calibri</vt:lpstr>
      <vt:lpstr>Cambria Math</vt:lpstr>
      <vt:lpstr>Times New Roman</vt:lpstr>
      <vt:lpstr>Contents Slide Master</vt:lpstr>
      <vt:lpstr>Section Break Slide Master</vt:lpstr>
      <vt:lpstr>Ejercicios de la Guía</vt:lpstr>
      <vt:lpstr>Ejercicios de la Guía</vt:lpstr>
      <vt:lpstr>Ejercicios de la Guía</vt:lpstr>
      <vt:lpstr>Ejercicios de la Guía</vt:lpstr>
      <vt:lpstr>Ejercicios de la Guía</vt:lpstr>
      <vt:lpstr>Ejercicios de la Guía</vt:lpstr>
      <vt:lpstr>Ejercicios de la Guía</vt:lpstr>
      <vt:lpstr>Ejercicios de la Guía</vt:lpstr>
      <vt:lpstr>Ejercicios de la Guía</vt:lpstr>
      <vt:lpstr>Ejercicios de la Guía</vt:lpstr>
      <vt:lpstr>Ejercicios de la Guía</vt:lpstr>
      <vt:lpstr>Ejercicios de la Guía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Maribel Tolaba</cp:lastModifiedBy>
  <cp:revision>868</cp:revision>
  <dcterms:created xsi:type="dcterms:W3CDTF">2016-11-30T01:15:48Z</dcterms:created>
  <dcterms:modified xsi:type="dcterms:W3CDTF">2020-06-25T15:09:27Z</dcterms:modified>
</cp:coreProperties>
</file>