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65" r:id="rId2"/>
  </p:sldMasterIdLst>
  <p:notesMasterIdLst>
    <p:notesMasterId r:id="rId15"/>
  </p:notesMasterIdLst>
  <p:handoutMasterIdLst>
    <p:handoutMasterId r:id="rId16"/>
  </p:handoutMasterIdLst>
  <p:sldIdLst>
    <p:sldId id="418" r:id="rId3"/>
    <p:sldId id="422" r:id="rId4"/>
    <p:sldId id="423" r:id="rId5"/>
    <p:sldId id="424" r:id="rId6"/>
    <p:sldId id="425" r:id="rId7"/>
    <p:sldId id="426" r:id="rId8"/>
    <p:sldId id="434" r:id="rId9"/>
    <p:sldId id="430" r:id="rId10"/>
    <p:sldId id="431" r:id="rId11"/>
    <p:sldId id="432" r:id="rId12"/>
    <p:sldId id="435" r:id="rId13"/>
    <p:sldId id="433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C30"/>
    <a:srgbClr val="2FC5FA"/>
    <a:srgbClr val="9D9D03"/>
    <a:srgbClr val="FE3FE4"/>
    <a:srgbClr val="25F766"/>
    <a:srgbClr val="33E97C"/>
    <a:srgbClr val="FE4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4063" autoAdjust="0"/>
  </p:normalViewPr>
  <p:slideViewPr>
    <p:cSldViewPr showGuides="1">
      <p:cViewPr varScale="1">
        <p:scale>
          <a:sx n="86" d="100"/>
          <a:sy n="86" d="100"/>
        </p:scale>
        <p:origin x="7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83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6A9F2-3C09-406A-BE9B-6FF53D5EE53D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A34FA-9674-4E4A-9898-DC5815357AEF}" type="slidenum">
              <a:rPr lang="ko-KR" altLang="en-US" smtClean="0"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250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B55AB-6DCB-4684-BEB9-B4896045B37D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A2CFF-3AE3-4BFA-9DFB-02C4C132EE13}" type="slidenum">
              <a:rPr lang="ko-KR" altLang="en-US" smtClean="0"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499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35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142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664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46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280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897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72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A2CFF-3AE3-4BFA-9DFB-02C4C132EE13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342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51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 userDrawn="1"/>
        </p:nvSpPr>
        <p:spPr>
          <a:xfrm rot="10800000">
            <a:off x="-1" y="-1"/>
            <a:ext cx="9143999" cy="5143499"/>
          </a:xfrm>
          <a:prstGeom prst="triangle">
            <a:avLst>
              <a:gd name="adj" fmla="val 28960"/>
            </a:avLst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FADE6738-9B24-46DC-A806-C322EE3B9BD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2" y="-6529"/>
            <a:ext cx="9143998" cy="5070347"/>
          </a:xfrm>
          <a:custGeom>
            <a:avLst/>
            <a:gdLst>
              <a:gd name="connsiteX0" fmla="*/ 0 w 9143998"/>
              <a:gd name="connsiteY0" fmla="*/ 0 h 5070347"/>
              <a:gd name="connsiteX1" fmla="*/ 9143998 w 9143998"/>
              <a:gd name="connsiteY1" fmla="*/ 0 h 5070347"/>
              <a:gd name="connsiteX2" fmla="*/ 7095742 w 9143998"/>
              <a:gd name="connsiteY2" fmla="*/ 5070347 h 507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3998" h="5070347">
                <a:moveTo>
                  <a:pt x="0" y="0"/>
                </a:moveTo>
                <a:lnTo>
                  <a:pt x="9143998" y="0"/>
                </a:lnTo>
                <a:lnTo>
                  <a:pt x="7095742" y="50703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039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1095" y="2589087"/>
            <a:ext cx="3464841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570858" y="0"/>
            <a:ext cx="2377405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865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 userDrawn="1"/>
        </p:nvSpPr>
        <p:spPr>
          <a:xfrm>
            <a:off x="54000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 userDrawn="1"/>
        </p:nvSpPr>
        <p:spPr>
          <a:xfrm>
            <a:off x="327608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 userDrawn="1"/>
        </p:nvSpPr>
        <p:spPr>
          <a:xfrm>
            <a:off x="601216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5371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483054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22587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CD0968B-C293-4E0A-879B-E1D752864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404E90-4158-403D-A53D-4AECAC8931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4837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19682" y="1419623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2" y="249974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19682" y="357986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51149" y="1419623"/>
            <a:ext cx="4068000" cy="100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51149" y="2499742"/>
            <a:ext cx="4068000" cy="100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551149" y="3579862"/>
            <a:ext cx="4068000" cy="1008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676958" y="1509679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4676958" y="2589798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4676958" y="3669917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FC884E-37FC-4F8B-B0AE-73C03E156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D578CCDF-B86D-478C-B990-CBB1FB880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576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347614"/>
            <a:ext cx="9144000" cy="2304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147" name="Picture 3" descr="D:\KBM-정애\014-Fullppt\PNG이미지\탭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491" y="1101476"/>
            <a:ext cx="2443294" cy="300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KBM-정애\014-Fullppt\PNG이미지\핸드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831" y="2063670"/>
            <a:ext cx="1841393" cy="223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671220" y="1404593"/>
            <a:ext cx="1702924" cy="2265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14680" y="2155596"/>
            <a:ext cx="1027522" cy="161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023F0-0472-4D05-8356-F4D9C9FB7B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F744C2FB-3B15-44C3-A8D1-1540068794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38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63589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8196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49099"/>
            <a:ext cx="6624736" cy="33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3808" y="1384815"/>
            <a:ext cx="3168352" cy="233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93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4462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547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EBCD8F5-B952-4024-B2F0-53E21A9D48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CE2BB9C2-E1D2-4E0C-BFE1-64849A73E1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4397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445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 userDrawn="1"/>
        </p:nvSpPr>
        <p:spPr>
          <a:xfrm rot="18846045">
            <a:off x="4183006" y="327638"/>
            <a:ext cx="3931058" cy="3388842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80112" y="1340365"/>
            <a:ext cx="2016225" cy="2482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18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423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661159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3380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53380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2661159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68938" y="1176822"/>
            <a:ext cx="1828800" cy="17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645602" y="1176822"/>
            <a:ext cx="1828800" cy="17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645602" y="3011109"/>
            <a:ext cx="1828800" cy="172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68938" y="3011109"/>
            <a:ext cx="1828800" cy="172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04E2E11-A6E0-49CA-B50A-B4CE00AA51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87C6EABD-F67F-49B4-A51B-E101FB5998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80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36584"/>
            <a:ext cx="3672408" cy="36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47625" y="1297014"/>
            <a:ext cx="3325137" cy="2323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1A1507E-95E7-4D48-BBB7-ECCACC931B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9D945A9-9C37-4202-A44A-216BEE4A5E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527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7930"/>
            <a:ext cx="1828800" cy="187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28800" y="3042333"/>
            <a:ext cx="1828800" cy="187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8288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657600" y="1177930"/>
            <a:ext cx="1828800" cy="18722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486400" y="3042333"/>
            <a:ext cx="1828800" cy="18722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6576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4864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3152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315200" y="1177930"/>
            <a:ext cx="1828800" cy="18722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C411CE2-DDDA-4E92-AC47-8E2E7BFBD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C17BD2BE-B5DC-44EE-ADF8-C3DB99AFA2C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6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741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5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5" r:id="rId3"/>
    <p:sldLayoutId id="2147483667" r:id="rId4"/>
    <p:sldLayoutId id="2147483656" r:id="rId5"/>
    <p:sldLayoutId id="2147483670" r:id="rId6"/>
    <p:sldLayoutId id="2147483657" r:id="rId7"/>
    <p:sldLayoutId id="2147483658" r:id="rId8"/>
    <p:sldLayoutId id="2147483659" r:id="rId9"/>
    <p:sldLayoutId id="2147483662" r:id="rId10"/>
    <p:sldLayoutId id="2147483663" r:id="rId11"/>
    <p:sldLayoutId id="2147483660" r:id="rId12"/>
    <p:sldLayoutId id="2147483661" r:id="rId13"/>
    <p:sldLayoutId id="2147483664" r:id="rId14"/>
    <p:sldLayoutId id="2147483669" r:id="rId15"/>
    <p:sldLayoutId id="2147483672" r:id="rId16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10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22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56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4" Type="http://schemas.openxmlformats.org/officeDocument/2006/relationships/image" Target="../media/image51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610.png"/><Relationship Id="rId3" Type="http://schemas.openxmlformats.org/officeDocument/2006/relationships/image" Target="../media/image65.png"/><Relationship Id="rId7" Type="http://schemas.openxmlformats.org/officeDocument/2006/relationships/image" Target="../media/image68.png"/><Relationship Id="rId12" Type="http://schemas.openxmlformats.org/officeDocument/2006/relationships/image" Target="../media/image60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590.png"/><Relationship Id="rId5" Type="http://schemas.openxmlformats.org/officeDocument/2006/relationships/image" Target="../media/image530.png"/><Relationship Id="rId10" Type="http://schemas.openxmlformats.org/officeDocument/2006/relationships/image" Target="../media/image220.png"/><Relationship Id="rId4" Type="http://schemas.openxmlformats.org/officeDocument/2006/relationships/image" Target="../media/image66.png"/><Relationship Id="rId9" Type="http://schemas.openxmlformats.org/officeDocument/2006/relationships/image" Target="../media/image57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2" Type="http://schemas.openxmlformats.org/officeDocument/2006/relationships/image" Target="../media/image9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06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11" Type="http://schemas.openxmlformats.org/officeDocument/2006/relationships/image" Target="../media/image114.png"/><Relationship Id="rId5" Type="http://schemas.openxmlformats.org/officeDocument/2006/relationships/image" Target="../media/image108.png"/><Relationship Id="rId10" Type="http://schemas.openxmlformats.org/officeDocument/2006/relationships/image" Target="../media/image113.png"/><Relationship Id="rId4" Type="http://schemas.openxmlformats.org/officeDocument/2006/relationships/image" Target="../media/image107.png"/><Relationship Id="rId9" Type="http://schemas.openxmlformats.org/officeDocument/2006/relationships/image" Target="../media/image1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31.png"/><Relationship Id="rId7" Type="http://schemas.openxmlformats.org/officeDocument/2006/relationships/image" Target="../media/image160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1" Type="http://schemas.openxmlformats.org/officeDocument/2006/relationships/image" Target="../media/image20.png"/><Relationship Id="rId5" Type="http://schemas.openxmlformats.org/officeDocument/2006/relationships/image" Target="../media/image140.png"/><Relationship Id="rId10" Type="http://schemas.openxmlformats.org/officeDocument/2006/relationships/image" Target="../media/image19.png"/><Relationship Id="rId4" Type="http://schemas.openxmlformats.org/officeDocument/2006/relationships/image" Target="../media/image130.png"/><Relationship Id="rId9" Type="http://schemas.openxmlformats.org/officeDocument/2006/relationships/image" Target="../media/image18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Pentagon 5">
            <a:extLst>
              <a:ext uri="{FF2B5EF4-FFF2-40B4-BE49-F238E27FC236}">
                <a16:creationId xmlns:a16="http://schemas.microsoft.com/office/drawing/2014/main" id="{0E95A38A-418D-4EFC-A94D-9F4D97F1FD75}"/>
              </a:ext>
            </a:extLst>
          </p:cNvPr>
          <p:cNvSpPr/>
          <p:nvPr/>
        </p:nvSpPr>
        <p:spPr>
          <a:xfrm>
            <a:off x="9203" y="853428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/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8537" r="-9756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1A98FA8D-4F85-4E8E-A175-A876B54DE208}"/>
              </a:ext>
            </a:extLst>
          </p:cNvPr>
          <p:cNvSpPr/>
          <p:nvPr/>
        </p:nvSpPr>
        <p:spPr>
          <a:xfrm>
            <a:off x="764779" y="100777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Sin desarrollar los determinantes, demostrar las siguientes identidades, mencionar las propiedades utilizadas. </a:t>
            </a:r>
            <a:endParaRPr lang="es-A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/>
              <p:nvPr/>
            </p:nvSpPr>
            <p:spPr>
              <a:xfrm>
                <a:off x="773982" y="1315549"/>
                <a:ext cx="3713324" cy="580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=−2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82" y="1315549"/>
                <a:ext cx="3713324" cy="5800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4B36192C-A72F-47A6-BA5C-6CEF9A292448}"/>
                  </a:ext>
                </a:extLst>
              </p:cNvPr>
              <p:cNvSpPr txBox="1"/>
              <p:nvPr/>
            </p:nvSpPr>
            <p:spPr>
              <a:xfrm>
                <a:off x="29570" y="2799862"/>
                <a:ext cx="2043380" cy="497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AR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4B36192C-A72F-47A6-BA5C-6CEF9A292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" y="2799862"/>
                <a:ext cx="2043380" cy="497316"/>
              </a:xfrm>
              <a:prstGeom prst="rect">
                <a:avLst/>
              </a:prstGeom>
              <a:blipFill>
                <a:blip r:embed="rId4"/>
                <a:stretch>
                  <a:fillRect r="-299" b="-48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857BD38C-2197-4064-A76D-46304469AFAC}"/>
                  </a:ext>
                </a:extLst>
              </p:cNvPr>
              <p:cNvSpPr/>
              <p:nvPr/>
            </p:nvSpPr>
            <p:spPr>
              <a:xfrm>
                <a:off x="2072950" y="2768032"/>
                <a:ext cx="2111540" cy="589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1200" dirty="0"/>
                  <a:t>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AR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s-AR" sz="1200" dirty="0"/>
              </a:p>
            </p:txBody>
          </p:sp>
        </mc:Choice>
        <mc:Fallback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857BD38C-2197-4064-A76D-46304469AF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950" y="2768032"/>
                <a:ext cx="2111540" cy="5896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50DE008F-ACB2-4412-B634-555BDF9E6DDC}"/>
              </a:ext>
            </a:extLst>
          </p:cNvPr>
          <p:cNvSpPr txBox="1"/>
          <p:nvPr/>
        </p:nvSpPr>
        <p:spPr>
          <a:xfrm>
            <a:off x="2195736" y="2547125"/>
            <a:ext cx="1257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Fila 2: Escalar 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AE01841-1D09-4DCA-9ADD-5E7D9F8EF4C4}"/>
              </a:ext>
            </a:extLst>
          </p:cNvPr>
          <p:cNvSpPr txBox="1"/>
          <p:nvPr/>
        </p:nvSpPr>
        <p:spPr>
          <a:xfrm>
            <a:off x="2195736" y="3366704"/>
            <a:ext cx="1483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Fila 3: Fila 3+Fila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A9BA7D91-AC76-425B-99BE-F7C1D247B8BC}"/>
                  </a:ext>
                </a:extLst>
              </p:cNvPr>
              <p:cNvSpPr/>
              <p:nvPr/>
            </p:nvSpPr>
            <p:spPr>
              <a:xfrm>
                <a:off x="1990533" y="3604955"/>
                <a:ext cx="1280222" cy="589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sz="1200" dirty="0"/>
                  <a:t>= 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AR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AR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s-AR" sz="1200" dirty="0"/>
              </a:p>
            </p:txBody>
          </p:sp>
        </mc:Choice>
        <mc:Fallback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A9BA7D91-AC76-425B-99BE-F7C1D247B8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533" y="3604955"/>
                <a:ext cx="1280222" cy="589649"/>
              </a:xfrm>
              <a:prstGeom prst="rect">
                <a:avLst/>
              </a:prstGeom>
              <a:blipFill>
                <a:blip r:embed="rId6"/>
                <a:stretch>
                  <a:fillRect l="-47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3428E49F-92B0-4901-A4BD-EAF546C9053D}"/>
              </a:ext>
            </a:extLst>
          </p:cNvPr>
          <p:cNvSpPr txBox="1"/>
          <p:nvPr/>
        </p:nvSpPr>
        <p:spPr>
          <a:xfrm>
            <a:off x="2195736" y="4187882"/>
            <a:ext cx="1683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Intercambio F2 con F3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A0EACA4B-1F45-4635-A9BE-FC553DB91192}"/>
                  </a:ext>
                </a:extLst>
              </p:cNvPr>
              <p:cNvSpPr/>
              <p:nvPr/>
            </p:nvSpPr>
            <p:spPr>
              <a:xfrm>
                <a:off x="1819820" y="4502381"/>
                <a:ext cx="1489703" cy="589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>
                          <a:latin typeface="Cambria Math" panose="02040503050406030204" pitchFamily="18" charset="0"/>
                        </a:rPr>
                        <m:t>=−2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A0EACA4B-1F45-4635-A9BE-FC553DB911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820" y="4502381"/>
                <a:ext cx="1489703" cy="5896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ángulo 26">
            <a:extLst>
              <a:ext uri="{FF2B5EF4-FFF2-40B4-BE49-F238E27FC236}">
                <a16:creationId xmlns:a16="http://schemas.microsoft.com/office/drawing/2014/main" id="{A642A1D7-4C71-4EAB-824E-4B0A0C222D5A}"/>
              </a:ext>
            </a:extLst>
          </p:cNvPr>
          <p:cNvSpPr/>
          <p:nvPr/>
        </p:nvSpPr>
        <p:spPr>
          <a:xfrm>
            <a:off x="0" y="2152478"/>
            <a:ext cx="2627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Partimos del primer miembro: 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295911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5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4CE2165-BD48-493D-A16C-6496FE64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08" y="19512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6AB17FE-5ACD-4889-B751-C355D423E09A}"/>
                  </a:ext>
                </a:extLst>
              </p:cNvPr>
              <p:cNvSpPr txBox="1"/>
              <p:nvPr/>
            </p:nvSpPr>
            <p:spPr>
              <a:xfrm>
                <a:off x="6051883" y="1561139"/>
                <a:ext cx="2149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Aplicamos Laplace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6AB17FE-5ACD-4889-B751-C355D423E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883" y="1561139"/>
                <a:ext cx="2149371" cy="307777"/>
              </a:xfrm>
              <a:prstGeom prst="rect">
                <a:avLst/>
              </a:prstGeom>
              <a:blipFill>
                <a:blip r:embed="rId3"/>
                <a:stretch>
                  <a:fillRect l="-852" t="-3922" b="-196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45F343F-A6EC-48EC-B636-924E2AECC394}"/>
                  </a:ext>
                </a:extLst>
              </p:cNvPr>
              <p:cNvSpPr txBox="1"/>
              <p:nvPr/>
            </p:nvSpPr>
            <p:spPr>
              <a:xfrm>
                <a:off x="1341409" y="962709"/>
                <a:ext cx="1261371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45F343F-A6EC-48EC-B636-924E2AECC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409" y="962709"/>
                <a:ext cx="1261371" cy="569771"/>
              </a:xfrm>
              <a:prstGeom prst="rect">
                <a:avLst/>
              </a:prstGeom>
              <a:blipFill>
                <a:blip r:embed="rId4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3F6F915C-03CA-4508-AE2A-AD92B507FBD0}"/>
                  </a:ext>
                </a:extLst>
              </p:cNvPr>
              <p:cNvSpPr/>
              <p:nvPr/>
            </p:nvSpPr>
            <p:spPr>
              <a:xfrm>
                <a:off x="3625413" y="3783157"/>
                <a:ext cx="10854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es-A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s-AR" sz="1400" b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3F6F915C-03CA-4508-AE2A-AD92B507F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413" y="3783157"/>
                <a:ext cx="1085425" cy="307777"/>
              </a:xfrm>
              <a:prstGeom prst="rect">
                <a:avLst/>
              </a:prstGeom>
              <a:blipFill>
                <a:blip r:embed="rId5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entagon 5">
            <a:extLst>
              <a:ext uri="{FF2B5EF4-FFF2-40B4-BE49-F238E27FC236}">
                <a16:creationId xmlns:a16="http://schemas.microsoft.com/office/drawing/2014/main" id="{A1A203B2-41B3-46F4-AE10-49047723D8CA}"/>
              </a:ext>
            </a:extLst>
          </p:cNvPr>
          <p:cNvSpPr/>
          <p:nvPr/>
        </p:nvSpPr>
        <p:spPr>
          <a:xfrm>
            <a:off x="0" y="82563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14C2177-4141-4366-8F3D-C0EEDB168495}"/>
                  </a:ext>
                </a:extLst>
              </p:cNvPr>
              <p:cNvSpPr txBox="1"/>
              <p:nvPr/>
            </p:nvSpPr>
            <p:spPr>
              <a:xfrm>
                <a:off x="28905" y="1016276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2.1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14C2177-4141-4366-8F3D-C0EEDB168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5" y="1016276"/>
                <a:ext cx="496931" cy="276999"/>
              </a:xfrm>
              <a:prstGeom prst="rect">
                <a:avLst/>
              </a:prstGeom>
              <a:blipFill>
                <a:blip r:embed="rId6"/>
                <a:stretch>
                  <a:fillRect l="-9877" r="-11111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6EDC9ECF-0CB9-4E6C-94E9-170609C8F542}"/>
                  </a:ext>
                </a:extLst>
              </p:cNvPr>
              <p:cNvSpPr txBox="1"/>
              <p:nvPr/>
            </p:nvSpPr>
            <p:spPr>
              <a:xfrm>
                <a:off x="1341409" y="1917131"/>
                <a:ext cx="1261371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6EDC9ECF-0CB9-4E6C-94E9-170609C8F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409" y="1917131"/>
                <a:ext cx="1261371" cy="5697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15">
            <a:extLst>
              <a:ext uri="{FF2B5EF4-FFF2-40B4-BE49-F238E27FC236}">
                <a16:creationId xmlns:a16="http://schemas.microsoft.com/office/drawing/2014/main" id="{DBBAA597-3E42-428A-8651-3381DF07C91D}"/>
              </a:ext>
            </a:extLst>
          </p:cNvPr>
          <p:cNvSpPr/>
          <p:nvPr/>
        </p:nvSpPr>
        <p:spPr>
          <a:xfrm rot="10800000">
            <a:off x="2051720" y="1896316"/>
            <a:ext cx="144016" cy="67543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BB4C280A-274A-4A55-94AA-8B1176A40F43}"/>
                  </a:ext>
                </a:extLst>
              </p:cNvPr>
              <p:cNvSpPr txBox="1"/>
              <p:nvPr/>
            </p:nvSpPr>
            <p:spPr>
              <a:xfrm>
                <a:off x="1212079" y="3010703"/>
                <a:ext cx="1390701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BB4C280A-274A-4A55-94AA-8B1176A40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079" y="3010703"/>
                <a:ext cx="1390701" cy="569771"/>
              </a:xfrm>
              <a:prstGeom prst="rect">
                <a:avLst/>
              </a:prstGeom>
              <a:blipFill>
                <a:blip r:embed="rId8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ángulo 19">
            <a:extLst>
              <a:ext uri="{FF2B5EF4-FFF2-40B4-BE49-F238E27FC236}">
                <a16:creationId xmlns:a16="http://schemas.microsoft.com/office/drawing/2014/main" id="{7DD30A65-6BF4-4228-BFAC-F4EE2D130597}"/>
              </a:ext>
            </a:extLst>
          </p:cNvPr>
          <p:cNvSpPr/>
          <p:nvPr/>
        </p:nvSpPr>
        <p:spPr>
          <a:xfrm rot="16200000">
            <a:off x="1670370" y="2882875"/>
            <a:ext cx="224654" cy="82607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05956B4-5022-4E06-8F80-95A742A30814}"/>
                  </a:ext>
                </a:extLst>
              </p:cNvPr>
              <p:cNvSpPr txBox="1"/>
              <p:nvPr/>
            </p:nvSpPr>
            <p:spPr>
              <a:xfrm>
                <a:off x="1066468" y="3753358"/>
                <a:ext cx="1526956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3.2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05956B4-5022-4E06-8F80-95A742A30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468" y="3753358"/>
                <a:ext cx="1526956" cy="5697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64959A6C-3F9B-4129-AEEF-FB80C168433A}"/>
                  </a:ext>
                </a:extLst>
              </p:cNvPr>
              <p:cNvSpPr/>
              <p:nvPr/>
            </p:nvSpPr>
            <p:spPr>
              <a:xfrm>
                <a:off x="1246269" y="1590358"/>
                <a:ext cx="1846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𝑭𝒂𝒄𝒕𝒐𝒓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𝒄𝒐𝒎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ú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64959A6C-3F9B-4129-AEEF-FB80C16843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269" y="1590358"/>
                <a:ext cx="1846403" cy="307777"/>
              </a:xfrm>
              <a:prstGeom prst="rect">
                <a:avLst/>
              </a:prstGeom>
              <a:blipFill>
                <a:blip r:embed="rId10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C69F8457-E0DD-4B21-BA47-BC768B5CBE3C}"/>
                  </a:ext>
                </a:extLst>
              </p:cNvPr>
              <p:cNvSpPr/>
              <p:nvPr/>
            </p:nvSpPr>
            <p:spPr>
              <a:xfrm>
                <a:off x="1198260" y="2787774"/>
                <a:ext cx="184960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𝑭𝒂𝒄𝒕𝒐𝒓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𝒄𝒐𝒎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ú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C69F8457-E0DD-4B21-BA47-BC768B5CBE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260" y="2787774"/>
                <a:ext cx="1849609" cy="307777"/>
              </a:xfrm>
              <a:prstGeom prst="rect">
                <a:avLst/>
              </a:prstGeom>
              <a:blipFill>
                <a:blip r:embed="rId11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8B201BD2-1631-4D59-8324-04C0336B32AB}"/>
                  </a:ext>
                </a:extLst>
              </p:cNvPr>
              <p:cNvSpPr/>
              <p:nvPr/>
            </p:nvSpPr>
            <p:spPr>
              <a:xfrm>
                <a:off x="3789665" y="1561139"/>
                <a:ext cx="11379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es-A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8B201BD2-1631-4D59-8324-04C0336B32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665" y="1561139"/>
                <a:ext cx="1137940" cy="307777"/>
              </a:xfrm>
              <a:prstGeom prst="rect">
                <a:avLst/>
              </a:prstGeom>
              <a:blipFill>
                <a:blip r:embed="rId12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690C7EB0-3974-49FB-835B-3790EFE23BDB}"/>
                  </a:ext>
                </a:extLst>
              </p:cNvPr>
              <p:cNvSpPr txBox="1"/>
              <p:nvPr/>
            </p:nvSpPr>
            <p:spPr>
              <a:xfrm>
                <a:off x="3625413" y="2013217"/>
                <a:ext cx="1513107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690C7EB0-3974-49FB-835B-3790EFE23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413" y="2013217"/>
                <a:ext cx="1513107" cy="56977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81E43A03-6CD7-4B6C-85BF-F3A57DD87166}"/>
                  </a:ext>
                </a:extLst>
              </p:cNvPr>
              <p:cNvSpPr/>
              <p:nvPr/>
            </p:nvSpPr>
            <p:spPr>
              <a:xfrm>
                <a:off x="3486333" y="2753472"/>
                <a:ext cx="1846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𝑭𝒂𝒄𝒕𝒐𝒓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𝒄𝒐𝒎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ú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81E43A03-6CD7-4B6C-85BF-F3A57DD871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333" y="2753472"/>
                <a:ext cx="1846403" cy="307777"/>
              </a:xfrm>
              <a:prstGeom prst="rect">
                <a:avLst/>
              </a:prstGeom>
              <a:blipFill>
                <a:blip r:embed="rId14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ángulo 28">
            <a:extLst>
              <a:ext uri="{FF2B5EF4-FFF2-40B4-BE49-F238E27FC236}">
                <a16:creationId xmlns:a16="http://schemas.microsoft.com/office/drawing/2014/main" id="{B7A624BC-DA66-498B-891E-61BE3E2966ED}"/>
              </a:ext>
            </a:extLst>
          </p:cNvPr>
          <p:cNvSpPr/>
          <p:nvPr/>
        </p:nvSpPr>
        <p:spPr>
          <a:xfrm rot="10800000">
            <a:off x="4458006" y="2004428"/>
            <a:ext cx="258010" cy="675434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0839206F-99A3-46D3-8469-1CDD4E25CAA0}"/>
                  </a:ext>
                </a:extLst>
              </p:cNvPr>
              <p:cNvSpPr txBox="1"/>
              <p:nvPr/>
            </p:nvSpPr>
            <p:spPr>
              <a:xfrm>
                <a:off x="3512435" y="3114577"/>
                <a:ext cx="1649362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6.2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0839206F-99A3-46D3-8469-1CDD4E25C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435" y="3114577"/>
                <a:ext cx="1649362" cy="569771"/>
              </a:xfrm>
              <a:prstGeom prst="rect">
                <a:avLst/>
              </a:prstGeom>
              <a:blipFill>
                <a:blip r:embed="rId15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E9F9EE2F-DC0A-4B76-9450-37235D6C6B65}"/>
                  </a:ext>
                </a:extLst>
              </p:cNvPr>
              <p:cNvSpPr txBox="1"/>
              <p:nvPr/>
            </p:nvSpPr>
            <p:spPr>
              <a:xfrm>
                <a:off x="3422503" y="4187565"/>
                <a:ext cx="1791644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E9F9EE2F-DC0A-4B76-9450-37235D6C6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503" y="4187565"/>
                <a:ext cx="1791644" cy="57336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5E4AB96D-F2B3-40E5-8F8B-914E5501A994}"/>
                  </a:ext>
                </a:extLst>
              </p:cNvPr>
              <p:cNvSpPr txBox="1"/>
              <p:nvPr/>
            </p:nvSpPr>
            <p:spPr>
              <a:xfrm>
                <a:off x="6676237" y="1951281"/>
                <a:ext cx="1791644" cy="5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5E4AB96D-F2B3-40E5-8F8B-914E5501A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237" y="1951281"/>
                <a:ext cx="1791644" cy="57336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ángulo 2">
            <a:extLst>
              <a:ext uri="{FF2B5EF4-FFF2-40B4-BE49-F238E27FC236}">
                <a16:creationId xmlns:a16="http://schemas.microsoft.com/office/drawing/2014/main" id="{F069C54E-E861-412D-A5BF-E63EFAD4BF8F}"/>
              </a:ext>
            </a:extLst>
          </p:cNvPr>
          <p:cNvSpPr/>
          <p:nvPr/>
        </p:nvSpPr>
        <p:spPr>
          <a:xfrm>
            <a:off x="7007189" y="2190793"/>
            <a:ext cx="864096" cy="380957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7C8F05F4-5465-4A5D-BFF2-B48DFC568C11}"/>
                  </a:ext>
                </a:extLst>
              </p:cNvPr>
              <p:cNvSpPr txBox="1"/>
              <p:nvPr/>
            </p:nvSpPr>
            <p:spPr>
              <a:xfrm>
                <a:off x="6230746" y="2744102"/>
                <a:ext cx="2245551" cy="3628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12.1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1+3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7C8F05F4-5465-4A5D-BFF2-B48DFC568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746" y="2744102"/>
                <a:ext cx="2245551" cy="362856"/>
              </a:xfrm>
              <a:prstGeom prst="rect">
                <a:avLst/>
              </a:prstGeom>
              <a:blipFill>
                <a:blip r:embed="rId18"/>
                <a:stretch>
                  <a:fillRect l="-1087" r="-1087" b="-15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0EF246B4-B790-4F83-A8FE-684453A0E15D}"/>
                  </a:ext>
                </a:extLst>
              </p:cNvPr>
              <p:cNvSpPr txBox="1"/>
              <p:nvPr/>
            </p:nvSpPr>
            <p:spPr>
              <a:xfrm>
                <a:off x="6931488" y="3279310"/>
                <a:ext cx="1508875" cy="3628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0EF246B4-B790-4F83-A8FE-684453A0E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1488" y="3279310"/>
                <a:ext cx="1508875" cy="362856"/>
              </a:xfrm>
              <a:prstGeom prst="rect">
                <a:avLst/>
              </a:prstGeom>
              <a:blipFill>
                <a:blip r:embed="rId19"/>
                <a:stretch>
                  <a:fillRect l="-2016" r="-1613" b="-1525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852743D-77ED-48F7-8C83-B3C01258F02D}"/>
                  </a:ext>
                </a:extLst>
              </p:cNvPr>
              <p:cNvSpPr txBox="1"/>
              <p:nvPr/>
            </p:nvSpPr>
            <p:spPr>
              <a:xfrm>
                <a:off x="6777169" y="3864761"/>
                <a:ext cx="16492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12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852743D-77ED-48F7-8C83-B3C01258F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169" y="3864761"/>
                <a:ext cx="1649298" cy="215444"/>
              </a:xfrm>
              <a:prstGeom prst="rect">
                <a:avLst/>
              </a:prstGeom>
              <a:blipFill>
                <a:blip r:embed="rId20"/>
                <a:stretch>
                  <a:fillRect l="-1852" r="-1852" b="-857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859CD032-DAD0-4892-835A-C34CFED8E5F2}"/>
                  </a:ext>
                </a:extLst>
              </p:cNvPr>
              <p:cNvSpPr txBox="1"/>
              <p:nvPr/>
            </p:nvSpPr>
            <p:spPr>
              <a:xfrm>
                <a:off x="7096371" y="4245811"/>
                <a:ext cx="130151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859CD032-DAD0-4892-835A-C34CFED8E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371" y="4245811"/>
                <a:ext cx="1301510" cy="215444"/>
              </a:xfrm>
              <a:prstGeom prst="rect">
                <a:avLst/>
              </a:prstGeom>
              <a:blipFill>
                <a:blip r:embed="rId21"/>
                <a:stretch>
                  <a:fillRect l="-2336" r="-1869" b="-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606C8B02-0433-4728-A735-439DACB4FAA9}"/>
                  </a:ext>
                </a:extLst>
              </p:cNvPr>
              <p:cNvSpPr/>
              <p:nvPr/>
            </p:nvSpPr>
            <p:spPr>
              <a:xfrm>
                <a:off x="6463878" y="4511829"/>
                <a:ext cx="10342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𝑺𝒐𝒍𝒖𝒄𝒊</m:t>
                      </m:r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:</m:t>
                      </m:r>
                    </m:oMath>
                  </m:oMathPara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606C8B02-0433-4728-A735-439DACB4F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3878" y="4511829"/>
                <a:ext cx="1034257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83E833BE-A883-42CC-ACA5-FCA8C3D80FB7}"/>
                  </a:ext>
                </a:extLst>
              </p:cNvPr>
              <p:cNvSpPr txBox="1"/>
              <p:nvPr/>
            </p:nvSpPr>
            <p:spPr>
              <a:xfrm>
                <a:off x="6847380" y="4785157"/>
                <a:ext cx="1279646" cy="215444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=3    ⋁  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83E833BE-A883-42CC-ACA5-FCA8C3D80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380" y="4785157"/>
                <a:ext cx="1279646" cy="215444"/>
              </a:xfrm>
              <a:prstGeom prst="rect">
                <a:avLst/>
              </a:prstGeom>
              <a:blipFill>
                <a:blip r:embed="rId23"/>
                <a:stretch>
                  <a:fillRect l="-472" r="-1887" b="-13514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486CAFFF-C2E6-4358-AB79-84970DF67898}"/>
              </a:ext>
            </a:extLst>
          </p:cNvPr>
          <p:cNvSpPr/>
          <p:nvPr/>
        </p:nvSpPr>
        <p:spPr>
          <a:xfrm>
            <a:off x="4645488" y="71204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 </a:t>
            </a:r>
            <a:r>
              <a:rPr lang="es-AR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∈ </a:t>
            </a:r>
            <a:r>
              <a:rPr lang="es-A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tal que verifique la relación dada en cada caso. Indicar todas las soluciones posibles. 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49219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5" grpId="0"/>
      <p:bldP spid="15" grpId="0"/>
      <p:bldP spid="16" grpId="0" animBg="1"/>
      <p:bldP spid="18" grpId="0"/>
      <p:bldP spid="20" grpId="0" animBg="1"/>
      <p:bldP spid="21" grpId="0"/>
      <p:bldP spid="22" grpId="0"/>
      <p:bldP spid="23" grpId="0"/>
      <p:bldP spid="24" grpId="0"/>
      <p:bldP spid="27" grpId="0"/>
      <p:bldP spid="28" grpId="0"/>
      <p:bldP spid="29" grpId="0" animBg="1"/>
      <p:bldP spid="33" grpId="0"/>
      <p:bldP spid="34" grpId="0"/>
      <p:bldP spid="35" grpId="0"/>
      <p:bldP spid="3" grpId="0" animBg="1"/>
      <p:bldP spid="36" grpId="0"/>
      <p:bldP spid="37" grpId="0"/>
      <p:bldP spid="38" grpId="0"/>
      <p:bldP spid="39" grpId="0" animBg="1"/>
      <p:bldP spid="40" grpId="0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4CE2165-BD48-493D-A16C-6496FE64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08" y="19512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6AB17FE-5ACD-4889-B751-C355D423E09A}"/>
                  </a:ext>
                </a:extLst>
              </p:cNvPr>
              <p:cNvSpPr txBox="1"/>
              <p:nvPr/>
            </p:nvSpPr>
            <p:spPr>
              <a:xfrm>
                <a:off x="859156" y="3349322"/>
                <a:ext cx="2149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Aplicamos Laplace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6AB17FE-5ACD-4889-B751-C355D423E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156" y="3349322"/>
                <a:ext cx="2149371" cy="307777"/>
              </a:xfrm>
              <a:prstGeom prst="rect">
                <a:avLst/>
              </a:prstGeom>
              <a:blipFill>
                <a:blip r:embed="rId3"/>
                <a:stretch>
                  <a:fillRect l="-850" t="-1961" b="-196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45F343F-A6EC-48EC-B636-924E2AECC394}"/>
                  </a:ext>
                </a:extLst>
              </p:cNvPr>
              <p:cNvSpPr txBox="1"/>
              <p:nvPr/>
            </p:nvSpPr>
            <p:spPr>
              <a:xfrm>
                <a:off x="850716" y="1571940"/>
                <a:ext cx="1261371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45F343F-A6EC-48EC-B636-924E2AECC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716" y="1571940"/>
                <a:ext cx="1261371" cy="569771"/>
              </a:xfrm>
              <a:prstGeom prst="rect">
                <a:avLst/>
              </a:prstGeom>
              <a:blipFill>
                <a:blip r:embed="rId4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entagon 5">
            <a:extLst>
              <a:ext uri="{FF2B5EF4-FFF2-40B4-BE49-F238E27FC236}">
                <a16:creationId xmlns:a16="http://schemas.microsoft.com/office/drawing/2014/main" id="{A1A203B2-41B3-46F4-AE10-49047723D8CA}"/>
              </a:ext>
            </a:extLst>
          </p:cNvPr>
          <p:cNvSpPr/>
          <p:nvPr/>
        </p:nvSpPr>
        <p:spPr>
          <a:xfrm>
            <a:off x="0" y="82563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14C2177-4141-4366-8F3D-C0EEDB168495}"/>
                  </a:ext>
                </a:extLst>
              </p:cNvPr>
              <p:cNvSpPr txBox="1"/>
              <p:nvPr/>
            </p:nvSpPr>
            <p:spPr>
              <a:xfrm>
                <a:off x="28905" y="1016276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2.1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14C2177-4141-4366-8F3D-C0EEDB168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5" y="1016276"/>
                <a:ext cx="496931" cy="276999"/>
              </a:xfrm>
              <a:prstGeom prst="rect">
                <a:avLst/>
              </a:prstGeom>
              <a:blipFill>
                <a:blip r:embed="rId6"/>
                <a:stretch>
                  <a:fillRect l="-9877" r="-11111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6EDC9ECF-0CB9-4E6C-94E9-170609C8F542}"/>
                  </a:ext>
                </a:extLst>
              </p:cNvPr>
              <p:cNvSpPr txBox="1"/>
              <p:nvPr/>
            </p:nvSpPr>
            <p:spPr>
              <a:xfrm>
                <a:off x="850716" y="2526362"/>
                <a:ext cx="1261371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6EDC9ECF-0CB9-4E6C-94E9-170609C8F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716" y="2526362"/>
                <a:ext cx="1261371" cy="5697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15">
            <a:extLst>
              <a:ext uri="{FF2B5EF4-FFF2-40B4-BE49-F238E27FC236}">
                <a16:creationId xmlns:a16="http://schemas.microsoft.com/office/drawing/2014/main" id="{DBBAA597-3E42-428A-8651-3381DF07C91D}"/>
              </a:ext>
            </a:extLst>
          </p:cNvPr>
          <p:cNvSpPr/>
          <p:nvPr/>
        </p:nvSpPr>
        <p:spPr>
          <a:xfrm rot="10800000">
            <a:off x="1561027" y="2505547"/>
            <a:ext cx="144016" cy="67543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64959A6C-3F9B-4129-AEEF-FB80C168433A}"/>
                  </a:ext>
                </a:extLst>
              </p:cNvPr>
              <p:cNvSpPr/>
              <p:nvPr/>
            </p:nvSpPr>
            <p:spPr>
              <a:xfrm>
                <a:off x="755576" y="2199589"/>
                <a:ext cx="1846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𝑭𝒂𝒄𝒕𝒐𝒓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𝒄𝒐𝒎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ú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64959A6C-3F9B-4129-AEEF-FB80C16843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199589"/>
                <a:ext cx="1846403" cy="307777"/>
              </a:xfrm>
              <a:prstGeom prst="rect">
                <a:avLst/>
              </a:prstGeom>
              <a:blipFill>
                <a:blip r:embed="rId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8B201BD2-1631-4D59-8324-04C0336B32AB}"/>
                  </a:ext>
                </a:extLst>
              </p:cNvPr>
              <p:cNvSpPr/>
              <p:nvPr/>
            </p:nvSpPr>
            <p:spPr>
              <a:xfrm>
                <a:off x="3298972" y="2170370"/>
                <a:ext cx="11379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es-A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8B201BD2-1631-4D59-8324-04C0336B32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972" y="2170370"/>
                <a:ext cx="1137940" cy="307777"/>
              </a:xfrm>
              <a:prstGeom prst="rect">
                <a:avLst/>
              </a:prstGeom>
              <a:blipFill>
                <a:blip r:embed="rId9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690C7EB0-3974-49FB-835B-3790EFE23BDB}"/>
                  </a:ext>
                </a:extLst>
              </p:cNvPr>
              <p:cNvSpPr txBox="1"/>
              <p:nvPr/>
            </p:nvSpPr>
            <p:spPr>
              <a:xfrm>
                <a:off x="3134720" y="2622448"/>
                <a:ext cx="1513107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690C7EB0-3974-49FB-835B-3790EFE23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720" y="2622448"/>
                <a:ext cx="1513107" cy="5697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ángulo 28">
            <a:extLst>
              <a:ext uri="{FF2B5EF4-FFF2-40B4-BE49-F238E27FC236}">
                <a16:creationId xmlns:a16="http://schemas.microsoft.com/office/drawing/2014/main" id="{B7A624BC-DA66-498B-891E-61BE3E2966ED}"/>
              </a:ext>
            </a:extLst>
          </p:cNvPr>
          <p:cNvSpPr/>
          <p:nvPr/>
        </p:nvSpPr>
        <p:spPr>
          <a:xfrm rot="10800000">
            <a:off x="3967313" y="2613659"/>
            <a:ext cx="258010" cy="675434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7C8F05F4-5465-4A5D-BFF2-B48DFC568C11}"/>
                  </a:ext>
                </a:extLst>
              </p:cNvPr>
              <p:cNvSpPr txBox="1"/>
              <p:nvPr/>
            </p:nvSpPr>
            <p:spPr>
              <a:xfrm>
                <a:off x="777297" y="3797911"/>
                <a:ext cx="3505255" cy="35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1+3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+(−2)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7C8F05F4-5465-4A5D-BFF2-B48DFC568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97" y="3797911"/>
                <a:ext cx="3505255" cy="359266"/>
              </a:xfrm>
              <a:prstGeom prst="rect">
                <a:avLst/>
              </a:prstGeom>
              <a:blipFill>
                <a:blip r:embed="rId11"/>
                <a:stretch>
                  <a:fillRect b="-1525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852743D-77ED-48F7-8C83-B3C01258F02D}"/>
                  </a:ext>
                </a:extLst>
              </p:cNvPr>
              <p:cNvSpPr txBox="1"/>
              <p:nvPr/>
            </p:nvSpPr>
            <p:spPr>
              <a:xfrm>
                <a:off x="777297" y="4301370"/>
                <a:ext cx="21128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−2(3−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1852743D-77ED-48F7-8C83-B3C01258F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97" y="4301370"/>
                <a:ext cx="2112822" cy="215444"/>
              </a:xfrm>
              <a:prstGeom prst="rect">
                <a:avLst/>
              </a:prstGeom>
              <a:blipFill>
                <a:blip r:embed="rId12"/>
                <a:stretch>
                  <a:fillRect l="-1156" r="-1445" b="-342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859CD032-DAD0-4892-835A-C34CFED8E5F2}"/>
                  </a:ext>
                </a:extLst>
              </p:cNvPr>
              <p:cNvSpPr txBox="1"/>
              <p:nvPr/>
            </p:nvSpPr>
            <p:spPr>
              <a:xfrm>
                <a:off x="6084168" y="2201969"/>
                <a:ext cx="1816331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6+2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859CD032-DAD0-4892-835A-C34CFED8E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201969"/>
                <a:ext cx="1816331" cy="215444"/>
              </a:xfrm>
              <a:prstGeom prst="rect">
                <a:avLst/>
              </a:prstGeom>
              <a:blipFill>
                <a:blip r:embed="rId13"/>
                <a:stretch>
                  <a:fillRect l="-1678" r="-1342" b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606C8B02-0433-4728-A735-439DACB4FAA9}"/>
                  </a:ext>
                </a:extLst>
              </p:cNvPr>
              <p:cNvSpPr/>
              <p:nvPr/>
            </p:nvSpPr>
            <p:spPr>
              <a:xfrm>
                <a:off x="6073105" y="3289094"/>
                <a:ext cx="10342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𝑺𝒐𝒍𝒖𝒄𝒊</m:t>
                      </m:r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:</m:t>
                      </m:r>
                    </m:oMath>
                  </m:oMathPara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606C8B02-0433-4728-A735-439DACB4F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105" y="3289094"/>
                <a:ext cx="103425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83E833BE-A883-42CC-ACA5-FCA8C3D80FB7}"/>
                  </a:ext>
                </a:extLst>
              </p:cNvPr>
              <p:cNvSpPr txBox="1"/>
              <p:nvPr/>
            </p:nvSpPr>
            <p:spPr>
              <a:xfrm>
                <a:off x="6456607" y="3562422"/>
                <a:ext cx="1279646" cy="215444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=3    ⋁  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83E833BE-A883-42CC-ACA5-FCA8C3D80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607" y="3562422"/>
                <a:ext cx="1279646" cy="215444"/>
              </a:xfrm>
              <a:prstGeom prst="rect">
                <a:avLst/>
              </a:prstGeom>
              <a:blipFill>
                <a:blip r:embed="rId15"/>
                <a:stretch>
                  <a:fillRect l="-472" r="-1887" b="-13158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486CAFFF-C2E6-4358-AB79-84970DF67898}"/>
              </a:ext>
            </a:extLst>
          </p:cNvPr>
          <p:cNvSpPr/>
          <p:nvPr/>
        </p:nvSpPr>
        <p:spPr>
          <a:xfrm>
            <a:off x="725038" y="1039866"/>
            <a:ext cx="67425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 </a:t>
            </a:r>
            <a:r>
              <a:rPr lang="es-AR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∈ </a:t>
            </a:r>
            <a:r>
              <a:rPr lang="es-A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tal que verifique la relación dada en cada caso. Indicar todas las soluciones posibles. </a:t>
            </a:r>
            <a:endParaRPr lang="es-AR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0CC6B1D8-A8BA-41BC-8D18-4F429379013B}"/>
                  </a:ext>
                </a:extLst>
              </p:cNvPr>
              <p:cNvSpPr txBox="1"/>
              <p:nvPr/>
            </p:nvSpPr>
            <p:spPr>
              <a:xfrm>
                <a:off x="6084168" y="2560378"/>
                <a:ext cx="153554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0CC6B1D8-A8BA-41BC-8D18-4F4293790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560378"/>
                <a:ext cx="1535549" cy="215444"/>
              </a:xfrm>
              <a:prstGeom prst="rect">
                <a:avLst/>
              </a:prstGeom>
              <a:blipFill>
                <a:blip r:embed="rId16"/>
                <a:stretch>
                  <a:fillRect r="-1587" b="-1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EA205FFF-9D66-4028-B09B-1DCA56AC8C47}"/>
                  </a:ext>
                </a:extLst>
              </p:cNvPr>
              <p:cNvSpPr txBox="1"/>
              <p:nvPr/>
            </p:nvSpPr>
            <p:spPr>
              <a:xfrm>
                <a:off x="6084168" y="2880689"/>
                <a:ext cx="143616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EA205FFF-9D66-4028-B09B-1DCA56AC8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880689"/>
                <a:ext cx="1436162" cy="215444"/>
              </a:xfrm>
              <a:prstGeom prst="rect">
                <a:avLst/>
              </a:prstGeom>
              <a:blipFill>
                <a:blip r:embed="rId17"/>
                <a:stretch>
                  <a:fillRect r="-1695" b="-85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895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5" grpId="0"/>
      <p:bldP spid="16" grpId="0" animBg="1"/>
      <p:bldP spid="22" grpId="0"/>
      <p:bldP spid="24" grpId="0"/>
      <p:bldP spid="27" grpId="0"/>
      <p:bldP spid="29" grpId="0" animBg="1"/>
      <p:bldP spid="36" grpId="0"/>
      <p:bldP spid="38" grpId="0"/>
      <p:bldP spid="39" grpId="0" animBg="1"/>
      <p:bldP spid="40" grpId="0"/>
      <p:bldP spid="41" grpId="0" animBg="1"/>
      <p:bldP spid="3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4CE2165-BD48-493D-A16C-6496FE64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08" y="19512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6AB17FE-5ACD-4889-B751-C355D423E09A}"/>
                  </a:ext>
                </a:extLst>
              </p:cNvPr>
              <p:cNvSpPr txBox="1"/>
              <p:nvPr/>
            </p:nvSpPr>
            <p:spPr>
              <a:xfrm>
                <a:off x="805754" y="3296636"/>
                <a:ext cx="2152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Aplicamos Laplace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s-A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6AB17FE-5ACD-4889-B751-C355D423E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754" y="3296636"/>
                <a:ext cx="2152577" cy="307777"/>
              </a:xfrm>
              <a:prstGeom prst="rect">
                <a:avLst/>
              </a:prstGeom>
              <a:blipFill>
                <a:blip r:embed="rId3"/>
                <a:stretch>
                  <a:fillRect l="-850"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45F343F-A6EC-48EC-B636-924E2AECC394}"/>
                  </a:ext>
                </a:extLst>
              </p:cNvPr>
              <p:cNvSpPr txBox="1"/>
              <p:nvPr/>
            </p:nvSpPr>
            <p:spPr>
              <a:xfrm>
                <a:off x="959539" y="1497413"/>
                <a:ext cx="2253117" cy="610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45F343F-A6EC-48EC-B636-924E2AECC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539" y="1497413"/>
                <a:ext cx="2253117" cy="610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entagon 5">
            <a:extLst>
              <a:ext uri="{FF2B5EF4-FFF2-40B4-BE49-F238E27FC236}">
                <a16:creationId xmlns:a16="http://schemas.microsoft.com/office/drawing/2014/main" id="{A1A203B2-41B3-46F4-AE10-49047723D8CA}"/>
              </a:ext>
            </a:extLst>
          </p:cNvPr>
          <p:cNvSpPr/>
          <p:nvPr/>
        </p:nvSpPr>
        <p:spPr>
          <a:xfrm>
            <a:off x="0" y="82563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14C2177-4141-4366-8F3D-C0EEDB168495}"/>
                  </a:ext>
                </a:extLst>
              </p:cNvPr>
              <p:cNvSpPr txBox="1"/>
              <p:nvPr/>
            </p:nvSpPr>
            <p:spPr>
              <a:xfrm>
                <a:off x="28905" y="1016276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2.3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14C2177-4141-4366-8F3D-C0EEDB168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5" y="1016276"/>
                <a:ext cx="496931" cy="276999"/>
              </a:xfrm>
              <a:prstGeom prst="rect">
                <a:avLst/>
              </a:prstGeom>
              <a:blipFill>
                <a:blip r:embed="rId5"/>
                <a:stretch>
                  <a:fillRect l="-9877" r="-11111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8B201BD2-1631-4D59-8324-04C0336B32AB}"/>
                  </a:ext>
                </a:extLst>
              </p:cNvPr>
              <p:cNvSpPr/>
              <p:nvPr/>
            </p:nvSpPr>
            <p:spPr>
              <a:xfrm>
                <a:off x="991938" y="2174664"/>
                <a:ext cx="124534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s-A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A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8B201BD2-1631-4D59-8324-04C0336B32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38" y="2174664"/>
                <a:ext cx="1245341" cy="307777"/>
              </a:xfrm>
              <a:prstGeom prst="rect">
                <a:avLst/>
              </a:prstGeom>
              <a:blipFill>
                <a:blip r:embed="rId6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ángulo 28">
            <a:extLst>
              <a:ext uri="{FF2B5EF4-FFF2-40B4-BE49-F238E27FC236}">
                <a16:creationId xmlns:a16="http://schemas.microsoft.com/office/drawing/2014/main" id="{B7A624BC-DA66-498B-891E-61BE3E2966ED}"/>
              </a:ext>
            </a:extLst>
          </p:cNvPr>
          <p:cNvSpPr/>
          <p:nvPr/>
        </p:nvSpPr>
        <p:spPr>
          <a:xfrm rot="10800000">
            <a:off x="901187" y="3808082"/>
            <a:ext cx="1632758" cy="22997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5B3CEAA-AC37-4FA0-AE79-C9B23F25E296}"/>
                  </a:ext>
                </a:extLst>
              </p:cNvPr>
              <p:cNvSpPr txBox="1"/>
              <p:nvPr/>
            </p:nvSpPr>
            <p:spPr>
              <a:xfrm>
                <a:off x="901189" y="2582798"/>
                <a:ext cx="2253117" cy="610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5B3CEAA-AC37-4FA0-AE79-C9B23F25E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89" y="2582798"/>
                <a:ext cx="2253117" cy="610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93950B96-A35B-4200-8534-9B31AD469E39}"/>
                  </a:ext>
                </a:extLst>
              </p:cNvPr>
              <p:cNvSpPr txBox="1"/>
              <p:nvPr/>
            </p:nvSpPr>
            <p:spPr>
              <a:xfrm>
                <a:off x="806797" y="3626868"/>
                <a:ext cx="2253117" cy="610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93950B96-A35B-4200-8534-9B31AD469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97" y="3626868"/>
                <a:ext cx="2253117" cy="610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15E309D9-7116-49BF-9E01-664E5570F017}"/>
                  </a:ext>
                </a:extLst>
              </p:cNvPr>
              <p:cNvSpPr txBox="1"/>
              <p:nvPr/>
            </p:nvSpPr>
            <p:spPr>
              <a:xfrm>
                <a:off x="4716016" y="1979447"/>
                <a:ext cx="2668359" cy="409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1. </m:t>
                      </m:r>
                      <m:sSup>
                        <m:sSup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2+2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15E309D9-7116-49BF-9E01-664E5570F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979447"/>
                <a:ext cx="2668359" cy="409792"/>
              </a:xfrm>
              <a:prstGeom prst="rect">
                <a:avLst/>
              </a:prstGeom>
              <a:blipFill>
                <a:blip r:embed="rId9"/>
                <a:stretch>
                  <a:fillRect l="-915" r="-915" b="-746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585418C3-0AAA-4C6B-901F-F7D83C560051}"/>
                  </a:ext>
                </a:extLst>
              </p:cNvPr>
              <p:cNvSpPr txBox="1"/>
              <p:nvPr/>
            </p:nvSpPr>
            <p:spPr>
              <a:xfrm>
                <a:off x="5220072" y="2759256"/>
                <a:ext cx="20610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s-AR" sz="1400" i="1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16 </m:t>
                      </m:r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585418C3-0AAA-4C6B-901F-F7D83C560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59256"/>
                <a:ext cx="2061077" cy="215444"/>
              </a:xfrm>
              <a:prstGeom prst="rect">
                <a:avLst/>
              </a:prstGeom>
              <a:blipFill>
                <a:blip r:embed="rId10"/>
                <a:stretch>
                  <a:fillRect r="-1183" b="-857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08641887-26AA-49A0-8305-033A1B49AD2C}"/>
                  </a:ext>
                </a:extLst>
              </p:cNvPr>
              <p:cNvSpPr txBox="1"/>
              <p:nvPr/>
            </p:nvSpPr>
            <p:spPr>
              <a:xfrm>
                <a:off x="5702218" y="3129273"/>
                <a:ext cx="15084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s-AR" sz="1400" i="1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08641887-26AA-49A0-8305-033A1B49A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218" y="3129273"/>
                <a:ext cx="1508426" cy="215444"/>
              </a:xfrm>
              <a:prstGeom prst="rect">
                <a:avLst/>
              </a:prstGeom>
              <a:blipFill>
                <a:blip r:embed="rId11"/>
                <a:stretch>
                  <a:fillRect r="-1613" b="-8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FA71E2C2-8553-4694-A95A-0DD538FD0138}"/>
                  </a:ext>
                </a:extLst>
              </p:cNvPr>
              <p:cNvSpPr/>
              <p:nvPr/>
            </p:nvSpPr>
            <p:spPr>
              <a:xfrm>
                <a:off x="4923283" y="4056561"/>
                <a:ext cx="10342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𝑺𝒐𝒍𝒖𝒄𝒊</m:t>
                      </m:r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s-AR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:</m:t>
                      </m:r>
                    </m:oMath>
                  </m:oMathPara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FA71E2C2-8553-4694-A95A-0DD538FD01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283" y="4056561"/>
                <a:ext cx="103425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CuadroTexto 46">
            <a:extLst>
              <a:ext uri="{FF2B5EF4-FFF2-40B4-BE49-F238E27FC236}">
                <a16:creationId xmlns:a16="http://schemas.microsoft.com/office/drawing/2014/main" id="{64D716CE-D057-4DC1-9DCA-3D16856938CE}"/>
              </a:ext>
            </a:extLst>
          </p:cNvPr>
          <p:cNvSpPr txBox="1"/>
          <p:nvPr/>
        </p:nvSpPr>
        <p:spPr>
          <a:xfrm>
            <a:off x="4786717" y="3408860"/>
            <a:ext cx="4357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producto siempre va a dar Positivo (+).</a:t>
            </a:r>
          </a:p>
          <a:p>
            <a:r>
              <a:rPr lang="es-A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Debo analizar bajo qué condición dicho producto se anula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3872807A-B101-44DC-9FCB-C7DEB06C27BE}"/>
                  </a:ext>
                </a:extLst>
              </p:cNvPr>
              <p:cNvSpPr txBox="1"/>
              <p:nvPr/>
            </p:nvSpPr>
            <p:spPr>
              <a:xfrm>
                <a:off x="5964496" y="4364338"/>
                <a:ext cx="1247265" cy="215444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{"/>
                          <m:endChr m:val="}"/>
                          <m:ctrlP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3;−2</m:t>
                          </m:r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3872807A-B101-44DC-9FCB-C7DEB06C2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496" y="4364338"/>
                <a:ext cx="1247265" cy="215444"/>
              </a:xfrm>
              <a:prstGeom prst="rect">
                <a:avLst/>
              </a:prstGeom>
              <a:blipFill>
                <a:blip r:embed="rId13"/>
                <a:stretch>
                  <a:fillRect l="-483" b="-13514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ángulo 17">
            <a:extLst>
              <a:ext uri="{FF2B5EF4-FFF2-40B4-BE49-F238E27FC236}">
                <a16:creationId xmlns:a16="http://schemas.microsoft.com/office/drawing/2014/main" id="{E12DF2AF-6F9C-4F2C-ACE7-725B15DB0AAF}"/>
              </a:ext>
            </a:extLst>
          </p:cNvPr>
          <p:cNvSpPr/>
          <p:nvPr/>
        </p:nvSpPr>
        <p:spPr>
          <a:xfrm>
            <a:off x="755576" y="1039566"/>
            <a:ext cx="67425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 </a:t>
            </a:r>
            <a:r>
              <a:rPr lang="es-AR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∈ </a:t>
            </a:r>
            <a:r>
              <a:rPr lang="es-AR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tal que verifique la relación dada en cada caso. Indicar todas las soluciones posibles. 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27952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9" grpId="0" animBg="1"/>
      <p:bldP spid="30" grpId="0"/>
      <p:bldP spid="31" grpId="0"/>
      <p:bldP spid="42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Pentagon 5">
            <a:extLst>
              <a:ext uri="{FF2B5EF4-FFF2-40B4-BE49-F238E27FC236}">
                <a16:creationId xmlns:a16="http://schemas.microsoft.com/office/drawing/2014/main" id="{0E95A38A-418D-4EFC-A94D-9F4D97F1FD75}"/>
              </a:ext>
            </a:extLst>
          </p:cNvPr>
          <p:cNvSpPr/>
          <p:nvPr/>
        </p:nvSpPr>
        <p:spPr>
          <a:xfrm>
            <a:off x="9203" y="853428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/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8537" r="-9756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1A98FA8D-4F85-4E8E-A175-A876B54DE208}"/>
              </a:ext>
            </a:extLst>
          </p:cNvPr>
          <p:cNvSpPr/>
          <p:nvPr/>
        </p:nvSpPr>
        <p:spPr>
          <a:xfrm>
            <a:off x="764779" y="100777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Sin desarrollar los determinantes, demostrar las siguientes identidades, mencionar las propiedades utilizadas. </a:t>
            </a:r>
            <a:endParaRPr lang="es-A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/>
              <p:nvPr/>
            </p:nvSpPr>
            <p:spPr>
              <a:xfrm>
                <a:off x="773982" y="1315549"/>
                <a:ext cx="2565959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82" y="1315549"/>
                <a:ext cx="2565959" cy="6847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50DE008F-ACB2-4412-B634-555BDF9E6DDC}"/>
              </a:ext>
            </a:extLst>
          </p:cNvPr>
          <p:cNvSpPr txBox="1"/>
          <p:nvPr/>
        </p:nvSpPr>
        <p:spPr>
          <a:xfrm>
            <a:off x="2195886" y="2051292"/>
            <a:ext cx="1406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Fila 2: Fila2+Fila1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A63966F-96DB-4568-9B7A-91456DA1CDDB}"/>
                  </a:ext>
                </a:extLst>
              </p:cNvPr>
              <p:cNvSpPr txBox="1"/>
              <p:nvPr/>
            </p:nvSpPr>
            <p:spPr>
              <a:xfrm>
                <a:off x="9353" y="2278272"/>
                <a:ext cx="2081274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A63966F-96DB-4568-9B7A-91456DA1C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3" y="2278272"/>
                <a:ext cx="2081274" cy="5869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29FE206C-152C-418D-90AD-14DB45F9488E}"/>
                  </a:ext>
                </a:extLst>
              </p:cNvPr>
              <p:cNvSpPr txBox="1"/>
              <p:nvPr/>
            </p:nvSpPr>
            <p:spPr>
              <a:xfrm>
                <a:off x="2107642" y="2308065"/>
                <a:ext cx="3887026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29FE206C-152C-418D-90AD-14DB45F948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642" y="2308065"/>
                <a:ext cx="3887026" cy="5869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566F6816-4D00-4345-BADD-7B0DA5AF1775}"/>
                  </a:ext>
                </a:extLst>
              </p:cNvPr>
              <p:cNvSpPr txBox="1"/>
              <p:nvPr/>
            </p:nvSpPr>
            <p:spPr>
              <a:xfrm>
                <a:off x="2102577" y="2932971"/>
                <a:ext cx="2231444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566F6816-4D00-4345-BADD-7B0DA5AF1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577" y="2932971"/>
                <a:ext cx="223144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adroTexto 29">
            <a:extLst>
              <a:ext uri="{FF2B5EF4-FFF2-40B4-BE49-F238E27FC236}">
                <a16:creationId xmlns:a16="http://schemas.microsoft.com/office/drawing/2014/main" id="{D9EE393E-A6C6-43DC-8B75-C046EF99EB59}"/>
              </a:ext>
            </a:extLst>
          </p:cNvPr>
          <p:cNvSpPr txBox="1"/>
          <p:nvPr/>
        </p:nvSpPr>
        <p:spPr>
          <a:xfrm>
            <a:off x="2129791" y="3546475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Fila 2: (-1)Fila2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B6F08B27-0820-45DF-9744-419BC306FEE2}"/>
                  </a:ext>
                </a:extLst>
              </p:cNvPr>
              <p:cNvSpPr txBox="1"/>
              <p:nvPr/>
            </p:nvSpPr>
            <p:spPr>
              <a:xfrm>
                <a:off x="2102577" y="3818942"/>
                <a:ext cx="1920398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B6F08B27-0820-45DF-9744-419BC306F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577" y="3818942"/>
                <a:ext cx="192039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adroTexto 32">
            <a:extLst>
              <a:ext uri="{FF2B5EF4-FFF2-40B4-BE49-F238E27FC236}">
                <a16:creationId xmlns:a16="http://schemas.microsoft.com/office/drawing/2014/main" id="{451A4FA8-B8EA-4263-B007-48FD0E6C2B6B}"/>
              </a:ext>
            </a:extLst>
          </p:cNvPr>
          <p:cNvSpPr txBox="1"/>
          <p:nvPr/>
        </p:nvSpPr>
        <p:spPr>
          <a:xfrm>
            <a:off x="4129157" y="3703888"/>
            <a:ext cx="1865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tener dos filas iguales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4C1E84FE-3A4A-4748-8D21-7177B117F317}"/>
                  </a:ext>
                </a:extLst>
              </p:cNvPr>
              <p:cNvSpPr/>
              <p:nvPr/>
            </p:nvSpPr>
            <p:spPr>
              <a:xfrm>
                <a:off x="3862931" y="3942052"/>
                <a:ext cx="47109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4C1E84FE-3A4A-4748-8D21-7177B117F3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931" y="3942052"/>
                <a:ext cx="47109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54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  <p:bldP spid="28" grpId="0"/>
      <p:bldP spid="29" grpId="0"/>
      <p:bldP spid="30" grpId="0"/>
      <p:bldP spid="32" grpId="0"/>
      <p:bldP spid="3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Pentagon 5">
            <a:extLst>
              <a:ext uri="{FF2B5EF4-FFF2-40B4-BE49-F238E27FC236}">
                <a16:creationId xmlns:a16="http://schemas.microsoft.com/office/drawing/2014/main" id="{0E95A38A-418D-4EFC-A94D-9F4D97F1FD75}"/>
              </a:ext>
            </a:extLst>
          </p:cNvPr>
          <p:cNvSpPr/>
          <p:nvPr/>
        </p:nvSpPr>
        <p:spPr>
          <a:xfrm>
            <a:off x="9203" y="853428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/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0.3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8537" r="-9756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1A98FA8D-4F85-4E8E-A175-A876B54DE208}"/>
              </a:ext>
            </a:extLst>
          </p:cNvPr>
          <p:cNvSpPr/>
          <p:nvPr/>
        </p:nvSpPr>
        <p:spPr>
          <a:xfrm>
            <a:off x="764779" y="100777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Sin desarrollar los determinantes, demostrar las siguientes identidades, mencionar las propiedades utilizadas. </a:t>
            </a:r>
            <a:endParaRPr lang="es-A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/>
              <p:nvPr/>
            </p:nvSpPr>
            <p:spPr>
              <a:xfrm>
                <a:off x="773982" y="1315549"/>
                <a:ext cx="4103111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82" y="1315549"/>
                <a:ext cx="4103111" cy="6847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50DE008F-ACB2-4412-B634-555BDF9E6DDC}"/>
              </a:ext>
            </a:extLst>
          </p:cNvPr>
          <p:cNvSpPr txBox="1"/>
          <p:nvPr/>
        </p:nvSpPr>
        <p:spPr>
          <a:xfrm>
            <a:off x="1793585" y="1955106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 1: Col 1 – Col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86318916-5672-42C5-BBD0-0495F1FE4CE6}"/>
                  </a:ext>
                </a:extLst>
              </p:cNvPr>
              <p:cNvSpPr/>
              <p:nvPr/>
            </p:nvSpPr>
            <p:spPr>
              <a:xfrm>
                <a:off x="11667" y="2263074"/>
                <a:ext cx="1782796" cy="630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1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86318916-5672-42C5-BBD0-0495F1FE4C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7" y="2263074"/>
                <a:ext cx="1782796" cy="6303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64E6FDA9-A087-4DE3-B0D9-F0FE1B51122F}"/>
                  </a:ext>
                </a:extLst>
              </p:cNvPr>
              <p:cNvSpPr/>
              <p:nvPr/>
            </p:nvSpPr>
            <p:spPr>
              <a:xfrm>
                <a:off x="1602708" y="2232105"/>
                <a:ext cx="2624116" cy="630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1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1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1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1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1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100" dirty="0"/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64E6FDA9-A087-4DE3-B0D9-F0FE1B5112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708" y="2232105"/>
                <a:ext cx="2624116" cy="6303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2E979C0-D317-4B8D-8E8C-C53A32F5EED0}"/>
                  </a:ext>
                </a:extLst>
              </p:cNvPr>
              <p:cNvSpPr/>
              <p:nvPr/>
            </p:nvSpPr>
            <p:spPr>
              <a:xfrm>
                <a:off x="1589661" y="2880426"/>
                <a:ext cx="2735685" cy="630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AR" sz="11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100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2E979C0-D317-4B8D-8E8C-C53A32F5EE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661" y="2880426"/>
                <a:ext cx="2735685" cy="6303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04C0D158-5502-42CE-AD63-8BF56081CE2A}"/>
                  </a:ext>
                </a:extLst>
              </p:cNvPr>
              <p:cNvSpPr/>
              <p:nvPr/>
            </p:nvSpPr>
            <p:spPr>
              <a:xfrm>
                <a:off x="1568980" y="3571508"/>
                <a:ext cx="2408993" cy="630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s-AR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AR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s-A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s-AR" sz="11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s-A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sz="1100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s-AR" sz="11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100" dirty="0"/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04C0D158-5502-42CE-AD63-8BF56081C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980" y="3571508"/>
                <a:ext cx="2408993" cy="6303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F119B075-CD75-4986-A965-0BF283E85807}"/>
                  </a:ext>
                </a:extLst>
              </p:cNvPr>
              <p:cNvSpPr/>
              <p:nvPr/>
            </p:nvSpPr>
            <p:spPr>
              <a:xfrm>
                <a:off x="1568980" y="4280984"/>
                <a:ext cx="2315441" cy="630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1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s-AR" sz="11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1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1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100" dirty="0"/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F119B075-CD75-4986-A965-0BF283E858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980" y="4280984"/>
                <a:ext cx="2315441" cy="6303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FDED393-17AD-4576-A79A-175F9EF4C11C}"/>
              </a:ext>
            </a:extLst>
          </p:cNvPr>
          <p:cNvCxnSpPr>
            <a:cxnSpLocks/>
          </p:cNvCxnSpPr>
          <p:nvPr/>
        </p:nvCxnSpPr>
        <p:spPr>
          <a:xfrm>
            <a:off x="4281464" y="2191890"/>
            <a:ext cx="0" cy="2911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139E4C8-805F-4571-A948-9A368F4826E9}"/>
              </a:ext>
            </a:extLst>
          </p:cNvPr>
          <p:cNvSpPr txBox="1"/>
          <p:nvPr/>
        </p:nvSpPr>
        <p:spPr>
          <a:xfrm>
            <a:off x="5097031" y="1936956"/>
            <a:ext cx="1478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 2: Col 2 + Col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D666FED9-03CB-4153-BCF1-FF95A5FE5D99}"/>
                  </a:ext>
                </a:extLst>
              </p:cNvPr>
              <p:cNvSpPr/>
              <p:nvPr/>
            </p:nvSpPr>
            <p:spPr>
              <a:xfrm>
                <a:off x="4189230" y="2179230"/>
                <a:ext cx="3176382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D666FED9-03CB-4153-BCF1-FF95A5FE5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230" y="2179230"/>
                <a:ext cx="3176382" cy="6792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86197312-C554-4376-84FE-F8009091715D}"/>
                  </a:ext>
                </a:extLst>
              </p:cNvPr>
              <p:cNvSpPr/>
              <p:nvPr/>
            </p:nvSpPr>
            <p:spPr>
              <a:xfrm>
                <a:off x="4234383" y="2849064"/>
                <a:ext cx="2521972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brk m:alnAt="7"/>
                                  </m:rP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86197312-C554-4376-84FE-F800909171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383" y="2849064"/>
                <a:ext cx="2521972" cy="67928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3E806E15-5DDD-4384-A5CF-481D941C6DBD}"/>
                  </a:ext>
                </a:extLst>
              </p:cNvPr>
              <p:cNvSpPr/>
              <p:nvPr/>
            </p:nvSpPr>
            <p:spPr>
              <a:xfrm>
                <a:off x="4232123" y="3490565"/>
                <a:ext cx="2614434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3E806E15-5DDD-4384-A5CF-481D941C6D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123" y="3490565"/>
                <a:ext cx="2614434" cy="6792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569C398E-9303-4A6E-B152-3A27071F1F34}"/>
                  </a:ext>
                </a:extLst>
              </p:cNvPr>
              <p:cNvSpPr/>
              <p:nvPr/>
            </p:nvSpPr>
            <p:spPr>
              <a:xfrm>
                <a:off x="4225229" y="4201809"/>
                <a:ext cx="2577565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569C398E-9303-4A6E-B152-3A27071F1F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229" y="4201809"/>
                <a:ext cx="2577565" cy="67928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06C733A5-AEAE-40C6-A320-057CBFFF8EAA}"/>
              </a:ext>
            </a:extLst>
          </p:cNvPr>
          <p:cNvCxnSpPr>
            <a:cxnSpLocks/>
          </p:cNvCxnSpPr>
          <p:nvPr/>
        </p:nvCxnSpPr>
        <p:spPr>
          <a:xfrm>
            <a:off x="7279121" y="2299157"/>
            <a:ext cx="0" cy="2911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29402DB-CB5B-44E4-9424-7233625A577D}"/>
              </a:ext>
            </a:extLst>
          </p:cNvPr>
          <p:cNvSpPr txBox="1"/>
          <p:nvPr/>
        </p:nvSpPr>
        <p:spPr>
          <a:xfrm>
            <a:off x="7487102" y="1936956"/>
            <a:ext cx="14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 2: Col 2 - Col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AE7A858D-4BE7-4EA8-A8A1-2C00BC2A50FE}"/>
                  </a:ext>
                </a:extLst>
              </p:cNvPr>
              <p:cNvSpPr/>
              <p:nvPr/>
            </p:nvSpPr>
            <p:spPr>
              <a:xfrm>
                <a:off x="7181802" y="2179230"/>
                <a:ext cx="2047675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AE7A858D-4BE7-4EA8-A8A1-2C00BC2A50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802" y="2179230"/>
                <a:ext cx="2047675" cy="67928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C63A11F9-37DA-44FA-9C65-C410634FE04C}"/>
              </a:ext>
            </a:extLst>
          </p:cNvPr>
          <p:cNvSpPr txBox="1"/>
          <p:nvPr/>
        </p:nvSpPr>
        <p:spPr>
          <a:xfrm>
            <a:off x="7345477" y="3788378"/>
            <a:ext cx="1104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Transposición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F5137379-39D1-4EA3-8508-5F5146B0DA78}"/>
                  </a:ext>
                </a:extLst>
              </p:cNvPr>
              <p:cNvSpPr/>
              <p:nvPr/>
            </p:nvSpPr>
            <p:spPr>
              <a:xfrm>
                <a:off x="7182610" y="4065377"/>
                <a:ext cx="1689950" cy="589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F5137379-39D1-4EA3-8508-5F5146B0DA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610" y="4065377"/>
                <a:ext cx="1689950" cy="5896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F49668DD-4383-4844-BB7B-5F63BCDB408B}"/>
              </a:ext>
            </a:extLst>
          </p:cNvPr>
          <p:cNvSpPr txBox="1"/>
          <p:nvPr/>
        </p:nvSpPr>
        <p:spPr>
          <a:xfrm>
            <a:off x="7382228" y="2925636"/>
            <a:ext cx="1478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 1: Col 1 + Col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6A1D7DE8-9CF6-43DD-9FFD-B3E3FD1F2EB7}"/>
                  </a:ext>
                </a:extLst>
              </p:cNvPr>
              <p:cNvSpPr/>
              <p:nvPr/>
            </p:nvSpPr>
            <p:spPr>
              <a:xfrm>
                <a:off x="7217295" y="3155862"/>
                <a:ext cx="1671548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6A1D7DE8-9CF6-43DD-9FFD-B3E3FD1F2E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295" y="3155862"/>
                <a:ext cx="1671548" cy="67928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0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34" grpId="0"/>
      <p:bldP spid="13" grpId="0"/>
      <p:bldP spid="35" grpId="0"/>
      <p:bldP spid="3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Pentagon 5">
            <a:extLst>
              <a:ext uri="{FF2B5EF4-FFF2-40B4-BE49-F238E27FC236}">
                <a16:creationId xmlns:a16="http://schemas.microsoft.com/office/drawing/2014/main" id="{0E95A38A-418D-4EFC-A94D-9F4D97F1FD75}"/>
              </a:ext>
            </a:extLst>
          </p:cNvPr>
          <p:cNvSpPr/>
          <p:nvPr/>
        </p:nvSpPr>
        <p:spPr>
          <a:xfrm>
            <a:off x="9203" y="853428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/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8537" r="-9756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1A98FA8D-4F85-4E8E-A175-A876B54DE208}"/>
              </a:ext>
            </a:extLst>
          </p:cNvPr>
          <p:cNvSpPr/>
          <p:nvPr/>
        </p:nvSpPr>
        <p:spPr>
          <a:xfrm>
            <a:off x="764779" y="100777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Sin desarrollar los determinantes, demostrar las siguientes identidades, mencionar las propiedades utilizadas. </a:t>
            </a:r>
            <a:endParaRPr lang="es-A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/>
              <p:nvPr/>
            </p:nvSpPr>
            <p:spPr>
              <a:xfrm>
                <a:off x="773982" y="1315549"/>
                <a:ext cx="1488356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82" y="1315549"/>
                <a:ext cx="1488356" cy="6847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50DE008F-ACB2-4412-B634-555BDF9E6DDC}"/>
              </a:ext>
            </a:extLst>
          </p:cNvPr>
          <p:cNvSpPr txBox="1"/>
          <p:nvPr/>
        </p:nvSpPr>
        <p:spPr>
          <a:xfrm>
            <a:off x="2195886" y="2051292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 3: Col 3+Col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458E40B-E753-44A1-A826-1B5E6A7BEA65}"/>
                  </a:ext>
                </a:extLst>
              </p:cNvPr>
              <p:cNvSpPr txBox="1"/>
              <p:nvPr/>
            </p:nvSpPr>
            <p:spPr>
              <a:xfrm>
                <a:off x="920601" y="2389540"/>
                <a:ext cx="989373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458E40B-E753-44A1-A826-1B5E6A7BE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601" y="2389540"/>
                <a:ext cx="989373" cy="5869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F9FADAF1-F9D9-4557-83FA-12F2E6FC6F13}"/>
                  </a:ext>
                </a:extLst>
              </p:cNvPr>
              <p:cNvSpPr txBox="1"/>
              <p:nvPr/>
            </p:nvSpPr>
            <p:spPr>
              <a:xfrm>
                <a:off x="2162158" y="2379295"/>
                <a:ext cx="1407693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F9FADAF1-F9D9-4557-83FA-12F2E6FC6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158" y="2379295"/>
                <a:ext cx="1407693" cy="5869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F1FF6A0-400F-4015-B0A4-D5D76F18345F}"/>
                  </a:ext>
                </a:extLst>
              </p:cNvPr>
              <p:cNvSpPr txBox="1"/>
              <p:nvPr/>
            </p:nvSpPr>
            <p:spPr>
              <a:xfrm>
                <a:off x="2162169" y="3064034"/>
                <a:ext cx="1417760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F1FF6A0-400F-4015-B0A4-D5D76F183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169" y="3064034"/>
                <a:ext cx="1417760" cy="5869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8AED4748-D50B-4726-BA6F-C97BD98A2168}"/>
                  </a:ext>
                </a:extLst>
              </p:cNvPr>
              <p:cNvSpPr txBox="1"/>
              <p:nvPr/>
            </p:nvSpPr>
            <p:spPr>
              <a:xfrm>
                <a:off x="4454077" y="2389540"/>
                <a:ext cx="1699440" cy="509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8AED4748-D50B-4726-BA6F-C97BD98A21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077" y="2389540"/>
                <a:ext cx="1699440" cy="509563"/>
              </a:xfrm>
              <a:prstGeom prst="rect">
                <a:avLst/>
              </a:prstGeom>
              <a:blipFill>
                <a:blip r:embed="rId7"/>
                <a:stretch>
                  <a:fillRect t="-2381" b="-59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248C08E-83C2-4404-BFA6-D81B31345DFF}"/>
                  </a:ext>
                </a:extLst>
              </p:cNvPr>
              <p:cNvSpPr txBox="1"/>
              <p:nvPr/>
            </p:nvSpPr>
            <p:spPr>
              <a:xfrm>
                <a:off x="4283968" y="2053114"/>
                <a:ext cx="1854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2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Por Col 3 sale (</a:t>
                </a:r>
                <a14:m>
                  <m:oMath xmlns:m="http://schemas.openxmlformats.org/officeDocument/2006/math">
                    <m:r>
                      <a:rPr lang="es-AR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AR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AR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s-AR" sz="12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1248C08E-83C2-4404-BFA6-D81B31345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053114"/>
                <a:ext cx="1854610" cy="276999"/>
              </a:xfrm>
              <a:prstGeom prst="rect">
                <a:avLst/>
              </a:prstGeom>
              <a:blipFill>
                <a:blip r:embed="rId8"/>
                <a:stretch>
                  <a:fillRect l="-329" t="-2222" b="-177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DAC73AD-5036-4C48-885B-7C9785228073}"/>
              </a:ext>
            </a:extLst>
          </p:cNvPr>
          <p:cNvCxnSpPr>
            <a:cxnSpLocks/>
          </p:cNvCxnSpPr>
          <p:nvPr/>
        </p:nvCxnSpPr>
        <p:spPr>
          <a:xfrm>
            <a:off x="4211960" y="2195292"/>
            <a:ext cx="0" cy="2911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8409EF5-AEF7-4D19-9698-D98C3BE42B60}"/>
              </a:ext>
            </a:extLst>
          </p:cNvPr>
          <p:cNvSpPr txBox="1"/>
          <p:nvPr/>
        </p:nvSpPr>
        <p:spPr>
          <a:xfrm>
            <a:off x="4376492" y="3092236"/>
            <a:ext cx="201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tener dos líneas iguales:</a:t>
            </a:r>
          </a:p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C2= C3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2263536-EE99-4A88-9F08-54F94ED8DE4F}"/>
                  </a:ext>
                </a:extLst>
              </p:cNvPr>
              <p:cNvSpPr txBox="1"/>
              <p:nvPr/>
            </p:nvSpPr>
            <p:spPr>
              <a:xfrm>
                <a:off x="4420713" y="3562695"/>
                <a:ext cx="1929246" cy="4935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2263536-EE99-4A88-9F08-54F94ED8DE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713" y="3562695"/>
                <a:ext cx="1929246" cy="493597"/>
              </a:xfrm>
              <a:prstGeom prst="rect">
                <a:avLst/>
              </a:prstGeom>
              <a:blipFill>
                <a:blip r:embed="rId9"/>
                <a:stretch>
                  <a:fillRect l="-315" t="-1235" r="-1262" b="-987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1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Pentagon 5">
            <a:extLst>
              <a:ext uri="{FF2B5EF4-FFF2-40B4-BE49-F238E27FC236}">
                <a16:creationId xmlns:a16="http://schemas.microsoft.com/office/drawing/2014/main" id="{0E95A38A-418D-4EFC-A94D-9F4D97F1FD75}"/>
              </a:ext>
            </a:extLst>
          </p:cNvPr>
          <p:cNvSpPr/>
          <p:nvPr/>
        </p:nvSpPr>
        <p:spPr>
          <a:xfrm>
            <a:off x="9203" y="853428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/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blipFill>
                <a:blip r:embed="rId3"/>
                <a:stretch>
                  <a:fillRect l="-8537" r="-10976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1A98FA8D-4F85-4E8E-A175-A876B54DE208}"/>
              </a:ext>
            </a:extLst>
          </p:cNvPr>
          <p:cNvSpPr/>
          <p:nvPr/>
        </p:nvSpPr>
        <p:spPr>
          <a:xfrm>
            <a:off x="764779" y="100777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Sin desarrollar los determinantes, demostrar las siguientes identidades, mencionar las propiedades utilizadas. </a:t>
            </a:r>
            <a:endParaRPr lang="es-A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/>
              <p:nvPr/>
            </p:nvSpPr>
            <p:spPr>
              <a:xfrm>
                <a:off x="773982" y="1315549"/>
                <a:ext cx="238905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AR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s-AR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s-AR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1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A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AR" sz="1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82" y="1315549"/>
                <a:ext cx="2389052" cy="6847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50DE008F-ACB2-4412-B634-555BDF9E6DDC}"/>
              </a:ext>
            </a:extLst>
          </p:cNvPr>
          <p:cNvSpPr txBox="1"/>
          <p:nvPr/>
        </p:nvSpPr>
        <p:spPr>
          <a:xfrm>
            <a:off x="1829992" y="2080205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 2: Fil 2 - Fil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B399E470-271D-4F46-A3B5-8C3226FC8910}"/>
                  </a:ext>
                </a:extLst>
              </p:cNvPr>
              <p:cNvSpPr txBox="1"/>
              <p:nvPr/>
            </p:nvSpPr>
            <p:spPr>
              <a:xfrm>
                <a:off x="155238" y="2357204"/>
                <a:ext cx="1674754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B399E470-271D-4F46-A3B5-8C3226FC89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38" y="2357204"/>
                <a:ext cx="1674754" cy="5869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048A3E09-9999-44DB-B700-932B670AF5DC}"/>
                  </a:ext>
                </a:extLst>
              </p:cNvPr>
              <p:cNvSpPr txBox="1"/>
              <p:nvPr/>
            </p:nvSpPr>
            <p:spPr>
              <a:xfrm>
                <a:off x="1829992" y="2419657"/>
                <a:ext cx="1185774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s-AR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sz="12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s-AR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048A3E09-9999-44DB-B700-932B670AF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992" y="2419657"/>
                <a:ext cx="1185774" cy="5869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EEAF14DD-F18E-41D5-AEAD-DEB118399849}"/>
              </a:ext>
            </a:extLst>
          </p:cNvPr>
          <p:cNvSpPr txBox="1"/>
          <p:nvPr/>
        </p:nvSpPr>
        <p:spPr>
          <a:xfrm>
            <a:off x="1795699" y="3002400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 3: Fil 3 - Fil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3314A46C-5D4F-4409-9324-1B68619926CC}"/>
                  </a:ext>
                </a:extLst>
              </p:cNvPr>
              <p:cNvSpPr txBox="1"/>
              <p:nvPr/>
            </p:nvSpPr>
            <p:spPr>
              <a:xfrm>
                <a:off x="1794214" y="3275186"/>
                <a:ext cx="851387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3314A46C-5D4F-4409-9324-1B6861992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214" y="3275186"/>
                <a:ext cx="851387" cy="5869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adroTexto 28">
            <a:extLst>
              <a:ext uri="{FF2B5EF4-FFF2-40B4-BE49-F238E27FC236}">
                <a16:creationId xmlns:a16="http://schemas.microsoft.com/office/drawing/2014/main" id="{1663A971-B85C-4707-AD7C-8CBA922B59AF}"/>
              </a:ext>
            </a:extLst>
          </p:cNvPr>
          <p:cNvSpPr txBox="1"/>
          <p:nvPr/>
        </p:nvSpPr>
        <p:spPr>
          <a:xfrm>
            <a:off x="1715288" y="4005035"/>
            <a:ext cx="1518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Triangular Superior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CEA2359E-B168-4D38-A4BC-E83BC192CDD6}"/>
                  </a:ext>
                </a:extLst>
              </p:cNvPr>
              <p:cNvSpPr txBox="1"/>
              <p:nvPr/>
            </p:nvSpPr>
            <p:spPr>
              <a:xfrm>
                <a:off x="1791916" y="4361951"/>
                <a:ext cx="1393267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20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AR" sz="12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s-AR" sz="1200" dirty="0"/>
                        <m:t> </m:t>
                      </m:r>
                      <m:sSub>
                        <m:sSub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CEA2359E-B168-4D38-A4BC-E83BC192C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916" y="4361951"/>
                <a:ext cx="1393267" cy="5869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91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Pentagon 5">
            <a:extLst>
              <a:ext uri="{FF2B5EF4-FFF2-40B4-BE49-F238E27FC236}">
                <a16:creationId xmlns:a16="http://schemas.microsoft.com/office/drawing/2014/main" id="{0E95A38A-418D-4EFC-A94D-9F4D97F1FD75}"/>
              </a:ext>
            </a:extLst>
          </p:cNvPr>
          <p:cNvSpPr/>
          <p:nvPr/>
        </p:nvSpPr>
        <p:spPr>
          <a:xfrm>
            <a:off x="9203" y="853428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/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0.6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blipFill>
                <a:blip r:embed="rId3"/>
                <a:stretch>
                  <a:fillRect l="-8537" r="-9756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1A98FA8D-4F85-4E8E-A175-A876B54DE208}"/>
              </a:ext>
            </a:extLst>
          </p:cNvPr>
          <p:cNvSpPr/>
          <p:nvPr/>
        </p:nvSpPr>
        <p:spPr>
          <a:xfrm>
            <a:off x="764779" y="100777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Sin desarrollar los determinantes, demostrar las siguientes identidades, mencionar las propiedades utilizadas. </a:t>
            </a:r>
            <a:endParaRPr lang="es-A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/>
              <p:nvPr/>
            </p:nvSpPr>
            <p:spPr>
              <a:xfrm>
                <a:off x="773982" y="1315549"/>
                <a:ext cx="2142638" cy="7938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𝑏𝑐𝑑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82" y="1315549"/>
                <a:ext cx="2142638" cy="7938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50DE008F-ACB2-4412-B634-555BDF9E6DDC}"/>
              </a:ext>
            </a:extLst>
          </p:cNvPr>
          <p:cNvSpPr txBox="1"/>
          <p:nvPr/>
        </p:nvSpPr>
        <p:spPr>
          <a:xfrm>
            <a:off x="1897987" y="2140134"/>
            <a:ext cx="1971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 común por columna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807759BF-8ACD-4946-9091-81E4CEEFEDDB}"/>
                  </a:ext>
                </a:extLst>
              </p:cNvPr>
              <p:cNvSpPr txBox="1"/>
              <p:nvPr/>
            </p:nvSpPr>
            <p:spPr>
              <a:xfrm>
                <a:off x="179512" y="2417133"/>
                <a:ext cx="1461490" cy="680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807759BF-8ACD-4946-9091-81E4CEEFE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417133"/>
                <a:ext cx="1461490" cy="680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FF2BD63-0660-4572-852A-0D69D79F2C0C}"/>
                  </a:ext>
                </a:extLst>
              </p:cNvPr>
              <p:cNvSpPr/>
              <p:nvPr/>
            </p:nvSpPr>
            <p:spPr>
              <a:xfrm>
                <a:off x="1547664" y="2367492"/>
                <a:ext cx="1841402" cy="772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i="1">
                          <a:latin typeface="Cambria Math" panose="02040503050406030204" pitchFamily="18" charset="0"/>
                        </a:rPr>
                        <m:t>𝑎𝑏𝑐𝑑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FF2BD63-0660-4572-852A-0D69D79F2C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367492"/>
                <a:ext cx="1841402" cy="7727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B027254A-5FB1-4C7F-9D74-418D66BDF5C9}"/>
              </a:ext>
            </a:extLst>
          </p:cNvPr>
          <p:cNvSpPr txBox="1"/>
          <p:nvPr/>
        </p:nvSpPr>
        <p:spPr>
          <a:xfrm>
            <a:off x="2092491" y="3138529"/>
            <a:ext cx="909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2: F2+F1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4655817A-04D5-409E-9484-FCC773F516FB}"/>
                  </a:ext>
                </a:extLst>
              </p:cNvPr>
              <p:cNvSpPr/>
              <p:nvPr/>
            </p:nvSpPr>
            <p:spPr>
              <a:xfrm>
                <a:off x="1547664" y="3413789"/>
                <a:ext cx="1999586" cy="772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𝑎𝑏𝑐𝑑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4655817A-04D5-409E-9484-FCC773F516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413789"/>
                <a:ext cx="1999586" cy="7727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938160AF-6A9C-48E8-A200-8215F6A9F0CF}"/>
              </a:ext>
            </a:extLst>
          </p:cNvPr>
          <p:cNvCxnSpPr>
            <a:cxnSpLocks/>
          </p:cNvCxnSpPr>
          <p:nvPr/>
        </p:nvCxnSpPr>
        <p:spPr>
          <a:xfrm>
            <a:off x="3995936" y="2140134"/>
            <a:ext cx="0" cy="2930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D95581C-5B7F-4588-9F6C-418C8F09B8E9}"/>
              </a:ext>
            </a:extLst>
          </p:cNvPr>
          <p:cNvSpPr txBox="1"/>
          <p:nvPr/>
        </p:nvSpPr>
        <p:spPr>
          <a:xfrm>
            <a:off x="2092492" y="4140402"/>
            <a:ext cx="909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3: F3+F1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0133DF04-9476-4495-B283-0CAE5580B3E2}"/>
                  </a:ext>
                </a:extLst>
              </p:cNvPr>
              <p:cNvSpPr/>
              <p:nvPr/>
            </p:nvSpPr>
            <p:spPr>
              <a:xfrm>
                <a:off x="1547664" y="4354394"/>
                <a:ext cx="1999586" cy="772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𝑎𝑏𝑐𝑑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0133DF04-9476-4495-B283-0CAE5580B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354394"/>
                <a:ext cx="1999586" cy="7727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>
            <a:extLst>
              <a:ext uri="{FF2B5EF4-FFF2-40B4-BE49-F238E27FC236}">
                <a16:creationId xmlns:a16="http://schemas.microsoft.com/office/drawing/2014/main" id="{4C174415-7522-44D8-9F2D-D314D1AED6AA}"/>
              </a:ext>
            </a:extLst>
          </p:cNvPr>
          <p:cNvSpPr txBox="1"/>
          <p:nvPr/>
        </p:nvSpPr>
        <p:spPr>
          <a:xfrm>
            <a:off x="4079523" y="2140133"/>
            <a:ext cx="909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4: F4+F1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26581B81-9E9F-404C-BCF6-FD03E95F14F1}"/>
                  </a:ext>
                </a:extLst>
              </p:cNvPr>
              <p:cNvSpPr/>
              <p:nvPr/>
            </p:nvSpPr>
            <p:spPr>
              <a:xfrm>
                <a:off x="3989659" y="2365753"/>
                <a:ext cx="1653338" cy="772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𝑎𝑏𝑐𝑑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26581B81-9E9F-404C-BCF6-FD03E95F14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659" y="2365753"/>
                <a:ext cx="1653338" cy="7727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A106848E-BF54-4F0C-B360-21F7B9930470}"/>
                  </a:ext>
                </a:extLst>
              </p:cNvPr>
              <p:cNvSpPr/>
              <p:nvPr/>
            </p:nvSpPr>
            <p:spPr>
              <a:xfrm>
                <a:off x="4255551" y="3645741"/>
                <a:ext cx="93281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𝑎𝑏𝑐𝑑</m:t>
                      </m:r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A106848E-BF54-4F0C-B360-21F7B99304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551" y="3645741"/>
                <a:ext cx="932819" cy="276999"/>
              </a:xfrm>
              <a:prstGeom prst="rect">
                <a:avLst/>
              </a:prstGeom>
              <a:blipFill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3D4770CA-5FBB-490C-A718-9BC8DCB6B84F}"/>
                  </a:ext>
                </a:extLst>
              </p:cNvPr>
              <p:cNvSpPr/>
              <p:nvPr/>
            </p:nvSpPr>
            <p:spPr>
              <a:xfrm>
                <a:off x="4242996" y="4019206"/>
                <a:ext cx="71962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i="1">
                          <a:latin typeface="Cambria Math" panose="02040503050406030204" pitchFamily="18" charset="0"/>
                        </a:rPr>
                        <m:t>𝑎𝑏𝑐𝑑</m:t>
                      </m:r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3D4770CA-5FBB-490C-A718-9BC8DCB6B8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996" y="4019206"/>
                <a:ext cx="719621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32DCB801-F535-44AF-A841-76BC8DBEB97C}"/>
              </a:ext>
            </a:extLst>
          </p:cNvPr>
          <p:cNvSpPr/>
          <p:nvPr/>
        </p:nvSpPr>
        <p:spPr>
          <a:xfrm rot="10800000">
            <a:off x="4565686" y="2438967"/>
            <a:ext cx="932818" cy="762419"/>
          </a:xfrm>
          <a:prstGeom prst="rtTriangl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473E6F6C-7747-4A14-A8B5-0D3B60337158}"/>
              </a:ext>
            </a:extLst>
          </p:cNvPr>
          <p:cNvSpPr txBox="1"/>
          <p:nvPr/>
        </p:nvSpPr>
        <p:spPr>
          <a:xfrm>
            <a:off x="4011444" y="3287936"/>
            <a:ext cx="1518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Triangular Superior</a:t>
            </a:r>
          </a:p>
        </p:txBody>
      </p:sp>
    </p:spTree>
    <p:extLst>
      <p:ext uri="{BB962C8B-B14F-4D97-AF65-F5344CB8AC3E}">
        <p14:creationId xmlns:p14="http://schemas.microsoft.com/office/powerpoint/2010/main" val="227181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7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31" grpId="0"/>
      <p:bldP spid="11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Pentagon 5">
            <a:extLst>
              <a:ext uri="{FF2B5EF4-FFF2-40B4-BE49-F238E27FC236}">
                <a16:creationId xmlns:a16="http://schemas.microsoft.com/office/drawing/2014/main" id="{0E95A38A-418D-4EFC-A94D-9F4D97F1FD75}"/>
              </a:ext>
            </a:extLst>
          </p:cNvPr>
          <p:cNvSpPr/>
          <p:nvPr/>
        </p:nvSpPr>
        <p:spPr>
          <a:xfrm>
            <a:off x="9203" y="69954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/>
              <p:nvPr/>
            </p:nvSpPr>
            <p:spPr>
              <a:xfrm>
                <a:off x="0" y="921082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0.7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082"/>
                <a:ext cx="496931" cy="276999"/>
              </a:xfrm>
              <a:prstGeom prst="rect">
                <a:avLst/>
              </a:prstGeom>
              <a:blipFill>
                <a:blip r:embed="rId3"/>
                <a:stretch>
                  <a:fillRect l="-8537" r="-9756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1A98FA8D-4F85-4E8E-A175-A876B54DE208}"/>
              </a:ext>
            </a:extLst>
          </p:cNvPr>
          <p:cNvSpPr/>
          <p:nvPr/>
        </p:nvSpPr>
        <p:spPr>
          <a:xfrm>
            <a:off x="764779" y="853886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Sin desarrollar los determinantes, demostrar las siguientes identidades, mencionar las propiedades utilizadas. </a:t>
            </a:r>
            <a:endParaRPr lang="es-AR" sz="1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0DE008F-ACB2-4412-B634-555BDF9E6DDC}"/>
              </a:ext>
            </a:extLst>
          </p:cNvPr>
          <p:cNvSpPr txBox="1"/>
          <p:nvPr/>
        </p:nvSpPr>
        <p:spPr>
          <a:xfrm>
            <a:off x="3979296" y="1975462"/>
            <a:ext cx="1396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F1: F1+F2+F3+F4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463F720-C156-497F-B80B-70191431584F}"/>
                  </a:ext>
                </a:extLst>
              </p:cNvPr>
              <p:cNvSpPr txBox="1"/>
              <p:nvPr/>
            </p:nvSpPr>
            <p:spPr>
              <a:xfrm>
                <a:off x="795397" y="1198081"/>
                <a:ext cx="4482381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AR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sz="1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AR" sz="1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s-AR" sz="1400" dirty="0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463F720-C156-497F-B80B-701914315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97" y="1198081"/>
                <a:ext cx="4482381" cy="8298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DF86D25-1AB1-44A3-92B4-BF94F2376527}"/>
                  </a:ext>
                </a:extLst>
              </p:cNvPr>
              <p:cNvSpPr/>
              <p:nvPr/>
            </p:nvSpPr>
            <p:spPr>
              <a:xfrm>
                <a:off x="-52266" y="2229805"/>
                <a:ext cx="2244717" cy="685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AR" sz="1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AR" sz="1000" dirty="0"/>
              </a:p>
            </p:txBody>
          </p:sp>
        </mc:Choice>
        <mc:Fallback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DF86D25-1AB1-44A3-92B4-BF94F23765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266" y="2229805"/>
                <a:ext cx="2244717" cy="6852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DC1AFF6F-2B8F-43E5-B17A-6F4967F42768}"/>
                  </a:ext>
                </a:extLst>
              </p:cNvPr>
              <p:cNvSpPr/>
              <p:nvPr/>
            </p:nvSpPr>
            <p:spPr>
              <a:xfrm>
                <a:off x="1979712" y="2237344"/>
                <a:ext cx="5524974" cy="6860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s-AR" sz="100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0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0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b="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0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b="0" i="1" smtClean="0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0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0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  <m:r>
                                  <a:rPr lang="es-AR" sz="10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0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000" dirty="0"/>
              </a:p>
            </p:txBody>
          </p:sp>
        </mc:Choice>
        <mc:Fallback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DC1AFF6F-2B8F-43E5-B17A-6F4967F427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237344"/>
                <a:ext cx="5524974" cy="6860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40305B5D-470C-4156-8BF5-73F3E2276325}"/>
              </a:ext>
            </a:extLst>
          </p:cNvPr>
          <p:cNvSpPr txBox="1"/>
          <p:nvPr/>
        </p:nvSpPr>
        <p:spPr>
          <a:xfrm>
            <a:off x="7994603" y="2529640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F2: F2-F1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EFF1E57-96E7-4D3D-A271-1250BEFC38C5}"/>
              </a:ext>
            </a:extLst>
          </p:cNvPr>
          <p:cNvSpPr txBox="1"/>
          <p:nvPr/>
        </p:nvSpPr>
        <p:spPr>
          <a:xfrm>
            <a:off x="7994604" y="2734905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F3: F3-F1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11C5043-C5C9-4BEF-88C2-8EF7466137A0}"/>
              </a:ext>
            </a:extLst>
          </p:cNvPr>
          <p:cNvSpPr txBox="1"/>
          <p:nvPr/>
        </p:nvSpPr>
        <p:spPr>
          <a:xfrm>
            <a:off x="7994605" y="2949508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F4: F4-F1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D8FC6000-F750-4A5A-A013-D073476952CD}"/>
                  </a:ext>
                </a:extLst>
              </p:cNvPr>
              <p:cNvSpPr/>
              <p:nvPr/>
            </p:nvSpPr>
            <p:spPr>
              <a:xfrm>
                <a:off x="-61154" y="3257856"/>
                <a:ext cx="3252685" cy="682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1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s-AR" sz="1000" i="1">
                        <a:latin typeface="Cambria Math" panose="02040503050406030204" pitchFamily="18" charset="0"/>
                      </a:rPr>
                      <m:t>1+</m:t>
                    </m:r>
                    <m:sSub>
                      <m:sSubPr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sz="1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s-AR" sz="1000" dirty="0"/>
                      <m:t>+ </m:t>
                    </m:r>
                    <m:sSub>
                      <m:sSubPr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s-AR" sz="1000" dirty="0"/>
                      <m:t>+ </m:t>
                    </m:r>
                    <m:sSub>
                      <m:sSubPr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s-AR" sz="1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1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s-AR" sz="1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AR" sz="1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AR" sz="1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AR" sz="1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s-AR" sz="1000" dirty="0"/>
              </a:p>
            </p:txBody>
          </p:sp>
        </mc:Choice>
        <mc:Fallback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D8FC6000-F750-4A5A-A013-D073476952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154" y="3257856"/>
                <a:ext cx="3252685" cy="6820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98D4AF6F-CB29-4F93-986E-F00D88C18F42}"/>
              </a:ext>
            </a:extLst>
          </p:cNvPr>
          <p:cNvSpPr txBox="1"/>
          <p:nvPr/>
        </p:nvSpPr>
        <p:spPr>
          <a:xfrm>
            <a:off x="36086" y="3997393"/>
            <a:ext cx="1518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Triangular Superior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76D06FF8-2C38-44D0-845B-B9686BABFBD0}"/>
                  </a:ext>
                </a:extLst>
              </p:cNvPr>
              <p:cNvSpPr/>
              <p:nvPr/>
            </p:nvSpPr>
            <p:spPr>
              <a:xfrm>
                <a:off x="3834448" y="4422329"/>
                <a:ext cx="16862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200" i="1">
                        <a:latin typeface="Cambria Math" panose="02040503050406030204" pitchFamily="18" charset="0"/>
                      </a:rPr>
                      <m:t>=1+</m:t>
                    </m:r>
                    <m:sSub>
                      <m:sSubPr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sz="1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sz="12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2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AR" sz="12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2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s-AR" sz="1200" dirty="0"/>
              </a:p>
            </p:txBody>
          </p:sp>
        </mc:Choice>
        <mc:Fallback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76D06FF8-2C38-44D0-845B-B9686BABF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448" y="4422329"/>
                <a:ext cx="1686231" cy="276999"/>
              </a:xfrm>
              <a:prstGeom prst="rect">
                <a:avLst/>
              </a:prstGeom>
              <a:blipFill>
                <a:blip r:embed="rId8"/>
                <a:stretch>
                  <a:fillRect t="-2174" b="-130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id="{AC670C3F-4034-432B-B25D-1DF2802EA85C}"/>
              </a:ext>
            </a:extLst>
          </p:cNvPr>
          <p:cNvSpPr txBox="1"/>
          <p:nvPr/>
        </p:nvSpPr>
        <p:spPr>
          <a:xfrm>
            <a:off x="83958" y="3008785"/>
            <a:ext cx="1578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 común por F1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451CCC1-5436-4257-93EF-8CAA24051CC5}"/>
              </a:ext>
            </a:extLst>
          </p:cNvPr>
          <p:cNvSpPr txBox="1"/>
          <p:nvPr/>
        </p:nvSpPr>
        <p:spPr>
          <a:xfrm>
            <a:off x="3161521" y="3095440"/>
            <a:ext cx="1104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Transpósición</a:t>
            </a:r>
            <a:endParaRPr lang="es-AR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614ED952-177B-4099-BF5F-03BA2359442E}"/>
                  </a:ext>
                </a:extLst>
              </p:cNvPr>
              <p:cNvSpPr/>
              <p:nvPr/>
            </p:nvSpPr>
            <p:spPr>
              <a:xfrm>
                <a:off x="2962519" y="3209104"/>
                <a:ext cx="5807552" cy="687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AR" sz="1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s-AR" sz="1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</m:t>
                    </m:r>
                    <m:sSub>
                      <m:sSubPr>
                        <m:ctrlP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sz="1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s-AR" sz="1000" dirty="0">
                        <a:solidFill>
                          <a:schemeClr val="tx1"/>
                        </a:solidFill>
                      </a:rPr>
                      <m:t>+ </m:t>
                    </m:r>
                    <m:sSub>
                      <m:sSubPr>
                        <m:ctrlP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s-AR" sz="1000" dirty="0">
                        <a:solidFill>
                          <a:schemeClr val="tx1"/>
                        </a:solidFill>
                      </a:rPr>
                      <m:t>+ </m:t>
                    </m:r>
                    <m:sSub>
                      <m:sSubPr>
                        <m:ctrlP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s-AR" sz="1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1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A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s-AR" sz="1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s-AR" sz="1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A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s-AR" sz="1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A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s-AR" sz="1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A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s-AR" sz="1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s-AR" sz="1000" i="1">
                        <a:latin typeface="Cambria Math" panose="02040503050406030204" pitchFamily="18" charset="0"/>
                      </a:rPr>
                      <m:t>1+</m:t>
                    </m:r>
                    <m:sSub>
                      <m:sSubPr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sz="1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s-AR" sz="1000" dirty="0"/>
                      <m:t>+ </m:t>
                    </m:r>
                    <m:sSub>
                      <m:sSubPr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s-AR" sz="1000" dirty="0"/>
                      <m:t>+ </m:t>
                    </m:r>
                    <m:sSub>
                      <m:sSubPr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AR" sz="1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s-AR" sz="10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s-AR" sz="1000" dirty="0"/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s-AR" sz="1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s-AR" sz="1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AR" sz="10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AR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AR" sz="1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614ED952-177B-4099-BF5F-03BA235944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519" y="3209104"/>
                <a:ext cx="5807552" cy="6875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6727CA0-FA42-4B6F-BEE5-BF09804BF179}"/>
                  </a:ext>
                </a:extLst>
              </p:cNvPr>
              <p:cNvSpPr/>
              <p:nvPr/>
            </p:nvSpPr>
            <p:spPr>
              <a:xfrm>
                <a:off x="1393267" y="4231155"/>
                <a:ext cx="2586029" cy="65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0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s-AR" sz="1000" i="1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s-AR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AR" sz="1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AR" sz="1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s-AR" sz="1000" dirty="0"/>
                        <m:t>+ </m:t>
                      </m:r>
                      <m:sSub>
                        <m:sSubPr>
                          <m:ctrlPr>
                            <a:rPr lang="es-AR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AR" sz="10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es-AR" sz="1000" dirty="0"/>
                        <m:t>+ </m:t>
                      </m:r>
                      <m:sSub>
                        <m:sSubPr>
                          <m:ctrlPr>
                            <a:rPr lang="es-AR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AR" sz="10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AR" sz="1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s-AR" sz="1000" dirty="0"/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AR" sz="10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000" dirty="0"/>
              </a:p>
            </p:txBody>
          </p:sp>
        </mc:Choice>
        <mc:Fallback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6727CA0-FA42-4B6F-BEE5-BF09804BF1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267" y="4231155"/>
                <a:ext cx="2586029" cy="6593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26" grpId="0"/>
      <p:bldP spid="27" grpId="0"/>
      <p:bldP spid="28" grpId="0"/>
      <p:bldP spid="29" grpId="0"/>
      <p:bldP spid="30" grpId="0"/>
      <p:bldP spid="35" grpId="0"/>
      <p:bldP spid="12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Pentagon 5">
            <a:extLst>
              <a:ext uri="{FF2B5EF4-FFF2-40B4-BE49-F238E27FC236}">
                <a16:creationId xmlns:a16="http://schemas.microsoft.com/office/drawing/2014/main" id="{0E95A38A-418D-4EFC-A94D-9F4D97F1FD75}"/>
              </a:ext>
            </a:extLst>
          </p:cNvPr>
          <p:cNvSpPr/>
          <p:nvPr/>
        </p:nvSpPr>
        <p:spPr>
          <a:xfrm>
            <a:off x="9203" y="853428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/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0.8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011973A-23AD-489B-8078-FE616C5B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4968"/>
                <a:ext cx="496931" cy="276999"/>
              </a:xfrm>
              <a:prstGeom prst="rect">
                <a:avLst/>
              </a:prstGeom>
              <a:blipFill>
                <a:blip r:embed="rId3"/>
                <a:stretch>
                  <a:fillRect l="-8537" r="-9756"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1A98FA8D-4F85-4E8E-A175-A876B54DE208}"/>
              </a:ext>
            </a:extLst>
          </p:cNvPr>
          <p:cNvSpPr/>
          <p:nvPr/>
        </p:nvSpPr>
        <p:spPr>
          <a:xfrm>
            <a:off x="764779" y="100777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Sin desarrollar los determinantes, demostrar las siguientes identidades, mencionar las propiedades utilizadas. </a:t>
            </a:r>
            <a:endParaRPr lang="es-A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/>
              <p:nvPr/>
            </p:nvSpPr>
            <p:spPr>
              <a:xfrm>
                <a:off x="773982" y="1315549"/>
                <a:ext cx="2573881" cy="7938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B98799F-8F78-4DC9-8D4B-0A4AC842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82" y="1315549"/>
                <a:ext cx="2573881" cy="7938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B027254A-5FB1-4C7F-9D74-418D66BDF5C9}"/>
                  </a:ext>
                </a:extLst>
              </p:cNvPr>
              <p:cNvSpPr txBox="1"/>
              <p:nvPr/>
            </p:nvSpPr>
            <p:spPr>
              <a:xfrm>
                <a:off x="1547664" y="2140132"/>
                <a:ext cx="16316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2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Factor común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s-AR" sz="1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AR" sz="12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F1</a:t>
                </a: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B027254A-5FB1-4C7F-9D74-418D66BDF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140132"/>
                <a:ext cx="1631601" cy="276999"/>
              </a:xfrm>
              <a:prstGeom prst="rect">
                <a:avLst/>
              </a:prstGeom>
              <a:blipFill>
                <a:blip r:embed="rId5"/>
                <a:stretch>
                  <a:fillRect l="-37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8C377C0-81D7-47ED-8649-771E36670E68}"/>
                  </a:ext>
                </a:extLst>
              </p:cNvPr>
              <p:cNvSpPr txBox="1"/>
              <p:nvPr/>
            </p:nvSpPr>
            <p:spPr>
              <a:xfrm>
                <a:off x="-206380" y="2417133"/>
                <a:ext cx="1682036" cy="7938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8C377C0-81D7-47ED-8649-771E36670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6380" y="2417133"/>
                <a:ext cx="1682036" cy="7938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01C1C24B-AA6D-4A88-861D-D5AFC36CE7CB}"/>
                  </a:ext>
                </a:extLst>
              </p:cNvPr>
              <p:cNvSpPr txBox="1"/>
              <p:nvPr/>
            </p:nvSpPr>
            <p:spPr>
              <a:xfrm>
                <a:off x="1331640" y="2417132"/>
                <a:ext cx="1682036" cy="7938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01C1C24B-AA6D-4A88-861D-D5AFC36CE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17132"/>
                <a:ext cx="1682036" cy="7938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ADE001A7-ACCC-4974-97EF-482A671E24B8}"/>
              </a:ext>
            </a:extLst>
          </p:cNvPr>
          <p:cNvSpPr txBox="1"/>
          <p:nvPr/>
        </p:nvSpPr>
        <p:spPr>
          <a:xfrm>
            <a:off x="1728465" y="3380215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C4: C4-C3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1C843D3F-5BC3-4CE9-83AF-A59D72746A0E}"/>
                  </a:ext>
                </a:extLst>
              </p:cNvPr>
              <p:cNvSpPr txBox="1"/>
              <p:nvPr/>
            </p:nvSpPr>
            <p:spPr>
              <a:xfrm>
                <a:off x="1331640" y="3738824"/>
                <a:ext cx="2016223" cy="7938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1C843D3F-5BC3-4CE9-83AF-A59D72746A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738824"/>
                <a:ext cx="2016223" cy="7938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3165460A-C590-4AB4-A7CB-51E4E5833865}"/>
              </a:ext>
            </a:extLst>
          </p:cNvPr>
          <p:cNvCxnSpPr>
            <a:cxnSpLocks/>
          </p:cNvCxnSpPr>
          <p:nvPr/>
        </p:nvCxnSpPr>
        <p:spPr>
          <a:xfrm>
            <a:off x="3324692" y="2191755"/>
            <a:ext cx="0" cy="2930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4DEFC0D-11AD-49F3-A506-B3792AFFFED7}"/>
              </a:ext>
            </a:extLst>
          </p:cNvPr>
          <p:cNvSpPr txBox="1"/>
          <p:nvPr/>
        </p:nvSpPr>
        <p:spPr>
          <a:xfrm>
            <a:off x="3409884" y="2170553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C3: C3-C2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B0162486-334E-4889-9AC7-C59D3BDF290E}"/>
                  </a:ext>
                </a:extLst>
              </p:cNvPr>
              <p:cNvSpPr txBox="1"/>
              <p:nvPr/>
            </p:nvSpPr>
            <p:spPr>
              <a:xfrm>
                <a:off x="3424403" y="2508749"/>
                <a:ext cx="2016223" cy="7938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B0162486-334E-4889-9AC7-C59D3BDF2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403" y="2508749"/>
                <a:ext cx="2016223" cy="7938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F0F491AF-D6AA-41EA-A455-663A495F2FA3}"/>
              </a:ext>
            </a:extLst>
          </p:cNvPr>
          <p:cNvSpPr txBox="1"/>
          <p:nvPr/>
        </p:nvSpPr>
        <p:spPr>
          <a:xfrm>
            <a:off x="3409884" y="3417966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C2: C2-C1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6711FC5A-B923-457D-B69C-A4D3ED0786B1}"/>
                  </a:ext>
                </a:extLst>
              </p:cNvPr>
              <p:cNvSpPr txBox="1"/>
              <p:nvPr/>
            </p:nvSpPr>
            <p:spPr>
              <a:xfrm>
                <a:off x="3470120" y="3876066"/>
                <a:ext cx="2614048" cy="7938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6711FC5A-B923-457D-B69C-A4D3ED078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120" y="3876066"/>
                <a:ext cx="2614048" cy="7938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ángulo rectángulo 7">
            <a:extLst>
              <a:ext uri="{FF2B5EF4-FFF2-40B4-BE49-F238E27FC236}">
                <a16:creationId xmlns:a16="http://schemas.microsoft.com/office/drawing/2014/main" id="{16E32B15-60D4-4F10-BA45-5620C4D3342F}"/>
              </a:ext>
            </a:extLst>
          </p:cNvPr>
          <p:cNvSpPr/>
          <p:nvPr/>
        </p:nvSpPr>
        <p:spPr>
          <a:xfrm>
            <a:off x="3805464" y="3811092"/>
            <a:ext cx="2037734" cy="865045"/>
          </a:xfrm>
          <a:custGeom>
            <a:avLst/>
            <a:gdLst>
              <a:gd name="connsiteX0" fmla="*/ 0 w 2016218"/>
              <a:gd name="connsiteY0" fmla="*/ 940349 h 940349"/>
              <a:gd name="connsiteX1" fmla="*/ 0 w 2016218"/>
              <a:gd name="connsiteY1" fmla="*/ 0 h 940349"/>
              <a:gd name="connsiteX2" fmla="*/ 2016218 w 2016218"/>
              <a:gd name="connsiteY2" fmla="*/ 940349 h 940349"/>
              <a:gd name="connsiteX3" fmla="*/ 0 w 2016218"/>
              <a:gd name="connsiteY3" fmla="*/ 940349 h 940349"/>
              <a:gd name="connsiteX0" fmla="*/ 0 w 2016218"/>
              <a:gd name="connsiteY0" fmla="*/ 854288 h 854288"/>
              <a:gd name="connsiteX1" fmla="*/ 43031 w 2016218"/>
              <a:gd name="connsiteY1" fmla="*/ 0 h 854288"/>
              <a:gd name="connsiteX2" fmla="*/ 2016218 w 2016218"/>
              <a:gd name="connsiteY2" fmla="*/ 854288 h 854288"/>
              <a:gd name="connsiteX3" fmla="*/ 0 w 2016218"/>
              <a:gd name="connsiteY3" fmla="*/ 854288 h 854288"/>
              <a:gd name="connsiteX0" fmla="*/ 0 w 2016218"/>
              <a:gd name="connsiteY0" fmla="*/ 854288 h 854288"/>
              <a:gd name="connsiteX1" fmla="*/ 43031 w 2016218"/>
              <a:gd name="connsiteY1" fmla="*/ 0 h 854288"/>
              <a:gd name="connsiteX2" fmla="*/ 2016218 w 2016218"/>
              <a:gd name="connsiteY2" fmla="*/ 854288 h 854288"/>
              <a:gd name="connsiteX3" fmla="*/ 0 w 2016218"/>
              <a:gd name="connsiteY3" fmla="*/ 854288 h 854288"/>
              <a:gd name="connsiteX0" fmla="*/ 0 w 2037734"/>
              <a:gd name="connsiteY0" fmla="*/ 854288 h 865045"/>
              <a:gd name="connsiteX1" fmla="*/ 43031 w 2037734"/>
              <a:gd name="connsiteY1" fmla="*/ 0 h 865045"/>
              <a:gd name="connsiteX2" fmla="*/ 2037734 w 2037734"/>
              <a:gd name="connsiteY2" fmla="*/ 865045 h 865045"/>
              <a:gd name="connsiteX3" fmla="*/ 0 w 2037734"/>
              <a:gd name="connsiteY3" fmla="*/ 854288 h 8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7734" h="865045">
                <a:moveTo>
                  <a:pt x="0" y="854288"/>
                </a:moveTo>
                <a:lnTo>
                  <a:pt x="43031" y="0"/>
                </a:lnTo>
                <a:lnTo>
                  <a:pt x="2037734" y="865045"/>
                </a:lnTo>
                <a:lnTo>
                  <a:pt x="0" y="854288"/>
                </a:lnTo>
                <a:close/>
              </a:path>
            </a:pathLst>
          </a:cu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29F28C3-354A-4FC1-A37E-08577EBAB65E}"/>
              </a:ext>
            </a:extLst>
          </p:cNvPr>
          <p:cNvSpPr txBox="1"/>
          <p:nvPr/>
        </p:nvSpPr>
        <p:spPr>
          <a:xfrm>
            <a:off x="6084168" y="2146846"/>
            <a:ext cx="1459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Triangular Inferior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1A6CA618-DC83-4EAE-AB14-C4D1F680B73F}"/>
              </a:ext>
            </a:extLst>
          </p:cNvPr>
          <p:cNvCxnSpPr>
            <a:cxnSpLocks/>
          </p:cNvCxnSpPr>
          <p:nvPr/>
        </p:nvCxnSpPr>
        <p:spPr>
          <a:xfrm>
            <a:off x="5940152" y="2216027"/>
            <a:ext cx="0" cy="2930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39563ACE-A8B7-4B55-9CEA-575ACD8F59C1}"/>
                  </a:ext>
                </a:extLst>
              </p:cNvPr>
              <p:cNvSpPr txBox="1"/>
              <p:nvPr/>
            </p:nvSpPr>
            <p:spPr>
              <a:xfrm>
                <a:off x="5954252" y="2473611"/>
                <a:ext cx="2614048" cy="7938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AR" sz="14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39563ACE-A8B7-4B55-9CEA-575ACD8F59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252" y="2473611"/>
                <a:ext cx="2614048" cy="79380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>
            <a:extLst>
              <a:ext uri="{FF2B5EF4-FFF2-40B4-BE49-F238E27FC236}">
                <a16:creationId xmlns:a16="http://schemas.microsoft.com/office/drawing/2014/main" id="{4A0D67A3-57E9-4E48-B19F-090843A1811F}"/>
              </a:ext>
            </a:extLst>
          </p:cNvPr>
          <p:cNvSpPr/>
          <p:nvPr/>
        </p:nvSpPr>
        <p:spPr>
          <a:xfrm rot="1324618">
            <a:off x="6219582" y="2792011"/>
            <a:ext cx="2083387" cy="27925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B60D153-B5E6-4DA3-85A4-7E367795817E}"/>
                  </a:ext>
                </a:extLst>
              </p:cNvPr>
              <p:cNvSpPr/>
              <p:nvPr/>
            </p:nvSpPr>
            <p:spPr>
              <a:xfrm>
                <a:off x="5933047" y="3581907"/>
                <a:ext cx="117198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B60D153-B5E6-4DA3-85A4-7E36779581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047" y="3581907"/>
                <a:ext cx="1171988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402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26" grpId="0"/>
      <p:bldP spid="27" grpId="0"/>
      <p:bldP spid="29" grpId="0"/>
      <p:bldP spid="33" grpId="0"/>
      <p:bldP spid="34" grpId="0"/>
      <p:bldP spid="35" grpId="0"/>
      <p:bldP spid="36" grpId="0"/>
      <p:bldP spid="8" grpId="0" animBg="1"/>
      <p:bldP spid="37" grpId="0"/>
      <p:bldP spid="39" grpId="0"/>
      <p:bldP spid="10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478"/>
            <a:ext cx="9144000" cy="648071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Determinantes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 err="1">
                <a:solidFill>
                  <a:schemeClr val="accent2"/>
                </a:solidFill>
              </a:rPr>
              <a:t>Ejercicios</a:t>
            </a:r>
            <a:r>
              <a:rPr lang="en-US" altLang="ko-KR" dirty="0">
                <a:solidFill>
                  <a:schemeClr val="accent2"/>
                </a:solidFill>
              </a:rPr>
              <a:t> </a:t>
            </a:r>
            <a:r>
              <a:rPr lang="en-US" altLang="ko-KR" dirty="0">
                <a:solidFill>
                  <a:schemeClr val="accent3"/>
                </a:solidFill>
              </a:rPr>
              <a:t>de </a:t>
            </a:r>
            <a:r>
              <a:rPr lang="en-US" altLang="ko-KR" dirty="0">
                <a:solidFill>
                  <a:schemeClr val="accent2"/>
                </a:solidFill>
              </a:rPr>
              <a:t>la </a:t>
            </a:r>
            <a:r>
              <a:rPr lang="en-US" altLang="ko-KR" dirty="0" err="1">
                <a:solidFill>
                  <a:schemeClr val="accent3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4CE2165-BD48-493D-A16C-6496FE64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08" y="19512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9225BA9-019C-4E87-BA5A-A3EC329AD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08" y="22298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es-ES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AB17FE-5ACD-4889-B751-C355D423E09A}"/>
              </a:ext>
            </a:extLst>
          </p:cNvPr>
          <p:cNvSpPr txBox="1"/>
          <p:nvPr/>
        </p:nvSpPr>
        <p:spPr>
          <a:xfrm>
            <a:off x="5689114" y="1889346"/>
            <a:ext cx="2529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tener dos filas proporcionales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0652AC4-594D-4A29-B6A0-E8F47A7E1CB2}"/>
              </a:ext>
            </a:extLst>
          </p:cNvPr>
          <p:cNvSpPr/>
          <p:nvPr/>
        </p:nvSpPr>
        <p:spPr>
          <a:xfrm rot="16200000">
            <a:off x="4226518" y="1735116"/>
            <a:ext cx="326901" cy="1652159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45F343F-A6EC-48EC-B636-924E2AECC394}"/>
                  </a:ext>
                </a:extLst>
              </p:cNvPr>
              <p:cNvSpPr txBox="1"/>
              <p:nvPr/>
            </p:nvSpPr>
            <p:spPr>
              <a:xfrm>
                <a:off x="63184" y="2075997"/>
                <a:ext cx="1536446" cy="849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45F343F-A6EC-48EC-B636-924E2AECC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4" y="2075997"/>
                <a:ext cx="1536446" cy="849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3F6F915C-03CA-4508-AE2A-AD92B507FBD0}"/>
                  </a:ext>
                </a:extLst>
              </p:cNvPr>
              <p:cNvSpPr/>
              <p:nvPr/>
            </p:nvSpPr>
            <p:spPr>
              <a:xfrm>
                <a:off x="1986341" y="1768218"/>
                <a:ext cx="12168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b>
                    </m:sSub>
                    <m:r>
                      <a:rPr lang="es-A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</a:t>
                </a:r>
                <a:r>
                  <a:rPr lang="es-AR" sz="1400" b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3F6F915C-03CA-4508-AE2A-AD92B507F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341" y="1768218"/>
                <a:ext cx="1216872" cy="307777"/>
              </a:xfrm>
              <a:prstGeom prst="rect">
                <a:avLst/>
              </a:prstGeom>
              <a:blipFill>
                <a:blip r:embed="rId4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8654844A-649A-429C-BB03-3B87E6E5DAB9}"/>
                  </a:ext>
                </a:extLst>
              </p:cNvPr>
              <p:cNvSpPr txBox="1"/>
              <p:nvPr/>
            </p:nvSpPr>
            <p:spPr>
              <a:xfrm>
                <a:off x="1567708" y="2080537"/>
                <a:ext cx="1835694" cy="849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8654844A-649A-429C-BB03-3B87E6E5DA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708" y="2080537"/>
                <a:ext cx="1835694" cy="8492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60F13FAF-B789-480C-8907-FD120A463978}"/>
                  </a:ext>
                </a:extLst>
              </p:cNvPr>
              <p:cNvSpPr/>
              <p:nvPr/>
            </p:nvSpPr>
            <p:spPr>
              <a:xfrm>
                <a:off x="3789046" y="1744663"/>
                <a:ext cx="13046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b>
                    </m:sSub>
                    <m:r>
                      <a:rPr lang="es-AR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A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AR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</m:oMath>
                </a14:m>
                <a:r>
                  <a:rPr lang="es-AR" sz="1400" b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AR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s-AR" sz="1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60F13FAF-B789-480C-8907-FD120A4639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046" y="1744663"/>
                <a:ext cx="1304653" cy="307777"/>
              </a:xfrm>
              <a:prstGeom prst="rect">
                <a:avLst/>
              </a:prstGeom>
              <a:blipFill>
                <a:blip r:embed="rId6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B9590D11-6BC8-4DDF-BF8A-93760C62A1AF}"/>
                  </a:ext>
                </a:extLst>
              </p:cNvPr>
              <p:cNvSpPr txBox="1"/>
              <p:nvPr/>
            </p:nvSpPr>
            <p:spPr>
              <a:xfrm>
                <a:off x="3306873" y="2043235"/>
                <a:ext cx="2010422" cy="849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B9590D11-6BC8-4DDF-BF8A-93760C62A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873" y="2043235"/>
                <a:ext cx="2010422" cy="8492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entagon 5">
            <a:extLst>
              <a:ext uri="{FF2B5EF4-FFF2-40B4-BE49-F238E27FC236}">
                <a16:creationId xmlns:a16="http://schemas.microsoft.com/office/drawing/2014/main" id="{A1A203B2-41B3-46F4-AE10-49047723D8CA}"/>
              </a:ext>
            </a:extLst>
          </p:cNvPr>
          <p:cNvSpPr/>
          <p:nvPr/>
        </p:nvSpPr>
        <p:spPr>
          <a:xfrm>
            <a:off x="0" y="825632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14C2177-4141-4366-8F3D-C0EEDB168495}"/>
                  </a:ext>
                </a:extLst>
              </p:cNvPr>
              <p:cNvSpPr txBox="1"/>
              <p:nvPr/>
            </p:nvSpPr>
            <p:spPr>
              <a:xfrm>
                <a:off x="28905" y="1016276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1.1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414C2177-4141-4366-8F3D-C0EEDB168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5" y="1016276"/>
                <a:ext cx="496931" cy="276999"/>
              </a:xfrm>
              <a:prstGeom prst="rect">
                <a:avLst/>
              </a:prstGeom>
              <a:blipFill>
                <a:blip r:embed="rId8"/>
                <a:stretch>
                  <a:fillRect l="-9877" r="-11111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7C45ED4-DE38-4B2D-B785-0A0AB97229E9}"/>
                  </a:ext>
                </a:extLst>
              </p:cNvPr>
              <p:cNvSpPr/>
              <p:nvPr/>
            </p:nvSpPr>
            <p:spPr>
              <a:xfrm>
                <a:off x="5216048" y="2263546"/>
                <a:ext cx="518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7C45ED4-DE38-4B2D-B785-0A0AB97229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048" y="2263546"/>
                <a:ext cx="5182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ángulo 2">
            <a:extLst>
              <a:ext uri="{FF2B5EF4-FFF2-40B4-BE49-F238E27FC236}">
                <a16:creationId xmlns:a16="http://schemas.microsoft.com/office/drawing/2014/main" id="{93CFA5A6-7952-42FE-BF73-AF24D5B05FAE}"/>
              </a:ext>
            </a:extLst>
          </p:cNvPr>
          <p:cNvSpPr/>
          <p:nvPr/>
        </p:nvSpPr>
        <p:spPr>
          <a:xfrm>
            <a:off x="709444" y="1033415"/>
            <a:ext cx="51948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Calcular los siguientes determinantes, indicando las propiedades usadas. 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0936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9" grpId="0" animBg="1"/>
      <p:bldP spid="4" grpId="0"/>
      <p:bldP spid="5" grpId="0"/>
      <p:bldP spid="26" grpId="0"/>
      <p:bldP spid="30" grpId="0"/>
      <p:bldP spid="31" grpId="0"/>
      <p:bldP spid="6" grpId="0"/>
    </p:bldLst>
  </p:timing>
</p:sld>
</file>

<file path=ppt/theme/theme1.xml><?xml version="1.0" encoding="utf-8"?>
<a:theme xmlns:a="http://schemas.openxmlformats.org/drawingml/2006/main" name="Contents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3FE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11369</TotalTime>
  <Words>923</Words>
  <Application>Microsoft Office PowerPoint</Application>
  <PresentationFormat>Presentación en pantalla (16:9)</PresentationFormat>
  <Paragraphs>191</Paragraphs>
  <Slides>12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맑은 고딕</vt:lpstr>
      <vt:lpstr>Arial</vt:lpstr>
      <vt:lpstr>Cambria Math</vt:lpstr>
      <vt:lpstr>Times New Roman</vt:lpstr>
      <vt:lpstr>Contents Slide Master</vt:lpstr>
      <vt:lpstr>Section Break Slide Master</vt:lpstr>
      <vt:lpstr>Determinantes Ejercicios de la Guía</vt:lpstr>
      <vt:lpstr>Determinantes Ejercicios de la Guía</vt:lpstr>
      <vt:lpstr>Determinantes Ejercicios de la Guía</vt:lpstr>
      <vt:lpstr>Determinantes Ejercicios de la Guía</vt:lpstr>
      <vt:lpstr>Determinantes Ejercicios de la Guía</vt:lpstr>
      <vt:lpstr>Determinantes Ejercicios de la Guía</vt:lpstr>
      <vt:lpstr>Determinantes Ejercicios de la Guía</vt:lpstr>
      <vt:lpstr>Determinantes Ejercicios de la Guía</vt:lpstr>
      <vt:lpstr>Determinantes Ejercicios de la Guía</vt:lpstr>
      <vt:lpstr>Determinantes Ejercicios de la Guía</vt:lpstr>
      <vt:lpstr>Determinantes Ejercicios de la Guía</vt:lpstr>
      <vt:lpstr>Determinantes Ejercicios de la Guía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Maribel Tolaba</cp:lastModifiedBy>
  <cp:revision>821</cp:revision>
  <dcterms:created xsi:type="dcterms:W3CDTF">2016-11-30T01:15:48Z</dcterms:created>
  <dcterms:modified xsi:type="dcterms:W3CDTF">2020-06-30T22:25:24Z</dcterms:modified>
</cp:coreProperties>
</file>