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1751" r:id="rId5"/>
    <p:sldId id="1789" r:id="rId6"/>
    <p:sldId id="257" r:id="rId7"/>
    <p:sldId id="1787" r:id="rId8"/>
    <p:sldId id="1772" r:id="rId9"/>
    <p:sldId id="1773" r:id="rId10"/>
    <p:sldId id="1795" r:id="rId11"/>
    <p:sldId id="1786" r:id="rId12"/>
    <p:sldId id="1794" r:id="rId13"/>
    <p:sldId id="1776" r:id="rId14"/>
    <p:sldId id="1774" r:id="rId15"/>
    <p:sldId id="1777" r:id="rId16"/>
    <p:sldId id="1775" r:id="rId17"/>
    <p:sldId id="1744" r:id="rId18"/>
    <p:sldId id="1743" r:id="rId19"/>
    <p:sldId id="1748" r:id="rId20"/>
    <p:sldId id="259" r:id="rId21"/>
    <p:sldId id="294" r:id="rId22"/>
    <p:sldId id="1747" r:id="rId23"/>
    <p:sldId id="1745" r:id="rId24"/>
    <p:sldId id="1746" r:id="rId25"/>
    <p:sldId id="1765" r:id="rId26"/>
    <p:sldId id="1796" r:id="rId27"/>
    <p:sldId id="1780" r:id="rId28"/>
    <p:sldId id="1781" r:id="rId29"/>
    <p:sldId id="1782" r:id="rId30"/>
    <p:sldId id="1783" r:id="rId31"/>
    <p:sldId id="1784" r:id="rId32"/>
    <p:sldId id="1779" r:id="rId33"/>
    <p:sldId id="1788" r:id="rId34"/>
    <p:sldId id="1785" r:id="rId35"/>
    <p:sldId id="1790" r:id="rId36"/>
    <p:sldId id="1791" r:id="rId37"/>
    <p:sldId id="1792" r:id="rId38"/>
    <p:sldId id="1778" r:id="rId3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Adrian Busse" initials="MAB" lastIdx="1" clrIdx="0">
    <p:extLst>
      <p:ext uri="{19B8F6BF-5375-455C-9EA6-DF929625EA0E}">
        <p15:presenceInfo xmlns:p15="http://schemas.microsoft.com/office/powerpoint/2012/main" userId="S-1-5-21-484299950-1821067322-3134879447-1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43D62-8EBE-4348-A301-E037B325B94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83953-5297-4CCC-BD15-590F39437AC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3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46B4-B700-41AC-9E06-78A81A2338C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E57A-2317-4B52-98B9-232F3542FF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139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70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09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290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35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F473-4BEE-40BD-9C9A-0D533FDD64BA}" type="slidenum">
              <a:rPr lang="es-AR" smtClean="0"/>
              <a:t>17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51205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AFDE0-F880-4CE2-9188-BD4F4F64FE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61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529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47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634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797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781476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4252763" y="-81933"/>
            <a:ext cx="82220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800" y="2392400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537704" y="4195735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208504" y="4611148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8498983" y="773859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8498985" y="1177955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80383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765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785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75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384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981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179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53ACEF-6F9B-4319-B57D-AAE7F48E1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634" y="681835"/>
            <a:ext cx="6831875" cy="50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6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27 Rectángulo">
            <a:extLst>
              <a:ext uri="{FF2B5EF4-FFF2-40B4-BE49-F238E27FC236}">
                <a16:creationId xmlns:a16="http://schemas.microsoft.com/office/drawing/2014/main" id="{9A33012D-4094-44D9-924F-3E057A61E8CC}"/>
              </a:ext>
            </a:extLst>
          </p:cNvPr>
          <p:cNvSpPr/>
          <p:nvPr userDrawn="1"/>
        </p:nvSpPr>
        <p:spPr>
          <a:xfrm>
            <a:off x="0" y="0"/>
            <a:ext cx="12192000" cy="71269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lvl="3"/>
            <a:endParaRPr lang="es-AR" sz="1999" dirty="0">
              <a:solidFill>
                <a:schemeClr val="bg1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3546EC1-3317-4B24-AAF5-43AB15850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170" y="-3132"/>
            <a:ext cx="1038830" cy="6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65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13F12-9476-4F7D-AB98-9928729DC84A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8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20054" y="1326906"/>
            <a:ext cx="101518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SISTEMA DE DUCTOS</a:t>
            </a:r>
          </a:p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DE LA </a:t>
            </a:r>
          </a:p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REPUBLICA ARGENTINA</a:t>
            </a:r>
          </a:p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Junio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2023</a:t>
            </a:r>
          </a:p>
          <a:p>
            <a:pPr algn="ctr"/>
            <a:endParaRPr lang="es-A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604738" y="5810810"/>
            <a:ext cx="290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Bell MT" panose="02020503060305020303" pitchFamily="18" charset="0"/>
              </a:rPr>
              <a:t>Ing</a:t>
            </a:r>
            <a:r>
              <a:rPr lang="en-US" b="1" dirty="0">
                <a:latin typeface="Bell MT" panose="02020503060305020303" pitchFamily="18" charset="0"/>
              </a:rPr>
              <a:t>. Antonio L. </a:t>
            </a:r>
            <a:r>
              <a:rPr lang="en-US" b="1" dirty="0" err="1">
                <a:latin typeface="Bell MT" panose="02020503060305020303" pitchFamily="18" charset="0"/>
              </a:rPr>
              <a:t>Pronsato</a:t>
            </a:r>
            <a:endParaRPr lang="es-A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9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85"/>
          <p:cNvGrpSpPr/>
          <p:nvPr/>
        </p:nvGrpSpPr>
        <p:grpSpPr>
          <a:xfrm>
            <a:off x="4223131" y="135034"/>
            <a:ext cx="7856973" cy="6580133"/>
            <a:chOff x="4571486" y="101275"/>
            <a:chExt cx="4473000" cy="4935100"/>
          </a:xfrm>
        </p:grpSpPr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8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929;p85"/>
          <p:cNvSpPr txBox="1">
            <a:spLocks noGrp="1"/>
          </p:cNvSpPr>
          <p:nvPr>
            <p:ph type="title"/>
          </p:nvPr>
        </p:nvSpPr>
        <p:spPr>
          <a:xfrm>
            <a:off x="358804" y="1944391"/>
            <a:ext cx="3710400" cy="20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GASODUCTOS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25" y="354851"/>
            <a:ext cx="3863974" cy="28979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25" y="3601640"/>
            <a:ext cx="3863974" cy="28979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60" y="2295524"/>
            <a:ext cx="3661824" cy="24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p118"/>
          <p:cNvSpPr txBox="1">
            <a:spLocks noGrp="1"/>
          </p:cNvSpPr>
          <p:nvPr>
            <p:ph type="title"/>
          </p:nvPr>
        </p:nvSpPr>
        <p:spPr>
          <a:xfrm>
            <a:off x="278542" y="250766"/>
            <a:ext cx="5622196" cy="8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dirty="0"/>
              <a:t>Evolución Histórica SLT</a:t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C855E-673C-E4D7-6F24-E5317C8E9D1C}"/>
              </a:ext>
            </a:extLst>
          </p:cNvPr>
          <p:cNvSpPr txBox="1"/>
          <p:nvPr/>
        </p:nvSpPr>
        <p:spPr>
          <a:xfrm>
            <a:off x="6060799" y="386178"/>
            <a:ext cx="651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del Sistema Licencia de Transporte – Total </a:t>
            </a:r>
            <a:r>
              <a:rPr lang="es-ES" altLang="es-AR" sz="1600" b="1" dirty="0" err="1">
                <a:latin typeface="Century Gothic" panose="020B0502020202020204" pitchFamily="34" charset="0"/>
              </a:rPr>
              <a:t>Pais</a:t>
            </a:r>
            <a:endParaRPr lang="es-ES" altLang="es-AR" sz="1600" b="1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en Kilómetros de Gasoducto 1993-2021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6DFF7C-332E-5EB6-198F-030BEA86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00" y="1033390"/>
            <a:ext cx="8891500" cy="52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5"/>
          <p:cNvSpPr txBox="1">
            <a:spLocks noGrp="1"/>
          </p:cNvSpPr>
          <p:nvPr>
            <p:ph type="title"/>
          </p:nvPr>
        </p:nvSpPr>
        <p:spPr>
          <a:xfrm>
            <a:off x="358804" y="1944391"/>
            <a:ext cx="3710400" cy="20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 </a:t>
            </a:r>
            <a:b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COMPRESORAS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Turbina1">
            <a:extLst>
              <a:ext uri="{FF2B5EF4-FFF2-40B4-BE49-F238E27FC236}">
                <a16:creationId xmlns:a16="http://schemas.microsoft.com/office/drawing/2014/main" id="{70D36886-EA4D-6CC2-0C8E-B3F4F510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591" y="1218866"/>
            <a:ext cx="3971916" cy="199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DA5F13-D218-2D77-C18F-B716692D2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591" y="4551273"/>
            <a:ext cx="4237580" cy="2306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3177ED-18EE-C261-69C4-B52B60A5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075" y="372840"/>
            <a:ext cx="3432338" cy="2510684"/>
          </a:xfrm>
          <a:prstGeom prst="rect">
            <a:avLst/>
          </a:prstGeom>
        </p:spPr>
      </p:pic>
      <p:grpSp>
        <p:nvGrpSpPr>
          <p:cNvPr id="935" name="Google Shape;935;p85"/>
          <p:cNvGrpSpPr/>
          <p:nvPr/>
        </p:nvGrpSpPr>
        <p:grpSpPr>
          <a:xfrm>
            <a:off x="4223131" y="135034"/>
            <a:ext cx="7856973" cy="6580133"/>
            <a:chOff x="4571486" y="101275"/>
            <a:chExt cx="4473000" cy="4935100"/>
          </a:xfrm>
        </p:grpSpPr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8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CC96133B-4EEF-5D09-AD57-1FDFE8EDC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9"/>
          <a:stretch/>
        </p:blipFill>
        <p:spPr>
          <a:xfrm>
            <a:off x="4293075" y="3574341"/>
            <a:ext cx="3710401" cy="23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p118"/>
          <p:cNvSpPr txBox="1">
            <a:spLocks noGrp="1"/>
          </p:cNvSpPr>
          <p:nvPr>
            <p:ph type="title"/>
          </p:nvPr>
        </p:nvSpPr>
        <p:spPr>
          <a:xfrm>
            <a:off x="278542" y="250766"/>
            <a:ext cx="5541687" cy="8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dirty="0"/>
              <a:t>Evolución Histórica SLT</a:t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C855E-673C-E4D7-6F24-E5317C8E9D1C}"/>
              </a:ext>
            </a:extLst>
          </p:cNvPr>
          <p:cNvSpPr txBox="1"/>
          <p:nvPr/>
        </p:nvSpPr>
        <p:spPr>
          <a:xfrm>
            <a:off x="6096000" y="386178"/>
            <a:ext cx="651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del Sistema Licencia de Transporte – Total </a:t>
            </a:r>
            <a:r>
              <a:rPr lang="es-ES" altLang="es-AR" sz="1600" b="1" dirty="0" err="1">
                <a:latin typeface="Century Gothic" panose="020B0502020202020204" pitchFamily="34" charset="0"/>
              </a:rPr>
              <a:t>Pais</a:t>
            </a:r>
            <a:endParaRPr lang="es-ES" altLang="es-AR" sz="1600" b="1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en Potencia Instalada 1993-2021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31B561-9380-56AC-AA2A-EF54DA52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49" y="970953"/>
            <a:ext cx="9550437" cy="56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61555"/>
            <a:ext cx="1132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2 - PUERTOS DE GNL. NUEVO PROYECTO DE LEY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Excelerate_FSRU_projects">
            <a:extLst>
              <a:ext uri="{FF2B5EF4-FFF2-40B4-BE49-F238E27FC236}">
                <a16:creationId xmlns:a16="http://schemas.microsoft.com/office/drawing/2014/main" id="{CF86B97D-4700-4A56-946A-12BCE5FD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110" y="4795334"/>
            <a:ext cx="4621815" cy="20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xcelerate_FSRU_Escobar_2">
            <a:extLst>
              <a:ext uri="{FF2B5EF4-FFF2-40B4-BE49-F238E27FC236}">
                <a16:creationId xmlns:a16="http://schemas.microsoft.com/office/drawing/2014/main" id="{79688D96-2B74-4A94-8EBF-A342FAAF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476" y="757349"/>
            <a:ext cx="8300323" cy="38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596C37-EE6A-40AD-AC9B-775D054C18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43" y="4701709"/>
            <a:ext cx="4621818" cy="206266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9944" y="1008185"/>
            <a:ext cx="3105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El </a:t>
            </a:r>
            <a:r>
              <a:rPr lang="en-US" dirty="0" err="1"/>
              <a:t>pasado</a:t>
            </a:r>
            <a:r>
              <a:rPr lang="en-US" dirty="0"/>
              <a:t> 28/05 el PEN </a:t>
            </a:r>
            <a:r>
              <a:rPr lang="en-US" dirty="0" err="1"/>
              <a:t>remitió</a:t>
            </a:r>
            <a:r>
              <a:rPr lang="en-US" dirty="0"/>
              <a:t> al </a:t>
            </a:r>
            <a:r>
              <a:rPr lang="en-US" dirty="0" err="1"/>
              <a:t>Congreso</a:t>
            </a:r>
            <a:r>
              <a:rPr lang="en-US" dirty="0"/>
              <a:t> de la </a:t>
            </a:r>
            <a:r>
              <a:rPr lang="en-US" dirty="0" err="1"/>
              <a:t>Nación</a:t>
            </a:r>
            <a:r>
              <a:rPr lang="en-US" dirty="0"/>
              <a:t> un Nuevo Proyecto de Ley de GNL </a:t>
            </a:r>
            <a:r>
              <a:rPr lang="en-US" dirty="0" err="1"/>
              <a:t>denominado</a:t>
            </a:r>
            <a:r>
              <a:rPr lang="en-US" dirty="0"/>
              <a:t> “</a:t>
            </a:r>
            <a:r>
              <a:rPr lang="en-US" b="1" dirty="0"/>
              <a:t>PROMOCION DE GNL</a:t>
            </a:r>
            <a:r>
              <a:rPr lang="en-US" dirty="0"/>
              <a:t>” que </a:t>
            </a:r>
            <a:r>
              <a:rPr lang="en-US" dirty="0" err="1"/>
              <a:t>declarar</a:t>
            </a:r>
            <a:r>
              <a:rPr lang="en-US" dirty="0"/>
              <a:t> de </a:t>
            </a:r>
            <a:r>
              <a:rPr lang="en-US" dirty="0" err="1"/>
              <a:t>Interes</a:t>
            </a:r>
            <a:r>
              <a:rPr lang="en-US" dirty="0"/>
              <a:t> </a:t>
            </a:r>
            <a:r>
              <a:rPr lang="en-US" dirty="0" err="1"/>
              <a:t>Publico</a:t>
            </a:r>
            <a:r>
              <a:rPr lang="en-US" dirty="0"/>
              <a:t> la </a:t>
            </a:r>
            <a:r>
              <a:rPr lang="en-US" dirty="0" err="1"/>
              <a:t>actividad</a:t>
            </a:r>
            <a:r>
              <a:rPr lang="en-US" dirty="0"/>
              <a:t> de </a:t>
            </a:r>
            <a:r>
              <a:rPr lang="en-US" dirty="0" err="1"/>
              <a:t>licuefacción</a:t>
            </a:r>
            <a:r>
              <a:rPr lang="en-US" dirty="0"/>
              <a:t> de GN con </a:t>
            </a:r>
            <a:r>
              <a:rPr lang="en-US" dirty="0" err="1"/>
              <a:t>destino</a:t>
            </a:r>
            <a:r>
              <a:rPr lang="en-US" dirty="0"/>
              <a:t> a la </a:t>
            </a:r>
            <a:r>
              <a:rPr lang="en-US" dirty="0" err="1"/>
              <a:t>exportación</a:t>
            </a:r>
            <a:r>
              <a:rPr lang="en-US" dirty="0"/>
              <a:t> de GNL, y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asociadas</a:t>
            </a:r>
            <a:r>
              <a:rPr lang="en-US" dirty="0"/>
              <a:t> y </a:t>
            </a:r>
            <a:r>
              <a:rPr lang="en-US" dirty="0" err="1"/>
              <a:t>crea</a:t>
            </a:r>
            <a:r>
              <a:rPr lang="en-US" dirty="0"/>
              <a:t> un Regimen de </a:t>
            </a:r>
            <a:r>
              <a:rPr lang="en-US" dirty="0" err="1"/>
              <a:t>Promociones</a:t>
            </a:r>
            <a:r>
              <a:rPr lang="en-US" dirty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9510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1041879" y="793874"/>
            <a:ext cx="5747018" cy="388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898" dirty="0"/>
          </a:p>
          <a:p>
            <a:r>
              <a:rPr lang="es-AR" sz="205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DE ESCOBAR SOBRE RÍO PARANA</a:t>
            </a: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5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DE AGUAS PROFUNDAS BAHÍA BLANCA</a:t>
            </a:r>
            <a:endParaRPr lang="en-US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155" dirty="0"/>
          </a:p>
        </p:txBody>
      </p:sp>
      <p:sp>
        <p:nvSpPr>
          <p:cNvPr id="50" name="Título 2">
            <a:extLst>
              <a:ext uri="{FF2B5EF4-FFF2-40B4-BE49-F238E27FC236}">
                <a16:creationId xmlns:a16="http://schemas.microsoft.com/office/drawing/2014/main" id="{B5E9B72A-041C-426E-8CCE-F28E50C345D7}"/>
              </a:ext>
            </a:extLst>
          </p:cNvPr>
          <p:cNvSpPr txBox="1">
            <a:spLocks/>
          </p:cNvSpPr>
          <p:nvPr/>
        </p:nvSpPr>
        <p:spPr>
          <a:xfrm>
            <a:off x="1461502" y="1015871"/>
            <a:ext cx="5545706" cy="459567"/>
          </a:xfrm>
          <a:prstGeom prst="rect">
            <a:avLst/>
          </a:prstGeom>
        </p:spPr>
        <p:txBody>
          <a:bodyPr vert="horz" lIns="58652" tIns="29326" rIns="58652" bIns="29326" rtlCol="0" anchor="ctr">
            <a:noAutofit/>
          </a:bodyPr>
          <a:lstStyle>
            <a:lvl1pPr algn="l" defTabSz="9144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4pPr>
              <a:defRPr lang="es-ES_tradnl" sz="2401" b="0" i="0" u="none" strike="noStrike" cap="none" baseline="0">
                <a:solidFill>
                  <a:schemeClr val="bg1"/>
                </a:solidFill>
                <a:latin typeface="PF Square Sans Pro Medium" panose="02000500000000020004" pitchFamily="2" charset="0"/>
                <a:ea typeface="PF Square Sans Pro Medium" panose="02000500000000020004" pitchFamily="2" charset="0"/>
                <a:cs typeface="Gotham Book" pitchFamily="50" charset="0"/>
                <a:sym typeface="Arial"/>
              </a:defRPr>
            </a:lvl4pPr>
          </a:lstStyle>
          <a:p>
            <a:endParaRPr lang="es-AR" sz="64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/>
              <a:ea typeface="PF Square Sans Pro Medium" panose="02000500000000020004" pitchFamily="2" charset="0"/>
              <a:cs typeface="Gotham Book" pitchFamily="50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6" y="1398587"/>
            <a:ext cx="2612147" cy="223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6" y="4238569"/>
            <a:ext cx="2640219" cy="236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3837605" y="1407028"/>
            <a:ext cx="195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Este puerto tiene una particularidad a destacar, se encuentra sobre el Río Paraná a una distancia aproximada de 32 </a:t>
            </a:r>
            <a:r>
              <a:rPr lang="es-AR" sz="1400" dirty="0" err="1"/>
              <a:t>kms</a:t>
            </a:r>
            <a:r>
              <a:rPr lang="es-AR" sz="1400" dirty="0"/>
              <a:t> hasta llegar al Rio de la Plata y a 330 </a:t>
            </a:r>
            <a:r>
              <a:rPr lang="es-AR" sz="1400" dirty="0" err="1"/>
              <a:t>kms</a:t>
            </a:r>
            <a:r>
              <a:rPr lang="es-AR" sz="1400" dirty="0"/>
              <a:t> del Mar Argentino.</a:t>
            </a:r>
            <a:endParaRPr lang="en-US" sz="14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6997767" y="841511"/>
            <a:ext cx="4648257" cy="2793449"/>
            <a:chOff x="8170157" y="1656854"/>
            <a:chExt cx="6369655" cy="4115971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0157" y="1656854"/>
              <a:ext cx="6369655" cy="4115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Elipse 10"/>
            <p:cNvSpPr/>
            <p:nvPr/>
          </p:nvSpPr>
          <p:spPr>
            <a:xfrm>
              <a:off x="8987122" y="1821193"/>
              <a:ext cx="307002" cy="29421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0757663" y="2045134"/>
              <a:ext cx="3221265" cy="6497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0825553" y="2103770"/>
              <a:ext cx="3153374" cy="9523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Puerto de GNL Escobar</a:t>
              </a:r>
              <a:endParaRPr lang="en-US" dirty="0"/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H="1" flipV="1">
              <a:off x="9300972" y="1963502"/>
              <a:ext cx="1456691" cy="31624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/>
            <p:cNvSpPr txBox="1"/>
            <p:nvPr/>
          </p:nvSpPr>
          <p:spPr>
            <a:xfrm>
              <a:off x="12919577" y="4896408"/>
              <a:ext cx="1596788" cy="36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026" dirty="0"/>
                <a:t>Mar Argentino</a:t>
              </a:r>
              <a:endParaRPr lang="en-US" sz="1026" dirty="0"/>
            </a:p>
          </p:txBody>
        </p:sp>
        <p:sp>
          <p:nvSpPr>
            <p:cNvPr id="28" name="CuadroTexto 27"/>
            <p:cNvSpPr txBox="1"/>
            <p:nvPr/>
          </p:nvSpPr>
          <p:spPr>
            <a:xfrm rot="2253344">
              <a:off x="11569901" y="4018155"/>
              <a:ext cx="1596788" cy="36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026" dirty="0"/>
                <a:t>Río de la Plata</a:t>
              </a:r>
              <a:endParaRPr lang="en-US" sz="1026" dirty="0"/>
            </a:p>
          </p:txBody>
        </p:sp>
        <p:cxnSp>
          <p:nvCxnSpPr>
            <p:cNvPr id="22" name="Conector recto 21"/>
            <p:cNvCxnSpPr/>
            <p:nvPr/>
          </p:nvCxnSpPr>
          <p:spPr>
            <a:xfrm flipV="1">
              <a:off x="11737075" y="3411940"/>
              <a:ext cx="2565779" cy="20471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/>
          <p:cNvGrpSpPr/>
          <p:nvPr/>
        </p:nvGrpSpPr>
        <p:grpSpPr>
          <a:xfrm>
            <a:off x="6997767" y="3826106"/>
            <a:ext cx="4648257" cy="2865634"/>
            <a:chOff x="7370154" y="4102136"/>
            <a:chExt cx="4056824" cy="2519384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154" y="4102136"/>
              <a:ext cx="4056824" cy="2519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Elipse 32"/>
            <p:cNvSpPr/>
            <p:nvPr/>
          </p:nvSpPr>
          <p:spPr>
            <a:xfrm>
              <a:off x="7898568" y="4860175"/>
              <a:ext cx="196919" cy="18871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9080004" y="4943425"/>
              <a:ext cx="2066201" cy="5783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9130162" y="4964439"/>
              <a:ext cx="2016043" cy="56823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/>
                <a:t>Puerto de GNL </a:t>
              </a:r>
            </a:p>
            <a:p>
              <a:pPr algn="ctr"/>
              <a:r>
                <a:rPr lang="es-AR" dirty="0"/>
                <a:t>Bahía Blanca</a:t>
              </a:r>
              <a:endParaRPr lang="en-US" dirty="0"/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 flipH="1" flipV="1">
              <a:off x="8145645" y="5048568"/>
              <a:ext cx="934359" cy="20284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uadroTexto 37"/>
          <p:cNvSpPr txBox="1"/>
          <p:nvPr/>
        </p:nvSpPr>
        <p:spPr>
          <a:xfrm>
            <a:off x="3865678" y="4307307"/>
            <a:ext cx="1959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Este puerto esta ubicado a 16 </a:t>
            </a:r>
            <a:r>
              <a:rPr lang="es-AR" sz="1400" dirty="0" err="1"/>
              <a:t>kms</a:t>
            </a:r>
            <a:r>
              <a:rPr lang="es-AR" sz="1400" dirty="0"/>
              <a:t> del Sistema Licenciado de Gasoductos de Transporte.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1581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5E9B72A-041C-426E-8CCE-F28E50C34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5001"/>
            <a:ext cx="11934092" cy="431599"/>
          </a:xfrm>
        </p:spPr>
        <p:txBody>
          <a:bodyPr>
            <a:noAutofit/>
          </a:bodyPr>
          <a:lstStyle/>
          <a:p>
            <a:r>
              <a:rPr lang="es-A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  <a:t>3 - PROGRAMA TRANSPORT.AR - AÑO 2022. ENARSA. DNU 76/2022</a:t>
            </a:r>
            <a:br>
              <a:rPr lang="es-AR" sz="179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</a:br>
            <a:endParaRPr lang="es-AR" sz="179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PF Square Sans Pro Medium" panose="02000500000000020004" pitchFamily="2" charset="0"/>
              <a:cs typeface="Gotham Book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6671" y="763307"/>
            <a:ext cx="4401320" cy="419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66" b="1" dirty="0">
              <a:solidFill>
                <a:srgbClr val="14B6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566" b="1" dirty="0">
                <a:solidFill>
                  <a:srgbClr val="14B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16.036,5</a:t>
            </a:r>
            <a:r>
              <a:rPr lang="es-AR" sz="2566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AR" sz="1539" dirty="0"/>
              <a:t>KM DE GASODUCTOS</a:t>
            </a:r>
          </a:p>
          <a:p>
            <a:r>
              <a:rPr lang="es-AR" sz="2566" b="1" dirty="0">
                <a:solidFill>
                  <a:srgbClr val="14B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1.155.720</a:t>
            </a:r>
            <a:r>
              <a:rPr lang="es-AR" sz="3464" dirty="0">
                <a:solidFill>
                  <a:srgbClr val="14B6F1"/>
                </a:solidFill>
              </a:rPr>
              <a:t> </a:t>
            </a:r>
          </a:p>
          <a:p>
            <a:r>
              <a:rPr lang="es-AR" sz="1539" dirty="0"/>
              <a:t>HP DE POTENCIA</a:t>
            </a:r>
          </a:p>
          <a:p>
            <a:endParaRPr lang="es-AR" sz="1565" dirty="0"/>
          </a:p>
          <a:p>
            <a:endParaRPr lang="es-AR" sz="1283" dirty="0"/>
          </a:p>
          <a:p>
            <a:r>
              <a:rPr lang="es-A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PF Square Sans Pro Medium" panose="02000500000000020004" pitchFamily="2" charset="0"/>
                <a:cs typeface="Gotham Book" pitchFamily="50" charset="0"/>
              </a:rPr>
              <a:t>DNU 76/2022 </a:t>
            </a:r>
          </a:p>
          <a:p>
            <a:r>
              <a:rPr lang="es-AR" sz="2400" dirty="0"/>
              <a:t>Proyectos Programa </a:t>
            </a:r>
            <a:r>
              <a:rPr lang="es-AR" sz="2400" dirty="0" err="1"/>
              <a:t>Transport.Ar</a:t>
            </a:r>
            <a:endParaRPr lang="es-AR" sz="2400" dirty="0"/>
          </a:p>
          <a:p>
            <a:r>
              <a:rPr lang="es-AR" sz="2309" dirty="0">
                <a:solidFill>
                  <a:srgbClr val="FF0000"/>
                </a:solidFill>
              </a:rPr>
              <a:t>3.000</a:t>
            </a:r>
            <a:endParaRPr lang="es-AR" sz="2309" dirty="0"/>
          </a:p>
          <a:p>
            <a:r>
              <a:rPr lang="es-AR" sz="1565" dirty="0"/>
              <a:t>KM GASODUCTOS</a:t>
            </a:r>
          </a:p>
          <a:p>
            <a:r>
              <a:rPr lang="es-AR" sz="2309" dirty="0">
                <a:solidFill>
                  <a:srgbClr val="FF0000"/>
                </a:solidFill>
              </a:rPr>
              <a:t>330.000</a:t>
            </a:r>
          </a:p>
          <a:p>
            <a:r>
              <a:rPr lang="es-AR" sz="1565" dirty="0"/>
              <a:t>HP DE POTENCIA EN PLANTAS COMPRESORAS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1350" y="4889712"/>
            <a:ext cx="4344778" cy="182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26" dirty="0"/>
              <a:t>1 - Gasoducto Presidente Néstor Kirchner </a:t>
            </a:r>
          </a:p>
          <a:p>
            <a:r>
              <a:rPr lang="es-AR" sz="1026" dirty="0"/>
              <a:t>2 - Gasoducto Mercedes – Cardales </a:t>
            </a:r>
          </a:p>
          <a:p>
            <a:r>
              <a:rPr lang="es-AR" sz="1026" dirty="0"/>
              <a:t>3 - Reversión Gasoducto Norte  I y II  </a:t>
            </a:r>
          </a:p>
          <a:p>
            <a:r>
              <a:rPr lang="es-AR" sz="1026" dirty="0"/>
              <a:t>4 - Ampliación Gasoducto </a:t>
            </a:r>
            <a:r>
              <a:rPr lang="es-AR" sz="1026" dirty="0" err="1"/>
              <a:t>Neuba</a:t>
            </a:r>
            <a:r>
              <a:rPr lang="es-AR" sz="1026" dirty="0"/>
              <a:t> II     </a:t>
            </a:r>
          </a:p>
          <a:p>
            <a:r>
              <a:rPr lang="es-AR" sz="1026" dirty="0"/>
              <a:t>5 - Ampliación Gasoducto Centro – Oeste    </a:t>
            </a:r>
          </a:p>
          <a:p>
            <a:r>
              <a:rPr lang="es-AR" sz="1026" dirty="0"/>
              <a:t>6 - Conexión GNEA – San Jerónimo    </a:t>
            </a:r>
          </a:p>
          <a:p>
            <a:r>
              <a:rPr lang="es-AR" sz="1026" dirty="0"/>
              <a:t>7 - </a:t>
            </a:r>
            <a:r>
              <a:rPr lang="es-AR" sz="1026" dirty="0" err="1"/>
              <a:t>Loops</a:t>
            </a:r>
            <a:r>
              <a:rPr lang="es-AR" sz="1026" dirty="0"/>
              <a:t> y Compresión en Aldea Brasilera (Gasoducto Entrerriano)  </a:t>
            </a:r>
          </a:p>
          <a:p>
            <a:r>
              <a:rPr lang="es-AR" sz="1026" dirty="0"/>
              <a:t>8 - Ampliación GNEA por Aumento de Compresión  </a:t>
            </a:r>
          </a:p>
          <a:p>
            <a:r>
              <a:rPr lang="es-AR" sz="1026" dirty="0"/>
              <a:t>9 - Etapa III GNEA (Corrientes - Misiones)     </a:t>
            </a:r>
          </a:p>
          <a:p>
            <a:r>
              <a:rPr lang="es-AR" sz="1026" dirty="0"/>
              <a:t>10 - Ampliación tramos finales gasoductos en AMBA   </a:t>
            </a:r>
          </a:p>
          <a:p>
            <a:r>
              <a:rPr lang="es-AR" sz="1026" dirty="0"/>
              <a:t>11 - Ampliación de Capacidad de Transporte Gasoducto San Martín.</a:t>
            </a:r>
            <a:endParaRPr lang="en-US" sz="1026" dirty="0"/>
          </a:p>
        </p:txBody>
      </p:sp>
      <p:sp>
        <p:nvSpPr>
          <p:cNvPr id="14" name="Rectángulo 13"/>
          <p:cNvSpPr/>
          <p:nvPr/>
        </p:nvSpPr>
        <p:spPr>
          <a:xfrm>
            <a:off x="691350" y="1169598"/>
            <a:ext cx="2061576" cy="1423643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/>
          </a:p>
        </p:txBody>
      </p:sp>
      <p:sp>
        <p:nvSpPr>
          <p:cNvPr id="15" name="CuadroTexto 14"/>
          <p:cNvSpPr txBox="1"/>
          <p:nvPr/>
        </p:nvSpPr>
        <p:spPr>
          <a:xfrm>
            <a:off x="75166" y="712961"/>
            <a:ext cx="53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SISTEMA LICENCIADO ACTUAL TGS - TGN</a:t>
            </a:r>
            <a:endParaRPr lang="en-US" sz="2400" dirty="0"/>
          </a:p>
          <a:p>
            <a:endParaRPr lang="en-US" sz="1200" dirty="0"/>
          </a:p>
        </p:txBody>
      </p:sp>
      <p:grpSp>
        <p:nvGrpSpPr>
          <p:cNvPr id="35" name="Grupo 34"/>
          <p:cNvGrpSpPr/>
          <p:nvPr/>
        </p:nvGrpSpPr>
        <p:grpSpPr>
          <a:xfrm>
            <a:off x="5286688" y="1653257"/>
            <a:ext cx="1173697" cy="1964550"/>
            <a:chOff x="8271795" y="1127075"/>
            <a:chExt cx="1860426" cy="3132406"/>
          </a:xfrm>
        </p:grpSpPr>
        <p:sp>
          <p:nvSpPr>
            <p:cNvPr id="36" name="Elipse 35"/>
            <p:cNvSpPr/>
            <p:nvPr/>
          </p:nvSpPr>
          <p:spPr>
            <a:xfrm>
              <a:off x="8339678" y="1127075"/>
              <a:ext cx="1692296" cy="14957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8271795" y="1258990"/>
              <a:ext cx="1860264" cy="121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+20%</a:t>
              </a:r>
            </a:p>
            <a:p>
              <a:pPr algn="ctr"/>
              <a:r>
                <a:rPr lang="es-AR" sz="115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GASODUCTOS</a:t>
              </a:r>
            </a:p>
          </p:txBody>
        </p:sp>
        <p:sp>
          <p:nvSpPr>
            <p:cNvPr id="38" name="Elipse 37"/>
            <p:cNvSpPr/>
            <p:nvPr/>
          </p:nvSpPr>
          <p:spPr>
            <a:xfrm>
              <a:off x="8339840" y="2763771"/>
              <a:ext cx="1692296" cy="14957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71957" y="2895686"/>
              <a:ext cx="1860264" cy="121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+30%</a:t>
              </a:r>
            </a:p>
            <a:p>
              <a:pPr algn="ctr"/>
              <a:r>
                <a:rPr lang="es-AR" sz="115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POTENCIA</a:t>
              </a:r>
            </a:p>
          </p:txBody>
        </p:sp>
      </p:grpSp>
      <p:sp>
        <p:nvSpPr>
          <p:cNvPr id="40" name="Rectángulo redondeado 39"/>
          <p:cNvSpPr/>
          <p:nvPr/>
        </p:nvSpPr>
        <p:spPr>
          <a:xfrm>
            <a:off x="5180514" y="1117824"/>
            <a:ext cx="1365627" cy="2555188"/>
          </a:xfrm>
          <a:prstGeom prst="roundRect">
            <a:avLst/>
          </a:prstGeom>
          <a:noFill/>
          <a:ln w="381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/>
          </a:p>
        </p:txBody>
      </p:sp>
      <p:sp>
        <p:nvSpPr>
          <p:cNvPr id="41" name="CuadroTexto 40"/>
          <p:cNvSpPr txBox="1"/>
          <p:nvPr/>
        </p:nvSpPr>
        <p:spPr>
          <a:xfrm>
            <a:off x="5143357" y="1241236"/>
            <a:ext cx="1460256" cy="54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796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AMPLIACION</a:t>
            </a:r>
          </a:p>
          <a:p>
            <a:endParaRPr lang="en-US" sz="1155" dirty="0"/>
          </a:p>
        </p:txBody>
      </p:sp>
      <p:grpSp>
        <p:nvGrpSpPr>
          <p:cNvPr id="18" name="Grupo 17"/>
          <p:cNvGrpSpPr/>
          <p:nvPr/>
        </p:nvGrpSpPr>
        <p:grpSpPr>
          <a:xfrm>
            <a:off x="7224792" y="712961"/>
            <a:ext cx="4607440" cy="6121399"/>
            <a:chOff x="7231414" y="119964"/>
            <a:chExt cx="4885744" cy="6712115"/>
          </a:xfrm>
        </p:grpSpPr>
        <p:grpSp>
          <p:nvGrpSpPr>
            <p:cNvPr id="16" name="Grupo 15"/>
            <p:cNvGrpSpPr/>
            <p:nvPr/>
          </p:nvGrpSpPr>
          <p:grpSpPr>
            <a:xfrm>
              <a:off x="7231414" y="119964"/>
              <a:ext cx="4885744" cy="6712115"/>
              <a:chOff x="6620740" y="656688"/>
              <a:chExt cx="4362368" cy="6177457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0740" y="656688"/>
                <a:ext cx="4362368" cy="6177457"/>
              </a:xfrm>
              <a:prstGeom prst="rect">
                <a:avLst/>
              </a:prstGeom>
            </p:spPr>
          </p:pic>
          <p:sp>
            <p:nvSpPr>
              <p:cNvPr id="2" name="Rectángulo 1"/>
              <p:cNvSpPr/>
              <p:nvPr/>
            </p:nvSpPr>
            <p:spPr>
              <a:xfrm>
                <a:off x="8384999" y="5237918"/>
                <a:ext cx="148818" cy="14881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5"/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71376" y="5485071"/>
                <a:ext cx="543019" cy="65647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8782725" y="5208147"/>
                <a:ext cx="2162243" cy="447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155" dirty="0"/>
                  <a:t>Nueva Planta Compresora</a:t>
                </a:r>
              </a:p>
              <a:p>
                <a:r>
                  <a:rPr lang="es-AR" sz="1155" dirty="0"/>
                  <a:t>Nuevo Gasoducto / Ampliación </a:t>
                </a:r>
                <a:endParaRPr lang="en-US" sz="1155" dirty="0"/>
              </a:p>
            </p:txBody>
          </p:sp>
          <p:cxnSp>
            <p:nvCxnSpPr>
              <p:cNvPr id="9" name="Conector recto 8"/>
              <p:cNvCxnSpPr/>
              <p:nvPr/>
            </p:nvCxnSpPr>
            <p:spPr>
              <a:xfrm>
                <a:off x="8898046" y="4359502"/>
                <a:ext cx="385177" cy="0"/>
              </a:xfrm>
              <a:prstGeom prst="line">
                <a:avLst/>
              </a:prstGeom>
              <a:ln w="381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>
                <a:off x="8898046" y="4551102"/>
                <a:ext cx="385177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>
                <a:off x="8898046" y="4746138"/>
                <a:ext cx="3851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3" name="CuadroTexto 12"/>
              <p:cNvSpPr txBox="1"/>
              <p:nvPr/>
            </p:nvSpPr>
            <p:spPr>
              <a:xfrm>
                <a:off x="9283224" y="4284590"/>
                <a:ext cx="1426905" cy="57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026" dirty="0"/>
                  <a:t>Gasoductos TGS / TGN</a:t>
                </a:r>
              </a:p>
              <a:p>
                <a:r>
                  <a:rPr lang="es-AR" sz="1026" dirty="0"/>
                  <a:t>Gasoductos Exportación</a:t>
                </a:r>
              </a:p>
              <a:p>
                <a:r>
                  <a:rPr lang="es-AR" sz="1026" dirty="0"/>
                  <a:t>Gasoductos Importación</a:t>
                </a:r>
                <a:endParaRPr lang="en-US" sz="1026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104870" y="4986357"/>
                <a:ext cx="2197442" cy="48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83" dirty="0"/>
                  <a:t>PROGRAMA TRANSPORT.AR</a:t>
                </a:r>
              </a:p>
              <a:p>
                <a:endParaRPr lang="en-US" sz="1283" dirty="0"/>
              </a:p>
            </p:txBody>
          </p:sp>
        </p:grpSp>
        <p:sp>
          <p:nvSpPr>
            <p:cNvPr id="17" name="Rectángulo 16"/>
            <p:cNvSpPr/>
            <p:nvPr/>
          </p:nvSpPr>
          <p:spPr>
            <a:xfrm>
              <a:off x="9336868" y="61497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536893" y="736419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9729770" y="886438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9922647" y="103407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10053618" y="118885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9913122" y="137221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9851207" y="1615099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9186828" y="37682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9627366" y="2186604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9777385" y="273667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9222544" y="308910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9010607" y="3127202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8801051" y="318911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8579591" y="325816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8393851" y="335103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983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DB96-4E15-9048-824D-C561EDF2DCBE}" type="slidenum">
              <a:rPr lang="es-AR" smtClean="0"/>
              <a:t>17</a:t>
            </a:fld>
            <a:endParaRPr lang="es-AR" dirty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1B038B9-61B9-4FFB-BE30-759B2771C738}"/>
              </a:ext>
            </a:extLst>
          </p:cNvPr>
          <p:cNvSpPr/>
          <p:nvPr/>
        </p:nvSpPr>
        <p:spPr>
          <a:xfrm>
            <a:off x="118533" y="1942480"/>
            <a:ext cx="4184819" cy="448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77"/>
              </a:spcBef>
            </a:pPr>
            <a:endParaRPr lang="es-AR" sz="500" b="1" dirty="0"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Tramo 1/2: Gasoducto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Tratayén</a:t>
            </a:r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 –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Salliqueló</a:t>
            </a:r>
            <a:r>
              <a:rPr lang="es-AR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573 km (36”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diam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.)</a:t>
            </a: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150.000 HP</a:t>
            </a: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Tramo 2/2: Gasoducto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Salliqueló</a:t>
            </a:r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 - San Jerónimo</a:t>
            </a:r>
            <a:r>
              <a:rPr lang="es-AR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484 km (36”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diam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.) </a:t>
            </a: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No requiere compresión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113" dirty="0"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pPr>
              <a:spcBef>
                <a:spcPts val="477"/>
              </a:spcBef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>
              <a:buFont typeface="Arial" panose="020B0604020202020204" pitchFamily="34" charset="0"/>
              <a:buChar char="•"/>
            </a:pPr>
            <a:endParaRPr lang="es-ES" sz="318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 defTabSz="727323">
              <a:spcBef>
                <a:spcPts val="477"/>
              </a:spcBef>
              <a:buFont typeface="Arial" panose="020B0604020202020204" pitchFamily="34" charset="0"/>
              <a:buChar char="•"/>
              <a:defRPr/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77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1113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1113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4065E7-EB20-4B5D-ACFB-F13E56279741}"/>
              </a:ext>
            </a:extLst>
          </p:cNvPr>
          <p:cNvSpPr/>
          <p:nvPr/>
        </p:nvSpPr>
        <p:spPr>
          <a:xfrm>
            <a:off x="209920" y="5011214"/>
            <a:ext cx="3249312" cy="10913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Capacidad de Transporte </a:t>
            </a:r>
          </a:p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39 MMm</a:t>
            </a:r>
            <a:r>
              <a:rPr lang="es-AR" sz="1273" b="1" baseline="30000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/d (NQN-</a:t>
            </a:r>
            <a:r>
              <a:rPr lang="es-AR" sz="1273" b="1" dirty="0" err="1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Salliqueló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)</a:t>
            </a:r>
          </a:p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19 MMm</a:t>
            </a:r>
            <a:r>
              <a:rPr lang="es-AR" sz="1273" b="1" baseline="30000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/d (</a:t>
            </a:r>
            <a:r>
              <a:rPr lang="es-AR" sz="1273" b="1" dirty="0" err="1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Salliqueló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-SJ)</a:t>
            </a:r>
          </a:p>
          <a:p>
            <a:pPr algn="ctr" defTabSz="727323">
              <a:defRPr/>
            </a:pPr>
            <a:r>
              <a:rPr lang="es-AR" sz="1400" b="1" dirty="0">
                <a:solidFill>
                  <a:schemeClr val="tx1"/>
                </a:solidFill>
                <a:ea typeface="Roboto" pitchFamily="2" charset="0"/>
              </a:rPr>
              <a:t>MAPO 97 Kg/cm</a:t>
            </a:r>
            <a:r>
              <a:rPr lang="es-AR" sz="1400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  <a:p>
            <a:pPr algn="ctr" defTabSz="727323">
              <a:defRPr/>
            </a:pPr>
            <a:endParaRPr lang="es-AR" sz="1273" b="1" dirty="0">
              <a:solidFill>
                <a:schemeClr val="tx1"/>
              </a:solidFill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AEE70A71-B7C8-4575-BD87-914C64E31AB0}"/>
              </a:ext>
            </a:extLst>
          </p:cNvPr>
          <p:cNvSpPr/>
          <p:nvPr/>
        </p:nvSpPr>
        <p:spPr>
          <a:xfrm>
            <a:off x="209920" y="4927600"/>
            <a:ext cx="3249312" cy="106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155">
              <a:solidFill>
                <a:schemeClr val="tx1"/>
              </a:solidFill>
            </a:endParaRPr>
          </a:p>
        </p:txBody>
      </p:sp>
      <p:sp>
        <p:nvSpPr>
          <p:cNvPr id="91" name="44 CuadroTexto">
            <a:extLst>
              <a:ext uri="{FF2B5EF4-FFF2-40B4-BE49-F238E27FC236}">
                <a16:creationId xmlns:a16="http://schemas.microsoft.com/office/drawing/2014/main" id="{870E42EF-D476-404B-9EAE-B151D5518444}"/>
              </a:ext>
            </a:extLst>
          </p:cNvPr>
          <p:cNvSpPr txBox="1"/>
          <p:nvPr/>
        </p:nvSpPr>
        <p:spPr>
          <a:xfrm>
            <a:off x="0" y="1287810"/>
            <a:ext cx="14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u="sng" dirty="0"/>
              <a:t>Tramos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3576" y="125516"/>
            <a:ext cx="1205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 PRESIDENTE NESTOR KIRCHNER Y OBRAS COMPLEMENTARIAS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114300" y="849332"/>
            <a:ext cx="119634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GPNK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Tratayén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Salliqueló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San Jerónimo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FFAE86-CB83-4FD9-AC45-50F39E12E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583" y="1450038"/>
            <a:ext cx="7737662" cy="490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77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FB54BEE-011D-423B-A1CD-76764125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263" y="2205434"/>
            <a:ext cx="5816055" cy="453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GASODUCTO MERCEDES-CARDALES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56870" y="1161537"/>
            <a:ext cx="1170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>
                <a:cs typeface="Arial" panose="020B0604020202020204" pitchFamily="34" charset="0"/>
              </a:rPr>
              <a:t>Construcción de un </a:t>
            </a:r>
            <a:r>
              <a:rPr lang="es-ES" b="1" dirty="0">
                <a:cs typeface="Arial" panose="020B0604020202020204" pitchFamily="34" charset="0"/>
              </a:rPr>
              <a:t>nuevo gasoducto con una Planta Compresora en cabecera </a:t>
            </a:r>
            <a:r>
              <a:rPr lang="es-ES" dirty="0">
                <a:cs typeface="Arial" panose="020B0604020202020204" pitchFamily="34" charset="0"/>
              </a:rPr>
              <a:t>desde el punto de interconexión con TGS en </a:t>
            </a:r>
            <a:r>
              <a:rPr lang="es-ES" b="1" dirty="0">
                <a:cs typeface="Arial" panose="020B0604020202020204" pitchFamily="34" charset="0"/>
              </a:rPr>
              <a:t>Mercedes</a:t>
            </a:r>
            <a:r>
              <a:rPr lang="es-ES" dirty="0">
                <a:cs typeface="Arial" panose="020B0604020202020204" pitchFamily="34" charset="0"/>
              </a:rPr>
              <a:t> (PBA), hasta los Tramos Finales de TGN en </a:t>
            </a:r>
            <a:r>
              <a:rPr lang="es-ES" dirty="0" err="1">
                <a:cs typeface="Arial" panose="020B0604020202020204" pitchFamily="34" charset="0"/>
              </a:rPr>
              <a:t>cercanias</a:t>
            </a:r>
            <a:r>
              <a:rPr lang="es-ES" dirty="0">
                <a:cs typeface="Arial" panose="020B0604020202020204" pitchFamily="34" charset="0"/>
              </a:rPr>
              <a:t> de </a:t>
            </a:r>
            <a:r>
              <a:rPr lang="es-ES" b="1" dirty="0">
                <a:cs typeface="Arial" panose="020B0604020202020204" pitchFamily="34" charset="0"/>
              </a:rPr>
              <a:t>Cardales</a:t>
            </a:r>
            <a:r>
              <a:rPr lang="es-ES" dirty="0">
                <a:cs typeface="Arial" panose="020B0604020202020204" pitchFamily="34" charset="0"/>
              </a:rPr>
              <a:t> (PBA), donde ingresa el gas </a:t>
            </a:r>
            <a:r>
              <a:rPr lang="es-ES" dirty="0" err="1">
                <a:cs typeface="Arial" panose="020B0604020202020204" pitchFamily="34" charset="0"/>
              </a:rPr>
              <a:t>regasificado</a:t>
            </a:r>
            <a:r>
              <a:rPr lang="es-ES" dirty="0">
                <a:cs typeface="Arial" panose="020B0604020202020204" pitchFamily="34" charset="0"/>
              </a:rPr>
              <a:t> proveniente de la Terminal Escobar.</a:t>
            </a:r>
          </a:p>
          <a:p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593064" y="2993119"/>
            <a:ext cx="360124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Capacidad de Transferencia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15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(TGS-TGN)</a:t>
            </a:r>
          </a:p>
          <a:p>
            <a:pPr algn="ctr" defTabSz="727323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MAPO 75,5 Kg/cm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93064" y="5570693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80,4 km (30”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diam</a:t>
            </a:r>
            <a:r>
              <a:rPr lang="es-AR" dirty="0">
                <a:ea typeface="Roboto" pitchFamily="2" charset="0"/>
                <a:cs typeface="Arial" panose="020B0604020202020204" pitchFamily="34" charset="0"/>
              </a:rPr>
              <a:t>.) + 15.000 HP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Brinda flexibilidad a todo el sistema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413950" y="4834143"/>
            <a:ext cx="148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0"/>
          </p:cNvCxnSpPr>
          <p:nvPr/>
        </p:nvCxnSpPr>
        <p:spPr>
          <a:xfrm flipV="1">
            <a:off x="10154134" y="4502989"/>
            <a:ext cx="439104" cy="3311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37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AMPLIACIÓN DE TRAMOS FINALES NEUBA II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297495" y="1092271"/>
            <a:ext cx="11777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/>
              <a:t>El proyecto está constituido por la construcción de 29 Km de </a:t>
            </a:r>
            <a:r>
              <a:rPr lang="es-ES" dirty="0" err="1"/>
              <a:t>loop</a:t>
            </a:r>
            <a:r>
              <a:rPr lang="es-ES" dirty="0"/>
              <a:t> y la partición de las Plantas Compresoras Saturno y </a:t>
            </a:r>
            <a:r>
              <a:rPr lang="es-ES" dirty="0" err="1"/>
              <a:t>Ordoqui</a:t>
            </a:r>
            <a:r>
              <a:rPr lang="es-ES" dirty="0"/>
              <a:t> pertenecientes a TGS generando 9 MMSm3/d de transporte adicional por el completamiento del Gasoducto   NEUBA III y la posibilidad de operarlo a la mayor presión correspondiente a su MAPO.</a:t>
            </a:r>
            <a:endParaRPr lang="es-ES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356870" y="3018896"/>
            <a:ext cx="3529330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Amplia la Capacidad de Transporte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9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(TGS)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3917" y="554844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29 km (36”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diam</a:t>
            </a:r>
            <a:r>
              <a:rPr lang="es-AR" dirty="0">
                <a:ea typeface="Roboto" pitchFamily="2" charset="0"/>
                <a:cs typeface="Arial" panose="020B0604020202020204" pitchFamily="34" charset="0"/>
              </a:rPr>
              <a:t>.)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Partición de PC Saturno y PC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Ordoqui</a:t>
            </a:r>
            <a:endParaRPr lang="es-AR" dirty="0"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EF58F0-4DCD-4D0F-B364-8C057541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270" y="2166405"/>
            <a:ext cx="6134271" cy="435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187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238882" y="0"/>
            <a:ext cx="1064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74762" y="472398"/>
            <a:ext cx="975981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 de Transporte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Transportadora de Gas del Norte S.A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Transportadora de Gas del Sur S.A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</a:t>
            </a: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Argentina S.A.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Totales de los Sistemas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</a:t>
            </a: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Gasoductos y Plantas Compresoras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Puertos de GNL. Nuevo Proyecto de Ley</a:t>
            </a:r>
          </a:p>
          <a:p>
            <a:endParaRPr lang="es-AR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Transport.AR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Oleoductos Troncales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Oldelval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alt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r>
              <a:rPr lang="es-A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Oleoducto Trasandino – Reactivación y Proyecto Vaca Muerta Norte (YPF)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Proyecto Duplicar –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Oldelval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Proyecto Vaca Muerta Sur – Terminal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Maritima</a:t>
            </a: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Punta Colorada (YPF)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Poliductos Troncales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Refinor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18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REVERSION DEL GASODUCTO NORTE ETAPA 1 Y 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56870" y="1161537"/>
            <a:ext cx="11704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cs typeface="Arial" panose="020B0604020202020204" pitchFamily="34" charset="0"/>
              </a:rPr>
              <a:t>Ante la falta de volúmenes de inyección de GN en la cabecera del Gasoducto Norte y la posible disponibilidad de los mismos en PC SJ, surge la necesidad de revertir su sentido de flujo para garantizar el normal abastecimiento. Con la construcción de algunos </a:t>
            </a:r>
            <a:r>
              <a:rPr lang="es-ES" dirty="0" err="1">
                <a:cs typeface="Arial" panose="020B0604020202020204" pitchFamily="34" charset="0"/>
              </a:rPr>
              <a:t>loops</a:t>
            </a:r>
            <a:r>
              <a:rPr lang="es-ES" dirty="0">
                <a:cs typeface="Arial" panose="020B0604020202020204" pitchFamily="34" charset="0"/>
              </a:rPr>
              <a:t> de gasoductos, y adecuaciones y nueva potencia en </a:t>
            </a:r>
            <a:r>
              <a:rPr lang="es-ES" dirty="0" err="1">
                <a:cs typeface="Arial" panose="020B0604020202020204" pitchFamily="34" charset="0"/>
              </a:rPr>
              <a:t>PCs</a:t>
            </a:r>
            <a:r>
              <a:rPr lang="es-ES" dirty="0">
                <a:cs typeface="Arial" panose="020B0604020202020204" pitchFamily="34" charset="0"/>
              </a:rPr>
              <a:t>, se puede revertir el Gasoducto Norte con sentido Sur – Norte.</a:t>
            </a:r>
          </a:p>
          <a:p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741107" y="2300681"/>
            <a:ext cx="3601249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Capacidad de Transporte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14,5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(SUR-NORTE)</a:t>
            </a:r>
          </a:p>
          <a:p>
            <a:pPr algn="ctr" defTabSz="914411">
              <a:defRPr/>
            </a:pPr>
            <a:endParaRPr lang="es-AR" sz="2000" b="1" dirty="0">
              <a:solidFill>
                <a:schemeClr val="tx1"/>
              </a:solidFill>
              <a:ea typeface="Roboto" pitchFamily="2" charset="0"/>
            </a:endParaRP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91 km (30” </a:t>
            </a:r>
            <a:r>
              <a:rPr lang="es-AR" sz="2000" b="1" dirty="0" err="1">
                <a:solidFill>
                  <a:schemeClr val="tx1"/>
                </a:solidFill>
                <a:ea typeface="Roboto" pitchFamily="2" charset="0"/>
              </a:rPr>
              <a:t>diam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.)</a:t>
            </a:r>
          </a:p>
          <a:p>
            <a:pPr algn="ctr" defTabSz="914411">
              <a:defRPr/>
            </a:pPr>
            <a:endParaRPr lang="es-AR" sz="2000" b="1" dirty="0">
              <a:solidFill>
                <a:schemeClr val="tx1"/>
              </a:solidFill>
              <a:ea typeface="Roboto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062" y="4361451"/>
            <a:ext cx="51464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/>
              <a:t>En la futura </a:t>
            </a:r>
            <a:r>
              <a:rPr lang="es-ES" b="1" dirty="0"/>
              <a:t>ETAPA 3</a:t>
            </a:r>
            <a:r>
              <a:rPr lang="es-ES" dirty="0"/>
              <a:t>, se podría revertir el sentido del flujo en el Gasoducto Norte por una capacidad de 19 MSm3/d, requiriendo la instalación total de aproximadamente 158 km de </a:t>
            </a:r>
            <a:r>
              <a:rPr lang="es-ES" dirty="0" err="1"/>
              <a:t>loop</a:t>
            </a:r>
            <a:r>
              <a:rPr lang="es-ES" dirty="0"/>
              <a:t> y al menos 30.900 HP adicionales.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>
                <a:ea typeface="Roboto" pitchFamily="2" charset="0"/>
                <a:cs typeface="Arial" panose="020B0604020202020204" pitchFamily="34" charset="0"/>
              </a:rPr>
              <a:t>NOTA. Podrá evaluarse la disponibilidad de los equipos TTCC no necesarios en el norte, a fin de ser instalados en paralelo en las PPCC del sur.</a:t>
            </a:r>
            <a:endParaRPr lang="es-AR" dirty="0"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04243" y="3562195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1"/>
          </p:cNvCxnSpPr>
          <p:nvPr/>
        </p:nvCxnSpPr>
        <p:spPr>
          <a:xfrm flipH="1">
            <a:off x="8726557" y="3746861"/>
            <a:ext cx="377686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04CE73E8-4035-4E77-89F4-DC58412B3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01" y="2227385"/>
            <a:ext cx="6259232" cy="426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4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EXPANSIÓN DEL GASODUCTO CENTRO OESTE – ETAPA 1 + 2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19199" y="1032899"/>
            <a:ext cx="1170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Gasoducto Centro Oeste, con cabecera en la cuenca Neuquina operado por TGN y Finalizando en la PC San Jerónimo con  destino a tramos finales. Esta obra de expansión posibilitaría llegar a las zonas de Litoral y Centro para utilizar la capacidad remanente, fuera de los picos de demanda invernal. Asimismo la posibilidad de disponer volúmenes para inyectar en el GNEA , maximizando su capacidad de transporte en sentido Sur – Norte.</a:t>
            </a:r>
            <a:endParaRPr lang="es-ES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04243" y="3562195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1"/>
          </p:cNvCxnSpPr>
          <p:nvPr/>
        </p:nvCxnSpPr>
        <p:spPr>
          <a:xfrm flipH="1">
            <a:off x="8726557" y="3746861"/>
            <a:ext cx="377686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53F0F50-22BA-4D4D-9F39-B4BAE7444505}"/>
              </a:ext>
            </a:extLst>
          </p:cNvPr>
          <p:cNvSpPr/>
          <p:nvPr/>
        </p:nvSpPr>
        <p:spPr>
          <a:xfrm>
            <a:off x="1418492" y="5133398"/>
            <a:ext cx="8501885" cy="16619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Amplía la capacidad de Transporte</a:t>
            </a: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2,2 MMm</a:t>
            </a:r>
            <a:r>
              <a:rPr kumimoji="0" lang="es-AR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</a:t>
            </a: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 (1,7 MMm</a:t>
            </a:r>
            <a:r>
              <a:rPr kumimoji="0" lang="es-ES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Cuyo-Litoral y 0,5 MMm</a:t>
            </a:r>
            <a:r>
              <a:rPr kumimoji="0" lang="es-ES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Cuyo-Centro Sur)</a:t>
            </a:r>
          </a:p>
          <a:p>
            <a:pPr algn="ctr" defTabSz="727323">
              <a:defRPr/>
            </a:pPr>
            <a:r>
              <a:rPr lang="es-AR" b="1" dirty="0">
                <a:solidFill>
                  <a:schemeClr val="tx1"/>
                </a:solidFill>
                <a:ea typeface="Roboto" pitchFamily="2" charset="0"/>
              </a:rPr>
              <a:t>MAPO 75,5 Kg/cm</a:t>
            </a:r>
            <a:r>
              <a:rPr lang="es-AR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  <a:p>
            <a:pPr algn="ctr" defTabSz="914411">
              <a:defRPr/>
            </a:pPr>
            <a:r>
              <a:rPr lang="es-AR" b="1" dirty="0">
                <a:solidFill>
                  <a:schemeClr val="tx1"/>
                </a:solidFill>
                <a:cs typeface="Arial" panose="020B0604020202020204" pitchFamily="34" charset="0"/>
              </a:rPr>
              <a:t>65 km (30” </a:t>
            </a:r>
            <a:r>
              <a:rPr lang="es-AR" b="1" dirty="0" err="1">
                <a:solidFill>
                  <a:schemeClr val="tx1"/>
                </a:solidFill>
                <a:cs typeface="Arial" panose="020B0604020202020204" pitchFamily="34" charset="0"/>
              </a:rPr>
              <a:t>diam</a:t>
            </a:r>
            <a:r>
              <a:rPr lang="es-AR" b="1" dirty="0">
                <a:solidFill>
                  <a:schemeClr val="tx1"/>
                </a:solidFill>
                <a:cs typeface="Arial" panose="020B0604020202020204" pitchFamily="34" charset="0"/>
              </a:rPr>
              <a:t>.) + 15.000 HP</a:t>
            </a:r>
          </a:p>
          <a:p>
            <a:pPr algn="ctr" defTabSz="727323">
              <a:defRPr/>
            </a:pPr>
            <a:endParaRPr lang="es-AR" b="1" baseline="30000" dirty="0">
              <a:solidFill>
                <a:schemeClr val="tx1"/>
              </a:solidFill>
              <a:ea typeface="Roboto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 rot="2957164">
            <a:off x="8104830" y="3956476"/>
            <a:ext cx="182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Tramos Finales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2A56CCA-83DE-4E65-A765-9A080738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" t="31595" r="-421" b="731"/>
          <a:stretch/>
        </p:blipFill>
        <p:spPr>
          <a:xfrm>
            <a:off x="1570071" y="2233228"/>
            <a:ext cx="8198725" cy="282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 rot="993377">
            <a:off x="6757357" y="2175355"/>
            <a:ext cx="1788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</a:rPr>
              <a:t>Gasoducto Norte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15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475" y="777849"/>
            <a:ext cx="5274733" cy="590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312657" y="861846"/>
            <a:ext cx="582529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Provincias de </a:t>
            </a:r>
            <a:r>
              <a:rPr lang="es-AR" sz="2800" u="sng" dirty="0"/>
              <a:t>Corrientes y Misiones </a:t>
            </a:r>
            <a:r>
              <a:rPr lang="es-AR" sz="2800" dirty="0"/>
              <a:t>incluidas en el programa </a:t>
            </a:r>
            <a:r>
              <a:rPr lang="es-AR" sz="2800" dirty="0" err="1"/>
              <a:t>Transport.Ar</a:t>
            </a:r>
            <a:r>
              <a:rPr lang="es-AR" sz="2800" dirty="0"/>
              <a:t>.</a:t>
            </a:r>
          </a:p>
          <a:p>
            <a:r>
              <a:rPr lang="es-AR" sz="2800" dirty="0"/>
              <a:t> </a:t>
            </a:r>
            <a:endParaRPr lang="es-AR" dirty="0"/>
          </a:p>
          <a:p>
            <a:r>
              <a:rPr lang="es-AR" dirty="0"/>
              <a:t>Longitud Aprox. 1.551 km </a:t>
            </a:r>
          </a:p>
          <a:p>
            <a:endParaRPr lang="es-AR" dirty="0"/>
          </a:p>
          <a:p>
            <a:r>
              <a:rPr lang="es-AR" dirty="0"/>
              <a:t>Diámetros 24”,16”,10”,8”,6” y 4”</a:t>
            </a:r>
          </a:p>
          <a:p>
            <a:endParaRPr lang="es-AR" dirty="0"/>
          </a:p>
          <a:p>
            <a:r>
              <a:rPr lang="es-AR" dirty="0" err="1"/>
              <a:t>EPCs</a:t>
            </a:r>
            <a:r>
              <a:rPr lang="es-AR" dirty="0"/>
              <a:t> 11, 12, 13 y 14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" y="4129284"/>
            <a:ext cx="5789756" cy="191757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224286" y="364397"/>
            <a:ext cx="10515600" cy="236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</a:t>
            </a:r>
            <a:r>
              <a:rPr lang="es-A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Transport.Ar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GNEA (Corrientes – Misiones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160257" y="6544312"/>
            <a:ext cx="58252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" dirty="0"/>
              <a:t>Nota: Datos tomados de los pliegos del proyecto original</a:t>
            </a:r>
          </a:p>
        </p:txBody>
      </p:sp>
    </p:spTree>
    <p:extLst>
      <p:ext uri="{BB962C8B-B14F-4D97-AF65-F5344CB8AC3E}">
        <p14:creationId xmlns:p14="http://schemas.microsoft.com/office/powerpoint/2010/main" val="695204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194733" y="380758"/>
            <a:ext cx="11404600" cy="569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DE GASODUCTO </a:t>
            </a:r>
          </a:p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RINCON DEL MANGRULLO – A TERMINAL DE GNL ING. WHITE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32" y="234422"/>
            <a:ext cx="1200150" cy="533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300320" y="1320000"/>
            <a:ext cx="339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Longitud Aprox. 639 km </a:t>
            </a:r>
          </a:p>
          <a:p>
            <a:endParaRPr lang="es-AR" dirty="0"/>
          </a:p>
          <a:p>
            <a:r>
              <a:rPr lang="es-AR" dirty="0"/>
              <a:t>Diámetros 36”</a:t>
            </a:r>
          </a:p>
          <a:p>
            <a:endParaRPr lang="es-AR" dirty="0"/>
          </a:p>
          <a:p>
            <a:r>
              <a:rPr lang="es-AR" dirty="0"/>
              <a:t>5 Plantas Compresoras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58263" y="1562111"/>
            <a:ext cx="4913381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Roboto"/>
              </a:rPr>
              <a:t>La planta se estima podrá “exportar más de 25 millones de toneladas/año de GNL, unos 460 barcos por año en su máxima capacidad.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3166659"/>
            <a:ext cx="11612328" cy="33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2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3403" y="244127"/>
            <a:ext cx="10633431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Oleoductos Troncales </a:t>
            </a:r>
          </a:p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 secretaria de Energía Los denomina Transportistas Puros)</a:t>
            </a:r>
          </a:p>
          <a:p>
            <a:endParaRPr lang="es-AR" sz="1600" dirty="0"/>
          </a:p>
          <a:p>
            <a:r>
              <a:rPr lang="es-AR" dirty="0"/>
              <a:t>OLDELVAL</a:t>
            </a:r>
          </a:p>
          <a:p>
            <a:r>
              <a:rPr lang="es-AR" dirty="0"/>
              <a:t>Puesto Hernández – Allen</a:t>
            </a:r>
          </a:p>
          <a:p>
            <a:r>
              <a:rPr lang="es-AR" dirty="0"/>
              <a:t>Allen – Puerto Rosales</a:t>
            </a:r>
          </a:p>
          <a:p>
            <a:r>
              <a:rPr lang="es-AR" dirty="0"/>
              <a:t>Plaza </a:t>
            </a:r>
            <a:r>
              <a:rPr lang="es-AR" dirty="0" err="1"/>
              <a:t>Huincul</a:t>
            </a:r>
            <a:r>
              <a:rPr lang="es-AR" dirty="0"/>
              <a:t> – </a:t>
            </a:r>
            <a:r>
              <a:rPr lang="es-AR" dirty="0" err="1"/>
              <a:t>Challaco</a:t>
            </a:r>
            <a:endParaRPr lang="es-AR" dirty="0"/>
          </a:p>
          <a:p>
            <a:r>
              <a:rPr lang="es-AR" dirty="0" err="1"/>
              <a:t>Callaco</a:t>
            </a:r>
            <a:r>
              <a:rPr lang="es-AR" dirty="0"/>
              <a:t> – Centenario</a:t>
            </a:r>
          </a:p>
          <a:p>
            <a:r>
              <a:rPr lang="es-AR" dirty="0"/>
              <a:t>Centenario - Allen</a:t>
            </a:r>
          </a:p>
          <a:p>
            <a:r>
              <a:rPr lang="es-AR" dirty="0"/>
              <a:t>Puerto Rosales – Puerto Galván</a:t>
            </a:r>
          </a:p>
          <a:p>
            <a:br>
              <a:rPr lang="es-AR" dirty="0"/>
            </a:br>
            <a:r>
              <a:rPr lang="es-AR" dirty="0"/>
              <a:t>YPF   </a:t>
            </a:r>
          </a:p>
          <a:p>
            <a:r>
              <a:rPr lang="es-AR" dirty="0"/>
              <a:t>Dock Sud – La Plata          </a:t>
            </a:r>
          </a:p>
          <a:p>
            <a:r>
              <a:rPr lang="es-AR" dirty="0"/>
              <a:t>Puerto Rosales – La Plata  </a:t>
            </a:r>
          </a:p>
          <a:p>
            <a:r>
              <a:rPr lang="es-AR" dirty="0"/>
              <a:t>Puesto Hernández – Lujan de Cuyo</a:t>
            </a:r>
          </a:p>
          <a:p>
            <a:endParaRPr lang="es-AR" dirty="0"/>
          </a:p>
          <a:p>
            <a:r>
              <a:rPr lang="es-AR" dirty="0"/>
              <a:t>OILTANKING    </a:t>
            </a:r>
          </a:p>
          <a:p>
            <a:r>
              <a:rPr lang="es-AR" dirty="0" err="1"/>
              <a:t>Brandsen</a:t>
            </a:r>
            <a:r>
              <a:rPr lang="es-AR" dirty="0"/>
              <a:t> – Campana</a:t>
            </a:r>
          </a:p>
          <a:p>
            <a:r>
              <a:rPr lang="es-AR" dirty="0"/>
              <a:t>Puerto Rosales – Puerto Galván</a:t>
            </a:r>
          </a:p>
          <a:p>
            <a:endParaRPr lang="es-AR" dirty="0"/>
          </a:p>
          <a:p>
            <a:r>
              <a:rPr lang="es-AR" dirty="0"/>
              <a:t>Oleoducto Trasandino</a:t>
            </a:r>
          </a:p>
          <a:p>
            <a:r>
              <a:rPr lang="es-AR" dirty="0"/>
              <a:t>Puesto </a:t>
            </a:r>
            <a:r>
              <a:rPr lang="es-AR" dirty="0" err="1"/>
              <a:t>Hernandez</a:t>
            </a:r>
            <a:r>
              <a:rPr lang="es-AR" dirty="0"/>
              <a:t> – Buta </a:t>
            </a:r>
            <a:r>
              <a:rPr lang="es-AR" dirty="0" err="1"/>
              <a:t>Mallin</a:t>
            </a:r>
            <a:r>
              <a:rPr lang="es-AR" dirty="0"/>
              <a:t> (Frontera con Chile hacia Concepción - Chile)</a:t>
            </a:r>
          </a:p>
          <a:p>
            <a:endParaRPr lang="es-AR" dirty="0"/>
          </a:p>
          <a:p>
            <a:endParaRPr lang="es-AR" sz="1200" dirty="0"/>
          </a:p>
          <a:p>
            <a:endParaRPr lang="es-AR" sz="1200" dirty="0"/>
          </a:p>
          <a:p>
            <a:endParaRPr lang="es-AR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01" y="1682627"/>
            <a:ext cx="6924675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9437850" y="2223675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Campana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10703168" y="2921976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Brandsen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703168" y="224206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Dock Sud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854014" y="2461954"/>
            <a:ext cx="91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La Plata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950458" y="402977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Allen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079517" y="4212662"/>
            <a:ext cx="14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Plaza</a:t>
            </a:r>
            <a:r>
              <a:rPr lang="es-AR" dirty="0"/>
              <a:t> </a:t>
            </a:r>
            <a:r>
              <a:rPr lang="es-AR" sz="1600" dirty="0" err="1"/>
              <a:t>Huincul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029200" y="1682627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Lujan de Cuyo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427176" y="3349455"/>
            <a:ext cx="213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Puesto Hernández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89646" y="4437184"/>
            <a:ext cx="157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Puerto Rosales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837448" y="3845113"/>
            <a:ext cx="15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Puerto Galvan</a:t>
            </a:r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6427177" y="19816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6960577" y="43438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6328117" y="43285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6434797" y="37189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9094177" y="43057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9193237" y="43666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10892497" y="273600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10709617" y="28655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0458157" y="24083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0648657" y="25988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ipse 44"/>
          <p:cNvSpPr/>
          <p:nvPr/>
        </p:nvSpPr>
        <p:spPr>
          <a:xfrm>
            <a:off x="6541477" y="43438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adroTexto 45"/>
          <p:cNvSpPr txBox="1"/>
          <p:nvPr/>
        </p:nvSpPr>
        <p:spPr>
          <a:xfrm rot="19572826">
            <a:off x="5764727" y="4323203"/>
            <a:ext cx="13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err="1"/>
              <a:t>Challaco</a:t>
            </a:r>
            <a:endParaRPr lang="en-US" dirty="0"/>
          </a:p>
        </p:txBody>
      </p:sp>
      <p:sp>
        <p:nvSpPr>
          <p:cNvPr id="47" name="Elipse 46"/>
          <p:cNvSpPr/>
          <p:nvPr/>
        </p:nvSpPr>
        <p:spPr>
          <a:xfrm>
            <a:off x="6731977" y="43311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adroTexto 47"/>
          <p:cNvSpPr txBox="1"/>
          <p:nvPr/>
        </p:nvSpPr>
        <p:spPr>
          <a:xfrm rot="19572826">
            <a:off x="5928104" y="4449123"/>
            <a:ext cx="13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Centenario</a:t>
            </a:r>
            <a:endParaRPr lang="en-US" dirty="0"/>
          </a:p>
        </p:txBody>
      </p:sp>
      <p:sp>
        <p:nvSpPr>
          <p:cNvPr id="63" name="Elipse 62"/>
          <p:cNvSpPr/>
          <p:nvPr/>
        </p:nvSpPr>
        <p:spPr>
          <a:xfrm>
            <a:off x="6808177" y="39374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68" y="3731514"/>
            <a:ext cx="901754" cy="212942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4982895" y="3330648"/>
            <a:ext cx="145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Trasandino</a:t>
            </a:r>
            <a:endParaRPr lang="en-US" sz="1600" dirty="0"/>
          </a:p>
        </p:txBody>
      </p:sp>
      <p:cxnSp>
        <p:nvCxnSpPr>
          <p:cNvPr id="69" name="Conector recto 68"/>
          <p:cNvCxnSpPr/>
          <p:nvPr/>
        </p:nvCxnSpPr>
        <p:spPr>
          <a:xfrm>
            <a:off x="5916690" y="3572233"/>
            <a:ext cx="92169" cy="231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>
            <a:off x="6846274" y="3789779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adroTexto 32"/>
          <p:cNvSpPr txBox="1"/>
          <p:nvPr/>
        </p:nvSpPr>
        <p:spPr>
          <a:xfrm>
            <a:off x="6931408" y="3582107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Medanito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6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85787" y="157162"/>
            <a:ext cx="11100288" cy="6543675"/>
            <a:chOff x="585787" y="157162"/>
            <a:chExt cx="11100288" cy="65436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787" y="157162"/>
              <a:ext cx="11020425" cy="6543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" name="Grupo 1"/>
            <p:cNvGrpSpPr/>
            <p:nvPr/>
          </p:nvGrpSpPr>
          <p:grpSpPr>
            <a:xfrm>
              <a:off x="939494" y="518746"/>
              <a:ext cx="10746581" cy="2127165"/>
              <a:chOff x="939494" y="518746"/>
              <a:chExt cx="10746581" cy="2127165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3156438" y="518746"/>
                <a:ext cx="395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OLEODUCTOS OLDELVAL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301" y="888078"/>
                <a:ext cx="3129329" cy="17578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Elipse 6"/>
              <p:cNvSpPr/>
              <p:nvPr/>
            </p:nvSpPr>
            <p:spPr>
              <a:xfrm>
                <a:off x="8616206" y="562089"/>
                <a:ext cx="324000" cy="30861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976384" y="531728"/>
                <a:ext cx="2709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/>
                  <a:t>Plantas de </a:t>
                </a:r>
                <a:r>
                  <a:rPr lang="es-AR" dirty="0" err="1"/>
                  <a:t>Rebombeo</a:t>
                </a:r>
                <a:endParaRPr lang="en-US" dirty="0"/>
              </a:p>
            </p:txBody>
          </p:sp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9494" y="518746"/>
                <a:ext cx="1943100" cy="485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025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558" y="115888"/>
            <a:ext cx="3424518" cy="699246"/>
          </a:xfrm>
        </p:spPr>
        <p:txBody>
          <a:bodyPr>
            <a:normAutofit/>
          </a:bodyPr>
          <a:lstStyle/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Oleoductos YPF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" y="860612"/>
            <a:ext cx="3932856" cy="535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2103794" y="4504768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1812443" y="418652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655562" y="3599338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754174" y="3173517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920021" y="2814931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2139656" y="2026041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568367" y="5784207"/>
            <a:ext cx="1383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Plantas de bombeo</a:t>
            </a:r>
            <a:endParaRPr lang="en-US" sz="1200" dirty="0"/>
          </a:p>
        </p:txBody>
      </p:sp>
      <p:sp>
        <p:nvSpPr>
          <p:cNvPr id="13" name="Elipse 12"/>
          <p:cNvSpPr/>
          <p:nvPr/>
        </p:nvSpPr>
        <p:spPr>
          <a:xfrm>
            <a:off x="1899847" y="5843424"/>
            <a:ext cx="179297" cy="1694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1202839" y="1900551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Pareditas</a:t>
            </a:r>
            <a:endParaRPr lang="en-US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7267" y="2588387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El </a:t>
            </a:r>
            <a:r>
              <a:rPr lang="es-AR" sz="1400" dirty="0" err="1"/>
              <a:t>Sosneado</a:t>
            </a:r>
            <a:endParaRPr lang="en-U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56315" y="3055202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Malargüe</a:t>
            </a:r>
            <a:endParaRPr lang="en-US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50125" y="3503598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Divisadero</a:t>
            </a:r>
            <a:endParaRPr lang="en-US" sz="1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61863" y="4177783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Agua del Carrizo</a:t>
            </a:r>
            <a:endParaRPr lang="en-US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02390" y="450729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Puesto Hernández</a:t>
            </a:r>
            <a:endParaRPr lang="en-US" sz="1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164305" y="2691941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MENDOZA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351683" y="4959960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NEUQUEN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952757" y="4120353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PAMPA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398743" y="1290519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LUIS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2952757" y="5839111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NEGRO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-283202" y="6170294"/>
            <a:ext cx="5567083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Hernandez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Lujan de Cuyo 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529,966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16</a:t>
            </a:r>
            <a:r>
              <a:rPr lang="es-AR" sz="2000" dirty="0"/>
              <a:t>”</a:t>
            </a:r>
            <a:endParaRPr lang="en-US" sz="2000" dirty="0"/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1754174" y="3811375"/>
            <a:ext cx="746166" cy="155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2836522" y="4878171"/>
            <a:ext cx="543734" cy="59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500340" y="3606814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322997" y="4660627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</a:t>
            </a:r>
            <a:r>
              <a:rPr lang="es-AR" dirty="0" err="1"/>
              <a:t>l</a:t>
            </a:r>
            <a:endParaRPr lang="en-US" dirty="0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62" y="822222"/>
            <a:ext cx="5585735" cy="53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uadroTexto 34"/>
          <p:cNvSpPr txBox="1"/>
          <p:nvPr/>
        </p:nvSpPr>
        <p:spPr>
          <a:xfrm>
            <a:off x="561863" y="970947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Lujan de Cuyo</a:t>
            </a:r>
            <a:endParaRPr lang="en-US" sz="14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709869" y="5245726"/>
            <a:ext cx="236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</a:t>
            </a:r>
          </a:p>
          <a:p>
            <a:r>
              <a:rPr lang="es-AR" sz="1400" dirty="0"/>
              <a:t>Plaza </a:t>
            </a:r>
            <a:r>
              <a:rPr lang="es-AR" sz="1400" dirty="0" err="1"/>
              <a:t>Huincul</a:t>
            </a:r>
            <a:endParaRPr lang="en-US" sz="1400" dirty="0"/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5861073" y="6168838"/>
            <a:ext cx="5567083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Rosales - La Plata 584,700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32” 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Plata - Dock sud  52,230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24”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057629" y="4444861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</a:t>
            </a:r>
            <a:endParaRPr lang="en-US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0432590" y="1694088"/>
            <a:ext cx="89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La Plata</a:t>
            </a:r>
            <a:endParaRPr lang="en-US" sz="14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752965" y="4035091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</a:t>
            </a:r>
            <a:r>
              <a:rPr lang="es-AR" dirty="0" err="1"/>
              <a:t>l</a:t>
            </a:r>
            <a:endParaRPr lang="en-US" dirty="0"/>
          </a:p>
        </p:txBody>
      </p:sp>
      <p:sp>
        <p:nvSpPr>
          <p:cNvPr id="46" name="CuadroTexto 45"/>
          <p:cNvSpPr txBox="1"/>
          <p:nvPr/>
        </p:nvSpPr>
        <p:spPr>
          <a:xfrm>
            <a:off x="7792580" y="1515479"/>
            <a:ext cx="139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r>
              <a:rPr lang="es-A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Ebytem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8942277" y="3870979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ector recto de flecha 47"/>
          <p:cNvCxnSpPr/>
          <p:nvPr/>
        </p:nvCxnSpPr>
        <p:spPr>
          <a:xfrm>
            <a:off x="8302606" y="3712476"/>
            <a:ext cx="685093" cy="240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H="1">
            <a:off x="8701095" y="1546107"/>
            <a:ext cx="508757" cy="10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V="1">
            <a:off x="5960409" y="4356855"/>
            <a:ext cx="0" cy="765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121" y="5237287"/>
            <a:ext cx="261672" cy="2696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289" y="5088474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440" y="1159999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CuadroTexto 59"/>
          <p:cNvSpPr txBox="1"/>
          <p:nvPr/>
        </p:nvSpPr>
        <p:spPr>
          <a:xfrm>
            <a:off x="9823181" y="943150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Dock Sud</a:t>
            </a:r>
            <a:endParaRPr lang="en-US" sz="1400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344" y="1345344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CuadroTexto 61"/>
          <p:cNvSpPr txBox="1"/>
          <p:nvPr/>
        </p:nvSpPr>
        <p:spPr>
          <a:xfrm>
            <a:off x="9390156" y="5589226"/>
            <a:ext cx="180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Refinerías</a:t>
            </a:r>
          </a:p>
          <a:p>
            <a:r>
              <a:rPr lang="es-AR" sz="1400" dirty="0"/>
              <a:t>Plantas de Bombeo</a:t>
            </a:r>
            <a:endParaRPr lang="en-US" sz="1400" dirty="0"/>
          </a:p>
        </p:txBody>
      </p:sp>
      <p:sp>
        <p:nvSpPr>
          <p:cNvPr id="64" name="Elipse 63"/>
          <p:cNvSpPr/>
          <p:nvPr/>
        </p:nvSpPr>
        <p:spPr>
          <a:xfrm>
            <a:off x="7055230" y="4769230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ipse 64"/>
          <p:cNvSpPr/>
          <p:nvPr/>
        </p:nvSpPr>
        <p:spPr>
          <a:xfrm>
            <a:off x="7656761" y="422641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ipse 65"/>
          <p:cNvSpPr/>
          <p:nvPr/>
        </p:nvSpPr>
        <p:spPr>
          <a:xfrm>
            <a:off x="9118899" y="272349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adroTexto 66"/>
          <p:cNvSpPr txBox="1"/>
          <p:nvPr/>
        </p:nvSpPr>
        <p:spPr>
          <a:xfrm>
            <a:off x="7152650" y="4769230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Dorrego</a:t>
            </a:r>
            <a:endParaRPr lang="en-US" sz="1400" dirty="0"/>
          </a:p>
        </p:txBody>
      </p:sp>
      <p:sp>
        <p:nvSpPr>
          <p:cNvPr id="68" name="CuadroTexto 67"/>
          <p:cNvSpPr txBox="1"/>
          <p:nvPr/>
        </p:nvSpPr>
        <p:spPr>
          <a:xfrm>
            <a:off x="8322474" y="2550899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Las Flores</a:t>
            </a:r>
            <a:endParaRPr lang="en-US" sz="1400" dirty="0"/>
          </a:p>
        </p:txBody>
      </p:sp>
      <p:sp>
        <p:nvSpPr>
          <p:cNvPr id="69" name="CuadroTexto 68"/>
          <p:cNvSpPr txBox="1"/>
          <p:nvPr/>
        </p:nvSpPr>
        <p:spPr>
          <a:xfrm>
            <a:off x="7742334" y="413021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Laprida</a:t>
            </a:r>
            <a:endParaRPr lang="en-US" sz="1400" dirty="0"/>
          </a:p>
        </p:txBody>
      </p:sp>
      <p:sp>
        <p:nvSpPr>
          <p:cNvPr id="70" name="CuadroTexto 69"/>
          <p:cNvSpPr txBox="1"/>
          <p:nvPr/>
        </p:nvSpPr>
        <p:spPr>
          <a:xfrm>
            <a:off x="10201578" y="1126997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 Plata</a:t>
            </a:r>
            <a:endParaRPr lang="en-US" sz="1400" dirty="0"/>
          </a:p>
        </p:txBody>
      </p:sp>
      <p:sp>
        <p:nvSpPr>
          <p:cNvPr id="71" name="CuadroTexto 70"/>
          <p:cNvSpPr txBox="1"/>
          <p:nvPr/>
        </p:nvSpPr>
        <p:spPr>
          <a:xfrm>
            <a:off x="6676438" y="5223516"/>
            <a:ext cx="1279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Puerto Rosales</a:t>
            </a:r>
            <a:endParaRPr lang="en-US" sz="1400" dirty="0"/>
          </a:p>
        </p:txBody>
      </p:sp>
      <p:sp>
        <p:nvSpPr>
          <p:cNvPr id="73" name="CuadroTexto 72"/>
          <p:cNvSpPr txBox="1"/>
          <p:nvPr/>
        </p:nvSpPr>
        <p:spPr>
          <a:xfrm>
            <a:off x="5736143" y="5367046"/>
            <a:ext cx="90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Puerto </a:t>
            </a:r>
          </a:p>
          <a:p>
            <a:r>
              <a:rPr lang="es-AR" sz="1400" dirty="0"/>
              <a:t>Galván</a:t>
            </a:r>
            <a:endParaRPr lang="en-US" sz="1400" dirty="0"/>
          </a:p>
        </p:txBody>
      </p:sp>
      <p:sp>
        <p:nvSpPr>
          <p:cNvPr id="75" name="CuadroTexto 74"/>
          <p:cNvSpPr txBox="1"/>
          <p:nvPr/>
        </p:nvSpPr>
        <p:spPr>
          <a:xfrm>
            <a:off x="8216430" y="847772"/>
            <a:ext cx="85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</a:t>
            </a:r>
            <a:endParaRPr lang="en-US" sz="1400" dirty="0"/>
          </a:p>
        </p:txBody>
      </p:sp>
      <p:sp>
        <p:nvSpPr>
          <p:cNvPr id="77" name="Elipse 76"/>
          <p:cNvSpPr/>
          <p:nvPr/>
        </p:nvSpPr>
        <p:spPr>
          <a:xfrm>
            <a:off x="10965665" y="5870337"/>
            <a:ext cx="179297" cy="1694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Conector recto de flecha 77"/>
          <p:cNvCxnSpPr/>
          <p:nvPr/>
        </p:nvCxnSpPr>
        <p:spPr>
          <a:xfrm>
            <a:off x="9953443" y="1591459"/>
            <a:ext cx="382882" cy="1316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adroTexto 79"/>
          <p:cNvSpPr txBox="1"/>
          <p:nvPr/>
        </p:nvSpPr>
        <p:spPr>
          <a:xfrm>
            <a:off x="10201578" y="2829682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8922161" y="1860845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Brandsen</a:t>
            </a:r>
            <a:endParaRPr lang="en-US" sz="1400" dirty="0"/>
          </a:p>
        </p:txBody>
      </p:sp>
      <p:sp>
        <p:nvSpPr>
          <p:cNvPr id="82" name="Elipse 81"/>
          <p:cNvSpPr/>
          <p:nvPr/>
        </p:nvSpPr>
        <p:spPr>
          <a:xfrm>
            <a:off x="8129201" y="377302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/>
          <p:cNvSpPr txBox="1"/>
          <p:nvPr/>
        </p:nvSpPr>
        <p:spPr>
          <a:xfrm>
            <a:off x="7467703" y="3585760"/>
            <a:ext cx="68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Chillar</a:t>
            </a:r>
            <a:endParaRPr lang="en-US" sz="1400" dirty="0"/>
          </a:p>
        </p:txBody>
      </p:sp>
      <p:sp>
        <p:nvSpPr>
          <p:cNvPr id="84" name="CuadroTexto 83"/>
          <p:cNvSpPr txBox="1"/>
          <p:nvPr/>
        </p:nvSpPr>
        <p:spPr>
          <a:xfrm>
            <a:off x="7965141" y="3087014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Cachari</a:t>
            </a:r>
            <a:endParaRPr lang="en-US" sz="1400" dirty="0"/>
          </a:p>
        </p:txBody>
      </p:sp>
      <p:sp>
        <p:nvSpPr>
          <p:cNvPr id="85" name="Elipse 84"/>
          <p:cNvSpPr/>
          <p:nvPr/>
        </p:nvSpPr>
        <p:spPr>
          <a:xfrm>
            <a:off x="8665509" y="320736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Elipse 85"/>
          <p:cNvSpPr/>
          <p:nvPr/>
        </p:nvSpPr>
        <p:spPr>
          <a:xfrm>
            <a:off x="6510400" y="5115940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adroTexto 86"/>
          <p:cNvSpPr txBox="1"/>
          <p:nvPr/>
        </p:nvSpPr>
        <p:spPr>
          <a:xfrm>
            <a:off x="7528974" y="440834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Indio Rico</a:t>
            </a:r>
            <a:endParaRPr lang="en-US" sz="1400" dirty="0"/>
          </a:p>
        </p:txBody>
      </p:sp>
      <p:sp>
        <p:nvSpPr>
          <p:cNvPr id="88" name="Elipse 87"/>
          <p:cNvSpPr/>
          <p:nvPr/>
        </p:nvSpPr>
        <p:spPr>
          <a:xfrm>
            <a:off x="7401491" y="447406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1122"/>
          <p:cNvGrpSpPr>
            <a:grpSpLocks/>
          </p:cNvGrpSpPr>
          <p:nvPr/>
        </p:nvGrpSpPr>
        <p:grpSpPr bwMode="auto">
          <a:xfrm>
            <a:off x="6352902" y="4701447"/>
            <a:ext cx="324227" cy="368575"/>
            <a:chOff x="2473" y="886"/>
            <a:chExt cx="485" cy="522"/>
          </a:xfrm>
        </p:grpSpPr>
        <p:sp>
          <p:nvSpPr>
            <p:cNvPr id="9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9" name="Group 1122"/>
          <p:cNvGrpSpPr>
            <a:grpSpLocks/>
          </p:cNvGrpSpPr>
          <p:nvPr/>
        </p:nvGrpSpPr>
        <p:grpSpPr bwMode="auto">
          <a:xfrm>
            <a:off x="8977872" y="721383"/>
            <a:ext cx="324227" cy="368575"/>
            <a:chOff x="2473" y="886"/>
            <a:chExt cx="485" cy="522"/>
          </a:xfrm>
        </p:grpSpPr>
        <p:sp>
          <p:nvSpPr>
            <p:cNvPr id="10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9" name="Group 1122"/>
          <p:cNvGrpSpPr>
            <a:grpSpLocks/>
          </p:cNvGrpSpPr>
          <p:nvPr/>
        </p:nvGrpSpPr>
        <p:grpSpPr bwMode="auto">
          <a:xfrm>
            <a:off x="9530275" y="1067083"/>
            <a:ext cx="324227" cy="368575"/>
            <a:chOff x="2473" y="886"/>
            <a:chExt cx="485" cy="522"/>
          </a:xfrm>
        </p:grpSpPr>
        <p:sp>
          <p:nvSpPr>
            <p:cNvPr id="11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19" name="Group 1122"/>
          <p:cNvGrpSpPr>
            <a:grpSpLocks/>
          </p:cNvGrpSpPr>
          <p:nvPr/>
        </p:nvGrpSpPr>
        <p:grpSpPr bwMode="auto">
          <a:xfrm>
            <a:off x="9408402" y="1186203"/>
            <a:ext cx="324227" cy="368575"/>
            <a:chOff x="2473" y="886"/>
            <a:chExt cx="485" cy="522"/>
          </a:xfrm>
        </p:grpSpPr>
        <p:sp>
          <p:nvSpPr>
            <p:cNvPr id="12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9" name="Group 1122"/>
          <p:cNvGrpSpPr>
            <a:grpSpLocks/>
          </p:cNvGrpSpPr>
          <p:nvPr/>
        </p:nvGrpSpPr>
        <p:grpSpPr bwMode="auto">
          <a:xfrm>
            <a:off x="10214985" y="1464612"/>
            <a:ext cx="324227" cy="368575"/>
            <a:chOff x="2473" y="886"/>
            <a:chExt cx="485" cy="522"/>
          </a:xfrm>
        </p:grpSpPr>
        <p:sp>
          <p:nvSpPr>
            <p:cNvPr id="13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9" name="Group 1122"/>
          <p:cNvGrpSpPr>
            <a:grpSpLocks/>
          </p:cNvGrpSpPr>
          <p:nvPr/>
        </p:nvGrpSpPr>
        <p:grpSpPr bwMode="auto">
          <a:xfrm>
            <a:off x="10879639" y="5433557"/>
            <a:ext cx="324227" cy="368575"/>
            <a:chOff x="2473" y="886"/>
            <a:chExt cx="485" cy="522"/>
          </a:xfrm>
        </p:grpSpPr>
        <p:sp>
          <p:nvSpPr>
            <p:cNvPr id="14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49" name="Group 1122"/>
          <p:cNvGrpSpPr>
            <a:grpSpLocks/>
          </p:cNvGrpSpPr>
          <p:nvPr/>
        </p:nvGrpSpPr>
        <p:grpSpPr bwMode="auto">
          <a:xfrm>
            <a:off x="1805471" y="5378906"/>
            <a:ext cx="324227" cy="368575"/>
            <a:chOff x="2473" y="886"/>
            <a:chExt cx="485" cy="522"/>
          </a:xfrm>
        </p:grpSpPr>
        <p:sp>
          <p:nvSpPr>
            <p:cNvPr id="15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59" name="Group 1122"/>
          <p:cNvGrpSpPr>
            <a:grpSpLocks/>
          </p:cNvGrpSpPr>
          <p:nvPr/>
        </p:nvGrpSpPr>
        <p:grpSpPr bwMode="auto">
          <a:xfrm>
            <a:off x="1958494" y="1209006"/>
            <a:ext cx="324227" cy="368575"/>
            <a:chOff x="2473" y="886"/>
            <a:chExt cx="485" cy="522"/>
          </a:xfrm>
        </p:grpSpPr>
        <p:sp>
          <p:nvSpPr>
            <p:cNvPr id="16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69" name="Group 1122"/>
          <p:cNvGrpSpPr>
            <a:grpSpLocks/>
          </p:cNvGrpSpPr>
          <p:nvPr/>
        </p:nvGrpSpPr>
        <p:grpSpPr bwMode="auto">
          <a:xfrm>
            <a:off x="2168893" y="5531306"/>
            <a:ext cx="324227" cy="368575"/>
            <a:chOff x="2473" y="886"/>
            <a:chExt cx="485" cy="522"/>
          </a:xfrm>
        </p:grpSpPr>
        <p:sp>
          <p:nvSpPr>
            <p:cNvPr id="17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9" name="Group 1122"/>
          <p:cNvGrpSpPr>
            <a:grpSpLocks/>
          </p:cNvGrpSpPr>
          <p:nvPr/>
        </p:nvGrpSpPr>
        <p:grpSpPr bwMode="auto">
          <a:xfrm>
            <a:off x="2054585" y="5311499"/>
            <a:ext cx="324227" cy="368575"/>
            <a:chOff x="2473" y="886"/>
            <a:chExt cx="485" cy="522"/>
          </a:xfrm>
        </p:grpSpPr>
        <p:sp>
          <p:nvSpPr>
            <p:cNvPr id="18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89" name="Group 1122"/>
          <p:cNvGrpSpPr>
            <a:grpSpLocks/>
          </p:cNvGrpSpPr>
          <p:nvPr/>
        </p:nvGrpSpPr>
        <p:grpSpPr bwMode="auto">
          <a:xfrm>
            <a:off x="1905115" y="5513722"/>
            <a:ext cx="324227" cy="368575"/>
            <a:chOff x="2473" y="886"/>
            <a:chExt cx="485" cy="522"/>
          </a:xfrm>
        </p:grpSpPr>
        <p:sp>
          <p:nvSpPr>
            <p:cNvPr id="19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99" name="Group 1122"/>
          <p:cNvGrpSpPr>
            <a:grpSpLocks/>
          </p:cNvGrpSpPr>
          <p:nvPr/>
        </p:nvGrpSpPr>
        <p:grpSpPr bwMode="auto">
          <a:xfrm>
            <a:off x="2593854" y="5569406"/>
            <a:ext cx="324227" cy="368575"/>
            <a:chOff x="2473" y="886"/>
            <a:chExt cx="485" cy="522"/>
          </a:xfrm>
        </p:grpSpPr>
        <p:sp>
          <p:nvSpPr>
            <p:cNvPr id="20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822" y="1413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49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1954" y="323623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y Terminales </a:t>
            </a:r>
            <a:r>
              <a:rPr lang="es-AR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6859" r="-409" b="68617"/>
          <a:stretch/>
        </p:blipFill>
        <p:spPr>
          <a:xfrm>
            <a:off x="312678" y="2053212"/>
            <a:ext cx="5658287" cy="317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593741" y="3573537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1480181" y="3535222"/>
            <a:ext cx="508757" cy="10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2774660" y="4791068"/>
            <a:ext cx="508078" cy="27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04" y="2910686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3171308" y="2740243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Dock Sud</a:t>
            </a:r>
            <a:endParaRPr lang="en-US" sz="1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28" y="3324335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CuadroTexto 26"/>
          <p:cNvSpPr txBox="1"/>
          <p:nvPr/>
        </p:nvSpPr>
        <p:spPr>
          <a:xfrm>
            <a:off x="3887275" y="3186893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 Plata</a:t>
            </a:r>
            <a:endParaRPr lang="en-U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133874" y="2222262"/>
            <a:ext cx="120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Campana</a:t>
            </a:r>
            <a:endParaRPr lang="en-US" sz="14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3209730" y="4250878"/>
            <a:ext cx="212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Terminal </a:t>
            </a:r>
            <a:r>
              <a:rPr lang="es-AR" sz="1400" dirty="0" err="1"/>
              <a:t>Brandsen</a:t>
            </a:r>
            <a:r>
              <a:rPr lang="es-AR" sz="1400" dirty="0"/>
              <a:t> (</a:t>
            </a:r>
            <a:r>
              <a:rPr lang="es-AR" sz="1400" dirty="0" err="1"/>
              <a:t>Oiltanking</a:t>
            </a:r>
            <a:r>
              <a:rPr lang="es-AR" sz="1400" dirty="0"/>
              <a:t>)</a:t>
            </a:r>
            <a:endParaRPr lang="en-US" sz="1400" dirty="0"/>
          </a:p>
        </p:txBody>
      </p:sp>
      <p:grpSp>
        <p:nvGrpSpPr>
          <p:cNvPr id="52" name="Group 1122"/>
          <p:cNvGrpSpPr>
            <a:grpSpLocks/>
          </p:cNvGrpSpPr>
          <p:nvPr/>
        </p:nvGrpSpPr>
        <p:grpSpPr bwMode="auto">
          <a:xfrm>
            <a:off x="1803803" y="2402305"/>
            <a:ext cx="324227" cy="368575"/>
            <a:chOff x="2473" y="886"/>
            <a:chExt cx="485" cy="522"/>
          </a:xfrm>
        </p:grpSpPr>
        <p:sp>
          <p:nvSpPr>
            <p:cNvPr id="5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2" name="Group 1122"/>
          <p:cNvGrpSpPr>
            <a:grpSpLocks/>
          </p:cNvGrpSpPr>
          <p:nvPr/>
        </p:nvGrpSpPr>
        <p:grpSpPr bwMode="auto">
          <a:xfrm>
            <a:off x="2723389" y="3016772"/>
            <a:ext cx="324227" cy="368575"/>
            <a:chOff x="2473" y="886"/>
            <a:chExt cx="485" cy="522"/>
          </a:xfrm>
        </p:grpSpPr>
        <p:sp>
          <p:nvSpPr>
            <p:cNvPr id="6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2" name="Group 1122"/>
          <p:cNvGrpSpPr>
            <a:grpSpLocks/>
          </p:cNvGrpSpPr>
          <p:nvPr/>
        </p:nvGrpSpPr>
        <p:grpSpPr bwMode="auto">
          <a:xfrm>
            <a:off x="2601516" y="3135892"/>
            <a:ext cx="324227" cy="368575"/>
            <a:chOff x="2473" y="886"/>
            <a:chExt cx="485" cy="522"/>
          </a:xfrm>
        </p:grpSpPr>
        <p:sp>
          <p:nvSpPr>
            <p:cNvPr id="7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2" name="Group 1122"/>
          <p:cNvGrpSpPr>
            <a:grpSpLocks/>
          </p:cNvGrpSpPr>
          <p:nvPr/>
        </p:nvGrpSpPr>
        <p:grpSpPr bwMode="auto">
          <a:xfrm>
            <a:off x="3655724" y="3643123"/>
            <a:ext cx="324227" cy="368575"/>
            <a:chOff x="2473" y="886"/>
            <a:chExt cx="485" cy="522"/>
          </a:xfrm>
        </p:grpSpPr>
        <p:sp>
          <p:nvSpPr>
            <p:cNvPr id="8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2" name="CuadroTexto 131"/>
          <p:cNvSpPr txBox="1"/>
          <p:nvPr/>
        </p:nvSpPr>
        <p:spPr>
          <a:xfrm>
            <a:off x="3209730" y="4935931"/>
            <a:ext cx="148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" name="Disco magnético 200"/>
          <p:cNvSpPr/>
          <p:nvPr/>
        </p:nvSpPr>
        <p:spPr>
          <a:xfrm>
            <a:off x="2980765" y="4104491"/>
            <a:ext cx="295415" cy="239729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ítulo 1"/>
          <p:cNvSpPr txBox="1">
            <a:spLocks/>
          </p:cNvSpPr>
          <p:nvPr/>
        </p:nvSpPr>
        <p:spPr>
          <a:xfrm>
            <a:off x="216251" y="1309545"/>
            <a:ext cx="5731693" cy="102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Brandsen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Campana / 166,3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22”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262242" y="1972878"/>
            <a:ext cx="5736176" cy="4289305"/>
            <a:chOff x="7275216" y="1951835"/>
            <a:chExt cx="4463310" cy="3537006"/>
          </a:xfrm>
        </p:grpSpPr>
        <p:pic>
          <p:nvPicPr>
            <p:cNvPr id="216" name="Imagen 2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3361" y="1951835"/>
              <a:ext cx="4425165" cy="3413816"/>
            </a:xfrm>
            <a:prstGeom prst="rect">
              <a:avLst/>
            </a:prstGeom>
          </p:spPr>
        </p:pic>
        <p:pic>
          <p:nvPicPr>
            <p:cNvPr id="217" name="Imagen 2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2781" y="4580238"/>
              <a:ext cx="281834" cy="2903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8" name="Imagen 2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7835" y="2876376"/>
              <a:ext cx="281834" cy="2903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9" name="CuadroTexto 218"/>
            <p:cNvSpPr txBox="1"/>
            <p:nvPr/>
          </p:nvSpPr>
          <p:spPr>
            <a:xfrm>
              <a:off x="10995505" y="3939027"/>
              <a:ext cx="588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YPF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0" name="Conector recto de flecha 219"/>
            <p:cNvCxnSpPr/>
            <p:nvPr/>
          </p:nvCxnSpPr>
          <p:spPr>
            <a:xfrm>
              <a:off x="10911505" y="3849038"/>
              <a:ext cx="168001" cy="1733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CuadroTexto 220"/>
            <p:cNvSpPr txBox="1"/>
            <p:nvPr/>
          </p:nvSpPr>
          <p:spPr>
            <a:xfrm>
              <a:off x="8829821" y="2151895"/>
              <a:ext cx="1486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Oldelval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2" name="Conector recto de flecha 221"/>
            <p:cNvCxnSpPr/>
            <p:nvPr/>
          </p:nvCxnSpPr>
          <p:spPr>
            <a:xfrm flipH="1">
              <a:off x="8829821" y="2490449"/>
              <a:ext cx="98658" cy="2077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CuadroTexto 223"/>
            <p:cNvSpPr txBox="1"/>
            <p:nvPr/>
          </p:nvSpPr>
          <p:spPr>
            <a:xfrm>
              <a:off x="8414633" y="3797077"/>
              <a:ext cx="11864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5" name="Conector recto de flecha 224"/>
            <p:cNvCxnSpPr/>
            <p:nvPr/>
          </p:nvCxnSpPr>
          <p:spPr>
            <a:xfrm flipH="1">
              <a:off x="8879150" y="3091495"/>
              <a:ext cx="49331" cy="7645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CuadroTexto 227"/>
            <p:cNvSpPr txBox="1"/>
            <p:nvPr/>
          </p:nvSpPr>
          <p:spPr>
            <a:xfrm>
              <a:off x="8678419" y="4600556"/>
              <a:ext cx="2025152" cy="888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Terminal 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Puerto Rosales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CuadroTexto 228"/>
            <p:cNvSpPr txBox="1"/>
            <p:nvPr/>
          </p:nvSpPr>
          <p:spPr>
            <a:xfrm>
              <a:off x="7275216" y="3095678"/>
              <a:ext cx="1408604" cy="888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Terminal Puerto Galván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1" name="Título 1"/>
          <p:cNvSpPr txBox="1">
            <a:spLocks/>
          </p:cNvSpPr>
          <p:nvPr/>
        </p:nvSpPr>
        <p:spPr>
          <a:xfrm>
            <a:off x="6643824" y="5834622"/>
            <a:ext cx="5731693" cy="102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b="1" dirty="0"/>
              <a:t>Oleoducto Puerto Galván – Puerto Rosales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185" y="346594"/>
            <a:ext cx="22574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186774" y="1164678"/>
            <a:ext cx="6743531" cy="386865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74351" y="378698"/>
            <a:ext cx="3568375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Trasandino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58190" y="5033335"/>
            <a:ext cx="5600700" cy="11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Hernández – Concepción (Chile)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427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cañería de 16”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291" y="1164678"/>
            <a:ext cx="4667159" cy="464376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031905" y="465432"/>
            <a:ext cx="4999228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b="1" dirty="0"/>
              <a:t>Proyecto Mayo 2023</a:t>
            </a:r>
          </a:p>
          <a:p>
            <a:r>
              <a:rPr lang="es-AR" sz="1600" b="1" dirty="0"/>
              <a:t>Oleoducto Trasandino – Oleoducto Vaca Muerta Norte (YPF)</a:t>
            </a:r>
            <a:endParaRPr lang="en-US" sz="1600" b="1" dirty="0"/>
          </a:p>
        </p:txBody>
      </p:sp>
      <p:sp>
        <p:nvSpPr>
          <p:cNvPr id="3" name="Rectángulo 2"/>
          <p:cNvSpPr/>
          <p:nvPr/>
        </p:nvSpPr>
        <p:spPr>
          <a:xfrm>
            <a:off x="9621360" y="4301067"/>
            <a:ext cx="2319931" cy="1316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5808443"/>
            <a:ext cx="1143000" cy="914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1300" y="60849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3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20134" y="145623"/>
            <a:ext cx="11669181" cy="6615687"/>
            <a:chOff x="220134" y="145623"/>
            <a:chExt cx="11669181" cy="661568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8334" y="145623"/>
              <a:ext cx="9922404" cy="661568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3332" y="1438928"/>
              <a:ext cx="3845983" cy="143074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134" y="145623"/>
              <a:ext cx="3771370" cy="12426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8626" y="145623"/>
              <a:ext cx="1943100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6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3</a:t>
            </a:fld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E33C89-82D7-4F9A-8CBC-A2B00C2D1C22}"/>
              </a:ext>
            </a:extLst>
          </p:cNvPr>
          <p:cNvSpPr/>
          <p:nvPr/>
        </p:nvSpPr>
        <p:spPr>
          <a:xfrm>
            <a:off x="87478" y="2035920"/>
            <a:ext cx="64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87478" y="57249"/>
            <a:ext cx="7233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GASODUCTOS DE TRANSPORTE DE GAS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848225" y="1266825"/>
            <a:ext cx="70904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Sistema de Gasoductos Argentino. Compuesto por 2 Empresas prestadoras del servicio publico nacional de transporte de Gas Natural (Transportistas)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Licenciatarias de Transporte (TGN/TGS). </a:t>
            </a: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Ley 24.076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Concesionarias del Transporte</a:t>
            </a: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Ley 17.319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6" y="539759"/>
            <a:ext cx="3902891" cy="62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25" y="783166"/>
            <a:ext cx="691515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45060" y="0"/>
            <a:ext cx="11828407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Traza del Oleoducto Vaca Muerta – Punta Colorada y Terminal Exportadora (YPF)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45060" y="1113857"/>
            <a:ext cx="3369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dirty="0">
                <a:latin typeface="Roboto"/>
              </a:rPr>
              <a:t>Se diseñará para transportar hasta 750 mil barriles diarios.</a:t>
            </a:r>
            <a:endParaRPr lang="es-ES" b="0" i="0" dirty="0">
              <a:effectLst/>
              <a:latin typeface="Roboto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5060" y="4865525"/>
            <a:ext cx="4377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Roboto"/>
              </a:rPr>
              <a:t>YPF espera en cinco años exportar entre el 35% al 40% de su producción de petróleo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99" y="875615"/>
            <a:ext cx="4314825" cy="112281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45060" y="1882884"/>
            <a:ext cx="43777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PT Serif"/>
              </a:rPr>
              <a:t>El oleoducto tendría una longitud aprox. de 700 </a:t>
            </a:r>
            <a:r>
              <a:rPr lang="es-ES" dirty="0" err="1">
                <a:solidFill>
                  <a:srgbClr val="000000"/>
                </a:solidFill>
                <a:latin typeface="PT Serif"/>
              </a:rPr>
              <a:t>kms</a:t>
            </a:r>
            <a:r>
              <a:rPr lang="es-ES" dirty="0">
                <a:solidFill>
                  <a:srgbClr val="000000"/>
                </a:solidFill>
                <a:latin typeface="PT Serif"/>
              </a:rPr>
              <a:t> entre Vaca Muerta y el puerto terminal.</a:t>
            </a:r>
          </a:p>
          <a:p>
            <a:r>
              <a:rPr lang="es-ES" dirty="0">
                <a:solidFill>
                  <a:srgbClr val="000000"/>
                </a:solidFill>
                <a:latin typeface="PT Serif"/>
              </a:rPr>
              <a:t>En la terminal marítima su diseño inicial prevé 20 tanques y dos </a:t>
            </a:r>
            <a:r>
              <a:rPr lang="es-ES" dirty="0" err="1">
                <a:solidFill>
                  <a:srgbClr val="000000"/>
                </a:solidFill>
                <a:latin typeface="PT Serif"/>
              </a:rPr>
              <a:t>monoboyas</a:t>
            </a:r>
            <a:r>
              <a:rPr lang="es-ES" dirty="0">
                <a:solidFill>
                  <a:srgbClr val="000000"/>
                </a:solidFill>
                <a:latin typeface="PT Serif"/>
              </a:rPr>
              <a:t>, instaladas a 6,7 kilómetros de la costa. </a:t>
            </a:r>
          </a:p>
          <a:p>
            <a:r>
              <a:rPr lang="es-ES" dirty="0">
                <a:solidFill>
                  <a:srgbClr val="000000"/>
                </a:solidFill>
                <a:latin typeface="PT Serif"/>
              </a:rPr>
              <a:t>La inversión para las ejecuciones del ducto y de la Terminal marítima totalizará unos 1.260 millones de dólares, que YPF planea afrontar con su disponibilidad.</a:t>
            </a:r>
            <a:endParaRPr lang="es-ES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33936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3854" y="230887"/>
            <a:ext cx="484093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Poliductos Troncales</a:t>
            </a:r>
          </a:p>
          <a:p>
            <a:endParaRPr lang="es-AR" sz="2000" dirty="0"/>
          </a:p>
          <a:p>
            <a:r>
              <a:rPr lang="es-AR" sz="2000" dirty="0"/>
              <a:t>MEGA</a:t>
            </a:r>
          </a:p>
          <a:p>
            <a:r>
              <a:rPr lang="es-AR" sz="2000" dirty="0"/>
              <a:t>Loma la Lata – Bahía Blanca</a:t>
            </a:r>
          </a:p>
          <a:p>
            <a:endParaRPr lang="es-AR" sz="2000" dirty="0"/>
          </a:p>
          <a:p>
            <a:r>
              <a:rPr lang="es-AR" sz="2000" dirty="0"/>
              <a:t>REFINOR</a:t>
            </a:r>
          </a:p>
          <a:p>
            <a:r>
              <a:rPr lang="es-AR" sz="2000" dirty="0"/>
              <a:t>Campo Duran – Montecristo</a:t>
            </a:r>
          </a:p>
          <a:p>
            <a:r>
              <a:rPr lang="es-AR" sz="2000" dirty="0"/>
              <a:t>Derivación a Planta Los Leales</a:t>
            </a:r>
          </a:p>
          <a:p>
            <a:r>
              <a:rPr lang="es-AR" sz="2000" dirty="0"/>
              <a:t>Derivación a Planta Güemes</a:t>
            </a:r>
          </a:p>
          <a:p>
            <a:br>
              <a:rPr lang="es-AR" sz="2000" dirty="0"/>
            </a:br>
            <a:r>
              <a:rPr lang="es-AR" sz="2000" dirty="0"/>
              <a:t>YPF   </a:t>
            </a:r>
          </a:p>
          <a:p>
            <a:r>
              <a:rPr lang="es-AR" sz="2000" dirty="0"/>
              <a:t>Villa Mercedes - Montecristo</a:t>
            </a:r>
          </a:p>
          <a:p>
            <a:r>
              <a:rPr lang="es-AR" sz="2000" dirty="0"/>
              <a:t>Villa Mercedes - La Matanza</a:t>
            </a:r>
          </a:p>
          <a:p>
            <a:r>
              <a:rPr lang="es-AR" sz="2000" dirty="0"/>
              <a:t>Montecristo – San Lorenzo</a:t>
            </a:r>
          </a:p>
          <a:p>
            <a:r>
              <a:rPr lang="es-AR" sz="2000" dirty="0"/>
              <a:t>Lujan de Cuyo – Villa Mercedes</a:t>
            </a:r>
          </a:p>
          <a:p>
            <a:r>
              <a:rPr lang="es-AR" sz="2000" dirty="0"/>
              <a:t>La Plata – Dársena Inflamables</a:t>
            </a:r>
          </a:p>
          <a:p>
            <a:r>
              <a:rPr lang="es-AR" sz="2000" dirty="0"/>
              <a:t>Dársena Inflamables – La Matanza</a:t>
            </a:r>
          </a:p>
          <a:p>
            <a:endParaRPr lang="es-AR" sz="2000" dirty="0"/>
          </a:p>
          <a:p>
            <a:endParaRPr lang="es-AR" sz="1400" dirty="0"/>
          </a:p>
          <a:p>
            <a:endParaRPr lang="es-AR" sz="1400" dirty="0"/>
          </a:p>
          <a:p>
            <a:endParaRPr lang="es-AR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71" y="556498"/>
            <a:ext cx="6176682" cy="5812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5773271" y="5217135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Loma la Lata</a:t>
            </a:r>
            <a:endParaRPr lang="en-US" dirty="0"/>
          </a:p>
        </p:txBody>
      </p:sp>
      <p:sp>
        <p:nvSpPr>
          <p:cNvPr id="7" name="Elipse 6"/>
          <p:cNvSpPr/>
          <p:nvPr/>
        </p:nvSpPr>
        <p:spPr>
          <a:xfrm>
            <a:off x="6981092" y="558646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8861612" y="540180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Bahía Blanca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8979881" y="573886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8583189" y="556498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Campo Durán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445443" y="320553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Montecristo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894032" y="430003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Villa Mercedes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61612" y="448534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 Matanza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512241" y="359091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San Lorenzo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773270" y="3656812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Lujan de Cuyo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0045642" y="4049140"/>
            <a:ext cx="202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Dársena Inflamable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349754" y="4418472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 Plata</a:t>
            </a:r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10275279" y="4581219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10102366" y="447864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9920659" y="449916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9360876" y="389542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8423032" y="35026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7959970" y="4147468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881448" y="399214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8519748" y="73313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8091856" y="146581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8112372" y="225125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8175812" y="210063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Leales</a:t>
            </a:r>
            <a:endParaRPr lang="en-U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7159870" y="133869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Güemes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29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8"/>
          <p:cNvGrpSpPr>
            <a:grpSpLocks/>
          </p:cNvGrpSpPr>
          <p:nvPr/>
        </p:nvGrpSpPr>
        <p:grpSpPr bwMode="auto">
          <a:xfrm>
            <a:off x="1521460" y="986790"/>
            <a:ext cx="9131300" cy="4781550"/>
            <a:chOff x="40" y="1084"/>
            <a:chExt cx="5664" cy="2996"/>
          </a:xfrm>
        </p:grpSpPr>
        <p:grpSp>
          <p:nvGrpSpPr>
            <p:cNvPr id="5" name="Group 427"/>
            <p:cNvGrpSpPr>
              <a:grpSpLocks/>
            </p:cNvGrpSpPr>
            <p:nvPr/>
          </p:nvGrpSpPr>
          <p:grpSpPr bwMode="auto">
            <a:xfrm>
              <a:off x="40" y="1084"/>
              <a:ext cx="5664" cy="2308"/>
              <a:chOff x="40" y="1084"/>
              <a:chExt cx="5664" cy="2308"/>
            </a:xfrm>
          </p:grpSpPr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" y="1084"/>
                <a:ext cx="5664" cy="2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29"/>
              <p:cNvSpPr txBox="1">
                <a:spLocks noChangeArrowheads="1"/>
              </p:cNvSpPr>
              <p:nvPr/>
            </p:nvSpPr>
            <p:spPr bwMode="auto">
              <a:xfrm>
                <a:off x="192" y="1528"/>
                <a:ext cx="472" cy="102"/>
              </a:xfrm>
              <a:prstGeom prst="rect">
                <a:avLst/>
              </a:prstGeom>
              <a:noFill/>
              <a:ln w="3175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" rIns="0" bIns="36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AR" altLang="en-US" sz="1000"/>
                  <a:t>445 m SNM</a:t>
                </a:r>
              </a:p>
            </p:txBody>
          </p:sp>
          <p:sp>
            <p:nvSpPr>
              <p:cNvPr id="17" name="Text Box 31"/>
              <p:cNvSpPr txBox="1">
                <a:spLocks noChangeArrowheads="1"/>
              </p:cNvSpPr>
              <p:nvPr/>
            </p:nvSpPr>
            <p:spPr bwMode="auto">
              <a:xfrm>
                <a:off x="5184" y="2784"/>
                <a:ext cx="472" cy="102"/>
              </a:xfrm>
              <a:prstGeom prst="rect">
                <a:avLst/>
              </a:prstGeom>
              <a:noFill/>
              <a:ln w="3175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" rIns="0" bIns="36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AR" altLang="en-US" sz="1000"/>
                  <a:t>0 m SNM</a:t>
                </a:r>
              </a:p>
            </p:txBody>
          </p:sp>
          <p:grpSp>
            <p:nvGrpSpPr>
              <p:cNvPr id="18" name="Group 424"/>
              <p:cNvGrpSpPr>
                <a:grpSpLocks/>
              </p:cNvGrpSpPr>
              <p:nvPr/>
            </p:nvGrpSpPr>
            <p:grpSpPr bwMode="auto">
              <a:xfrm>
                <a:off x="358" y="1636"/>
                <a:ext cx="5098" cy="978"/>
                <a:chOff x="358" y="1636"/>
                <a:chExt cx="5098" cy="978"/>
              </a:xfrm>
            </p:grpSpPr>
            <p:sp>
              <p:nvSpPr>
                <p:cNvPr id="1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88" y="2064"/>
                  <a:ext cx="472" cy="102"/>
                </a:xfrm>
                <a:prstGeom prst="rect">
                  <a:avLst/>
                </a:prstGeom>
                <a:noFill/>
                <a:ln w="3175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" rIns="0" bIns="360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AR" altLang="en-US" sz="1000"/>
                    <a:t>217 m SNM</a:t>
                  </a:r>
                </a:p>
              </p:txBody>
            </p:sp>
            <p:grpSp>
              <p:nvGrpSpPr>
                <p:cNvPr id="20" name="Group 232"/>
                <p:cNvGrpSpPr>
                  <a:grpSpLocks/>
                </p:cNvGrpSpPr>
                <p:nvPr/>
              </p:nvGrpSpPr>
              <p:grpSpPr bwMode="auto">
                <a:xfrm>
                  <a:off x="358" y="1684"/>
                  <a:ext cx="87" cy="90"/>
                  <a:chOff x="74" y="1583"/>
                  <a:chExt cx="80" cy="90"/>
                </a:xfrm>
              </p:grpSpPr>
              <p:sp>
                <p:nvSpPr>
                  <p:cNvPr id="205" name="Freeform 23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23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 23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0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1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240"/>
                <p:cNvGrpSpPr>
                  <a:grpSpLocks/>
                </p:cNvGrpSpPr>
                <p:nvPr/>
              </p:nvGrpSpPr>
              <p:grpSpPr bwMode="auto">
                <a:xfrm>
                  <a:off x="414" y="1636"/>
                  <a:ext cx="87" cy="90"/>
                  <a:chOff x="74" y="1583"/>
                  <a:chExt cx="80" cy="90"/>
                </a:xfrm>
              </p:grpSpPr>
              <p:sp>
                <p:nvSpPr>
                  <p:cNvPr id="198" name="Freeform 24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24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24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2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3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4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248"/>
                <p:cNvGrpSpPr>
                  <a:grpSpLocks/>
                </p:cNvGrpSpPr>
                <p:nvPr/>
              </p:nvGrpSpPr>
              <p:grpSpPr bwMode="auto">
                <a:xfrm rot="2304916">
                  <a:off x="705" y="1720"/>
                  <a:ext cx="87" cy="90"/>
                  <a:chOff x="74" y="1583"/>
                  <a:chExt cx="80" cy="90"/>
                </a:xfrm>
              </p:grpSpPr>
              <p:sp>
                <p:nvSpPr>
                  <p:cNvPr id="191" name="Freeform 24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25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25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256"/>
                <p:cNvGrpSpPr>
                  <a:grpSpLocks/>
                </p:cNvGrpSpPr>
                <p:nvPr/>
              </p:nvGrpSpPr>
              <p:grpSpPr bwMode="auto">
                <a:xfrm rot="1379586">
                  <a:off x="974" y="1848"/>
                  <a:ext cx="87" cy="90"/>
                  <a:chOff x="74" y="1583"/>
                  <a:chExt cx="80" cy="90"/>
                </a:xfrm>
              </p:grpSpPr>
              <p:sp>
                <p:nvSpPr>
                  <p:cNvPr id="184" name="Freeform 25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25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25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264"/>
                <p:cNvGrpSpPr>
                  <a:grpSpLocks/>
                </p:cNvGrpSpPr>
                <p:nvPr/>
              </p:nvGrpSpPr>
              <p:grpSpPr bwMode="auto">
                <a:xfrm rot="4601214">
                  <a:off x="1134" y="2100"/>
                  <a:ext cx="80" cy="98"/>
                  <a:chOff x="74" y="1583"/>
                  <a:chExt cx="80" cy="90"/>
                </a:xfrm>
              </p:grpSpPr>
              <p:sp>
                <p:nvSpPr>
                  <p:cNvPr id="177" name="Freeform 26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26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26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272"/>
                <p:cNvGrpSpPr>
                  <a:grpSpLocks/>
                </p:cNvGrpSpPr>
                <p:nvPr/>
              </p:nvGrpSpPr>
              <p:grpSpPr bwMode="auto">
                <a:xfrm rot="2993031">
                  <a:off x="1233" y="2388"/>
                  <a:ext cx="80" cy="98"/>
                  <a:chOff x="74" y="1583"/>
                  <a:chExt cx="80" cy="90"/>
                </a:xfrm>
              </p:grpSpPr>
              <p:sp>
                <p:nvSpPr>
                  <p:cNvPr id="170" name="Freeform 27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27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27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80"/>
                <p:cNvGrpSpPr>
                  <a:grpSpLocks/>
                </p:cNvGrpSpPr>
                <p:nvPr/>
              </p:nvGrpSpPr>
              <p:grpSpPr bwMode="auto">
                <a:xfrm>
                  <a:off x="1823" y="2520"/>
                  <a:ext cx="87" cy="90"/>
                  <a:chOff x="74" y="1583"/>
                  <a:chExt cx="80" cy="90"/>
                </a:xfrm>
              </p:grpSpPr>
              <p:sp>
                <p:nvSpPr>
                  <p:cNvPr id="163" name="Freeform 28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28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28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9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88"/>
                <p:cNvGrpSpPr>
                  <a:grpSpLocks/>
                </p:cNvGrpSpPr>
                <p:nvPr/>
              </p:nvGrpSpPr>
              <p:grpSpPr bwMode="auto">
                <a:xfrm>
                  <a:off x="2450" y="2524"/>
                  <a:ext cx="87" cy="90"/>
                  <a:chOff x="74" y="1583"/>
                  <a:chExt cx="80" cy="90"/>
                </a:xfrm>
              </p:grpSpPr>
              <p:sp>
                <p:nvSpPr>
                  <p:cNvPr id="156" name="Freeform 28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29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29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0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1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96"/>
                <p:cNvGrpSpPr>
                  <a:grpSpLocks/>
                </p:cNvGrpSpPr>
                <p:nvPr/>
              </p:nvGrpSpPr>
              <p:grpSpPr bwMode="auto">
                <a:xfrm>
                  <a:off x="2149" y="2508"/>
                  <a:ext cx="87" cy="90"/>
                  <a:chOff x="74" y="1583"/>
                  <a:chExt cx="80" cy="90"/>
                </a:xfrm>
              </p:grpSpPr>
              <p:sp>
                <p:nvSpPr>
                  <p:cNvPr id="149" name="Freeform 29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 29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29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304"/>
                <p:cNvGrpSpPr>
                  <a:grpSpLocks/>
                </p:cNvGrpSpPr>
                <p:nvPr/>
              </p:nvGrpSpPr>
              <p:grpSpPr bwMode="auto">
                <a:xfrm>
                  <a:off x="1532" y="2476"/>
                  <a:ext cx="87" cy="90"/>
                  <a:chOff x="74" y="1583"/>
                  <a:chExt cx="80" cy="90"/>
                </a:xfrm>
              </p:grpSpPr>
              <p:sp>
                <p:nvSpPr>
                  <p:cNvPr id="142" name="Freeform 30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30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 30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" name="Group 312"/>
                <p:cNvGrpSpPr>
                  <a:grpSpLocks/>
                </p:cNvGrpSpPr>
                <p:nvPr/>
              </p:nvGrpSpPr>
              <p:grpSpPr bwMode="auto">
                <a:xfrm>
                  <a:off x="2942" y="2508"/>
                  <a:ext cx="87" cy="90"/>
                  <a:chOff x="74" y="1583"/>
                  <a:chExt cx="80" cy="90"/>
                </a:xfrm>
              </p:grpSpPr>
              <p:sp>
                <p:nvSpPr>
                  <p:cNvPr id="135" name="Freeform 31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31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 31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0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320"/>
                <p:cNvGrpSpPr>
                  <a:grpSpLocks/>
                </p:cNvGrpSpPr>
                <p:nvPr/>
              </p:nvGrpSpPr>
              <p:grpSpPr bwMode="auto">
                <a:xfrm>
                  <a:off x="3198" y="2508"/>
                  <a:ext cx="87" cy="90"/>
                  <a:chOff x="74" y="1583"/>
                  <a:chExt cx="80" cy="90"/>
                </a:xfrm>
              </p:grpSpPr>
              <p:sp>
                <p:nvSpPr>
                  <p:cNvPr id="128" name="Freeform 32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 32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32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2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oup 328"/>
                <p:cNvGrpSpPr>
                  <a:grpSpLocks/>
                </p:cNvGrpSpPr>
                <p:nvPr/>
              </p:nvGrpSpPr>
              <p:grpSpPr bwMode="auto">
                <a:xfrm>
                  <a:off x="3695" y="2496"/>
                  <a:ext cx="87" cy="90"/>
                  <a:chOff x="74" y="1583"/>
                  <a:chExt cx="80" cy="90"/>
                </a:xfrm>
              </p:grpSpPr>
              <p:sp>
                <p:nvSpPr>
                  <p:cNvPr id="121" name="Freeform 32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33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33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6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336"/>
                <p:cNvGrpSpPr>
                  <a:grpSpLocks/>
                </p:cNvGrpSpPr>
                <p:nvPr/>
              </p:nvGrpSpPr>
              <p:grpSpPr bwMode="auto">
                <a:xfrm>
                  <a:off x="3451" y="2508"/>
                  <a:ext cx="87" cy="90"/>
                  <a:chOff x="74" y="1583"/>
                  <a:chExt cx="80" cy="90"/>
                </a:xfrm>
              </p:grpSpPr>
              <p:sp>
                <p:nvSpPr>
                  <p:cNvPr id="114" name="Freeform 33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33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33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9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" name="Group 344"/>
                <p:cNvGrpSpPr>
                  <a:grpSpLocks/>
                </p:cNvGrpSpPr>
                <p:nvPr/>
              </p:nvGrpSpPr>
              <p:grpSpPr bwMode="auto">
                <a:xfrm rot="-649926">
                  <a:off x="3904" y="2476"/>
                  <a:ext cx="87" cy="90"/>
                  <a:chOff x="74" y="1583"/>
                  <a:chExt cx="80" cy="90"/>
                </a:xfrm>
              </p:grpSpPr>
              <p:sp>
                <p:nvSpPr>
                  <p:cNvPr id="107" name="Freeform 34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34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34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352"/>
                <p:cNvGrpSpPr>
                  <a:grpSpLocks/>
                </p:cNvGrpSpPr>
                <p:nvPr/>
              </p:nvGrpSpPr>
              <p:grpSpPr bwMode="auto">
                <a:xfrm rot="-810823">
                  <a:off x="4009" y="2464"/>
                  <a:ext cx="87" cy="90"/>
                  <a:chOff x="74" y="1583"/>
                  <a:chExt cx="80" cy="90"/>
                </a:xfrm>
              </p:grpSpPr>
              <p:sp>
                <p:nvSpPr>
                  <p:cNvPr id="100" name="Freeform 35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5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5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360"/>
                <p:cNvGrpSpPr>
                  <a:grpSpLocks/>
                </p:cNvGrpSpPr>
                <p:nvPr/>
              </p:nvGrpSpPr>
              <p:grpSpPr bwMode="auto">
                <a:xfrm rot="-699114">
                  <a:off x="4273" y="2416"/>
                  <a:ext cx="87" cy="90"/>
                  <a:chOff x="74" y="1583"/>
                  <a:chExt cx="80" cy="90"/>
                </a:xfrm>
              </p:grpSpPr>
              <p:sp>
                <p:nvSpPr>
                  <p:cNvPr id="93" name="Freeform 36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36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6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368"/>
                <p:cNvGrpSpPr>
                  <a:grpSpLocks/>
                </p:cNvGrpSpPr>
                <p:nvPr/>
              </p:nvGrpSpPr>
              <p:grpSpPr bwMode="auto">
                <a:xfrm rot="-1144185">
                  <a:off x="4523" y="2368"/>
                  <a:ext cx="87" cy="90"/>
                  <a:chOff x="74" y="1583"/>
                  <a:chExt cx="80" cy="90"/>
                </a:xfrm>
              </p:grpSpPr>
              <p:sp>
                <p:nvSpPr>
                  <p:cNvPr id="86" name="Freeform 36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7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37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76"/>
                <p:cNvGrpSpPr>
                  <a:grpSpLocks/>
                </p:cNvGrpSpPr>
                <p:nvPr/>
              </p:nvGrpSpPr>
              <p:grpSpPr bwMode="auto">
                <a:xfrm rot="-776844">
                  <a:off x="4766" y="2312"/>
                  <a:ext cx="87" cy="90"/>
                  <a:chOff x="74" y="1583"/>
                  <a:chExt cx="80" cy="90"/>
                </a:xfrm>
              </p:grpSpPr>
              <p:sp>
                <p:nvSpPr>
                  <p:cNvPr id="79" name="Freeform 37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37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37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384"/>
                <p:cNvGrpSpPr>
                  <a:grpSpLocks/>
                </p:cNvGrpSpPr>
                <p:nvPr/>
              </p:nvGrpSpPr>
              <p:grpSpPr bwMode="auto">
                <a:xfrm rot="-1211148">
                  <a:off x="4957" y="2236"/>
                  <a:ext cx="87" cy="90"/>
                  <a:chOff x="74" y="1583"/>
                  <a:chExt cx="80" cy="90"/>
                </a:xfrm>
              </p:grpSpPr>
              <p:sp>
                <p:nvSpPr>
                  <p:cNvPr id="72" name="Freeform 38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38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38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392"/>
                <p:cNvGrpSpPr>
                  <a:grpSpLocks/>
                </p:cNvGrpSpPr>
                <p:nvPr/>
              </p:nvGrpSpPr>
              <p:grpSpPr bwMode="auto">
                <a:xfrm rot="-1463525">
                  <a:off x="5070" y="2180"/>
                  <a:ext cx="87" cy="90"/>
                  <a:chOff x="74" y="1583"/>
                  <a:chExt cx="80" cy="90"/>
                </a:xfrm>
              </p:grpSpPr>
              <p:sp>
                <p:nvSpPr>
                  <p:cNvPr id="65" name="Freeform 39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39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39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400"/>
                <p:cNvGrpSpPr>
                  <a:grpSpLocks/>
                </p:cNvGrpSpPr>
                <p:nvPr/>
              </p:nvGrpSpPr>
              <p:grpSpPr bwMode="auto">
                <a:xfrm>
                  <a:off x="5183" y="2132"/>
                  <a:ext cx="87" cy="90"/>
                  <a:chOff x="74" y="1583"/>
                  <a:chExt cx="80" cy="90"/>
                </a:xfrm>
              </p:grpSpPr>
              <p:sp>
                <p:nvSpPr>
                  <p:cNvPr id="58" name="Freeform 40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40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40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408"/>
                <p:cNvGrpSpPr>
                  <a:grpSpLocks/>
                </p:cNvGrpSpPr>
                <p:nvPr/>
              </p:nvGrpSpPr>
              <p:grpSpPr bwMode="auto">
                <a:xfrm>
                  <a:off x="5310" y="2120"/>
                  <a:ext cx="87" cy="90"/>
                  <a:chOff x="74" y="1583"/>
                  <a:chExt cx="80" cy="90"/>
                </a:xfrm>
              </p:grpSpPr>
              <p:sp>
                <p:nvSpPr>
                  <p:cNvPr id="51" name="Freeform 40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41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41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416"/>
                <p:cNvGrpSpPr>
                  <a:grpSpLocks/>
                </p:cNvGrpSpPr>
                <p:nvPr/>
              </p:nvGrpSpPr>
              <p:grpSpPr bwMode="auto">
                <a:xfrm>
                  <a:off x="5369" y="2176"/>
                  <a:ext cx="87" cy="90"/>
                  <a:chOff x="74" y="1583"/>
                  <a:chExt cx="80" cy="90"/>
                </a:xfrm>
              </p:grpSpPr>
              <p:sp>
                <p:nvSpPr>
                  <p:cNvPr id="44" name="Freeform 41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41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41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" name="Group 426"/>
            <p:cNvGrpSpPr>
              <a:grpSpLocks/>
            </p:cNvGrpSpPr>
            <p:nvPr/>
          </p:nvGrpSpPr>
          <p:grpSpPr bwMode="auto">
            <a:xfrm>
              <a:off x="448" y="3168"/>
              <a:ext cx="4992" cy="912"/>
              <a:chOff x="448" y="3168"/>
              <a:chExt cx="4992" cy="912"/>
            </a:xfrm>
          </p:grpSpPr>
          <p:sp>
            <p:nvSpPr>
              <p:cNvPr id="7" name="Line 18"/>
              <p:cNvSpPr>
                <a:spLocks noChangeShapeType="1"/>
              </p:cNvSpPr>
              <p:nvPr/>
            </p:nvSpPr>
            <p:spPr bwMode="auto">
              <a:xfrm>
                <a:off x="448" y="3696"/>
                <a:ext cx="499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15"/>
              <p:cNvSpPr>
                <a:spLocks noChangeShapeType="1"/>
              </p:cNvSpPr>
              <p:nvPr/>
            </p:nvSpPr>
            <p:spPr bwMode="auto">
              <a:xfrm>
                <a:off x="448" y="3168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>
                <a:off x="2704" y="3216"/>
                <a:ext cx="0" cy="52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5440" y="3216"/>
                <a:ext cx="0" cy="86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9"/>
              <p:cNvSpPr>
                <a:spLocks noChangeShapeType="1"/>
              </p:cNvSpPr>
              <p:nvPr/>
            </p:nvSpPr>
            <p:spPr bwMode="auto">
              <a:xfrm>
                <a:off x="448" y="3984"/>
                <a:ext cx="499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 Box 20"/>
              <p:cNvSpPr txBox="1">
                <a:spLocks noChangeArrowheads="1"/>
              </p:cNvSpPr>
              <p:nvPr/>
            </p:nvSpPr>
            <p:spPr bwMode="auto">
              <a:xfrm>
                <a:off x="1336" y="3546"/>
                <a:ext cx="456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273 Km</a:t>
                </a: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2528" y="3840"/>
                <a:ext cx="464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600 Km</a:t>
                </a:r>
              </a:p>
            </p:txBody>
          </p:sp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auto">
              <a:xfrm>
                <a:off x="3824" y="3568"/>
                <a:ext cx="464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327 Km</a:t>
                </a:r>
              </a:p>
            </p:txBody>
          </p:sp>
        </p:grpSp>
      </p:grpSp>
      <p:pic>
        <p:nvPicPr>
          <p:cNvPr id="212" name="Picture 26" descr="logo_mega_h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66" y="1090624"/>
            <a:ext cx="1752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" name="Título 1"/>
          <p:cNvSpPr txBox="1">
            <a:spLocks/>
          </p:cNvSpPr>
          <p:nvPr/>
        </p:nvSpPr>
        <p:spPr>
          <a:xfrm>
            <a:off x="2891790" y="5659868"/>
            <a:ext cx="5600700" cy="11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Ducto de 600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longitud en 12”, separado en 2 tramos. Loma la lata -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Belisle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(273kms) y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Belisle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Bahia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Blanca 327kms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 Mega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637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513231"/>
            <a:ext cx="7557803" cy="409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de Poliductos de YPF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5100" y="1302435"/>
            <a:ext cx="38227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Luján de Cuyo – Villa Mercedes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338,054 Km.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16 y 14”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Villa Mercedes – Monte Cristo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320,154 Km.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Monte Cristo – San Lorenzo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379,508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 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Villa Mercedes – Junín – La Matanza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86,063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La Plata – Dock Sud – La Matanza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86,063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300" y="60849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7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110671"/>
            <a:ext cx="4090987" cy="65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Poliductos </a:t>
            </a:r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Refinor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2558" y="942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1.100 Km de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longitud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,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desde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 Campo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Durán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 (Salta) hasta Montecristo,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provincia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 de Córdoba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0326688" y="58565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Campo Durán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018689" y="5550636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Montecristo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9883532" y="57378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0094548" y="28863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775832" y="65506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10580870" y="601625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San Lorenzo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835900" y="631535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Villa Mercedes</a:t>
            </a:r>
            <a:endParaRPr lang="en-US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9378154" y="6232809"/>
            <a:ext cx="127001" cy="420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12558" y="22880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Refinación de Petróleo</a:t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Industrialización del Gas</a:t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Transporte de Productos</a:t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Comercialización y Venta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609600" y="37259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La Refinería tiene una capacidad de procesamiento de 4000 m3 por día de petróleo crudo y 20,35 Millones de m3 por día de Gas.</a:t>
            </a:r>
            <a:endParaRPr lang="en-US" dirty="0"/>
          </a:p>
        </p:txBody>
      </p:sp>
      <p:grpSp>
        <p:nvGrpSpPr>
          <p:cNvPr id="18" name="Group 1122"/>
          <p:cNvGrpSpPr>
            <a:grpSpLocks/>
          </p:cNvGrpSpPr>
          <p:nvPr/>
        </p:nvGrpSpPr>
        <p:grpSpPr bwMode="auto">
          <a:xfrm>
            <a:off x="9803041" y="59322"/>
            <a:ext cx="324227" cy="368575"/>
            <a:chOff x="2473" y="886"/>
            <a:chExt cx="485" cy="522"/>
          </a:xfrm>
        </p:grpSpPr>
        <p:sp>
          <p:nvSpPr>
            <p:cNvPr id="19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8" name="Group 1122"/>
          <p:cNvGrpSpPr>
            <a:grpSpLocks/>
          </p:cNvGrpSpPr>
          <p:nvPr/>
        </p:nvGrpSpPr>
        <p:grpSpPr bwMode="auto">
          <a:xfrm>
            <a:off x="9216040" y="1220233"/>
            <a:ext cx="324227" cy="368575"/>
            <a:chOff x="2473" y="886"/>
            <a:chExt cx="485" cy="522"/>
          </a:xfrm>
        </p:grpSpPr>
        <p:sp>
          <p:nvSpPr>
            <p:cNvPr id="29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9302905" y="2698602"/>
            <a:ext cx="107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Planta Leales </a:t>
            </a:r>
            <a:endParaRPr lang="en-US" dirty="0"/>
          </a:p>
        </p:txBody>
      </p:sp>
      <p:grpSp>
        <p:nvGrpSpPr>
          <p:cNvPr id="39" name="Group 1122"/>
          <p:cNvGrpSpPr>
            <a:grpSpLocks/>
          </p:cNvGrpSpPr>
          <p:nvPr/>
        </p:nvGrpSpPr>
        <p:grpSpPr bwMode="auto">
          <a:xfrm>
            <a:off x="11544662" y="6315353"/>
            <a:ext cx="324227" cy="368575"/>
            <a:chOff x="2473" y="886"/>
            <a:chExt cx="485" cy="522"/>
          </a:xfrm>
        </p:grpSpPr>
        <p:sp>
          <p:nvSpPr>
            <p:cNvPr id="4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9" name="CuadroTexto 48"/>
          <p:cNvSpPr txBox="1"/>
          <p:nvPr/>
        </p:nvSpPr>
        <p:spPr>
          <a:xfrm>
            <a:off x="8277880" y="1381326"/>
            <a:ext cx="107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Refinería Güemes</a:t>
            </a:r>
            <a:endParaRPr lang="en-US" dirty="0"/>
          </a:p>
        </p:txBody>
      </p:sp>
      <p:sp>
        <p:nvSpPr>
          <p:cNvPr id="50" name="Elipse 49"/>
          <p:cNvSpPr/>
          <p:nvPr/>
        </p:nvSpPr>
        <p:spPr>
          <a:xfrm>
            <a:off x="9146932" y="29311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44620"/>
            <a:ext cx="18478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5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20054" y="2551837"/>
            <a:ext cx="10151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Muchas Gracias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815754" y="5697415"/>
            <a:ext cx="28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Ing. Antonio L. </a:t>
            </a:r>
            <a:r>
              <a:rPr lang="es-AR" b="1" dirty="0" err="1"/>
              <a:t>Pronsato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807970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4</a:t>
            </a:fld>
            <a:endParaRPr lang="es-AR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16779" y="692132"/>
            <a:ext cx="54263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TRANSPORTADORA DE GAS DEL NORTE S.A.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7680" y="230467"/>
            <a:ext cx="529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374086"/>
            <a:ext cx="6316133" cy="6199885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719349" y="2414218"/>
            <a:ext cx="5977784" cy="3340284"/>
            <a:chOff x="550016" y="2175010"/>
            <a:chExt cx="5977784" cy="3340284"/>
          </a:xfrm>
        </p:grpSpPr>
        <p:sp>
          <p:nvSpPr>
            <p:cNvPr id="6" name="Título 4">
              <a:extLst>
                <a:ext uri="{FF2B5EF4-FFF2-40B4-BE49-F238E27FC236}">
                  <a16:creationId xmlns:a16="http://schemas.microsoft.com/office/drawing/2014/main" id="{EB163AC9-37CB-461D-876F-A02FC38531A3}"/>
                </a:ext>
              </a:extLst>
            </p:cNvPr>
            <p:cNvSpPr txBox="1">
              <a:spLocks/>
            </p:cNvSpPr>
            <p:nvPr/>
          </p:nvSpPr>
          <p:spPr>
            <a:xfrm>
              <a:off x="550016" y="2175010"/>
              <a:ext cx="3254219" cy="33402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Norte </a:t>
              </a:r>
            </a:p>
            <a:p>
              <a:r>
                <a:rPr lang="es-AR" sz="1800" dirty="0"/>
                <a:t>12 plantas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Centro Oeste</a:t>
              </a:r>
            </a:p>
            <a:p>
              <a:r>
                <a:rPr lang="es-AR" sz="1800" dirty="0"/>
                <a:t>8 plantas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Tramos Finales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ítulo 4">
              <a:extLst>
                <a:ext uri="{FF2B5EF4-FFF2-40B4-BE49-F238E27FC236}">
                  <a16:creationId xmlns:a16="http://schemas.microsoft.com/office/drawing/2014/main" id="{EB163AC9-37CB-461D-876F-A02FC38531A3}"/>
                </a:ext>
              </a:extLst>
            </p:cNvPr>
            <p:cNvSpPr txBox="1">
              <a:spLocks/>
            </p:cNvSpPr>
            <p:nvPr/>
          </p:nvSpPr>
          <p:spPr>
            <a:xfrm>
              <a:off x="3436475" y="2421466"/>
              <a:ext cx="3091325" cy="30083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3563,6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/>
                <a:t>204.620 HP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2256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/>
                <a:t>171.000 HP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986,4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465666" y="2482875"/>
            <a:ext cx="4741334" cy="3090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65666" y="1917424"/>
            <a:ext cx="52747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Longitudes y Potencia instalada en cada Sistema</a:t>
            </a: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112933"/>
            <a:ext cx="5613896" cy="88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Nota: Los totales de cada sistema están calculados en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de gasoductos troncales,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y paralelo de cada sistema.</a:t>
            </a:r>
          </a:p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</p:spTree>
    <p:extLst>
      <p:ext uri="{BB962C8B-B14F-4D97-AF65-F5344CB8AC3E}">
        <p14:creationId xmlns:p14="http://schemas.microsoft.com/office/powerpoint/2010/main" val="6264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5</a:t>
            </a:fld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7680" y="230467"/>
            <a:ext cx="529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3" y="155514"/>
            <a:ext cx="6266145" cy="6565961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19036" y="671421"/>
            <a:ext cx="5667386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TRANSPORTADORA DE GAS DEL SUR S.A.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112933"/>
            <a:ext cx="5613896" cy="88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Nota: Los totales de cada sistema están calculados en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de gasoductos troncales,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y paralelo de cada sistema.</a:t>
            </a:r>
          </a:p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5666" y="1608668"/>
            <a:ext cx="4741334" cy="4504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15362" y="1133086"/>
            <a:ext cx="52747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Longitudes y Potencia instalada en cada Sistema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65666" y="1713091"/>
            <a:ext cx="3522134" cy="439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Neuba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Neuba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San Martín</a:t>
            </a:r>
          </a:p>
          <a:p>
            <a:r>
              <a:rPr lang="es-AR" sz="1400" dirty="0"/>
              <a:t>20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Tramos Finales</a:t>
            </a:r>
          </a:p>
          <a:p>
            <a:r>
              <a:rPr lang="es-AR" sz="1400" dirty="0"/>
              <a:t>8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Anillo Bs. As.</a:t>
            </a: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Cordillerano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Plaza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Huincul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Conesa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Gasoductos de interconexiones</a:t>
            </a: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3617744" y="1715914"/>
            <a:ext cx="2267085" cy="439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610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77.700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713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46.000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3982,40</a:t>
            </a:r>
          </a:p>
          <a:p>
            <a:r>
              <a:rPr lang="en-US" sz="1400" dirty="0"/>
              <a:t>457.900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2488,60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191.000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169,4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438,9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7.500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256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541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143934" y="360659"/>
            <a:ext cx="5454515" cy="986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ENERGIA ARGENTINA S.A (ENARSA)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69346" y="115457"/>
            <a:ext cx="6671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CONCESIONARIA DE TRANSPORTE DE GAS (ENARSA)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5932" y="1007665"/>
            <a:ext cx="242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GASODUCTO GNEA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3934" y="1346695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DECRETO N°1136/2010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21330" y="1890728"/>
            <a:ext cx="5496984" cy="45858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000" b="1" dirty="0"/>
              <a:t>Sistema GNEA</a:t>
            </a:r>
          </a:p>
          <a:p>
            <a:pPr algn="ctr"/>
            <a:r>
              <a:rPr lang="es-AR" dirty="0"/>
              <a:t>(PROYECTO)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1464,409</a:t>
            </a:r>
            <a:endParaRPr lang="es-AR" sz="2000" b="1" dirty="0"/>
          </a:p>
          <a:p>
            <a:pPr algn="ctr"/>
            <a:r>
              <a:rPr lang="es-AR" sz="1400" dirty="0"/>
              <a:t>KM DE GASODUCTOS TRONCAL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 err="1"/>
              <a:t>Ramales</a:t>
            </a:r>
            <a:r>
              <a:rPr lang="en-US" sz="1400" b="1" dirty="0"/>
              <a:t> 1533km </a:t>
            </a:r>
          </a:p>
          <a:p>
            <a:pPr algn="ctr"/>
            <a:r>
              <a:rPr lang="en-US" sz="1400" dirty="0"/>
              <a:t>(Santa Fe - Chaco - Formosa)</a:t>
            </a:r>
            <a:endParaRPr lang="es-AR" sz="1400" b="1" dirty="0"/>
          </a:p>
          <a:p>
            <a:pPr algn="ctr"/>
            <a:r>
              <a:rPr lang="es-AR" sz="2000" b="1" dirty="0"/>
              <a:t>168</a:t>
            </a:r>
            <a:r>
              <a:rPr lang="es-AR" sz="3200" dirty="0"/>
              <a:t> </a:t>
            </a:r>
          </a:p>
          <a:p>
            <a:pPr algn="ctr"/>
            <a:r>
              <a:rPr lang="es-AR" sz="1400" dirty="0"/>
              <a:t>Localidades a Abastecer</a:t>
            </a:r>
          </a:p>
          <a:p>
            <a:pPr algn="ctr"/>
            <a:r>
              <a:rPr lang="es-AR" sz="1400" dirty="0"/>
              <a:t>Entre las Ciudades mas importantes se encuentran Reconquista, Formosa, Resistencia, Corrientes, Posadas.</a:t>
            </a:r>
          </a:p>
          <a:p>
            <a:pPr algn="ctr"/>
            <a:endParaRPr lang="es-AR" sz="1400" dirty="0"/>
          </a:p>
          <a:p>
            <a:pPr algn="ctr"/>
            <a:endParaRPr lang="es-AR" sz="1400" dirty="0"/>
          </a:p>
          <a:p>
            <a:pPr algn="ctr"/>
            <a:r>
              <a:rPr lang="es-AR" sz="1400" b="1" u="sng" dirty="0"/>
              <a:t>Pendiente de </a:t>
            </a:r>
            <a:r>
              <a:rPr lang="es-AR" sz="1400" b="1" u="sng" dirty="0" err="1"/>
              <a:t>conclución</a:t>
            </a:r>
            <a:r>
              <a:rPr lang="es-AR" sz="1400" b="1" u="sng" dirty="0"/>
              <a:t> la Etapa 3 </a:t>
            </a:r>
          </a:p>
          <a:p>
            <a:pPr algn="ctr"/>
            <a:r>
              <a:rPr lang="es-AR" sz="1400" dirty="0"/>
              <a:t>-Provincias de Corrientes y Misiones (1551 </a:t>
            </a:r>
            <a:r>
              <a:rPr lang="es-AR" sz="1400" dirty="0" err="1"/>
              <a:t>kms</a:t>
            </a:r>
            <a:r>
              <a:rPr lang="es-AR" sz="1400" dirty="0"/>
              <a:t> de Ramales) </a:t>
            </a:r>
          </a:p>
          <a:p>
            <a:pPr algn="ctr"/>
            <a:r>
              <a:rPr lang="es-AR" sz="1400" dirty="0"/>
              <a:t>-Compresión (8 Plantas Compresoras) </a:t>
            </a:r>
          </a:p>
          <a:p>
            <a:pPr algn="ctr"/>
            <a:r>
              <a:rPr lang="es-AR" sz="1400" dirty="0"/>
              <a:t>Incluidos en programa TRANSPORT.AR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6337709" y="577122"/>
            <a:ext cx="5635486" cy="6036865"/>
            <a:chOff x="6024442" y="641763"/>
            <a:chExt cx="5635486" cy="603686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024442" y="641763"/>
              <a:ext cx="5635486" cy="6036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3" name="Grupo 32"/>
            <p:cNvGrpSpPr/>
            <p:nvPr/>
          </p:nvGrpSpPr>
          <p:grpSpPr>
            <a:xfrm>
              <a:off x="6029325" y="674100"/>
              <a:ext cx="2987791" cy="1326150"/>
              <a:chOff x="6029325" y="674100"/>
              <a:chExt cx="2987791" cy="1326150"/>
            </a:xfrm>
          </p:grpSpPr>
          <p:cxnSp>
            <p:nvCxnSpPr>
              <p:cNvPr id="4" name="Conector recto 3"/>
              <p:cNvCxnSpPr/>
              <p:nvPr/>
            </p:nvCxnSpPr>
            <p:spPr>
              <a:xfrm flipV="1">
                <a:off x="6880225" y="778933"/>
                <a:ext cx="37042" cy="878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uadroTexto 10"/>
              <p:cNvSpPr txBox="1"/>
              <p:nvPr/>
            </p:nvSpPr>
            <p:spPr>
              <a:xfrm>
                <a:off x="7552383" y="674100"/>
                <a:ext cx="14647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Gasoducto Juana Azurduy</a:t>
                </a:r>
                <a:endParaRPr lang="en-US" sz="900" dirty="0"/>
              </a:p>
            </p:txBody>
          </p:sp>
          <p:cxnSp>
            <p:nvCxnSpPr>
              <p:cNvPr id="9" name="Conector recto de flecha 8"/>
              <p:cNvCxnSpPr/>
              <p:nvPr/>
            </p:nvCxnSpPr>
            <p:spPr>
              <a:xfrm>
                <a:off x="6917267" y="789516"/>
                <a:ext cx="682780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/>
              <p:cNvCxnSpPr/>
              <p:nvPr/>
            </p:nvCxnSpPr>
            <p:spPr>
              <a:xfrm flipV="1">
                <a:off x="6834183" y="853677"/>
                <a:ext cx="57684" cy="35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orma libre 12"/>
              <p:cNvSpPr/>
              <p:nvPr/>
            </p:nvSpPr>
            <p:spPr>
              <a:xfrm>
                <a:off x="6214533" y="1221861"/>
                <a:ext cx="457818" cy="668867"/>
              </a:xfrm>
              <a:custGeom>
                <a:avLst/>
                <a:gdLst>
                  <a:gd name="connsiteX0" fmla="*/ 0 w 457818"/>
                  <a:gd name="connsiteY0" fmla="*/ 668867 h 668867"/>
                  <a:gd name="connsiteX1" fmla="*/ 8466 w 457818"/>
                  <a:gd name="connsiteY1" fmla="*/ 533400 h 668867"/>
                  <a:gd name="connsiteX2" fmla="*/ 42333 w 457818"/>
                  <a:gd name="connsiteY2" fmla="*/ 457200 h 668867"/>
                  <a:gd name="connsiteX3" fmla="*/ 67733 w 457818"/>
                  <a:gd name="connsiteY3" fmla="*/ 431800 h 668867"/>
                  <a:gd name="connsiteX4" fmla="*/ 118533 w 457818"/>
                  <a:gd name="connsiteY4" fmla="*/ 406400 h 668867"/>
                  <a:gd name="connsiteX5" fmla="*/ 143933 w 457818"/>
                  <a:gd name="connsiteY5" fmla="*/ 381000 h 668867"/>
                  <a:gd name="connsiteX6" fmla="*/ 169333 w 457818"/>
                  <a:gd name="connsiteY6" fmla="*/ 364067 h 668867"/>
                  <a:gd name="connsiteX7" fmla="*/ 211666 w 457818"/>
                  <a:gd name="connsiteY7" fmla="*/ 330200 h 668867"/>
                  <a:gd name="connsiteX8" fmla="*/ 245533 w 457818"/>
                  <a:gd name="connsiteY8" fmla="*/ 279400 h 668867"/>
                  <a:gd name="connsiteX9" fmla="*/ 279400 w 457818"/>
                  <a:gd name="connsiteY9" fmla="*/ 237067 h 668867"/>
                  <a:gd name="connsiteX10" fmla="*/ 304800 w 457818"/>
                  <a:gd name="connsiteY10" fmla="*/ 186267 h 668867"/>
                  <a:gd name="connsiteX11" fmla="*/ 313266 w 457818"/>
                  <a:gd name="connsiteY11" fmla="*/ 160867 h 668867"/>
                  <a:gd name="connsiteX12" fmla="*/ 330200 w 457818"/>
                  <a:gd name="connsiteY12" fmla="*/ 143933 h 668867"/>
                  <a:gd name="connsiteX13" fmla="*/ 381000 w 457818"/>
                  <a:gd name="connsiteY13" fmla="*/ 118533 h 668867"/>
                  <a:gd name="connsiteX14" fmla="*/ 406400 w 457818"/>
                  <a:gd name="connsiteY14" fmla="*/ 93133 h 668867"/>
                  <a:gd name="connsiteX15" fmla="*/ 431800 w 457818"/>
                  <a:gd name="connsiteY15" fmla="*/ 76200 h 668867"/>
                  <a:gd name="connsiteX16" fmla="*/ 457200 w 457818"/>
                  <a:gd name="connsiteY16" fmla="*/ 25400 h 668867"/>
                  <a:gd name="connsiteX17" fmla="*/ 457200 w 457818"/>
                  <a:gd name="connsiteY17" fmla="*/ 0 h 6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818" h="668867">
                    <a:moveTo>
                      <a:pt x="0" y="668867"/>
                    </a:moveTo>
                    <a:cubicBezTo>
                      <a:pt x="2822" y="623711"/>
                      <a:pt x="2353" y="578229"/>
                      <a:pt x="8466" y="533400"/>
                    </a:cubicBezTo>
                    <a:cubicBezTo>
                      <a:pt x="12077" y="506918"/>
                      <a:pt x="24929" y="478085"/>
                      <a:pt x="42333" y="457200"/>
                    </a:cubicBezTo>
                    <a:cubicBezTo>
                      <a:pt x="49998" y="448002"/>
                      <a:pt x="57770" y="438442"/>
                      <a:pt x="67733" y="431800"/>
                    </a:cubicBezTo>
                    <a:cubicBezTo>
                      <a:pt x="144103" y="380886"/>
                      <a:pt x="38599" y="473011"/>
                      <a:pt x="118533" y="406400"/>
                    </a:cubicBezTo>
                    <a:cubicBezTo>
                      <a:pt x="127731" y="398735"/>
                      <a:pt x="134735" y="388665"/>
                      <a:pt x="143933" y="381000"/>
                    </a:cubicBezTo>
                    <a:cubicBezTo>
                      <a:pt x="151750" y="374486"/>
                      <a:pt x="161387" y="370424"/>
                      <a:pt x="169333" y="364067"/>
                    </a:cubicBezTo>
                    <a:cubicBezTo>
                      <a:pt x="229654" y="315810"/>
                      <a:pt x="133488" y="382318"/>
                      <a:pt x="211666" y="330200"/>
                    </a:cubicBezTo>
                    <a:cubicBezTo>
                      <a:pt x="231798" y="269805"/>
                      <a:pt x="203252" y="342821"/>
                      <a:pt x="245533" y="279400"/>
                    </a:cubicBezTo>
                    <a:cubicBezTo>
                      <a:pt x="278249" y="230326"/>
                      <a:pt x="222595" y="274936"/>
                      <a:pt x="279400" y="237067"/>
                    </a:cubicBezTo>
                    <a:cubicBezTo>
                      <a:pt x="300679" y="173224"/>
                      <a:pt x="271974" y="251918"/>
                      <a:pt x="304800" y="186267"/>
                    </a:cubicBezTo>
                    <a:cubicBezTo>
                      <a:pt x="308791" y="178285"/>
                      <a:pt x="308674" y="168520"/>
                      <a:pt x="313266" y="160867"/>
                    </a:cubicBezTo>
                    <a:cubicBezTo>
                      <a:pt x="317373" y="154022"/>
                      <a:pt x="323966" y="148920"/>
                      <a:pt x="330200" y="143933"/>
                    </a:cubicBezTo>
                    <a:cubicBezTo>
                      <a:pt x="353646" y="125176"/>
                      <a:pt x="354173" y="127476"/>
                      <a:pt x="381000" y="118533"/>
                    </a:cubicBezTo>
                    <a:cubicBezTo>
                      <a:pt x="389467" y="110066"/>
                      <a:pt x="397202" y="100798"/>
                      <a:pt x="406400" y="93133"/>
                    </a:cubicBezTo>
                    <a:cubicBezTo>
                      <a:pt x="414217" y="86619"/>
                      <a:pt x="424605" y="83395"/>
                      <a:pt x="431800" y="76200"/>
                    </a:cubicBezTo>
                    <a:cubicBezTo>
                      <a:pt x="443501" y="64499"/>
                      <a:pt x="454446" y="41926"/>
                      <a:pt x="457200" y="25400"/>
                    </a:cubicBezTo>
                    <a:cubicBezTo>
                      <a:pt x="458592" y="17049"/>
                      <a:pt x="457200" y="8467"/>
                      <a:pt x="457200" y="0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onector recto 15"/>
              <p:cNvCxnSpPr>
                <a:stCxn id="13" idx="0"/>
              </p:cNvCxnSpPr>
              <p:nvPr/>
            </p:nvCxnSpPr>
            <p:spPr>
              <a:xfrm>
                <a:off x="6214533" y="1890728"/>
                <a:ext cx="21961" cy="666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orma libre 23"/>
              <p:cNvSpPr/>
              <p:nvPr/>
            </p:nvSpPr>
            <p:spPr>
              <a:xfrm>
                <a:off x="6029325" y="1936750"/>
                <a:ext cx="193675" cy="63500"/>
              </a:xfrm>
              <a:custGeom>
                <a:avLst/>
                <a:gdLst>
                  <a:gd name="connsiteX0" fmla="*/ 193675 w 193675"/>
                  <a:gd name="connsiteY0" fmla="*/ 31750 h 63500"/>
                  <a:gd name="connsiteX1" fmla="*/ 177800 w 193675"/>
                  <a:gd name="connsiteY1" fmla="*/ 38100 h 63500"/>
                  <a:gd name="connsiteX2" fmla="*/ 158750 w 193675"/>
                  <a:gd name="connsiteY2" fmla="*/ 50800 h 63500"/>
                  <a:gd name="connsiteX3" fmla="*/ 149225 w 193675"/>
                  <a:gd name="connsiteY3" fmla="*/ 53975 h 63500"/>
                  <a:gd name="connsiteX4" fmla="*/ 139700 w 193675"/>
                  <a:gd name="connsiteY4" fmla="*/ 60325 h 63500"/>
                  <a:gd name="connsiteX5" fmla="*/ 123825 w 193675"/>
                  <a:gd name="connsiteY5" fmla="*/ 63500 h 63500"/>
                  <a:gd name="connsiteX6" fmla="*/ 92075 w 193675"/>
                  <a:gd name="connsiteY6" fmla="*/ 60325 h 63500"/>
                  <a:gd name="connsiteX7" fmla="*/ 82550 w 193675"/>
                  <a:gd name="connsiteY7" fmla="*/ 47625 h 63500"/>
                  <a:gd name="connsiteX8" fmla="*/ 73025 w 193675"/>
                  <a:gd name="connsiteY8" fmla="*/ 41275 h 63500"/>
                  <a:gd name="connsiteX9" fmla="*/ 44450 w 193675"/>
                  <a:gd name="connsiteY9" fmla="*/ 19050 h 63500"/>
                  <a:gd name="connsiteX10" fmla="*/ 15875 w 193675"/>
                  <a:gd name="connsiteY10" fmla="*/ 6350 h 63500"/>
                  <a:gd name="connsiteX11" fmla="*/ 6350 w 193675"/>
                  <a:gd name="connsiteY11" fmla="*/ 3175 h 63500"/>
                  <a:gd name="connsiteX12" fmla="*/ 0 w 193675"/>
                  <a:gd name="connsiteY12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675" h="63500">
                    <a:moveTo>
                      <a:pt x="193675" y="31750"/>
                    </a:moveTo>
                    <a:cubicBezTo>
                      <a:pt x="188383" y="33867"/>
                      <a:pt x="182803" y="35371"/>
                      <a:pt x="177800" y="38100"/>
                    </a:cubicBezTo>
                    <a:cubicBezTo>
                      <a:pt x="171100" y="41754"/>
                      <a:pt x="165990" y="48387"/>
                      <a:pt x="158750" y="50800"/>
                    </a:cubicBezTo>
                    <a:cubicBezTo>
                      <a:pt x="155575" y="51858"/>
                      <a:pt x="152218" y="52478"/>
                      <a:pt x="149225" y="53975"/>
                    </a:cubicBezTo>
                    <a:cubicBezTo>
                      <a:pt x="145812" y="55682"/>
                      <a:pt x="143273" y="58985"/>
                      <a:pt x="139700" y="60325"/>
                    </a:cubicBezTo>
                    <a:cubicBezTo>
                      <a:pt x="134647" y="62220"/>
                      <a:pt x="129117" y="62442"/>
                      <a:pt x="123825" y="63500"/>
                    </a:cubicBezTo>
                    <a:cubicBezTo>
                      <a:pt x="113242" y="62442"/>
                      <a:pt x="102002" y="64143"/>
                      <a:pt x="92075" y="60325"/>
                    </a:cubicBezTo>
                    <a:cubicBezTo>
                      <a:pt x="87136" y="58425"/>
                      <a:pt x="86292" y="51367"/>
                      <a:pt x="82550" y="47625"/>
                    </a:cubicBezTo>
                    <a:cubicBezTo>
                      <a:pt x="79852" y="44927"/>
                      <a:pt x="75956" y="43718"/>
                      <a:pt x="73025" y="41275"/>
                    </a:cubicBezTo>
                    <a:cubicBezTo>
                      <a:pt x="62067" y="32143"/>
                      <a:pt x="60499" y="24400"/>
                      <a:pt x="44450" y="19050"/>
                    </a:cubicBezTo>
                    <a:cubicBezTo>
                      <a:pt x="-4697" y="2668"/>
                      <a:pt x="46064" y="21444"/>
                      <a:pt x="15875" y="6350"/>
                    </a:cubicBezTo>
                    <a:cubicBezTo>
                      <a:pt x="12882" y="4853"/>
                      <a:pt x="9457" y="4418"/>
                      <a:pt x="6350" y="3175"/>
                    </a:cubicBezTo>
                    <a:cubicBezTo>
                      <a:pt x="4153" y="2296"/>
                      <a:pt x="2117" y="1058"/>
                      <a:pt x="0" y="0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6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34204" y="79556"/>
            <a:ext cx="9057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GASODUCTOS DE EXPORTACIÓN – CAPACIDAD NOMINAL DE PROYECTO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4317536" y="615975"/>
            <a:ext cx="2878666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NORANDINO</a:t>
            </a:r>
          </a:p>
          <a:p>
            <a:pPr algn="ctr"/>
            <a:r>
              <a:rPr lang="es-AR" sz="1600" dirty="0"/>
              <a:t>4 MM m3/día</a:t>
            </a:r>
          </a:p>
          <a:p>
            <a:pPr algn="ctr"/>
            <a:endParaRPr lang="es-AR" sz="9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ATACAMA</a:t>
            </a:r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s-AR" sz="1600" dirty="0"/>
              <a:t>5,4 MM m3/día</a:t>
            </a:r>
          </a:p>
          <a:p>
            <a:pPr algn="ctr"/>
            <a:endParaRPr lang="es-AR" sz="12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TGM</a:t>
            </a:r>
          </a:p>
          <a:p>
            <a:pPr algn="ctr"/>
            <a:r>
              <a:rPr lang="es-AR" sz="1600" dirty="0"/>
              <a:t>(Aldea Brasilera – </a:t>
            </a:r>
            <a:r>
              <a:rPr lang="es-AR" sz="1600" dirty="0" err="1"/>
              <a:t>Uruguayana</a:t>
            </a:r>
            <a:r>
              <a:rPr lang="es-AR" sz="1600" dirty="0"/>
              <a:t>)</a:t>
            </a:r>
          </a:p>
          <a:p>
            <a:pPr algn="ctr"/>
            <a:r>
              <a:rPr lang="es-AR" sz="1600" dirty="0"/>
              <a:t>2 MM m3/día</a:t>
            </a:r>
          </a:p>
          <a:p>
            <a:pPr algn="ctr"/>
            <a:endParaRPr lang="es-AR" sz="12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CRUZ DEL SUR</a:t>
            </a:r>
          </a:p>
          <a:p>
            <a:pPr algn="ctr"/>
            <a:r>
              <a:rPr lang="es-AR" sz="1600" dirty="0"/>
              <a:t>6 MM m3/día</a:t>
            </a:r>
          </a:p>
          <a:p>
            <a:pPr algn="ctr"/>
            <a:endParaRPr lang="es-AR" sz="14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ANDES</a:t>
            </a:r>
          </a:p>
          <a:p>
            <a:pPr algn="ctr"/>
            <a:r>
              <a:rPr lang="es-AR" sz="1600" dirty="0"/>
              <a:t>10 MM m3/día</a:t>
            </a:r>
          </a:p>
          <a:p>
            <a:pPr algn="ctr"/>
            <a:endParaRPr lang="es-AR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PACIFICO </a:t>
            </a:r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algn="ctr"/>
            <a:r>
              <a:rPr lang="es-AR" sz="1600" dirty="0"/>
              <a:t>3,5 MM m3/día</a:t>
            </a:r>
          </a:p>
          <a:p>
            <a:pPr algn="ctr"/>
            <a:endParaRPr lang="es-AR" sz="10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METHANEX</a:t>
            </a:r>
          </a:p>
          <a:p>
            <a:pPr algn="ctr"/>
            <a:r>
              <a:rPr lang="es-AR" sz="1600" dirty="0"/>
              <a:t>6,8 MM m3/día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1" y="748629"/>
            <a:ext cx="3993560" cy="2077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2" y="3465092"/>
            <a:ext cx="3993560" cy="3130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7524" b="6352"/>
          <a:stretch/>
        </p:blipFill>
        <p:spPr>
          <a:xfrm>
            <a:off x="9091555" y="4619331"/>
            <a:ext cx="2860372" cy="207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97" y="702841"/>
            <a:ext cx="4625530" cy="1694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794" y="2604510"/>
            <a:ext cx="4678735" cy="180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lecha derecha 16"/>
          <p:cNvSpPr/>
          <p:nvPr/>
        </p:nvSpPr>
        <p:spPr>
          <a:xfrm rot="19949482" flipH="1">
            <a:off x="4375267" y="1128191"/>
            <a:ext cx="683354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 derecha 17"/>
          <p:cNvSpPr/>
          <p:nvPr/>
        </p:nvSpPr>
        <p:spPr>
          <a:xfrm rot="19806950" flipH="1">
            <a:off x="4275770" y="1872968"/>
            <a:ext cx="683354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echa derecha 19"/>
          <p:cNvSpPr/>
          <p:nvPr/>
        </p:nvSpPr>
        <p:spPr>
          <a:xfrm rot="9574192" flipH="1">
            <a:off x="6288133" y="2118867"/>
            <a:ext cx="83011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echa derecha 20"/>
          <p:cNvSpPr/>
          <p:nvPr/>
        </p:nvSpPr>
        <p:spPr>
          <a:xfrm rot="10800000" flipH="1">
            <a:off x="6703192" y="5550404"/>
            <a:ext cx="227587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 derecha 21"/>
          <p:cNvSpPr/>
          <p:nvPr/>
        </p:nvSpPr>
        <p:spPr>
          <a:xfrm rot="20012066" flipH="1">
            <a:off x="4333958" y="4765984"/>
            <a:ext cx="873673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derecha 22"/>
          <p:cNvSpPr/>
          <p:nvPr/>
        </p:nvSpPr>
        <p:spPr>
          <a:xfrm flipH="1">
            <a:off x="4363824" y="3827619"/>
            <a:ext cx="727940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echa derecha 23"/>
          <p:cNvSpPr/>
          <p:nvPr/>
        </p:nvSpPr>
        <p:spPr>
          <a:xfrm rot="10800000" flipH="1">
            <a:off x="6495407" y="3149649"/>
            <a:ext cx="51608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59657" y="6594271"/>
            <a:ext cx="4436143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Nota: Las Capacidades de Inyección fueron obtenidas de los proyectos originales de cada Gasoducto.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62879" y="6109472"/>
            <a:ext cx="39026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CAPACIDAD DE EXPORTACIÓN</a:t>
            </a:r>
          </a:p>
          <a:p>
            <a:pPr algn="ctr"/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37,7 MM m3/día</a:t>
            </a:r>
          </a:p>
        </p:txBody>
      </p:sp>
    </p:spTree>
    <p:extLst>
      <p:ext uri="{BB962C8B-B14F-4D97-AF65-F5344CB8AC3E}">
        <p14:creationId xmlns:p14="http://schemas.microsoft.com/office/powerpoint/2010/main" val="147992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413" y="5861928"/>
            <a:ext cx="2743200" cy="365125"/>
          </a:xfrm>
        </p:spPr>
        <p:txBody>
          <a:bodyPr/>
          <a:lstStyle/>
          <a:p>
            <a:fld id="{3939FFC9-388D-47C6-80A1-408BD8E61DB9}" type="slidenum">
              <a:rPr lang="es-AR" smtClean="0"/>
              <a:t>8</a:t>
            </a:fld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3519" y="200154"/>
            <a:ext cx="615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6364" y="1011957"/>
            <a:ext cx="5491158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400" dirty="0"/>
              <a:t>Capacidad de Inyección </a:t>
            </a:r>
            <a:r>
              <a:rPr lang="es-AR" sz="1600" dirty="0"/>
              <a:t>(en MM m3/día)</a:t>
            </a:r>
          </a:p>
          <a:p>
            <a:endParaRPr lang="es-AR" sz="1600" dirty="0"/>
          </a:p>
          <a:p>
            <a:r>
              <a:rPr lang="es-AR" sz="2000" dirty="0"/>
              <a:t>Gasoducto Norte                                                28,53</a:t>
            </a:r>
          </a:p>
          <a:p>
            <a:r>
              <a:rPr lang="es-AR" sz="2000" dirty="0"/>
              <a:t>Gasoducto Centro Oeste                                   34,10</a:t>
            </a:r>
          </a:p>
          <a:p>
            <a:r>
              <a:rPr lang="es-AR" sz="2000" dirty="0"/>
              <a:t>                   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232952" y="1002517"/>
            <a:ext cx="5491159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400" dirty="0"/>
              <a:t>Capacidad de Inyección </a:t>
            </a:r>
            <a:r>
              <a:rPr lang="es-AR" sz="1600" dirty="0"/>
              <a:t>(en MM m3/día)</a:t>
            </a:r>
          </a:p>
          <a:p>
            <a:endParaRPr lang="es-AR" sz="1600" dirty="0"/>
          </a:p>
          <a:p>
            <a:r>
              <a:rPr lang="es-AR" sz="2000" dirty="0"/>
              <a:t>Gasoducto </a:t>
            </a:r>
            <a:r>
              <a:rPr lang="es-AR" sz="2000" dirty="0" err="1"/>
              <a:t>Neuba</a:t>
            </a:r>
            <a:r>
              <a:rPr lang="es-AR" sz="2000" dirty="0"/>
              <a:t> I                                             15,50</a:t>
            </a:r>
          </a:p>
          <a:p>
            <a:r>
              <a:rPr lang="es-AR" sz="1600" dirty="0"/>
              <a:t>(</a:t>
            </a:r>
            <a:r>
              <a:rPr lang="es-AR" sz="1600" dirty="0" err="1"/>
              <a:t>Neuba</a:t>
            </a:r>
            <a:r>
              <a:rPr lang="es-AR" sz="1600" dirty="0"/>
              <a:t> I + Cordillerano + </a:t>
            </a:r>
            <a:r>
              <a:rPr lang="es-AR" sz="1600" dirty="0" err="1"/>
              <a:t>Huincul</a:t>
            </a:r>
            <a:r>
              <a:rPr lang="es-AR" sz="1600" dirty="0"/>
              <a:t> + </a:t>
            </a:r>
            <a:r>
              <a:rPr lang="es-AR" sz="1600" dirty="0" err="1"/>
              <a:t>Gtos</a:t>
            </a:r>
            <a:r>
              <a:rPr lang="es-AR" sz="1600" dirty="0"/>
              <a:t>. regionales)              </a:t>
            </a:r>
          </a:p>
          <a:p>
            <a:endParaRPr lang="es-AR" sz="1600" dirty="0"/>
          </a:p>
          <a:p>
            <a:r>
              <a:rPr lang="es-AR" sz="2000" dirty="0"/>
              <a:t>Gasoducto </a:t>
            </a:r>
            <a:r>
              <a:rPr lang="es-AR" sz="2000" dirty="0" err="1"/>
              <a:t>Neuba</a:t>
            </a:r>
            <a:r>
              <a:rPr lang="es-AR" sz="2000" dirty="0"/>
              <a:t> II                                            31,11 </a:t>
            </a:r>
          </a:p>
          <a:p>
            <a:r>
              <a:rPr lang="es-AR" sz="2000" dirty="0"/>
              <a:t>Gasoducto General San Martin                        41,05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6170EA-6B4F-472D-AD76-402A46CC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823" y="1062902"/>
            <a:ext cx="881837" cy="4785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809104E-5FBE-40B7-8749-031DCDA40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022" y="1024589"/>
            <a:ext cx="927707" cy="5740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45" y="4080276"/>
            <a:ext cx="8394940" cy="228330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797636" y="3495501"/>
            <a:ext cx="106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de la Capacidad Nominal de Inyección por Gasoductos Troncales 1993 – 2021 </a:t>
            </a:r>
          </a:p>
          <a:p>
            <a:pPr algn="ctr"/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 MM m3/día)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583575"/>
            <a:ext cx="11616275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1913946" y="6150511"/>
            <a:ext cx="8394940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AutoNum type="arabicParenBoth"/>
            </a:pP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Capacidad Total que incluye los Gasoductos Cordillerano, Zona </a:t>
            </a:r>
            <a:r>
              <a:rPr lang="es-AR"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Huincul</a:t>
            </a: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 y otros regionales dentro de los datos de NEUBA I.</a:t>
            </a:r>
          </a:p>
          <a:p>
            <a:pPr marL="228600" indent="-228600">
              <a:buAutoNum type="arabicParenBoth"/>
            </a:pP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Capacidad al 31 de diciembre de 2021</a:t>
            </a:r>
          </a:p>
        </p:txBody>
      </p:sp>
    </p:spTree>
    <p:extLst>
      <p:ext uri="{BB962C8B-B14F-4D97-AF65-F5344CB8AC3E}">
        <p14:creationId xmlns:p14="http://schemas.microsoft.com/office/powerpoint/2010/main" val="21762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3939FFC9-388D-47C6-80A1-408BD8E61DB9}" type="slidenum">
              <a:rPr lang="es-AR" smtClean="0"/>
              <a:t>9</a:t>
            </a:fld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E33C89-82D7-4F9A-8CBC-A2B00C2D1C22}"/>
              </a:ext>
            </a:extLst>
          </p:cNvPr>
          <p:cNvSpPr/>
          <p:nvPr/>
        </p:nvSpPr>
        <p:spPr>
          <a:xfrm>
            <a:off x="87478" y="2035920"/>
            <a:ext cx="64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511246" y="700767"/>
            <a:ext cx="4449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9242" y="1429206"/>
            <a:ext cx="4973305" cy="40934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400" b="1" dirty="0"/>
              <a:t>Sistema licenciado TGS - TGN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16.036 </a:t>
            </a:r>
          </a:p>
          <a:p>
            <a:pPr algn="ctr"/>
            <a:r>
              <a:rPr lang="es-AR" sz="1600" dirty="0"/>
              <a:t>KM DE GASODUCTOS </a:t>
            </a:r>
          </a:p>
          <a:p>
            <a:pPr algn="ctr"/>
            <a:endParaRPr lang="es-AR" sz="1600" dirty="0"/>
          </a:p>
          <a:p>
            <a:pPr algn="ctr"/>
            <a:r>
              <a:rPr lang="es-AR" sz="2400" b="1" dirty="0"/>
              <a:t>1.154.220</a:t>
            </a:r>
            <a:endParaRPr lang="es-AR" sz="3600" dirty="0"/>
          </a:p>
          <a:p>
            <a:pPr algn="ctr"/>
            <a:r>
              <a:rPr lang="es-AR" sz="1600" dirty="0"/>
              <a:t>HP DE POTENCIA EN PLANTAS COMPRESORAS </a:t>
            </a:r>
          </a:p>
          <a:p>
            <a:pPr algn="ctr"/>
            <a:r>
              <a:rPr lang="es-AR" sz="2400" b="1" dirty="0"/>
              <a:t>53</a:t>
            </a:r>
            <a:r>
              <a:rPr lang="es-AR" sz="3600" dirty="0"/>
              <a:t> </a:t>
            </a:r>
          </a:p>
          <a:p>
            <a:pPr algn="ctr"/>
            <a:r>
              <a:rPr lang="es-AR" sz="1600" dirty="0"/>
              <a:t>PLANTAS COMPRESORAS 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150.3 MMm</a:t>
            </a:r>
            <a:r>
              <a:rPr lang="es-AR" sz="2400" b="1" baseline="30000" dirty="0"/>
              <a:t>3</a:t>
            </a:r>
            <a:r>
              <a:rPr lang="es-AR" sz="2400" b="1" dirty="0"/>
              <a:t>/d</a:t>
            </a:r>
            <a:endParaRPr lang="es-AR" sz="2400" b="1" baseline="30000" dirty="0"/>
          </a:p>
          <a:p>
            <a:pPr algn="ctr"/>
            <a:r>
              <a:rPr lang="es-AR" sz="1600" dirty="0"/>
              <a:t>Capacidad Nominal de Inyección en Gasoductos</a:t>
            </a:r>
            <a:endParaRPr lang="es-AR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6056313" y="248185"/>
            <a:ext cx="5599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CONCESIONARIA DE TRANSPORTE DE GAS (ENARSA)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681278" y="702469"/>
            <a:ext cx="6350000" cy="58939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400" b="1" dirty="0"/>
              <a:t>Sistema GNEA </a:t>
            </a:r>
            <a:r>
              <a:rPr lang="es-AR" sz="2400" b="1" dirty="0" err="1"/>
              <a:t>Enarsa</a:t>
            </a:r>
            <a:endParaRPr lang="es-AR" sz="2400" b="1" dirty="0"/>
          </a:p>
          <a:p>
            <a:pPr algn="ctr"/>
            <a:endParaRPr lang="es-AR" sz="1050" b="1" dirty="0"/>
          </a:p>
          <a:p>
            <a:pPr algn="ctr"/>
            <a:r>
              <a:rPr lang="es-AR" sz="2400" b="1" dirty="0"/>
              <a:t>664 </a:t>
            </a:r>
          </a:p>
          <a:p>
            <a:pPr algn="ctr"/>
            <a:r>
              <a:rPr lang="es-AR" sz="1600" dirty="0"/>
              <a:t>KM DE GASODUCTOS TRONCAL HABILITADO</a:t>
            </a:r>
          </a:p>
          <a:p>
            <a:pPr algn="ctr"/>
            <a:endParaRPr lang="es-AR" sz="1050" dirty="0"/>
          </a:p>
          <a:p>
            <a:pPr algn="ctr"/>
            <a:r>
              <a:rPr lang="es-AR" sz="2400" b="1" dirty="0"/>
              <a:t>572</a:t>
            </a:r>
          </a:p>
          <a:p>
            <a:pPr algn="ctr"/>
            <a:r>
              <a:rPr lang="es-AR" sz="1600" dirty="0"/>
              <a:t>KM DE GASODUCTOS TRONCAL SIN HABILITAR</a:t>
            </a:r>
          </a:p>
          <a:p>
            <a:pPr algn="ctr"/>
            <a:endParaRPr lang="es-AR" sz="1050" dirty="0"/>
          </a:p>
          <a:p>
            <a:pPr algn="ctr"/>
            <a:r>
              <a:rPr lang="es-AR" sz="2400" b="1" dirty="0"/>
              <a:t>228</a:t>
            </a:r>
            <a:r>
              <a:rPr lang="es-AR" sz="2400" dirty="0"/>
              <a:t> </a:t>
            </a:r>
          </a:p>
          <a:p>
            <a:pPr algn="ctr"/>
            <a:r>
              <a:rPr lang="es-AR" sz="1600" dirty="0"/>
              <a:t>KM DE GASODUCTO TRONCAL SIN TERMINAR LA ETAPA CONSTRUCTIVA </a:t>
            </a:r>
          </a:p>
          <a:p>
            <a:pPr algn="ctr"/>
            <a:r>
              <a:rPr lang="es-AR" sz="1600" dirty="0"/>
              <a:t>(Tramo Limite Prov. Salta/Formosa – Gasoducto Juana Azurduy, conectándose al mismo en la </a:t>
            </a:r>
            <a:r>
              <a:rPr lang="es-AR" sz="1600" dirty="0" err="1"/>
              <a:t>Pk</a:t>
            </a:r>
            <a:r>
              <a:rPr lang="es-AR" sz="1600" dirty="0"/>
              <a:t> 17)</a:t>
            </a:r>
          </a:p>
          <a:p>
            <a:pPr algn="ctr"/>
            <a:r>
              <a:rPr lang="es-AR" sz="1600" dirty="0"/>
              <a:t> </a:t>
            </a:r>
          </a:p>
          <a:p>
            <a:pPr algn="ctr"/>
            <a:r>
              <a:rPr lang="es-AR" sz="1600" b="1" dirty="0"/>
              <a:t>1067</a:t>
            </a:r>
            <a:r>
              <a:rPr lang="es-AR" sz="1600" dirty="0"/>
              <a:t> Km de Ramales instalados (Santa Fe – Chaco)</a:t>
            </a:r>
          </a:p>
          <a:p>
            <a:pPr algn="ctr"/>
            <a:r>
              <a:rPr lang="es-AR" sz="1600" b="1" dirty="0"/>
              <a:t>466</a:t>
            </a:r>
            <a:r>
              <a:rPr lang="es-AR" sz="1600" dirty="0"/>
              <a:t> Km de Ramales sin instalar (Formosa)</a:t>
            </a:r>
          </a:p>
          <a:p>
            <a:pPr algn="ctr"/>
            <a:r>
              <a:rPr lang="es-AR" sz="2400" b="1" dirty="0"/>
              <a:t>8</a:t>
            </a:r>
            <a:r>
              <a:rPr lang="es-AR" sz="3600" dirty="0"/>
              <a:t> </a:t>
            </a:r>
            <a:r>
              <a:rPr lang="es-AR" sz="2400" b="1" dirty="0"/>
              <a:t>PLANTAS COMPRESORAS</a:t>
            </a:r>
            <a:endParaRPr lang="es-AR" sz="2400" dirty="0"/>
          </a:p>
          <a:p>
            <a:pPr algn="ctr"/>
            <a:r>
              <a:rPr lang="es-AR" sz="1600" dirty="0"/>
              <a:t>Diseño hidráulico proyecto original (Flujo Norte-Sur)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11,2 MMm</a:t>
            </a:r>
            <a:r>
              <a:rPr lang="es-AR" sz="2400" b="1" baseline="30000" dirty="0"/>
              <a:t>3</a:t>
            </a:r>
            <a:r>
              <a:rPr lang="es-AR" sz="2400" b="1" dirty="0"/>
              <a:t>/d - Capacidad de Transporte</a:t>
            </a:r>
            <a:endParaRPr lang="es-AR" sz="2400" b="1" baseline="30000" dirty="0"/>
          </a:p>
          <a:p>
            <a:pPr algn="ctr"/>
            <a:r>
              <a:rPr lang="es-AR" sz="1600" dirty="0"/>
              <a:t>Capacidad Nominal de Inyección (Proyecto original)</a:t>
            </a:r>
          </a:p>
        </p:txBody>
      </p:sp>
    </p:spTree>
    <p:extLst>
      <p:ext uri="{BB962C8B-B14F-4D97-AF65-F5344CB8AC3E}">
        <p14:creationId xmlns:p14="http://schemas.microsoft.com/office/powerpoint/2010/main" val="31875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FC33FB8CECD4788EBDE591617CEF4" ma:contentTypeVersion="16" ma:contentTypeDescription="Create a new document." ma:contentTypeScope="" ma:versionID="88905c7abbd5e27262a5a36e67f3aabc">
  <xsd:schema xmlns:xsd="http://www.w3.org/2001/XMLSchema" xmlns:xs="http://www.w3.org/2001/XMLSchema" xmlns:p="http://schemas.microsoft.com/office/2006/metadata/properties" xmlns:ns2="11a20b6d-9b83-45c2-a2df-0c244d273875" xmlns:ns3="7af28922-57b4-4069-b4ca-9d6c1c42e597" targetNamespace="http://schemas.microsoft.com/office/2006/metadata/properties" ma:root="true" ma:fieldsID="5ab77661cbdc628cd3d9f4a76c7e4f8d" ns2:_="" ns3:_="">
    <xsd:import namespace="11a20b6d-9b83-45c2-a2df-0c244d273875"/>
    <xsd:import namespace="7af28922-57b4-4069-b4ca-9d6c1c42e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20b6d-9b83-45c2-a2df-0c244d273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a2956a1-31bc-43a4-af2a-0990d1917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28922-57b4-4069-b4ca-9d6c1c42e59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796acea-c830-4a66-91df-b6525c4b9477}" ma:internalName="TaxCatchAll" ma:showField="CatchAllData" ma:web="7af28922-57b4-4069-b4ca-9d6c1c42e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f28922-57b4-4069-b4ca-9d6c1c42e597">
      <UserInfo>
        <DisplayName>Javier Alejandro Murga</DisplayName>
        <AccountId>43</AccountId>
        <AccountType/>
      </UserInfo>
      <UserInfo>
        <DisplayName>Sergio Antonio Corral</DisplayName>
        <AccountId>15</AccountId>
        <AccountType/>
      </UserInfo>
      <UserInfo>
        <DisplayName>Gonzalo Damian Gimeno</DisplayName>
        <AccountId>46</AccountId>
        <AccountType/>
      </UserInfo>
      <UserInfo>
        <DisplayName>Marcelo Adrian Busse</DisplayName>
        <AccountId>49</AccountId>
        <AccountType/>
      </UserInfo>
    </SharedWithUsers>
    <TaxCatchAll xmlns="7af28922-57b4-4069-b4ca-9d6c1c42e597" xsi:nil="true"/>
    <lcf76f155ced4ddcb4097134ff3c332f xmlns="11a20b6d-9b83-45c2-a2df-0c244d27387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FA568D-3151-4722-B927-B5051CA2F2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a20b6d-9b83-45c2-a2df-0c244d273875"/>
    <ds:schemaRef ds:uri="7af28922-57b4-4069-b4ca-9d6c1c42e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B564BD-2D58-4E81-A7A0-BAAE27F877ED}">
  <ds:schemaRefs>
    <ds:schemaRef ds:uri="http://schemas.microsoft.com/office/2006/documentManagement/types"/>
    <ds:schemaRef ds:uri="http://www.w3.org/XML/1998/namespace"/>
    <ds:schemaRef ds:uri="7af28922-57b4-4069-b4ca-9d6c1c42e597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1a20b6d-9b83-45c2-a2df-0c244d273875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3035675-085C-4680-829B-330C8ED728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4363</TotalTime>
  <Words>2485</Words>
  <Application>Microsoft Office PowerPoint</Application>
  <PresentationFormat>Panorámica</PresentationFormat>
  <Paragraphs>545</Paragraphs>
  <Slides>35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9" baseType="lpstr">
      <vt:lpstr>Arial</vt:lpstr>
      <vt:lpstr>Bebas Neue</vt:lpstr>
      <vt:lpstr>Bell MT</vt:lpstr>
      <vt:lpstr>Calibri</vt:lpstr>
      <vt:lpstr>Calibri Light</vt:lpstr>
      <vt:lpstr>Century Gothic</vt:lpstr>
      <vt:lpstr>Encode Sans</vt:lpstr>
      <vt:lpstr>Myanmar Text</vt:lpstr>
      <vt:lpstr>Overpass Light</vt:lpstr>
      <vt:lpstr>PT Serif</vt:lpstr>
      <vt:lpstr>Roboto</vt:lpstr>
      <vt:lpstr>Roboto Medium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GASODUCTOS</vt:lpstr>
      <vt:lpstr>Evolución Histórica SLT </vt:lpstr>
      <vt:lpstr>PLANTAS  COMPRESORAS</vt:lpstr>
      <vt:lpstr>Evolución Histórica SLT </vt:lpstr>
      <vt:lpstr>Presentación de PowerPoint</vt:lpstr>
      <vt:lpstr>Presentación de PowerPoint</vt:lpstr>
      <vt:lpstr>3 - PROGRAMA TRANSPORT.AR - AÑO 2022. ENARSA. DNU 76/2022 </vt:lpstr>
      <vt:lpstr>Presentación de PowerPoint</vt:lpstr>
      <vt:lpstr>Obras complementarias</vt:lpstr>
      <vt:lpstr>Obras complementarias</vt:lpstr>
      <vt:lpstr>Obras complementarias</vt:lpstr>
      <vt:lpstr>Obras complementarias</vt:lpstr>
      <vt:lpstr>Presentación de PowerPoint</vt:lpstr>
      <vt:lpstr>Presentación de PowerPoint</vt:lpstr>
      <vt:lpstr>Presentación de PowerPoint</vt:lpstr>
      <vt:lpstr>Presentación de PowerPoint</vt:lpstr>
      <vt:lpstr>Oleoductos YPF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Enargas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Adamowicz</dc:creator>
  <cp:lastModifiedBy>Romina Ayala</cp:lastModifiedBy>
  <cp:revision>364</cp:revision>
  <dcterms:created xsi:type="dcterms:W3CDTF">2022-08-24T19:05:51Z</dcterms:created>
  <dcterms:modified xsi:type="dcterms:W3CDTF">2023-08-18T10:40:04Z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0x010100810FC33FB8CECD4788EBDE591617CEF4</vt:lpwstr>
  </property>
</Properties>
</file>