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1730" r:id="rId5"/>
    <p:sldId id="1751" r:id="rId6"/>
    <p:sldId id="257" r:id="rId7"/>
    <p:sldId id="1732" r:id="rId8"/>
    <p:sldId id="1770" r:id="rId9"/>
    <p:sldId id="1769" r:id="rId10"/>
    <p:sldId id="1735" r:id="rId11"/>
    <p:sldId id="1767" r:id="rId12"/>
    <p:sldId id="277" r:id="rId13"/>
    <p:sldId id="1761" r:id="rId14"/>
    <p:sldId id="1762" r:id="rId15"/>
    <p:sldId id="1766" r:id="rId16"/>
    <p:sldId id="1737" r:id="rId17"/>
    <p:sldId id="274" r:id="rId18"/>
    <p:sldId id="1758" r:id="rId19"/>
    <p:sldId id="1760" r:id="rId20"/>
    <p:sldId id="1759" r:id="rId21"/>
    <p:sldId id="1763" r:id="rId22"/>
    <p:sldId id="1739" r:id="rId23"/>
    <p:sldId id="1756" r:id="rId24"/>
    <p:sldId id="1757" r:id="rId25"/>
    <p:sldId id="1741" r:id="rId26"/>
    <p:sldId id="1752" r:id="rId27"/>
    <p:sldId id="1753" r:id="rId28"/>
    <p:sldId id="1750" r:id="rId29"/>
    <p:sldId id="1754" r:id="rId30"/>
    <p:sldId id="1749" r:id="rId31"/>
    <p:sldId id="1755" r:id="rId32"/>
    <p:sldId id="289" r:id="rId33"/>
    <p:sldId id="290" r:id="rId34"/>
    <p:sldId id="1744" r:id="rId35"/>
    <p:sldId id="1743" r:id="rId36"/>
    <p:sldId id="1742" r:id="rId37"/>
    <p:sldId id="1740" r:id="rId38"/>
    <p:sldId id="283" r:id="rId39"/>
    <p:sldId id="1748" r:id="rId40"/>
    <p:sldId id="259" r:id="rId41"/>
    <p:sldId id="294" r:id="rId42"/>
    <p:sldId id="1747" r:id="rId43"/>
    <p:sldId id="1745" r:id="rId44"/>
    <p:sldId id="1746" r:id="rId45"/>
    <p:sldId id="1765" r:id="rId46"/>
    <p:sldId id="1768" r:id="rId4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o Adrian Busse" initials="MAB" lastIdx="1" clrIdx="0">
    <p:extLst>
      <p:ext uri="{19B8F6BF-5375-455C-9EA6-DF929625EA0E}">
        <p15:presenceInfo xmlns:p15="http://schemas.microsoft.com/office/powerpoint/2012/main" userId="S-1-5-21-484299950-1821067322-3134879447-12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7" d="100"/>
          <a:sy n="87" d="100"/>
        </p:scale>
        <p:origin x="298" y="67"/>
      </p:cViewPr>
      <p:guideLst/>
    </p:cSldViewPr>
  </p:slideViewPr>
  <p:notesTextViewPr>
    <p:cViewPr>
      <p:scale>
        <a:sx n="1" d="1"/>
        <a:sy n="1" d="1"/>
      </p:scale>
      <p:origin x="0" y="0"/>
    </p:cViewPr>
  </p:notesTextViewPr>
  <p:notesViewPr>
    <p:cSldViewPr snapToGrid="0">
      <p:cViewPr varScale="1">
        <p:scale>
          <a:sx n="86" d="100"/>
          <a:sy n="86"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646B4-B700-41AC-9E06-78A81A2338C2}" type="datetimeFigureOut">
              <a:rPr lang="es-AR" smtClean="0"/>
              <a:t>3/4/2026</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E57A-2317-4B52-98B9-232F3542FF65}" type="slidenum">
              <a:rPr lang="es-AR" smtClean="0"/>
              <a:t>‹Nº›</a:t>
            </a:fld>
            <a:endParaRPr lang="es-AR"/>
          </a:p>
        </p:txBody>
      </p:sp>
    </p:spTree>
    <p:extLst>
      <p:ext uri="{BB962C8B-B14F-4D97-AF65-F5344CB8AC3E}">
        <p14:creationId xmlns:p14="http://schemas.microsoft.com/office/powerpoint/2010/main" val="225139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9</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7657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238EF473-4BEE-40BD-9C9A-0D533FDD64BA}" type="slidenum">
              <a:rPr lang="es-AR" smtClean="0"/>
              <a:t>37</a:t>
            </a:fld>
            <a:endParaRPr lang="es-AR" dirty="0"/>
          </a:p>
        </p:txBody>
      </p:sp>
    </p:spTree>
    <p:extLst>
      <p:ext uri="{BB962C8B-B14F-4D97-AF65-F5344CB8AC3E}">
        <p14:creationId xmlns:p14="http://schemas.microsoft.com/office/powerpoint/2010/main" val="405120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10</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2060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11</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7989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12</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8965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13</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9828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14</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0845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15</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5560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16</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0821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5894DCEF-5A2C-40F5-A434-B61A6654A0E7}" type="slidenum">
              <a:rPr lang="es-ES_tradnl" altLang="es-AR">
                <a:latin typeface="Arial" panose="020B0604020202020204" pitchFamily="34" charset="0"/>
              </a:rPr>
              <a:pPr eaLnBrk="1" hangingPunct="1">
                <a:spcBef>
                  <a:spcPct val="0"/>
                </a:spcBef>
              </a:pPr>
              <a:t>17</a:t>
            </a:fld>
            <a:endParaRPr lang="es-ES_tradnl" altLang="es-AR">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spcBef>
                <a:spcPct val="0"/>
              </a:spcBef>
            </a:pPr>
            <a:endParaRPr lang="en-US" altLang="es-AR"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2481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20461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F313F12-9476-4F7D-AB98-9928729DC84A}" type="datetimeFigureOut">
              <a:rPr lang="es-AR" smtClean="0"/>
              <a:t>3/4/2026</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1735293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F313F12-9476-4F7D-AB98-9928729DC84A}" type="datetimeFigureOut">
              <a:rPr lang="es-AR" smtClean="0"/>
              <a:t>3/4/2026</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34947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1416347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366797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94765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96785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BF313F12-9476-4F7D-AB98-9928729DC84A}" type="datetimeFigureOut">
              <a:rPr lang="es-AR" smtClean="0"/>
              <a:t>3/4/2026</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40175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BF313F12-9476-4F7D-AB98-9928729DC84A}" type="datetimeFigureOut">
              <a:rPr lang="es-AR" smtClean="0"/>
              <a:t>3/4/2026</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176384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BF313F12-9476-4F7D-AB98-9928729DC84A}" type="datetimeFigureOut">
              <a:rPr lang="es-AR" smtClean="0"/>
              <a:t>3/4/2026</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2789816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F313F12-9476-4F7D-AB98-9928729DC84A}" type="datetimeFigureOut">
              <a:rPr lang="es-AR" smtClean="0"/>
              <a:t>3/4/2026</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EA692285-D7AD-4AA7-957B-04198B56F461}" type="slidenum">
              <a:rPr lang="es-AR" smtClean="0"/>
              <a:t>‹Nº›</a:t>
            </a:fld>
            <a:endParaRPr lang="es-AR"/>
          </a:p>
        </p:txBody>
      </p:sp>
    </p:spTree>
    <p:extLst>
      <p:ext uri="{BB962C8B-B14F-4D97-AF65-F5344CB8AC3E}">
        <p14:creationId xmlns:p14="http://schemas.microsoft.com/office/powerpoint/2010/main" val="402179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a de título">
    <p:bg>
      <p:bgRef idx="1003">
        <a:schemeClr val="bg2"/>
      </p:bgRef>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pic>
        <p:nvPicPr>
          <p:cNvPr id="8" name="Imagen 7">
            <a:extLst>
              <a:ext uri="{FF2B5EF4-FFF2-40B4-BE49-F238E27FC236}">
                <a16:creationId xmlns:a16="http://schemas.microsoft.com/office/drawing/2014/main" id="{E153ACEF-6F9B-4319-B57D-AAE7F48E10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25634" y="681835"/>
            <a:ext cx="6831875" cy="5052759"/>
          </a:xfrm>
          <a:prstGeom prst="rect">
            <a:avLst/>
          </a:prstGeom>
        </p:spPr>
      </p:pic>
    </p:spTree>
    <p:extLst>
      <p:ext uri="{BB962C8B-B14F-4D97-AF65-F5344CB8AC3E}">
        <p14:creationId xmlns:p14="http://schemas.microsoft.com/office/powerpoint/2010/main" val="90132681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ítulo y objetos">
    <p:bg>
      <p:bgRef idx="1002">
        <a:schemeClr val="bg1"/>
      </p:bgRef>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F313F12-9476-4F7D-AB98-9928729DC84A}" type="datetimeFigureOut">
              <a:rPr lang="es-AR" smtClean="0"/>
              <a:t>3/4/2026</a:t>
            </a:fld>
            <a:endParaRPr lang="es-AR"/>
          </a:p>
        </p:txBody>
      </p:sp>
      <p:sp>
        <p:nvSpPr>
          <p:cNvPr id="5" name="Marcador de pie de página 4"/>
          <p:cNvSpPr>
            <a:spLocks noGrp="1"/>
          </p:cNvSpPr>
          <p:nvPr>
            <p:ph type="ftr" sz="quarter" idx="11"/>
          </p:nvPr>
        </p:nvSpPr>
        <p:spPr/>
        <p:txBody>
          <a:bodyPr/>
          <a:lstStyle/>
          <a:p>
            <a:endParaRPr lang="es-AR" dirty="0"/>
          </a:p>
        </p:txBody>
      </p:sp>
      <p:sp>
        <p:nvSpPr>
          <p:cNvPr id="6" name="Marcador de número de diapositiva 5"/>
          <p:cNvSpPr>
            <a:spLocks noGrp="1"/>
          </p:cNvSpPr>
          <p:nvPr>
            <p:ph type="sldNum" sz="quarter" idx="12"/>
          </p:nvPr>
        </p:nvSpPr>
        <p:spPr/>
        <p:txBody>
          <a:bodyPr/>
          <a:lstStyle/>
          <a:p>
            <a:fld id="{EA692285-D7AD-4AA7-957B-04198B56F461}" type="slidenum">
              <a:rPr lang="es-AR" smtClean="0"/>
              <a:t>‹Nº›</a:t>
            </a:fld>
            <a:endParaRPr lang="es-AR"/>
          </a:p>
        </p:txBody>
      </p:sp>
      <p:sp>
        <p:nvSpPr>
          <p:cNvPr id="7" name="27 Rectángulo">
            <a:extLst>
              <a:ext uri="{FF2B5EF4-FFF2-40B4-BE49-F238E27FC236}">
                <a16:creationId xmlns:a16="http://schemas.microsoft.com/office/drawing/2014/main" id="{9A33012D-4094-44D9-924F-3E057A61E8CC}"/>
              </a:ext>
            </a:extLst>
          </p:cNvPr>
          <p:cNvSpPr/>
          <p:nvPr userDrawn="1"/>
        </p:nvSpPr>
        <p:spPr>
          <a:xfrm>
            <a:off x="0" y="0"/>
            <a:ext cx="12192000" cy="71269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lvl="3"/>
            <a:endParaRPr lang="es-AR" sz="1999" dirty="0">
              <a:solidFill>
                <a:schemeClr val="bg1"/>
              </a:solidFill>
              <a:latin typeface="Roboto Medium" pitchFamily="2" charset="0"/>
              <a:ea typeface="Roboto Medium" pitchFamily="2" charset="0"/>
              <a:cs typeface="Roboto Medium" pitchFamily="2" charset="0"/>
            </a:endParaRPr>
          </a:p>
        </p:txBody>
      </p:sp>
      <p:pic>
        <p:nvPicPr>
          <p:cNvPr id="13" name="Imagen 12">
            <a:extLst>
              <a:ext uri="{FF2B5EF4-FFF2-40B4-BE49-F238E27FC236}">
                <a16:creationId xmlns:a16="http://schemas.microsoft.com/office/drawing/2014/main" id="{E3546EC1-3317-4B24-AAF5-43AB15850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53170" y="-3132"/>
            <a:ext cx="1038830" cy="692553"/>
          </a:xfrm>
          <a:prstGeom prst="rect">
            <a:avLst/>
          </a:prstGeom>
        </p:spPr>
      </p:pic>
    </p:spTree>
    <p:extLst>
      <p:ext uri="{BB962C8B-B14F-4D97-AF65-F5344CB8AC3E}">
        <p14:creationId xmlns:p14="http://schemas.microsoft.com/office/powerpoint/2010/main" val="375766542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13F12-9476-4F7D-AB98-9928729DC84A}" type="datetimeFigureOut">
              <a:rPr lang="es-AR" smtClean="0"/>
              <a:t>3/4/2026</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92285-D7AD-4AA7-957B-04198B56F461}" type="slidenum">
              <a:rPr lang="es-AR" smtClean="0"/>
              <a:t>‹Nº›</a:t>
            </a:fld>
            <a:endParaRPr lang="es-AR"/>
          </a:p>
        </p:txBody>
      </p:sp>
    </p:spTree>
    <p:extLst>
      <p:ext uri="{BB962C8B-B14F-4D97-AF65-F5344CB8AC3E}">
        <p14:creationId xmlns:p14="http://schemas.microsoft.com/office/powerpoint/2010/main" val="2058164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920189"/>
          </a:xfrm>
          <a:prstGeom prst="rect">
            <a:avLst/>
          </a:prstGeom>
        </p:spPr>
      </p:pic>
      <p:sp>
        <p:nvSpPr>
          <p:cNvPr id="4" name="CuadroTexto 3"/>
          <p:cNvSpPr txBox="1"/>
          <p:nvPr/>
        </p:nvSpPr>
        <p:spPr>
          <a:xfrm>
            <a:off x="103413" y="101510"/>
            <a:ext cx="11985171" cy="1323439"/>
          </a:xfrm>
          <a:prstGeom prst="rect">
            <a:avLst/>
          </a:prstGeom>
          <a:noFill/>
        </p:spPr>
        <p:txBody>
          <a:bodyPr wrap="square" rtlCol="0">
            <a:spAutoFit/>
          </a:bodyPr>
          <a:lstStyle/>
          <a:p>
            <a:pPr algn="ctr"/>
            <a:r>
              <a:rPr lang="es-AR" sz="4000" b="1" dirty="0">
                <a:solidFill>
                  <a:schemeClr val="bg1"/>
                </a:solidFill>
                <a:effectLst>
                  <a:outerShdw blurRad="38100" dist="38100" dir="2700000" algn="tl">
                    <a:srgbClr val="000000">
                      <a:alpha val="43137"/>
                    </a:srgbClr>
                  </a:outerShdw>
                </a:effectLst>
                <a:latin typeface="Bell MT" panose="02020503060305020303" pitchFamily="18" charset="0"/>
              </a:rPr>
              <a:t>SISTEMA DE TRANSPORTE DE GAS NATURAL DE LA REPUBLICA ARGENTINA</a:t>
            </a:r>
            <a:endParaRPr lang="en-US" sz="4000" b="1" dirty="0">
              <a:solidFill>
                <a:schemeClr val="bg1"/>
              </a:solidFill>
              <a:effectLst>
                <a:outerShdw blurRad="38100" dist="38100" dir="2700000" algn="tl">
                  <a:srgbClr val="000000">
                    <a:alpha val="43137"/>
                  </a:srgbClr>
                </a:outerShdw>
              </a:effectLst>
              <a:latin typeface="Bell MT" panose="02020503060305020303" pitchFamily="18" charset="0"/>
            </a:endParaRPr>
          </a:p>
        </p:txBody>
      </p:sp>
      <p:sp>
        <p:nvSpPr>
          <p:cNvPr id="3" name="Rectángulo 2"/>
          <p:cNvSpPr/>
          <p:nvPr/>
        </p:nvSpPr>
        <p:spPr>
          <a:xfrm>
            <a:off x="250369" y="5542526"/>
            <a:ext cx="11691257" cy="523220"/>
          </a:xfrm>
          <a:prstGeom prst="rect">
            <a:avLst/>
          </a:prstGeom>
        </p:spPr>
        <p:txBody>
          <a:bodyPr wrap="square">
            <a:spAutoFit/>
          </a:bodyPr>
          <a:lstStyle/>
          <a:p>
            <a:pPr algn="ctr"/>
            <a:r>
              <a:rPr lang="es-AR" sz="2800" b="1" dirty="0">
                <a:solidFill>
                  <a:schemeClr val="bg1"/>
                </a:solidFill>
                <a:effectLst>
                  <a:outerShdw blurRad="38100" dist="38100" dir="2700000" algn="tl">
                    <a:srgbClr val="000000">
                      <a:alpha val="43137"/>
                    </a:srgbClr>
                  </a:outerShdw>
                </a:effectLst>
                <a:latin typeface="Bell MT" panose="02020503060305020303" pitchFamily="18" charset="0"/>
              </a:rPr>
              <a:t>Obras de Ampliación, Expansión y Construcción de Nuevos Gasoductos</a:t>
            </a:r>
            <a:endParaRPr lang="en-US" sz="2800" b="1" dirty="0">
              <a:solidFill>
                <a:schemeClr val="bg1"/>
              </a:solidFill>
              <a:effectLst>
                <a:outerShdw blurRad="38100" dist="38100" dir="2700000" algn="tl">
                  <a:srgbClr val="000000">
                    <a:alpha val="43137"/>
                  </a:srgbClr>
                </a:outerShdw>
              </a:effectLst>
              <a:latin typeface="Bell MT" panose="02020503060305020303" pitchFamily="18" charset="0"/>
            </a:endParaRPr>
          </a:p>
        </p:txBody>
      </p:sp>
      <p:sp>
        <p:nvSpPr>
          <p:cNvPr id="2" name="CuadroTexto 1"/>
          <p:cNvSpPr txBox="1"/>
          <p:nvPr/>
        </p:nvSpPr>
        <p:spPr>
          <a:xfrm>
            <a:off x="6727371" y="6262581"/>
            <a:ext cx="5617031" cy="369332"/>
          </a:xfrm>
          <a:prstGeom prst="rect">
            <a:avLst/>
          </a:prstGeom>
          <a:noFill/>
        </p:spPr>
        <p:txBody>
          <a:bodyPr wrap="square" rtlCol="0">
            <a:spAutoFit/>
          </a:bodyPr>
          <a:lstStyle/>
          <a:p>
            <a:r>
              <a:rPr lang="es-AR" b="1" dirty="0">
                <a:solidFill>
                  <a:schemeClr val="bg1"/>
                </a:solidFill>
              </a:rPr>
              <a:t>Agosto 2022  - Ing. Antonio </a:t>
            </a:r>
            <a:r>
              <a:rPr lang="es-AR" b="1" dirty="0" err="1">
                <a:solidFill>
                  <a:schemeClr val="bg1"/>
                </a:solidFill>
              </a:rPr>
              <a:t>Pronsato</a:t>
            </a:r>
            <a:r>
              <a:rPr lang="es-AR" b="1" dirty="0">
                <a:solidFill>
                  <a:schemeClr val="bg1"/>
                </a:solidFill>
              </a:rPr>
              <a:t>/Ing. Luis </a:t>
            </a:r>
            <a:r>
              <a:rPr lang="es-AR" b="1" dirty="0" err="1">
                <a:solidFill>
                  <a:schemeClr val="bg1"/>
                </a:solidFill>
              </a:rPr>
              <a:t>M.Buisel</a:t>
            </a:r>
            <a:endParaRPr lang="es-AR" dirty="0"/>
          </a:p>
        </p:txBody>
      </p:sp>
    </p:spTree>
    <p:extLst>
      <p:ext uri="{BB962C8B-B14F-4D97-AF65-F5344CB8AC3E}">
        <p14:creationId xmlns:p14="http://schemas.microsoft.com/office/powerpoint/2010/main" val="39155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386AAF-8B15-4AC1-829B-AB9BE7057255}"/>
              </a:ext>
            </a:extLst>
          </p:cNvPr>
          <p:cNvSpPr txBox="1"/>
          <p:nvPr/>
        </p:nvSpPr>
        <p:spPr>
          <a:xfrm>
            <a:off x="161560" y="59704"/>
            <a:ext cx="7192536" cy="584775"/>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2004/2005</a:t>
            </a:r>
          </a:p>
        </p:txBody>
      </p:sp>
      <p:sp>
        <p:nvSpPr>
          <p:cNvPr id="8" name="CuadroTexto 7"/>
          <p:cNvSpPr txBox="1"/>
          <p:nvPr/>
        </p:nvSpPr>
        <p:spPr>
          <a:xfrm>
            <a:off x="2444478" y="5251767"/>
            <a:ext cx="2486025" cy="276999"/>
          </a:xfrm>
          <a:prstGeom prst="rect">
            <a:avLst/>
          </a:prstGeom>
          <a:noFill/>
        </p:spPr>
        <p:txBody>
          <a:bodyPr wrap="square" rtlCol="0">
            <a:spAutoFit/>
          </a:bodyPr>
          <a:lstStyle/>
          <a:p>
            <a:r>
              <a:rPr lang="es-AR" sz="1200" i="1" dirty="0"/>
              <a:t>Soldadura – </a:t>
            </a:r>
            <a:r>
              <a:rPr lang="es-AR" sz="1200" i="1" dirty="0" err="1"/>
              <a:t>Piedrabuena</a:t>
            </a:r>
            <a:endParaRPr lang="en-US" sz="1200" i="1" dirty="0"/>
          </a:p>
        </p:txBody>
      </p:sp>
      <p:sp>
        <p:nvSpPr>
          <p:cNvPr id="9" name="CuadroTexto 8"/>
          <p:cNvSpPr txBox="1"/>
          <p:nvPr/>
        </p:nvSpPr>
        <p:spPr>
          <a:xfrm>
            <a:off x="8239080" y="5251766"/>
            <a:ext cx="2044472" cy="276999"/>
          </a:xfrm>
          <a:prstGeom prst="rect">
            <a:avLst/>
          </a:prstGeom>
          <a:noFill/>
        </p:spPr>
        <p:txBody>
          <a:bodyPr wrap="square" rtlCol="0">
            <a:spAutoFit/>
          </a:bodyPr>
          <a:lstStyle/>
          <a:p>
            <a:r>
              <a:rPr lang="es-AR" sz="1200" i="1" dirty="0"/>
              <a:t>Bajada - </a:t>
            </a:r>
            <a:r>
              <a:rPr lang="es-AR" sz="1200" i="1" dirty="0" err="1"/>
              <a:t>Piedrabuena</a:t>
            </a:r>
            <a:endParaRPr lang="en-US" sz="1200" i="1" dirty="0"/>
          </a:p>
        </p:txBody>
      </p:sp>
      <p:pic>
        <p:nvPicPr>
          <p:cNvPr id="7" name="Imagen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587" y="1681434"/>
            <a:ext cx="5264537" cy="3509691"/>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5152" y="1681434"/>
            <a:ext cx="4670425" cy="3502819"/>
          </a:xfrm>
          <a:prstGeom prst="rect">
            <a:avLst/>
          </a:prstGeom>
        </p:spPr>
      </p:pic>
    </p:spTree>
    <p:extLst>
      <p:ext uri="{BB962C8B-B14F-4D97-AF65-F5344CB8AC3E}">
        <p14:creationId xmlns:p14="http://schemas.microsoft.com/office/powerpoint/2010/main" val="18818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386AAF-8B15-4AC1-829B-AB9BE7057255}"/>
              </a:ext>
            </a:extLst>
          </p:cNvPr>
          <p:cNvSpPr txBox="1"/>
          <p:nvPr/>
        </p:nvSpPr>
        <p:spPr>
          <a:xfrm>
            <a:off x="161560" y="59704"/>
            <a:ext cx="7192536" cy="584775"/>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2004/2005</a:t>
            </a:r>
          </a:p>
        </p:txBody>
      </p:sp>
      <p:sp>
        <p:nvSpPr>
          <p:cNvPr id="8" name="CuadroTexto 7"/>
          <p:cNvSpPr txBox="1"/>
          <p:nvPr/>
        </p:nvSpPr>
        <p:spPr>
          <a:xfrm>
            <a:off x="2444478" y="5251767"/>
            <a:ext cx="2486025" cy="276999"/>
          </a:xfrm>
          <a:prstGeom prst="rect">
            <a:avLst/>
          </a:prstGeom>
          <a:noFill/>
        </p:spPr>
        <p:txBody>
          <a:bodyPr wrap="square" rtlCol="0">
            <a:spAutoFit/>
          </a:bodyPr>
          <a:lstStyle/>
          <a:p>
            <a:r>
              <a:rPr lang="es-AR" sz="1200" i="1" dirty="0"/>
              <a:t> San Antonio Oeste 2005</a:t>
            </a:r>
            <a:endParaRPr lang="en-US" sz="1200" i="1" dirty="0"/>
          </a:p>
        </p:txBody>
      </p:sp>
      <p:sp>
        <p:nvSpPr>
          <p:cNvPr id="9" name="CuadroTexto 8"/>
          <p:cNvSpPr txBox="1"/>
          <p:nvPr/>
        </p:nvSpPr>
        <p:spPr>
          <a:xfrm>
            <a:off x="8239080" y="5251766"/>
            <a:ext cx="2371770" cy="276999"/>
          </a:xfrm>
          <a:prstGeom prst="rect">
            <a:avLst/>
          </a:prstGeom>
          <a:noFill/>
        </p:spPr>
        <p:txBody>
          <a:bodyPr wrap="square" rtlCol="0">
            <a:spAutoFit/>
          </a:bodyPr>
          <a:lstStyle/>
          <a:p>
            <a:r>
              <a:rPr lang="es-AR" sz="1200" i="1" dirty="0"/>
              <a:t>Zanjeo – San Antonio Oeste 2005</a:t>
            </a:r>
            <a:endParaRPr lang="en-US" sz="1200" i="1" dirty="0"/>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505" y="1440929"/>
            <a:ext cx="5701215" cy="3743324"/>
          </a:xfrm>
          <a:prstGeom prst="rect">
            <a:avLst/>
          </a:prstGeom>
        </p:spPr>
      </p:pic>
      <p:pic>
        <p:nvPicPr>
          <p:cNvPr id="4" name="Imagen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3011" y="1440929"/>
            <a:ext cx="5636786" cy="3743324"/>
          </a:xfrm>
          <a:prstGeom prst="rect">
            <a:avLst/>
          </a:prstGeom>
        </p:spPr>
      </p:pic>
    </p:spTree>
    <p:extLst>
      <p:ext uri="{BB962C8B-B14F-4D97-AF65-F5344CB8AC3E}">
        <p14:creationId xmlns:p14="http://schemas.microsoft.com/office/powerpoint/2010/main" val="4005706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691BC9-5928-4569-9F3F-35A5F6CF3DCA}"/>
              </a:ext>
            </a:extLst>
          </p:cNvPr>
          <p:cNvSpPr txBox="1"/>
          <p:nvPr/>
        </p:nvSpPr>
        <p:spPr>
          <a:xfrm>
            <a:off x="149114" y="58397"/>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5" name="table">
            <a:extLst>
              <a:ext uri="{FF2B5EF4-FFF2-40B4-BE49-F238E27FC236}">
                <a16:creationId xmlns:a16="http://schemas.microsoft.com/office/drawing/2014/main" id="{55CE9EA5-C702-4137-AC06-E6D0451C9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1766" y="3012997"/>
            <a:ext cx="9109012" cy="3361133"/>
          </a:xfrm>
          <a:prstGeom prst="rect">
            <a:avLst/>
          </a:prstGeom>
        </p:spPr>
      </p:pic>
      <p:sp>
        <p:nvSpPr>
          <p:cNvPr id="6" name="Rectángulo 5">
            <a:extLst>
              <a:ext uri="{FF2B5EF4-FFF2-40B4-BE49-F238E27FC236}">
                <a16:creationId xmlns:a16="http://schemas.microsoft.com/office/drawing/2014/main" id="{0A0370FA-A103-4449-86B0-282D1DB7B6FE}"/>
              </a:ext>
            </a:extLst>
          </p:cNvPr>
          <p:cNvSpPr/>
          <p:nvPr/>
        </p:nvSpPr>
        <p:spPr>
          <a:xfrm>
            <a:off x="474029" y="1125567"/>
            <a:ext cx="11243942" cy="1708160"/>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s-AR" sz="2000" dirty="0">
                <a:latin typeface="Bell MT" panose="02020503060305020303" pitchFamily="18" charset="0"/>
              </a:rPr>
              <a:t>El proyecto integral de la Ampliación implica la ampliación de la capacidad de transporte en 25,9 millones de m3/día. Se trata de la </a:t>
            </a:r>
            <a:r>
              <a:rPr lang="es-AR" sz="2000" u="sng" dirty="0">
                <a:latin typeface="Bell MT" panose="02020503060305020303" pitchFamily="18" charset="0"/>
              </a:rPr>
              <a:t>expansión del sistema de gas natural más importante que se haya registrado a lo largo de toda la historia nacional </a:t>
            </a:r>
            <a:r>
              <a:rPr lang="es-AR" sz="2000" dirty="0">
                <a:latin typeface="Bell MT" panose="02020503060305020303" pitchFamily="18" charset="0"/>
              </a:rPr>
              <a:t>hasta el lanzamiento del Gasoducto del Noreste Argentino (GNEA) iniciado a fines de 2014.</a:t>
            </a:r>
          </a:p>
          <a:p>
            <a:pPr algn="just">
              <a:spcAft>
                <a:spcPts val="600"/>
              </a:spcAft>
            </a:pPr>
            <a:r>
              <a:rPr lang="es-ES" altLang="ja-JP" sz="2000" dirty="0">
                <a:latin typeface="Bell MT" panose="02020503060305020303" pitchFamily="18" charset="0"/>
              </a:rPr>
              <a:t>El horizonte proyectado se resume en el cuadro que sigue:</a:t>
            </a:r>
          </a:p>
        </p:txBody>
      </p:sp>
    </p:spTree>
    <p:extLst>
      <p:ext uri="{BB962C8B-B14F-4D97-AF65-F5344CB8AC3E}">
        <p14:creationId xmlns:p14="http://schemas.microsoft.com/office/powerpoint/2010/main" val="238040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2698368887"/>
              </p:ext>
            </p:extLst>
          </p:nvPr>
        </p:nvGraphicFramePr>
        <p:xfrm>
          <a:off x="805911" y="1576285"/>
          <a:ext cx="10243778" cy="1909515"/>
        </p:xfrm>
        <a:graphic>
          <a:graphicData uri="http://schemas.openxmlformats.org/drawingml/2006/table">
            <a:tbl>
              <a:tblPr>
                <a:tableStyleId>{5C22544A-7EE6-4342-B048-85BDC9FD1C3A}</a:tableStyleId>
              </a:tblPr>
              <a:tblGrid>
                <a:gridCol w="5246230">
                  <a:extLst>
                    <a:ext uri="{9D8B030D-6E8A-4147-A177-3AD203B41FA5}">
                      <a16:colId xmlns:a16="http://schemas.microsoft.com/office/drawing/2014/main" val="2193698944"/>
                    </a:ext>
                  </a:extLst>
                </a:gridCol>
                <a:gridCol w="1422707">
                  <a:extLst>
                    <a:ext uri="{9D8B030D-6E8A-4147-A177-3AD203B41FA5}">
                      <a16:colId xmlns:a16="http://schemas.microsoft.com/office/drawing/2014/main" val="3802484186"/>
                    </a:ext>
                  </a:extLst>
                </a:gridCol>
                <a:gridCol w="1689464">
                  <a:extLst>
                    <a:ext uri="{9D8B030D-6E8A-4147-A177-3AD203B41FA5}">
                      <a16:colId xmlns:a16="http://schemas.microsoft.com/office/drawing/2014/main" val="3680102879"/>
                    </a:ext>
                  </a:extLst>
                </a:gridCol>
                <a:gridCol w="1885377">
                  <a:extLst>
                    <a:ext uri="{9D8B030D-6E8A-4147-A177-3AD203B41FA5}">
                      <a16:colId xmlns:a16="http://schemas.microsoft.com/office/drawing/2014/main" val="4156276934"/>
                    </a:ext>
                  </a:extLst>
                </a:gridCol>
              </a:tblGrid>
              <a:tr h="381903">
                <a:tc>
                  <a:txBody>
                    <a:bodyPr/>
                    <a:lstStyle/>
                    <a:p>
                      <a:pPr algn="l" fontAlgn="b"/>
                      <a:endParaRPr lang="es-ES" sz="1800" b="0" i="0" u="none" strike="noStrike" dirty="0">
                        <a:solidFill>
                          <a:srgbClr val="000000"/>
                        </a:solidFill>
                        <a:effectLst/>
                        <a:latin typeface="Arial Narrow" panose="020B0606020202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s-ES" sz="1800" b="1" u="none" strike="noStrike" kern="1200" dirty="0">
                          <a:solidFill>
                            <a:schemeClr val="dk1"/>
                          </a:solidFill>
                          <a:effectLst/>
                          <a:latin typeface="Arial Narrow" panose="020B0606020202030204" pitchFamily="34" charset="0"/>
                          <a:ea typeface="+mn-ea"/>
                          <a:cs typeface="+mn-cs"/>
                        </a:rPr>
                        <a:t>TOTAL</a:t>
                      </a:r>
                    </a:p>
                  </a:txBody>
                  <a:tcPr marL="9525" marR="9525" marT="9525" marB="0" anchor="b">
                    <a:lnL w="12700" cmpd="sng">
                      <a:noFill/>
                    </a:lnL>
                    <a:solidFill>
                      <a:schemeClr val="accent2">
                        <a:lumMod val="60000"/>
                        <a:lumOff val="40000"/>
                      </a:schemeClr>
                    </a:solidFill>
                  </a:tcPr>
                </a:tc>
                <a:tc>
                  <a:txBody>
                    <a:bodyPr/>
                    <a:lstStyle/>
                    <a:p>
                      <a:pPr marL="0" algn="ctr" defTabSz="914400" rtl="0" eaLnBrk="1" fontAlgn="b" latinLnBrk="0" hangingPunct="1"/>
                      <a:r>
                        <a:rPr lang="es-ES" sz="1800" b="1" u="none" strike="noStrike" kern="1200" dirty="0">
                          <a:solidFill>
                            <a:schemeClr val="dk1"/>
                          </a:solidFill>
                          <a:effectLst/>
                          <a:latin typeface="Arial Narrow" panose="020B0606020202030204" pitchFamily="34" charset="0"/>
                          <a:ea typeface="+mn-ea"/>
                          <a:cs typeface="+mn-cs"/>
                        </a:rPr>
                        <a:t>TGN</a:t>
                      </a: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TGS</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2634495952"/>
                  </a:ext>
                </a:extLst>
              </a:tr>
              <a:tr h="381903">
                <a:tc>
                  <a:txBody>
                    <a:bodyPr/>
                    <a:lstStyle/>
                    <a:p>
                      <a:pPr marL="0" algn="l" defTabSz="914400" rtl="0" eaLnBrk="1" fontAlgn="b" latinLnBrk="0" hangingPunct="1"/>
                      <a:r>
                        <a:rPr lang="es-ES" sz="1800" b="1" u="none" strike="noStrike" kern="1200" dirty="0">
                          <a:solidFill>
                            <a:schemeClr val="dk1"/>
                          </a:solidFill>
                          <a:effectLst/>
                          <a:latin typeface="Arial Narrow" panose="020B0606020202030204" pitchFamily="34" charset="0"/>
                          <a:ea typeface="+mn-ea"/>
                          <a:cs typeface="+mn-cs"/>
                        </a:rPr>
                        <a:t>Total longitud habilitada (km)</a:t>
                      </a:r>
                    </a:p>
                  </a:txBody>
                  <a:tcPr marL="9525" marR="9525" marT="9525" marB="0" anchor="b">
                    <a:lnT w="12700" cmpd="sng">
                      <a:noFill/>
                    </a:lnT>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2.055,1</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r>
                        <a:rPr lang="es-ES" sz="1800" u="none" strike="noStrike" dirty="0">
                          <a:effectLst/>
                          <a:latin typeface="Arial Narrow" panose="020B0606020202030204" pitchFamily="34" charset="0"/>
                        </a:rPr>
                        <a:t>1.053,5</a:t>
                      </a:r>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1.001,7</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815279921"/>
                  </a:ext>
                </a:extLst>
              </a:tr>
              <a:tr h="381903">
                <a:tc>
                  <a:txBody>
                    <a:bodyPr/>
                    <a:lstStyle/>
                    <a:p>
                      <a:pPr algn="l" fontAlgn="b"/>
                      <a:r>
                        <a:rPr lang="es-ES" sz="1800" b="1" u="none" strike="noStrike" dirty="0">
                          <a:effectLst/>
                          <a:latin typeface="Arial Narrow" panose="020B0606020202030204" pitchFamily="34" charset="0"/>
                        </a:rPr>
                        <a:t>Total potencia habilitada (HP)</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248.200</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r>
                        <a:rPr lang="es-ES" sz="1800" u="none" strike="noStrike" dirty="0">
                          <a:effectLst/>
                          <a:latin typeface="Arial Narrow" panose="020B0606020202030204" pitchFamily="34" charset="0"/>
                        </a:rPr>
                        <a:t>41.200</a:t>
                      </a:r>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207.000</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4853819"/>
                  </a:ext>
                </a:extLst>
              </a:tr>
              <a:tr h="381903">
                <a:tc>
                  <a:txBody>
                    <a:bodyPr/>
                    <a:lstStyle/>
                    <a:p>
                      <a:pPr algn="l" fontAlgn="b"/>
                      <a:r>
                        <a:rPr lang="es-ES" sz="1800" b="1" u="none" strike="noStrike" dirty="0">
                          <a:effectLst/>
                          <a:latin typeface="Arial Narrow" panose="020B0606020202030204" pitchFamily="34" charset="0"/>
                        </a:rPr>
                        <a:t>Nuevo cruce del Estrecho de Magallanes (km)</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37,7</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37,7</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565525825"/>
                  </a:ext>
                </a:extLst>
              </a:tr>
              <a:tr h="381903">
                <a:tc>
                  <a:txBody>
                    <a:bodyPr/>
                    <a:lstStyle/>
                    <a:p>
                      <a:pPr algn="l" fontAlgn="b"/>
                      <a:r>
                        <a:rPr lang="es-ES" sz="1800" b="1" u="none" strike="noStrike" dirty="0">
                          <a:effectLst/>
                          <a:latin typeface="Arial Narrow" panose="020B0606020202030204" pitchFamily="34" charset="0"/>
                        </a:rPr>
                        <a:t>Total capacidades liberadas (m</a:t>
                      </a:r>
                      <a:r>
                        <a:rPr lang="es-ES" sz="1800" b="1" u="none" strike="noStrike" baseline="30000" dirty="0">
                          <a:effectLst/>
                          <a:latin typeface="Arial Narrow" panose="020B0606020202030204" pitchFamily="34" charset="0"/>
                        </a:rPr>
                        <a:t>3</a:t>
                      </a:r>
                      <a:r>
                        <a:rPr lang="es-ES" sz="1800" b="1" u="none" strike="noStrike" dirty="0">
                          <a:effectLst/>
                          <a:latin typeface="Arial Narrow" panose="020B0606020202030204" pitchFamily="34" charset="0"/>
                        </a:rPr>
                        <a:t>/día)</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60000"/>
                        <a:lumOff val="40000"/>
                      </a:schemeClr>
                    </a:solidFill>
                  </a:tcPr>
                </a:tc>
                <a:tc>
                  <a:txBody>
                    <a:bodyPr/>
                    <a:lstStyle/>
                    <a:p>
                      <a:pPr algn="ctr" fontAlgn="b"/>
                      <a:r>
                        <a:rPr lang="es-ES" sz="1800" b="1" u="none" strike="noStrike" dirty="0">
                          <a:effectLst/>
                          <a:latin typeface="Arial Narrow" panose="020B0606020202030204" pitchFamily="34" charset="0"/>
                        </a:rPr>
                        <a:t>11.906.097</a:t>
                      </a:r>
                      <a:endParaRPr lang="es-ES" sz="1800" b="1" i="0" u="none" strike="noStrike" dirty="0">
                        <a:solidFill>
                          <a:srgbClr val="000000"/>
                        </a:solidFill>
                        <a:effectLst/>
                        <a:latin typeface="Arial Narrow" panose="020B0606020202030204" pitchFamily="34" charset="0"/>
                      </a:endParaRPr>
                    </a:p>
                  </a:txBody>
                  <a:tcPr marL="9525" marR="9525" marT="9525" marB="0" anchor="b">
                    <a:solidFill>
                      <a:schemeClr val="accent2">
                        <a:lumMod val="20000"/>
                        <a:lumOff val="80000"/>
                      </a:schemeClr>
                    </a:solidFill>
                  </a:tcPr>
                </a:tc>
                <a:tc>
                  <a:txBody>
                    <a:bodyPr/>
                    <a:lstStyle/>
                    <a:p>
                      <a:pPr algn="ctr" fontAlgn="b"/>
                      <a:r>
                        <a:rPr lang="es-ES" sz="1800" u="none" strike="noStrike" dirty="0">
                          <a:effectLst/>
                          <a:latin typeface="Arial Narrow" panose="020B0606020202030204" pitchFamily="34" charset="0"/>
                        </a:rPr>
                        <a:t>3.203.000</a:t>
                      </a:r>
                      <a:endParaRPr lang="es-ES" sz="1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s-ES" sz="1800" u="none" strike="noStrike" dirty="0">
                          <a:effectLst/>
                          <a:latin typeface="Arial Narrow" panose="020B0606020202030204" pitchFamily="34" charset="0"/>
                        </a:rPr>
                        <a:t>8.703.097</a:t>
                      </a:r>
                      <a:endParaRPr lang="es-ES" sz="1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605647334"/>
                  </a:ext>
                </a:extLst>
              </a:tr>
            </a:tbl>
          </a:graphicData>
        </a:graphic>
      </p:graphicFrame>
      <p:sp>
        <p:nvSpPr>
          <p:cNvPr id="4" name="Rectángulo 3"/>
          <p:cNvSpPr/>
          <p:nvPr/>
        </p:nvSpPr>
        <p:spPr>
          <a:xfrm>
            <a:off x="321761" y="3994824"/>
            <a:ext cx="11592732" cy="2554545"/>
          </a:xfrm>
          <a:prstGeom prst="rect">
            <a:avLst/>
          </a:prstGeom>
        </p:spPr>
        <p:txBody>
          <a:bodyPr wrap="square">
            <a:spAutoFit/>
          </a:bodyPr>
          <a:lstStyle/>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La cañería seleccionada fue de 16, 24, 30 y 36 pulgadas de diámetro, inclusive la del nuevo cruce del Estrecho de Magallanes.</a:t>
            </a:r>
          </a:p>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En cuanto a la instalación de potencia, se incluyeron 4 nuevos turbocompresores en el sistema de TGN (incluidas 3 plantas nuevas) y otros 14 turbocompresores en sistema de TGS (incluida 1 planta nueva).</a:t>
            </a:r>
          </a:p>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El proyecto contempló obras complementarias de adecuación tales como: Puntos de Medición , Estaciones de Regulación y Separación, Trampas de </a:t>
            </a:r>
            <a:r>
              <a:rPr lang="es-ES" altLang="ja-JP" sz="2000" dirty="0" err="1">
                <a:latin typeface="Bell MT" panose="02020503060305020303" pitchFamily="18" charset="0"/>
              </a:rPr>
              <a:t>Scrapper</a:t>
            </a:r>
            <a:r>
              <a:rPr lang="es-ES" altLang="ja-JP" sz="2000" dirty="0">
                <a:latin typeface="Bell MT" panose="02020503060305020303" pitchFamily="18" charset="0"/>
              </a:rPr>
              <a:t>, filtros separadores y medidores de caudal entre otras.</a:t>
            </a:r>
            <a:endParaRPr lang="en-US" altLang="ja-JP" sz="2000" dirty="0">
              <a:latin typeface="Bell MT" panose="02020503060305020303" pitchFamily="18" charset="0"/>
            </a:endParaRPr>
          </a:p>
        </p:txBody>
      </p:sp>
      <p:sp>
        <p:nvSpPr>
          <p:cNvPr id="8" name="CuadroTexto 7">
            <a:extLst>
              <a:ext uri="{FF2B5EF4-FFF2-40B4-BE49-F238E27FC236}">
                <a16:creationId xmlns:a16="http://schemas.microsoft.com/office/drawing/2014/main" id="{6D691BC9-5928-4569-9F3F-35A5F6CF3DCA}"/>
              </a:ext>
            </a:extLst>
          </p:cNvPr>
          <p:cNvSpPr txBox="1"/>
          <p:nvPr/>
        </p:nvSpPr>
        <p:spPr>
          <a:xfrm>
            <a:off x="149114" y="58397"/>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Tree>
    <p:extLst>
      <p:ext uri="{BB962C8B-B14F-4D97-AF65-F5344CB8AC3E}">
        <p14:creationId xmlns:p14="http://schemas.microsoft.com/office/powerpoint/2010/main" val="103002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11" name="Imagen 10"/>
          <p:cNvPicPr>
            <a:picLocks noChangeAspect="1"/>
          </p:cNvPicPr>
          <p:nvPr/>
        </p:nvPicPr>
        <p:blipFill>
          <a:blip r:embed="rId3"/>
          <a:stretch>
            <a:fillRect/>
          </a:stretch>
        </p:blipFill>
        <p:spPr>
          <a:xfrm>
            <a:off x="114300" y="860739"/>
            <a:ext cx="5791200" cy="5701985"/>
          </a:xfrm>
          <a:prstGeom prst="rect">
            <a:avLst/>
          </a:prstGeom>
        </p:spPr>
      </p:pic>
      <p:grpSp>
        <p:nvGrpSpPr>
          <p:cNvPr id="14" name="Grupo 13"/>
          <p:cNvGrpSpPr/>
          <p:nvPr/>
        </p:nvGrpSpPr>
        <p:grpSpPr>
          <a:xfrm>
            <a:off x="5991226" y="873802"/>
            <a:ext cx="6019800" cy="5701985"/>
            <a:chOff x="6085574" y="928398"/>
            <a:chExt cx="5925451" cy="5634326"/>
          </a:xfrm>
        </p:grpSpPr>
        <p:pic>
          <p:nvPicPr>
            <p:cNvPr id="12" name="Imagen 11"/>
            <p:cNvPicPr>
              <a:picLocks noChangeAspect="1"/>
            </p:cNvPicPr>
            <p:nvPr/>
          </p:nvPicPr>
          <p:blipFill>
            <a:blip r:embed="rId4"/>
            <a:stretch>
              <a:fillRect/>
            </a:stretch>
          </p:blipFill>
          <p:spPr>
            <a:xfrm>
              <a:off x="6085574" y="928398"/>
              <a:ext cx="5925451" cy="5634326"/>
            </a:xfrm>
            <a:prstGeom prst="rect">
              <a:avLst/>
            </a:prstGeom>
          </p:spPr>
        </p:pic>
        <p:pic>
          <p:nvPicPr>
            <p:cNvPr id="10" name="Imagen 9"/>
            <p:cNvPicPr>
              <a:picLocks noChangeAspect="1"/>
            </p:cNvPicPr>
            <p:nvPr/>
          </p:nvPicPr>
          <p:blipFill>
            <a:blip r:embed="rId5"/>
            <a:stretch>
              <a:fillRect/>
            </a:stretch>
          </p:blipFill>
          <p:spPr>
            <a:xfrm>
              <a:off x="9944100" y="1581150"/>
              <a:ext cx="1838325" cy="1589239"/>
            </a:xfrm>
            <a:prstGeom prst="rect">
              <a:avLst/>
            </a:prstGeom>
          </p:spPr>
        </p:pic>
        <p:sp>
          <p:nvSpPr>
            <p:cNvPr id="13" name="Rectángulo 12"/>
            <p:cNvSpPr/>
            <p:nvPr/>
          </p:nvSpPr>
          <p:spPr>
            <a:xfrm>
              <a:off x="7306836" y="5372100"/>
              <a:ext cx="989439" cy="590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852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3" name="Imagen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7375" y="928398"/>
            <a:ext cx="8206398" cy="5392675"/>
          </a:xfrm>
          <a:prstGeom prst="rect">
            <a:avLst/>
          </a:prstGeom>
        </p:spPr>
      </p:pic>
      <p:sp>
        <p:nvSpPr>
          <p:cNvPr id="10" name="CuadroTexto 9"/>
          <p:cNvSpPr txBox="1"/>
          <p:nvPr/>
        </p:nvSpPr>
        <p:spPr>
          <a:xfrm>
            <a:off x="4457818" y="6415087"/>
            <a:ext cx="3005512" cy="276999"/>
          </a:xfrm>
          <a:prstGeom prst="rect">
            <a:avLst/>
          </a:prstGeom>
          <a:noFill/>
        </p:spPr>
        <p:txBody>
          <a:bodyPr wrap="square" rtlCol="0">
            <a:spAutoFit/>
          </a:bodyPr>
          <a:lstStyle/>
          <a:p>
            <a:r>
              <a:rPr lang="es-AR" sz="1200" i="1" dirty="0"/>
              <a:t>Desfile de cañería. </a:t>
            </a:r>
            <a:r>
              <a:rPr lang="es-AR" sz="1200" i="1" dirty="0" err="1"/>
              <a:t>Piedrabuena</a:t>
            </a:r>
            <a:r>
              <a:rPr lang="es-AR" sz="1200" i="1" dirty="0"/>
              <a:t> Marzo 2011</a:t>
            </a:r>
            <a:endParaRPr lang="en-US" sz="1200" i="1" dirty="0"/>
          </a:p>
        </p:txBody>
      </p:sp>
    </p:spTree>
    <p:extLst>
      <p:ext uri="{BB962C8B-B14F-4D97-AF65-F5344CB8AC3E}">
        <p14:creationId xmlns:p14="http://schemas.microsoft.com/office/powerpoint/2010/main" val="45428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5" name="CuadroTexto 4"/>
          <p:cNvSpPr txBox="1"/>
          <p:nvPr/>
        </p:nvSpPr>
        <p:spPr>
          <a:xfrm>
            <a:off x="4604963" y="6443661"/>
            <a:ext cx="3081712" cy="276999"/>
          </a:xfrm>
          <a:prstGeom prst="rect">
            <a:avLst/>
          </a:prstGeom>
          <a:noFill/>
        </p:spPr>
        <p:txBody>
          <a:bodyPr wrap="square" rtlCol="0">
            <a:spAutoFit/>
          </a:bodyPr>
          <a:lstStyle/>
          <a:p>
            <a:r>
              <a:rPr lang="es-AR" sz="1200" i="1" dirty="0"/>
              <a:t>Soldadura Eléctrica. San Julián Mayo 2011</a:t>
            </a:r>
            <a:endParaRPr lang="en-US" sz="1200" i="1" dirty="0"/>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5900" y="752040"/>
            <a:ext cx="8871372" cy="5691621"/>
          </a:xfrm>
          <a:prstGeom prst="rect">
            <a:avLst/>
          </a:prstGeom>
        </p:spPr>
      </p:pic>
    </p:spTree>
    <p:extLst>
      <p:ext uri="{BB962C8B-B14F-4D97-AF65-F5344CB8AC3E}">
        <p14:creationId xmlns:p14="http://schemas.microsoft.com/office/powerpoint/2010/main" val="3739616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10" name="CuadroTexto 9"/>
          <p:cNvSpPr txBox="1"/>
          <p:nvPr/>
        </p:nvSpPr>
        <p:spPr>
          <a:xfrm>
            <a:off x="5062162" y="6238340"/>
            <a:ext cx="2424487" cy="276999"/>
          </a:xfrm>
          <a:prstGeom prst="rect">
            <a:avLst/>
          </a:prstGeom>
          <a:noFill/>
        </p:spPr>
        <p:txBody>
          <a:bodyPr wrap="square" rtlCol="0">
            <a:spAutoFit/>
          </a:bodyPr>
          <a:lstStyle/>
          <a:p>
            <a:r>
              <a:rPr lang="es-AR" sz="1200" i="1" dirty="0"/>
              <a:t>Tapada. San Julián Mayo 2011</a:t>
            </a:r>
            <a:endParaRPr lang="en-US" sz="1200" i="1" dirty="0"/>
          </a:p>
        </p:txBody>
      </p:sp>
      <p:pic>
        <p:nvPicPr>
          <p:cNvPr id="2" name="Imagen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9750" y="928398"/>
            <a:ext cx="8258174" cy="5309942"/>
          </a:xfrm>
          <a:prstGeom prst="rect">
            <a:avLst/>
          </a:prstGeom>
        </p:spPr>
      </p:pic>
    </p:spTree>
    <p:extLst>
      <p:ext uri="{BB962C8B-B14F-4D97-AF65-F5344CB8AC3E}">
        <p14:creationId xmlns:p14="http://schemas.microsoft.com/office/powerpoint/2010/main" val="3204675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691BC9-5928-4569-9F3F-35A5F6CF3DCA}"/>
              </a:ext>
            </a:extLst>
          </p:cNvPr>
          <p:cNvSpPr txBox="1"/>
          <p:nvPr/>
        </p:nvSpPr>
        <p:spPr>
          <a:xfrm>
            <a:off x="114300" y="40499"/>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pic>
        <p:nvPicPr>
          <p:cNvPr id="3" name="Imagen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575" y="928398"/>
            <a:ext cx="7677150" cy="2790825"/>
          </a:xfrm>
          <a:prstGeom prst="rect">
            <a:avLst/>
          </a:prstGeom>
        </p:spPr>
      </p:pic>
      <p:sp>
        <p:nvSpPr>
          <p:cNvPr id="4" name="CuadroTexto 3"/>
          <p:cNvSpPr txBox="1"/>
          <p:nvPr/>
        </p:nvSpPr>
        <p:spPr>
          <a:xfrm>
            <a:off x="409575" y="3719223"/>
            <a:ext cx="2685844" cy="276999"/>
          </a:xfrm>
          <a:prstGeom prst="rect">
            <a:avLst/>
          </a:prstGeom>
          <a:noFill/>
        </p:spPr>
        <p:txBody>
          <a:bodyPr wrap="square" rtlCol="0">
            <a:spAutoFit/>
          </a:bodyPr>
          <a:lstStyle/>
          <a:p>
            <a:r>
              <a:rPr lang="es-AR" sz="1200" i="1" dirty="0"/>
              <a:t>Leones TGN - 2009</a:t>
            </a:r>
            <a:endParaRPr lang="en-US" sz="1200" i="1" dirty="0"/>
          </a:p>
        </p:txBody>
      </p:sp>
      <p:sp>
        <p:nvSpPr>
          <p:cNvPr id="7" name="CuadroTexto 6"/>
          <p:cNvSpPr txBox="1"/>
          <p:nvPr/>
        </p:nvSpPr>
        <p:spPr>
          <a:xfrm>
            <a:off x="8471003" y="6496146"/>
            <a:ext cx="1671961" cy="276999"/>
          </a:xfrm>
          <a:prstGeom prst="rect">
            <a:avLst/>
          </a:prstGeom>
          <a:noFill/>
        </p:spPr>
        <p:txBody>
          <a:bodyPr wrap="square" rtlCol="0">
            <a:spAutoFit/>
          </a:bodyPr>
          <a:lstStyle/>
          <a:p>
            <a:r>
              <a:rPr lang="es-AR" sz="1200" i="1" dirty="0" err="1"/>
              <a:t>Moy</a:t>
            </a:r>
            <a:r>
              <a:rPr lang="es-AR" sz="1200" i="1" dirty="0"/>
              <a:t> </a:t>
            </a:r>
            <a:r>
              <a:rPr lang="es-AR" sz="1200" i="1" dirty="0" err="1"/>
              <a:t>Aike</a:t>
            </a:r>
            <a:r>
              <a:rPr lang="es-AR" sz="1200" i="1" dirty="0"/>
              <a:t> TGS –2010</a:t>
            </a:r>
            <a:endParaRPr lang="en-US" sz="1200" i="1" dirty="0"/>
          </a:p>
        </p:txBody>
      </p:sp>
      <p:sp>
        <p:nvSpPr>
          <p:cNvPr id="9" name="CuadroTexto 8">
            <a:extLst>
              <a:ext uri="{FF2B5EF4-FFF2-40B4-BE49-F238E27FC236}">
                <a16:creationId xmlns:a16="http://schemas.microsoft.com/office/drawing/2014/main" id="{6D691BC9-5928-4569-9F3F-35A5F6CF3DCA}"/>
              </a:ext>
            </a:extLst>
          </p:cNvPr>
          <p:cNvSpPr txBox="1"/>
          <p:nvPr/>
        </p:nvSpPr>
        <p:spPr>
          <a:xfrm>
            <a:off x="409575" y="4941309"/>
            <a:ext cx="4865261" cy="954107"/>
          </a:xfrm>
          <a:prstGeom prst="rect">
            <a:avLst/>
          </a:prstGeom>
          <a:noFill/>
        </p:spPr>
        <p:txBody>
          <a:bodyPr wrap="square" rtlCol="0">
            <a:spAutoFit/>
          </a:bodyPr>
          <a:lstStyle/>
          <a:p>
            <a:r>
              <a:rPr lang="es-AR" sz="3600" dirty="0">
                <a:effectLst>
                  <a:outerShdw blurRad="38100" dist="38100" dir="2700000" algn="tl">
                    <a:srgbClr val="000000">
                      <a:alpha val="43137"/>
                    </a:srgbClr>
                  </a:outerShdw>
                </a:effectLst>
              </a:rPr>
              <a:t>PLANTAS COMPRESORAS </a:t>
            </a:r>
          </a:p>
          <a:p>
            <a:endParaRPr lang="es-AR" sz="2000" dirty="0"/>
          </a:p>
        </p:txBody>
      </p:sp>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6836" y="3775249"/>
            <a:ext cx="3627863" cy="2720898"/>
          </a:xfrm>
          <a:prstGeom prst="rect">
            <a:avLst/>
          </a:prstGeom>
        </p:spPr>
      </p:pic>
    </p:spTree>
    <p:extLst>
      <p:ext uri="{BB962C8B-B14F-4D97-AF65-F5344CB8AC3E}">
        <p14:creationId xmlns:p14="http://schemas.microsoft.com/office/powerpoint/2010/main" val="244575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047" y="1420956"/>
            <a:ext cx="6276005" cy="5270421"/>
          </a:xfrm>
          <a:prstGeom prst="rect">
            <a:avLst/>
          </a:prstGeom>
          <a:ln>
            <a:noFill/>
          </a:ln>
          <a:effectLst>
            <a:outerShdw blurRad="292100" dist="139700" dir="2700000" algn="tl" rotWithShape="0">
              <a:srgbClr val="333333">
                <a:alpha val="65000"/>
              </a:srgbClr>
            </a:outerShdw>
          </a:effectLst>
        </p:spPr>
      </p:pic>
      <p:sp>
        <p:nvSpPr>
          <p:cNvPr id="34" name="CuadroTexto 33"/>
          <p:cNvSpPr txBox="1"/>
          <p:nvPr/>
        </p:nvSpPr>
        <p:spPr>
          <a:xfrm>
            <a:off x="116806" y="633466"/>
            <a:ext cx="6762486" cy="738664"/>
          </a:xfrm>
          <a:prstGeom prst="rect">
            <a:avLst/>
          </a:prstGeom>
          <a:noFill/>
        </p:spPr>
        <p:txBody>
          <a:bodyPr wrap="square" rtlCol="0">
            <a:spAutoFit/>
          </a:bodyPr>
          <a:lstStyle/>
          <a:p>
            <a:r>
              <a:rPr lang="es-AR" sz="2800" dirty="0">
                <a:effectLst>
                  <a:outerShdw blurRad="38100" dist="38100" dir="2700000" algn="tl">
                    <a:srgbClr val="000000">
                      <a:alpha val="43137"/>
                    </a:srgbClr>
                  </a:outerShdw>
                </a:effectLst>
              </a:rPr>
              <a:t>NUEVO CRUCE TRANSMAGALLÁNICO</a:t>
            </a:r>
            <a:endParaRPr lang="en-US" sz="2800" dirty="0">
              <a:effectLst>
                <a:outerShdw blurRad="38100" dist="38100" dir="2700000" algn="tl">
                  <a:srgbClr val="000000">
                    <a:alpha val="43137"/>
                  </a:srgbClr>
                </a:outerShdw>
              </a:effectLst>
            </a:endParaRPr>
          </a:p>
          <a:p>
            <a:endParaRPr lang="en-US" sz="1400" dirty="0"/>
          </a:p>
        </p:txBody>
      </p:sp>
      <p:grpSp>
        <p:nvGrpSpPr>
          <p:cNvPr id="5" name="Grupo 4"/>
          <p:cNvGrpSpPr/>
          <p:nvPr/>
        </p:nvGrpSpPr>
        <p:grpSpPr>
          <a:xfrm>
            <a:off x="7316496" y="3664118"/>
            <a:ext cx="3121999" cy="3055750"/>
            <a:chOff x="8433983" y="3347221"/>
            <a:chExt cx="3765170" cy="3325363"/>
          </a:xfrm>
        </p:grpSpPr>
        <p:pic>
          <p:nvPicPr>
            <p:cNvPr id="43" name="Imagen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3983" y="3347221"/>
              <a:ext cx="3601063" cy="3325363"/>
            </a:xfrm>
            <a:prstGeom prst="rect">
              <a:avLst/>
            </a:prstGeom>
            <a:ln>
              <a:noFill/>
            </a:ln>
            <a:effectLst>
              <a:outerShdw blurRad="292100" dist="139700" dir="2700000" algn="tl" rotWithShape="0">
                <a:srgbClr val="333333">
                  <a:alpha val="65000"/>
                </a:srgbClr>
              </a:outerShdw>
            </a:effectLst>
          </p:spPr>
        </p:pic>
        <p:cxnSp>
          <p:nvCxnSpPr>
            <p:cNvPr id="45" name="Conector recto de flecha 44"/>
            <p:cNvCxnSpPr/>
            <p:nvPr/>
          </p:nvCxnSpPr>
          <p:spPr>
            <a:xfrm flipH="1" flipV="1">
              <a:off x="9132508" y="3798347"/>
              <a:ext cx="746831" cy="666026"/>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Rectángulo 47"/>
            <p:cNvSpPr/>
            <p:nvPr/>
          </p:nvSpPr>
          <p:spPr>
            <a:xfrm>
              <a:off x="9704287" y="4464373"/>
              <a:ext cx="1750774" cy="32863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6" name="CuadroTexto 45"/>
            <p:cNvSpPr txBox="1"/>
            <p:nvPr/>
          </p:nvSpPr>
          <p:spPr>
            <a:xfrm>
              <a:off x="9774289" y="4483953"/>
              <a:ext cx="2424864" cy="270074"/>
            </a:xfrm>
            <a:prstGeom prst="rect">
              <a:avLst/>
            </a:prstGeom>
            <a:noFill/>
          </p:spPr>
          <p:txBody>
            <a:bodyPr wrap="square" rtlCol="0">
              <a:spAutoFit/>
            </a:bodyPr>
            <a:lstStyle/>
            <a:p>
              <a:r>
                <a:rPr lang="es-AR" sz="1155" dirty="0">
                  <a:solidFill>
                    <a:schemeClr val="bg1"/>
                  </a:solidFill>
                </a:rPr>
                <a:t>Cruce del Estrecho</a:t>
              </a:r>
              <a:endParaRPr lang="en-US" sz="1155" dirty="0">
                <a:solidFill>
                  <a:schemeClr val="bg1"/>
                </a:solidFill>
              </a:endParaRPr>
            </a:p>
          </p:txBody>
        </p:sp>
      </p:grpSp>
      <p:sp>
        <p:nvSpPr>
          <p:cNvPr id="50" name="Título 2">
            <a:extLst>
              <a:ext uri="{FF2B5EF4-FFF2-40B4-BE49-F238E27FC236}">
                <a16:creationId xmlns:a16="http://schemas.microsoft.com/office/drawing/2014/main" id="{B5E9B72A-041C-426E-8CCE-F28E50C345D7}"/>
              </a:ext>
            </a:extLst>
          </p:cNvPr>
          <p:cNvSpPr txBox="1">
            <a:spLocks/>
          </p:cNvSpPr>
          <p:nvPr/>
        </p:nvSpPr>
        <p:spPr>
          <a:xfrm>
            <a:off x="188597" y="1003294"/>
            <a:ext cx="6196727" cy="459567"/>
          </a:xfrm>
          <a:prstGeom prst="rect">
            <a:avLst/>
          </a:prstGeom>
        </p:spPr>
        <p:txBody>
          <a:bodyPr vert="horz" lIns="58652" tIns="29326" rIns="58652" bIns="29326"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r>
              <a:rPr lang="es-AR" sz="2000" dirty="0">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rPr>
              <a:t>Gasoducto paralelo de 37,7 </a:t>
            </a:r>
            <a:r>
              <a:rPr lang="es-AR" sz="2000" dirty="0" err="1">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rPr>
              <a:t>kms</a:t>
            </a:r>
            <a:r>
              <a:rPr lang="es-AR" sz="2000" dirty="0">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rPr>
              <a:t> de cruce submarino. </a:t>
            </a:r>
            <a:r>
              <a:rPr lang="en-US" sz="800" dirty="0">
                <a:effectLst>
                  <a:outerShdw blurRad="38100" dist="38100" dir="2700000" algn="tl">
                    <a:srgbClr val="000000">
                      <a:alpha val="43137"/>
                    </a:srgbClr>
                  </a:outerShdw>
                </a:effectLst>
                <a:latin typeface="+mn-lt"/>
              </a:rPr>
              <a:t> </a:t>
            </a:r>
            <a:endParaRPr lang="es-AR" sz="800" dirty="0">
              <a:ln w="0"/>
              <a:effectLst>
                <a:outerShdw blurRad="38100" dist="38100" dir="2700000" algn="tl">
                  <a:srgbClr val="000000">
                    <a:alpha val="43137"/>
                  </a:srgbClr>
                </a:outerShdw>
              </a:effectLst>
              <a:latin typeface="+mn-lt"/>
              <a:ea typeface="PF Square Sans Pro Medium" panose="02000500000000020004" pitchFamily="2" charset="0"/>
              <a:cs typeface="Gotham Book" pitchFamily="50" charset="0"/>
            </a:endParaRPr>
          </a:p>
        </p:txBody>
      </p:sp>
      <p:pic>
        <p:nvPicPr>
          <p:cNvPr id="9" name="Imagen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6799" y="749258"/>
            <a:ext cx="2985925" cy="2879038"/>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2142144" y="5263843"/>
            <a:ext cx="4493106" cy="1446550"/>
          </a:xfrm>
          <a:prstGeom prst="rect">
            <a:avLst/>
          </a:prstGeom>
        </p:spPr>
        <p:txBody>
          <a:bodyPr wrap="square">
            <a:spAutoFit/>
          </a:bodyPr>
          <a:lstStyle/>
          <a:p>
            <a:pPr algn="r">
              <a:lnSpc>
                <a:spcPct val="110000"/>
              </a:lnSpc>
            </a:pPr>
            <a:r>
              <a:rPr lang="es-AR" altLang="en-US" sz="1600" b="1" dirty="0">
                <a:latin typeface="Arial" panose="020B0604020202020204" pitchFamily="34" charset="0"/>
              </a:rPr>
              <a:t>La Ampliación 2006-2010 habilitó un caudal adicional que utilizará el Nuevo Cruce del Estrecho de Magallanes de 7.400.0000 m3/día, quedando el resto como remanente para futuras expansiones.</a:t>
            </a:r>
          </a:p>
        </p:txBody>
      </p:sp>
      <p:sp>
        <p:nvSpPr>
          <p:cNvPr id="6" name="Rectángulo 5"/>
          <p:cNvSpPr/>
          <p:nvPr/>
        </p:nvSpPr>
        <p:spPr>
          <a:xfrm>
            <a:off x="399685" y="1401940"/>
            <a:ext cx="4111336" cy="3139321"/>
          </a:xfrm>
          <a:prstGeom prst="rect">
            <a:avLst/>
          </a:prstGeom>
        </p:spPr>
        <p:txBody>
          <a:bodyPr wrap="square">
            <a:spAutoFit/>
          </a:bodyPr>
          <a:lstStyle/>
          <a:p>
            <a:r>
              <a:rPr lang="es-AR" altLang="en-US" b="1" dirty="0"/>
              <a:t>Material utilizado </a:t>
            </a:r>
            <a:r>
              <a:rPr lang="es-AR" altLang="en-US" dirty="0"/>
              <a:t>	</a:t>
            </a:r>
          </a:p>
          <a:p>
            <a:r>
              <a:rPr lang="es-AR" altLang="en-US" dirty="0"/>
              <a:t>3.140 unidades de cañería de 12 m</a:t>
            </a:r>
          </a:p>
          <a:p>
            <a:endParaRPr lang="es-AR" altLang="en-US" dirty="0"/>
          </a:p>
          <a:p>
            <a:r>
              <a:rPr lang="es-AR" altLang="en-US" b="1" dirty="0"/>
              <a:t>Peso de cañería</a:t>
            </a:r>
            <a:r>
              <a:rPr lang="es-AR" altLang="en-US" dirty="0"/>
              <a:t>	</a:t>
            </a:r>
          </a:p>
          <a:p>
            <a:r>
              <a:rPr lang="es-ES" altLang="en-US" dirty="0"/>
              <a:t>entre  8000 y 13.000 kg cada uno </a:t>
            </a:r>
            <a:endParaRPr lang="es-AR" altLang="en-US" dirty="0"/>
          </a:p>
          <a:p>
            <a:endParaRPr lang="es-AR" altLang="en-US" dirty="0"/>
          </a:p>
          <a:p>
            <a:r>
              <a:rPr lang="es-AR" altLang="en-US" b="1" dirty="0"/>
              <a:t>Diámetro</a:t>
            </a:r>
            <a:r>
              <a:rPr lang="es-AR" altLang="en-US" dirty="0"/>
              <a:t> 	</a:t>
            </a:r>
          </a:p>
          <a:p>
            <a:r>
              <a:rPr lang="es-AR" altLang="en-US" dirty="0"/>
              <a:t>24 pulgadas</a:t>
            </a:r>
          </a:p>
          <a:p>
            <a:endParaRPr lang="es-AR" altLang="en-US" dirty="0"/>
          </a:p>
          <a:p>
            <a:r>
              <a:rPr lang="es-AR" altLang="en-US" b="1" dirty="0"/>
              <a:t>Espesor </a:t>
            </a:r>
          </a:p>
          <a:p>
            <a:r>
              <a:rPr lang="es-AR" altLang="en-US" dirty="0"/>
              <a:t>15,9 mm de espesor</a:t>
            </a:r>
            <a:endParaRPr lang="es-ES" altLang="en-US" dirty="0"/>
          </a:p>
        </p:txBody>
      </p:sp>
      <p:sp>
        <p:nvSpPr>
          <p:cNvPr id="15" name="CuadroTexto 14">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Tree>
    <p:extLst>
      <p:ext uri="{BB962C8B-B14F-4D97-AF65-F5344CB8AC3E}">
        <p14:creationId xmlns:p14="http://schemas.microsoft.com/office/powerpoint/2010/main" val="128475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91440" y="896688"/>
            <a:ext cx="12192000" cy="5016758"/>
          </a:xfrm>
          <a:prstGeom prst="rect">
            <a:avLst/>
          </a:prstGeom>
          <a:noFill/>
        </p:spPr>
        <p:txBody>
          <a:bodyPr wrap="square" rtlCol="0">
            <a:spAutoFit/>
          </a:bodyPr>
          <a:lstStyle/>
          <a:p>
            <a:pPr algn="ctr"/>
            <a:r>
              <a:rPr lang="es-AR" sz="4000" b="1" dirty="0">
                <a:effectLst>
                  <a:outerShdw blurRad="38100" dist="38100" dir="2700000" algn="tl">
                    <a:srgbClr val="000000">
                      <a:alpha val="43137"/>
                    </a:srgbClr>
                  </a:outerShdw>
                </a:effectLst>
                <a:latin typeface="Bell MT" panose="02020503060305020303" pitchFamily="18" charset="0"/>
              </a:rPr>
              <a:t>EMPRESAS PRESTADORAS DEL SERVICIO PUBLICO NACIONAL DE TRANSPORTE DE GAS NATURAL (Transportistas)</a:t>
            </a:r>
          </a:p>
          <a:p>
            <a:pPr algn="ctr"/>
            <a:endParaRPr lang="es-AR" sz="4000" b="1" dirty="0">
              <a:effectLst>
                <a:outerShdw blurRad="38100" dist="38100" dir="2700000" algn="tl">
                  <a:srgbClr val="000000">
                    <a:alpha val="43137"/>
                  </a:srgbClr>
                </a:outerShdw>
              </a:effectLst>
              <a:latin typeface="Bell MT" panose="02020503060305020303" pitchFamily="18" charset="0"/>
            </a:endParaRPr>
          </a:p>
          <a:p>
            <a:pPr marL="742950" indent="-742950" algn="ctr">
              <a:buAutoNum type="arabicPeriod"/>
            </a:pPr>
            <a:r>
              <a:rPr lang="es-AR" sz="4000" b="1" dirty="0">
                <a:effectLst>
                  <a:outerShdw blurRad="38100" dist="38100" dir="2700000" algn="tl">
                    <a:srgbClr val="000000">
                      <a:alpha val="43137"/>
                    </a:srgbClr>
                  </a:outerShdw>
                </a:effectLst>
                <a:latin typeface="Bell MT" panose="02020503060305020303" pitchFamily="18" charset="0"/>
              </a:rPr>
              <a:t>Licenciatarias de Transporte (TGN/TGS). </a:t>
            </a:r>
          </a:p>
          <a:p>
            <a:pPr algn="ctr"/>
            <a:r>
              <a:rPr lang="es-AR" sz="4000" b="1" dirty="0">
                <a:effectLst>
                  <a:outerShdw blurRad="38100" dist="38100" dir="2700000" algn="tl">
                    <a:srgbClr val="000000">
                      <a:alpha val="43137"/>
                    </a:srgbClr>
                  </a:outerShdw>
                </a:effectLst>
                <a:latin typeface="Bell MT" panose="02020503060305020303" pitchFamily="18" charset="0"/>
              </a:rPr>
              <a:t>Ley 24.076</a:t>
            </a:r>
          </a:p>
          <a:p>
            <a:pPr algn="ctr"/>
            <a:r>
              <a:rPr lang="es-AR" sz="4000" b="1" dirty="0">
                <a:effectLst>
                  <a:outerShdw blurRad="38100" dist="38100" dir="2700000" algn="tl">
                    <a:srgbClr val="000000">
                      <a:alpha val="43137"/>
                    </a:srgbClr>
                  </a:outerShdw>
                </a:effectLst>
                <a:latin typeface="Bell MT" panose="02020503060305020303" pitchFamily="18" charset="0"/>
              </a:rPr>
              <a:t>2. Concesionarias de Transporte (ENARSA). </a:t>
            </a:r>
          </a:p>
          <a:p>
            <a:pPr algn="ctr"/>
            <a:r>
              <a:rPr lang="es-AR" sz="4000" b="1" dirty="0">
                <a:effectLst>
                  <a:outerShdw blurRad="38100" dist="38100" dir="2700000" algn="tl">
                    <a:srgbClr val="000000">
                      <a:alpha val="43137"/>
                    </a:srgbClr>
                  </a:outerShdw>
                </a:effectLst>
                <a:latin typeface="Bell MT" panose="02020503060305020303" pitchFamily="18" charset="0"/>
              </a:rPr>
              <a:t>Ley 17.319</a:t>
            </a:r>
            <a:endParaRPr lang="en-US" sz="40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88479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3" name="CuadroTexto 2"/>
          <p:cNvSpPr txBox="1"/>
          <p:nvPr/>
        </p:nvSpPr>
        <p:spPr>
          <a:xfrm>
            <a:off x="116806" y="633466"/>
            <a:ext cx="6762486" cy="738664"/>
          </a:xfrm>
          <a:prstGeom prst="rect">
            <a:avLst/>
          </a:prstGeom>
          <a:noFill/>
        </p:spPr>
        <p:txBody>
          <a:bodyPr wrap="square" rtlCol="0">
            <a:spAutoFit/>
          </a:bodyPr>
          <a:lstStyle/>
          <a:p>
            <a:r>
              <a:rPr lang="es-AR" sz="2800" dirty="0">
                <a:effectLst>
                  <a:outerShdw blurRad="38100" dist="38100" dir="2700000" algn="tl">
                    <a:srgbClr val="000000">
                      <a:alpha val="43137"/>
                    </a:srgbClr>
                  </a:outerShdw>
                </a:effectLst>
              </a:rPr>
              <a:t>NUEVO CRUCE TRANSMAGALLÁNICO</a:t>
            </a:r>
            <a:endParaRPr lang="en-US" sz="2800" dirty="0">
              <a:effectLst>
                <a:outerShdw blurRad="38100" dist="38100" dir="2700000" algn="tl">
                  <a:srgbClr val="000000">
                    <a:alpha val="43137"/>
                  </a:srgbClr>
                </a:outerShdw>
              </a:effectLst>
            </a:endParaRPr>
          </a:p>
          <a:p>
            <a:endParaRPr lang="en-US" sz="1400" dirty="0"/>
          </a:p>
        </p:txBody>
      </p:sp>
      <p:pic>
        <p:nvPicPr>
          <p:cNvPr id="4" name="Imagen 3"/>
          <p:cNvPicPr>
            <a:picLocks noChangeAspect="1"/>
          </p:cNvPicPr>
          <p:nvPr/>
        </p:nvPicPr>
        <p:blipFill>
          <a:blip r:embed="rId2"/>
          <a:stretch>
            <a:fillRect/>
          </a:stretch>
        </p:blipFill>
        <p:spPr>
          <a:xfrm>
            <a:off x="1647825" y="1195065"/>
            <a:ext cx="8991600" cy="5303298"/>
          </a:xfrm>
          <a:prstGeom prst="rect">
            <a:avLst/>
          </a:prstGeom>
        </p:spPr>
      </p:pic>
      <p:sp>
        <p:nvSpPr>
          <p:cNvPr id="5" name="CuadroTexto 4"/>
          <p:cNvSpPr txBox="1"/>
          <p:nvPr/>
        </p:nvSpPr>
        <p:spPr>
          <a:xfrm>
            <a:off x="3365728" y="6472237"/>
            <a:ext cx="5844947" cy="276999"/>
          </a:xfrm>
          <a:prstGeom prst="rect">
            <a:avLst/>
          </a:prstGeom>
          <a:noFill/>
        </p:spPr>
        <p:txBody>
          <a:bodyPr wrap="square" rtlCol="0">
            <a:spAutoFit/>
          </a:bodyPr>
          <a:lstStyle/>
          <a:p>
            <a:r>
              <a:rPr lang="es-AR" sz="1200" i="1" dirty="0"/>
              <a:t>Construcción del nuevo Gasoducto Paralelo </a:t>
            </a:r>
            <a:r>
              <a:rPr lang="es-AR" sz="1200" i="1" dirty="0" err="1"/>
              <a:t>Transmagallánico</a:t>
            </a:r>
            <a:r>
              <a:rPr lang="es-AR" sz="1200" i="1" dirty="0"/>
              <a:t> – Noviembre 2009</a:t>
            </a:r>
            <a:endParaRPr lang="en-US" sz="1200" i="1" dirty="0"/>
          </a:p>
        </p:txBody>
      </p:sp>
    </p:spTree>
    <p:extLst>
      <p:ext uri="{BB962C8B-B14F-4D97-AF65-F5344CB8AC3E}">
        <p14:creationId xmlns:p14="http://schemas.microsoft.com/office/powerpoint/2010/main" val="3253242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691BC9-5928-4569-9F3F-35A5F6CF3DCA}"/>
              </a:ext>
            </a:extLst>
          </p:cNvPr>
          <p:cNvSpPr txBox="1"/>
          <p:nvPr/>
        </p:nvSpPr>
        <p:spPr>
          <a:xfrm>
            <a:off x="114300" y="66624"/>
            <a:ext cx="7192536" cy="861774"/>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2006/2015</a:t>
            </a:r>
          </a:p>
          <a:p>
            <a:endParaRPr lang="es-AR" dirty="0"/>
          </a:p>
        </p:txBody>
      </p:sp>
      <p:sp>
        <p:nvSpPr>
          <p:cNvPr id="3" name="CuadroTexto 2"/>
          <p:cNvSpPr txBox="1"/>
          <p:nvPr/>
        </p:nvSpPr>
        <p:spPr>
          <a:xfrm>
            <a:off x="116806" y="633466"/>
            <a:ext cx="6762486" cy="738664"/>
          </a:xfrm>
          <a:prstGeom prst="rect">
            <a:avLst/>
          </a:prstGeom>
          <a:noFill/>
        </p:spPr>
        <p:txBody>
          <a:bodyPr wrap="square" rtlCol="0">
            <a:spAutoFit/>
          </a:bodyPr>
          <a:lstStyle/>
          <a:p>
            <a:r>
              <a:rPr lang="es-AR" sz="2800" dirty="0">
                <a:effectLst>
                  <a:outerShdw blurRad="38100" dist="38100" dir="2700000" algn="tl">
                    <a:srgbClr val="000000">
                      <a:alpha val="43137"/>
                    </a:srgbClr>
                  </a:outerShdw>
                </a:effectLst>
              </a:rPr>
              <a:t>NUEVO CRUCE TRANSMAGALLÁNICO</a:t>
            </a:r>
            <a:endParaRPr lang="en-US" sz="2800" dirty="0">
              <a:effectLst>
                <a:outerShdw blurRad="38100" dist="38100" dir="2700000" algn="tl">
                  <a:srgbClr val="000000">
                    <a:alpha val="43137"/>
                  </a:srgbClr>
                </a:outerShdw>
              </a:effectLst>
            </a:endParaRPr>
          </a:p>
          <a:p>
            <a:endParaRPr lang="en-US" sz="1400" dirty="0"/>
          </a:p>
        </p:txBody>
      </p:sp>
      <p:sp>
        <p:nvSpPr>
          <p:cNvPr id="5" name="CuadroTexto 4"/>
          <p:cNvSpPr txBox="1"/>
          <p:nvPr/>
        </p:nvSpPr>
        <p:spPr>
          <a:xfrm>
            <a:off x="3365728" y="6472237"/>
            <a:ext cx="5844947" cy="276999"/>
          </a:xfrm>
          <a:prstGeom prst="rect">
            <a:avLst/>
          </a:prstGeom>
          <a:noFill/>
        </p:spPr>
        <p:txBody>
          <a:bodyPr wrap="square" rtlCol="0">
            <a:spAutoFit/>
          </a:bodyPr>
          <a:lstStyle/>
          <a:p>
            <a:r>
              <a:rPr lang="es-AR" sz="1200" i="1" dirty="0"/>
              <a:t>Construcción del nuevo Gasoducto Paralelo </a:t>
            </a:r>
            <a:r>
              <a:rPr lang="es-AR" sz="1200" i="1" dirty="0" err="1"/>
              <a:t>Transmagallánico</a:t>
            </a:r>
            <a:r>
              <a:rPr lang="es-AR" sz="1200" i="1" dirty="0"/>
              <a:t> – Noviembre 2009</a:t>
            </a:r>
            <a:endParaRPr lang="en-US" sz="1200" i="1" dirty="0"/>
          </a:p>
        </p:txBody>
      </p:sp>
      <p:pic>
        <p:nvPicPr>
          <p:cNvPr id="6" name="Imagen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7825" y="1228159"/>
            <a:ext cx="8866326" cy="5244078"/>
          </a:xfrm>
          <a:prstGeom prst="rect">
            <a:avLst/>
          </a:prstGeom>
        </p:spPr>
      </p:pic>
    </p:spTree>
    <p:extLst>
      <p:ext uri="{BB962C8B-B14F-4D97-AF65-F5344CB8AC3E}">
        <p14:creationId xmlns:p14="http://schemas.microsoft.com/office/powerpoint/2010/main" val="258773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9325" y="959643"/>
            <a:ext cx="7038975" cy="5279232"/>
          </a:xfrm>
          <a:prstGeom prst="rect">
            <a:avLst/>
          </a:prstGeom>
        </p:spPr>
      </p:pic>
      <p:sp>
        <p:nvSpPr>
          <p:cNvPr id="3" name="CuadroTexto 2"/>
          <p:cNvSpPr txBox="1"/>
          <p:nvPr/>
        </p:nvSpPr>
        <p:spPr>
          <a:xfrm>
            <a:off x="4514850" y="6343649"/>
            <a:ext cx="2809875" cy="276999"/>
          </a:xfrm>
          <a:prstGeom prst="rect">
            <a:avLst/>
          </a:prstGeom>
          <a:noFill/>
        </p:spPr>
        <p:txBody>
          <a:bodyPr wrap="square" rtlCol="0">
            <a:spAutoFit/>
          </a:bodyPr>
          <a:lstStyle/>
          <a:p>
            <a:r>
              <a:rPr lang="es-AR" sz="1200" i="1" dirty="0"/>
              <a:t>Construcción del GIJA - Noviembre 2010</a:t>
            </a:r>
            <a:endParaRPr lang="en-US" sz="1200" i="1" dirty="0"/>
          </a:p>
        </p:txBody>
      </p:sp>
      <p:sp>
        <p:nvSpPr>
          <p:cNvPr id="5" name="CuadroTexto 4"/>
          <p:cNvSpPr txBox="1"/>
          <p:nvPr/>
        </p:nvSpPr>
        <p:spPr>
          <a:xfrm>
            <a:off x="85725" y="77719"/>
            <a:ext cx="9554664"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JUANA AZURDUY. ENARSA </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13137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9324" y="919161"/>
            <a:ext cx="6978651" cy="5233989"/>
          </a:xfrm>
          <a:prstGeom prst="rect">
            <a:avLst/>
          </a:prstGeom>
        </p:spPr>
      </p:pic>
      <p:sp>
        <p:nvSpPr>
          <p:cNvPr id="6" name="CuadroTexto 5"/>
          <p:cNvSpPr txBox="1"/>
          <p:nvPr/>
        </p:nvSpPr>
        <p:spPr>
          <a:xfrm>
            <a:off x="4514850" y="6343649"/>
            <a:ext cx="2809875" cy="276999"/>
          </a:xfrm>
          <a:prstGeom prst="rect">
            <a:avLst/>
          </a:prstGeom>
          <a:noFill/>
        </p:spPr>
        <p:txBody>
          <a:bodyPr wrap="square" rtlCol="0">
            <a:spAutoFit/>
          </a:bodyPr>
          <a:lstStyle/>
          <a:p>
            <a:r>
              <a:rPr lang="es-AR" sz="1200" i="1" dirty="0"/>
              <a:t>Construcción del GIJA - Noviembre 2010</a:t>
            </a:r>
            <a:endParaRPr lang="en-US" sz="1200" i="1" dirty="0"/>
          </a:p>
        </p:txBody>
      </p:sp>
      <p:sp>
        <p:nvSpPr>
          <p:cNvPr id="8" name="CuadroTexto 7"/>
          <p:cNvSpPr txBox="1"/>
          <p:nvPr/>
        </p:nvSpPr>
        <p:spPr>
          <a:xfrm>
            <a:off x="85725" y="77719"/>
            <a:ext cx="6629400"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JUANA AZURDUY </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932440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0775" y="919161"/>
            <a:ext cx="7105651" cy="5329239"/>
          </a:xfrm>
          <a:prstGeom prst="rect">
            <a:avLst/>
          </a:prstGeom>
        </p:spPr>
      </p:pic>
      <p:sp>
        <p:nvSpPr>
          <p:cNvPr id="4" name="CuadroTexto 3"/>
          <p:cNvSpPr txBox="1"/>
          <p:nvPr/>
        </p:nvSpPr>
        <p:spPr>
          <a:xfrm>
            <a:off x="4514850" y="6343649"/>
            <a:ext cx="2809875" cy="276999"/>
          </a:xfrm>
          <a:prstGeom prst="rect">
            <a:avLst/>
          </a:prstGeom>
          <a:noFill/>
        </p:spPr>
        <p:txBody>
          <a:bodyPr wrap="square" rtlCol="0">
            <a:spAutoFit/>
          </a:bodyPr>
          <a:lstStyle/>
          <a:p>
            <a:r>
              <a:rPr lang="es-AR" sz="1200" i="1" dirty="0"/>
              <a:t>Construcción del GIJA - Noviembre 2010</a:t>
            </a:r>
            <a:endParaRPr lang="en-US" sz="1200" i="1" dirty="0"/>
          </a:p>
        </p:txBody>
      </p:sp>
      <p:sp>
        <p:nvSpPr>
          <p:cNvPr id="5" name="CuadroTexto 4"/>
          <p:cNvSpPr txBox="1"/>
          <p:nvPr/>
        </p:nvSpPr>
        <p:spPr>
          <a:xfrm>
            <a:off x="85725" y="77719"/>
            <a:ext cx="6629400"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JUANA AZURDUY </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1687293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6C781770-2D80-4415-88BB-EEC36927F832}"/>
              </a:ext>
            </a:extLst>
          </p:cNvPr>
          <p:cNvSpPr>
            <a:spLocks noGrp="1"/>
          </p:cNvSpPr>
          <p:nvPr>
            <p:ph idx="4294967295"/>
          </p:nvPr>
        </p:nvSpPr>
        <p:spPr>
          <a:xfrm>
            <a:off x="0" y="1087438"/>
            <a:ext cx="5032375" cy="5472112"/>
          </a:xfrm>
        </p:spPr>
        <p:txBody>
          <a:bodyPr>
            <a:normAutofit fontScale="92500" lnSpcReduction="10000"/>
          </a:bodyPr>
          <a:lstStyle/>
          <a:p>
            <a:r>
              <a:rPr lang="es-AR" sz="2200" dirty="0"/>
              <a:t>Se inició la construcción en diciembre de 2010, forma parte de los acuerdos binacionales que firmaron ambos presidentes en marzo de 2010, en el contexto de la primera adenda al contrato de exportación de gas natural en 2006.</a:t>
            </a:r>
          </a:p>
          <a:p>
            <a:r>
              <a:rPr lang="es-AR" sz="2200" dirty="0"/>
              <a:t>En la Argentina, el gasoducto tiene una longitud de 32 kilómetros, desde la frontera hasta Campo Durán (</a:t>
            </a:r>
            <a:r>
              <a:rPr lang="es-AR" sz="2200" dirty="0" err="1"/>
              <a:t>Refinor</a:t>
            </a:r>
            <a:r>
              <a:rPr lang="es-AR" sz="2200" dirty="0"/>
              <a:t>).</a:t>
            </a:r>
          </a:p>
          <a:p>
            <a:r>
              <a:rPr lang="es-AR" sz="2200" dirty="0"/>
              <a:t>Características técnicas: 30 pulgadas de diámetro, API 5L X70 espesor de 8,12 milímetros. </a:t>
            </a:r>
          </a:p>
          <a:p>
            <a:r>
              <a:rPr lang="es-AR" sz="2200" dirty="0"/>
              <a:t>En la PK 17 se instaló una válvula de bloqueo tipo line break donde se previó la conexión con el GNEA.</a:t>
            </a:r>
          </a:p>
          <a:p>
            <a:r>
              <a:rPr lang="es-AR" sz="2200" dirty="0"/>
              <a:t>La SE le otorgó a Enarsa la concesión para la construcción, operación y mantenimiento de este gasoducto</a:t>
            </a:r>
          </a:p>
          <a:p>
            <a:endParaRPr lang="es-AR" dirty="0"/>
          </a:p>
        </p:txBody>
      </p:sp>
      <p:sp>
        <p:nvSpPr>
          <p:cNvPr id="4" name="AutoShape 2" descr="https://cdnimg.bnamericas.com/mUguqQjbbXeHbJPrEFCridyuJobNyCfbJnpPRyyWhdQQCfsyAWTCyiwePsTigklG.jpg">
            <a:extLst>
              <a:ext uri="{FF2B5EF4-FFF2-40B4-BE49-F238E27FC236}">
                <a16:creationId xmlns:a16="http://schemas.microsoft.com/office/drawing/2014/main" id="{0030CBB3-D6B8-4166-884C-0F0E43B2C257}"/>
              </a:ext>
            </a:extLst>
          </p:cNvPr>
          <p:cNvSpPr>
            <a:spLocks noChangeAspect="1" noChangeArrowheads="1"/>
          </p:cNvSpPr>
          <p:nvPr/>
        </p:nvSpPr>
        <p:spPr bwMode="auto">
          <a:xfrm>
            <a:off x="7038753" y="2402958"/>
            <a:ext cx="4455042" cy="4455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AB65ECAF-7376-4310-B9BE-CFE5A3E036BA}"/>
              </a:ext>
            </a:extLst>
          </p:cNvPr>
          <p:cNvPicPr>
            <a:picLocks noChangeAspect="1"/>
          </p:cNvPicPr>
          <p:nvPr/>
        </p:nvPicPr>
        <p:blipFill>
          <a:blip r:embed="rId2"/>
          <a:stretch>
            <a:fillRect/>
          </a:stretch>
        </p:blipFill>
        <p:spPr>
          <a:xfrm>
            <a:off x="5709683" y="790545"/>
            <a:ext cx="6346530" cy="5890749"/>
          </a:xfrm>
          <a:prstGeom prst="rect">
            <a:avLst/>
          </a:prstGeom>
        </p:spPr>
      </p:pic>
      <p:sp>
        <p:nvSpPr>
          <p:cNvPr id="7" name="CuadroTexto 6"/>
          <p:cNvSpPr txBox="1"/>
          <p:nvPr/>
        </p:nvSpPr>
        <p:spPr>
          <a:xfrm>
            <a:off x="0" y="186005"/>
            <a:ext cx="5344830" cy="461665"/>
          </a:xfrm>
          <a:prstGeom prst="rect">
            <a:avLst/>
          </a:prstGeom>
          <a:noFill/>
        </p:spPr>
        <p:txBody>
          <a:bodyPr wrap="square" rtlCol="0">
            <a:spAutoFit/>
          </a:bodyPr>
          <a:lstStyle/>
          <a:p>
            <a:pPr algn="ctr"/>
            <a:r>
              <a:rPr lang="es-AR" sz="2400" b="1" dirty="0">
                <a:effectLst>
                  <a:outerShdw blurRad="38100" dist="38100" dir="2700000" algn="tl">
                    <a:srgbClr val="000000">
                      <a:alpha val="43137"/>
                    </a:srgbClr>
                  </a:outerShdw>
                </a:effectLst>
                <a:latin typeface="Bell MT" panose="02020503060305020303" pitchFamily="18" charset="0"/>
              </a:rPr>
              <a:t>GASODUCTO JUANA AZURDUY </a:t>
            </a:r>
            <a:endParaRPr lang="en-US" sz="24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1744208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 y="76200"/>
            <a:ext cx="7445829"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 ENARSA</a:t>
            </a:r>
            <a:endParaRPr lang="en-US" sz="3200" b="1" dirty="0">
              <a:effectLst>
                <a:outerShdw blurRad="38100" dist="38100" dir="2700000" algn="tl">
                  <a:srgbClr val="000000">
                    <a:alpha val="43137"/>
                  </a:srgbClr>
                </a:outerShdw>
              </a:effectLst>
              <a:latin typeface="Bell MT" panose="02020503060305020303" pitchFamily="18" charset="0"/>
            </a:endParaRPr>
          </a:p>
        </p:txBody>
      </p:sp>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00" y="864394"/>
            <a:ext cx="7258049" cy="5443536"/>
          </a:xfrm>
          <a:prstGeom prst="rect">
            <a:avLst/>
          </a:prstGeom>
        </p:spPr>
      </p:pic>
      <p:sp>
        <p:nvSpPr>
          <p:cNvPr id="5" name="CuadroTexto 4"/>
          <p:cNvSpPr txBox="1"/>
          <p:nvPr/>
        </p:nvSpPr>
        <p:spPr>
          <a:xfrm>
            <a:off x="4514851" y="6343649"/>
            <a:ext cx="2533650" cy="276999"/>
          </a:xfrm>
          <a:prstGeom prst="rect">
            <a:avLst/>
          </a:prstGeom>
          <a:noFill/>
        </p:spPr>
        <p:txBody>
          <a:bodyPr wrap="square" rtlCol="0">
            <a:spAutoFit/>
          </a:bodyPr>
          <a:lstStyle/>
          <a:p>
            <a:r>
              <a:rPr lang="es-AR" sz="1200" i="1" dirty="0"/>
              <a:t>Construcción del GNEA – Puerto Tirol</a:t>
            </a:r>
            <a:endParaRPr lang="en-US" sz="1200" i="1" dirty="0"/>
          </a:p>
        </p:txBody>
      </p:sp>
    </p:spTree>
    <p:extLst>
      <p:ext uri="{BB962C8B-B14F-4D97-AF65-F5344CB8AC3E}">
        <p14:creationId xmlns:p14="http://schemas.microsoft.com/office/powerpoint/2010/main" val="252484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905376" y="6247357"/>
            <a:ext cx="1819274" cy="276999"/>
          </a:xfrm>
          <a:prstGeom prst="rect">
            <a:avLst/>
          </a:prstGeom>
          <a:noFill/>
        </p:spPr>
        <p:txBody>
          <a:bodyPr wrap="square" rtlCol="0">
            <a:spAutoFit/>
          </a:bodyPr>
          <a:lstStyle/>
          <a:p>
            <a:r>
              <a:rPr lang="es-AR" sz="1200" i="1" dirty="0"/>
              <a:t>Construcción del GNEA</a:t>
            </a:r>
            <a:endParaRPr lang="en-US" sz="1200" i="1" dirty="0"/>
          </a:p>
        </p:txBody>
      </p:sp>
      <p:pic>
        <p:nvPicPr>
          <p:cNvPr id="6" name="Imagen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4366" y="903684"/>
            <a:ext cx="7124897" cy="5343673"/>
          </a:xfrm>
          <a:prstGeom prst="rect">
            <a:avLst/>
          </a:prstGeom>
        </p:spPr>
      </p:pic>
      <p:sp>
        <p:nvSpPr>
          <p:cNvPr id="7" name="CuadroTexto 6"/>
          <p:cNvSpPr txBox="1"/>
          <p:nvPr/>
        </p:nvSpPr>
        <p:spPr>
          <a:xfrm>
            <a:off x="0" y="76200"/>
            <a:ext cx="4329782"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614941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905376" y="6247357"/>
            <a:ext cx="1819274" cy="276999"/>
          </a:xfrm>
          <a:prstGeom prst="rect">
            <a:avLst/>
          </a:prstGeom>
          <a:noFill/>
        </p:spPr>
        <p:txBody>
          <a:bodyPr wrap="square" rtlCol="0">
            <a:spAutoFit/>
          </a:bodyPr>
          <a:lstStyle/>
          <a:p>
            <a:r>
              <a:rPr lang="es-AR" sz="1200" i="1" dirty="0"/>
              <a:t>Construcción del GNEA</a:t>
            </a:r>
            <a:endParaRPr lang="en-US" sz="1200" i="1" dirty="0"/>
          </a:p>
        </p:txBody>
      </p:sp>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8852" y="1007863"/>
            <a:ext cx="9314656" cy="5239494"/>
          </a:xfrm>
          <a:prstGeom prst="rect">
            <a:avLst/>
          </a:prstGeom>
        </p:spPr>
      </p:pic>
      <p:sp>
        <p:nvSpPr>
          <p:cNvPr id="7" name="CuadroTexto 6"/>
          <p:cNvSpPr txBox="1"/>
          <p:nvPr/>
        </p:nvSpPr>
        <p:spPr>
          <a:xfrm>
            <a:off x="0" y="76200"/>
            <a:ext cx="4329782"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479306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C0A606CC-ADCF-4EC0-8234-45C60610B8C1}"/>
              </a:ext>
            </a:extLst>
          </p:cNvPr>
          <p:cNvSpPr txBox="1">
            <a:spLocks/>
          </p:cNvSpPr>
          <p:nvPr/>
        </p:nvSpPr>
        <p:spPr>
          <a:xfrm>
            <a:off x="1544406" y="1074810"/>
            <a:ext cx="10078070" cy="4351338"/>
          </a:xfrm>
          <a:prstGeom prst="rect">
            <a:avLst/>
          </a:prstGeom>
          <a:noFill/>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s-AR" sz="2000" dirty="0">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2E2FA068-B903-4C3F-899D-BA575BE7E39B}"/>
              </a:ext>
            </a:extLst>
          </p:cNvPr>
          <p:cNvSpPr txBox="1">
            <a:spLocks/>
          </p:cNvSpPr>
          <p:nvPr/>
        </p:nvSpPr>
        <p:spPr>
          <a:xfrm>
            <a:off x="92989" y="405135"/>
            <a:ext cx="4924659" cy="488272"/>
          </a:xfrm>
          <a:prstGeom prst="rect">
            <a:avLst/>
          </a:prstGeom>
          <a:noFill/>
        </p:spPr>
        <p:txBody>
          <a:bodyPr>
            <a:normAutofit/>
          </a:bodyPr>
          <a:lst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AR" sz="1800" b="1" dirty="0">
                <a:effectLst>
                  <a:outerShdw blurRad="38100" dist="38100" dir="2700000" algn="tl">
                    <a:srgbClr val="000000">
                      <a:alpha val="43137"/>
                    </a:srgbClr>
                  </a:outerShdw>
                </a:effectLst>
                <a:latin typeface="+mn-lt"/>
                <a:ea typeface="ＭＳ Ｐゴシック" panose="020B0600070205080204" pitchFamily="34" charset="-128"/>
                <a:cs typeface="+mn-cs"/>
              </a:rPr>
              <a:t>CONSTRUCCIÓN EN ETAPAS</a:t>
            </a:r>
          </a:p>
        </p:txBody>
      </p:sp>
      <p:sp>
        <p:nvSpPr>
          <p:cNvPr id="7" name="CuadroTexto 6">
            <a:extLst>
              <a:ext uri="{FF2B5EF4-FFF2-40B4-BE49-F238E27FC236}">
                <a16:creationId xmlns:a16="http://schemas.microsoft.com/office/drawing/2014/main" id="{B5965547-45F0-470F-9575-869924B0A102}"/>
              </a:ext>
            </a:extLst>
          </p:cNvPr>
          <p:cNvSpPr txBox="1"/>
          <p:nvPr/>
        </p:nvSpPr>
        <p:spPr>
          <a:xfrm>
            <a:off x="470518" y="1195533"/>
            <a:ext cx="10078070" cy="369332"/>
          </a:xfrm>
          <a:prstGeom prst="rect">
            <a:avLst/>
          </a:prstGeom>
          <a:noFill/>
        </p:spPr>
        <p:txBody>
          <a:bodyPr wrap="square">
            <a:spAutoFit/>
          </a:bodyPr>
          <a:lstStyle/>
          <a:p>
            <a:pPr algn="l"/>
            <a:endParaRPr lang="es-AR" sz="1800" b="1" dirty="0">
              <a:solidFill>
                <a:schemeClr val="bg2">
                  <a:lumMod val="75000"/>
                </a:schemeClr>
              </a:solidFill>
              <a:latin typeface="Arial" panose="020B0604020202020204" pitchFamily="34" charset="0"/>
              <a:ea typeface="ＭＳ Ｐゴシック" panose="020B0600070205080204" pitchFamily="34" charset="-128"/>
              <a:cs typeface="+mn-cs"/>
            </a:endParaRPr>
          </a:p>
        </p:txBody>
      </p:sp>
      <p:pic>
        <p:nvPicPr>
          <p:cNvPr id="8" name="Imagen 7">
            <a:extLst>
              <a:ext uri="{FF2B5EF4-FFF2-40B4-BE49-F238E27FC236}">
                <a16:creationId xmlns:a16="http://schemas.microsoft.com/office/drawing/2014/main" id="{2D9370C6-387B-4C2B-82E2-013DE170A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8519" y="849085"/>
            <a:ext cx="5734202" cy="3659336"/>
          </a:xfrm>
          <a:prstGeom prst="rect">
            <a:avLst/>
          </a:prstGeom>
        </p:spPr>
      </p:pic>
      <p:sp>
        <p:nvSpPr>
          <p:cNvPr id="2" name="CuadroTexto 1">
            <a:extLst>
              <a:ext uri="{FF2B5EF4-FFF2-40B4-BE49-F238E27FC236}">
                <a16:creationId xmlns:a16="http://schemas.microsoft.com/office/drawing/2014/main" id="{6049D123-A46E-4B91-80B1-3D6547C7B728}"/>
              </a:ext>
            </a:extLst>
          </p:cNvPr>
          <p:cNvSpPr txBox="1"/>
          <p:nvPr/>
        </p:nvSpPr>
        <p:spPr>
          <a:xfrm>
            <a:off x="6219039" y="4886942"/>
            <a:ext cx="5608559" cy="1200329"/>
          </a:xfrm>
          <a:prstGeom prst="rect">
            <a:avLst/>
          </a:prstGeom>
          <a:noFill/>
        </p:spPr>
        <p:txBody>
          <a:bodyPr wrap="square" rtlCol="0">
            <a:spAutoFit/>
          </a:bodyPr>
          <a:lstStyle/>
          <a:p>
            <a:r>
              <a:rPr lang="es-AR" dirty="0"/>
              <a:t>Etapa 4: Corrientes y Misiones. Incluyendo el cruce del río Paraná</a:t>
            </a:r>
          </a:p>
          <a:p>
            <a:r>
              <a:rPr lang="es-AR" dirty="0"/>
              <a:t>Etapa 5: Estaciones de Compresión (Cantidad: 8)</a:t>
            </a:r>
          </a:p>
          <a:p>
            <a:r>
              <a:rPr lang="es-AR" dirty="0"/>
              <a:t>Capacidad: 11.000.000 Sm3/d</a:t>
            </a:r>
          </a:p>
        </p:txBody>
      </p:sp>
      <p:pic>
        <p:nvPicPr>
          <p:cNvPr id="10" name="Imagen 9">
            <a:extLst>
              <a:ext uri="{FF2B5EF4-FFF2-40B4-BE49-F238E27FC236}">
                <a16:creationId xmlns:a16="http://schemas.microsoft.com/office/drawing/2014/main" id="{B4EB7FC1-C157-44DE-9803-43786ADBFE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3535" y="849085"/>
            <a:ext cx="5832463" cy="5899311"/>
          </a:xfrm>
          <a:prstGeom prst="rect">
            <a:avLst/>
          </a:prstGeom>
        </p:spPr>
      </p:pic>
      <p:sp>
        <p:nvSpPr>
          <p:cNvPr id="9" name="CuadroTexto 8"/>
          <p:cNvSpPr txBox="1"/>
          <p:nvPr/>
        </p:nvSpPr>
        <p:spPr>
          <a:xfrm>
            <a:off x="0" y="-1040"/>
            <a:ext cx="4185713"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0706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cstate="email">
            <a:extLst>
              <a:ext uri="{28A0092B-C50C-407E-A947-70E740481C1C}">
                <a14:useLocalDpi xmlns:a14="http://schemas.microsoft.com/office/drawing/2010/main"/>
              </a:ext>
            </a:extLst>
          </a:blip>
          <a:srcRect r="1068"/>
          <a:stretch/>
        </p:blipFill>
        <p:spPr>
          <a:xfrm>
            <a:off x="7026712" y="1338711"/>
            <a:ext cx="4327088" cy="5313247"/>
          </a:xfrm>
          <a:prstGeom prst="rect">
            <a:avLst/>
          </a:prstGeom>
        </p:spPr>
      </p:pic>
      <p:sp>
        <p:nvSpPr>
          <p:cNvPr id="3" name="Marcador de número de diapositiva 2">
            <a:extLst>
              <a:ext uri="{FF2B5EF4-FFF2-40B4-BE49-F238E27FC236}">
                <a16:creationId xmlns:a16="http://schemas.microsoft.com/office/drawing/2014/main" id="{FEBDBCC3-BD38-4BFB-BD30-EE53E20B0B7E}"/>
              </a:ext>
            </a:extLst>
          </p:cNvPr>
          <p:cNvSpPr>
            <a:spLocks noGrp="1"/>
          </p:cNvSpPr>
          <p:nvPr>
            <p:ph type="sldNum" sz="quarter" idx="12"/>
          </p:nvPr>
        </p:nvSpPr>
        <p:spPr/>
        <p:txBody>
          <a:bodyPr/>
          <a:lstStyle/>
          <a:p>
            <a:fld id="{3939FFC9-388D-47C6-80A1-408BD8E61DB9}" type="slidenum">
              <a:rPr lang="es-AR" smtClean="0"/>
              <a:t>3</a:t>
            </a:fld>
            <a:endParaRPr lang="es-AR"/>
          </a:p>
        </p:txBody>
      </p:sp>
      <p:sp>
        <p:nvSpPr>
          <p:cNvPr id="8" name="Título 4">
            <a:extLst>
              <a:ext uri="{FF2B5EF4-FFF2-40B4-BE49-F238E27FC236}">
                <a16:creationId xmlns:a16="http://schemas.microsoft.com/office/drawing/2014/main" id="{EB163AC9-37CB-461D-876F-A02FC38531A3}"/>
              </a:ext>
            </a:extLst>
          </p:cNvPr>
          <p:cNvSpPr txBox="1">
            <a:spLocks/>
          </p:cNvSpPr>
          <p:nvPr/>
        </p:nvSpPr>
        <p:spPr>
          <a:xfrm>
            <a:off x="198407" y="497350"/>
            <a:ext cx="5454515" cy="986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TRANSPORTADORA DE GAS DEL SUR S.A.</a:t>
            </a:r>
          </a:p>
        </p:txBody>
      </p:sp>
      <p:sp>
        <p:nvSpPr>
          <p:cNvPr id="11" name="Rectángulo 10">
            <a:extLst>
              <a:ext uri="{FF2B5EF4-FFF2-40B4-BE49-F238E27FC236}">
                <a16:creationId xmlns:a16="http://schemas.microsoft.com/office/drawing/2014/main" id="{CAE33C89-82D7-4F9A-8CBC-A2B00C2D1C22}"/>
              </a:ext>
            </a:extLst>
          </p:cNvPr>
          <p:cNvSpPr/>
          <p:nvPr/>
        </p:nvSpPr>
        <p:spPr>
          <a:xfrm>
            <a:off x="87478" y="2035920"/>
            <a:ext cx="6480000" cy="1440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indent="-171450" algn="just">
              <a:buFont typeface="Arial" panose="020B0604020202020204" pitchFamily="34" charset="0"/>
              <a:buChar char="•"/>
            </a:pPr>
            <a:endParaRPr lang="es-AR" sz="1600" dirty="0">
              <a:solidFill>
                <a:schemeClr val="tx2">
                  <a:lumMod val="50000"/>
                </a:schemeClr>
              </a:solidFill>
              <a:latin typeface="Arial" panose="020B0604020202020204" pitchFamily="34" charset="0"/>
              <a:cs typeface="Arial" panose="020B0604020202020204" pitchFamily="34" charset="0"/>
            </a:endParaRPr>
          </a:p>
        </p:txBody>
      </p:sp>
      <p:pic>
        <p:nvPicPr>
          <p:cNvPr id="33" name="Imagen 32">
            <a:extLst>
              <a:ext uri="{FF2B5EF4-FFF2-40B4-BE49-F238E27FC236}">
                <a16:creationId xmlns:a16="http://schemas.microsoft.com/office/drawing/2014/main" id="{8809104E-5FBE-40B7-8749-031DCDA40D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84279" y="5866442"/>
            <a:ext cx="1269521" cy="785516"/>
          </a:xfrm>
          <a:prstGeom prst="rect">
            <a:avLst/>
          </a:prstGeom>
        </p:spPr>
      </p:pic>
      <p:grpSp>
        <p:nvGrpSpPr>
          <p:cNvPr id="2" name="Grupo 1"/>
          <p:cNvGrpSpPr/>
          <p:nvPr/>
        </p:nvGrpSpPr>
        <p:grpSpPr>
          <a:xfrm>
            <a:off x="1095375" y="1338711"/>
            <a:ext cx="3240471" cy="5713200"/>
            <a:chOff x="1095375" y="1338711"/>
            <a:chExt cx="3240471" cy="5713200"/>
          </a:xfrm>
        </p:grpSpPr>
        <p:pic>
          <p:nvPicPr>
            <p:cNvPr id="29" name="Picture 2" descr="https://www.tgs.com.ar/files/img/tgs_16c2446885b.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5375" y="1338711"/>
              <a:ext cx="3240471" cy="571320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266170EA-6B4F-472D-AD76-402A46CC95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15610" y="4869816"/>
              <a:ext cx="1509775" cy="819255"/>
            </a:xfrm>
            <a:prstGeom prst="rect">
              <a:avLst/>
            </a:prstGeom>
          </p:spPr>
        </p:pic>
      </p:grpSp>
      <p:sp>
        <p:nvSpPr>
          <p:cNvPr id="15" name="Título 4">
            <a:extLst>
              <a:ext uri="{FF2B5EF4-FFF2-40B4-BE49-F238E27FC236}">
                <a16:creationId xmlns:a16="http://schemas.microsoft.com/office/drawing/2014/main" id="{EB163AC9-37CB-461D-876F-A02FC38531A3}"/>
              </a:ext>
            </a:extLst>
          </p:cNvPr>
          <p:cNvSpPr txBox="1">
            <a:spLocks/>
          </p:cNvSpPr>
          <p:nvPr/>
        </p:nvSpPr>
        <p:spPr>
          <a:xfrm>
            <a:off x="6261924" y="497350"/>
            <a:ext cx="5856664" cy="986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TRANSPORTADORA DE GAS DEL NORTE S.A.</a:t>
            </a:r>
          </a:p>
        </p:txBody>
      </p:sp>
      <p:sp>
        <p:nvSpPr>
          <p:cNvPr id="10" name="Rectángulo 9">
            <a:extLst>
              <a:ext uri="{FF2B5EF4-FFF2-40B4-BE49-F238E27FC236}">
                <a16:creationId xmlns:a16="http://schemas.microsoft.com/office/drawing/2014/main" id="{C8393EDC-77BA-4EAA-82DF-D721C3EAEAC3}"/>
              </a:ext>
            </a:extLst>
          </p:cNvPr>
          <p:cNvSpPr/>
          <p:nvPr/>
        </p:nvSpPr>
        <p:spPr>
          <a:xfrm>
            <a:off x="87478" y="57249"/>
            <a:ext cx="7017434" cy="584775"/>
          </a:xfrm>
          <a:prstGeom prst="rect">
            <a:avLst/>
          </a:prstGeom>
        </p:spPr>
        <p:txBody>
          <a:bodyPr wrap="none">
            <a:spAutoFit/>
          </a:bodyPr>
          <a:lstStyle/>
          <a:p>
            <a:pPr algn="ctr"/>
            <a:r>
              <a:rPr lang="es-AR" sz="3200" dirty="0">
                <a:effectLst>
                  <a:outerShdw blurRad="38100" dist="38100" dir="2700000" algn="tl">
                    <a:srgbClr val="000000">
                      <a:alpha val="43137"/>
                    </a:srgbClr>
                  </a:outerShdw>
                </a:effectLst>
              </a:rPr>
              <a:t>LICENCIATARIAS DE TRANSPORTE DE GAS</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111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a:xfrm>
            <a:off x="5781675" y="748862"/>
            <a:ext cx="5635486" cy="6036865"/>
          </a:xfrm>
          <a:prstGeom prst="rect">
            <a:avLst/>
          </a:prstGeom>
        </p:spPr>
      </p:pic>
      <p:sp>
        <p:nvSpPr>
          <p:cNvPr id="5" name="CuadroTexto 4">
            <a:extLst>
              <a:ext uri="{FF2B5EF4-FFF2-40B4-BE49-F238E27FC236}">
                <a16:creationId xmlns:a16="http://schemas.microsoft.com/office/drawing/2014/main" id="{6049D123-A46E-4B91-80B1-3D6547C7B728}"/>
              </a:ext>
            </a:extLst>
          </p:cNvPr>
          <p:cNvSpPr txBox="1"/>
          <p:nvPr/>
        </p:nvSpPr>
        <p:spPr>
          <a:xfrm>
            <a:off x="451684" y="1954253"/>
            <a:ext cx="4022036" cy="3970318"/>
          </a:xfrm>
          <a:prstGeom prst="rect">
            <a:avLst/>
          </a:prstGeom>
          <a:noFill/>
        </p:spPr>
        <p:txBody>
          <a:bodyPr wrap="square" rtlCol="0">
            <a:spAutoFit/>
          </a:bodyPr>
          <a:lstStyle/>
          <a:p>
            <a:r>
              <a:rPr lang="es-AR" sz="2800" dirty="0"/>
              <a:t>Provincias a abastecer: </a:t>
            </a:r>
          </a:p>
          <a:p>
            <a:r>
              <a:rPr lang="es-AR" sz="2800" dirty="0"/>
              <a:t>Salta</a:t>
            </a:r>
          </a:p>
          <a:p>
            <a:r>
              <a:rPr lang="es-AR" sz="2800" dirty="0"/>
              <a:t>Formosa</a:t>
            </a:r>
          </a:p>
          <a:p>
            <a:r>
              <a:rPr lang="es-AR" sz="2800" dirty="0"/>
              <a:t>Chaco</a:t>
            </a:r>
          </a:p>
          <a:p>
            <a:r>
              <a:rPr lang="es-AR" sz="2800" dirty="0"/>
              <a:t>Santa Fe</a:t>
            </a:r>
          </a:p>
          <a:p>
            <a:r>
              <a:rPr lang="es-AR" sz="2800" dirty="0"/>
              <a:t>Corrientes</a:t>
            </a:r>
          </a:p>
          <a:p>
            <a:r>
              <a:rPr lang="es-AR" sz="2800" dirty="0"/>
              <a:t>Misiones</a:t>
            </a:r>
          </a:p>
          <a:p>
            <a:endParaRPr lang="es-AR" sz="2800" dirty="0"/>
          </a:p>
          <a:p>
            <a:r>
              <a:rPr lang="es-AR" sz="2800" dirty="0"/>
              <a:t>168 Localidades</a:t>
            </a:r>
          </a:p>
        </p:txBody>
      </p:sp>
      <p:sp>
        <p:nvSpPr>
          <p:cNvPr id="6" name="CuadroTexto 5">
            <a:extLst>
              <a:ext uri="{FF2B5EF4-FFF2-40B4-BE49-F238E27FC236}">
                <a16:creationId xmlns:a16="http://schemas.microsoft.com/office/drawing/2014/main" id="{65847AF1-8309-4AE9-BD17-404C5F97D842}"/>
              </a:ext>
            </a:extLst>
          </p:cNvPr>
          <p:cNvSpPr txBox="1"/>
          <p:nvPr/>
        </p:nvSpPr>
        <p:spPr>
          <a:xfrm>
            <a:off x="161700" y="748862"/>
            <a:ext cx="3544583" cy="461665"/>
          </a:xfrm>
          <a:prstGeom prst="rect">
            <a:avLst/>
          </a:prstGeom>
          <a:noFill/>
        </p:spPr>
        <p:txBody>
          <a:bodyPr wrap="square">
            <a:spAutoFit/>
          </a:bodyPr>
          <a:lstStyle/>
          <a:p>
            <a:r>
              <a:rPr lang="es-AR" sz="2400" b="1" dirty="0">
                <a:effectLst>
                  <a:outerShdw blurRad="38100" dist="38100" dir="2700000" algn="tl">
                    <a:srgbClr val="000000">
                      <a:alpha val="43137"/>
                    </a:srgbClr>
                  </a:outerShdw>
                </a:effectLst>
                <a:ea typeface="ＭＳ Ｐゴシック" panose="020B0600070205080204" pitchFamily="34" charset="-128"/>
              </a:rPr>
              <a:t>DECRETO N°1136/2010 </a:t>
            </a:r>
          </a:p>
        </p:txBody>
      </p:sp>
      <p:sp>
        <p:nvSpPr>
          <p:cNvPr id="7" name="CuadroTexto 6"/>
          <p:cNvSpPr txBox="1"/>
          <p:nvPr/>
        </p:nvSpPr>
        <p:spPr>
          <a:xfrm>
            <a:off x="92989" y="64496"/>
            <a:ext cx="4185713"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GNEA</a:t>
            </a:r>
            <a:endParaRPr lang="en-US" sz="3200" b="1" dirty="0">
              <a:effectLst>
                <a:outerShdw blurRad="38100" dist="38100" dir="2700000" algn="tl">
                  <a:srgbClr val="000000">
                    <a:alpha val="43137"/>
                  </a:srgbClr>
                </a:outerShdw>
              </a:effectLst>
              <a:latin typeface="Bell MT" panose="02020503060305020303" pitchFamily="18" charset="0"/>
            </a:endParaRPr>
          </a:p>
        </p:txBody>
      </p:sp>
    </p:spTree>
    <p:extLst>
      <p:ext uri="{BB962C8B-B14F-4D97-AF65-F5344CB8AC3E}">
        <p14:creationId xmlns:p14="http://schemas.microsoft.com/office/powerpoint/2010/main" val="2342879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 y="61555"/>
            <a:ext cx="4095750"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PUERTOS DE GNL</a:t>
            </a:r>
            <a:endParaRPr lang="en-US" sz="3200" b="1" dirty="0">
              <a:effectLst>
                <a:outerShdw blurRad="38100" dist="38100" dir="2700000" algn="tl">
                  <a:srgbClr val="000000">
                    <a:alpha val="43137"/>
                  </a:srgbClr>
                </a:outerShdw>
              </a:effectLst>
              <a:latin typeface="Bell MT" panose="02020503060305020303" pitchFamily="18" charset="0"/>
            </a:endParaRPr>
          </a:p>
        </p:txBody>
      </p:sp>
      <p:pic>
        <p:nvPicPr>
          <p:cNvPr id="3" name="Picture 2" descr="Excelerate_FSRU_projects">
            <a:extLst>
              <a:ext uri="{FF2B5EF4-FFF2-40B4-BE49-F238E27FC236}">
                <a16:creationId xmlns:a16="http://schemas.microsoft.com/office/drawing/2014/main" id="{CF86B97D-4700-4A56-946A-12BCE5FDD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6110" y="4795334"/>
            <a:ext cx="4621815" cy="2062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xcelerate_FSRU_Escobar_2">
            <a:extLst>
              <a:ext uri="{FF2B5EF4-FFF2-40B4-BE49-F238E27FC236}">
                <a16:creationId xmlns:a16="http://schemas.microsoft.com/office/drawing/2014/main" id="{79688D96-2B74-4A94-8EBF-A342FAAF3B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8682" y="788127"/>
            <a:ext cx="8589364" cy="383334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6596C37-EE6A-40AD-AC9B-775D054C18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943" y="4701709"/>
            <a:ext cx="4621818" cy="2062666"/>
          </a:xfrm>
          <a:prstGeom prst="rect">
            <a:avLst/>
          </a:prstGeom>
        </p:spPr>
      </p:pic>
    </p:spTree>
    <p:extLst>
      <p:ext uri="{BB962C8B-B14F-4D97-AF65-F5344CB8AC3E}">
        <p14:creationId xmlns:p14="http://schemas.microsoft.com/office/powerpoint/2010/main" val="2095104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idx="4294967295"/>
          </p:nvPr>
        </p:nvSpPr>
        <p:spPr>
          <a:xfrm>
            <a:off x="52086" y="261544"/>
            <a:ext cx="8364538" cy="460375"/>
          </a:xfrm>
        </p:spPr>
        <p:txBody>
          <a:bodyPr>
            <a:noAutofit/>
          </a:bodyPr>
          <a:lstStyle/>
          <a:p>
            <a:r>
              <a:rPr lang="es-AR" sz="2400" b="1"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
            </a:r>
            <a:br>
              <a:rPr lang="es-AR" sz="2400" b="1"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br>
            <a:r>
              <a:rPr lang="es-AR" sz="2400" dirty="0">
                <a:effectLst>
                  <a:outerShdw blurRad="38100" dist="38100" dir="2700000" algn="tl">
                    <a:srgbClr val="000000">
                      <a:alpha val="43137"/>
                    </a:srgbClr>
                  </a:outerShdw>
                </a:effectLst>
                <a:latin typeface="+mn-lt"/>
              </a:rPr>
              <a:t>OBRAS ICONICAS DEL PERIODO 2003 - 2015</a:t>
            </a:r>
            <a:r>
              <a:rPr lang="en-US" sz="2400" dirty="0">
                <a:effectLst>
                  <a:outerShdw blurRad="38100" dist="38100" dir="2700000" algn="tl">
                    <a:srgbClr val="000000">
                      <a:alpha val="43137"/>
                    </a:srgbClr>
                  </a:outerShdw>
                </a:effectLst>
                <a:latin typeface="+mn-lt"/>
              </a:rPr>
              <a:t/>
            </a:r>
            <a:br>
              <a:rPr lang="en-US" sz="2400" dirty="0">
                <a:effectLst>
                  <a:outerShdw blurRad="38100" dist="38100" dir="2700000" algn="tl">
                    <a:srgbClr val="000000">
                      <a:alpha val="43137"/>
                    </a:srgbClr>
                  </a:outerShdw>
                </a:effectLst>
                <a:latin typeface="+mn-lt"/>
              </a:rPr>
            </a:br>
            <a:r>
              <a:rPr lang="en-US" sz="2400" dirty="0">
                <a:latin typeface="+mn-lt"/>
              </a:rPr>
              <a:t/>
            </a:r>
            <a:br>
              <a:rPr lang="en-US" sz="2400" dirty="0">
                <a:latin typeface="+mn-lt"/>
              </a:rPr>
            </a:br>
            <a:endParaRPr lang="es-AR" sz="2400" b="1"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endParaRPr>
          </a:p>
        </p:txBody>
      </p:sp>
      <p:sp>
        <p:nvSpPr>
          <p:cNvPr id="34" name="CuadroTexto 33"/>
          <p:cNvSpPr txBox="1"/>
          <p:nvPr/>
        </p:nvSpPr>
        <p:spPr>
          <a:xfrm>
            <a:off x="1041879" y="793874"/>
            <a:ext cx="5747018" cy="3881960"/>
          </a:xfrm>
          <a:prstGeom prst="rect">
            <a:avLst/>
          </a:prstGeom>
          <a:noFill/>
        </p:spPr>
        <p:txBody>
          <a:bodyPr wrap="square" rtlCol="0">
            <a:spAutoFit/>
          </a:bodyPr>
          <a:lstStyle/>
          <a:p>
            <a:endParaRPr lang="es-AR" sz="898" dirty="0">
              <a:solidFill>
                <a:schemeClr val="accent1">
                  <a:lumMod val="75000"/>
                </a:schemeClr>
              </a:solidFill>
            </a:endParaRPr>
          </a:p>
          <a:p>
            <a:r>
              <a:rPr lang="es-AR" sz="2052" dirty="0">
                <a:effectLst>
                  <a:outerShdw blurRad="38100" dist="38100" dir="2700000" algn="tl">
                    <a:srgbClr val="000000">
                      <a:alpha val="43137"/>
                    </a:srgbClr>
                  </a:outerShdw>
                </a:effectLst>
              </a:rPr>
              <a:t>PUERTO DE ESCOBAR SOBRE RÍO PARANA</a:t>
            </a: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endParaRPr lang="es-AR" sz="2052" dirty="0">
              <a:effectLst>
                <a:outerShdw blurRad="38100" dist="38100" dir="2700000" algn="tl">
                  <a:srgbClr val="000000">
                    <a:alpha val="43137"/>
                  </a:srgbClr>
                </a:outerShdw>
              </a:effectLst>
            </a:endParaRPr>
          </a:p>
          <a:p>
            <a:r>
              <a:rPr lang="es-AR" sz="2052" dirty="0">
                <a:effectLst>
                  <a:outerShdw blurRad="38100" dist="38100" dir="2700000" algn="tl">
                    <a:srgbClr val="000000">
                      <a:alpha val="43137"/>
                    </a:srgbClr>
                  </a:outerShdw>
                </a:effectLst>
              </a:rPr>
              <a:t>PUERTO DE AGUAS PROFUNDAS BAHÍA BLANCA</a:t>
            </a:r>
            <a:endParaRPr lang="en-US" sz="2052" dirty="0">
              <a:effectLst>
                <a:outerShdw blurRad="38100" dist="38100" dir="2700000" algn="tl">
                  <a:srgbClr val="000000">
                    <a:alpha val="43137"/>
                  </a:srgbClr>
                </a:outerShdw>
              </a:effectLst>
            </a:endParaRPr>
          </a:p>
          <a:p>
            <a:endParaRPr lang="en-US" sz="2052" dirty="0">
              <a:effectLst>
                <a:outerShdw blurRad="38100" dist="38100" dir="2700000" algn="tl">
                  <a:srgbClr val="000000">
                    <a:alpha val="43137"/>
                  </a:srgbClr>
                </a:outerShdw>
              </a:effectLst>
            </a:endParaRPr>
          </a:p>
          <a:p>
            <a:endParaRPr lang="en-US" sz="1155" dirty="0"/>
          </a:p>
        </p:txBody>
      </p:sp>
      <p:sp>
        <p:nvSpPr>
          <p:cNvPr id="50" name="Título 2">
            <a:extLst>
              <a:ext uri="{FF2B5EF4-FFF2-40B4-BE49-F238E27FC236}">
                <a16:creationId xmlns:a16="http://schemas.microsoft.com/office/drawing/2014/main" id="{B5E9B72A-041C-426E-8CCE-F28E50C345D7}"/>
              </a:ext>
            </a:extLst>
          </p:cNvPr>
          <p:cNvSpPr txBox="1">
            <a:spLocks/>
          </p:cNvSpPr>
          <p:nvPr/>
        </p:nvSpPr>
        <p:spPr>
          <a:xfrm>
            <a:off x="1461502" y="1015871"/>
            <a:ext cx="5545706" cy="459567"/>
          </a:xfrm>
          <a:prstGeom prst="rect">
            <a:avLst/>
          </a:prstGeom>
        </p:spPr>
        <p:txBody>
          <a:bodyPr vert="horz" lIns="58652" tIns="29326" rIns="58652" bIns="29326" rtlCol="0" anchor="ctr">
            <a:noAutofit/>
          </a:bodyPr>
          <a:lstStyle>
            <a:lvl1pPr algn="l" defTabSz="914486" rtl="0" eaLnBrk="1" latinLnBrk="0" hangingPunct="1">
              <a:lnSpc>
                <a:spcPct val="90000"/>
              </a:lnSpc>
              <a:spcBef>
                <a:spcPct val="0"/>
              </a:spcBef>
              <a:buNone/>
              <a:defRPr sz="4400" kern="1200">
                <a:solidFill>
                  <a:schemeClr val="tx1"/>
                </a:solidFill>
                <a:latin typeface="+mj-lt"/>
                <a:ea typeface="+mj-ea"/>
                <a:cs typeface="+mj-cs"/>
              </a:defRPr>
            </a:lvl1pPr>
            <a:lvl4pPr>
              <a:defRPr lang="es-ES_tradnl" sz="2401" b="0" i="0" u="none" strike="noStrike" cap="none" baseline="0">
                <a:solidFill>
                  <a:schemeClr val="bg1"/>
                </a:solidFill>
                <a:latin typeface="PF Square Sans Pro Medium" panose="02000500000000020004" pitchFamily="2" charset="0"/>
                <a:ea typeface="PF Square Sans Pro Medium" panose="02000500000000020004" pitchFamily="2" charset="0"/>
                <a:cs typeface="Gotham Book" pitchFamily="50" charset="0"/>
                <a:sym typeface="Arial"/>
              </a:defRPr>
            </a:lvl4pPr>
          </a:lstStyle>
          <a:p>
            <a:endParaRPr lang="es-AR" sz="641" dirty="0">
              <a:ln w="0"/>
              <a:solidFill>
                <a:schemeClr val="bg1"/>
              </a:solidFill>
              <a:effectLst>
                <a:outerShdw blurRad="38100" dist="38100" dir="2700000" algn="tl">
                  <a:srgbClr val="000000">
                    <a:alpha val="43137"/>
                  </a:srgbClr>
                </a:outerShdw>
              </a:effectLst>
              <a:latin typeface="Encode Sans"/>
              <a:ea typeface="PF Square Sans Pro Medium" panose="02000500000000020004" pitchFamily="2" charset="0"/>
              <a:cs typeface="Gotham Book" pitchFamily="50" charset="0"/>
            </a:endParaRPr>
          </a:p>
        </p:txBody>
      </p:sp>
      <p:pic>
        <p:nvPicPr>
          <p:cNvPr id="4" name="Imagen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6986" y="1398587"/>
            <a:ext cx="2612147" cy="223637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986" y="4238569"/>
            <a:ext cx="2640219" cy="2363585"/>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3837605" y="1407028"/>
            <a:ext cx="1959969" cy="2031325"/>
          </a:xfrm>
          <a:prstGeom prst="rect">
            <a:avLst/>
          </a:prstGeom>
          <a:noFill/>
        </p:spPr>
        <p:txBody>
          <a:bodyPr wrap="square" rtlCol="0">
            <a:spAutoFit/>
          </a:bodyPr>
          <a:lstStyle/>
          <a:p>
            <a:r>
              <a:rPr lang="es-AR" sz="1400" dirty="0"/>
              <a:t>Este puerto tiene una particularidad a destacar, se encuentra sobre el Río Paraná a una distancia aproximada de 32 </a:t>
            </a:r>
            <a:r>
              <a:rPr lang="es-AR" sz="1400" dirty="0" err="1"/>
              <a:t>kms</a:t>
            </a:r>
            <a:r>
              <a:rPr lang="es-AR" sz="1400" dirty="0"/>
              <a:t> hasta llegar al Rio de la Plata y a 330 </a:t>
            </a:r>
            <a:r>
              <a:rPr lang="es-AR" sz="1400" dirty="0" err="1"/>
              <a:t>kms</a:t>
            </a:r>
            <a:r>
              <a:rPr lang="es-AR" sz="1400" dirty="0"/>
              <a:t> del Mar Argentino.</a:t>
            </a:r>
            <a:endParaRPr lang="en-US" sz="1400" dirty="0"/>
          </a:p>
        </p:txBody>
      </p:sp>
      <p:grpSp>
        <p:nvGrpSpPr>
          <p:cNvPr id="24" name="Grupo 23"/>
          <p:cNvGrpSpPr/>
          <p:nvPr/>
        </p:nvGrpSpPr>
        <p:grpSpPr>
          <a:xfrm>
            <a:off x="6997767" y="841511"/>
            <a:ext cx="4648257" cy="2793449"/>
            <a:chOff x="8170157" y="1656854"/>
            <a:chExt cx="6369655" cy="4115971"/>
          </a:xfrm>
        </p:grpSpPr>
        <p:pic>
          <p:nvPicPr>
            <p:cNvPr id="19" name="Imagen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0157" y="1656854"/>
              <a:ext cx="6369655" cy="4115971"/>
            </a:xfrm>
            <a:prstGeom prst="rect">
              <a:avLst/>
            </a:prstGeom>
            <a:ln>
              <a:noFill/>
            </a:ln>
            <a:effectLst>
              <a:outerShdw blurRad="292100" dist="139700" dir="2700000" algn="tl" rotWithShape="0">
                <a:srgbClr val="333333">
                  <a:alpha val="65000"/>
                </a:srgbClr>
              </a:outerShdw>
            </a:effectLst>
          </p:spPr>
        </p:pic>
        <p:sp>
          <p:nvSpPr>
            <p:cNvPr id="11" name="Elipse 10"/>
            <p:cNvSpPr/>
            <p:nvPr/>
          </p:nvSpPr>
          <p:spPr>
            <a:xfrm>
              <a:off x="8987122" y="1821193"/>
              <a:ext cx="307002" cy="29421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3" name="Rectángulo 12"/>
            <p:cNvSpPr/>
            <p:nvPr/>
          </p:nvSpPr>
          <p:spPr>
            <a:xfrm>
              <a:off x="10757663" y="2045134"/>
              <a:ext cx="3221265" cy="64972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2" name="CuadroTexto 11"/>
            <p:cNvSpPr txBox="1"/>
            <p:nvPr/>
          </p:nvSpPr>
          <p:spPr>
            <a:xfrm>
              <a:off x="10825554" y="2103769"/>
              <a:ext cx="3153374" cy="490172"/>
            </a:xfrm>
            <a:prstGeom prst="rect">
              <a:avLst/>
            </a:prstGeom>
            <a:solidFill>
              <a:schemeClr val="accent1"/>
            </a:solidFill>
          </p:spPr>
          <p:txBody>
            <a:bodyPr wrap="square" rtlCol="0">
              <a:spAutoFit/>
            </a:bodyPr>
            <a:lstStyle/>
            <a:p>
              <a:r>
                <a:rPr lang="es-AR" dirty="0">
                  <a:solidFill>
                    <a:schemeClr val="bg1"/>
                  </a:solidFill>
                </a:rPr>
                <a:t>Puerto de GNL Escobar</a:t>
              </a:r>
              <a:endParaRPr lang="en-US" dirty="0">
                <a:solidFill>
                  <a:schemeClr val="bg1"/>
                </a:solidFill>
              </a:endParaRPr>
            </a:p>
          </p:txBody>
        </p:sp>
        <p:cxnSp>
          <p:nvCxnSpPr>
            <p:cNvPr id="16" name="Conector recto de flecha 15"/>
            <p:cNvCxnSpPr/>
            <p:nvPr/>
          </p:nvCxnSpPr>
          <p:spPr>
            <a:xfrm flipH="1" flipV="1">
              <a:off x="9300972" y="1963502"/>
              <a:ext cx="1456691" cy="31624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12919577" y="4896408"/>
              <a:ext cx="1596788" cy="390064"/>
            </a:xfrm>
            <a:prstGeom prst="rect">
              <a:avLst/>
            </a:prstGeom>
            <a:noFill/>
          </p:spPr>
          <p:txBody>
            <a:bodyPr wrap="square" rtlCol="0">
              <a:spAutoFit/>
            </a:bodyPr>
            <a:lstStyle/>
            <a:p>
              <a:r>
                <a:rPr lang="es-AR" sz="1026" dirty="0">
                  <a:solidFill>
                    <a:schemeClr val="bg1"/>
                  </a:solidFill>
                </a:rPr>
                <a:t>Mar Argentino</a:t>
              </a:r>
              <a:endParaRPr lang="en-US" sz="1026" dirty="0">
                <a:solidFill>
                  <a:schemeClr val="bg1"/>
                </a:solidFill>
              </a:endParaRPr>
            </a:p>
          </p:txBody>
        </p:sp>
        <p:sp>
          <p:nvSpPr>
            <p:cNvPr id="28" name="CuadroTexto 27"/>
            <p:cNvSpPr txBox="1"/>
            <p:nvPr/>
          </p:nvSpPr>
          <p:spPr>
            <a:xfrm rot="2253344">
              <a:off x="11569901" y="4007447"/>
              <a:ext cx="1596788" cy="390064"/>
            </a:xfrm>
            <a:prstGeom prst="rect">
              <a:avLst/>
            </a:prstGeom>
            <a:noFill/>
          </p:spPr>
          <p:txBody>
            <a:bodyPr wrap="square" rtlCol="0">
              <a:spAutoFit/>
            </a:bodyPr>
            <a:lstStyle/>
            <a:p>
              <a:r>
                <a:rPr lang="es-AR" sz="1026" dirty="0">
                  <a:solidFill>
                    <a:schemeClr val="bg1"/>
                  </a:solidFill>
                </a:rPr>
                <a:t>Río de la Plata</a:t>
              </a:r>
              <a:endParaRPr lang="en-US" sz="1026" dirty="0">
                <a:solidFill>
                  <a:schemeClr val="bg1"/>
                </a:solidFill>
              </a:endParaRPr>
            </a:p>
          </p:txBody>
        </p:sp>
        <p:cxnSp>
          <p:nvCxnSpPr>
            <p:cNvPr id="22" name="Conector recto 21"/>
            <p:cNvCxnSpPr/>
            <p:nvPr/>
          </p:nvCxnSpPr>
          <p:spPr>
            <a:xfrm flipV="1">
              <a:off x="11737075" y="3411940"/>
              <a:ext cx="2565779" cy="20471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upo 1"/>
          <p:cNvGrpSpPr/>
          <p:nvPr/>
        </p:nvGrpSpPr>
        <p:grpSpPr>
          <a:xfrm>
            <a:off x="6997767" y="3826106"/>
            <a:ext cx="4648257" cy="2865634"/>
            <a:chOff x="7370154" y="4102136"/>
            <a:chExt cx="4056824" cy="2519384"/>
          </a:xfrm>
        </p:grpSpPr>
        <p:pic>
          <p:nvPicPr>
            <p:cNvPr id="23" name="Imagen 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70154" y="4102136"/>
              <a:ext cx="4056824" cy="2519384"/>
            </a:xfrm>
            <a:prstGeom prst="rect">
              <a:avLst/>
            </a:prstGeom>
            <a:ln>
              <a:noFill/>
            </a:ln>
            <a:effectLst>
              <a:outerShdw blurRad="292100" dist="139700" dir="2700000" algn="tl" rotWithShape="0">
                <a:srgbClr val="333333">
                  <a:alpha val="65000"/>
                </a:srgbClr>
              </a:outerShdw>
            </a:effectLst>
          </p:spPr>
        </p:pic>
        <p:sp>
          <p:nvSpPr>
            <p:cNvPr id="33" name="Elipse 32"/>
            <p:cNvSpPr/>
            <p:nvPr/>
          </p:nvSpPr>
          <p:spPr>
            <a:xfrm>
              <a:off x="7898568" y="4860175"/>
              <a:ext cx="196919" cy="1887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5" name="Rectángulo 34"/>
            <p:cNvSpPr/>
            <p:nvPr/>
          </p:nvSpPr>
          <p:spPr>
            <a:xfrm>
              <a:off x="9080004" y="4943425"/>
              <a:ext cx="2066201" cy="57836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6" name="CuadroTexto 35"/>
            <p:cNvSpPr txBox="1"/>
            <p:nvPr/>
          </p:nvSpPr>
          <p:spPr>
            <a:xfrm>
              <a:off x="9130162" y="4964439"/>
              <a:ext cx="2016043" cy="548673"/>
            </a:xfrm>
            <a:prstGeom prst="rect">
              <a:avLst/>
            </a:prstGeom>
            <a:solidFill>
              <a:schemeClr val="accent1"/>
            </a:solidFill>
          </p:spPr>
          <p:txBody>
            <a:bodyPr wrap="square" rtlCol="0">
              <a:spAutoFit/>
            </a:bodyPr>
            <a:lstStyle/>
            <a:p>
              <a:pPr algn="ctr"/>
              <a:r>
                <a:rPr lang="es-AR" dirty="0">
                  <a:solidFill>
                    <a:schemeClr val="bg1"/>
                  </a:solidFill>
                </a:rPr>
                <a:t>Puerto de GNL </a:t>
              </a:r>
            </a:p>
            <a:p>
              <a:pPr algn="ctr"/>
              <a:r>
                <a:rPr lang="es-AR" dirty="0">
                  <a:solidFill>
                    <a:schemeClr val="bg1"/>
                  </a:solidFill>
                </a:rPr>
                <a:t>Bahía Blanca</a:t>
              </a:r>
              <a:endParaRPr lang="en-US" dirty="0">
                <a:solidFill>
                  <a:schemeClr val="bg1"/>
                </a:solidFill>
              </a:endParaRPr>
            </a:p>
          </p:txBody>
        </p:sp>
        <p:cxnSp>
          <p:nvCxnSpPr>
            <p:cNvPr id="37" name="Conector recto de flecha 36"/>
            <p:cNvCxnSpPr/>
            <p:nvPr/>
          </p:nvCxnSpPr>
          <p:spPr>
            <a:xfrm flipH="1" flipV="1">
              <a:off x="8145645" y="5048568"/>
              <a:ext cx="934359" cy="202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CuadroTexto 37"/>
          <p:cNvSpPr txBox="1"/>
          <p:nvPr/>
        </p:nvSpPr>
        <p:spPr>
          <a:xfrm>
            <a:off x="3865678" y="4307307"/>
            <a:ext cx="1959969" cy="1169551"/>
          </a:xfrm>
          <a:prstGeom prst="rect">
            <a:avLst/>
          </a:prstGeom>
          <a:noFill/>
        </p:spPr>
        <p:txBody>
          <a:bodyPr wrap="square" rtlCol="0">
            <a:spAutoFit/>
          </a:bodyPr>
          <a:lstStyle/>
          <a:p>
            <a:r>
              <a:rPr lang="es-AR" sz="1400" dirty="0"/>
              <a:t>Este puerto esta ubicado a 16 </a:t>
            </a:r>
            <a:r>
              <a:rPr lang="es-AR" sz="1400" dirty="0" err="1"/>
              <a:t>kms</a:t>
            </a:r>
            <a:r>
              <a:rPr lang="es-AR" sz="1400" dirty="0"/>
              <a:t> del Sistema Licenciado de Gasoductos de Transporte.</a:t>
            </a:r>
            <a:endParaRPr lang="en-US" sz="1400" dirty="0"/>
          </a:p>
        </p:txBody>
      </p:sp>
    </p:spTree>
    <p:extLst>
      <p:ext uri="{BB962C8B-B14F-4D97-AF65-F5344CB8AC3E}">
        <p14:creationId xmlns:p14="http://schemas.microsoft.com/office/powerpoint/2010/main" val="240158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idx="4294967295"/>
          </p:nvPr>
        </p:nvSpPr>
        <p:spPr>
          <a:xfrm>
            <a:off x="142875" y="30889"/>
            <a:ext cx="1727200" cy="682625"/>
          </a:xfrm>
        </p:spPr>
        <p:txBody>
          <a:bodyPr>
            <a:normAutofit/>
          </a:bodyPr>
          <a:lstStyle/>
          <a:p>
            <a:r>
              <a:rPr lang="es-AR" sz="2800"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AÑO 2015</a:t>
            </a:r>
          </a:p>
        </p:txBody>
      </p:sp>
      <p:sp>
        <p:nvSpPr>
          <p:cNvPr id="6" name="CuadroTexto 5"/>
          <p:cNvSpPr txBox="1"/>
          <p:nvPr/>
        </p:nvSpPr>
        <p:spPr>
          <a:xfrm>
            <a:off x="1488172" y="951470"/>
            <a:ext cx="4997201" cy="6997557"/>
          </a:xfrm>
          <a:prstGeom prst="rect">
            <a:avLst/>
          </a:prstGeom>
          <a:noFill/>
        </p:spPr>
        <p:txBody>
          <a:bodyPr wrap="square" rtlCol="0">
            <a:spAutoFit/>
          </a:bodyPr>
          <a:lstStyle/>
          <a:p>
            <a:r>
              <a:rPr lang="es-AR" sz="1539" dirty="0">
                <a:effectLst>
                  <a:outerShdw blurRad="38100" dist="38100" dir="2700000" algn="tl">
                    <a:srgbClr val="000000">
                      <a:alpha val="43137"/>
                    </a:srgbClr>
                  </a:outerShdw>
                </a:effectLst>
              </a:rPr>
              <a:t>KM  DE GASODUCTOS</a:t>
            </a:r>
          </a:p>
          <a:p>
            <a:r>
              <a:rPr lang="es-AR" sz="2309" dirty="0"/>
              <a:t>12.870 </a:t>
            </a:r>
            <a:r>
              <a:rPr lang="es-AR" sz="2309" dirty="0">
                <a:solidFill>
                  <a:schemeClr val="accent1">
                    <a:lumMod val="75000"/>
                  </a:schemeClr>
                </a:solidFill>
              </a:rPr>
              <a:t>+ 3.119 </a:t>
            </a:r>
            <a:r>
              <a:rPr lang="es-AR" sz="1539" dirty="0">
                <a:solidFill>
                  <a:schemeClr val="accent1">
                    <a:lumMod val="75000"/>
                  </a:schemeClr>
                </a:solidFill>
              </a:rPr>
              <a:t>(</a:t>
            </a:r>
            <a:r>
              <a:rPr lang="es-AR" sz="1539" dirty="0">
                <a:solidFill>
                  <a:schemeClr val="accent1">
                    <a:lumMod val="75000"/>
                  </a:schemeClr>
                </a:solidFill>
                <a:effectLst>
                  <a:outerShdw blurRad="38100" dist="38100" dir="2700000" algn="tl">
                    <a:srgbClr val="000000">
                      <a:alpha val="43137"/>
                    </a:srgbClr>
                  </a:outerShdw>
                </a:effectLst>
              </a:rPr>
              <a:t>2003 – 2015</a:t>
            </a:r>
            <a:r>
              <a:rPr lang="es-AR" sz="1539" dirty="0">
                <a:solidFill>
                  <a:schemeClr val="accent1">
                    <a:lumMod val="75000"/>
                  </a:schemeClr>
                </a:solidFill>
              </a:rPr>
              <a:t>)</a:t>
            </a:r>
          </a:p>
          <a:p>
            <a:r>
              <a:rPr lang="es-AR" sz="3207" b="1" dirty="0">
                <a:solidFill>
                  <a:srgbClr val="14B6F1"/>
                </a:solidFill>
                <a:effectLst>
                  <a:outerShdw blurRad="38100" dist="38100" dir="2700000" algn="tl">
                    <a:srgbClr val="000000">
                      <a:alpha val="43137"/>
                    </a:srgbClr>
                  </a:outerShdw>
                </a:effectLst>
              </a:rPr>
              <a:t>15.989 </a:t>
            </a:r>
          </a:p>
          <a:p>
            <a:endParaRPr lang="es-AR" sz="1283" dirty="0"/>
          </a:p>
          <a:p>
            <a:r>
              <a:rPr lang="es-AR" sz="1539" dirty="0">
                <a:effectLst>
                  <a:outerShdw blurRad="38100" dist="38100" dir="2700000" algn="tl">
                    <a:srgbClr val="000000">
                      <a:alpha val="43137"/>
                    </a:srgbClr>
                  </a:outerShdw>
                </a:effectLst>
              </a:rPr>
              <a:t>POTENCIA EN HP</a:t>
            </a:r>
          </a:p>
          <a:p>
            <a:r>
              <a:rPr lang="es-AR" sz="2309" dirty="0"/>
              <a:t>821.930 </a:t>
            </a:r>
            <a:r>
              <a:rPr lang="es-AR" sz="2309" dirty="0">
                <a:solidFill>
                  <a:schemeClr val="accent1">
                    <a:lumMod val="75000"/>
                  </a:schemeClr>
                </a:solidFill>
              </a:rPr>
              <a:t>+ 332.290 </a:t>
            </a:r>
            <a:r>
              <a:rPr lang="es-AR" sz="1539" dirty="0">
                <a:solidFill>
                  <a:schemeClr val="accent1">
                    <a:lumMod val="75000"/>
                  </a:schemeClr>
                </a:solidFill>
              </a:rPr>
              <a:t>(</a:t>
            </a:r>
            <a:r>
              <a:rPr lang="es-AR" sz="1539" dirty="0">
                <a:solidFill>
                  <a:schemeClr val="accent1">
                    <a:lumMod val="75000"/>
                  </a:schemeClr>
                </a:solidFill>
                <a:effectLst>
                  <a:outerShdw blurRad="38100" dist="38100" dir="2700000" algn="tl">
                    <a:srgbClr val="000000">
                      <a:alpha val="43137"/>
                    </a:srgbClr>
                  </a:outerShdw>
                </a:effectLst>
              </a:rPr>
              <a:t>2003 – 2015</a:t>
            </a:r>
            <a:r>
              <a:rPr lang="es-AR" sz="1539" dirty="0">
                <a:solidFill>
                  <a:schemeClr val="accent1">
                    <a:lumMod val="75000"/>
                  </a:schemeClr>
                </a:solidFill>
              </a:rPr>
              <a:t>)</a:t>
            </a:r>
          </a:p>
          <a:p>
            <a:r>
              <a:rPr lang="es-AR" sz="3207" b="1" dirty="0">
                <a:solidFill>
                  <a:srgbClr val="14B6F1"/>
                </a:solidFill>
                <a:effectLst>
                  <a:outerShdw blurRad="38100" dist="38100" dir="2700000" algn="tl">
                    <a:srgbClr val="000000">
                      <a:alpha val="43137"/>
                    </a:srgbClr>
                  </a:outerShdw>
                </a:effectLst>
              </a:rPr>
              <a:t>1.154.220  </a:t>
            </a:r>
            <a:endParaRPr lang="es-AR" sz="1283" dirty="0"/>
          </a:p>
          <a:p>
            <a:endParaRPr lang="es-AR" sz="1565" dirty="0"/>
          </a:p>
          <a:p>
            <a:endParaRPr lang="es-AR" sz="1565" dirty="0"/>
          </a:p>
          <a:p>
            <a:endParaRPr lang="es-AR" sz="1026" dirty="0"/>
          </a:p>
          <a:p>
            <a:r>
              <a:rPr lang="en-US" sz="3848" b="1" dirty="0">
                <a:solidFill>
                  <a:srgbClr val="14B6F1"/>
                </a:solidFill>
                <a:effectLst>
                  <a:outerShdw blurRad="38100" dist="38100" dir="2700000" algn="tl">
                    <a:srgbClr val="000000">
                      <a:alpha val="43137"/>
                    </a:srgbClr>
                  </a:outerShdw>
                </a:effectLst>
              </a:rPr>
              <a:t>719</a:t>
            </a:r>
            <a:r>
              <a:rPr lang="en-US" sz="2822" dirty="0"/>
              <a:t> </a:t>
            </a:r>
          </a:p>
          <a:p>
            <a:r>
              <a:rPr lang="en-US" sz="2309" dirty="0">
                <a:effectLst>
                  <a:outerShdw blurRad="38100" dist="38100" dir="2700000" algn="tl">
                    <a:srgbClr val="000000">
                      <a:alpha val="43137"/>
                    </a:srgbClr>
                  </a:outerShdw>
                </a:effectLst>
              </a:rPr>
              <a:t>KM </a:t>
            </a:r>
            <a:r>
              <a:rPr lang="es-AR" sz="2309" dirty="0">
                <a:effectLst>
                  <a:outerShdw blurRad="38100" dist="38100" dir="2700000" algn="tl">
                    <a:srgbClr val="000000">
                      <a:alpha val="43137"/>
                    </a:srgbClr>
                  </a:outerShdw>
                </a:effectLst>
              </a:rPr>
              <a:t>GASODUCTO GNEA </a:t>
            </a:r>
          </a:p>
          <a:p>
            <a:r>
              <a:rPr lang="es-AR" sz="1924" dirty="0">
                <a:effectLst>
                  <a:outerShdw blurRad="38100" dist="38100" dir="2700000" algn="tl">
                    <a:srgbClr val="000000">
                      <a:alpha val="43137"/>
                    </a:srgbClr>
                  </a:outerShdw>
                </a:effectLst>
              </a:rPr>
              <a:t>TRONCAL CONSTRUIDO</a:t>
            </a:r>
          </a:p>
          <a:p>
            <a:endParaRPr lang="es-AR" sz="1796" dirty="0">
              <a:solidFill>
                <a:srgbClr val="14B6F1"/>
              </a:solidFill>
              <a:effectLst>
                <a:outerShdw blurRad="38100" dist="38100" dir="2700000" algn="tl">
                  <a:srgbClr val="000000">
                    <a:alpha val="43137"/>
                  </a:srgbClr>
                </a:outerShdw>
              </a:effectLst>
            </a:endParaRPr>
          </a:p>
          <a:p>
            <a:r>
              <a:rPr lang="es-AR" sz="3079" dirty="0">
                <a:solidFill>
                  <a:srgbClr val="14B6F1"/>
                </a:solidFill>
                <a:effectLst>
                  <a:outerShdw blurRad="38100" dist="38100" dir="2700000" algn="tl">
                    <a:srgbClr val="000000">
                      <a:alpha val="43137"/>
                    </a:srgbClr>
                  </a:outerShdw>
                </a:effectLst>
              </a:rPr>
              <a:t>32</a:t>
            </a:r>
            <a:r>
              <a:rPr lang="es-AR" sz="1565" dirty="0"/>
              <a:t> </a:t>
            </a:r>
            <a:r>
              <a:rPr lang="es-AR" sz="1539" dirty="0"/>
              <a:t>KM DE NUEVO GASODUCTO JUANA AZURDUY</a:t>
            </a:r>
            <a:endParaRPr lang="es-AR" sz="1565" dirty="0"/>
          </a:p>
          <a:p>
            <a:r>
              <a:rPr lang="es-AR" sz="3079" dirty="0">
                <a:solidFill>
                  <a:srgbClr val="14B6F1"/>
                </a:solidFill>
                <a:effectLst>
                  <a:outerShdw blurRad="38100" dist="38100" dir="2700000" algn="tl">
                    <a:srgbClr val="000000">
                      <a:alpha val="43137"/>
                    </a:srgbClr>
                  </a:outerShdw>
                </a:effectLst>
              </a:rPr>
              <a:t>31</a:t>
            </a:r>
            <a:r>
              <a:rPr lang="es-AR" sz="1539" dirty="0"/>
              <a:t> KM DE LOS GASODUCTOS DE VINCULACIÓN </a:t>
            </a:r>
          </a:p>
          <a:p>
            <a:r>
              <a:rPr lang="es-AR" sz="1539" dirty="0"/>
              <a:t>          GNL ESCOBAR Y BAHIA BLANCA</a:t>
            </a:r>
          </a:p>
          <a:p>
            <a:endParaRPr lang="es-AR" sz="1539" dirty="0"/>
          </a:p>
          <a:p>
            <a:endParaRPr lang="es-AR" sz="1539" dirty="0"/>
          </a:p>
          <a:p>
            <a:endParaRPr lang="es-AR" sz="1539" dirty="0"/>
          </a:p>
          <a:p>
            <a:endParaRPr lang="es-AR" sz="1565" dirty="0"/>
          </a:p>
          <a:p>
            <a:endParaRPr lang="es-AR" sz="1565" dirty="0"/>
          </a:p>
        </p:txBody>
      </p:sp>
      <p:sp>
        <p:nvSpPr>
          <p:cNvPr id="2" name="Rectángulo 1"/>
          <p:cNvSpPr/>
          <p:nvPr/>
        </p:nvSpPr>
        <p:spPr>
          <a:xfrm>
            <a:off x="1291228" y="990765"/>
            <a:ext cx="3563516" cy="1210451"/>
          </a:xfrm>
          <a:prstGeom prst="rect">
            <a:avLst/>
          </a:prstGeom>
          <a:noFill/>
          <a:ln w="28575">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4" name="Rectángulo 23"/>
          <p:cNvSpPr/>
          <p:nvPr/>
        </p:nvSpPr>
        <p:spPr>
          <a:xfrm>
            <a:off x="1272257" y="5418575"/>
            <a:ext cx="4919758" cy="1359450"/>
          </a:xfrm>
          <a:prstGeom prst="rect">
            <a:avLst/>
          </a:prstGeom>
          <a:noFill/>
          <a:ln w="28575">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6" name="Rectángulo 25"/>
          <p:cNvSpPr/>
          <p:nvPr/>
        </p:nvSpPr>
        <p:spPr>
          <a:xfrm>
            <a:off x="1272257" y="4035054"/>
            <a:ext cx="4919758" cy="1237752"/>
          </a:xfrm>
          <a:prstGeom prst="rect">
            <a:avLst/>
          </a:prstGeom>
          <a:noFill/>
          <a:ln w="28575">
            <a:solidFill>
              <a:srgbClr val="5B9BD5"/>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7" name="Rectángulo 26"/>
          <p:cNvSpPr/>
          <p:nvPr/>
        </p:nvSpPr>
        <p:spPr>
          <a:xfrm>
            <a:off x="1291228" y="2270102"/>
            <a:ext cx="3563516" cy="1237752"/>
          </a:xfrm>
          <a:prstGeom prst="rect">
            <a:avLst/>
          </a:prstGeom>
          <a:noFill/>
          <a:ln w="28575">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 name="CuadroTexto 3"/>
          <p:cNvSpPr txBox="1"/>
          <p:nvPr/>
        </p:nvSpPr>
        <p:spPr>
          <a:xfrm>
            <a:off x="330230" y="3686852"/>
            <a:ext cx="3864904" cy="506934"/>
          </a:xfrm>
          <a:prstGeom prst="rect">
            <a:avLst/>
          </a:prstGeom>
          <a:noFill/>
        </p:spPr>
        <p:txBody>
          <a:bodyPr wrap="square" rtlCol="0">
            <a:spAutoFit/>
          </a:bodyPr>
          <a:lstStyle/>
          <a:p>
            <a:r>
              <a:rPr lang="es-AR" sz="1539" dirty="0">
                <a:effectLst>
                  <a:outerShdw blurRad="38100" dist="38100" dir="2700000" algn="tl">
                    <a:srgbClr val="000000">
                      <a:alpha val="43137"/>
                    </a:srgbClr>
                  </a:outerShdw>
                </a:effectLst>
              </a:rPr>
              <a:t>SISTEMA NO LICENCIADO</a:t>
            </a:r>
            <a:endParaRPr lang="en-US" sz="1539" dirty="0">
              <a:effectLst>
                <a:outerShdw blurRad="38100" dist="38100" dir="2700000" algn="tl">
                  <a:srgbClr val="000000">
                    <a:alpha val="43137"/>
                  </a:srgbClr>
                </a:outerShdw>
              </a:effectLst>
            </a:endParaRPr>
          </a:p>
          <a:p>
            <a:endParaRPr lang="en-US" sz="1155" dirty="0"/>
          </a:p>
        </p:txBody>
      </p:sp>
      <p:sp>
        <p:nvSpPr>
          <p:cNvPr id="28" name="CuadroTexto 27"/>
          <p:cNvSpPr txBox="1"/>
          <p:nvPr/>
        </p:nvSpPr>
        <p:spPr>
          <a:xfrm>
            <a:off x="330230" y="713514"/>
            <a:ext cx="3864904" cy="506934"/>
          </a:xfrm>
          <a:prstGeom prst="rect">
            <a:avLst/>
          </a:prstGeom>
          <a:noFill/>
        </p:spPr>
        <p:txBody>
          <a:bodyPr wrap="square" rtlCol="0">
            <a:spAutoFit/>
          </a:bodyPr>
          <a:lstStyle/>
          <a:p>
            <a:r>
              <a:rPr lang="es-AR" sz="1539" dirty="0">
                <a:effectLst>
                  <a:outerShdw blurRad="38100" dist="38100" dir="2700000" algn="tl">
                    <a:srgbClr val="000000">
                      <a:alpha val="43137"/>
                    </a:srgbClr>
                  </a:outerShdw>
                </a:effectLst>
              </a:rPr>
              <a:t>SISTEMA LICENCIADO TGS - TGN</a:t>
            </a:r>
            <a:endParaRPr lang="en-US" sz="1539" dirty="0">
              <a:effectLst>
                <a:outerShdw blurRad="38100" dist="38100" dir="2700000" algn="tl">
                  <a:srgbClr val="000000">
                    <a:alpha val="43137"/>
                  </a:srgbClr>
                </a:outerShdw>
              </a:effectLst>
            </a:endParaRPr>
          </a:p>
          <a:p>
            <a:endParaRPr lang="en-US" sz="1155" dirty="0"/>
          </a:p>
        </p:txBody>
      </p:sp>
      <p:grpSp>
        <p:nvGrpSpPr>
          <p:cNvPr id="38" name="Grupo 37"/>
          <p:cNvGrpSpPr/>
          <p:nvPr/>
        </p:nvGrpSpPr>
        <p:grpSpPr>
          <a:xfrm>
            <a:off x="5182796" y="1575723"/>
            <a:ext cx="1173697" cy="1964550"/>
            <a:chOff x="8271795" y="1127075"/>
            <a:chExt cx="1860426" cy="3132406"/>
          </a:xfrm>
        </p:grpSpPr>
        <p:sp>
          <p:nvSpPr>
            <p:cNvPr id="33" name="Elipse 32"/>
            <p:cNvSpPr/>
            <p:nvPr/>
          </p:nvSpPr>
          <p:spPr>
            <a:xfrm>
              <a:off x="8339678" y="1127075"/>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7" name="CuadroTexto 16"/>
            <p:cNvSpPr txBox="1"/>
            <p:nvPr/>
          </p:nvSpPr>
          <p:spPr>
            <a:xfrm>
              <a:off x="8271795" y="1258990"/>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+25%</a:t>
              </a:r>
            </a:p>
            <a:p>
              <a:pPr algn="ctr"/>
              <a:r>
                <a:rPr lang="es-AR" sz="1155" b="1" dirty="0">
                  <a:solidFill>
                    <a:schemeClr val="bg1"/>
                  </a:solidFill>
                  <a:effectLst>
                    <a:outerShdw blurRad="38100" dist="38100" dir="2700000" algn="tl">
                      <a:srgbClr val="000000">
                        <a:alpha val="43137"/>
                      </a:srgbClr>
                    </a:outerShdw>
                  </a:effectLst>
                </a:rPr>
                <a:t>GASODUCTOS</a:t>
              </a:r>
            </a:p>
          </p:txBody>
        </p:sp>
        <p:sp>
          <p:nvSpPr>
            <p:cNvPr id="36" name="Elipse 35"/>
            <p:cNvSpPr/>
            <p:nvPr/>
          </p:nvSpPr>
          <p:spPr>
            <a:xfrm>
              <a:off x="8339840" y="2763771"/>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CuadroTexto 36"/>
            <p:cNvSpPr txBox="1"/>
            <p:nvPr/>
          </p:nvSpPr>
          <p:spPr>
            <a:xfrm>
              <a:off x="8271957" y="2895686"/>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+40%</a:t>
              </a:r>
            </a:p>
            <a:p>
              <a:pPr algn="ctr"/>
              <a:r>
                <a:rPr lang="es-AR" sz="1155" b="1" dirty="0">
                  <a:solidFill>
                    <a:schemeClr val="bg1"/>
                  </a:solidFill>
                  <a:effectLst>
                    <a:outerShdw blurRad="38100" dist="38100" dir="2700000" algn="tl">
                      <a:srgbClr val="000000">
                        <a:alpha val="43137"/>
                      </a:srgbClr>
                    </a:outerShdw>
                  </a:effectLst>
                </a:rPr>
                <a:t>POTENCIA</a:t>
              </a:r>
            </a:p>
          </p:txBody>
        </p:sp>
      </p:grpSp>
      <p:sp>
        <p:nvSpPr>
          <p:cNvPr id="39" name="Rectángulo redondeado 38"/>
          <p:cNvSpPr/>
          <p:nvPr/>
        </p:nvSpPr>
        <p:spPr>
          <a:xfrm>
            <a:off x="5084251" y="1026914"/>
            <a:ext cx="1365627" cy="2555188"/>
          </a:xfrm>
          <a:prstGeom prst="roundRect">
            <a:avLst/>
          </a:prstGeom>
          <a:no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0" name="CuadroTexto 39"/>
          <p:cNvSpPr txBox="1"/>
          <p:nvPr/>
        </p:nvSpPr>
        <p:spPr>
          <a:xfrm>
            <a:off x="5080500" y="1011122"/>
            <a:ext cx="1460256" cy="862224"/>
          </a:xfrm>
          <a:prstGeom prst="rect">
            <a:avLst/>
          </a:prstGeom>
          <a:noFill/>
        </p:spPr>
        <p:txBody>
          <a:bodyPr wrap="square" rtlCol="0">
            <a:spAutoFit/>
          </a:bodyPr>
          <a:lstStyle/>
          <a:p>
            <a:r>
              <a:rPr lang="es-AR" sz="1796" b="1" dirty="0">
                <a:solidFill>
                  <a:srgbClr val="5B9BD5"/>
                </a:solidFill>
                <a:effectLst>
                  <a:outerShdw blurRad="38100" dist="38100" dir="2700000" algn="tl">
                    <a:srgbClr val="000000">
                      <a:alpha val="43137"/>
                    </a:srgbClr>
                  </a:outerShdw>
                </a:effectLst>
              </a:rPr>
              <a:t>AMPLIACION</a:t>
            </a:r>
          </a:p>
          <a:p>
            <a:r>
              <a:rPr lang="es-AR" sz="2052" b="1" dirty="0">
                <a:solidFill>
                  <a:srgbClr val="5B9BD5"/>
                </a:solidFill>
                <a:effectLst>
                  <a:outerShdw blurRad="38100" dist="38100" dir="2700000" algn="tl">
                    <a:srgbClr val="000000">
                      <a:alpha val="43137"/>
                    </a:srgbClr>
                  </a:outerShdw>
                </a:effectLst>
              </a:rPr>
              <a:t>2003 - 2015</a:t>
            </a:r>
            <a:endParaRPr lang="en-US" sz="2052" b="1" dirty="0">
              <a:solidFill>
                <a:srgbClr val="5B9BD5"/>
              </a:solidFill>
              <a:effectLst>
                <a:outerShdw blurRad="38100" dist="38100" dir="2700000" algn="tl">
                  <a:srgbClr val="000000">
                    <a:alpha val="43137"/>
                  </a:srgbClr>
                </a:outerShdw>
              </a:effectLst>
            </a:endParaRPr>
          </a:p>
          <a:p>
            <a:endParaRPr lang="en-US" sz="1155" dirty="0"/>
          </a:p>
        </p:txBody>
      </p:sp>
      <p:grpSp>
        <p:nvGrpSpPr>
          <p:cNvPr id="8" name="Grupo 7"/>
          <p:cNvGrpSpPr/>
          <p:nvPr/>
        </p:nvGrpSpPr>
        <p:grpSpPr>
          <a:xfrm>
            <a:off x="6749203" y="713514"/>
            <a:ext cx="4814147" cy="6144486"/>
            <a:chOff x="6516953" y="559821"/>
            <a:chExt cx="4447621" cy="6298180"/>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953" y="559821"/>
              <a:ext cx="4447621" cy="6298180"/>
            </a:xfrm>
            <a:prstGeom prst="rect">
              <a:avLst/>
            </a:prstGeom>
          </p:spPr>
        </p:pic>
        <p:grpSp>
          <p:nvGrpSpPr>
            <p:cNvPr id="7" name="Grupo 6"/>
            <p:cNvGrpSpPr/>
            <p:nvPr/>
          </p:nvGrpSpPr>
          <p:grpSpPr>
            <a:xfrm>
              <a:off x="7789196" y="646043"/>
              <a:ext cx="3143847" cy="5411740"/>
              <a:chOff x="7789196" y="749775"/>
              <a:chExt cx="3090127" cy="5308008"/>
            </a:xfrm>
          </p:grpSpPr>
          <p:sp>
            <p:nvSpPr>
              <p:cNvPr id="5" name="CuadroTexto 4"/>
              <p:cNvSpPr txBox="1"/>
              <p:nvPr/>
            </p:nvSpPr>
            <p:spPr>
              <a:xfrm>
                <a:off x="8699596" y="749775"/>
                <a:ext cx="1566970" cy="230512"/>
              </a:xfrm>
              <a:prstGeom prst="rect">
                <a:avLst/>
              </a:prstGeom>
              <a:noFill/>
            </p:spPr>
            <p:txBody>
              <a:bodyPr wrap="square" rtlCol="0">
                <a:spAutoFit/>
              </a:bodyPr>
              <a:lstStyle/>
              <a:p>
                <a:r>
                  <a:rPr lang="es-AR" sz="898" dirty="0">
                    <a:solidFill>
                      <a:schemeClr val="bg1"/>
                    </a:solidFill>
                  </a:rPr>
                  <a:t>Gasoducto Juana Azurduy</a:t>
                </a:r>
                <a:endParaRPr lang="en-US" sz="898" dirty="0">
                  <a:solidFill>
                    <a:schemeClr val="bg1"/>
                  </a:solidFill>
                </a:endParaRPr>
              </a:p>
            </p:txBody>
          </p:sp>
          <p:sp>
            <p:nvSpPr>
              <p:cNvPr id="12" name="CuadroTexto 11"/>
              <p:cNvSpPr txBox="1"/>
              <p:nvPr/>
            </p:nvSpPr>
            <p:spPr>
              <a:xfrm>
                <a:off x="9312353" y="2929878"/>
                <a:ext cx="1566970" cy="230512"/>
              </a:xfrm>
              <a:prstGeom prst="rect">
                <a:avLst/>
              </a:prstGeom>
              <a:noFill/>
            </p:spPr>
            <p:txBody>
              <a:bodyPr wrap="square" rtlCol="0">
                <a:spAutoFit/>
              </a:bodyPr>
              <a:lstStyle/>
              <a:p>
                <a:r>
                  <a:rPr lang="es-AR" sz="898" dirty="0">
                    <a:solidFill>
                      <a:schemeClr val="bg1"/>
                    </a:solidFill>
                  </a:rPr>
                  <a:t>Gasoducto GNL ESCOBAR</a:t>
                </a:r>
                <a:endParaRPr lang="en-US" sz="898" dirty="0">
                  <a:solidFill>
                    <a:schemeClr val="bg1"/>
                  </a:solidFill>
                </a:endParaRPr>
              </a:p>
            </p:txBody>
          </p:sp>
          <p:sp>
            <p:nvSpPr>
              <p:cNvPr id="13" name="CuadroTexto 12"/>
              <p:cNvSpPr txBox="1"/>
              <p:nvPr/>
            </p:nvSpPr>
            <p:spPr>
              <a:xfrm>
                <a:off x="9087718" y="3769271"/>
                <a:ext cx="1566970" cy="231749"/>
              </a:xfrm>
              <a:prstGeom prst="rect">
                <a:avLst/>
              </a:prstGeom>
              <a:noFill/>
            </p:spPr>
            <p:txBody>
              <a:bodyPr wrap="square" rtlCol="0">
                <a:spAutoFit/>
              </a:bodyPr>
              <a:lstStyle/>
              <a:p>
                <a:r>
                  <a:rPr lang="es-AR" sz="898" dirty="0">
                    <a:solidFill>
                      <a:schemeClr val="bg1"/>
                    </a:solidFill>
                  </a:rPr>
                  <a:t>Gasoducto GNL BAHIA BLANCA</a:t>
                </a:r>
                <a:endParaRPr lang="en-US" sz="898" dirty="0">
                  <a:solidFill>
                    <a:schemeClr val="bg1"/>
                  </a:solidFill>
                </a:endParaRPr>
              </a:p>
            </p:txBody>
          </p:sp>
          <p:cxnSp>
            <p:nvCxnSpPr>
              <p:cNvPr id="15" name="Conector recto de flecha 14"/>
              <p:cNvCxnSpPr>
                <a:stCxn id="5" idx="1"/>
              </p:cNvCxnSpPr>
              <p:nvPr/>
            </p:nvCxnSpPr>
            <p:spPr>
              <a:xfrm flipH="1">
                <a:off x="8442837" y="848484"/>
                <a:ext cx="256759" cy="5090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a:stCxn id="12" idx="1"/>
              </p:cNvCxnSpPr>
              <p:nvPr/>
            </p:nvCxnSpPr>
            <p:spPr>
              <a:xfrm flipH="1" flipV="1">
                <a:off x="9055594" y="2980779"/>
                <a:ext cx="256759" cy="4780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flipH="1" flipV="1">
                <a:off x="8569758" y="3794721"/>
                <a:ext cx="485836" cy="824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21" name="Conector recto 20"/>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2" name="Conector recto 21"/>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23" name="CuadroTexto 22"/>
              <p:cNvSpPr txBox="1"/>
              <p:nvPr/>
            </p:nvSpPr>
            <p:spPr>
              <a:xfrm>
                <a:off x="9283224" y="4284590"/>
                <a:ext cx="1426905" cy="568961"/>
              </a:xfrm>
              <a:prstGeom prst="rect">
                <a:avLst/>
              </a:prstGeom>
              <a:noFill/>
            </p:spPr>
            <p:txBody>
              <a:bodyPr wrap="square" rtlCol="0">
                <a:spAutoFit/>
              </a:bodyPr>
              <a:lstStyle/>
              <a:p>
                <a:r>
                  <a:rPr lang="es-AR" sz="1026" dirty="0">
                    <a:solidFill>
                      <a:schemeClr val="bg1"/>
                    </a:solidFill>
                  </a:rPr>
                  <a:t>Gasoductos TGS / TGN</a:t>
                </a:r>
              </a:p>
              <a:p>
                <a:r>
                  <a:rPr lang="es-AR" sz="1026" dirty="0">
                    <a:solidFill>
                      <a:schemeClr val="bg1"/>
                    </a:solidFill>
                  </a:rPr>
                  <a:t>Gasoductos Exportación</a:t>
                </a:r>
              </a:p>
              <a:p>
                <a:r>
                  <a:rPr lang="es-AR" sz="1026" dirty="0">
                    <a:solidFill>
                      <a:schemeClr val="bg1"/>
                    </a:solidFill>
                  </a:rPr>
                  <a:t>Gasoductos Importación</a:t>
                </a:r>
                <a:endParaRPr lang="en-US" sz="1026" dirty="0">
                  <a:solidFill>
                    <a:schemeClr val="bg1"/>
                  </a:solidFill>
                </a:endParaRPr>
              </a:p>
            </p:txBody>
          </p:sp>
          <p:cxnSp>
            <p:nvCxnSpPr>
              <p:cNvPr id="25" name="Conector recto de flecha 24"/>
              <p:cNvCxnSpPr>
                <a:stCxn id="19" idx="1"/>
              </p:cNvCxnSpPr>
              <p:nvPr/>
            </p:nvCxnSpPr>
            <p:spPr>
              <a:xfrm flipH="1" flipV="1">
                <a:off x="9055594" y="2010256"/>
                <a:ext cx="348674" cy="1798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9404268" y="2025537"/>
                <a:ext cx="1165796" cy="345418"/>
              </a:xfrm>
              <a:prstGeom prst="rect">
                <a:avLst/>
              </a:prstGeom>
              <a:solidFill>
                <a:srgbClr val="14B6F1">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9" name="CuadroTexto 18"/>
              <p:cNvSpPr txBox="1"/>
              <p:nvPr/>
            </p:nvSpPr>
            <p:spPr>
              <a:xfrm>
                <a:off x="9404269" y="2071615"/>
                <a:ext cx="1365626" cy="270074"/>
              </a:xfrm>
              <a:prstGeom prst="rect">
                <a:avLst/>
              </a:prstGeom>
              <a:noFill/>
            </p:spPr>
            <p:txBody>
              <a:bodyPr wrap="square" rtlCol="0">
                <a:spAutoFit/>
              </a:bodyPr>
              <a:lstStyle/>
              <a:p>
                <a:r>
                  <a:rPr lang="es-AR" sz="1155" dirty="0">
                    <a:effectLst>
                      <a:outerShdw blurRad="38100" dist="38100" dir="2700000" algn="tl">
                        <a:srgbClr val="000000">
                          <a:alpha val="43137"/>
                        </a:srgbClr>
                      </a:outerShdw>
                    </a:effectLst>
                  </a:rPr>
                  <a:t>Gasoducto GNEA</a:t>
                </a:r>
                <a:endParaRPr lang="en-US" sz="1155" dirty="0">
                  <a:effectLst>
                    <a:outerShdw blurRad="38100" dist="38100" dir="2700000" algn="tl">
                      <a:srgbClr val="000000">
                        <a:alpha val="43137"/>
                      </a:srgbClr>
                    </a:outerShdw>
                  </a:effectLst>
                </a:endParaRPr>
              </a:p>
            </p:txBody>
          </p:sp>
          <p:sp>
            <p:nvSpPr>
              <p:cNvPr id="31" name="CuadroTexto 30"/>
              <p:cNvSpPr txBox="1"/>
              <p:nvPr/>
            </p:nvSpPr>
            <p:spPr>
              <a:xfrm>
                <a:off x="8620783" y="5322518"/>
                <a:ext cx="1809217" cy="230512"/>
              </a:xfrm>
              <a:prstGeom prst="rect">
                <a:avLst/>
              </a:prstGeom>
              <a:noFill/>
            </p:spPr>
            <p:txBody>
              <a:bodyPr wrap="square" rtlCol="0">
                <a:spAutoFit/>
              </a:bodyPr>
              <a:lstStyle/>
              <a:p>
                <a:r>
                  <a:rPr lang="es-AR" sz="898" dirty="0">
                    <a:solidFill>
                      <a:schemeClr val="bg1"/>
                    </a:solidFill>
                  </a:rPr>
                  <a:t>Cruce del Estrello de Magallanes</a:t>
                </a:r>
                <a:endParaRPr lang="en-US" sz="898" dirty="0">
                  <a:solidFill>
                    <a:schemeClr val="bg1"/>
                  </a:solidFill>
                </a:endParaRPr>
              </a:p>
            </p:txBody>
          </p:sp>
          <p:cxnSp>
            <p:nvCxnSpPr>
              <p:cNvPr id="32" name="Conector recto de flecha 31"/>
              <p:cNvCxnSpPr>
                <a:stCxn id="31" idx="1"/>
              </p:cNvCxnSpPr>
              <p:nvPr/>
            </p:nvCxnSpPr>
            <p:spPr>
              <a:xfrm flipH="1">
                <a:off x="7789196" y="5421227"/>
                <a:ext cx="831587" cy="6365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80197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5726" y="102031"/>
            <a:ext cx="8610599" cy="523220"/>
          </a:xfrm>
          <a:prstGeom prst="rect">
            <a:avLst/>
          </a:prstGeom>
          <a:noFill/>
        </p:spPr>
        <p:txBody>
          <a:bodyPr wrap="square" rtlCol="0">
            <a:spAutoFit/>
          </a:bodyPr>
          <a:lstStyle/>
          <a:p>
            <a:pPr algn="ctr"/>
            <a:r>
              <a:rPr lang="es-AR" sz="2800" b="1" dirty="0">
                <a:effectLst>
                  <a:outerShdw blurRad="38100" dist="38100" dir="2700000" algn="tl">
                    <a:srgbClr val="000000">
                      <a:alpha val="43137"/>
                    </a:srgbClr>
                  </a:outerShdw>
                </a:effectLst>
                <a:latin typeface="Bell MT" panose="02020503060305020303" pitchFamily="18" charset="0"/>
              </a:rPr>
              <a:t>AMPLIACIÓN DE GASODUCTO CORDILLERANO</a:t>
            </a:r>
            <a:endParaRPr lang="en-US" sz="2800" b="1" dirty="0">
              <a:effectLst>
                <a:outerShdw blurRad="38100" dist="38100" dir="2700000" algn="tl">
                  <a:srgbClr val="000000">
                    <a:alpha val="43137"/>
                  </a:srgbClr>
                </a:outerShdw>
              </a:effectLst>
              <a:latin typeface="Bell MT" panose="02020503060305020303" pitchFamily="18" charset="0"/>
            </a:endParaRPr>
          </a:p>
        </p:txBody>
      </p:sp>
      <p:pic>
        <p:nvPicPr>
          <p:cNvPr id="3" name="Imagen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074" y="854869"/>
            <a:ext cx="3724275" cy="2793206"/>
          </a:xfrm>
          <a:prstGeom prst="rect">
            <a:avLst/>
          </a:prstGeom>
        </p:spPr>
      </p:pic>
      <p:sp>
        <p:nvSpPr>
          <p:cNvPr id="5" name="CuadroTexto 4"/>
          <p:cNvSpPr txBox="1"/>
          <p:nvPr/>
        </p:nvSpPr>
        <p:spPr>
          <a:xfrm>
            <a:off x="4591050" y="6362700"/>
            <a:ext cx="2400299" cy="276999"/>
          </a:xfrm>
          <a:prstGeom prst="rect">
            <a:avLst/>
          </a:prstGeom>
          <a:noFill/>
        </p:spPr>
        <p:txBody>
          <a:bodyPr wrap="square" rtlCol="0">
            <a:spAutoFit/>
          </a:bodyPr>
          <a:lstStyle/>
          <a:p>
            <a:r>
              <a:rPr lang="es-AR" sz="1200" i="1" dirty="0"/>
              <a:t>Ampliación Cordillerano – año 2018</a:t>
            </a:r>
            <a:endParaRPr lang="en-US" sz="1200" i="1" dirty="0"/>
          </a:p>
        </p:txBody>
      </p:sp>
      <p:pic>
        <p:nvPicPr>
          <p:cNvPr id="6" name="Imagen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10024" y="2525911"/>
            <a:ext cx="4550334" cy="2970014"/>
          </a:xfrm>
          <a:prstGeom prst="rect">
            <a:avLst/>
          </a:prstGeom>
        </p:spPr>
      </p:pic>
      <p:pic>
        <p:nvPicPr>
          <p:cNvPr id="7" name="Imagen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96325" y="3003032"/>
            <a:ext cx="3176587" cy="3498167"/>
          </a:xfrm>
          <a:prstGeom prst="rect">
            <a:avLst/>
          </a:prstGeom>
        </p:spPr>
      </p:pic>
    </p:spTree>
    <p:extLst>
      <p:ext uri="{BB962C8B-B14F-4D97-AF65-F5344CB8AC3E}">
        <p14:creationId xmlns:p14="http://schemas.microsoft.com/office/powerpoint/2010/main" val="2636949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30175" y="883132"/>
            <a:ext cx="8378825" cy="5822467"/>
          </a:xfrm>
          <a:prstGeom prst="rect">
            <a:avLst/>
          </a:prstGeom>
        </p:spPr>
      </p:pic>
      <p:sp>
        <p:nvSpPr>
          <p:cNvPr id="12" name="CuadroTexto 11"/>
          <p:cNvSpPr txBox="1"/>
          <p:nvPr/>
        </p:nvSpPr>
        <p:spPr>
          <a:xfrm>
            <a:off x="0" y="59960"/>
            <a:ext cx="9803567" cy="584775"/>
          </a:xfrm>
          <a:prstGeom prst="rect">
            <a:avLst/>
          </a:prstGeom>
          <a:noFill/>
        </p:spPr>
        <p:txBody>
          <a:bodyPr wrap="square" rtlCol="0">
            <a:spAutoFit/>
          </a:bodyPr>
          <a:lstStyle/>
          <a:p>
            <a:r>
              <a:rPr lang="es-AR" sz="3200" b="1" dirty="0">
                <a:effectLst>
                  <a:outerShdw blurRad="38100" dist="38100" dir="2700000" algn="tl">
                    <a:srgbClr val="000000">
                      <a:alpha val="43137"/>
                    </a:srgbClr>
                  </a:outerShdw>
                </a:effectLst>
                <a:latin typeface="Bell MT" panose="02020503060305020303" pitchFamily="18" charset="0"/>
              </a:rPr>
              <a:t>AMPLIACIÓN DE GASODUCTO CORDILLERANO</a:t>
            </a:r>
            <a:endParaRPr lang="en-US" sz="3200" b="1" dirty="0">
              <a:effectLst>
                <a:outerShdw blurRad="38100" dist="38100" dir="2700000" algn="tl">
                  <a:srgbClr val="000000">
                    <a:alpha val="43137"/>
                  </a:srgbClr>
                </a:outerShdw>
              </a:effectLst>
              <a:latin typeface="Bell MT" panose="02020503060305020303" pitchFamily="18" charset="0"/>
            </a:endParaRPr>
          </a:p>
        </p:txBody>
      </p:sp>
      <p:pic>
        <p:nvPicPr>
          <p:cNvPr id="20" name="Imagen 19">
            <a:extLst>
              <a:ext uri="{FF2B5EF4-FFF2-40B4-BE49-F238E27FC236}">
                <a16:creationId xmlns:a16="http://schemas.microsoft.com/office/drawing/2014/main" id="{33AE1C68-163B-4543-A138-93941F84C4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9908" y="2834398"/>
            <a:ext cx="1504598" cy="771545"/>
          </a:xfrm>
          <a:prstGeom prst="rect">
            <a:avLst/>
          </a:prstGeom>
        </p:spPr>
      </p:pic>
      <p:pic>
        <p:nvPicPr>
          <p:cNvPr id="21" name="Imagen 20">
            <a:extLst>
              <a:ext uri="{FF2B5EF4-FFF2-40B4-BE49-F238E27FC236}">
                <a16:creationId xmlns:a16="http://schemas.microsoft.com/office/drawing/2014/main" id="{BF078DFA-62C0-415A-BC2B-1E91252021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8148" y="2832753"/>
            <a:ext cx="1068474" cy="1458022"/>
          </a:xfrm>
          <a:prstGeom prst="rect">
            <a:avLst/>
          </a:prstGeom>
        </p:spPr>
      </p:pic>
      <p:pic>
        <p:nvPicPr>
          <p:cNvPr id="22" name="Imagen 21">
            <a:extLst>
              <a:ext uri="{FF2B5EF4-FFF2-40B4-BE49-F238E27FC236}">
                <a16:creationId xmlns:a16="http://schemas.microsoft.com/office/drawing/2014/main" id="{DE51CDD3-9ADD-4495-9BF5-7331BDA670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9908" y="3604295"/>
            <a:ext cx="1503250" cy="686478"/>
          </a:xfrm>
          <a:prstGeom prst="rect">
            <a:avLst/>
          </a:prstGeom>
        </p:spPr>
      </p:pic>
      <p:graphicFrame>
        <p:nvGraphicFramePr>
          <p:cNvPr id="19" name="Tabla 18">
            <a:extLst>
              <a:ext uri="{FF2B5EF4-FFF2-40B4-BE49-F238E27FC236}">
                <a16:creationId xmlns:a16="http://schemas.microsoft.com/office/drawing/2014/main" id="{BDB306EC-FC40-4211-AF32-3FE5A3DD4110}"/>
              </a:ext>
            </a:extLst>
          </p:cNvPr>
          <p:cNvGraphicFramePr>
            <a:graphicFrameLocks noGrp="1"/>
          </p:cNvGraphicFramePr>
          <p:nvPr>
            <p:extLst>
              <p:ext uri="{D42A27DB-BD31-4B8C-83A1-F6EECF244321}">
                <p14:modId xmlns:p14="http://schemas.microsoft.com/office/powerpoint/2010/main" val="2575057347"/>
              </p:ext>
            </p:extLst>
          </p:nvPr>
        </p:nvGraphicFramePr>
        <p:xfrm>
          <a:off x="4210848" y="4518107"/>
          <a:ext cx="4165774" cy="2072640"/>
        </p:xfrm>
        <a:graphic>
          <a:graphicData uri="http://schemas.openxmlformats.org/drawingml/2006/table">
            <a:tbl>
              <a:tblPr firstRow="1" bandRow="1">
                <a:tableStyleId>{5C22544A-7EE6-4342-B048-85BDC9FD1C3A}</a:tableStyleId>
              </a:tblPr>
              <a:tblGrid>
                <a:gridCol w="1488570">
                  <a:extLst>
                    <a:ext uri="{9D8B030D-6E8A-4147-A177-3AD203B41FA5}">
                      <a16:colId xmlns:a16="http://schemas.microsoft.com/office/drawing/2014/main" val="4092278055"/>
                    </a:ext>
                  </a:extLst>
                </a:gridCol>
                <a:gridCol w="822047">
                  <a:extLst>
                    <a:ext uri="{9D8B030D-6E8A-4147-A177-3AD203B41FA5}">
                      <a16:colId xmlns:a16="http://schemas.microsoft.com/office/drawing/2014/main" val="3966180188"/>
                    </a:ext>
                  </a:extLst>
                </a:gridCol>
                <a:gridCol w="855372">
                  <a:extLst>
                    <a:ext uri="{9D8B030D-6E8A-4147-A177-3AD203B41FA5}">
                      <a16:colId xmlns:a16="http://schemas.microsoft.com/office/drawing/2014/main" val="503737332"/>
                    </a:ext>
                  </a:extLst>
                </a:gridCol>
                <a:gridCol w="999785">
                  <a:extLst>
                    <a:ext uri="{9D8B030D-6E8A-4147-A177-3AD203B41FA5}">
                      <a16:colId xmlns:a16="http://schemas.microsoft.com/office/drawing/2014/main" val="2718690516"/>
                    </a:ext>
                  </a:extLst>
                </a:gridCol>
              </a:tblGrid>
              <a:tr h="816689">
                <a:tc>
                  <a:txBody>
                    <a:bodyPr/>
                    <a:lstStyle/>
                    <a:p>
                      <a:pPr algn="ctr"/>
                      <a:r>
                        <a:rPr lang="es-419" sz="1600" dirty="0">
                          <a:latin typeface="Arial Narrow" panose="020B0606020202030204" pitchFamily="34" charset="0"/>
                          <a:cs typeface="Arial" panose="020B0604020202020204" pitchFamily="34" charset="0"/>
                        </a:rPr>
                        <a:t>Tramo</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Diámetro</a:t>
                      </a:r>
                    </a:p>
                    <a:p>
                      <a:pPr algn="ctr"/>
                      <a:r>
                        <a:rPr lang="es-419" sz="1600" dirty="0">
                          <a:latin typeface="Arial Narrow" panose="020B0606020202030204" pitchFamily="34" charset="0"/>
                          <a:cs typeface="Arial" panose="020B0604020202020204" pitchFamily="34" charset="0"/>
                        </a:rPr>
                        <a:t>(</a:t>
                      </a:r>
                      <a:r>
                        <a:rPr lang="es-419" sz="1600" dirty="0" err="1">
                          <a:latin typeface="Arial Narrow" panose="020B0606020202030204" pitchFamily="34" charset="0"/>
                          <a:cs typeface="Arial" panose="020B0604020202020204" pitchFamily="34" charset="0"/>
                        </a:rPr>
                        <a:t>pulg</a:t>
                      </a:r>
                      <a:r>
                        <a:rPr lang="es-419" sz="1600" dirty="0">
                          <a:latin typeface="Arial Narrow" panose="020B0606020202030204" pitchFamily="34" charset="0"/>
                          <a:cs typeface="Arial" panose="020B0604020202020204" pitchFamily="34" charset="0"/>
                        </a:rPr>
                        <a:t>.)</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Longitud</a:t>
                      </a:r>
                    </a:p>
                    <a:p>
                      <a:pPr algn="ctr"/>
                      <a:r>
                        <a:rPr lang="es-419" sz="1600" dirty="0">
                          <a:latin typeface="Arial Narrow" panose="020B0606020202030204" pitchFamily="34" charset="0"/>
                          <a:cs typeface="Arial" panose="020B0604020202020204" pitchFamily="34" charset="0"/>
                        </a:rPr>
                        <a:t>(km)</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Capacidad</a:t>
                      </a:r>
                    </a:p>
                    <a:p>
                      <a:pPr algn="ctr"/>
                      <a:r>
                        <a:rPr lang="es-419" sz="1600" dirty="0">
                          <a:latin typeface="Arial Narrow" panose="020B0606020202030204" pitchFamily="34" charset="0"/>
                          <a:cs typeface="Arial" panose="020B0604020202020204" pitchFamily="34" charset="0"/>
                        </a:rPr>
                        <a:t>(k</a:t>
                      </a:r>
                      <a:r>
                        <a:rPr lang="es-419" sz="1600" baseline="0" dirty="0">
                          <a:latin typeface="Arial Narrow" panose="020B0606020202030204" pitchFamily="34" charset="0"/>
                          <a:cs typeface="Arial" panose="020B0604020202020204" pitchFamily="34" charset="0"/>
                        </a:rPr>
                        <a:t> m</a:t>
                      </a:r>
                      <a:r>
                        <a:rPr lang="es-419" sz="1600" baseline="30000" dirty="0">
                          <a:latin typeface="Arial Narrow" panose="020B0606020202030204" pitchFamily="34" charset="0"/>
                          <a:cs typeface="Arial" panose="020B0604020202020204" pitchFamily="34" charset="0"/>
                        </a:rPr>
                        <a:t>3</a:t>
                      </a:r>
                      <a:r>
                        <a:rPr lang="es-419" sz="1600" baseline="0" dirty="0">
                          <a:latin typeface="Arial Narrow" panose="020B0606020202030204" pitchFamily="34" charset="0"/>
                          <a:cs typeface="Arial" panose="020B0604020202020204" pitchFamily="34" charset="0"/>
                        </a:rPr>
                        <a:t>/d)</a:t>
                      </a:r>
                      <a:endParaRPr lang="en-US" sz="16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4228699465"/>
                  </a:ext>
                </a:extLst>
              </a:tr>
              <a:tr h="332725">
                <a:tc>
                  <a:txBody>
                    <a:bodyPr/>
                    <a:lstStyle/>
                    <a:p>
                      <a:pPr algn="l"/>
                      <a:r>
                        <a:rPr lang="es-419" sz="1600" dirty="0">
                          <a:latin typeface="Arial Narrow" panose="020B0606020202030204" pitchFamily="34" charset="0"/>
                          <a:cs typeface="Arial" panose="020B0604020202020204" pitchFamily="34" charset="0"/>
                        </a:rPr>
                        <a:t>I - Plaza Huincul</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12</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18,5</a:t>
                      </a:r>
                      <a:endParaRPr lang="en-US" sz="1600" dirty="0">
                        <a:latin typeface="Arial Narrow" panose="020B0606020202030204" pitchFamily="34" charset="0"/>
                        <a:cs typeface="Arial" panose="020B0604020202020204" pitchFamily="34" charset="0"/>
                      </a:endParaRPr>
                    </a:p>
                  </a:txBody>
                  <a:tcPr anchor="ctr"/>
                </a:tc>
                <a:tc rowSpan="3">
                  <a:txBody>
                    <a:bodyPr/>
                    <a:lstStyle/>
                    <a:p>
                      <a:pPr algn="ctr"/>
                      <a:r>
                        <a:rPr lang="es-419" sz="1600" dirty="0">
                          <a:latin typeface="Arial Narrow" panose="020B0606020202030204" pitchFamily="34" charset="0"/>
                          <a:cs typeface="Arial" panose="020B0604020202020204" pitchFamily="34" charset="0"/>
                        </a:rPr>
                        <a:t>+315,0</a:t>
                      </a:r>
                      <a:endParaRPr lang="en-US" sz="16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174029973"/>
                  </a:ext>
                </a:extLst>
              </a:tr>
              <a:tr h="332725">
                <a:tc>
                  <a:txBody>
                    <a:bodyPr/>
                    <a:lstStyle/>
                    <a:p>
                      <a:pPr algn="l"/>
                      <a:r>
                        <a:rPr lang="es-419" sz="1600" dirty="0">
                          <a:latin typeface="Arial Narrow" panose="020B0606020202030204" pitchFamily="34" charset="0"/>
                          <a:cs typeface="Arial" panose="020B0604020202020204" pitchFamily="34" charset="0"/>
                        </a:rPr>
                        <a:t>II</a:t>
                      </a:r>
                      <a:r>
                        <a:rPr lang="es-419" sz="1600" baseline="0" dirty="0">
                          <a:latin typeface="Arial Narrow" panose="020B0606020202030204" pitchFamily="34" charset="0"/>
                          <a:cs typeface="Arial" panose="020B0604020202020204" pitchFamily="34" charset="0"/>
                        </a:rPr>
                        <a:t> - </a:t>
                      </a:r>
                      <a:r>
                        <a:rPr lang="es-419" sz="1600" dirty="0" err="1">
                          <a:latin typeface="Arial Narrow" panose="020B0606020202030204" pitchFamily="34" charset="0"/>
                          <a:cs typeface="Arial" panose="020B0604020202020204" pitchFamily="34" charset="0"/>
                        </a:rPr>
                        <a:t>Picun</a:t>
                      </a:r>
                      <a:r>
                        <a:rPr lang="es-419" sz="1600" baseline="0" dirty="0">
                          <a:latin typeface="Arial Narrow" panose="020B0606020202030204" pitchFamily="34" charset="0"/>
                          <a:cs typeface="Arial" panose="020B0604020202020204" pitchFamily="34" charset="0"/>
                        </a:rPr>
                        <a:t> Leufú</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12</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17,3</a:t>
                      </a:r>
                      <a:endParaRPr lang="en-US" sz="1600" dirty="0">
                        <a:latin typeface="Arial Narrow" panose="020B0606020202030204" pitchFamily="34" charset="0"/>
                        <a:cs typeface="Arial" panose="020B0604020202020204" pitchFamily="34" charset="0"/>
                      </a:endParaRPr>
                    </a:p>
                  </a:txBody>
                  <a:tcPr anchor="ctr"/>
                </a:tc>
                <a:tc vMerge="1">
                  <a:txBody>
                    <a:bodyPr/>
                    <a:lstStyle/>
                    <a:p>
                      <a:pPr algn="ctr"/>
                      <a:endParaRPr lang="en-US" sz="14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2705148465"/>
                  </a:ext>
                </a:extLst>
              </a:tr>
              <a:tr h="574707">
                <a:tc>
                  <a:txBody>
                    <a:bodyPr/>
                    <a:lstStyle/>
                    <a:p>
                      <a:pPr algn="l"/>
                      <a:r>
                        <a:rPr lang="es-419" sz="1600" dirty="0">
                          <a:latin typeface="Arial Narrow" panose="020B0606020202030204" pitchFamily="34" charset="0"/>
                          <a:cs typeface="Arial" panose="020B0604020202020204" pitchFamily="34" charset="0"/>
                        </a:rPr>
                        <a:t>III- Piedra del Águila</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12</a:t>
                      </a:r>
                      <a:endParaRPr lang="en-US" sz="1600" dirty="0">
                        <a:latin typeface="Arial Narrow" panose="020B0606020202030204" pitchFamily="34" charset="0"/>
                        <a:cs typeface="Arial" panose="020B0604020202020204" pitchFamily="34" charset="0"/>
                      </a:endParaRPr>
                    </a:p>
                  </a:txBody>
                  <a:tcPr anchor="ctr"/>
                </a:tc>
                <a:tc>
                  <a:txBody>
                    <a:bodyPr/>
                    <a:lstStyle/>
                    <a:p>
                      <a:pPr algn="ctr"/>
                      <a:r>
                        <a:rPr lang="es-419" sz="1600" dirty="0">
                          <a:latin typeface="Arial Narrow" panose="020B0606020202030204" pitchFamily="34" charset="0"/>
                          <a:cs typeface="Arial" panose="020B0604020202020204" pitchFamily="34" charset="0"/>
                        </a:rPr>
                        <a:t>11,7</a:t>
                      </a:r>
                      <a:endParaRPr lang="en-US" sz="1600" dirty="0">
                        <a:latin typeface="Arial Narrow" panose="020B0606020202030204" pitchFamily="34" charset="0"/>
                        <a:cs typeface="Arial" panose="020B0604020202020204" pitchFamily="34" charset="0"/>
                      </a:endParaRPr>
                    </a:p>
                  </a:txBody>
                  <a:tcPr anchor="ctr"/>
                </a:tc>
                <a:tc vMerge="1">
                  <a:txBody>
                    <a:bodyPr/>
                    <a:lstStyle/>
                    <a:p>
                      <a:pPr algn="ctr"/>
                      <a:endParaRPr lang="en-US" sz="1400" dirty="0">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1137587774"/>
                  </a:ext>
                </a:extLst>
              </a:tr>
            </a:tbl>
          </a:graphicData>
        </a:graphic>
      </p:graphicFrame>
      <p:sp>
        <p:nvSpPr>
          <p:cNvPr id="18" name="Elipse 17">
            <a:extLst>
              <a:ext uri="{FF2B5EF4-FFF2-40B4-BE49-F238E27FC236}">
                <a16:creationId xmlns:a16="http://schemas.microsoft.com/office/drawing/2014/main" id="{65F9C012-CDD7-41F5-90C3-3A577E777B68}"/>
              </a:ext>
            </a:extLst>
          </p:cNvPr>
          <p:cNvSpPr/>
          <p:nvPr/>
        </p:nvSpPr>
        <p:spPr>
          <a:xfrm rot="19096177">
            <a:off x="1336482" y="1317966"/>
            <a:ext cx="1167729" cy="574018"/>
          </a:xfrm>
          <a:prstGeom prst="ellipse">
            <a:avLst/>
          </a:prstGeom>
          <a:noFill/>
          <a:ln w="3492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p:cNvSpPr txBox="1"/>
          <p:nvPr/>
        </p:nvSpPr>
        <p:spPr>
          <a:xfrm>
            <a:off x="2135717" y="1837857"/>
            <a:ext cx="2861734" cy="338554"/>
          </a:xfrm>
          <a:prstGeom prst="rect">
            <a:avLst/>
          </a:prstGeom>
          <a:noFill/>
        </p:spPr>
        <p:txBody>
          <a:bodyPr wrap="square" rtlCol="0">
            <a:spAutoFit/>
          </a:bodyPr>
          <a:lstStyle/>
          <a:p>
            <a:r>
              <a:rPr lang="es-AR" sz="1600" b="1" dirty="0"/>
              <a:t>Gasoducto Cordillerano TGS</a:t>
            </a:r>
            <a:endParaRPr lang="en-US" sz="1600" b="1" dirty="0"/>
          </a:p>
        </p:txBody>
      </p:sp>
      <p:sp>
        <p:nvSpPr>
          <p:cNvPr id="11" name="CuadroTexto 10"/>
          <p:cNvSpPr txBox="1"/>
          <p:nvPr/>
        </p:nvSpPr>
        <p:spPr>
          <a:xfrm>
            <a:off x="2277533" y="3041767"/>
            <a:ext cx="3141134" cy="338554"/>
          </a:xfrm>
          <a:prstGeom prst="rect">
            <a:avLst/>
          </a:prstGeom>
          <a:noFill/>
        </p:spPr>
        <p:txBody>
          <a:bodyPr wrap="square" rtlCol="0">
            <a:spAutoFit/>
          </a:bodyPr>
          <a:lstStyle/>
          <a:p>
            <a:r>
              <a:rPr lang="es-AR" sz="1600" b="1" dirty="0"/>
              <a:t>Gasoducto Cordillerano C.G.S</a:t>
            </a:r>
            <a:endParaRPr lang="en-US" sz="1600" b="1" dirty="0"/>
          </a:p>
        </p:txBody>
      </p:sp>
      <p:sp>
        <p:nvSpPr>
          <p:cNvPr id="14" name="CuadroTexto 13"/>
          <p:cNvSpPr txBox="1"/>
          <p:nvPr/>
        </p:nvSpPr>
        <p:spPr>
          <a:xfrm>
            <a:off x="1481492" y="4670456"/>
            <a:ext cx="2861734" cy="338554"/>
          </a:xfrm>
          <a:prstGeom prst="rect">
            <a:avLst/>
          </a:prstGeom>
          <a:noFill/>
        </p:spPr>
        <p:txBody>
          <a:bodyPr wrap="square" rtlCol="0">
            <a:spAutoFit/>
          </a:bodyPr>
          <a:lstStyle/>
          <a:p>
            <a:r>
              <a:rPr lang="es-AR" sz="1600" b="1" dirty="0"/>
              <a:t>Gasoducto Patagónico  C.G.S</a:t>
            </a:r>
            <a:endParaRPr lang="en-US" sz="1600" b="1" dirty="0"/>
          </a:p>
        </p:txBody>
      </p:sp>
      <p:cxnSp>
        <p:nvCxnSpPr>
          <p:cNvPr id="5" name="Conector recto de flecha 4"/>
          <p:cNvCxnSpPr/>
          <p:nvPr/>
        </p:nvCxnSpPr>
        <p:spPr>
          <a:xfrm>
            <a:off x="1779879" y="1760685"/>
            <a:ext cx="779172" cy="1804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1896058" y="2951549"/>
            <a:ext cx="779172" cy="1804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1356545" y="4490020"/>
            <a:ext cx="563801" cy="2513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8509000" y="823602"/>
            <a:ext cx="3560999" cy="6494085"/>
          </a:xfrm>
          <a:prstGeom prst="rect">
            <a:avLst/>
          </a:prstGeom>
          <a:noFill/>
        </p:spPr>
        <p:txBody>
          <a:bodyPr wrap="square" rtlCol="0">
            <a:spAutoFit/>
          </a:bodyPr>
          <a:lstStyle/>
          <a:p>
            <a:r>
              <a:rPr lang="es-AR" sz="1600" dirty="0"/>
              <a:t>Durante el 2017 el estado nacional licitó varios proyectos, en el marco de la Ley Obras Públicas N° 13.064, entre ellos se encontraban las ampliaciones del gasoducto Cordillerano (TGS) por 47,5 km de </a:t>
            </a:r>
            <a:r>
              <a:rPr lang="es-AR" sz="1600" dirty="0" err="1"/>
              <a:t>loop</a:t>
            </a:r>
            <a:r>
              <a:rPr lang="es-AR" sz="1600" dirty="0"/>
              <a:t> en 12 pulgadas de diámetro.</a:t>
            </a:r>
          </a:p>
          <a:p>
            <a:endParaRPr lang="es-AR" sz="1600" dirty="0"/>
          </a:p>
          <a:p>
            <a:r>
              <a:rPr lang="es-AR" sz="1600" dirty="0"/>
              <a:t>El Sistema Cordillerano de TGS entrega Gas Transportado desde la Cuenca Neuquina al Sistema Cordillerano de </a:t>
            </a:r>
            <a:r>
              <a:rPr lang="es-AR" sz="1600" dirty="0" err="1"/>
              <a:t>Camuzzi</a:t>
            </a:r>
            <a:r>
              <a:rPr lang="es-AR" sz="1600" dirty="0"/>
              <a:t>. En conjunto ambos Sistemas Cordilleranos y el Sistema Patagónico conectan la cuenca Neuquina con la Cuenca del Golfo San Jorge en Cerro Dragón.</a:t>
            </a:r>
          </a:p>
          <a:p>
            <a:endParaRPr lang="es-AR" sz="1600" dirty="0"/>
          </a:p>
          <a:p>
            <a:r>
              <a:rPr lang="es-AR" sz="1600" dirty="0"/>
              <a:t>Cabe señalar que estos Sistemas Abastecen a unas 30 Localidades aproximadamente con Gas Natural sobre parte de la Provincia del Neuquén, una muy extensa región sobre la zona oeste de la Provincia de Río Negro, y la zona oeste y sur de la Provincia de Chubut.</a:t>
            </a:r>
          </a:p>
          <a:p>
            <a:endParaRPr lang="en-US" sz="1600" dirty="0"/>
          </a:p>
          <a:p>
            <a:endParaRPr lang="en-US" sz="1600" dirty="0"/>
          </a:p>
        </p:txBody>
      </p:sp>
    </p:spTree>
    <p:extLst>
      <p:ext uri="{BB962C8B-B14F-4D97-AF65-F5344CB8AC3E}">
        <p14:creationId xmlns:p14="http://schemas.microsoft.com/office/powerpoint/2010/main" val="273195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E9B72A-041C-426E-8CCE-F28E50C345D7}"/>
              </a:ext>
            </a:extLst>
          </p:cNvPr>
          <p:cNvSpPr>
            <a:spLocks noGrp="1"/>
          </p:cNvSpPr>
          <p:nvPr>
            <p:ph type="title" idx="4294967295"/>
          </p:nvPr>
        </p:nvSpPr>
        <p:spPr>
          <a:xfrm>
            <a:off x="0" y="277813"/>
            <a:ext cx="10633166" cy="458787"/>
          </a:xfrm>
        </p:spPr>
        <p:txBody>
          <a:bodyPr>
            <a:noAutofit/>
          </a:bodyPr>
          <a:lstStyle/>
          <a:p>
            <a:r>
              <a:rPr lang="es-AR" sz="2800"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Programa </a:t>
            </a:r>
            <a:r>
              <a:rPr lang="es-AR" sz="2800" dirty="0" err="1">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Transport.Ar</a:t>
            </a:r>
            <a:r>
              <a:rPr lang="es-AR" sz="2800"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 - AÑO 2022. ENARSA. DNU 76/2022</a:t>
            </a:r>
            <a:r>
              <a:rPr lang="es-AR" sz="1796"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t/>
            </a:r>
            <a:br>
              <a:rPr lang="es-AR" sz="1796"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rPr>
            </a:br>
            <a:endParaRPr lang="es-AR" sz="1796" dirty="0">
              <a:ln w="0"/>
              <a:effectLst>
                <a:outerShdw blurRad="38100" dist="19050" dir="2700000" algn="tl" rotWithShape="0">
                  <a:schemeClr val="dk1">
                    <a:alpha val="40000"/>
                  </a:schemeClr>
                </a:outerShdw>
              </a:effectLst>
              <a:latin typeface="+mn-lt"/>
              <a:ea typeface="PF Square Sans Pro Medium" panose="02000500000000020004" pitchFamily="2" charset="0"/>
              <a:cs typeface="Gotham Book" pitchFamily="50" charset="0"/>
            </a:endParaRPr>
          </a:p>
        </p:txBody>
      </p:sp>
      <p:sp>
        <p:nvSpPr>
          <p:cNvPr id="6" name="CuadroTexto 5"/>
          <p:cNvSpPr txBox="1"/>
          <p:nvPr/>
        </p:nvSpPr>
        <p:spPr>
          <a:xfrm>
            <a:off x="706671" y="763307"/>
            <a:ext cx="4401320" cy="4196598"/>
          </a:xfrm>
          <a:prstGeom prst="rect">
            <a:avLst/>
          </a:prstGeom>
          <a:noFill/>
        </p:spPr>
        <p:txBody>
          <a:bodyPr wrap="square" rtlCol="0">
            <a:spAutoFit/>
          </a:bodyPr>
          <a:lstStyle/>
          <a:p>
            <a:endParaRPr lang="es-AR" sz="2566" b="1" dirty="0">
              <a:solidFill>
                <a:srgbClr val="14B6F1"/>
              </a:solidFill>
              <a:effectLst>
                <a:outerShdw blurRad="38100" dist="38100" dir="2700000" algn="tl">
                  <a:srgbClr val="000000">
                    <a:alpha val="43137"/>
                  </a:srgbClr>
                </a:outerShdw>
              </a:effectLst>
            </a:endParaRPr>
          </a:p>
          <a:p>
            <a:r>
              <a:rPr lang="es-AR" sz="2566" b="1" dirty="0">
                <a:solidFill>
                  <a:srgbClr val="14B6F1"/>
                </a:solidFill>
                <a:effectLst>
                  <a:outerShdw blurRad="38100" dist="38100" dir="2700000" algn="tl">
                    <a:srgbClr val="000000">
                      <a:alpha val="43137"/>
                    </a:srgbClr>
                  </a:outerShdw>
                </a:effectLst>
              </a:rPr>
              <a:t>16.036,5</a:t>
            </a:r>
            <a:r>
              <a:rPr lang="es-AR" sz="2566" b="1" dirty="0">
                <a:solidFill>
                  <a:schemeClr val="accent1">
                    <a:lumMod val="75000"/>
                  </a:schemeClr>
                </a:solidFill>
                <a:effectLst>
                  <a:outerShdw blurRad="38100" dist="38100" dir="2700000" algn="tl">
                    <a:srgbClr val="000000">
                      <a:alpha val="43137"/>
                    </a:srgbClr>
                  </a:outerShdw>
                </a:effectLst>
              </a:rPr>
              <a:t> </a:t>
            </a:r>
          </a:p>
          <a:p>
            <a:r>
              <a:rPr lang="es-AR" sz="1539" dirty="0"/>
              <a:t>KM DE GASODUCTOS</a:t>
            </a:r>
          </a:p>
          <a:p>
            <a:r>
              <a:rPr lang="es-AR" sz="2566" b="1" dirty="0">
                <a:solidFill>
                  <a:srgbClr val="14B6F1"/>
                </a:solidFill>
                <a:effectLst>
                  <a:outerShdw blurRad="38100" dist="38100" dir="2700000" algn="tl">
                    <a:srgbClr val="000000">
                      <a:alpha val="43137"/>
                    </a:srgbClr>
                  </a:outerShdw>
                </a:effectLst>
              </a:rPr>
              <a:t>1.155.720</a:t>
            </a:r>
            <a:r>
              <a:rPr lang="es-AR" sz="3464" dirty="0">
                <a:solidFill>
                  <a:srgbClr val="14B6F1"/>
                </a:solidFill>
              </a:rPr>
              <a:t> </a:t>
            </a:r>
          </a:p>
          <a:p>
            <a:r>
              <a:rPr lang="es-AR" sz="1539" dirty="0"/>
              <a:t>HP DE POTENCIA</a:t>
            </a:r>
          </a:p>
          <a:p>
            <a:endParaRPr lang="es-AR" sz="1565" dirty="0"/>
          </a:p>
          <a:p>
            <a:endParaRPr lang="es-AR" sz="1283" dirty="0"/>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DNU 76/2022 </a:t>
            </a:r>
          </a:p>
          <a:p>
            <a:r>
              <a:rPr lang="es-AR" sz="2400" dirty="0"/>
              <a:t>Proyectos Programa </a:t>
            </a:r>
            <a:r>
              <a:rPr lang="es-AR" sz="2400" dirty="0" err="1"/>
              <a:t>Transport.Ar</a:t>
            </a:r>
            <a:endParaRPr lang="es-AR" sz="2400" dirty="0"/>
          </a:p>
          <a:p>
            <a:r>
              <a:rPr lang="es-AR" sz="2309" dirty="0">
                <a:solidFill>
                  <a:srgbClr val="FF0000"/>
                </a:solidFill>
              </a:rPr>
              <a:t>3.000</a:t>
            </a:r>
            <a:endParaRPr lang="es-AR" sz="2309" dirty="0"/>
          </a:p>
          <a:p>
            <a:r>
              <a:rPr lang="es-AR" sz="1565" dirty="0"/>
              <a:t>KM GASODUCTOS</a:t>
            </a:r>
          </a:p>
          <a:p>
            <a:r>
              <a:rPr lang="es-AR" sz="2309" dirty="0">
                <a:solidFill>
                  <a:srgbClr val="FF0000"/>
                </a:solidFill>
              </a:rPr>
              <a:t>330.000</a:t>
            </a:r>
          </a:p>
          <a:p>
            <a:r>
              <a:rPr lang="es-AR" sz="1565" dirty="0"/>
              <a:t>HP DE POTENCIA EN PLANTAS COMPRESORAS</a:t>
            </a:r>
          </a:p>
        </p:txBody>
      </p:sp>
      <p:sp>
        <p:nvSpPr>
          <p:cNvPr id="5" name="CuadroTexto 4"/>
          <p:cNvSpPr txBox="1"/>
          <p:nvPr/>
        </p:nvSpPr>
        <p:spPr>
          <a:xfrm>
            <a:off x="691350" y="4889712"/>
            <a:ext cx="4344778" cy="1828834"/>
          </a:xfrm>
          <a:prstGeom prst="rect">
            <a:avLst/>
          </a:prstGeom>
          <a:noFill/>
        </p:spPr>
        <p:txBody>
          <a:bodyPr wrap="square" rtlCol="0">
            <a:spAutoFit/>
          </a:bodyPr>
          <a:lstStyle/>
          <a:p>
            <a:r>
              <a:rPr lang="es-AR" sz="1026" dirty="0"/>
              <a:t>1 - Gasoducto Presidente Néstor Kirchner </a:t>
            </a:r>
          </a:p>
          <a:p>
            <a:r>
              <a:rPr lang="es-AR" sz="1026" dirty="0"/>
              <a:t>2 - Gasoducto Mercedes – Cardales </a:t>
            </a:r>
          </a:p>
          <a:p>
            <a:r>
              <a:rPr lang="es-AR" sz="1026" dirty="0"/>
              <a:t>3 - Reversión Gasoducto Norte  I y II  </a:t>
            </a:r>
          </a:p>
          <a:p>
            <a:r>
              <a:rPr lang="es-AR" sz="1026" dirty="0"/>
              <a:t>4 - Ampliación Gasoducto </a:t>
            </a:r>
            <a:r>
              <a:rPr lang="es-AR" sz="1026" dirty="0" err="1"/>
              <a:t>Neuba</a:t>
            </a:r>
            <a:r>
              <a:rPr lang="es-AR" sz="1026" dirty="0"/>
              <a:t> II     </a:t>
            </a:r>
          </a:p>
          <a:p>
            <a:r>
              <a:rPr lang="es-AR" sz="1026" dirty="0"/>
              <a:t>5 - Ampliación Gasoducto Centro – Oeste    </a:t>
            </a:r>
          </a:p>
          <a:p>
            <a:r>
              <a:rPr lang="es-AR" sz="1026" dirty="0"/>
              <a:t>6 - Conexión GNEA – San Jerónimo    </a:t>
            </a:r>
          </a:p>
          <a:p>
            <a:r>
              <a:rPr lang="es-AR" sz="1026" dirty="0"/>
              <a:t>7 - </a:t>
            </a:r>
            <a:r>
              <a:rPr lang="es-AR" sz="1026" dirty="0" err="1"/>
              <a:t>Loops</a:t>
            </a:r>
            <a:r>
              <a:rPr lang="es-AR" sz="1026" dirty="0"/>
              <a:t> y Compresión en Aldea Brasilera (Gasoducto Entrerriano)  </a:t>
            </a:r>
          </a:p>
          <a:p>
            <a:r>
              <a:rPr lang="es-AR" sz="1026" dirty="0"/>
              <a:t>8 - Ampliación GNEA por Aumento de Compresión  </a:t>
            </a:r>
          </a:p>
          <a:p>
            <a:r>
              <a:rPr lang="es-AR" sz="1026" dirty="0"/>
              <a:t>9 - Etapa III GNEA (Corrientes - Misiones)     </a:t>
            </a:r>
          </a:p>
          <a:p>
            <a:r>
              <a:rPr lang="es-AR" sz="1026" dirty="0"/>
              <a:t>10 - Ampliación tramos finales gasoductos en AMBA   </a:t>
            </a:r>
          </a:p>
          <a:p>
            <a:r>
              <a:rPr lang="es-AR" sz="1026" dirty="0"/>
              <a:t>11 - Ampliación de Capacidad de Transporte Gasoducto San Martín.</a:t>
            </a:r>
            <a:endParaRPr lang="en-US" sz="1026" dirty="0"/>
          </a:p>
        </p:txBody>
      </p:sp>
      <p:sp>
        <p:nvSpPr>
          <p:cNvPr id="14" name="Rectángulo 13"/>
          <p:cNvSpPr/>
          <p:nvPr/>
        </p:nvSpPr>
        <p:spPr>
          <a:xfrm>
            <a:off x="691350" y="1169598"/>
            <a:ext cx="2061576" cy="1423643"/>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5" name="CuadroTexto 14"/>
          <p:cNvSpPr txBox="1"/>
          <p:nvPr/>
        </p:nvSpPr>
        <p:spPr>
          <a:xfrm>
            <a:off x="75166" y="712961"/>
            <a:ext cx="5355520" cy="646331"/>
          </a:xfrm>
          <a:prstGeom prst="rect">
            <a:avLst/>
          </a:prstGeom>
          <a:noFill/>
        </p:spPr>
        <p:txBody>
          <a:bodyPr wrap="square" rtlCol="0">
            <a:spAutoFit/>
          </a:bodyPr>
          <a:lstStyle/>
          <a:p>
            <a:r>
              <a:rPr lang="es-AR" sz="2400" dirty="0"/>
              <a:t>SISTEMA LICENCIADO ACTUAL TGS - TGN</a:t>
            </a:r>
            <a:endParaRPr lang="en-US" sz="2400" dirty="0"/>
          </a:p>
          <a:p>
            <a:endParaRPr lang="en-US" sz="1200" dirty="0"/>
          </a:p>
        </p:txBody>
      </p:sp>
      <p:grpSp>
        <p:nvGrpSpPr>
          <p:cNvPr id="35" name="Grupo 34"/>
          <p:cNvGrpSpPr/>
          <p:nvPr/>
        </p:nvGrpSpPr>
        <p:grpSpPr>
          <a:xfrm>
            <a:off x="5286688" y="1653257"/>
            <a:ext cx="1173697" cy="1964550"/>
            <a:chOff x="8271795" y="1127075"/>
            <a:chExt cx="1860426" cy="3132406"/>
          </a:xfrm>
        </p:grpSpPr>
        <p:sp>
          <p:nvSpPr>
            <p:cNvPr id="36" name="Elipse 35"/>
            <p:cNvSpPr/>
            <p:nvPr/>
          </p:nvSpPr>
          <p:spPr>
            <a:xfrm>
              <a:off x="8339678" y="1127075"/>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7" name="CuadroTexto 36"/>
            <p:cNvSpPr txBox="1"/>
            <p:nvPr/>
          </p:nvSpPr>
          <p:spPr>
            <a:xfrm>
              <a:off x="8271795" y="1258990"/>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+20%</a:t>
              </a:r>
            </a:p>
            <a:p>
              <a:pPr algn="ctr"/>
              <a:r>
                <a:rPr lang="es-AR" sz="1155" b="1" dirty="0">
                  <a:solidFill>
                    <a:schemeClr val="bg1"/>
                  </a:solidFill>
                  <a:effectLst>
                    <a:outerShdw blurRad="38100" dist="38100" dir="2700000" algn="tl">
                      <a:srgbClr val="000000">
                        <a:alpha val="43137"/>
                      </a:srgbClr>
                    </a:outerShdw>
                  </a:effectLst>
                </a:rPr>
                <a:t>GASODUCTOS</a:t>
              </a:r>
            </a:p>
          </p:txBody>
        </p:sp>
        <p:sp>
          <p:nvSpPr>
            <p:cNvPr id="38" name="Elipse 37"/>
            <p:cNvSpPr/>
            <p:nvPr/>
          </p:nvSpPr>
          <p:spPr>
            <a:xfrm>
              <a:off x="8339840" y="2763771"/>
              <a:ext cx="1692296" cy="149571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39" name="CuadroTexto 38"/>
            <p:cNvSpPr txBox="1"/>
            <p:nvPr/>
          </p:nvSpPr>
          <p:spPr>
            <a:xfrm>
              <a:off x="8271957" y="2895686"/>
              <a:ext cx="1860264" cy="1217545"/>
            </a:xfrm>
            <a:prstGeom prst="rect">
              <a:avLst/>
            </a:prstGeom>
            <a:noFill/>
          </p:spPr>
          <p:txBody>
            <a:bodyPr wrap="square" rtlCol="0">
              <a:spAutoFit/>
            </a:bodyPr>
            <a:lstStyle/>
            <a:p>
              <a:r>
                <a:rPr lang="es-AR" sz="3207" b="1" dirty="0">
                  <a:solidFill>
                    <a:schemeClr val="bg1"/>
                  </a:solidFill>
                  <a:effectLst>
                    <a:outerShdw blurRad="38100" dist="38100" dir="2700000" algn="tl">
                      <a:srgbClr val="000000">
                        <a:alpha val="43137"/>
                      </a:srgbClr>
                    </a:outerShdw>
                  </a:effectLst>
                </a:rPr>
                <a:t>+30%</a:t>
              </a:r>
            </a:p>
            <a:p>
              <a:pPr algn="ctr"/>
              <a:r>
                <a:rPr lang="es-AR" sz="1155" b="1" dirty="0">
                  <a:solidFill>
                    <a:schemeClr val="bg1"/>
                  </a:solidFill>
                  <a:effectLst>
                    <a:outerShdw blurRad="38100" dist="38100" dir="2700000" algn="tl">
                      <a:srgbClr val="000000">
                        <a:alpha val="43137"/>
                      </a:srgbClr>
                    </a:outerShdw>
                  </a:effectLst>
                </a:rPr>
                <a:t>POTENCIA</a:t>
              </a:r>
            </a:p>
          </p:txBody>
        </p:sp>
      </p:grpSp>
      <p:sp>
        <p:nvSpPr>
          <p:cNvPr id="40" name="Rectángulo redondeado 39"/>
          <p:cNvSpPr/>
          <p:nvPr/>
        </p:nvSpPr>
        <p:spPr>
          <a:xfrm>
            <a:off x="5180514" y="1117824"/>
            <a:ext cx="1365627" cy="2555188"/>
          </a:xfrm>
          <a:prstGeom prst="roundRect">
            <a:avLst/>
          </a:prstGeom>
          <a:noFill/>
          <a:ln w="381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41" name="CuadroTexto 40"/>
          <p:cNvSpPr txBox="1"/>
          <p:nvPr/>
        </p:nvSpPr>
        <p:spPr>
          <a:xfrm>
            <a:off x="5196009" y="1099382"/>
            <a:ext cx="1460256" cy="862224"/>
          </a:xfrm>
          <a:prstGeom prst="rect">
            <a:avLst/>
          </a:prstGeom>
          <a:noFill/>
        </p:spPr>
        <p:txBody>
          <a:bodyPr wrap="square" rtlCol="0">
            <a:spAutoFit/>
          </a:bodyPr>
          <a:lstStyle/>
          <a:p>
            <a:r>
              <a:rPr lang="es-AR" sz="1796" b="1" dirty="0">
                <a:solidFill>
                  <a:srgbClr val="5B9BD5"/>
                </a:solidFill>
                <a:effectLst>
                  <a:outerShdw blurRad="38100" dist="38100" dir="2700000" algn="tl">
                    <a:srgbClr val="000000">
                      <a:alpha val="43137"/>
                    </a:srgbClr>
                  </a:outerShdw>
                </a:effectLst>
              </a:rPr>
              <a:t>AMPLIACION</a:t>
            </a:r>
          </a:p>
          <a:p>
            <a:r>
              <a:rPr lang="es-AR" sz="2052" b="1" dirty="0">
                <a:solidFill>
                  <a:srgbClr val="5B9BD5"/>
                </a:solidFill>
                <a:effectLst>
                  <a:outerShdw blurRad="38100" dist="38100" dir="2700000" algn="tl">
                    <a:srgbClr val="000000">
                      <a:alpha val="43137"/>
                    </a:srgbClr>
                  </a:outerShdw>
                </a:effectLst>
              </a:rPr>
              <a:t>2019 - 2023</a:t>
            </a:r>
            <a:endParaRPr lang="en-US" sz="2052" b="1" dirty="0">
              <a:solidFill>
                <a:srgbClr val="5B9BD5"/>
              </a:solidFill>
              <a:effectLst>
                <a:outerShdw blurRad="38100" dist="38100" dir="2700000" algn="tl">
                  <a:srgbClr val="000000">
                    <a:alpha val="43137"/>
                  </a:srgbClr>
                </a:outerShdw>
              </a:effectLst>
            </a:endParaRPr>
          </a:p>
          <a:p>
            <a:endParaRPr lang="en-US" sz="1155" dirty="0"/>
          </a:p>
        </p:txBody>
      </p:sp>
      <p:grpSp>
        <p:nvGrpSpPr>
          <p:cNvPr id="18" name="Grupo 17"/>
          <p:cNvGrpSpPr/>
          <p:nvPr/>
        </p:nvGrpSpPr>
        <p:grpSpPr>
          <a:xfrm>
            <a:off x="7115175" y="736600"/>
            <a:ext cx="4676775" cy="6121399"/>
            <a:chOff x="7115175" y="145884"/>
            <a:chExt cx="4959267" cy="6712115"/>
          </a:xfrm>
        </p:grpSpPr>
        <p:grpSp>
          <p:nvGrpSpPr>
            <p:cNvPr id="16" name="Grupo 15"/>
            <p:cNvGrpSpPr/>
            <p:nvPr/>
          </p:nvGrpSpPr>
          <p:grpSpPr>
            <a:xfrm>
              <a:off x="7115175" y="145884"/>
              <a:ext cx="4959267" cy="6712115"/>
              <a:chOff x="6516953" y="680543"/>
              <a:chExt cx="4428015" cy="6177457"/>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953" y="680543"/>
                <a:ext cx="4362368" cy="6177457"/>
              </a:xfrm>
              <a:prstGeom prst="rect">
                <a:avLst/>
              </a:prstGeom>
            </p:spPr>
          </p:pic>
          <p:sp>
            <p:nvSpPr>
              <p:cNvPr id="2" name="Rectángulo 1"/>
              <p:cNvSpPr/>
              <p:nvPr/>
            </p:nvSpPr>
            <p:spPr>
              <a:xfrm>
                <a:off x="8384999" y="5237918"/>
                <a:ext cx="148818" cy="14881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1376" y="5485071"/>
                <a:ext cx="543019" cy="65647"/>
              </a:xfrm>
              <a:prstGeom prst="rect">
                <a:avLst/>
              </a:prstGeom>
            </p:spPr>
          </p:pic>
          <p:sp>
            <p:nvSpPr>
              <p:cNvPr id="7" name="CuadroTexto 6"/>
              <p:cNvSpPr txBox="1"/>
              <p:nvPr/>
            </p:nvSpPr>
            <p:spPr>
              <a:xfrm>
                <a:off x="8782725" y="5208147"/>
                <a:ext cx="2162243" cy="447815"/>
              </a:xfrm>
              <a:prstGeom prst="rect">
                <a:avLst/>
              </a:prstGeom>
              <a:noFill/>
            </p:spPr>
            <p:txBody>
              <a:bodyPr wrap="square" rtlCol="0">
                <a:spAutoFit/>
              </a:bodyPr>
              <a:lstStyle/>
              <a:p>
                <a:r>
                  <a:rPr lang="es-AR" sz="1155" dirty="0">
                    <a:solidFill>
                      <a:schemeClr val="bg1"/>
                    </a:solidFill>
                  </a:rPr>
                  <a:t>Nueva Planta Compresora</a:t>
                </a:r>
              </a:p>
              <a:p>
                <a:r>
                  <a:rPr lang="es-AR" sz="1155" dirty="0">
                    <a:solidFill>
                      <a:schemeClr val="bg1"/>
                    </a:solidFill>
                  </a:rPr>
                  <a:t>Nuevo Gasoducto / Ampliación </a:t>
                </a:r>
                <a:endParaRPr lang="en-US" sz="1155" dirty="0">
                  <a:solidFill>
                    <a:schemeClr val="bg1"/>
                  </a:solidFill>
                </a:endParaRPr>
              </a:p>
            </p:txBody>
          </p:sp>
          <p:cxnSp>
            <p:nvCxnSpPr>
              <p:cNvPr id="9" name="Conector recto 8"/>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11" name="Conector recto 10"/>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2" name="Conector recto 11"/>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13" name="CuadroTexto 12"/>
              <p:cNvSpPr txBox="1"/>
              <p:nvPr/>
            </p:nvSpPr>
            <p:spPr>
              <a:xfrm>
                <a:off x="9283224" y="4284590"/>
                <a:ext cx="1426905" cy="571107"/>
              </a:xfrm>
              <a:prstGeom prst="rect">
                <a:avLst/>
              </a:prstGeom>
              <a:noFill/>
            </p:spPr>
            <p:txBody>
              <a:bodyPr wrap="square" rtlCol="0">
                <a:spAutoFit/>
              </a:bodyPr>
              <a:lstStyle/>
              <a:p>
                <a:r>
                  <a:rPr lang="es-AR" sz="1026" dirty="0">
                    <a:solidFill>
                      <a:schemeClr val="bg1"/>
                    </a:solidFill>
                  </a:rPr>
                  <a:t>Gasoductos TGS / TGN</a:t>
                </a:r>
              </a:p>
              <a:p>
                <a:r>
                  <a:rPr lang="es-AR" sz="1026" dirty="0">
                    <a:solidFill>
                      <a:schemeClr val="bg1"/>
                    </a:solidFill>
                  </a:rPr>
                  <a:t>Gasoductos Exportación</a:t>
                </a:r>
              </a:p>
              <a:p>
                <a:r>
                  <a:rPr lang="es-AR" sz="1026" dirty="0">
                    <a:solidFill>
                      <a:schemeClr val="bg1"/>
                    </a:solidFill>
                  </a:rPr>
                  <a:t>Gasoductos Importación</a:t>
                </a:r>
                <a:endParaRPr lang="en-US" sz="1026" dirty="0">
                  <a:solidFill>
                    <a:schemeClr val="bg1"/>
                  </a:solidFill>
                </a:endParaRPr>
              </a:p>
            </p:txBody>
          </p:sp>
          <p:sp>
            <p:nvSpPr>
              <p:cNvPr id="8" name="CuadroTexto 7"/>
              <p:cNvSpPr txBox="1"/>
              <p:nvPr/>
            </p:nvSpPr>
            <p:spPr>
              <a:xfrm>
                <a:off x="8104870" y="4986357"/>
                <a:ext cx="2197442" cy="487185"/>
              </a:xfrm>
              <a:prstGeom prst="rect">
                <a:avLst/>
              </a:prstGeom>
              <a:noFill/>
            </p:spPr>
            <p:txBody>
              <a:bodyPr wrap="square" rtlCol="0">
                <a:spAutoFit/>
              </a:bodyPr>
              <a:lstStyle/>
              <a:p>
                <a:r>
                  <a:rPr lang="es-AR" sz="1283" dirty="0">
                    <a:solidFill>
                      <a:schemeClr val="bg1"/>
                    </a:solidFill>
                  </a:rPr>
                  <a:t>PROGRAMA TRANSPORT.AR</a:t>
                </a:r>
              </a:p>
              <a:p>
                <a:endParaRPr lang="en-US" sz="1283" dirty="0">
                  <a:solidFill>
                    <a:schemeClr val="bg1"/>
                  </a:solidFill>
                </a:endParaRPr>
              </a:p>
            </p:txBody>
          </p:sp>
        </p:grpSp>
        <p:sp>
          <p:nvSpPr>
            <p:cNvPr id="17" name="Rectángulo 16"/>
            <p:cNvSpPr/>
            <p:nvPr/>
          </p:nvSpPr>
          <p:spPr>
            <a:xfrm>
              <a:off x="9336868" y="614977"/>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ángulo 24"/>
            <p:cNvSpPr/>
            <p:nvPr/>
          </p:nvSpPr>
          <p:spPr>
            <a:xfrm>
              <a:off x="9536893" y="736419"/>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p:cNvSpPr/>
            <p:nvPr/>
          </p:nvSpPr>
          <p:spPr>
            <a:xfrm>
              <a:off x="9729770" y="886438"/>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ángulo 26"/>
            <p:cNvSpPr/>
            <p:nvPr/>
          </p:nvSpPr>
          <p:spPr>
            <a:xfrm>
              <a:off x="9922647" y="103407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ángulo 27"/>
            <p:cNvSpPr/>
            <p:nvPr/>
          </p:nvSpPr>
          <p:spPr>
            <a:xfrm>
              <a:off x="10053618" y="1188857"/>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28"/>
            <p:cNvSpPr/>
            <p:nvPr/>
          </p:nvSpPr>
          <p:spPr>
            <a:xfrm>
              <a:off x="9913122" y="1372213"/>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p:cNvSpPr/>
            <p:nvPr/>
          </p:nvSpPr>
          <p:spPr>
            <a:xfrm>
              <a:off x="9851207" y="1615099"/>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ángulo 30"/>
            <p:cNvSpPr/>
            <p:nvPr/>
          </p:nvSpPr>
          <p:spPr>
            <a:xfrm>
              <a:off x="9186828" y="37682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31"/>
            <p:cNvSpPr/>
            <p:nvPr/>
          </p:nvSpPr>
          <p:spPr>
            <a:xfrm>
              <a:off x="9627366" y="2186604"/>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ángulo 32"/>
            <p:cNvSpPr/>
            <p:nvPr/>
          </p:nvSpPr>
          <p:spPr>
            <a:xfrm>
              <a:off x="9777385" y="273667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ángulo 33"/>
            <p:cNvSpPr/>
            <p:nvPr/>
          </p:nvSpPr>
          <p:spPr>
            <a:xfrm>
              <a:off x="9222544" y="3089103"/>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ángulo 41"/>
            <p:cNvSpPr/>
            <p:nvPr/>
          </p:nvSpPr>
          <p:spPr>
            <a:xfrm>
              <a:off x="9010607" y="3127202"/>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ángulo 42"/>
            <p:cNvSpPr/>
            <p:nvPr/>
          </p:nvSpPr>
          <p:spPr>
            <a:xfrm>
              <a:off x="8801051" y="3189113"/>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ángulo 43"/>
            <p:cNvSpPr/>
            <p:nvPr/>
          </p:nvSpPr>
          <p:spPr>
            <a:xfrm>
              <a:off x="8579591" y="3258167"/>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ángulo 44"/>
            <p:cNvSpPr/>
            <p:nvPr/>
          </p:nvSpPr>
          <p:spPr>
            <a:xfrm>
              <a:off x="8393851" y="3351036"/>
              <a:ext cx="45719" cy="457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2983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p:txBody>
          <a:bodyPr/>
          <a:lstStyle/>
          <a:p>
            <a:fld id="{46D2DB96-4E15-9048-824D-C561EDF2DCBE}" type="slidenum">
              <a:rPr lang="es-AR" smtClean="0"/>
              <a:t>37</a:t>
            </a:fld>
            <a:endParaRPr lang="es-AR" dirty="0"/>
          </a:p>
        </p:txBody>
      </p:sp>
      <p:sp>
        <p:nvSpPr>
          <p:cNvPr id="4" name="Rectangle 19">
            <a:extLst>
              <a:ext uri="{FF2B5EF4-FFF2-40B4-BE49-F238E27FC236}">
                <a16:creationId xmlns:a16="http://schemas.microsoft.com/office/drawing/2014/main" id="{71B038B9-61B9-4FFB-BE30-759B2771C738}"/>
              </a:ext>
            </a:extLst>
          </p:cNvPr>
          <p:cNvSpPr/>
          <p:nvPr/>
        </p:nvSpPr>
        <p:spPr>
          <a:xfrm>
            <a:off x="118533" y="1942480"/>
            <a:ext cx="4184819" cy="4482509"/>
          </a:xfrm>
          <a:prstGeom prst="rect">
            <a:avLst/>
          </a:prstGeom>
        </p:spPr>
        <p:txBody>
          <a:bodyPr wrap="square">
            <a:spAutoFit/>
          </a:bodyPr>
          <a:lstStyle/>
          <a:p>
            <a:pPr>
              <a:spcBef>
                <a:spcPts val="477"/>
              </a:spcBef>
            </a:pPr>
            <a:endParaRPr lang="es-AR" sz="500" b="1" dirty="0">
              <a:latin typeface="Myanmar Text" panose="020B0502040204020203" pitchFamily="34" charset="0"/>
              <a:ea typeface="Roboto" pitchFamily="2" charset="0"/>
              <a:cs typeface="Myanmar Text" panose="020B0502040204020203" pitchFamily="34" charset="0"/>
            </a:endParaRPr>
          </a:p>
          <a:p>
            <a:r>
              <a:rPr lang="es-ES" sz="1400" b="1" dirty="0">
                <a:latin typeface="Myanmar Text" panose="020B0502040204020203" pitchFamily="34" charset="0"/>
                <a:cs typeface="Myanmar Text" panose="020B0502040204020203" pitchFamily="34" charset="0"/>
              </a:rPr>
              <a:t>Tramo 1/2: Gasoducto </a:t>
            </a:r>
            <a:r>
              <a:rPr lang="es-ES" sz="1400" b="1" dirty="0" err="1">
                <a:latin typeface="Myanmar Text" panose="020B0502040204020203" pitchFamily="34" charset="0"/>
                <a:cs typeface="Myanmar Text" panose="020B0502040204020203" pitchFamily="34" charset="0"/>
              </a:rPr>
              <a:t>Tratayén</a:t>
            </a:r>
            <a:r>
              <a:rPr lang="es-ES" sz="1400" b="1" dirty="0">
                <a:latin typeface="Myanmar Text" panose="020B0502040204020203" pitchFamily="34" charset="0"/>
                <a:cs typeface="Myanmar Text" panose="020B0502040204020203" pitchFamily="34" charset="0"/>
              </a:rPr>
              <a:t> – </a:t>
            </a:r>
            <a:r>
              <a:rPr lang="es-ES" sz="1400" b="1" dirty="0" err="1">
                <a:latin typeface="Myanmar Text" panose="020B0502040204020203" pitchFamily="34" charset="0"/>
                <a:cs typeface="Myanmar Text" panose="020B0502040204020203" pitchFamily="34" charset="0"/>
              </a:rPr>
              <a:t>Salliqueló</a:t>
            </a:r>
            <a:r>
              <a:rPr lang="es-AR" sz="1400" b="1" dirty="0">
                <a:latin typeface="Myanmar Text" panose="020B0502040204020203" pitchFamily="34" charset="0"/>
                <a:cs typeface="Myanmar Text" panose="020B0502040204020203" pitchFamily="34" charset="0"/>
              </a:rPr>
              <a:t>.</a:t>
            </a:r>
          </a:p>
          <a:p>
            <a:endParaRPr lang="es-AR" sz="1400" b="1" dirty="0">
              <a:latin typeface="Myanmar Text" panose="020B0502040204020203" pitchFamily="34" charset="0"/>
              <a:cs typeface="Myanmar Text" panose="020B0502040204020203" pitchFamily="34" charset="0"/>
            </a:endParaRP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573 km (36” </a:t>
            </a:r>
            <a:r>
              <a:rPr lang="es-AR" sz="1400" dirty="0" err="1">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diam</a:t>
            </a: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a:t>
            </a: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150.000 HP</a:t>
            </a:r>
          </a:p>
          <a:p>
            <a:pPr marL="227286" indent="-227286">
              <a:spcBef>
                <a:spcPts val="477"/>
              </a:spcBef>
              <a:buFont typeface="Arial" panose="020B0604020202020204" pitchFamily="34" charset="0"/>
              <a:buChar char="•"/>
            </a:pPr>
            <a:endParaRPr lang="es-AR" sz="1400" b="1" dirty="0">
              <a:latin typeface="Myanmar Text" panose="020B0502040204020203" pitchFamily="34" charset="0"/>
              <a:cs typeface="Myanmar Text" panose="020B0502040204020203" pitchFamily="34" charset="0"/>
            </a:endParaRPr>
          </a:p>
          <a:p>
            <a:pPr marL="227286" indent="-227286">
              <a:spcBef>
                <a:spcPts val="477"/>
              </a:spcBef>
              <a:buFont typeface="Arial" panose="020B0604020202020204" pitchFamily="34" charset="0"/>
              <a:buChar char="•"/>
            </a:pPr>
            <a:endParaRPr lang="es-AR" sz="1400" b="1" dirty="0">
              <a:latin typeface="Myanmar Text" panose="020B0502040204020203" pitchFamily="34" charset="0"/>
              <a:cs typeface="Myanmar Text" panose="020B0502040204020203" pitchFamily="34" charset="0"/>
            </a:endParaRPr>
          </a:p>
          <a:p>
            <a:r>
              <a:rPr lang="es-ES" sz="1400" b="1" dirty="0">
                <a:latin typeface="Myanmar Text" panose="020B0502040204020203" pitchFamily="34" charset="0"/>
                <a:cs typeface="Myanmar Text" panose="020B0502040204020203" pitchFamily="34" charset="0"/>
              </a:rPr>
              <a:t>Tramo 2/2: Gasoducto </a:t>
            </a:r>
            <a:r>
              <a:rPr lang="es-ES" sz="1400" b="1" dirty="0" err="1">
                <a:latin typeface="Myanmar Text" panose="020B0502040204020203" pitchFamily="34" charset="0"/>
                <a:cs typeface="Myanmar Text" panose="020B0502040204020203" pitchFamily="34" charset="0"/>
              </a:rPr>
              <a:t>Salliqueló</a:t>
            </a:r>
            <a:r>
              <a:rPr lang="es-ES" sz="1400" b="1" dirty="0">
                <a:latin typeface="Myanmar Text" panose="020B0502040204020203" pitchFamily="34" charset="0"/>
                <a:cs typeface="Myanmar Text" panose="020B0502040204020203" pitchFamily="34" charset="0"/>
              </a:rPr>
              <a:t> - San Jerónimo</a:t>
            </a:r>
            <a:r>
              <a:rPr lang="es-AR" sz="1400" b="1" dirty="0">
                <a:latin typeface="Myanmar Text" panose="020B0502040204020203" pitchFamily="34" charset="0"/>
                <a:cs typeface="Myanmar Text" panose="020B0502040204020203" pitchFamily="34" charset="0"/>
              </a:rPr>
              <a:t>.</a:t>
            </a:r>
          </a:p>
          <a:p>
            <a:endParaRPr lang="es-AR" sz="1400" b="1" dirty="0">
              <a:latin typeface="Myanmar Text" panose="020B0502040204020203" pitchFamily="34" charset="0"/>
              <a:cs typeface="Myanmar Text" panose="020B0502040204020203" pitchFamily="34" charset="0"/>
            </a:endParaRP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484 km (36” </a:t>
            </a:r>
            <a:r>
              <a:rPr lang="es-AR" sz="1400" dirty="0" err="1">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diam</a:t>
            </a: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 </a:t>
            </a:r>
          </a:p>
          <a:p>
            <a:pPr marL="590942" lvl="1" indent="-227286">
              <a:buFont typeface="Arial" panose="020B0604020202020204" pitchFamily="34" charset="0"/>
              <a:buChar char="•"/>
            </a:pPr>
            <a:r>
              <a:rPr lang="es-AR"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rPr>
              <a:t>No requiere compresión</a:t>
            </a:r>
            <a:endParaRPr lang="es-ES" sz="1400" dirty="0">
              <a:effectLst>
                <a:outerShdw blurRad="38100" dist="38100" dir="2700000" algn="tl">
                  <a:srgbClr val="000000">
                    <a:alpha val="43137"/>
                  </a:srgbClr>
                </a:outerShdw>
              </a:effectLst>
              <a:latin typeface="Myanmar Text" panose="020B0502040204020203" pitchFamily="34" charset="0"/>
              <a:ea typeface="Roboto" pitchFamily="2" charset="0"/>
              <a:cs typeface="Myanmar Text" panose="020B0502040204020203" pitchFamily="34" charset="0"/>
            </a:endParaRPr>
          </a:p>
          <a:p>
            <a:pPr marL="227286" indent="-227286">
              <a:spcBef>
                <a:spcPts val="477"/>
              </a:spcBef>
              <a:buFont typeface="Arial" panose="020B0604020202020204" pitchFamily="34" charset="0"/>
              <a:buChar char="•"/>
            </a:pPr>
            <a:endParaRPr lang="es-AR" sz="1113" dirty="0">
              <a:latin typeface="Myanmar Text" panose="020B0502040204020203" pitchFamily="34" charset="0"/>
              <a:ea typeface="Roboto" pitchFamily="2" charset="0"/>
              <a:cs typeface="Myanmar Text" panose="020B0502040204020203" pitchFamily="34" charset="0"/>
            </a:endParaRPr>
          </a:p>
          <a:p>
            <a:pPr>
              <a:spcBef>
                <a:spcPts val="477"/>
              </a:spcBef>
            </a:pPr>
            <a:endParaRPr lang="es-AR" sz="1113" dirty="0">
              <a:latin typeface="Myanmar Text" panose="020B0502040204020203" pitchFamily="34" charset="0"/>
              <a:cs typeface="Myanmar Text" panose="020B0502040204020203" pitchFamily="34" charset="0"/>
            </a:endParaRPr>
          </a:p>
          <a:p>
            <a:pPr marL="227286" indent="-227286">
              <a:buFont typeface="Arial" panose="020B0604020202020204" pitchFamily="34" charset="0"/>
              <a:buChar char="•"/>
            </a:pPr>
            <a:endParaRPr lang="es-ES" sz="318" b="1" dirty="0">
              <a:latin typeface="Myanmar Text" panose="020B0502040204020203" pitchFamily="34" charset="0"/>
              <a:cs typeface="Myanmar Text" panose="020B0502040204020203" pitchFamily="34" charset="0"/>
            </a:endParaRPr>
          </a:p>
          <a:p>
            <a:pPr marL="227286" indent="-227286" defTabSz="727323">
              <a:spcBef>
                <a:spcPts val="477"/>
              </a:spcBef>
              <a:buFont typeface="Arial" panose="020B0604020202020204" pitchFamily="34" charset="0"/>
              <a:buChar char="•"/>
              <a:defRPr/>
            </a:pPr>
            <a:endParaRPr lang="es-AR" sz="1113" dirty="0">
              <a:latin typeface="Myanmar Text" panose="020B0502040204020203" pitchFamily="34" charset="0"/>
              <a:cs typeface="Myanmar Text" panose="020B0502040204020203" pitchFamily="34" charset="0"/>
            </a:endParaRPr>
          </a:p>
          <a:p>
            <a:endParaRPr lang="es-AR" sz="1113" dirty="0">
              <a:latin typeface="Myanmar Text" panose="020B0502040204020203" pitchFamily="34" charset="0"/>
              <a:cs typeface="Myanmar Text" panose="020B0502040204020203" pitchFamily="34" charset="0"/>
            </a:endParaRPr>
          </a:p>
          <a:p>
            <a:pPr defTabSz="727323">
              <a:spcBef>
                <a:spcPts val="477"/>
              </a:spcBef>
              <a:defRPr/>
            </a:pPr>
            <a:endParaRPr lang="es-ES" sz="770" b="1" dirty="0">
              <a:latin typeface="Myanmar Text" panose="020B0502040204020203" pitchFamily="34" charset="0"/>
              <a:cs typeface="Myanmar Text" panose="020B0502040204020203" pitchFamily="34" charset="0"/>
            </a:endParaRPr>
          </a:p>
          <a:p>
            <a:pPr defTabSz="727323">
              <a:spcBef>
                <a:spcPts val="477"/>
              </a:spcBef>
              <a:defRPr/>
            </a:pPr>
            <a:endParaRPr lang="es-ES" sz="1113" b="1" dirty="0">
              <a:latin typeface="Myanmar Text" panose="020B0502040204020203" pitchFamily="34" charset="0"/>
              <a:cs typeface="Myanmar Text" panose="020B0502040204020203" pitchFamily="34" charset="0"/>
            </a:endParaRPr>
          </a:p>
          <a:p>
            <a:pPr defTabSz="727323">
              <a:spcBef>
                <a:spcPts val="477"/>
              </a:spcBef>
              <a:defRPr/>
            </a:pPr>
            <a:endParaRPr lang="es-ES" sz="1113" b="1" dirty="0">
              <a:latin typeface="Myanmar Text" panose="020B0502040204020203" pitchFamily="34" charset="0"/>
              <a:cs typeface="Myanmar Text" panose="020B0502040204020203" pitchFamily="34" charset="0"/>
            </a:endParaRPr>
          </a:p>
          <a:p>
            <a:pPr defTabSz="727323">
              <a:spcBef>
                <a:spcPts val="477"/>
              </a:spcBef>
              <a:defRPr/>
            </a:pPr>
            <a:endParaRPr lang="es-AR" sz="1113" dirty="0">
              <a:latin typeface="Myanmar Text" panose="020B0502040204020203" pitchFamily="34" charset="0"/>
              <a:cs typeface="Myanmar Text" panose="020B0502040204020203" pitchFamily="34" charset="0"/>
            </a:endParaRPr>
          </a:p>
        </p:txBody>
      </p:sp>
      <p:sp>
        <p:nvSpPr>
          <p:cNvPr id="9" name="Rectángulo 8">
            <a:extLst>
              <a:ext uri="{FF2B5EF4-FFF2-40B4-BE49-F238E27FC236}">
                <a16:creationId xmlns:a16="http://schemas.microsoft.com/office/drawing/2014/main" id="{994065E7-EB20-4B5D-ACFB-F13E56279741}"/>
              </a:ext>
            </a:extLst>
          </p:cNvPr>
          <p:cNvSpPr/>
          <p:nvPr/>
        </p:nvSpPr>
        <p:spPr>
          <a:xfrm>
            <a:off x="209920" y="5011214"/>
            <a:ext cx="3249312" cy="1091324"/>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gn="ctr" defTabSz="727323">
              <a:defRPr/>
            </a:pPr>
            <a:r>
              <a:rPr lang="es-AR" sz="1273" b="1" dirty="0">
                <a:solidFill>
                  <a:schemeClr val="tx1"/>
                </a:solidFill>
                <a:latin typeface="Myanmar Text" panose="020B0502040204020203" pitchFamily="34" charset="0"/>
                <a:ea typeface="Roboto" pitchFamily="2" charset="0"/>
                <a:cs typeface="Myanmar Text" panose="020B0502040204020203" pitchFamily="34" charset="0"/>
              </a:rPr>
              <a:t>Capacidad de Transporte </a:t>
            </a:r>
          </a:p>
          <a:p>
            <a:pPr algn="ctr" defTabSz="727323">
              <a:defRPr/>
            </a:pPr>
            <a:r>
              <a:rPr lang="es-AR" sz="1273" b="1" dirty="0">
                <a:solidFill>
                  <a:schemeClr val="tx1"/>
                </a:solidFill>
                <a:latin typeface="Myanmar Text" panose="020B0502040204020203" pitchFamily="34" charset="0"/>
                <a:ea typeface="Roboto" pitchFamily="2" charset="0"/>
                <a:cs typeface="Myanmar Text" panose="020B0502040204020203" pitchFamily="34" charset="0"/>
              </a:rPr>
              <a:t>39 MMm</a:t>
            </a:r>
            <a:r>
              <a:rPr lang="es-AR" sz="1273" b="1" baseline="30000" dirty="0">
                <a:solidFill>
                  <a:schemeClr val="tx1"/>
                </a:solidFill>
                <a:latin typeface="Myanmar Text" panose="020B0502040204020203" pitchFamily="34" charset="0"/>
                <a:ea typeface="Roboto" pitchFamily="2" charset="0"/>
                <a:cs typeface="Myanmar Text" panose="020B0502040204020203" pitchFamily="34" charset="0"/>
              </a:rPr>
              <a:t>3</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/d (NQN-</a:t>
            </a:r>
            <a:r>
              <a:rPr lang="es-AR" sz="1273" b="1" dirty="0" err="1">
                <a:solidFill>
                  <a:schemeClr val="tx1"/>
                </a:solidFill>
                <a:latin typeface="Myanmar Text" panose="020B0502040204020203" pitchFamily="34" charset="0"/>
                <a:ea typeface="Roboto" pitchFamily="2" charset="0"/>
                <a:cs typeface="Myanmar Text" panose="020B0502040204020203" pitchFamily="34" charset="0"/>
              </a:rPr>
              <a:t>Salliqueló</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a:t>
            </a:r>
          </a:p>
          <a:p>
            <a:pPr algn="ctr" defTabSz="727323">
              <a:defRPr/>
            </a:pPr>
            <a:r>
              <a:rPr lang="es-AR" sz="1273" b="1" dirty="0">
                <a:solidFill>
                  <a:schemeClr val="tx1"/>
                </a:solidFill>
                <a:latin typeface="Myanmar Text" panose="020B0502040204020203" pitchFamily="34" charset="0"/>
                <a:ea typeface="Roboto" pitchFamily="2" charset="0"/>
                <a:cs typeface="Myanmar Text" panose="020B0502040204020203" pitchFamily="34" charset="0"/>
              </a:rPr>
              <a:t>19 MMm</a:t>
            </a:r>
            <a:r>
              <a:rPr lang="es-AR" sz="1273" b="1" baseline="30000" dirty="0">
                <a:solidFill>
                  <a:schemeClr val="tx1"/>
                </a:solidFill>
                <a:latin typeface="Myanmar Text" panose="020B0502040204020203" pitchFamily="34" charset="0"/>
                <a:ea typeface="Roboto" pitchFamily="2" charset="0"/>
                <a:cs typeface="Myanmar Text" panose="020B0502040204020203" pitchFamily="34" charset="0"/>
              </a:rPr>
              <a:t>3</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/d (</a:t>
            </a:r>
            <a:r>
              <a:rPr lang="es-AR" sz="1273" b="1" dirty="0" err="1">
                <a:solidFill>
                  <a:schemeClr val="tx1"/>
                </a:solidFill>
                <a:latin typeface="Myanmar Text" panose="020B0502040204020203" pitchFamily="34" charset="0"/>
                <a:ea typeface="Roboto" pitchFamily="2" charset="0"/>
                <a:cs typeface="Myanmar Text" panose="020B0502040204020203" pitchFamily="34" charset="0"/>
              </a:rPr>
              <a:t>Salliqueló</a:t>
            </a:r>
            <a:r>
              <a:rPr lang="es-AR" sz="1273" b="1" dirty="0">
                <a:solidFill>
                  <a:schemeClr val="tx1"/>
                </a:solidFill>
                <a:latin typeface="Myanmar Text" panose="020B0502040204020203" pitchFamily="34" charset="0"/>
                <a:ea typeface="Roboto" pitchFamily="2" charset="0"/>
                <a:cs typeface="Myanmar Text" panose="020B0502040204020203" pitchFamily="34" charset="0"/>
              </a:rPr>
              <a:t>-SJ)</a:t>
            </a:r>
          </a:p>
          <a:p>
            <a:pPr algn="ctr" defTabSz="727323">
              <a:defRPr/>
            </a:pPr>
            <a:r>
              <a:rPr lang="es-AR" sz="1400" b="1" dirty="0">
                <a:solidFill>
                  <a:schemeClr val="tx1"/>
                </a:solidFill>
                <a:ea typeface="Roboto" pitchFamily="2" charset="0"/>
              </a:rPr>
              <a:t>MAPO 97 Kg/cm</a:t>
            </a:r>
            <a:r>
              <a:rPr lang="es-AR" sz="1400" b="1" baseline="30000" dirty="0">
                <a:solidFill>
                  <a:schemeClr val="tx1"/>
                </a:solidFill>
                <a:ea typeface="Roboto" pitchFamily="2" charset="0"/>
              </a:rPr>
              <a:t>2</a:t>
            </a:r>
          </a:p>
          <a:p>
            <a:pPr algn="ctr" defTabSz="727323">
              <a:defRPr/>
            </a:pPr>
            <a:endParaRPr lang="es-AR" sz="1273" b="1" dirty="0">
              <a:solidFill>
                <a:schemeClr val="tx1"/>
              </a:solidFill>
              <a:latin typeface="Myanmar Text" panose="020B0502040204020203" pitchFamily="34" charset="0"/>
              <a:ea typeface="Roboto" pitchFamily="2" charset="0"/>
              <a:cs typeface="Myanmar Text" panose="020B0502040204020203" pitchFamily="34" charset="0"/>
            </a:endParaRPr>
          </a:p>
        </p:txBody>
      </p:sp>
      <p:sp>
        <p:nvSpPr>
          <p:cNvPr id="88" name="Rectángulo 87">
            <a:extLst>
              <a:ext uri="{FF2B5EF4-FFF2-40B4-BE49-F238E27FC236}">
                <a16:creationId xmlns:a16="http://schemas.microsoft.com/office/drawing/2014/main" id="{AEE70A71-B7C8-4575-BD87-914C64E31AB0}"/>
              </a:ext>
            </a:extLst>
          </p:cNvPr>
          <p:cNvSpPr/>
          <p:nvPr/>
        </p:nvSpPr>
        <p:spPr>
          <a:xfrm>
            <a:off x="209920" y="4927600"/>
            <a:ext cx="3249312" cy="10645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155">
              <a:solidFill>
                <a:schemeClr val="tx1"/>
              </a:solidFill>
            </a:endParaRPr>
          </a:p>
        </p:txBody>
      </p:sp>
      <p:sp>
        <p:nvSpPr>
          <p:cNvPr id="91" name="44 CuadroTexto">
            <a:extLst>
              <a:ext uri="{FF2B5EF4-FFF2-40B4-BE49-F238E27FC236}">
                <a16:creationId xmlns:a16="http://schemas.microsoft.com/office/drawing/2014/main" id="{870E42EF-D476-404B-9EAE-B151D5518444}"/>
              </a:ext>
            </a:extLst>
          </p:cNvPr>
          <p:cNvSpPr txBox="1"/>
          <p:nvPr/>
        </p:nvSpPr>
        <p:spPr>
          <a:xfrm>
            <a:off x="0" y="1287810"/>
            <a:ext cx="1435479" cy="369332"/>
          </a:xfrm>
          <a:prstGeom prst="rect">
            <a:avLst/>
          </a:prstGeom>
          <a:noFill/>
        </p:spPr>
        <p:txBody>
          <a:bodyPr wrap="square" rtlCol="0">
            <a:spAutoFit/>
          </a:bodyPr>
          <a:lstStyle/>
          <a:p>
            <a:pPr algn="ctr"/>
            <a:r>
              <a:rPr lang="es-AR" b="1" u="sng" dirty="0"/>
              <a:t>Tramos</a:t>
            </a:r>
          </a:p>
        </p:txBody>
      </p:sp>
      <p:pic>
        <p:nvPicPr>
          <p:cNvPr id="2" name="Imagen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3466" y="1741136"/>
            <a:ext cx="7827290" cy="4361402"/>
          </a:xfrm>
          <a:prstGeom prst="rect">
            <a:avLst/>
          </a:prstGeom>
        </p:spPr>
      </p:pic>
      <p:sp>
        <p:nvSpPr>
          <p:cNvPr id="10" name="CuadroTexto 9"/>
          <p:cNvSpPr txBox="1"/>
          <p:nvPr/>
        </p:nvSpPr>
        <p:spPr>
          <a:xfrm>
            <a:off x="-133350" y="76200"/>
            <a:ext cx="10144125" cy="584775"/>
          </a:xfrm>
          <a:prstGeom prst="rect">
            <a:avLst/>
          </a:prstGeom>
          <a:noFill/>
        </p:spPr>
        <p:txBody>
          <a:bodyPr wrap="square" rtlCol="0">
            <a:spAutoFit/>
          </a:bodyPr>
          <a:lstStyle/>
          <a:p>
            <a:pPr algn="ctr"/>
            <a:r>
              <a:rPr lang="es-AR" sz="3200" b="1" dirty="0">
                <a:effectLst>
                  <a:outerShdw blurRad="38100" dist="38100" dir="2700000" algn="tl">
                    <a:srgbClr val="000000">
                      <a:alpha val="43137"/>
                    </a:srgbClr>
                  </a:outerShdw>
                </a:effectLst>
                <a:latin typeface="Bell MT" panose="02020503060305020303" pitchFamily="18" charset="0"/>
              </a:rPr>
              <a:t>GASODUCTO PRESIDENTE NESTOR KIRCHNER</a:t>
            </a:r>
            <a:endParaRPr lang="en-US" sz="3200" b="1" dirty="0">
              <a:effectLst>
                <a:outerShdw blurRad="38100" dist="38100" dir="2700000" algn="tl">
                  <a:srgbClr val="000000">
                    <a:alpha val="43137"/>
                  </a:srgbClr>
                </a:outerShdw>
              </a:effectLst>
              <a:latin typeface="Bell MT" panose="02020503060305020303" pitchFamily="18" charset="0"/>
            </a:endParaRPr>
          </a:p>
        </p:txBody>
      </p:sp>
      <p:sp>
        <p:nvSpPr>
          <p:cNvPr id="11" name="Título 1">
            <a:extLst>
              <a:ext uri="{FF2B5EF4-FFF2-40B4-BE49-F238E27FC236}">
                <a16:creationId xmlns:a16="http://schemas.microsoft.com/office/drawing/2014/main" id="{A40808E1-5D40-40BD-BCD5-E0F049DA0014}"/>
              </a:ext>
            </a:extLst>
          </p:cNvPr>
          <p:cNvSpPr txBox="1">
            <a:spLocks/>
          </p:cNvSpPr>
          <p:nvPr/>
        </p:nvSpPr>
        <p:spPr>
          <a:xfrm>
            <a:off x="114300" y="849332"/>
            <a:ext cx="11963400" cy="369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800" b="1" dirty="0" err="1">
                <a:effectLst>
                  <a:outerShdw blurRad="38100" dist="38100" dir="2700000" algn="tl">
                    <a:srgbClr val="000000">
                      <a:alpha val="43137"/>
                    </a:srgbClr>
                  </a:outerShdw>
                </a:effectLst>
                <a:latin typeface="+mn-lt"/>
              </a:rPr>
              <a:t>Tratayén</a:t>
            </a:r>
            <a:r>
              <a:rPr lang="es-AR" sz="2800" b="1" dirty="0">
                <a:effectLst>
                  <a:outerShdw blurRad="38100" dist="38100" dir="2700000" algn="tl">
                    <a:srgbClr val="000000">
                      <a:alpha val="43137"/>
                    </a:srgbClr>
                  </a:outerShdw>
                </a:effectLst>
                <a:latin typeface="+mn-lt"/>
              </a:rPr>
              <a:t> – </a:t>
            </a:r>
            <a:r>
              <a:rPr lang="es-AR" sz="2800" b="1" dirty="0" err="1">
                <a:effectLst>
                  <a:outerShdw blurRad="38100" dist="38100" dir="2700000" algn="tl">
                    <a:srgbClr val="000000">
                      <a:alpha val="43137"/>
                    </a:srgbClr>
                  </a:outerShdw>
                </a:effectLst>
                <a:latin typeface="+mn-lt"/>
              </a:rPr>
              <a:t>Salliqueló</a:t>
            </a:r>
            <a:r>
              <a:rPr lang="es-AR" sz="2800" b="1" dirty="0">
                <a:effectLst>
                  <a:outerShdw blurRad="38100" dist="38100" dir="2700000" algn="tl">
                    <a:srgbClr val="000000">
                      <a:alpha val="43137"/>
                    </a:srgbClr>
                  </a:outerShdw>
                </a:effectLst>
                <a:latin typeface="+mn-lt"/>
              </a:rPr>
              <a:t> – San Jerónimo</a:t>
            </a:r>
          </a:p>
        </p:txBody>
      </p:sp>
    </p:spTree>
    <p:extLst>
      <p:ext uri="{BB962C8B-B14F-4D97-AF65-F5344CB8AC3E}">
        <p14:creationId xmlns:p14="http://schemas.microsoft.com/office/powerpoint/2010/main" val="2082779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GASODUCTO MERCEDES-CARDALES</a:t>
            </a:r>
          </a:p>
        </p:txBody>
      </p:sp>
      <p:sp>
        <p:nvSpPr>
          <p:cNvPr id="7" name="Rectángulo 6">
            <a:extLst>
              <a:ext uri="{FF2B5EF4-FFF2-40B4-BE49-F238E27FC236}">
                <a16:creationId xmlns:a16="http://schemas.microsoft.com/office/drawing/2014/main" id="{65EB4A6E-7781-4842-9F09-987EAA3CFFA9}"/>
              </a:ext>
            </a:extLst>
          </p:cNvPr>
          <p:cNvSpPr/>
          <p:nvPr/>
        </p:nvSpPr>
        <p:spPr>
          <a:xfrm>
            <a:off x="356870" y="1161537"/>
            <a:ext cx="11704094" cy="1200329"/>
          </a:xfrm>
          <a:prstGeom prst="rect">
            <a:avLst/>
          </a:prstGeom>
        </p:spPr>
        <p:txBody>
          <a:bodyPr wrap="square">
            <a:spAutoFit/>
          </a:bodyPr>
          <a:lstStyle/>
          <a:p>
            <a:pPr>
              <a:spcBef>
                <a:spcPts val="600"/>
              </a:spcBef>
            </a:pPr>
            <a:r>
              <a:rPr lang="es-ES" dirty="0">
                <a:cs typeface="Arial" panose="020B0604020202020204" pitchFamily="34" charset="0"/>
              </a:rPr>
              <a:t>Construcción de un </a:t>
            </a:r>
            <a:r>
              <a:rPr lang="es-ES" b="1" dirty="0">
                <a:cs typeface="Arial" panose="020B0604020202020204" pitchFamily="34" charset="0"/>
              </a:rPr>
              <a:t>nuevo gasoducto con una Planta Compresora en cabecera </a:t>
            </a:r>
            <a:r>
              <a:rPr lang="es-ES" dirty="0">
                <a:cs typeface="Arial" panose="020B0604020202020204" pitchFamily="34" charset="0"/>
              </a:rPr>
              <a:t>desde el punto de interconexión con TGS en </a:t>
            </a:r>
            <a:r>
              <a:rPr lang="es-ES" b="1" dirty="0">
                <a:cs typeface="Arial" panose="020B0604020202020204" pitchFamily="34" charset="0"/>
              </a:rPr>
              <a:t>Mercedes</a:t>
            </a:r>
            <a:r>
              <a:rPr lang="es-ES" dirty="0">
                <a:cs typeface="Arial" panose="020B0604020202020204" pitchFamily="34" charset="0"/>
              </a:rPr>
              <a:t> (PBA), hasta los Tramos Finales de TGN en </a:t>
            </a:r>
            <a:r>
              <a:rPr lang="es-ES" dirty="0" err="1">
                <a:cs typeface="Arial" panose="020B0604020202020204" pitchFamily="34" charset="0"/>
              </a:rPr>
              <a:t>cercanias</a:t>
            </a:r>
            <a:r>
              <a:rPr lang="es-ES" dirty="0">
                <a:cs typeface="Arial" panose="020B0604020202020204" pitchFamily="34" charset="0"/>
              </a:rPr>
              <a:t> de </a:t>
            </a:r>
            <a:r>
              <a:rPr lang="es-ES" b="1" dirty="0">
                <a:cs typeface="Arial" panose="020B0604020202020204" pitchFamily="34" charset="0"/>
              </a:rPr>
              <a:t>Cardales</a:t>
            </a:r>
            <a:r>
              <a:rPr lang="es-ES" dirty="0">
                <a:cs typeface="Arial" panose="020B0604020202020204" pitchFamily="34" charset="0"/>
              </a:rPr>
              <a:t> (PBA), donde ingresa el gas </a:t>
            </a:r>
            <a:r>
              <a:rPr lang="es-ES" dirty="0" err="1">
                <a:cs typeface="Arial" panose="020B0604020202020204" pitchFamily="34" charset="0"/>
              </a:rPr>
              <a:t>regasificado</a:t>
            </a:r>
            <a:r>
              <a:rPr lang="es-ES" dirty="0">
                <a:cs typeface="Arial" panose="020B0604020202020204" pitchFamily="34" charset="0"/>
              </a:rPr>
              <a:t> proveniente de la Terminal Escobar.</a:t>
            </a:r>
          </a:p>
          <a:p>
            <a:endParaRPr lang="es-ES" dirty="0">
              <a:cs typeface="Arial" panose="020B0604020202020204" pitchFamily="34" charset="0"/>
            </a:endParaRPr>
          </a:p>
        </p:txBody>
      </p:sp>
      <p:sp>
        <p:nvSpPr>
          <p:cNvPr id="8" name="Rectángulo 7">
            <a:extLst>
              <a:ext uri="{FF2B5EF4-FFF2-40B4-BE49-F238E27FC236}">
                <a16:creationId xmlns:a16="http://schemas.microsoft.com/office/drawing/2014/main" id="{906F83AE-FC67-4706-BFEA-8DAC9BC4B6F3}"/>
              </a:ext>
            </a:extLst>
          </p:cNvPr>
          <p:cNvSpPr/>
          <p:nvPr/>
        </p:nvSpPr>
        <p:spPr>
          <a:xfrm>
            <a:off x="593064" y="2993119"/>
            <a:ext cx="3601249" cy="1323439"/>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A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11">
              <a:defRPr/>
            </a:pPr>
            <a:r>
              <a:rPr lang="es-AR" sz="2000" b="1" dirty="0">
                <a:solidFill>
                  <a:schemeClr val="tx1"/>
                </a:solidFill>
                <a:ea typeface="Roboto" pitchFamily="2" charset="0"/>
              </a:rPr>
              <a:t>Capacidad de Transferencia </a:t>
            </a:r>
          </a:p>
          <a:p>
            <a:pPr algn="ctr" defTabSz="914411">
              <a:defRPr/>
            </a:pPr>
            <a:r>
              <a:rPr lang="es-AR" sz="2000" b="1" dirty="0">
                <a:solidFill>
                  <a:schemeClr val="tx1"/>
                </a:solidFill>
                <a:ea typeface="Roboto" pitchFamily="2" charset="0"/>
              </a:rPr>
              <a:t>15 MMm</a:t>
            </a:r>
            <a:r>
              <a:rPr lang="es-AR" sz="2000" b="1" baseline="30000" dirty="0">
                <a:solidFill>
                  <a:schemeClr val="tx1"/>
                </a:solidFill>
                <a:ea typeface="Roboto" pitchFamily="2" charset="0"/>
              </a:rPr>
              <a:t>3</a:t>
            </a:r>
            <a:r>
              <a:rPr lang="es-AR" sz="2000" b="1" dirty="0">
                <a:solidFill>
                  <a:schemeClr val="tx1"/>
                </a:solidFill>
                <a:ea typeface="Roboto" pitchFamily="2" charset="0"/>
              </a:rPr>
              <a:t>/d </a:t>
            </a:r>
          </a:p>
          <a:p>
            <a:pPr algn="ctr" defTabSz="914411">
              <a:defRPr/>
            </a:pPr>
            <a:r>
              <a:rPr lang="es-AR" sz="2000" b="1" dirty="0">
                <a:solidFill>
                  <a:schemeClr val="tx1"/>
                </a:solidFill>
                <a:ea typeface="Roboto" pitchFamily="2" charset="0"/>
              </a:rPr>
              <a:t>(TGS-TGN)</a:t>
            </a:r>
          </a:p>
          <a:p>
            <a:pPr algn="ctr" defTabSz="727323">
              <a:defRPr/>
            </a:pPr>
            <a:r>
              <a:rPr lang="es-AR" sz="2000" b="1" dirty="0">
                <a:solidFill>
                  <a:schemeClr val="tx1"/>
                </a:solidFill>
                <a:ea typeface="Roboto" pitchFamily="2" charset="0"/>
              </a:rPr>
              <a:t>MAPO 75,5 Kg/cm</a:t>
            </a:r>
            <a:r>
              <a:rPr lang="es-AR" sz="2000" b="1" baseline="30000" dirty="0">
                <a:solidFill>
                  <a:schemeClr val="tx1"/>
                </a:solidFill>
                <a:ea typeface="Roboto" pitchFamily="2" charset="0"/>
              </a:rPr>
              <a:t>2</a:t>
            </a:r>
          </a:p>
        </p:txBody>
      </p:sp>
      <p:pic>
        <p:nvPicPr>
          <p:cNvPr id="3" name="Imagen 2"/>
          <p:cNvPicPr>
            <a:picLocks noChangeAspect="1"/>
          </p:cNvPicPr>
          <p:nvPr/>
        </p:nvPicPr>
        <p:blipFill>
          <a:blip r:embed="rId2"/>
          <a:stretch>
            <a:fillRect/>
          </a:stretch>
        </p:blipFill>
        <p:spPr>
          <a:xfrm>
            <a:off x="4601817" y="2361866"/>
            <a:ext cx="7377318" cy="3314694"/>
          </a:xfrm>
          <a:prstGeom prst="rect">
            <a:avLst/>
          </a:prstGeom>
        </p:spPr>
      </p:pic>
      <p:sp>
        <p:nvSpPr>
          <p:cNvPr id="6" name="Rectángulo 5"/>
          <p:cNvSpPr/>
          <p:nvPr/>
        </p:nvSpPr>
        <p:spPr>
          <a:xfrm>
            <a:off x="593064" y="5570693"/>
            <a:ext cx="6096000" cy="800219"/>
          </a:xfrm>
          <a:prstGeom prst="rect">
            <a:avLst/>
          </a:prstGeom>
        </p:spPr>
        <p:txBody>
          <a:bodyPr>
            <a:spAutoFit/>
          </a:bodyPr>
          <a:lstStyle/>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80,4 km (30” </a:t>
            </a:r>
            <a:r>
              <a:rPr lang="es-AR" dirty="0" err="1">
                <a:ea typeface="Roboto" pitchFamily="2" charset="0"/>
                <a:cs typeface="Arial" panose="020B0604020202020204" pitchFamily="34" charset="0"/>
              </a:rPr>
              <a:t>diam</a:t>
            </a:r>
            <a:r>
              <a:rPr lang="es-AR" dirty="0">
                <a:ea typeface="Roboto" pitchFamily="2" charset="0"/>
                <a:cs typeface="Arial" panose="020B0604020202020204" pitchFamily="34" charset="0"/>
              </a:rPr>
              <a:t>.) + 15.000 HP</a:t>
            </a:r>
          </a:p>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Brinda flexibilidad a todo el sistema</a:t>
            </a: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a:stCxn id="9" idx="1"/>
          </p:cNvCxnSpPr>
          <p:nvPr/>
        </p:nvCxnSpPr>
        <p:spPr>
          <a:xfrm flipH="1">
            <a:off x="8726557" y="3746861"/>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378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AMPLIACIÓN DE TRAMOS FINALES NEUBA II</a:t>
            </a:r>
          </a:p>
        </p:txBody>
      </p:sp>
      <p:sp>
        <p:nvSpPr>
          <p:cNvPr id="7" name="Rectángulo 6">
            <a:extLst>
              <a:ext uri="{FF2B5EF4-FFF2-40B4-BE49-F238E27FC236}">
                <a16:creationId xmlns:a16="http://schemas.microsoft.com/office/drawing/2014/main" id="{65EB4A6E-7781-4842-9F09-987EAA3CFFA9}"/>
              </a:ext>
            </a:extLst>
          </p:cNvPr>
          <p:cNvSpPr/>
          <p:nvPr/>
        </p:nvSpPr>
        <p:spPr>
          <a:xfrm>
            <a:off x="297495" y="1092271"/>
            <a:ext cx="11777444" cy="923330"/>
          </a:xfrm>
          <a:prstGeom prst="rect">
            <a:avLst/>
          </a:prstGeom>
        </p:spPr>
        <p:txBody>
          <a:bodyPr wrap="square">
            <a:spAutoFit/>
          </a:bodyPr>
          <a:lstStyle/>
          <a:p>
            <a:pPr>
              <a:spcBef>
                <a:spcPts val="600"/>
              </a:spcBef>
            </a:pPr>
            <a:r>
              <a:rPr lang="es-ES" dirty="0"/>
              <a:t>El proyecto está constituido por la construcción de 29 Km de </a:t>
            </a:r>
            <a:r>
              <a:rPr lang="es-ES" dirty="0" err="1"/>
              <a:t>loop</a:t>
            </a:r>
            <a:r>
              <a:rPr lang="es-ES" dirty="0"/>
              <a:t> y la partición de las Plantas Compresoras Saturno y </a:t>
            </a:r>
            <a:r>
              <a:rPr lang="es-ES" dirty="0" err="1"/>
              <a:t>Ordoqui</a:t>
            </a:r>
            <a:r>
              <a:rPr lang="es-ES" dirty="0"/>
              <a:t> pertenecientes a TGS generando 9 MMSm3/d de transporte adicional por el completamiento del Gasoducto   NEUBA III y la posibilidad de operarlo a la mayor presión correspondiente a su MAPO.</a:t>
            </a:r>
            <a:endParaRPr lang="es-ES" dirty="0">
              <a:solidFill>
                <a:schemeClr val="tx2">
                  <a:lumMod val="50000"/>
                </a:schemeClr>
              </a:solidFill>
              <a:cs typeface="Arial" panose="020B0604020202020204" pitchFamily="34" charset="0"/>
            </a:endParaRPr>
          </a:p>
        </p:txBody>
      </p:sp>
      <p:sp>
        <p:nvSpPr>
          <p:cNvPr id="8" name="Rectángulo 7">
            <a:extLst>
              <a:ext uri="{FF2B5EF4-FFF2-40B4-BE49-F238E27FC236}">
                <a16:creationId xmlns:a16="http://schemas.microsoft.com/office/drawing/2014/main" id="{906F83AE-FC67-4706-BFEA-8DAC9BC4B6F3}"/>
              </a:ext>
            </a:extLst>
          </p:cNvPr>
          <p:cNvSpPr/>
          <p:nvPr/>
        </p:nvSpPr>
        <p:spPr>
          <a:xfrm>
            <a:off x="356870" y="3018896"/>
            <a:ext cx="3529330" cy="1323439"/>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A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11">
              <a:defRPr/>
            </a:pPr>
            <a:r>
              <a:rPr lang="es-AR" sz="2000" b="1" dirty="0">
                <a:solidFill>
                  <a:schemeClr val="tx1"/>
                </a:solidFill>
                <a:ea typeface="Roboto" pitchFamily="2" charset="0"/>
              </a:rPr>
              <a:t>Amplia la Capacidad de Transporte </a:t>
            </a:r>
          </a:p>
          <a:p>
            <a:pPr algn="ctr" defTabSz="914411">
              <a:defRPr/>
            </a:pPr>
            <a:r>
              <a:rPr lang="es-AR" sz="2000" b="1" dirty="0">
                <a:solidFill>
                  <a:schemeClr val="tx1"/>
                </a:solidFill>
                <a:ea typeface="Roboto" pitchFamily="2" charset="0"/>
              </a:rPr>
              <a:t>9 MMm</a:t>
            </a:r>
            <a:r>
              <a:rPr lang="es-AR" sz="2000" b="1" baseline="30000" dirty="0">
                <a:solidFill>
                  <a:schemeClr val="tx1"/>
                </a:solidFill>
                <a:ea typeface="Roboto" pitchFamily="2" charset="0"/>
              </a:rPr>
              <a:t>3</a:t>
            </a:r>
            <a:r>
              <a:rPr lang="es-AR" sz="2000" b="1" dirty="0">
                <a:solidFill>
                  <a:schemeClr val="tx1"/>
                </a:solidFill>
                <a:ea typeface="Roboto" pitchFamily="2" charset="0"/>
              </a:rPr>
              <a:t>/d </a:t>
            </a:r>
          </a:p>
          <a:p>
            <a:pPr algn="ctr" defTabSz="914411">
              <a:defRPr/>
            </a:pPr>
            <a:r>
              <a:rPr lang="es-AR" sz="2000" b="1" dirty="0">
                <a:solidFill>
                  <a:schemeClr val="tx1"/>
                </a:solidFill>
                <a:ea typeface="Roboto" pitchFamily="2" charset="0"/>
              </a:rPr>
              <a:t>(TGS)</a:t>
            </a:r>
          </a:p>
        </p:txBody>
      </p:sp>
      <p:sp>
        <p:nvSpPr>
          <p:cNvPr id="6" name="Rectángulo 5"/>
          <p:cNvSpPr/>
          <p:nvPr/>
        </p:nvSpPr>
        <p:spPr>
          <a:xfrm>
            <a:off x="493917" y="5548446"/>
            <a:ext cx="6096000" cy="800219"/>
          </a:xfrm>
          <a:prstGeom prst="rect">
            <a:avLst/>
          </a:prstGeom>
        </p:spPr>
        <p:txBody>
          <a:bodyPr>
            <a:spAutoFit/>
          </a:bodyPr>
          <a:lstStyle/>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29 km (36” </a:t>
            </a:r>
            <a:r>
              <a:rPr lang="es-AR" dirty="0" err="1">
                <a:ea typeface="Roboto" pitchFamily="2" charset="0"/>
                <a:cs typeface="Arial" panose="020B0604020202020204" pitchFamily="34" charset="0"/>
              </a:rPr>
              <a:t>diam</a:t>
            </a:r>
            <a:r>
              <a:rPr lang="es-AR" dirty="0">
                <a:ea typeface="Roboto" pitchFamily="2" charset="0"/>
                <a:cs typeface="Arial" panose="020B0604020202020204" pitchFamily="34" charset="0"/>
              </a:rPr>
              <a:t>.) </a:t>
            </a:r>
          </a:p>
          <a:p>
            <a:pPr marL="285750" indent="-285750">
              <a:spcBef>
                <a:spcPts val="1200"/>
              </a:spcBef>
              <a:buFont typeface="Arial" panose="020B0604020202020204" pitchFamily="34" charset="0"/>
              <a:buChar char="•"/>
            </a:pPr>
            <a:r>
              <a:rPr lang="es-AR" dirty="0">
                <a:ea typeface="Roboto" pitchFamily="2" charset="0"/>
                <a:cs typeface="Arial" panose="020B0604020202020204" pitchFamily="34" charset="0"/>
              </a:rPr>
              <a:t>Partición de PC Saturno y PC </a:t>
            </a:r>
            <a:r>
              <a:rPr lang="es-AR" dirty="0" err="1">
                <a:ea typeface="Roboto" pitchFamily="2" charset="0"/>
                <a:cs typeface="Arial" panose="020B0604020202020204" pitchFamily="34" charset="0"/>
              </a:rPr>
              <a:t>Ordoqui</a:t>
            </a:r>
            <a:endParaRPr lang="es-AR" dirty="0">
              <a:ea typeface="Roboto" pitchFamily="2" charset="0"/>
              <a:cs typeface="Arial" panose="020B0604020202020204" pitchFamily="34" charset="0"/>
            </a:endParaRP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p:nvPr/>
        </p:nvCxnSpPr>
        <p:spPr>
          <a:xfrm flipH="1">
            <a:off x="8726557" y="3854582"/>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stretch>
            <a:fillRect/>
          </a:stretch>
        </p:blipFill>
        <p:spPr>
          <a:xfrm>
            <a:off x="4153314" y="2297171"/>
            <a:ext cx="7743825" cy="3533775"/>
          </a:xfrm>
          <a:prstGeom prst="rect">
            <a:avLst/>
          </a:prstGeom>
        </p:spPr>
      </p:pic>
      <p:sp>
        <p:nvSpPr>
          <p:cNvPr id="3" name="CuadroTexto 2"/>
          <p:cNvSpPr txBox="1"/>
          <p:nvPr/>
        </p:nvSpPr>
        <p:spPr>
          <a:xfrm>
            <a:off x="7194090" y="4853632"/>
            <a:ext cx="1363133" cy="338554"/>
          </a:xfrm>
          <a:prstGeom prst="rect">
            <a:avLst/>
          </a:prstGeom>
          <a:noFill/>
        </p:spPr>
        <p:txBody>
          <a:bodyPr wrap="square" rtlCol="0">
            <a:spAutoFit/>
          </a:bodyPr>
          <a:lstStyle/>
          <a:p>
            <a:r>
              <a:rPr lang="es-AR" sz="1600" b="1" dirty="0">
                <a:solidFill>
                  <a:schemeClr val="bg1"/>
                </a:solidFill>
              </a:rPr>
              <a:t>PC SATURNO</a:t>
            </a:r>
            <a:endParaRPr lang="en-US" sz="1600" b="1" dirty="0">
              <a:solidFill>
                <a:schemeClr val="bg1"/>
              </a:solidFill>
            </a:endParaRPr>
          </a:p>
        </p:txBody>
      </p:sp>
      <p:sp>
        <p:nvSpPr>
          <p:cNvPr id="12" name="CuadroTexto 11"/>
          <p:cNvSpPr txBox="1"/>
          <p:nvPr/>
        </p:nvSpPr>
        <p:spPr>
          <a:xfrm>
            <a:off x="9751024" y="2796448"/>
            <a:ext cx="1363133" cy="338554"/>
          </a:xfrm>
          <a:prstGeom prst="rect">
            <a:avLst/>
          </a:prstGeom>
          <a:noFill/>
        </p:spPr>
        <p:txBody>
          <a:bodyPr wrap="square" rtlCol="0">
            <a:spAutoFit/>
          </a:bodyPr>
          <a:lstStyle/>
          <a:p>
            <a:r>
              <a:rPr lang="es-AR" sz="1600" b="1" dirty="0">
                <a:solidFill>
                  <a:schemeClr val="bg1"/>
                </a:solidFill>
              </a:rPr>
              <a:t>PC ORDOQUI</a:t>
            </a:r>
            <a:endParaRPr lang="en-US" sz="1600" b="1" dirty="0">
              <a:solidFill>
                <a:schemeClr val="bg1"/>
              </a:solidFill>
            </a:endParaRPr>
          </a:p>
        </p:txBody>
      </p:sp>
    </p:spTree>
    <p:extLst>
      <p:ext uri="{BB962C8B-B14F-4D97-AF65-F5344CB8AC3E}">
        <p14:creationId xmlns:p14="http://schemas.microsoft.com/office/powerpoint/2010/main" val="2630187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222541" y="2362201"/>
            <a:ext cx="5960780" cy="4060980"/>
            <a:chOff x="651890" y="1896373"/>
            <a:chExt cx="5103092" cy="2962931"/>
          </a:xfrm>
        </p:grpSpPr>
        <p:sp>
          <p:nvSpPr>
            <p:cNvPr id="12" name="CuadroTexto 11"/>
            <p:cNvSpPr txBox="1"/>
            <p:nvPr/>
          </p:nvSpPr>
          <p:spPr>
            <a:xfrm>
              <a:off x="651890" y="2005091"/>
              <a:ext cx="5086084" cy="2854213"/>
            </a:xfrm>
            <a:prstGeom prst="rect">
              <a:avLst/>
            </a:prstGeom>
            <a:noFill/>
          </p:spPr>
          <p:txBody>
            <a:bodyPr wrap="square" rtlCol="0">
              <a:spAutoFit/>
            </a:bodyPr>
            <a:lstStyle/>
            <a:p>
              <a:pPr algn="ctr"/>
              <a:r>
                <a:rPr lang="es-AR" sz="2800" b="1" dirty="0"/>
                <a:t>12.870</a:t>
              </a:r>
              <a:r>
                <a:rPr lang="es-AR" sz="2800" b="1" dirty="0">
                  <a:effectLst>
                    <a:outerShdw blurRad="38100" dist="38100" dir="2700000" algn="tl">
                      <a:srgbClr val="000000">
                        <a:alpha val="43137"/>
                      </a:srgbClr>
                    </a:outerShdw>
                  </a:effectLst>
                </a:rPr>
                <a:t> </a:t>
              </a:r>
            </a:p>
            <a:p>
              <a:pPr algn="ctr"/>
              <a:r>
                <a:rPr lang="es-AR" dirty="0"/>
                <a:t>KM DE GASODUCTOS </a:t>
              </a:r>
            </a:p>
            <a:p>
              <a:pPr algn="ctr"/>
              <a:r>
                <a:rPr lang="es-AR" sz="2800" b="1" dirty="0"/>
                <a:t>821.930</a:t>
              </a:r>
              <a:r>
                <a:rPr lang="es-AR" sz="4000" dirty="0"/>
                <a:t> </a:t>
              </a:r>
            </a:p>
            <a:p>
              <a:pPr algn="ctr"/>
              <a:r>
                <a:rPr lang="es-AR" dirty="0"/>
                <a:t>HP DE POTENCIA EN PLANTAS COMPRESORAS </a:t>
              </a:r>
            </a:p>
            <a:p>
              <a:pPr algn="ctr"/>
              <a:r>
                <a:rPr lang="es-AR" sz="2800" b="1" dirty="0"/>
                <a:t>46</a:t>
              </a:r>
              <a:r>
                <a:rPr lang="es-AR" sz="4000" dirty="0"/>
                <a:t> </a:t>
              </a:r>
            </a:p>
            <a:p>
              <a:pPr algn="ctr"/>
              <a:r>
                <a:rPr lang="es-AR" dirty="0"/>
                <a:t>PLANTAS COMPRESORAS </a:t>
              </a:r>
            </a:p>
            <a:p>
              <a:pPr algn="ctr"/>
              <a:endParaRPr lang="es-AR" dirty="0"/>
            </a:p>
            <a:p>
              <a:pPr algn="ctr"/>
              <a:r>
                <a:rPr lang="es-AR" sz="2600" b="1" dirty="0"/>
                <a:t>120.8 MMm</a:t>
              </a:r>
              <a:r>
                <a:rPr lang="es-AR" sz="2600" b="1" baseline="30000" dirty="0"/>
                <a:t>3</a:t>
              </a:r>
              <a:r>
                <a:rPr lang="es-AR" sz="2600" b="1" dirty="0"/>
                <a:t>/d</a:t>
              </a:r>
              <a:endParaRPr lang="es-AR" sz="2600" b="1" baseline="30000" dirty="0"/>
            </a:p>
            <a:p>
              <a:pPr algn="ctr"/>
              <a:r>
                <a:rPr lang="es-AR" dirty="0"/>
                <a:t>Capacidad Nominal de Inyección en Gasoductos</a:t>
              </a:r>
              <a:endParaRPr lang="es-AR" sz="1400" dirty="0"/>
            </a:p>
            <a:p>
              <a:endParaRPr lang="es-AR" sz="2000" dirty="0"/>
            </a:p>
          </p:txBody>
        </p:sp>
        <p:sp>
          <p:nvSpPr>
            <p:cNvPr id="6" name="Rectángulo 5"/>
            <p:cNvSpPr/>
            <p:nvPr/>
          </p:nvSpPr>
          <p:spPr>
            <a:xfrm>
              <a:off x="683621" y="1896373"/>
              <a:ext cx="5071361" cy="2832891"/>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3" name="Rectángulo 12"/>
          <p:cNvSpPr/>
          <p:nvPr/>
        </p:nvSpPr>
        <p:spPr>
          <a:xfrm>
            <a:off x="170155" y="97275"/>
            <a:ext cx="3509294" cy="523220"/>
          </a:xfrm>
          <a:prstGeom prst="rect">
            <a:avLst/>
          </a:prstGeom>
        </p:spPr>
        <p:txBody>
          <a:bodyPr wrap="none">
            <a:spAutoFit/>
          </a:bodyPr>
          <a:lstStyle/>
          <a:p>
            <a:r>
              <a:rPr lang="es-AR" sz="2800" dirty="0">
                <a:effectLst>
                  <a:outerShdw blurRad="38100" dist="38100" dir="2700000" algn="tl">
                    <a:srgbClr val="000000">
                      <a:alpha val="43137"/>
                    </a:srgbClr>
                  </a:outerShdw>
                </a:effectLst>
              </a:rPr>
              <a:t>AÑO 2003 – AÑO 2021</a:t>
            </a:r>
            <a:endParaRPr lang="en-US" sz="2800" dirty="0">
              <a:effectLst>
                <a:outerShdw blurRad="38100" dist="38100" dir="2700000" algn="tl">
                  <a:srgbClr val="000000">
                    <a:alpha val="43137"/>
                  </a:srgbClr>
                </a:outerShdw>
              </a:effectLst>
            </a:endParaRPr>
          </a:p>
        </p:txBody>
      </p:sp>
      <p:grpSp>
        <p:nvGrpSpPr>
          <p:cNvPr id="2" name="Grupo 1"/>
          <p:cNvGrpSpPr/>
          <p:nvPr/>
        </p:nvGrpSpPr>
        <p:grpSpPr>
          <a:xfrm>
            <a:off x="6719977" y="736050"/>
            <a:ext cx="4765089" cy="6121950"/>
            <a:chOff x="6579624" y="21445"/>
            <a:chExt cx="4827806" cy="6836555"/>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9624" y="21445"/>
              <a:ext cx="4827806" cy="6836555"/>
            </a:xfrm>
            <a:prstGeom prst="rect">
              <a:avLst/>
            </a:prstGeom>
          </p:spPr>
        </p:pic>
        <p:cxnSp>
          <p:nvCxnSpPr>
            <p:cNvPr id="4" name="Conector recto 3"/>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8" name="Conector recto 7"/>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9" name="Conector recto 8"/>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5" name="CuadroTexto 4"/>
            <p:cNvSpPr txBox="1"/>
            <p:nvPr/>
          </p:nvSpPr>
          <p:spPr>
            <a:xfrm>
              <a:off x="9283224" y="4284590"/>
              <a:ext cx="1906552" cy="553998"/>
            </a:xfrm>
            <a:prstGeom prst="rect">
              <a:avLst/>
            </a:prstGeom>
            <a:noFill/>
          </p:spPr>
          <p:txBody>
            <a:bodyPr wrap="square" rtlCol="0">
              <a:spAutoFit/>
            </a:bodyPr>
            <a:lstStyle/>
            <a:p>
              <a:r>
                <a:rPr lang="es-AR" sz="1000" dirty="0">
                  <a:solidFill>
                    <a:schemeClr val="bg1"/>
                  </a:solidFill>
                </a:rPr>
                <a:t>Gasoductos TGS / TGN</a:t>
              </a:r>
            </a:p>
            <a:p>
              <a:r>
                <a:rPr lang="es-AR" sz="1000" dirty="0">
                  <a:solidFill>
                    <a:schemeClr val="bg1"/>
                  </a:solidFill>
                </a:rPr>
                <a:t>Gasoductos Exportación</a:t>
              </a:r>
            </a:p>
            <a:p>
              <a:r>
                <a:rPr lang="es-AR" sz="1000" dirty="0">
                  <a:solidFill>
                    <a:schemeClr val="bg1"/>
                  </a:solidFill>
                </a:rPr>
                <a:t>Gasoductos Importación</a:t>
              </a:r>
              <a:endParaRPr lang="en-US" sz="1000" dirty="0">
                <a:solidFill>
                  <a:schemeClr val="bg1"/>
                </a:solidFill>
              </a:endParaRPr>
            </a:p>
          </p:txBody>
        </p:sp>
      </p:grpSp>
      <p:sp>
        <p:nvSpPr>
          <p:cNvPr id="14" name="CuadroTexto 13"/>
          <p:cNvSpPr txBox="1"/>
          <p:nvPr/>
        </p:nvSpPr>
        <p:spPr>
          <a:xfrm>
            <a:off x="186415" y="866781"/>
            <a:ext cx="6013167" cy="1569660"/>
          </a:xfrm>
          <a:prstGeom prst="rect">
            <a:avLst/>
          </a:prstGeom>
          <a:noFill/>
        </p:spPr>
        <p:txBody>
          <a:bodyPr wrap="square" rtlCol="0">
            <a:spAutoFit/>
          </a:bodyPr>
          <a:lstStyle/>
          <a:p>
            <a:r>
              <a:rPr lang="es-AR" sz="2400" dirty="0">
                <a:effectLst>
                  <a:outerShdw blurRad="38100" dist="38100" dir="2700000" algn="tl">
                    <a:srgbClr val="000000">
                      <a:alpha val="43137"/>
                    </a:srgbClr>
                  </a:outerShdw>
                </a:effectLst>
              </a:rPr>
              <a:t>SISTEMA LICENCIADO TGS – TGN</a:t>
            </a:r>
          </a:p>
          <a:p>
            <a:endParaRPr lang="es-AR" sz="2400" dirty="0">
              <a:effectLst>
                <a:outerShdw blurRad="38100" dist="38100" dir="2700000" algn="tl">
                  <a:srgbClr val="000000">
                    <a:alpha val="43137"/>
                  </a:srgbClr>
                </a:outerShdw>
              </a:effectLst>
            </a:endParaRPr>
          </a:p>
          <a:p>
            <a:endParaRPr lang="es-AR" sz="2400" dirty="0">
              <a:effectLst>
                <a:outerShdw blurRad="38100" dist="38100" dir="2700000" algn="tl">
                  <a:srgbClr val="000000">
                    <a:alpha val="43137"/>
                  </a:srgbClr>
                </a:outerShdw>
              </a:effectLst>
            </a:endParaRPr>
          </a:p>
          <a:p>
            <a:r>
              <a:rPr lang="es-AR" sz="2400" dirty="0">
                <a:effectLst>
                  <a:outerShdw blurRad="38100" dist="38100" dir="2700000" algn="tl">
                    <a:srgbClr val="000000">
                      <a:alpha val="43137"/>
                    </a:srgbClr>
                  </a:outerShdw>
                </a:effectLst>
              </a:rPr>
              <a:t>AÑO 2003</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6713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REVERSION DEL GASODUCTO NORTE ETAPA 1 Y 2</a:t>
            </a:r>
          </a:p>
        </p:txBody>
      </p:sp>
      <p:sp>
        <p:nvSpPr>
          <p:cNvPr id="7" name="Rectángulo 6">
            <a:extLst>
              <a:ext uri="{FF2B5EF4-FFF2-40B4-BE49-F238E27FC236}">
                <a16:creationId xmlns:a16="http://schemas.microsoft.com/office/drawing/2014/main" id="{65EB4A6E-7781-4842-9F09-987EAA3CFFA9}"/>
              </a:ext>
            </a:extLst>
          </p:cNvPr>
          <p:cNvSpPr/>
          <p:nvPr/>
        </p:nvSpPr>
        <p:spPr>
          <a:xfrm>
            <a:off x="356870" y="1161537"/>
            <a:ext cx="11704094" cy="923330"/>
          </a:xfrm>
          <a:prstGeom prst="rect">
            <a:avLst/>
          </a:prstGeom>
        </p:spPr>
        <p:txBody>
          <a:bodyPr wrap="square">
            <a:spAutoFit/>
          </a:bodyPr>
          <a:lstStyle/>
          <a:p>
            <a:pPr algn="just"/>
            <a:r>
              <a:rPr lang="es-ES" dirty="0">
                <a:cs typeface="Arial" panose="020B0604020202020204" pitchFamily="34" charset="0"/>
              </a:rPr>
              <a:t>Actualmente el sentido de flujo del Gasoducto Norte puede revertirse operativamente. Con la construcción de algunas ampliaciones de gasoductos y potencia, se puede ampliar la capacidad de transporte en sentido Sur – Norte.</a:t>
            </a:r>
          </a:p>
          <a:p>
            <a:endParaRPr lang="es-ES" dirty="0">
              <a:cs typeface="Arial" panose="020B0604020202020204" pitchFamily="34" charset="0"/>
            </a:endParaRPr>
          </a:p>
        </p:txBody>
      </p:sp>
      <p:sp>
        <p:nvSpPr>
          <p:cNvPr id="8" name="Rectángulo 7">
            <a:extLst>
              <a:ext uri="{FF2B5EF4-FFF2-40B4-BE49-F238E27FC236}">
                <a16:creationId xmlns:a16="http://schemas.microsoft.com/office/drawing/2014/main" id="{906F83AE-FC67-4706-BFEA-8DAC9BC4B6F3}"/>
              </a:ext>
            </a:extLst>
          </p:cNvPr>
          <p:cNvSpPr/>
          <p:nvPr/>
        </p:nvSpPr>
        <p:spPr>
          <a:xfrm>
            <a:off x="593064" y="2656109"/>
            <a:ext cx="3601249" cy="1938992"/>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A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11">
              <a:defRPr/>
            </a:pPr>
            <a:r>
              <a:rPr lang="es-AR" sz="2000" b="1" dirty="0">
                <a:solidFill>
                  <a:schemeClr val="tx1"/>
                </a:solidFill>
                <a:ea typeface="Roboto" pitchFamily="2" charset="0"/>
              </a:rPr>
              <a:t>Capacidad de Transporte </a:t>
            </a:r>
          </a:p>
          <a:p>
            <a:pPr algn="ctr" defTabSz="914411">
              <a:defRPr/>
            </a:pPr>
            <a:r>
              <a:rPr lang="es-AR" sz="2000" b="1" dirty="0">
                <a:solidFill>
                  <a:schemeClr val="tx1"/>
                </a:solidFill>
                <a:ea typeface="Roboto" pitchFamily="2" charset="0"/>
              </a:rPr>
              <a:t>14,5 MMm</a:t>
            </a:r>
            <a:r>
              <a:rPr lang="es-AR" sz="2000" b="1" baseline="30000" dirty="0">
                <a:solidFill>
                  <a:schemeClr val="tx1"/>
                </a:solidFill>
                <a:ea typeface="Roboto" pitchFamily="2" charset="0"/>
              </a:rPr>
              <a:t>3</a:t>
            </a:r>
            <a:r>
              <a:rPr lang="es-AR" sz="2000" b="1" dirty="0">
                <a:solidFill>
                  <a:schemeClr val="tx1"/>
                </a:solidFill>
                <a:ea typeface="Roboto" pitchFamily="2" charset="0"/>
              </a:rPr>
              <a:t>/d </a:t>
            </a:r>
          </a:p>
          <a:p>
            <a:pPr algn="ctr" defTabSz="914411">
              <a:defRPr/>
            </a:pPr>
            <a:r>
              <a:rPr lang="es-AR" sz="2000" b="1" dirty="0">
                <a:solidFill>
                  <a:schemeClr val="tx1"/>
                </a:solidFill>
                <a:ea typeface="Roboto" pitchFamily="2" charset="0"/>
              </a:rPr>
              <a:t>(SUR-NORTE)</a:t>
            </a:r>
          </a:p>
          <a:p>
            <a:pPr algn="ctr" defTabSz="914411">
              <a:defRPr/>
            </a:pPr>
            <a:endParaRPr lang="es-AR" sz="2000" b="1" dirty="0">
              <a:solidFill>
                <a:schemeClr val="tx1"/>
              </a:solidFill>
              <a:ea typeface="Roboto" pitchFamily="2" charset="0"/>
            </a:endParaRPr>
          </a:p>
          <a:p>
            <a:pPr algn="ctr" defTabSz="914411">
              <a:defRPr/>
            </a:pPr>
            <a:r>
              <a:rPr lang="es-AR" sz="2000" b="1" dirty="0">
                <a:solidFill>
                  <a:schemeClr val="tx1"/>
                </a:solidFill>
                <a:ea typeface="Roboto" pitchFamily="2" charset="0"/>
              </a:rPr>
              <a:t>91 km (30” </a:t>
            </a:r>
            <a:r>
              <a:rPr lang="es-AR" sz="2000" b="1" dirty="0" err="1">
                <a:solidFill>
                  <a:schemeClr val="tx1"/>
                </a:solidFill>
                <a:ea typeface="Roboto" pitchFamily="2" charset="0"/>
              </a:rPr>
              <a:t>diam</a:t>
            </a:r>
            <a:r>
              <a:rPr lang="es-AR" sz="2000" b="1" dirty="0">
                <a:solidFill>
                  <a:schemeClr val="tx1"/>
                </a:solidFill>
                <a:ea typeface="Roboto" pitchFamily="2" charset="0"/>
              </a:rPr>
              <a:t>.)</a:t>
            </a:r>
          </a:p>
          <a:p>
            <a:pPr algn="ctr" defTabSz="914411">
              <a:defRPr/>
            </a:pPr>
            <a:endParaRPr lang="es-AR" sz="2000" b="1" dirty="0">
              <a:solidFill>
                <a:schemeClr val="tx1"/>
              </a:solidFill>
              <a:ea typeface="Roboto" pitchFamily="2" charset="0"/>
            </a:endParaRPr>
          </a:p>
        </p:txBody>
      </p:sp>
      <p:sp>
        <p:nvSpPr>
          <p:cNvPr id="6" name="Rectángulo 5"/>
          <p:cNvSpPr/>
          <p:nvPr/>
        </p:nvSpPr>
        <p:spPr>
          <a:xfrm>
            <a:off x="593064" y="5702650"/>
            <a:ext cx="11395736" cy="646331"/>
          </a:xfrm>
          <a:prstGeom prst="rect">
            <a:avLst/>
          </a:prstGeom>
        </p:spPr>
        <p:txBody>
          <a:bodyPr wrap="square">
            <a:spAutoFit/>
          </a:bodyPr>
          <a:lstStyle/>
          <a:p>
            <a:pPr marL="285750" indent="-285750">
              <a:spcBef>
                <a:spcPts val="1200"/>
              </a:spcBef>
              <a:buFont typeface="Arial" panose="020B0604020202020204" pitchFamily="34" charset="0"/>
              <a:buChar char="•"/>
            </a:pPr>
            <a:r>
              <a:rPr lang="es-ES" dirty="0"/>
              <a:t>En la futura </a:t>
            </a:r>
            <a:r>
              <a:rPr lang="es-ES" b="1" dirty="0"/>
              <a:t>ETAPA 3</a:t>
            </a:r>
            <a:r>
              <a:rPr lang="es-ES" dirty="0"/>
              <a:t>, se podría revertir el sentido del flujo en el Gasoducto Norte por una capacidad de 19 MSm3/d, requiriendo la instalación total de aproximadamente 158 km de </a:t>
            </a:r>
            <a:r>
              <a:rPr lang="es-ES" dirty="0" err="1"/>
              <a:t>loop</a:t>
            </a:r>
            <a:r>
              <a:rPr lang="es-ES" dirty="0"/>
              <a:t> y al menos 30.900 HP adicionales.</a:t>
            </a:r>
            <a:endParaRPr lang="es-AR" dirty="0">
              <a:ea typeface="Roboto" pitchFamily="2" charset="0"/>
              <a:cs typeface="Arial" panose="020B0604020202020204" pitchFamily="34" charset="0"/>
            </a:endParaRP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a:stCxn id="9" idx="1"/>
          </p:cNvCxnSpPr>
          <p:nvPr/>
        </p:nvCxnSpPr>
        <p:spPr>
          <a:xfrm flipH="1">
            <a:off x="8726557" y="3746861"/>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stretch>
            <a:fillRect/>
          </a:stretch>
        </p:blipFill>
        <p:spPr>
          <a:xfrm>
            <a:off x="4358825" y="2162873"/>
            <a:ext cx="7702139" cy="3017797"/>
          </a:xfrm>
          <a:prstGeom prst="rect">
            <a:avLst/>
          </a:prstGeom>
        </p:spPr>
      </p:pic>
    </p:spTree>
    <p:extLst>
      <p:ext uri="{BB962C8B-B14F-4D97-AF65-F5344CB8AC3E}">
        <p14:creationId xmlns:p14="http://schemas.microsoft.com/office/powerpoint/2010/main" val="12914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808E1-5D40-40BD-BCD5-E0F049DA0014}"/>
              </a:ext>
            </a:extLst>
          </p:cNvPr>
          <p:cNvSpPr>
            <a:spLocks noGrp="1"/>
          </p:cNvSpPr>
          <p:nvPr>
            <p:ph type="title" idx="4294967295"/>
          </p:nvPr>
        </p:nvSpPr>
        <p:spPr>
          <a:xfrm>
            <a:off x="0" y="293688"/>
            <a:ext cx="10515600" cy="236537"/>
          </a:xfrm>
        </p:spPr>
        <p:txBody>
          <a:bodyPr>
            <a:normAutofit fontScale="90000"/>
          </a:bodyPr>
          <a:lstStyle/>
          <a:p>
            <a:r>
              <a:rPr lang="es-AR" dirty="0">
                <a:effectLst>
                  <a:outerShdw blurRad="38100" dist="38100" dir="2700000" algn="tl">
                    <a:srgbClr val="000000">
                      <a:alpha val="43137"/>
                    </a:srgbClr>
                  </a:outerShdw>
                </a:effectLst>
                <a:latin typeface="+mn-lt"/>
              </a:rPr>
              <a:t>Obras complementarias</a:t>
            </a:r>
          </a:p>
        </p:txBody>
      </p:sp>
      <p:sp>
        <p:nvSpPr>
          <p:cNvPr id="5" name="Rectángulo 4">
            <a:extLst>
              <a:ext uri="{FF2B5EF4-FFF2-40B4-BE49-F238E27FC236}">
                <a16:creationId xmlns:a16="http://schemas.microsoft.com/office/drawing/2014/main" id="{009D9BA5-6FF2-44F8-95B3-DCF047C90D52}"/>
              </a:ext>
            </a:extLst>
          </p:cNvPr>
          <p:cNvSpPr/>
          <p:nvPr/>
        </p:nvSpPr>
        <p:spPr>
          <a:xfrm>
            <a:off x="356870" y="659885"/>
            <a:ext cx="6010610" cy="5016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s-A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s-ES" b="1" dirty="0">
                <a:solidFill>
                  <a:schemeClr val="tx1"/>
                </a:solidFill>
                <a:cs typeface="Arial" panose="020B0604020202020204" pitchFamily="34" charset="0"/>
              </a:rPr>
              <a:t>EXPANSIÓN DEL GASODUCTO CENTRO OESTE – ETAPA 1 + 2</a:t>
            </a:r>
          </a:p>
        </p:txBody>
      </p:sp>
      <p:sp>
        <p:nvSpPr>
          <p:cNvPr id="7" name="Rectángulo 6">
            <a:extLst>
              <a:ext uri="{FF2B5EF4-FFF2-40B4-BE49-F238E27FC236}">
                <a16:creationId xmlns:a16="http://schemas.microsoft.com/office/drawing/2014/main" id="{65EB4A6E-7781-4842-9F09-987EAA3CFFA9}"/>
              </a:ext>
            </a:extLst>
          </p:cNvPr>
          <p:cNvSpPr/>
          <p:nvPr/>
        </p:nvSpPr>
        <p:spPr>
          <a:xfrm>
            <a:off x="319199" y="1032899"/>
            <a:ext cx="11704094" cy="923330"/>
          </a:xfrm>
          <a:prstGeom prst="rect">
            <a:avLst/>
          </a:prstGeom>
        </p:spPr>
        <p:txBody>
          <a:bodyPr wrap="square">
            <a:spAutoFit/>
          </a:bodyPr>
          <a:lstStyle/>
          <a:p>
            <a:r>
              <a:rPr lang="es-ES" dirty="0"/>
              <a:t>El Gasoducto Centro Oeste, con cabecera en la cuenca Neuquina operado por TGN y Finalizando en la PC San Jerónimo con  destino a tramos finales. Esta obra de expansión posibilitaría llegar a las zonas de Litoral y Centro para utilizar la capacidad remanente, fuera de los picos de demanda invernal.</a:t>
            </a:r>
            <a:endParaRPr lang="es-ES" dirty="0">
              <a:solidFill>
                <a:schemeClr val="tx2">
                  <a:lumMod val="50000"/>
                </a:schemeClr>
              </a:solidFill>
              <a:cs typeface="Arial" panose="020B0604020202020204" pitchFamily="34" charset="0"/>
            </a:endParaRPr>
          </a:p>
        </p:txBody>
      </p:sp>
      <p:sp>
        <p:nvSpPr>
          <p:cNvPr id="9" name="CuadroTexto 8"/>
          <p:cNvSpPr txBox="1"/>
          <p:nvPr/>
        </p:nvSpPr>
        <p:spPr>
          <a:xfrm>
            <a:off x="9104243" y="3562195"/>
            <a:ext cx="2792896" cy="369332"/>
          </a:xfrm>
          <a:prstGeom prst="rect">
            <a:avLst/>
          </a:prstGeom>
          <a:noFill/>
        </p:spPr>
        <p:txBody>
          <a:bodyPr wrap="square" rtlCol="0">
            <a:spAutoFit/>
          </a:bodyPr>
          <a:lstStyle/>
          <a:p>
            <a:r>
              <a:rPr lang="es-AR" dirty="0">
                <a:solidFill>
                  <a:schemeClr val="bg1"/>
                </a:solidFill>
              </a:rPr>
              <a:t>Ciudad de Buenos Aires</a:t>
            </a:r>
            <a:endParaRPr lang="en-US" dirty="0">
              <a:solidFill>
                <a:schemeClr val="bg1"/>
              </a:solidFill>
            </a:endParaRPr>
          </a:p>
        </p:txBody>
      </p:sp>
      <p:cxnSp>
        <p:nvCxnSpPr>
          <p:cNvPr id="11" name="Conector recto 10"/>
          <p:cNvCxnSpPr>
            <a:stCxn id="9" idx="1"/>
          </p:cNvCxnSpPr>
          <p:nvPr/>
        </p:nvCxnSpPr>
        <p:spPr>
          <a:xfrm flipH="1">
            <a:off x="8726557" y="3746861"/>
            <a:ext cx="377686" cy="184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a:blip r:embed="rId2"/>
          <a:stretch>
            <a:fillRect/>
          </a:stretch>
        </p:blipFill>
        <p:spPr>
          <a:xfrm>
            <a:off x="356869" y="2072808"/>
            <a:ext cx="11628755" cy="2514836"/>
          </a:xfrm>
          <a:prstGeom prst="rect">
            <a:avLst/>
          </a:prstGeom>
        </p:spPr>
      </p:pic>
      <p:sp>
        <p:nvSpPr>
          <p:cNvPr id="12" name="Rectángulo 11">
            <a:extLst>
              <a:ext uri="{FF2B5EF4-FFF2-40B4-BE49-F238E27FC236}">
                <a16:creationId xmlns:a16="http://schemas.microsoft.com/office/drawing/2014/main" id="{553F0F50-22BA-4D4D-9F39-B4BAE7444505}"/>
              </a:ext>
            </a:extLst>
          </p:cNvPr>
          <p:cNvSpPr/>
          <p:nvPr/>
        </p:nvSpPr>
        <p:spPr>
          <a:xfrm>
            <a:off x="2273759" y="4859418"/>
            <a:ext cx="7376088" cy="1836400"/>
          </a:xfrm>
          <a:prstGeom prst="rect">
            <a:avLst/>
          </a:prstGeom>
          <a:no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chemeClr val="tx1"/>
                </a:solidFill>
                <a:effectLst/>
                <a:uLnTx/>
                <a:uFillTx/>
                <a:ea typeface="+mn-ea"/>
                <a:cs typeface="Arial" panose="020B0604020202020204" pitchFamily="34" charset="0"/>
              </a:rPr>
              <a:t>Amplía la capacidad de Transporte</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chemeClr val="tx1"/>
                </a:solidFill>
                <a:effectLst/>
                <a:uLnTx/>
                <a:uFillTx/>
                <a:ea typeface="+mn-ea"/>
                <a:cs typeface="Arial" panose="020B0604020202020204" pitchFamily="34" charset="0"/>
              </a:rPr>
              <a:t>2,2 MMm</a:t>
            </a:r>
            <a:r>
              <a:rPr kumimoji="0" lang="es-AR" sz="2000" b="1" i="0" u="none" strike="noStrike" kern="1200" cap="none" spc="0" normalizeH="0" baseline="30000" noProof="0" dirty="0">
                <a:ln>
                  <a:noFill/>
                </a:ln>
                <a:solidFill>
                  <a:schemeClr val="tx1"/>
                </a:solidFill>
                <a:effectLst/>
                <a:uLnTx/>
                <a:uFillTx/>
                <a:ea typeface="+mn-ea"/>
                <a:cs typeface="Arial" panose="020B0604020202020204" pitchFamily="34" charset="0"/>
              </a:rPr>
              <a:t>3</a:t>
            </a:r>
            <a:r>
              <a:rPr kumimoji="0" lang="es-AR" sz="2000" b="1" i="0" u="none" strike="noStrike" kern="1200" cap="none" spc="0" normalizeH="0" baseline="0" noProof="0" dirty="0">
                <a:ln>
                  <a:noFill/>
                </a:ln>
                <a:solidFill>
                  <a:schemeClr val="tx1"/>
                </a:solidFill>
                <a:effectLst/>
                <a:uLnTx/>
                <a:uFillTx/>
                <a:ea typeface="+mn-ea"/>
                <a:cs typeface="Arial" panose="020B0604020202020204" pitchFamily="34" charset="0"/>
              </a:rPr>
              <a:t>/d </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tx1"/>
                </a:solidFill>
                <a:effectLst/>
                <a:uLnTx/>
                <a:uFillTx/>
                <a:ea typeface="+mn-ea"/>
                <a:cs typeface="Arial" panose="020B0604020202020204" pitchFamily="34" charset="0"/>
              </a:rPr>
              <a:t> (1,7 MMm</a:t>
            </a:r>
            <a:r>
              <a:rPr kumimoji="0" lang="es-ES" sz="2000" b="1" i="0" u="none" strike="noStrike" kern="1200" cap="none" spc="0" normalizeH="0" baseline="30000" noProof="0" dirty="0">
                <a:ln>
                  <a:noFill/>
                </a:ln>
                <a:solidFill>
                  <a:schemeClr val="tx1"/>
                </a:solidFill>
                <a:effectLst/>
                <a:uLnTx/>
                <a:uFillTx/>
                <a:ea typeface="+mn-ea"/>
                <a:cs typeface="Arial" panose="020B0604020202020204" pitchFamily="34" charset="0"/>
              </a:rPr>
              <a:t>3</a:t>
            </a:r>
            <a:r>
              <a:rPr kumimoji="0" lang="es-ES" sz="2000" b="1" i="0" u="none" strike="noStrike" kern="1200" cap="none" spc="0" normalizeH="0" baseline="0" noProof="0" dirty="0">
                <a:ln>
                  <a:noFill/>
                </a:ln>
                <a:solidFill>
                  <a:schemeClr val="tx1"/>
                </a:solidFill>
                <a:effectLst/>
                <a:uLnTx/>
                <a:uFillTx/>
                <a:ea typeface="+mn-ea"/>
                <a:cs typeface="Arial" panose="020B0604020202020204" pitchFamily="34" charset="0"/>
              </a:rPr>
              <a:t>/d Cuyo-Litoral y 0,5 MMm</a:t>
            </a:r>
            <a:r>
              <a:rPr kumimoji="0" lang="es-ES" sz="2000" b="1" i="0" u="none" strike="noStrike" kern="1200" cap="none" spc="0" normalizeH="0" baseline="30000" noProof="0" dirty="0">
                <a:ln>
                  <a:noFill/>
                </a:ln>
                <a:solidFill>
                  <a:schemeClr val="tx1"/>
                </a:solidFill>
                <a:effectLst/>
                <a:uLnTx/>
                <a:uFillTx/>
                <a:ea typeface="+mn-ea"/>
                <a:cs typeface="Arial" panose="020B0604020202020204" pitchFamily="34" charset="0"/>
              </a:rPr>
              <a:t>3</a:t>
            </a:r>
            <a:r>
              <a:rPr kumimoji="0" lang="es-ES" sz="2000" b="1" i="0" u="none" strike="noStrike" kern="1200" cap="none" spc="0" normalizeH="0" baseline="0" noProof="0" dirty="0">
                <a:ln>
                  <a:noFill/>
                </a:ln>
                <a:solidFill>
                  <a:schemeClr val="tx1"/>
                </a:solidFill>
                <a:effectLst/>
                <a:uLnTx/>
                <a:uFillTx/>
                <a:ea typeface="+mn-ea"/>
                <a:cs typeface="Arial" panose="020B0604020202020204" pitchFamily="34" charset="0"/>
              </a:rPr>
              <a:t>/d Cuyo-Centro Sur)</a:t>
            </a:r>
          </a:p>
          <a:p>
            <a:pPr algn="ctr" defTabSz="727323">
              <a:defRPr/>
            </a:pPr>
            <a:r>
              <a:rPr lang="es-AR" sz="2000" b="1" dirty="0">
                <a:solidFill>
                  <a:schemeClr val="tx1"/>
                </a:solidFill>
                <a:ea typeface="Roboto" pitchFamily="2" charset="0"/>
              </a:rPr>
              <a:t>MAPO 75,5 Kg/cm</a:t>
            </a:r>
            <a:r>
              <a:rPr lang="es-AR" sz="2000" b="1" baseline="30000" dirty="0">
                <a:solidFill>
                  <a:schemeClr val="tx1"/>
                </a:solidFill>
                <a:ea typeface="Roboto" pitchFamily="2" charset="0"/>
              </a:rPr>
              <a:t>2</a:t>
            </a:r>
          </a:p>
          <a:p>
            <a:pPr algn="ctr" defTabSz="914411">
              <a:defRPr/>
            </a:pPr>
            <a:r>
              <a:rPr lang="es-AR" sz="2000" b="1" dirty="0">
                <a:solidFill>
                  <a:schemeClr val="tx1"/>
                </a:solidFill>
                <a:cs typeface="Arial" panose="020B0604020202020204" pitchFamily="34" charset="0"/>
              </a:rPr>
              <a:t>65 km (30” </a:t>
            </a:r>
            <a:r>
              <a:rPr lang="es-AR" sz="2000" b="1" dirty="0" err="1">
                <a:solidFill>
                  <a:schemeClr val="tx1"/>
                </a:solidFill>
                <a:cs typeface="Arial" panose="020B0604020202020204" pitchFamily="34" charset="0"/>
              </a:rPr>
              <a:t>diam</a:t>
            </a:r>
            <a:r>
              <a:rPr lang="es-AR" sz="2000" b="1" dirty="0">
                <a:solidFill>
                  <a:schemeClr val="tx1"/>
                </a:solidFill>
                <a:cs typeface="Arial" panose="020B0604020202020204" pitchFamily="34" charset="0"/>
              </a:rPr>
              <a:t>.) + 15.000 HP</a:t>
            </a:r>
          </a:p>
          <a:p>
            <a:pPr algn="ctr" defTabSz="727323">
              <a:defRPr/>
            </a:pPr>
            <a:endParaRPr lang="es-AR" sz="2000" b="1" baseline="30000" dirty="0">
              <a:solidFill>
                <a:schemeClr val="tx1"/>
              </a:solidFill>
              <a:ea typeface="Roboto" pitchFamily="2" charset="0"/>
            </a:endParaRPr>
          </a:p>
        </p:txBody>
      </p:sp>
      <p:sp>
        <p:nvSpPr>
          <p:cNvPr id="3" name="CuadroTexto 2"/>
          <p:cNvSpPr txBox="1"/>
          <p:nvPr/>
        </p:nvSpPr>
        <p:spPr>
          <a:xfrm>
            <a:off x="5618798" y="3401460"/>
            <a:ext cx="1771805" cy="276999"/>
          </a:xfrm>
          <a:prstGeom prst="rect">
            <a:avLst/>
          </a:prstGeom>
          <a:noFill/>
        </p:spPr>
        <p:txBody>
          <a:bodyPr wrap="square" rtlCol="0">
            <a:spAutoFit/>
          </a:bodyPr>
          <a:lstStyle/>
          <a:p>
            <a:r>
              <a:rPr lang="es-AR" sz="1200" dirty="0" err="1">
                <a:solidFill>
                  <a:schemeClr val="bg1"/>
                </a:solidFill>
              </a:rPr>
              <a:t>Baldissera</a:t>
            </a:r>
            <a:endParaRPr lang="en-US" sz="1200" dirty="0">
              <a:solidFill>
                <a:schemeClr val="bg1"/>
              </a:solidFill>
            </a:endParaRPr>
          </a:p>
        </p:txBody>
      </p:sp>
      <p:sp>
        <p:nvSpPr>
          <p:cNvPr id="13" name="CuadroTexto 12"/>
          <p:cNvSpPr txBox="1"/>
          <p:nvPr/>
        </p:nvSpPr>
        <p:spPr>
          <a:xfrm rot="598091">
            <a:off x="5618573" y="2843884"/>
            <a:ext cx="2764430" cy="369332"/>
          </a:xfrm>
          <a:prstGeom prst="rect">
            <a:avLst/>
          </a:prstGeom>
          <a:noFill/>
        </p:spPr>
        <p:txBody>
          <a:bodyPr wrap="square" rtlCol="0">
            <a:spAutoFit/>
          </a:bodyPr>
          <a:lstStyle/>
          <a:p>
            <a:r>
              <a:rPr lang="es-AR" dirty="0">
                <a:solidFill>
                  <a:schemeClr val="bg1"/>
                </a:solidFill>
              </a:rPr>
              <a:t>Gasoducto Norte</a:t>
            </a:r>
            <a:endParaRPr lang="en-US" dirty="0">
              <a:solidFill>
                <a:schemeClr val="bg1"/>
              </a:solidFill>
            </a:endParaRPr>
          </a:p>
        </p:txBody>
      </p:sp>
      <p:sp>
        <p:nvSpPr>
          <p:cNvPr id="14" name="CuadroTexto 13"/>
          <p:cNvSpPr txBox="1"/>
          <p:nvPr/>
        </p:nvSpPr>
        <p:spPr>
          <a:xfrm rot="2957164">
            <a:off x="8104830" y="3956476"/>
            <a:ext cx="1821857" cy="369332"/>
          </a:xfrm>
          <a:prstGeom prst="rect">
            <a:avLst/>
          </a:prstGeom>
          <a:noFill/>
        </p:spPr>
        <p:txBody>
          <a:bodyPr wrap="square" rtlCol="0">
            <a:spAutoFit/>
          </a:bodyPr>
          <a:lstStyle/>
          <a:p>
            <a:r>
              <a:rPr lang="es-AR" dirty="0">
                <a:solidFill>
                  <a:schemeClr val="bg1"/>
                </a:solidFill>
              </a:rPr>
              <a:t>Tramos Finales</a:t>
            </a:r>
            <a:endParaRPr lang="en-US" dirty="0">
              <a:solidFill>
                <a:schemeClr val="bg1"/>
              </a:solidFill>
            </a:endParaRPr>
          </a:p>
        </p:txBody>
      </p:sp>
      <p:sp>
        <p:nvSpPr>
          <p:cNvPr id="15" name="CuadroTexto 14"/>
          <p:cNvSpPr txBox="1"/>
          <p:nvPr/>
        </p:nvSpPr>
        <p:spPr>
          <a:xfrm rot="21178236">
            <a:off x="4519049" y="3986402"/>
            <a:ext cx="2764430" cy="369332"/>
          </a:xfrm>
          <a:prstGeom prst="rect">
            <a:avLst/>
          </a:prstGeom>
          <a:noFill/>
        </p:spPr>
        <p:txBody>
          <a:bodyPr wrap="square" rtlCol="0">
            <a:spAutoFit/>
          </a:bodyPr>
          <a:lstStyle/>
          <a:p>
            <a:r>
              <a:rPr lang="es-AR" dirty="0">
                <a:solidFill>
                  <a:schemeClr val="bg1"/>
                </a:solidFill>
              </a:rPr>
              <a:t>Gasoducto Centro Oeste</a:t>
            </a:r>
            <a:endParaRPr lang="en-US" dirty="0">
              <a:solidFill>
                <a:schemeClr val="bg1"/>
              </a:solidFill>
            </a:endParaRPr>
          </a:p>
        </p:txBody>
      </p:sp>
      <p:sp>
        <p:nvSpPr>
          <p:cNvPr id="16" name="CuadroTexto 15"/>
          <p:cNvSpPr txBox="1"/>
          <p:nvPr/>
        </p:nvSpPr>
        <p:spPr>
          <a:xfrm>
            <a:off x="1858429" y="4024407"/>
            <a:ext cx="1771805" cy="276999"/>
          </a:xfrm>
          <a:prstGeom prst="rect">
            <a:avLst/>
          </a:prstGeom>
          <a:noFill/>
        </p:spPr>
        <p:txBody>
          <a:bodyPr wrap="square" rtlCol="0">
            <a:spAutoFit/>
          </a:bodyPr>
          <a:lstStyle/>
          <a:p>
            <a:r>
              <a:rPr lang="es-AR" sz="1200" dirty="0" err="1">
                <a:solidFill>
                  <a:schemeClr val="bg1"/>
                </a:solidFill>
              </a:rPr>
              <a:t>Chajan</a:t>
            </a:r>
            <a:endParaRPr lang="en-US" sz="1200" dirty="0">
              <a:solidFill>
                <a:schemeClr val="bg1"/>
              </a:solidFill>
            </a:endParaRPr>
          </a:p>
        </p:txBody>
      </p:sp>
      <p:sp>
        <p:nvSpPr>
          <p:cNvPr id="17" name="CuadroTexto 16"/>
          <p:cNvSpPr txBox="1"/>
          <p:nvPr/>
        </p:nvSpPr>
        <p:spPr>
          <a:xfrm>
            <a:off x="3796527" y="3655075"/>
            <a:ext cx="1771805" cy="276999"/>
          </a:xfrm>
          <a:prstGeom prst="rect">
            <a:avLst/>
          </a:prstGeom>
          <a:noFill/>
        </p:spPr>
        <p:txBody>
          <a:bodyPr wrap="square" rtlCol="0">
            <a:spAutoFit/>
          </a:bodyPr>
          <a:lstStyle/>
          <a:p>
            <a:r>
              <a:rPr lang="es-AR" sz="1200" dirty="0">
                <a:solidFill>
                  <a:schemeClr val="bg1"/>
                </a:solidFill>
              </a:rPr>
              <a:t>La Carlota</a:t>
            </a:r>
            <a:endParaRPr lang="en-US" sz="1200" dirty="0">
              <a:solidFill>
                <a:schemeClr val="bg1"/>
              </a:solidFill>
            </a:endParaRPr>
          </a:p>
        </p:txBody>
      </p:sp>
    </p:spTree>
    <p:extLst>
      <p:ext uri="{BB962C8B-B14F-4D97-AF65-F5344CB8AC3E}">
        <p14:creationId xmlns:p14="http://schemas.microsoft.com/office/powerpoint/2010/main" val="906215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7475" y="777849"/>
            <a:ext cx="5274733" cy="5905795"/>
          </a:xfrm>
          <a:prstGeom prst="rect">
            <a:avLst/>
          </a:prstGeom>
        </p:spPr>
      </p:pic>
      <p:sp>
        <p:nvSpPr>
          <p:cNvPr id="8" name="CuadroTexto 7">
            <a:extLst>
              <a:ext uri="{FF2B5EF4-FFF2-40B4-BE49-F238E27FC236}">
                <a16:creationId xmlns:a16="http://schemas.microsoft.com/office/drawing/2014/main" id="{6049D123-A46E-4B91-80B1-3D6547C7B728}"/>
              </a:ext>
            </a:extLst>
          </p:cNvPr>
          <p:cNvSpPr txBox="1"/>
          <p:nvPr/>
        </p:nvSpPr>
        <p:spPr>
          <a:xfrm>
            <a:off x="312657" y="861846"/>
            <a:ext cx="5825291" cy="2769989"/>
          </a:xfrm>
          <a:prstGeom prst="rect">
            <a:avLst/>
          </a:prstGeom>
          <a:noFill/>
        </p:spPr>
        <p:txBody>
          <a:bodyPr wrap="square" rtlCol="0">
            <a:spAutoFit/>
          </a:bodyPr>
          <a:lstStyle/>
          <a:p>
            <a:r>
              <a:rPr lang="es-AR" sz="2800" dirty="0"/>
              <a:t>Provincias de </a:t>
            </a:r>
            <a:r>
              <a:rPr lang="es-AR" sz="2800" u="sng" dirty="0"/>
              <a:t>Corrientes y Misiones </a:t>
            </a:r>
            <a:r>
              <a:rPr lang="es-AR" sz="2800" dirty="0"/>
              <a:t>incluidas en el programa </a:t>
            </a:r>
            <a:r>
              <a:rPr lang="es-AR" sz="2800" dirty="0" err="1"/>
              <a:t>Transport.Ar</a:t>
            </a:r>
            <a:r>
              <a:rPr lang="es-AR" sz="2800" dirty="0"/>
              <a:t>.</a:t>
            </a:r>
          </a:p>
          <a:p>
            <a:r>
              <a:rPr lang="es-AR" sz="2800" dirty="0"/>
              <a:t> </a:t>
            </a:r>
            <a:endParaRPr lang="es-AR" dirty="0"/>
          </a:p>
          <a:p>
            <a:r>
              <a:rPr lang="es-AR" dirty="0"/>
              <a:t>Longitud Aprox. 1.551 km </a:t>
            </a:r>
          </a:p>
          <a:p>
            <a:endParaRPr lang="es-AR" dirty="0"/>
          </a:p>
          <a:p>
            <a:r>
              <a:rPr lang="es-AR" dirty="0"/>
              <a:t>Diámetros 24”,16”,10”,8”,6” y 4”</a:t>
            </a:r>
          </a:p>
          <a:p>
            <a:endParaRPr lang="es-AR" dirty="0"/>
          </a:p>
          <a:p>
            <a:r>
              <a:rPr lang="es-AR" dirty="0" err="1"/>
              <a:t>EPCs</a:t>
            </a:r>
            <a:r>
              <a:rPr lang="es-AR" dirty="0"/>
              <a:t> 11, 12, 13 y 14</a:t>
            </a:r>
          </a:p>
        </p:txBody>
      </p:sp>
      <p:pic>
        <p:nvPicPr>
          <p:cNvPr id="3" name="Imagen 2"/>
          <p:cNvPicPr>
            <a:picLocks noChangeAspect="1"/>
          </p:cNvPicPr>
          <p:nvPr/>
        </p:nvPicPr>
        <p:blipFill>
          <a:blip r:embed="rId3"/>
          <a:stretch>
            <a:fillRect/>
          </a:stretch>
        </p:blipFill>
        <p:spPr>
          <a:xfrm>
            <a:off x="348192" y="4129284"/>
            <a:ext cx="5789756" cy="1917579"/>
          </a:xfrm>
          <a:prstGeom prst="rect">
            <a:avLst/>
          </a:prstGeom>
        </p:spPr>
      </p:pic>
      <p:sp>
        <p:nvSpPr>
          <p:cNvPr id="11" name="Título 1">
            <a:extLst>
              <a:ext uri="{FF2B5EF4-FFF2-40B4-BE49-F238E27FC236}">
                <a16:creationId xmlns:a16="http://schemas.microsoft.com/office/drawing/2014/main" id="{A40808E1-5D40-40BD-BCD5-E0F049DA0014}"/>
              </a:ext>
            </a:extLst>
          </p:cNvPr>
          <p:cNvSpPr txBox="1">
            <a:spLocks/>
          </p:cNvSpPr>
          <p:nvPr/>
        </p:nvSpPr>
        <p:spPr>
          <a:xfrm>
            <a:off x="0" y="293688"/>
            <a:ext cx="10515600" cy="23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dirty="0">
                <a:effectLst>
                  <a:outerShdw blurRad="38100" dist="38100" dir="2700000" algn="tl">
                    <a:srgbClr val="000000">
                      <a:alpha val="43137"/>
                    </a:srgbClr>
                  </a:outerShdw>
                </a:effectLst>
                <a:latin typeface="+mn-lt"/>
              </a:rPr>
              <a:t>Programa </a:t>
            </a:r>
            <a:r>
              <a:rPr lang="es-AR" sz="3600" dirty="0" err="1">
                <a:effectLst>
                  <a:outerShdw blurRad="38100" dist="38100" dir="2700000" algn="tl">
                    <a:srgbClr val="000000">
                      <a:alpha val="43137"/>
                    </a:srgbClr>
                  </a:outerShdw>
                </a:effectLst>
                <a:latin typeface="+mn-lt"/>
              </a:rPr>
              <a:t>Transport.Ar</a:t>
            </a:r>
            <a:r>
              <a:rPr lang="es-AR" sz="3600" dirty="0">
                <a:effectLst>
                  <a:outerShdw blurRad="38100" dist="38100" dir="2700000" algn="tl">
                    <a:srgbClr val="000000">
                      <a:alpha val="43137"/>
                    </a:srgbClr>
                  </a:outerShdw>
                </a:effectLst>
                <a:latin typeface="+mn-lt"/>
              </a:rPr>
              <a:t> – GNEA (Corrientes – Misiones)</a:t>
            </a:r>
          </a:p>
        </p:txBody>
      </p:sp>
      <p:sp>
        <p:nvSpPr>
          <p:cNvPr id="12" name="CuadroTexto 11">
            <a:extLst>
              <a:ext uri="{FF2B5EF4-FFF2-40B4-BE49-F238E27FC236}">
                <a16:creationId xmlns:a16="http://schemas.microsoft.com/office/drawing/2014/main" id="{6049D123-A46E-4B91-80B1-3D6547C7B728}"/>
              </a:ext>
            </a:extLst>
          </p:cNvPr>
          <p:cNvSpPr txBox="1"/>
          <p:nvPr/>
        </p:nvSpPr>
        <p:spPr>
          <a:xfrm>
            <a:off x="160257" y="6544312"/>
            <a:ext cx="5825291" cy="215444"/>
          </a:xfrm>
          <a:prstGeom prst="rect">
            <a:avLst/>
          </a:prstGeom>
          <a:noFill/>
        </p:spPr>
        <p:txBody>
          <a:bodyPr wrap="square" rtlCol="0">
            <a:spAutoFit/>
          </a:bodyPr>
          <a:lstStyle/>
          <a:p>
            <a:r>
              <a:rPr lang="es-AR" sz="800" dirty="0"/>
              <a:t>Nota: Datos tomados de los pliegos del proyecto original</a:t>
            </a:r>
          </a:p>
        </p:txBody>
      </p:sp>
    </p:spTree>
    <p:extLst>
      <p:ext uri="{BB962C8B-B14F-4D97-AF65-F5344CB8AC3E}">
        <p14:creationId xmlns:p14="http://schemas.microsoft.com/office/powerpoint/2010/main" val="69520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307978" y="5969726"/>
            <a:ext cx="3200400" cy="584775"/>
          </a:xfrm>
          <a:prstGeom prst="rect">
            <a:avLst/>
          </a:prstGeom>
          <a:noFill/>
        </p:spPr>
        <p:txBody>
          <a:bodyPr wrap="square" rtlCol="0">
            <a:spAutoFit/>
          </a:bodyPr>
          <a:lstStyle/>
          <a:p>
            <a:r>
              <a:rPr lang="es-AR" sz="3200" dirty="0"/>
              <a:t>Muchas Gracias</a:t>
            </a:r>
          </a:p>
        </p:txBody>
      </p:sp>
    </p:spTree>
    <p:extLst>
      <p:ext uri="{BB962C8B-B14F-4D97-AF65-F5344CB8AC3E}">
        <p14:creationId xmlns:p14="http://schemas.microsoft.com/office/powerpoint/2010/main" val="334805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589867" y="5825067"/>
            <a:ext cx="626533" cy="347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o 7"/>
          <p:cNvGrpSpPr/>
          <p:nvPr/>
        </p:nvGrpSpPr>
        <p:grpSpPr>
          <a:xfrm>
            <a:off x="6749203" y="713514"/>
            <a:ext cx="4814147" cy="6144486"/>
            <a:chOff x="6516953" y="559821"/>
            <a:chExt cx="4447621" cy="6298180"/>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6953" y="559821"/>
              <a:ext cx="4447621" cy="6298180"/>
            </a:xfrm>
            <a:prstGeom prst="rect">
              <a:avLst/>
            </a:prstGeom>
          </p:spPr>
        </p:pic>
        <p:grpSp>
          <p:nvGrpSpPr>
            <p:cNvPr id="7" name="Grupo 6"/>
            <p:cNvGrpSpPr/>
            <p:nvPr/>
          </p:nvGrpSpPr>
          <p:grpSpPr>
            <a:xfrm>
              <a:off x="7789196" y="599413"/>
              <a:ext cx="3143847" cy="5458370"/>
              <a:chOff x="7789196" y="704039"/>
              <a:chExt cx="3090127" cy="5353744"/>
            </a:xfrm>
          </p:grpSpPr>
          <p:sp>
            <p:nvSpPr>
              <p:cNvPr id="5" name="CuadroTexto 4"/>
              <p:cNvSpPr txBox="1"/>
              <p:nvPr/>
            </p:nvSpPr>
            <p:spPr>
              <a:xfrm>
                <a:off x="8620783" y="704039"/>
                <a:ext cx="1566970" cy="230512"/>
              </a:xfrm>
              <a:prstGeom prst="rect">
                <a:avLst/>
              </a:prstGeom>
              <a:noFill/>
            </p:spPr>
            <p:txBody>
              <a:bodyPr wrap="square" rtlCol="0">
                <a:spAutoFit/>
              </a:bodyPr>
              <a:lstStyle/>
              <a:p>
                <a:r>
                  <a:rPr lang="es-AR" sz="898" dirty="0">
                    <a:solidFill>
                      <a:schemeClr val="bg1"/>
                    </a:solidFill>
                  </a:rPr>
                  <a:t>Gasoducto Juana Azurduy</a:t>
                </a:r>
                <a:endParaRPr lang="en-US" sz="898" dirty="0">
                  <a:solidFill>
                    <a:schemeClr val="bg1"/>
                  </a:solidFill>
                </a:endParaRPr>
              </a:p>
            </p:txBody>
          </p:sp>
          <p:sp>
            <p:nvSpPr>
              <p:cNvPr id="12" name="CuadroTexto 11"/>
              <p:cNvSpPr txBox="1"/>
              <p:nvPr/>
            </p:nvSpPr>
            <p:spPr>
              <a:xfrm>
                <a:off x="9312353" y="2929878"/>
                <a:ext cx="1566970" cy="230512"/>
              </a:xfrm>
              <a:prstGeom prst="rect">
                <a:avLst/>
              </a:prstGeom>
              <a:noFill/>
            </p:spPr>
            <p:txBody>
              <a:bodyPr wrap="square" rtlCol="0">
                <a:spAutoFit/>
              </a:bodyPr>
              <a:lstStyle/>
              <a:p>
                <a:r>
                  <a:rPr lang="es-AR" sz="898" dirty="0">
                    <a:solidFill>
                      <a:schemeClr val="bg1"/>
                    </a:solidFill>
                  </a:rPr>
                  <a:t>Gasoducto GNL ESCOBAR</a:t>
                </a:r>
                <a:endParaRPr lang="en-US" sz="898" dirty="0">
                  <a:solidFill>
                    <a:schemeClr val="bg1"/>
                  </a:solidFill>
                </a:endParaRPr>
              </a:p>
            </p:txBody>
          </p:sp>
          <p:sp>
            <p:nvSpPr>
              <p:cNvPr id="13" name="CuadroTexto 12"/>
              <p:cNvSpPr txBox="1"/>
              <p:nvPr/>
            </p:nvSpPr>
            <p:spPr>
              <a:xfrm>
                <a:off x="9087718" y="3769271"/>
                <a:ext cx="1566970" cy="231749"/>
              </a:xfrm>
              <a:prstGeom prst="rect">
                <a:avLst/>
              </a:prstGeom>
              <a:noFill/>
            </p:spPr>
            <p:txBody>
              <a:bodyPr wrap="square" rtlCol="0">
                <a:spAutoFit/>
              </a:bodyPr>
              <a:lstStyle/>
              <a:p>
                <a:r>
                  <a:rPr lang="es-AR" sz="898" dirty="0">
                    <a:solidFill>
                      <a:schemeClr val="bg1"/>
                    </a:solidFill>
                  </a:rPr>
                  <a:t>Gasoducto GNL BAHIA BLANCA</a:t>
                </a:r>
                <a:endParaRPr lang="en-US" sz="898" dirty="0">
                  <a:solidFill>
                    <a:schemeClr val="bg1"/>
                  </a:solidFill>
                </a:endParaRPr>
              </a:p>
            </p:txBody>
          </p:sp>
          <p:cxnSp>
            <p:nvCxnSpPr>
              <p:cNvPr id="15" name="Conector recto de flecha 14"/>
              <p:cNvCxnSpPr>
                <a:stCxn id="5" idx="1"/>
              </p:cNvCxnSpPr>
              <p:nvPr/>
            </p:nvCxnSpPr>
            <p:spPr>
              <a:xfrm flipH="1">
                <a:off x="8442837" y="848484"/>
                <a:ext cx="256759" cy="5090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p:cNvCxnSpPr>
                <a:stCxn id="12" idx="1"/>
              </p:cNvCxnSpPr>
              <p:nvPr/>
            </p:nvCxnSpPr>
            <p:spPr>
              <a:xfrm flipH="1" flipV="1">
                <a:off x="9055594" y="2980779"/>
                <a:ext cx="256759" cy="4780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flipH="1" flipV="1">
                <a:off x="8569758" y="3794721"/>
                <a:ext cx="485836" cy="824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a:off x="8898046" y="4359502"/>
                <a:ext cx="385177"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21" name="Conector recto 20"/>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2" name="Conector recto 21"/>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23" name="CuadroTexto 22"/>
              <p:cNvSpPr txBox="1"/>
              <p:nvPr/>
            </p:nvSpPr>
            <p:spPr>
              <a:xfrm>
                <a:off x="9283224" y="4284590"/>
                <a:ext cx="1426905" cy="568961"/>
              </a:xfrm>
              <a:prstGeom prst="rect">
                <a:avLst/>
              </a:prstGeom>
              <a:noFill/>
            </p:spPr>
            <p:txBody>
              <a:bodyPr wrap="square" rtlCol="0">
                <a:spAutoFit/>
              </a:bodyPr>
              <a:lstStyle/>
              <a:p>
                <a:r>
                  <a:rPr lang="es-AR" sz="1026" dirty="0">
                    <a:solidFill>
                      <a:schemeClr val="bg1"/>
                    </a:solidFill>
                  </a:rPr>
                  <a:t>Gasoductos TGS / TGN</a:t>
                </a:r>
              </a:p>
              <a:p>
                <a:r>
                  <a:rPr lang="es-AR" sz="1026" dirty="0">
                    <a:solidFill>
                      <a:schemeClr val="bg1"/>
                    </a:solidFill>
                  </a:rPr>
                  <a:t>Gasoductos Exportación</a:t>
                </a:r>
              </a:p>
              <a:p>
                <a:r>
                  <a:rPr lang="es-AR" sz="1026" dirty="0">
                    <a:solidFill>
                      <a:schemeClr val="bg1"/>
                    </a:solidFill>
                  </a:rPr>
                  <a:t>Gasoductos Importación</a:t>
                </a:r>
                <a:endParaRPr lang="en-US" sz="1026" dirty="0">
                  <a:solidFill>
                    <a:schemeClr val="bg1"/>
                  </a:solidFill>
                </a:endParaRPr>
              </a:p>
            </p:txBody>
          </p:sp>
          <p:cxnSp>
            <p:nvCxnSpPr>
              <p:cNvPr id="25" name="Conector recto de flecha 24"/>
              <p:cNvCxnSpPr>
                <a:stCxn id="19" idx="1"/>
              </p:cNvCxnSpPr>
              <p:nvPr/>
            </p:nvCxnSpPr>
            <p:spPr>
              <a:xfrm flipH="1" flipV="1">
                <a:off x="9055594" y="2010256"/>
                <a:ext cx="348674" cy="1798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Rectángulo 10"/>
              <p:cNvSpPr/>
              <p:nvPr/>
            </p:nvSpPr>
            <p:spPr>
              <a:xfrm>
                <a:off x="9404268" y="2025537"/>
                <a:ext cx="1165796" cy="345418"/>
              </a:xfrm>
              <a:prstGeom prst="rect">
                <a:avLst/>
              </a:prstGeom>
              <a:solidFill>
                <a:srgbClr val="14B6F1">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9" name="CuadroTexto 18"/>
              <p:cNvSpPr txBox="1"/>
              <p:nvPr/>
            </p:nvSpPr>
            <p:spPr>
              <a:xfrm>
                <a:off x="9404269" y="2071615"/>
                <a:ext cx="1365626" cy="270074"/>
              </a:xfrm>
              <a:prstGeom prst="rect">
                <a:avLst/>
              </a:prstGeom>
              <a:noFill/>
            </p:spPr>
            <p:txBody>
              <a:bodyPr wrap="square" rtlCol="0">
                <a:spAutoFit/>
              </a:bodyPr>
              <a:lstStyle/>
              <a:p>
                <a:r>
                  <a:rPr lang="es-AR" sz="1155" dirty="0">
                    <a:effectLst>
                      <a:outerShdw blurRad="38100" dist="38100" dir="2700000" algn="tl">
                        <a:srgbClr val="000000">
                          <a:alpha val="43137"/>
                        </a:srgbClr>
                      </a:outerShdw>
                    </a:effectLst>
                  </a:rPr>
                  <a:t>Gasoducto GNEA</a:t>
                </a:r>
                <a:endParaRPr lang="en-US" sz="1155" dirty="0">
                  <a:effectLst>
                    <a:outerShdw blurRad="38100" dist="38100" dir="2700000" algn="tl">
                      <a:srgbClr val="000000">
                        <a:alpha val="43137"/>
                      </a:srgbClr>
                    </a:outerShdw>
                  </a:effectLst>
                </a:endParaRPr>
              </a:p>
            </p:txBody>
          </p:sp>
          <p:sp>
            <p:nvSpPr>
              <p:cNvPr id="31" name="CuadroTexto 30"/>
              <p:cNvSpPr txBox="1"/>
              <p:nvPr/>
            </p:nvSpPr>
            <p:spPr>
              <a:xfrm>
                <a:off x="8620783" y="5322518"/>
                <a:ext cx="1809217" cy="230512"/>
              </a:xfrm>
              <a:prstGeom prst="rect">
                <a:avLst/>
              </a:prstGeom>
              <a:noFill/>
            </p:spPr>
            <p:txBody>
              <a:bodyPr wrap="square" rtlCol="0">
                <a:spAutoFit/>
              </a:bodyPr>
              <a:lstStyle/>
              <a:p>
                <a:r>
                  <a:rPr lang="es-AR" sz="898" dirty="0">
                    <a:solidFill>
                      <a:schemeClr val="bg1"/>
                    </a:solidFill>
                  </a:rPr>
                  <a:t>Cruce del Estrello de Magallanes</a:t>
                </a:r>
                <a:endParaRPr lang="en-US" sz="898" dirty="0">
                  <a:solidFill>
                    <a:schemeClr val="bg1"/>
                  </a:solidFill>
                </a:endParaRPr>
              </a:p>
            </p:txBody>
          </p:sp>
          <p:cxnSp>
            <p:nvCxnSpPr>
              <p:cNvPr id="32" name="Conector recto de flecha 31"/>
              <p:cNvCxnSpPr>
                <a:stCxn id="31" idx="1"/>
              </p:cNvCxnSpPr>
              <p:nvPr/>
            </p:nvCxnSpPr>
            <p:spPr>
              <a:xfrm flipH="1">
                <a:off x="7789196" y="5421227"/>
                <a:ext cx="831587" cy="6365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
        <p:nvSpPr>
          <p:cNvPr id="35" name="Rectángulo 34"/>
          <p:cNvSpPr/>
          <p:nvPr/>
        </p:nvSpPr>
        <p:spPr>
          <a:xfrm>
            <a:off x="170155" y="97275"/>
            <a:ext cx="3509294" cy="523220"/>
          </a:xfrm>
          <a:prstGeom prst="rect">
            <a:avLst/>
          </a:prstGeom>
        </p:spPr>
        <p:txBody>
          <a:bodyPr wrap="none">
            <a:spAutoFit/>
          </a:bodyPr>
          <a:lstStyle/>
          <a:p>
            <a:r>
              <a:rPr lang="es-AR" sz="2800" dirty="0">
                <a:effectLst>
                  <a:outerShdw blurRad="38100" dist="38100" dir="2700000" algn="tl">
                    <a:srgbClr val="000000">
                      <a:alpha val="43137"/>
                    </a:srgbClr>
                  </a:outerShdw>
                </a:effectLst>
              </a:rPr>
              <a:t>AÑO 2003 – AÑO 2021</a:t>
            </a:r>
            <a:endParaRPr lang="en-US" sz="2800" dirty="0">
              <a:effectLst>
                <a:outerShdw blurRad="38100" dist="38100" dir="2700000" algn="tl">
                  <a:srgbClr val="000000">
                    <a:alpha val="43137"/>
                  </a:srgbClr>
                </a:outerShdw>
              </a:effectLst>
            </a:endParaRPr>
          </a:p>
        </p:txBody>
      </p:sp>
      <p:sp>
        <p:nvSpPr>
          <p:cNvPr id="41" name="CuadroTexto 40"/>
          <p:cNvSpPr txBox="1"/>
          <p:nvPr/>
        </p:nvSpPr>
        <p:spPr>
          <a:xfrm>
            <a:off x="279356" y="2436441"/>
            <a:ext cx="5940912" cy="4862870"/>
          </a:xfrm>
          <a:prstGeom prst="rect">
            <a:avLst/>
          </a:prstGeom>
          <a:noFill/>
        </p:spPr>
        <p:txBody>
          <a:bodyPr wrap="square" rtlCol="0">
            <a:spAutoFit/>
          </a:bodyPr>
          <a:lstStyle/>
          <a:p>
            <a:pPr algn="ctr"/>
            <a:r>
              <a:rPr lang="es-AR" sz="2800" b="1" dirty="0"/>
              <a:t>16.036 </a:t>
            </a:r>
          </a:p>
          <a:p>
            <a:pPr algn="ctr"/>
            <a:r>
              <a:rPr lang="es-AR" dirty="0"/>
              <a:t>KM DE GASODUCTOS </a:t>
            </a:r>
          </a:p>
          <a:p>
            <a:pPr algn="ctr"/>
            <a:endParaRPr lang="es-AR" dirty="0"/>
          </a:p>
          <a:p>
            <a:pPr algn="ctr"/>
            <a:r>
              <a:rPr lang="es-AR" sz="2800" b="1" dirty="0"/>
              <a:t>1.154.220</a:t>
            </a:r>
            <a:endParaRPr lang="es-AR" sz="4000" dirty="0"/>
          </a:p>
          <a:p>
            <a:pPr algn="ctr"/>
            <a:r>
              <a:rPr lang="es-AR" dirty="0"/>
              <a:t>HP DE POTENCIA EN PLANTAS COMPRESORAS </a:t>
            </a:r>
          </a:p>
          <a:p>
            <a:pPr algn="ctr"/>
            <a:r>
              <a:rPr lang="es-AR" sz="2800" b="1" dirty="0"/>
              <a:t>52</a:t>
            </a:r>
            <a:r>
              <a:rPr lang="es-AR" sz="4000" dirty="0"/>
              <a:t> </a:t>
            </a:r>
          </a:p>
          <a:p>
            <a:pPr algn="ctr"/>
            <a:r>
              <a:rPr lang="es-AR" dirty="0"/>
              <a:t>PLANTAS COMPRESORAS </a:t>
            </a:r>
          </a:p>
          <a:p>
            <a:pPr algn="ctr"/>
            <a:endParaRPr lang="es-AR" sz="2600" b="1" dirty="0"/>
          </a:p>
          <a:p>
            <a:pPr algn="ctr"/>
            <a:r>
              <a:rPr lang="es-AR" sz="2600" b="1" dirty="0"/>
              <a:t>150.3 MMm</a:t>
            </a:r>
            <a:r>
              <a:rPr lang="es-AR" sz="2600" b="1" baseline="30000" dirty="0"/>
              <a:t>3</a:t>
            </a:r>
            <a:r>
              <a:rPr lang="es-AR" sz="2600" b="1" dirty="0"/>
              <a:t>/d</a:t>
            </a:r>
            <a:endParaRPr lang="es-AR" sz="2600" b="1" baseline="30000" dirty="0"/>
          </a:p>
          <a:p>
            <a:pPr algn="ctr"/>
            <a:r>
              <a:rPr lang="es-AR" sz="2000" dirty="0"/>
              <a:t>2003-2021: </a:t>
            </a:r>
            <a:r>
              <a:rPr lang="es-AR" sz="2000" b="1" dirty="0"/>
              <a:t>+25%</a:t>
            </a:r>
            <a:endParaRPr lang="es-AR" sz="2000" b="1" baseline="30000" dirty="0"/>
          </a:p>
          <a:p>
            <a:pPr algn="ctr"/>
            <a:r>
              <a:rPr lang="es-AR" dirty="0"/>
              <a:t>Capacidad Nominal de Inyección en Gasoductos</a:t>
            </a:r>
            <a:endParaRPr lang="es-AR" sz="1400" dirty="0"/>
          </a:p>
          <a:p>
            <a:pPr algn="ctr"/>
            <a:endParaRPr lang="es-AR" dirty="0"/>
          </a:p>
          <a:p>
            <a:endParaRPr lang="es-AR" sz="1400" dirty="0"/>
          </a:p>
          <a:p>
            <a:endParaRPr lang="es-AR" sz="2000" dirty="0"/>
          </a:p>
        </p:txBody>
      </p:sp>
      <p:sp>
        <p:nvSpPr>
          <p:cNvPr id="42" name="Rectángulo 41"/>
          <p:cNvSpPr/>
          <p:nvPr/>
        </p:nvSpPr>
        <p:spPr>
          <a:xfrm>
            <a:off x="259607" y="2381050"/>
            <a:ext cx="5923715" cy="4172149"/>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3" name="CuadroTexto 42"/>
          <p:cNvSpPr txBox="1"/>
          <p:nvPr/>
        </p:nvSpPr>
        <p:spPr>
          <a:xfrm>
            <a:off x="186415" y="866781"/>
            <a:ext cx="6013167" cy="1569660"/>
          </a:xfrm>
          <a:prstGeom prst="rect">
            <a:avLst/>
          </a:prstGeom>
          <a:noFill/>
        </p:spPr>
        <p:txBody>
          <a:bodyPr wrap="square" rtlCol="0">
            <a:spAutoFit/>
          </a:bodyPr>
          <a:lstStyle/>
          <a:p>
            <a:r>
              <a:rPr lang="es-AR" sz="2400" dirty="0">
                <a:effectLst>
                  <a:outerShdw blurRad="38100" dist="38100" dir="2700000" algn="tl">
                    <a:srgbClr val="000000">
                      <a:alpha val="43137"/>
                    </a:srgbClr>
                  </a:outerShdw>
                </a:effectLst>
              </a:rPr>
              <a:t>SISTEMA LICENCIADO TGS – TGN</a:t>
            </a:r>
          </a:p>
          <a:p>
            <a:endParaRPr lang="es-AR" sz="2400" dirty="0">
              <a:effectLst>
                <a:outerShdw blurRad="38100" dist="38100" dir="2700000" algn="tl">
                  <a:srgbClr val="000000">
                    <a:alpha val="43137"/>
                  </a:srgbClr>
                </a:outerShdw>
              </a:effectLst>
            </a:endParaRPr>
          </a:p>
          <a:p>
            <a:endParaRPr lang="es-AR" sz="2400" dirty="0">
              <a:effectLst>
                <a:outerShdw blurRad="38100" dist="38100" dir="2700000" algn="tl">
                  <a:srgbClr val="000000">
                    <a:alpha val="43137"/>
                  </a:srgbClr>
                </a:outerShdw>
              </a:effectLst>
            </a:endParaRPr>
          </a:p>
          <a:p>
            <a:r>
              <a:rPr lang="es-AR" sz="2400" dirty="0">
                <a:effectLst>
                  <a:outerShdw blurRad="38100" dist="38100" dir="2700000" algn="tl">
                    <a:srgbClr val="000000">
                      <a:alpha val="43137"/>
                    </a:srgbClr>
                  </a:outerShdw>
                </a:effectLst>
              </a:rPr>
              <a:t>AÑO 2021</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149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92955" y="1130299"/>
            <a:ext cx="11749088" cy="5136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Fideicomiso 1: Ampliación 2004 / 2005</a:t>
            </a:r>
          </a:p>
          <a:p>
            <a:pPr algn="just"/>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Fideicomiso 2: Ampliación 2006 / 2015</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Nuevo Cruce </a:t>
            </a:r>
            <a:r>
              <a:rPr lang="es-AR" sz="2000" dirty="0" err="1">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Transmagallánico</a:t>
            </a:r>
            <a:endPar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endParaRP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Gasoducto Juana Azurduy</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Gasoducto GNEA</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Puertos de GNL</a:t>
            </a:r>
          </a:p>
          <a:p>
            <a:r>
              <a:rPr lang="es-AR" sz="20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Gasoducto Cordillerano</a:t>
            </a:r>
          </a:p>
          <a:p>
            <a:r>
              <a:rPr lang="es-AR" sz="1800" dirty="0">
                <a:ln w="0"/>
                <a:effectLst>
                  <a:outerShdw blurRad="38100" dist="19050" dir="2700000" algn="tl" rotWithShape="0">
                    <a:schemeClr val="dk1">
                      <a:alpha val="40000"/>
                    </a:schemeClr>
                  </a:outerShdw>
                </a:effectLst>
                <a:ea typeface="PF Square Sans Pro Medium" panose="02000500000000020004" pitchFamily="2" charset="0"/>
                <a:cs typeface="Gotham Book" pitchFamily="50" charset="0"/>
              </a:rPr>
              <a:t>DNU 76/2022 - </a:t>
            </a:r>
            <a:r>
              <a:rPr lang="es-AR" sz="2000" dirty="0"/>
              <a:t>Programa </a:t>
            </a:r>
            <a:r>
              <a:rPr lang="es-AR" sz="2000" dirty="0" err="1"/>
              <a:t>Transport.Ar</a:t>
            </a:r>
            <a:endParaRPr lang="es-AR" sz="2000" dirty="0"/>
          </a:p>
          <a:p>
            <a:r>
              <a:rPr lang="es-AR" sz="2000" dirty="0"/>
              <a:t>Gasoducto Presidente Nestor Kirchner</a:t>
            </a:r>
          </a:p>
          <a:p>
            <a:r>
              <a:rPr lang="es-AR" sz="2000" dirty="0"/>
              <a:t>Gasoducto Mercedes – Cardales</a:t>
            </a:r>
          </a:p>
          <a:p>
            <a:r>
              <a:rPr lang="es-AR" sz="2000" dirty="0"/>
              <a:t>Ampliación Tramos Finales </a:t>
            </a:r>
            <a:r>
              <a:rPr lang="es-AR" sz="2000" dirty="0" err="1"/>
              <a:t>Neuba</a:t>
            </a:r>
            <a:r>
              <a:rPr lang="es-AR" sz="2000" dirty="0"/>
              <a:t> II</a:t>
            </a:r>
          </a:p>
          <a:p>
            <a:r>
              <a:rPr lang="es-AR" sz="2000" dirty="0"/>
              <a:t>Reversión del Gasoducto Norte Etapas 1 + 2</a:t>
            </a:r>
          </a:p>
          <a:p>
            <a:r>
              <a:rPr lang="es-AR" sz="2000" dirty="0"/>
              <a:t>Gasoducto GNEA (Provincias de Corrientes y Misiones)</a:t>
            </a:r>
          </a:p>
          <a:p>
            <a:endParaRPr lang="es-AR" sz="2000" dirty="0"/>
          </a:p>
          <a:p>
            <a:endParaRPr lang="es-AR" sz="2000" b="1" dirty="0"/>
          </a:p>
          <a:p>
            <a:endParaRPr lang="es-AR" sz="2000" b="1" dirty="0"/>
          </a:p>
          <a:p>
            <a:endParaRPr lang="es-AR" sz="2000" b="1" dirty="0"/>
          </a:p>
          <a:p>
            <a:endParaRPr lang="en-US" sz="2000" b="1" dirty="0"/>
          </a:p>
          <a:p>
            <a:pPr algn="just"/>
            <a:endParaRPr lang="es-AR" sz="2000" b="1" dirty="0"/>
          </a:p>
        </p:txBody>
      </p:sp>
      <p:sp>
        <p:nvSpPr>
          <p:cNvPr id="3" name="Título 1"/>
          <p:cNvSpPr txBox="1">
            <a:spLocks/>
          </p:cNvSpPr>
          <p:nvPr/>
        </p:nvSpPr>
        <p:spPr>
          <a:xfrm>
            <a:off x="191355" y="135403"/>
            <a:ext cx="7959776" cy="47919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dirty="0">
                <a:effectLst>
                  <a:outerShdw blurRad="38100" dist="38100" dir="2700000" algn="tl">
                    <a:srgbClr val="000000">
                      <a:alpha val="43137"/>
                    </a:srgbClr>
                  </a:outerShdw>
                </a:effectLst>
              </a:rPr>
              <a:t>INDICE DE AMPLIACIONES 2003 - 2021</a:t>
            </a:r>
          </a:p>
        </p:txBody>
      </p:sp>
    </p:spTree>
    <p:extLst>
      <p:ext uri="{BB962C8B-B14F-4D97-AF65-F5344CB8AC3E}">
        <p14:creationId xmlns:p14="http://schemas.microsoft.com/office/powerpoint/2010/main" val="1141016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191355" y="1028699"/>
            <a:ext cx="11749088" cy="5136970"/>
          </a:xfrm>
        </p:spPr>
        <p:txBody>
          <a:bodyPr>
            <a:noAutofit/>
          </a:bodyPr>
          <a:lstStyle/>
          <a:p>
            <a:pPr algn="just"/>
            <a:r>
              <a:rPr lang="es-AR" b="1" dirty="0"/>
              <a:t>Decreto N° 180/2004</a:t>
            </a:r>
          </a:p>
          <a:p>
            <a:pPr algn="just"/>
            <a:r>
              <a:rPr lang="es-AR" b="1" dirty="0"/>
              <a:t>Resolución del Ministerio de Planificación Federal, Inversión Publica y Servicios N° 185/2004</a:t>
            </a:r>
          </a:p>
          <a:p>
            <a:pPr algn="just"/>
            <a:r>
              <a:rPr lang="es-AR" b="1" dirty="0"/>
              <a:t>Resolución de la Secretaría de Energía del Ministerio de Planificación Federal, Inversión Pública y Servicios N° 663/2004</a:t>
            </a:r>
          </a:p>
          <a:p>
            <a:pPr algn="just"/>
            <a:r>
              <a:rPr lang="es-AR" b="1" dirty="0"/>
              <a:t>Organizador: SECRETARIA DE ENERGIA DE LA NACION</a:t>
            </a:r>
          </a:p>
          <a:p>
            <a:pPr algn="just"/>
            <a:r>
              <a:rPr lang="es-AR" b="1" dirty="0"/>
              <a:t>Representante Técnico del Organizador. ENARGAS (Ente Nacional Regulador del Gas)</a:t>
            </a:r>
          </a:p>
          <a:p>
            <a:pPr algn="just"/>
            <a:r>
              <a:rPr lang="es-AR" b="1" dirty="0"/>
              <a:t>Fiduciario: NACION FIDEICOMISOS SA</a:t>
            </a:r>
          </a:p>
          <a:p>
            <a:pPr algn="just"/>
            <a:r>
              <a:rPr lang="es-AR" b="1" dirty="0"/>
              <a:t>Gerentes de Proyecto: TGN/TGS</a:t>
            </a:r>
          </a:p>
          <a:p>
            <a:pPr algn="just"/>
            <a:r>
              <a:rPr lang="es-AR" b="1" dirty="0"/>
              <a:t>Fideicomiso 1: Ampliación 2004/2005. Fideicomiso 2: Ampliación 2006/2015</a:t>
            </a:r>
          </a:p>
        </p:txBody>
      </p:sp>
      <p:sp>
        <p:nvSpPr>
          <p:cNvPr id="4" name="Título 1"/>
          <p:cNvSpPr txBox="1">
            <a:spLocks/>
          </p:cNvSpPr>
          <p:nvPr/>
        </p:nvSpPr>
        <p:spPr>
          <a:xfrm>
            <a:off x="191354" y="135402"/>
            <a:ext cx="10872885" cy="479196"/>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sz="3600" b="1" dirty="0">
                <a:effectLst>
                  <a:outerShdw blurRad="38100" dist="38100" dir="2700000" algn="tl">
                    <a:srgbClr val="000000">
                      <a:alpha val="43137"/>
                    </a:srgbClr>
                  </a:outerShdw>
                </a:effectLst>
                <a:latin typeface="Bell MT" panose="02020503060305020303" pitchFamily="18" charset="0"/>
                <a:ea typeface="+mn-ea"/>
                <a:cs typeface="+mn-cs"/>
              </a:rPr>
              <a:t>AMPLIACIONES POR FIDEICOMISO s/ LICENCIATARIAS</a:t>
            </a:r>
            <a:endParaRPr lang="es-AR" sz="3600" b="1" dirty="0">
              <a:effectLst>
                <a:outerShdw blurRad="38100" dist="38100" dir="2700000" algn="tl">
                  <a:srgbClr val="000000">
                    <a:alpha val="43137"/>
                  </a:srgbClr>
                </a:outerShdw>
              </a:effectLst>
              <a:latin typeface="Bell MT" panose="02020503060305020303" pitchFamily="18" charset="0"/>
              <a:ea typeface="+mn-ea"/>
              <a:cs typeface="+mn-cs"/>
            </a:endParaRPr>
          </a:p>
        </p:txBody>
      </p:sp>
    </p:spTree>
    <p:extLst>
      <p:ext uri="{BB962C8B-B14F-4D97-AF65-F5344CB8AC3E}">
        <p14:creationId xmlns:p14="http://schemas.microsoft.com/office/powerpoint/2010/main" val="293169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91355" y="135403"/>
            <a:ext cx="7959776" cy="47919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600" dirty="0">
                <a:effectLst>
                  <a:outerShdw blurRad="38100" dist="38100" dir="2700000" algn="tl">
                    <a:srgbClr val="000000">
                      <a:alpha val="43137"/>
                    </a:srgbClr>
                  </a:outerShdw>
                </a:effectLst>
              </a:rPr>
              <a:t>EXPANSIONES FIDEICOMISO 2004/2005</a:t>
            </a:r>
          </a:p>
        </p:txBody>
      </p:sp>
      <p:sp>
        <p:nvSpPr>
          <p:cNvPr id="9" name="Rectángulo 8">
            <a:extLst>
              <a:ext uri="{FF2B5EF4-FFF2-40B4-BE49-F238E27FC236}">
                <a16:creationId xmlns:a16="http://schemas.microsoft.com/office/drawing/2014/main" id="{76B59490-0E60-40EB-B280-B47905BBB99B}"/>
              </a:ext>
            </a:extLst>
          </p:cNvPr>
          <p:cNvSpPr/>
          <p:nvPr/>
        </p:nvSpPr>
        <p:spPr>
          <a:xfrm>
            <a:off x="368367" y="4901320"/>
            <a:ext cx="11162371" cy="1323439"/>
          </a:xfrm>
          <a:prstGeom prst="rect">
            <a:avLst/>
          </a:prstGeom>
        </p:spPr>
        <p:txBody>
          <a:bodyPr wrap="square">
            <a:spAutoFit/>
          </a:bodyPr>
          <a:lstStyle/>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La cañería seleccionada fue de 24, 30 y 36 pulgadas de diámetro.</a:t>
            </a:r>
          </a:p>
          <a:p>
            <a:pPr marL="285750" indent="-285750">
              <a:spcBef>
                <a:spcPts val="1800"/>
              </a:spcBef>
              <a:spcAft>
                <a:spcPts val="600"/>
              </a:spcAft>
              <a:buClr>
                <a:srgbClr val="0080FF"/>
              </a:buClr>
              <a:buFont typeface="Arial" panose="020B0604020202020204" pitchFamily="34" charset="0"/>
              <a:buChar char="•"/>
            </a:pPr>
            <a:r>
              <a:rPr lang="es-ES" altLang="ja-JP" sz="2000" dirty="0">
                <a:latin typeface="Bell MT" panose="02020503060305020303" pitchFamily="18" charset="0"/>
              </a:rPr>
              <a:t>En cuanto a la instalación de potencia, se incluyeron 3 nuevos turbocompresores en el sistema de TGN y otros 3 turbocompresores en sistema de TGS.</a:t>
            </a:r>
          </a:p>
        </p:txBody>
      </p:sp>
      <p:graphicFrame>
        <p:nvGraphicFramePr>
          <p:cNvPr id="10" name="Tabla 9">
            <a:extLst>
              <a:ext uri="{FF2B5EF4-FFF2-40B4-BE49-F238E27FC236}">
                <a16:creationId xmlns:a16="http://schemas.microsoft.com/office/drawing/2014/main" id="{2149BA4E-F8A9-4315-A885-D4C28C5872D0}"/>
              </a:ext>
            </a:extLst>
          </p:cNvPr>
          <p:cNvGraphicFramePr>
            <a:graphicFrameLocks noGrp="1"/>
          </p:cNvGraphicFramePr>
          <p:nvPr>
            <p:extLst>
              <p:ext uri="{D42A27DB-BD31-4B8C-83A1-F6EECF244321}">
                <p14:modId xmlns:p14="http://schemas.microsoft.com/office/powerpoint/2010/main" val="1010734815"/>
              </p:ext>
            </p:extLst>
          </p:nvPr>
        </p:nvGraphicFramePr>
        <p:xfrm>
          <a:off x="383532" y="1567544"/>
          <a:ext cx="11147206" cy="2351315"/>
        </p:xfrm>
        <a:graphic>
          <a:graphicData uri="http://schemas.openxmlformats.org/drawingml/2006/table">
            <a:tbl>
              <a:tblPr/>
              <a:tblGrid>
                <a:gridCol w="3971165">
                  <a:extLst>
                    <a:ext uri="{9D8B030D-6E8A-4147-A177-3AD203B41FA5}">
                      <a16:colId xmlns:a16="http://schemas.microsoft.com/office/drawing/2014/main" val="1919118558"/>
                    </a:ext>
                  </a:extLst>
                </a:gridCol>
                <a:gridCol w="3323434">
                  <a:extLst>
                    <a:ext uri="{9D8B030D-6E8A-4147-A177-3AD203B41FA5}">
                      <a16:colId xmlns:a16="http://schemas.microsoft.com/office/drawing/2014/main" val="2402432902"/>
                    </a:ext>
                  </a:extLst>
                </a:gridCol>
                <a:gridCol w="1671463">
                  <a:extLst>
                    <a:ext uri="{9D8B030D-6E8A-4147-A177-3AD203B41FA5}">
                      <a16:colId xmlns:a16="http://schemas.microsoft.com/office/drawing/2014/main" val="1405711387"/>
                    </a:ext>
                  </a:extLst>
                </a:gridCol>
                <a:gridCol w="2181144">
                  <a:extLst>
                    <a:ext uri="{9D8B030D-6E8A-4147-A177-3AD203B41FA5}">
                      <a16:colId xmlns:a16="http://schemas.microsoft.com/office/drawing/2014/main" val="1228890048"/>
                    </a:ext>
                  </a:extLst>
                </a:gridCol>
              </a:tblGrid>
              <a:tr h="530720">
                <a:tc>
                  <a:txBody>
                    <a:bodyPr/>
                    <a:lstStyle/>
                    <a:p>
                      <a:pPr algn="l" fontAlgn="b"/>
                      <a:endParaRPr lang="es-AR" sz="1800" b="0" i="0" u="none" strike="noStrike" dirty="0">
                        <a:effectLst/>
                        <a:latin typeface="Arial" panose="020B0604020202020204" pitchFamily="34" charset="0"/>
                      </a:endParaRPr>
                    </a:p>
                  </a:txBody>
                  <a:tcPr marL="9525" marR="9525" marT="9525" marB="0" anchor="b">
                    <a:lnL>
                      <a:noFill/>
                    </a:lnL>
                    <a:lnR>
                      <a:noFill/>
                    </a:lnR>
                    <a:lnT>
                      <a:noFill/>
                    </a:lnT>
                    <a:lnB>
                      <a:noFill/>
                    </a:lnB>
                  </a:tcPr>
                </a:tc>
                <a:tc>
                  <a:txBody>
                    <a:bodyPr/>
                    <a:lstStyle/>
                    <a:p>
                      <a:pPr algn="ctr" rtl="0" fontAlgn="b"/>
                      <a:r>
                        <a:rPr lang="es-AR" sz="1800" b="1" i="0" u="none" strike="noStrike" dirty="0">
                          <a:solidFill>
                            <a:srgbClr val="000000"/>
                          </a:solidFill>
                          <a:effectLst/>
                          <a:latin typeface="Arial Narrow" panose="020B0606020202030204" pitchFamily="34" charset="0"/>
                        </a:rPr>
                        <a:t>TOTAL</a:t>
                      </a:r>
                    </a:p>
                  </a:txBody>
                  <a:tcPr marL="9525" marR="9525" marT="9525"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a:solidFill>
                            <a:srgbClr val="000000"/>
                          </a:solidFill>
                          <a:effectLst/>
                          <a:latin typeface="Arial Narrow" panose="020B0606020202030204" pitchFamily="34" charset="0"/>
                        </a:rPr>
                        <a:t>TGN</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a:solidFill>
                            <a:srgbClr val="000000"/>
                          </a:solidFill>
                          <a:effectLst/>
                          <a:latin typeface="Arial Narrow" panose="020B0606020202030204" pitchFamily="34" charset="0"/>
                        </a:rPr>
                        <a:t>TGS</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extLst>
                  <a:ext uri="{0D108BD9-81ED-4DB2-BD59-A6C34878D82A}">
                    <a16:rowId xmlns:a16="http://schemas.microsoft.com/office/drawing/2014/main" val="3545418003"/>
                  </a:ext>
                </a:extLst>
              </a:tr>
              <a:tr h="596540">
                <a:tc>
                  <a:txBody>
                    <a:bodyPr/>
                    <a:lstStyle/>
                    <a:p>
                      <a:pPr algn="l" rtl="0" fontAlgn="b"/>
                      <a:r>
                        <a:rPr lang="es-AR" sz="1800" b="1" i="0" u="none" strike="noStrike" dirty="0">
                          <a:solidFill>
                            <a:srgbClr val="000000"/>
                          </a:solidFill>
                          <a:effectLst/>
                          <a:latin typeface="Arial Narrow" panose="020B0606020202030204" pitchFamily="34" charset="0"/>
                        </a:rPr>
                        <a:t>Total longitud habilitada (km)</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dirty="0">
                          <a:solidFill>
                            <a:srgbClr val="000000"/>
                          </a:solidFill>
                          <a:effectLst/>
                          <a:latin typeface="Arial Narrow" panose="020B0606020202030204" pitchFamily="34" charset="0"/>
                        </a:rPr>
                        <a:t>744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rtl="0" fontAlgn="b"/>
                      <a:r>
                        <a:rPr lang="es-AR" sz="1800" b="0" i="0" u="none" strike="noStrike" dirty="0">
                          <a:solidFill>
                            <a:srgbClr val="000000"/>
                          </a:solidFill>
                          <a:effectLst/>
                          <a:latin typeface="Arial Narrow" panose="020B0606020202030204" pitchFamily="34" charset="0"/>
                        </a:rPr>
                        <a:t>235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b"/>
                      <a:r>
                        <a:rPr lang="es-AR" sz="1800" b="0" i="0" u="none" strike="noStrike" dirty="0">
                          <a:solidFill>
                            <a:srgbClr val="000000"/>
                          </a:solidFill>
                          <a:effectLst/>
                          <a:latin typeface="Arial Narrow" panose="020B0606020202030204" pitchFamily="34" charset="0"/>
                        </a:rPr>
                        <a:t>509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034816849"/>
                  </a:ext>
                </a:extLst>
              </a:tr>
              <a:tr h="672151">
                <a:tc>
                  <a:txBody>
                    <a:bodyPr/>
                    <a:lstStyle/>
                    <a:p>
                      <a:pPr algn="l" rtl="0" fontAlgn="b"/>
                      <a:r>
                        <a:rPr lang="es-AR" sz="1800" b="1" i="0" u="none" strike="noStrike" dirty="0">
                          <a:solidFill>
                            <a:srgbClr val="000000"/>
                          </a:solidFill>
                          <a:effectLst/>
                          <a:latin typeface="Arial Narrow" panose="020B0606020202030204" pitchFamily="34" charset="0"/>
                        </a:rPr>
                        <a:t>Total potencia habilitada (HP)</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dirty="0">
                          <a:solidFill>
                            <a:srgbClr val="000000"/>
                          </a:solidFill>
                          <a:effectLst/>
                          <a:latin typeface="Arial Narrow" panose="020B0606020202030204" pitchFamily="34" charset="0"/>
                        </a:rPr>
                        <a:t>54.410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rtl="0" fontAlgn="b"/>
                      <a:r>
                        <a:rPr lang="es-AR" sz="1800" b="0" i="0" u="none" strike="noStrike" dirty="0">
                          <a:solidFill>
                            <a:srgbClr val="000000"/>
                          </a:solidFill>
                          <a:effectLst/>
                          <a:latin typeface="Arial Narrow" panose="020B0606020202030204" pitchFamily="34" charset="0"/>
                        </a:rPr>
                        <a:t>25.710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b"/>
                      <a:r>
                        <a:rPr lang="es-AR" sz="1800" b="0" i="0" u="none" strike="noStrike" dirty="0">
                          <a:solidFill>
                            <a:srgbClr val="000000"/>
                          </a:solidFill>
                          <a:effectLst/>
                          <a:latin typeface="Arial Narrow" panose="020B0606020202030204" pitchFamily="34" charset="0"/>
                        </a:rPr>
                        <a:t>28.700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59536387"/>
                  </a:ext>
                </a:extLst>
              </a:tr>
              <a:tr h="551904">
                <a:tc>
                  <a:txBody>
                    <a:bodyPr/>
                    <a:lstStyle/>
                    <a:p>
                      <a:pPr algn="l" rtl="0" fontAlgn="b"/>
                      <a:r>
                        <a:rPr lang="es-AR" sz="1800" b="1" i="0" u="none" strike="noStrike" dirty="0">
                          <a:solidFill>
                            <a:srgbClr val="000000"/>
                          </a:solidFill>
                          <a:effectLst/>
                          <a:latin typeface="Arial Narrow" panose="020B0606020202030204" pitchFamily="34" charset="0"/>
                        </a:rPr>
                        <a:t>Total capacidades liberadas (m</a:t>
                      </a:r>
                      <a:r>
                        <a:rPr lang="es-AR" sz="1800" b="1" i="0" u="none" strike="noStrike" baseline="30000" dirty="0">
                          <a:solidFill>
                            <a:srgbClr val="000000"/>
                          </a:solidFill>
                          <a:effectLst/>
                          <a:latin typeface="Arial Narrow" panose="020B0606020202030204" pitchFamily="34" charset="0"/>
                        </a:rPr>
                        <a:t>3</a:t>
                      </a:r>
                      <a:r>
                        <a:rPr lang="es-AR" sz="1800" b="1" i="0" u="none" strike="noStrike" dirty="0">
                          <a:solidFill>
                            <a:srgbClr val="000000"/>
                          </a:solidFill>
                          <a:effectLst/>
                          <a:latin typeface="Arial Narrow" panose="020B0606020202030204" pitchFamily="34" charset="0"/>
                        </a:rPr>
                        <a:t>/día)</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B183"/>
                    </a:solidFill>
                  </a:tcPr>
                </a:tc>
                <a:tc>
                  <a:txBody>
                    <a:bodyPr/>
                    <a:lstStyle/>
                    <a:p>
                      <a:pPr algn="ctr" rtl="0" fontAlgn="b"/>
                      <a:r>
                        <a:rPr lang="es-AR" sz="1800" b="1" i="0" u="none" strike="noStrike" dirty="0">
                          <a:solidFill>
                            <a:srgbClr val="000000"/>
                          </a:solidFill>
                          <a:effectLst/>
                          <a:latin typeface="Arial Narrow" panose="020B0606020202030204" pitchFamily="34" charset="0"/>
                        </a:rPr>
                        <a:t>4,700,000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E5D6"/>
                    </a:solidFill>
                  </a:tcPr>
                </a:tc>
                <a:tc>
                  <a:txBody>
                    <a:bodyPr/>
                    <a:lstStyle/>
                    <a:p>
                      <a:pPr algn="ctr" rtl="0" fontAlgn="b"/>
                      <a:r>
                        <a:rPr lang="es-AR" sz="1800" b="0" i="0" u="none" strike="noStrike" dirty="0">
                          <a:solidFill>
                            <a:srgbClr val="000000"/>
                          </a:solidFill>
                          <a:effectLst/>
                          <a:latin typeface="Arial Narrow" panose="020B0606020202030204" pitchFamily="34" charset="0"/>
                        </a:rPr>
                        <a:t>1.800.000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b"/>
                      <a:r>
                        <a:rPr lang="es-AR" sz="1800" b="0" i="0" u="none" strike="noStrike" dirty="0">
                          <a:solidFill>
                            <a:srgbClr val="000000"/>
                          </a:solidFill>
                          <a:effectLst/>
                          <a:latin typeface="Arial Narrow" panose="020B0606020202030204" pitchFamily="34" charset="0"/>
                        </a:rPr>
                        <a:t>2.900.000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117296869"/>
                  </a:ext>
                </a:extLst>
              </a:tr>
            </a:tbl>
          </a:graphicData>
        </a:graphic>
      </p:graphicFrame>
    </p:spTree>
    <p:extLst>
      <p:ext uri="{BB962C8B-B14F-4D97-AF65-F5344CB8AC3E}">
        <p14:creationId xmlns:p14="http://schemas.microsoft.com/office/powerpoint/2010/main" val="417284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386AAF-8B15-4AC1-829B-AB9BE7057255}"/>
              </a:ext>
            </a:extLst>
          </p:cNvPr>
          <p:cNvSpPr txBox="1"/>
          <p:nvPr/>
        </p:nvSpPr>
        <p:spPr>
          <a:xfrm>
            <a:off x="161560" y="46641"/>
            <a:ext cx="7192536" cy="584775"/>
          </a:xfrm>
          <a:prstGeom prst="rect">
            <a:avLst/>
          </a:prstGeom>
          <a:noFill/>
        </p:spPr>
        <p:txBody>
          <a:bodyPr wrap="square" rtlCol="0">
            <a:spAutoFit/>
          </a:bodyPr>
          <a:lstStyle/>
          <a:p>
            <a:r>
              <a:rPr lang="es-AR" sz="3200" dirty="0">
                <a:effectLst>
                  <a:outerShdw blurRad="38100" dist="38100" dir="2700000" algn="tl">
                    <a:srgbClr val="000000">
                      <a:alpha val="43137"/>
                    </a:srgbClr>
                  </a:outerShdw>
                </a:effectLst>
              </a:rPr>
              <a:t>EXPANSIONES FIDEICOMISO 2004/2005</a:t>
            </a:r>
          </a:p>
        </p:txBody>
      </p:sp>
      <p:sp>
        <p:nvSpPr>
          <p:cNvPr id="4" name="CuadroTexto 3"/>
          <p:cNvSpPr txBox="1"/>
          <p:nvPr/>
        </p:nvSpPr>
        <p:spPr>
          <a:xfrm>
            <a:off x="4810080" y="4542175"/>
            <a:ext cx="2044472" cy="276999"/>
          </a:xfrm>
          <a:prstGeom prst="rect">
            <a:avLst/>
          </a:prstGeom>
          <a:noFill/>
        </p:spPr>
        <p:txBody>
          <a:bodyPr wrap="square" rtlCol="0">
            <a:spAutoFit/>
          </a:bodyPr>
          <a:lstStyle/>
          <a:p>
            <a:r>
              <a:rPr lang="es-AR" sz="1200" i="1" dirty="0"/>
              <a:t>Arenado – General </a:t>
            </a:r>
            <a:r>
              <a:rPr lang="es-AR" sz="1200" i="1" dirty="0" err="1"/>
              <a:t>Conesa</a:t>
            </a:r>
            <a:endParaRPr lang="en-US" sz="1200" i="1" dirty="0"/>
          </a:p>
        </p:txBody>
      </p:sp>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2482" y="1782424"/>
            <a:ext cx="3679668" cy="2759751"/>
          </a:xfrm>
          <a:prstGeom prst="rect">
            <a:avLst/>
          </a:prstGeom>
        </p:spPr>
      </p:pic>
      <p:pic>
        <p:nvPicPr>
          <p:cNvPr id="2" name="Imagen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91" y="909591"/>
            <a:ext cx="3835400" cy="2876550"/>
          </a:xfrm>
          <a:prstGeom prst="rect">
            <a:avLst/>
          </a:prstGeom>
        </p:spPr>
      </p:pic>
      <p:sp>
        <p:nvSpPr>
          <p:cNvPr id="8" name="CuadroTexto 7"/>
          <p:cNvSpPr txBox="1"/>
          <p:nvPr/>
        </p:nvSpPr>
        <p:spPr>
          <a:xfrm>
            <a:off x="790574" y="3786141"/>
            <a:ext cx="2486025" cy="276999"/>
          </a:xfrm>
          <a:prstGeom prst="rect">
            <a:avLst/>
          </a:prstGeom>
          <a:noFill/>
        </p:spPr>
        <p:txBody>
          <a:bodyPr wrap="square" rtlCol="0">
            <a:spAutoFit/>
          </a:bodyPr>
          <a:lstStyle/>
          <a:p>
            <a:r>
              <a:rPr lang="es-AR" sz="1200" i="1" dirty="0"/>
              <a:t>Desfile de </a:t>
            </a:r>
            <a:r>
              <a:rPr lang="es-AR" sz="1200" i="1" dirty="0" err="1"/>
              <a:t>cañeria</a:t>
            </a:r>
            <a:r>
              <a:rPr lang="es-AR" sz="1200" i="1" dirty="0"/>
              <a:t> – General </a:t>
            </a:r>
            <a:r>
              <a:rPr lang="es-AR" sz="1200" i="1" dirty="0" err="1"/>
              <a:t>Conesa</a:t>
            </a:r>
            <a:endParaRPr lang="en-US" sz="1200" i="1" dirty="0"/>
          </a:p>
        </p:txBody>
      </p:sp>
      <p:pic>
        <p:nvPicPr>
          <p:cNvPr id="6" name="Imagen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54540" y="2841554"/>
            <a:ext cx="4224961" cy="3168721"/>
          </a:xfrm>
          <a:prstGeom prst="rect">
            <a:avLst/>
          </a:prstGeom>
        </p:spPr>
      </p:pic>
      <p:sp>
        <p:nvSpPr>
          <p:cNvPr id="9" name="CuadroTexto 8"/>
          <p:cNvSpPr txBox="1"/>
          <p:nvPr/>
        </p:nvSpPr>
        <p:spPr>
          <a:xfrm>
            <a:off x="9201105" y="6010275"/>
            <a:ext cx="2044472" cy="276999"/>
          </a:xfrm>
          <a:prstGeom prst="rect">
            <a:avLst/>
          </a:prstGeom>
          <a:noFill/>
        </p:spPr>
        <p:txBody>
          <a:bodyPr wrap="square" rtlCol="0">
            <a:spAutoFit/>
          </a:bodyPr>
          <a:lstStyle/>
          <a:p>
            <a:r>
              <a:rPr lang="es-AR" sz="1200" i="1" dirty="0"/>
              <a:t>Bajada – General </a:t>
            </a:r>
            <a:r>
              <a:rPr lang="es-AR" sz="1200" i="1" dirty="0" err="1"/>
              <a:t>Conesa</a:t>
            </a:r>
            <a:endParaRPr lang="en-US" sz="1200" i="1" dirty="0"/>
          </a:p>
        </p:txBody>
      </p:sp>
    </p:spTree>
    <p:extLst>
      <p:ext uri="{BB962C8B-B14F-4D97-AF65-F5344CB8AC3E}">
        <p14:creationId xmlns:p14="http://schemas.microsoft.com/office/powerpoint/2010/main" val="29939164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f28922-57b4-4069-b4ca-9d6c1c42e597">
      <UserInfo>
        <DisplayName>Javier Alejandro Murga</DisplayName>
        <AccountId>43</AccountId>
        <AccountType/>
      </UserInfo>
      <UserInfo>
        <DisplayName>Sergio Antonio Corral</DisplayName>
        <AccountId>15</AccountId>
        <AccountType/>
      </UserInfo>
      <UserInfo>
        <DisplayName>Gonzalo Damian Gimeno</DisplayName>
        <AccountId>46</AccountId>
        <AccountType/>
      </UserInfo>
      <UserInfo>
        <DisplayName>Marcelo Adrian Busse</DisplayName>
        <AccountId>49</AccountId>
        <AccountType/>
      </UserInfo>
    </SharedWithUsers>
    <TaxCatchAll xmlns="7af28922-57b4-4069-b4ca-9d6c1c42e597" xsi:nil="true"/>
    <lcf76f155ced4ddcb4097134ff3c332f xmlns="11a20b6d-9b83-45c2-a2df-0c244d27387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0FC33FB8CECD4788EBDE591617CEF4" ma:contentTypeVersion="16" ma:contentTypeDescription="Create a new document." ma:contentTypeScope="" ma:versionID="88905c7abbd5e27262a5a36e67f3aabc">
  <xsd:schema xmlns:xsd="http://www.w3.org/2001/XMLSchema" xmlns:xs="http://www.w3.org/2001/XMLSchema" xmlns:p="http://schemas.microsoft.com/office/2006/metadata/properties" xmlns:ns2="11a20b6d-9b83-45c2-a2df-0c244d273875" xmlns:ns3="7af28922-57b4-4069-b4ca-9d6c1c42e597" targetNamespace="http://schemas.microsoft.com/office/2006/metadata/properties" ma:root="true" ma:fieldsID="5ab77661cbdc628cd3d9f4a76c7e4f8d" ns2:_="" ns3:_="">
    <xsd:import namespace="11a20b6d-9b83-45c2-a2df-0c244d273875"/>
    <xsd:import namespace="7af28922-57b4-4069-b4ca-9d6c1c42e5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a20b6d-9b83-45c2-a2df-0c244d273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a2956a1-31bc-43a4-af2a-0990d1917d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f28922-57b4-4069-b4ca-9d6c1c42e59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796acea-c830-4a66-91df-b6525c4b9477}" ma:internalName="TaxCatchAll" ma:showField="CatchAllData" ma:web="7af28922-57b4-4069-b4ca-9d6c1c42e5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B564BD-2D58-4E81-A7A0-BAAE27F877ED}">
  <ds:schemaRefs>
    <ds:schemaRef ds:uri="http://www.w3.org/XML/1998/namespace"/>
    <ds:schemaRef ds:uri="11a20b6d-9b83-45c2-a2df-0c244d273875"/>
    <ds:schemaRef ds:uri="http://purl.org/dc/terms/"/>
    <ds:schemaRef ds:uri="http://purl.org/dc/elements/1.1/"/>
    <ds:schemaRef ds:uri="http://schemas.microsoft.com/office/2006/documentManagement/types"/>
    <ds:schemaRef ds:uri="http://purl.org/dc/dcmitype/"/>
    <ds:schemaRef ds:uri="7af28922-57b4-4069-b4ca-9d6c1c42e597"/>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3035675-085C-4680-829B-330C8ED72869}">
  <ds:schemaRefs>
    <ds:schemaRef ds:uri="http://schemas.microsoft.com/sharepoint/v3/contenttype/forms"/>
  </ds:schemaRefs>
</ds:datastoreItem>
</file>

<file path=customXml/itemProps3.xml><?xml version="1.0" encoding="utf-8"?>
<ds:datastoreItem xmlns:ds="http://schemas.openxmlformats.org/officeDocument/2006/customXml" ds:itemID="{B8FA568D-3151-4722-B927-B5051CA2F2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a20b6d-9b83-45c2-a2df-0c244d273875"/>
    <ds:schemaRef ds:uri="7af28922-57b4-4069-b4ca-9d6c1c42e5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1121</TotalTime>
  <Words>2115</Words>
  <Application>Microsoft Office PowerPoint</Application>
  <PresentationFormat>Panorámica</PresentationFormat>
  <Paragraphs>417</Paragraphs>
  <Slides>43</Slides>
  <Notes>10</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43</vt:i4>
      </vt:variant>
    </vt:vector>
  </HeadingPairs>
  <TitlesOfParts>
    <vt:vector size="58" baseType="lpstr">
      <vt:lpstr>ＭＳ Ｐゴシック</vt:lpstr>
      <vt:lpstr>游ゴシック</vt:lpstr>
      <vt:lpstr>Arial</vt:lpstr>
      <vt:lpstr>Arial Narrow</vt:lpstr>
      <vt:lpstr>Bell MT</vt:lpstr>
      <vt:lpstr>Calibri</vt:lpstr>
      <vt:lpstr>Calibri Light</vt:lpstr>
      <vt:lpstr>Encode Sans</vt:lpstr>
      <vt:lpstr>Gotham Book</vt:lpstr>
      <vt:lpstr>Myanmar Text</vt:lpstr>
      <vt:lpstr>PF Square Sans Pro Medium</vt:lpstr>
      <vt:lpstr>Roboto</vt:lpstr>
      <vt:lpstr>Roboto Medium</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OBRAS ICONICAS DEL PERIODO 2003 - 2015  </vt:lpstr>
      <vt:lpstr>AÑO 2015</vt:lpstr>
      <vt:lpstr>Presentación de PowerPoint</vt:lpstr>
      <vt:lpstr>Presentación de PowerPoint</vt:lpstr>
      <vt:lpstr>Programa Transport.Ar - AÑO 2022. ENARSA. DNU 76/2022 </vt:lpstr>
      <vt:lpstr>Presentación de PowerPoint</vt:lpstr>
      <vt:lpstr>Obras complementarias</vt:lpstr>
      <vt:lpstr>Obras complementarias</vt:lpstr>
      <vt:lpstr>Obras complementarias</vt:lpstr>
      <vt:lpstr>Obras complementarias</vt:lpstr>
      <vt:lpstr>Presentación de PowerPoint</vt:lpstr>
      <vt:lpstr>Presentación de PowerPoint</vt:lpstr>
    </vt:vector>
  </TitlesOfParts>
  <Company>Enargas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Adamowicz</dc:creator>
  <cp:lastModifiedBy>USUARIO</cp:lastModifiedBy>
  <cp:revision>222</cp:revision>
  <dcterms:created xsi:type="dcterms:W3CDTF">2022-08-24T19:05:51Z</dcterms:created>
  <dcterms:modified xsi:type="dcterms:W3CDTF">2026-04-03T14:50:58Z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0x010100810FC33FB8CECD4788EBDE591617CEF4</vt:lpwstr>
  </property>
</Properties>
</file>