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64" r:id="rId5"/>
  </p:sldMasterIdLst>
  <p:notesMasterIdLst>
    <p:notesMasterId r:id="rId31"/>
  </p:notesMasterIdLst>
  <p:handoutMasterIdLst>
    <p:handoutMasterId r:id="rId32"/>
  </p:handoutMasterIdLst>
  <p:sldIdLst>
    <p:sldId id="1994" r:id="rId6"/>
    <p:sldId id="1955" r:id="rId7"/>
    <p:sldId id="1910" r:id="rId8"/>
    <p:sldId id="1993" r:id="rId9"/>
    <p:sldId id="1902" r:id="rId10"/>
    <p:sldId id="1979" r:id="rId11"/>
    <p:sldId id="764" r:id="rId12"/>
    <p:sldId id="780" r:id="rId13"/>
    <p:sldId id="1992" r:id="rId14"/>
    <p:sldId id="1980" r:id="rId15"/>
    <p:sldId id="1904" r:id="rId16"/>
    <p:sldId id="291" r:id="rId17"/>
    <p:sldId id="295" r:id="rId18"/>
    <p:sldId id="297" r:id="rId19"/>
    <p:sldId id="301" r:id="rId20"/>
    <p:sldId id="302" r:id="rId21"/>
    <p:sldId id="303" r:id="rId22"/>
    <p:sldId id="1906" r:id="rId23"/>
    <p:sldId id="304" r:id="rId24"/>
    <p:sldId id="307" r:id="rId25"/>
    <p:sldId id="305" r:id="rId26"/>
    <p:sldId id="306" r:id="rId27"/>
    <p:sldId id="269" r:id="rId28"/>
    <p:sldId id="270" r:id="rId29"/>
    <p:sldId id="1913" r:id="rId30"/>
  </p:sldIdLst>
  <p:sldSz cx="15119350" cy="10691813"/>
  <p:notesSz cx="9929813" cy="6799263"/>
  <p:defaultTextStyle>
    <a:defPPr>
      <a:defRPr lang="es-AR"/>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4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a Vallés" initials="DV" lastIdx="1" clrIdx="0"/>
  <p:cmAuthor id="2" name="Juan Pablo Vila Martinez" initials="JPVM" lastIdx="1" clrIdx="1">
    <p:extLst>
      <p:ext uri="{19B8F6BF-5375-455C-9EA6-DF929625EA0E}">
        <p15:presenceInfo xmlns:p15="http://schemas.microsoft.com/office/powerpoint/2012/main" userId="Juan Pablo Vila Martin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FFFFF"/>
    <a:srgbClr val="54F927"/>
    <a:srgbClr val="00B0F0"/>
    <a:srgbClr val="2E75B6"/>
    <a:srgbClr val="14B6F1"/>
    <a:srgbClr val="7F7F7F"/>
    <a:srgbClr val="0B0000"/>
    <a:srgbClr val="1A3B78"/>
    <a:srgbClr val="0CB3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6374" autoAdjust="0"/>
  </p:normalViewPr>
  <p:slideViewPr>
    <p:cSldViewPr snapToGrid="0">
      <p:cViewPr varScale="1">
        <p:scale>
          <a:sx n="51" d="100"/>
          <a:sy n="51" d="100"/>
        </p:scale>
        <p:origin x="756" y="90"/>
      </p:cViewPr>
      <p:guideLst>
        <p:guide orient="horz" pos="3368"/>
        <p:guide pos="47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922"/>
    </p:cViewPr>
  </p:sorterViewPr>
  <p:notesViewPr>
    <p:cSldViewPr snapToGrid="0">
      <p:cViewPr varScale="1">
        <p:scale>
          <a:sx n="116" d="100"/>
          <a:sy n="116" d="100"/>
        </p:scale>
        <p:origin x="20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5" y="3"/>
            <a:ext cx="4303818" cy="341357"/>
          </a:xfrm>
          <a:prstGeom prst="rect">
            <a:avLst/>
          </a:prstGeom>
        </p:spPr>
        <p:txBody>
          <a:bodyPr vert="horz" lIns="91447" tIns="45723" rIns="91447" bIns="45723" rtlCol="0"/>
          <a:lstStyle>
            <a:lvl1pPr algn="l">
              <a:defRPr sz="1200"/>
            </a:lvl1pPr>
          </a:lstStyle>
          <a:p>
            <a:endParaRPr lang="es-AR" dirty="0"/>
          </a:p>
        </p:txBody>
      </p:sp>
      <p:sp>
        <p:nvSpPr>
          <p:cNvPr id="3" name="Marcador de fecha 2"/>
          <p:cNvSpPr>
            <a:spLocks noGrp="1"/>
          </p:cNvSpPr>
          <p:nvPr>
            <p:ph type="dt" sz="quarter" idx="1"/>
          </p:nvPr>
        </p:nvSpPr>
        <p:spPr>
          <a:xfrm>
            <a:off x="5623751" y="3"/>
            <a:ext cx="4303818" cy="341357"/>
          </a:xfrm>
          <a:prstGeom prst="rect">
            <a:avLst/>
          </a:prstGeom>
        </p:spPr>
        <p:txBody>
          <a:bodyPr vert="horz" lIns="91447" tIns="45723" rIns="91447" bIns="45723" rtlCol="0"/>
          <a:lstStyle>
            <a:lvl1pPr algn="r">
              <a:defRPr sz="1200"/>
            </a:lvl1pPr>
          </a:lstStyle>
          <a:p>
            <a:fld id="{8DDFCD3F-EBE7-4566-8C85-E3990ECA6B54}" type="datetimeFigureOut">
              <a:rPr lang="es-AR" smtClean="0"/>
              <a:t>29/8/2022</a:t>
            </a:fld>
            <a:endParaRPr lang="es-AR" dirty="0"/>
          </a:p>
        </p:txBody>
      </p:sp>
      <p:sp>
        <p:nvSpPr>
          <p:cNvPr id="4" name="Marcador de pie de página 3"/>
          <p:cNvSpPr>
            <a:spLocks noGrp="1"/>
          </p:cNvSpPr>
          <p:nvPr>
            <p:ph type="ftr" sz="quarter" idx="2"/>
          </p:nvPr>
        </p:nvSpPr>
        <p:spPr>
          <a:xfrm>
            <a:off x="5" y="6457909"/>
            <a:ext cx="4303818" cy="341357"/>
          </a:xfrm>
          <a:prstGeom prst="rect">
            <a:avLst/>
          </a:prstGeom>
        </p:spPr>
        <p:txBody>
          <a:bodyPr vert="horz" lIns="91447" tIns="45723" rIns="91447" bIns="45723" rtlCol="0" anchor="b"/>
          <a:lstStyle>
            <a:lvl1pPr algn="l">
              <a:defRPr sz="1200"/>
            </a:lvl1pPr>
          </a:lstStyle>
          <a:p>
            <a:endParaRPr lang="es-AR" dirty="0"/>
          </a:p>
        </p:txBody>
      </p:sp>
      <p:sp>
        <p:nvSpPr>
          <p:cNvPr id="5" name="Marcador de número de diapositiva 4"/>
          <p:cNvSpPr>
            <a:spLocks noGrp="1"/>
          </p:cNvSpPr>
          <p:nvPr>
            <p:ph type="sldNum" sz="quarter" idx="3"/>
          </p:nvPr>
        </p:nvSpPr>
        <p:spPr>
          <a:xfrm>
            <a:off x="5623751" y="6457909"/>
            <a:ext cx="4303818" cy="341357"/>
          </a:xfrm>
          <a:prstGeom prst="rect">
            <a:avLst/>
          </a:prstGeom>
        </p:spPr>
        <p:txBody>
          <a:bodyPr vert="horz" lIns="91447" tIns="45723" rIns="91447" bIns="45723" rtlCol="0" anchor="b"/>
          <a:lstStyle>
            <a:lvl1pPr algn="r">
              <a:defRPr sz="1200"/>
            </a:lvl1pPr>
          </a:lstStyle>
          <a:p>
            <a:fld id="{31682FD9-F085-431E-AF5C-DC13168BC7B5}" type="slidenum">
              <a:rPr lang="es-AR" smtClean="0"/>
              <a:t>‹Nº›</a:t>
            </a:fld>
            <a:endParaRPr lang="es-AR" dirty="0"/>
          </a:p>
        </p:txBody>
      </p:sp>
    </p:spTree>
    <p:extLst>
      <p:ext uri="{BB962C8B-B14F-4D97-AF65-F5344CB8AC3E}">
        <p14:creationId xmlns:p14="http://schemas.microsoft.com/office/powerpoint/2010/main" val="1595469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5" y="1"/>
            <a:ext cx="4302919" cy="341143"/>
          </a:xfrm>
          <a:prstGeom prst="rect">
            <a:avLst/>
          </a:prstGeom>
        </p:spPr>
        <p:txBody>
          <a:bodyPr vert="horz" lIns="93184" tIns="46592" rIns="93184" bIns="46592" rtlCol="0"/>
          <a:lstStyle>
            <a:lvl1pPr algn="l">
              <a:defRPr sz="1200"/>
            </a:lvl1pPr>
          </a:lstStyle>
          <a:p>
            <a:endParaRPr lang="es-AR" dirty="0"/>
          </a:p>
        </p:txBody>
      </p:sp>
      <p:sp>
        <p:nvSpPr>
          <p:cNvPr id="3" name="Marcador de fecha 2"/>
          <p:cNvSpPr>
            <a:spLocks noGrp="1"/>
          </p:cNvSpPr>
          <p:nvPr>
            <p:ph type="dt" idx="1"/>
          </p:nvPr>
        </p:nvSpPr>
        <p:spPr>
          <a:xfrm>
            <a:off x="5624601" y="1"/>
            <a:ext cx="4302919" cy="341143"/>
          </a:xfrm>
          <a:prstGeom prst="rect">
            <a:avLst/>
          </a:prstGeom>
        </p:spPr>
        <p:txBody>
          <a:bodyPr vert="horz" lIns="93184" tIns="46592" rIns="93184" bIns="46592" rtlCol="0"/>
          <a:lstStyle>
            <a:lvl1pPr algn="r">
              <a:defRPr sz="1200"/>
            </a:lvl1pPr>
          </a:lstStyle>
          <a:p>
            <a:fld id="{2E0CB7A2-CBE8-4AF0-A65F-C2B79BAB621D}" type="datetimeFigureOut">
              <a:rPr lang="es-AR" smtClean="0"/>
              <a:t>29/8/2022</a:t>
            </a:fld>
            <a:endParaRPr lang="es-AR" dirty="0"/>
          </a:p>
        </p:txBody>
      </p:sp>
      <p:sp>
        <p:nvSpPr>
          <p:cNvPr id="4" name="Marcador de imagen de diapositiva 3"/>
          <p:cNvSpPr>
            <a:spLocks noGrp="1" noRot="1" noChangeAspect="1"/>
          </p:cNvSpPr>
          <p:nvPr>
            <p:ph type="sldImg" idx="2"/>
          </p:nvPr>
        </p:nvSpPr>
        <p:spPr>
          <a:xfrm>
            <a:off x="3341688" y="849313"/>
            <a:ext cx="3246437" cy="2295525"/>
          </a:xfrm>
          <a:prstGeom prst="rect">
            <a:avLst/>
          </a:prstGeom>
          <a:noFill/>
          <a:ln w="12700">
            <a:solidFill>
              <a:prstClr val="black"/>
            </a:solidFill>
          </a:ln>
        </p:spPr>
        <p:txBody>
          <a:bodyPr vert="horz" lIns="93184" tIns="46592" rIns="93184" bIns="46592" rtlCol="0" anchor="ctr"/>
          <a:lstStyle/>
          <a:p>
            <a:endParaRPr lang="es-AR" dirty="0"/>
          </a:p>
        </p:txBody>
      </p:sp>
      <p:sp>
        <p:nvSpPr>
          <p:cNvPr id="5" name="Marcador de notas 4"/>
          <p:cNvSpPr>
            <a:spLocks noGrp="1"/>
          </p:cNvSpPr>
          <p:nvPr>
            <p:ph type="body" sz="quarter" idx="3"/>
          </p:nvPr>
        </p:nvSpPr>
        <p:spPr>
          <a:xfrm>
            <a:off x="992982" y="3272146"/>
            <a:ext cx="7943850" cy="2677210"/>
          </a:xfrm>
          <a:prstGeom prst="rect">
            <a:avLst/>
          </a:prstGeom>
        </p:spPr>
        <p:txBody>
          <a:bodyPr vert="horz" lIns="93184" tIns="46592" rIns="93184" bIns="46592"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5" y="6458121"/>
            <a:ext cx="4302919" cy="341142"/>
          </a:xfrm>
          <a:prstGeom prst="rect">
            <a:avLst/>
          </a:prstGeom>
        </p:spPr>
        <p:txBody>
          <a:bodyPr vert="horz" lIns="93184" tIns="46592" rIns="93184" bIns="46592" rtlCol="0" anchor="b"/>
          <a:lstStyle>
            <a:lvl1pPr algn="l">
              <a:defRPr sz="1200"/>
            </a:lvl1pPr>
          </a:lstStyle>
          <a:p>
            <a:endParaRPr lang="es-AR" dirty="0"/>
          </a:p>
        </p:txBody>
      </p:sp>
      <p:sp>
        <p:nvSpPr>
          <p:cNvPr id="7" name="Marcador de número de diapositiva 6"/>
          <p:cNvSpPr>
            <a:spLocks noGrp="1"/>
          </p:cNvSpPr>
          <p:nvPr>
            <p:ph type="sldNum" sz="quarter" idx="5"/>
          </p:nvPr>
        </p:nvSpPr>
        <p:spPr>
          <a:xfrm>
            <a:off x="5624601" y="6458121"/>
            <a:ext cx="4302919" cy="341142"/>
          </a:xfrm>
          <a:prstGeom prst="rect">
            <a:avLst/>
          </a:prstGeom>
        </p:spPr>
        <p:txBody>
          <a:bodyPr vert="horz" lIns="93184" tIns="46592" rIns="93184" bIns="46592" rtlCol="0" anchor="b"/>
          <a:lstStyle>
            <a:lvl1pPr algn="r">
              <a:defRPr sz="1200"/>
            </a:lvl1pPr>
          </a:lstStyle>
          <a:p>
            <a:fld id="{238EF473-4BEE-40BD-9C9A-0D533FDD64BA}" type="slidenum">
              <a:rPr lang="es-AR" smtClean="0"/>
              <a:t>‹Nº›</a:t>
            </a:fld>
            <a:endParaRPr lang="es-AR" dirty="0"/>
          </a:p>
        </p:txBody>
      </p:sp>
    </p:spTree>
    <p:extLst>
      <p:ext uri="{BB962C8B-B14F-4D97-AF65-F5344CB8AC3E}">
        <p14:creationId xmlns:p14="http://schemas.microsoft.com/office/powerpoint/2010/main" val="4248514681"/>
      </p:ext>
    </p:extLst>
  </p:cSld>
  <p:clrMap bg1="lt1" tx1="dk1" bg2="lt2" tx2="dk2" accent1="accent1" accent2="accent2" accent3="accent3" accent4="accent4" accent5="accent5" accent6="accent6" hlink="hlink" folHlink="folHlink"/>
  <p:notesStyle>
    <a:lvl1pPr marL="0" algn="l" defTabSz="1238921" rtl="0" eaLnBrk="1" latinLnBrk="0" hangingPunct="1">
      <a:defRPr sz="1626" kern="1200">
        <a:solidFill>
          <a:schemeClr val="tx1"/>
        </a:solidFill>
        <a:latin typeface="+mn-lt"/>
        <a:ea typeface="+mn-ea"/>
        <a:cs typeface="+mn-cs"/>
      </a:defRPr>
    </a:lvl1pPr>
    <a:lvl2pPr marL="619460" algn="l" defTabSz="1238921" rtl="0" eaLnBrk="1" latinLnBrk="0" hangingPunct="1">
      <a:defRPr sz="1626" kern="1200">
        <a:solidFill>
          <a:schemeClr val="tx1"/>
        </a:solidFill>
        <a:latin typeface="+mn-lt"/>
        <a:ea typeface="+mn-ea"/>
        <a:cs typeface="+mn-cs"/>
      </a:defRPr>
    </a:lvl2pPr>
    <a:lvl3pPr marL="1238921" algn="l" defTabSz="1238921" rtl="0" eaLnBrk="1" latinLnBrk="0" hangingPunct="1">
      <a:defRPr sz="1626" kern="1200">
        <a:solidFill>
          <a:schemeClr val="tx1"/>
        </a:solidFill>
        <a:latin typeface="+mn-lt"/>
        <a:ea typeface="+mn-ea"/>
        <a:cs typeface="+mn-cs"/>
      </a:defRPr>
    </a:lvl3pPr>
    <a:lvl4pPr marL="1858381" algn="l" defTabSz="1238921" rtl="0" eaLnBrk="1" latinLnBrk="0" hangingPunct="1">
      <a:defRPr sz="1626" kern="1200">
        <a:solidFill>
          <a:schemeClr val="tx1"/>
        </a:solidFill>
        <a:latin typeface="+mn-lt"/>
        <a:ea typeface="+mn-ea"/>
        <a:cs typeface="+mn-cs"/>
      </a:defRPr>
    </a:lvl4pPr>
    <a:lvl5pPr marL="2477841" algn="l" defTabSz="1238921" rtl="0" eaLnBrk="1" latinLnBrk="0" hangingPunct="1">
      <a:defRPr sz="1626" kern="1200">
        <a:solidFill>
          <a:schemeClr val="tx1"/>
        </a:solidFill>
        <a:latin typeface="+mn-lt"/>
        <a:ea typeface="+mn-ea"/>
        <a:cs typeface="+mn-cs"/>
      </a:defRPr>
    </a:lvl5pPr>
    <a:lvl6pPr marL="3097301" algn="l" defTabSz="1238921" rtl="0" eaLnBrk="1" latinLnBrk="0" hangingPunct="1">
      <a:defRPr sz="1626" kern="1200">
        <a:solidFill>
          <a:schemeClr val="tx1"/>
        </a:solidFill>
        <a:latin typeface="+mn-lt"/>
        <a:ea typeface="+mn-ea"/>
        <a:cs typeface="+mn-cs"/>
      </a:defRPr>
    </a:lvl6pPr>
    <a:lvl7pPr marL="3716762" algn="l" defTabSz="1238921" rtl="0" eaLnBrk="1" latinLnBrk="0" hangingPunct="1">
      <a:defRPr sz="1626" kern="1200">
        <a:solidFill>
          <a:schemeClr val="tx1"/>
        </a:solidFill>
        <a:latin typeface="+mn-lt"/>
        <a:ea typeface="+mn-ea"/>
        <a:cs typeface="+mn-cs"/>
      </a:defRPr>
    </a:lvl7pPr>
    <a:lvl8pPr marL="4336222" algn="l" defTabSz="1238921" rtl="0" eaLnBrk="1" latinLnBrk="0" hangingPunct="1">
      <a:defRPr sz="1626" kern="1200">
        <a:solidFill>
          <a:schemeClr val="tx1"/>
        </a:solidFill>
        <a:latin typeface="+mn-lt"/>
        <a:ea typeface="+mn-ea"/>
        <a:cs typeface="+mn-cs"/>
      </a:defRPr>
    </a:lvl8pPr>
    <a:lvl9pPr marL="4955682" algn="l" defTabSz="1238921"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238EF473-4BEE-40BD-9C9A-0D533FDD64BA}" type="slidenum">
              <a:rPr lang="es-AR" smtClean="0"/>
              <a:t>2</a:t>
            </a:fld>
            <a:endParaRPr lang="es-AR" dirty="0"/>
          </a:p>
        </p:txBody>
      </p:sp>
    </p:spTree>
    <p:extLst>
      <p:ext uri="{BB962C8B-B14F-4D97-AF65-F5344CB8AC3E}">
        <p14:creationId xmlns:p14="http://schemas.microsoft.com/office/powerpoint/2010/main" val="67975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238EF473-4BEE-40BD-9C9A-0D533FDD64BA}" type="slidenum">
              <a:rPr lang="es-AR" smtClean="0"/>
              <a:t>3</a:t>
            </a:fld>
            <a:endParaRPr lang="es-AR" dirty="0"/>
          </a:p>
        </p:txBody>
      </p:sp>
    </p:spTree>
    <p:extLst>
      <p:ext uri="{BB962C8B-B14F-4D97-AF65-F5344CB8AC3E}">
        <p14:creationId xmlns:p14="http://schemas.microsoft.com/office/powerpoint/2010/main" val="14477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238921" rtl="0" eaLnBrk="1" fontAlgn="auto" latinLnBrk="0" hangingPunct="1">
              <a:lnSpc>
                <a:spcPct val="100000"/>
              </a:lnSpc>
              <a:spcBef>
                <a:spcPts val="0"/>
              </a:spcBef>
              <a:spcAft>
                <a:spcPts val="0"/>
              </a:spcAft>
              <a:buClrTx/>
              <a:buSzTx/>
              <a:buFontTx/>
              <a:buNone/>
              <a:tabLst/>
              <a:defRPr/>
            </a:pPr>
            <a:r>
              <a:rPr lang="es-AR" sz="1600" dirty="0">
                <a:solidFill>
                  <a:schemeClr val="tx2">
                    <a:lumMod val="50000"/>
                  </a:schemeClr>
                </a:solidFill>
                <a:latin typeface="Myanmar Text" panose="020B0502040204020203" pitchFamily="34" charset="0"/>
                <a:ea typeface="Roboto" pitchFamily="2" charset="0"/>
                <a:cs typeface="Myanmar Text" panose="020B0502040204020203" pitchFamily="34" charset="0"/>
              </a:rPr>
              <a:t>1047 km de gasoducto = 83.760 caños de 12m de largo y 3,5 ton de peso c/u</a:t>
            </a:r>
            <a:endParaRPr lang="es-AR" sz="1600" dirty="0">
              <a:latin typeface="Myanmar Text" panose="020B0502040204020203" pitchFamily="34" charset="0"/>
              <a:ea typeface="Roboto" pitchFamily="2" charset="0"/>
              <a:cs typeface="Myanmar Text" panose="020B0502040204020203" pitchFamily="34" charset="0"/>
            </a:endParaRPr>
          </a:p>
          <a:p>
            <a:pPr marL="0" marR="0" lvl="0" indent="0" algn="l" defTabSz="1238921" rtl="0" eaLnBrk="1" fontAlgn="auto" latinLnBrk="0" hangingPunct="1">
              <a:lnSpc>
                <a:spcPct val="100000"/>
              </a:lnSpc>
              <a:spcBef>
                <a:spcPts val="0"/>
              </a:spcBef>
              <a:spcAft>
                <a:spcPts val="0"/>
              </a:spcAft>
              <a:buClrTx/>
              <a:buSzTx/>
              <a:buFontTx/>
              <a:buNone/>
              <a:tabLst/>
              <a:defRPr/>
            </a:pPr>
            <a:endParaRPr lang="es-ES" dirty="0"/>
          </a:p>
          <a:p>
            <a:pPr marL="0" marR="0" lvl="0" indent="0" algn="l" defTabSz="1238921" rtl="0" eaLnBrk="1" fontAlgn="auto" latinLnBrk="0" hangingPunct="1">
              <a:lnSpc>
                <a:spcPct val="100000"/>
              </a:lnSpc>
              <a:spcBef>
                <a:spcPts val="0"/>
              </a:spcBef>
              <a:spcAft>
                <a:spcPts val="0"/>
              </a:spcAft>
              <a:buClrTx/>
              <a:buSzTx/>
              <a:buFontTx/>
              <a:buNone/>
              <a:tabLst/>
              <a:defRPr/>
            </a:pPr>
            <a:r>
              <a:rPr lang="es-ES" dirty="0"/>
              <a:t>Peso obelisco </a:t>
            </a:r>
            <a:r>
              <a:rPr lang="es-ES" dirty="0" err="1"/>
              <a:t>aprox</a:t>
            </a:r>
            <a:r>
              <a:rPr lang="es-ES" dirty="0"/>
              <a:t> 170 toneladas</a:t>
            </a:r>
          </a:p>
          <a:p>
            <a:r>
              <a:rPr lang="es-ES" dirty="0"/>
              <a:t>Peso promedio adulto argentino 84kg * 3.6 millones</a:t>
            </a:r>
          </a:p>
          <a:p>
            <a:pPr marL="0" marR="0" lvl="0" indent="0" algn="l" defTabSz="1238921" rtl="0" eaLnBrk="1" fontAlgn="auto" latinLnBrk="0" hangingPunct="1">
              <a:lnSpc>
                <a:spcPct val="100000"/>
              </a:lnSpc>
              <a:spcBef>
                <a:spcPts val="0"/>
              </a:spcBef>
              <a:spcAft>
                <a:spcPts val="0"/>
              </a:spcAft>
              <a:buClrTx/>
              <a:buSzTx/>
              <a:buFontTx/>
              <a:buNone/>
              <a:tabLst/>
              <a:defRPr/>
            </a:pPr>
            <a:r>
              <a:rPr lang="es-ES" dirty="0"/>
              <a:t>* Mayores de 18 años Adultos en </a:t>
            </a:r>
            <a:r>
              <a:rPr lang="es-ES" dirty="0" err="1"/>
              <a:t>Arg</a:t>
            </a:r>
            <a:r>
              <a:rPr lang="es-ES" dirty="0"/>
              <a:t> = 84% = 37 millones</a:t>
            </a:r>
          </a:p>
          <a:p>
            <a:pPr marL="0" marR="0" lvl="0" indent="0" algn="l" defTabSz="1238921" rtl="0" eaLnBrk="1" fontAlgn="auto" latinLnBrk="0" hangingPunct="1">
              <a:lnSpc>
                <a:spcPct val="100000"/>
              </a:lnSpc>
              <a:spcBef>
                <a:spcPts val="0"/>
              </a:spcBef>
              <a:spcAft>
                <a:spcPts val="0"/>
              </a:spcAft>
              <a:buClrTx/>
              <a:buSzTx/>
              <a:buFontTx/>
              <a:buNone/>
              <a:tabLst/>
              <a:defRPr/>
            </a:pPr>
            <a:endParaRPr lang="es-ES" dirty="0"/>
          </a:p>
          <a:p>
            <a:pPr marL="0" marR="0" lvl="0" indent="0" algn="l" defTabSz="1238921" rtl="0" eaLnBrk="1" fontAlgn="auto" latinLnBrk="0" hangingPunct="1">
              <a:lnSpc>
                <a:spcPct val="100000"/>
              </a:lnSpc>
              <a:spcBef>
                <a:spcPts val="0"/>
              </a:spcBef>
              <a:spcAft>
                <a:spcPts val="0"/>
              </a:spcAft>
              <a:buClrTx/>
              <a:buSzTx/>
              <a:buFontTx/>
              <a:buNone/>
              <a:tabLst/>
              <a:defRPr/>
            </a:pPr>
            <a:r>
              <a:rPr lang="es-ES" dirty="0"/>
              <a:t>Peso Fiat Cronos </a:t>
            </a:r>
            <a:r>
              <a:rPr lang="es-ES" dirty="0" err="1"/>
              <a:t>aprox</a:t>
            </a:r>
            <a:r>
              <a:rPr lang="es-ES" dirty="0"/>
              <a:t> 1,2 ton</a:t>
            </a:r>
          </a:p>
          <a:p>
            <a:pPr marL="285750" marR="0" lvl="0" indent="-285750" algn="l" defTabSz="12389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Venta anual Fiat Cronos 2021 = 37.500 unidades</a:t>
            </a:r>
          </a:p>
          <a:p>
            <a:pPr marL="285750" marR="0" lvl="0" indent="-285750" algn="l" defTabSz="12389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7 años = 262.500 autos</a:t>
            </a:r>
          </a:p>
          <a:p>
            <a:pPr marL="285750" marR="0" lvl="0" indent="-285750" algn="l" defTabSz="12389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dirty="0"/>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M.O estimada:</a:t>
            </a: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GPNK: 2490</a:t>
            </a:r>
          </a:p>
          <a:p>
            <a:r>
              <a:rPr lang="es-AR" sz="1626" kern="1200" dirty="0">
                <a:solidFill>
                  <a:schemeClr val="tx1"/>
                </a:solidFill>
                <a:effectLst/>
                <a:latin typeface="+mn-lt"/>
                <a:ea typeface="+mn-ea"/>
                <a:cs typeface="+mn-cs"/>
              </a:rPr>
              <a:t>5 PC: 750 puestos de trabajo directos y 600 puestos indirectos</a:t>
            </a:r>
          </a:p>
          <a:p>
            <a:r>
              <a:rPr lang="es-AR" sz="1626" kern="1200" dirty="0">
                <a:solidFill>
                  <a:schemeClr val="tx1"/>
                </a:solidFill>
                <a:effectLst/>
                <a:latin typeface="+mn-lt"/>
                <a:ea typeface="+mn-ea"/>
                <a:cs typeface="+mn-cs"/>
              </a:rPr>
              <a:t>1100 km </a:t>
            </a:r>
            <a:r>
              <a:rPr lang="es-AR" sz="1626" kern="1200" dirty="0" err="1">
                <a:solidFill>
                  <a:schemeClr val="tx1"/>
                </a:solidFill>
                <a:effectLst/>
                <a:latin typeface="+mn-lt"/>
                <a:ea typeface="+mn-ea"/>
                <a:cs typeface="+mn-cs"/>
              </a:rPr>
              <a:t>gto</a:t>
            </a:r>
            <a:r>
              <a:rPr lang="es-AR" sz="1626" kern="1200" dirty="0">
                <a:solidFill>
                  <a:schemeClr val="tx1"/>
                </a:solidFill>
                <a:effectLst/>
                <a:latin typeface="+mn-lt"/>
                <a:ea typeface="+mn-ea"/>
                <a:cs typeface="+mn-cs"/>
              </a:rPr>
              <a:t> 3 frentes: 540 puestos de trabajo directos y 600 puestos indirectos</a:t>
            </a: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Complementarios:  1740</a:t>
            </a: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M-C: </a:t>
            </a:r>
            <a:r>
              <a:rPr lang="es-AR" sz="1800" dirty="0">
                <a:solidFill>
                  <a:schemeClr val="tx1"/>
                </a:solidFill>
                <a:latin typeface="Arial" panose="020B0604020202020204" pitchFamily="34" charset="0"/>
                <a:ea typeface="Roboto" pitchFamily="2" charset="0"/>
                <a:cs typeface="Arial" panose="020B0604020202020204" pitchFamily="34" charset="0"/>
              </a:rPr>
              <a:t>330 puestos de trabajo directos y 200 indirectos</a:t>
            </a:r>
            <a:endParaRPr lang="es-AR" sz="1800" dirty="0">
              <a:solidFill>
                <a:schemeClr val="tx2">
                  <a:lumMod val="50000"/>
                </a:schemeClr>
              </a:solidFill>
              <a:latin typeface="Arial" panose="020B0604020202020204" pitchFamily="34" charset="0"/>
              <a:cs typeface="Arial" panose="020B0604020202020204" pitchFamily="34" charset="0"/>
            </a:endParaRP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Rev</a:t>
            </a:r>
            <a:r>
              <a:rPr lang="es-ES" dirty="0"/>
              <a:t> </a:t>
            </a:r>
            <a:r>
              <a:rPr lang="es-ES" dirty="0" err="1"/>
              <a:t>Nor</a:t>
            </a:r>
            <a:r>
              <a:rPr lang="es-ES" dirty="0"/>
              <a:t>: </a:t>
            </a:r>
            <a:r>
              <a:rPr lang="es-ES" sz="1800" dirty="0">
                <a:solidFill>
                  <a:schemeClr val="tx2">
                    <a:lumMod val="50000"/>
                  </a:schemeClr>
                </a:solidFill>
                <a:latin typeface="Arial" panose="020B0604020202020204" pitchFamily="34" charset="0"/>
                <a:ea typeface="Roboto" pitchFamily="2" charset="0"/>
                <a:cs typeface="Arial" panose="020B0604020202020204" pitchFamily="34" charset="0"/>
              </a:rPr>
              <a:t>215 puestos de trabajo + 200 indirectos</a:t>
            </a:r>
            <a:endParaRPr lang="es-AR" sz="1800" dirty="0">
              <a:solidFill>
                <a:schemeClr val="tx2">
                  <a:lumMod val="50000"/>
                </a:schemeClr>
              </a:solidFill>
              <a:latin typeface="Arial" panose="020B0604020202020204" pitchFamily="34" charset="0"/>
              <a:ea typeface="Roboto" pitchFamily="2" charset="0"/>
              <a:cs typeface="Arial" panose="020B0604020202020204" pitchFamily="34" charset="0"/>
            </a:endParaRP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err="1"/>
              <a:t>Ampl</a:t>
            </a:r>
            <a:r>
              <a:rPr lang="es-ES" dirty="0"/>
              <a:t> GCO: 400 puestos de trabajo +395 indirectos</a:t>
            </a: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Empleados TGN: 655</a:t>
            </a:r>
          </a:p>
          <a:p>
            <a:pPr marL="0" marR="0" lvl="0" indent="0" algn="l" defTabSz="1238921"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Empleados TGS 1110</a:t>
            </a:r>
          </a:p>
          <a:p>
            <a:endParaRPr lang="es-ES" dirty="0"/>
          </a:p>
          <a:p>
            <a:r>
              <a:rPr lang="es-ES" dirty="0"/>
              <a:t>En la República Argentina, la capacidad nominal de inyección de gas natural de los gasoductos troncales y regionales operados por las Transportadoras tuvo en 2020 un volumen aproximado por día de 150,25 millones de </a:t>
            </a:r>
            <a:r>
              <a:rPr lang="es-ES" dirty="0" err="1"/>
              <a:t>std</a:t>
            </a:r>
            <a:r>
              <a:rPr lang="es-ES" dirty="0"/>
              <a:t> m³ a 9300 kcal/m³. Desde el año 1993 hasta el 31 de diciembre de 2020, la capacidad total de transporte se ha visto incrementada en un 116,19 %.</a:t>
            </a:r>
            <a:endParaRPr lang="es-AR" dirty="0"/>
          </a:p>
        </p:txBody>
      </p:sp>
      <p:sp>
        <p:nvSpPr>
          <p:cNvPr id="4" name="Marcador de número de diapositiva 3"/>
          <p:cNvSpPr>
            <a:spLocks noGrp="1"/>
          </p:cNvSpPr>
          <p:nvPr>
            <p:ph type="sldNum" sz="quarter" idx="10"/>
          </p:nvPr>
        </p:nvSpPr>
        <p:spPr/>
        <p:txBody>
          <a:bodyPr/>
          <a:lstStyle/>
          <a:p>
            <a:fld id="{238EF473-4BEE-40BD-9C9A-0D533FDD64BA}" type="slidenum">
              <a:rPr lang="es-AR" smtClean="0"/>
              <a:t>4</a:t>
            </a:fld>
            <a:endParaRPr lang="es-AR" dirty="0"/>
          </a:p>
        </p:txBody>
      </p:sp>
    </p:spTree>
    <p:extLst>
      <p:ext uri="{BB962C8B-B14F-4D97-AF65-F5344CB8AC3E}">
        <p14:creationId xmlns:p14="http://schemas.microsoft.com/office/powerpoint/2010/main" val="373290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b="1" baseline="0"/>
          </a:p>
        </p:txBody>
      </p:sp>
      <p:sp>
        <p:nvSpPr>
          <p:cNvPr id="4" name="Marcador de número de diapositiva 3"/>
          <p:cNvSpPr>
            <a:spLocks noGrp="1"/>
          </p:cNvSpPr>
          <p:nvPr>
            <p:ph type="sldNum" sz="quarter" idx="10"/>
          </p:nvPr>
        </p:nvSpPr>
        <p:spPr/>
        <p:txBody>
          <a:bodyPr/>
          <a:lstStyle/>
          <a:p>
            <a:fld id="{CA58ED97-CE74-4D84-863D-62041A75989C}" type="slidenum">
              <a:rPr lang="en-US" smtClean="0"/>
              <a:t>7</a:t>
            </a:fld>
            <a:endParaRPr lang="en-US"/>
          </a:p>
        </p:txBody>
      </p:sp>
    </p:spTree>
    <p:extLst>
      <p:ext uri="{BB962C8B-B14F-4D97-AF65-F5344CB8AC3E}">
        <p14:creationId xmlns:p14="http://schemas.microsoft.com/office/powerpoint/2010/main" val="92679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dirty="0">
                <a:solidFill>
                  <a:schemeClr val="tx1"/>
                </a:solidFill>
                <a:effectLst/>
                <a:latin typeface="+mn-lt"/>
                <a:ea typeface="+mn-ea"/>
                <a:cs typeface="+mn-cs"/>
              </a:rPr>
              <a:t>• Ampliación PC San Jerónimo: 10.000 HP</a:t>
            </a:r>
            <a:r>
              <a:rPr lang="es-AR" dirty="0"/>
              <a:t> </a:t>
            </a:r>
          </a:p>
          <a:p>
            <a:r>
              <a:rPr lang="es-AR" sz="1200" b="0" i="0" u="none" strike="noStrike" kern="1200" dirty="0">
                <a:solidFill>
                  <a:schemeClr val="tx1"/>
                </a:solidFill>
                <a:effectLst/>
                <a:latin typeface="+mn-lt"/>
                <a:ea typeface="+mn-ea"/>
                <a:cs typeface="+mn-cs"/>
              </a:rPr>
              <a:t>• Ampliación PC Leones: 10.000 HP</a:t>
            </a:r>
            <a:br>
              <a:rPr lang="es-AR" sz="1200" b="0" i="0" u="none" strike="noStrike" kern="1200" dirty="0">
                <a:solidFill>
                  <a:schemeClr val="tx1"/>
                </a:solidFill>
                <a:effectLst/>
                <a:latin typeface="+mn-lt"/>
                <a:ea typeface="+mn-ea"/>
                <a:cs typeface="+mn-cs"/>
              </a:rPr>
            </a:br>
            <a:r>
              <a:rPr lang="es-AR" sz="1200" b="0" i="0" u="none" strike="noStrike" kern="1200" dirty="0">
                <a:solidFill>
                  <a:schemeClr val="tx1"/>
                </a:solidFill>
                <a:effectLst/>
                <a:latin typeface="+mn-lt"/>
                <a:ea typeface="+mn-ea"/>
                <a:cs typeface="+mn-cs"/>
              </a:rPr>
              <a:t>• Ampliación PC Tío </a:t>
            </a:r>
            <a:r>
              <a:rPr lang="es-AR" sz="1200" b="0" i="0" u="none" strike="noStrike" kern="1200" dirty="0" err="1">
                <a:solidFill>
                  <a:schemeClr val="tx1"/>
                </a:solidFill>
                <a:effectLst/>
                <a:latin typeface="+mn-lt"/>
                <a:ea typeface="+mn-ea"/>
                <a:cs typeface="+mn-cs"/>
              </a:rPr>
              <a:t>Pujio</a:t>
            </a:r>
            <a:r>
              <a:rPr lang="es-AR" sz="1200" b="0" i="0" u="none" strike="noStrike" kern="1200" dirty="0">
                <a:solidFill>
                  <a:schemeClr val="tx1"/>
                </a:solidFill>
                <a:effectLst/>
                <a:latin typeface="+mn-lt"/>
                <a:ea typeface="+mn-ea"/>
                <a:cs typeface="+mn-cs"/>
              </a:rPr>
              <a:t>: 10.000 HP</a:t>
            </a:r>
          </a:p>
          <a:p>
            <a:endParaRPr lang="es-AR" dirty="0"/>
          </a:p>
          <a:p>
            <a:r>
              <a:rPr lang="es-AR" sz="1200" b="0" i="0" u="none" strike="noStrike" kern="1200" dirty="0">
                <a:solidFill>
                  <a:schemeClr val="tx1"/>
                </a:solidFill>
                <a:effectLst/>
                <a:latin typeface="+mn-lt"/>
                <a:ea typeface="+mn-ea"/>
                <a:cs typeface="+mn-cs"/>
              </a:rPr>
              <a:t>• Tramo SJ-Leones: 5,7+9,5 = 15,2 km</a:t>
            </a:r>
            <a:br>
              <a:rPr lang="es-AR" sz="1200" b="0" i="0" u="none" strike="noStrike" kern="1200" dirty="0">
                <a:solidFill>
                  <a:schemeClr val="tx1"/>
                </a:solidFill>
                <a:effectLst/>
                <a:latin typeface="+mn-lt"/>
                <a:ea typeface="+mn-ea"/>
                <a:cs typeface="+mn-cs"/>
              </a:rPr>
            </a:br>
            <a:r>
              <a:rPr lang="es-AR" sz="1200" b="0" i="0" u="none" strike="noStrike" kern="1200" dirty="0">
                <a:solidFill>
                  <a:schemeClr val="tx1"/>
                </a:solidFill>
                <a:effectLst/>
                <a:latin typeface="+mn-lt"/>
                <a:ea typeface="+mn-ea"/>
                <a:cs typeface="+mn-cs"/>
              </a:rPr>
              <a:t>• Tramo Leones-TP: 9,6 + 8,3 = 17,9 km</a:t>
            </a:r>
            <a:br>
              <a:rPr lang="es-AR" sz="1200" b="0" i="0" u="none" strike="noStrike" kern="1200" dirty="0">
                <a:solidFill>
                  <a:schemeClr val="tx1"/>
                </a:solidFill>
                <a:effectLst/>
                <a:latin typeface="+mn-lt"/>
                <a:ea typeface="+mn-ea"/>
                <a:cs typeface="+mn-cs"/>
              </a:rPr>
            </a:br>
            <a:r>
              <a:rPr lang="es-AR" sz="1200" b="0" i="0" u="none" strike="noStrike" kern="1200" dirty="0">
                <a:solidFill>
                  <a:schemeClr val="tx1"/>
                </a:solidFill>
                <a:effectLst/>
                <a:latin typeface="+mn-lt"/>
                <a:ea typeface="+mn-ea"/>
                <a:cs typeface="+mn-cs"/>
              </a:rPr>
              <a:t>• Tramo TP-Ferreyra: 6,2 + 27,3 = 33,5km</a:t>
            </a:r>
            <a:br>
              <a:rPr lang="es-AR" sz="1200" b="0" i="0" u="none" strike="noStrike" kern="1200" dirty="0">
                <a:solidFill>
                  <a:schemeClr val="tx1"/>
                </a:solidFill>
                <a:effectLst/>
                <a:latin typeface="+mn-lt"/>
                <a:ea typeface="+mn-ea"/>
                <a:cs typeface="+mn-cs"/>
              </a:rPr>
            </a:br>
            <a:endParaRPr lang="es-AR" sz="1200" b="0" i="0" u="none" strike="noStrike" kern="1200" dirty="0">
              <a:solidFill>
                <a:schemeClr val="tx1"/>
              </a:solidFill>
              <a:effectLst/>
              <a:latin typeface="+mn-lt"/>
              <a:ea typeface="+mn-ea"/>
              <a:cs typeface="+mn-cs"/>
            </a:endParaRPr>
          </a:p>
          <a:p>
            <a:r>
              <a:rPr lang="es-ES" sz="1200" b="0" i="0" u="none" strike="noStrike" kern="1200" dirty="0">
                <a:solidFill>
                  <a:schemeClr val="tx1"/>
                </a:solidFill>
                <a:effectLst/>
                <a:latin typeface="+mn-lt"/>
                <a:ea typeface="+mn-ea"/>
                <a:cs typeface="+mn-cs"/>
              </a:rPr>
              <a:t>P</a:t>
            </a:r>
            <a:r>
              <a:rPr lang="es-AR" sz="1200" b="0" i="0" u="none" strike="noStrike" kern="1200" dirty="0" err="1">
                <a:solidFill>
                  <a:schemeClr val="tx1"/>
                </a:solidFill>
                <a:effectLst/>
                <a:latin typeface="+mn-lt"/>
                <a:ea typeface="+mn-ea"/>
                <a:cs typeface="+mn-cs"/>
              </a:rPr>
              <a:t>resupuesto</a:t>
            </a:r>
            <a:r>
              <a:rPr lang="es-AR" sz="1200" b="0" i="0" u="none" strike="noStrike" kern="1200" dirty="0">
                <a:solidFill>
                  <a:schemeClr val="tx1"/>
                </a:solidFill>
                <a:effectLst/>
                <a:latin typeface="+mn-lt"/>
                <a:ea typeface="+mn-ea"/>
                <a:cs typeface="+mn-cs"/>
              </a:rPr>
              <a:t> estimado: 155 </a:t>
            </a:r>
            <a:r>
              <a:rPr lang="es-AR" sz="1200" b="0" i="0" u="none" strike="noStrike" kern="1200" dirty="0" err="1">
                <a:solidFill>
                  <a:schemeClr val="tx1"/>
                </a:solidFill>
                <a:effectLst/>
                <a:latin typeface="+mn-lt"/>
                <a:ea typeface="+mn-ea"/>
                <a:cs typeface="+mn-cs"/>
              </a:rPr>
              <a:t>Mmusd</a:t>
            </a:r>
            <a:endParaRPr lang="es-AR" sz="1200" b="0" i="0" u="none" strike="noStrike" kern="1200" dirty="0">
              <a:solidFill>
                <a:schemeClr val="tx1"/>
              </a:solidFill>
              <a:effectLst/>
              <a:latin typeface="+mn-lt"/>
              <a:ea typeface="+mn-ea"/>
              <a:cs typeface="+mn-cs"/>
            </a:endParaRPr>
          </a:p>
          <a:p>
            <a:r>
              <a:rPr lang="es-ES" sz="1200" b="0" i="0" u="none" strike="noStrike" kern="1200" dirty="0">
                <a:solidFill>
                  <a:schemeClr val="tx1"/>
                </a:solidFill>
                <a:effectLst/>
                <a:latin typeface="+mn-lt"/>
                <a:ea typeface="+mn-ea"/>
                <a:cs typeface="+mn-cs"/>
              </a:rPr>
              <a:t>T</a:t>
            </a:r>
            <a:r>
              <a:rPr lang="es-AR" sz="1200" b="0" i="0" u="none" strike="noStrike" kern="1200" dirty="0" err="1">
                <a:solidFill>
                  <a:schemeClr val="tx1"/>
                </a:solidFill>
                <a:effectLst/>
                <a:latin typeface="+mn-lt"/>
                <a:ea typeface="+mn-ea"/>
                <a:cs typeface="+mn-cs"/>
              </a:rPr>
              <a:t>otales</a:t>
            </a:r>
            <a:r>
              <a:rPr lang="es-AR" sz="1200" b="0" i="0" u="none" strike="noStrike" kern="1200" dirty="0">
                <a:solidFill>
                  <a:schemeClr val="tx1"/>
                </a:solidFill>
                <a:effectLst/>
                <a:latin typeface="+mn-lt"/>
                <a:ea typeface="+mn-ea"/>
                <a:cs typeface="+mn-cs"/>
              </a:rPr>
              <a:t>:</a:t>
            </a:r>
          </a:p>
          <a:p>
            <a:r>
              <a:rPr lang="es-ES" sz="1200" b="0" i="0" u="none" strike="noStrike" kern="1200" dirty="0">
                <a:solidFill>
                  <a:schemeClr val="tx1"/>
                </a:solidFill>
                <a:effectLst/>
                <a:latin typeface="+mn-lt"/>
                <a:ea typeface="+mn-ea"/>
                <a:cs typeface="+mn-cs"/>
              </a:rPr>
              <a:t>G</a:t>
            </a:r>
            <a:r>
              <a:rPr lang="es-AR" sz="1200" b="0" i="0" u="none" strike="noStrike" kern="1200" dirty="0" err="1">
                <a:solidFill>
                  <a:schemeClr val="tx1"/>
                </a:solidFill>
                <a:effectLst/>
                <a:latin typeface="+mn-lt"/>
                <a:ea typeface="+mn-ea"/>
                <a:cs typeface="+mn-cs"/>
              </a:rPr>
              <a:t>to</a:t>
            </a:r>
            <a:r>
              <a:rPr lang="es-AR" sz="1200" b="0" i="0" u="none" strike="noStrike" kern="1200" dirty="0">
                <a:solidFill>
                  <a:schemeClr val="tx1"/>
                </a:solidFill>
                <a:effectLst/>
                <a:latin typeface="+mn-lt"/>
                <a:ea typeface="+mn-ea"/>
                <a:cs typeface="+mn-cs"/>
              </a:rPr>
              <a:t>: 67 km</a:t>
            </a:r>
          </a:p>
          <a:p>
            <a:r>
              <a:rPr lang="es-ES" sz="1200" b="0" i="0" u="none" strike="noStrike" kern="1200" dirty="0">
                <a:solidFill>
                  <a:schemeClr val="tx1"/>
                </a:solidFill>
                <a:effectLst/>
                <a:latin typeface="+mn-lt"/>
                <a:ea typeface="+mn-ea"/>
                <a:cs typeface="+mn-cs"/>
              </a:rPr>
              <a:t>P</a:t>
            </a:r>
            <a:r>
              <a:rPr lang="es-AR" sz="1200" b="0" i="0" u="none" strike="noStrike" kern="1200" dirty="0" err="1">
                <a:solidFill>
                  <a:schemeClr val="tx1"/>
                </a:solidFill>
                <a:effectLst/>
                <a:latin typeface="+mn-lt"/>
                <a:ea typeface="+mn-ea"/>
                <a:cs typeface="+mn-cs"/>
              </a:rPr>
              <a:t>otencia</a:t>
            </a:r>
            <a:r>
              <a:rPr lang="es-AR" sz="1200" b="0" i="0" u="none" strike="noStrike" kern="1200" dirty="0">
                <a:solidFill>
                  <a:schemeClr val="tx1"/>
                </a:solidFill>
                <a:effectLst/>
                <a:latin typeface="+mn-lt"/>
                <a:ea typeface="+mn-ea"/>
                <a:cs typeface="+mn-cs"/>
              </a:rPr>
              <a:t>: 30.000 HP</a:t>
            </a:r>
            <a:endParaRPr lang="en-US" dirty="0"/>
          </a:p>
        </p:txBody>
      </p:sp>
      <p:sp>
        <p:nvSpPr>
          <p:cNvPr id="4" name="Marcador de número de diapositiva 3"/>
          <p:cNvSpPr>
            <a:spLocks noGrp="1"/>
          </p:cNvSpPr>
          <p:nvPr>
            <p:ph type="sldNum" sz="quarter" idx="10"/>
          </p:nvPr>
        </p:nvSpPr>
        <p:spPr/>
        <p:txBody>
          <a:bodyPr/>
          <a:lstStyle/>
          <a:p>
            <a:fld id="{CA58ED97-CE74-4D84-863D-62041A75989C}" type="slidenum">
              <a:rPr lang="en-US" smtClean="0"/>
              <a:t>8</a:t>
            </a:fld>
            <a:endParaRPr lang="en-US"/>
          </a:p>
        </p:txBody>
      </p:sp>
    </p:spTree>
    <p:extLst>
      <p:ext uri="{BB962C8B-B14F-4D97-AF65-F5344CB8AC3E}">
        <p14:creationId xmlns:p14="http://schemas.microsoft.com/office/powerpoint/2010/main" val="68012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A58ED97-CE74-4D84-863D-62041A75989C}" type="slidenum">
              <a:rPr lang="en-US" smtClean="0"/>
              <a:t>9</a:t>
            </a:fld>
            <a:endParaRPr lang="en-US"/>
          </a:p>
        </p:txBody>
      </p:sp>
    </p:spTree>
    <p:extLst>
      <p:ext uri="{BB962C8B-B14F-4D97-AF65-F5344CB8AC3E}">
        <p14:creationId xmlns:p14="http://schemas.microsoft.com/office/powerpoint/2010/main" val="55513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apa">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8D746DF-49AF-486D-88E0-613A43ACB498}"/>
              </a:ext>
            </a:extLst>
          </p:cNvPr>
          <p:cNvSpPr/>
          <p:nvPr userDrawn="1"/>
        </p:nvSpPr>
        <p:spPr>
          <a:xfrm>
            <a:off x="2" y="0"/>
            <a:ext cx="15119350" cy="10691813"/>
          </a:xfrm>
          <a:prstGeom prst="rect">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2" dirty="0">
              <a:solidFill>
                <a:schemeClr val="bg1"/>
              </a:solidFill>
            </a:endParaRPr>
          </a:p>
        </p:txBody>
      </p:sp>
      <p:sp>
        <p:nvSpPr>
          <p:cNvPr id="2" name="Título 1"/>
          <p:cNvSpPr>
            <a:spLocks noGrp="1"/>
          </p:cNvSpPr>
          <p:nvPr>
            <p:ph type="ctrTitle"/>
          </p:nvPr>
        </p:nvSpPr>
        <p:spPr>
          <a:xfrm>
            <a:off x="1039458" y="3165617"/>
            <a:ext cx="12234445" cy="1132512"/>
          </a:xfrm>
        </p:spPr>
        <p:txBody>
          <a:bodyPr anchor="b">
            <a:normAutofit/>
          </a:bodyPr>
          <a:lstStyle>
            <a:lvl1pPr algn="l">
              <a:defRPr lang="es-ES_tradnl" sz="3601" b="1" i="0" u="none" strike="noStrike" cap="none" baseline="0" dirty="0" smtClean="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1pPr>
          </a:lstStyle>
          <a:p>
            <a:r>
              <a:rPr lang="es-ES" dirty="0"/>
              <a:t>Haga clic para modificar el estilo de título del patrón</a:t>
            </a:r>
            <a:endParaRPr lang="es-ES_tradnl" dirty="0"/>
          </a:p>
        </p:txBody>
      </p:sp>
      <p:sp>
        <p:nvSpPr>
          <p:cNvPr id="3" name="Subtítulo 2"/>
          <p:cNvSpPr>
            <a:spLocks noGrp="1"/>
          </p:cNvSpPr>
          <p:nvPr>
            <p:ph type="subTitle" idx="1"/>
          </p:nvPr>
        </p:nvSpPr>
        <p:spPr>
          <a:xfrm>
            <a:off x="1039458" y="4441677"/>
            <a:ext cx="12234445" cy="652661"/>
          </a:xfrm>
        </p:spPr>
        <p:txBody>
          <a:bodyPr>
            <a:normAutofit/>
          </a:bodyPr>
          <a:lstStyle>
            <a:lvl1pPr marL="0" marR="0" indent="0" algn="l" rtl="0">
              <a:lnSpc>
                <a:spcPct val="100000"/>
              </a:lnSpc>
              <a:spcBef>
                <a:spcPts val="0"/>
              </a:spcBef>
              <a:spcAft>
                <a:spcPts val="0"/>
              </a:spcAft>
              <a:buNone/>
              <a:defRPr lang="es-ES_tradnl" sz="1999" b="0" i="0" u="none" strike="noStrike" cap="none" baseline="0" dirty="0">
                <a:solidFill>
                  <a:schemeClr val="bg1"/>
                </a:solidFill>
                <a:latin typeface="PF Square Sans Pro Thin" panose="02000506040000020004" pitchFamily="2" charset="0"/>
                <a:ea typeface="PF Square Sans Pro Thin" panose="02000506040000020004" pitchFamily="2" charset="0"/>
                <a:cs typeface="Gotham Book" pitchFamily="50" charset="0"/>
                <a:sym typeface="Arial"/>
              </a:defRPr>
            </a:lvl1pPr>
            <a:lvl2pPr marL="457243" indent="0" algn="ctr">
              <a:buNone/>
              <a:defRPr sz="1999"/>
            </a:lvl2pPr>
            <a:lvl3pPr marL="914486" indent="0" algn="ctr">
              <a:buNone/>
              <a:defRPr sz="1802"/>
            </a:lvl3pPr>
            <a:lvl4pPr marL="1371730" indent="0" algn="ctr">
              <a:buNone/>
              <a:defRPr sz="1600"/>
            </a:lvl4pPr>
            <a:lvl5pPr marL="1828973" indent="0" algn="ctr">
              <a:buNone/>
              <a:defRPr sz="1600"/>
            </a:lvl5pPr>
            <a:lvl6pPr marL="2286216" indent="0" algn="ctr">
              <a:buNone/>
              <a:defRPr sz="1600"/>
            </a:lvl6pPr>
            <a:lvl7pPr marL="2743459" indent="0" algn="ctr">
              <a:buNone/>
              <a:defRPr sz="1600"/>
            </a:lvl7pPr>
            <a:lvl8pPr marL="3200702" indent="0" algn="ctr">
              <a:buNone/>
              <a:defRPr sz="1600"/>
            </a:lvl8pPr>
            <a:lvl9pPr marL="3657946" indent="0" algn="ctr">
              <a:buNone/>
              <a:defRPr sz="1600"/>
            </a:lvl9pPr>
          </a:lstStyle>
          <a:p>
            <a:r>
              <a:rPr lang="es-ES" dirty="0"/>
              <a:t>Haga clic para modificar el estilo de subtítulo del patrón</a:t>
            </a:r>
            <a:endParaRPr lang="es-ES_tradnl" dirty="0"/>
          </a:p>
        </p:txBody>
      </p:sp>
    </p:spTree>
    <p:extLst>
      <p:ext uri="{BB962C8B-B14F-4D97-AF65-F5344CB8AC3E}">
        <p14:creationId xmlns:p14="http://schemas.microsoft.com/office/powerpoint/2010/main" val="24338762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C745A-1097-4126-A32A-0BC49CF9C92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EA69D0FA-2385-4800-8433-690B1AFCD448}"/>
              </a:ext>
            </a:extLst>
          </p:cNvPr>
          <p:cNvSpPr>
            <a:spLocks noGrp="1"/>
          </p:cNvSpPr>
          <p:nvPr>
            <p:ph type="dt" sz="half" idx="10"/>
          </p:nvPr>
        </p:nvSpPr>
        <p:spPr/>
        <p:txBody>
          <a:bodyPr/>
          <a:lstStyle/>
          <a:p>
            <a:fld id="{265D1619-5387-4F1C-9E59-07227B2830C9}" type="datetime1">
              <a:rPr lang="es-AR" smtClean="0"/>
              <a:t>29/8/2022</a:t>
            </a:fld>
            <a:endParaRPr lang="es-AR"/>
          </a:p>
        </p:txBody>
      </p:sp>
      <p:sp>
        <p:nvSpPr>
          <p:cNvPr id="4" name="Marcador de pie de página 3">
            <a:extLst>
              <a:ext uri="{FF2B5EF4-FFF2-40B4-BE49-F238E27FC236}">
                <a16:creationId xmlns:a16="http://schemas.microsoft.com/office/drawing/2014/main" id="{D2A369F9-D536-4FF7-BE96-036C92B21DDA}"/>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4780691D-9943-4DC3-ADD2-1BA66DBED038}"/>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51202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3643044-37DB-42A7-A725-4ABF66039E6B}"/>
              </a:ext>
            </a:extLst>
          </p:cNvPr>
          <p:cNvSpPr>
            <a:spLocks noGrp="1"/>
          </p:cNvSpPr>
          <p:nvPr>
            <p:ph type="dt" sz="half" idx="10"/>
          </p:nvPr>
        </p:nvSpPr>
        <p:spPr/>
        <p:txBody>
          <a:bodyPr/>
          <a:lstStyle/>
          <a:p>
            <a:fld id="{A63E4687-C9A3-4DB5-91F5-327D39426AE3}" type="datetime1">
              <a:rPr lang="es-AR" smtClean="0"/>
              <a:t>29/8/2022</a:t>
            </a:fld>
            <a:endParaRPr lang="es-AR"/>
          </a:p>
        </p:txBody>
      </p:sp>
      <p:sp>
        <p:nvSpPr>
          <p:cNvPr id="3" name="Marcador de pie de página 2">
            <a:extLst>
              <a:ext uri="{FF2B5EF4-FFF2-40B4-BE49-F238E27FC236}">
                <a16:creationId xmlns:a16="http://schemas.microsoft.com/office/drawing/2014/main" id="{1BB5245F-BD41-4ACC-B84D-D7815C7B28F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1B587E0B-4C6F-4417-B59C-98733D68CF00}"/>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125129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50652-2F1C-4E4B-BDAB-00581D0237D5}"/>
              </a:ext>
            </a:extLst>
          </p:cNvPr>
          <p:cNvSpPr>
            <a:spLocks noGrp="1"/>
          </p:cNvSpPr>
          <p:nvPr>
            <p:ph type="title"/>
          </p:nvPr>
        </p:nvSpPr>
        <p:spPr>
          <a:xfrm>
            <a:off x="1041425" y="712788"/>
            <a:ext cx="4876383" cy="2494756"/>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153E008D-64B0-41FD-A72D-01212E77DB64}"/>
              </a:ext>
            </a:extLst>
          </p:cNvPr>
          <p:cNvSpPr>
            <a:spLocks noGrp="1"/>
          </p:cNvSpPr>
          <p:nvPr>
            <p:ph idx="1"/>
          </p:nvPr>
        </p:nvSpPr>
        <p:spPr>
          <a:xfrm>
            <a:off x="6427693" y="1539425"/>
            <a:ext cx="7654171" cy="7598117"/>
          </a:xfrm>
        </p:spPr>
        <p:txBody>
          <a:bodyPr/>
          <a:lstStyle>
            <a:lvl1pPr>
              <a:defRPr sz="3200"/>
            </a:lvl1pPr>
            <a:lvl2pPr>
              <a:defRPr sz="2801"/>
            </a:lvl2pPr>
            <a:lvl3pPr>
              <a:defRPr sz="2401"/>
            </a:lvl3pPr>
            <a:lvl4pPr>
              <a:defRPr sz="1999"/>
            </a:lvl4pPr>
            <a:lvl5pPr>
              <a:defRPr sz="1999"/>
            </a:lvl5pPr>
            <a:lvl6pPr>
              <a:defRPr sz="1999"/>
            </a:lvl6pPr>
            <a:lvl7pPr>
              <a:defRPr sz="1999"/>
            </a:lvl7pPr>
            <a:lvl8pPr>
              <a:defRPr sz="1999"/>
            </a:lvl8pPr>
            <a:lvl9pPr>
              <a:defRPr sz="1999"/>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EB7A6CFB-D71E-4357-B422-D50992D7B233}"/>
              </a:ext>
            </a:extLst>
          </p:cNvPr>
          <p:cNvSpPr>
            <a:spLocks noGrp="1"/>
          </p:cNvSpPr>
          <p:nvPr>
            <p:ph type="body" sz="half" idx="2"/>
          </p:nvPr>
        </p:nvSpPr>
        <p:spPr>
          <a:xfrm>
            <a:off x="1041425" y="3207544"/>
            <a:ext cx="4876383" cy="5942372"/>
          </a:xfrm>
        </p:spPr>
        <p:txBody>
          <a:bodyPr/>
          <a:lstStyle>
            <a:lvl1pPr marL="0" indent="0">
              <a:buNone/>
              <a:defRPr sz="1600"/>
            </a:lvl1pPr>
            <a:lvl2pPr marL="457243" indent="0">
              <a:buNone/>
              <a:defRPr sz="1399"/>
            </a:lvl2pPr>
            <a:lvl3pPr marL="914486" indent="0">
              <a:buNone/>
              <a:defRPr sz="1200"/>
            </a:lvl3pPr>
            <a:lvl4pPr marL="1371730" indent="0">
              <a:buNone/>
              <a:defRPr sz="1000"/>
            </a:lvl4pPr>
            <a:lvl5pPr marL="1828973" indent="0">
              <a:buNone/>
              <a:defRPr sz="1000"/>
            </a:lvl5pPr>
            <a:lvl6pPr marL="2286216" indent="0">
              <a:buNone/>
              <a:defRPr sz="1000"/>
            </a:lvl6pPr>
            <a:lvl7pPr marL="2743459" indent="0">
              <a:buNone/>
              <a:defRPr sz="1000"/>
            </a:lvl7pPr>
            <a:lvl8pPr marL="3200702" indent="0">
              <a:buNone/>
              <a:defRPr sz="1000"/>
            </a:lvl8pPr>
            <a:lvl9pPr marL="3657946"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F33BAF-8A09-4161-8066-D15A20B8E9C2}"/>
              </a:ext>
            </a:extLst>
          </p:cNvPr>
          <p:cNvSpPr>
            <a:spLocks noGrp="1"/>
          </p:cNvSpPr>
          <p:nvPr>
            <p:ph type="dt" sz="half" idx="10"/>
          </p:nvPr>
        </p:nvSpPr>
        <p:spPr/>
        <p:txBody>
          <a:bodyPr/>
          <a:lstStyle/>
          <a:p>
            <a:fld id="{EFAC151D-52CB-4986-B8AD-5F723A34429B}" type="datetime1">
              <a:rPr lang="es-AR" smtClean="0"/>
              <a:t>29/8/2022</a:t>
            </a:fld>
            <a:endParaRPr lang="es-AR"/>
          </a:p>
        </p:txBody>
      </p:sp>
      <p:sp>
        <p:nvSpPr>
          <p:cNvPr id="6" name="Marcador de pie de página 5">
            <a:extLst>
              <a:ext uri="{FF2B5EF4-FFF2-40B4-BE49-F238E27FC236}">
                <a16:creationId xmlns:a16="http://schemas.microsoft.com/office/drawing/2014/main" id="{DC77A9AD-D2FB-4C5A-A584-76753F221FE1}"/>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F32B8033-878B-4E23-9E48-68C490579263}"/>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181082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E69C6-251D-4237-90E9-14C4931C4BA0}"/>
              </a:ext>
            </a:extLst>
          </p:cNvPr>
          <p:cNvSpPr>
            <a:spLocks noGrp="1"/>
          </p:cNvSpPr>
          <p:nvPr>
            <p:ph type="title"/>
          </p:nvPr>
        </p:nvSpPr>
        <p:spPr>
          <a:xfrm>
            <a:off x="1041425" y="712788"/>
            <a:ext cx="4876383" cy="2494756"/>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D858B3A3-5C44-40CB-9C46-1038A2DFE69F}"/>
              </a:ext>
            </a:extLst>
          </p:cNvPr>
          <p:cNvSpPr>
            <a:spLocks noGrp="1"/>
          </p:cNvSpPr>
          <p:nvPr>
            <p:ph type="pic" idx="1"/>
          </p:nvPr>
        </p:nvSpPr>
        <p:spPr>
          <a:xfrm>
            <a:off x="6427693" y="1539425"/>
            <a:ext cx="7654171" cy="7598117"/>
          </a:xfrm>
        </p:spPr>
        <p:txBody>
          <a:bodyPr/>
          <a:lstStyle>
            <a:lvl1pPr marL="0" indent="0">
              <a:buNone/>
              <a:defRPr sz="3200"/>
            </a:lvl1pPr>
            <a:lvl2pPr marL="457243" indent="0">
              <a:buNone/>
              <a:defRPr sz="2801"/>
            </a:lvl2pPr>
            <a:lvl3pPr marL="914486" indent="0">
              <a:buNone/>
              <a:defRPr sz="2401"/>
            </a:lvl3pPr>
            <a:lvl4pPr marL="1371730" indent="0">
              <a:buNone/>
              <a:defRPr sz="1999"/>
            </a:lvl4pPr>
            <a:lvl5pPr marL="1828973" indent="0">
              <a:buNone/>
              <a:defRPr sz="1999"/>
            </a:lvl5pPr>
            <a:lvl6pPr marL="2286216" indent="0">
              <a:buNone/>
              <a:defRPr sz="1999"/>
            </a:lvl6pPr>
            <a:lvl7pPr marL="2743459" indent="0">
              <a:buNone/>
              <a:defRPr sz="1999"/>
            </a:lvl7pPr>
            <a:lvl8pPr marL="3200702" indent="0">
              <a:buNone/>
              <a:defRPr sz="1999"/>
            </a:lvl8pPr>
            <a:lvl9pPr marL="3657946" indent="0">
              <a:buNone/>
              <a:defRPr sz="1999"/>
            </a:lvl9pPr>
          </a:lstStyle>
          <a:p>
            <a:endParaRPr lang="es-AR"/>
          </a:p>
        </p:txBody>
      </p:sp>
      <p:sp>
        <p:nvSpPr>
          <p:cNvPr id="4" name="Marcador de texto 3">
            <a:extLst>
              <a:ext uri="{FF2B5EF4-FFF2-40B4-BE49-F238E27FC236}">
                <a16:creationId xmlns:a16="http://schemas.microsoft.com/office/drawing/2014/main" id="{3CC78585-88A3-42E4-95B0-12D7F431FC62}"/>
              </a:ext>
            </a:extLst>
          </p:cNvPr>
          <p:cNvSpPr>
            <a:spLocks noGrp="1"/>
          </p:cNvSpPr>
          <p:nvPr>
            <p:ph type="body" sz="half" idx="2"/>
          </p:nvPr>
        </p:nvSpPr>
        <p:spPr>
          <a:xfrm>
            <a:off x="1041425" y="3207544"/>
            <a:ext cx="4876383" cy="5942372"/>
          </a:xfrm>
        </p:spPr>
        <p:txBody>
          <a:bodyPr/>
          <a:lstStyle>
            <a:lvl1pPr marL="0" indent="0">
              <a:buNone/>
              <a:defRPr sz="1600"/>
            </a:lvl1pPr>
            <a:lvl2pPr marL="457243" indent="0">
              <a:buNone/>
              <a:defRPr sz="1399"/>
            </a:lvl2pPr>
            <a:lvl3pPr marL="914486" indent="0">
              <a:buNone/>
              <a:defRPr sz="1200"/>
            </a:lvl3pPr>
            <a:lvl4pPr marL="1371730" indent="0">
              <a:buNone/>
              <a:defRPr sz="1000"/>
            </a:lvl4pPr>
            <a:lvl5pPr marL="1828973" indent="0">
              <a:buNone/>
              <a:defRPr sz="1000"/>
            </a:lvl5pPr>
            <a:lvl6pPr marL="2286216" indent="0">
              <a:buNone/>
              <a:defRPr sz="1000"/>
            </a:lvl6pPr>
            <a:lvl7pPr marL="2743459" indent="0">
              <a:buNone/>
              <a:defRPr sz="1000"/>
            </a:lvl7pPr>
            <a:lvl8pPr marL="3200702" indent="0">
              <a:buNone/>
              <a:defRPr sz="1000"/>
            </a:lvl8pPr>
            <a:lvl9pPr marL="3657946"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16915A-F177-484D-8E28-DE1151996036}"/>
              </a:ext>
            </a:extLst>
          </p:cNvPr>
          <p:cNvSpPr>
            <a:spLocks noGrp="1"/>
          </p:cNvSpPr>
          <p:nvPr>
            <p:ph type="dt" sz="half" idx="10"/>
          </p:nvPr>
        </p:nvSpPr>
        <p:spPr/>
        <p:txBody>
          <a:bodyPr/>
          <a:lstStyle/>
          <a:p>
            <a:fld id="{441A8591-2E25-492C-8618-DD0E0A501435}" type="datetime1">
              <a:rPr lang="es-AR" smtClean="0"/>
              <a:t>29/8/2022</a:t>
            </a:fld>
            <a:endParaRPr lang="es-AR"/>
          </a:p>
        </p:txBody>
      </p:sp>
      <p:sp>
        <p:nvSpPr>
          <p:cNvPr id="6" name="Marcador de pie de página 5">
            <a:extLst>
              <a:ext uri="{FF2B5EF4-FFF2-40B4-BE49-F238E27FC236}">
                <a16:creationId xmlns:a16="http://schemas.microsoft.com/office/drawing/2014/main" id="{104CE377-AF92-475B-87F0-97FE0D3CD5C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6E064249-00E0-4D84-B625-852078E8A04A}"/>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2657066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C1D70-AC0A-4FB3-91A1-E50E699605D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24263A6E-68E9-4FE4-BBF1-0AFA4DA1E07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4A10FB42-BEC0-4C8D-91CB-D33F1959764B}"/>
              </a:ext>
            </a:extLst>
          </p:cNvPr>
          <p:cNvSpPr>
            <a:spLocks noGrp="1"/>
          </p:cNvSpPr>
          <p:nvPr>
            <p:ph type="dt" sz="half" idx="10"/>
          </p:nvPr>
        </p:nvSpPr>
        <p:spPr/>
        <p:txBody>
          <a:bodyPr/>
          <a:lstStyle/>
          <a:p>
            <a:fld id="{74B5CAF7-F0F8-457A-984E-15B1B242668A}" type="datetime1">
              <a:rPr lang="es-AR" smtClean="0"/>
              <a:t>29/8/2022</a:t>
            </a:fld>
            <a:endParaRPr lang="es-AR"/>
          </a:p>
        </p:txBody>
      </p:sp>
      <p:sp>
        <p:nvSpPr>
          <p:cNvPr id="5" name="Marcador de pie de página 4">
            <a:extLst>
              <a:ext uri="{FF2B5EF4-FFF2-40B4-BE49-F238E27FC236}">
                <a16:creationId xmlns:a16="http://schemas.microsoft.com/office/drawing/2014/main" id="{A0B82386-BCAF-4DF6-9427-1A4DC2CC36C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F33A81E-F3E8-402C-85C6-520C38B1023C}"/>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348678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8841DA-D476-4659-BAA6-7E9C1545149B}"/>
              </a:ext>
            </a:extLst>
          </p:cNvPr>
          <p:cNvSpPr>
            <a:spLocks noGrp="1"/>
          </p:cNvSpPr>
          <p:nvPr>
            <p:ph type="title" orient="vert"/>
          </p:nvPr>
        </p:nvSpPr>
        <p:spPr>
          <a:xfrm>
            <a:off x="10819785" y="569242"/>
            <a:ext cx="3260110" cy="9060817"/>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EAC337D2-D013-4A77-8B33-732C53F3975D}"/>
              </a:ext>
            </a:extLst>
          </p:cNvPr>
          <p:cNvSpPr>
            <a:spLocks noGrp="1"/>
          </p:cNvSpPr>
          <p:nvPr>
            <p:ph type="body" orient="vert" idx="1"/>
          </p:nvPr>
        </p:nvSpPr>
        <p:spPr>
          <a:xfrm>
            <a:off x="1039458" y="569242"/>
            <a:ext cx="9591338" cy="9060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8195A82-9FEE-4F32-9DA8-29732E04AB9C}"/>
              </a:ext>
            </a:extLst>
          </p:cNvPr>
          <p:cNvSpPr>
            <a:spLocks noGrp="1"/>
          </p:cNvSpPr>
          <p:nvPr>
            <p:ph type="dt" sz="half" idx="10"/>
          </p:nvPr>
        </p:nvSpPr>
        <p:spPr/>
        <p:txBody>
          <a:bodyPr/>
          <a:lstStyle/>
          <a:p>
            <a:fld id="{BC292325-BDA0-491E-91DA-F384B8D50E75}" type="datetime1">
              <a:rPr lang="es-AR" smtClean="0"/>
              <a:t>29/8/2022</a:t>
            </a:fld>
            <a:endParaRPr lang="es-AR"/>
          </a:p>
        </p:txBody>
      </p:sp>
      <p:sp>
        <p:nvSpPr>
          <p:cNvPr id="5" name="Marcador de pie de página 4">
            <a:extLst>
              <a:ext uri="{FF2B5EF4-FFF2-40B4-BE49-F238E27FC236}">
                <a16:creationId xmlns:a16="http://schemas.microsoft.com/office/drawing/2014/main" id="{751B9293-5FBD-4B9C-B46A-20892D738A3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1B41AEC-AD02-473D-ACE1-2F1FDDE08108}"/>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77814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apa">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8D746DF-49AF-486D-88E0-613A43ACB498}"/>
              </a:ext>
            </a:extLst>
          </p:cNvPr>
          <p:cNvSpPr/>
          <p:nvPr userDrawn="1"/>
        </p:nvSpPr>
        <p:spPr>
          <a:xfrm>
            <a:off x="2" y="0"/>
            <a:ext cx="15119350" cy="10691813"/>
          </a:xfrm>
          <a:prstGeom prst="rect">
            <a:avLst/>
          </a:prstGeom>
          <a:solidFill>
            <a:srgbClr val="A5A5A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2" dirty="0">
              <a:solidFill>
                <a:schemeClr val="bg1"/>
              </a:solidFill>
            </a:endParaRPr>
          </a:p>
        </p:txBody>
      </p:sp>
      <p:sp>
        <p:nvSpPr>
          <p:cNvPr id="2" name="Título 1"/>
          <p:cNvSpPr>
            <a:spLocks noGrp="1"/>
          </p:cNvSpPr>
          <p:nvPr>
            <p:ph type="ctrTitle"/>
          </p:nvPr>
        </p:nvSpPr>
        <p:spPr>
          <a:xfrm>
            <a:off x="1039458" y="3165617"/>
            <a:ext cx="12234445" cy="1132512"/>
          </a:xfrm>
        </p:spPr>
        <p:txBody>
          <a:bodyPr anchor="b">
            <a:normAutofit/>
          </a:bodyPr>
          <a:lstStyle>
            <a:lvl1pPr algn="l">
              <a:defRPr lang="es-ES_tradnl" sz="3601" b="1" i="0" u="none" strike="noStrike" cap="none" baseline="0" dirty="0" smtClean="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1pPr>
          </a:lstStyle>
          <a:p>
            <a:r>
              <a:rPr lang="es-ES" dirty="0"/>
              <a:t>Haga clic para modificar el estilo de título del patrón</a:t>
            </a:r>
            <a:endParaRPr lang="es-ES_tradnl" dirty="0"/>
          </a:p>
        </p:txBody>
      </p:sp>
      <p:sp>
        <p:nvSpPr>
          <p:cNvPr id="3" name="Subtítulo 2"/>
          <p:cNvSpPr>
            <a:spLocks noGrp="1"/>
          </p:cNvSpPr>
          <p:nvPr>
            <p:ph type="subTitle" idx="1"/>
          </p:nvPr>
        </p:nvSpPr>
        <p:spPr>
          <a:xfrm>
            <a:off x="1039458" y="4441677"/>
            <a:ext cx="12234445" cy="652661"/>
          </a:xfrm>
        </p:spPr>
        <p:txBody>
          <a:bodyPr>
            <a:normAutofit/>
          </a:bodyPr>
          <a:lstStyle>
            <a:lvl1pPr marL="0" marR="0" indent="0" algn="l" rtl="0">
              <a:lnSpc>
                <a:spcPct val="100000"/>
              </a:lnSpc>
              <a:spcBef>
                <a:spcPts val="0"/>
              </a:spcBef>
              <a:spcAft>
                <a:spcPts val="0"/>
              </a:spcAft>
              <a:buNone/>
              <a:defRPr lang="es-ES_tradnl" sz="1999" b="0" i="0" u="none" strike="noStrike" cap="none" baseline="0" dirty="0">
                <a:solidFill>
                  <a:schemeClr val="bg1"/>
                </a:solidFill>
                <a:latin typeface="PF Square Sans Pro Thin" panose="02000506040000020004" pitchFamily="2" charset="0"/>
                <a:ea typeface="PF Square Sans Pro Thin" panose="02000506040000020004" pitchFamily="2" charset="0"/>
                <a:cs typeface="Gotham Book" pitchFamily="50" charset="0"/>
                <a:sym typeface="Arial"/>
              </a:defRPr>
            </a:lvl1pPr>
            <a:lvl2pPr marL="457243" indent="0" algn="ctr">
              <a:buNone/>
              <a:defRPr sz="1999"/>
            </a:lvl2pPr>
            <a:lvl3pPr marL="914486" indent="0" algn="ctr">
              <a:buNone/>
              <a:defRPr sz="1802"/>
            </a:lvl3pPr>
            <a:lvl4pPr marL="1371730" indent="0" algn="ctr">
              <a:buNone/>
              <a:defRPr sz="1600"/>
            </a:lvl4pPr>
            <a:lvl5pPr marL="1828973" indent="0" algn="ctr">
              <a:buNone/>
              <a:defRPr sz="1600"/>
            </a:lvl5pPr>
            <a:lvl6pPr marL="2286216" indent="0" algn="ctr">
              <a:buNone/>
              <a:defRPr sz="1600"/>
            </a:lvl6pPr>
            <a:lvl7pPr marL="2743459" indent="0" algn="ctr">
              <a:buNone/>
              <a:defRPr sz="1600"/>
            </a:lvl7pPr>
            <a:lvl8pPr marL="3200702" indent="0" algn="ctr">
              <a:buNone/>
              <a:defRPr sz="1600"/>
            </a:lvl8pPr>
            <a:lvl9pPr marL="3657946" indent="0" algn="ctr">
              <a:buNone/>
              <a:defRPr sz="1600"/>
            </a:lvl9pPr>
          </a:lstStyle>
          <a:p>
            <a:r>
              <a:rPr lang="es-ES" dirty="0"/>
              <a:t>Haga clic para modificar el estilo de subtítulo del patrón</a:t>
            </a:r>
            <a:endParaRPr lang="es-ES_tradnl" dirty="0"/>
          </a:p>
        </p:txBody>
      </p:sp>
    </p:spTree>
    <p:extLst>
      <p:ext uri="{BB962C8B-B14F-4D97-AF65-F5344CB8AC3E}">
        <p14:creationId xmlns:p14="http://schemas.microsoft.com/office/powerpoint/2010/main" val="161048483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FC403-2446-41AE-9F0A-2DB8FB0DE28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BB940F28-DAF7-4F4D-97E0-810D8CB8894F}"/>
              </a:ext>
            </a:extLst>
          </p:cNvPr>
          <p:cNvSpPr>
            <a:spLocks noGrp="1"/>
          </p:cNvSpPr>
          <p:nvPr>
            <p:ph type="dt" sz="half" idx="10"/>
          </p:nvPr>
        </p:nvSpPr>
        <p:spPr/>
        <p:txBody>
          <a:bodyPr/>
          <a:lstStyle/>
          <a:p>
            <a:fld id="{E1746DCB-4537-48D4-A75E-6495E82A9540}" type="datetime1">
              <a:rPr lang="es-AR" smtClean="0"/>
              <a:t>29/8/2022</a:t>
            </a:fld>
            <a:endParaRPr lang="es-AR" dirty="0"/>
          </a:p>
        </p:txBody>
      </p:sp>
      <p:sp>
        <p:nvSpPr>
          <p:cNvPr id="4" name="Marcador de pie de página 3">
            <a:extLst>
              <a:ext uri="{FF2B5EF4-FFF2-40B4-BE49-F238E27FC236}">
                <a16:creationId xmlns:a16="http://schemas.microsoft.com/office/drawing/2014/main" id="{184C3C59-D56F-4687-8535-047ABD89735B}"/>
              </a:ext>
            </a:extLst>
          </p:cNvPr>
          <p:cNvSpPr>
            <a:spLocks noGrp="1"/>
          </p:cNvSpPr>
          <p:nvPr>
            <p:ph type="ftr" sz="quarter" idx="11"/>
          </p:nvPr>
        </p:nvSpPr>
        <p:spPr/>
        <p:txBody>
          <a:bodyPr/>
          <a:lstStyle/>
          <a:p>
            <a:endParaRPr lang="es-AR" dirty="0"/>
          </a:p>
        </p:txBody>
      </p:sp>
      <p:sp>
        <p:nvSpPr>
          <p:cNvPr id="5" name="Marcador de número de diapositiva 4">
            <a:extLst>
              <a:ext uri="{FF2B5EF4-FFF2-40B4-BE49-F238E27FC236}">
                <a16:creationId xmlns:a16="http://schemas.microsoft.com/office/drawing/2014/main" id="{44E2DDA5-FE58-41E9-94A5-64EAA4D1C0DE}"/>
              </a:ext>
            </a:extLst>
          </p:cNvPr>
          <p:cNvSpPr>
            <a:spLocks noGrp="1"/>
          </p:cNvSpPr>
          <p:nvPr>
            <p:ph type="sldNum" sz="quarter" idx="12"/>
          </p:nvPr>
        </p:nvSpPr>
        <p:spPr/>
        <p:txBody>
          <a:bodyPr/>
          <a:lstStyle/>
          <a:p>
            <a:fld id="{46D2DB96-4E15-9048-824D-C561EDF2DCBE}" type="slidenum">
              <a:rPr lang="es-AR" smtClean="0"/>
              <a:t>‹Nº›</a:t>
            </a:fld>
            <a:endParaRPr lang="es-AR" dirty="0"/>
          </a:p>
        </p:txBody>
      </p:sp>
    </p:spTree>
    <p:extLst>
      <p:ext uri="{BB962C8B-B14F-4D97-AF65-F5344CB8AC3E}">
        <p14:creationId xmlns:p14="http://schemas.microsoft.com/office/powerpoint/2010/main" val="272613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27 Rectángulo"/>
          <p:cNvSpPr/>
          <p:nvPr/>
        </p:nvSpPr>
        <p:spPr>
          <a:xfrm>
            <a:off x="2" y="3"/>
            <a:ext cx="15119350" cy="10060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lvl="3"/>
            <a:endParaRPr lang="es-AR" sz="1999" dirty="0">
              <a:solidFill>
                <a:schemeClr val="bg1"/>
              </a:solidFill>
              <a:latin typeface="Roboto Medium" pitchFamily="2" charset="0"/>
              <a:ea typeface="Roboto Medium" pitchFamily="2" charset="0"/>
              <a:cs typeface="Roboto Medium" pitchFamily="2" charset="0"/>
            </a:endParaRPr>
          </a:p>
        </p:txBody>
      </p:sp>
      <p:sp>
        <p:nvSpPr>
          <p:cNvPr id="3" name="Marcador de contenido 2"/>
          <p:cNvSpPr>
            <a:spLocks noGrp="1"/>
          </p:cNvSpPr>
          <p:nvPr>
            <p:ph idx="1"/>
          </p:nvPr>
        </p:nvSpPr>
        <p:spPr>
          <a:xfrm>
            <a:off x="309557" y="1232481"/>
            <a:ext cx="14393714" cy="8025564"/>
          </a:xfrm>
        </p:spPr>
        <p:txBody>
          <a:bodyPr/>
          <a:lstStyle>
            <a:lvl1pPr marL="0" indent="0">
              <a:buNone/>
              <a:defRPr lang="es-ES_tradnl" sz="3200" b="0" i="0" u="none" strike="noStrike" cap="none" baseline="0" dirty="0" smtClean="0">
                <a:solidFill>
                  <a:srgbClr val="595959"/>
                </a:solidFill>
                <a:latin typeface="PF Square Sans Pro Medium" panose="02000500000000020004" pitchFamily="2" charset="0"/>
                <a:ea typeface="PF Square Sans Pro Medium" panose="02000500000000020004" pitchFamily="2" charset="0"/>
                <a:cs typeface="Gotham Book" pitchFamily="50" charset="0"/>
                <a:sym typeface="Arial"/>
              </a:defRPr>
            </a:lvl1pPr>
            <a:lvl2pPr marL="514398" marR="0" indent="-514398" algn="l" rtl="0">
              <a:lnSpc>
                <a:spcPct val="100000"/>
              </a:lnSpc>
              <a:spcBef>
                <a:spcPts val="0"/>
              </a:spcBef>
              <a:spcAft>
                <a:spcPts val="0"/>
              </a:spcAft>
              <a:buFont typeface="+mj-lt"/>
              <a:buAutoNum type="romanLcPeriod"/>
              <a:defRPr lang="es-ES_tradnl" sz="2801" b="0" i="0" u="none" strike="noStrike" cap="none" baseline="0" dirty="0" smtClean="0">
                <a:solidFill>
                  <a:srgbClr val="00B0F0"/>
                </a:solidFill>
                <a:latin typeface="PF Square Sans Pro" panose="02000506040000020004" pitchFamily="2" charset="0"/>
                <a:ea typeface="PF Square Sans Pro" panose="02000506040000020004" pitchFamily="2" charset="0"/>
                <a:cs typeface="Gotham Book" pitchFamily="50" charset="0"/>
                <a:sym typeface="Arial"/>
              </a:defRPr>
            </a:lvl2pPr>
            <a:lvl3pPr>
              <a:defRPr sz="2401" i="1">
                <a:latin typeface="PF Square Sans Pro" panose="02000506040000020004" pitchFamily="2" charset="0"/>
                <a:cs typeface="Gotham Book" pitchFamily="50" charset="0"/>
              </a:defRPr>
            </a:lvl3pPr>
            <a:lvl4pPr>
              <a:defRPr sz="1999">
                <a:latin typeface="PF Square Sans Pro" panose="02000506040000020004" pitchFamily="2" charset="0"/>
                <a:cs typeface="Gotham Book" pitchFamily="50" charset="0"/>
              </a:defRPr>
            </a:lvl4pPr>
            <a:lvl5pPr>
              <a:defRPr i="1">
                <a:latin typeface="PF Square Sans Pro" panose="02000506040000020004" pitchFamily="2" charset="0"/>
                <a:cs typeface="Gotham Book" pitchFamily="50"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fecha 3"/>
          <p:cNvSpPr>
            <a:spLocks noGrp="1"/>
          </p:cNvSpPr>
          <p:nvPr>
            <p:ph type="dt" sz="half" idx="10"/>
          </p:nvPr>
        </p:nvSpPr>
        <p:spPr/>
        <p:txBody>
          <a:bodyPr/>
          <a:lstStyle/>
          <a:p>
            <a:fld id="{EAE30D3B-9AEE-4F98-978B-4210CA0607DF}" type="datetime1">
              <a:rPr lang="es-AR" smtClean="0"/>
              <a:t>29/8/2022</a:t>
            </a:fld>
            <a:endParaRPr lang="es-AR" dirty="0"/>
          </a:p>
        </p:txBody>
      </p:sp>
      <p:sp>
        <p:nvSpPr>
          <p:cNvPr id="5" name="Marcador de pie de página 4"/>
          <p:cNvSpPr>
            <a:spLocks noGrp="1"/>
          </p:cNvSpPr>
          <p:nvPr>
            <p:ph type="ftr" sz="quarter" idx="11"/>
          </p:nvPr>
        </p:nvSpPr>
        <p:spPr/>
        <p:txBody>
          <a:bodyPr/>
          <a:lstStyle/>
          <a:p>
            <a:endParaRPr lang="es-AR" dirty="0"/>
          </a:p>
        </p:txBody>
      </p:sp>
      <p:sp>
        <p:nvSpPr>
          <p:cNvPr id="6" name="Marcador de número de diapositiva 5"/>
          <p:cNvSpPr>
            <a:spLocks noGrp="1"/>
          </p:cNvSpPr>
          <p:nvPr>
            <p:ph type="sldNum" sz="quarter" idx="12"/>
          </p:nvPr>
        </p:nvSpPr>
        <p:spPr>
          <a:xfrm>
            <a:off x="14180947" y="10306372"/>
            <a:ext cx="807983" cy="302895"/>
          </a:xfrm>
        </p:spPr>
        <p:txBody>
          <a:bodyPr/>
          <a:lstStyle>
            <a:lvl1pPr>
              <a:defRPr>
                <a:latin typeface="Encode Sans ExtraLight" panose="00000300000000000000" pitchFamily="2" charset="0"/>
              </a:defRPr>
            </a:lvl1pPr>
          </a:lstStyle>
          <a:p>
            <a:fld id="{46D2DB96-4E15-9048-824D-C561EDF2DCBE}" type="slidenum">
              <a:rPr lang="es-AR" smtClean="0"/>
              <a:pPr/>
              <a:t>‹Nº›</a:t>
            </a:fld>
            <a:endParaRPr lang="es-AR" dirty="0"/>
          </a:p>
        </p:txBody>
      </p:sp>
      <p:sp>
        <p:nvSpPr>
          <p:cNvPr id="2" name="Título 1"/>
          <p:cNvSpPr>
            <a:spLocks noGrp="1"/>
          </p:cNvSpPr>
          <p:nvPr>
            <p:ph type="title"/>
          </p:nvPr>
        </p:nvSpPr>
        <p:spPr>
          <a:xfrm>
            <a:off x="309559" y="144786"/>
            <a:ext cx="13040439" cy="716478"/>
          </a:xfrm>
        </p:spPr>
        <p:txBody>
          <a:bodyPr>
            <a:normAutofit/>
          </a:bodyPr>
          <a:lstStyle>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pPr marR="0" lvl="3" algn="l" rtl="0">
              <a:lnSpc>
                <a:spcPct val="100000"/>
              </a:lnSpc>
              <a:spcBef>
                <a:spcPts val="0"/>
              </a:spcBef>
              <a:spcAft>
                <a:spcPts val="0"/>
              </a:spcAft>
              <a:buNone/>
            </a:pPr>
            <a:r>
              <a:rPr lang="es-ES" dirty="0"/>
              <a:t>Haga clic para modificar el estilo de título del patrón</a:t>
            </a:r>
            <a:endParaRPr lang="es-ES_tradnl" dirty="0"/>
          </a:p>
        </p:txBody>
      </p:sp>
    </p:spTree>
    <p:extLst>
      <p:ext uri="{BB962C8B-B14F-4D97-AF65-F5344CB8AC3E}">
        <p14:creationId xmlns:p14="http://schemas.microsoft.com/office/powerpoint/2010/main" val="294332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77AAC-73C0-40B5-86DC-6EE6312364A6}"/>
              </a:ext>
            </a:extLst>
          </p:cNvPr>
          <p:cNvSpPr>
            <a:spLocks noGrp="1"/>
          </p:cNvSpPr>
          <p:nvPr>
            <p:ph type="ctrTitle"/>
          </p:nvPr>
        </p:nvSpPr>
        <p:spPr>
          <a:xfrm>
            <a:off x="1889920" y="1749795"/>
            <a:ext cx="11339513" cy="3722335"/>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AFA98642-172F-4D92-AD14-32AFD98E085B}"/>
              </a:ext>
            </a:extLst>
          </p:cNvPr>
          <p:cNvSpPr>
            <a:spLocks noGrp="1"/>
          </p:cNvSpPr>
          <p:nvPr>
            <p:ph type="subTitle" idx="1"/>
          </p:nvPr>
        </p:nvSpPr>
        <p:spPr>
          <a:xfrm>
            <a:off x="1889920" y="5615679"/>
            <a:ext cx="11339513" cy="2581379"/>
          </a:xfrm>
        </p:spPr>
        <p:txBody>
          <a:bodyPr/>
          <a:lstStyle>
            <a:lvl1pPr marL="0" indent="0" algn="ctr">
              <a:buNone/>
              <a:defRPr sz="2401"/>
            </a:lvl1pPr>
            <a:lvl2pPr marL="457243" indent="0" algn="ctr">
              <a:buNone/>
              <a:defRPr sz="1999"/>
            </a:lvl2pPr>
            <a:lvl3pPr marL="914486" indent="0" algn="ctr">
              <a:buNone/>
              <a:defRPr sz="1802"/>
            </a:lvl3pPr>
            <a:lvl4pPr marL="1371730" indent="0" algn="ctr">
              <a:buNone/>
              <a:defRPr sz="1600"/>
            </a:lvl4pPr>
            <a:lvl5pPr marL="1828973" indent="0" algn="ctr">
              <a:buNone/>
              <a:defRPr sz="1600"/>
            </a:lvl5pPr>
            <a:lvl6pPr marL="2286216" indent="0" algn="ctr">
              <a:buNone/>
              <a:defRPr sz="1600"/>
            </a:lvl6pPr>
            <a:lvl7pPr marL="2743459" indent="0" algn="ctr">
              <a:buNone/>
              <a:defRPr sz="1600"/>
            </a:lvl7pPr>
            <a:lvl8pPr marL="3200702" indent="0" algn="ctr">
              <a:buNone/>
              <a:defRPr sz="1600"/>
            </a:lvl8pPr>
            <a:lvl9pPr marL="3657946"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5578B0A6-533C-42CA-9B29-B71ED4694907}"/>
              </a:ext>
            </a:extLst>
          </p:cNvPr>
          <p:cNvSpPr>
            <a:spLocks noGrp="1"/>
          </p:cNvSpPr>
          <p:nvPr>
            <p:ph type="dt" sz="half" idx="10"/>
          </p:nvPr>
        </p:nvSpPr>
        <p:spPr/>
        <p:txBody>
          <a:bodyPr/>
          <a:lstStyle/>
          <a:p>
            <a:fld id="{B0DDAE7D-CF19-4053-AA01-CFFFA0E9645A}" type="datetime1">
              <a:rPr lang="es-AR" smtClean="0"/>
              <a:t>29/8/2022</a:t>
            </a:fld>
            <a:endParaRPr lang="es-AR"/>
          </a:p>
        </p:txBody>
      </p:sp>
      <p:sp>
        <p:nvSpPr>
          <p:cNvPr id="5" name="Marcador de pie de página 4">
            <a:extLst>
              <a:ext uri="{FF2B5EF4-FFF2-40B4-BE49-F238E27FC236}">
                <a16:creationId xmlns:a16="http://schemas.microsoft.com/office/drawing/2014/main" id="{E8B5CC3C-8967-4EB6-AC6E-A10EFCD06B8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207DD0B-09E6-4B90-A4B9-085425CCDF97}"/>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409448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DCBBE-1059-4F21-8833-01EEC775D1E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5A9961CC-B836-494B-A05B-C984F40A9C6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727AB983-F9A0-4110-A9EE-3CB0C4EDE65F}"/>
              </a:ext>
            </a:extLst>
          </p:cNvPr>
          <p:cNvSpPr>
            <a:spLocks noGrp="1"/>
          </p:cNvSpPr>
          <p:nvPr>
            <p:ph type="dt" sz="half" idx="10"/>
          </p:nvPr>
        </p:nvSpPr>
        <p:spPr/>
        <p:txBody>
          <a:bodyPr/>
          <a:lstStyle/>
          <a:p>
            <a:fld id="{987FFC1A-684E-46D3-B3C5-214B77880C1A}" type="datetime1">
              <a:rPr lang="es-AR" smtClean="0"/>
              <a:t>29/8/2022</a:t>
            </a:fld>
            <a:endParaRPr lang="es-AR"/>
          </a:p>
        </p:txBody>
      </p:sp>
      <p:sp>
        <p:nvSpPr>
          <p:cNvPr id="5" name="Marcador de pie de página 4">
            <a:extLst>
              <a:ext uri="{FF2B5EF4-FFF2-40B4-BE49-F238E27FC236}">
                <a16:creationId xmlns:a16="http://schemas.microsoft.com/office/drawing/2014/main" id="{2B1F9392-5C2C-46B9-9B6D-01C02C5A0A26}"/>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632B77A-BE3C-43CA-9312-F5070FEF6D41}"/>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48091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B68E5-5B8C-416D-B463-02E3D2323899}"/>
              </a:ext>
            </a:extLst>
          </p:cNvPr>
          <p:cNvSpPr>
            <a:spLocks noGrp="1"/>
          </p:cNvSpPr>
          <p:nvPr>
            <p:ph type="title"/>
          </p:nvPr>
        </p:nvSpPr>
        <p:spPr>
          <a:xfrm>
            <a:off x="1031582" y="2665532"/>
            <a:ext cx="13040439" cy="4447496"/>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66F20A62-12E7-4711-B2AF-718A8C84A60D}"/>
              </a:ext>
            </a:extLst>
          </p:cNvPr>
          <p:cNvSpPr>
            <a:spLocks noGrp="1"/>
          </p:cNvSpPr>
          <p:nvPr>
            <p:ph type="body" idx="1"/>
          </p:nvPr>
        </p:nvSpPr>
        <p:spPr>
          <a:xfrm>
            <a:off x="1031582" y="7155101"/>
            <a:ext cx="13040439" cy="2338835"/>
          </a:xfrm>
        </p:spPr>
        <p:txBody>
          <a:bodyPr/>
          <a:lstStyle>
            <a:lvl1pPr marL="0" indent="0">
              <a:buNone/>
              <a:defRPr sz="2401">
                <a:solidFill>
                  <a:schemeClr val="tx1">
                    <a:tint val="75000"/>
                  </a:schemeClr>
                </a:solidFill>
              </a:defRPr>
            </a:lvl1pPr>
            <a:lvl2pPr marL="457243" indent="0">
              <a:buNone/>
              <a:defRPr sz="1999">
                <a:solidFill>
                  <a:schemeClr val="tx1">
                    <a:tint val="75000"/>
                  </a:schemeClr>
                </a:solidFill>
              </a:defRPr>
            </a:lvl2pPr>
            <a:lvl3pPr marL="914486" indent="0">
              <a:buNone/>
              <a:defRPr sz="1802">
                <a:solidFill>
                  <a:schemeClr val="tx1">
                    <a:tint val="75000"/>
                  </a:schemeClr>
                </a:solidFill>
              </a:defRPr>
            </a:lvl3pPr>
            <a:lvl4pPr marL="1371730" indent="0">
              <a:buNone/>
              <a:defRPr sz="1600">
                <a:solidFill>
                  <a:schemeClr val="tx1">
                    <a:tint val="75000"/>
                  </a:schemeClr>
                </a:solidFill>
              </a:defRPr>
            </a:lvl4pPr>
            <a:lvl5pPr marL="1828973" indent="0">
              <a:buNone/>
              <a:defRPr sz="1600">
                <a:solidFill>
                  <a:schemeClr val="tx1">
                    <a:tint val="75000"/>
                  </a:schemeClr>
                </a:solidFill>
              </a:defRPr>
            </a:lvl5pPr>
            <a:lvl6pPr marL="2286216" indent="0">
              <a:buNone/>
              <a:defRPr sz="1600">
                <a:solidFill>
                  <a:schemeClr val="tx1">
                    <a:tint val="75000"/>
                  </a:schemeClr>
                </a:solidFill>
              </a:defRPr>
            </a:lvl6pPr>
            <a:lvl7pPr marL="2743459" indent="0">
              <a:buNone/>
              <a:defRPr sz="1600">
                <a:solidFill>
                  <a:schemeClr val="tx1">
                    <a:tint val="75000"/>
                  </a:schemeClr>
                </a:solidFill>
              </a:defRPr>
            </a:lvl7pPr>
            <a:lvl8pPr marL="3200702" indent="0">
              <a:buNone/>
              <a:defRPr sz="1600">
                <a:solidFill>
                  <a:schemeClr val="tx1">
                    <a:tint val="75000"/>
                  </a:schemeClr>
                </a:solidFill>
              </a:defRPr>
            </a:lvl8pPr>
            <a:lvl9pPr marL="3657946"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6F7F9A-C281-4A70-8CC1-75FB44A87167}"/>
              </a:ext>
            </a:extLst>
          </p:cNvPr>
          <p:cNvSpPr>
            <a:spLocks noGrp="1"/>
          </p:cNvSpPr>
          <p:nvPr>
            <p:ph type="dt" sz="half" idx="10"/>
          </p:nvPr>
        </p:nvSpPr>
        <p:spPr/>
        <p:txBody>
          <a:bodyPr/>
          <a:lstStyle/>
          <a:p>
            <a:fld id="{2B8AEA30-CCDB-4B02-80CE-C771A14967A0}" type="datetime1">
              <a:rPr lang="es-AR" smtClean="0"/>
              <a:t>29/8/2022</a:t>
            </a:fld>
            <a:endParaRPr lang="es-AR"/>
          </a:p>
        </p:txBody>
      </p:sp>
      <p:sp>
        <p:nvSpPr>
          <p:cNvPr id="5" name="Marcador de pie de página 4">
            <a:extLst>
              <a:ext uri="{FF2B5EF4-FFF2-40B4-BE49-F238E27FC236}">
                <a16:creationId xmlns:a16="http://schemas.microsoft.com/office/drawing/2014/main" id="{51990783-DD96-4D49-A477-43266A38B9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1B0D870-7CB1-4449-955B-50B143293BD3}"/>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169032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99752-4F8B-43AF-9A87-1CF805E9E3D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8C33B934-FCFE-4622-812E-14ADBB134A8A}"/>
              </a:ext>
            </a:extLst>
          </p:cNvPr>
          <p:cNvSpPr>
            <a:spLocks noGrp="1"/>
          </p:cNvSpPr>
          <p:nvPr>
            <p:ph sz="half" idx="1"/>
          </p:nvPr>
        </p:nvSpPr>
        <p:spPr>
          <a:xfrm>
            <a:off x="1039456" y="2846202"/>
            <a:ext cx="6425725" cy="67838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D06F2AB4-7F98-4F4D-BFBE-C6A563DB6664}"/>
              </a:ext>
            </a:extLst>
          </p:cNvPr>
          <p:cNvSpPr>
            <a:spLocks noGrp="1"/>
          </p:cNvSpPr>
          <p:nvPr>
            <p:ph sz="half" idx="2"/>
          </p:nvPr>
        </p:nvSpPr>
        <p:spPr>
          <a:xfrm>
            <a:off x="7654172" y="2846202"/>
            <a:ext cx="6425725" cy="67838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1072925B-F5AE-4046-BE60-C965879B85EF}"/>
              </a:ext>
            </a:extLst>
          </p:cNvPr>
          <p:cNvSpPr>
            <a:spLocks noGrp="1"/>
          </p:cNvSpPr>
          <p:nvPr>
            <p:ph type="dt" sz="half" idx="10"/>
          </p:nvPr>
        </p:nvSpPr>
        <p:spPr/>
        <p:txBody>
          <a:bodyPr/>
          <a:lstStyle/>
          <a:p>
            <a:fld id="{C01EE224-EEF7-4DBD-A049-4412412BFC4C}" type="datetime1">
              <a:rPr lang="es-AR" smtClean="0"/>
              <a:t>29/8/2022</a:t>
            </a:fld>
            <a:endParaRPr lang="es-AR"/>
          </a:p>
        </p:txBody>
      </p:sp>
      <p:sp>
        <p:nvSpPr>
          <p:cNvPr id="6" name="Marcador de pie de página 5">
            <a:extLst>
              <a:ext uri="{FF2B5EF4-FFF2-40B4-BE49-F238E27FC236}">
                <a16:creationId xmlns:a16="http://schemas.microsoft.com/office/drawing/2014/main" id="{91603D77-47B7-4547-B3F7-87D29D53324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98E1846-381F-4640-9240-F78B4B2B8742}"/>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203446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39C9B4-FC00-4102-A682-38175F0B7D90}"/>
              </a:ext>
            </a:extLst>
          </p:cNvPr>
          <p:cNvSpPr>
            <a:spLocks noGrp="1"/>
          </p:cNvSpPr>
          <p:nvPr>
            <p:ph type="title"/>
          </p:nvPr>
        </p:nvSpPr>
        <p:spPr>
          <a:xfrm>
            <a:off x="1041427" y="569244"/>
            <a:ext cx="13040439" cy="2066590"/>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B34A4AD7-E067-4FFA-BF6A-6D5BEF1F78F6}"/>
              </a:ext>
            </a:extLst>
          </p:cNvPr>
          <p:cNvSpPr>
            <a:spLocks noGrp="1"/>
          </p:cNvSpPr>
          <p:nvPr>
            <p:ph type="body" idx="1"/>
          </p:nvPr>
        </p:nvSpPr>
        <p:spPr>
          <a:xfrm>
            <a:off x="1041425" y="2620980"/>
            <a:ext cx="6396193" cy="1284502"/>
          </a:xfrm>
        </p:spPr>
        <p:txBody>
          <a:bodyPr anchor="b"/>
          <a:lstStyle>
            <a:lvl1pPr marL="0" indent="0">
              <a:buNone/>
              <a:defRPr sz="2401" b="1"/>
            </a:lvl1pPr>
            <a:lvl2pPr marL="457243" indent="0">
              <a:buNone/>
              <a:defRPr sz="1999" b="1"/>
            </a:lvl2pPr>
            <a:lvl3pPr marL="914486" indent="0">
              <a:buNone/>
              <a:defRPr sz="1802" b="1"/>
            </a:lvl3pPr>
            <a:lvl4pPr marL="1371730" indent="0">
              <a:buNone/>
              <a:defRPr sz="1600" b="1"/>
            </a:lvl4pPr>
            <a:lvl5pPr marL="1828973" indent="0">
              <a:buNone/>
              <a:defRPr sz="1600" b="1"/>
            </a:lvl5pPr>
            <a:lvl6pPr marL="2286216" indent="0">
              <a:buNone/>
              <a:defRPr sz="1600" b="1"/>
            </a:lvl6pPr>
            <a:lvl7pPr marL="2743459" indent="0">
              <a:buNone/>
              <a:defRPr sz="1600" b="1"/>
            </a:lvl7pPr>
            <a:lvl8pPr marL="3200702" indent="0">
              <a:buNone/>
              <a:defRPr sz="1600" b="1"/>
            </a:lvl8pPr>
            <a:lvl9pPr marL="3657946"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5795DF8-6FDC-482A-A7D9-38F8B7B6E5D2}"/>
              </a:ext>
            </a:extLst>
          </p:cNvPr>
          <p:cNvSpPr>
            <a:spLocks noGrp="1"/>
          </p:cNvSpPr>
          <p:nvPr>
            <p:ph sz="half" idx="2"/>
          </p:nvPr>
        </p:nvSpPr>
        <p:spPr>
          <a:xfrm>
            <a:off x="1041425" y="3905483"/>
            <a:ext cx="6396193" cy="574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9CC1E836-4698-42F2-933C-5A5F8242864C}"/>
              </a:ext>
            </a:extLst>
          </p:cNvPr>
          <p:cNvSpPr>
            <a:spLocks noGrp="1"/>
          </p:cNvSpPr>
          <p:nvPr>
            <p:ph type="body" sz="quarter" idx="3"/>
          </p:nvPr>
        </p:nvSpPr>
        <p:spPr>
          <a:xfrm>
            <a:off x="7654172" y="2620980"/>
            <a:ext cx="6427693" cy="1284502"/>
          </a:xfrm>
        </p:spPr>
        <p:txBody>
          <a:bodyPr anchor="b"/>
          <a:lstStyle>
            <a:lvl1pPr marL="0" indent="0">
              <a:buNone/>
              <a:defRPr sz="2401" b="1"/>
            </a:lvl1pPr>
            <a:lvl2pPr marL="457243" indent="0">
              <a:buNone/>
              <a:defRPr sz="1999" b="1"/>
            </a:lvl2pPr>
            <a:lvl3pPr marL="914486" indent="0">
              <a:buNone/>
              <a:defRPr sz="1802" b="1"/>
            </a:lvl3pPr>
            <a:lvl4pPr marL="1371730" indent="0">
              <a:buNone/>
              <a:defRPr sz="1600" b="1"/>
            </a:lvl4pPr>
            <a:lvl5pPr marL="1828973" indent="0">
              <a:buNone/>
              <a:defRPr sz="1600" b="1"/>
            </a:lvl5pPr>
            <a:lvl6pPr marL="2286216" indent="0">
              <a:buNone/>
              <a:defRPr sz="1600" b="1"/>
            </a:lvl6pPr>
            <a:lvl7pPr marL="2743459" indent="0">
              <a:buNone/>
              <a:defRPr sz="1600" b="1"/>
            </a:lvl7pPr>
            <a:lvl8pPr marL="3200702" indent="0">
              <a:buNone/>
              <a:defRPr sz="1600" b="1"/>
            </a:lvl8pPr>
            <a:lvl9pPr marL="3657946"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E6D166-FC85-4D54-9F20-D922763E8BAD}"/>
              </a:ext>
            </a:extLst>
          </p:cNvPr>
          <p:cNvSpPr>
            <a:spLocks noGrp="1"/>
          </p:cNvSpPr>
          <p:nvPr>
            <p:ph sz="quarter" idx="4"/>
          </p:nvPr>
        </p:nvSpPr>
        <p:spPr>
          <a:xfrm>
            <a:off x="7654172" y="3905483"/>
            <a:ext cx="6427693" cy="574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1C53BD67-E7F3-4B19-9019-6E5AF5BE2497}"/>
              </a:ext>
            </a:extLst>
          </p:cNvPr>
          <p:cNvSpPr>
            <a:spLocks noGrp="1"/>
          </p:cNvSpPr>
          <p:nvPr>
            <p:ph type="dt" sz="half" idx="10"/>
          </p:nvPr>
        </p:nvSpPr>
        <p:spPr/>
        <p:txBody>
          <a:bodyPr/>
          <a:lstStyle/>
          <a:p>
            <a:fld id="{B134DD58-F757-4B3A-9765-1EE949D4F817}" type="datetime1">
              <a:rPr lang="es-AR" smtClean="0"/>
              <a:t>29/8/2022</a:t>
            </a:fld>
            <a:endParaRPr lang="es-AR"/>
          </a:p>
        </p:txBody>
      </p:sp>
      <p:sp>
        <p:nvSpPr>
          <p:cNvPr id="8" name="Marcador de pie de página 7">
            <a:extLst>
              <a:ext uri="{FF2B5EF4-FFF2-40B4-BE49-F238E27FC236}">
                <a16:creationId xmlns:a16="http://schemas.microsoft.com/office/drawing/2014/main" id="{DB5D2140-BCB2-4331-8332-DFF409F908DE}"/>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73F2D389-C9D7-4C75-B3FD-C78B2A7136F5}"/>
              </a:ext>
            </a:extLst>
          </p:cNvPr>
          <p:cNvSpPr>
            <a:spLocks noGrp="1"/>
          </p:cNvSpPr>
          <p:nvPr>
            <p:ph type="sldNum" sz="quarter" idx="12"/>
          </p:nvPr>
        </p:nvSpPr>
        <p:spPr/>
        <p:txBody>
          <a:bodyPr/>
          <a:lstStyle/>
          <a:p>
            <a:fld id="{7A039E85-160B-4308-8DDD-4ED109029721}" type="slidenum">
              <a:rPr lang="es-AR" smtClean="0"/>
              <a:t>‹Nº›</a:t>
            </a:fld>
            <a:endParaRPr lang="es-AR"/>
          </a:p>
        </p:txBody>
      </p:sp>
    </p:spTree>
    <p:extLst>
      <p:ext uri="{BB962C8B-B14F-4D97-AF65-F5344CB8AC3E}">
        <p14:creationId xmlns:p14="http://schemas.microsoft.com/office/powerpoint/2010/main" val="3055074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039458" y="569244"/>
            <a:ext cx="13040439" cy="2066590"/>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1039458" y="2846202"/>
            <a:ext cx="13040439" cy="6783857"/>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200">
                <a:solidFill>
                  <a:schemeClr val="tx1">
                    <a:tint val="75000"/>
                  </a:schemeClr>
                </a:solidFill>
              </a:defRPr>
            </a:lvl1pPr>
          </a:lstStyle>
          <a:p>
            <a:fld id="{5DE8BFEF-0635-42A8-857F-324A7E087236}" type="datetime1">
              <a:rPr lang="es-AR" smtClean="0"/>
              <a:t>29/8/2022</a:t>
            </a:fld>
            <a:endParaRPr lang="es-AR" dirty="0"/>
          </a:p>
        </p:txBody>
      </p:sp>
      <p:sp>
        <p:nvSpPr>
          <p:cNvPr id="5" name="Marcador de pie de página 4"/>
          <p:cNvSpPr>
            <a:spLocks noGrp="1"/>
          </p:cNvSpPr>
          <p:nvPr>
            <p:ph type="ftr" sz="quarter" idx="3"/>
          </p:nvPr>
        </p:nvSpPr>
        <p:spPr>
          <a:xfrm>
            <a:off x="5008287" y="9909729"/>
            <a:ext cx="5102781" cy="5692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dirty="0"/>
          </a:p>
        </p:txBody>
      </p:sp>
      <p:sp>
        <p:nvSpPr>
          <p:cNvPr id="6" name="Marcador de número de diapositiva 5"/>
          <p:cNvSpPr>
            <a:spLocks noGrp="1"/>
          </p:cNvSpPr>
          <p:nvPr>
            <p:ph type="sldNum" sz="quarter" idx="4"/>
          </p:nvPr>
        </p:nvSpPr>
        <p:spPr>
          <a:xfrm>
            <a:off x="14382428" y="10197884"/>
            <a:ext cx="642864" cy="420569"/>
          </a:xfrm>
          <a:prstGeom prst="rect">
            <a:avLst/>
          </a:prstGeom>
        </p:spPr>
        <p:txBody>
          <a:bodyPr vert="horz" lIns="91440" tIns="45720" rIns="91440" bIns="45720" rtlCol="0" anchor="ctr"/>
          <a:lstStyle>
            <a:lvl1pPr algn="r">
              <a:defRPr sz="1200">
                <a:solidFill>
                  <a:schemeClr val="tx1">
                    <a:tint val="75000"/>
                  </a:schemeClr>
                </a:solidFill>
              </a:defRPr>
            </a:lvl1pPr>
          </a:lstStyle>
          <a:p>
            <a:fld id="{46D2DB96-4E15-9048-824D-C561EDF2DCBE}" type="slidenum">
              <a:rPr lang="es-AR" smtClean="0"/>
              <a:t>‹Nº›</a:t>
            </a:fld>
            <a:endParaRPr lang="es-AR" dirty="0"/>
          </a:p>
        </p:txBody>
      </p:sp>
    </p:spTree>
    <p:extLst>
      <p:ext uri="{BB962C8B-B14F-4D97-AF65-F5344CB8AC3E}">
        <p14:creationId xmlns:p14="http://schemas.microsoft.com/office/powerpoint/2010/main" val="741169249"/>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76" r:id="rId3"/>
    <p:sldLayoutId id="2147483663" r:id="rId4"/>
  </p:sldLayoutIdLst>
  <p:hf hdr="0" ftr="0" dt="0"/>
  <p:txStyles>
    <p:titleStyle>
      <a:lvl1pPr algn="l" defTabSz="9144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2" indent="-228622" algn="l" defTabSz="914486" rtl="0" eaLnBrk="1" latinLnBrk="0" hangingPunct="1">
        <a:lnSpc>
          <a:spcPct val="90000"/>
        </a:lnSpc>
        <a:spcBef>
          <a:spcPts val="1000"/>
        </a:spcBef>
        <a:buFont typeface="Arial"/>
        <a:buChar char="•"/>
        <a:defRPr sz="2801" kern="1200">
          <a:solidFill>
            <a:schemeClr val="tx1"/>
          </a:solidFill>
          <a:latin typeface="+mn-lt"/>
          <a:ea typeface="+mn-ea"/>
          <a:cs typeface="+mn-cs"/>
        </a:defRPr>
      </a:lvl1pPr>
      <a:lvl2pPr marL="685865" indent="-228622" algn="l" defTabSz="914486" rtl="0" eaLnBrk="1" latinLnBrk="0" hangingPunct="1">
        <a:lnSpc>
          <a:spcPct val="90000"/>
        </a:lnSpc>
        <a:spcBef>
          <a:spcPts val="499"/>
        </a:spcBef>
        <a:buFont typeface="Arial"/>
        <a:buChar char="•"/>
        <a:defRPr sz="2401" kern="1200">
          <a:solidFill>
            <a:schemeClr val="tx1"/>
          </a:solidFill>
          <a:latin typeface="+mn-lt"/>
          <a:ea typeface="+mn-ea"/>
          <a:cs typeface="+mn-cs"/>
        </a:defRPr>
      </a:lvl2pPr>
      <a:lvl3pPr marL="1143109" indent="-228622" algn="l" defTabSz="914486" rtl="0" eaLnBrk="1" latinLnBrk="0" hangingPunct="1">
        <a:lnSpc>
          <a:spcPct val="90000"/>
        </a:lnSpc>
        <a:spcBef>
          <a:spcPts val="499"/>
        </a:spcBef>
        <a:buFont typeface="Arial"/>
        <a:buChar char="•"/>
        <a:defRPr sz="1999" kern="1200">
          <a:solidFill>
            <a:schemeClr val="tx1"/>
          </a:solidFill>
          <a:latin typeface="+mn-lt"/>
          <a:ea typeface="+mn-ea"/>
          <a:cs typeface="+mn-cs"/>
        </a:defRPr>
      </a:lvl3pPr>
      <a:lvl4pPr marL="1600352"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4pPr>
      <a:lvl5pPr marL="2057595"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5pPr>
      <a:lvl6pPr marL="2514838"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6pPr>
      <a:lvl7pPr marL="2972081"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7pPr>
      <a:lvl8pPr marL="3429325"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8pPr>
      <a:lvl9pPr marL="3886568" indent="-228622" algn="l" defTabSz="914486" rtl="0" eaLnBrk="1" latinLnBrk="0" hangingPunct="1">
        <a:lnSpc>
          <a:spcPct val="90000"/>
        </a:lnSpc>
        <a:spcBef>
          <a:spcPts val="499"/>
        </a:spcBef>
        <a:buFont typeface="Arial"/>
        <a:buChar char="•"/>
        <a:defRPr sz="1802" kern="1200">
          <a:solidFill>
            <a:schemeClr val="tx1"/>
          </a:solidFill>
          <a:latin typeface="+mn-lt"/>
          <a:ea typeface="+mn-ea"/>
          <a:cs typeface="+mn-cs"/>
        </a:defRPr>
      </a:lvl9pPr>
    </p:bodyStyle>
    <p:otherStyle>
      <a:defPPr>
        <a:defRPr lang="es-ES_tradnl"/>
      </a:defPPr>
      <a:lvl1pPr marL="0" algn="l" defTabSz="914486" rtl="0" eaLnBrk="1" latinLnBrk="0" hangingPunct="1">
        <a:defRPr sz="1802" kern="1200">
          <a:solidFill>
            <a:schemeClr val="tx1"/>
          </a:solidFill>
          <a:latin typeface="+mn-lt"/>
          <a:ea typeface="+mn-ea"/>
          <a:cs typeface="+mn-cs"/>
        </a:defRPr>
      </a:lvl1pPr>
      <a:lvl2pPr marL="457243" algn="l" defTabSz="914486" rtl="0" eaLnBrk="1" latinLnBrk="0" hangingPunct="1">
        <a:defRPr sz="1802" kern="1200">
          <a:solidFill>
            <a:schemeClr val="tx1"/>
          </a:solidFill>
          <a:latin typeface="+mn-lt"/>
          <a:ea typeface="+mn-ea"/>
          <a:cs typeface="+mn-cs"/>
        </a:defRPr>
      </a:lvl2pPr>
      <a:lvl3pPr marL="914486" algn="l" defTabSz="914486" rtl="0" eaLnBrk="1" latinLnBrk="0" hangingPunct="1">
        <a:defRPr sz="1802" kern="1200">
          <a:solidFill>
            <a:schemeClr val="tx1"/>
          </a:solidFill>
          <a:latin typeface="+mn-lt"/>
          <a:ea typeface="+mn-ea"/>
          <a:cs typeface="+mn-cs"/>
        </a:defRPr>
      </a:lvl3pPr>
      <a:lvl4pPr marL="1371730" algn="l" defTabSz="914486" rtl="0" eaLnBrk="1" latinLnBrk="0" hangingPunct="1">
        <a:defRPr sz="1802" kern="1200">
          <a:solidFill>
            <a:schemeClr val="tx1"/>
          </a:solidFill>
          <a:latin typeface="+mn-lt"/>
          <a:ea typeface="+mn-ea"/>
          <a:cs typeface="+mn-cs"/>
        </a:defRPr>
      </a:lvl4pPr>
      <a:lvl5pPr marL="1828973" algn="l" defTabSz="914486" rtl="0" eaLnBrk="1" latinLnBrk="0" hangingPunct="1">
        <a:defRPr sz="1802" kern="1200">
          <a:solidFill>
            <a:schemeClr val="tx1"/>
          </a:solidFill>
          <a:latin typeface="+mn-lt"/>
          <a:ea typeface="+mn-ea"/>
          <a:cs typeface="+mn-cs"/>
        </a:defRPr>
      </a:lvl5pPr>
      <a:lvl6pPr marL="2286216" algn="l" defTabSz="914486" rtl="0" eaLnBrk="1" latinLnBrk="0" hangingPunct="1">
        <a:defRPr sz="1802" kern="1200">
          <a:solidFill>
            <a:schemeClr val="tx1"/>
          </a:solidFill>
          <a:latin typeface="+mn-lt"/>
          <a:ea typeface="+mn-ea"/>
          <a:cs typeface="+mn-cs"/>
        </a:defRPr>
      </a:lvl6pPr>
      <a:lvl7pPr marL="2743459" algn="l" defTabSz="914486" rtl="0" eaLnBrk="1" latinLnBrk="0" hangingPunct="1">
        <a:defRPr sz="1802" kern="1200">
          <a:solidFill>
            <a:schemeClr val="tx1"/>
          </a:solidFill>
          <a:latin typeface="+mn-lt"/>
          <a:ea typeface="+mn-ea"/>
          <a:cs typeface="+mn-cs"/>
        </a:defRPr>
      </a:lvl7pPr>
      <a:lvl8pPr marL="3200702" algn="l" defTabSz="914486" rtl="0" eaLnBrk="1" latinLnBrk="0" hangingPunct="1">
        <a:defRPr sz="1802" kern="1200">
          <a:solidFill>
            <a:schemeClr val="tx1"/>
          </a:solidFill>
          <a:latin typeface="+mn-lt"/>
          <a:ea typeface="+mn-ea"/>
          <a:cs typeface="+mn-cs"/>
        </a:defRPr>
      </a:lvl8pPr>
      <a:lvl9pPr marL="3657946" algn="l" defTabSz="914486" rtl="0" eaLnBrk="1" latinLnBrk="0" hangingPunct="1">
        <a:defRPr sz="180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247F97-1575-42FF-9B84-DA223BE8CCFC}"/>
              </a:ext>
            </a:extLst>
          </p:cNvPr>
          <p:cNvSpPr>
            <a:spLocks noGrp="1"/>
          </p:cNvSpPr>
          <p:nvPr>
            <p:ph type="title"/>
          </p:nvPr>
        </p:nvSpPr>
        <p:spPr>
          <a:xfrm>
            <a:off x="1039458" y="569244"/>
            <a:ext cx="13040439" cy="206659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396DEBB7-A15A-4102-8876-AB2BA039B65B}"/>
              </a:ext>
            </a:extLst>
          </p:cNvPr>
          <p:cNvSpPr>
            <a:spLocks noGrp="1"/>
          </p:cNvSpPr>
          <p:nvPr>
            <p:ph type="body" idx="1"/>
          </p:nvPr>
        </p:nvSpPr>
        <p:spPr>
          <a:xfrm>
            <a:off x="1039458" y="2846202"/>
            <a:ext cx="13040439" cy="678385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0BD0643-7EF7-41EA-916B-648790F14547}"/>
              </a:ext>
            </a:extLst>
          </p:cNvPr>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200">
                <a:solidFill>
                  <a:schemeClr val="tx1">
                    <a:tint val="75000"/>
                  </a:schemeClr>
                </a:solidFill>
              </a:defRPr>
            </a:lvl1pPr>
          </a:lstStyle>
          <a:p>
            <a:fld id="{5E89ED39-EABF-43A3-96AA-113BA3C205B0}" type="datetime1">
              <a:rPr lang="es-AR" smtClean="0"/>
              <a:t>29/8/2022</a:t>
            </a:fld>
            <a:endParaRPr lang="es-AR"/>
          </a:p>
        </p:txBody>
      </p:sp>
      <p:sp>
        <p:nvSpPr>
          <p:cNvPr id="5" name="Marcador de pie de página 4">
            <a:extLst>
              <a:ext uri="{FF2B5EF4-FFF2-40B4-BE49-F238E27FC236}">
                <a16:creationId xmlns:a16="http://schemas.microsoft.com/office/drawing/2014/main" id="{7F386498-175E-4E8B-BEDE-67BFE572F739}"/>
              </a:ext>
            </a:extLst>
          </p:cNvPr>
          <p:cNvSpPr>
            <a:spLocks noGrp="1"/>
          </p:cNvSpPr>
          <p:nvPr>
            <p:ph type="ftr" sz="quarter" idx="3"/>
          </p:nvPr>
        </p:nvSpPr>
        <p:spPr>
          <a:xfrm>
            <a:off x="5008287" y="9909729"/>
            <a:ext cx="5102781" cy="5692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4376E539-248F-432F-A49F-B6272F5EBD6D}"/>
              </a:ext>
            </a:extLst>
          </p:cNvPr>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200">
                <a:solidFill>
                  <a:schemeClr val="tx1">
                    <a:tint val="75000"/>
                  </a:schemeClr>
                </a:solidFill>
              </a:defRPr>
            </a:lvl1pPr>
          </a:lstStyle>
          <a:p>
            <a:fld id="{7A039E85-160B-4308-8DDD-4ED109029721}" type="slidenum">
              <a:rPr lang="es-AR" smtClean="0"/>
              <a:t>‹Nº›</a:t>
            </a:fld>
            <a:endParaRPr lang="es-AR"/>
          </a:p>
        </p:txBody>
      </p:sp>
    </p:spTree>
    <p:extLst>
      <p:ext uri="{BB962C8B-B14F-4D97-AF65-F5344CB8AC3E}">
        <p14:creationId xmlns:p14="http://schemas.microsoft.com/office/powerpoint/2010/main" val="12006941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defTabSz="9144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2" indent="-228622" algn="l" defTabSz="914486"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865" indent="-228622" algn="l" defTabSz="914486" rtl="0" eaLnBrk="1" latinLnBrk="0" hangingPunct="1">
        <a:lnSpc>
          <a:spcPct val="90000"/>
        </a:lnSpc>
        <a:spcBef>
          <a:spcPts val="499"/>
        </a:spcBef>
        <a:buFont typeface="Arial" panose="020B0604020202020204" pitchFamily="34" charset="0"/>
        <a:buChar char="•"/>
        <a:defRPr sz="2401" kern="1200">
          <a:solidFill>
            <a:schemeClr val="tx1"/>
          </a:solidFill>
          <a:latin typeface="+mn-lt"/>
          <a:ea typeface="+mn-ea"/>
          <a:cs typeface="+mn-cs"/>
        </a:defRPr>
      </a:lvl2pPr>
      <a:lvl3pPr marL="1143109" indent="-228622" algn="l" defTabSz="914486" rtl="0" eaLnBrk="1" latinLnBrk="0" hangingPunct="1">
        <a:lnSpc>
          <a:spcPct val="90000"/>
        </a:lnSpc>
        <a:spcBef>
          <a:spcPts val="499"/>
        </a:spcBef>
        <a:buFont typeface="Arial" panose="020B0604020202020204" pitchFamily="34" charset="0"/>
        <a:buChar char="•"/>
        <a:defRPr sz="1999" kern="1200">
          <a:solidFill>
            <a:schemeClr val="tx1"/>
          </a:solidFill>
          <a:latin typeface="+mn-lt"/>
          <a:ea typeface="+mn-ea"/>
          <a:cs typeface="+mn-cs"/>
        </a:defRPr>
      </a:lvl3pPr>
      <a:lvl4pPr marL="1600352"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4pPr>
      <a:lvl5pPr marL="2057595"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5pPr>
      <a:lvl6pPr marL="2514838"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6pPr>
      <a:lvl7pPr marL="2972081"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7pPr>
      <a:lvl8pPr marL="3429325"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8pPr>
      <a:lvl9pPr marL="3886568" indent="-228622" algn="l" defTabSz="914486" rtl="0" eaLnBrk="1" latinLnBrk="0" hangingPunct="1">
        <a:lnSpc>
          <a:spcPct val="90000"/>
        </a:lnSpc>
        <a:spcBef>
          <a:spcPts val="499"/>
        </a:spcBef>
        <a:buFont typeface="Arial" panose="020B0604020202020204" pitchFamily="34" charset="0"/>
        <a:buChar char="•"/>
        <a:defRPr sz="1802" kern="1200">
          <a:solidFill>
            <a:schemeClr val="tx1"/>
          </a:solidFill>
          <a:latin typeface="+mn-lt"/>
          <a:ea typeface="+mn-ea"/>
          <a:cs typeface="+mn-cs"/>
        </a:defRPr>
      </a:lvl9pPr>
    </p:bodyStyle>
    <p:otherStyle>
      <a:defPPr>
        <a:defRPr lang="es-AR"/>
      </a:defPPr>
      <a:lvl1pPr marL="0" algn="l" defTabSz="914486" rtl="0" eaLnBrk="1" latinLnBrk="0" hangingPunct="1">
        <a:defRPr sz="1802" kern="1200">
          <a:solidFill>
            <a:schemeClr val="tx1"/>
          </a:solidFill>
          <a:latin typeface="+mn-lt"/>
          <a:ea typeface="+mn-ea"/>
          <a:cs typeface="+mn-cs"/>
        </a:defRPr>
      </a:lvl1pPr>
      <a:lvl2pPr marL="457243" algn="l" defTabSz="914486" rtl="0" eaLnBrk="1" latinLnBrk="0" hangingPunct="1">
        <a:defRPr sz="1802" kern="1200">
          <a:solidFill>
            <a:schemeClr val="tx1"/>
          </a:solidFill>
          <a:latin typeface="+mn-lt"/>
          <a:ea typeface="+mn-ea"/>
          <a:cs typeface="+mn-cs"/>
        </a:defRPr>
      </a:lvl2pPr>
      <a:lvl3pPr marL="914486" algn="l" defTabSz="914486" rtl="0" eaLnBrk="1" latinLnBrk="0" hangingPunct="1">
        <a:defRPr sz="1802" kern="1200">
          <a:solidFill>
            <a:schemeClr val="tx1"/>
          </a:solidFill>
          <a:latin typeface="+mn-lt"/>
          <a:ea typeface="+mn-ea"/>
          <a:cs typeface="+mn-cs"/>
        </a:defRPr>
      </a:lvl3pPr>
      <a:lvl4pPr marL="1371730" algn="l" defTabSz="914486" rtl="0" eaLnBrk="1" latinLnBrk="0" hangingPunct="1">
        <a:defRPr sz="1802" kern="1200">
          <a:solidFill>
            <a:schemeClr val="tx1"/>
          </a:solidFill>
          <a:latin typeface="+mn-lt"/>
          <a:ea typeface="+mn-ea"/>
          <a:cs typeface="+mn-cs"/>
        </a:defRPr>
      </a:lvl4pPr>
      <a:lvl5pPr marL="1828973" algn="l" defTabSz="914486" rtl="0" eaLnBrk="1" latinLnBrk="0" hangingPunct="1">
        <a:defRPr sz="1802" kern="1200">
          <a:solidFill>
            <a:schemeClr val="tx1"/>
          </a:solidFill>
          <a:latin typeface="+mn-lt"/>
          <a:ea typeface="+mn-ea"/>
          <a:cs typeface="+mn-cs"/>
        </a:defRPr>
      </a:lvl5pPr>
      <a:lvl6pPr marL="2286216" algn="l" defTabSz="914486" rtl="0" eaLnBrk="1" latinLnBrk="0" hangingPunct="1">
        <a:defRPr sz="1802" kern="1200">
          <a:solidFill>
            <a:schemeClr val="tx1"/>
          </a:solidFill>
          <a:latin typeface="+mn-lt"/>
          <a:ea typeface="+mn-ea"/>
          <a:cs typeface="+mn-cs"/>
        </a:defRPr>
      </a:lvl6pPr>
      <a:lvl7pPr marL="2743459" algn="l" defTabSz="914486" rtl="0" eaLnBrk="1" latinLnBrk="0" hangingPunct="1">
        <a:defRPr sz="1802" kern="1200">
          <a:solidFill>
            <a:schemeClr val="tx1"/>
          </a:solidFill>
          <a:latin typeface="+mn-lt"/>
          <a:ea typeface="+mn-ea"/>
          <a:cs typeface="+mn-cs"/>
        </a:defRPr>
      </a:lvl7pPr>
      <a:lvl8pPr marL="3200702" algn="l" defTabSz="914486" rtl="0" eaLnBrk="1" latinLnBrk="0" hangingPunct="1">
        <a:defRPr sz="1802" kern="1200">
          <a:solidFill>
            <a:schemeClr val="tx1"/>
          </a:solidFill>
          <a:latin typeface="+mn-lt"/>
          <a:ea typeface="+mn-ea"/>
          <a:cs typeface="+mn-cs"/>
        </a:defRPr>
      </a:lvl8pPr>
      <a:lvl9pPr marL="3657946" algn="l" defTabSz="914486" rtl="0" eaLnBrk="1" latinLnBrk="0" hangingPunct="1">
        <a:defRPr sz="18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6B7B2D-D5E0-4CCE-8749-9CC96E94C4D6}"/>
              </a:ext>
            </a:extLst>
          </p:cNvPr>
          <p:cNvSpPr>
            <a:spLocks noGrp="1"/>
          </p:cNvSpPr>
          <p:nvPr>
            <p:ph type="ctrTitle"/>
          </p:nvPr>
        </p:nvSpPr>
        <p:spPr>
          <a:xfrm>
            <a:off x="978195" y="3083442"/>
            <a:ext cx="11972260" cy="3323940"/>
          </a:xfrm>
        </p:spPr>
        <p:txBody>
          <a:bodyPr>
            <a:normAutofit/>
          </a:bodyPr>
          <a:lstStyle/>
          <a:p>
            <a:r>
              <a:rPr lang="es-ES" sz="4800" u="sng" dirty="0">
                <a:ln w="0"/>
                <a:effectLst>
                  <a:outerShdw blurRad="38100" dist="19050" dir="2700000" algn="tl" rotWithShape="0">
                    <a:schemeClr val="dk1">
                      <a:alpha val="40000"/>
                    </a:schemeClr>
                  </a:outerShdw>
                </a:effectLst>
                <a:latin typeface="Encode Sans"/>
              </a:rPr>
              <a:t># Gasoducto Presidente Néstor Kirchner</a:t>
            </a:r>
            <a:br>
              <a:rPr lang="es-ES" sz="4800" u="sng" dirty="0">
                <a:ln w="0"/>
                <a:effectLst>
                  <a:outerShdw blurRad="38100" dist="19050" dir="2700000" algn="tl" rotWithShape="0">
                    <a:schemeClr val="dk1">
                      <a:alpha val="40000"/>
                    </a:schemeClr>
                  </a:outerShdw>
                </a:effectLst>
                <a:latin typeface="Encode Sans"/>
              </a:rPr>
            </a:br>
            <a:br>
              <a:rPr lang="es-ES" sz="4800" u="sng" dirty="0">
                <a:ln w="0"/>
                <a:effectLst>
                  <a:outerShdw blurRad="38100" dist="19050" dir="2700000" algn="tl" rotWithShape="0">
                    <a:schemeClr val="dk1">
                      <a:alpha val="40000"/>
                    </a:schemeClr>
                  </a:outerShdw>
                </a:effectLst>
                <a:latin typeface="Encode Sans"/>
              </a:rPr>
            </a:br>
            <a:r>
              <a:rPr lang="es-ES" sz="4800" u="sng" dirty="0">
                <a:ln w="0"/>
                <a:effectLst>
                  <a:outerShdw blurRad="38100" dist="19050" dir="2700000" algn="tl" rotWithShape="0">
                    <a:schemeClr val="dk1">
                      <a:alpha val="40000"/>
                    </a:schemeClr>
                  </a:outerShdw>
                </a:effectLst>
                <a:latin typeface="Encode Sans"/>
              </a:rPr>
              <a:t># </a:t>
            </a:r>
            <a:r>
              <a:rPr lang="es-ES" sz="3600" u="sng" dirty="0">
                <a:ln w="0"/>
                <a:effectLst>
                  <a:outerShdw blurRad="38100" dist="19050" dir="2700000" algn="tl" rotWithShape="0">
                    <a:schemeClr val="dk1">
                      <a:alpha val="40000"/>
                    </a:schemeClr>
                  </a:outerShdw>
                </a:effectLst>
                <a:latin typeface="Encode Sans"/>
              </a:rPr>
              <a:t>y Resto del Mundo (Obras Complementarias)</a:t>
            </a:r>
            <a:br>
              <a:rPr lang="es-ES" sz="2000" u="sng" dirty="0">
                <a:ln w="0"/>
                <a:effectLst>
                  <a:outerShdw blurRad="38100" dist="19050" dir="2700000" algn="tl" rotWithShape="0">
                    <a:schemeClr val="dk1">
                      <a:alpha val="40000"/>
                    </a:schemeClr>
                  </a:outerShdw>
                </a:effectLst>
                <a:latin typeface="Encode Sans"/>
              </a:rPr>
            </a:br>
            <a:br>
              <a:rPr lang="es-ES" sz="3600" dirty="0">
                <a:ln w="0"/>
                <a:effectLst>
                  <a:outerShdw blurRad="38100" dist="19050" dir="2700000" algn="tl" rotWithShape="0">
                    <a:schemeClr val="dk1">
                      <a:alpha val="40000"/>
                    </a:schemeClr>
                  </a:outerShdw>
                </a:effectLst>
                <a:latin typeface="Encode Sans"/>
              </a:rPr>
            </a:br>
            <a:endParaRPr lang="es-AR" dirty="0"/>
          </a:p>
        </p:txBody>
      </p:sp>
      <p:sp>
        <p:nvSpPr>
          <p:cNvPr id="4" name="Subtítulo 2">
            <a:extLst>
              <a:ext uri="{FF2B5EF4-FFF2-40B4-BE49-F238E27FC236}">
                <a16:creationId xmlns:a16="http://schemas.microsoft.com/office/drawing/2014/main" id="{5F7A9D7A-A5ED-48E1-A88D-F75BC8559212}"/>
              </a:ext>
            </a:extLst>
          </p:cNvPr>
          <p:cNvSpPr txBox="1">
            <a:spLocks/>
          </p:cNvSpPr>
          <p:nvPr/>
        </p:nvSpPr>
        <p:spPr>
          <a:xfrm>
            <a:off x="1766016" y="596235"/>
            <a:ext cx="11184439" cy="1679131"/>
          </a:xfrm>
          <a:prstGeom prst="rect">
            <a:avLst/>
          </a:prstGeom>
        </p:spPr>
        <p:txBody>
          <a:bodyPr vert="horz" lIns="91440" tIns="45720" rIns="91440" bIns="45720" rtlCol="0">
            <a:normAutofit/>
          </a:bodyPr>
          <a:lstStyle>
            <a:lvl1pPr marL="0" marR="0" indent="0" algn="l" defTabSz="914486" rtl="0" eaLnBrk="1" latinLnBrk="0" hangingPunct="1">
              <a:lnSpc>
                <a:spcPct val="100000"/>
              </a:lnSpc>
              <a:spcBef>
                <a:spcPts val="0"/>
              </a:spcBef>
              <a:spcAft>
                <a:spcPts val="0"/>
              </a:spcAft>
              <a:buFont typeface="Arial"/>
              <a:buNone/>
              <a:defRPr lang="es-ES_tradnl" sz="1999" b="0" i="0" u="none" strike="noStrike" kern="1200" cap="none" baseline="0" dirty="0">
                <a:solidFill>
                  <a:schemeClr val="bg1"/>
                </a:solidFill>
                <a:latin typeface="PF Square Sans Pro Thin" panose="02000506040000020004" pitchFamily="2" charset="0"/>
                <a:ea typeface="PF Square Sans Pro Thin" panose="02000506040000020004" pitchFamily="2" charset="0"/>
                <a:cs typeface="Gotham Book" pitchFamily="50" charset="0"/>
                <a:sym typeface="Arial"/>
              </a:defRPr>
            </a:lvl1pPr>
            <a:lvl2pPr marL="457243" indent="0" algn="ctr" defTabSz="914486" rtl="0" eaLnBrk="1" latinLnBrk="0" hangingPunct="1">
              <a:lnSpc>
                <a:spcPct val="90000"/>
              </a:lnSpc>
              <a:spcBef>
                <a:spcPts val="499"/>
              </a:spcBef>
              <a:buFont typeface="Arial"/>
              <a:buNone/>
              <a:defRPr sz="1999" kern="1200">
                <a:solidFill>
                  <a:schemeClr val="tx1"/>
                </a:solidFill>
                <a:latin typeface="+mn-lt"/>
                <a:ea typeface="+mn-ea"/>
                <a:cs typeface="+mn-cs"/>
              </a:defRPr>
            </a:lvl2pPr>
            <a:lvl3pPr marL="914486" indent="0" algn="ctr" defTabSz="914486" rtl="0" eaLnBrk="1" latinLnBrk="0" hangingPunct="1">
              <a:lnSpc>
                <a:spcPct val="90000"/>
              </a:lnSpc>
              <a:spcBef>
                <a:spcPts val="499"/>
              </a:spcBef>
              <a:buFont typeface="Arial"/>
              <a:buNone/>
              <a:defRPr sz="1802" kern="1200">
                <a:solidFill>
                  <a:schemeClr val="tx1"/>
                </a:solidFill>
                <a:latin typeface="+mn-lt"/>
                <a:ea typeface="+mn-ea"/>
                <a:cs typeface="+mn-cs"/>
              </a:defRPr>
            </a:lvl3pPr>
            <a:lvl4pPr marL="1371730"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4pPr>
            <a:lvl5pPr marL="1828973"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5pPr>
            <a:lvl6pPr marL="2286216"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6pPr>
            <a:lvl7pPr marL="2743459"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7pPr>
            <a:lvl8pPr marL="3200702"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8pPr>
            <a:lvl9pPr marL="3657946" indent="0" algn="ctr" defTabSz="914486" rtl="0" eaLnBrk="1" latinLnBrk="0" hangingPunct="1">
              <a:lnSpc>
                <a:spcPct val="90000"/>
              </a:lnSpc>
              <a:spcBef>
                <a:spcPts val="499"/>
              </a:spcBef>
              <a:buFont typeface="Arial"/>
              <a:buNone/>
              <a:defRPr sz="1600" kern="1200">
                <a:solidFill>
                  <a:schemeClr val="tx1"/>
                </a:solidFill>
                <a:latin typeface="+mn-lt"/>
                <a:ea typeface="+mn-ea"/>
                <a:cs typeface="+mn-cs"/>
              </a:defRPr>
            </a:lvl9pPr>
          </a:lstStyle>
          <a:p>
            <a:pPr algn="ctr"/>
            <a:r>
              <a:rPr lang="es-ES" sz="3600" b="1" dirty="0">
                <a:ln w="0"/>
                <a:effectLst>
                  <a:outerShdw blurRad="38100" dist="19050" dir="2700000" algn="tl" rotWithShape="0">
                    <a:schemeClr val="dk1">
                      <a:alpha val="40000"/>
                    </a:schemeClr>
                  </a:outerShdw>
                </a:effectLst>
                <a:latin typeface="Encode Sans"/>
              </a:rPr>
              <a:t>DECRETO DE NECESIDAD Y URGENCIA 76/2022</a:t>
            </a:r>
          </a:p>
          <a:p>
            <a:pPr algn="ctr"/>
            <a:r>
              <a:rPr lang="es-ES" sz="3600" b="1" dirty="0">
                <a:ln w="0"/>
                <a:effectLst>
                  <a:outerShdw blurRad="38100" dist="19050" dir="2700000" algn="tl" rotWithShape="0">
                    <a:schemeClr val="dk1">
                      <a:alpha val="40000"/>
                    </a:schemeClr>
                  </a:outerShdw>
                </a:effectLst>
                <a:latin typeface="Encode Sans"/>
              </a:rPr>
              <a:t>Resolución SE 67/2022</a:t>
            </a:r>
            <a:endParaRPr lang="es-ES" sz="2000" b="1" dirty="0">
              <a:ln w="0"/>
              <a:effectLst>
                <a:outerShdw blurRad="38100" dist="19050" dir="2700000" algn="tl" rotWithShape="0">
                  <a:schemeClr val="dk1">
                    <a:alpha val="40000"/>
                  </a:schemeClr>
                </a:outerShdw>
              </a:effectLst>
              <a:latin typeface="Encode Sans"/>
            </a:endParaRPr>
          </a:p>
          <a:p>
            <a:pPr algn="ctr"/>
            <a:endParaRPr lang="es-AR" dirty="0"/>
          </a:p>
        </p:txBody>
      </p:sp>
    </p:spTree>
    <p:extLst>
      <p:ext uri="{BB962C8B-B14F-4D97-AF65-F5344CB8AC3E}">
        <p14:creationId xmlns:p14="http://schemas.microsoft.com/office/powerpoint/2010/main" val="202237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4AE9568-89C2-4BF9-A40D-A2E4CA94397C}"/>
              </a:ext>
            </a:extLst>
          </p:cNvPr>
          <p:cNvSpPr>
            <a:spLocks noGrp="1"/>
          </p:cNvSpPr>
          <p:nvPr>
            <p:ph type="ctrTitle"/>
          </p:nvPr>
        </p:nvSpPr>
        <p:spPr>
          <a:xfrm>
            <a:off x="1039458" y="3165617"/>
            <a:ext cx="12234445" cy="1132512"/>
          </a:xfrm>
        </p:spPr>
        <p:txBody>
          <a:bodyPr>
            <a:normAutofit/>
          </a:bodyPr>
          <a:lstStyle/>
          <a:p>
            <a:r>
              <a:rPr lang="es-ES" sz="5000" dirty="0">
                <a:latin typeface="Myanmar Text" panose="020B0502040204020203" pitchFamily="34" charset="0"/>
                <a:cs typeface="Myanmar Text" panose="020B0502040204020203" pitchFamily="34" charset="0"/>
              </a:rPr>
              <a:t>Fases de Construcción de Gasoducto</a:t>
            </a:r>
            <a:endParaRPr lang="es-AR" sz="5000" dirty="0">
              <a:latin typeface="Myanmar Text" panose="020B0502040204020203" pitchFamily="34" charset="0"/>
              <a:cs typeface="Myanmar Text" panose="020B0502040204020203" pitchFamily="34" charset="0"/>
            </a:endParaRPr>
          </a:p>
        </p:txBody>
      </p:sp>
    </p:spTree>
    <p:extLst>
      <p:ext uri="{BB962C8B-B14F-4D97-AF65-F5344CB8AC3E}">
        <p14:creationId xmlns:p14="http://schemas.microsoft.com/office/powerpoint/2010/main" val="321215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APERTURA DE PISTA</a:t>
            </a:r>
          </a:p>
        </p:txBody>
      </p:sp>
      <p:pic>
        <p:nvPicPr>
          <p:cNvPr id="4" name="Picture 8" descr="DSC00198">
            <a:extLst>
              <a:ext uri="{FF2B5EF4-FFF2-40B4-BE49-F238E27FC236}">
                <a16:creationId xmlns:a16="http://schemas.microsoft.com/office/drawing/2014/main" id="{49BE8519-855F-4AAA-AC9A-97BF647301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5287" y="1944053"/>
            <a:ext cx="10949717" cy="754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9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9CBCCC-2438-4D22-A14A-9B2F212EF18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72603" y="1988641"/>
            <a:ext cx="10904913" cy="7494416"/>
          </a:xfrm>
          <a:prstGeom prst="rect">
            <a:avLst/>
          </a:prstGeom>
        </p:spPr>
      </p:pic>
      <p:sp>
        <p:nvSpPr>
          <p:cNvPr id="2" name="Título 1">
            <a:extLst>
              <a:ext uri="{FF2B5EF4-FFF2-40B4-BE49-F238E27FC236}">
                <a16:creationId xmlns:a16="http://schemas.microsoft.com/office/drawing/2014/main" id="{59180B81-2255-4BAA-AF64-749E4553ECEB}"/>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DESFILE DE CAÑERÍAS</a:t>
            </a:r>
          </a:p>
        </p:txBody>
      </p:sp>
    </p:spTree>
    <p:extLst>
      <p:ext uri="{BB962C8B-B14F-4D97-AF65-F5344CB8AC3E}">
        <p14:creationId xmlns:p14="http://schemas.microsoft.com/office/powerpoint/2010/main" val="425021195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59EA1B-F71D-4A94-8832-92890C10F7E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32115" y="1210986"/>
            <a:ext cx="13251542" cy="9133696"/>
          </a:xfrm>
          <a:prstGeom prst="rect">
            <a:avLst/>
          </a:prstGeom>
        </p:spPr>
      </p:pic>
      <p:sp>
        <p:nvSpPr>
          <p:cNvPr id="2" name="Título 1">
            <a:extLst>
              <a:ext uri="{FF2B5EF4-FFF2-40B4-BE49-F238E27FC236}">
                <a16:creationId xmlns:a16="http://schemas.microsoft.com/office/drawing/2014/main" id="{C70B6870-8236-4D62-9382-FC96BA0A85A8}"/>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SOLDADURA</a:t>
            </a:r>
          </a:p>
        </p:txBody>
      </p:sp>
    </p:spTree>
    <p:extLst>
      <p:ext uri="{BB962C8B-B14F-4D97-AF65-F5344CB8AC3E}">
        <p14:creationId xmlns:p14="http://schemas.microsoft.com/office/powerpoint/2010/main" val="183426304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FB5B08-3BA6-466B-B97B-376426AED84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55287" y="2000180"/>
            <a:ext cx="10689853" cy="7375952"/>
          </a:xfrm>
          <a:prstGeom prst="rect">
            <a:avLst/>
          </a:prstGeom>
        </p:spPr>
      </p:pic>
      <p:sp>
        <p:nvSpPr>
          <p:cNvPr id="2" name="Título 1">
            <a:extLst>
              <a:ext uri="{FF2B5EF4-FFF2-40B4-BE49-F238E27FC236}">
                <a16:creationId xmlns:a16="http://schemas.microsoft.com/office/drawing/2014/main" id="{40B4BE90-7330-4900-8E5B-6906018638A9}"/>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END - RADIOGRAFIADO</a:t>
            </a:r>
          </a:p>
        </p:txBody>
      </p:sp>
    </p:spTree>
    <p:extLst>
      <p:ext uri="{BB962C8B-B14F-4D97-AF65-F5344CB8AC3E}">
        <p14:creationId xmlns:p14="http://schemas.microsoft.com/office/powerpoint/2010/main" val="24288324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DB040A8-A0B4-4811-BFF1-6D29FC4AA8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22262" y="1937934"/>
            <a:ext cx="10629808" cy="7337058"/>
          </a:xfrm>
          <a:prstGeom prst="rect">
            <a:avLst/>
          </a:prstGeom>
        </p:spPr>
      </p:pic>
      <p:sp>
        <p:nvSpPr>
          <p:cNvPr id="3" name="Título 2">
            <a:extLst>
              <a:ext uri="{FF2B5EF4-FFF2-40B4-BE49-F238E27FC236}">
                <a16:creationId xmlns:a16="http://schemas.microsoft.com/office/drawing/2014/main" id="{63E7E498-6934-4B20-8153-A4C7BB927256}"/>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REVESTIMIENTO DE UNIONES SOLDADAS</a:t>
            </a:r>
          </a:p>
        </p:txBody>
      </p:sp>
      <p:sp>
        <p:nvSpPr>
          <p:cNvPr id="5" name="CuadroTexto 4">
            <a:extLst>
              <a:ext uri="{FF2B5EF4-FFF2-40B4-BE49-F238E27FC236}">
                <a16:creationId xmlns:a16="http://schemas.microsoft.com/office/drawing/2014/main" id="{08B19986-0519-470C-BD5C-8FDAD15F6545}"/>
              </a:ext>
            </a:extLst>
          </p:cNvPr>
          <p:cNvSpPr txBox="1"/>
          <p:nvPr/>
        </p:nvSpPr>
        <p:spPr>
          <a:xfrm>
            <a:off x="309556" y="4082024"/>
            <a:ext cx="4238061" cy="1023357"/>
          </a:xfrm>
          <a:prstGeom prst="rect">
            <a:avLst/>
          </a:prstGeom>
          <a:noFill/>
          <a:ln w="25400">
            <a:solidFill>
              <a:schemeClr val="tx1">
                <a:lumMod val="85000"/>
                <a:lumOff val="15000"/>
              </a:schemeClr>
            </a:solidFill>
          </a:ln>
        </p:spPr>
        <p:txBody>
          <a:bodyPr wrap="square" rtlCol="0">
            <a:spAutoFit/>
          </a:bodyPr>
          <a:lstStyle/>
          <a:p>
            <a:pPr algn="ctr"/>
            <a:r>
              <a:rPr lang="es-AR" sz="3025" b="1" dirty="0"/>
              <a:t>MANTA TERMOCONTRAÍBLE</a:t>
            </a:r>
          </a:p>
        </p:txBody>
      </p:sp>
    </p:spTree>
    <p:extLst>
      <p:ext uri="{BB962C8B-B14F-4D97-AF65-F5344CB8AC3E}">
        <p14:creationId xmlns:p14="http://schemas.microsoft.com/office/powerpoint/2010/main" val="206400253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EB85F3-4258-43E5-9632-A0C85A361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34074" y="1971457"/>
            <a:ext cx="10595620" cy="7258886"/>
          </a:xfrm>
          <a:prstGeom prst="rect">
            <a:avLst/>
          </a:prstGeom>
        </p:spPr>
      </p:pic>
      <p:sp>
        <p:nvSpPr>
          <p:cNvPr id="2" name="Título 1">
            <a:extLst>
              <a:ext uri="{FF2B5EF4-FFF2-40B4-BE49-F238E27FC236}">
                <a16:creationId xmlns:a16="http://schemas.microsoft.com/office/drawing/2014/main" id="{A43A5089-4343-41CB-9421-8F0154D9DC89}"/>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CAÑERÍA LISTA PARA BAJAR</a:t>
            </a:r>
          </a:p>
        </p:txBody>
      </p:sp>
    </p:spTree>
    <p:extLst>
      <p:ext uri="{BB962C8B-B14F-4D97-AF65-F5344CB8AC3E}">
        <p14:creationId xmlns:p14="http://schemas.microsoft.com/office/powerpoint/2010/main" val="153867402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E1BA05-F011-4264-8B3E-18FFE0F8325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10450" y="2031427"/>
            <a:ext cx="10415733" cy="7300026"/>
          </a:xfrm>
          <a:prstGeom prst="rect">
            <a:avLst/>
          </a:prstGeom>
        </p:spPr>
      </p:pic>
      <p:sp>
        <p:nvSpPr>
          <p:cNvPr id="2" name="Título 1">
            <a:extLst>
              <a:ext uri="{FF2B5EF4-FFF2-40B4-BE49-F238E27FC236}">
                <a16:creationId xmlns:a16="http://schemas.microsoft.com/office/drawing/2014/main" id="{E81F3B17-E47F-4D8A-A442-B3E95DBA553E}"/>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AJUSTES DEL TERRENO</a:t>
            </a:r>
          </a:p>
        </p:txBody>
      </p:sp>
    </p:spTree>
    <p:extLst>
      <p:ext uri="{BB962C8B-B14F-4D97-AF65-F5344CB8AC3E}">
        <p14:creationId xmlns:p14="http://schemas.microsoft.com/office/powerpoint/2010/main" val="4298451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06DC51-4EAF-49C3-84D9-FDACF577230F}"/>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ZANJEO MECÁNICO</a:t>
            </a:r>
          </a:p>
        </p:txBody>
      </p:sp>
      <p:pic>
        <p:nvPicPr>
          <p:cNvPr id="4" name="Picture 21" descr="Imagen 013">
            <a:extLst>
              <a:ext uri="{FF2B5EF4-FFF2-40B4-BE49-F238E27FC236}">
                <a16:creationId xmlns:a16="http://schemas.microsoft.com/office/drawing/2014/main" id="{4C5B848A-2EDF-4A86-9F99-12F8833D9A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9917" y="2065639"/>
            <a:ext cx="9953315" cy="7464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339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63F00A-6254-4B25-9534-2530CC38F2C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716758" y="2022834"/>
            <a:ext cx="10535312" cy="7229033"/>
          </a:xfrm>
          <a:prstGeom prst="rect">
            <a:avLst/>
          </a:prstGeom>
        </p:spPr>
      </p:pic>
      <p:sp>
        <p:nvSpPr>
          <p:cNvPr id="2" name="Título 1">
            <a:extLst>
              <a:ext uri="{FF2B5EF4-FFF2-40B4-BE49-F238E27FC236}">
                <a16:creationId xmlns:a16="http://schemas.microsoft.com/office/drawing/2014/main" id="{DA83E5DF-A35F-47A8-80C4-EF5F6A6550E9}"/>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BAJADA</a:t>
            </a:r>
          </a:p>
        </p:txBody>
      </p:sp>
    </p:spTree>
    <p:extLst>
      <p:ext uri="{BB962C8B-B14F-4D97-AF65-F5344CB8AC3E}">
        <p14:creationId xmlns:p14="http://schemas.microsoft.com/office/powerpoint/2010/main" val="353225464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46D2DB96-4E15-9048-824D-C561EDF2DCBE}" type="slidenum">
              <a:rPr lang="es-AR" smtClean="0"/>
              <a:t>2</a:t>
            </a:fld>
            <a:endParaRPr lang="es-AR" dirty="0"/>
          </a:p>
        </p:txBody>
      </p:sp>
      <p:sp>
        <p:nvSpPr>
          <p:cNvPr id="66" name="CuadroTexto 65">
            <a:extLst>
              <a:ext uri="{FF2B5EF4-FFF2-40B4-BE49-F238E27FC236}">
                <a16:creationId xmlns:a16="http://schemas.microsoft.com/office/drawing/2014/main" id="{B2AAD1FC-7908-4661-87D8-124F99AFC40F}"/>
              </a:ext>
            </a:extLst>
          </p:cNvPr>
          <p:cNvSpPr txBox="1"/>
          <p:nvPr/>
        </p:nvSpPr>
        <p:spPr>
          <a:xfrm>
            <a:off x="333290" y="1164029"/>
            <a:ext cx="14251390" cy="9525685"/>
          </a:xfrm>
          <a:prstGeom prst="rect">
            <a:avLst/>
          </a:prstGeom>
          <a:noFill/>
        </p:spPr>
        <p:txBody>
          <a:bodyPr wrap="square" rtlCol="0">
            <a:spAutoFit/>
          </a:bodyPr>
          <a:lstStyle/>
          <a:p>
            <a:pPr>
              <a:spcBef>
                <a:spcPts val="600"/>
              </a:spcBef>
              <a:spcAft>
                <a:spcPts val="600"/>
              </a:spcAft>
            </a:pPr>
            <a:r>
              <a:rPr lang="es-ES" sz="2200" dirty="0">
                <a:latin typeface="Myanmar Text" panose="020B0502040204020203" pitchFamily="34" charset="0"/>
                <a:cs typeface="Myanmar Text" panose="020B0502040204020203" pitchFamily="34" charset="0"/>
              </a:rPr>
              <a:t>El </a:t>
            </a:r>
            <a:r>
              <a:rPr lang="es-ES" sz="2200" b="1" dirty="0">
                <a:latin typeface="Myanmar Text" panose="020B0502040204020203" pitchFamily="34" charset="0"/>
                <a:cs typeface="Myanmar Text" panose="020B0502040204020203" pitchFamily="34" charset="0"/>
              </a:rPr>
              <a:t>Gasoducto Presidente Néstor Kirchner </a:t>
            </a:r>
            <a:r>
              <a:rPr lang="es-ES" sz="2200" dirty="0">
                <a:latin typeface="Myanmar Text" panose="020B0502040204020203" pitchFamily="34" charset="0"/>
                <a:cs typeface="Myanmar Text" panose="020B0502040204020203" pitchFamily="34" charset="0"/>
              </a:rPr>
              <a:t>es un </a:t>
            </a:r>
            <a:r>
              <a:rPr lang="es-ES" sz="2200" b="1" dirty="0">
                <a:latin typeface="Myanmar Text" panose="020B0502040204020203" pitchFamily="34" charset="0"/>
                <a:cs typeface="Myanmar Text" panose="020B0502040204020203" pitchFamily="34" charset="0"/>
              </a:rPr>
              <a:t>componente medular </a:t>
            </a:r>
            <a:r>
              <a:rPr lang="es-ES" sz="2200" dirty="0">
                <a:latin typeface="Myanmar Text" panose="020B0502040204020203" pitchFamily="34" charset="0"/>
                <a:cs typeface="Myanmar Text" panose="020B0502040204020203" pitchFamily="34" charset="0"/>
              </a:rPr>
              <a:t>del conjunto de obras tendientes a </a:t>
            </a:r>
            <a:r>
              <a:rPr lang="es-ES" sz="2200" b="1" dirty="0">
                <a:latin typeface="Myanmar Text" panose="020B0502040204020203" pitchFamily="34" charset="0"/>
                <a:cs typeface="Myanmar Text" panose="020B0502040204020203" pitchFamily="34" charset="0"/>
              </a:rPr>
              <a:t>ampliar la capacidad del sistema </a:t>
            </a:r>
            <a:r>
              <a:rPr lang="es-ES" sz="2200" dirty="0">
                <a:latin typeface="Myanmar Text" panose="020B0502040204020203" pitchFamily="34" charset="0"/>
                <a:cs typeface="Myanmar Text" panose="020B0502040204020203" pitchFamily="34" charset="0"/>
              </a:rPr>
              <a:t>de transporte y gas y a </a:t>
            </a:r>
            <a:r>
              <a:rPr lang="es-ES" sz="2200" b="1" dirty="0">
                <a:latin typeface="Myanmar Text" panose="020B0502040204020203" pitchFamily="34" charset="0"/>
                <a:cs typeface="Myanmar Text" panose="020B0502040204020203" pitchFamily="34" charset="0"/>
              </a:rPr>
              <a:t>optimizar su utilización</a:t>
            </a:r>
            <a:r>
              <a:rPr lang="es-ES" sz="2200" dirty="0">
                <a:latin typeface="Myanmar Text" panose="020B0502040204020203" pitchFamily="34" charset="0"/>
                <a:cs typeface="Myanmar Text" panose="020B0502040204020203" pitchFamily="34" charset="0"/>
              </a:rPr>
              <a:t>, ya que junto con sus </a:t>
            </a:r>
            <a:r>
              <a:rPr lang="es-ES" sz="2200" b="1" dirty="0">
                <a:latin typeface="Myanmar Text" panose="020B0502040204020203" pitchFamily="34" charset="0"/>
                <a:cs typeface="Myanmar Text" panose="020B0502040204020203" pitchFamily="34" charset="0"/>
              </a:rPr>
              <a:t>obras complementarias </a:t>
            </a:r>
            <a:r>
              <a:rPr lang="es-ES" sz="2200" dirty="0">
                <a:latin typeface="Myanmar Text" panose="020B0502040204020203" pitchFamily="34" charset="0"/>
                <a:cs typeface="Myanmar Text" panose="020B0502040204020203" pitchFamily="34" charset="0"/>
              </a:rPr>
              <a:t>permitirá:</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Desarrollar VM (2da Reserva No Convencional) a gran escala</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Abastecer gradualmente con gas nacional la totalidad de la demanda argentina, alcanzando el logro del autoabastecimiento</a:t>
            </a:r>
            <a:endParaRPr lang="es-ES" sz="1900" dirty="0">
              <a:latin typeface="Myanmar Text" panose="020B0502040204020203" pitchFamily="34" charset="0"/>
              <a:cs typeface="Myanmar Text" panose="020B0502040204020203" pitchFamily="34" charset="0"/>
            </a:endParaRP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Aprovechar la capacidad disponible </a:t>
            </a:r>
            <a:r>
              <a:rPr lang="es-ES" sz="1900" dirty="0">
                <a:latin typeface="Myanmar Text" panose="020B0502040204020203" pitchFamily="34" charset="0"/>
                <a:cs typeface="Myanmar Text" panose="020B0502040204020203" pitchFamily="34" charset="0"/>
              </a:rPr>
              <a:t>en la infraestructura de TGS y TGN;</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Poner en valor el GNEA</a:t>
            </a:r>
            <a:r>
              <a:rPr lang="es-ES" sz="1900" dirty="0">
                <a:latin typeface="Myanmar Text" panose="020B0502040204020203" pitchFamily="34" charset="0"/>
                <a:cs typeface="Myanmar Text" panose="020B0502040204020203" pitchFamily="34" charset="0"/>
              </a:rPr>
              <a:t>, al llegar a San Jerónimo con 20 MMm</a:t>
            </a:r>
            <a:r>
              <a:rPr lang="es-ES" sz="1900" baseline="30000" dirty="0">
                <a:latin typeface="Myanmar Text" panose="020B0502040204020203" pitchFamily="34" charset="0"/>
                <a:cs typeface="Myanmar Text" panose="020B0502040204020203" pitchFamily="34" charset="0"/>
              </a:rPr>
              <a:t>3</a:t>
            </a:r>
            <a:r>
              <a:rPr lang="es-ES" sz="1900" dirty="0">
                <a:latin typeface="Myanmar Text" panose="020B0502040204020203" pitchFamily="34" charset="0"/>
                <a:cs typeface="Myanmar Text" panose="020B0502040204020203" pitchFamily="34" charset="0"/>
              </a:rPr>
              <a:t>/d, lo que permite </a:t>
            </a:r>
            <a:r>
              <a:rPr lang="es-ES" sz="1900" b="1" dirty="0">
                <a:latin typeface="Myanmar Text" panose="020B0502040204020203" pitchFamily="34" charset="0"/>
                <a:cs typeface="Myanmar Text" panose="020B0502040204020203" pitchFamily="34" charset="0"/>
              </a:rPr>
              <a:t>el abastecimiento del Litoral y el Noreste, históricamente postergado</a:t>
            </a:r>
            <a:r>
              <a:rPr lang="es-ES" sz="1900" dirty="0">
                <a:latin typeface="Myanmar Text" panose="020B0502040204020203" pitchFamily="34" charset="0"/>
                <a:cs typeface="Myanmar Text" panose="020B0502040204020203" pitchFamily="34" charset="0"/>
              </a:rPr>
              <a:t>, donde aún no cuentan con acceso a la red de gas o son abastecidas por propano </a:t>
            </a:r>
            <a:r>
              <a:rPr lang="es-ES" sz="1900" dirty="0" err="1">
                <a:latin typeface="Myanmar Text" panose="020B0502040204020203" pitchFamily="34" charset="0"/>
                <a:cs typeface="Myanmar Text" panose="020B0502040204020203" pitchFamily="34" charset="0"/>
              </a:rPr>
              <a:t>indiluido</a:t>
            </a:r>
            <a:r>
              <a:rPr lang="es-ES" sz="1900" dirty="0">
                <a:latin typeface="Myanmar Text" panose="020B0502040204020203" pitchFamily="34" charset="0"/>
                <a:cs typeface="Myanmar Text" panose="020B0502040204020203" pitchFamily="34" charset="0"/>
              </a:rPr>
              <a:t>;</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Consolidar la interconexión de los sistemas de transporte </a:t>
            </a:r>
            <a:r>
              <a:rPr lang="es-ES" sz="1900" dirty="0">
                <a:latin typeface="Myanmar Text" panose="020B0502040204020203" pitchFamily="34" charset="0"/>
                <a:cs typeface="Myanmar Text" panose="020B0502040204020203" pitchFamily="34" charset="0"/>
              </a:rPr>
              <a:t>existentes, dotando de </a:t>
            </a:r>
            <a:r>
              <a:rPr lang="es-ES" sz="1900" b="1" dirty="0">
                <a:latin typeface="Myanmar Text" panose="020B0502040204020203" pitchFamily="34" charset="0"/>
                <a:cs typeface="Myanmar Text" panose="020B0502040204020203" pitchFamily="34" charset="0"/>
              </a:rPr>
              <a:t>mayor confiabilidad y seguridad al suministro </a:t>
            </a:r>
            <a:r>
              <a:rPr lang="es-ES" sz="1900" dirty="0">
                <a:latin typeface="Myanmar Text" panose="020B0502040204020203" pitchFamily="34" charset="0"/>
                <a:cs typeface="Myanmar Text" panose="020B0502040204020203" pitchFamily="34" charset="0"/>
              </a:rPr>
              <a:t>de las demandas actuales del Anillo de GBA y de la zona de los tramos finales del sistema de TGN entre Cardales y el Anillo GBA;</a:t>
            </a:r>
          </a:p>
          <a:p>
            <a:pPr marL="1076660" lvl="1" indent="-457200">
              <a:spcBef>
                <a:spcPts val="600"/>
              </a:spcBef>
              <a:spcAft>
                <a:spcPts val="600"/>
              </a:spcAft>
              <a:buFont typeface="Wingdings" panose="05000000000000000000" pitchFamily="2" charset="2"/>
              <a:buChar char="ü"/>
            </a:pPr>
            <a:r>
              <a:rPr lang="es-ES" sz="1900" b="1" dirty="0" err="1">
                <a:latin typeface="Myanmar Text" panose="020B0502040204020203" pitchFamily="34" charset="0"/>
                <a:cs typeface="Myanmar Text" panose="020B0502040204020203" pitchFamily="34" charset="0"/>
              </a:rPr>
              <a:t>Disponibilizar</a:t>
            </a:r>
            <a:r>
              <a:rPr lang="es-ES" sz="1900" b="1" dirty="0">
                <a:latin typeface="Myanmar Text" panose="020B0502040204020203" pitchFamily="34" charset="0"/>
                <a:cs typeface="Myanmar Text" panose="020B0502040204020203" pitchFamily="34" charset="0"/>
              </a:rPr>
              <a:t> caudales</a:t>
            </a:r>
            <a:r>
              <a:rPr lang="es-ES" sz="1900" dirty="0">
                <a:latin typeface="Myanmar Text" panose="020B0502040204020203" pitchFamily="34" charset="0"/>
                <a:cs typeface="Myanmar Text" panose="020B0502040204020203" pitchFamily="34" charset="0"/>
              </a:rPr>
              <a:t> de gas provenientes de yacimientos de las </a:t>
            </a:r>
            <a:r>
              <a:rPr lang="es-ES" sz="1900" b="1" dirty="0">
                <a:latin typeface="Myanmar Text" panose="020B0502040204020203" pitchFamily="34" charset="0"/>
                <a:cs typeface="Myanmar Text" panose="020B0502040204020203" pitchFamily="34" charset="0"/>
              </a:rPr>
              <a:t>cuencas Neuquina, Golfo San Jorge y Austral</a:t>
            </a:r>
            <a:r>
              <a:rPr lang="es-ES" sz="1900" dirty="0">
                <a:latin typeface="Myanmar Text" panose="020B0502040204020203" pitchFamily="34" charset="0"/>
                <a:cs typeface="Myanmar Text" panose="020B0502040204020203" pitchFamily="34" charset="0"/>
              </a:rPr>
              <a:t>, actualmente transportados por capacidades disponibles de los sistemas Neuba I, Neuba II, San Martín y Tramos Finales, como por las generadas por la nueva infraestructura a construir;</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Abastecer el mercado interno de forma confiable y competitiva</a:t>
            </a:r>
            <a:r>
              <a:rPr lang="es-ES" sz="1900" dirty="0">
                <a:latin typeface="Myanmar Text" panose="020B0502040204020203" pitchFamily="34" charset="0"/>
                <a:cs typeface="Myanmar Text" panose="020B0502040204020203" pitchFamily="34" charset="0"/>
              </a:rPr>
              <a:t>, sustituyendo totalmente, en una primera etapa, el GNL importado en Bahía Blanca y el uso de combustibles líquidos o Escobar, en una etapa final;</a:t>
            </a:r>
            <a:endParaRPr lang="es-ES" sz="1900" dirty="0">
              <a:solidFill>
                <a:srgbClr val="FF0000"/>
              </a:solidFill>
              <a:latin typeface="Myanmar Text" panose="020B0502040204020203" pitchFamily="34" charset="0"/>
              <a:cs typeface="Myanmar Text" panose="020B0502040204020203" pitchFamily="34" charset="0"/>
            </a:endParaRP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Reducir el costo de abastecimiento de la demanda nacional, </a:t>
            </a:r>
            <a:r>
              <a:rPr lang="es-ES" sz="1900" dirty="0">
                <a:latin typeface="Myanmar Text" panose="020B0502040204020203" pitchFamily="34" charset="0"/>
                <a:cs typeface="Myanmar Text" panose="020B0502040204020203" pitchFamily="34" charset="0"/>
              </a:rPr>
              <a:t>con un efecto claro de </a:t>
            </a:r>
            <a:r>
              <a:rPr lang="es-ES" sz="1900" b="1" dirty="0">
                <a:latin typeface="Myanmar Text" panose="020B0502040204020203" pitchFamily="34" charset="0"/>
                <a:cs typeface="Myanmar Text" panose="020B0502040204020203" pitchFamily="34" charset="0"/>
              </a:rPr>
              <a:t>sustitución de importaciones </a:t>
            </a:r>
            <a:r>
              <a:rPr lang="es-ES" sz="1900" dirty="0">
                <a:latin typeface="Myanmar Text" panose="020B0502040204020203" pitchFamily="34" charset="0"/>
                <a:cs typeface="Myanmar Text" panose="020B0502040204020203" pitchFamily="34" charset="0"/>
              </a:rPr>
              <a:t>que repercute favorablemente tanto en la </a:t>
            </a:r>
            <a:r>
              <a:rPr lang="es-ES" sz="1900" b="1" dirty="0">
                <a:latin typeface="Myanmar Text" panose="020B0502040204020203" pitchFamily="34" charset="0"/>
                <a:cs typeface="Myanmar Text" panose="020B0502040204020203" pitchFamily="34" charset="0"/>
              </a:rPr>
              <a:t>balanza comercial </a:t>
            </a:r>
            <a:r>
              <a:rPr lang="es-ES" sz="1900" dirty="0">
                <a:latin typeface="Myanmar Text" panose="020B0502040204020203" pitchFamily="34" charset="0"/>
                <a:cs typeface="Myanmar Text" panose="020B0502040204020203" pitchFamily="34" charset="0"/>
              </a:rPr>
              <a:t>como en los </a:t>
            </a:r>
            <a:r>
              <a:rPr lang="es-ES" sz="1900" b="1" dirty="0">
                <a:latin typeface="Myanmar Text" panose="020B0502040204020203" pitchFamily="34" charset="0"/>
                <a:cs typeface="Myanmar Text" panose="020B0502040204020203" pitchFamily="34" charset="0"/>
              </a:rPr>
              <a:t>subsidios energéticos</a:t>
            </a:r>
            <a:r>
              <a:rPr lang="es-ES" sz="1900" dirty="0">
                <a:latin typeface="Myanmar Text" panose="020B0502040204020203" pitchFamily="34" charset="0"/>
                <a:cs typeface="Myanmar Text" panose="020B0502040204020203" pitchFamily="34" charset="0"/>
              </a:rPr>
              <a:t>.</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Escalonar la obra ajustándola a las necesidades de la demanda </a:t>
            </a:r>
            <a:r>
              <a:rPr lang="es-ES" sz="1900" dirty="0">
                <a:latin typeface="Myanmar Text" panose="020B0502040204020203" pitchFamily="34" charset="0"/>
                <a:cs typeface="Myanmar Text" panose="020B0502040204020203" pitchFamily="34" charset="0"/>
              </a:rPr>
              <a:t>y disponibilidad de gas, dado que se trata de un proyecto modular;</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Contar con una traza central estratégica, </a:t>
            </a:r>
            <a:r>
              <a:rPr lang="es-ES" sz="1900" dirty="0">
                <a:latin typeface="Myanmar Text" panose="020B0502040204020203" pitchFamily="34" charset="0"/>
                <a:cs typeface="Myanmar Text" panose="020B0502040204020203" pitchFamily="34" charset="0"/>
              </a:rPr>
              <a:t>reforzando el suministro al área GBA y Litoral con gas natural local mediante ampliaciones eficientes, así como el </a:t>
            </a:r>
            <a:r>
              <a:rPr lang="es-ES" sz="1900" b="1" dirty="0">
                <a:latin typeface="Myanmar Text" panose="020B0502040204020203" pitchFamily="34" charset="0"/>
                <a:cs typeface="Myanmar Text" panose="020B0502040204020203" pitchFamily="34" charset="0"/>
              </a:rPr>
              <a:t>abastecimiento de la Patagonia y Bahía Blanca </a:t>
            </a:r>
            <a:r>
              <a:rPr lang="es-ES" sz="1900" dirty="0">
                <a:latin typeface="Myanmar Text" panose="020B0502040204020203" pitchFamily="34" charset="0"/>
                <a:cs typeface="Myanmar Text" panose="020B0502040204020203" pitchFamily="34" charset="0"/>
              </a:rPr>
              <a:t>sin necesidad de obras adicionales;</a:t>
            </a:r>
          </a:p>
          <a:p>
            <a:pPr marL="1076660" lvl="1" indent="-457200">
              <a:spcBef>
                <a:spcPts val="600"/>
              </a:spcBef>
              <a:spcAft>
                <a:spcPts val="600"/>
              </a:spcAft>
              <a:buFont typeface="Wingdings" panose="05000000000000000000" pitchFamily="2" charset="2"/>
              <a:buChar char="ü"/>
            </a:pPr>
            <a:r>
              <a:rPr lang="es-ES" sz="1900" b="1" dirty="0">
                <a:latin typeface="Myanmar Text" panose="020B0502040204020203" pitchFamily="34" charset="0"/>
                <a:cs typeface="Myanmar Text" panose="020B0502040204020203" pitchFamily="34" charset="0"/>
              </a:rPr>
              <a:t>Viabilizar la exportación regional </a:t>
            </a:r>
            <a:r>
              <a:rPr lang="es-ES" sz="1900" dirty="0">
                <a:latin typeface="Myanmar Text" panose="020B0502040204020203" pitchFamily="34" charset="0"/>
                <a:cs typeface="Myanmar Text" panose="020B0502040204020203" pitchFamily="34" charset="0"/>
              </a:rPr>
              <a:t>al norte y centro de Chile, a Brasil </a:t>
            </a:r>
            <a:r>
              <a:rPr lang="es-ES" sz="1900" b="1" dirty="0">
                <a:latin typeface="Myanmar Text" panose="020B0502040204020203" pitchFamily="34" charset="0"/>
                <a:cs typeface="Myanmar Text" panose="020B0502040204020203" pitchFamily="34" charset="0"/>
              </a:rPr>
              <a:t>y al mercado internacional</a:t>
            </a:r>
            <a:r>
              <a:rPr lang="es-ES" sz="1900" dirty="0">
                <a:latin typeface="Myanmar Text" panose="020B0502040204020203" pitchFamily="34" charset="0"/>
                <a:cs typeface="Myanmar Text" panose="020B0502040204020203" pitchFamily="34" charset="0"/>
              </a:rPr>
              <a:t> </a:t>
            </a:r>
            <a:r>
              <a:rPr lang="es-ES" sz="1900" b="1" dirty="0">
                <a:latin typeface="Myanmar Text" panose="020B0502040204020203" pitchFamily="34" charset="0"/>
                <a:cs typeface="Myanmar Text" panose="020B0502040204020203" pitchFamily="34" charset="0"/>
              </a:rPr>
              <a:t>de GNL </a:t>
            </a:r>
            <a:r>
              <a:rPr lang="es-ES" sz="1900" dirty="0">
                <a:latin typeface="Myanmar Text" panose="020B0502040204020203" pitchFamily="34" charset="0"/>
                <a:cs typeface="Myanmar Text" panose="020B0502040204020203" pitchFamily="34" charset="0"/>
              </a:rPr>
              <a:t>(a localizarse en Bahía Blanca); entre muchas otras</a:t>
            </a:r>
          </a:p>
        </p:txBody>
      </p:sp>
      <p:sp>
        <p:nvSpPr>
          <p:cNvPr id="7" name="Título 2">
            <a:extLst>
              <a:ext uri="{FF2B5EF4-FFF2-40B4-BE49-F238E27FC236}">
                <a16:creationId xmlns:a16="http://schemas.microsoft.com/office/drawing/2014/main" id="{19E030D8-7F5A-46CA-8357-2A880B346B01}"/>
              </a:ext>
            </a:extLst>
          </p:cNvPr>
          <p:cNvSpPr txBox="1">
            <a:spLocks/>
          </p:cNvSpPr>
          <p:nvPr/>
        </p:nvSpPr>
        <p:spPr>
          <a:xfrm>
            <a:off x="333290" y="266061"/>
            <a:ext cx="13040439" cy="716478"/>
          </a:xfrm>
          <a:prstGeom prst="rect">
            <a:avLst/>
          </a:prstGeom>
        </p:spPr>
        <p:txBody>
          <a:bodyPr vert="horz" lIns="91440" tIns="45720" rIns="91440" bIns="45720"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ES" sz="2800" b="1" dirty="0">
                <a:solidFill>
                  <a:schemeClr val="bg1"/>
                </a:solidFill>
                <a:latin typeface="Myanmar Text" panose="020B0502040204020203" pitchFamily="34" charset="0"/>
                <a:cs typeface="Myanmar Text" panose="020B0502040204020203" pitchFamily="34" charset="0"/>
              </a:rPr>
              <a:t>Síntesis ejecutiva</a:t>
            </a:r>
            <a:endParaRPr lang="es-AR" sz="2800" dirty="0">
              <a:solidFill>
                <a:schemeClr val="bg1"/>
              </a:solidFill>
            </a:endParaRPr>
          </a:p>
        </p:txBody>
      </p:sp>
    </p:spTree>
    <p:extLst>
      <p:ext uri="{BB962C8B-B14F-4D97-AF65-F5344CB8AC3E}">
        <p14:creationId xmlns:p14="http://schemas.microsoft.com/office/powerpoint/2010/main" val="1736528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4B9A51-5E1C-4B1A-8982-A175C3C374F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22262" y="1939112"/>
            <a:ext cx="10607169" cy="7318900"/>
          </a:xfrm>
          <a:prstGeom prst="rect">
            <a:avLst/>
          </a:prstGeom>
        </p:spPr>
      </p:pic>
      <p:sp>
        <p:nvSpPr>
          <p:cNvPr id="2" name="Título 1">
            <a:extLst>
              <a:ext uri="{FF2B5EF4-FFF2-40B4-BE49-F238E27FC236}">
                <a16:creationId xmlns:a16="http://schemas.microsoft.com/office/drawing/2014/main" id="{7034A57B-A1B3-41C6-B10C-47FE401ED360}"/>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PRUEBA HIDRÁULICA</a:t>
            </a:r>
          </a:p>
        </p:txBody>
      </p:sp>
    </p:spTree>
    <p:extLst>
      <p:ext uri="{BB962C8B-B14F-4D97-AF65-F5344CB8AC3E}">
        <p14:creationId xmlns:p14="http://schemas.microsoft.com/office/powerpoint/2010/main" val="174632762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D9B89A-6B8D-4FF6-AF82-734780295E7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137971" y="1946436"/>
            <a:ext cx="10630793" cy="7335201"/>
          </a:xfrm>
          <a:prstGeom prst="rect">
            <a:avLst/>
          </a:prstGeom>
        </p:spPr>
      </p:pic>
      <p:sp>
        <p:nvSpPr>
          <p:cNvPr id="2" name="Título 1">
            <a:extLst>
              <a:ext uri="{FF2B5EF4-FFF2-40B4-BE49-F238E27FC236}">
                <a16:creationId xmlns:a16="http://schemas.microsoft.com/office/drawing/2014/main" id="{BFEF1607-B53F-4691-A181-5F14B4A50EEB}"/>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TAPADA</a:t>
            </a:r>
          </a:p>
        </p:txBody>
      </p:sp>
    </p:spTree>
    <p:extLst>
      <p:ext uri="{BB962C8B-B14F-4D97-AF65-F5344CB8AC3E}">
        <p14:creationId xmlns:p14="http://schemas.microsoft.com/office/powerpoint/2010/main" val="388876963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FE95B9-26A7-4905-B64D-67184374A36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286843" y="1993363"/>
            <a:ext cx="10545665" cy="7276462"/>
          </a:xfrm>
          <a:prstGeom prst="rect">
            <a:avLst/>
          </a:prstGeom>
        </p:spPr>
      </p:pic>
      <p:sp>
        <p:nvSpPr>
          <p:cNvPr id="2" name="Título 1">
            <a:extLst>
              <a:ext uri="{FF2B5EF4-FFF2-40B4-BE49-F238E27FC236}">
                <a16:creationId xmlns:a16="http://schemas.microsoft.com/office/drawing/2014/main" id="{015343F0-69DB-486F-A925-175FD435478C}"/>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RECOMPOSICIÓN DE PISTA</a:t>
            </a:r>
          </a:p>
        </p:txBody>
      </p:sp>
    </p:spTree>
    <p:extLst>
      <p:ext uri="{BB962C8B-B14F-4D97-AF65-F5344CB8AC3E}">
        <p14:creationId xmlns:p14="http://schemas.microsoft.com/office/powerpoint/2010/main" val="40166684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167F06-A09B-4FF4-94E4-EC64853CC6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3918" y="6125581"/>
            <a:ext cx="5669756" cy="4252317"/>
          </a:xfrm>
          <a:prstGeom prst="rect">
            <a:avLst/>
          </a:prstGeom>
        </p:spPr>
      </p:pic>
      <p:pic>
        <p:nvPicPr>
          <p:cNvPr id="7" name="Imagen 6">
            <a:extLst>
              <a:ext uri="{FF2B5EF4-FFF2-40B4-BE49-F238E27FC236}">
                <a16:creationId xmlns:a16="http://schemas.microsoft.com/office/drawing/2014/main" id="{CB4D028A-EA04-4242-9C88-370F37DF9B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9594" y="1093589"/>
            <a:ext cx="5669756" cy="4252317"/>
          </a:xfrm>
          <a:prstGeom prst="rect">
            <a:avLst/>
          </a:prstGeom>
        </p:spPr>
      </p:pic>
      <p:pic>
        <p:nvPicPr>
          <p:cNvPr id="9" name="Imagen 8">
            <a:extLst>
              <a:ext uri="{FF2B5EF4-FFF2-40B4-BE49-F238E27FC236}">
                <a16:creationId xmlns:a16="http://schemas.microsoft.com/office/drawing/2014/main" id="{57ADB435-1130-4473-8BB2-EEA66CA34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03" y="1205845"/>
            <a:ext cx="5669756" cy="4252317"/>
          </a:xfrm>
          <a:prstGeom prst="rect">
            <a:avLst/>
          </a:prstGeom>
        </p:spPr>
      </p:pic>
      <p:sp>
        <p:nvSpPr>
          <p:cNvPr id="11" name="Rectangle 90">
            <a:extLst>
              <a:ext uri="{FF2B5EF4-FFF2-40B4-BE49-F238E27FC236}">
                <a16:creationId xmlns:a16="http://schemas.microsoft.com/office/drawing/2014/main" id="{5346599A-A866-41A9-BAE3-BAE980577059}"/>
              </a:ext>
            </a:extLst>
          </p:cNvPr>
          <p:cNvSpPr>
            <a:spLocks noChangeArrowheads="1"/>
          </p:cNvSpPr>
          <p:nvPr/>
        </p:nvSpPr>
        <p:spPr bwMode="auto">
          <a:xfrm>
            <a:off x="1775305" y="5583074"/>
            <a:ext cx="3304005" cy="30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AR" altLang="es-AR" sz="1984" b="1" dirty="0">
                <a:latin typeface="EncodeSans-Bold"/>
              </a:rPr>
              <a:t>ESTACIÓN REGULADORA</a:t>
            </a:r>
            <a:endParaRPr lang="en-US" altLang="es-AR" sz="1488" dirty="0">
              <a:latin typeface="EncodeSans-Bold"/>
            </a:endParaRPr>
          </a:p>
        </p:txBody>
      </p:sp>
      <p:sp>
        <p:nvSpPr>
          <p:cNvPr id="13" name="Rectangle 90">
            <a:extLst>
              <a:ext uri="{FF2B5EF4-FFF2-40B4-BE49-F238E27FC236}">
                <a16:creationId xmlns:a16="http://schemas.microsoft.com/office/drawing/2014/main" id="{A6B54227-BD11-4844-A502-9EE7A4F0D42B}"/>
              </a:ext>
            </a:extLst>
          </p:cNvPr>
          <p:cNvSpPr>
            <a:spLocks noChangeArrowheads="1"/>
          </p:cNvSpPr>
          <p:nvPr/>
        </p:nvSpPr>
        <p:spPr bwMode="auto">
          <a:xfrm>
            <a:off x="10439072" y="7946399"/>
            <a:ext cx="3304005" cy="30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AR" altLang="es-AR" sz="1984" b="1" dirty="0">
                <a:latin typeface="EncodeSans-Bold"/>
              </a:rPr>
              <a:t>TRAMPA DE SCRAPER</a:t>
            </a:r>
            <a:endParaRPr lang="en-US" altLang="es-AR" sz="1488" dirty="0">
              <a:latin typeface="EncodeSans-Bold"/>
            </a:endParaRPr>
          </a:p>
        </p:txBody>
      </p:sp>
      <p:sp>
        <p:nvSpPr>
          <p:cNvPr id="15" name="Rectangle 90">
            <a:extLst>
              <a:ext uri="{FF2B5EF4-FFF2-40B4-BE49-F238E27FC236}">
                <a16:creationId xmlns:a16="http://schemas.microsoft.com/office/drawing/2014/main" id="{A6682254-8660-40D5-8766-72222AF9D4B6}"/>
              </a:ext>
            </a:extLst>
          </p:cNvPr>
          <p:cNvSpPr>
            <a:spLocks noChangeArrowheads="1"/>
          </p:cNvSpPr>
          <p:nvPr/>
        </p:nvSpPr>
        <p:spPr bwMode="auto">
          <a:xfrm>
            <a:off x="10692646" y="5458162"/>
            <a:ext cx="4305301" cy="30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6011863" algn="r"/>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6011863" algn="r"/>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AR" altLang="es-AR" sz="1984" b="1" dirty="0">
                <a:latin typeface="EncodeSans-Bold"/>
              </a:rPr>
              <a:t>VALVULA DE BLOQUEO DE LÍNEA</a:t>
            </a:r>
            <a:endParaRPr lang="en-US" altLang="es-AR" sz="1488" dirty="0">
              <a:latin typeface="EncodeSans-Bold"/>
            </a:endParaRPr>
          </a:p>
        </p:txBody>
      </p:sp>
      <p:sp>
        <p:nvSpPr>
          <p:cNvPr id="12" name="Título 1">
            <a:extLst>
              <a:ext uri="{FF2B5EF4-FFF2-40B4-BE49-F238E27FC236}">
                <a16:creationId xmlns:a16="http://schemas.microsoft.com/office/drawing/2014/main" id="{C204AEA6-185A-414F-A4C7-9475094F6210}"/>
              </a:ext>
            </a:extLst>
          </p:cNvPr>
          <p:cNvSpPr txBox="1">
            <a:spLocks/>
          </p:cNvSpPr>
          <p:nvPr/>
        </p:nvSpPr>
        <p:spPr>
          <a:xfrm>
            <a:off x="309559" y="144786"/>
            <a:ext cx="13040439" cy="716478"/>
          </a:xfrm>
          <a:prstGeom prst="rect">
            <a:avLst/>
          </a:prstGeom>
        </p:spPr>
        <p:txBody>
          <a:bodyPr vert="horz" lIns="91440" tIns="45720" rIns="91440" bIns="45720" rtlCol="0" anchor="ctr">
            <a:norm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AR" sz="2976" b="1" dirty="0">
                <a:solidFill>
                  <a:schemeClr val="bg1"/>
                </a:solidFill>
                <a:latin typeface="Arial" panose="020B0604020202020204" pitchFamily="34" charset="0"/>
                <a:cs typeface="Arial" panose="020B0604020202020204" pitchFamily="34" charset="0"/>
              </a:rPr>
              <a:t>INSTALACIONES DE SUPERFICIE</a:t>
            </a:r>
          </a:p>
        </p:txBody>
      </p:sp>
    </p:spTree>
    <p:extLst>
      <p:ext uri="{BB962C8B-B14F-4D97-AF65-F5344CB8AC3E}">
        <p14:creationId xmlns:p14="http://schemas.microsoft.com/office/powerpoint/2010/main" val="285647597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E5353C-4671-49DD-A37B-F414AAB56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59" y="6180412"/>
            <a:ext cx="14627756" cy="4281572"/>
          </a:xfrm>
          <a:prstGeom prst="rect">
            <a:avLst/>
          </a:prstGeom>
        </p:spPr>
      </p:pic>
      <p:pic>
        <p:nvPicPr>
          <p:cNvPr id="3" name="Imagen 2">
            <a:extLst>
              <a:ext uri="{FF2B5EF4-FFF2-40B4-BE49-F238E27FC236}">
                <a16:creationId xmlns:a16="http://schemas.microsoft.com/office/drawing/2014/main" id="{800769D6-D9A4-4D41-BBD7-8B79491E59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5531" y="1110342"/>
            <a:ext cx="8811784" cy="4956629"/>
          </a:xfrm>
          <a:prstGeom prst="rect">
            <a:avLst/>
          </a:prstGeom>
        </p:spPr>
      </p:pic>
      <p:sp>
        <p:nvSpPr>
          <p:cNvPr id="5" name="Título 4">
            <a:extLst>
              <a:ext uri="{FF2B5EF4-FFF2-40B4-BE49-F238E27FC236}">
                <a16:creationId xmlns:a16="http://schemas.microsoft.com/office/drawing/2014/main" id="{AFBC8243-8E92-4524-95A0-586E025FFE87}"/>
              </a:ext>
            </a:extLst>
          </p:cNvPr>
          <p:cNvSpPr>
            <a:spLocks noGrp="1"/>
          </p:cNvSpPr>
          <p:nvPr>
            <p:ph type="title"/>
          </p:nvPr>
        </p:nvSpPr>
        <p:spPr/>
        <p:txBody>
          <a:bodyPr>
            <a:normAutofit/>
          </a:bodyPr>
          <a:lstStyle/>
          <a:p>
            <a:r>
              <a:rPr lang="es-AR" sz="2976" b="1" dirty="0">
                <a:solidFill>
                  <a:schemeClr val="bg1"/>
                </a:solidFill>
                <a:latin typeface="Arial" panose="020B0604020202020204" pitchFamily="34" charset="0"/>
                <a:cs typeface="Arial" panose="020B0604020202020204" pitchFamily="34" charset="0"/>
              </a:rPr>
              <a:t>CRUCES ESPECIALES – PERFORACIÓN DIRIGIDA</a:t>
            </a:r>
          </a:p>
        </p:txBody>
      </p:sp>
    </p:spTree>
    <p:extLst>
      <p:ext uri="{BB962C8B-B14F-4D97-AF65-F5344CB8AC3E}">
        <p14:creationId xmlns:p14="http://schemas.microsoft.com/office/powerpoint/2010/main" val="36012049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3A0CDB1-8423-4677-95D7-32EB225B40DD}"/>
              </a:ext>
            </a:extLst>
          </p:cNvPr>
          <p:cNvSpPr>
            <a:spLocks noGrp="1"/>
          </p:cNvSpPr>
          <p:nvPr>
            <p:ph type="title"/>
          </p:nvPr>
        </p:nvSpPr>
        <p:spPr/>
        <p:txBody>
          <a:bodyPr>
            <a:normAutofit/>
          </a:bodyPr>
          <a:lstStyle/>
          <a:p>
            <a:r>
              <a:rPr lang="es-419" altLang="es-AR" sz="2976" b="1" dirty="0">
                <a:solidFill>
                  <a:schemeClr val="bg1"/>
                </a:solidFill>
                <a:latin typeface="Arial" panose="020B0604020202020204" pitchFamily="34" charset="0"/>
                <a:cs typeface="Arial" panose="020B0604020202020204" pitchFamily="34" charset="0"/>
              </a:rPr>
              <a:t>PLANTAS COMPRESORAS</a:t>
            </a:r>
            <a:endParaRPr lang="es-AR" sz="2976" b="1" dirty="0">
              <a:solidFill>
                <a:schemeClr val="bg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898DF66-7FFF-467B-BE73-B8CCF008B4B1}"/>
              </a:ext>
            </a:extLst>
          </p:cNvPr>
          <p:cNvPicPr>
            <a:picLocks noChangeAspect="1"/>
          </p:cNvPicPr>
          <p:nvPr/>
        </p:nvPicPr>
        <p:blipFill rotWithShape="1">
          <a:blip r:embed="rId2"/>
          <a:srcRect l="6276" r="1748"/>
          <a:stretch/>
        </p:blipFill>
        <p:spPr>
          <a:xfrm>
            <a:off x="101603" y="1103067"/>
            <a:ext cx="8345715" cy="4542992"/>
          </a:xfrm>
          <a:prstGeom prst="rect">
            <a:avLst/>
          </a:prstGeom>
        </p:spPr>
      </p:pic>
      <p:pic>
        <p:nvPicPr>
          <p:cNvPr id="5" name="Picture 3" descr="Turbina1">
            <a:extLst>
              <a:ext uri="{FF2B5EF4-FFF2-40B4-BE49-F238E27FC236}">
                <a16:creationId xmlns:a16="http://schemas.microsoft.com/office/drawing/2014/main" id="{DA40ABEA-06C0-4366-A670-059B23C54F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660" y="6531429"/>
            <a:ext cx="7859785" cy="395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6F39B918-140C-4AB3-95DB-6B280158A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49" y="1103067"/>
            <a:ext cx="6474341" cy="4855756"/>
          </a:xfrm>
          <a:prstGeom prst="rect">
            <a:avLst/>
          </a:prstGeom>
        </p:spPr>
      </p:pic>
      <p:pic>
        <p:nvPicPr>
          <p:cNvPr id="7" name="Imagen 6">
            <a:extLst>
              <a:ext uri="{FF2B5EF4-FFF2-40B4-BE49-F238E27FC236}">
                <a16:creationId xmlns:a16="http://schemas.microsoft.com/office/drawing/2014/main" id="{0339A655-0F3C-4D33-86F8-2CA7F8945F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590"/>
          <a:stretch/>
        </p:blipFill>
        <p:spPr>
          <a:xfrm>
            <a:off x="8698036" y="6095999"/>
            <a:ext cx="6084966" cy="4451027"/>
          </a:xfrm>
          <a:prstGeom prst="rect">
            <a:avLst/>
          </a:prstGeom>
        </p:spPr>
      </p:pic>
    </p:spTree>
    <p:extLst>
      <p:ext uri="{BB962C8B-B14F-4D97-AF65-F5344CB8AC3E}">
        <p14:creationId xmlns:p14="http://schemas.microsoft.com/office/powerpoint/2010/main" val="182923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Mapa&#10;&#10;Descripción generada automáticamente">
            <a:extLst>
              <a:ext uri="{FF2B5EF4-FFF2-40B4-BE49-F238E27FC236}">
                <a16:creationId xmlns:a16="http://schemas.microsoft.com/office/drawing/2014/main" id="{5F8348A8-4610-41EC-81E1-62486528F147}"/>
              </a:ext>
            </a:extLst>
          </p:cNvPr>
          <p:cNvPicPr>
            <a:picLocks noChangeAspect="1"/>
          </p:cNvPicPr>
          <p:nvPr/>
        </p:nvPicPr>
        <p:blipFill>
          <a:blip r:embed="rId3"/>
          <a:stretch>
            <a:fillRect/>
          </a:stretch>
        </p:blipFill>
        <p:spPr>
          <a:xfrm>
            <a:off x="6578358" y="1197662"/>
            <a:ext cx="8102159" cy="7018731"/>
          </a:xfrm>
          <a:prstGeom prst="rect">
            <a:avLst/>
          </a:prstGeom>
        </p:spPr>
      </p:pic>
      <p:sp>
        <p:nvSpPr>
          <p:cNvPr id="3" name="Título 2"/>
          <p:cNvSpPr>
            <a:spLocks noGrp="1"/>
          </p:cNvSpPr>
          <p:nvPr>
            <p:ph type="title"/>
          </p:nvPr>
        </p:nvSpPr>
        <p:spPr>
          <a:xfrm>
            <a:off x="333290" y="266061"/>
            <a:ext cx="13040439" cy="716478"/>
          </a:xfrm>
        </p:spPr>
        <p:txBody>
          <a:bodyPr>
            <a:noAutofit/>
          </a:bodyPr>
          <a:lstStyle/>
          <a:p>
            <a:r>
              <a:rPr lang="es-AR" sz="2480" b="1" dirty="0">
                <a:solidFill>
                  <a:schemeClr val="bg1"/>
                </a:solidFill>
                <a:latin typeface="Myanmar Text" panose="020B0502040204020203" pitchFamily="34" charset="0"/>
                <a:cs typeface="Myanmar Text" panose="020B0502040204020203" pitchFamily="34" charset="0"/>
              </a:rPr>
              <a:t>Gasoducto Presidente Néstor Kirchner y obras complementarias</a:t>
            </a:r>
          </a:p>
        </p:txBody>
      </p:sp>
      <p:sp>
        <p:nvSpPr>
          <p:cNvPr id="6" name="Marcador de número de diapositiva 5"/>
          <p:cNvSpPr>
            <a:spLocks noGrp="1"/>
          </p:cNvSpPr>
          <p:nvPr>
            <p:ph type="sldNum" sz="quarter" idx="12"/>
          </p:nvPr>
        </p:nvSpPr>
        <p:spPr/>
        <p:txBody>
          <a:bodyPr/>
          <a:lstStyle/>
          <a:p>
            <a:fld id="{46D2DB96-4E15-9048-824D-C561EDF2DCBE}" type="slidenum">
              <a:rPr lang="es-AR" smtClean="0"/>
              <a:t>3</a:t>
            </a:fld>
            <a:endParaRPr lang="es-AR" dirty="0"/>
          </a:p>
        </p:txBody>
      </p:sp>
      <p:sp>
        <p:nvSpPr>
          <p:cNvPr id="4" name="Rectangle 19">
            <a:extLst>
              <a:ext uri="{FF2B5EF4-FFF2-40B4-BE49-F238E27FC236}">
                <a16:creationId xmlns:a16="http://schemas.microsoft.com/office/drawing/2014/main" id="{71B038B9-61B9-4FFB-BE30-759B2771C738}"/>
              </a:ext>
            </a:extLst>
          </p:cNvPr>
          <p:cNvSpPr/>
          <p:nvPr/>
        </p:nvSpPr>
        <p:spPr>
          <a:xfrm>
            <a:off x="386409" y="1905256"/>
            <a:ext cx="6268260" cy="1847685"/>
          </a:xfrm>
          <a:prstGeom prst="rect">
            <a:avLst/>
          </a:prstGeom>
        </p:spPr>
        <p:txBody>
          <a:bodyPr wrap="square">
            <a:spAutoFit/>
          </a:bodyPr>
          <a:lstStyle/>
          <a:p>
            <a:pPr>
              <a:spcBef>
                <a:spcPts val="744"/>
              </a:spcBef>
            </a:pPr>
            <a:endParaRPr lang="es-AR" sz="496" b="1" dirty="0">
              <a:solidFill>
                <a:schemeClr val="tx2">
                  <a:lumMod val="50000"/>
                </a:schemeClr>
              </a:solidFill>
              <a:latin typeface="Myanmar Text" panose="020B0502040204020203" pitchFamily="34" charset="0"/>
              <a:ea typeface="Roboto" pitchFamily="2" charset="0"/>
              <a:cs typeface="Myanmar Text" panose="020B0502040204020203" pitchFamily="34" charset="0"/>
            </a:endParaRPr>
          </a:p>
          <a:p>
            <a:r>
              <a:rPr lang="es-ES" sz="1736" b="1" dirty="0">
                <a:solidFill>
                  <a:schemeClr val="tx2">
                    <a:lumMod val="50000"/>
                  </a:schemeClr>
                </a:solidFill>
                <a:latin typeface="Myanmar Text" panose="020B0502040204020203" pitchFamily="34" charset="0"/>
                <a:cs typeface="Myanmar Text" panose="020B0502040204020203" pitchFamily="34" charset="0"/>
              </a:rPr>
              <a:t>Tramo 1/2: Gasoducto Tratayén – Salliqueló</a:t>
            </a:r>
            <a:r>
              <a:rPr lang="es-AR" sz="1736" b="1" dirty="0">
                <a:solidFill>
                  <a:schemeClr val="tx2">
                    <a:lumMod val="50000"/>
                  </a:schemeClr>
                </a:solidFill>
                <a:latin typeface="Myanmar Text" panose="020B0502040204020203" pitchFamily="34" charset="0"/>
                <a:cs typeface="Myanmar Text" panose="020B0502040204020203" pitchFamily="34" charset="0"/>
              </a:rPr>
              <a:t>.</a:t>
            </a:r>
          </a:p>
          <a:p>
            <a:pPr marL="921332" lvl="1" indent="-354359">
              <a:buFont typeface="Arial" panose="020B0604020202020204" pitchFamily="34" charset="0"/>
              <a:buChar char="•"/>
            </a:pPr>
            <a:r>
              <a:rPr lang="es-AR" sz="1736" dirty="0">
                <a:solidFill>
                  <a:schemeClr val="tx2">
                    <a:lumMod val="50000"/>
                  </a:schemeClr>
                </a:solidFill>
                <a:latin typeface="Myanmar Text" panose="020B0502040204020203" pitchFamily="34" charset="0"/>
                <a:ea typeface="Roboto" pitchFamily="2" charset="0"/>
                <a:cs typeface="Myanmar Text" panose="020B0502040204020203" pitchFamily="34" charset="0"/>
              </a:rPr>
              <a:t>563 km (36” </a:t>
            </a:r>
            <a:r>
              <a:rPr lang="es-AR" sz="1736" dirty="0" err="1">
                <a:solidFill>
                  <a:schemeClr val="tx2">
                    <a:lumMod val="50000"/>
                  </a:schemeClr>
                </a:solidFill>
                <a:latin typeface="Myanmar Text" panose="020B0502040204020203" pitchFamily="34" charset="0"/>
                <a:ea typeface="Roboto" pitchFamily="2" charset="0"/>
                <a:cs typeface="Myanmar Text" panose="020B0502040204020203" pitchFamily="34" charset="0"/>
              </a:rPr>
              <a:t>diam</a:t>
            </a:r>
            <a:r>
              <a:rPr lang="es-AR" sz="1736" dirty="0">
                <a:solidFill>
                  <a:schemeClr val="tx2">
                    <a:lumMod val="50000"/>
                  </a:schemeClr>
                </a:solidFill>
                <a:latin typeface="Myanmar Text" panose="020B0502040204020203" pitchFamily="34" charset="0"/>
                <a:ea typeface="Roboto" pitchFamily="2" charset="0"/>
                <a:cs typeface="Myanmar Text" panose="020B0502040204020203" pitchFamily="34" charset="0"/>
              </a:rPr>
              <a:t>.)</a:t>
            </a:r>
            <a:r>
              <a:rPr lang="es-AR" sz="1736" dirty="0">
                <a:latin typeface="Myanmar Text" panose="020B0502040204020203" pitchFamily="34" charset="0"/>
                <a:ea typeface="Roboto" pitchFamily="2" charset="0"/>
                <a:cs typeface="Myanmar Text" panose="020B0502040204020203" pitchFamily="34" charset="0"/>
              </a:rPr>
              <a:t>+ 150.000 HP</a:t>
            </a:r>
            <a:endParaRPr lang="es-AR" sz="1736" b="1" dirty="0">
              <a:solidFill>
                <a:schemeClr val="tx2">
                  <a:lumMod val="50000"/>
                </a:schemeClr>
              </a:solidFill>
              <a:latin typeface="Myanmar Text" panose="020B0502040204020203" pitchFamily="34" charset="0"/>
              <a:cs typeface="Myanmar Text" panose="020B0502040204020203" pitchFamily="34" charset="0"/>
            </a:endParaRPr>
          </a:p>
          <a:p>
            <a:pPr marL="354359" indent="-354359">
              <a:buFont typeface="Arial" panose="020B0604020202020204" pitchFamily="34" charset="0"/>
              <a:buChar char="•"/>
            </a:pPr>
            <a:endParaRPr lang="es-ES" sz="496" b="1" dirty="0">
              <a:solidFill>
                <a:schemeClr val="tx2">
                  <a:lumMod val="50000"/>
                </a:schemeClr>
              </a:solidFill>
              <a:latin typeface="Myanmar Text" panose="020B0502040204020203" pitchFamily="34" charset="0"/>
              <a:cs typeface="Myanmar Text" panose="020B0502040204020203" pitchFamily="34" charset="0"/>
            </a:endParaRPr>
          </a:p>
          <a:p>
            <a:endParaRPr lang="es-ES" sz="1736" b="1" dirty="0">
              <a:solidFill>
                <a:schemeClr val="tx2">
                  <a:lumMod val="50000"/>
                </a:schemeClr>
              </a:solidFill>
              <a:latin typeface="Myanmar Text" panose="020B0502040204020203" pitchFamily="34" charset="0"/>
              <a:cs typeface="Myanmar Text" panose="020B0502040204020203" pitchFamily="34" charset="0"/>
            </a:endParaRPr>
          </a:p>
          <a:p>
            <a:r>
              <a:rPr lang="es-ES" sz="1736" b="1" dirty="0">
                <a:solidFill>
                  <a:schemeClr val="tx2">
                    <a:lumMod val="50000"/>
                  </a:schemeClr>
                </a:solidFill>
                <a:latin typeface="Myanmar Text" panose="020B0502040204020203" pitchFamily="34" charset="0"/>
                <a:cs typeface="Myanmar Text" panose="020B0502040204020203" pitchFamily="34" charset="0"/>
              </a:rPr>
              <a:t>Tramo 2/2: Gasoducto Salliqueló - San Jerónimo</a:t>
            </a:r>
            <a:r>
              <a:rPr lang="es-AR" sz="1736" b="1" dirty="0">
                <a:solidFill>
                  <a:schemeClr val="tx2">
                    <a:lumMod val="50000"/>
                  </a:schemeClr>
                </a:solidFill>
                <a:latin typeface="Myanmar Text" panose="020B0502040204020203" pitchFamily="34" charset="0"/>
                <a:cs typeface="Myanmar Text" panose="020B0502040204020203" pitchFamily="34" charset="0"/>
              </a:rPr>
              <a:t>.</a:t>
            </a:r>
          </a:p>
          <a:p>
            <a:pPr marL="921332" lvl="1" indent="-354359">
              <a:buFont typeface="Arial" panose="020B0604020202020204" pitchFamily="34" charset="0"/>
              <a:buChar char="•"/>
            </a:pPr>
            <a:r>
              <a:rPr lang="es-AR" sz="1736" dirty="0">
                <a:solidFill>
                  <a:schemeClr val="tx2">
                    <a:lumMod val="50000"/>
                  </a:schemeClr>
                </a:solidFill>
                <a:latin typeface="Myanmar Text" panose="020B0502040204020203" pitchFamily="34" charset="0"/>
                <a:ea typeface="Roboto" pitchFamily="2" charset="0"/>
                <a:cs typeface="Myanmar Text" panose="020B0502040204020203" pitchFamily="34" charset="0"/>
              </a:rPr>
              <a:t>484 km (36” </a:t>
            </a:r>
            <a:r>
              <a:rPr lang="es-AR" sz="1736" dirty="0" err="1">
                <a:solidFill>
                  <a:schemeClr val="tx2">
                    <a:lumMod val="50000"/>
                  </a:schemeClr>
                </a:solidFill>
                <a:latin typeface="Myanmar Text" panose="020B0502040204020203" pitchFamily="34" charset="0"/>
                <a:ea typeface="Roboto" pitchFamily="2" charset="0"/>
                <a:cs typeface="Myanmar Text" panose="020B0502040204020203" pitchFamily="34" charset="0"/>
              </a:rPr>
              <a:t>diam</a:t>
            </a:r>
            <a:r>
              <a:rPr lang="es-AR" sz="1736" dirty="0">
                <a:solidFill>
                  <a:schemeClr val="tx2">
                    <a:lumMod val="50000"/>
                  </a:schemeClr>
                </a:solidFill>
                <a:latin typeface="Myanmar Text" panose="020B0502040204020203" pitchFamily="34" charset="0"/>
                <a:ea typeface="Roboto" pitchFamily="2" charset="0"/>
                <a:cs typeface="Myanmar Text" panose="020B0502040204020203" pitchFamily="34" charset="0"/>
              </a:rPr>
              <a:t>.) </a:t>
            </a:r>
          </a:p>
          <a:p>
            <a:pPr marL="921332" lvl="1" indent="-354359">
              <a:buFont typeface="Arial" panose="020B0604020202020204" pitchFamily="34" charset="0"/>
              <a:buChar char="•"/>
            </a:pPr>
            <a:r>
              <a:rPr lang="es-AR" sz="1736" dirty="0">
                <a:solidFill>
                  <a:schemeClr val="tx2">
                    <a:lumMod val="50000"/>
                  </a:schemeClr>
                </a:solidFill>
                <a:latin typeface="Myanmar Text" panose="020B0502040204020203" pitchFamily="34" charset="0"/>
                <a:ea typeface="Roboto" pitchFamily="2" charset="0"/>
                <a:cs typeface="Myanmar Text" panose="020B0502040204020203" pitchFamily="34" charset="0"/>
              </a:rPr>
              <a:t>No requiere compresión</a:t>
            </a:r>
            <a:endParaRPr lang="es-ES" sz="1736" b="1" dirty="0">
              <a:solidFill>
                <a:schemeClr val="tx2">
                  <a:lumMod val="50000"/>
                </a:schemeClr>
              </a:solidFill>
              <a:latin typeface="Myanmar Text" panose="020B0502040204020203" pitchFamily="34" charset="0"/>
              <a:cs typeface="Myanmar Text" panose="020B0502040204020203" pitchFamily="34" charset="0"/>
            </a:endParaRPr>
          </a:p>
        </p:txBody>
      </p:sp>
      <p:sp>
        <p:nvSpPr>
          <p:cNvPr id="9" name="Rectángulo 8">
            <a:extLst>
              <a:ext uri="{FF2B5EF4-FFF2-40B4-BE49-F238E27FC236}">
                <a16:creationId xmlns:a16="http://schemas.microsoft.com/office/drawing/2014/main" id="{994065E7-EB20-4B5D-ACFB-F13E56279741}"/>
              </a:ext>
            </a:extLst>
          </p:cNvPr>
          <p:cNvSpPr/>
          <p:nvPr/>
        </p:nvSpPr>
        <p:spPr>
          <a:xfrm>
            <a:off x="534831" y="4109434"/>
            <a:ext cx="5065767" cy="100835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Capacidad de Transporte </a:t>
            </a:r>
          </a:p>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39 MMm</a:t>
            </a:r>
            <a:r>
              <a:rPr lang="es-AR" sz="1984" b="1" baseline="30000" dirty="0">
                <a:solidFill>
                  <a:srgbClr val="00B0F0"/>
                </a:solidFill>
                <a:latin typeface="Myanmar Text" panose="020B0502040204020203" pitchFamily="34" charset="0"/>
                <a:ea typeface="Roboto" pitchFamily="2" charset="0"/>
                <a:cs typeface="Myanmar Text" panose="020B0502040204020203" pitchFamily="34" charset="0"/>
              </a:rPr>
              <a:t>3</a:t>
            </a:r>
            <a:r>
              <a:rPr lang="es-AR" sz="1984" b="1" dirty="0">
                <a:solidFill>
                  <a:srgbClr val="00B0F0"/>
                </a:solidFill>
                <a:latin typeface="Myanmar Text" panose="020B0502040204020203" pitchFamily="34" charset="0"/>
                <a:ea typeface="Roboto" pitchFamily="2" charset="0"/>
                <a:cs typeface="Myanmar Text" panose="020B0502040204020203" pitchFamily="34" charset="0"/>
              </a:rPr>
              <a:t>/d (NQN-</a:t>
            </a:r>
            <a:r>
              <a:rPr lang="es-AR" sz="1984" b="1" dirty="0" err="1">
                <a:solidFill>
                  <a:srgbClr val="00B0F0"/>
                </a:solidFill>
                <a:latin typeface="Myanmar Text" panose="020B0502040204020203" pitchFamily="34" charset="0"/>
                <a:ea typeface="Roboto" pitchFamily="2" charset="0"/>
                <a:cs typeface="Myanmar Text" panose="020B0502040204020203" pitchFamily="34" charset="0"/>
              </a:rPr>
              <a:t>Salliqueló</a:t>
            </a:r>
            <a:r>
              <a:rPr lang="es-AR" sz="1984" b="1" dirty="0">
                <a:solidFill>
                  <a:srgbClr val="00B0F0"/>
                </a:solidFill>
                <a:latin typeface="Myanmar Text" panose="020B0502040204020203" pitchFamily="34" charset="0"/>
                <a:ea typeface="Roboto" pitchFamily="2" charset="0"/>
                <a:cs typeface="Myanmar Text" panose="020B0502040204020203" pitchFamily="34" charset="0"/>
              </a:rPr>
              <a:t>)</a:t>
            </a:r>
          </a:p>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19 MMm</a:t>
            </a:r>
            <a:r>
              <a:rPr lang="es-AR" sz="1984" b="1" baseline="30000" dirty="0">
                <a:solidFill>
                  <a:srgbClr val="00B0F0"/>
                </a:solidFill>
                <a:latin typeface="Myanmar Text" panose="020B0502040204020203" pitchFamily="34" charset="0"/>
                <a:ea typeface="Roboto" pitchFamily="2" charset="0"/>
                <a:cs typeface="Myanmar Text" panose="020B0502040204020203" pitchFamily="34" charset="0"/>
              </a:rPr>
              <a:t>3</a:t>
            </a:r>
            <a:r>
              <a:rPr lang="es-AR" sz="1984" b="1" dirty="0">
                <a:solidFill>
                  <a:srgbClr val="00B0F0"/>
                </a:solidFill>
                <a:latin typeface="Myanmar Text" panose="020B0502040204020203" pitchFamily="34" charset="0"/>
                <a:ea typeface="Roboto" pitchFamily="2" charset="0"/>
                <a:cs typeface="Myanmar Text" panose="020B0502040204020203" pitchFamily="34" charset="0"/>
              </a:rPr>
              <a:t>/d (</a:t>
            </a:r>
            <a:r>
              <a:rPr lang="es-AR" sz="1984" b="1" dirty="0" err="1">
                <a:solidFill>
                  <a:srgbClr val="00B0F0"/>
                </a:solidFill>
                <a:latin typeface="Myanmar Text" panose="020B0502040204020203" pitchFamily="34" charset="0"/>
                <a:ea typeface="Roboto" pitchFamily="2" charset="0"/>
                <a:cs typeface="Myanmar Text" panose="020B0502040204020203" pitchFamily="34" charset="0"/>
              </a:rPr>
              <a:t>Salliqueló-S.Jerónimo</a:t>
            </a:r>
            <a:r>
              <a:rPr lang="es-AR" sz="1984" b="1" dirty="0">
                <a:solidFill>
                  <a:srgbClr val="00B0F0"/>
                </a:solidFill>
                <a:latin typeface="Myanmar Text" panose="020B0502040204020203" pitchFamily="34" charset="0"/>
                <a:ea typeface="Roboto" pitchFamily="2" charset="0"/>
                <a:cs typeface="Myanmar Text" panose="020B0502040204020203" pitchFamily="34" charset="0"/>
              </a:rPr>
              <a:t>)</a:t>
            </a:r>
          </a:p>
        </p:txBody>
      </p:sp>
      <p:sp>
        <p:nvSpPr>
          <p:cNvPr id="51" name="Círculo: vacío 50">
            <a:extLst>
              <a:ext uri="{FF2B5EF4-FFF2-40B4-BE49-F238E27FC236}">
                <a16:creationId xmlns:a16="http://schemas.microsoft.com/office/drawing/2014/main" id="{CC273F92-1D8D-4D10-9E4A-54C24B86726F}"/>
              </a:ext>
            </a:extLst>
          </p:cNvPr>
          <p:cNvSpPr>
            <a:spLocks/>
          </p:cNvSpPr>
          <p:nvPr/>
        </p:nvSpPr>
        <p:spPr>
          <a:xfrm>
            <a:off x="9224285" y="5310043"/>
            <a:ext cx="604774" cy="607155"/>
          </a:xfrm>
          <a:prstGeom prst="don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02" b="1" dirty="0">
                <a:solidFill>
                  <a:schemeClr val="tx1"/>
                </a:solidFill>
                <a:latin typeface="Encode Sans" panose="00000500000000000000" pitchFamily="2" charset="0"/>
              </a:rPr>
              <a:t>36</a:t>
            </a:r>
          </a:p>
        </p:txBody>
      </p:sp>
      <p:sp>
        <p:nvSpPr>
          <p:cNvPr id="52" name="Círculo: vacío 51">
            <a:extLst>
              <a:ext uri="{FF2B5EF4-FFF2-40B4-BE49-F238E27FC236}">
                <a16:creationId xmlns:a16="http://schemas.microsoft.com/office/drawing/2014/main" id="{DE2D8DAE-1B1C-4855-9D89-FD935A8BCB54}"/>
              </a:ext>
            </a:extLst>
          </p:cNvPr>
          <p:cNvSpPr>
            <a:spLocks/>
          </p:cNvSpPr>
          <p:nvPr/>
        </p:nvSpPr>
        <p:spPr>
          <a:xfrm>
            <a:off x="12121972" y="3761539"/>
            <a:ext cx="604774" cy="607155"/>
          </a:xfrm>
          <a:prstGeom prst="don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302" b="1" dirty="0">
                <a:solidFill>
                  <a:schemeClr val="tx1"/>
                </a:solidFill>
                <a:latin typeface="Encode Sans" panose="00000500000000000000" pitchFamily="2" charset="0"/>
              </a:rPr>
              <a:t>36</a:t>
            </a:r>
          </a:p>
        </p:txBody>
      </p:sp>
      <p:grpSp>
        <p:nvGrpSpPr>
          <p:cNvPr id="53" name="Grupo 52">
            <a:extLst>
              <a:ext uri="{FF2B5EF4-FFF2-40B4-BE49-F238E27FC236}">
                <a16:creationId xmlns:a16="http://schemas.microsoft.com/office/drawing/2014/main" id="{B302BBB3-DDC2-4701-BBFC-00B5141DBC3E}"/>
              </a:ext>
            </a:extLst>
          </p:cNvPr>
          <p:cNvGrpSpPr/>
          <p:nvPr/>
        </p:nvGrpSpPr>
        <p:grpSpPr>
          <a:xfrm>
            <a:off x="6602837" y="1177479"/>
            <a:ext cx="4134122" cy="2560583"/>
            <a:chOff x="5424849" y="826990"/>
            <a:chExt cx="3657589" cy="2217479"/>
          </a:xfrm>
        </p:grpSpPr>
        <p:grpSp>
          <p:nvGrpSpPr>
            <p:cNvPr id="54" name="Grupo 53">
              <a:extLst>
                <a:ext uri="{FF2B5EF4-FFF2-40B4-BE49-F238E27FC236}">
                  <a16:creationId xmlns:a16="http://schemas.microsoft.com/office/drawing/2014/main" id="{9FD5AFA3-E27D-458D-8F20-7E41AE401298}"/>
                </a:ext>
              </a:extLst>
            </p:cNvPr>
            <p:cNvGrpSpPr/>
            <p:nvPr/>
          </p:nvGrpSpPr>
          <p:grpSpPr>
            <a:xfrm>
              <a:off x="5424849" y="826990"/>
              <a:ext cx="3657589" cy="2217479"/>
              <a:chOff x="12677262" y="5098649"/>
              <a:chExt cx="3657589" cy="2217479"/>
            </a:xfrm>
          </p:grpSpPr>
          <p:sp>
            <p:nvSpPr>
              <p:cNvPr id="56" name="Rectángulo 55">
                <a:extLst>
                  <a:ext uri="{FF2B5EF4-FFF2-40B4-BE49-F238E27FC236}">
                    <a16:creationId xmlns:a16="http://schemas.microsoft.com/office/drawing/2014/main" id="{99883A48-83A3-4280-89DB-BE2381499750}"/>
                  </a:ext>
                </a:extLst>
              </p:cNvPr>
              <p:cNvSpPr/>
              <p:nvPr/>
            </p:nvSpPr>
            <p:spPr>
              <a:xfrm>
                <a:off x="12677262" y="5098649"/>
                <a:ext cx="2388064" cy="1766563"/>
              </a:xfrm>
              <a:prstGeom prst="rect">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025"/>
              </a:p>
            </p:txBody>
          </p:sp>
          <p:grpSp>
            <p:nvGrpSpPr>
              <p:cNvPr id="57" name="Grupo 56">
                <a:extLst>
                  <a:ext uri="{FF2B5EF4-FFF2-40B4-BE49-F238E27FC236}">
                    <a16:creationId xmlns:a16="http://schemas.microsoft.com/office/drawing/2014/main" id="{F6B5B33C-2FF6-4A51-9744-523E994DE7CF}"/>
                  </a:ext>
                </a:extLst>
              </p:cNvPr>
              <p:cNvGrpSpPr/>
              <p:nvPr/>
            </p:nvGrpSpPr>
            <p:grpSpPr>
              <a:xfrm>
                <a:off x="12787944" y="5109930"/>
                <a:ext cx="3546907" cy="2206198"/>
                <a:chOff x="13154372" y="4995090"/>
                <a:chExt cx="3546907" cy="2206198"/>
              </a:xfrm>
            </p:grpSpPr>
            <p:grpSp>
              <p:nvGrpSpPr>
                <p:cNvPr id="58" name="Grupo 57">
                  <a:extLst>
                    <a:ext uri="{FF2B5EF4-FFF2-40B4-BE49-F238E27FC236}">
                      <a16:creationId xmlns:a16="http://schemas.microsoft.com/office/drawing/2014/main" id="{042F91F3-2BEC-4D9D-8A22-72789FC4991E}"/>
                    </a:ext>
                  </a:extLst>
                </p:cNvPr>
                <p:cNvGrpSpPr/>
                <p:nvPr/>
              </p:nvGrpSpPr>
              <p:grpSpPr>
                <a:xfrm>
                  <a:off x="13154372" y="4995090"/>
                  <a:ext cx="3546907" cy="2206198"/>
                  <a:chOff x="9151655" y="4078395"/>
                  <a:chExt cx="3546907" cy="2206198"/>
                </a:xfrm>
              </p:grpSpPr>
              <p:sp>
                <p:nvSpPr>
                  <p:cNvPr id="63" name="Rectángulo 62">
                    <a:extLst>
                      <a:ext uri="{FF2B5EF4-FFF2-40B4-BE49-F238E27FC236}">
                        <a16:creationId xmlns:a16="http://schemas.microsoft.com/office/drawing/2014/main" id="{484B850F-3F4F-4E3B-8313-4CB2CEF2FEBC}"/>
                      </a:ext>
                    </a:extLst>
                  </p:cNvPr>
                  <p:cNvSpPr/>
                  <p:nvPr/>
                </p:nvSpPr>
                <p:spPr>
                  <a:xfrm>
                    <a:off x="9600229" y="4078395"/>
                    <a:ext cx="3098333" cy="982300"/>
                  </a:xfrm>
                  <a:prstGeom prst="rect">
                    <a:avLst/>
                  </a:prstGeom>
                </p:spPr>
                <p:txBody>
                  <a:bodyPr wrap="square">
                    <a:spAutoFit/>
                  </a:bodyPr>
                  <a:lstStyle/>
                  <a:p>
                    <a:r>
                      <a:rPr lang="es-AR" sz="1116" b="1" dirty="0"/>
                      <a:t>REFERENCIAS:</a:t>
                    </a:r>
                  </a:p>
                  <a:p>
                    <a:r>
                      <a:rPr lang="en-US" sz="1240" b="1" dirty="0"/>
                      <a:t>Planta </a:t>
                    </a:r>
                    <a:r>
                      <a:rPr lang="en-US" sz="1240" b="1" dirty="0" err="1"/>
                      <a:t>Compresora</a:t>
                    </a:r>
                    <a:endParaRPr lang="en-US" sz="1240" b="1" dirty="0"/>
                  </a:p>
                  <a:p>
                    <a:r>
                      <a:rPr lang="en-US" sz="1240" b="1" dirty="0"/>
                      <a:t>TGS</a:t>
                    </a:r>
                  </a:p>
                  <a:p>
                    <a:r>
                      <a:rPr lang="en-US" sz="1240" b="1" dirty="0"/>
                      <a:t>TGN</a:t>
                    </a:r>
                  </a:p>
                  <a:p>
                    <a:r>
                      <a:rPr lang="en-US" sz="1240" b="1" dirty="0" err="1"/>
                      <a:t>Aldea</a:t>
                    </a:r>
                    <a:r>
                      <a:rPr lang="en-US" sz="1240" b="1" dirty="0"/>
                      <a:t> </a:t>
                    </a:r>
                    <a:r>
                      <a:rPr lang="en-US" sz="1240" b="1" dirty="0" err="1"/>
                      <a:t>Brasilera</a:t>
                    </a:r>
                    <a:r>
                      <a:rPr lang="en-US" sz="1240" b="1" dirty="0"/>
                      <a:t> - </a:t>
                    </a:r>
                    <a:r>
                      <a:rPr lang="en-US" sz="1240" b="1" dirty="0" err="1"/>
                      <a:t>Uruguayana</a:t>
                    </a:r>
                    <a:endParaRPr lang="en-US" sz="1240" b="1" dirty="0"/>
                  </a:p>
                  <a:p>
                    <a:r>
                      <a:rPr lang="en-US" sz="1240" b="1" dirty="0" err="1"/>
                      <a:t>Tratayén</a:t>
                    </a:r>
                    <a:r>
                      <a:rPr lang="en-US" sz="1240" b="1" dirty="0"/>
                      <a:t>-</a:t>
                    </a:r>
                    <a:r>
                      <a:rPr lang="en-US" sz="1240" b="1" dirty="0" err="1"/>
                      <a:t>Salliqueló</a:t>
                    </a:r>
                    <a:r>
                      <a:rPr lang="en-US" sz="1240" b="1" dirty="0"/>
                      <a:t>-San </a:t>
                    </a:r>
                    <a:r>
                      <a:rPr lang="en-US" sz="1240" b="1" dirty="0" err="1"/>
                      <a:t>Jerónimo</a:t>
                    </a:r>
                    <a:endParaRPr lang="en-US" sz="1240" b="1" dirty="0"/>
                  </a:p>
                </p:txBody>
              </p:sp>
              <p:grpSp>
                <p:nvGrpSpPr>
                  <p:cNvPr id="64" name="Grupo 63">
                    <a:extLst>
                      <a:ext uri="{FF2B5EF4-FFF2-40B4-BE49-F238E27FC236}">
                        <a16:creationId xmlns:a16="http://schemas.microsoft.com/office/drawing/2014/main" id="{0F847623-B47B-4743-AA6F-FF65E52DB681}"/>
                      </a:ext>
                    </a:extLst>
                  </p:cNvPr>
                  <p:cNvGrpSpPr/>
                  <p:nvPr/>
                </p:nvGrpSpPr>
                <p:grpSpPr>
                  <a:xfrm>
                    <a:off x="9151655" y="4290358"/>
                    <a:ext cx="476823" cy="1994235"/>
                    <a:chOff x="8532530" y="3850520"/>
                    <a:chExt cx="476823" cy="1961249"/>
                  </a:xfrm>
                </p:grpSpPr>
                <p:sp>
                  <p:nvSpPr>
                    <p:cNvPr id="70" name="AutoShape 3">
                      <a:extLst>
                        <a:ext uri="{FF2B5EF4-FFF2-40B4-BE49-F238E27FC236}">
                          <a16:creationId xmlns:a16="http://schemas.microsoft.com/office/drawing/2014/main" id="{D9672995-88CF-4B44-89CA-C748825FC16E}"/>
                        </a:ext>
                      </a:extLst>
                    </p:cNvPr>
                    <p:cNvSpPr>
                      <a:spLocks noChangeAspect="1" noChangeArrowheads="1" noTextEdit="1"/>
                    </p:cNvSpPr>
                    <p:nvPr/>
                  </p:nvSpPr>
                  <p:spPr bwMode="auto">
                    <a:xfrm>
                      <a:off x="8532530" y="3969125"/>
                      <a:ext cx="470679" cy="184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b="1"/>
                    </a:p>
                  </p:txBody>
                </p:sp>
                <p:sp>
                  <p:nvSpPr>
                    <p:cNvPr id="71" name="Line 5">
                      <a:extLst>
                        <a:ext uri="{FF2B5EF4-FFF2-40B4-BE49-F238E27FC236}">
                          <a16:creationId xmlns:a16="http://schemas.microsoft.com/office/drawing/2014/main" id="{B3BD4971-A492-4F78-A9B1-7FE1AF4817EB}"/>
                        </a:ext>
                      </a:extLst>
                    </p:cNvPr>
                    <p:cNvSpPr>
                      <a:spLocks noChangeShapeType="1"/>
                    </p:cNvSpPr>
                    <p:nvPr/>
                  </p:nvSpPr>
                  <p:spPr bwMode="auto">
                    <a:xfrm>
                      <a:off x="8532530" y="4063377"/>
                      <a:ext cx="470679" cy="0"/>
                    </a:xfrm>
                    <a:prstGeom prst="line">
                      <a:avLst/>
                    </a:prstGeom>
                    <a:noFill/>
                    <a:ln w="39688">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2" name="Line 6">
                      <a:extLst>
                        <a:ext uri="{FF2B5EF4-FFF2-40B4-BE49-F238E27FC236}">
                          <a16:creationId xmlns:a16="http://schemas.microsoft.com/office/drawing/2014/main" id="{5A843B00-DF87-4245-801F-5A91ABE53F12}"/>
                        </a:ext>
                      </a:extLst>
                    </p:cNvPr>
                    <p:cNvSpPr>
                      <a:spLocks noChangeShapeType="1"/>
                    </p:cNvSpPr>
                    <p:nvPr/>
                  </p:nvSpPr>
                  <p:spPr bwMode="auto">
                    <a:xfrm>
                      <a:off x="8532530" y="4207296"/>
                      <a:ext cx="470679" cy="0"/>
                    </a:xfrm>
                    <a:prstGeom prst="line">
                      <a:avLst/>
                    </a:prstGeom>
                    <a:noFill/>
                    <a:ln w="39688">
                      <a:solidFill>
                        <a:srgbClr val="005C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3" name="Line 7">
                      <a:extLst>
                        <a:ext uri="{FF2B5EF4-FFF2-40B4-BE49-F238E27FC236}">
                          <a16:creationId xmlns:a16="http://schemas.microsoft.com/office/drawing/2014/main" id="{EB83EBD6-7220-47B3-A546-943450617C6A}"/>
                        </a:ext>
                      </a:extLst>
                    </p:cNvPr>
                    <p:cNvSpPr>
                      <a:spLocks noChangeShapeType="1"/>
                    </p:cNvSpPr>
                    <p:nvPr/>
                  </p:nvSpPr>
                  <p:spPr bwMode="auto">
                    <a:xfrm>
                      <a:off x="8532530" y="4365187"/>
                      <a:ext cx="470679" cy="0"/>
                    </a:xfrm>
                    <a:prstGeom prst="line">
                      <a:avLst/>
                    </a:prstGeom>
                    <a:noFill/>
                    <a:ln w="39688">
                      <a:solidFill>
                        <a:srgbClr val="38A8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4" name="Freeform 26">
                      <a:extLst>
                        <a:ext uri="{FF2B5EF4-FFF2-40B4-BE49-F238E27FC236}">
                          <a16:creationId xmlns:a16="http://schemas.microsoft.com/office/drawing/2014/main" id="{781ACFB3-680E-43ED-A616-80B26A84B715}"/>
                        </a:ext>
                      </a:extLst>
                    </p:cNvPr>
                    <p:cNvSpPr>
                      <a:spLocks/>
                    </p:cNvSpPr>
                    <p:nvPr/>
                  </p:nvSpPr>
                  <p:spPr bwMode="auto">
                    <a:xfrm>
                      <a:off x="8686814" y="3850520"/>
                      <a:ext cx="143103" cy="111989"/>
                    </a:xfrm>
                    <a:custGeom>
                      <a:avLst/>
                      <a:gdLst>
                        <a:gd name="T0" fmla="*/ 128 w 128"/>
                        <a:gd name="T1" fmla="*/ 104 h 141"/>
                        <a:gd name="T2" fmla="*/ 8 w 128"/>
                        <a:gd name="T3" fmla="*/ 141 h 141"/>
                        <a:gd name="T4" fmla="*/ 0 w 128"/>
                        <a:gd name="T5" fmla="*/ 0 h 141"/>
                        <a:gd name="T6" fmla="*/ 128 w 128"/>
                        <a:gd name="T7" fmla="*/ 37 h 141"/>
                        <a:gd name="T8" fmla="*/ 128 w 128"/>
                        <a:gd name="T9" fmla="*/ 104 h 141"/>
                      </a:gdLst>
                      <a:ahLst/>
                      <a:cxnLst>
                        <a:cxn ang="0">
                          <a:pos x="T0" y="T1"/>
                        </a:cxn>
                        <a:cxn ang="0">
                          <a:pos x="T2" y="T3"/>
                        </a:cxn>
                        <a:cxn ang="0">
                          <a:pos x="T4" y="T5"/>
                        </a:cxn>
                        <a:cxn ang="0">
                          <a:pos x="T6" y="T7"/>
                        </a:cxn>
                        <a:cxn ang="0">
                          <a:pos x="T8" y="T9"/>
                        </a:cxn>
                      </a:cxnLst>
                      <a:rect l="0" t="0" r="r" b="b"/>
                      <a:pathLst>
                        <a:path w="128" h="141">
                          <a:moveTo>
                            <a:pt x="128" y="104"/>
                          </a:moveTo>
                          <a:lnTo>
                            <a:pt x="8" y="141"/>
                          </a:lnTo>
                          <a:lnTo>
                            <a:pt x="0" y="0"/>
                          </a:lnTo>
                          <a:lnTo>
                            <a:pt x="128" y="37"/>
                          </a:lnTo>
                          <a:lnTo>
                            <a:pt x="128" y="104"/>
                          </a:lnTo>
                          <a:close/>
                        </a:path>
                      </a:pathLst>
                    </a:custGeom>
                    <a:solidFill>
                      <a:srgbClr val="000000"/>
                    </a:solidFill>
                    <a:ln w="7938">
                      <a:solidFill>
                        <a:srgbClr val="000000"/>
                      </a:solidFill>
                      <a:prstDash val="solid"/>
                      <a:round/>
                      <a:headEnd/>
                      <a:tailEnd/>
                    </a:ln>
                  </p:spPr>
                  <p:txBody>
                    <a:bodyPr vert="horz" wrap="square" lIns="113395" tIns="56698" rIns="113395" bIns="56698" numCol="1" anchor="t" anchorCtr="0" compatLnSpc="1">
                      <a:prstTxWarp prst="textNoShape">
                        <a:avLst/>
                      </a:prstTxWarp>
                    </a:bodyPr>
                    <a:lstStyle/>
                    <a:p>
                      <a:endParaRPr lang="en-US" sz="3025" b="1"/>
                    </a:p>
                  </p:txBody>
                </p:sp>
                <p:sp>
                  <p:nvSpPr>
                    <p:cNvPr id="75" name="Line 17">
                      <a:extLst>
                        <a:ext uri="{FF2B5EF4-FFF2-40B4-BE49-F238E27FC236}">
                          <a16:creationId xmlns:a16="http://schemas.microsoft.com/office/drawing/2014/main" id="{C7E8DB26-EE0D-4CAA-ABE4-9A6562B19C96}"/>
                        </a:ext>
                      </a:extLst>
                    </p:cNvPr>
                    <p:cNvSpPr>
                      <a:spLocks noChangeShapeType="1"/>
                    </p:cNvSpPr>
                    <p:nvPr/>
                  </p:nvSpPr>
                  <p:spPr bwMode="auto">
                    <a:xfrm>
                      <a:off x="8538674" y="4678187"/>
                      <a:ext cx="470679" cy="0"/>
                    </a:xfrm>
                    <a:prstGeom prst="line">
                      <a:avLst/>
                    </a:prstGeom>
                    <a:noFill/>
                    <a:ln w="1254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6" name="Line 18">
                      <a:extLst>
                        <a:ext uri="{FF2B5EF4-FFF2-40B4-BE49-F238E27FC236}">
                          <a16:creationId xmlns:a16="http://schemas.microsoft.com/office/drawing/2014/main" id="{A5429C18-4590-4971-979D-AD03094C91AD}"/>
                        </a:ext>
                      </a:extLst>
                    </p:cNvPr>
                    <p:cNvSpPr>
                      <a:spLocks noChangeShapeType="1"/>
                    </p:cNvSpPr>
                    <p:nvPr/>
                  </p:nvSpPr>
                  <p:spPr bwMode="auto">
                    <a:xfrm>
                      <a:off x="8538674" y="4678187"/>
                      <a:ext cx="110682" cy="0"/>
                    </a:xfrm>
                    <a:prstGeom prst="line">
                      <a:avLst/>
                    </a:prstGeom>
                    <a:noFill/>
                    <a:ln w="71438" cap="flat">
                      <a:solidFill>
                        <a:srgbClr val="E210DD"/>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7" name="Line 19">
                      <a:extLst>
                        <a:ext uri="{FF2B5EF4-FFF2-40B4-BE49-F238E27FC236}">
                          <a16:creationId xmlns:a16="http://schemas.microsoft.com/office/drawing/2014/main" id="{6D41BD98-0E36-4214-8210-7DDACAE6DF6D}"/>
                        </a:ext>
                      </a:extLst>
                    </p:cNvPr>
                    <p:cNvSpPr>
                      <a:spLocks noChangeShapeType="1"/>
                    </p:cNvSpPr>
                    <p:nvPr/>
                  </p:nvSpPr>
                  <p:spPr bwMode="auto">
                    <a:xfrm>
                      <a:off x="8758920" y="4678187"/>
                      <a:ext cx="110682" cy="0"/>
                    </a:xfrm>
                    <a:prstGeom prst="line">
                      <a:avLst/>
                    </a:prstGeom>
                    <a:noFill/>
                    <a:ln w="71438" cap="flat">
                      <a:solidFill>
                        <a:srgbClr val="E210DD"/>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78" name="Line 20">
                      <a:extLst>
                        <a:ext uri="{FF2B5EF4-FFF2-40B4-BE49-F238E27FC236}">
                          <a16:creationId xmlns:a16="http://schemas.microsoft.com/office/drawing/2014/main" id="{C717FCB3-1744-44AA-81F5-5F25AB9AF2BA}"/>
                        </a:ext>
                      </a:extLst>
                    </p:cNvPr>
                    <p:cNvSpPr>
                      <a:spLocks noChangeShapeType="1"/>
                    </p:cNvSpPr>
                    <p:nvPr/>
                  </p:nvSpPr>
                  <p:spPr bwMode="auto">
                    <a:xfrm>
                      <a:off x="8979166" y="4678187"/>
                      <a:ext cx="30187" cy="0"/>
                    </a:xfrm>
                    <a:prstGeom prst="line">
                      <a:avLst/>
                    </a:prstGeom>
                    <a:noFill/>
                    <a:ln w="71438" cap="flat">
                      <a:solidFill>
                        <a:srgbClr val="E210DD"/>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grpSp>
              <p:sp>
                <p:nvSpPr>
                  <p:cNvPr id="65" name="Rectángulo 64">
                    <a:extLst>
                      <a:ext uri="{FF2B5EF4-FFF2-40B4-BE49-F238E27FC236}">
                        <a16:creationId xmlns:a16="http://schemas.microsoft.com/office/drawing/2014/main" id="{6DF8C419-1354-4FAC-823E-7825D061CBF8}"/>
                      </a:ext>
                    </a:extLst>
                  </p:cNvPr>
                  <p:cNvSpPr/>
                  <p:nvPr/>
                </p:nvSpPr>
                <p:spPr>
                  <a:xfrm>
                    <a:off x="9592147" y="5008834"/>
                    <a:ext cx="1582290" cy="228331"/>
                  </a:xfrm>
                  <a:prstGeom prst="rect">
                    <a:avLst/>
                  </a:prstGeom>
                </p:spPr>
                <p:txBody>
                  <a:bodyPr wrap="none">
                    <a:spAutoFit/>
                  </a:bodyPr>
                  <a:lstStyle/>
                  <a:p>
                    <a:r>
                      <a:rPr lang="en-US" sz="1240" b="1" dirty="0" err="1"/>
                      <a:t>Ampliación</a:t>
                    </a:r>
                    <a:r>
                      <a:rPr lang="en-US" sz="1240" b="1" dirty="0"/>
                      <a:t> Sist. </a:t>
                    </a:r>
                    <a:r>
                      <a:rPr lang="en-US" sz="1240" b="1" dirty="0" err="1"/>
                      <a:t>Licenciado</a:t>
                    </a:r>
                    <a:endParaRPr lang="en-US" sz="1240" b="1" dirty="0"/>
                  </a:p>
                </p:txBody>
              </p:sp>
              <p:sp>
                <p:nvSpPr>
                  <p:cNvPr id="66" name="Rectángulo 65">
                    <a:extLst>
                      <a:ext uri="{FF2B5EF4-FFF2-40B4-BE49-F238E27FC236}">
                        <a16:creationId xmlns:a16="http://schemas.microsoft.com/office/drawing/2014/main" id="{9353EB9A-8769-4FDE-8FD4-9C873DC0A5C1}"/>
                      </a:ext>
                    </a:extLst>
                  </p:cNvPr>
                  <p:cNvSpPr/>
                  <p:nvPr/>
                </p:nvSpPr>
                <p:spPr>
                  <a:xfrm>
                    <a:off x="9592147" y="5833677"/>
                    <a:ext cx="148964" cy="228331"/>
                  </a:xfrm>
                  <a:prstGeom prst="rect">
                    <a:avLst/>
                  </a:prstGeom>
                </p:spPr>
                <p:txBody>
                  <a:bodyPr wrap="none">
                    <a:spAutoFit/>
                  </a:bodyPr>
                  <a:lstStyle/>
                  <a:p>
                    <a:endParaRPr lang="en-US" sz="1240" b="1"/>
                  </a:p>
                </p:txBody>
              </p:sp>
              <p:sp>
                <p:nvSpPr>
                  <p:cNvPr id="67" name="Rectángulo 66">
                    <a:extLst>
                      <a:ext uri="{FF2B5EF4-FFF2-40B4-BE49-F238E27FC236}">
                        <a16:creationId xmlns:a16="http://schemas.microsoft.com/office/drawing/2014/main" id="{FED2CB92-C149-4C9E-A7C9-D30D63B5A6EA}"/>
                      </a:ext>
                    </a:extLst>
                  </p:cNvPr>
                  <p:cNvSpPr/>
                  <p:nvPr/>
                </p:nvSpPr>
                <p:spPr>
                  <a:xfrm>
                    <a:off x="9592147" y="5994493"/>
                    <a:ext cx="148964" cy="228331"/>
                  </a:xfrm>
                  <a:prstGeom prst="rect">
                    <a:avLst/>
                  </a:prstGeom>
                </p:spPr>
                <p:txBody>
                  <a:bodyPr wrap="none">
                    <a:spAutoFit/>
                  </a:bodyPr>
                  <a:lstStyle/>
                  <a:p>
                    <a:endParaRPr lang="en-US" sz="1240" b="1"/>
                  </a:p>
                </p:txBody>
              </p:sp>
              <p:sp>
                <p:nvSpPr>
                  <p:cNvPr id="68" name="Rectángulo 67">
                    <a:extLst>
                      <a:ext uri="{FF2B5EF4-FFF2-40B4-BE49-F238E27FC236}">
                        <a16:creationId xmlns:a16="http://schemas.microsoft.com/office/drawing/2014/main" id="{EFA79F16-BDB8-46D1-BA5C-066D6F7A3D66}"/>
                      </a:ext>
                    </a:extLst>
                  </p:cNvPr>
                  <p:cNvSpPr/>
                  <p:nvPr/>
                </p:nvSpPr>
                <p:spPr>
                  <a:xfrm>
                    <a:off x="9607402" y="5218288"/>
                    <a:ext cx="1798643" cy="536082"/>
                  </a:xfrm>
                  <a:prstGeom prst="rect">
                    <a:avLst/>
                  </a:prstGeom>
                </p:spPr>
                <p:txBody>
                  <a:bodyPr wrap="square">
                    <a:spAutoFit/>
                  </a:bodyPr>
                  <a:lstStyle/>
                  <a:p>
                    <a:r>
                      <a:rPr lang="en-US" sz="1240" b="1" dirty="0"/>
                      <a:t>Vol. </a:t>
                    </a:r>
                    <a:r>
                      <a:rPr lang="en-US" sz="1240" b="1" dirty="0" err="1"/>
                      <a:t>aprox</a:t>
                    </a:r>
                    <a:r>
                      <a:rPr lang="en-US" sz="1240" b="1" dirty="0"/>
                      <a:t>. (MMm</a:t>
                    </a:r>
                    <a:r>
                      <a:rPr lang="en-US" sz="1240" b="1" baseline="30000" dirty="0"/>
                      <a:t>3</a:t>
                    </a:r>
                    <a:r>
                      <a:rPr lang="en-US" sz="1240" b="1" dirty="0"/>
                      <a:t>/d) </a:t>
                    </a:r>
                    <a:r>
                      <a:rPr lang="en-US" sz="1240" b="1" dirty="0" err="1"/>
                      <a:t>inyección</a:t>
                    </a:r>
                    <a:r>
                      <a:rPr lang="en-US" sz="1240" b="1" dirty="0"/>
                      <a:t> y </a:t>
                    </a:r>
                    <a:r>
                      <a:rPr lang="en-US" sz="1240" b="1" dirty="0" err="1"/>
                      <a:t>entregas</a:t>
                    </a:r>
                    <a:endParaRPr lang="en-US" sz="1240" b="1" dirty="0"/>
                  </a:p>
                  <a:p>
                    <a:endParaRPr lang="en-US" sz="1240" b="1" dirty="0"/>
                  </a:p>
                </p:txBody>
              </p:sp>
              <p:sp>
                <p:nvSpPr>
                  <p:cNvPr id="69" name="Rectángulo 68">
                    <a:extLst>
                      <a:ext uri="{FF2B5EF4-FFF2-40B4-BE49-F238E27FC236}">
                        <a16:creationId xmlns:a16="http://schemas.microsoft.com/office/drawing/2014/main" id="{F3EE3E35-7932-4CF6-B740-7B5634E9BC86}"/>
                      </a:ext>
                    </a:extLst>
                  </p:cNvPr>
                  <p:cNvSpPr/>
                  <p:nvPr/>
                </p:nvSpPr>
                <p:spPr>
                  <a:xfrm>
                    <a:off x="9629788" y="5557698"/>
                    <a:ext cx="1265025" cy="228331"/>
                  </a:xfrm>
                  <a:prstGeom prst="rect">
                    <a:avLst/>
                  </a:prstGeom>
                </p:spPr>
                <p:txBody>
                  <a:bodyPr wrap="none">
                    <a:spAutoFit/>
                  </a:bodyPr>
                  <a:lstStyle/>
                  <a:p>
                    <a:r>
                      <a:rPr lang="en-US" sz="1240" b="1" dirty="0" err="1"/>
                      <a:t>Diámetro</a:t>
                    </a:r>
                    <a:r>
                      <a:rPr lang="en-US" sz="1240" b="1" dirty="0"/>
                      <a:t> (</a:t>
                    </a:r>
                    <a:r>
                      <a:rPr lang="en-US" sz="1240" b="1" dirty="0" err="1"/>
                      <a:t>Pulgadas</a:t>
                    </a:r>
                    <a:r>
                      <a:rPr lang="en-US" sz="1240" b="1" dirty="0"/>
                      <a:t>).</a:t>
                    </a:r>
                  </a:p>
                </p:txBody>
              </p:sp>
            </p:grpSp>
            <p:sp>
              <p:nvSpPr>
                <p:cNvPr id="59" name="Line 17">
                  <a:extLst>
                    <a:ext uri="{FF2B5EF4-FFF2-40B4-BE49-F238E27FC236}">
                      <a16:creationId xmlns:a16="http://schemas.microsoft.com/office/drawing/2014/main" id="{0BBCD524-EA41-4684-B717-F12386876137}"/>
                    </a:ext>
                  </a:extLst>
                </p:cNvPr>
                <p:cNvSpPr>
                  <a:spLocks noChangeShapeType="1"/>
                </p:cNvSpPr>
                <p:nvPr/>
              </p:nvSpPr>
              <p:spPr bwMode="auto">
                <a:xfrm>
                  <a:off x="13159135" y="5876952"/>
                  <a:ext cx="470679" cy="0"/>
                </a:xfrm>
                <a:prstGeom prst="line">
                  <a:avLst/>
                </a:prstGeom>
                <a:noFill/>
                <a:ln w="1254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dirty="0"/>
                </a:p>
              </p:txBody>
            </p:sp>
            <p:sp>
              <p:nvSpPr>
                <p:cNvPr id="60" name="Line 18">
                  <a:extLst>
                    <a:ext uri="{FF2B5EF4-FFF2-40B4-BE49-F238E27FC236}">
                      <a16:creationId xmlns:a16="http://schemas.microsoft.com/office/drawing/2014/main" id="{84C4BB93-2D89-49E8-A1D6-023062D8CEFA}"/>
                    </a:ext>
                  </a:extLst>
                </p:cNvPr>
                <p:cNvSpPr>
                  <a:spLocks noChangeShapeType="1"/>
                </p:cNvSpPr>
                <p:nvPr/>
              </p:nvSpPr>
              <p:spPr bwMode="auto">
                <a:xfrm>
                  <a:off x="13159135" y="5876952"/>
                  <a:ext cx="110682" cy="0"/>
                </a:xfrm>
                <a:prstGeom prst="line">
                  <a:avLst/>
                </a:prstGeom>
                <a:noFill/>
                <a:ln w="71438"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61" name="Line 19">
                  <a:extLst>
                    <a:ext uri="{FF2B5EF4-FFF2-40B4-BE49-F238E27FC236}">
                      <a16:creationId xmlns:a16="http://schemas.microsoft.com/office/drawing/2014/main" id="{A7F369A0-7188-481A-A357-6493F1A1460F}"/>
                    </a:ext>
                  </a:extLst>
                </p:cNvPr>
                <p:cNvSpPr>
                  <a:spLocks noChangeShapeType="1"/>
                </p:cNvSpPr>
                <p:nvPr/>
              </p:nvSpPr>
              <p:spPr bwMode="auto">
                <a:xfrm>
                  <a:off x="13379381" y="5876952"/>
                  <a:ext cx="110682" cy="0"/>
                </a:xfrm>
                <a:prstGeom prst="line">
                  <a:avLst/>
                </a:prstGeom>
                <a:noFill/>
                <a:ln w="71438"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sp>
              <p:nvSpPr>
                <p:cNvPr id="62" name="Line 20">
                  <a:extLst>
                    <a:ext uri="{FF2B5EF4-FFF2-40B4-BE49-F238E27FC236}">
                      <a16:creationId xmlns:a16="http://schemas.microsoft.com/office/drawing/2014/main" id="{702C6B6E-044F-49E9-B427-138690A8F558}"/>
                    </a:ext>
                  </a:extLst>
                </p:cNvPr>
                <p:cNvSpPr>
                  <a:spLocks noChangeShapeType="1"/>
                </p:cNvSpPr>
                <p:nvPr/>
              </p:nvSpPr>
              <p:spPr bwMode="auto">
                <a:xfrm>
                  <a:off x="13599627" y="5876952"/>
                  <a:ext cx="30187" cy="0"/>
                </a:xfrm>
                <a:prstGeom prst="line">
                  <a:avLst/>
                </a:prstGeom>
                <a:noFill/>
                <a:ln w="71438"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b="1"/>
                </a:p>
              </p:txBody>
            </p:sp>
          </p:grpSp>
        </p:grpSp>
        <p:sp>
          <p:nvSpPr>
            <p:cNvPr id="55" name="Círculo: vacío 54">
              <a:extLst>
                <a:ext uri="{FF2B5EF4-FFF2-40B4-BE49-F238E27FC236}">
                  <a16:creationId xmlns:a16="http://schemas.microsoft.com/office/drawing/2014/main" id="{280EC695-853B-4C66-AB82-10E1249054DD}"/>
                </a:ext>
              </a:extLst>
            </p:cNvPr>
            <p:cNvSpPr>
              <a:spLocks/>
            </p:cNvSpPr>
            <p:nvPr/>
          </p:nvSpPr>
          <p:spPr>
            <a:xfrm>
              <a:off x="5611843" y="2313347"/>
              <a:ext cx="284255" cy="268878"/>
            </a:xfrm>
            <a:prstGeom prst="don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40" b="1">
                  <a:solidFill>
                    <a:schemeClr val="tx1"/>
                  </a:solidFill>
                </a:rPr>
                <a:t>8</a:t>
              </a:r>
            </a:p>
          </p:txBody>
        </p:sp>
      </p:grpSp>
      <p:sp>
        <p:nvSpPr>
          <p:cNvPr id="79" name="Elipse 78">
            <a:extLst>
              <a:ext uri="{FF2B5EF4-FFF2-40B4-BE49-F238E27FC236}">
                <a16:creationId xmlns:a16="http://schemas.microsoft.com/office/drawing/2014/main" id="{7BAB7BA9-CB1E-442E-B63A-2D47FA0F9069}"/>
              </a:ext>
            </a:extLst>
          </p:cNvPr>
          <p:cNvSpPr/>
          <p:nvPr/>
        </p:nvSpPr>
        <p:spPr>
          <a:xfrm>
            <a:off x="6648831" y="2672377"/>
            <a:ext cx="294473" cy="288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2" b="1" dirty="0">
              <a:solidFill>
                <a:schemeClr val="bg1"/>
              </a:solidFill>
            </a:endParaRPr>
          </a:p>
        </p:txBody>
      </p:sp>
      <p:sp>
        <p:nvSpPr>
          <p:cNvPr id="49" name="Rectángulo 48">
            <a:extLst>
              <a:ext uri="{FF2B5EF4-FFF2-40B4-BE49-F238E27FC236}">
                <a16:creationId xmlns:a16="http://schemas.microsoft.com/office/drawing/2014/main" id="{2B91A5FD-5C62-42D2-A775-0BA2217F8A5E}"/>
              </a:ext>
            </a:extLst>
          </p:cNvPr>
          <p:cNvSpPr/>
          <p:nvPr/>
        </p:nvSpPr>
        <p:spPr>
          <a:xfrm>
            <a:off x="6324504" y="8462992"/>
            <a:ext cx="7946507" cy="1459502"/>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ES" sz="1984" b="1" dirty="0">
                <a:solidFill>
                  <a:srgbClr val="00B0F0"/>
                </a:solidFill>
                <a:latin typeface="Myanmar Text" panose="020B0502040204020203" pitchFamily="34" charset="0"/>
                <a:ea typeface="Roboto" pitchFamily="2" charset="0"/>
                <a:cs typeface="Myanmar Text" panose="020B0502040204020203" pitchFamily="34" charset="0"/>
              </a:rPr>
              <a:t>OBRAS COMPLEMENTARIAS SIST. LICENCIADO</a:t>
            </a:r>
          </a:p>
          <a:p>
            <a:pPr defTabSz="1133961">
              <a:defRPr/>
            </a:pPr>
            <a:r>
              <a:rPr lang="es-ES" sz="1600" b="1" dirty="0">
                <a:solidFill>
                  <a:srgbClr val="00B0F0"/>
                </a:solidFill>
                <a:latin typeface="Myanmar Text" panose="020B0502040204020203" pitchFamily="34" charset="0"/>
                <a:ea typeface="Roboto" pitchFamily="2" charset="0"/>
                <a:cs typeface="Myanmar Text" panose="020B0502040204020203" pitchFamily="34" charset="0"/>
              </a:rPr>
              <a:t>NEUBA II TR. FINALES: 29km de </a:t>
            </a:r>
            <a:r>
              <a:rPr lang="es-ES" sz="1600" b="1" dirty="0" err="1">
                <a:solidFill>
                  <a:srgbClr val="00B0F0"/>
                </a:solidFill>
                <a:latin typeface="Myanmar Text" panose="020B0502040204020203" pitchFamily="34" charset="0"/>
                <a:ea typeface="Roboto" pitchFamily="2" charset="0"/>
                <a:cs typeface="Myanmar Text" panose="020B0502040204020203" pitchFamily="34" charset="0"/>
              </a:rPr>
              <a:t>Gto</a:t>
            </a:r>
            <a:r>
              <a:rPr lang="es-ES" sz="1600" b="1" dirty="0">
                <a:solidFill>
                  <a:srgbClr val="00B0F0"/>
                </a:solidFill>
                <a:latin typeface="Myanmar Text" panose="020B0502040204020203" pitchFamily="34" charset="0"/>
                <a:ea typeface="Roboto" pitchFamily="2" charset="0"/>
                <a:cs typeface="Myanmar Text" panose="020B0502040204020203" pitchFamily="34" charset="0"/>
              </a:rPr>
              <a:t> en 36” + Partición </a:t>
            </a:r>
            <a:r>
              <a:rPr lang="es-ES" sz="1600" b="1" dirty="0" err="1">
                <a:solidFill>
                  <a:srgbClr val="00B0F0"/>
                </a:solidFill>
                <a:latin typeface="Myanmar Text" panose="020B0502040204020203" pitchFamily="34" charset="0"/>
                <a:ea typeface="Roboto" pitchFamily="2" charset="0"/>
                <a:cs typeface="Myanmar Text" panose="020B0502040204020203" pitchFamily="34" charset="0"/>
              </a:rPr>
              <a:t>PPCCs</a:t>
            </a:r>
            <a:r>
              <a:rPr lang="es-ES" sz="1600" b="1" dirty="0">
                <a:solidFill>
                  <a:srgbClr val="00B0F0"/>
                </a:solidFill>
                <a:latin typeface="Myanmar Text" panose="020B0502040204020203" pitchFamily="34" charset="0"/>
                <a:ea typeface="Roboto" pitchFamily="2" charset="0"/>
                <a:cs typeface="Myanmar Text" panose="020B0502040204020203" pitchFamily="34" charset="0"/>
              </a:rPr>
              <a:t> Saturno y Ordoqui</a:t>
            </a:r>
          </a:p>
          <a:p>
            <a:pPr defTabSz="1133961">
              <a:defRPr/>
            </a:pPr>
            <a:r>
              <a:rPr lang="es-ES" sz="1600" b="1" dirty="0">
                <a:solidFill>
                  <a:srgbClr val="00B0F0"/>
                </a:solidFill>
                <a:latin typeface="Myanmar Text" panose="020B0502040204020203" pitchFamily="34" charset="0"/>
                <a:ea typeface="Roboto" pitchFamily="2" charset="0"/>
                <a:cs typeface="Myanmar Text" panose="020B0502040204020203" pitchFamily="34" charset="0"/>
              </a:rPr>
              <a:t>GTO MERCEDES-CARDALES: 73km de </a:t>
            </a:r>
            <a:r>
              <a:rPr lang="es-ES" sz="1600" b="1" dirty="0" err="1">
                <a:solidFill>
                  <a:srgbClr val="00B0F0"/>
                </a:solidFill>
                <a:latin typeface="Myanmar Text" panose="020B0502040204020203" pitchFamily="34" charset="0"/>
                <a:ea typeface="Roboto" pitchFamily="2" charset="0"/>
                <a:cs typeface="Myanmar Text" panose="020B0502040204020203" pitchFamily="34" charset="0"/>
              </a:rPr>
              <a:t>Gto</a:t>
            </a:r>
            <a:r>
              <a:rPr lang="es-ES" sz="1600" b="1" dirty="0">
                <a:solidFill>
                  <a:srgbClr val="00B0F0"/>
                </a:solidFill>
                <a:latin typeface="Myanmar Text" panose="020B0502040204020203" pitchFamily="34" charset="0"/>
                <a:ea typeface="Roboto" pitchFamily="2" charset="0"/>
                <a:cs typeface="Myanmar Text" panose="020B0502040204020203" pitchFamily="34" charset="0"/>
              </a:rPr>
              <a:t> en 30” + 15.000 HP </a:t>
            </a:r>
            <a:endParaRPr lang="es-ES" sz="1600" b="1" dirty="0">
              <a:solidFill>
                <a:srgbClr val="00B0F0"/>
              </a:solidFill>
              <a:highlight>
                <a:srgbClr val="FFFFFF"/>
              </a:highlight>
              <a:latin typeface="Myanmar Text" panose="020B0502040204020203" pitchFamily="34" charset="0"/>
              <a:ea typeface="Roboto" pitchFamily="2" charset="0"/>
              <a:cs typeface="Myanmar Text" panose="020B0502040204020203" pitchFamily="34" charset="0"/>
            </a:endParaRPr>
          </a:p>
          <a:p>
            <a:pPr defTabSz="1133961">
              <a:defRPr/>
            </a:pPr>
            <a:r>
              <a:rPr lang="es-ES" sz="1600" b="1" dirty="0">
                <a:solidFill>
                  <a:srgbClr val="00B0F0"/>
                </a:solidFill>
                <a:highlight>
                  <a:srgbClr val="FFFFFF"/>
                </a:highlight>
                <a:latin typeface="Myanmar Text" panose="020B0502040204020203" pitchFamily="34" charset="0"/>
                <a:ea typeface="Roboto" pitchFamily="2" charset="0"/>
                <a:cs typeface="Myanmar Text" panose="020B0502040204020203" pitchFamily="34" charset="0"/>
              </a:rPr>
              <a:t>REVERSIÓN GASODUCTO NORTE ETAPA 1 y 2: 158km de </a:t>
            </a:r>
            <a:r>
              <a:rPr lang="es-ES" sz="1600" b="1" dirty="0" err="1">
                <a:solidFill>
                  <a:srgbClr val="00B0F0"/>
                </a:solidFill>
                <a:highlight>
                  <a:srgbClr val="FFFFFF"/>
                </a:highlight>
                <a:latin typeface="Myanmar Text" panose="020B0502040204020203" pitchFamily="34" charset="0"/>
                <a:ea typeface="Roboto" pitchFamily="2" charset="0"/>
                <a:cs typeface="Myanmar Text" panose="020B0502040204020203" pitchFamily="34" charset="0"/>
              </a:rPr>
              <a:t>Gto</a:t>
            </a:r>
            <a:r>
              <a:rPr lang="es-ES" sz="1600" b="1" dirty="0">
                <a:solidFill>
                  <a:srgbClr val="00B0F0"/>
                </a:solidFill>
                <a:highlight>
                  <a:srgbClr val="FFFFFF"/>
                </a:highlight>
                <a:latin typeface="Myanmar Text" panose="020B0502040204020203" pitchFamily="34" charset="0"/>
                <a:ea typeface="Roboto" pitchFamily="2" charset="0"/>
                <a:cs typeface="Myanmar Text" panose="020B0502040204020203" pitchFamily="34" charset="0"/>
              </a:rPr>
              <a:t> en 30” + LOOPS EN CENTRO OESTE: 65km de </a:t>
            </a:r>
            <a:r>
              <a:rPr lang="es-ES" sz="1600" b="1" dirty="0" err="1">
                <a:solidFill>
                  <a:srgbClr val="00B0F0"/>
                </a:solidFill>
                <a:highlight>
                  <a:srgbClr val="FFFFFF"/>
                </a:highlight>
                <a:latin typeface="Myanmar Text" panose="020B0502040204020203" pitchFamily="34" charset="0"/>
                <a:ea typeface="Roboto" pitchFamily="2" charset="0"/>
                <a:cs typeface="Myanmar Text" panose="020B0502040204020203" pitchFamily="34" charset="0"/>
              </a:rPr>
              <a:t>Gto</a:t>
            </a:r>
            <a:r>
              <a:rPr lang="es-ES" sz="1600" b="1" dirty="0">
                <a:solidFill>
                  <a:srgbClr val="00B0F0"/>
                </a:solidFill>
                <a:highlight>
                  <a:srgbClr val="FFFFFF"/>
                </a:highlight>
                <a:latin typeface="Myanmar Text" panose="020B0502040204020203" pitchFamily="34" charset="0"/>
                <a:ea typeface="Roboto" pitchFamily="2" charset="0"/>
                <a:cs typeface="Myanmar Text" panose="020B0502040204020203" pitchFamily="34" charset="0"/>
              </a:rPr>
              <a:t> en 30” y 15.000 HP </a:t>
            </a:r>
          </a:p>
          <a:p>
            <a:pPr defTabSz="1133961">
              <a:defRPr/>
            </a:pPr>
            <a:endParaRPr lang="es-ES" sz="500" b="1" dirty="0">
              <a:solidFill>
                <a:srgbClr val="1F4E79"/>
              </a:solidFill>
              <a:highlight>
                <a:srgbClr val="FFFFFF"/>
              </a:highlight>
              <a:latin typeface="Myanmar Text" panose="020B0502040204020203" pitchFamily="34" charset="0"/>
              <a:ea typeface="Roboto" pitchFamily="2" charset="0"/>
              <a:cs typeface="Myanmar Text" panose="020B0502040204020203" pitchFamily="34" charset="0"/>
            </a:endParaRPr>
          </a:p>
        </p:txBody>
      </p:sp>
      <p:pic>
        <p:nvPicPr>
          <p:cNvPr id="11" name="Imagen 10">
            <a:extLst>
              <a:ext uri="{FF2B5EF4-FFF2-40B4-BE49-F238E27FC236}">
                <a16:creationId xmlns:a16="http://schemas.microsoft.com/office/drawing/2014/main" id="{899763FC-FF53-4AA1-9678-B5D013575E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1599" y="4189283"/>
            <a:ext cx="871313" cy="230303"/>
          </a:xfrm>
          <a:prstGeom prst="rect">
            <a:avLst/>
          </a:prstGeom>
        </p:spPr>
      </p:pic>
      <p:pic>
        <p:nvPicPr>
          <p:cNvPr id="83" name="Imagen 82">
            <a:extLst>
              <a:ext uri="{FF2B5EF4-FFF2-40B4-BE49-F238E27FC236}">
                <a16:creationId xmlns:a16="http://schemas.microsoft.com/office/drawing/2014/main" id="{C5116B9D-023D-4082-9A9A-853385A471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616473" y="3193766"/>
            <a:ext cx="604774" cy="164424"/>
          </a:xfrm>
          <a:prstGeom prst="rect">
            <a:avLst/>
          </a:prstGeom>
        </p:spPr>
      </p:pic>
      <p:pic>
        <p:nvPicPr>
          <p:cNvPr id="84" name="Imagen 83">
            <a:extLst>
              <a:ext uri="{FF2B5EF4-FFF2-40B4-BE49-F238E27FC236}">
                <a16:creationId xmlns:a16="http://schemas.microsoft.com/office/drawing/2014/main" id="{4EA63B6B-EDFC-4D71-8063-9F8F99ECD1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65236" y="3159007"/>
            <a:ext cx="604774" cy="164424"/>
          </a:xfrm>
          <a:prstGeom prst="rect">
            <a:avLst/>
          </a:prstGeom>
        </p:spPr>
      </p:pic>
      <p:pic>
        <p:nvPicPr>
          <p:cNvPr id="12" name="Imagen 11">
            <a:extLst>
              <a:ext uri="{FF2B5EF4-FFF2-40B4-BE49-F238E27FC236}">
                <a16:creationId xmlns:a16="http://schemas.microsoft.com/office/drawing/2014/main" id="{587E3801-6C8C-49ED-98A4-16F70E0F8AE9}"/>
              </a:ext>
            </a:extLst>
          </p:cNvPr>
          <p:cNvPicPr>
            <a:picLocks noChangeAspect="1"/>
          </p:cNvPicPr>
          <p:nvPr/>
        </p:nvPicPr>
        <p:blipFill>
          <a:blip r:embed="rId6"/>
          <a:stretch>
            <a:fillRect/>
          </a:stretch>
        </p:blipFill>
        <p:spPr>
          <a:xfrm>
            <a:off x="11701367" y="4352443"/>
            <a:ext cx="390017" cy="356395"/>
          </a:xfrm>
          <a:prstGeom prst="rect">
            <a:avLst/>
          </a:prstGeom>
        </p:spPr>
      </p:pic>
      <p:pic>
        <p:nvPicPr>
          <p:cNvPr id="85" name="Imagen 84">
            <a:extLst>
              <a:ext uri="{FF2B5EF4-FFF2-40B4-BE49-F238E27FC236}">
                <a16:creationId xmlns:a16="http://schemas.microsoft.com/office/drawing/2014/main" id="{723FE941-9A3B-4C48-9203-33E177661300}"/>
              </a:ext>
            </a:extLst>
          </p:cNvPr>
          <p:cNvPicPr>
            <a:picLocks noChangeAspect="1"/>
          </p:cNvPicPr>
          <p:nvPr/>
        </p:nvPicPr>
        <p:blipFill>
          <a:blip r:embed="rId6"/>
          <a:stretch>
            <a:fillRect/>
          </a:stretch>
        </p:blipFill>
        <p:spPr>
          <a:xfrm>
            <a:off x="12213985" y="3078566"/>
            <a:ext cx="390017" cy="356395"/>
          </a:xfrm>
          <a:prstGeom prst="rect">
            <a:avLst/>
          </a:prstGeom>
        </p:spPr>
      </p:pic>
      <p:pic>
        <p:nvPicPr>
          <p:cNvPr id="86" name="Imagen 85">
            <a:extLst>
              <a:ext uri="{FF2B5EF4-FFF2-40B4-BE49-F238E27FC236}">
                <a16:creationId xmlns:a16="http://schemas.microsoft.com/office/drawing/2014/main" id="{1671B336-7C23-49F1-B3B4-61FC262A4903}"/>
              </a:ext>
            </a:extLst>
          </p:cNvPr>
          <p:cNvPicPr>
            <a:picLocks noChangeAspect="1"/>
          </p:cNvPicPr>
          <p:nvPr/>
        </p:nvPicPr>
        <p:blipFill>
          <a:blip r:embed="rId6"/>
          <a:stretch>
            <a:fillRect/>
          </a:stretch>
        </p:blipFill>
        <p:spPr>
          <a:xfrm>
            <a:off x="12091384" y="3381667"/>
            <a:ext cx="390017" cy="356395"/>
          </a:xfrm>
          <a:prstGeom prst="rect">
            <a:avLst/>
          </a:prstGeom>
        </p:spPr>
      </p:pic>
      <p:sp>
        <p:nvSpPr>
          <p:cNvPr id="88" name="Rectángulo 87">
            <a:extLst>
              <a:ext uri="{FF2B5EF4-FFF2-40B4-BE49-F238E27FC236}">
                <a16:creationId xmlns:a16="http://schemas.microsoft.com/office/drawing/2014/main" id="{AEE70A71-B7C8-4575-BD87-914C64E31AB0}"/>
              </a:ext>
            </a:extLst>
          </p:cNvPr>
          <p:cNvSpPr/>
          <p:nvPr/>
        </p:nvSpPr>
        <p:spPr>
          <a:xfrm>
            <a:off x="527877" y="3918430"/>
            <a:ext cx="5065767" cy="128347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9" name="Rectángulo 88">
            <a:extLst>
              <a:ext uri="{FF2B5EF4-FFF2-40B4-BE49-F238E27FC236}">
                <a16:creationId xmlns:a16="http://schemas.microsoft.com/office/drawing/2014/main" id="{BC6A7D0D-3D6F-432A-BF3D-7BF6B03F977A}"/>
              </a:ext>
            </a:extLst>
          </p:cNvPr>
          <p:cNvSpPr/>
          <p:nvPr/>
        </p:nvSpPr>
        <p:spPr>
          <a:xfrm>
            <a:off x="6299414" y="8303767"/>
            <a:ext cx="8067216" cy="1627503"/>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1" name="44 CuadroTexto">
            <a:extLst>
              <a:ext uri="{FF2B5EF4-FFF2-40B4-BE49-F238E27FC236}">
                <a16:creationId xmlns:a16="http://schemas.microsoft.com/office/drawing/2014/main" id="{870E42EF-D476-404B-9EAE-B151D5518444}"/>
              </a:ext>
            </a:extLst>
          </p:cNvPr>
          <p:cNvSpPr txBox="1"/>
          <p:nvPr/>
        </p:nvSpPr>
        <p:spPr>
          <a:xfrm>
            <a:off x="347536" y="1289806"/>
            <a:ext cx="6116831" cy="467692"/>
          </a:xfrm>
          <a:prstGeom prst="rect">
            <a:avLst/>
          </a:prstGeom>
          <a:noFill/>
        </p:spPr>
        <p:txBody>
          <a:bodyPr wrap="square" rtlCol="0">
            <a:spAutoFit/>
          </a:bodyPr>
          <a:lstStyle/>
          <a:p>
            <a:r>
              <a:rPr lang="es-AR" b="1" u="sng" dirty="0"/>
              <a:t>Tramos</a:t>
            </a:r>
          </a:p>
        </p:txBody>
      </p:sp>
      <p:pic>
        <p:nvPicPr>
          <p:cNvPr id="96" name="Imagen 95">
            <a:extLst>
              <a:ext uri="{FF2B5EF4-FFF2-40B4-BE49-F238E27FC236}">
                <a16:creationId xmlns:a16="http://schemas.microsoft.com/office/drawing/2014/main" id="{3B3703FC-85F8-4BE8-968F-E2AB902B55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39813" y="3881438"/>
            <a:ext cx="230982" cy="227996"/>
          </a:xfrm>
          <a:prstGeom prst="rect">
            <a:avLst/>
          </a:prstGeom>
        </p:spPr>
      </p:pic>
      <p:sp>
        <p:nvSpPr>
          <p:cNvPr id="98" name="Flecha: a la derecha 97">
            <a:extLst>
              <a:ext uri="{FF2B5EF4-FFF2-40B4-BE49-F238E27FC236}">
                <a16:creationId xmlns:a16="http://schemas.microsoft.com/office/drawing/2014/main" id="{78518520-258F-4498-88E5-6896940FA789}"/>
              </a:ext>
            </a:extLst>
          </p:cNvPr>
          <p:cNvSpPr/>
          <p:nvPr/>
        </p:nvSpPr>
        <p:spPr>
          <a:xfrm rot="19095576">
            <a:off x="12183461" y="4974361"/>
            <a:ext cx="1174727" cy="664088"/>
          </a:xfrm>
          <a:prstGeom prst="rightArrow">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yanmar Text" panose="020B0502040204020203" pitchFamily="34" charset="0"/>
              <a:cs typeface="Myanmar Text" panose="020B0502040204020203" pitchFamily="34" charset="0"/>
            </a:endParaRPr>
          </a:p>
        </p:txBody>
      </p:sp>
      <p:sp>
        <p:nvSpPr>
          <p:cNvPr id="100" name="Rectángulo 99">
            <a:extLst>
              <a:ext uri="{FF2B5EF4-FFF2-40B4-BE49-F238E27FC236}">
                <a16:creationId xmlns:a16="http://schemas.microsoft.com/office/drawing/2014/main" id="{7C0C0425-DE5A-4E95-AFD4-852C144D2039}"/>
              </a:ext>
            </a:extLst>
          </p:cNvPr>
          <p:cNvSpPr/>
          <p:nvPr/>
        </p:nvSpPr>
        <p:spPr>
          <a:xfrm>
            <a:off x="12362785" y="5201901"/>
            <a:ext cx="560860" cy="3600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736" b="1" dirty="0">
                <a:solidFill>
                  <a:schemeClr val="tx1"/>
                </a:solidFill>
                <a:latin typeface="Encode Sans" panose="00000500000000000000" pitchFamily="2" charset="0"/>
              </a:rPr>
              <a:t>19</a:t>
            </a:r>
            <a:endParaRPr lang="en-US" sz="1736" b="1" dirty="0">
              <a:solidFill>
                <a:schemeClr val="tx1"/>
              </a:solidFill>
              <a:latin typeface="Encode Sans" panose="00000500000000000000" pitchFamily="2" charset="0"/>
            </a:endParaRPr>
          </a:p>
        </p:txBody>
      </p:sp>
      <p:sp>
        <p:nvSpPr>
          <p:cNvPr id="101" name="Elipse 100">
            <a:extLst>
              <a:ext uri="{FF2B5EF4-FFF2-40B4-BE49-F238E27FC236}">
                <a16:creationId xmlns:a16="http://schemas.microsoft.com/office/drawing/2014/main" id="{DA9BAD97-4656-4501-88BC-EDFA1FC6B304}"/>
              </a:ext>
            </a:extLst>
          </p:cNvPr>
          <p:cNvSpPr/>
          <p:nvPr/>
        </p:nvSpPr>
        <p:spPr>
          <a:xfrm>
            <a:off x="6623333" y="6856380"/>
            <a:ext cx="720000" cy="504000"/>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36" b="1" dirty="0">
                <a:solidFill>
                  <a:schemeClr val="bg1"/>
                </a:solidFill>
                <a:latin typeface="Encode Sans" panose="00000500000000000000" pitchFamily="2" charset="0"/>
              </a:rPr>
              <a:t>39</a:t>
            </a:r>
          </a:p>
        </p:txBody>
      </p:sp>
      <p:sp>
        <p:nvSpPr>
          <p:cNvPr id="104" name="Flecha: a la derecha 103">
            <a:extLst>
              <a:ext uri="{FF2B5EF4-FFF2-40B4-BE49-F238E27FC236}">
                <a16:creationId xmlns:a16="http://schemas.microsoft.com/office/drawing/2014/main" id="{8E965B99-000F-4DF5-B8B4-EC4E8920C755}"/>
              </a:ext>
            </a:extLst>
          </p:cNvPr>
          <p:cNvSpPr/>
          <p:nvPr/>
        </p:nvSpPr>
        <p:spPr>
          <a:xfrm rot="17485866">
            <a:off x="10920906" y="3818071"/>
            <a:ext cx="1174727" cy="664088"/>
          </a:xfrm>
          <a:prstGeom prst="rightArrow">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yanmar Text" panose="020B0502040204020203" pitchFamily="34" charset="0"/>
              <a:cs typeface="Myanmar Text" panose="020B0502040204020203" pitchFamily="34" charset="0"/>
            </a:endParaRPr>
          </a:p>
        </p:txBody>
      </p:sp>
      <p:sp>
        <p:nvSpPr>
          <p:cNvPr id="103" name="Elipse 102">
            <a:extLst>
              <a:ext uri="{FF2B5EF4-FFF2-40B4-BE49-F238E27FC236}">
                <a16:creationId xmlns:a16="http://schemas.microsoft.com/office/drawing/2014/main" id="{6F4D5967-3956-4B84-BD78-164B8C3E31A4}"/>
              </a:ext>
            </a:extLst>
          </p:cNvPr>
          <p:cNvSpPr/>
          <p:nvPr/>
        </p:nvSpPr>
        <p:spPr>
          <a:xfrm>
            <a:off x="6645080" y="2664035"/>
            <a:ext cx="352506" cy="301912"/>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6" b="1" dirty="0">
              <a:solidFill>
                <a:schemeClr val="bg1"/>
              </a:solidFill>
              <a:latin typeface="Encode Sans" panose="00000500000000000000" pitchFamily="2" charset="0"/>
            </a:endParaRPr>
          </a:p>
        </p:txBody>
      </p:sp>
      <p:sp>
        <p:nvSpPr>
          <p:cNvPr id="99" name="Rectángulo: una sola esquina redondeada 98">
            <a:extLst>
              <a:ext uri="{FF2B5EF4-FFF2-40B4-BE49-F238E27FC236}">
                <a16:creationId xmlns:a16="http://schemas.microsoft.com/office/drawing/2014/main" id="{0D1A5323-B0AB-4E8A-85B6-077E3F6B9648}"/>
              </a:ext>
            </a:extLst>
          </p:cNvPr>
          <p:cNvSpPr/>
          <p:nvPr/>
        </p:nvSpPr>
        <p:spPr>
          <a:xfrm>
            <a:off x="11260003" y="4008122"/>
            <a:ext cx="468000" cy="384343"/>
          </a:xfrm>
          <a:prstGeom prst="round1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736" b="1" dirty="0">
                <a:solidFill>
                  <a:schemeClr val="tx1"/>
                </a:solidFill>
                <a:latin typeface="Encode Sans" panose="00000500000000000000" pitchFamily="2" charset="0"/>
              </a:rPr>
              <a:t>20</a:t>
            </a:r>
            <a:endParaRPr lang="en-US" sz="1736" b="1" dirty="0">
              <a:solidFill>
                <a:schemeClr val="tx1"/>
              </a:solidFill>
              <a:latin typeface="Encode Sans" panose="00000500000000000000" pitchFamily="2" charset="0"/>
            </a:endParaRPr>
          </a:p>
        </p:txBody>
      </p:sp>
      <p:sp>
        <p:nvSpPr>
          <p:cNvPr id="105" name="Flecha: a la derecha 104">
            <a:extLst>
              <a:ext uri="{FF2B5EF4-FFF2-40B4-BE49-F238E27FC236}">
                <a16:creationId xmlns:a16="http://schemas.microsoft.com/office/drawing/2014/main" id="{BD4EFEE8-75AA-4043-949F-AC9DBA8B00DE}"/>
              </a:ext>
            </a:extLst>
          </p:cNvPr>
          <p:cNvSpPr/>
          <p:nvPr/>
        </p:nvSpPr>
        <p:spPr>
          <a:xfrm rot="13163335">
            <a:off x="12614870" y="2905683"/>
            <a:ext cx="1174727" cy="664088"/>
          </a:xfrm>
          <a:prstGeom prst="rightArrow">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Myanmar Text" panose="020B0502040204020203" pitchFamily="34" charset="0"/>
              <a:cs typeface="Myanmar Text" panose="020B0502040204020203" pitchFamily="34" charset="0"/>
            </a:endParaRPr>
          </a:p>
        </p:txBody>
      </p:sp>
      <p:sp>
        <p:nvSpPr>
          <p:cNvPr id="106" name="Rectángulo: una sola esquina redondeada 105">
            <a:extLst>
              <a:ext uri="{FF2B5EF4-FFF2-40B4-BE49-F238E27FC236}">
                <a16:creationId xmlns:a16="http://schemas.microsoft.com/office/drawing/2014/main" id="{626D8939-3C00-4865-B9A8-5C6E02E517BC}"/>
              </a:ext>
            </a:extLst>
          </p:cNvPr>
          <p:cNvSpPr/>
          <p:nvPr/>
        </p:nvSpPr>
        <p:spPr>
          <a:xfrm>
            <a:off x="13081848" y="3127543"/>
            <a:ext cx="468000" cy="384343"/>
          </a:xfrm>
          <a:prstGeom prst="round1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736" b="1" dirty="0">
                <a:solidFill>
                  <a:schemeClr val="tx1"/>
                </a:solidFill>
                <a:latin typeface="Encode Sans" panose="00000500000000000000" pitchFamily="2" charset="0"/>
              </a:rPr>
              <a:t>14</a:t>
            </a:r>
            <a:endParaRPr lang="en-US" sz="1736" b="1" dirty="0">
              <a:solidFill>
                <a:schemeClr val="tx1"/>
              </a:solidFill>
              <a:latin typeface="Encode Sans" panose="00000500000000000000" pitchFamily="2" charset="0"/>
            </a:endParaRPr>
          </a:p>
        </p:txBody>
      </p:sp>
      <p:sp>
        <p:nvSpPr>
          <p:cNvPr id="107" name="Rectángulo: una sola esquina redondeada 106">
            <a:extLst>
              <a:ext uri="{FF2B5EF4-FFF2-40B4-BE49-F238E27FC236}">
                <a16:creationId xmlns:a16="http://schemas.microsoft.com/office/drawing/2014/main" id="{BF01598B-9275-45DA-A414-2B319501051F}"/>
              </a:ext>
            </a:extLst>
          </p:cNvPr>
          <p:cNvSpPr/>
          <p:nvPr/>
        </p:nvSpPr>
        <p:spPr>
          <a:xfrm>
            <a:off x="7025951" y="2711370"/>
            <a:ext cx="241078" cy="237247"/>
          </a:xfrm>
          <a:prstGeom prst="round1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6" b="1" dirty="0">
              <a:solidFill>
                <a:schemeClr val="tx1"/>
              </a:solidFill>
              <a:latin typeface="Encode Sans" panose="00000500000000000000" pitchFamily="2" charset="0"/>
            </a:endParaRPr>
          </a:p>
        </p:txBody>
      </p:sp>
      <p:sp>
        <p:nvSpPr>
          <p:cNvPr id="80" name="Rectángulo 79">
            <a:extLst>
              <a:ext uri="{FF2B5EF4-FFF2-40B4-BE49-F238E27FC236}">
                <a16:creationId xmlns:a16="http://schemas.microsoft.com/office/drawing/2014/main" id="{D4023675-2C4F-4362-95CE-CAEB67F5992D}"/>
              </a:ext>
            </a:extLst>
          </p:cNvPr>
          <p:cNvSpPr/>
          <p:nvPr/>
        </p:nvSpPr>
        <p:spPr>
          <a:xfrm>
            <a:off x="438833" y="5791090"/>
            <a:ext cx="5065767" cy="830997"/>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2400" b="1" dirty="0">
                <a:solidFill>
                  <a:srgbClr val="00B0F0"/>
                </a:solidFill>
                <a:latin typeface="Myanmar Text" panose="020B0502040204020203" pitchFamily="34" charset="0"/>
                <a:ea typeface="Roboto" pitchFamily="2" charset="0"/>
                <a:cs typeface="Myanmar Text" panose="020B0502040204020203" pitchFamily="34" charset="0"/>
              </a:rPr>
              <a:t>Se puede ampliar a mas de  </a:t>
            </a:r>
          </a:p>
          <a:p>
            <a:pPr algn="ctr" defTabSz="1133961">
              <a:defRPr/>
            </a:pPr>
            <a:r>
              <a:rPr lang="es-AR" sz="2400" b="1" dirty="0">
                <a:solidFill>
                  <a:srgbClr val="00B0F0"/>
                </a:solidFill>
                <a:latin typeface="Myanmar Text" panose="020B0502040204020203" pitchFamily="34" charset="0"/>
                <a:ea typeface="Roboto" pitchFamily="2" charset="0"/>
                <a:cs typeface="Myanmar Text" panose="020B0502040204020203" pitchFamily="34" charset="0"/>
              </a:rPr>
              <a:t>100 MMm</a:t>
            </a:r>
            <a:r>
              <a:rPr lang="es-AR" sz="2400" b="1" baseline="30000" dirty="0">
                <a:solidFill>
                  <a:srgbClr val="00B0F0"/>
                </a:solidFill>
                <a:latin typeface="Myanmar Text" panose="020B0502040204020203" pitchFamily="34" charset="0"/>
                <a:ea typeface="Roboto" pitchFamily="2" charset="0"/>
                <a:cs typeface="Myanmar Text" panose="020B0502040204020203" pitchFamily="34" charset="0"/>
              </a:rPr>
              <a:t>3</a:t>
            </a:r>
            <a:r>
              <a:rPr lang="es-AR" sz="2400" b="1" dirty="0">
                <a:solidFill>
                  <a:srgbClr val="00B0F0"/>
                </a:solidFill>
                <a:latin typeface="Myanmar Text" panose="020B0502040204020203" pitchFamily="34" charset="0"/>
                <a:ea typeface="Roboto" pitchFamily="2" charset="0"/>
                <a:cs typeface="Myanmar Text" panose="020B0502040204020203" pitchFamily="34" charset="0"/>
              </a:rPr>
              <a:t>/d</a:t>
            </a:r>
          </a:p>
        </p:txBody>
      </p:sp>
      <p:sp>
        <p:nvSpPr>
          <p:cNvPr id="92" name="Rectángulo 91">
            <a:extLst>
              <a:ext uri="{FF2B5EF4-FFF2-40B4-BE49-F238E27FC236}">
                <a16:creationId xmlns:a16="http://schemas.microsoft.com/office/drawing/2014/main" id="{137A3365-9AC2-4C80-BB92-B2F408024339}"/>
              </a:ext>
            </a:extLst>
          </p:cNvPr>
          <p:cNvSpPr/>
          <p:nvPr/>
        </p:nvSpPr>
        <p:spPr>
          <a:xfrm>
            <a:off x="484419" y="5564854"/>
            <a:ext cx="5065767" cy="128347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1698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71B038B9-61B9-4FFB-BE30-759B2771C738}"/>
              </a:ext>
            </a:extLst>
          </p:cNvPr>
          <p:cNvSpPr/>
          <p:nvPr/>
        </p:nvSpPr>
        <p:spPr>
          <a:xfrm>
            <a:off x="386409" y="1687546"/>
            <a:ext cx="6268260" cy="7365734"/>
          </a:xfrm>
          <a:prstGeom prst="rect">
            <a:avLst/>
          </a:prstGeom>
        </p:spPr>
        <p:txBody>
          <a:bodyPr wrap="square">
            <a:spAutoFit/>
          </a:bodyPr>
          <a:lstStyle/>
          <a:p>
            <a:pPr>
              <a:spcBef>
                <a:spcPts val="744"/>
              </a:spcBef>
            </a:pPr>
            <a:endParaRPr lang="es-AR" sz="496" b="1" dirty="0">
              <a:solidFill>
                <a:srgbClr val="00B0F0"/>
              </a:solidFill>
              <a:latin typeface="Myanmar Text" panose="020B0502040204020203" pitchFamily="34" charset="0"/>
              <a:ea typeface="Roboto" pitchFamily="2" charset="0"/>
              <a:cs typeface="Myanmar Text" panose="020B0502040204020203" pitchFamily="34" charset="0"/>
            </a:endParaRPr>
          </a:p>
          <a:p>
            <a:r>
              <a:rPr lang="es-ES" sz="1736" b="1" dirty="0">
                <a:latin typeface="Myanmar Text" panose="020B0502040204020203" pitchFamily="34" charset="0"/>
                <a:cs typeface="Myanmar Text" panose="020B0502040204020203" pitchFamily="34" charset="0"/>
              </a:rPr>
              <a:t>Gasoductos: </a:t>
            </a:r>
            <a:endParaRPr lang="es-AR" sz="1736" b="1" dirty="0">
              <a:latin typeface="Myanmar Text" panose="020B0502040204020203" pitchFamily="34" charset="0"/>
              <a:cs typeface="Myanmar Text" panose="020B0502040204020203" pitchFamily="34" charset="0"/>
            </a:endParaRPr>
          </a:p>
          <a:p>
            <a:pPr marL="921332" lvl="1" indent="-354359">
              <a:buFont typeface="Arial" panose="020B0604020202020204" pitchFamily="34" charset="0"/>
              <a:buChar char="•"/>
            </a:pPr>
            <a:r>
              <a:rPr lang="es-AR" sz="1736" dirty="0">
                <a:solidFill>
                  <a:srgbClr val="00B0F0"/>
                </a:solidFill>
                <a:latin typeface="Myanmar Text" panose="020B0502040204020203" pitchFamily="34" charset="0"/>
                <a:ea typeface="Roboto" pitchFamily="2" charset="0"/>
                <a:cs typeface="Myanmar Text" panose="020B0502040204020203" pitchFamily="34" charset="0"/>
              </a:rPr>
              <a:t>Longitud total: 1047 km = 83.760 caños</a:t>
            </a:r>
          </a:p>
          <a:p>
            <a:pPr marL="354359" indent="-354359">
              <a:spcBef>
                <a:spcPts val="744"/>
              </a:spcBef>
              <a:buFont typeface="Arial" panose="020B0604020202020204" pitchFamily="34" charset="0"/>
              <a:buChar char="•"/>
            </a:pPr>
            <a:endParaRPr lang="es-AR" sz="1736" b="1" dirty="0">
              <a:solidFill>
                <a:srgbClr val="00B0F0"/>
              </a:solidFill>
              <a:latin typeface="Myanmar Text" panose="020B0502040204020203" pitchFamily="34" charset="0"/>
              <a:cs typeface="Myanmar Text" panose="020B0502040204020203" pitchFamily="34" charset="0"/>
            </a:endParaRPr>
          </a:p>
          <a:p>
            <a:pPr marL="354359" indent="-354359">
              <a:spcBef>
                <a:spcPts val="744"/>
              </a:spcBef>
              <a:buFont typeface="Arial" panose="020B0604020202020204" pitchFamily="34" charset="0"/>
              <a:buChar char="•"/>
            </a:pPr>
            <a:endParaRPr lang="es-AR" sz="1736" b="1" dirty="0">
              <a:solidFill>
                <a:srgbClr val="00B0F0"/>
              </a:solidFill>
              <a:latin typeface="Myanmar Text" panose="020B0502040204020203" pitchFamily="34" charset="0"/>
              <a:cs typeface="Myanmar Text" panose="020B0502040204020203" pitchFamily="34" charset="0"/>
            </a:endParaRPr>
          </a:p>
          <a:p>
            <a:pPr marL="354359" indent="-354359">
              <a:buFont typeface="Arial" panose="020B0604020202020204" pitchFamily="34" charset="0"/>
              <a:buChar char="•"/>
            </a:pPr>
            <a:endParaRPr lang="es-ES" sz="49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r>
              <a:rPr lang="es-ES" sz="1736" b="1" dirty="0">
                <a:latin typeface="Myanmar Text" panose="020B0502040204020203" pitchFamily="34" charset="0"/>
                <a:cs typeface="Myanmar Text" panose="020B0502040204020203" pitchFamily="34" charset="0"/>
              </a:rPr>
              <a:t>Compresoras: </a:t>
            </a:r>
            <a:endParaRPr lang="es-AR" sz="1736" b="1" dirty="0">
              <a:latin typeface="Myanmar Text" panose="020B0502040204020203" pitchFamily="34" charset="0"/>
              <a:cs typeface="Myanmar Text" panose="020B0502040204020203" pitchFamily="34" charset="0"/>
            </a:endParaRPr>
          </a:p>
          <a:p>
            <a:pPr marL="921332" lvl="1" indent="-354359">
              <a:buFont typeface="Arial" panose="020B0604020202020204" pitchFamily="34" charset="0"/>
              <a:buChar char="•"/>
            </a:pPr>
            <a:r>
              <a:rPr lang="es-AR" sz="1736" dirty="0">
                <a:solidFill>
                  <a:srgbClr val="00B0F0"/>
                </a:solidFill>
                <a:latin typeface="Myanmar Text" panose="020B0502040204020203" pitchFamily="34" charset="0"/>
                <a:ea typeface="Roboto" pitchFamily="2" charset="0"/>
                <a:cs typeface="Myanmar Text" panose="020B0502040204020203" pitchFamily="34" charset="0"/>
              </a:rPr>
              <a:t>8 Plantas Compresoras  = 180.000 HP</a:t>
            </a:r>
          </a:p>
          <a:p>
            <a:pPr marL="921332" lvl="1" indent="-354359">
              <a:buFont typeface="Arial" panose="020B0604020202020204" pitchFamily="34" charset="0"/>
              <a:buChar char="•"/>
            </a:pPr>
            <a:endParaRPr lang="es-AR" sz="1736" dirty="0">
              <a:solidFill>
                <a:srgbClr val="00B0F0"/>
              </a:solidFill>
              <a:latin typeface="Myanmar Text" panose="020B0502040204020203" pitchFamily="34" charset="0"/>
              <a:ea typeface="Roboto" pitchFamily="2" charset="0"/>
              <a:cs typeface="Myanmar Text" panose="020B0502040204020203" pitchFamily="34" charset="0"/>
            </a:endParaRPr>
          </a:p>
          <a:p>
            <a:pPr>
              <a:spcBef>
                <a:spcPts val="744"/>
              </a:spcBef>
            </a:pPr>
            <a:endParaRPr lang="es-AR" sz="1736" dirty="0">
              <a:solidFill>
                <a:srgbClr val="00B0F0"/>
              </a:solidFill>
              <a:latin typeface="Myanmar Text" panose="020B0502040204020203" pitchFamily="34" charset="0"/>
              <a:cs typeface="Myanmar Text" panose="020B0502040204020203" pitchFamily="34" charset="0"/>
            </a:endParaRPr>
          </a:p>
          <a:p>
            <a:pPr marL="354359" indent="-354359">
              <a:buFont typeface="Arial" panose="020B0604020202020204" pitchFamily="34" charset="0"/>
              <a:buChar char="•"/>
            </a:pPr>
            <a:endParaRPr lang="es-ES" sz="496" b="1" dirty="0">
              <a:solidFill>
                <a:srgbClr val="00B0F0"/>
              </a:solidFill>
              <a:latin typeface="Myanmar Text" panose="020B0502040204020203" pitchFamily="34" charset="0"/>
              <a:cs typeface="Myanmar Text" panose="020B0502040204020203" pitchFamily="34" charset="0"/>
            </a:endParaRPr>
          </a:p>
          <a:p>
            <a:endParaRPr lang="es-ES" sz="1736" b="1" dirty="0">
              <a:solidFill>
                <a:srgbClr val="00B0F0"/>
              </a:solidFill>
              <a:latin typeface="Myanmar Text" panose="020B0502040204020203" pitchFamily="34" charset="0"/>
              <a:cs typeface="Myanmar Text" panose="020B0502040204020203" pitchFamily="34" charset="0"/>
            </a:endParaRPr>
          </a:p>
          <a:p>
            <a:r>
              <a:rPr lang="es-ES" sz="1736" b="1" dirty="0">
                <a:latin typeface="Myanmar Text" panose="020B0502040204020203" pitchFamily="34" charset="0"/>
                <a:cs typeface="Myanmar Text" panose="020B0502040204020203" pitchFamily="34" charset="0"/>
              </a:rPr>
              <a:t>Mano de obra (durante el proyecto): </a:t>
            </a:r>
            <a:endParaRPr lang="es-AR" sz="1736" b="1" dirty="0">
              <a:latin typeface="Myanmar Text" panose="020B0502040204020203" pitchFamily="34" charset="0"/>
              <a:cs typeface="Myanmar Text" panose="020B0502040204020203" pitchFamily="34" charset="0"/>
            </a:endParaRPr>
          </a:p>
          <a:p>
            <a:pPr marL="921332" lvl="1" indent="-354359">
              <a:buFont typeface="Arial" panose="020B0604020202020204" pitchFamily="34" charset="0"/>
              <a:buChar char="•"/>
            </a:pPr>
            <a:r>
              <a:rPr lang="es-AR" sz="1736" dirty="0">
                <a:solidFill>
                  <a:srgbClr val="00B0F0"/>
                </a:solidFill>
                <a:latin typeface="Myanmar Text" panose="020B0502040204020203" pitchFamily="34" charset="0"/>
                <a:ea typeface="Roboto" pitchFamily="2" charset="0"/>
                <a:cs typeface="Myanmar Text" panose="020B0502040204020203" pitchFamily="34" charset="0"/>
              </a:rPr>
              <a:t>Mas de 4200 puesto de trabajo directo e indirecto</a:t>
            </a:r>
            <a:endParaRPr lang="es-AR" sz="1736" dirty="0">
              <a:solidFill>
                <a:srgbClr val="00B0F0"/>
              </a:solidFill>
              <a:latin typeface="Myanmar Text" panose="020B0502040204020203" pitchFamily="34" charset="0"/>
              <a:cs typeface="Myanmar Text" panose="020B0502040204020203" pitchFamily="34" charset="0"/>
            </a:endParaRPr>
          </a:p>
          <a:p>
            <a:endParaRPr lang="es-AR" sz="1736" dirty="0">
              <a:solidFill>
                <a:srgbClr val="00B0F0"/>
              </a:solidFill>
              <a:latin typeface="Myanmar Text" panose="020B0502040204020203" pitchFamily="34" charset="0"/>
              <a:cs typeface="Myanmar Text" panose="020B0502040204020203" pitchFamily="34" charset="0"/>
            </a:endParaRPr>
          </a:p>
          <a:p>
            <a:pPr defTabSz="1133961">
              <a:spcBef>
                <a:spcPts val="744"/>
              </a:spcBef>
              <a:defRPr/>
            </a:pPr>
            <a:endParaRPr lang="es-ES" sz="1200" b="1" dirty="0">
              <a:solidFill>
                <a:srgbClr val="00B0F0"/>
              </a:solidFill>
              <a:latin typeface="Myanmar Text" panose="020B0502040204020203" pitchFamily="34" charset="0"/>
              <a:cs typeface="Myanmar Text" panose="020B0502040204020203" pitchFamily="34" charset="0"/>
            </a:endParaRPr>
          </a:p>
          <a:p>
            <a:pPr defTabSz="1133961">
              <a:spcBef>
                <a:spcPts val="744"/>
              </a:spcBef>
              <a:defRPr/>
            </a:pPr>
            <a:endParaRPr lang="es-ES" sz="1736" b="1" dirty="0">
              <a:solidFill>
                <a:srgbClr val="00B0F0"/>
              </a:solidFill>
              <a:latin typeface="Myanmar Text" panose="020B0502040204020203" pitchFamily="34" charset="0"/>
              <a:cs typeface="Myanmar Text" panose="020B0502040204020203" pitchFamily="34" charset="0"/>
            </a:endParaRPr>
          </a:p>
        </p:txBody>
      </p:sp>
      <p:sp>
        <p:nvSpPr>
          <p:cNvPr id="9" name="Rectángulo 8">
            <a:extLst>
              <a:ext uri="{FF2B5EF4-FFF2-40B4-BE49-F238E27FC236}">
                <a16:creationId xmlns:a16="http://schemas.microsoft.com/office/drawing/2014/main" id="{994065E7-EB20-4B5D-ACFB-F13E56279741}"/>
              </a:ext>
            </a:extLst>
          </p:cNvPr>
          <p:cNvSpPr/>
          <p:nvPr/>
        </p:nvSpPr>
        <p:spPr>
          <a:xfrm>
            <a:off x="438833" y="6662261"/>
            <a:ext cx="5065767" cy="39767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La potencia equivalente a 2.000 autos</a:t>
            </a:r>
          </a:p>
        </p:txBody>
      </p:sp>
      <p:sp>
        <p:nvSpPr>
          <p:cNvPr id="43" name="Rectángulo 42">
            <a:extLst>
              <a:ext uri="{FF2B5EF4-FFF2-40B4-BE49-F238E27FC236}">
                <a16:creationId xmlns:a16="http://schemas.microsoft.com/office/drawing/2014/main" id="{8ABC56A9-3228-43B0-9886-C40DF5C47704}"/>
              </a:ext>
            </a:extLst>
          </p:cNvPr>
          <p:cNvSpPr/>
          <p:nvPr/>
        </p:nvSpPr>
        <p:spPr>
          <a:xfrm>
            <a:off x="552970" y="2420291"/>
            <a:ext cx="4989386" cy="39767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300.000 toneladas de caños de acero</a:t>
            </a:r>
          </a:p>
        </p:txBody>
      </p:sp>
      <p:sp>
        <p:nvSpPr>
          <p:cNvPr id="82" name="Rectángulo 81">
            <a:extLst>
              <a:ext uri="{FF2B5EF4-FFF2-40B4-BE49-F238E27FC236}">
                <a16:creationId xmlns:a16="http://schemas.microsoft.com/office/drawing/2014/main" id="{4E2B6909-5126-4E92-969D-DE6283F27BBD}"/>
              </a:ext>
            </a:extLst>
          </p:cNvPr>
          <p:cNvSpPr/>
          <p:nvPr/>
        </p:nvSpPr>
        <p:spPr>
          <a:xfrm>
            <a:off x="515095" y="2298089"/>
            <a:ext cx="5081338" cy="444438"/>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88" name="Rectángulo 87">
            <a:extLst>
              <a:ext uri="{FF2B5EF4-FFF2-40B4-BE49-F238E27FC236}">
                <a16:creationId xmlns:a16="http://schemas.microsoft.com/office/drawing/2014/main" id="{AEE70A71-B7C8-4575-BD87-914C64E31AB0}"/>
              </a:ext>
            </a:extLst>
          </p:cNvPr>
          <p:cNvSpPr/>
          <p:nvPr/>
        </p:nvSpPr>
        <p:spPr>
          <a:xfrm>
            <a:off x="438833" y="6581839"/>
            <a:ext cx="5065767" cy="58988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91" name="44 CuadroTexto">
            <a:extLst>
              <a:ext uri="{FF2B5EF4-FFF2-40B4-BE49-F238E27FC236}">
                <a16:creationId xmlns:a16="http://schemas.microsoft.com/office/drawing/2014/main" id="{870E42EF-D476-404B-9EAE-B151D5518444}"/>
              </a:ext>
            </a:extLst>
          </p:cNvPr>
          <p:cNvSpPr txBox="1"/>
          <p:nvPr/>
        </p:nvSpPr>
        <p:spPr>
          <a:xfrm>
            <a:off x="347536" y="1289806"/>
            <a:ext cx="6116831" cy="467692"/>
          </a:xfrm>
          <a:prstGeom prst="rect">
            <a:avLst/>
          </a:prstGeom>
          <a:noFill/>
        </p:spPr>
        <p:txBody>
          <a:bodyPr wrap="square" rtlCol="0">
            <a:spAutoFit/>
          </a:bodyPr>
          <a:lstStyle/>
          <a:p>
            <a:r>
              <a:rPr lang="es-AR" b="1" u="sng" dirty="0"/>
              <a:t>Datos de diseño y magnitud</a:t>
            </a:r>
          </a:p>
        </p:txBody>
      </p:sp>
      <p:sp>
        <p:nvSpPr>
          <p:cNvPr id="80" name="Rectángulo 79">
            <a:extLst>
              <a:ext uri="{FF2B5EF4-FFF2-40B4-BE49-F238E27FC236}">
                <a16:creationId xmlns:a16="http://schemas.microsoft.com/office/drawing/2014/main" id="{2892DF1B-0FC3-4D4D-88EE-B979F2EBAF6C}"/>
              </a:ext>
            </a:extLst>
          </p:cNvPr>
          <p:cNvSpPr/>
          <p:nvPr/>
        </p:nvSpPr>
        <p:spPr>
          <a:xfrm>
            <a:off x="217959" y="3486914"/>
            <a:ext cx="6412969" cy="2308324"/>
          </a:xfrm>
          <a:prstGeom prst="rect">
            <a:avLst/>
          </a:prstGeom>
        </p:spPr>
        <p:txBody>
          <a:bodyPr wrap="square">
            <a:spAutoFit/>
          </a:bodyPr>
          <a:lstStyle/>
          <a:p>
            <a:pPr marL="342900" indent="-342900" defTabSz="1133961">
              <a:buFont typeface="Arial" panose="020B0604020202020204" pitchFamily="34" charset="0"/>
              <a:buChar char="•"/>
              <a:defRPr/>
            </a:pPr>
            <a:endParaRPr lang="es-ES" sz="2400" b="1" dirty="0">
              <a:solidFill>
                <a:srgbClr val="00B0F0"/>
              </a:solidFill>
              <a:latin typeface="Myanmar Text" panose="020B0502040204020203" pitchFamily="34" charset="0"/>
              <a:ea typeface="Roboto" pitchFamily="2" charset="0"/>
              <a:cs typeface="Myanmar Text" panose="020B0502040204020203" pitchFamily="34" charset="0"/>
            </a:endParaRPr>
          </a:p>
          <a:p>
            <a:pPr marL="342900" indent="-342900" defTabSz="1133961">
              <a:buFont typeface="Arial" panose="020B0604020202020204" pitchFamily="34" charset="0"/>
              <a:buChar char="•"/>
              <a:defRPr/>
            </a:pPr>
            <a:r>
              <a:rPr lang="es-ES" sz="2400" b="1" dirty="0">
                <a:solidFill>
                  <a:srgbClr val="00B0F0"/>
                </a:solidFill>
                <a:latin typeface="Myanmar Text" panose="020B0502040204020203" pitchFamily="34" charset="0"/>
                <a:ea typeface="Roboto" pitchFamily="2" charset="0"/>
                <a:cs typeface="Myanmar Text" panose="020B0502040204020203" pitchFamily="34" charset="0"/>
              </a:rPr>
              <a:t>El peso equivalente a 1.765 obeliscos</a:t>
            </a:r>
          </a:p>
          <a:p>
            <a:pPr marL="342900" indent="-342900" defTabSz="1133961">
              <a:buFont typeface="Arial" panose="020B0604020202020204" pitchFamily="34" charset="0"/>
              <a:buChar char="•"/>
              <a:defRPr/>
            </a:pPr>
            <a:r>
              <a:rPr lang="es-ES" sz="2400" b="1" dirty="0">
                <a:solidFill>
                  <a:srgbClr val="00B0F0"/>
                </a:solidFill>
                <a:latin typeface="Myanmar Text" panose="020B0502040204020203" pitchFamily="34" charset="0"/>
                <a:ea typeface="Roboto" pitchFamily="2" charset="0"/>
                <a:cs typeface="Myanmar Text" panose="020B0502040204020203" pitchFamily="34" charset="0"/>
              </a:rPr>
              <a:t>El peso equivalente al 10% de la población adulta argentina</a:t>
            </a:r>
            <a:endParaRPr lang="es-AR" sz="2400" b="1" dirty="0">
              <a:solidFill>
                <a:srgbClr val="00B0F0"/>
              </a:solidFill>
              <a:latin typeface="Myanmar Text" panose="020B0502040204020203" pitchFamily="34" charset="0"/>
              <a:ea typeface="Roboto" pitchFamily="2" charset="0"/>
              <a:cs typeface="Myanmar Text" panose="020B0502040204020203" pitchFamily="34" charset="0"/>
            </a:endParaRPr>
          </a:p>
          <a:p>
            <a:pPr marL="342900" indent="-342900" defTabSz="1133961">
              <a:buFont typeface="Arial" panose="020B0604020202020204" pitchFamily="34" charset="0"/>
              <a:buChar char="•"/>
              <a:defRPr/>
            </a:pPr>
            <a:r>
              <a:rPr lang="es-ES" sz="2400" b="1" dirty="0">
                <a:solidFill>
                  <a:srgbClr val="00B0F0"/>
                </a:solidFill>
                <a:latin typeface="Myanmar Text" panose="020B0502040204020203" pitchFamily="34" charset="0"/>
                <a:ea typeface="Roboto" pitchFamily="2" charset="0"/>
                <a:cs typeface="Myanmar Text" panose="020B0502040204020203" pitchFamily="34" charset="0"/>
              </a:rPr>
              <a:t>El peso equivalente a 7 años de venta del auto mas vendido de Argentina en 2021</a:t>
            </a:r>
            <a:endParaRPr lang="es-AR" sz="2400" b="1" dirty="0">
              <a:solidFill>
                <a:srgbClr val="00B0F0"/>
              </a:solidFill>
              <a:latin typeface="Myanmar Text" panose="020B0502040204020203" pitchFamily="34" charset="0"/>
              <a:ea typeface="Roboto" pitchFamily="2" charset="0"/>
              <a:cs typeface="Myanmar Text" panose="020B0502040204020203" pitchFamily="34" charset="0"/>
            </a:endParaRPr>
          </a:p>
        </p:txBody>
      </p:sp>
      <p:sp>
        <p:nvSpPr>
          <p:cNvPr id="93" name="Rectángulo 92">
            <a:extLst>
              <a:ext uri="{FF2B5EF4-FFF2-40B4-BE49-F238E27FC236}">
                <a16:creationId xmlns:a16="http://schemas.microsoft.com/office/drawing/2014/main" id="{4395D94B-DEF5-41E3-973D-F6015D4BE758}"/>
              </a:ext>
            </a:extLst>
          </p:cNvPr>
          <p:cNvSpPr/>
          <p:nvPr/>
        </p:nvSpPr>
        <p:spPr>
          <a:xfrm>
            <a:off x="552970" y="2911671"/>
            <a:ext cx="4989386" cy="39767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21.000 viajes en camión</a:t>
            </a:r>
          </a:p>
        </p:txBody>
      </p:sp>
      <p:sp>
        <p:nvSpPr>
          <p:cNvPr id="95" name="Rectángulo 94">
            <a:extLst>
              <a:ext uri="{FF2B5EF4-FFF2-40B4-BE49-F238E27FC236}">
                <a16:creationId xmlns:a16="http://schemas.microsoft.com/office/drawing/2014/main" id="{5CE2B55B-9ED4-4A63-AB8B-30664CE46EEF}"/>
              </a:ext>
            </a:extLst>
          </p:cNvPr>
          <p:cNvSpPr/>
          <p:nvPr/>
        </p:nvSpPr>
        <p:spPr>
          <a:xfrm>
            <a:off x="515095" y="2789469"/>
            <a:ext cx="5081338" cy="444438"/>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102" name="Rectángulo 101">
            <a:extLst>
              <a:ext uri="{FF2B5EF4-FFF2-40B4-BE49-F238E27FC236}">
                <a16:creationId xmlns:a16="http://schemas.microsoft.com/office/drawing/2014/main" id="{909BBE81-7F24-4CE6-B326-82640BB3EA0A}"/>
              </a:ext>
            </a:extLst>
          </p:cNvPr>
          <p:cNvSpPr/>
          <p:nvPr/>
        </p:nvSpPr>
        <p:spPr>
          <a:xfrm>
            <a:off x="438833" y="8118852"/>
            <a:ext cx="5065767" cy="70301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Dos veces y media los empleados de las Licenciatarias de Transporte TGN y TGS</a:t>
            </a:r>
          </a:p>
        </p:txBody>
      </p:sp>
      <p:sp>
        <p:nvSpPr>
          <p:cNvPr id="108" name="Rectángulo 107">
            <a:extLst>
              <a:ext uri="{FF2B5EF4-FFF2-40B4-BE49-F238E27FC236}">
                <a16:creationId xmlns:a16="http://schemas.microsoft.com/office/drawing/2014/main" id="{6DD00B56-AEF4-4CD3-8663-D430F6236926}"/>
              </a:ext>
            </a:extLst>
          </p:cNvPr>
          <p:cNvSpPr/>
          <p:nvPr/>
        </p:nvSpPr>
        <p:spPr>
          <a:xfrm>
            <a:off x="438833" y="8007066"/>
            <a:ext cx="5065767" cy="773915"/>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109" name="Rectángulo 108">
            <a:extLst>
              <a:ext uri="{FF2B5EF4-FFF2-40B4-BE49-F238E27FC236}">
                <a16:creationId xmlns:a16="http://schemas.microsoft.com/office/drawing/2014/main" id="{3CEAA043-AE20-4F5A-A35A-5248438629B4}"/>
              </a:ext>
            </a:extLst>
          </p:cNvPr>
          <p:cNvSpPr/>
          <p:nvPr/>
        </p:nvSpPr>
        <p:spPr>
          <a:xfrm>
            <a:off x="552970" y="3389766"/>
            <a:ext cx="4989386" cy="39767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100.000 soldaduras circunferenciales</a:t>
            </a:r>
          </a:p>
        </p:txBody>
      </p:sp>
      <p:sp>
        <p:nvSpPr>
          <p:cNvPr id="110" name="Rectángulo 109">
            <a:extLst>
              <a:ext uri="{FF2B5EF4-FFF2-40B4-BE49-F238E27FC236}">
                <a16:creationId xmlns:a16="http://schemas.microsoft.com/office/drawing/2014/main" id="{850347A3-F594-4A19-B9E4-2C7DFC34CD9F}"/>
              </a:ext>
            </a:extLst>
          </p:cNvPr>
          <p:cNvSpPr/>
          <p:nvPr/>
        </p:nvSpPr>
        <p:spPr>
          <a:xfrm>
            <a:off x="515095" y="3267564"/>
            <a:ext cx="5081338" cy="444438"/>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8" name="Rectángulo 7">
            <a:extLst>
              <a:ext uri="{FF2B5EF4-FFF2-40B4-BE49-F238E27FC236}">
                <a16:creationId xmlns:a16="http://schemas.microsoft.com/office/drawing/2014/main" id="{C176A4B8-7B9E-4717-9BC4-9D695BC736C2}"/>
              </a:ext>
            </a:extLst>
          </p:cNvPr>
          <p:cNvSpPr/>
          <p:nvPr/>
        </p:nvSpPr>
        <p:spPr>
          <a:xfrm>
            <a:off x="7310591" y="7462533"/>
            <a:ext cx="7559675" cy="1427955"/>
          </a:xfrm>
          <a:prstGeom prst="rect">
            <a:avLst/>
          </a:prstGeom>
        </p:spPr>
        <p:txBody>
          <a:bodyPr>
            <a:spAutoFit/>
          </a:bodyPr>
          <a:lstStyle/>
          <a:p>
            <a:r>
              <a:rPr lang="es-ES" sz="1736" b="1" dirty="0">
                <a:solidFill>
                  <a:srgbClr val="00B0F0"/>
                </a:solidFill>
                <a:latin typeface="Myanmar Text" panose="020B0502040204020203" pitchFamily="34" charset="0"/>
                <a:cs typeface="Myanmar Text" panose="020B0502040204020203" pitchFamily="34" charset="0"/>
              </a:rPr>
              <a:t>Otros datos:</a:t>
            </a:r>
          </a:p>
          <a:p>
            <a:pPr marL="285750" indent="-285750">
              <a:buFont typeface="Arial" panose="020B0604020202020204" pitchFamily="34" charset="0"/>
              <a:buChar char="•"/>
            </a:pPr>
            <a:r>
              <a:rPr lang="es-ES" sz="1736" b="1" dirty="0">
                <a:solidFill>
                  <a:srgbClr val="00B0F0"/>
                </a:solidFill>
                <a:latin typeface="Myanmar Text" panose="020B0502040204020203" pitchFamily="34" charset="0"/>
                <a:cs typeface="Myanmar Text" panose="020B0502040204020203" pitchFamily="34" charset="0"/>
              </a:rPr>
              <a:t>Cruza 4 provincias - 600 superficiarios (Permiso de Paso y Servidumbre)</a:t>
            </a:r>
          </a:p>
          <a:p>
            <a:pPr marL="285750" indent="-285750">
              <a:buFont typeface="Arial" panose="020B0604020202020204" pitchFamily="34" charset="0"/>
              <a:buChar char="•"/>
            </a:pPr>
            <a:r>
              <a:rPr lang="es-ES" sz="1736" b="1" dirty="0">
                <a:solidFill>
                  <a:srgbClr val="00B0F0"/>
                </a:solidFill>
                <a:latin typeface="Myanmar Text" panose="020B0502040204020203" pitchFamily="34" charset="0"/>
                <a:cs typeface="Myanmar Text" panose="020B0502040204020203" pitchFamily="34" charset="0"/>
              </a:rPr>
              <a:t>80 Cruces especiales (Ríos, rutas, líneas </a:t>
            </a:r>
            <a:r>
              <a:rPr lang="es-ES" sz="1736" b="1" dirty="0" err="1">
                <a:solidFill>
                  <a:srgbClr val="00B0F0"/>
                </a:solidFill>
                <a:latin typeface="Myanmar Text" panose="020B0502040204020203" pitchFamily="34" charset="0"/>
                <a:cs typeface="Myanmar Text" panose="020B0502040204020203" pitchFamily="34" charset="0"/>
              </a:rPr>
              <a:t>electr</a:t>
            </a:r>
            <a:r>
              <a:rPr lang="es-ES" sz="1736" b="1" dirty="0">
                <a:solidFill>
                  <a:srgbClr val="00B0F0"/>
                </a:solidFill>
                <a:latin typeface="Myanmar Text" panose="020B0502040204020203" pitchFamily="34" charset="0"/>
                <a:cs typeface="Myanmar Text" panose="020B0502040204020203" pitchFamily="34" charset="0"/>
              </a:rPr>
              <a:t>., ferrocarriles, </a:t>
            </a:r>
            <a:r>
              <a:rPr lang="es-ES" sz="1736" b="1" dirty="0" err="1">
                <a:solidFill>
                  <a:srgbClr val="00B0F0"/>
                </a:solidFill>
                <a:latin typeface="Myanmar Text" panose="020B0502040204020203" pitchFamily="34" charset="0"/>
                <a:cs typeface="Myanmar Text" panose="020B0502040204020203" pitchFamily="34" charset="0"/>
              </a:rPr>
              <a:t>etc</a:t>
            </a:r>
            <a:r>
              <a:rPr lang="es-ES" sz="1736" b="1" dirty="0">
                <a:solidFill>
                  <a:srgbClr val="00B0F0"/>
                </a:solidFill>
                <a:latin typeface="Myanmar Text" panose="020B0502040204020203" pitchFamily="34" charset="0"/>
                <a:cs typeface="Myanmar Text" panose="020B0502040204020203" pitchFamily="34" charset="0"/>
              </a:rPr>
              <a:t>) </a:t>
            </a:r>
          </a:p>
          <a:p>
            <a:pPr marL="285750" indent="-285750">
              <a:buFont typeface="Arial" panose="020B0604020202020204" pitchFamily="34" charset="0"/>
              <a:buChar char="•"/>
            </a:pPr>
            <a:r>
              <a:rPr lang="es-ES" sz="1736" b="1" dirty="0">
                <a:solidFill>
                  <a:srgbClr val="00B0F0"/>
                </a:solidFill>
                <a:latin typeface="Myanmar Text" panose="020B0502040204020203" pitchFamily="34" charset="0"/>
                <a:cs typeface="Myanmar Text" panose="020B0502040204020203" pitchFamily="34" charset="0"/>
              </a:rPr>
              <a:t>50 Válvulas de bloqueo y de Plantas Compresoras</a:t>
            </a:r>
          </a:p>
        </p:txBody>
      </p:sp>
      <p:sp>
        <p:nvSpPr>
          <p:cNvPr id="111" name="Título 2">
            <a:extLst>
              <a:ext uri="{FF2B5EF4-FFF2-40B4-BE49-F238E27FC236}">
                <a16:creationId xmlns:a16="http://schemas.microsoft.com/office/drawing/2014/main" id="{638C21C5-9E04-4C9A-8A4C-737D4343E08F}"/>
              </a:ext>
            </a:extLst>
          </p:cNvPr>
          <p:cNvSpPr txBox="1">
            <a:spLocks/>
          </p:cNvSpPr>
          <p:nvPr/>
        </p:nvSpPr>
        <p:spPr>
          <a:xfrm>
            <a:off x="333290" y="266061"/>
            <a:ext cx="13040439" cy="716478"/>
          </a:xfrm>
          <a:prstGeom prst="rect">
            <a:avLst/>
          </a:prstGeom>
        </p:spPr>
        <p:txBody>
          <a:bodyPr vert="horz" lIns="91440" tIns="45720" rIns="91440" bIns="45720"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AR" sz="2480" b="1">
                <a:solidFill>
                  <a:schemeClr val="bg1"/>
                </a:solidFill>
                <a:latin typeface="Myanmar Text" panose="020B0502040204020203" pitchFamily="34" charset="0"/>
                <a:cs typeface="Myanmar Text" panose="020B0502040204020203" pitchFamily="34" charset="0"/>
              </a:rPr>
              <a:t>Gasoducto Presidente Néstor Kirchner y obras complementarias</a:t>
            </a:r>
            <a:endParaRPr lang="es-AR" sz="2480" b="1" dirty="0">
              <a:solidFill>
                <a:schemeClr val="bg1"/>
              </a:solidFill>
              <a:latin typeface="Myanmar Text" panose="020B0502040204020203" pitchFamily="34" charset="0"/>
              <a:cs typeface="Myanmar Text" panose="020B0502040204020203" pitchFamily="34" charset="0"/>
            </a:endParaRPr>
          </a:p>
        </p:txBody>
      </p:sp>
      <p:sp>
        <p:nvSpPr>
          <p:cNvPr id="113" name="Rectángulo 112">
            <a:extLst>
              <a:ext uri="{FF2B5EF4-FFF2-40B4-BE49-F238E27FC236}">
                <a16:creationId xmlns:a16="http://schemas.microsoft.com/office/drawing/2014/main" id="{210706F6-2B63-4AEA-A8D6-C46BF9B0BAB5}"/>
              </a:ext>
            </a:extLst>
          </p:cNvPr>
          <p:cNvSpPr/>
          <p:nvPr/>
        </p:nvSpPr>
        <p:spPr>
          <a:xfrm>
            <a:off x="552969" y="9211369"/>
            <a:ext cx="13917773" cy="397673"/>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1984" b="1" dirty="0">
                <a:solidFill>
                  <a:srgbClr val="00B0F0"/>
                </a:solidFill>
                <a:latin typeface="Myanmar Text" panose="020B0502040204020203" pitchFamily="34" charset="0"/>
                <a:ea typeface="Roboto" pitchFamily="2" charset="0"/>
                <a:cs typeface="Myanmar Text" panose="020B0502040204020203" pitchFamily="34" charset="0"/>
              </a:rPr>
              <a:t>Amplía la Capacidad Nominal de Transporte (inyección al Sistema) de 150 a 189 MMm</a:t>
            </a:r>
            <a:r>
              <a:rPr lang="es-AR" sz="1984" b="1" baseline="30000" dirty="0">
                <a:solidFill>
                  <a:srgbClr val="00B0F0"/>
                </a:solidFill>
                <a:latin typeface="Myanmar Text" panose="020B0502040204020203" pitchFamily="34" charset="0"/>
                <a:ea typeface="Roboto" pitchFamily="2" charset="0"/>
                <a:cs typeface="Myanmar Text" panose="020B0502040204020203" pitchFamily="34" charset="0"/>
              </a:rPr>
              <a:t>3</a:t>
            </a:r>
            <a:r>
              <a:rPr lang="es-AR" sz="1984" b="1" dirty="0">
                <a:solidFill>
                  <a:srgbClr val="00B0F0"/>
                </a:solidFill>
                <a:latin typeface="Myanmar Text" panose="020B0502040204020203" pitchFamily="34" charset="0"/>
                <a:ea typeface="Roboto" pitchFamily="2" charset="0"/>
                <a:cs typeface="Myanmar Text" panose="020B0502040204020203" pitchFamily="34" charset="0"/>
              </a:rPr>
              <a:t>/d</a:t>
            </a:r>
          </a:p>
        </p:txBody>
      </p:sp>
      <p:sp>
        <p:nvSpPr>
          <p:cNvPr id="114" name="Rectángulo 113">
            <a:extLst>
              <a:ext uri="{FF2B5EF4-FFF2-40B4-BE49-F238E27FC236}">
                <a16:creationId xmlns:a16="http://schemas.microsoft.com/office/drawing/2014/main" id="{24CCBAE8-B5E2-4B0E-88B8-E9E38179067E}"/>
              </a:ext>
            </a:extLst>
          </p:cNvPr>
          <p:cNvSpPr/>
          <p:nvPr/>
        </p:nvSpPr>
        <p:spPr>
          <a:xfrm>
            <a:off x="438834" y="8959111"/>
            <a:ext cx="14079728" cy="128347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rgbClr val="00B0F0"/>
              </a:solidFill>
            </a:endParaRPr>
          </a:p>
        </p:txBody>
      </p:sp>
      <p:sp>
        <p:nvSpPr>
          <p:cNvPr id="115" name="Rectángulo 114">
            <a:extLst>
              <a:ext uri="{FF2B5EF4-FFF2-40B4-BE49-F238E27FC236}">
                <a16:creationId xmlns:a16="http://schemas.microsoft.com/office/drawing/2014/main" id="{4890ED56-5DBC-438D-BCF1-4368CC77B4A1}"/>
              </a:ext>
            </a:extLst>
          </p:cNvPr>
          <p:cNvSpPr/>
          <p:nvPr/>
        </p:nvSpPr>
        <p:spPr>
          <a:xfrm>
            <a:off x="581997" y="9631976"/>
            <a:ext cx="13917773" cy="553998"/>
          </a:xfrm>
          <a:prstGeom prst="rect">
            <a:avLst/>
          </a:prstGeom>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1133961">
              <a:defRPr/>
            </a:pPr>
            <a:r>
              <a:rPr lang="es-AR" sz="3000" b="1" dirty="0">
                <a:solidFill>
                  <a:schemeClr val="tx1"/>
                </a:solidFill>
                <a:latin typeface="Myanmar Text" panose="020B0502040204020203" pitchFamily="34" charset="0"/>
                <a:ea typeface="Roboto" pitchFamily="2" charset="0"/>
                <a:cs typeface="Myanmar Text" panose="020B0502040204020203" pitchFamily="34" charset="0"/>
              </a:rPr>
              <a:t>AGREGA UN 25% DE CAPACIDAD DE TRANSPORTE AL SISTEMA NACIONAL</a:t>
            </a:r>
          </a:p>
        </p:txBody>
      </p:sp>
      <p:pic>
        <p:nvPicPr>
          <p:cNvPr id="38" name="Imagen 37">
            <a:extLst>
              <a:ext uri="{FF2B5EF4-FFF2-40B4-BE49-F238E27FC236}">
                <a16:creationId xmlns:a16="http://schemas.microsoft.com/office/drawing/2014/main" id="{8C3A8CAC-CE3C-40E4-9D52-41BFE7A4F3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30928" y="1054006"/>
            <a:ext cx="8398524" cy="5771897"/>
          </a:xfrm>
          <a:prstGeom prst="rect">
            <a:avLst/>
          </a:prstGeom>
        </p:spPr>
      </p:pic>
    </p:spTree>
    <p:extLst>
      <p:ext uri="{BB962C8B-B14F-4D97-AF65-F5344CB8AC3E}">
        <p14:creationId xmlns:p14="http://schemas.microsoft.com/office/powerpoint/2010/main" val="18556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196677" y="1994983"/>
            <a:ext cx="11388260" cy="8462836"/>
          </a:xfrm>
        </p:spPr>
      </p:pic>
      <p:sp>
        <p:nvSpPr>
          <p:cNvPr id="6" name="Título 2"/>
          <p:cNvSpPr>
            <a:spLocks noGrp="1"/>
          </p:cNvSpPr>
          <p:nvPr>
            <p:ph type="title"/>
          </p:nvPr>
        </p:nvSpPr>
        <p:spPr>
          <a:xfrm>
            <a:off x="333290" y="266061"/>
            <a:ext cx="13040439" cy="716478"/>
          </a:xfrm>
        </p:spPr>
        <p:txBody>
          <a:bodyPr>
            <a:noAutofit/>
          </a:bodyPr>
          <a:lstStyle/>
          <a:p>
            <a:r>
              <a:rPr lang="es-AR" sz="2480" b="1" dirty="0">
                <a:solidFill>
                  <a:schemeClr val="bg1"/>
                </a:solidFill>
                <a:latin typeface="Myanmar Text" panose="020B0502040204020203" pitchFamily="34" charset="0"/>
                <a:cs typeface="Myanmar Text" panose="020B0502040204020203" pitchFamily="34" charset="0"/>
              </a:rPr>
              <a:t>Gasoducto “Presidente Néstor Kirchner” (</a:t>
            </a:r>
            <a:r>
              <a:rPr lang="es-AR" sz="2480" b="1" dirty="0" err="1">
                <a:solidFill>
                  <a:schemeClr val="bg1"/>
                </a:solidFill>
                <a:latin typeface="Myanmar Text" panose="020B0502040204020203" pitchFamily="34" charset="0"/>
                <a:cs typeface="Myanmar Text" panose="020B0502040204020203" pitchFamily="34" charset="0"/>
              </a:rPr>
              <a:t>Tratayén</a:t>
            </a:r>
            <a:r>
              <a:rPr lang="es-AR" sz="2480" b="1" dirty="0">
                <a:solidFill>
                  <a:schemeClr val="bg1"/>
                </a:solidFill>
                <a:latin typeface="Myanmar Text" panose="020B0502040204020203" pitchFamily="34" charset="0"/>
                <a:cs typeface="Myanmar Text" panose="020B0502040204020203" pitchFamily="34" charset="0"/>
              </a:rPr>
              <a:t> – </a:t>
            </a:r>
            <a:r>
              <a:rPr lang="es-AR" sz="2480" b="1" dirty="0" err="1">
                <a:solidFill>
                  <a:schemeClr val="bg1"/>
                </a:solidFill>
                <a:latin typeface="Myanmar Text" panose="020B0502040204020203" pitchFamily="34" charset="0"/>
                <a:cs typeface="Myanmar Text" panose="020B0502040204020203" pitchFamily="34" charset="0"/>
              </a:rPr>
              <a:t>Salliqueló</a:t>
            </a:r>
            <a:r>
              <a:rPr lang="es-AR" sz="2480" b="1" dirty="0">
                <a:solidFill>
                  <a:schemeClr val="bg1"/>
                </a:solidFill>
                <a:latin typeface="Myanmar Text" panose="020B0502040204020203" pitchFamily="34" charset="0"/>
                <a:cs typeface="Myanmar Text" panose="020B0502040204020203" pitchFamily="34" charset="0"/>
              </a:rPr>
              <a:t> – San Jerónimo)</a:t>
            </a:r>
          </a:p>
        </p:txBody>
      </p:sp>
      <p:sp>
        <p:nvSpPr>
          <p:cNvPr id="7" name="Título 2"/>
          <p:cNvSpPr txBox="1">
            <a:spLocks/>
          </p:cNvSpPr>
          <p:nvPr/>
        </p:nvSpPr>
        <p:spPr>
          <a:xfrm>
            <a:off x="333290" y="1130522"/>
            <a:ext cx="14255546" cy="716478"/>
          </a:xfrm>
          <a:prstGeom prst="rect">
            <a:avLst/>
          </a:prstGeom>
        </p:spPr>
        <p:txBody>
          <a:bodyPr vert="horz" lIns="91440" tIns="45720" rIns="91440" bIns="45720"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AR" sz="2400" dirty="0">
                <a:solidFill>
                  <a:srgbClr val="00B0F0"/>
                </a:solidFill>
                <a:latin typeface="Encode Sans" panose="00000500000000000000"/>
                <a:cs typeface="Myanmar Text"/>
              </a:rPr>
              <a:t>Localidades abastecidas y no abastecidas beneficiadas por el Nuevo Gasoducto de Transporte</a:t>
            </a:r>
          </a:p>
        </p:txBody>
      </p:sp>
      <p:sp>
        <p:nvSpPr>
          <p:cNvPr id="15" name="Rectangle 19">
            <a:extLst>
              <a:ext uri="{FF2B5EF4-FFF2-40B4-BE49-F238E27FC236}">
                <a16:creationId xmlns:a16="http://schemas.microsoft.com/office/drawing/2014/main" id="{71B038B9-61B9-4FFB-BE30-759B2771C738}"/>
              </a:ext>
            </a:extLst>
          </p:cNvPr>
          <p:cNvSpPr/>
          <p:nvPr/>
        </p:nvSpPr>
        <p:spPr>
          <a:xfrm>
            <a:off x="240748" y="2003145"/>
            <a:ext cx="2639083" cy="5375831"/>
          </a:xfrm>
          <a:prstGeom prst="rect">
            <a:avLst/>
          </a:prstGeom>
        </p:spPr>
        <p:txBody>
          <a:bodyPr wrap="square" lIns="91440" tIns="45720" rIns="91440" bIns="45720" anchor="t">
            <a:spAutoFit/>
          </a:bodyPr>
          <a:lstStyle/>
          <a:p>
            <a:pPr defTabSz="1133961">
              <a:spcBef>
                <a:spcPts val="744"/>
              </a:spcBef>
              <a:defRPr/>
            </a:pPr>
            <a:endParaRPr lang="es-AR" sz="1400" b="1" dirty="0">
              <a:solidFill>
                <a:schemeClr val="tx2">
                  <a:lumMod val="50000"/>
                </a:schemeClr>
              </a:solidFill>
              <a:latin typeface="Myanmar Text" panose="020B0502040204020203" pitchFamily="34" charset="0"/>
              <a:cs typeface="Myanmar Text" panose="020B0502040204020203" pitchFamily="34" charset="0"/>
            </a:endParaRPr>
          </a:p>
          <a:p>
            <a:pPr defTabSz="1133961">
              <a:spcBef>
                <a:spcPts val="744"/>
              </a:spcBef>
              <a:defRPr/>
            </a:pPr>
            <a:endParaRPr lang="es-AR" sz="1400" b="1" dirty="0">
              <a:solidFill>
                <a:schemeClr val="tx2">
                  <a:lumMod val="50000"/>
                </a:schemeClr>
              </a:solidFill>
              <a:latin typeface="Myanmar Text" panose="020B0502040204020203" pitchFamily="34" charset="0"/>
              <a:cs typeface="Myanmar Text" panose="020B0502040204020203" pitchFamily="34" charset="0"/>
            </a:endParaRPr>
          </a:p>
          <a:p>
            <a:pPr defTabSz="1133961">
              <a:spcBef>
                <a:spcPts val="744"/>
              </a:spcBef>
              <a:defRPr/>
            </a:pPr>
            <a:endParaRPr lang="es-AR" sz="1400" b="1" dirty="0">
              <a:solidFill>
                <a:schemeClr val="tx2">
                  <a:lumMod val="50000"/>
                </a:schemeClr>
              </a:solidFill>
              <a:latin typeface="Myanmar Text" panose="020B0502040204020203" pitchFamily="34" charset="0"/>
              <a:cs typeface="Myanmar Text" panose="020B0502040204020203" pitchFamily="34" charset="0"/>
            </a:endParaRPr>
          </a:p>
          <a:p>
            <a:pPr algn="ctr" defTabSz="1133961">
              <a:spcBef>
                <a:spcPts val="744"/>
              </a:spcBef>
              <a:defRPr/>
            </a:pPr>
            <a:r>
              <a:rPr lang="es-AR" sz="2000" b="1" dirty="0">
                <a:solidFill>
                  <a:srgbClr val="00B0F0"/>
                </a:solidFill>
                <a:latin typeface="Myanmar Text" panose="020B0502040204020203" pitchFamily="34" charset="0"/>
                <a:cs typeface="Myanmar Text" panose="020B0502040204020203" pitchFamily="34" charset="0"/>
              </a:rPr>
              <a:t>Localidades abastecidas con GN</a:t>
            </a:r>
          </a:p>
          <a:p>
            <a:pPr marL="285750" indent="-285750" algn="ctr" defTabSz="1133961">
              <a:spcBef>
                <a:spcPts val="744"/>
              </a:spcBef>
              <a:buFont typeface="Arial" panose="020B0604020202020204" pitchFamily="34" charset="0"/>
              <a:buChar char="•"/>
              <a:defRPr/>
            </a:pPr>
            <a:endParaRPr lang="es-AR" sz="3200" dirty="0">
              <a:solidFill>
                <a:schemeClr val="tx2">
                  <a:lumMod val="50000"/>
                </a:schemeClr>
              </a:solidFill>
              <a:latin typeface="Myanmar Text" panose="020B0502040204020203" pitchFamily="34" charset="0"/>
              <a:cs typeface="Myanmar Text" panose="020B0502040204020203" pitchFamily="34" charset="0"/>
            </a:endParaRPr>
          </a:p>
          <a:p>
            <a:pPr marL="285750" indent="-285750" algn="ctr" defTabSz="1133961">
              <a:spcBef>
                <a:spcPts val="744"/>
              </a:spcBef>
              <a:buFont typeface="Arial" panose="020B0604020202020204" pitchFamily="34" charset="0"/>
              <a:buChar char="•"/>
              <a:defRPr/>
            </a:pPr>
            <a:endParaRPr lang="es-AR" sz="3200" dirty="0">
              <a:solidFill>
                <a:schemeClr val="tx2">
                  <a:lumMod val="50000"/>
                </a:schemeClr>
              </a:solidFill>
              <a:latin typeface="Myanmar Text" panose="020B0502040204020203" pitchFamily="34" charset="0"/>
              <a:cs typeface="Myanmar Text" panose="020B0502040204020203" pitchFamily="34" charset="0"/>
            </a:endParaRPr>
          </a:p>
          <a:p>
            <a:pPr algn="ctr" defTabSz="1133961">
              <a:spcBef>
                <a:spcPts val="744"/>
              </a:spcBef>
              <a:defRPr/>
            </a:pPr>
            <a:r>
              <a:rPr lang="es-AR" sz="2000" b="1" dirty="0">
                <a:solidFill>
                  <a:srgbClr val="00B0F0"/>
                </a:solidFill>
                <a:latin typeface="Myanmar Text" panose="020B0502040204020203" pitchFamily="34" charset="0"/>
                <a:cs typeface="Myanmar Text" panose="020B0502040204020203" pitchFamily="34" charset="0"/>
              </a:rPr>
              <a:t>Localidades abastecidas con GLP / GNC / GNP</a:t>
            </a:r>
          </a:p>
          <a:p>
            <a:pPr algn="ctr" defTabSz="1133961">
              <a:spcBef>
                <a:spcPts val="744"/>
              </a:spcBef>
              <a:defRPr/>
            </a:pPr>
            <a:endParaRPr lang="es-AR" sz="2400" b="1" dirty="0">
              <a:solidFill>
                <a:srgbClr val="00B0F0"/>
              </a:solidFill>
              <a:latin typeface="Myanmar Text" panose="020B0502040204020203" pitchFamily="34" charset="0"/>
              <a:cs typeface="Myanmar Text" panose="020B0502040204020203" pitchFamily="34" charset="0"/>
            </a:endParaRPr>
          </a:p>
          <a:p>
            <a:pPr algn="ctr" defTabSz="1133961">
              <a:spcBef>
                <a:spcPts val="744"/>
              </a:spcBef>
              <a:defRPr/>
            </a:pPr>
            <a:endParaRPr lang="es-AR" sz="2400" b="1" dirty="0">
              <a:solidFill>
                <a:srgbClr val="00B0F0"/>
              </a:solidFill>
              <a:latin typeface="Myanmar Text" panose="020B0502040204020203" pitchFamily="34" charset="0"/>
              <a:cs typeface="Myanmar Text" panose="020B0502040204020203" pitchFamily="34" charset="0"/>
            </a:endParaRPr>
          </a:p>
          <a:p>
            <a:pPr marL="285750" indent="-285750" algn="ctr" defTabSz="1133961">
              <a:spcBef>
                <a:spcPts val="744"/>
              </a:spcBef>
              <a:buFont typeface="Arial" panose="020B0604020202020204" pitchFamily="34" charset="0"/>
              <a:buChar char="•"/>
              <a:defRPr/>
            </a:pPr>
            <a:endParaRPr lang="es-AR" sz="1100" dirty="0">
              <a:solidFill>
                <a:schemeClr val="tx2">
                  <a:lumMod val="50000"/>
                </a:schemeClr>
              </a:solidFill>
              <a:latin typeface="Myanmar Text" panose="020B0502040204020203" pitchFamily="34" charset="0"/>
              <a:cs typeface="Myanmar Text" panose="020B0502040204020203" pitchFamily="34" charset="0"/>
            </a:endParaRPr>
          </a:p>
          <a:p>
            <a:pPr algn="ctr" defTabSz="1133961">
              <a:spcBef>
                <a:spcPts val="744"/>
              </a:spcBef>
              <a:defRPr/>
            </a:pPr>
            <a:r>
              <a:rPr lang="es-AR" sz="2000" b="1" dirty="0">
                <a:solidFill>
                  <a:srgbClr val="00B0F0"/>
                </a:solidFill>
                <a:latin typeface="Myanmar Text" panose="020B0502040204020203" pitchFamily="34" charset="0"/>
                <a:cs typeface="Myanmar Text" panose="020B0502040204020203" pitchFamily="34" charset="0"/>
              </a:rPr>
              <a:t>Localidades SIN GAS</a:t>
            </a:r>
          </a:p>
        </p:txBody>
      </p:sp>
      <p:sp>
        <p:nvSpPr>
          <p:cNvPr id="16" name="Rectangle 19">
            <a:extLst>
              <a:ext uri="{FF2B5EF4-FFF2-40B4-BE49-F238E27FC236}">
                <a16:creationId xmlns:a16="http://schemas.microsoft.com/office/drawing/2014/main" id="{71B038B9-61B9-4FFB-BE30-759B2771C738}"/>
              </a:ext>
            </a:extLst>
          </p:cNvPr>
          <p:cNvSpPr/>
          <p:nvPr/>
        </p:nvSpPr>
        <p:spPr>
          <a:xfrm>
            <a:off x="308822" y="9615280"/>
            <a:ext cx="2639083" cy="1685077"/>
          </a:xfrm>
          <a:prstGeom prst="rect">
            <a:avLst/>
          </a:prstGeom>
        </p:spPr>
        <p:txBody>
          <a:bodyPr wrap="square" lIns="91440" tIns="45720" rIns="91440" bIns="45720" anchor="t">
            <a:spAutoFit/>
          </a:bodyPr>
          <a:lstStyle/>
          <a:p>
            <a:pPr defTabSz="1133961">
              <a:spcBef>
                <a:spcPts val="744"/>
              </a:spcBef>
              <a:defRPr/>
            </a:pPr>
            <a:r>
              <a:rPr lang="es-AR" sz="1100" dirty="0">
                <a:solidFill>
                  <a:schemeClr val="tx2">
                    <a:lumMod val="50000"/>
                  </a:schemeClr>
                </a:solidFill>
                <a:latin typeface="Arial" panose="020B0604020202020204" pitchFamily="34" charset="0"/>
                <a:cs typeface="Arial" panose="020B0604020202020204" pitchFamily="34" charset="0"/>
              </a:rPr>
              <a:t>Nota:</a:t>
            </a:r>
          </a:p>
          <a:p>
            <a:pPr defTabSz="1133961">
              <a:spcBef>
                <a:spcPts val="744"/>
              </a:spcBef>
              <a:defRPr/>
            </a:pPr>
            <a:r>
              <a:rPr lang="es-AR" sz="1100" dirty="0">
                <a:solidFill>
                  <a:schemeClr val="tx2">
                    <a:lumMod val="50000"/>
                  </a:schemeClr>
                </a:solidFill>
                <a:latin typeface="Arial" panose="020B0604020202020204" pitchFamily="34" charset="0"/>
                <a:cs typeface="Arial" panose="020B0604020202020204" pitchFamily="34" charset="0"/>
              </a:rPr>
              <a:t>Para este Análisis se utilizó un margen de 45 </a:t>
            </a:r>
            <a:r>
              <a:rPr lang="es-AR" sz="1100" dirty="0" err="1">
                <a:solidFill>
                  <a:schemeClr val="tx2">
                    <a:lumMod val="50000"/>
                  </a:schemeClr>
                </a:solidFill>
                <a:latin typeface="Arial" panose="020B0604020202020204" pitchFamily="34" charset="0"/>
                <a:cs typeface="Arial" panose="020B0604020202020204" pitchFamily="34" charset="0"/>
              </a:rPr>
              <a:t>kms</a:t>
            </a:r>
            <a:r>
              <a:rPr lang="es-AR" sz="1100" dirty="0">
                <a:solidFill>
                  <a:schemeClr val="tx2">
                    <a:lumMod val="50000"/>
                  </a:schemeClr>
                </a:solidFill>
                <a:latin typeface="Arial" panose="020B0604020202020204" pitchFamily="34" charset="0"/>
                <a:cs typeface="Arial" panose="020B0604020202020204" pitchFamily="34" charset="0"/>
              </a:rPr>
              <a:t> a cada lado del Nuevo Gasoducto de Transporte.</a:t>
            </a:r>
          </a:p>
          <a:p>
            <a:pPr defTabSz="1133961">
              <a:spcBef>
                <a:spcPts val="744"/>
              </a:spcBef>
              <a:defRPr/>
            </a:pPr>
            <a:endParaRPr lang="es-AR" sz="1400" b="1" dirty="0">
              <a:solidFill>
                <a:schemeClr val="tx2">
                  <a:lumMod val="50000"/>
                </a:schemeClr>
              </a:solidFill>
              <a:latin typeface="Myanmar Text" panose="020B0502040204020203" pitchFamily="34" charset="0"/>
              <a:cs typeface="Myanmar Text" panose="020B0502040204020203" pitchFamily="34" charset="0"/>
            </a:endParaRPr>
          </a:p>
          <a:p>
            <a:pPr defTabSz="1133961">
              <a:spcBef>
                <a:spcPts val="744"/>
              </a:spcBef>
              <a:defRPr/>
            </a:pPr>
            <a:endParaRPr lang="es-AR" sz="2400" dirty="0">
              <a:solidFill>
                <a:schemeClr val="tx2">
                  <a:lumMod val="50000"/>
                </a:schemeClr>
              </a:solidFill>
              <a:latin typeface="Myanmar Text" panose="020B0502040204020203" pitchFamily="34" charset="0"/>
              <a:cs typeface="Myanmar Text" panose="020B0502040204020203" pitchFamily="34" charset="0"/>
            </a:endParaRPr>
          </a:p>
        </p:txBody>
      </p:sp>
      <p:grpSp>
        <p:nvGrpSpPr>
          <p:cNvPr id="17" name="Grupo 16">
            <a:extLst>
              <a:ext uri="{FF2B5EF4-FFF2-40B4-BE49-F238E27FC236}">
                <a16:creationId xmlns:a16="http://schemas.microsoft.com/office/drawing/2014/main" id="{79A0E4D3-0120-47C1-865F-FD0B514678E8}"/>
              </a:ext>
            </a:extLst>
          </p:cNvPr>
          <p:cNvGrpSpPr/>
          <p:nvPr/>
        </p:nvGrpSpPr>
        <p:grpSpPr>
          <a:xfrm>
            <a:off x="1103702" y="2134990"/>
            <a:ext cx="853128" cy="707886"/>
            <a:chOff x="3874876" y="1049656"/>
            <a:chExt cx="951383" cy="941405"/>
          </a:xfrm>
        </p:grpSpPr>
        <p:sp>
          <p:nvSpPr>
            <p:cNvPr id="18" name="Elipse 17">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1238921" rtl="0" eaLnBrk="1" latinLnBrk="0" hangingPunct="1">
                <a:defRPr sz="2439" kern="1200">
                  <a:solidFill>
                    <a:schemeClr val="lt1"/>
                  </a:solidFill>
                  <a:latin typeface="+mn-lt"/>
                  <a:ea typeface="+mn-ea"/>
                  <a:cs typeface="+mn-cs"/>
                </a:defRPr>
              </a:lvl1pPr>
              <a:lvl2pPr marL="619460" algn="l" defTabSz="1238921" rtl="0" eaLnBrk="1" latinLnBrk="0" hangingPunct="1">
                <a:defRPr sz="2439" kern="1200">
                  <a:solidFill>
                    <a:schemeClr val="lt1"/>
                  </a:solidFill>
                  <a:latin typeface="+mn-lt"/>
                  <a:ea typeface="+mn-ea"/>
                  <a:cs typeface="+mn-cs"/>
                </a:defRPr>
              </a:lvl2pPr>
              <a:lvl3pPr marL="1238921" algn="l" defTabSz="1238921" rtl="0" eaLnBrk="1" latinLnBrk="0" hangingPunct="1">
                <a:defRPr sz="2439" kern="1200">
                  <a:solidFill>
                    <a:schemeClr val="lt1"/>
                  </a:solidFill>
                  <a:latin typeface="+mn-lt"/>
                  <a:ea typeface="+mn-ea"/>
                  <a:cs typeface="+mn-cs"/>
                </a:defRPr>
              </a:lvl3pPr>
              <a:lvl4pPr marL="1858381" algn="l" defTabSz="1238921" rtl="0" eaLnBrk="1" latinLnBrk="0" hangingPunct="1">
                <a:defRPr sz="2439" kern="1200">
                  <a:solidFill>
                    <a:schemeClr val="lt1"/>
                  </a:solidFill>
                  <a:latin typeface="+mn-lt"/>
                  <a:ea typeface="+mn-ea"/>
                  <a:cs typeface="+mn-cs"/>
                </a:defRPr>
              </a:lvl4pPr>
              <a:lvl5pPr marL="2477841" algn="l" defTabSz="1238921" rtl="0" eaLnBrk="1" latinLnBrk="0" hangingPunct="1">
                <a:defRPr sz="2439" kern="1200">
                  <a:solidFill>
                    <a:schemeClr val="lt1"/>
                  </a:solidFill>
                  <a:latin typeface="+mn-lt"/>
                  <a:ea typeface="+mn-ea"/>
                  <a:cs typeface="+mn-cs"/>
                </a:defRPr>
              </a:lvl5pPr>
              <a:lvl6pPr marL="3097301" algn="l" defTabSz="1238921" rtl="0" eaLnBrk="1" latinLnBrk="0" hangingPunct="1">
                <a:defRPr sz="2439" kern="1200">
                  <a:solidFill>
                    <a:schemeClr val="lt1"/>
                  </a:solidFill>
                  <a:latin typeface="+mn-lt"/>
                  <a:ea typeface="+mn-ea"/>
                  <a:cs typeface="+mn-cs"/>
                </a:defRPr>
              </a:lvl6pPr>
              <a:lvl7pPr marL="3716762" algn="l" defTabSz="1238921" rtl="0" eaLnBrk="1" latinLnBrk="0" hangingPunct="1">
                <a:defRPr sz="2439" kern="1200">
                  <a:solidFill>
                    <a:schemeClr val="lt1"/>
                  </a:solidFill>
                  <a:latin typeface="+mn-lt"/>
                  <a:ea typeface="+mn-ea"/>
                  <a:cs typeface="+mn-cs"/>
                </a:defRPr>
              </a:lvl7pPr>
              <a:lvl8pPr marL="4336222" algn="l" defTabSz="1238921" rtl="0" eaLnBrk="1" latinLnBrk="0" hangingPunct="1">
                <a:defRPr sz="2439" kern="1200">
                  <a:solidFill>
                    <a:schemeClr val="lt1"/>
                  </a:solidFill>
                  <a:latin typeface="+mn-lt"/>
                  <a:ea typeface="+mn-ea"/>
                  <a:cs typeface="+mn-cs"/>
                </a:defRPr>
              </a:lvl8pPr>
              <a:lvl9pPr marL="4955682" algn="l" defTabSz="1238921" rtl="0" eaLnBrk="1" latinLnBrk="0" hangingPunct="1">
                <a:defRPr sz="2439" kern="1200">
                  <a:solidFill>
                    <a:schemeClr val="lt1"/>
                  </a:solidFill>
                  <a:latin typeface="+mn-lt"/>
                  <a:ea typeface="+mn-ea"/>
                  <a:cs typeface="+mn-cs"/>
                </a:defRPr>
              </a:lvl9pPr>
            </a:lstStyle>
            <a:p>
              <a:pPr algn="ctr"/>
              <a:endParaRPr lang="es-AR" b="1"/>
            </a:p>
          </p:txBody>
        </p:sp>
        <p:sp>
          <p:nvSpPr>
            <p:cNvPr id="19" name="Rectángulo 18">
              <a:extLst>
                <a:ext uri="{FF2B5EF4-FFF2-40B4-BE49-F238E27FC236}">
                  <a16:creationId xmlns:a16="http://schemas.microsoft.com/office/drawing/2014/main" id="{E4F35E4E-783E-4E4B-A40E-9DA08C8B7DB4}"/>
                </a:ext>
              </a:extLst>
            </p:cNvPr>
            <p:cNvSpPr/>
            <p:nvPr/>
          </p:nvSpPr>
          <p:spPr>
            <a:xfrm>
              <a:off x="3974748" y="1049656"/>
              <a:ext cx="785123" cy="941405"/>
            </a:xfrm>
            <a:prstGeom prst="rect">
              <a:avLst/>
            </a:prstGeom>
            <a:noFill/>
          </p:spPr>
          <p:txBody>
            <a:bodyPr wrap="none" lIns="91440" tIns="45720" rIns="91440" bIns="45720">
              <a:spAutoFit/>
            </a:bodyPr>
            <a:lstStyle>
              <a:defPPr>
                <a:defRPr lang="es-AR"/>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pPr algn="ctr"/>
              <a:r>
                <a:rPr lang="es-ES" sz="4000" b="1" dirty="0">
                  <a:ln w="0"/>
                  <a:solidFill>
                    <a:schemeClr val="bg1"/>
                  </a:solidFill>
                  <a:effectLst>
                    <a:outerShdw blurRad="38100" dist="25400" dir="5400000" algn="ctr" rotWithShape="0">
                      <a:srgbClr val="6E747A">
                        <a:alpha val="43000"/>
                      </a:srgbClr>
                    </a:outerShdw>
                  </a:effectLst>
                </a:rPr>
                <a:t>76</a:t>
              </a:r>
              <a:endParaRPr lang="es-ES" sz="5400" b="1" cap="none" spc="0" dirty="0">
                <a:ln w="0"/>
                <a:solidFill>
                  <a:schemeClr val="bg1"/>
                </a:solidFill>
                <a:effectLst>
                  <a:outerShdw blurRad="38100" dist="25400" dir="5400000" algn="ctr" rotWithShape="0">
                    <a:srgbClr val="6E747A">
                      <a:alpha val="43000"/>
                    </a:srgbClr>
                  </a:outerShdw>
                </a:effectLst>
              </a:endParaRPr>
            </a:p>
          </p:txBody>
        </p:sp>
      </p:grpSp>
      <p:grpSp>
        <p:nvGrpSpPr>
          <p:cNvPr id="20" name="Grupo 19">
            <a:extLst>
              <a:ext uri="{FF2B5EF4-FFF2-40B4-BE49-F238E27FC236}">
                <a16:creationId xmlns:a16="http://schemas.microsoft.com/office/drawing/2014/main" id="{79A0E4D3-0120-47C1-865F-FD0B514678E8}"/>
              </a:ext>
            </a:extLst>
          </p:cNvPr>
          <p:cNvGrpSpPr/>
          <p:nvPr/>
        </p:nvGrpSpPr>
        <p:grpSpPr>
          <a:xfrm>
            <a:off x="1103702" y="3989378"/>
            <a:ext cx="853128" cy="707886"/>
            <a:chOff x="3874876" y="1049656"/>
            <a:chExt cx="951383" cy="941405"/>
          </a:xfrm>
        </p:grpSpPr>
        <p:sp>
          <p:nvSpPr>
            <p:cNvPr id="21" name="Elipse 20">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1238921" rtl="0" eaLnBrk="1" latinLnBrk="0" hangingPunct="1">
                <a:defRPr sz="2439" kern="1200">
                  <a:solidFill>
                    <a:schemeClr val="lt1"/>
                  </a:solidFill>
                  <a:latin typeface="+mn-lt"/>
                  <a:ea typeface="+mn-ea"/>
                  <a:cs typeface="+mn-cs"/>
                </a:defRPr>
              </a:lvl1pPr>
              <a:lvl2pPr marL="619460" algn="l" defTabSz="1238921" rtl="0" eaLnBrk="1" latinLnBrk="0" hangingPunct="1">
                <a:defRPr sz="2439" kern="1200">
                  <a:solidFill>
                    <a:schemeClr val="lt1"/>
                  </a:solidFill>
                  <a:latin typeface="+mn-lt"/>
                  <a:ea typeface="+mn-ea"/>
                  <a:cs typeface="+mn-cs"/>
                </a:defRPr>
              </a:lvl2pPr>
              <a:lvl3pPr marL="1238921" algn="l" defTabSz="1238921" rtl="0" eaLnBrk="1" latinLnBrk="0" hangingPunct="1">
                <a:defRPr sz="2439" kern="1200">
                  <a:solidFill>
                    <a:schemeClr val="lt1"/>
                  </a:solidFill>
                  <a:latin typeface="+mn-lt"/>
                  <a:ea typeface="+mn-ea"/>
                  <a:cs typeface="+mn-cs"/>
                </a:defRPr>
              </a:lvl3pPr>
              <a:lvl4pPr marL="1858381" algn="l" defTabSz="1238921" rtl="0" eaLnBrk="1" latinLnBrk="0" hangingPunct="1">
                <a:defRPr sz="2439" kern="1200">
                  <a:solidFill>
                    <a:schemeClr val="lt1"/>
                  </a:solidFill>
                  <a:latin typeface="+mn-lt"/>
                  <a:ea typeface="+mn-ea"/>
                  <a:cs typeface="+mn-cs"/>
                </a:defRPr>
              </a:lvl4pPr>
              <a:lvl5pPr marL="2477841" algn="l" defTabSz="1238921" rtl="0" eaLnBrk="1" latinLnBrk="0" hangingPunct="1">
                <a:defRPr sz="2439" kern="1200">
                  <a:solidFill>
                    <a:schemeClr val="lt1"/>
                  </a:solidFill>
                  <a:latin typeface="+mn-lt"/>
                  <a:ea typeface="+mn-ea"/>
                  <a:cs typeface="+mn-cs"/>
                </a:defRPr>
              </a:lvl5pPr>
              <a:lvl6pPr marL="3097301" algn="l" defTabSz="1238921" rtl="0" eaLnBrk="1" latinLnBrk="0" hangingPunct="1">
                <a:defRPr sz="2439" kern="1200">
                  <a:solidFill>
                    <a:schemeClr val="lt1"/>
                  </a:solidFill>
                  <a:latin typeface="+mn-lt"/>
                  <a:ea typeface="+mn-ea"/>
                  <a:cs typeface="+mn-cs"/>
                </a:defRPr>
              </a:lvl6pPr>
              <a:lvl7pPr marL="3716762" algn="l" defTabSz="1238921" rtl="0" eaLnBrk="1" latinLnBrk="0" hangingPunct="1">
                <a:defRPr sz="2439" kern="1200">
                  <a:solidFill>
                    <a:schemeClr val="lt1"/>
                  </a:solidFill>
                  <a:latin typeface="+mn-lt"/>
                  <a:ea typeface="+mn-ea"/>
                  <a:cs typeface="+mn-cs"/>
                </a:defRPr>
              </a:lvl7pPr>
              <a:lvl8pPr marL="4336222" algn="l" defTabSz="1238921" rtl="0" eaLnBrk="1" latinLnBrk="0" hangingPunct="1">
                <a:defRPr sz="2439" kern="1200">
                  <a:solidFill>
                    <a:schemeClr val="lt1"/>
                  </a:solidFill>
                  <a:latin typeface="+mn-lt"/>
                  <a:ea typeface="+mn-ea"/>
                  <a:cs typeface="+mn-cs"/>
                </a:defRPr>
              </a:lvl8pPr>
              <a:lvl9pPr marL="4955682" algn="l" defTabSz="1238921" rtl="0" eaLnBrk="1" latinLnBrk="0" hangingPunct="1">
                <a:defRPr sz="2439" kern="1200">
                  <a:solidFill>
                    <a:schemeClr val="lt1"/>
                  </a:solidFill>
                  <a:latin typeface="+mn-lt"/>
                  <a:ea typeface="+mn-ea"/>
                  <a:cs typeface="+mn-cs"/>
                </a:defRPr>
              </a:lvl9pPr>
            </a:lstStyle>
            <a:p>
              <a:pPr algn="ctr"/>
              <a:endParaRPr lang="es-AR" b="1"/>
            </a:p>
          </p:txBody>
        </p:sp>
        <p:sp>
          <p:nvSpPr>
            <p:cNvPr id="22" name="Rectángulo 21">
              <a:extLst>
                <a:ext uri="{FF2B5EF4-FFF2-40B4-BE49-F238E27FC236}">
                  <a16:creationId xmlns:a16="http://schemas.microsoft.com/office/drawing/2014/main" id="{E4F35E4E-783E-4E4B-A40E-9DA08C8B7DB4}"/>
                </a:ext>
              </a:extLst>
            </p:cNvPr>
            <p:cNvSpPr/>
            <p:nvPr/>
          </p:nvSpPr>
          <p:spPr>
            <a:xfrm>
              <a:off x="3974748" y="1049656"/>
              <a:ext cx="785123" cy="941405"/>
            </a:xfrm>
            <a:prstGeom prst="rect">
              <a:avLst/>
            </a:prstGeom>
            <a:noFill/>
          </p:spPr>
          <p:txBody>
            <a:bodyPr wrap="none" lIns="91440" tIns="45720" rIns="91440" bIns="45720">
              <a:spAutoFit/>
            </a:bodyPr>
            <a:lstStyle>
              <a:defPPr>
                <a:defRPr lang="es-AR"/>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pPr algn="ctr"/>
              <a:r>
                <a:rPr lang="es-ES" sz="4000" b="1" cap="none" spc="0" dirty="0">
                  <a:ln w="0"/>
                  <a:solidFill>
                    <a:schemeClr val="bg1"/>
                  </a:solidFill>
                  <a:effectLst>
                    <a:outerShdw blurRad="38100" dist="25400" dir="5400000" algn="ctr" rotWithShape="0">
                      <a:srgbClr val="6E747A">
                        <a:alpha val="43000"/>
                      </a:srgbClr>
                    </a:outerShdw>
                  </a:effectLst>
                </a:rPr>
                <a:t>14</a:t>
              </a:r>
              <a:endParaRPr lang="es-ES" sz="5400" b="1" cap="none" spc="0" dirty="0">
                <a:ln w="0"/>
                <a:solidFill>
                  <a:schemeClr val="bg1"/>
                </a:solidFill>
                <a:effectLst>
                  <a:outerShdw blurRad="38100" dist="25400" dir="5400000" algn="ctr" rotWithShape="0">
                    <a:srgbClr val="6E747A">
                      <a:alpha val="43000"/>
                    </a:srgbClr>
                  </a:outerShdw>
                </a:effectLst>
              </a:endParaRPr>
            </a:p>
          </p:txBody>
        </p:sp>
      </p:grpSp>
      <p:grpSp>
        <p:nvGrpSpPr>
          <p:cNvPr id="23" name="Grupo 22">
            <a:extLst>
              <a:ext uri="{FF2B5EF4-FFF2-40B4-BE49-F238E27FC236}">
                <a16:creationId xmlns:a16="http://schemas.microsoft.com/office/drawing/2014/main" id="{79A0E4D3-0120-47C1-865F-FD0B514678E8}"/>
              </a:ext>
            </a:extLst>
          </p:cNvPr>
          <p:cNvGrpSpPr/>
          <p:nvPr/>
        </p:nvGrpSpPr>
        <p:grpSpPr>
          <a:xfrm>
            <a:off x="1103702" y="6132220"/>
            <a:ext cx="853128" cy="707886"/>
            <a:chOff x="3874876" y="1049656"/>
            <a:chExt cx="951383" cy="941405"/>
          </a:xfrm>
        </p:grpSpPr>
        <p:sp>
          <p:nvSpPr>
            <p:cNvPr id="24" name="Elipse 23">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1238921" rtl="0" eaLnBrk="1" latinLnBrk="0" hangingPunct="1">
                <a:defRPr sz="2439" kern="1200">
                  <a:solidFill>
                    <a:schemeClr val="lt1"/>
                  </a:solidFill>
                  <a:latin typeface="+mn-lt"/>
                  <a:ea typeface="+mn-ea"/>
                  <a:cs typeface="+mn-cs"/>
                </a:defRPr>
              </a:lvl1pPr>
              <a:lvl2pPr marL="619460" algn="l" defTabSz="1238921" rtl="0" eaLnBrk="1" latinLnBrk="0" hangingPunct="1">
                <a:defRPr sz="2439" kern="1200">
                  <a:solidFill>
                    <a:schemeClr val="lt1"/>
                  </a:solidFill>
                  <a:latin typeface="+mn-lt"/>
                  <a:ea typeface="+mn-ea"/>
                  <a:cs typeface="+mn-cs"/>
                </a:defRPr>
              </a:lvl2pPr>
              <a:lvl3pPr marL="1238921" algn="l" defTabSz="1238921" rtl="0" eaLnBrk="1" latinLnBrk="0" hangingPunct="1">
                <a:defRPr sz="2439" kern="1200">
                  <a:solidFill>
                    <a:schemeClr val="lt1"/>
                  </a:solidFill>
                  <a:latin typeface="+mn-lt"/>
                  <a:ea typeface="+mn-ea"/>
                  <a:cs typeface="+mn-cs"/>
                </a:defRPr>
              </a:lvl3pPr>
              <a:lvl4pPr marL="1858381" algn="l" defTabSz="1238921" rtl="0" eaLnBrk="1" latinLnBrk="0" hangingPunct="1">
                <a:defRPr sz="2439" kern="1200">
                  <a:solidFill>
                    <a:schemeClr val="lt1"/>
                  </a:solidFill>
                  <a:latin typeface="+mn-lt"/>
                  <a:ea typeface="+mn-ea"/>
                  <a:cs typeface="+mn-cs"/>
                </a:defRPr>
              </a:lvl4pPr>
              <a:lvl5pPr marL="2477841" algn="l" defTabSz="1238921" rtl="0" eaLnBrk="1" latinLnBrk="0" hangingPunct="1">
                <a:defRPr sz="2439" kern="1200">
                  <a:solidFill>
                    <a:schemeClr val="lt1"/>
                  </a:solidFill>
                  <a:latin typeface="+mn-lt"/>
                  <a:ea typeface="+mn-ea"/>
                  <a:cs typeface="+mn-cs"/>
                </a:defRPr>
              </a:lvl5pPr>
              <a:lvl6pPr marL="3097301" algn="l" defTabSz="1238921" rtl="0" eaLnBrk="1" latinLnBrk="0" hangingPunct="1">
                <a:defRPr sz="2439" kern="1200">
                  <a:solidFill>
                    <a:schemeClr val="lt1"/>
                  </a:solidFill>
                  <a:latin typeface="+mn-lt"/>
                  <a:ea typeface="+mn-ea"/>
                  <a:cs typeface="+mn-cs"/>
                </a:defRPr>
              </a:lvl6pPr>
              <a:lvl7pPr marL="3716762" algn="l" defTabSz="1238921" rtl="0" eaLnBrk="1" latinLnBrk="0" hangingPunct="1">
                <a:defRPr sz="2439" kern="1200">
                  <a:solidFill>
                    <a:schemeClr val="lt1"/>
                  </a:solidFill>
                  <a:latin typeface="+mn-lt"/>
                  <a:ea typeface="+mn-ea"/>
                  <a:cs typeface="+mn-cs"/>
                </a:defRPr>
              </a:lvl7pPr>
              <a:lvl8pPr marL="4336222" algn="l" defTabSz="1238921" rtl="0" eaLnBrk="1" latinLnBrk="0" hangingPunct="1">
                <a:defRPr sz="2439" kern="1200">
                  <a:solidFill>
                    <a:schemeClr val="lt1"/>
                  </a:solidFill>
                  <a:latin typeface="+mn-lt"/>
                  <a:ea typeface="+mn-ea"/>
                  <a:cs typeface="+mn-cs"/>
                </a:defRPr>
              </a:lvl8pPr>
              <a:lvl9pPr marL="4955682" algn="l" defTabSz="1238921" rtl="0" eaLnBrk="1" latinLnBrk="0" hangingPunct="1">
                <a:defRPr sz="2439" kern="1200">
                  <a:solidFill>
                    <a:schemeClr val="lt1"/>
                  </a:solidFill>
                  <a:latin typeface="+mn-lt"/>
                  <a:ea typeface="+mn-ea"/>
                  <a:cs typeface="+mn-cs"/>
                </a:defRPr>
              </a:lvl9pPr>
            </a:lstStyle>
            <a:p>
              <a:pPr algn="ctr"/>
              <a:endParaRPr lang="es-AR" b="1"/>
            </a:p>
          </p:txBody>
        </p:sp>
        <p:sp>
          <p:nvSpPr>
            <p:cNvPr id="25" name="Rectángulo 24">
              <a:extLst>
                <a:ext uri="{FF2B5EF4-FFF2-40B4-BE49-F238E27FC236}">
                  <a16:creationId xmlns:a16="http://schemas.microsoft.com/office/drawing/2014/main" id="{E4F35E4E-783E-4E4B-A40E-9DA08C8B7DB4}"/>
                </a:ext>
              </a:extLst>
            </p:cNvPr>
            <p:cNvSpPr/>
            <p:nvPr/>
          </p:nvSpPr>
          <p:spPr>
            <a:xfrm>
              <a:off x="3974745" y="1049656"/>
              <a:ext cx="785123" cy="941405"/>
            </a:xfrm>
            <a:prstGeom prst="rect">
              <a:avLst/>
            </a:prstGeom>
            <a:noFill/>
          </p:spPr>
          <p:txBody>
            <a:bodyPr wrap="none" lIns="91440" tIns="45720" rIns="91440" bIns="45720">
              <a:spAutoFit/>
            </a:bodyPr>
            <a:lstStyle>
              <a:defPPr>
                <a:defRPr lang="es-AR"/>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pPr algn="ctr"/>
              <a:r>
                <a:rPr lang="es-ES" sz="4000" b="1" cap="none" spc="0" dirty="0">
                  <a:ln w="0"/>
                  <a:solidFill>
                    <a:schemeClr val="bg1"/>
                  </a:solidFill>
                  <a:effectLst>
                    <a:outerShdw blurRad="38100" dist="25400" dir="5400000" algn="ctr" rotWithShape="0">
                      <a:srgbClr val="6E747A">
                        <a:alpha val="43000"/>
                      </a:srgbClr>
                    </a:outerShdw>
                  </a:effectLst>
                </a:rPr>
                <a:t>86</a:t>
              </a:r>
              <a:endParaRPr lang="es-ES" sz="5400" b="1" cap="none" spc="0" dirty="0">
                <a:ln w="0"/>
                <a:solidFill>
                  <a:schemeClr val="bg1"/>
                </a:solidFill>
                <a:effectLst>
                  <a:outerShdw blurRad="38100" dist="25400" dir="5400000" algn="ctr" rotWithShape="0">
                    <a:srgbClr val="6E747A">
                      <a:alpha val="43000"/>
                    </a:srgbClr>
                  </a:outerShdw>
                </a:effectLst>
              </a:endParaRPr>
            </a:p>
          </p:txBody>
        </p:sp>
      </p:grpSp>
      <p:sp>
        <p:nvSpPr>
          <p:cNvPr id="2" name="Rectángulo 1"/>
          <p:cNvSpPr/>
          <p:nvPr/>
        </p:nvSpPr>
        <p:spPr>
          <a:xfrm>
            <a:off x="11770256" y="8668219"/>
            <a:ext cx="2618509" cy="1488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ector 7"/>
          <p:cNvSpPr/>
          <p:nvPr/>
        </p:nvSpPr>
        <p:spPr>
          <a:xfrm>
            <a:off x="11850623" y="9264612"/>
            <a:ext cx="175260" cy="172264"/>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ector 8"/>
          <p:cNvSpPr/>
          <p:nvPr/>
        </p:nvSpPr>
        <p:spPr>
          <a:xfrm>
            <a:off x="11850623" y="9483732"/>
            <a:ext cx="175260" cy="172264"/>
          </a:xfrm>
          <a:prstGeom prst="flowChartConnector">
            <a:avLst/>
          </a:prstGeom>
          <a:solidFill>
            <a:srgbClr val="2CF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ector 9"/>
          <p:cNvSpPr/>
          <p:nvPr/>
        </p:nvSpPr>
        <p:spPr>
          <a:xfrm>
            <a:off x="11850623" y="9704220"/>
            <a:ext cx="175260" cy="172264"/>
          </a:xfrm>
          <a:prstGeom prst="flowChartConnector">
            <a:avLst/>
          </a:prstGeom>
          <a:solidFill>
            <a:srgbClr val="B818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ector 10"/>
          <p:cNvSpPr/>
          <p:nvPr/>
        </p:nvSpPr>
        <p:spPr>
          <a:xfrm>
            <a:off x="11850623" y="9924708"/>
            <a:ext cx="175260" cy="172264"/>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p:cNvSpPr txBox="1"/>
          <p:nvPr/>
        </p:nvSpPr>
        <p:spPr>
          <a:xfrm>
            <a:off x="12025883" y="8996855"/>
            <a:ext cx="2712720" cy="1169551"/>
          </a:xfrm>
          <a:prstGeom prst="rect">
            <a:avLst/>
          </a:prstGeom>
          <a:noFill/>
        </p:spPr>
        <p:txBody>
          <a:bodyPr wrap="square" rtlCol="0">
            <a:spAutoFit/>
          </a:bodyPr>
          <a:lstStyle/>
          <a:p>
            <a:r>
              <a:rPr lang="es-AR" sz="1400" dirty="0"/>
              <a:t>Localidad sin Gas</a:t>
            </a:r>
          </a:p>
          <a:p>
            <a:r>
              <a:rPr lang="es-AR" sz="1400" dirty="0"/>
              <a:t>Localidad abastecida por GN</a:t>
            </a:r>
          </a:p>
          <a:p>
            <a:r>
              <a:rPr lang="es-AR" sz="1400" dirty="0"/>
              <a:t>Localidad abastecida por GNC</a:t>
            </a:r>
          </a:p>
          <a:p>
            <a:r>
              <a:rPr lang="es-AR" sz="1400" dirty="0"/>
              <a:t>Localidad abastecida por GLP</a:t>
            </a:r>
          </a:p>
          <a:p>
            <a:r>
              <a:rPr lang="es-AR" sz="1400" dirty="0"/>
              <a:t>Localidad abastecida por GNP</a:t>
            </a:r>
            <a:endParaRPr lang="en-US" sz="1400" dirty="0"/>
          </a:p>
        </p:txBody>
      </p:sp>
      <p:sp>
        <p:nvSpPr>
          <p:cNvPr id="13" name="CuadroTexto 12">
            <a:extLst>
              <a:ext uri="{FF2B5EF4-FFF2-40B4-BE49-F238E27FC236}">
                <a16:creationId xmlns:a16="http://schemas.microsoft.com/office/drawing/2014/main" id="{135A1C3A-DE4A-46F0-8D9A-E7C365D88A99}"/>
              </a:ext>
            </a:extLst>
          </p:cNvPr>
          <p:cNvSpPr txBox="1"/>
          <p:nvPr/>
        </p:nvSpPr>
        <p:spPr>
          <a:xfrm>
            <a:off x="11770256" y="8668219"/>
            <a:ext cx="33798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dirty="0">
                <a:cs typeface="Calibri"/>
              </a:rPr>
              <a:t>Tipo de suministro</a:t>
            </a:r>
          </a:p>
        </p:txBody>
      </p:sp>
      <p:sp>
        <p:nvSpPr>
          <p:cNvPr id="14" name="Conector 13"/>
          <p:cNvSpPr/>
          <p:nvPr/>
        </p:nvSpPr>
        <p:spPr>
          <a:xfrm>
            <a:off x="11850623" y="9044124"/>
            <a:ext cx="175260" cy="172264"/>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o 26">
            <a:extLst>
              <a:ext uri="{FF2B5EF4-FFF2-40B4-BE49-F238E27FC236}">
                <a16:creationId xmlns:a16="http://schemas.microsoft.com/office/drawing/2014/main" id="{79A0E4D3-0120-47C1-865F-FD0B514678E8}"/>
              </a:ext>
            </a:extLst>
          </p:cNvPr>
          <p:cNvGrpSpPr/>
          <p:nvPr/>
        </p:nvGrpSpPr>
        <p:grpSpPr>
          <a:xfrm>
            <a:off x="1093438" y="7932371"/>
            <a:ext cx="963726" cy="707886"/>
            <a:chOff x="3829951" y="1049656"/>
            <a:chExt cx="1074719" cy="941405"/>
          </a:xfrm>
          <a:effectLst>
            <a:glow rad="228600">
              <a:schemeClr val="accent5">
                <a:satMod val="175000"/>
                <a:alpha val="40000"/>
              </a:schemeClr>
            </a:glow>
          </a:effectLst>
        </p:grpSpPr>
        <p:sp>
          <p:nvSpPr>
            <p:cNvPr id="28" name="Elipse 27">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AR"/>
              </a:defPPr>
              <a:lvl1pPr marL="0" algn="l" defTabSz="1238921" rtl="0" eaLnBrk="1" latinLnBrk="0" hangingPunct="1">
                <a:defRPr sz="2439" kern="1200">
                  <a:solidFill>
                    <a:schemeClr val="lt1"/>
                  </a:solidFill>
                  <a:latin typeface="+mn-lt"/>
                  <a:ea typeface="+mn-ea"/>
                  <a:cs typeface="+mn-cs"/>
                </a:defRPr>
              </a:lvl1pPr>
              <a:lvl2pPr marL="619460" algn="l" defTabSz="1238921" rtl="0" eaLnBrk="1" latinLnBrk="0" hangingPunct="1">
                <a:defRPr sz="2439" kern="1200">
                  <a:solidFill>
                    <a:schemeClr val="lt1"/>
                  </a:solidFill>
                  <a:latin typeface="+mn-lt"/>
                  <a:ea typeface="+mn-ea"/>
                  <a:cs typeface="+mn-cs"/>
                </a:defRPr>
              </a:lvl2pPr>
              <a:lvl3pPr marL="1238921" algn="l" defTabSz="1238921" rtl="0" eaLnBrk="1" latinLnBrk="0" hangingPunct="1">
                <a:defRPr sz="2439" kern="1200">
                  <a:solidFill>
                    <a:schemeClr val="lt1"/>
                  </a:solidFill>
                  <a:latin typeface="+mn-lt"/>
                  <a:ea typeface="+mn-ea"/>
                  <a:cs typeface="+mn-cs"/>
                </a:defRPr>
              </a:lvl3pPr>
              <a:lvl4pPr marL="1858381" algn="l" defTabSz="1238921" rtl="0" eaLnBrk="1" latinLnBrk="0" hangingPunct="1">
                <a:defRPr sz="2439" kern="1200">
                  <a:solidFill>
                    <a:schemeClr val="lt1"/>
                  </a:solidFill>
                  <a:latin typeface="+mn-lt"/>
                  <a:ea typeface="+mn-ea"/>
                  <a:cs typeface="+mn-cs"/>
                </a:defRPr>
              </a:lvl4pPr>
              <a:lvl5pPr marL="2477841" algn="l" defTabSz="1238921" rtl="0" eaLnBrk="1" latinLnBrk="0" hangingPunct="1">
                <a:defRPr sz="2439" kern="1200">
                  <a:solidFill>
                    <a:schemeClr val="lt1"/>
                  </a:solidFill>
                  <a:latin typeface="+mn-lt"/>
                  <a:ea typeface="+mn-ea"/>
                  <a:cs typeface="+mn-cs"/>
                </a:defRPr>
              </a:lvl5pPr>
              <a:lvl6pPr marL="3097301" algn="l" defTabSz="1238921" rtl="0" eaLnBrk="1" latinLnBrk="0" hangingPunct="1">
                <a:defRPr sz="2439" kern="1200">
                  <a:solidFill>
                    <a:schemeClr val="lt1"/>
                  </a:solidFill>
                  <a:latin typeface="+mn-lt"/>
                  <a:ea typeface="+mn-ea"/>
                  <a:cs typeface="+mn-cs"/>
                </a:defRPr>
              </a:lvl6pPr>
              <a:lvl7pPr marL="3716762" algn="l" defTabSz="1238921" rtl="0" eaLnBrk="1" latinLnBrk="0" hangingPunct="1">
                <a:defRPr sz="2439" kern="1200">
                  <a:solidFill>
                    <a:schemeClr val="lt1"/>
                  </a:solidFill>
                  <a:latin typeface="+mn-lt"/>
                  <a:ea typeface="+mn-ea"/>
                  <a:cs typeface="+mn-cs"/>
                </a:defRPr>
              </a:lvl7pPr>
              <a:lvl8pPr marL="4336222" algn="l" defTabSz="1238921" rtl="0" eaLnBrk="1" latinLnBrk="0" hangingPunct="1">
                <a:defRPr sz="2439" kern="1200">
                  <a:solidFill>
                    <a:schemeClr val="lt1"/>
                  </a:solidFill>
                  <a:latin typeface="+mn-lt"/>
                  <a:ea typeface="+mn-ea"/>
                  <a:cs typeface="+mn-cs"/>
                </a:defRPr>
              </a:lvl8pPr>
              <a:lvl9pPr marL="4955682" algn="l" defTabSz="1238921" rtl="0" eaLnBrk="1" latinLnBrk="0" hangingPunct="1">
                <a:defRPr sz="2439" kern="1200">
                  <a:solidFill>
                    <a:schemeClr val="lt1"/>
                  </a:solidFill>
                  <a:latin typeface="+mn-lt"/>
                  <a:ea typeface="+mn-ea"/>
                  <a:cs typeface="+mn-cs"/>
                </a:defRPr>
              </a:lvl9pPr>
            </a:lstStyle>
            <a:p>
              <a:pPr algn="ctr"/>
              <a:endParaRPr lang="es-AR" b="1"/>
            </a:p>
          </p:txBody>
        </p:sp>
        <p:sp>
          <p:nvSpPr>
            <p:cNvPr id="29" name="Rectángulo 28">
              <a:extLst>
                <a:ext uri="{FF2B5EF4-FFF2-40B4-BE49-F238E27FC236}">
                  <a16:creationId xmlns:a16="http://schemas.microsoft.com/office/drawing/2014/main" id="{E4F35E4E-783E-4E4B-A40E-9DA08C8B7DB4}"/>
                </a:ext>
              </a:extLst>
            </p:cNvPr>
            <p:cNvSpPr/>
            <p:nvPr/>
          </p:nvSpPr>
          <p:spPr>
            <a:xfrm>
              <a:off x="3829951" y="1049656"/>
              <a:ext cx="1074719" cy="941405"/>
            </a:xfrm>
            <a:prstGeom prst="rect">
              <a:avLst/>
            </a:prstGeom>
            <a:noFill/>
          </p:spPr>
          <p:txBody>
            <a:bodyPr wrap="none" lIns="91440" tIns="45720" rIns="91440" bIns="45720">
              <a:spAutoFit/>
            </a:bodyPr>
            <a:lstStyle>
              <a:defPPr>
                <a:defRPr lang="es-AR"/>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a:lstStyle>
            <a:p>
              <a:pPr algn="ctr"/>
              <a:r>
                <a:rPr lang="es-ES" sz="4000" b="1" dirty="0">
                  <a:ln w="0"/>
                  <a:solidFill>
                    <a:schemeClr val="bg1"/>
                  </a:solidFill>
                  <a:effectLst>
                    <a:outerShdw blurRad="38100" dist="25400" dir="5400000" algn="ctr" rotWithShape="0">
                      <a:srgbClr val="6E747A">
                        <a:alpha val="43000"/>
                      </a:srgbClr>
                    </a:outerShdw>
                  </a:effectLst>
                </a:rPr>
                <a:t>176</a:t>
              </a:r>
              <a:endParaRPr lang="es-ES" sz="5400" b="1" cap="none" spc="0" dirty="0">
                <a:ln w="0"/>
                <a:solidFill>
                  <a:schemeClr val="bg1"/>
                </a:solidFill>
                <a:effectLst>
                  <a:outerShdw blurRad="38100" dist="25400" dir="5400000" algn="ctr" rotWithShape="0">
                    <a:srgbClr val="6E747A">
                      <a:alpha val="43000"/>
                    </a:srgbClr>
                  </a:outerShdw>
                </a:effectLst>
              </a:endParaRPr>
            </a:p>
          </p:txBody>
        </p:sp>
      </p:grpSp>
      <p:sp>
        <p:nvSpPr>
          <p:cNvPr id="30" name="Rectangle 19">
            <a:extLst>
              <a:ext uri="{FF2B5EF4-FFF2-40B4-BE49-F238E27FC236}">
                <a16:creationId xmlns:a16="http://schemas.microsoft.com/office/drawing/2014/main" id="{71B038B9-61B9-4FFB-BE30-759B2771C738}"/>
              </a:ext>
            </a:extLst>
          </p:cNvPr>
          <p:cNvSpPr/>
          <p:nvPr/>
        </p:nvSpPr>
        <p:spPr>
          <a:xfrm>
            <a:off x="295136" y="8497735"/>
            <a:ext cx="2639083" cy="766877"/>
          </a:xfrm>
          <a:prstGeom prst="rect">
            <a:avLst/>
          </a:prstGeom>
        </p:spPr>
        <p:txBody>
          <a:bodyPr wrap="square" lIns="91440" tIns="45720" rIns="91440" bIns="45720" anchor="t">
            <a:spAutoFit/>
          </a:bodyPr>
          <a:lstStyle/>
          <a:p>
            <a:pPr defTabSz="1133961">
              <a:spcBef>
                <a:spcPts val="744"/>
              </a:spcBef>
              <a:defRPr/>
            </a:pPr>
            <a:endParaRPr lang="es-AR" sz="1400" b="1" dirty="0">
              <a:solidFill>
                <a:schemeClr val="tx2">
                  <a:lumMod val="50000"/>
                </a:schemeClr>
              </a:solidFill>
              <a:latin typeface="Myanmar Text" panose="020B0502040204020203" pitchFamily="34" charset="0"/>
              <a:cs typeface="Myanmar Text" panose="020B0502040204020203" pitchFamily="34" charset="0"/>
            </a:endParaRPr>
          </a:p>
          <a:p>
            <a:pPr algn="ctr" defTabSz="1133961">
              <a:spcBef>
                <a:spcPts val="744"/>
              </a:spcBef>
              <a:defRPr/>
            </a:pPr>
            <a:r>
              <a:rPr lang="es-AR" sz="2400" b="1" dirty="0">
                <a:solidFill>
                  <a:srgbClr val="00B0F0"/>
                </a:solidFill>
                <a:latin typeface="Myanmar Text" panose="020B0502040204020203" pitchFamily="34" charset="0"/>
                <a:cs typeface="Myanmar Text" panose="020B0502040204020203" pitchFamily="34" charset="0"/>
              </a:rPr>
              <a:t>TOTAL</a:t>
            </a:r>
          </a:p>
        </p:txBody>
      </p:sp>
      <p:sp>
        <p:nvSpPr>
          <p:cNvPr id="31" name="Rectángulo 30"/>
          <p:cNvSpPr/>
          <p:nvPr/>
        </p:nvSpPr>
        <p:spPr>
          <a:xfrm>
            <a:off x="483326" y="7804902"/>
            <a:ext cx="2148228" cy="133310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echa derecha 31"/>
          <p:cNvSpPr/>
          <p:nvPr/>
        </p:nvSpPr>
        <p:spPr>
          <a:xfrm rot="1440000">
            <a:off x="8745929" y="6526885"/>
            <a:ext cx="750303"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echa derecha 32"/>
          <p:cNvSpPr/>
          <p:nvPr/>
        </p:nvSpPr>
        <p:spPr>
          <a:xfrm rot="1440000">
            <a:off x="7352015" y="7111757"/>
            <a:ext cx="711325"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echa derecha 33"/>
          <p:cNvSpPr/>
          <p:nvPr/>
        </p:nvSpPr>
        <p:spPr>
          <a:xfrm rot="1440000">
            <a:off x="5753242" y="7661211"/>
            <a:ext cx="721210"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echa derecha 34"/>
          <p:cNvSpPr/>
          <p:nvPr/>
        </p:nvSpPr>
        <p:spPr>
          <a:xfrm rot="1440000">
            <a:off x="9874504" y="4070283"/>
            <a:ext cx="750303"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echa derecha 35"/>
          <p:cNvSpPr/>
          <p:nvPr/>
        </p:nvSpPr>
        <p:spPr>
          <a:xfrm rot="1440000">
            <a:off x="10409265" y="2650404"/>
            <a:ext cx="750303"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echa derecha 36"/>
          <p:cNvSpPr/>
          <p:nvPr/>
        </p:nvSpPr>
        <p:spPr>
          <a:xfrm rot="1440000">
            <a:off x="9346820" y="5476313"/>
            <a:ext cx="750303"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29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958D1C6-3216-4EE0-94CC-DD8B196AA253}"/>
              </a:ext>
            </a:extLst>
          </p:cNvPr>
          <p:cNvSpPr>
            <a:spLocks noGrp="1"/>
          </p:cNvSpPr>
          <p:nvPr>
            <p:ph type="ctrTitle"/>
          </p:nvPr>
        </p:nvSpPr>
        <p:spPr>
          <a:xfrm>
            <a:off x="1039458" y="2656114"/>
            <a:ext cx="12175799" cy="1642015"/>
          </a:xfrm>
        </p:spPr>
        <p:txBody>
          <a:bodyPr>
            <a:normAutofit/>
          </a:bodyPr>
          <a:lstStyle/>
          <a:p>
            <a:r>
              <a:rPr lang="es-ES" sz="5000" dirty="0">
                <a:latin typeface="Myanmar Text" panose="020B0502040204020203" pitchFamily="34" charset="0"/>
                <a:cs typeface="Myanmar Text" panose="020B0502040204020203" pitchFamily="34" charset="0"/>
              </a:rPr>
              <a:t>Resto del Mundo</a:t>
            </a:r>
            <a:br>
              <a:rPr lang="es-ES" sz="5000" dirty="0">
                <a:latin typeface="Myanmar Text" panose="020B0502040204020203" pitchFamily="34" charset="0"/>
                <a:cs typeface="Myanmar Text" panose="020B0502040204020203" pitchFamily="34" charset="0"/>
              </a:rPr>
            </a:br>
            <a:r>
              <a:rPr lang="es-ES" sz="5000" dirty="0">
                <a:latin typeface="Myanmar Text" panose="020B0502040204020203" pitchFamily="34" charset="0"/>
                <a:cs typeface="Myanmar Text" panose="020B0502040204020203" pitchFamily="34" charset="0"/>
              </a:rPr>
              <a:t>(obras complementarias)</a:t>
            </a:r>
            <a:endParaRPr lang="es-AR" sz="5000" dirty="0">
              <a:latin typeface="Myanmar Text" panose="020B0502040204020203" pitchFamily="34" charset="0"/>
              <a:cs typeface="Myanmar Text" panose="020B0502040204020203" pitchFamily="34" charset="0"/>
            </a:endParaRPr>
          </a:p>
        </p:txBody>
      </p:sp>
    </p:spTree>
    <p:extLst>
      <p:ext uri="{BB962C8B-B14F-4D97-AF65-F5344CB8AC3E}">
        <p14:creationId xmlns:p14="http://schemas.microsoft.com/office/powerpoint/2010/main" val="151646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66E47A1A-2E16-4ABB-92C5-02FE8B5320A1}"/>
              </a:ext>
            </a:extLst>
          </p:cNvPr>
          <p:cNvCxnSpPr>
            <a:cxnSpLocks/>
          </p:cNvCxnSpPr>
          <p:nvPr/>
        </p:nvCxnSpPr>
        <p:spPr>
          <a:xfrm>
            <a:off x="252980" y="2159917"/>
            <a:ext cx="7559675" cy="0"/>
          </a:xfrm>
          <a:prstGeom prst="line">
            <a:avLst/>
          </a:prstGeom>
          <a:ln>
            <a:solidFill>
              <a:srgbClr val="2F8D82"/>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0345590-7194-4108-A94C-3F157B89452D}"/>
              </a:ext>
            </a:extLst>
          </p:cNvPr>
          <p:cNvSpPr/>
          <p:nvPr/>
        </p:nvSpPr>
        <p:spPr>
          <a:xfrm>
            <a:off x="458677" y="2938477"/>
            <a:ext cx="7100998" cy="415139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Bef>
                <a:spcPts val="744"/>
              </a:spcBef>
            </a:pPr>
            <a:r>
              <a:rPr lang="es-ES" sz="1984" dirty="0">
                <a:solidFill>
                  <a:schemeClr val="tx2">
                    <a:lumMod val="50000"/>
                  </a:schemeClr>
                </a:solidFill>
                <a:latin typeface="Arial" panose="020B0604020202020204" pitchFamily="34" charset="0"/>
                <a:cs typeface="Arial" panose="020B0604020202020204" pitchFamily="34" charset="0"/>
              </a:rPr>
              <a:t>Construcción de un nuevo gasoducto con una Planta Compresora en cabecera desde el punto de interconexión con TGS en Mercedes (PBA), hasta los Tramos Finales de TGN en Cardales (PBA), donde ingresa el gas regasificado proveniente de la Terminal Escobar.</a:t>
            </a:r>
          </a:p>
          <a:p>
            <a:pPr>
              <a:spcBef>
                <a:spcPts val="1488"/>
              </a:spcBef>
            </a:pPr>
            <a:endParaRPr lang="es-AR" sz="1984" dirty="0">
              <a:solidFill>
                <a:schemeClr val="tx1"/>
              </a:solidFill>
              <a:latin typeface="Arial" panose="020B0604020202020204" pitchFamily="34" charset="0"/>
              <a:ea typeface="Roboto" pitchFamily="2" charset="0"/>
              <a:cs typeface="Arial" panose="020B0604020202020204" pitchFamily="34" charset="0"/>
            </a:endParaRPr>
          </a:p>
          <a:p>
            <a:pPr marL="354359" indent="-354359">
              <a:spcBef>
                <a:spcPts val="1488"/>
              </a:spcBef>
              <a:buFont typeface="Arial" panose="020B0604020202020204" pitchFamily="34" charset="0"/>
              <a:buChar char="•"/>
            </a:pPr>
            <a:r>
              <a:rPr lang="es-AR" sz="1984" dirty="0">
                <a:solidFill>
                  <a:schemeClr val="tx1"/>
                </a:solidFill>
                <a:latin typeface="Arial" panose="020B0604020202020204" pitchFamily="34" charset="0"/>
                <a:ea typeface="Roboto" pitchFamily="2" charset="0"/>
                <a:cs typeface="Arial" panose="020B0604020202020204" pitchFamily="34" charset="0"/>
              </a:rPr>
              <a:t>73 km (30” </a:t>
            </a:r>
            <a:r>
              <a:rPr lang="es-AR" sz="1984" dirty="0" err="1">
                <a:solidFill>
                  <a:schemeClr val="tx1"/>
                </a:solidFill>
                <a:latin typeface="Arial" panose="020B0604020202020204" pitchFamily="34" charset="0"/>
                <a:ea typeface="Roboto" pitchFamily="2" charset="0"/>
                <a:cs typeface="Arial" panose="020B0604020202020204" pitchFamily="34" charset="0"/>
              </a:rPr>
              <a:t>diam</a:t>
            </a:r>
            <a:r>
              <a:rPr lang="es-AR" sz="1984" dirty="0">
                <a:solidFill>
                  <a:schemeClr val="tx1"/>
                </a:solidFill>
                <a:latin typeface="Arial" panose="020B0604020202020204" pitchFamily="34" charset="0"/>
                <a:ea typeface="Roboto" pitchFamily="2" charset="0"/>
                <a:cs typeface="Arial" panose="020B0604020202020204" pitchFamily="34" charset="0"/>
              </a:rPr>
              <a:t>.) + 15.00 HP</a:t>
            </a:r>
          </a:p>
          <a:p>
            <a:pPr marL="354359" indent="-354359">
              <a:spcBef>
                <a:spcPts val="1488"/>
              </a:spcBef>
              <a:buFont typeface="Arial" panose="020B0604020202020204" pitchFamily="34" charset="0"/>
              <a:buChar char="•"/>
            </a:pPr>
            <a:r>
              <a:rPr lang="es-AR" sz="1984" dirty="0">
                <a:solidFill>
                  <a:schemeClr val="tx1"/>
                </a:solidFill>
                <a:latin typeface="Arial" panose="020B0604020202020204" pitchFamily="34" charset="0"/>
                <a:ea typeface="Roboto" pitchFamily="2" charset="0"/>
                <a:cs typeface="Arial" panose="020B0604020202020204" pitchFamily="34" charset="0"/>
              </a:rPr>
              <a:t>Brinda flexibilidad a todo el sistema</a:t>
            </a:r>
          </a:p>
        </p:txBody>
      </p:sp>
      <p:sp>
        <p:nvSpPr>
          <p:cNvPr id="29" name="Rectángulo 28">
            <a:extLst>
              <a:ext uri="{FF2B5EF4-FFF2-40B4-BE49-F238E27FC236}">
                <a16:creationId xmlns:a16="http://schemas.microsoft.com/office/drawing/2014/main" id="{CC084888-9064-45FD-AFBB-AACC388CC7BB}"/>
              </a:ext>
            </a:extLst>
          </p:cNvPr>
          <p:cNvSpPr/>
          <p:nvPr/>
        </p:nvSpPr>
        <p:spPr>
          <a:xfrm>
            <a:off x="519610" y="7942993"/>
            <a:ext cx="6696563" cy="1237262"/>
          </a:xfrm>
          <a:prstGeom prst="rect">
            <a:avLst/>
          </a:prstGeom>
          <a:ln w="28575">
            <a:solidFill>
              <a:srgbClr val="2F8D8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1133961">
              <a:defRPr/>
            </a:pPr>
            <a:r>
              <a:rPr lang="es-AR" sz="2480" b="1" dirty="0">
                <a:solidFill>
                  <a:srgbClr val="2F8D82"/>
                </a:solidFill>
                <a:latin typeface="Roboto"/>
                <a:ea typeface="Roboto" pitchFamily="2" charset="0"/>
              </a:rPr>
              <a:t>Capacidad de Transferencia </a:t>
            </a:r>
          </a:p>
          <a:p>
            <a:pPr algn="ctr" defTabSz="1133961">
              <a:defRPr/>
            </a:pPr>
            <a:r>
              <a:rPr lang="es-AR" sz="2480" b="1" dirty="0">
                <a:solidFill>
                  <a:srgbClr val="2F8D82"/>
                </a:solidFill>
                <a:latin typeface="Roboto"/>
                <a:ea typeface="Roboto" pitchFamily="2" charset="0"/>
              </a:rPr>
              <a:t>15 MMm</a:t>
            </a:r>
            <a:r>
              <a:rPr lang="es-AR" sz="2480" b="1" baseline="30000" dirty="0">
                <a:solidFill>
                  <a:srgbClr val="2F8D82"/>
                </a:solidFill>
                <a:latin typeface="Roboto"/>
                <a:ea typeface="Roboto" pitchFamily="2" charset="0"/>
              </a:rPr>
              <a:t>3</a:t>
            </a:r>
            <a:r>
              <a:rPr lang="es-AR" sz="2480" b="1" dirty="0">
                <a:solidFill>
                  <a:srgbClr val="2F8D82"/>
                </a:solidFill>
                <a:latin typeface="Roboto"/>
                <a:ea typeface="Roboto" pitchFamily="2" charset="0"/>
              </a:rPr>
              <a:t>/d </a:t>
            </a:r>
          </a:p>
          <a:p>
            <a:pPr algn="ctr" defTabSz="1133961">
              <a:defRPr/>
            </a:pPr>
            <a:r>
              <a:rPr lang="es-AR" sz="2480" b="1" dirty="0">
                <a:solidFill>
                  <a:srgbClr val="2F8D82"/>
                </a:solidFill>
                <a:latin typeface="Roboto"/>
                <a:ea typeface="Roboto" pitchFamily="2" charset="0"/>
              </a:rPr>
              <a:t>(TGS-TGN)</a:t>
            </a:r>
          </a:p>
        </p:txBody>
      </p:sp>
      <p:sp>
        <p:nvSpPr>
          <p:cNvPr id="2" name="Marcador de número de diapositiva 1">
            <a:extLst>
              <a:ext uri="{FF2B5EF4-FFF2-40B4-BE49-F238E27FC236}">
                <a16:creationId xmlns:a16="http://schemas.microsoft.com/office/drawing/2014/main" id="{4806E333-AB49-4043-9B29-F574E46E3EA3}"/>
              </a:ext>
            </a:extLst>
          </p:cNvPr>
          <p:cNvSpPr>
            <a:spLocks noGrp="1"/>
          </p:cNvSpPr>
          <p:nvPr>
            <p:ph type="sldNum" sz="quarter" idx="12"/>
          </p:nvPr>
        </p:nvSpPr>
        <p:spPr/>
        <p:txBody>
          <a:bodyPr/>
          <a:lstStyle/>
          <a:p>
            <a:endParaRPr lang="es-AR" dirty="0"/>
          </a:p>
        </p:txBody>
      </p:sp>
      <p:sp>
        <p:nvSpPr>
          <p:cNvPr id="13" name="Rectángulo 12">
            <a:extLst>
              <a:ext uri="{FF2B5EF4-FFF2-40B4-BE49-F238E27FC236}">
                <a16:creationId xmlns:a16="http://schemas.microsoft.com/office/drawing/2014/main" id="{04D665A7-ADA4-4DD6-8934-4EDA2BAD29C5}"/>
              </a:ext>
            </a:extLst>
          </p:cNvPr>
          <p:cNvSpPr/>
          <p:nvPr/>
        </p:nvSpPr>
        <p:spPr>
          <a:xfrm>
            <a:off x="188575" y="1545547"/>
            <a:ext cx="13266167" cy="622101"/>
          </a:xfrm>
          <a:prstGeom prst="rect">
            <a:avLst/>
          </a:prstGeom>
        </p:spPr>
        <p:txBody>
          <a:bodyPr vert="horz" lIns="113395" tIns="56698" rIns="113395" bIns="56698" rtlCol="0" anchor="ctr">
            <a:noAutofit/>
          </a:bodyPr>
          <a:lstStyle/>
          <a:p>
            <a:pPr defTabSz="914400">
              <a:lnSpc>
                <a:spcPct val="90000"/>
              </a:lnSpc>
              <a:spcBef>
                <a:spcPct val="0"/>
              </a:spcBef>
            </a:pPr>
            <a:r>
              <a:rPr lang="es-ES" sz="3700" b="1" dirty="0">
                <a:solidFill>
                  <a:srgbClr val="2F8D82"/>
                </a:solidFill>
                <a:latin typeface="Arial" panose="020B0604020202020204" pitchFamily="34" charset="0"/>
                <a:ea typeface="+mj-ea"/>
                <a:cs typeface="Arial" panose="020B0604020202020204" pitchFamily="34" charset="0"/>
              </a:rPr>
              <a:t>CONSTRUCCIÓN GASODUCTO MERCEDES-CARDALES</a:t>
            </a:r>
          </a:p>
        </p:txBody>
      </p:sp>
      <p:pic>
        <p:nvPicPr>
          <p:cNvPr id="4" name="Imagen 3">
            <a:extLst>
              <a:ext uri="{FF2B5EF4-FFF2-40B4-BE49-F238E27FC236}">
                <a16:creationId xmlns:a16="http://schemas.microsoft.com/office/drawing/2014/main" id="{64E7362D-988C-471F-92AB-7CF3CC8BCF72}"/>
              </a:ext>
            </a:extLst>
          </p:cNvPr>
          <p:cNvPicPr>
            <a:picLocks noChangeAspect="1"/>
          </p:cNvPicPr>
          <p:nvPr/>
        </p:nvPicPr>
        <p:blipFill rotWithShape="1">
          <a:blip r:embed="rId3"/>
          <a:srcRect l="17779" t="9370" r="14047" b="9271"/>
          <a:stretch/>
        </p:blipFill>
        <p:spPr>
          <a:xfrm>
            <a:off x="7373257" y="2356942"/>
            <a:ext cx="7445719" cy="5586051"/>
          </a:xfrm>
          <a:prstGeom prst="rect">
            <a:avLst/>
          </a:prstGeom>
        </p:spPr>
      </p:pic>
    </p:spTree>
    <p:extLst>
      <p:ext uri="{BB962C8B-B14F-4D97-AF65-F5344CB8AC3E}">
        <p14:creationId xmlns:p14="http://schemas.microsoft.com/office/powerpoint/2010/main" val="4086803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4">
            <a:extLst>
              <a:ext uri="{FF2B5EF4-FFF2-40B4-BE49-F238E27FC236}">
                <a16:creationId xmlns:a16="http://schemas.microsoft.com/office/drawing/2014/main" id="{EB163AC9-37CB-461D-876F-A02FC38531A3}"/>
              </a:ext>
            </a:extLst>
          </p:cNvPr>
          <p:cNvSpPr txBox="1">
            <a:spLocks/>
          </p:cNvSpPr>
          <p:nvPr/>
        </p:nvSpPr>
        <p:spPr>
          <a:xfrm>
            <a:off x="289393" y="1116604"/>
            <a:ext cx="13040439" cy="1222787"/>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720" b="1" dirty="0">
                <a:solidFill>
                  <a:srgbClr val="2F8D82"/>
                </a:solidFill>
                <a:latin typeface="Arial" panose="020B0604020202020204" pitchFamily="34" charset="0"/>
                <a:cs typeface="Arial" panose="020B0604020202020204" pitchFamily="34" charset="0"/>
              </a:rPr>
              <a:t>REVERSIÓN GASODUCTO NORTE – ETAPA 1</a:t>
            </a:r>
          </a:p>
        </p:txBody>
      </p:sp>
      <p:cxnSp>
        <p:nvCxnSpPr>
          <p:cNvPr id="9" name="Conector recto 8">
            <a:extLst>
              <a:ext uri="{FF2B5EF4-FFF2-40B4-BE49-F238E27FC236}">
                <a16:creationId xmlns:a16="http://schemas.microsoft.com/office/drawing/2014/main" id="{66E47A1A-2E16-4ABB-92C5-02FE8B5320A1}"/>
              </a:ext>
            </a:extLst>
          </p:cNvPr>
          <p:cNvCxnSpPr>
            <a:cxnSpLocks/>
          </p:cNvCxnSpPr>
          <p:nvPr/>
        </p:nvCxnSpPr>
        <p:spPr>
          <a:xfrm>
            <a:off x="390606" y="2089985"/>
            <a:ext cx="10188204" cy="0"/>
          </a:xfrm>
          <a:prstGeom prst="line">
            <a:avLst/>
          </a:prstGeom>
          <a:ln>
            <a:solidFill>
              <a:srgbClr val="007876"/>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CC084888-9064-45FD-AFBB-AACC388CC7BB}"/>
              </a:ext>
            </a:extLst>
          </p:cNvPr>
          <p:cNvSpPr/>
          <p:nvPr/>
        </p:nvSpPr>
        <p:spPr>
          <a:xfrm>
            <a:off x="682960" y="7647640"/>
            <a:ext cx="5364270" cy="931922"/>
          </a:xfrm>
          <a:prstGeom prst="rect">
            <a:avLst/>
          </a:prstGeom>
          <a:ln w="28575">
            <a:solidFill>
              <a:srgbClr val="00787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1133961">
              <a:defRPr/>
            </a:pPr>
            <a:r>
              <a:rPr lang="es-ES" sz="2728" b="1" dirty="0">
                <a:solidFill>
                  <a:srgbClr val="007876"/>
                </a:solidFill>
                <a:latin typeface="Arial" panose="020B0604020202020204" pitchFamily="34" charset="0"/>
                <a:ea typeface="Roboto" pitchFamily="2" charset="0"/>
                <a:cs typeface="Arial" panose="020B0604020202020204" pitchFamily="34" charset="0"/>
              </a:rPr>
              <a:t>Transporte hacia el</a:t>
            </a:r>
          </a:p>
          <a:p>
            <a:pPr algn="ctr" defTabSz="1133961">
              <a:defRPr/>
            </a:pPr>
            <a:r>
              <a:rPr lang="es-ES" sz="2728" b="1" dirty="0">
                <a:solidFill>
                  <a:srgbClr val="007876"/>
                </a:solidFill>
                <a:latin typeface="Arial" panose="020B0604020202020204" pitchFamily="34" charset="0"/>
                <a:ea typeface="Roboto" pitchFamily="2" charset="0"/>
                <a:cs typeface="Arial" panose="020B0604020202020204" pitchFamily="34" charset="0"/>
              </a:rPr>
              <a:t>Norte 10 MMm3/d</a:t>
            </a:r>
            <a:endParaRPr lang="es-AR" sz="2728" b="1" dirty="0">
              <a:solidFill>
                <a:srgbClr val="007876"/>
              </a:solidFill>
              <a:latin typeface="Arial" panose="020B0604020202020204" pitchFamily="34" charset="0"/>
              <a:ea typeface="Roboto" pitchFamily="2" charset="0"/>
              <a:cs typeface="Arial" panose="020B0604020202020204" pitchFamily="34" charset="0"/>
            </a:endParaRPr>
          </a:p>
        </p:txBody>
      </p:sp>
      <p:sp>
        <p:nvSpPr>
          <p:cNvPr id="10" name="Rectángulo 9">
            <a:extLst>
              <a:ext uri="{FF2B5EF4-FFF2-40B4-BE49-F238E27FC236}">
                <a16:creationId xmlns:a16="http://schemas.microsoft.com/office/drawing/2014/main" id="{20345590-7194-4108-A94C-3F157B89452D}"/>
              </a:ext>
            </a:extLst>
          </p:cNvPr>
          <p:cNvSpPr/>
          <p:nvPr/>
        </p:nvSpPr>
        <p:spPr>
          <a:xfrm>
            <a:off x="479221" y="4139408"/>
            <a:ext cx="5568008" cy="196908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984" dirty="0">
                <a:solidFill>
                  <a:schemeClr val="tx2">
                    <a:lumMod val="50000"/>
                  </a:schemeClr>
                </a:solidFill>
                <a:latin typeface="Arial" panose="020B0604020202020204" pitchFamily="34" charset="0"/>
                <a:cs typeface="Arial" panose="020B0604020202020204" pitchFamily="34" charset="0"/>
              </a:rPr>
              <a:t>Actualmente el sentido de flujo del Gasoducto Norte puede revertirse operativamente. Con la construcción de algunas ampliaciones de gasoductos y potencia, se puede ampliar la capacidad de transporte en sentido Sur - Norte.</a:t>
            </a:r>
          </a:p>
          <a:p>
            <a:pPr algn="just"/>
            <a:endParaRPr lang="es-ES" sz="1984" dirty="0">
              <a:solidFill>
                <a:schemeClr val="tx2">
                  <a:lumMod val="50000"/>
                </a:schemeClr>
              </a:solidFill>
              <a:latin typeface="Arial" panose="020B0604020202020204" pitchFamily="34" charset="0"/>
              <a:cs typeface="Arial" panose="020B0604020202020204" pitchFamily="34" charset="0"/>
            </a:endParaRPr>
          </a:p>
          <a:p>
            <a:pPr marL="354359" indent="-354359" algn="just">
              <a:spcBef>
                <a:spcPts val="1488"/>
              </a:spcBef>
              <a:buFont typeface="Arial" panose="020B0604020202020204" pitchFamily="34" charset="0"/>
              <a:buChar char="•"/>
            </a:pPr>
            <a:r>
              <a:rPr lang="en-US" sz="1984" dirty="0" err="1">
                <a:solidFill>
                  <a:schemeClr val="tx2">
                    <a:lumMod val="50000"/>
                  </a:schemeClr>
                </a:solidFill>
                <a:latin typeface="Arial" panose="020B0604020202020204" pitchFamily="34" charset="0"/>
                <a:ea typeface="Roboto" pitchFamily="2" charset="0"/>
                <a:cs typeface="Arial" panose="020B0604020202020204" pitchFamily="34" charset="0"/>
              </a:rPr>
              <a:t>Gasoducto</a:t>
            </a:r>
            <a:r>
              <a:rPr lang="en-US" sz="1984" dirty="0">
                <a:solidFill>
                  <a:schemeClr val="tx2">
                    <a:lumMod val="50000"/>
                  </a:schemeClr>
                </a:solidFill>
                <a:latin typeface="Arial" panose="020B0604020202020204" pitchFamily="34" charset="0"/>
                <a:ea typeface="Roboto" pitchFamily="2" charset="0"/>
                <a:cs typeface="Arial" panose="020B0604020202020204" pitchFamily="34" charset="0"/>
              </a:rPr>
              <a:t>: 67 km de loop (30” diam.)</a:t>
            </a:r>
          </a:p>
          <a:p>
            <a:pPr marL="354359" indent="-354359" algn="just">
              <a:spcBef>
                <a:spcPts val="1488"/>
              </a:spcBef>
              <a:buFont typeface="Arial" panose="020B0604020202020204" pitchFamily="34" charset="0"/>
              <a:buChar char="•"/>
            </a:pPr>
            <a:r>
              <a:rPr lang="en-US" sz="1984" dirty="0">
                <a:solidFill>
                  <a:schemeClr val="tx2">
                    <a:lumMod val="50000"/>
                  </a:schemeClr>
                </a:solidFill>
                <a:latin typeface="Arial" panose="020B0604020202020204" pitchFamily="34" charset="0"/>
                <a:ea typeface="Roboto" pitchFamily="2" charset="0"/>
                <a:cs typeface="Arial" panose="020B0604020202020204" pitchFamily="34" charset="0"/>
              </a:rPr>
              <a:t>Plantas Compresoras: 30.000 HP</a:t>
            </a:r>
          </a:p>
          <a:p>
            <a:pPr marL="354359" indent="-354359" algn="just">
              <a:buFont typeface="Arial" panose="020B0604020202020204" pitchFamily="34" charset="0"/>
              <a:buChar char="•"/>
            </a:pPr>
            <a:endParaRPr lang="en-US" sz="1984" dirty="0">
              <a:solidFill>
                <a:schemeClr val="tx2">
                  <a:lumMod val="50000"/>
                </a:schemeClr>
              </a:solidFill>
              <a:latin typeface="Arial" panose="020B0604020202020204" pitchFamily="34" charset="0"/>
              <a:ea typeface="Roboto" pitchFamily="2" charset="0"/>
              <a:cs typeface="Arial" panose="020B0604020202020204" pitchFamily="34" charset="0"/>
            </a:endParaRPr>
          </a:p>
          <a:p>
            <a:pPr marL="354359" indent="-354359" algn="just">
              <a:buFont typeface="Arial" panose="020B0604020202020204" pitchFamily="34" charset="0"/>
              <a:buChar char="•"/>
            </a:pPr>
            <a:endParaRPr lang="en-US" sz="1984" dirty="0">
              <a:solidFill>
                <a:schemeClr val="tx2">
                  <a:lumMod val="50000"/>
                </a:schemeClr>
              </a:solidFill>
              <a:latin typeface="Arial" panose="020B0604020202020204" pitchFamily="34" charset="0"/>
              <a:ea typeface="Roboto" pitchFamily="2" charset="0"/>
              <a:cs typeface="Arial" panose="020B0604020202020204" pitchFamily="34" charset="0"/>
            </a:endParaRPr>
          </a:p>
          <a:p>
            <a:pPr marL="354359" indent="-354359" algn="just">
              <a:buFont typeface="Arial" panose="020B0604020202020204" pitchFamily="34" charset="0"/>
              <a:buChar char="•"/>
            </a:pPr>
            <a:endParaRPr lang="es-ES" sz="1984" dirty="0">
              <a:solidFill>
                <a:schemeClr val="tx2">
                  <a:lumMod val="50000"/>
                </a:schemeClr>
              </a:solidFill>
              <a:latin typeface="Arial" panose="020B0604020202020204" pitchFamily="34" charset="0"/>
              <a:cs typeface="Arial" panose="020B0604020202020204" pitchFamily="34" charset="0"/>
            </a:endParaRPr>
          </a:p>
          <a:p>
            <a:pPr marL="354359" indent="-354359" algn="just">
              <a:buFont typeface="Arial" panose="020B0604020202020204" pitchFamily="34" charset="0"/>
              <a:buChar char="•"/>
            </a:pPr>
            <a:endParaRPr lang="es-ES" sz="1984" dirty="0">
              <a:solidFill>
                <a:schemeClr val="tx2">
                  <a:lumMod val="50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BBF13B71-BF5C-4D4E-8147-A20B672A3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585" y="3156685"/>
            <a:ext cx="8140449" cy="5587527"/>
          </a:xfrm>
          <a:prstGeom prst="rect">
            <a:avLst/>
          </a:prstGeom>
        </p:spPr>
      </p:pic>
      <p:sp>
        <p:nvSpPr>
          <p:cNvPr id="26" name="Rectángulo 25"/>
          <p:cNvSpPr/>
          <p:nvPr/>
        </p:nvSpPr>
        <p:spPr>
          <a:xfrm>
            <a:off x="11159753" y="6115468"/>
            <a:ext cx="961578"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15,2 km</a:t>
            </a:r>
          </a:p>
        </p:txBody>
      </p:sp>
      <p:sp>
        <p:nvSpPr>
          <p:cNvPr id="27" name="Rectángulo 26"/>
          <p:cNvSpPr/>
          <p:nvPr/>
        </p:nvSpPr>
        <p:spPr>
          <a:xfrm>
            <a:off x="7585233" y="4657808"/>
            <a:ext cx="961578"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33,5 km</a:t>
            </a:r>
          </a:p>
        </p:txBody>
      </p:sp>
      <p:sp>
        <p:nvSpPr>
          <p:cNvPr id="28" name="Rectángulo 27"/>
          <p:cNvSpPr/>
          <p:nvPr/>
        </p:nvSpPr>
        <p:spPr>
          <a:xfrm>
            <a:off x="9016333" y="5396766"/>
            <a:ext cx="961578"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17,9 km</a:t>
            </a:r>
          </a:p>
        </p:txBody>
      </p:sp>
      <p:grpSp>
        <p:nvGrpSpPr>
          <p:cNvPr id="32" name="Grupo 31"/>
          <p:cNvGrpSpPr/>
          <p:nvPr/>
        </p:nvGrpSpPr>
        <p:grpSpPr>
          <a:xfrm flipV="1">
            <a:off x="11035830" y="6336573"/>
            <a:ext cx="884080" cy="430879"/>
            <a:chOff x="8459788" y="2193925"/>
            <a:chExt cx="573087" cy="220663"/>
          </a:xfrm>
        </p:grpSpPr>
        <p:sp>
          <p:nvSpPr>
            <p:cNvPr id="33" name="AutoShape 3"/>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34" name="Line 5"/>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35" name="Line 6"/>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36" name="Line 7"/>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37" name="Line 8"/>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38" name="Line 9"/>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grpSp>
        <p:nvGrpSpPr>
          <p:cNvPr id="39" name="Grupo 38"/>
          <p:cNvGrpSpPr/>
          <p:nvPr/>
        </p:nvGrpSpPr>
        <p:grpSpPr>
          <a:xfrm flipV="1">
            <a:off x="8848161" y="5680402"/>
            <a:ext cx="959131" cy="356978"/>
            <a:chOff x="8459788" y="2193925"/>
            <a:chExt cx="573087" cy="220663"/>
          </a:xfrm>
        </p:grpSpPr>
        <p:sp>
          <p:nvSpPr>
            <p:cNvPr id="40" name="AutoShape 3"/>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41" name="Line 5"/>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42" name="Line 6"/>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43" name="Line 7"/>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44" name="Line 8"/>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45" name="Line 9"/>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grpSp>
        <p:nvGrpSpPr>
          <p:cNvPr id="46" name="Grupo 45"/>
          <p:cNvGrpSpPr/>
          <p:nvPr/>
        </p:nvGrpSpPr>
        <p:grpSpPr>
          <a:xfrm flipV="1">
            <a:off x="7305479" y="4221490"/>
            <a:ext cx="526371" cy="1280026"/>
            <a:chOff x="8459788" y="2193925"/>
            <a:chExt cx="573087" cy="220663"/>
          </a:xfrm>
        </p:grpSpPr>
        <p:sp>
          <p:nvSpPr>
            <p:cNvPr id="47" name="AutoShape 3"/>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48" name="Line 5"/>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49" name="Line 6"/>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50" name="Line 7"/>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51" name="Line 8"/>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52" name="Line 9"/>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
        <p:nvSpPr>
          <p:cNvPr id="55" name="Trapecio 54">
            <a:extLst>
              <a:ext uri="{FF2B5EF4-FFF2-40B4-BE49-F238E27FC236}">
                <a16:creationId xmlns:a16="http://schemas.microsoft.com/office/drawing/2014/main" id="{ED7BE524-B47C-431E-B37F-D6D4763C6601}"/>
              </a:ext>
            </a:extLst>
          </p:cNvPr>
          <p:cNvSpPr/>
          <p:nvPr/>
        </p:nvSpPr>
        <p:spPr>
          <a:xfrm rot="17205643">
            <a:off x="11940937" y="6969670"/>
            <a:ext cx="321780" cy="323986"/>
          </a:xfrm>
          <a:prstGeom prst="trapezoid">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025"/>
          </a:p>
        </p:txBody>
      </p:sp>
      <p:sp>
        <p:nvSpPr>
          <p:cNvPr id="56" name="Trapecio 55">
            <a:extLst>
              <a:ext uri="{FF2B5EF4-FFF2-40B4-BE49-F238E27FC236}">
                <a16:creationId xmlns:a16="http://schemas.microsoft.com/office/drawing/2014/main" id="{6F1BF06F-08F5-465F-A195-96197DA22C93}"/>
              </a:ext>
            </a:extLst>
          </p:cNvPr>
          <p:cNvSpPr/>
          <p:nvPr/>
        </p:nvSpPr>
        <p:spPr>
          <a:xfrm rot="17205643">
            <a:off x="9616985" y="6208853"/>
            <a:ext cx="321780" cy="323986"/>
          </a:xfrm>
          <a:prstGeom prst="trapezoid">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025"/>
          </a:p>
        </p:txBody>
      </p:sp>
      <p:sp>
        <p:nvSpPr>
          <p:cNvPr id="57" name="Trapecio 56">
            <a:extLst>
              <a:ext uri="{FF2B5EF4-FFF2-40B4-BE49-F238E27FC236}">
                <a16:creationId xmlns:a16="http://schemas.microsoft.com/office/drawing/2014/main" id="{2228E1FF-DDF9-4BBB-9CA5-02CEFD48326E}"/>
              </a:ext>
            </a:extLst>
          </p:cNvPr>
          <p:cNvSpPr/>
          <p:nvPr/>
        </p:nvSpPr>
        <p:spPr>
          <a:xfrm rot="19336453">
            <a:off x="7439123" y="5241873"/>
            <a:ext cx="321780" cy="323986"/>
          </a:xfrm>
          <a:prstGeom prst="trapezoid">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025"/>
          </a:p>
        </p:txBody>
      </p:sp>
      <p:sp>
        <p:nvSpPr>
          <p:cNvPr id="53" name="Rectángulo 52">
            <a:extLst>
              <a:ext uri="{FF2B5EF4-FFF2-40B4-BE49-F238E27FC236}">
                <a16:creationId xmlns:a16="http://schemas.microsoft.com/office/drawing/2014/main" id="{C4C4EFD0-584F-470D-81B6-0E3E6036D0ED}"/>
              </a:ext>
            </a:extLst>
          </p:cNvPr>
          <p:cNvSpPr/>
          <p:nvPr/>
        </p:nvSpPr>
        <p:spPr>
          <a:xfrm>
            <a:off x="458676" y="2218465"/>
            <a:ext cx="7100998" cy="6221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a:endParaRPr lang="es-AR" sz="1984" b="1" dirty="0">
              <a:solidFill>
                <a:srgbClr val="2F8D82"/>
              </a:solidFill>
              <a:latin typeface="Arial" panose="020B0604020202020204" pitchFamily="34" charset="0"/>
              <a:cs typeface="Arial" panose="020B0604020202020204" pitchFamily="34" charset="0"/>
            </a:endParaRPr>
          </a:p>
        </p:txBody>
      </p:sp>
      <p:sp>
        <p:nvSpPr>
          <p:cNvPr id="54" name="Marcador de número de diapositiva 1">
            <a:extLst>
              <a:ext uri="{FF2B5EF4-FFF2-40B4-BE49-F238E27FC236}">
                <a16:creationId xmlns:a16="http://schemas.microsoft.com/office/drawing/2014/main" id="{8D631DBE-4FDA-4788-B572-D5C0657F1E32}"/>
              </a:ext>
            </a:extLst>
          </p:cNvPr>
          <p:cNvSpPr>
            <a:spLocks noGrp="1"/>
          </p:cNvSpPr>
          <p:nvPr>
            <p:ph type="sldNum" sz="quarter" idx="12"/>
          </p:nvPr>
        </p:nvSpPr>
        <p:spPr>
          <a:xfrm>
            <a:off x="10678041" y="8976126"/>
            <a:ext cx="3401854" cy="452793"/>
          </a:xfrm>
        </p:spPr>
        <p:txBody>
          <a:bodyPr/>
          <a:lstStyle/>
          <a:p>
            <a:fld id="{2561B323-3394-4239-8B45-3845F4E05019}" type="slidenum">
              <a:rPr lang="es-AR" smtClean="0"/>
              <a:pPr/>
              <a:t>8</a:t>
            </a:fld>
            <a:endParaRPr lang="es-AR" dirty="0"/>
          </a:p>
        </p:txBody>
      </p:sp>
    </p:spTree>
    <p:extLst>
      <p:ext uri="{BB962C8B-B14F-4D97-AF65-F5344CB8AC3E}">
        <p14:creationId xmlns:p14="http://schemas.microsoft.com/office/powerpoint/2010/main" val="2925096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recto 8">
            <a:extLst>
              <a:ext uri="{FF2B5EF4-FFF2-40B4-BE49-F238E27FC236}">
                <a16:creationId xmlns:a16="http://schemas.microsoft.com/office/drawing/2014/main" id="{66E47A1A-2E16-4ABB-92C5-02FE8B5320A1}"/>
              </a:ext>
            </a:extLst>
          </p:cNvPr>
          <p:cNvCxnSpPr>
            <a:cxnSpLocks/>
          </p:cNvCxnSpPr>
          <p:nvPr/>
        </p:nvCxnSpPr>
        <p:spPr>
          <a:xfrm>
            <a:off x="390606" y="2089985"/>
            <a:ext cx="10188204" cy="0"/>
          </a:xfrm>
          <a:prstGeom prst="line">
            <a:avLst/>
          </a:prstGeom>
          <a:ln>
            <a:solidFill>
              <a:srgbClr val="007876"/>
            </a:solidFill>
          </a:ln>
        </p:spPr>
        <p:style>
          <a:lnRef idx="1">
            <a:schemeClr val="accent1"/>
          </a:lnRef>
          <a:fillRef idx="0">
            <a:schemeClr val="accent1"/>
          </a:fillRef>
          <a:effectRef idx="0">
            <a:schemeClr val="accent1"/>
          </a:effectRef>
          <a:fontRef idx="minor">
            <a:schemeClr val="tx1"/>
          </a:fontRef>
        </p:style>
      </p:cxnSp>
      <p:sp>
        <p:nvSpPr>
          <p:cNvPr id="54" name="Marcador de número de diapositiva 1">
            <a:extLst>
              <a:ext uri="{FF2B5EF4-FFF2-40B4-BE49-F238E27FC236}">
                <a16:creationId xmlns:a16="http://schemas.microsoft.com/office/drawing/2014/main" id="{8D631DBE-4FDA-4788-B572-D5C0657F1E32}"/>
              </a:ext>
            </a:extLst>
          </p:cNvPr>
          <p:cNvSpPr>
            <a:spLocks noGrp="1"/>
          </p:cNvSpPr>
          <p:nvPr>
            <p:ph type="sldNum" sz="quarter" idx="12"/>
          </p:nvPr>
        </p:nvSpPr>
        <p:spPr>
          <a:xfrm>
            <a:off x="10678041" y="8976126"/>
            <a:ext cx="3401854" cy="452793"/>
          </a:xfrm>
        </p:spPr>
        <p:txBody>
          <a:bodyPr/>
          <a:lstStyle/>
          <a:p>
            <a:fld id="{2561B323-3394-4239-8B45-3845F4E05019}" type="slidenum">
              <a:rPr lang="es-AR" smtClean="0"/>
              <a:pPr/>
              <a:t>9</a:t>
            </a:fld>
            <a:endParaRPr lang="es-AR" dirty="0"/>
          </a:p>
        </p:txBody>
      </p:sp>
      <p:sp>
        <p:nvSpPr>
          <p:cNvPr id="58" name="Título 4">
            <a:extLst>
              <a:ext uri="{FF2B5EF4-FFF2-40B4-BE49-F238E27FC236}">
                <a16:creationId xmlns:a16="http://schemas.microsoft.com/office/drawing/2014/main" id="{C7303873-8CA1-4444-805D-849EBA4E6C4C}"/>
              </a:ext>
            </a:extLst>
          </p:cNvPr>
          <p:cNvSpPr txBox="1">
            <a:spLocks/>
          </p:cNvSpPr>
          <p:nvPr/>
        </p:nvSpPr>
        <p:spPr>
          <a:xfrm>
            <a:off x="324982" y="1091780"/>
            <a:ext cx="13040439" cy="1222787"/>
          </a:xfrm>
          <a:prstGeom prst="rect">
            <a:avLst/>
          </a:prstGeom>
        </p:spPr>
        <p:txBody>
          <a:bodyPr vert="horz" lIns="113395" tIns="56698" rIns="113395" bIns="56698" rtlCol="0" anchor="ctr">
            <a:normAutofit/>
          </a:bodyPr>
          <a:lstStyle>
            <a:defPPr>
              <a:defRPr lang="es-AR"/>
            </a:defPPr>
            <a:lvl1pPr defTabSz="914400">
              <a:lnSpc>
                <a:spcPct val="90000"/>
              </a:lnSpc>
              <a:spcBef>
                <a:spcPct val="0"/>
              </a:spcBef>
              <a:buNone/>
              <a:defRPr sz="3720">
                <a:solidFill>
                  <a:srgbClr val="2F8D82"/>
                </a:solidFill>
                <a:latin typeface="Arial" panose="020B0604020202020204" pitchFamily="34" charset="0"/>
                <a:ea typeface="+mj-ea"/>
                <a:cs typeface="Arial" panose="020B0604020202020204" pitchFamily="34" charset="0"/>
              </a:defRPr>
            </a:lvl1pPr>
          </a:lstStyle>
          <a:p>
            <a:r>
              <a:rPr lang="es-ES" dirty="0"/>
              <a:t>EXPANSIÓN GASODUCTO CENTRO OESTE</a:t>
            </a:r>
          </a:p>
        </p:txBody>
      </p:sp>
      <p:sp>
        <p:nvSpPr>
          <p:cNvPr id="59" name="Rectángulo 58">
            <a:extLst>
              <a:ext uri="{FF2B5EF4-FFF2-40B4-BE49-F238E27FC236}">
                <a16:creationId xmlns:a16="http://schemas.microsoft.com/office/drawing/2014/main" id="{01924C65-A14E-4ACE-8A0C-D6202707C40C}"/>
              </a:ext>
            </a:extLst>
          </p:cNvPr>
          <p:cNvSpPr/>
          <p:nvPr/>
        </p:nvSpPr>
        <p:spPr>
          <a:xfrm>
            <a:off x="245545" y="2214434"/>
            <a:ext cx="5991188" cy="161098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860" dirty="0">
                <a:solidFill>
                  <a:schemeClr val="tx2">
                    <a:lumMod val="50000"/>
                  </a:schemeClr>
                </a:solidFill>
                <a:latin typeface="Arial" panose="020B0604020202020204" pitchFamily="34" charset="0"/>
                <a:cs typeface="Arial" panose="020B0604020202020204" pitchFamily="34" charset="0"/>
              </a:rPr>
              <a:t>Con la expansión autónoma del Gasoducto Centro Oeste, la capacidad de transporte del gas de Vaca Muerta podría llegar hasta San Jerónimo y a las zonas de Litoral y Centro. </a:t>
            </a:r>
            <a:endParaRPr lang="es-AR" sz="1860" dirty="0">
              <a:solidFill>
                <a:schemeClr val="tx2">
                  <a:lumMod val="50000"/>
                </a:schemeClr>
              </a:solidFill>
              <a:latin typeface="Arial" panose="020B0604020202020204" pitchFamily="34" charset="0"/>
              <a:cs typeface="Arial" panose="020B0604020202020204" pitchFamily="34" charset="0"/>
            </a:endParaRPr>
          </a:p>
        </p:txBody>
      </p:sp>
      <p:sp>
        <p:nvSpPr>
          <p:cNvPr id="60" name="Rectángulo 59">
            <a:extLst>
              <a:ext uri="{FF2B5EF4-FFF2-40B4-BE49-F238E27FC236}">
                <a16:creationId xmlns:a16="http://schemas.microsoft.com/office/drawing/2014/main" id="{0167221E-65D1-4B84-8190-40E767FE607C}"/>
              </a:ext>
            </a:extLst>
          </p:cNvPr>
          <p:cNvSpPr/>
          <p:nvPr/>
        </p:nvSpPr>
        <p:spPr>
          <a:xfrm>
            <a:off x="803881" y="5294634"/>
            <a:ext cx="4207971" cy="512128"/>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1133961">
              <a:defRPr/>
            </a:pPr>
            <a:r>
              <a:rPr lang="es-AR" sz="2728" b="1" dirty="0">
                <a:solidFill>
                  <a:schemeClr val="accent6"/>
                </a:solidFill>
                <a:latin typeface="Arial" panose="020B0604020202020204" pitchFamily="34" charset="0"/>
                <a:ea typeface="Roboto" pitchFamily="2" charset="0"/>
                <a:cs typeface="Arial" panose="020B0604020202020204" pitchFamily="34" charset="0"/>
              </a:rPr>
              <a:t>3 MMm3/d (ruta </a:t>
            </a:r>
            <a:r>
              <a:rPr lang="es-AR" sz="2728" b="1" dirty="0" err="1">
                <a:solidFill>
                  <a:schemeClr val="accent6"/>
                </a:solidFill>
                <a:latin typeface="Arial" panose="020B0604020202020204" pitchFamily="34" charset="0"/>
                <a:ea typeface="Roboto" pitchFamily="2" charset="0"/>
                <a:cs typeface="Arial" panose="020B0604020202020204" pitchFamily="34" charset="0"/>
              </a:rPr>
              <a:t>Nqn</a:t>
            </a:r>
            <a:r>
              <a:rPr lang="es-AR" sz="2728" b="1" dirty="0">
                <a:solidFill>
                  <a:schemeClr val="accent6"/>
                </a:solidFill>
                <a:latin typeface="Arial" panose="020B0604020202020204" pitchFamily="34" charset="0"/>
                <a:ea typeface="Roboto" pitchFamily="2" charset="0"/>
                <a:cs typeface="Arial" panose="020B0604020202020204" pitchFamily="34" charset="0"/>
              </a:rPr>
              <a:t>-SJ)</a:t>
            </a:r>
          </a:p>
        </p:txBody>
      </p:sp>
      <p:sp>
        <p:nvSpPr>
          <p:cNvPr id="61" name="Freeform 342">
            <a:extLst>
              <a:ext uri="{FF2B5EF4-FFF2-40B4-BE49-F238E27FC236}">
                <a16:creationId xmlns:a16="http://schemas.microsoft.com/office/drawing/2014/main" id="{8D868508-E295-44AA-8442-1A65F913FCDD}"/>
              </a:ext>
            </a:extLst>
          </p:cNvPr>
          <p:cNvSpPr>
            <a:spLocks/>
          </p:cNvSpPr>
          <p:nvPr/>
        </p:nvSpPr>
        <p:spPr bwMode="auto">
          <a:xfrm>
            <a:off x="564387" y="4399320"/>
            <a:ext cx="263114" cy="286769"/>
          </a:xfrm>
          <a:custGeom>
            <a:avLst/>
            <a:gdLst>
              <a:gd name="T0" fmla="*/ 0 w 74"/>
              <a:gd name="T1" fmla="*/ 0 h 89"/>
              <a:gd name="T2" fmla="*/ 0 w 74"/>
              <a:gd name="T3" fmla="*/ 203618417 h 89"/>
              <a:gd name="T4" fmla="*/ 181309910 w 74"/>
              <a:gd name="T5" fmla="*/ 100666034 h 89"/>
              <a:gd name="T6" fmla="*/ 0 w 7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89">
                <a:moveTo>
                  <a:pt x="0" y="0"/>
                </a:moveTo>
                <a:lnTo>
                  <a:pt x="0" y="89"/>
                </a:lnTo>
                <a:lnTo>
                  <a:pt x="74" y="44"/>
                </a:lnTo>
                <a:lnTo>
                  <a:pt x="0" y="0"/>
                </a:lnTo>
                <a:close/>
              </a:path>
            </a:pathLst>
          </a:custGeom>
          <a:solidFill>
            <a:srgbClr val="2F8D82"/>
          </a:solidFill>
          <a:ln>
            <a:noFill/>
          </a:ln>
        </p:spPr>
        <p:txBody>
          <a:bodyPr/>
          <a:lstStyle/>
          <a:p>
            <a:endParaRPr lang="id-ID" sz="3025"/>
          </a:p>
        </p:txBody>
      </p:sp>
      <p:sp>
        <p:nvSpPr>
          <p:cNvPr id="62" name="Freeform 342">
            <a:extLst>
              <a:ext uri="{FF2B5EF4-FFF2-40B4-BE49-F238E27FC236}">
                <a16:creationId xmlns:a16="http://schemas.microsoft.com/office/drawing/2014/main" id="{9A64CC53-6FDE-4FAD-8AC5-BE41A64C85F6}"/>
              </a:ext>
            </a:extLst>
          </p:cNvPr>
          <p:cNvSpPr>
            <a:spLocks/>
          </p:cNvSpPr>
          <p:nvPr/>
        </p:nvSpPr>
        <p:spPr bwMode="auto">
          <a:xfrm>
            <a:off x="562416" y="3943574"/>
            <a:ext cx="263114" cy="286769"/>
          </a:xfrm>
          <a:custGeom>
            <a:avLst/>
            <a:gdLst>
              <a:gd name="T0" fmla="*/ 0 w 74"/>
              <a:gd name="T1" fmla="*/ 0 h 89"/>
              <a:gd name="T2" fmla="*/ 0 w 74"/>
              <a:gd name="T3" fmla="*/ 203618417 h 89"/>
              <a:gd name="T4" fmla="*/ 181309910 w 74"/>
              <a:gd name="T5" fmla="*/ 100666034 h 89"/>
              <a:gd name="T6" fmla="*/ 0 w 7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89">
                <a:moveTo>
                  <a:pt x="0" y="0"/>
                </a:moveTo>
                <a:lnTo>
                  <a:pt x="0" y="89"/>
                </a:lnTo>
                <a:lnTo>
                  <a:pt x="74" y="44"/>
                </a:lnTo>
                <a:lnTo>
                  <a:pt x="0" y="0"/>
                </a:lnTo>
                <a:close/>
              </a:path>
            </a:pathLst>
          </a:custGeom>
          <a:solidFill>
            <a:srgbClr val="2F8D82"/>
          </a:solidFill>
          <a:ln>
            <a:noFill/>
          </a:ln>
        </p:spPr>
        <p:txBody>
          <a:bodyPr/>
          <a:lstStyle/>
          <a:p>
            <a:endParaRPr lang="id-ID" sz="3025"/>
          </a:p>
        </p:txBody>
      </p:sp>
      <p:sp>
        <p:nvSpPr>
          <p:cNvPr id="64" name="Rectángulo 63">
            <a:extLst>
              <a:ext uri="{FF2B5EF4-FFF2-40B4-BE49-F238E27FC236}">
                <a16:creationId xmlns:a16="http://schemas.microsoft.com/office/drawing/2014/main" id="{53078D83-0973-4415-A9F9-120AEDEA9EFD}"/>
              </a:ext>
            </a:extLst>
          </p:cNvPr>
          <p:cNvSpPr/>
          <p:nvPr/>
        </p:nvSpPr>
        <p:spPr>
          <a:xfrm>
            <a:off x="786844" y="3768937"/>
            <a:ext cx="5988515" cy="951799"/>
          </a:xfrm>
          <a:prstGeom prst="rect">
            <a:avLst/>
          </a:prstGeom>
        </p:spPr>
        <p:txBody>
          <a:bodyPr wrap="square">
            <a:spAutoFit/>
          </a:bodyPr>
          <a:lstStyle/>
          <a:p>
            <a:pPr>
              <a:lnSpc>
                <a:spcPct val="150000"/>
              </a:lnSpc>
            </a:pPr>
            <a:r>
              <a:rPr lang="en-US" sz="1984" b="1" dirty="0">
                <a:latin typeface="Arial" panose="020B0604020202020204" pitchFamily="34" charset="0"/>
                <a:ea typeface="Roboto" pitchFamily="2" charset="0"/>
                <a:cs typeface="Arial" panose="020B0604020202020204" pitchFamily="34" charset="0"/>
              </a:rPr>
              <a:t>94 km loop (30” diam.)</a:t>
            </a:r>
          </a:p>
          <a:p>
            <a:pPr>
              <a:lnSpc>
                <a:spcPct val="150000"/>
              </a:lnSpc>
            </a:pPr>
            <a:r>
              <a:rPr lang="en-US" sz="1984" b="1" dirty="0">
                <a:latin typeface="Arial" panose="020B0604020202020204" pitchFamily="34" charset="0"/>
                <a:ea typeface="Roboto" pitchFamily="2" charset="0"/>
                <a:cs typeface="Arial" panose="020B0604020202020204" pitchFamily="34" charset="0"/>
              </a:rPr>
              <a:t>50.600 HP</a:t>
            </a:r>
          </a:p>
        </p:txBody>
      </p:sp>
      <p:pic>
        <p:nvPicPr>
          <p:cNvPr id="70" name="Imagen 69">
            <a:extLst>
              <a:ext uri="{FF2B5EF4-FFF2-40B4-BE49-F238E27FC236}">
                <a16:creationId xmlns:a16="http://schemas.microsoft.com/office/drawing/2014/main" id="{583F49D0-55E3-4CE7-84E4-6A83DBD6E85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442" b="45641"/>
          <a:stretch/>
        </p:blipFill>
        <p:spPr>
          <a:xfrm>
            <a:off x="6951475" y="2840566"/>
            <a:ext cx="7862853" cy="4550260"/>
          </a:xfrm>
          <a:prstGeom prst="rect">
            <a:avLst/>
          </a:prstGeom>
          <a:ln w="6350" cap="sq" cmpd="thickThin">
            <a:solidFill>
              <a:srgbClr val="000000"/>
            </a:solidFill>
            <a:prstDash val="solid"/>
            <a:miter lim="800000"/>
          </a:ln>
          <a:effectLst>
            <a:innerShdw blurRad="76200">
              <a:srgbClr val="000000"/>
            </a:innerShdw>
          </a:effectLst>
        </p:spPr>
      </p:pic>
      <p:sp>
        <p:nvSpPr>
          <p:cNvPr id="71" name="Rectángulo 70">
            <a:extLst>
              <a:ext uri="{FF2B5EF4-FFF2-40B4-BE49-F238E27FC236}">
                <a16:creationId xmlns:a16="http://schemas.microsoft.com/office/drawing/2014/main" id="{BE236980-AD1A-4ED7-84BA-FB2489DA6121}"/>
              </a:ext>
            </a:extLst>
          </p:cNvPr>
          <p:cNvSpPr/>
          <p:nvPr/>
        </p:nvSpPr>
        <p:spPr>
          <a:xfrm>
            <a:off x="9979061" y="5008963"/>
            <a:ext cx="791659"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20 km</a:t>
            </a:r>
          </a:p>
        </p:txBody>
      </p:sp>
      <p:grpSp>
        <p:nvGrpSpPr>
          <p:cNvPr id="72" name="Grupo 71">
            <a:extLst>
              <a:ext uri="{FF2B5EF4-FFF2-40B4-BE49-F238E27FC236}">
                <a16:creationId xmlns:a16="http://schemas.microsoft.com/office/drawing/2014/main" id="{A3A91B9A-8431-4CCF-B233-BD2820B6789C}"/>
              </a:ext>
            </a:extLst>
          </p:cNvPr>
          <p:cNvGrpSpPr/>
          <p:nvPr/>
        </p:nvGrpSpPr>
        <p:grpSpPr>
          <a:xfrm>
            <a:off x="9875887" y="4754117"/>
            <a:ext cx="793567" cy="278656"/>
            <a:chOff x="8459788" y="2193925"/>
            <a:chExt cx="573087" cy="220663"/>
          </a:xfrm>
        </p:grpSpPr>
        <p:sp>
          <p:nvSpPr>
            <p:cNvPr id="73" name="AutoShape 3">
              <a:extLst>
                <a:ext uri="{FF2B5EF4-FFF2-40B4-BE49-F238E27FC236}">
                  <a16:creationId xmlns:a16="http://schemas.microsoft.com/office/drawing/2014/main" id="{3385168C-EC3C-49AF-8B3C-6500D3504905}"/>
                </a:ext>
              </a:extLst>
            </p:cNvPr>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74" name="Line 5">
              <a:extLst>
                <a:ext uri="{FF2B5EF4-FFF2-40B4-BE49-F238E27FC236}">
                  <a16:creationId xmlns:a16="http://schemas.microsoft.com/office/drawing/2014/main" id="{B0F6DF40-D7FC-43CD-B2D2-9859E5CDFAA7}"/>
                </a:ext>
              </a:extLst>
            </p:cNvPr>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75" name="Line 6">
              <a:extLst>
                <a:ext uri="{FF2B5EF4-FFF2-40B4-BE49-F238E27FC236}">
                  <a16:creationId xmlns:a16="http://schemas.microsoft.com/office/drawing/2014/main" id="{F981EB3A-6B67-47E4-AB2F-8A7C4C2509E2}"/>
                </a:ext>
              </a:extLst>
            </p:cNvPr>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76" name="Line 7">
              <a:extLst>
                <a:ext uri="{FF2B5EF4-FFF2-40B4-BE49-F238E27FC236}">
                  <a16:creationId xmlns:a16="http://schemas.microsoft.com/office/drawing/2014/main" id="{7DB4BEFA-6FF3-49E4-846D-6ECC3986840D}"/>
                </a:ext>
              </a:extLst>
            </p:cNvPr>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77" name="Line 8">
              <a:extLst>
                <a:ext uri="{FF2B5EF4-FFF2-40B4-BE49-F238E27FC236}">
                  <a16:creationId xmlns:a16="http://schemas.microsoft.com/office/drawing/2014/main" id="{C3EB7867-949B-4920-80AD-01895931E4FF}"/>
                </a:ext>
              </a:extLst>
            </p:cNvPr>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78" name="Line 9">
              <a:extLst>
                <a:ext uri="{FF2B5EF4-FFF2-40B4-BE49-F238E27FC236}">
                  <a16:creationId xmlns:a16="http://schemas.microsoft.com/office/drawing/2014/main" id="{AB856820-3FF3-4F85-B93C-D4B1F06687E8}"/>
                </a:ext>
              </a:extLst>
            </p:cNvPr>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
        <p:nvSpPr>
          <p:cNvPr id="79" name="Trapecio 78">
            <a:extLst>
              <a:ext uri="{FF2B5EF4-FFF2-40B4-BE49-F238E27FC236}">
                <a16:creationId xmlns:a16="http://schemas.microsoft.com/office/drawing/2014/main" id="{ACC96921-6706-403B-9F50-9B1DA89109D7}"/>
              </a:ext>
            </a:extLst>
          </p:cNvPr>
          <p:cNvSpPr/>
          <p:nvPr/>
        </p:nvSpPr>
        <p:spPr>
          <a:xfrm rot="4909223">
            <a:off x="9492976" y="4641341"/>
            <a:ext cx="321780" cy="323986"/>
          </a:xfrm>
          <a:prstGeom prst="trapezoid">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3025"/>
          </a:p>
        </p:txBody>
      </p:sp>
      <p:sp>
        <p:nvSpPr>
          <p:cNvPr id="80" name="Rectángulo 79">
            <a:extLst>
              <a:ext uri="{FF2B5EF4-FFF2-40B4-BE49-F238E27FC236}">
                <a16:creationId xmlns:a16="http://schemas.microsoft.com/office/drawing/2014/main" id="{BEA59D50-D3C6-40C1-A74C-47F1B530FF4E}"/>
              </a:ext>
            </a:extLst>
          </p:cNvPr>
          <p:cNvSpPr/>
          <p:nvPr/>
        </p:nvSpPr>
        <p:spPr>
          <a:xfrm>
            <a:off x="8313029" y="4360315"/>
            <a:ext cx="791659"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20 km</a:t>
            </a:r>
          </a:p>
        </p:txBody>
      </p:sp>
      <p:grpSp>
        <p:nvGrpSpPr>
          <p:cNvPr id="81" name="Grupo 80">
            <a:extLst>
              <a:ext uri="{FF2B5EF4-FFF2-40B4-BE49-F238E27FC236}">
                <a16:creationId xmlns:a16="http://schemas.microsoft.com/office/drawing/2014/main" id="{86A53275-A14B-41A0-8A61-0349DB4498DD}"/>
              </a:ext>
            </a:extLst>
          </p:cNvPr>
          <p:cNvGrpSpPr/>
          <p:nvPr/>
        </p:nvGrpSpPr>
        <p:grpSpPr>
          <a:xfrm>
            <a:off x="8375824" y="4660340"/>
            <a:ext cx="793567" cy="278656"/>
            <a:chOff x="8459788" y="2193925"/>
            <a:chExt cx="573087" cy="220663"/>
          </a:xfrm>
        </p:grpSpPr>
        <p:sp>
          <p:nvSpPr>
            <p:cNvPr id="82" name="AutoShape 3">
              <a:extLst>
                <a:ext uri="{FF2B5EF4-FFF2-40B4-BE49-F238E27FC236}">
                  <a16:creationId xmlns:a16="http://schemas.microsoft.com/office/drawing/2014/main" id="{A478D5E9-93E4-49B6-9355-25518E3CFFD2}"/>
                </a:ext>
              </a:extLst>
            </p:cNvPr>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83" name="Line 5">
              <a:extLst>
                <a:ext uri="{FF2B5EF4-FFF2-40B4-BE49-F238E27FC236}">
                  <a16:creationId xmlns:a16="http://schemas.microsoft.com/office/drawing/2014/main" id="{D10A627A-435A-4B45-B6D0-26B990B9E523}"/>
                </a:ext>
              </a:extLst>
            </p:cNvPr>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84" name="Line 6">
              <a:extLst>
                <a:ext uri="{FF2B5EF4-FFF2-40B4-BE49-F238E27FC236}">
                  <a16:creationId xmlns:a16="http://schemas.microsoft.com/office/drawing/2014/main" id="{445A7506-EC49-404E-A70D-5A34CAC9FDC8}"/>
                </a:ext>
              </a:extLst>
            </p:cNvPr>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85" name="Line 7">
              <a:extLst>
                <a:ext uri="{FF2B5EF4-FFF2-40B4-BE49-F238E27FC236}">
                  <a16:creationId xmlns:a16="http://schemas.microsoft.com/office/drawing/2014/main" id="{19B21BAC-0171-4F83-983F-5EB4B22E1C5B}"/>
                </a:ext>
              </a:extLst>
            </p:cNvPr>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86" name="Line 8">
              <a:extLst>
                <a:ext uri="{FF2B5EF4-FFF2-40B4-BE49-F238E27FC236}">
                  <a16:creationId xmlns:a16="http://schemas.microsoft.com/office/drawing/2014/main" id="{1A7E7B58-B6B6-4D28-9B4D-740C3751F6B1}"/>
                </a:ext>
              </a:extLst>
            </p:cNvPr>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87" name="Line 9">
              <a:extLst>
                <a:ext uri="{FF2B5EF4-FFF2-40B4-BE49-F238E27FC236}">
                  <a16:creationId xmlns:a16="http://schemas.microsoft.com/office/drawing/2014/main" id="{52EC5DE6-2E43-40E8-9620-213EDA936B05}"/>
                </a:ext>
              </a:extLst>
            </p:cNvPr>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
        <p:nvSpPr>
          <p:cNvPr id="88" name="Rectángulo 87">
            <a:extLst>
              <a:ext uri="{FF2B5EF4-FFF2-40B4-BE49-F238E27FC236}">
                <a16:creationId xmlns:a16="http://schemas.microsoft.com/office/drawing/2014/main" id="{29A8B1FD-6CED-4F22-BA8E-0C5EEF5DD2C7}"/>
              </a:ext>
            </a:extLst>
          </p:cNvPr>
          <p:cNvSpPr/>
          <p:nvPr/>
        </p:nvSpPr>
        <p:spPr>
          <a:xfrm>
            <a:off x="10095712" y="3987442"/>
            <a:ext cx="791659"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20 km</a:t>
            </a:r>
          </a:p>
        </p:txBody>
      </p:sp>
      <p:grpSp>
        <p:nvGrpSpPr>
          <p:cNvPr id="89" name="Grupo 88">
            <a:extLst>
              <a:ext uri="{FF2B5EF4-FFF2-40B4-BE49-F238E27FC236}">
                <a16:creationId xmlns:a16="http://schemas.microsoft.com/office/drawing/2014/main" id="{CC5C6310-435A-4EEE-8717-A4C660E84863}"/>
              </a:ext>
            </a:extLst>
          </p:cNvPr>
          <p:cNvGrpSpPr/>
          <p:nvPr/>
        </p:nvGrpSpPr>
        <p:grpSpPr>
          <a:xfrm>
            <a:off x="10158507" y="4287467"/>
            <a:ext cx="793567" cy="278656"/>
            <a:chOff x="8459788" y="2193925"/>
            <a:chExt cx="573087" cy="220663"/>
          </a:xfrm>
        </p:grpSpPr>
        <p:sp>
          <p:nvSpPr>
            <p:cNvPr id="90" name="AutoShape 3">
              <a:extLst>
                <a:ext uri="{FF2B5EF4-FFF2-40B4-BE49-F238E27FC236}">
                  <a16:creationId xmlns:a16="http://schemas.microsoft.com/office/drawing/2014/main" id="{3FE5FCD2-B0D4-492C-9586-4BF8694A7B20}"/>
                </a:ext>
              </a:extLst>
            </p:cNvPr>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91" name="Line 5">
              <a:extLst>
                <a:ext uri="{FF2B5EF4-FFF2-40B4-BE49-F238E27FC236}">
                  <a16:creationId xmlns:a16="http://schemas.microsoft.com/office/drawing/2014/main" id="{7098CA13-F55F-433C-938C-58D32E5EC33E}"/>
                </a:ext>
              </a:extLst>
            </p:cNvPr>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92" name="Line 6">
              <a:extLst>
                <a:ext uri="{FF2B5EF4-FFF2-40B4-BE49-F238E27FC236}">
                  <a16:creationId xmlns:a16="http://schemas.microsoft.com/office/drawing/2014/main" id="{34278BDC-0F6D-4516-A7AC-FE39DE820F12}"/>
                </a:ext>
              </a:extLst>
            </p:cNvPr>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93" name="Line 7">
              <a:extLst>
                <a:ext uri="{FF2B5EF4-FFF2-40B4-BE49-F238E27FC236}">
                  <a16:creationId xmlns:a16="http://schemas.microsoft.com/office/drawing/2014/main" id="{2B1812BB-7781-4927-9BD6-A87C9C7E1332}"/>
                </a:ext>
              </a:extLst>
            </p:cNvPr>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94" name="Line 8">
              <a:extLst>
                <a:ext uri="{FF2B5EF4-FFF2-40B4-BE49-F238E27FC236}">
                  <a16:creationId xmlns:a16="http://schemas.microsoft.com/office/drawing/2014/main" id="{C951BDA5-8768-4D2E-A615-9751A4ADD58A}"/>
                </a:ext>
              </a:extLst>
            </p:cNvPr>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95" name="Line 9">
              <a:extLst>
                <a:ext uri="{FF2B5EF4-FFF2-40B4-BE49-F238E27FC236}">
                  <a16:creationId xmlns:a16="http://schemas.microsoft.com/office/drawing/2014/main" id="{AF9FFAC3-22EE-4120-9C02-B1FAEA2977F0}"/>
                </a:ext>
              </a:extLst>
            </p:cNvPr>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
        <p:nvSpPr>
          <p:cNvPr id="96" name="Rectángulo 95">
            <a:extLst>
              <a:ext uri="{FF2B5EF4-FFF2-40B4-BE49-F238E27FC236}">
                <a16:creationId xmlns:a16="http://schemas.microsoft.com/office/drawing/2014/main" id="{56ABE2F7-B92C-4E4C-ACF9-790302561194}"/>
              </a:ext>
            </a:extLst>
          </p:cNvPr>
          <p:cNvSpPr/>
          <p:nvPr/>
        </p:nvSpPr>
        <p:spPr>
          <a:xfrm>
            <a:off x="11285883" y="3782397"/>
            <a:ext cx="791659"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13 km</a:t>
            </a:r>
          </a:p>
        </p:txBody>
      </p:sp>
      <p:grpSp>
        <p:nvGrpSpPr>
          <p:cNvPr id="97" name="Grupo 96">
            <a:extLst>
              <a:ext uri="{FF2B5EF4-FFF2-40B4-BE49-F238E27FC236}">
                <a16:creationId xmlns:a16="http://schemas.microsoft.com/office/drawing/2014/main" id="{FEC8D533-4363-41E0-96EB-6AE42BD77F85}"/>
              </a:ext>
            </a:extLst>
          </p:cNvPr>
          <p:cNvGrpSpPr/>
          <p:nvPr/>
        </p:nvGrpSpPr>
        <p:grpSpPr>
          <a:xfrm>
            <a:off x="11348678" y="4082422"/>
            <a:ext cx="793567" cy="278656"/>
            <a:chOff x="8459788" y="2193925"/>
            <a:chExt cx="573087" cy="220663"/>
          </a:xfrm>
        </p:grpSpPr>
        <p:sp>
          <p:nvSpPr>
            <p:cNvPr id="98" name="AutoShape 3">
              <a:extLst>
                <a:ext uri="{FF2B5EF4-FFF2-40B4-BE49-F238E27FC236}">
                  <a16:creationId xmlns:a16="http://schemas.microsoft.com/office/drawing/2014/main" id="{0E10B1BC-D81B-4705-90CB-110EFC221B4B}"/>
                </a:ext>
              </a:extLst>
            </p:cNvPr>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99" name="Line 5">
              <a:extLst>
                <a:ext uri="{FF2B5EF4-FFF2-40B4-BE49-F238E27FC236}">
                  <a16:creationId xmlns:a16="http://schemas.microsoft.com/office/drawing/2014/main" id="{72577CB8-9E17-4DA9-8AD6-675C4A32FE20}"/>
                </a:ext>
              </a:extLst>
            </p:cNvPr>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0" name="Line 6">
              <a:extLst>
                <a:ext uri="{FF2B5EF4-FFF2-40B4-BE49-F238E27FC236}">
                  <a16:creationId xmlns:a16="http://schemas.microsoft.com/office/drawing/2014/main" id="{1255B5DE-D936-4D97-851F-E50C679F5134}"/>
                </a:ext>
              </a:extLst>
            </p:cNvPr>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1" name="Line 7">
              <a:extLst>
                <a:ext uri="{FF2B5EF4-FFF2-40B4-BE49-F238E27FC236}">
                  <a16:creationId xmlns:a16="http://schemas.microsoft.com/office/drawing/2014/main" id="{1282F197-B3AE-437E-9C88-0ABECC72A240}"/>
                </a:ext>
              </a:extLst>
            </p:cNvPr>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2" name="Line 8">
              <a:extLst>
                <a:ext uri="{FF2B5EF4-FFF2-40B4-BE49-F238E27FC236}">
                  <a16:creationId xmlns:a16="http://schemas.microsoft.com/office/drawing/2014/main" id="{483C6A02-EDAD-4E7B-A7ED-62167971813B}"/>
                </a:ext>
              </a:extLst>
            </p:cNvPr>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3" name="Line 9">
              <a:extLst>
                <a:ext uri="{FF2B5EF4-FFF2-40B4-BE49-F238E27FC236}">
                  <a16:creationId xmlns:a16="http://schemas.microsoft.com/office/drawing/2014/main" id="{0F04A79E-661D-420D-A174-3E042928D7F9}"/>
                </a:ext>
              </a:extLst>
            </p:cNvPr>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
        <p:nvSpPr>
          <p:cNvPr id="104" name="Rectángulo 103">
            <a:extLst>
              <a:ext uri="{FF2B5EF4-FFF2-40B4-BE49-F238E27FC236}">
                <a16:creationId xmlns:a16="http://schemas.microsoft.com/office/drawing/2014/main" id="{6A3C77E5-7D3A-4303-93D6-899FF9F3D207}"/>
              </a:ext>
            </a:extLst>
          </p:cNvPr>
          <p:cNvSpPr/>
          <p:nvPr/>
        </p:nvSpPr>
        <p:spPr>
          <a:xfrm>
            <a:off x="12239673" y="3707291"/>
            <a:ext cx="791659" cy="381628"/>
          </a:xfrm>
          <a:prstGeom prst="rect">
            <a:avLst/>
          </a:prstGeom>
          <a:noFill/>
        </p:spPr>
        <p:txBody>
          <a:bodyPr wrap="none" lIns="113395" tIns="56698" rIns="113395" bIns="56698">
            <a:spAutoFit/>
          </a:bodyPr>
          <a:lstStyle/>
          <a:p>
            <a:pPr algn="ctr"/>
            <a:r>
              <a:rPr lang="es-ES" sz="1736" b="1" dirty="0">
                <a:ln w="0"/>
                <a:effectLst>
                  <a:outerShdw blurRad="38100" dist="19050" dir="2700000" algn="tl" rotWithShape="0">
                    <a:schemeClr val="dk1">
                      <a:alpha val="40000"/>
                    </a:schemeClr>
                  </a:outerShdw>
                </a:effectLst>
              </a:rPr>
              <a:t>21 km</a:t>
            </a:r>
          </a:p>
        </p:txBody>
      </p:sp>
      <p:grpSp>
        <p:nvGrpSpPr>
          <p:cNvPr id="105" name="Grupo 104">
            <a:extLst>
              <a:ext uri="{FF2B5EF4-FFF2-40B4-BE49-F238E27FC236}">
                <a16:creationId xmlns:a16="http://schemas.microsoft.com/office/drawing/2014/main" id="{30CD2D68-2B08-403B-BF2A-7526FCA5FB63}"/>
              </a:ext>
            </a:extLst>
          </p:cNvPr>
          <p:cNvGrpSpPr/>
          <p:nvPr/>
        </p:nvGrpSpPr>
        <p:grpSpPr>
          <a:xfrm>
            <a:off x="12302468" y="4007316"/>
            <a:ext cx="793567" cy="278656"/>
            <a:chOff x="8459788" y="2193925"/>
            <a:chExt cx="573087" cy="220663"/>
          </a:xfrm>
        </p:grpSpPr>
        <p:sp>
          <p:nvSpPr>
            <p:cNvPr id="106" name="AutoShape 3">
              <a:extLst>
                <a:ext uri="{FF2B5EF4-FFF2-40B4-BE49-F238E27FC236}">
                  <a16:creationId xmlns:a16="http://schemas.microsoft.com/office/drawing/2014/main" id="{28F3867D-D836-46EF-B373-CEE0BDA738E7}"/>
                </a:ext>
              </a:extLst>
            </p:cNvPr>
            <p:cNvSpPr>
              <a:spLocks noChangeAspect="1" noChangeArrowheads="1" noTextEdit="1"/>
            </p:cNvSpPr>
            <p:nvPr/>
          </p:nvSpPr>
          <p:spPr bwMode="auto">
            <a:xfrm>
              <a:off x="8459788" y="2193925"/>
              <a:ext cx="57308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95" tIns="56698" rIns="113395" bIns="56698" numCol="1" anchor="t" anchorCtr="0" compatLnSpc="1">
              <a:prstTxWarp prst="textNoShape">
                <a:avLst/>
              </a:prstTxWarp>
            </a:bodyPr>
            <a:lstStyle/>
            <a:p>
              <a:endParaRPr lang="en-US" sz="3025"/>
            </a:p>
          </p:txBody>
        </p:sp>
        <p:sp>
          <p:nvSpPr>
            <p:cNvPr id="107" name="Line 5">
              <a:extLst>
                <a:ext uri="{FF2B5EF4-FFF2-40B4-BE49-F238E27FC236}">
                  <a16:creationId xmlns:a16="http://schemas.microsoft.com/office/drawing/2014/main" id="{2163B053-FD60-4037-A935-9B829E2785B3}"/>
                </a:ext>
              </a:extLst>
            </p:cNvPr>
            <p:cNvSpPr>
              <a:spLocks noChangeShapeType="1"/>
            </p:cNvSpPr>
            <p:nvPr/>
          </p:nvSpPr>
          <p:spPr bwMode="auto">
            <a:xfrm flipV="1">
              <a:off x="8459788" y="2239963"/>
              <a:ext cx="569912" cy="122238"/>
            </a:xfrm>
            <a:prstGeom prst="line">
              <a:avLst/>
            </a:prstGeom>
            <a:noFill/>
            <a:ln w="650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8" name="Line 6">
              <a:extLst>
                <a:ext uri="{FF2B5EF4-FFF2-40B4-BE49-F238E27FC236}">
                  <a16:creationId xmlns:a16="http://schemas.microsoft.com/office/drawing/2014/main" id="{1B944386-2B2E-41BD-A3AA-8E9004EF6E71}"/>
                </a:ext>
              </a:extLst>
            </p:cNvPr>
            <p:cNvSpPr>
              <a:spLocks noChangeShapeType="1"/>
            </p:cNvSpPr>
            <p:nvPr/>
          </p:nvSpPr>
          <p:spPr bwMode="auto">
            <a:xfrm flipV="1">
              <a:off x="8459788" y="2344738"/>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09" name="Line 7">
              <a:extLst>
                <a:ext uri="{FF2B5EF4-FFF2-40B4-BE49-F238E27FC236}">
                  <a16:creationId xmlns:a16="http://schemas.microsoft.com/office/drawing/2014/main" id="{E2C6C09E-1CA2-4938-9A96-304BF2F3DF29}"/>
                </a:ext>
              </a:extLst>
            </p:cNvPr>
            <p:cNvSpPr>
              <a:spLocks noChangeShapeType="1"/>
            </p:cNvSpPr>
            <p:nvPr/>
          </p:nvSpPr>
          <p:spPr bwMode="auto">
            <a:xfrm flipV="1">
              <a:off x="8618538" y="2309813"/>
              <a:ext cx="82550"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10" name="Line 8">
              <a:extLst>
                <a:ext uri="{FF2B5EF4-FFF2-40B4-BE49-F238E27FC236}">
                  <a16:creationId xmlns:a16="http://schemas.microsoft.com/office/drawing/2014/main" id="{0D76F926-159A-46D4-B8C5-8F1FE65A8EFB}"/>
                </a:ext>
              </a:extLst>
            </p:cNvPr>
            <p:cNvSpPr>
              <a:spLocks noChangeShapeType="1"/>
            </p:cNvSpPr>
            <p:nvPr/>
          </p:nvSpPr>
          <p:spPr bwMode="auto">
            <a:xfrm flipV="1">
              <a:off x="8780463" y="2276475"/>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sp>
          <p:nvSpPr>
            <p:cNvPr id="111" name="Line 9">
              <a:extLst>
                <a:ext uri="{FF2B5EF4-FFF2-40B4-BE49-F238E27FC236}">
                  <a16:creationId xmlns:a16="http://schemas.microsoft.com/office/drawing/2014/main" id="{509BD260-ECB6-4A95-AA5D-F8854AF89F5B}"/>
                </a:ext>
              </a:extLst>
            </p:cNvPr>
            <p:cNvSpPr>
              <a:spLocks noChangeShapeType="1"/>
            </p:cNvSpPr>
            <p:nvPr/>
          </p:nvSpPr>
          <p:spPr bwMode="auto">
            <a:xfrm flipV="1">
              <a:off x="8940800" y="2241550"/>
              <a:ext cx="79375" cy="17463"/>
            </a:xfrm>
            <a:prstGeom prst="line">
              <a:avLst/>
            </a:prstGeom>
            <a:noFill/>
            <a:ln w="38100" cap="flat">
              <a:solidFill>
                <a:srgbClr val="A900E6"/>
              </a:solidFill>
              <a:prstDash val="solid"/>
              <a:round/>
              <a:headEnd/>
              <a:tailEnd/>
            </a:ln>
            <a:extLst>
              <a:ext uri="{909E8E84-426E-40DD-AFC4-6F175D3DCCD1}">
                <a14:hiddenFill xmlns:a14="http://schemas.microsoft.com/office/drawing/2010/main">
                  <a:noFill/>
                </a14:hiddenFill>
              </a:ext>
            </a:extLst>
          </p:spPr>
          <p:txBody>
            <a:bodyPr vert="horz" wrap="square" lIns="113395" tIns="56698" rIns="113395" bIns="56698" numCol="1" anchor="t" anchorCtr="0" compatLnSpc="1">
              <a:prstTxWarp prst="textNoShape">
                <a:avLst/>
              </a:prstTxWarp>
            </a:bodyPr>
            <a:lstStyle/>
            <a:p>
              <a:endParaRPr lang="en-US" sz="3025"/>
            </a:p>
          </p:txBody>
        </p:sp>
      </p:grpSp>
    </p:spTree>
    <p:extLst>
      <p:ext uri="{BB962C8B-B14F-4D97-AF65-F5344CB8AC3E}">
        <p14:creationId xmlns:p14="http://schemas.microsoft.com/office/powerpoint/2010/main" val="422667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pepe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ete" id="{6E5FDD86-B819-4AC4-9768-C3B8D929B69F}" vid="{D1C950F1-C538-414C-A20C-F840B5C828C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7543362F9B1941B81905A7D95CD5E0" ma:contentTypeVersion="12" ma:contentTypeDescription="Create a new document." ma:contentTypeScope="" ma:versionID="84a58a34ace53e63930890be06f6ef85">
  <xsd:schema xmlns:xsd="http://www.w3.org/2001/XMLSchema" xmlns:xs="http://www.w3.org/2001/XMLSchema" xmlns:p="http://schemas.microsoft.com/office/2006/metadata/properties" xmlns:ns3="7f815273-d629-43b4-937d-451c1ecc35a3" xmlns:ns4="0389f376-651c-4c8e-9d68-1a7cb8bf9235" targetNamespace="http://schemas.microsoft.com/office/2006/metadata/properties" ma:root="true" ma:fieldsID="8449c5db71f787b734c736dc76ad063d" ns3:_="" ns4:_="">
    <xsd:import namespace="7f815273-d629-43b4-937d-451c1ecc35a3"/>
    <xsd:import namespace="0389f376-651c-4c8e-9d68-1a7cb8bf923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815273-d629-43b4-937d-451c1ecc3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89f376-651c-4c8e-9d68-1a7cb8bf92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EF7313-BA72-49D1-9557-BDAA0D3CB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815273-d629-43b4-937d-451c1ecc35a3"/>
    <ds:schemaRef ds:uri="0389f376-651c-4c8e-9d68-1a7cb8bf92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6E2EF8-EA4C-4E83-949E-FC3DD3C72331}">
  <ds:schemaRefs>
    <ds:schemaRef ds:uri="http://schemas.microsoft.com/sharepoint/v3/contenttype/forms"/>
  </ds:schemaRefs>
</ds:datastoreItem>
</file>

<file path=customXml/itemProps3.xml><?xml version="1.0" encoding="utf-8"?>
<ds:datastoreItem xmlns:ds="http://schemas.openxmlformats.org/officeDocument/2006/customXml" ds:itemID="{3775AF56-085C-4150-8C01-40ABE425A653}">
  <ds:schemaRefs>
    <ds:schemaRef ds:uri="http://schemas.microsoft.com/office/2006/documentManagement/types"/>
    <ds:schemaRef ds:uri="http://purl.org/dc/terms/"/>
    <ds:schemaRef ds:uri="7f815273-d629-43b4-937d-451c1ecc35a3"/>
    <ds:schemaRef ds:uri="0389f376-651c-4c8e-9d68-1a7cb8bf9235"/>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pepete</Template>
  <TotalTime>27700</TotalTime>
  <Words>1425</Words>
  <Application>Microsoft Office PowerPoint</Application>
  <PresentationFormat>Personalizado</PresentationFormat>
  <Paragraphs>213</Paragraphs>
  <Slides>25</Slides>
  <Notes>6</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25</vt:i4>
      </vt:variant>
    </vt:vector>
  </HeadingPairs>
  <TitlesOfParts>
    <vt:vector size="40" baseType="lpstr">
      <vt:lpstr>Arial</vt:lpstr>
      <vt:lpstr>Calibri</vt:lpstr>
      <vt:lpstr>Calibri Light</vt:lpstr>
      <vt:lpstr>Encode Sans</vt:lpstr>
      <vt:lpstr>Encode Sans ExtraLight</vt:lpstr>
      <vt:lpstr>EncodeSans-Bold</vt:lpstr>
      <vt:lpstr>Myanmar Text</vt:lpstr>
      <vt:lpstr>PF Square Sans Pro</vt:lpstr>
      <vt:lpstr>PF Square Sans Pro Medium</vt:lpstr>
      <vt:lpstr>PF Square Sans Pro Thin</vt:lpstr>
      <vt:lpstr>Roboto</vt:lpstr>
      <vt:lpstr>Roboto Medium</vt:lpstr>
      <vt:lpstr>Wingdings</vt:lpstr>
      <vt:lpstr>pepete</vt:lpstr>
      <vt:lpstr>Diseño personalizado</vt:lpstr>
      <vt:lpstr># Gasoducto Presidente Néstor Kirchner  # y Resto del Mundo (Obras Complementarias)  </vt:lpstr>
      <vt:lpstr>Presentación de PowerPoint</vt:lpstr>
      <vt:lpstr>Gasoducto Presidente Néstor Kirchner y obras complementarias</vt:lpstr>
      <vt:lpstr>Presentación de PowerPoint</vt:lpstr>
      <vt:lpstr>Gasoducto “Presidente Néstor Kirchner” (Tratayén – Salliqueló – San Jerónimo)</vt:lpstr>
      <vt:lpstr>Resto del Mundo (obras complementarias)</vt:lpstr>
      <vt:lpstr>Presentación de PowerPoint</vt:lpstr>
      <vt:lpstr>Presentación de PowerPoint</vt:lpstr>
      <vt:lpstr>Presentación de PowerPoint</vt:lpstr>
      <vt:lpstr>Fases de Construcción de Gasoducto</vt:lpstr>
      <vt:lpstr>APERTURA DE PISTA</vt:lpstr>
      <vt:lpstr>DESFILE DE CAÑERÍAS</vt:lpstr>
      <vt:lpstr>SOLDADURA</vt:lpstr>
      <vt:lpstr>END - RADIOGRAFIADO</vt:lpstr>
      <vt:lpstr>REVESTIMIENTO DE UNIONES SOLDADAS</vt:lpstr>
      <vt:lpstr>CAÑERÍA LISTA PARA BAJAR</vt:lpstr>
      <vt:lpstr>AJUSTES DEL TERRENO</vt:lpstr>
      <vt:lpstr>ZANJEO MECÁNICO</vt:lpstr>
      <vt:lpstr>BAJADA</vt:lpstr>
      <vt:lpstr>PRUEBA HIDRÁULICA</vt:lpstr>
      <vt:lpstr>TAPADA</vt:lpstr>
      <vt:lpstr>RECOMPOSICIÓN DE PISTA</vt:lpstr>
      <vt:lpstr>Presentación de PowerPoint</vt:lpstr>
      <vt:lpstr>CRUCES ESPECIALES – PERFORACIÓN DIRIGIDA</vt:lpstr>
      <vt:lpstr>PLANTAS COMPRESORAS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ENARGAS</dc:creator>
  <cp:lastModifiedBy>Romina Ayala</cp:lastModifiedBy>
  <cp:revision>1683</cp:revision>
  <cp:lastPrinted>2021-08-19T19:46:03Z</cp:lastPrinted>
  <dcterms:created xsi:type="dcterms:W3CDTF">2019-01-08T14:24:43Z</dcterms:created>
  <dcterms:modified xsi:type="dcterms:W3CDTF">2022-08-30T02:03:53Z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0x010100547543362F9B1941B81905A7D95CD5E0</vt:lpwstr>
  </property>
</Properties>
</file>