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5"/>
  </p:notesMasterIdLst>
  <p:handoutMasterIdLst>
    <p:handoutMasterId r:id="rId46"/>
  </p:handoutMasterIdLst>
  <p:sldIdLst>
    <p:sldId id="1751" r:id="rId5"/>
    <p:sldId id="1789" r:id="rId6"/>
    <p:sldId id="257" r:id="rId7"/>
    <p:sldId id="1787" r:id="rId8"/>
    <p:sldId id="1772" r:id="rId9"/>
    <p:sldId id="1773" r:id="rId10"/>
    <p:sldId id="1795" r:id="rId11"/>
    <p:sldId id="1786" r:id="rId12"/>
    <p:sldId id="1794" r:id="rId13"/>
    <p:sldId id="1776" r:id="rId14"/>
    <p:sldId id="1774" r:id="rId15"/>
    <p:sldId id="1777" r:id="rId16"/>
    <p:sldId id="1775" r:id="rId17"/>
    <p:sldId id="1744" r:id="rId18"/>
    <p:sldId id="1743" r:id="rId19"/>
    <p:sldId id="1748" r:id="rId20"/>
    <p:sldId id="259" r:id="rId21"/>
    <p:sldId id="294" r:id="rId22"/>
    <p:sldId id="1747" r:id="rId23"/>
    <p:sldId id="1745" r:id="rId24"/>
    <p:sldId id="1746" r:id="rId25"/>
    <p:sldId id="1765" r:id="rId26"/>
    <p:sldId id="1796" r:id="rId27"/>
    <p:sldId id="1780" r:id="rId28"/>
    <p:sldId id="1781" r:id="rId29"/>
    <p:sldId id="1782" r:id="rId30"/>
    <p:sldId id="1783" r:id="rId31"/>
    <p:sldId id="1784" r:id="rId32"/>
    <p:sldId id="1779" r:id="rId33"/>
    <p:sldId id="1788" r:id="rId34"/>
    <p:sldId id="1785" r:id="rId35"/>
    <p:sldId id="1790" r:id="rId36"/>
    <p:sldId id="1791" r:id="rId37"/>
    <p:sldId id="1792" r:id="rId38"/>
    <p:sldId id="1798" r:id="rId39"/>
    <p:sldId id="1800" r:id="rId40"/>
    <p:sldId id="1797" r:id="rId41"/>
    <p:sldId id="1801" r:id="rId42"/>
    <p:sldId id="1799" r:id="rId43"/>
    <p:sldId id="1778" r:id="rId44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elo Adrian Busse" initials="MAB" lastIdx="1" clrIdx="0">
    <p:extLst>
      <p:ext uri="{19B8F6BF-5375-455C-9EA6-DF929625EA0E}">
        <p15:presenceInfo xmlns:p15="http://schemas.microsoft.com/office/powerpoint/2012/main" userId="S-1-5-21-484299950-1821067322-3134879447-12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58A238-0C68-42D4-A2F9-122D9439D0DD}" v="2" dt="2023-08-18T14:28:24.348"/>
    <p1510:client id="{6AD2933D-7A0A-4D82-B21E-1BE993071572}" v="2" dt="2023-08-18T14:20:12.7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8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43D62-8EBE-4348-A301-E037B325B947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83953-5297-4CCC-BD15-590F39437AC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13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646B4-B700-41AC-9E06-78A81A2338C2}" type="datetimeFigureOut">
              <a:rPr lang="es-AR" smtClean="0"/>
              <a:t>30/8/2023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FE57A-2317-4B52-98B9-232F3542FF6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51397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77a667ef0f_1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77a667ef0f_1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4709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7" name="Google Shape;5157;gb47398cd52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8" name="Google Shape;5158;gb47398cd52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8098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77a667ef0f_1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77a667ef0f_1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5290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7" name="Google Shape;5157;gb47398cd52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8" name="Google Shape;5158;gb47398cd52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2351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EF473-4BEE-40BD-9C9A-0D533FDD64BA}" type="slidenum">
              <a:rPr lang="es-AR" smtClean="0"/>
              <a:t>17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051205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AFDE0-F880-4CE2-9188-BD4F4F64FE6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80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30/8/2023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04615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30/8/2023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35293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30/8/2023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9478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30/8/2023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16347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30/8/2023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67973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solidFill>
          <a:schemeClr val="lt1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31"/>
          <p:cNvSpPr txBox="1">
            <a:spLocks noGrp="1"/>
          </p:cNvSpPr>
          <p:nvPr>
            <p:ph type="title"/>
          </p:nvPr>
        </p:nvSpPr>
        <p:spPr>
          <a:xfrm>
            <a:off x="833733" y="431567"/>
            <a:ext cx="10407200" cy="8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37814763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5"/>
          <p:cNvSpPr/>
          <p:nvPr/>
        </p:nvSpPr>
        <p:spPr>
          <a:xfrm>
            <a:off x="4252763" y="-81933"/>
            <a:ext cx="8222000" cy="700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311800" y="2392400"/>
            <a:ext cx="3710400" cy="20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5537704" y="4195735"/>
            <a:ext cx="2450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5208504" y="4611148"/>
            <a:ext cx="2779600" cy="1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3"/>
          </p:nvPr>
        </p:nvSpPr>
        <p:spPr>
          <a:xfrm>
            <a:off x="8498983" y="773859"/>
            <a:ext cx="25600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4"/>
          </p:nvPr>
        </p:nvSpPr>
        <p:spPr>
          <a:xfrm>
            <a:off x="8498985" y="1177955"/>
            <a:ext cx="2776400" cy="1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3803839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30/8/2023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47659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30/8/2023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67858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30/8/2023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175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30/8/2023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63846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30/8/2023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89816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30/8/2023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2179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30/8/2023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153ACEF-6F9B-4319-B57D-AAE7F48E10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5634" y="681835"/>
            <a:ext cx="6831875" cy="505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26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3F12-9476-4F7D-AB98-9928729DC84A}" type="datetimeFigureOut">
              <a:rPr lang="es-AR" smtClean="0"/>
              <a:t>30/8/2023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  <p:sp>
        <p:nvSpPr>
          <p:cNvPr id="7" name="27 Rectángulo">
            <a:extLst>
              <a:ext uri="{FF2B5EF4-FFF2-40B4-BE49-F238E27FC236}">
                <a16:creationId xmlns:a16="http://schemas.microsoft.com/office/drawing/2014/main" id="{9A33012D-4094-44D9-924F-3E057A61E8CC}"/>
              </a:ext>
            </a:extLst>
          </p:cNvPr>
          <p:cNvSpPr/>
          <p:nvPr userDrawn="1"/>
        </p:nvSpPr>
        <p:spPr>
          <a:xfrm>
            <a:off x="0" y="0"/>
            <a:ext cx="12192000" cy="71269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lvl="3"/>
            <a:endParaRPr lang="es-AR" sz="1999" dirty="0">
              <a:solidFill>
                <a:schemeClr val="bg1"/>
              </a:solidFill>
              <a:latin typeface="Roboto Medium" pitchFamily="2" charset="0"/>
              <a:ea typeface="Roboto Medium" pitchFamily="2" charset="0"/>
              <a:cs typeface="Roboto Medium" pitchFamily="2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3546EC1-3317-4B24-AAF5-43AB158507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3170" y="-3132"/>
            <a:ext cx="1038830" cy="69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65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13F12-9476-4F7D-AB98-9928729DC84A}" type="datetimeFigureOut">
              <a:rPr lang="es-AR" smtClean="0"/>
              <a:t>30/8/2023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92285-D7AD-4AA7-957B-04198B56F46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5816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6" r:id="rId10"/>
    <p:sldLayoutId id="2147483657" r:id="rId11"/>
    <p:sldLayoutId id="2147483658" r:id="rId12"/>
    <p:sldLayoutId id="2147483659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oleObject" Target="file:///C:\Users\walte\Desktop\WallE\Trabajo\Proyectos%20energ&#233;ticos\Charla%20UTN%20220823.xlsx!Capacidad%20GNL%20(2)!%5bCharla%20UTN%20220823.xlsx%5dCapacidad%20GNL%20(2)%20Gr&#225;fico%201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oleObject" Target="file:///C:\Users\walte\Desktop\WallE\Trabajo\Proyectos%20energ&#233;ticos\Charla%20UTN%20220823.xlsx!Capacidad%20GNL%20(2)!%5bCharla%20UTN%20220823.xlsx%5dCapacidad%20GNL%20(2)%20Gr&#225;fico%20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emf"/><Relationship Id="rId4" Type="http://schemas.openxmlformats.org/officeDocument/2006/relationships/oleObject" Target="file:///C:\Users\walte\Desktop\WallE\Trabajo\Proyectos%20energ&#233;ticos\Charla%20UTN%20220823.xlsx!Capacidad%20GNL!F14C64:F27C69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oleObject" Target="file:///C:\Users\walte\Desktop\WallE\Trabajo\Proyectos%20energ&#233;ticos\Charla%20UTN%20220823.xlsx!Hoja3!%5bCharla%20UTN%20220823.xlsx%5dHoja3%20Gr&#225;fico%204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oleObject" Target="file:///C:\Users\walte\Desktop\WallE\Trabajo\Proyectos%20energ&#233;ticos\Charla%20UTN%20220823.xlsx!Umbral%20precio!%5bCharla%20UTN%20220823.xlsx%5dUmbral%20precio%20Gr&#225;fico%20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emf"/><Relationship Id="rId4" Type="http://schemas.openxmlformats.org/officeDocument/2006/relationships/oleObject" Target="file:///C:\Users\walte\Desktop\WallE\Trabajo\Proyectos%20energ&#233;ticos\Charla%20UTN%20220823.xlsx!Umbral%20precio!%5bCharla%20UTN%20220823.xlsx%5dUmbral%20precio%20Gr&#225;fico%204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2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/>
          <p:cNvSpPr txBox="1"/>
          <p:nvPr/>
        </p:nvSpPr>
        <p:spPr>
          <a:xfrm>
            <a:off x="1020054" y="1326906"/>
            <a:ext cx="1015189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SISTEMA DE DUCTOS</a:t>
            </a:r>
          </a:p>
          <a:p>
            <a:pPr algn="ctr"/>
            <a:r>
              <a:rPr lang="es-A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DE LA </a:t>
            </a:r>
          </a:p>
          <a:p>
            <a:pPr algn="ctr"/>
            <a:r>
              <a:rPr lang="es-A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REPUBLICA ARGENTINA</a:t>
            </a:r>
          </a:p>
          <a:p>
            <a:pPr algn="ctr"/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Junio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 2023</a:t>
            </a:r>
          </a:p>
          <a:p>
            <a:pPr algn="ctr"/>
            <a:endParaRPr lang="es-A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8604738" y="5810810"/>
            <a:ext cx="2907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Bell MT" panose="02020503060305020303" pitchFamily="18" charset="0"/>
              </a:rPr>
              <a:t>Ing</a:t>
            </a:r>
            <a:r>
              <a:rPr lang="en-US" b="1" dirty="0">
                <a:latin typeface="Bell MT" panose="02020503060305020303" pitchFamily="18" charset="0"/>
              </a:rPr>
              <a:t>. Antonio L. </a:t>
            </a:r>
            <a:r>
              <a:rPr lang="en-US" b="1" dirty="0" err="1">
                <a:latin typeface="Bell MT" panose="02020503060305020303" pitchFamily="18" charset="0"/>
              </a:rPr>
              <a:t>Pronsato</a:t>
            </a:r>
            <a:endParaRPr lang="es-AR" b="1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795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5" name="Google Shape;935;p85"/>
          <p:cNvGrpSpPr/>
          <p:nvPr/>
        </p:nvGrpSpPr>
        <p:grpSpPr>
          <a:xfrm>
            <a:off x="4223131" y="135034"/>
            <a:ext cx="7856973" cy="6580133"/>
            <a:chOff x="4571486" y="101275"/>
            <a:chExt cx="4473000" cy="4935100"/>
          </a:xfrm>
        </p:grpSpPr>
        <p:cxnSp>
          <p:nvCxnSpPr>
            <p:cNvPr id="937" name="Google Shape;937;p85"/>
            <p:cNvCxnSpPr/>
            <p:nvPr/>
          </p:nvCxnSpPr>
          <p:spPr>
            <a:xfrm>
              <a:off x="4571486" y="50363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8" name="Google Shape;938;p85"/>
            <p:cNvCxnSpPr/>
            <p:nvPr/>
          </p:nvCxnSpPr>
          <p:spPr>
            <a:xfrm>
              <a:off x="4571486" y="1012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6" name="Google Shape;936;p85"/>
            <p:cNvCxnSpPr/>
            <p:nvPr/>
          </p:nvCxnSpPr>
          <p:spPr>
            <a:xfrm rot="10800000">
              <a:off x="9032861" y="108900"/>
              <a:ext cx="0" cy="49197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" name="Google Shape;929;p85"/>
          <p:cNvSpPr txBox="1">
            <a:spLocks noGrp="1"/>
          </p:cNvSpPr>
          <p:nvPr>
            <p:ph type="title"/>
          </p:nvPr>
        </p:nvSpPr>
        <p:spPr>
          <a:xfrm>
            <a:off x="358804" y="1944391"/>
            <a:ext cx="3710400" cy="207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GASODUCTOS</a:t>
            </a:r>
            <a:endParaRPr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1825" y="354851"/>
            <a:ext cx="3863974" cy="289798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1825" y="3601640"/>
            <a:ext cx="3863974" cy="289798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7860" y="2295524"/>
            <a:ext cx="3661824" cy="240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48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" name="Google Shape;5160;p118"/>
          <p:cNvSpPr txBox="1">
            <a:spLocks noGrp="1"/>
          </p:cNvSpPr>
          <p:nvPr>
            <p:ph type="title"/>
          </p:nvPr>
        </p:nvSpPr>
        <p:spPr>
          <a:xfrm>
            <a:off x="278542" y="250766"/>
            <a:ext cx="5622196" cy="85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-ES" dirty="0"/>
              <a:t>Evolución Histórica SLT</a:t>
            </a:r>
            <a:br>
              <a:rPr lang="es-ES" dirty="0"/>
            </a:br>
            <a:endParaRPr lang="es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20C855E-673C-E4D7-6F24-E5317C8E9D1C}"/>
              </a:ext>
            </a:extLst>
          </p:cNvPr>
          <p:cNvSpPr txBox="1"/>
          <p:nvPr/>
        </p:nvSpPr>
        <p:spPr>
          <a:xfrm>
            <a:off x="6060799" y="386178"/>
            <a:ext cx="65161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s-ES" altLang="es-AR" sz="1600" b="1" dirty="0">
                <a:latin typeface="Century Gothic" panose="020B0502020202020204" pitchFamily="34" charset="0"/>
              </a:rPr>
              <a:t>Expansión del Sistema Licencia de Transporte – Total País</a:t>
            </a:r>
          </a:p>
          <a:p>
            <a:pPr eaLnBrk="1" hangingPunct="1"/>
            <a:r>
              <a:rPr lang="es-ES" altLang="es-AR" sz="1600" b="1" dirty="0">
                <a:latin typeface="Century Gothic" panose="020B0502020202020204" pitchFamily="34" charset="0"/>
              </a:rPr>
              <a:t>Expansión en Kilómetros de Gasoducto 1993-2021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26DFF7C-332E-5EB6-198F-030BEA86D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100" y="1033390"/>
            <a:ext cx="8891500" cy="528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3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85"/>
          <p:cNvSpPr txBox="1">
            <a:spLocks noGrp="1"/>
          </p:cNvSpPr>
          <p:nvPr>
            <p:ph type="title"/>
          </p:nvPr>
        </p:nvSpPr>
        <p:spPr>
          <a:xfrm>
            <a:off x="358804" y="1944391"/>
            <a:ext cx="3710400" cy="207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PLANTAS </a:t>
            </a:r>
            <a:br>
              <a:rPr lang="en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COMPRESORAS</a:t>
            </a:r>
            <a:endParaRPr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3" descr="Turbina1">
            <a:extLst>
              <a:ext uri="{FF2B5EF4-FFF2-40B4-BE49-F238E27FC236}">
                <a16:creationId xmlns:a16="http://schemas.microsoft.com/office/drawing/2014/main" id="{70D36886-EA4D-6CC2-0C8E-B3F4F510B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6591" y="1218866"/>
            <a:ext cx="3971916" cy="199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DA5F13-D218-2D77-C18F-B716692D2B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6591" y="4551273"/>
            <a:ext cx="4237580" cy="23067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63177ED-18EE-C261-69C4-B52B60A56E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075" y="372840"/>
            <a:ext cx="3432338" cy="2510684"/>
          </a:xfrm>
          <a:prstGeom prst="rect">
            <a:avLst/>
          </a:prstGeom>
        </p:spPr>
      </p:pic>
      <p:grpSp>
        <p:nvGrpSpPr>
          <p:cNvPr id="935" name="Google Shape;935;p85"/>
          <p:cNvGrpSpPr/>
          <p:nvPr/>
        </p:nvGrpSpPr>
        <p:grpSpPr>
          <a:xfrm>
            <a:off x="4223131" y="135034"/>
            <a:ext cx="7856973" cy="6580133"/>
            <a:chOff x="4571486" y="101275"/>
            <a:chExt cx="4473000" cy="4935100"/>
          </a:xfrm>
        </p:grpSpPr>
        <p:cxnSp>
          <p:nvCxnSpPr>
            <p:cNvPr id="937" name="Google Shape;937;p85"/>
            <p:cNvCxnSpPr/>
            <p:nvPr/>
          </p:nvCxnSpPr>
          <p:spPr>
            <a:xfrm>
              <a:off x="4571486" y="50363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8" name="Google Shape;938;p85"/>
            <p:cNvCxnSpPr/>
            <p:nvPr/>
          </p:nvCxnSpPr>
          <p:spPr>
            <a:xfrm>
              <a:off x="4571486" y="1012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6" name="Google Shape;936;p85"/>
            <p:cNvCxnSpPr/>
            <p:nvPr/>
          </p:nvCxnSpPr>
          <p:spPr>
            <a:xfrm rot="10800000">
              <a:off x="9032861" y="108900"/>
              <a:ext cx="0" cy="49197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CC96133B-4EEF-5D09-AD57-1FDFE8EDC3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19"/>
          <a:stretch/>
        </p:blipFill>
        <p:spPr>
          <a:xfrm>
            <a:off x="4293075" y="3574341"/>
            <a:ext cx="3710401" cy="238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67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" name="Google Shape;5160;p118"/>
          <p:cNvSpPr txBox="1">
            <a:spLocks noGrp="1"/>
          </p:cNvSpPr>
          <p:nvPr>
            <p:ph type="title"/>
          </p:nvPr>
        </p:nvSpPr>
        <p:spPr>
          <a:xfrm>
            <a:off x="278542" y="250766"/>
            <a:ext cx="5541687" cy="85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-ES" dirty="0"/>
              <a:t>Evolución Histórica SLT</a:t>
            </a:r>
            <a:br>
              <a:rPr lang="es-ES" dirty="0"/>
            </a:br>
            <a:endParaRPr lang="es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20C855E-673C-E4D7-6F24-E5317C8E9D1C}"/>
              </a:ext>
            </a:extLst>
          </p:cNvPr>
          <p:cNvSpPr txBox="1"/>
          <p:nvPr/>
        </p:nvSpPr>
        <p:spPr>
          <a:xfrm>
            <a:off x="6096000" y="386178"/>
            <a:ext cx="65161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s-ES" altLang="es-AR" sz="1600" b="1" dirty="0">
                <a:latin typeface="Century Gothic" panose="020B0502020202020204" pitchFamily="34" charset="0"/>
              </a:rPr>
              <a:t>Expansión del Sistema Licencia de Transporte – Total País</a:t>
            </a:r>
          </a:p>
          <a:p>
            <a:pPr eaLnBrk="1" hangingPunct="1"/>
            <a:r>
              <a:rPr lang="es-ES" altLang="es-AR" sz="1600" b="1" dirty="0">
                <a:latin typeface="Century Gothic" panose="020B0502020202020204" pitchFamily="34" charset="0"/>
              </a:rPr>
              <a:t>Expansión en Potencia Instalada 1993-2021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431B561-9380-56AC-AA2A-EF54DA52C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49" y="970953"/>
            <a:ext cx="9550437" cy="566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8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61555"/>
            <a:ext cx="11324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2 - PUERTOS DE GNL. NUEVO PROYECTO DE LEY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Excelerate_FSRU_projects">
            <a:extLst>
              <a:ext uri="{FF2B5EF4-FFF2-40B4-BE49-F238E27FC236}">
                <a16:creationId xmlns:a16="http://schemas.microsoft.com/office/drawing/2014/main" id="{CF86B97D-4700-4A56-946A-12BCE5FDD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6110" y="4795334"/>
            <a:ext cx="4621815" cy="206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xcelerate_FSRU_Escobar_2">
            <a:extLst>
              <a:ext uri="{FF2B5EF4-FFF2-40B4-BE49-F238E27FC236}">
                <a16:creationId xmlns:a16="http://schemas.microsoft.com/office/drawing/2014/main" id="{79688D96-2B74-4A94-8EBF-A342FAAF3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3476" y="757349"/>
            <a:ext cx="8300323" cy="383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6596C37-EE6A-40AD-AC9B-775D054C18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943" y="4701709"/>
            <a:ext cx="4621818" cy="206266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99944" y="1008185"/>
            <a:ext cx="31059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El </a:t>
            </a:r>
            <a:r>
              <a:rPr lang="en-US" dirty="0" err="1"/>
              <a:t>pasado</a:t>
            </a:r>
            <a:r>
              <a:rPr lang="en-US" dirty="0"/>
              <a:t> 28/05 el PEN </a:t>
            </a:r>
            <a:r>
              <a:rPr lang="en-US" dirty="0" err="1"/>
              <a:t>remitió</a:t>
            </a:r>
            <a:r>
              <a:rPr lang="en-US" dirty="0"/>
              <a:t> al </a:t>
            </a:r>
            <a:r>
              <a:rPr lang="en-US" dirty="0" err="1"/>
              <a:t>Congreso</a:t>
            </a:r>
            <a:r>
              <a:rPr lang="en-US" dirty="0"/>
              <a:t> de la </a:t>
            </a:r>
            <a:r>
              <a:rPr lang="en-US" dirty="0" err="1"/>
              <a:t>Nación</a:t>
            </a:r>
            <a:r>
              <a:rPr lang="en-US" dirty="0"/>
              <a:t> un Nuevo Proyecto de Ley de GNL </a:t>
            </a:r>
            <a:r>
              <a:rPr lang="en-US" dirty="0" err="1"/>
              <a:t>denominado</a:t>
            </a:r>
            <a:r>
              <a:rPr lang="en-US" dirty="0"/>
              <a:t> “</a:t>
            </a:r>
            <a:r>
              <a:rPr lang="en-US" b="1" dirty="0"/>
              <a:t>PROMOCION DE GNL</a:t>
            </a:r>
            <a:r>
              <a:rPr lang="en-US" dirty="0"/>
              <a:t>” que </a:t>
            </a:r>
            <a:r>
              <a:rPr lang="en-US" dirty="0" err="1"/>
              <a:t>declarar</a:t>
            </a:r>
            <a:r>
              <a:rPr lang="en-US" dirty="0"/>
              <a:t> de </a:t>
            </a:r>
            <a:r>
              <a:rPr lang="es-AR" dirty="0" err="1"/>
              <a:t>Interes</a:t>
            </a:r>
            <a:r>
              <a:rPr lang="en-US" dirty="0"/>
              <a:t> </a:t>
            </a:r>
            <a:r>
              <a:rPr lang="en-US" dirty="0" err="1"/>
              <a:t>Publico</a:t>
            </a:r>
            <a:r>
              <a:rPr lang="en-US" dirty="0"/>
              <a:t> la </a:t>
            </a:r>
            <a:r>
              <a:rPr lang="en-US" dirty="0" err="1"/>
              <a:t>actividad</a:t>
            </a:r>
            <a:r>
              <a:rPr lang="en-US" dirty="0"/>
              <a:t> de </a:t>
            </a:r>
            <a:r>
              <a:rPr lang="en-US" dirty="0" err="1"/>
              <a:t>licuefacción</a:t>
            </a:r>
            <a:r>
              <a:rPr lang="en-US" dirty="0"/>
              <a:t> de GN con </a:t>
            </a:r>
            <a:r>
              <a:rPr lang="en-US" dirty="0" err="1"/>
              <a:t>destino</a:t>
            </a:r>
            <a:r>
              <a:rPr lang="en-US" dirty="0"/>
              <a:t> a la </a:t>
            </a:r>
            <a:r>
              <a:rPr lang="en-US" dirty="0" err="1"/>
              <a:t>exportación</a:t>
            </a:r>
            <a:r>
              <a:rPr lang="en-US" dirty="0"/>
              <a:t> de GNL, y sus </a:t>
            </a:r>
            <a:r>
              <a:rPr lang="en-US" dirty="0" err="1"/>
              <a:t>actividades</a:t>
            </a:r>
            <a:r>
              <a:rPr lang="en-US" dirty="0"/>
              <a:t> </a:t>
            </a:r>
            <a:r>
              <a:rPr lang="en-US" dirty="0" err="1"/>
              <a:t>asociadas</a:t>
            </a:r>
            <a:r>
              <a:rPr lang="en-US" dirty="0"/>
              <a:t> y </a:t>
            </a:r>
            <a:r>
              <a:rPr lang="en-US" dirty="0" err="1"/>
              <a:t>crea</a:t>
            </a:r>
            <a:r>
              <a:rPr lang="en-US" dirty="0"/>
              <a:t> un Regimen de </a:t>
            </a:r>
            <a:r>
              <a:rPr lang="en-US" dirty="0" err="1"/>
              <a:t>Promociones</a:t>
            </a:r>
            <a:r>
              <a:rPr lang="en-US" dirty="0"/>
              <a:t>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095104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uadroTexto 33"/>
          <p:cNvSpPr txBox="1"/>
          <p:nvPr/>
        </p:nvSpPr>
        <p:spPr>
          <a:xfrm>
            <a:off x="1041879" y="793874"/>
            <a:ext cx="5747018" cy="388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898" dirty="0"/>
          </a:p>
          <a:p>
            <a:r>
              <a:rPr lang="es-AR" sz="2052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PUERTO DE ESCOBAR SOBRE RÍO PARANA</a:t>
            </a:r>
          </a:p>
          <a:p>
            <a:endParaRPr lang="es-AR" sz="205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sz="205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sz="205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sz="205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sz="205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sz="205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sz="205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sz="205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2052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PUERTO DE AGUAS PROFUNDAS BAHÍA BLANCA</a:t>
            </a:r>
            <a:endParaRPr lang="en-US" sz="205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5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155" dirty="0"/>
          </a:p>
        </p:txBody>
      </p:sp>
      <p:sp>
        <p:nvSpPr>
          <p:cNvPr id="50" name="Título 2">
            <a:extLst>
              <a:ext uri="{FF2B5EF4-FFF2-40B4-BE49-F238E27FC236}">
                <a16:creationId xmlns:a16="http://schemas.microsoft.com/office/drawing/2014/main" id="{B5E9B72A-041C-426E-8CCE-F28E50C345D7}"/>
              </a:ext>
            </a:extLst>
          </p:cNvPr>
          <p:cNvSpPr txBox="1">
            <a:spLocks/>
          </p:cNvSpPr>
          <p:nvPr/>
        </p:nvSpPr>
        <p:spPr>
          <a:xfrm>
            <a:off x="1461502" y="1015871"/>
            <a:ext cx="5545706" cy="459567"/>
          </a:xfrm>
          <a:prstGeom prst="rect">
            <a:avLst/>
          </a:prstGeom>
        </p:spPr>
        <p:txBody>
          <a:bodyPr vert="horz" lIns="58652" tIns="29326" rIns="58652" bIns="29326" rtlCol="0" anchor="ctr">
            <a:noAutofit/>
          </a:bodyPr>
          <a:lstStyle>
            <a:lvl1pPr algn="l" defTabSz="9144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4pPr>
              <a:defRPr lang="es-ES_tradnl" sz="2401" b="0" i="0" u="none" strike="noStrike" cap="none" baseline="0">
                <a:solidFill>
                  <a:schemeClr val="bg1"/>
                </a:solidFill>
                <a:latin typeface="PF Square Sans Pro Medium" panose="02000500000000020004" pitchFamily="2" charset="0"/>
                <a:ea typeface="PF Square Sans Pro Medium" panose="02000500000000020004" pitchFamily="2" charset="0"/>
                <a:cs typeface="Gotham Book" pitchFamily="50" charset="0"/>
                <a:sym typeface="Arial"/>
              </a:defRPr>
            </a:lvl4pPr>
          </a:lstStyle>
          <a:p>
            <a:endParaRPr lang="es-AR" sz="64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code Sans"/>
              <a:ea typeface="PF Square Sans Pro Medium" panose="02000500000000020004" pitchFamily="2" charset="0"/>
              <a:cs typeface="Gotham Book" pitchFamily="50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86" y="1398587"/>
            <a:ext cx="2612147" cy="2236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86" y="4238569"/>
            <a:ext cx="2640219" cy="2363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uadroTexto 6"/>
          <p:cNvSpPr txBox="1"/>
          <p:nvPr/>
        </p:nvSpPr>
        <p:spPr>
          <a:xfrm>
            <a:off x="3837605" y="1407028"/>
            <a:ext cx="19599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Este puerto tiene una particularidad a destacar, se encuentra sobre el Río Paraná a una distancia aproximada de 32 </a:t>
            </a:r>
            <a:r>
              <a:rPr lang="es-AR" sz="1400" dirty="0" err="1"/>
              <a:t>kms</a:t>
            </a:r>
            <a:r>
              <a:rPr lang="es-AR" sz="1400" dirty="0"/>
              <a:t> hasta llegar al Rio de la Plata y a 330 </a:t>
            </a:r>
            <a:r>
              <a:rPr lang="es-AR" sz="1400" dirty="0" err="1"/>
              <a:t>kms</a:t>
            </a:r>
            <a:r>
              <a:rPr lang="es-AR" sz="1400" dirty="0"/>
              <a:t> del Mar Argentino.</a:t>
            </a:r>
            <a:endParaRPr lang="en-US" sz="1400" dirty="0"/>
          </a:p>
        </p:txBody>
      </p:sp>
      <p:grpSp>
        <p:nvGrpSpPr>
          <p:cNvPr id="24" name="Grupo 23"/>
          <p:cNvGrpSpPr/>
          <p:nvPr/>
        </p:nvGrpSpPr>
        <p:grpSpPr>
          <a:xfrm>
            <a:off x="6997767" y="841511"/>
            <a:ext cx="4648257" cy="2793449"/>
            <a:chOff x="8170157" y="1656854"/>
            <a:chExt cx="6369655" cy="4115971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0157" y="1656854"/>
              <a:ext cx="6369655" cy="41159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Elipse 10"/>
            <p:cNvSpPr/>
            <p:nvPr/>
          </p:nvSpPr>
          <p:spPr>
            <a:xfrm>
              <a:off x="8987122" y="1821193"/>
              <a:ext cx="307002" cy="29421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5">
                <a:solidFill>
                  <a:schemeClr val="tx1"/>
                </a:solidFill>
              </a:endParaRP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10757663" y="2045134"/>
              <a:ext cx="3221265" cy="64972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5">
                <a:solidFill>
                  <a:schemeClr val="tx1"/>
                </a:solidFill>
              </a:endParaRP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10825553" y="2103770"/>
              <a:ext cx="3153374" cy="952328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s-AR" dirty="0"/>
                <a:t>Puerto de GNL Escobar</a:t>
              </a:r>
              <a:endParaRPr lang="en-US" dirty="0"/>
            </a:p>
          </p:txBody>
        </p:sp>
        <p:cxnSp>
          <p:nvCxnSpPr>
            <p:cNvPr id="16" name="Conector recto de flecha 15"/>
            <p:cNvCxnSpPr/>
            <p:nvPr/>
          </p:nvCxnSpPr>
          <p:spPr>
            <a:xfrm flipH="1" flipV="1">
              <a:off x="9300972" y="1963502"/>
              <a:ext cx="1456691" cy="31624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uadroTexto 19"/>
            <p:cNvSpPr txBox="1"/>
            <p:nvPr/>
          </p:nvSpPr>
          <p:spPr>
            <a:xfrm>
              <a:off x="12919577" y="4896408"/>
              <a:ext cx="1596788" cy="368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026" dirty="0"/>
                <a:t>Mar Argentino</a:t>
              </a:r>
              <a:endParaRPr lang="en-US" sz="1026" dirty="0"/>
            </a:p>
          </p:txBody>
        </p:sp>
        <p:sp>
          <p:nvSpPr>
            <p:cNvPr id="28" name="CuadroTexto 27"/>
            <p:cNvSpPr txBox="1"/>
            <p:nvPr/>
          </p:nvSpPr>
          <p:spPr>
            <a:xfrm rot="2253344">
              <a:off x="11569901" y="4018155"/>
              <a:ext cx="1596788" cy="368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026" dirty="0"/>
                <a:t>Río de la Plata</a:t>
              </a:r>
              <a:endParaRPr lang="en-US" sz="1026" dirty="0"/>
            </a:p>
          </p:txBody>
        </p:sp>
        <p:cxnSp>
          <p:nvCxnSpPr>
            <p:cNvPr id="22" name="Conector recto 21"/>
            <p:cNvCxnSpPr/>
            <p:nvPr/>
          </p:nvCxnSpPr>
          <p:spPr>
            <a:xfrm flipV="1">
              <a:off x="11737075" y="3411940"/>
              <a:ext cx="2565779" cy="204716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upo 1"/>
          <p:cNvGrpSpPr/>
          <p:nvPr/>
        </p:nvGrpSpPr>
        <p:grpSpPr>
          <a:xfrm>
            <a:off x="6997767" y="3826106"/>
            <a:ext cx="4648257" cy="2865634"/>
            <a:chOff x="7370154" y="4102136"/>
            <a:chExt cx="4056824" cy="2519384"/>
          </a:xfrm>
        </p:grpSpPr>
        <p:pic>
          <p:nvPicPr>
            <p:cNvPr id="23" name="Imagen 2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70154" y="4102136"/>
              <a:ext cx="4056824" cy="25193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3" name="Elipse 32"/>
            <p:cNvSpPr/>
            <p:nvPr/>
          </p:nvSpPr>
          <p:spPr>
            <a:xfrm>
              <a:off x="7898568" y="4860175"/>
              <a:ext cx="196919" cy="18871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5">
                <a:solidFill>
                  <a:schemeClr val="tx1"/>
                </a:solidFill>
              </a:endParaRPr>
            </a:p>
          </p:txBody>
        </p:sp>
        <p:sp>
          <p:nvSpPr>
            <p:cNvPr id="35" name="Rectángulo 34"/>
            <p:cNvSpPr/>
            <p:nvPr/>
          </p:nvSpPr>
          <p:spPr>
            <a:xfrm>
              <a:off x="9080004" y="4943425"/>
              <a:ext cx="2066201" cy="57836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5">
                <a:solidFill>
                  <a:schemeClr val="tx1"/>
                </a:solidFill>
              </a:endParaRPr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9130162" y="4964439"/>
              <a:ext cx="2016043" cy="56823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AR" dirty="0"/>
                <a:t>Puerto de GNL </a:t>
              </a:r>
            </a:p>
            <a:p>
              <a:pPr algn="ctr"/>
              <a:r>
                <a:rPr lang="es-AR" dirty="0"/>
                <a:t>Bahía Blanca</a:t>
              </a:r>
              <a:endParaRPr lang="en-US" dirty="0"/>
            </a:p>
          </p:txBody>
        </p:sp>
        <p:cxnSp>
          <p:nvCxnSpPr>
            <p:cNvPr id="37" name="Conector recto de flecha 36"/>
            <p:cNvCxnSpPr/>
            <p:nvPr/>
          </p:nvCxnSpPr>
          <p:spPr>
            <a:xfrm flipH="1" flipV="1">
              <a:off x="8145645" y="5048568"/>
              <a:ext cx="934359" cy="202845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CuadroTexto 37"/>
          <p:cNvSpPr txBox="1"/>
          <p:nvPr/>
        </p:nvSpPr>
        <p:spPr>
          <a:xfrm>
            <a:off x="3865678" y="4307307"/>
            <a:ext cx="19599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Este puerto esta ubicado a 16 </a:t>
            </a:r>
            <a:r>
              <a:rPr lang="es-AR" sz="1400" dirty="0" err="1"/>
              <a:t>kms</a:t>
            </a:r>
            <a:r>
              <a:rPr lang="es-AR" sz="1400" dirty="0"/>
              <a:t> del Sistema Licenciado de Gasoductos de Transporte.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01581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5E9B72A-041C-426E-8CCE-F28E50C345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05001"/>
            <a:ext cx="11934092" cy="431599"/>
          </a:xfrm>
        </p:spPr>
        <p:txBody>
          <a:bodyPr>
            <a:noAutofit/>
          </a:bodyPr>
          <a:lstStyle/>
          <a:p>
            <a:r>
              <a:rPr lang="es-A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PF Square Sans Pro Medium" panose="02000500000000020004" pitchFamily="2" charset="0"/>
                <a:cs typeface="Gotham Book" pitchFamily="50" charset="0"/>
              </a:rPr>
              <a:t>3 - PROGRAMA TRANSPORT.AR - AÑO 2022. ENARSA. DNU 76/2022</a:t>
            </a:r>
            <a:br>
              <a:rPr lang="es-AR" sz="1796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PF Square Sans Pro Medium" panose="02000500000000020004" pitchFamily="2" charset="0"/>
                <a:cs typeface="Gotham Book" pitchFamily="50" charset="0"/>
              </a:rPr>
            </a:br>
            <a:endParaRPr lang="es-AR" sz="1796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PF Square Sans Pro Medium" panose="02000500000000020004" pitchFamily="2" charset="0"/>
              <a:cs typeface="Gotham Book" pitchFamily="50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06671" y="763307"/>
            <a:ext cx="4401320" cy="4196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566" b="1" dirty="0">
              <a:solidFill>
                <a:srgbClr val="14B6F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2566" b="1" dirty="0">
                <a:solidFill>
                  <a:srgbClr val="14B6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16.036,5</a:t>
            </a:r>
            <a:r>
              <a:rPr lang="es-AR" sz="2566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s-AR" sz="1539" dirty="0"/>
              <a:t>KM DE GASODUCTOS</a:t>
            </a:r>
          </a:p>
          <a:p>
            <a:r>
              <a:rPr lang="es-AR" sz="2566" b="1" dirty="0">
                <a:solidFill>
                  <a:srgbClr val="14B6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1.155.720</a:t>
            </a:r>
            <a:r>
              <a:rPr lang="es-AR" sz="3464" dirty="0">
                <a:solidFill>
                  <a:srgbClr val="14B6F1"/>
                </a:solidFill>
              </a:rPr>
              <a:t> </a:t>
            </a:r>
          </a:p>
          <a:p>
            <a:r>
              <a:rPr lang="es-AR" sz="1539" dirty="0"/>
              <a:t>HP DE POTENCIA</a:t>
            </a:r>
          </a:p>
          <a:p>
            <a:endParaRPr lang="es-AR" sz="1565" dirty="0"/>
          </a:p>
          <a:p>
            <a:endParaRPr lang="es-AR" sz="1283" dirty="0"/>
          </a:p>
          <a:p>
            <a:r>
              <a:rPr lang="es-A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PF Square Sans Pro Medium" panose="02000500000000020004" pitchFamily="2" charset="0"/>
                <a:cs typeface="Gotham Book" pitchFamily="50" charset="0"/>
              </a:rPr>
              <a:t>DNU 76/2022 </a:t>
            </a:r>
          </a:p>
          <a:p>
            <a:r>
              <a:rPr lang="es-AR" sz="2400" dirty="0"/>
              <a:t>Proyectos Programa </a:t>
            </a:r>
            <a:r>
              <a:rPr lang="es-AR" sz="2400" dirty="0" err="1"/>
              <a:t>Transport.Ar</a:t>
            </a:r>
            <a:endParaRPr lang="es-AR" sz="2400" dirty="0"/>
          </a:p>
          <a:p>
            <a:r>
              <a:rPr lang="es-AR" sz="2309" dirty="0">
                <a:solidFill>
                  <a:srgbClr val="FF0000"/>
                </a:solidFill>
              </a:rPr>
              <a:t>3.000</a:t>
            </a:r>
            <a:endParaRPr lang="es-AR" sz="2309" dirty="0"/>
          </a:p>
          <a:p>
            <a:r>
              <a:rPr lang="es-AR" sz="1565" dirty="0"/>
              <a:t>KM GASODUCTOS</a:t>
            </a:r>
          </a:p>
          <a:p>
            <a:r>
              <a:rPr lang="es-AR" sz="2309" dirty="0">
                <a:solidFill>
                  <a:srgbClr val="FF0000"/>
                </a:solidFill>
              </a:rPr>
              <a:t>330.000</a:t>
            </a:r>
          </a:p>
          <a:p>
            <a:r>
              <a:rPr lang="es-AR" sz="1565" dirty="0"/>
              <a:t>HP DE POTENCIA EN PLANTAS COMPRESORAS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91350" y="4889712"/>
            <a:ext cx="4344778" cy="1828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026" dirty="0"/>
              <a:t>1 - Gasoducto Presidente Néstor Kirchner </a:t>
            </a:r>
          </a:p>
          <a:p>
            <a:r>
              <a:rPr lang="es-AR" sz="1026" dirty="0"/>
              <a:t>2 - Gasoducto Mercedes – Cardales </a:t>
            </a:r>
          </a:p>
          <a:p>
            <a:r>
              <a:rPr lang="es-AR" sz="1026" dirty="0"/>
              <a:t>3 - Reversión Gasoducto Norte  I y II  </a:t>
            </a:r>
          </a:p>
          <a:p>
            <a:r>
              <a:rPr lang="es-AR" sz="1026" dirty="0"/>
              <a:t>4 - Ampliación Gasoducto </a:t>
            </a:r>
            <a:r>
              <a:rPr lang="es-AR" sz="1026" dirty="0" err="1"/>
              <a:t>Neuba</a:t>
            </a:r>
            <a:r>
              <a:rPr lang="es-AR" sz="1026" dirty="0"/>
              <a:t> II     </a:t>
            </a:r>
          </a:p>
          <a:p>
            <a:r>
              <a:rPr lang="es-AR" sz="1026" dirty="0"/>
              <a:t>5 - Ampliación Gasoducto Centro – Oeste    </a:t>
            </a:r>
          </a:p>
          <a:p>
            <a:r>
              <a:rPr lang="es-AR" sz="1026" dirty="0"/>
              <a:t>6 - Conexión GNEA – San Jerónimo    </a:t>
            </a:r>
          </a:p>
          <a:p>
            <a:r>
              <a:rPr lang="es-AR" sz="1026" dirty="0"/>
              <a:t>7 - </a:t>
            </a:r>
            <a:r>
              <a:rPr lang="es-AR" sz="1026" dirty="0" err="1"/>
              <a:t>Loops</a:t>
            </a:r>
            <a:r>
              <a:rPr lang="es-AR" sz="1026" dirty="0"/>
              <a:t> y Compresión en Aldea Brasilera (Gasoducto Entrerriano)  </a:t>
            </a:r>
          </a:p>
          <a:p>
            <a:r>
              <a:rPr lang="es-AR" sz="1026" dirty="0"/>
              <a:t>8 - Ampliación GNEA por Aumento de Compresión  </a:t>
            </a:r>
          </a:p>
          <a:p>
            <a:r>
              <a:rPr lang="es-AR" sz="1026" dirty="0"/>
              <a:t>9 - Etapa III GNEA (Corrientes - Misiones)     </a:t>
            </a:r>
          </a:p>
          <a:p>
            <a:r>
              <a:rPr lang="es-AR" sz="1026" dirty="0"/>
              <a:t>10 - Ampliación tramos finales gasoductos en AMBA   </a:t>
            </a:r>
          </a:p>
          <a:p>
            <a:r>
              <a:rPr lang="es-AR" sz="1026" dirty="0"/>
              <a:t>11 - Ampliación de Capacidad de Transporte Gasoducto San Martín.</a:t>
            </a:r>
            <a:endParaRPr lang="en-US" sz="1026" dirty="0"/>
          </a:p>
        </p:txBody>
      </p:sp>
      <p:sp>
        <p:nvSpPr>
          <p:cNvPr id="14" name="Rectángulo 13"/>
          <p:cNvSpPr/>
          <p:nvPr/>
        </p:nvSpPr>
        <p:spPr>
          <a:xfrm>
            <a:off x="691350" y="1169598"/>
            <a:ext cx="2061576" cy="1423643"/>
          </a:xfrm>
          <a:prstGeom prst="rect">
            <a:avLst/>
          </a:prstGeom>
          <a:noFill/>
          <a:ln w="2857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5"/>
          </a:p>
        </p:txBody>
      </p:sp>
      <p:sp>
        <p:nvSpPr>
          <p:cNvPr id="15" name="CuadroTexto 14"/>
          <p:cNvSpPr txBox="1"/>
          <p:nvPr/>
        </p:nvSpPr>
        <p:spPr>
          <a:xfrm>
            <a:off x="75166" y="712961"/>
            <a:ext cx="535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/>
              <a:t>SISTEMA LICENCIADO ACTUAL TGS - TGN</a:t>
            </a:r>
            <a:endParaRPr lang="en-US" sz="2400" dirty="0"/>
          </a:p>
          <a:p>
            <a:endParaRPr lang="en-US" sz="1200" dirty="0"/>
          </a:p>
        </p:txBody>
      </p:sp>
      <p:grpSp>
        <p:nvGrpSpPr>
          <p:cNvPr id="35" name="Grupo 34"/>
          <p:cNvGrpSpPr/>
          <p:nvPr/>
        </p:nvGrpSpPr>
        <p:grpSpPr>
          <a:xfrm>
            <a:off x="5286688" y="1653257"/>
            <a:ext cx="1173697" cy="1964550"/>
            <a:chOff x="8271795" y="1127075"/>
            <a:chExt cx="1860426" cy="3132406"/>
          </a:xfrm>
        </p:grpSpPr>
        <p:sp>
          <p:nvSpPr>
            <p:cNvPr id="36" name="Elipse 35"/>
            <p:cNvSpPr/>
            <p:nvPr/>
          </p:nvSpPr>
          <p:spPr>
            <a:xfrm>
              <a:off x="8339678" y="1127075"/>
              <a:ext cx="1692296" cy="149571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5"/>
            </a:p>
          </p:txBody>
        </p:sp>
        <p:sp>
          <p:nvSpPr>
            <p:cNvPr id="37" name="CuadroTexto 36"/>
            <p:cNvSpPr txBox="1"/>
            <p:nvPr/>
          </p:nvSpPr>
          <p:spPr>
            <a:xfrm>
              <a:off x="8271795" y="1258990"/>
              <a:ext cx="1860264" cy="121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3207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+20%</a:t>
              </a:r>
            </a:p>
            <a:p>
              <a:pPr algn="ctr"/>
              <a:r>
                <a:rPr lang="es-AR" sz="1155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GASODUCTOS</a:t>
              </a:r>
            </a:p>
          </p:txBody>
        </p:sp>
        <p:sp>
          <p:nvSpPr>
            <p:cNvPr id="38" name="Elipse 37"/>
            <p:cNvSpPr/>
            <p:nvPr/>
          </p:nvSpPr>
          <p:spPr>
            <a:xfrm>
              <a:off x="8339840" y="2763771"/>
              <a:ext cx="1692296" cy="149571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5"/>
            </a:p>
          </p:txBody>
        </p:sp>
        <p:sp>
          <p:nvSpPr>
            <p:cNvPr id="39" name="CuadroTexto 38"/>
            <p:cNvSpPr txBox="1"/>
            <p:nvPr/>
          </p:nvSpPr>
          <p:spPr>
            <a:xfrm>
              <a:off x="8271957" y="2895686"/>
              <a:ext cx="1860264" cy="121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3207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+30%</a:t>
              </a:r>
            </a:p>
            <a:p>
              <a:pPr algn="ctr"/>
              <a:r>
                <a:rPr lang="es-AR" sz="1155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POTENCIA</a:t>
              </a:r>
            </a:p>
          </p:txBody>
        </p:sp>
      </p:grpSp>
      <p:sp>
        <p:nvSpPr>
          <p:cNvPr id="40" name="Rectángulo redondeado 39"/>
          <p:cNvSpPr/>
          <p:nvPr/>
        </p:nvSpPr>
        <p:spPr>
          <a:xfrm>
            <a:off x="5180514" y="1117824"/>
            <a:ext cx="1365627" cy="2555188"/>
          </a:xfrm>
          <a:prstGeom prst="roundRect">
            <a:avLst/>
          </a:prstGeom>
          <a:noFill/>
          <a:ln w="38100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5"/>
          </a:p>
        </p:txBody>
      </p:sp>
      <p:sp>
        <p:nvSpPr>
          <p:cNvPr id="41" name="CuadroTexto 40"/>
          <p:cNvSpPr txBox="1"/>
          <p:nvPr/>
        </p:nvSpPr>
        <p:spPr>
          <a:xfrm>
            <a:off x="5143357" y="1241236"/>
            <a:ext cx="1460256" cy="546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796" b="1" dirty="0"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AMPLIACION</a:t>
            </a:r>
          </a:p>
          <a:p>
            <a:endParaRPr lang="en-US" sz="1155" dirty="0"/>
          </a:p>
        </p:txBody>
      </p:sp>
      <p:grpSp>
        <p:nvGrpSpPr>
          <p:cNvPr id="18" name="Grupo 17"/>
          <p:cNvGrpSpPr/>
          <p:nvPr/>
        </p:nvGrpSpPr>
        <p:grpSpPr>
          <a:xfrm>
            <a:off x="7224792" y="712961"/>
            <a:ext cx="4607440" cy="6121399"/>
            <a:chOff x="7231414" y="119964"/>
            <a:chExt cx="4885744" cy="6712115"/>
          </a:xfrm>
        </p:grpSpPr>
        <p:grpSp>
          <p:nvGrpSpPr>
            <p:cNvPr id="16" name="Grupo 15"/>
            <p:cNvGrpSpPr/>
            <p:nvPr/>
          </p:nvGrpSpPr>
          <p:grpSpPr>
            <a:xfrm>
              <a:off x="7231414" y="119964"/>
              <a:ext cx="4885744" cy="6712115"/>
              <a:chOff x="6620740" y="656688"/>
              <a:chExt cx="4362368" cy="6177457"/>
            </a:xfrm>
          </p:grpSpPr>
          <p:pic>
            <p:nvPicPr>
              <p:cNvPr id="10" name="Imagen 9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20740" y="656688"/>
                <a:ext cx="4362368" cy="6177457"/>
              </a:xfrm>
              <a:prstGeom prst="rect">
                <a:avLst/>
              </a:prstGeom>
            </p:spPr>
          </p:pic>
          <p:sp>
            <p:nvSpPr>
              <p:cNvPr id="2" name="Rectángulo 1"/>
              <p:cNvSpPr/>
              <p:nvPr/>
            </p:nvSpPr>
            <p:spPr>
              <a:xfrm>
                <a:off x="8384999" y="5237918"/>
                <a:ext cx="148818" cy="14881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55"/>
              </a:p>
            </p:txBody>
          </p:sp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71376" y="5485071"/>
                <a:ext cx="543019" cy="65647"/>
              </a:xfrm>
              <a:prstGeom prst="rect">
                <a:avLst/>
              </a:prstGeom>
            </p:spPr>
          </p:pic>
          <p:sp>
            <p:nvSpPr>
              <p:cNvPr id="7" name="CuadroTexto 6"/>
              <p:cNvSpPr txBox="1"/>
              <p:nvPr/>
            </p:nvSpPr>
            <p:spPr>
              <a:xfrm>
                <a:off x="8782725" y="5208147"/>
                <a:ext cx="2162243" cy="447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1155" dirty="0"/>
                  <a:t>Nueva Planta Compresora</a:t>
                </a:r>
              </a:p>
              <a:p>
                <a:r>
                  <a:rPr lang="es-AR" sz="1155" dirty="0"/>
                  <a:t>Nuevo Gasoducto / Ampliación </a:t>
                </a:r>
                <a:endParaRPr lang="en-US" sz="1155" dirty="0"/>
              </a:p>
            </p:txBody>
          </p:sp>
          <p:cxnSp>
            <p:nvCxnSpPr>
              <p:cNvPr id="9" name="Conector recto 8"/>
              <p:cNvCxnSpPr/>
              <p:nvPr/>
            </p:nvCxnSpPr>
            <p:spPr>
              <a:xfrm>
                <a:off x="8898046" y="4359502"/>
                <a:ext cx="385177" cy="0"/>
              </a:xfrm>
              <a:prstGeom prst="line">
                <a:avLst/>
              </a:prstGeom>
              <a:ln w="38100"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1" name="Conector recto 10"/>
              <p:cNvCxnSpPr/>
              <p:nvPr/>
            </p:nvCxnSpPr>
            <p:spPr>
              <a:xfrm>
                <a:off x="8898046" y="4551102"/>
                <a:ext cx="385177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2" name="Conector recto 11"/>
              <p:cNvCxnSpPr/>
              <p:nvPr/>
            </p:nvCxnSpPr>
            <p:spPr>
              <a:xfrm>
                <a:off x="8898046" y="4746138"/>
                <a:ext cx="38517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3" name="CuadroTexto 12"/>
              <p:cNvSpPr txBox="1"/>
              <p:nvPr/>
            </p:nvSpPr>
            <p:spPr>
              <a:xfrm>
                <a:off x="9283224" y="4284590"/>
                <a:ext cx="1426905" cy="571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1026" dirty="0"/>
                  <a:t>Gasoductos TGS / TGN</a:t>
                </a:r>
              </a:p>
              <a:p>
                <a:r>
                  <a:rPr lang="es-AR" sz="1026" dirty="0"/>
                  <a:t>Gasoductos Exportación</a:t>
                </a:r>
              </a:p>
              <a:p>
                <a:r>
                  <a:rPr lang="es-AR" sz="1026" dirty="0"/>
                  <a:t>Gasoductos Importación</a:t>
                </a:r>
                <a:endParaRPr lang="en-US" sz="1026" dirty="0"/>
              </a:p>
            </p:txBody>
          </p:sp>
          <p:sp>
            <p:nvSpPr>
              <p:cNvPr id="8" name="CuadroTexto 7"/>
              <p:cNvSpPr txBox="1"/>
              <p:nvPr/>
            </p:nvSpPr>
            <p:spPr>
              <a:xfrm>
                <a:off x="8104870" y="4986357"/>
                <a:ext cx="2197442" cy="487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1283" dirty="0"/>
                  <a:t>PROGRAMA TRANSPORT.AR</a:t>
                </a:r>
              </a:p>
              <a:p>
                <a:endParaRPr lang="en-US" sz="1283" dirty="0"/>
              </a:p>
            </p:txBody>
          </p:sp>
        </p:grpSp>
        <p:sp>
          <p:nvSpPr>
            <p:cNvPr id="17" name="Rectángulo 16"/>
            <p:cNvSpPr/>
            <p:nvPr/>
          </p:nvSpPr>
          <p:spPr>
            <a:xfrm>
              <a:off x="9336868" y="614977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9536893" y="736419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9729770" y="886438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ángulo 26"/>
            <p:cNvSpPr/>
            <p:nvPr/>
          </p:nvSpPr>
          <p:spPr>
            <a:xfrm>
              <a:off x="9922647" y="1034076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ángulo 27"/>
            <p:cNvSpPr/>
            <p:nvPr/>
          </p:nvSpPr>
          <p:spPr>
            <a:xfrm>
              <a:off x="10053618" y="1188857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ángulo 28"/>
            <p:cNvSpPr/>
            <p:nvPr/>
          </p:nvSpPr>
          <p:spPr>
            <a:xfrm>
              <a:off x="9913122" y="1372213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ángulo 29"/>
            <p:cNvSpPr/>
            <p:nvPr/>
          </p:nvSpPr>
          <p:spPr>
            <a:xfrm>
              <a:off x="9851207" y="1615099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ángulo 30"/>
            <p:cNvSpPr/>
            <p:nvPr/>
          </p:nvSpPr>
          <p:spPr>
            <a:xfrm>
              <a:off x="9186828" y="376826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ángulo 31"/>
            <p:cNvSpPr/>
            <p:nvPr/>
          </p:nvSpPr>
          <p:spPr>
            <a:xfrm>
              <a:off x="9627366" y="2186604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ángulo 32"/>
            <p:cNvSpPr/>
            <p:nvPr/>
          </p:nvSpPr>
          <p:spPr>
            <a:xfrm>
              <a:off x="9777385" y="2736676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ángulo 33"/>
            <p:cNvSpPr/>
            <p:nvPr/>
          </p:nvSpPr>
          <p:spPr>
            <a:xfrm>
              <a:off x="9222544" y="3089103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ángulo 41"/>
            <p:cNvSpPr/>
            <p:nvPr/>
          </p:nvSpPr>
          <p:spPr>
            <a:xfrm>
              <a:off x="9010607" y="3127202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ángulo 42"/>
            <p:cNvSpPr/>
            <p:nvPr/>
          </p:nvSpPr>
          <p:spPr>
            <a:xfrm>
              <a:off x="8801051" y="3189113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ángulo 43"/>
            <p:cNvSpPr/>
            <p:nvPr/>
          </p:nvSpPr>
          <p:spPr>
            <a:xfrm>
              <a:off x="8579591" y="3258167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ángulo 44"/>
            <p:cNvSpPr/>
            <p:nvPr/>
          </p:nvSpPr>
          <p:spPr>
            <a:xfrm>
              <a:off x="8393851" y="3351036"/>
              <a:ext cx="45719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2983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2DB96-4E15-9048-824D-C561EDF2DCBE}" type="slidenum">
              <a:rPr lang="es-AR" smtClean="0"/>
              <a:t>17</a:t>
            </a:fld>
            <a:endParaRPr lang="es-AR" dirty="0"/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71B038B9-61B9-4FFB-BE30-759B2771C738}"/>
              </a:ext>
            </a:extLst>
          </p:cNvPr>
          <p:cNvSpPr/>
          <p:nvPr/>
        </p:nvSpPr>
        <p:spPr>
          <a:xfrm>
            <a:off x="118533" y="1942480"/>
            <a:ext cx="4184819" cy="4482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77"/>
              </a:spcBef>
            </a:pPr>
            <a:endParaRPr lang="es-AR" sz="500" b="1" dirty="0">
              <a:latin typeface="Myanmar Text" panose="020B0502040204020203" pitchFamily="34" charset="0"/>
              <a:ea typeface="Roboto" pitchFamily="2" charset="0"/>
              <a:cs typeface="Myanmar Text" panose="020B0502040204020203" pitchFamily="34" charset="0"/>
            </a:endParaRPr>
          </a:p>
          <a:p>
            <a:r>
              <a:rPr lang="es-ES" sz="1400" b="1" dirty="0">
                <a:latin typeface="Myanmar Text" panose="020B0502040204020203" pitchFamily="34" charset="0"/>
                <a:cs typeface="Myanmar Text" panose="020B0502040204020203" pitchFamily="34" charset="0"/>
              </a:rPr>
              <a:t>Tramo 1/2: Gasoducto </a:t>
            </a:r>
            <a:r>
              <a:rPr lang="es-ES" sz="1400" b="1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Tratayén</a:t>
            </a:r>
            <a:r>
              <a:rPr lang="es-ES" sz="1400" b="1" dirty="0">
                <a:latin typeface="Myanmar Text" panose="020B0502040204020203" pitchFamily="34" charset="0"/>
                <a:cs typeface="Myanmar Text" panose="020B0502040204020203" pitchFamily="34" charset="0"/>
              </a:rPr>
              <a:t> – </a:t>
            </a:r>
            <a:r>
              <a:rPr lang="es-ES" sz="1400" b="1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Salliqueló</a:t>
            </a:r>
            <a:r>
              <a:rPr lang="es-AR" sz="1400" b="1" dirty="0">
                <a:latin typeface="Myanmar Text" panose="020B0502040204020203" pitchFamily="34" charset="0"/>
                <a:cs typeface="Myanmar Text" panose="020B0502040204020203" pitchFamily="34" charset="0"/>
              </a:rPr>
              <a:t>.</a:t>
            </a:r>
          </a:p>
          <a:p>
            <a:endParaRPr lang="es-AR" sz="1400" b="1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pPr marL="590942" lvl="1" indent="-227286">
              <a:buFont typeface="Arial" panose="020B0604020202020204" pitchFamily="34" charset="0"/>
              <a:buChar char="•"/>
            </a:pPr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573 km (36”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diam</a:t>
            </a:r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.)</a:t>
            </a:r>
          </a:p>
          <a:p>
            <a:pPr marL="590942" lvl="1" indent="-227286">
              <a:buFont typeface="Arial" panose="020B0604020202020204" pitchFamily="34" charset="0"/>
              <a:buChar char="•"/>
            </a:pPr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150.000 HP</a:t>
            </a:r>
          </a:p>
          <a:p>
            <a:pPr marL="227286" indent="-227286">
              <a:spcBef>
                <a:spcPts val="477"/>
              </a:spcBef>
              <a:buFont typeface="Arial" panose="020B0604020202020204" pitchFamily="34" charset="0"/>
              <a:buChar char="•"/>
            </a:pPr>
            <a:endParaRPr lang="es-AR" sz="1400" b="1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pPr marL="227286" indent="-227286">
              <a:spcBef>
                <a:spcPts val="477"/>
              </a:spcBef>
              <a:buFont typeface="Arial" panose="020B0604020202020204" pitchFamily="34" charset="0"/>
              <a:buChar char="•"/>
            </a:pPr>
            <a:endParaRPr lang="es-AR" sz="1400" b="1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r>
              <a:rPr lang="es-ES" sz="1400" b="1" dirty="0">
                <a:latin typeface="Myanmar Text" panose="020B0502040204020203" pitchFamily="34" charset="0"/>
                <a:cs typeface="Myanmar Text" panose="020B0502040204020203" pitchFamily="34" charset="0"/>
              </a:rPr>
              <a:t>Tramo 2/2: Gasoducto </a:t>
            </a:r>
            <a:r>
              <a:rPr lang="es-ES" sz="1400" b="1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Salliqueló</a:t>
            </a:r>
            <a:r>
              <a:rPr lang="es-ES" sz="1400" b="1" dirty="0">
                <a:latin typeface="Myanmar Text" panose="020B0502040204020203" pitchFamily="34" charset="0"/>
                <a:cs typeface="Myanmar Text" panose="020B0502040204020203" pitchFamily="34" charset="0"/>
              </a:rPr>
              <a:t> - San Jerónimo</a:t>
            </a:r>
            <a:r>
              <a:rPr lang="es-AR" sz="1400" b="1" dirty="0">
                <a:latin typeface="Myanmar Text" panose="020B0502040204020203" pitchFamily="34" charset="0"/>
                <a:cs typeface="Myanmar Text" panose="020B0502040204020203" pitchFamily="34" charset="0"/>
              </a:rPr>
              <a:t>.</a:t>
            </a:r>
          </a:p>
          <a:p>
            <a:endParaRPr lang="es-AR" sz="1400" b="1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pPr marL="590942" lvl="1" indent="-227286">
              <a:buFont typeface="Arial" panose="020B0604020202020204" pitchFamily="34" charset="0"/>
              <a:buChar char="•"/>
            </a:pPr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484 km (36”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diam</a:t>
            </a:r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.) </a:t>
            </a:r>
          </a:p>
          <a:p>
            <a:pPr marL="590942" lvl="1" indent="-227286">
              <a:buFont typeface="Arial" panose="020B0604020202020204" pitchFamily="34" charset="0"/>
              <a:buChar char="•"/>
            </a:pPr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No requiere compresión</a:t>
            </a:r>
            <a:endParaRPr lang="es-E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anmar Text" panose="020B0502040204020203" pitchFamily="34" charset="0"/>
              <a:ea typeface="Roboto" pitchFamily="2" charset="0"/>
              <a:cs typeface="Myanmar Text" panose="020B0502040204020203" pitchFamily="34" charset="0"/>
            </a:endParaRPr>
          </a:p>
          <a:p>
            <a:pPr marL="227286" indent="-227286">
              <a:spcBef>
                <a:spcPts val="477"/>
              </a:spcBef>
              <a:buFont typeface="Arial" panose="020B0604020202020204" pitchFamily="34" charset="0"/>
              <a:buChar char="•"/>
            </a:pPr>
            <a:endParaRPr lang="es-AR" sz="1113" dirty="0">
              <a:latin typeface="Myanmar Text" panose="020B0502040204020203" pitchFamily="34" charset="0"/>
              <a:ea typeface="Roboto" pitchFamily="2" charset="0"/>
              <a:cs typeface="Myanmar Text" panose="020B0502040204020203" pitchFamily="34" charset="0"/>
            </a:endParaRPr>
          </a:p>
          <a:p>
            <a:pPr>
              <a:spcBef>
                <a:spcPts val="477"/>
              </a:spcBef>
            </a:pPr>
            <a:endParaRPr lang="es-AR" sz="1113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pPr marL="227286" indent="-227286">
              <a:buFont typeface="Arial" panose="020B0604020202020204" pitchFamily="34" charset="0"/>
              <a:buChar char="•"/>
            </a:pPr>
            <a:endParaRPr lang="es-ES" sz="318" b="1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pPr marL="227286" indent="-227286" defTabSz="727323">
              <a:spcBef>
                <a:spcPts val="477"/>
              </a:spcBef>
              <a:buFont typeface="Arial" panose="020B0604020202020204" pitchFamily="34" charset="0"/>
              <a:buChar char="•"/>
              <a:defRPr/>
            </a:pPr>
            <a:endParaRPr lang="es-AR" sz="1113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endParaRPr lang="es-AR" sz="1113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pPr defTabSz="727323">
              <a:spcBef>
                <a:spcPts val="477"/>
              </a:spcBef>
              <a:defRPr/>
            </a:pPr>
            <a:endParaRPr lang="es-ES" sz="770" b="1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pPr defTabSz="727323">
              <a:spcBef>
                <a:spcPts val="477"/>
              </a:spcBef>
              <a:defRPr/>
            </a:pPr>
            <a:endParaRPr lang="es-ES" sz="1113" b="1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pPr defTabSz="727323">
              <a:spcBef>
                <a:spcPts val="477"/>
              </a:spcBef>
              <a:defRPr/>
            </a:pPr>
            <a:endParaRPr lang="es-ES" sz="1113" b="1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pPr defTabSz="727323">
              <a:spcBef>
                <a:spcPts val="477"/>
              </a:spcBef>
              <a:defRPr/>
            </a:pPr>
            <a:endParaRPr lang="es-AR" sz="1113" dirty="0"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94065E7-EB20-4B5D-ACFB-F13E56279741}"/>
              </a:ext>
            </a:extLst>
          </p:cNvPr>
          <p:cNvSpPr/>
          <p:nvPr/>
        </p:nvSpPr>
        <p:spPr>
          <a:xfrm>
            <a:off x="209920" y="5011214"/>
            <a:ext cx="3249312" cy="109132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 anchorCtr="0">
            <a:spAutoFit/>
          </a:bodyPr>
          <a:lstStyle/>
          <a:p>
            <a:pPr algn="ctr" defTabSz="727323">
              <a:defRPr/>
            </a:pPr>
            <a:r>
              <a:rPr lang="es-AR" sz="1273" b="1" dirty="0">
                <a:solidFill>
                  <a:schemeClr val="tx1"/>
                </a:solidFill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Capacidad de Transporte </a:t>
            </a:r>
          </a:p>
          <a:p>
            <a:pPr algn="ctr" defTabSz="727323">
              <a:defRPr/>
            </a:pPr>
            <a:r>
              <a:rPr lang="es-AR" sz="1273" b="1" dirty="0">
                <a:solidFill>
                  <a:schemeClr val="tx1"/>
                </a:solidFill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39 MMm</a:t>
            </a:r>
            <a:r>
              <a:rPr lang="es-AR" sz="1273" b="1" baseline="30000" dirty="0">
                <a:solidFill>
                  <a:schemeClr val="tx1"/>
                </a:solidFill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3</a:t>
            </a:r>
            <a:r>
              <a:rPr lang="es-AR" sz="1273" b="1" dirty="0">
                <a:solidFill>
                  <a:schemeClr val="tx1"/>
                </a:solidFill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/d (NQN-</a:t>
            </a:r>
            <a:r>
              <a:rPr lang="es-AR" sz="1273" b="1" dirty="0" err="1">
                <a:solidFill>
                  <a:schemeClr val="tx1"/>
                </a:solidFill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Salliqueló</a:t>
            </a:r>
            <a:r>
              <a:rPr lang="es-AR" sz="1273" b="1" dirty="0">
                <a:solidFill>
                  <a:schemeClr val="tx1"/>
                </a:solidFill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)</a:t>
            </a:r>
          </a:p>
          <a:p>
            <a:pPr algn="ctr" defTabSz="727323">
              <a:defRPr/>
            </a:pPr>
            <a:r>
              <a:rPr lang="es-AR" sz="1273" b="1" dirty="0">
                <a:solidFill>
                  <a:schemeClr val="tx1"/>
                </a:solidFill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19 MMm</a:t>
            </a:r>
            <a:r>
              <a:rPr lang="es-AR" sz="1273" b="1" baseline="30000" dirty="0">
                <a:solidFill>
                  <a:schemeClr val="tx1"/>
                </a:solidFill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3</a:t>
            </a:r>
            <a:r>
              <a:rPr lang="es-AR" sz="1273" b="1" dirty="0">
                <a:solidFill>
                  <a:schemeClr val="tx1"/>
                </a:solidFill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/d (</a:t>
            </a:r>
            <a:r>
              <a:rPr lang="es-AR" sz="1273" b="1" dirty="0" err="1">
                <a:solidFill>
                  <a:schemeClr val="tx1"/>
                </a:solidFill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Salliqueló</a:t>
            </a:r>
            <a:r>
              <a:rPr lang="es-AR" sz="1273" b="1" dirty="0">
                <a:solidFill>
                  <a:schemeClr val="tx1"/>
                </a:solidFill>
                <a:latin typeface="Myanmar Text" panose="020B0502040204020203" pitchFamily="34" charset="0"/>
                <a:ea typeface="Roboto" pitchFamily="2" charset="0"/>
                <a:cs typeface="Myanmar Text" panose="020B0502040204020203" pitchFamily="34" charset="0"/>
              </a:rPr>
              <a:t>-SJ)</a:t>
            </a:r>
          </a:p>
          <a:p>
            <a:pPr algn="ctr" defTabSz="727323">
              <a:defRPr/>
            </a:pPr>
            <a:r>
              <a:rPr lang="es-AR" sz="1400" b="1" dirty="0">
                <a:solidFill>
                  <a:schemeClr val="tx1"/>
                </a:solidFill>
                <a:ea typeface="Roboto" pitchFamily="2" charset="0"/>
              </a:rPr>
              <a:t>MAPO 97 Kg/cm</a:t>
            </a:r>
            <a:r>
              <a:rPr lang="es-AR" sz="1400" b="1" baseline="30000" dirty="0">
                <a:solidFill>
                  <a:schemeClr val="tx1"/>
                </a:solidFill>
                <a:ea typeface="Roboto" pitchFamily="2" charset="0"/>
              </a:rPr>
              <a:t>2</a:t>
            </a:r>
          </a:p>
          <a:p>
            <a:pPr algn="ctr" defTabSz="727323">
              <a:defRPr/>
            </a:pPr>
            <a:endParaRPr lang="es-AR" sz="1273" b="1" dirty="0">
              <a:solidFill>
                <a:schemeClr val="tx1"/>
              </a:solidFill>
              <a:latin typeface="Myanmar Text" panose="020B0502040204020203" pitchFamily="34" charset="0"/>
              <a:ea typeface="Roboto" pitchFamily="2" charset="0"/>
              <a:cs typeface="Myanmar Text" panose="020B0502040204020203" pitchFamily="34" charset="0"/>
            </a:endParaRPr>
          </a:p>
        </p:txBody>
      </p:sp>
      <p:sp>
        <p:nvSpPr>
          <p:cNvPr id="88" name="Rectángulo 87">
            <a:extLst>
              <a:ext uri="{FF2B5EF4-FFF2-40B4-BE49-F238E27FC236}">
                <a16:creationId xmlns:a16="http://schemas.microsoft.com/office/drawing/2014/main" id="{AEE70A71-B7C8-4575-BD87-914C64E31AB0}"/>
              </a:ext>
            </a:extLst>
          </p:cNvPr>
          <p:cNvSpPr/>
          <p:nvPr/>
        </p:nvSpPr>
        <p:spPr>
          <a:xfrm>
            <a:off x="209920" y="4927600"/>
            <a:ext cx="3249312" cy="10645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155">
              <a:solidFill>
                <a:schemeClr val="tx1"/>
              </a:solidFill>
            </a:endParaRPr>
          </a:p>
        </p:txBody>
      </p:sp>
      <p:sp>
        <p:nvSpPr>
          <p:cNvPr id="91" name="44 CuadroTexto">
            <a:extLst>
              <a:ext uri="{FF2B5EF4-FFF2-40B4-BE49-F238E27FC236}">
                <a16:creationId xmlns:a16="http://schemas.microsoft.com/office/drawing/2014/main" id="{870E42EF-D476-404B-9EAE-B151D5518444}"/>
              </a:ext>
            </a:extLst>
          </p:cNvPr>
          <p:cNvSpPr txBox="1"/>
          <p:nvPr/>
        </p:nvSpPr>
        <p:spPr>
          <a:xfrm>
            <a:off x="0" y="1287810"/>
            <a:ext cx="1435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u="sng" dirty="0"/>
              <a:t>Tramos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73576" y="125516"/>
            <a:ext cx="1205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GASODUCTO PRESIDENTE NESTOR KIRCHNER Y OBRAS COMPLEMENTARIAS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A40808E1-5D40-40BD-BCD5-E0F049DA0014}"/>
              </a:ext>
            </a:extLst>
          </p:cNvPr>
          <p:cNvSpPr txBox="1">
            <a:spLocks/>
          </p:cNvSpPr>
          <p:nvPr/>
        </p:nvSpPr>
        <p:spPr>
          <a:xfrm>
            <a:off x="114300" y="849332"/>
            <a:ext cx="11963400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GPNK </a:t>
            </a:r>
            <a:r>
              <a:rPr lang="es-AR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Tratayén</a:t>
            </a:r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– </a:t>
            </a:r>
            <a:r>
              <a:rPr lang="es-AR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Salliqueló</a:t>
            </a:r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– San Jerónimo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4FFAE86-CB83-4FD9-AC45-50F39E12E8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1583" y="1450038"/>
            <a:ext cx="7737662" cy="4906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2779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7FB54BEE-011D-423B-A1CD-767641259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8263" y="2205434"/>
            <a:ext cx="5816055" cy="4532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40808E1-5D40-40BD-BCD5-E0F049DA00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93688"/>
            <a:ext cx="10515600" cy="236537"/>
          </a:xfrm>
        </p:spPr>
        <p:txBody>
          <a:bodyPr>
            <a:normAutofit fontScale="90000"/>
          </a:bodyPr>
          <a:lstStyle/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Obras complementarias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09D9BA5-6FF2-44F8-95B3-DCF047C90D52}"/>
              </a:ext>
            </a:extLst>
          </p:cNvPr>
          <p:cNvSpPr/>
          <p:nvPr/>
        </p:nvSpPr>
        <p:spPr>
          <a:xfrm>
            <a:off x="356870" y="659885"/>
            <a:ext cx="6010610" cy="501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solidFill>
                  <a:schemeClr val="tx1"/>
                </a:solidFill>
                <a:cs typeface="Arial" panose="020B0604020202020204" pitchFamily="34" charset="0"/>
              </a:rPr>
              <a:t>GASODUCTO MERCEDES-CARDALES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5EB4A6E-7781-4842-9F09-987EAA3CFFA9}"/>
              </a:ext>
            </a:extLst>
          </p:cNvPr>
          <p:cNvSpPr/>
          <p:nvPr/>
        </p:nvSpPr>
        <p:spPr>
          <a:xfrm>
            <a:off x="356870" y="1161537"/>
            <a:ext cx="117040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dirty="0">
                <a:cs typeface="Arial" panose="020B0604020202020204" pitchFamily="34" charset="0"/>
              </a:rPr>
              <a:t>Construcción de un </a:t>
            </a:r>
            <a:r>
              <a:rPr lang="es-ES" b="1" dirty="0">
                <a:cs typeface="Arial" panose="020B0604020202020204" pitchFamily="34" charset="0"/>
              </a:rPr>
              <a:t>nuevo gasoducto con una Planta Compresora en cabecera </a:t>
            </a:r>
            <a:r>
              <a:rPr lang="es-ES" dirty="0">
                <a:cs typeface="Arial" panose="020B0604020202020204" pitchFamily="34" charset="0"/>
              </a:rPr>
              <a:t>desde el punto de interconexión con TGS en </a:t>
            </a:r>
            <a:r>
              <a:rPr lang="es-ES" b="1" dirty="0">
                <a:cs typeface="Arial" panose="020B0604020202020204" pitchFamily="34" charset="0"/>
              </a:rPr>
              <a:t>Mercedes</a:t>
            </a:r>
            <a:r>
              <a:rPr lang="es-ES" dirty="0">
                <a:cs typeface="Arial" panose="020B0604020202020204" pitchFamily="34" charset="0"/>
              </a:rPr>
              <a:t> (PBA), hasta los Tramos Finales de TGN en </a:t>
            </a:r>
            <a:r>
              <a:rPr lang="es-ES" dirty="0" err="1">
                <a:cs typeface="Arial" panose="020B0604020202020204" pitchFamily="34" charset="0"/>
              </a:rPr>
              <a:t>cercanias</a:t>
            </a:r>
            <a:r>
              <a:rPr lang="es-ES" dirty="0">
                <a:cs typeface="Arial" panose="020B0604020202020204" pitchFamily="34" charset="0"/>
              </a:rPr>
              <a:t> de </a:t>
            </a:r>
            <a:r>
              <a:rPr lang="es-ES" b="1" dirty="0">
                <a:cs typeface="Arial" panose="020B0604020202020204" pitchFamily="34" charset="0"/>
              </a:rPr>
              <a:t>Cardales</a:t>
            </a:r>
            <a:r>
              <a:rPr lang="es-ES" dirty="0">
                <a:cs typeface="Arial" panose="020B0604020202020204" pitchFamily="34" charset="0"/>
              </a:rPr>
              <a:t> (PBA), donde ingresa el gas </a:t>
            </a:r>
            <a:r>
              <a:rPr lang="es-ES" dirty="0" err="1">
                <a:cs typeface="Arial" panose="020B0604020202020204" pitchFamily="34" charset="0"/>
              </a:rPr>
              <a:t>regasificado</a:t>
            </a:r>
            <a:r>
              <a:rPr lang="es-ES" dirty="0">
                <a:cs typeface="Arial" panose="020B0604020202020204" pitchFamily="34" charset="0"/>
              </a:rPr>
              <a:t> proveniente de la Terminal Escobar.</a:t>
            </a:r>
          </a:p>
          <a:p>
            <a:endParaRPr lang="es-ES" dirty="0"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06F83AE-FC67-4706-BFEA-8DAC9BC4B6F3}"/>
              </a:ext>
            </a:extLst>
          </p:cNvPr>
          <p:cNvSpPr/>
          <p:nvPr/>
        </p:nvSpPr>
        <p:spPr>
          <a:xfrm>
            <a:off x="593064" y="2993119"/>
            <a:ext cx="3601249" cy="1323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11">
              <a:defRPr/>
            </a:pP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Capacidad de Transferencia </a:t>
            </a:r>
          </a:p>
          <a:p>
            <a:pPr algn="ctr" defTabSz="914411">
              <a:defRPr/>
            </a:pP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15 MMm</a:t>
            </a:r>
            <a:r>
              <a:rPr lang="es-AR" sz="2000" b="1" baseline="30000" dirty="0">
                <a:solidFill>
                  <a:schemeClr val="tx1"/>
                </a:solidFill>
                <a:ea typeface="Roboto" pitchFamily="2" charset="0"/>
              </a:rPr>
              <a:t>3</a:t>
            </a: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/d </a:t>
            </a:r>
          </a:p>
          <a:p>
            <a:pPr algn="ctr" defTabSz="914411">
              <a:defRPr/>
            </a:pP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(TGS-TGN)</a:t>
            </a:r>
          </a:p>
          <a:p>
            <a:pPr algn="ctr" defTabSz="727323">
              <a:defRPr/>
            </a:pP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MAPO 75,5 Kg/cm</a:t>
            </a:r>
            <a:r>
              <a:rPr lang="es-AR" sz="2000" b="1" baseline="30000" dirty="0">
                <a:solidFill>
                  <a:schemeClr val="tx1"/>
                </a:solidFill>
                <a:ea typeface="Roboto" pitchFamily="2" charset="0"/>
              </a:rPr>
              <a:t>2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93064" y="5570693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AR" dirty="0">
                <a:ea typeface="Roboto" pitchFamily="2" charset="0"/>
                <a:cs typeface="Arial" panose="020B0604020202020204" pitchFamily="34" charset="0"/>
              </a:rPr>
              <a:t>80,4 km (30” </a:t>
            </a:r>
            <a:r>
              <a:rPr lang="es-AR" dirty="0" err="1">
                <a:ea typeface="Roboto" pitchFamily="2" charset="0"/>
                <a:cs typeface="Arial" panose="020B0604020202020204" pitchFamily="34" charset="0"/>
              </a:rPr>
              <a:t>diam</a:t>
            </a:r>
            <a:r>
              <a:rPr lang="es-AR" dirty="0">
                <a:ea typeface="Roboto" pitchFamily="2" charset="0"/>
                <a:cs typeface="Arial" panose="020B0604020202020204" pitchFamily="34" charset="0"/>
              </a:rPr>
              <a:t>.) + 15.000 HP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AR" dirty="0">
                <a:ea typeface="Roboto" pitchFamily="2" charset="0"/>
                <a:cs typeface="Arial" panose="020B0604020202020204" pitchFamily="34" charset="0"/>
              </a:rPr>
              <a:t>Brinda flexibilidad a todo el sistema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413950" y="4834143"/>
            <a:ext cx="1480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Ciudad de Buenos Aires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Conector recto 10"/>
          <p:cNvCxnSpPr>
            <a:stCxn id="9" idx="0"/>
          </p:cNvCxnSpPr>
          <p:nvPr/>
        </p:nvCxnSpPr>
        <p:spPr>
          <a:xfrm flipV="1">
            <a:off x="10154134" y="4502989"/>
            <a:ext cx="439104" cy="3311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378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808E1-5D40-40BD-BCD5-E0F049DA00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93688"/>
            <a:ext cx="10515600" cy="236537"/>
          </a:xfrm>
        </p:spPr>
        <p:txBody>
          <a:bodyPr>
            <a:normAutofit fontScale="90000"/>
          </a:bodyPr>
          <a:lstStyle/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Obras complementarias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09D9BA5-6FF2-44F8-95B3-DCF047C90D52}"/>
              </a:ext>
            </a:extLst>
          </p:cNvPr>
          <p:cNvSpPr/>
          <p:nvPr/>
        </p:nvSpPr>
        <p:spPr>
          <a:xfrm>
            <a:off x="356870" y="659885"/>
            <a:ext cx="6010610" cy="501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solidFill>
                  <a:schemeClr val="tx1"/>
                </a:solidFill>
                <a:cs typeface="Arial" panose="020B0604020202020204" pitchFamily="34" charset="0"/>
              </a:rPr>
              <a:t>AMPLIACIÓN DE TRAMOS FINALES NEUBA II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5EB4A6E-7781-4842-9F09-987EAA3CFFA9}"/>
              </a:ext>
            </a:extLst>
          </p:cNvPr>
          <p:cNvSpPr/>
          <p:nvPr/>
        </p:nvSpPr>
        <p:spPr>
          <a:xfrm>
            <a:off x="297495" y="1092271"/>
            <a:ext cx="117774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dirty="0"/>
              <a:t>El proyecto está constituido por la construcción de 29 Km de </a:t>
            </a:r>
            <a:r>
              <a:rPr lang="es-ES" dirty="0" err="1"/>
              <a:t>loop</a:t>
            </a:r>
            <a:r>
              <a:rPr lang="es-ES" dirty="0"/>
              <a:t> y la partición de las Plantas Compresoras Saturno y </a:t>
            </a:r>
            <a:r>
              <a:rPr lang="es-ES" dirty="0" err="1"/>
              <a:t>Ordoqui</a:t>
            </a:r>
            <a:r>
              <a:rPr lang="es-ES" dirty="0"/>
              <a:t> pertenecientes a TGS generando 9 MMSm3/d de transporte adicional por el completamiento del Gasoducto   NEUBA III y la posibilidad de operarlo a la mayor presión correspondiente a su MAPO.</a:t>
            </a:r>
            <a:endParaRPr lang="es-ES" dirty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06F83AE-FC67-4706-BFEA-8DAC9BC4B6F3}"/>
              </a:ext>
            </a:extLst>
          </p:cNvPr>
          <p:cNvSpPr/>
          <p:nvPr/>
        </p:nvSpPr>
        <p:spPr>
          <a:xfrm>
            <a:off x="356870" y="3018896"/>
            <a:ext cx="3529330" cy="1323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11">
              <a:defRPr/>
            </a:pP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Amplia la Capacidad de Transporte </a:t>
            </a:r>
          </a:p>
          <a:p>
            <a:pPr algn="ctr" defTabSz="914411">
              <a:defRPr/>
            </a:pP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9 MMm</a:t>
            </a:r>
            <a:r>
              <a:rPr lang="es-AR" sz="2000" b="1" baseline="30000" dirty="0">
                <a:solidFill>
                  <a:schemeClr val="tx1"/>
                </a:solidFill>
                <a:ea typeface="Roboto" pitchFamily="2" charset="0"/>
              </a:rPr>
              <a:t>3</a:t>
            </a: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/d </a:t>
            </a:r>
          </a:p>
          <a:p>
            <a:pPr algn="ctr" defTabSz="914411">
              <a:defRPr/>
            </a:pP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(TGS)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93917" y="5548446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AR" dirty="0">
                <a:ea typeface="Roboto" pitchFamily="2" charset="0"/>
                <a:cs typeface="Arial" panose="020B0604020202020204" pitchFamily="34" charset="0"/>
              </a:rPr>
              <a:t>29 km (36” </a:t>
            </a:r>
            <a:r>
              <a:rPr lang="es-AR" dirty="0" err="1">
                <a:ea typeface="Roboto" pitchFamily="2" charset="0"/>
                <a:cs typeface="Arial" panose="020B0604020202020204" pitchFamily="34" charset="0"/>
              </a:rPr>
              <a:t>diam</a:t>
            </a:r>
            <a:r>
              <a:rPr lang="es-AR" dirty="0">
                <a:ea typeface="Roboto" pitchFamily="2" charset="0"/>
                <a:cs typeface="Arial" panose="020B0604020202020204" pitchFamily="34" charset="0"/>
              </a:rPr>
              <a:t>.)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AR" dirty="0">
                <a:ea typeface="Roboto" pitchFamily="2" charset="0"/>
                <a:cs typeface="Arial" panose="020B0604020202020204" pitchFamily="34" charset="0"/>
              </a:rPr>
              <a:t>Partición de PC Saturno y PC </a:t>
            </a:r>
            <a:r>
              <a:rPr lang="es-AR" dirty="0" err="1">
                <a:ea typeface="Roboto" pitchFamily="2" charset="0"/>
                <a:cs typeface="Arial" panose="020B0604020202020204" pitchFamily="34" charset="0"/>
              </a:rPr>
              <a:t>Ordoqui</a:t>
            </a:r>
            <a:endParaRPr lang="es-AR" dirty="0">
              <a:ea typeface="Roboto" pitchFamily="2" charset="0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EEF58F0-4DCD-4D0F-B364-8C057541E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270" y="2166405"/>
            <a:ext cx="6134271" cy="4351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0187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238882" y="0"/>
            <a:ext cx="1064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Índice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174763" y="472398"/>
            <a:ext cx="707706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– </a:t>
            </a:r>
            <a:r>
              <a:rPr lang="es-AR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Gasoducto de Transporte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Transportadora de Gas del Norte S.A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Transportadora de Gas del Sur S.A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Energía Argentina S.A.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Exportación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Totales de los Sistemas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Evolución Histórica de Gasoductos y Plantas Compresoras</a:t>
            </a:r>
          </a:p>
          <a:p>
            <a:endParaRPr lang="es-A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– </a:t>
            </a:r>
            <a:r>
              <a:rPr lang="es-AR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Puertos de GNL. Nuevo Proyecto de Ley</a:t>
            </a:r>
          </a:p>
          <a:p>
            <a:endParaRPr lang="es-AR" sz="16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– </a:t>
            </a:r>
            <a:r>
              <a:rPr lang="es-AR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Transport.AR</a:t>
            </a:r>
          </a:p>
          <a:p>
            <a:endParaRPr lang="es-A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– </a:t>
            </a:r>
            <a:r>
              <a:rPr lang="es-AR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Oleoductos Troncales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Oldelval</a:t>
            </a:r>
            <a:endParaRPr lang="es-A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YPF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alt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Oiltanking</a:t>
            </a:r>
            <a:r>
              <a:rPr lang="es-AR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Oleoducto Trasandino – Reactivación y Proyecto Vaca Muerta Norte (YPF)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Proyecto Duplicar – </a:t>
            </a:r>
            <a:r>
              <a:rPr lang="es-A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Oldelval</a:t>
            </a:r>
            <a:endParaRPr lang="es-A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Proyecto Vaca Muerta Sur – Terminal Marítima Punta Colorada (YPF)</a:t>
            </a:r>
          </a:p>
          <a:p>
            <a:endParaRPr lang="es-A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– </a:t>
            </a:r>
            <a:r>
              <a:rPr lang="es-AR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Poliductos Troncales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YPF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Refinor</a:t>
            </a:r>
            <a:endParaRPr lang="es-A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9BD7145-1E50-48B3-A35D-AA3C2A73BBCA}"/>
              </a:ext>
            </a:extLst>
          </p:cNvPr>
          <p:cNvSpPr/>
          <p:nvPr/>
        </p:nvSpPr>
        <p:spPr>
          <a:xfrm>
            <a:off x="6776519" y="523220"/>
            <a:ext cx="52407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– </a:t>
            </a:r>
            <a:r>
              <a:rPr lang="es-AR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GNL. Volúmenes y precios internacionales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Capacidad de licuefacción de GNL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Precio internacional del gas natural y GNL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Umbral de rentabilidad del GNL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A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5185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808E1-5D40-40BD-BCD5-E0F049DA00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93688"/>
            <a:ext cx="10515600" cy="236537"/>
          </a:xfrm>
        </p:spPr>
        <p:txBody>
          <a:bodyPr>
            <a:normAutofit fontScale="90000"/>
          </a:bodyPr>
          <a:lstStyle/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Obras complementarias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09D9BA5-6FF2-44F8-95B3-DCF047C90D52}"/>
              </a:ext>
            </a:extLst>
          </p:cNvPr>
          <p:cNvSpPr/>
          <p:nvPr/>
        </p:nvSpPr>
        <p:spPr>
          <a:xfrm>
            <a:off x="356870" y="659885"/>
            <a:ext cx="6010610" cy="501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solidFill>
                  <a:schemeClr val="tx1"/>
                </a:solidFill>
                <a:cs typeface="Arial" panose="020B0604020202020204" pitchFamily="34" charset="0"/>
              </a:rPr>
              <a:t>REVERSION DEL GASODUCTO NORTE ETAPA 1 Y 2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5EB4A6E-7781-4842-9F09-987EAA3CFFA9}"/>
              </a:ext>
            </a:extLst>
          </p:cNvPr>
          <p:cNvSpPr/>
          <p:nvPr/>
        </p:nvSpPr>
        <p:spPr>
          <a:xfrm>
            <a:off x="356870" y="1161537"/>
            <a:ext cx="117040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cs typeface="Arial" panose="020B0604020202020204" pitchFamily="34" charset="0"/>
              </a:rPr>
              <a:t>Ante la falta de volúmenes de inyección de GN en la cabecera del Gasoducto Norte y la posible disponibilidad de los mismos en PC SJ, surge la necesidad de revertir su sentido de flujo para garantizar el normal abastecimiento. Con la construcción de algunos </a:t>
            </a:r>
            <a:r>
              <a:rPr lang="es-ES" dirty="0" err="1">
                <a:cs typeface="Arial" panose="020B0604020202020204" pitchFamily="34" charset="0"/>
              </a:rPr>
              <a:t>loops</a:t>
            </a:r>
            <a:r>
              <a:rPr lang="es-ES" dirty="0">
                <a:cs typeface="Arial" panose="020B0604020202020204" pitchFamily="34" charset="0"/>
              </a:rPr>
              <a:t> de gasoductos, y adecuaciones y nueva potencia en </a:t>
            </a:r>
            <a:r>
              <a:rPr lang="es-ES" dirty="0" err="1">
                <a:cs typeface="Arial" panose="020B0604020202020204" pitchFamily="34" charset="0"/>
              </a:rPr>
              <a:t>PCs</a:t>
            </a:r>
            <a:r>
              <a:rPr lang="es-ES" dirty="0">
                <a:cs typeface="Arial" panose="020B0604020202020204" pitchFamily="34" charset="0"/>
              </a:rPr>
              <a:t>, se puede revertir el Gasoducto Norte con sentido Sur – Norte.</a:t>
            </a:r>
          </a:p>
          <a:p>
            <a:endParaRPr lang="es-ES" dirty="0"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06F83AE-FC67-4706-BFEA-8DAC9BC4B6F3}"/>
              </a:ext>
            </a:extLst>
          </p:cNvPr>
          <p:cNvSpPr/>
          <p:nvPr/>
        </p:nvSpPr>
        <p:spPr>
          <a:xfrm>
            <a:off x="741107" y="2300681"/>
            <a:ext cx="3601249" cy="193899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11">
              <a:defRPr/>
            </a:pP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Capacidad de Transporte </a:t>
            </a:r>
          </a:p>
          <a:p>
            <a:pPr algn="ctr" defTabSz="914411">
              <a:defRPr/>
            </a:pP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14,5 MMm</a:t>
            </a:r>
            <a:r>
              <a:rPr lang="es-AR" sz="2000" b="1" baseline="30000" dirty="0">
                <a:solidFill>
                  <a:schemeClr val="tx1"/>
                </a:solidFill>
                <a:ea typeface="Roboto" pitchFamily="2" charset="0"/>
              </a:rPr>
              <a:t>3</a:t>
            </a: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/d </a:t>
            </a:r>
          </a:p>
          <a:p>
            <a:pPr algn="ctr" defTabSz="914411">
              <a:defRPr/>
            </a:pP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(SUR-NORTE)</a:t>
            </a:r>
          </a:p>
          <a:p>
            <a:pPr algn="ctr" defTabSz="914411">
              <a:defRPr/>
            </a:pPr>
            <a:endParaRPr lang="es-AR" sz="2000" b="1" dirty="0">
              <a:solidFill>
                <a:schemeClr val="tx1"/>
              </a:solidFill>
              <a:ea typeface="Roboto" pitchFamily="2" charset="0"/>
            </a:endParaRPr>
          </a:p>
          <a:p>
            <a:pPr algn="ctr" defTabSz="914411">
              <a:defRPr/>
            </a:pP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91 km (30” </a:t>
            </a:r>
            <a:r>
              <a:rPr lang="es-AR" sz="2000" b="1" dirty="0" err="1">
                <a:solidFill>
                  <a:schemeClr val="tx1"/>
                </a:solidFill>
                <a:ea typeface="Roboto" pitchFamily="2" charset="0"/>
              </a:rPr>
              <a:t>diam</a:t>
            </a:r>
            <a:r>
              <a:rPr lang="es-AR" sz="2000" b="1" dirty="0">
                <a:solidFill>
                  <a:schemeClr val="tx1"/>
                </a:solidFill>
                <a:ea typeface="Roboto" pitchFamily="2" charset="0"/>
              </a:rPr>
              <a:t>.)</a:t>
            </a:r>
          </a:p>
          <a:p>
            <a:pPr algn="ctr" defTabSz="914411">
              <a:defRPr/>
            </a:pPr>
            <a:endParaRPr lang="es-AR" sz="2000" b="1" dirty="0">
              <a:solidFill>
                <a:schemeClr val="tx1"/>
              </a:solidFill>
              <a:ea typeface="Roboto" pitchFamily="2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2062" y="4361451"/>
            <a:ext cx="514643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dirty="0"/>
              <a:t>En la futura </a:t>
            </a:r>
            <a:r>
              <a:rPr lang="es-ES" b="1" dirty="0"/>
              <a:t>ETAPA 3</a:t>
            </a:r>
            <a:r>
              <a:rPr lang="es-ES" dirty="0"/>
              <a:t>, se podría revertir el sentido del flujo en el Gasoducto Norte por una capacidad de 19 MSm3/d, requiriendo la instalación total de aproximadamente 158 km de </a:t>
            </a:r>
            <a:r>
              <a:rPr lang="es-ES" dirty="0" err="1"/>
              <a:t>loop</a:t>
            </a:r>
            <a:r>
              <a:rPr lang="es-ES" dirty="0"/>
              <a:t> y al menos 30.900 HP adicionales.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dirty="0">
                <a:ea typeface="Roboto" pitchFamily="2" charset="0"/>
                <a:cs typeface="Arial" panose="020B0604020202020204" pitchFamily="34" charset="0"/>
              </a:rPr>
              <a:t>NOTA. Podrá evaluarse la disponibilidad de los equipos TTCC no necesarios en el norte, a fin de ser instalados en paralelo en las PPCC del sur.</a:t>
            </a:r>
            <a:endParaRPr lang="es-AR" dirty="0"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104243" y="3562195"/>
            <a:ext cx="2792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Ciudad de Buenos Aires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Conector recto 10"/>
          <p:cNvCxnSpPr>
            <a:stCxn id="9" idx="1"/>
          </p:cNvCxnSpPr>
          <p:nvPr/>
        </p:nvCxnSpPr>
        <p:spPr>
          <a:xfrm flipH="1">
            <a:off x="8726557" y="3746861"/>
            <a:ext cx="377686" cy="1846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04CE73E8-4035-4E77-89F4-DC58412B3F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801" y="2227385"/>
            <a:ext cx="6259232" cy="4268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148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808E1-5D40-40BD-BCD5-E0F049DA00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93688"/>
            <a:ext cx="10515600" cy="236537"/>
          </a:xfrm>
        </p:spPr>
        <p:txBody>
          <a:bodyPr>
            <a:normAutofit fontScale="90000"/>
          </a:bodyPr>
          <a:lstStyle/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Obras complementarias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09D9BA5-6FF2-44F8-95B3-DCF047C90D52}"/>
              </a:ext>
            </a:extLst>
          </p:cNvPr>
          <p:cNvSpPr/>
          <p:nvPr/>
        </p:nvSpPr>
        <p:spPr>
          <a:xfrm>
            <a:off x="356870" y="659885"/>
            <a:ext cx="6010610" cy="501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A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solidFill>
                  <a:schemeClr val="tx1"/>
                </a:solidFill>
                <a:cs typeface="Arial" panose="020B0604020202020204" pitchFamily="34" charset="0"/>
              </a:rPr>
              <a:t>EXPANSIÓN DEL GASODUCTO CENTRO OESTE – ETAPA 1 + 2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5EB4A6E-7781-4842-9F09-987EAA3CFFA9}"/>
              </a:ext>
            </a:extLst>
          </p:cNvPr>
          <p:cNvSpPr/>
          <p:nvPr/>
        </p:nvSpPr>
        <p:spPr>
          <a:xfrm>
            <a:off x="319199" y="1032899"/>
            <a:ext cx="117040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El Gasoducto Centro Oeste, con cabecera en la cuenca Neuquina operado por TGN y Finalizando en la PC San Jerónimo con  destino a tramos finales. Esta obra de expansión posibilitaría llegar a las zonas de Litoral y Centro para utilizar la capacidad remanente, fuera de los picos de demanda invernal. Asimismo la posibilidad de disponer volúmenes para inyectar en el GNEA , maximizando su capacidad de transporte en sentido Sur – Norte.</a:t>
            </a:r>
            <a:endParaRPr lang="es-ES" dirty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104243" y="3562195"/>
            <a:ext cx="2792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Ciudad de Buenos Aires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Conector recto 10"/>
          <p:cNvCxnSpPr>
            <a:stCxn id="9" idx="1"/>
          </p:cNvCxnSpPr>
          <p:nvPr/>
        </p:nvCxnSpPr>
        <p:spPr>
          <a:xfrm flipH="1">
            <a:off x="8726557" y="3746861"/>
            <a:ext cx="377686" cy="1846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53F0F50-22BA-4D4D-9F39-B4BAE7444505}"/>
              </a:ext>
            </a:extLst>
          </p:cNvPr>
          <p:cNvSpPr/>
          <p:nvPr/>
        </p:nvSpPr>
        <p:spPr>
          <a:xfrm>
            <a:off x="1418492" y="5133398"/>
            <a:ext cx="8501885" cy="166199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anose="020B0604020202020204" pitchFamily="34" charset="0"/>
              </a:rPr>
              <a:t>Amplía la capacidad de Transporte</a:t>
            </a:r>
          </a:p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anose="020B0604020202020204" pitchFamily="34" charset="0"/>
              </a:rPr>
              <a:t>2,2 MMm</a:t>
            </a:r>
            <a:r>
              <a:rPr kumimoji="0" lang="es-AR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anose="020B0604020202020204" pitchFamily="34" charset="0"/>
              </a:rPr>
              <a:t>3</a:t>
            </a:r>
            <a:r>
              <a:rPr kumimoji="0" lang="es-A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anose="020B0604020202020204" pitchFamily="34" charset="0"/>
              </a:rPr>
              <a:t>/d </a:t>
            </a:r>
          </a:p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anose="020B0604020202020204" pitchFamily="34" charset="0"/>
              </a:rPr>
              <a:t> (1,7 MMm</a:t>
            </a:r>
            <a:r>
              <a:rPr kumimoji="0" lang="es-ES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anose="020B0604020202020204" pitchFamily="34" charset="0"/>
              </a:rPr>
              <a:t>3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anose="020B0604020202020204" pitchFamily="34" charset="0"/>
              </a:rPr>
              <a:t>/d Cuyo-Litoral y 0,5 MMm</a:t>
            </a:r>
            <a:r>
              <a:rPr kumimoji="0" lang="es-ES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anose="020B0604020202020204" pitchFamily="34" charset="0"/>
              </a:rPr>
              <a:t>3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anose="020B0604020202020204" pitchFamily="34" charset="0"/>
              </a:rPr>
              <a:t>/d Cuyo-Centro Sur)</a:t>
            </a:r>
          </a:p>
          <a:p>
            <a:pPr algn="ctr" defTabSz="727323">
              <a:defRPr/>
            </a:pPr>
            <a:r>
              <a:rPr lang="es-AR" b="1" dirty="0">
                <a:solidFill>
                  <a:schemeClr val="tx1"/>
                </a:solidFill>
                <a:ea typeface="Roboto" pitchFamily="2" charset="0"/>
              </a:rPr>
              <a:t>MAPO 75,5 Kg/cm</a:t>
            </a:r>
            <a:r>
              <a:rPr lang="es-AR" b="1" baseline="30000" dirty="0">
                <a:solidFill>
                  <a:schemeClr val="tx1"/>
                </a:solidFill>
                <a:ea typeface="Roboto" pitchFamily="2" charset="0"/>
              </a:rPr>
              <a:t>2</a:t>
            </a:r>
          </a:p>
          <a:p>
            <a:pPr algn="ctr" defTabSz="914411">
              <a:defRPr/>
            </a:pPr>
            <a:r>
              <a:rPr lang="es-AR" b="1" dirty="0">
                <a:solidFill>
                  <a:schemeClr val="tx1"/>
                </a:solidFill>
                <a:cs typeface="Arial" panose="020B0604020202020204" pitchFamily="34" charset="0"/>
              </a:rPr>
              <a:t>65 km (30” </a:t>
            </a:r>
            <a:r>
              <a:rPr lang="es-AR" b="1" dirty="0" err="1">
                <a:solidFill>
                  <a:schemeClr val="tx1"/>
                </a:solidFill>
                <a:cs typeface="Arial" panose="020B0604020202020204" pitchFamily="34" charset="0"/>
              </a:rPr>
              <a:t>diam</a:t>
            </a:r>
            <a:r>
              <a:rPr lang="es-AR" b="1" dirty="0">
                <a:solidFill>
                  <a:schemeClr val="tx1"/>
                </a:solidFill>
                <a:cs typeface="Arial" panose="020B0604020202020204" pitchFamily="34" charset="0"/>
              </a:rPr>
              <a:t>.) + 15.000 HP</a:t>
            </a:r>
          </a:p>
          <a:p>
            <a:pPr algn="ctr" defTabSz="727323">
              <a:defRPr/>
            </a:pPr>
            <a:endParaRPr lang="es-AR" b="1" baseline="30000" dirty="0">
              <a:solidFill>
                <a:schemeClr val="tx1"/>
              </a:solidFill>
              <a:ea typeface="Roboto" pitchFamily="2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 rot="2957164">
            <a:off x="8104830" y="3956476"/>
            <a:ext cx="1821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Tramos Finales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2A56CCA-83DE-4E65-A765-9A08073851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" t="31595" r="-421" b="731"/>
          <a:stretch/>
        </p:blipFill>
        <p:spPr>
          <a:xfrm>
            <a:off x="1570071" y="2233228"/>
            <a:ext cx="8198725" cy="2823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uadroTexto 12"/>
          <p:cNvSpPr txBox="1"/>
          <p:nvPr/>
        </p:nvSpPr>
        <p:spPr>
          <a:xfrm rot="993377">
            <a:off x="6757357" y="2175355"/>
            <a:ext cx="1788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>
                <a:solidFill>
                  <a:schemeClr val="bg1"/>
                </a:solidFill>
              </a:rPr>
              <a:t>Gasoducto Norte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215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7475" y="777849"/>
            <a:ext cx="5274733" cy="5905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049D123-A46E-4B91-80B1-3D6547C7B728}"/>
              </a:ext>
            </a:extLst>
          </p:cNvPr>
          <p:cNvSpPr txBox="1"/>
          <p:nvPr/>
        </p:nvSpPr>
        <p:spPr>
          <a:xfrm>
            <a:off x="312657" y="861846"/>
            <a:ext cx="582529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/>
              <a:t>Provincias de </a:t>
            </a:r>
            <a:r>
              <a:rPr lang="es-AR" sz="2800" u="sng" dirty="0"/>
              <a:t>Corrientes y Misiones </a:t>
            </a:r>
            <a:r>
              <a:rPr lang="es-AR" sz="2800" dirty="0"/>
              <a:t>incluidas en el programa </a:t>
            </a:r>
            <a:r>
              <a:rPr lang="es-AR" sz="2800" dirty="0" err="1"/>
              <a:t>Transport.Ar</a:t>
            </a:r>
            <a:r>
              <a:rPr lang="es-AR" sz="2800" dirty="0"/>
              <a:t>.</a:t>
            </a:r>
          </a:p>
          <a:p>
            <a:r>
              <a:rPr lang="es-AR" sz="2800" dirty="0"/>
              <a:t> </a:t>
            </a:r>
            <a:endParaRPr lang="es-AR" dirty="0"/>
          </a:p>
          <a:p>
            <a:r>
              <a:rPr lang="es-AR" dirty="0"/>
              <a:t>Longitud Aprox. 1.551 km </a:t>
            </a:r>
          </a:p>
          <a:p>
            <a:endParaRPr lang="es-AR" dirty="0"/>
          </a:p>
          <a:p>
            <a:r>
              <a:rPr lang="es-AR" dirty="0"/>
              <a:t>Diámetros 24”,16”,10”,8”,6” y 4”</a:t>
            </a:r>
          </a:p>
          <a:p>
            <a:endParaRPr lang="es-AR" dirty="0"/>
          </a:p>
          <a:p>
            <a:r>
              <a:rPr lang="es-AR" dirty="0" err="1"/>
              <a:t>EPCs</a:t>
            </a:r>
            <a:r>
              <a:rPr lang="es-AR" dirty="0"/>
              <a:t> 11, 12, 13 y 14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92" y="4129284"/>
            <a:ext cx="5789756" cy="1917579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A40808E1-5D40-40BD-BCD5-E0F049DA0014}"/>
              </a:ext>
            </a:extLst>
          </p:cNvPr>
          <p:cNvSpPr txBox="1">
            <a:spLocks/>
          </p:cNvSpPr>
          <p:nvPr/>
        </p:nvSpPr>
        <p:spPr>
          <a:xfrm>
            <a:off x="224286" y="364397"/>
            <a:ext cx="10515600" cy="2365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</a:t>
            </a:r>
            <a:r>
              <a:rPr lang="es-AR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Transport.Ar</a:t>
            </a:r>
            <a:r>
              <a:rPr lang="es-A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GNEA (Corrientes – Misiones</a:t>
            </a:r>
            <a:r>
              <a:rPr lang="es-A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049D123-A46E-4B91-80B1-3D6547C7B728}"/>
              </a:ext>
            </a:extLst>
          </p:cNvPr>
          <p:cNvSpPr txBox="1"/>
          <p:nvPr/>
        </p:nvSpPr>
        <p:spPr>
          <a:xfrm>
            <a:off x="160257" y="6544312"/>
            <a:ext cx="58252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800" dirty="0"/>
              <a:t>Nota: Datos tomados de los pliegos del proyecto original</a:t>
            </a:r>
          </a:p>
        </p:txBody>
      </p:sp>
    </p:spTree>
    <p:extLst>
      <p:ext uri="{BB962C8B-B14F-4D97-AF65-F5344CB8AC3E}">
        <p14:creationId xmlns:p14="http://schemas.microsoft.com/office/powerpoint/2010/main" val="695204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808E1-5D40-40BD-BCD5-E0F049DA0014}"/>
              </a:ext>
            </a:extLst>
          </p:cNvPr>
          <p:cNvSpPr txBox="1">
            <a:spLocks/>
          </p:cNvSpPr>
          <p:nvPr/>
        </p:nvSpPr>
        <p:spPr>
          <a:xfrm>
            <a:off x="194733" y="380758"/>
            <a:ext cx="11404600" cy="5699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 DE GASODUCTO </a:t>
            </a:r>
          </a:p>
          <a:p>
            <a:r>
              <a:rPr lang="es-A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RINCON DEL MANGRULLO – A TERMINAL DE GNL ING. WHITE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332" y="234422"/>
            <a:ext cx="1200150" cy="5334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049D123-A46E-4B91-80B1-3D6547C7B728}"/>
              </a:ext>
            </a:extLst>
          </p:cNvPr>
          <p:cNvSpPr txBox="1"/>
          <p:nvPr/>
        </p:nvSpPr>
        <p:spPr>
          <a:xfrm>
            <a:off x="300320" y="1320000"/>
            <a:ext cx="33967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Longitud Aprox. 639 km </a:t>
            </a:r>
          </a:p>
          <a:p>
            <a:endParaRPr lang="es-AR" dirty="0"/>
          </a:p>
          <a:p>
            <a:r>
              <a:rPr lang="es-AR" dirty="0"/>
              <a:t>Diámetros 36”</a:t>
            </a:r>
          </a:p>
          <a:p>
            <a:endParaRPr lang="es-AR" dirty="0"/>
          </a:p>
          <a:p>
            <a:r>
              <a:rPr lang="es-AR" dirty="0"/>
              <a:t>5 Plantas Compresoras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658263" y="1562111"/>
            <a:ext cx="4913381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Roboto"/>
              </a:rPr>
              <a:t>La planta se estima podrá “exportar más de 25 millones de toneladas/año de GNL, unos 460 barcos por año en su máxima capacidad.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3166659"/>
            <a:ext cx="11612328" cy="334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24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23403" y="244127"/>
            <a:ext cx="10633431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4 - Oleoductos Troncales </a:t>
            </a:r>
          </a:p>
          <a:p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(La secretaria de Energía Los denomina Transportistas Puros)</a:t>
            </a:r>
          </a:p>
          <a:p>
            <a:endParaRPr lang="es-AR" sz="1600" dirty="0"/>
          </a:p>
          <a:p>
            <a:r>
              <a:rPr lang="es-AR" dirty="0"/>
              <a:t>OLDELVAL</a:t>
            </a:r>
          </a:p>
          <a:p>
            <a:r>
              <a:rPr lang="es-AR" dirty="0"/>
              <a:t>Puesto Hernández – Allen</a:t>
            </a:r>
          </a:p>
          <a:p>
            <a:r>
              <a:rPr lang="es-AR" dirty="0"/>
              <a:t>Allen – Puerto Rosales</a:t>
            </a:r>
          </a:p>
          <a:p>
            <a:r>
              <a:rPr lang="es-AR" dirty="0"/>
              <a:t>Plaza </a:t>
            </a:r>
            <a:r>
              <a:rPr lang="es-AR" dirty="0" err="1"/>
              <a:t>Huincul</a:t>
            </a:r>
            <a:r>
              <a:rPr lang="es-AR" dirty="0"/>
              <a:t> – </a:t>
            </a:r>
            <a:r>
              <a:rPr lang="es-AR" dirty="0" err="1"/>
              <a:t>Challaco</a:t>
            </a:r>
            <a:endParaRPr lang="es-AR" dirty="0"/>
          </a:p>
          <a:p>
            <a:r>
              <a:rPr lang="es-AR" dirty="0" err="1"/>
              <a:t>Callaco</a:t>
            </a:r>
            <a:r>
              <a:rPr lang="es-AR" dirty="0"/>
              <a:t> – Centenario</a:t>
            </a:r>
          </a:p>
          <a:p>
            <a:r>
              <a:rPr lang="es-AR" dirty="0"/>
              <a:t>Centenario - Allen</a:t>
            </a:r>
          </a:p>
          <a:p>
            <a:r>
              <a:rPr lang="es-AR" dirty="0"/>
              <a:t>Puerto Rosales – Puerto Galván</a:t>
            </a:r>
          </a:p>
          <a:p>
            <a:br>
              <a:rPr lang="es-AR" dirty="0"/>
            </a:br>
            <a:r>
              <a:rPr lang="es-AR" dirty="0"/>
              <a:t>YPF   </a:t>
            </a:r>
          </a:p>
          <a:p>
            <a:r>
              <a:rPr lang="es-AR" dirty="0"/>
              <a:t>Dock Sud – La Plata          </a:t>
            </a:r>
          </a:p>
          <a:p>
            <a:r>
              <a:rPr lang="es-AR" dirty="0"/>
              <a:t>Puerto Rosales – La Plata  </a:t>
            </a:r>
          </a:p>
          <a:p>
            <a:r>
              <a:rPr lang="es-AR" dirty="0"/>
              <a:t>Puesto Hernández – Lujan de Cuyo</a:t>
            </a:r>
          </a:p>
          <a:p>
            <a:endParaRPr lang="es-AR" dirty="0"/>
          </a:p>
          <a:p>
            <a:r>
              <a:rPr lang="es-AR" dirty="0"/>
              <a:t>OILTANKING    </a:t>
            </a:r>
          </a:p>
          <a:p>
            <a:r>
              <a:rPr lang="es-AR" dirty="0" err="1"/>
              <a:t>Brandsen</a:t>
            </a:r>
            <a:r>
              <a:rPr lang="es-AR" dirty="0"/>
              <a:t> – Campana</a:t>
            </a:r>
          </a:p>
          <a:p>
            <a:r>
              <a:rPr lang="es-AR" dirty="0"/>
              <a:t>Puerto Rosales – Puerto Galván</a:t>
            </a:r>
          </a:p>
          <a:p>
            <a:endParaRPr lang="es-AR" dirty="0"/>
          </a:p>
          <a:p>
            <a:r>
              <a:rPr lang="es-AR" dirty="0"/>
              <a:t>Oleoducto Trasandino</a:t>
            </a:r>
          </a:p>
          <a:p>
            <a:r>
              <a:rPr lang="es-AR" dirty="0"/>
              <a:t>Puesto </a:t>
            </a:r>
            <a:r>
              <a:rPr lang="es-AR" dirty="0" err="1"/>
              <a:t>Hernandez</a:t>
            </a:r>
            <a:r>
              <a:rPr lang="es-AR" dirty="0"/>
              <a:t> – Buta </a:t>
            </a:r>
            <a:r>
              <a:rPr lang="es-AR" dirty="0" err="1"/>
              <a:t>Mallin</a:t>
            </a:r>
            <a:r>
              <a:rPr lang="es-AR" dirty="0"/>
              <a:t> (Frontera con Chile hacia Concepción - Chile)</a:t>
            </a:r>
          </a:p>
          <a:p>
            <a:endParaRPr lang="es-AR" dirty="0"/>
          </a:p>
          <a:p>
            <a:endParaRPr lang="es-AR" sz="1200" dirty="0"/>
          </a:p>
          <a:p>
            <a:endParaRPr lang="es-AR" sz="1200" dirty="0"/>
          </a:p>
          <a:p>
            <a:endParaRPr lang="es-AR" sz="12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701" y="1682627"/>
            <a:ext cx="6924675" cy="3686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/>
          <p:cNvSpPr txBox="1"/>
          <p:nvPr/>
        </p:nvSpPr>
        <p:spPr>
          <a:xfrm>
            <a:off x="9437850" y="2223675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Campana</a:t>
            </a:r>
            <a:endParaRPr lang="en-US" dirty="0"/>
          </a:p>
        </p:txBody>
      </p:sp>
      <p:sp>
        <p:nvSpPr>
          <p:cNvPr id="9" name="CuadroTexto 8"/>
          <p:cNvSpPr txBox="1"/>
          <p:nvPr/>
        </p:nvSpPr>
        <p:spPr>
          <a:xfrm>
            <a:off x="10703168" y="2921976"/>
            <a:ext cx="1066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err="1"/>
              <a:t>Brandsen</a:t>
            </a:r>
            <a:endParaRPr lang="en-US" dirty="0"/>
          </a:p>
        </p:txBody>
      </p:sp>
      <p:sp>
        <p:nvSpPr>
          <p:cNvPr id="10" name="CuadroTexto 9"/>
          <p:cNvSpPr txBox="1"/>
          <p:nvPr/>
        </p:nvSpPr>
        <p:spPr>
          <a:xfrm>
            <a:off x="10703168" y="2242065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Dock Sud</a:t>
            </a:r>
            <a:endParaRPr lang="en-U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10854014" y="2461954"/>
            <a:ext cx="91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La Plata</a:t>
            </a:r>
            <a:endParaRPr lang="en-U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6950458" y="4029779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Allen</a:t>
            </a:r>
            <a:endParaRPr lang="en-U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079517" y="4212662"/>
            <a:ext cx="1450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/>
              <a:t>Plaza</a:t>
            </a:r>
            <a:r>
              <a:rPr lang="es-AR" dirty="0"/>
              <a:t> </a:t>
            </a:r>
            <a:r>
              <a:rPr lang="es-AR" sz="1600" dirty="0" err="1"/>
              <a:t>Huincul</a:t>
            </a:r>
            <a:endParaRPr lang="en-U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5029200" y="1682627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Lujan de Cuyo</a:t>
            </a:r>
            <a:endParaRPr lang="en-U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6427176" y="3349455"/>
            <a:ext cx="2133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Puesto Hernández</a:t>
            </a:r>
            <a:endParaRPr lang="en-U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9389646" y="4437184"/>
            <a:ext cx="1570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Puerto Rosales</a:t>
            </a:r>
            <a:endParaRPr lang="en-U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7837448" y="3845113"/>
            <a:ext cx="1512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Puerto Galvan</a:t>
            </a:r>
            <a:endParaRPr lang="en-US" dirty="0"/>
          </a:p>
        </p:txBody>
      </p:sp>
      <p:sp>
        <p:nvSpPr>
          <p:cNvPr id="18" name="Elipse 17"/>
          <p:cNvSpPr/>
          <p:nvPr/>
        </p:nvSpPr>
        <p:spPr>
          <a:xfrm>
            <a:off x="6427177" y="198162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ipse 18"/>
          <p:cNvSpPr/>
          <p:nvPr/>
        </p:nvSpPr>
        <p:spPr>
          <a:xfrm>
            <a:off x="6960577" y="434382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ipse 20"/>
          <p:cNvSpPr/>
          <p:nvPr/>
        </p:nvSpPr>
        <p:spPr>
          <a:xfrm>
            <a:off x="6328117" y="432858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lipse 21"/>
          <p:cNvSpPr/>
          <p:nvPr/>
        </p:nvSpPr>
        <p:spPr>
          <a:xfrm>
            <a:off x="6434797" y="371898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ipse 22"/>
          <p:cNvSpPr/>
          <p:nvPr/>
        </p:nvSpPr>
        <p:spPr>
          <a:xfrm>
            <a:off x="9094177" y="430572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ipse 23"/>
          <p:cNvSpPr/>
          <p:nvPr/>
        </p:nvSpPr>
        <p:spPr>
          <a:xfrm>
            <a:off x="9193237" y="436668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ipse 24"/>
          <p:cNvSpPr/>
          <p:nvPr/>
        </p:nvSpPr>
        <p:spPr>
          <a:xfrm>
            <a:off x="10892497" y="273600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ipse 25"/>
          <p:cNvSpPr/>
          <p:nvPr/>
        </p:nvSpPr>
        <p:spPr>
          <a:xfrm>
            <a:off x="10709617" y="286554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ipse 26"/>
          <p:cNvSpPr/>
          <p:nvPr/>
        </p:nvSpPr>
        <p:spPr>
          <a:xfrm>
            <a:off x="10458157" y="240834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ipse 27"/>
          <p:cNvSpPr/>
          <p:nvPr/>
        </p:nvSpPr>
        <p:spPr>
          <a:xfrm>
            <a:off x="10648657" y="259884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Elipse 44"/>
          <p:cNvSpPr/>
          <p:nvPr/>
        </p:nvSpPr>
        <p:spPr>
          <a:xfrm>
            <a:off x="6541477" y="434382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uadroTexto 45"/>
          <p:cNvSpPr txBox="1"/>
          <p:nvPr/>
        </p:nvSpPr>
        <p:spPr>
          <a:xfrm rot="19572826">
            <a:off x="5764727" y="4323203"/>
            <a:ext cx="1324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 err="1"/>
              <a:t>Challaco</a:t>
            </a:r>
            <a:endParaRPr lang="en-US" dirty="0"/>
          </a:p>
        </p:txBody>
      </p:sp>
      <p:sp>
        <p:nvSpPr>
          <p:cNvPr id="47" name="Elipse 46"/>
          <p:cNvSpPr/>
          <p:nvPr/>
        </p:nvSpPr>
        <p:spPr>
          <a:xfrm>
            <a:off x="6731977" y="433112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uadroTexto 47"/>
          <p:cNvSpPr txBox="1"/>
          <p:nvPr/>
        </p:nvSpPr>
        <p:spPr>
          <a:xfrm rot="19572826">
            <a:off x="5928104" y="4449123"/>
            <a:ext cx="1324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/>
              <a:t>Centenario</a:t>
            </a:r>
            <a:endParaRPr lang="en-US" dirty="0"/>
          </a:p>
        </p:txBody>
      </p:sp>
      <p:sp>
        <p:nvSpPr>
          <p:cNvPr id="63" name="Elipse 62"/>
          <p:cNvSpPr/>
          <p:nvPr/>
        </p:nvSpPr>
        <p:spPr>
          <a:xfrm>
            <a:off x="6808177" y="393742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Imagen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368" y="3731514"/>
            <a:ext cx="901754" cy="212942"/>
          </a:xfrm>
          <a:prstGeom prst="rect">
            <a:avLst/>
          </a:prstGeom>
        </p:spPr>
      </p:pic>
      <p:sp>
        <p:nvSpPr>
          <p:cNvPr id="67" name="CuadroTexto 66"/>
          <p:cNvSpPr txBox="1"/>
          <p:nvPr/>
        </p:nvSpPr>
        <p:spPr>
          <a:xfrm>
            <a:off x="4982895" y="3330648"/>
            <a:ext cx="1450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/>
              <a:t>Trasandino</a:t>
            </a:r>
            <a:endParaRPr lang="en-US" sz="1600" dirty="0"/>
          </a:p>
        </p:txBody>
      </p:sp>
      <p:cxnSp>
        <p:nvCxnSpPr>
          <p:cNvPr id="69" name="Conector recto 68"/>
          <p:cNvCxnSpPr/>
          <p:nvPr/>
        </p:nvCxnSpPr>
        <p:spPr>
          <a:xfrm>
            <a:off x="5916690" y="3572233"/>
            <a:ext cx="92169" cy="2319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ipse 31"/>
          <p:cNvSpPr/>
          <p:nvPr/>
        </p:nvSpPr>
        <p:spPr>
          <a:xfrm>
            <a:off x="6846274" y="3789779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uadroTexto 32"/>
          <p:cNvSpPr txBox="1"/>
          <p:nvPr/>
        </p:nvSpPr>
        <p:spPr>
          <a:xfrm>
            <a:off x="6931408" y="3582107"/>
            <a:ext cx="1100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err="1"/>
              <a:t>Medanito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0639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585787" y="157162"/>
            <a:ext cx="11100288" cy="6543675"/>
            <a:chOff x="585787" y="157162"/>
            <a:chExt cx="11100288" cy="6543675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5787" y="157162"/>
              <a:ext cx="11020425" cy="65436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2" name="Grupo 1"/>
            <p:cNvGrpSpPr/>
            <p:nvPr/>
          </p:nvGrpSpPr>
          <p:grpSpPr>
            <a:xfrm>
              <a:off x="939494" y="518746"/>
              <a:ext cx="10746581" cy="2127165"/>
              <a:chOff x="939494" y="518746"/>
              <a:chExt cx="10746581" cy="2127165"/>
            </a:xfrm>
          </p:grpSpPr>
          <p:sp>
            <p:nvSpPr>
              <p:cNvPr id="5" name="CuadroTexto 4"/>
              <p:cNvSpPr txBox="1"/>
              <p:nvPr/>
            </p:nvSpPr>
            <p:spPr>
              <a:xfrm>
                <a:off x="3156438" y="518746"/>
                <a:ext cx="39565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OLEODUCTOS OLDELVAL</a:t>
                </a: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36301" y="888078"/>
                <a:ext cx="3129329" cy="175783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7" name="Elipse 6"/>
              <p:cNvSpPr/>
              <p:nvPr/>
            </p:nvSpPr>
            <p:spPr>
              <a:xfrm>
                <a:off x="8616206" y="562089"/>
                <a:ext cx="324000" cy="308610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CuadroTexto 7"/>
              <p:cNvSpPr txBox="1"/>
              <p:nvPr/>
            </p:nvSpPr>
            <p:spPr>
              <a:xfrm>
                <a:off x="8976384" y="531728"/>
                <a:ext cx="27096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dirty="0"/>
                  <a:t>Plantas de </a:t>
                </a:r>
                <a:r>
                  <a:rPr lang="es-AR" dirty="0" err="1"/>
                  <a:t>Rebombeo</a:t>
                </a:r>
                <a:endParaRPr lang="en-US" dirty="0"/>
              </a:p>
            </p:txBody>
          </p:sp>
          <p:pic>
            <p:nvPicPr>
              <p:cNvPr id="9" name="Imagen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9494" y="518746"/>
                <a:ext cx="1943100" cy="4857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70258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2558" y="115888"/>
            <a:ext cx="3424518" cy="699246"/>
          </a:xfrm>
        </p:spPr>
        <p:txBody>
          <a:bodyPr>
            <a:normAutofit/>
          </a:bodyPr>
          <a:lstStyle/>
          <a:p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Oleoductos YPF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63" y="860612"/>
            <a:ext cx="3932856" cy="5355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Elipse 4"/>
          <p:cNvSpPr/>
          <p:nvPr/>
        </p:nvSpPr>
        <p:spPr>
          <a:xfrm>
            <a:off x="2103794" y="4504768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ipse 5"/>
          <p:cNvSpPr/>
          <p:nvPr/>
        </p:nvSpPr>
        <p:spPr>
          <a:xfrm>
            <a:off x="1812443" y="4186523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ipse 6"/>
          <p:cNvSpPr/>
          <p:nvPr/>
        </p:nvSpPr>
        <p:spPr>
          <a:xfrm>
            <a:off x="1655562" y="3599338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ipse 7"/>
          <p:cNvSpPr/>
          <p:nvPr/>
        </p:nvSpPr>
        <p:spPr>
          <a:xfrm>
            <a:off x="1754174" y="3173517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ipse 8"/>
          <p:cNvSpPr/>
          <p:nvPr/>
        </p:nvSpPr>
        <p:spPr>
          <a:xfrm>
            <a:off x="1920021" y="2814931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ipse 9"/>
          <p:cNvSpPr/>
          <p:nvPr/>
        </p:nvSpPr>
        <p:spPr>
          <a:xfrm>
            <a:off x="2139656" y="2026041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adroTexto 11"/>
          <p:cNvSpPr txBox="1"/>
          <p:nvPr/>
        </p:nvSpPr>
        <p:spPr>
          <a:xfrm>
            <a:off x="568367" y="5784207"/>
            <a:ext cx="1383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Plantas de bombeo</a:t>
            </a:r>
            <a:endParaRPr lang="en-US" sz="1200" dirty="0"/>
          </a:p>
        </p:txBody>
      </p:sp>
      <p:sp>
        <p:nvSpPr>
          <p:cNvPr id="13" name="Elipse 12"/>
          <p:cNvSpPr/>
          <p:nvPr/>
        </p:nvSpPr>
        <p:spPr>
          <a:xfrm>
            <a:off x="1899847" y="5843424"/>
            <a:ext cx="179297" cy="1694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adroTexto 14"/>
          <p:cNvSpPr txBox="1"/>
          <p:nvPr/>
        </p:nvSpPr>
        <p:spPr>
          <a:xfrm>
            <a:off x="1202839" y="1900551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err="1"/>
              <a:t>Pareditas</a:t>
            </a:r>
            <a:endParaRPr lang="en-US" sz="14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937267" y="2588387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El </a:t>
            </a:r>
            <a:r>
              <a:rPr lang="es-AR" sz="1400" dirty="0" err="1"/>
              <a:t>Sosneado</a:t>
            </a:r>
            <a:endParaRPr lang="en-US" sz="14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956315" y="3055202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err="1"/>
              <a:t>Malargüe</a:t>
            </a:r>
            <a:endParaRPr lang="en-US" sz="14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750125" y="3503598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Divisadero</a:t>
            </a:r>
            <a:endParaRPr lang="en-US" sz="14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561863" y="4177783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Agua del Carrizo</a:t>
            </a:r>
            <a:endParaRPr lang="en-US" sz="14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702390" y="4507296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Puesto Hernández</a:t>
            </a:r>
            <a:endParaRPr lang="en-US" sz="14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2164305" y="2691941"/>
            <a:ext cx="24137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MENDOZA</a:t>
            </a: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1351683" y="4959960"/>
            <a:ext cx="24137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NEUQUEN</a:t>
            </a: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2952757" y="4120353"/>
            <a:ext cx="24137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PAMPA</a:t>
            </a: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3398743" y="1290519"/>
            <a:ext cx="24137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LUIS</a:t>
            </a: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2952757" y="5839111"/>
            <a:ext cx="24137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RIO NEGRO</a:t>
            </a: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ítulo 1"/>
          <p:cNvSpPr txBox="1">
            <a:spLocks/>
          </p:cNvSpPr>
          <p:nvPr/>
        </p:nvSpPr>
        <p:spPr>
          <a:xfrm>
            <a:off x="-283202" y="6170294"/>
            <a:ext cx="5567083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Puesto </a:t>
            </a:r>
            <a:r>
              <a:rPr lang="es-A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Hernandez</a:t>
            </a: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Lujan de Cuyo </a:t>
            </a:r>
          </a:p>
          <a:p>
            <a:pPr algn="ctr"/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529,966 </a:t>
            </a:r>
            <a:r>
              <a:rPr lang="es-A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kms</a:t>
            </a: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16</a:t>
            </a:r>
            <a:r>
              <a:rPr lang="es-AR" sz="2000" dirty="0"/>
              <a:t>”</a:t>
            </a:r>
            <a:endParaRPr lang="en-US" sz="2000" dirty="0"/>
          </a:p>
        </p:txBody>
      </p:sp>
      <p:cxnSp>
        <p:nvCxnSpPr>
          <p:cNvPr id="28" name="Conector recto de flecha 27"/>
          <p:cNvCxnSpPr/>
          <p:nvPr/>
        </p:nvCxnSpPr>
        <p:spPr>
          <a:xfrm flipV="1">
            <a:off x="1754174" y="3811375"/>
            <a:ext cx="746166" cy="1555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 flipV="1">
            <a:off x="2836522" y="4878171"/>
            <a:ext cx="543734" cy="59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/>
          <p:cNvSpPr txBox="1"/>
          <p:nvPr/>
        </p:nvSpPr>
        <p:spPr>
          <a:xfrm>
            <a:off x="2500340" y="3606814"/>
            <a:ext cx="1486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YPF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3322997" y="4660627"/>
            <a:ext cx="139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Oldelva</a:t>
            </a:r>
            <a:r>
              <a:rPr lang="es-AR" dirty="0" err="1"/>
              <a:t>l</a:t>
            </a:r>
            <a:endParaRPr lang="en-US" dirty="0"/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162" y="822222"/>
            <a:ext cx="5585735" cy="53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CuadroTexto 34"/>
          <p:cNvSpPr txBox="1"/>
          <p:nvPr/>
        </p:nvSpPr>
        <p:spPr>
          <a:xfrm>
            <a:off x="561863" y="970947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Refinería Lujan de Cuyo</a:t>
            </a:r>
            <a:endParaRPr lang="en-US" sz="1400" dirty="0"/>
          </a:p>
        </p:txBody>
      </p:sp>
      <p:sp>
        <p:nvSpPr>
          <p:cNvPr id="39" name="CuadroTexto 38"/>
          <p:cNvSpPr txBox="1"/>
          <p:nvPr/>
        </p:nvSpPr>
        <p:spPr>
          <a:xfrm>
            <a:off x="709869" y="5245726"/>
            <a:ext cx="2366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Refinería </a:t>
            </a:r>
          </a:p>
          <a:p>
            <a:r>
              <a:rPr lang="es-AR" sz="1400" dirty="0"/>
              <a:t>Plaza </a:t>
            </a:r>
            <a:r>
              <a:rPr lang="es-AR" sz="1400" dirty="0" err="1"/>
              <a:t>Huincul</a:t>
            </a:r>
            <a:endParaRPr lang="en-US" sz="1400" dirty="0"/>
          </a:p>
        </p:txBody>
      </p:sp>
      <p:sp>
        <p:nvSpPr>
          <p:cNvPr id="40" name="Título 1"/>
          <p:cNvSpPr txBox="1">
            <a:spLocks/>
          </p:cNvSpPr>
          <p:nvPr/>
        </p:nvSpPr>
        <p:spPr>
          <a:xfrm>
            <a:off x="5861073" y="6168838"/>
            <a:ext cx="5567083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Puerto Rosales - La Plata 584,700 </a:t>
            </a:r>
            <a:r>
              <a:rPr lang="es-A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kms</a:t>
            </a: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32” </a:t>
            </a:r>
          </a:p>
          <a:p>
            <a:pPr algn="ctr"/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Plata - Dock sud  52,230 </a:t>
            </a:r>
            <a:r>
              <a:rPr lang="es-A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kms</a:t>
            </a: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24”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6057629" y="4444861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Refinería</a:t>
            </a:r>
            <a:endParaRPr lang="en-US" sz="1400" dirty="0"/>
          </a:p>
        </p:txBody>
      </p:sp>
      <p:sp>
        <p:nvSpPr>
          <p:cNvPr id="44" name="CuadroTexto 43"/>
          <p:cNvSpPr txBox="1"/>
          <p:nvPr/>
        </p:nvSpPr>
        <p:spPr>
          <a:xfrm>
            <a:off x="10432590" y="1694088"/>
            <a:ext cx="891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Refinería La Plata</a:t>
            </a:r>
            <a:endParaRPr lang="en-US" sz="1400" dirty="0"/>
          </a:p>
        </p:txBody>
      </p:sp>
      <p:sp>
        <p:nvSpPr>
          <p:cNvPr id="45" name="CuadroTexto 44"/>
          <p:cNvSpPr txBox="1"/>
          <p:nvPr/>
        </p:nvSpPr>
        <p:spPr>
          <a:xfrm>
            <a:off x="5752965" y="4035091"/>
            <a:ext cx="139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Oldelva</a:t>
            </a:r>
            <a:r>
              <a:rPr lang="es-AR" dirty="0" err="1"/>
              <a:t>l</a:t>
            </a:r>
            <a:endParaRPr lang="en-US" dirty="0"/>
          </a:p>
        </p:txBody>
      </p:sp>
      <p:sp>
        <p:nvSpPr>
          <p:cNvPr id="46" name="CuadroTexto 45"/>
          <p:cNvSpPr txBox="1"/>
          <p:nvPr/>
        </p:nvSpPr>
        <p:spPr>
          <a:xfrm>
            <a:off x="7792580" y="1515479"/>
            <a:ext cx="1395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alt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Oiltanking</a:t>
            </a:r>
            <a:r>
              <a:rPr lang="es-A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alt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Ebytem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CuadroTexto 46"/>
          <p:cNvSpPr txBox="1"/>
          <p:nvPr/>
        </p:nvSpPr>
        <p:spPr>
          <a:xfrm>
            <a:off x="8942277" y="3870979"/>
            <a:ext cx="1486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YPF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8" name="Conector recto de flecha 47"/>
          <p:cNvCxnSpPr/>
          <p:nvPr/>
        </p:nvCxnSpPr>
        <p:spPr>
          <a:xfrm>
            <a:off x="8302606" y="3712476"/>
            <a:ext cx="685093" cy="2404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de flecha 49"/>
          <p:cNvCxnSpPr/>
          <p:nvPr/>
        </p:nvCxnSpPr>
        <p:spPr>
          <a:xfrm flipH="1">
            <a:off x="8701095" y="1546107"/>
            <a:ext cx="508757" cy="1079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de flecha 53"/>
          <p:cNvCxnSpPr/>
          <p:nvPr/>
        </p:nvCxnSpPr>
        <p:spPr>
          <a:xfrm flipV="1">
            <a:off x="5960409" y="4356855"/>
            <a:ext cx="0" cy="765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Imagen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121" y="5237287"/>
            <a:ext cx="261672" cy="26960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289" y="5088474"/>
            <a:ext cx="281834" cy="29037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9" name="Imagen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6440" y="1159999"/>
            <a:ext cx="281834" cy="29037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0" name="CuadroTexto 59"/>
          <p:cNvSpPr txBox="1"/>
          <p:nvPr/>
        </p:nvSpPr>
        <p:spPr>
          <a:xfrm>
            <a:off x="9823181" y="943150"/>
            <a:ext cx="891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Dock Sud</a:t>
            </a:r>
            <a:endParaRPr lang="en-US" sz="1400" dirty="0"/>
          </a:p>
        </p:txBody>
      </p:sp>
      <p:pic>
        <p:nvPicPr>
          <p:cNvPr id="61" name="Imagen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7344" y="1345344"/>
            <a:ext cx="281834" cy="29037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2" name="CuadroTexto 61"/>
          <p:cNvSpPr txBox="1"/>
          <p:nvPr/>
        </p:nvSpPr>
        <p:spPr>
          <a:xfrm>
            <a:off x="9390156" y="5589226"/>
            <a:ext cx="180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Refinerías</a:t>
            </a:r>
          </a:p>
          <a:p>
            <a:r>
              <a:rPr lang="es-AR" sz="1400" dirty="0"/>
              <a:t>Plantas de Bombeo</a:t>
            </a:r>
            <a:endParaRPr lang="en-US" sz="1400" dirty="0"/>
          </a:p>
        </p:txBody>
      </p:sp>
      <p:sp>
        <p:nvSpPr>
          <p:cNvPr id="64" name="Elipse 63"/>
          <p:cNvSpPr/>
          <p:nvPr/>
        </p:nvSpPr>
        <p:spPr>
          <a:xfrm>
            <a:off x="7055230" y="4769230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Elipse 64"/>
          <p:cNvSpPr/>
          <p:nvPr/>
        </p:nvSpPr>
        <p:spPr>
          <a:xfrm>
            <a:off x="7656761" y="4226419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Elipse 65"/>
          <p:cNvSpPr/>
          <p:nvPr/>
        </p:nvSpPr>
        <p:spPr>
          <a:xfrm>
            <a:off x="9118899" y="2723493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uadroTexto 66"/>
          <p:cNvSpPr txBox="1"/>
          <p:nvPr/>
        </p:nvSpPr>
        <p:spPr>
          <a:xfrm>
            <a:off x="7152650" y="4769230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Dorrego</a:t>
            </a:r>
            <a:endParaRPr lang="en-US" sz="1400" dirty="0"/>
          </a:p>
        </p:txBody>
      </p:sp>
      <p:sp>
        <p:nvSpPr>
          <p:cNvPr id="68" name="CuadroTexto 67"/>
          <p:cNvSpPr txBox="1"/>
          <p:nvPr/>
        </p:nvSpPr>
        <p:spPr>
          <a:xfrm>
            <a:off x="8322474" y="2550899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Las Flores</a:t>
            </a:r>
            <a:endParaRPr lang="en-US" sz="1400" dirty="0"/>
          </a:p>
        </p:txBody>
      </p:sp>
      <p:sp>
        <p:nvSpPr>
          <p:cNvPr id="69" name="CuadroTexto 68"/>
          <p:cNvSpPr txBox="1"/>
          <p:nvPr/>
        </p:nvSpPr>
        <p:spPr>
          <a:xfrm>
            <a:off x="7742334" y="4130216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Laprida</a:t>
            </a:r>
            <a:endParaRPr lang="en-US" sz="1400" dirty="0"/>
          </a:p>
        </p:txBody>
      </p:sp>
      <p:sp>
        <p:nvSpPr>
          <p:cNvPr id="70" name="CuadroTexto 69"/>
          <p:cNvSpPr txBox="1"/>
          <p:nvPr/>
        </p:nvSpPr>
        <p:spPr>
          <a:xfrm>
            <a:off x="10201578" y="1126997"/>
            <a:ext cx="891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La Plata</a:t>
            </a:r>
            <a:endParaRPr lang="en-US" sz="1400" dirty="0"/>
          </a:p>
        </p:txBody>
      </p:sp>
      <p:sp>
        <p:nvSpPr>
          <p:cNvPr id="71" name="CuadroTexto 70"/>
          <p:cNvSpPr txBox="1"/>
          <p:nvPr/>
        </p:nvSpPr>
        <p:spPr>
          <a:xfrm>
            <a:off x="6676438" y="5223516"/>
            <a:ext cx="1279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Puerto Rosales</a:t>
            </a:r>
            <a:endParaRPr lang="en-US" sz="1400" dirty="0"/>
          </a:p>
        </p:txBody>
      </p:sp>
      <p:sp>
        <p:nvSpPr>
          <p:cNvPr id="73" name="CuadroTexto 72"/>
          <p:cNvSpPr txBox="1"/>
          <p:nvPr/>
        </p:nvSpPr>
        <p:spPr>
          <a:xfrm>
            <a:off x="5736143" y="5367046"/>
            <a:ext cx="904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Puerto </a:t>
            </a:r>
          </a:p>
          <a:p>
            <a:r>
              <a:rPr lang="es-AR" sz="1400" dirty="0"/>
              <a:t>Galván</a:t>
            </a:r>
            <a:endParaRPr lang="en-US" sz="1400" dirty="0"/>
          </a:p>
        </p:txBody>
      </p:sp>
      <p:sp>
        <p:nvSpPr>
          <p:cNvPr id="75" name="CuadroTexto 74"/>
          <p:cNvSpPr txBox="1"/>
          <p:nvPr/>
        </p:nvSpPr>
        <p:spPr>
          <a:xfrm>
            <a:off x="8216430" y="847772"/>
            <a:ext cx="856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Refinería</a:t>
            </a:r>
            <a:endParaRPr lang="en-US" sz="1400" dirty="0"/>
          </a:p>
        </p:txBody>
      </p:sp>
      <p:sp>
        <p:nvSpPr>
          <p:cNvPr id="77" name="Elipse 76"/>
          <p:cNvSpPr/>
          <p:nvPr/>
        </p:nvSpPr>
        <p:spPr>
          <a:xfrm>
            <a:off x="10965665" y="5870337"/>
            <a:ext cx="179297" cy="1694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Conector recto de flecha 77"/>
          <p:cNvCxnSpPr/>
          <p:nvPr/>
        </p:nvCxnSpPr>
        <p:spPr>
          <a:xfrm>
            <a:off x="9953443" y="1591459"/>
            <a:ext cx="382882" cy="1316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CuadroTexto 79"/>
          <p:cNvSpPr txBox="1"/>
          <p:nvPr/>
        </p:nvSpPr>
        <p:spPr>
          <a:xfrm>
            <a:off x="10201578" y="2829682"/>
            <a:ext cx="1486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YPF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CuadroTexto 80"/>
          <p:cNvSpPr txBox="1"/>
          <p:nvPr/>
        </p:nvSpPr>
        <p:spPr>
          <a:xfrm>
            <a:off x="8922161" y="1860845"/>
            <a:ext cx="891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err="1"/>
              <a:t>Brandsen</a:t>
            </a:r>
            <a:endParaRPr lang="en-US" sz="1400" dirty="0"/>
          </a:p>
        </p:txBody>
      </p:sp>
      <p:sp>
        <p:nvSpPr>
          <p:cNvPr id="82" name="Elipse 81"/>
          <p:cNvSpPr/>
          <p:nvPr/>
        </p:nvSpPr>
        <p:spPr>
          <a:xfrm>
            <a:off x="8129201" y="3773029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uadroTexto 82"/>
          <p:cNvSpPr txBox="1"/>
          <p:nvPr/>
        </p:nvSpPr>
        <p:spPr>
          <a:xfrm>
            <a:off x="7467703" y="3585760"/>
            <a:ext cx="683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Chillar</a:t>
            </a:r>
            <a:endParaRPr lang="en-US" sz="1400" dirty="0"/>
          </a:p>
        </p:txBody>
      </p:sp>
      <p:sp>
        <p:nvSpPr>
          <p:cNvPr id="84" name="CuadroTexto 83"/>
          <p:cNvSpPr txBox="1"/>
          <p:nvPr/>
        </p:nvSpPr>
        <p:spPr>
          <a:xfrm>
            <a:off x="7965141" y="3087014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err="1"/>
              <a:t>Cachari</a:t>
            </a:r>
            <a:endParaRPr lang="en-US" sz="1400" dirty="0"/>
          </a:p>
        </p:txBody>
      </p:sp>
      <p:sp>
        <p:nvSpPr>
          <p:cNvPr id="85" name="Elipse 84"/>
          <p:cNvSpPr/>
          <p:nvPr/>
        </p:nvSpPr>
        <p:spPr>
          <a:xfrm>
            <a:off x="8665509" y="3207363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Elipse 85"/>
          <p:cNvSpPr/>
          <p:nvPr/>
        </p:nvSpPr>
        <p:spPr>
          <a:xfrm>
            <a:off x="6510400" y="5115940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uadroTexto 86"/>
          <p:cNvSpPr txBox="1"/>
          <p:nvPr/>
        </p:nvSpPr>
        <p:spPr>
          <a:xfrm>
            <a:off x="7528974" y="4408346"/>
            <a:ext cx="236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Indio Rico</a:t>
            </a:r>
            <a:endParaRPr lang="en-US" sz="1400" dirty="0"/>
          </a:p>
        </p:txBody>
      </p:sp>
      <p:sp>
        <p:nvSpPr>
          <p:cNvPr id="88" name="Elipse 87"/>
          <p:cNvSpPr/>
          <p:nvPr/>
        </p:nvSpPr>
        <p:spPr>
          <a:xfrm>
            <a:off x="7401491" y="4474069"/>
            <a:ext cx="121023" cy="10757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9" name="Group 1122"/>
          <p:cNvGrpSpPr>
            <a:grpSpLocks/>
          </p:cNvGrpSpPr>
          <p:nvPr/>
        </p:nvGrpSpPr>
        <p:grpSpPr bwMode="auto">
          <a:xfrm>
            <a:off x="6352902" y="4701447"/>
            <a:ext cx="324227" cy="368575"/>
            <a:chOff x="2473" y="886"/>
            <a:chExt cx="485" cy="522"/>
          </a:xfrm>
        </p:grpSpPr>
        <p:sp>
          <p:nvSpPr>
            <p:cNvPr id="9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99" name="Group 1122"/>
          <p:cNvGrpSpPr>
            <a:grpSpLocks/>
          </p:cNvGrpSpPr>
          <p:nvPr/>
        </p:nvGrpSpPr>
        <p:grpSpPr bwMode="auto">
          <a:xfrm>
            <a:off x="8977872" y="721383"/>
            <a:ext cx="324227" cy="368575"/>
            <a:chOff x="2473" y="886"/>
            <a:chExt cx="485" cy="522"/>
          </a:xfrm>
        </p:grpSpPr>
        <p:sp>
          <p:nvSpPr>
            <p:cNvPr id="10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09" name="Group 1122"/>
          <p:cNvGrpSpPr>
            <a:grpSpLocks/>
          </p:cNvGrpSpPr>
          <p:nvPr/>
        </p:nvGrpSpPr>
        <p:grpSpPr bwMode="auto">
          <a:xfrm>
            <a:off x="9530275" y="1067083"/>
            <a:ext cx="324227" cy="368575"/>
            <a:chOff x="2473" y="886"/>
            <a:chExt cx="485" cy="522"/>
          </a:xfrm>
        </p:grpSpPr>
        <p:sp>
          <p:nvSpPr>
            <p:cNvPr id="11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19" name="Group 1122"/>
          <p:cNvGrpSpPr>
            <a:grpSpLocks/>
          </p:cNvGrpSpPr>
          <p:nvPr/>
        </p:nvGrpSpPr>
        <p:grpSpPr bwMode="auto">
          <a:xfrm>
            <a:off x="9408402" y="1186203"/>
            <a:ext cx="324227" cy="368575"/>
            <a:chOff x="2473" y="886"/>
            <a:chExt cx="485" cy="522"/>
          </a:xfrm>
        </p:grpSpPr>
        <p:sp>
          <p:nvSpPr>
            <p:cNvPr id="12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29" name="Group 1122"/>
          <p:cNvGrpSpPr>
            <a:grpSpLocks/>
          </p:cNvGrpSpPr>
          <p:nvPr/>
        </p:nvGrpSpPr>
        <p:grpSpPr bwMode="auto">
          <a:xfrm>
            <a:off x="10214985" y="1464612"/>
            <a:ext cx="324227" cy="368575"/>
            <a:chOff x="2473" y="886"/>
            <a:chExt cx="485" cy="522"/>
          </a:xfrm>
        </p:grpSpPr>
        <p:sp>
          <p:nvSpPr>
            <p:cNvPr id="13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39" name="Group 1122"/>
          <p:cNvGrpSpPr>
            <a:grpSpLocks/>
          </p:cNvGrpSpPr>
          <p:nvPr/>
        </p:nvGrpSpPr>
        <p:grpSpPr bwMode="auto">
          <a:xfrm>
            <a:off x="10879639" y="5433557"/>
            <a:ext cx="324227" cy="368575"/>
            <a:chOff x="2473" y="886"/>
            <a:chExt cx="485" cy="522"/>
          </a:xfrm>
        </p:grpSpPr>
        <p:sp>
          <p:nvSpPr>
            <p:cNvPr id="14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49" name="Group 1122"/>
          <p:cNvGrpSpPr>
            <a:grpSpLocks/>
          </p:cNvGrpSpPr>
          <p:nvPr/>
        </p:nvGrpSpPr>
        <p:grpSpPr bwMode="auto">
          <a:xfrm>
            <a:off x="1805471" y="5378906"/>
            <a:ext cx="324227" cy="368575"/>
            <a:chOff x="2473" y="886"/>
            <a:chExt cx="485" cy="522"/>
          </a:xfrm>
        </p:grpSpPr>
        <p:sp>
          <p:nvSpPr>
            <p:cNvPr id="15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59" name="Group 1122"/>
          <p:cNvGrpSpPr>
            <a:grpSpLocks/>
          </p:cNvGrpSpPr>
          <p:nvPr/>
        </p:nvGrpSpPr>
        <p:grpSpPr bwMode="auto">
          <a:xfrm>
            <a:off x="1958494" y="1209006"/>
            <a:ext cx="324227" cy="368575"/>
            <a:chOff x="2473" y="886"/>
            <a:chExt cx="485" cy="522"/>
          </a:xfrm>
        </p:grpSpPr>
        <p:sp>
          <p:nvSpPr>
            <p:cNvPr id="16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69" name="Group 1122"/>
          <p:cNvGrpSpPr>
            <a:grpSpLocks/>
          </p:cNvGrpSpPr>
          <p:nvPr/>
        </p:nvGrpSpPr>
        <p:grpSpPr bwMode="auto">
          <a:xfrm>
            <a:off x="2168893" y="5531306"/>
            <a:ext cx="324227" cy="368575"/>
            <a:chOff x="2473" y="886"/>
            <a:chExt cx="485" cy="522"/>
          </a:xfrm>
        </p:grpSpPr>
        <p:sp>
          <p:nvSpPr>
            <p:cNvPr id="17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79" name="Group 1122"/>
          <p:cNvGrpSpPr>
            <a:grpSpLocks/>
          </p:cNvGrpSpPr>
          <p:nvPr/>
        </p:nvGrpSpPr>
        <p:grpSpPr bwMode="auto">
          <a:xfrm>
            <a:off x="2054585" y="5311499"/>
            <a:ext cx="324227" cy="368575"/>
            <a:chOff x="2473" y="886"/>
            <a:chExt cx="485" cy="522"/>
          </a:xfrm>
        </p:grpSpPr>
        <p:sp>
          <p:nvSpPr>
            <p:cNvPr id="18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89" name="Group 1122"/>
          <p:cNvGrpSpPr>
            <a:grpSpLocks/>
          </p:cNvGrpSpPr>
          <p:nvPr/>
        </p:nvGrpSpPr>
        <p:grpSpPr bwMode="auto">
          <a:xfrm>
            <a:off x="1905115" y="5513722"/>
            <a:ext cx="324227" cy="368575"/>
            <a:chOff x="2473" y="886"/>
            <a:chExt cx="485" cy="522"/>
          </a:xfrm>
        </p:grpSpPr>
        <p:sp>
          <p:nvSpPr>
            <p:cNvPr id="19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99" name="Group 1122"/>
          <p:cNvGrpSpPr>
            <a:grpSpLocks/>
          </p:cNvGrpSpPr>
          <p:nvPr/>
        </p:nvGrpSpPr>
        <p:grpSpPr bwMode="auto">
          <a:xfrm>
            <a:off x="2593854" y="5569406"/>
            <a:ext cx="324227" cy="368575"/>
            <a:chOff x="2473" y="886"/>
            <a:chExt cx="485" cy="522"/>
          </a:xfrm>
        </p:grpSpPr>
        <p:sp>
          <p:nvSpPr>
            <p:cNvPr id="20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7822" y="141360"/>
            <a:ext cx="12001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49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351954" y="323623"/>
            <a:ext cx="6924502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Oleoducto y Terminales </a:t>
            </a:r>
            <a:r>
              <a:rPr lang="es-AR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Oiltanking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46859" r="-409" b="68617"/>
          <a:stretch/>
        </p:blipFill>
        <p:spPr>
          <a:xfrm>
            <a:off x="312678" y="2053212"/>
            <a:ext cx="5658287" cy="3179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uadroTexto 9"/>
          <p:cNvSpPr txBox="1"/>
          <p:nvPr/>
        </p:nvSpPr>
        <p:spPr>
          <a:xfrm>
            <a:off x="593741" y="3573537"/>
            <a:ext cx="139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alt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Oiltanking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Conector recto de flecha 12"/>
          <p:cNvCxnSpPr/>
          <p:nvPr/>
        </p:nvCxnSpPr>
        <p:spPr>
          <a:xfrm flipH="1">
            <a:off x="1480181" y="3535222"/>
            <a:ext cx="508757" cy="1079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>
            <a:off x="2774660" y="4791068"/>
            <a:ext cx="508078" cy="272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904" y="2910686"/>
            <a:ext cx="281834" cy="29037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CuadroTexto 17"/>
          <p:cNvSpPr txBox="1"/>
          <p:nvPr/>
        </p:nvSpPr>
        <p:spPr>
          <a:xfrm>
            <a:off x="3171308" y="2740243"/>
            <a:ext cx="891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Dock Sud</a:t>
            </a:r>
            <a:endParaRPr lang="en-US" sz="1400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028" y="3324335"/>
            <a:ext cx="281834" cy="29037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CuadroTexto 26"/>
          <p:cNvSpPr txBox="1"/>
          <p:nvPr/>
        </p:nvSpPr>
        <p:spPr>
          <a:xfrm>
            <a:off x="3887275" y="3186893"/>
            <a:ext cx="891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La Plata</a:t>
            </a:r>
            <a:endParaRPr lang="en-US" sz="1400" dirty="0"/>
          </a:p>
        </p:txBody>
      </p:sp>
      <p:sp>
        <p:nvSpPr>
          <p:cNvPr id="30" name="CuadroTexto 29"/>
          <p:cNvSpPr txBox="1"/>
          <p:nvPr/>
        </p:nvSpPr>
        <p:spPr>
          <a:xfrm>
            <a:off x="1133874" y="2222262"/>
            <a:ext cx="1201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Campana</a:t>
            </a:r>
            <a:endParaRPr lang="en-US" sz="1400" dirty="0"/>
          </a:p>
        </p:txBody>
      </p:sp>
      <p:sp>
        <p:nvSpPr>
          <p:cNvPr id="34" name="CuadroTexto 33"/>
          <p:cNvSpPr txBox="1"/>
          <p:nvPr/>
        </p:nvSpPr>
        <p:spPr>
          <a:xfrm>
            <a:off x="3209730" y="4250878"/>
            <a:ext cx="2124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Terminal </a:t>
            </a:r>
            <a:r>
              <a:rPr lang="es-AR" sz="1400" dirty="0" err="1"/>
              <a:t>Brandsen</a:t>
            </a:r>
            <a:r>
              <a:rPr lang="es-AR" sz="1400" dirty="0"/>
              <a:t> (</a:t>
            </a:r>
            <a:r>
              <a:rPr lang="es-AR" sz="1400" dirty="0" err="1"/>
              <a:t>Oiltanking</a:t>
            </a:r>
            <a:r>
              <a:rPr lang="es-AR" sz="1400" dirty="0"/>
              <a:t>)</a:t>
            </a:r>
            <a:endParaRPr lang="en-US" sz="1400" dirty="0"/>
          </a:p>
        </p:txBody>
      </p:sp>
      <p:grpSp>
        <p:nvGrpSpPr>
          <p:cNvPr id="52" name="Group 1122"/>
          <p:cNvGrpSpPr>
            <a:grpSpLocks/>
          </p:cNvGrpSpPr>
          <p:nvPr/>
        </p:nvGrpSpPr>
        <p:grpSpPr bwMode="auto">
          <a:xfrm>
            <a:off x="1803803" y="2402305"/>
            <a:ext cx="324227" cy="368575"/>
            <a:chOff x="2473" y="886"/>
            <a:chExt cx="485" cy="522"/>
          </a:xfrm>
        </p:grpSpPr>
        <p:sp>
          <p:nvSpPr>
            <p:cNvPr id="53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4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5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6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7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8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9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0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1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62" name="Group 1122"/>
          <p:cNvGrpSpPr>
            <a:grpSpLocks/>
          </p:cNvGrpSpPr>
          <p:nvPr/>
        </p:nvGrpSpPr>
        <p:grpSpPr bwMode="auto">
          <a:xfrm>
            <a:off x="2723389" y="3016772"/>
            <a:ext cx="324227" cy="368575"/>
            <a:chOff x="2473" y="886"/>
            <a:chExt cx="485" cy="522"/>
          </a:xfrm>
        </p:grpSpPr>
        <p:sp>
          <p:nvSpPr>
            <p:cNvPr id="63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4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5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6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7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8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9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0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1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72" name="Group 1122"/>
          <p:cNvGrpSpPr>
            <a:grpSpLocks/>
          </p:cNvGrpSpPr>
          <p:nvPr/>
        </p:nvGrpSpPr>
        <p:grpSpPr bwMode="auto">
          <a:xfrm>
            <a:off x="2601516" y="3135892"/>
            <a:ext cx="324227" cy="368575"/>
            <a:chOff x="2473" y="886"/>
            <a:chExt cx="485" cy="522"/>
          </a:xfrm>
        </p:grpSpPr>
        <p:sp>
          <p:nvSpPr>
            <p:cNvPr id="73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4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5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6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7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8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9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0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1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82" name="Group 1122"/>
          <p:cNvGrpSpPr>
            <a:grpSpLocks/>
          </p:cNvGrpSpPr>
          <p:nvPr/>
        </p:nvGrpSpPr>
        <p:grpSpPr bwMode="auto">
          <a:xfrm>
            <a:off x="3655724" y="3643123"/>
            <a:ext cx="324227" cy="368575"/>
            <a:chOff x="2473" y="886"/>
            <a:chExt cx="485" cy="522"/>
          </a:xfrm>
        </p:grpSpPr>
        <p:sp>
          <p:nvSpPr>
            <p:cNvPr id="83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4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5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6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7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8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9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0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1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132" name="CuadroTexto 131"/>
          <p:cNvSpPr txBox="1"/>
          <p:nvPr/>
        </p:nvSpPr>
        <p:spPr>
          <a:xfrm>
            <a:off x="3209730" y="4935931"/>
            <a:ext cx="1486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YPF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1" name="Disco magnético 200"/>
          <p:cNvSpPr/>
          <p:nvPr/>
        </p:nvSpPr>
        <p:spPr>
          <a:xfrm>
            <a:off x="2980765" y="4104491"/>
            <a:ext cx="295415" cy="239729"/>
          </a:xfrm>
          <a:prstGeom prst="flowChartMagneticDisk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Título 1"/>
          <p:cNvSpPr txBox="1">
            <a:spLocks/>
          </p:cNvSpPr>
          <p:nvPr/>
        </p:nvSpPr>
        <p:spPr>
          <a:xfrm>
            <a:off x="216251" y="1309545"/>
            <a:ext cx="5731693" cy="1023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Oleoducto </a:t>
            </a:r>
            <a:r>
              <a:rPr lang="es-A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Brandsen</a:t>
            </a: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Campana / 166,3 </a:t>
            </a:r>
            <a:r>
              <a:rPr lang="es-A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kms</a:t>
            </a: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22” 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6262242" y="1972878"/>
            <a:ext cx="5736176" cy="4289305"/>
            <a:chOff x="7275216" y="1951835"/>
            <a:chExt cx="4463310" cy="3537006"/>
          </a:xfrm>
        </p:grpSpPr>
        <p:pic>
          <p:nvPicPr>
            <p:cNvPr id="216" name="Imagen 2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3361" y="1951835"/>
              <a:ext cx="4425165" cy="3413816"/>
            </a:xfrm>
            <a:prstGeom prst="rect">
              <a:avLst/>
            </a:prstGeom>
          </p:spPr>
        </p:pic>
        <p:pic>
          <p:nvPicPr>
            <p:cNvPr id="217" name="Imagen 2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32781" y="4580238"/>
              <a:ext cx="281834" cy="290374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18" name="Imagen 2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27835" y="2876376"/>
              <a:ext cx="281834" cy="290374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9" name="CuadroTexto 218"/>
            <p:cNvSpPr txBox="1"/>
            <p:nvPr/>
          </p:nvSpPr>
          <p:spPr>
            <a:xfrm>
              <a:off x="10995505" y="3939027"/>
              <a:ext cx="5889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YPF</a:t>
              </a:r>
              <a:endParaRPr lang="en-US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20" name="Conector recto de flecha 219"/>
            <p:cNvCxnSpPr/>
            <p:nvPr/>
          </p:nvCxnSpPr>
          <p:spPr>
            <a:xfrm>
              <a:off x="10911505" y="3849038"/>
              <a:ext cx="168001" cy="17332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CuadroTexto 220"/>
            <p:cNvSpPr txBox="1"/>
            <p:nvPr/>
          </p:nvSpPr>
          <p:spPr>
            <a:xfrm>
              <a:off x="8829821" y="2151895"/>
              <a:ext cx="14860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600" dirty="0" err="1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Oldelval</a:t>
              </a:r>
              <a:endParaRPr lang="en-US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22" name="Conector recto de flecha 221"/>
            <p:cNvCxnSpPr/>
            <p:nvPr/>
          </p:nvCxnSpPr>
          <p:spPr>
            <a:xfrm flipH="1">
              <a:off x="8829821" y="2490449"/>
              <a:ext cx="98658" cy="20778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CuadroTexto 223"/>
            <p:cNvSpPr txBox="1"/>
            <p:nvPr/>
          </p:nvSpPr>
          <p:spPr>
            <a:xfrm>
              <a:off x="8414633" y="3797077"/>
              <a:ext cx="11864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600" dirty="0" err="1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Oiltanking</a:t>
              </a:r>
              <a:endParaRPr lang="en-US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25" name="Conector recto de flecha 224"/>
            <p:cNvCxnSpPr/>
            <p:nvPr/>
          </p:nvCxnSpPr>
          <p:spPr>
            <a:xfrm flipH="1">
              <a:off x="8879150" y="3091495"/>
              <a:ext cx="49331" cy="76457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CuadroTexto 227"/>
            <p:cNvSpPr txBox="1"/>
            <p:nvPr/>
          </p:nvSpPr>
          <p:spPr>
            <a:xfrm>
              <a:off x="8678419" y="4600556"/>
              <a:ext cx="2025152" cy="888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Terminal </a:t>
              </a:r>
            </a:p>
            <a:p>
              <a:r>
                <a:rPr lang="es-AR" sz="1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Puerto Rosales</a:t>
              </a:r>
            </a:p>
            <a:p>
              <a:r>
                <a:rPr lang="es-AR" sz="1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es-AR" sz="1600" dirty="0" err="1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Oiltanking</a:t>
              </a:r>
              <a:r>
                <a:rPr lang="es-AR" sz="1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endParaRPr lang="en-US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endParaRPr lang="en-US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9" name="CuadroTexto 228"/>
            <p:cNvSpPr txBox="1"/>
            <p:nvPr/>
          </p:nvSpPr>
          <p:spPr>
            <a:xfrm>
              <a:off x="7275216" y="3095678"/>
              <a:ext cx="1408604" cy="888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Terminal Puerto Galván</a:t>
              </a:r>
            </a:p>
            <a:p>
              <a:r>
                <a:rPr lang="es-AR" sz="1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es-AR" sz="1600" dirty="0" err="1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Oiltanking</a:t>
              </a:r>
              <a:r>
                <a:rPr lang="es-AR" sz="1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endParaRPr lang="en-US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endParaRPr lang="en-US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31" name="Título 1"/>
          <p:cNvSpPr txBox="1">
            <a:spLocks/>
          </p:cNvSpPr>
          <p:nvPr/>
        </p:nvSpPr>
        <p:spPr>
          <a:xfrm>
            <a:off x="6643824" y="5834622"/>
            <a:ext cx="5731693" cy="1023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000" b="1" dirty="0"/>
              <a:t>Oleoducto Puerto Galván – Puerto Rosales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7185" y="346594"/>
            <a:ext cx="22574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50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/>
          <a:stretch/>
        </p:blipFill>
        <p:spPr>
          <a:xfrm>
            <a:off x="186774" y="1164678"/>
            <a:ext cx="6743531" cy="3868657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774351" y="378698"/>
            <a:ext cx="3568375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Oleoducto Trasandino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758190" y="5033335"/>
            <a:ext cx="5600700" cy="1168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Puesto Hernández – Concepción (Chile)</a:t>
            </a:r>
          </a:p>
          <a:p>
            <a:pPr algn="ctr"/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427 </a:t>
            </a:r>
            <a:r>
              <a:rPr lang="es-A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kms</a:t>
            </a: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cañería de 16”</a:t>
            </a:r>
          </a:p>
          <a:p>
            <a:pPr algn="ctr"/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291" y="1164678"/>
            <a:ext cx="4667159" cy="4643765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7031905" y="465432"/>
            <a:ext cx="4999228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600" b="1" dirty="0"/>
              <a:t>Proyecto Mayo 2023</a:t>
            </a:r>
          </a:p>
          <a:p>
            <a:r>
              <a:rPr lang="es-AR" sz="1600" b="1" dirty="0"/>
              <a:t>Oleoducto Trasandino – Oleoducto Vaca Muerta Norte (YPF)</a:t>
            </a:r>
            <a:endParaRPr lang="en-US" sz="1600" b="1" dirty="0"/>
          </a:p>
        </p:txBody>
      </p:sp>
      <p:sp>
        <p:nvSpPr>
          <p:cNvPr id="3" name="Rectángulo 2"/>
          <p:cNvSpPr/>
          <p:nvPr/>
        </p:nvSpPr>
        <p:spPr>
          <a:xfrm>
            <a:off x="9621360" y="4301067"/>
            <a:ext cx="2319931" cy="13164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90" y="5808443"/>
            <a:ext cx="1143000" cy="9144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1300" y="6084960"/>
            <a:ext cx="12001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31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220134" y="145623"/>
            <a:ext cx="11669181" cy="6615687"/>
            <a:chOff x="220134" y="145623"/>
            <a:chExt cx="11669181" cy="661568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8334" y="145623"/>
              <a:ext cx="9922404" cy="6615687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43332" y="1438928"/>
              <a:ext cx="3845983" cy="1430742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134" y="145623"/>
              <a:ext cx="3771370" cy="1242674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58626" y="145623"/>
              <a:ext cx="1943100" cy="485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164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EBDBCC3-BD38-4BFB-BD30-EE53E20B0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9FFC9-388D-47C6-80A1-408BD8E61DB9}" type="slidenum">
              <a:rPr lang="es-AR" smtClean="0"/>
              <a:t>3</a:t>
            </a:fld>
            <a:endParaRPr lang="es-AR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AE33C89-82D7-4F9A-8CBC-A2B00C2D1C22}"/>
              </a:ext>
            </a:extLst>
          </p:cNvPr>
          <p:cNvSpPr/>
          <p:nvPr/>
        </p:nvSpPr>
        <p:spPr>
          <a:xfrm>
            <a:off x="87478" y="2035920"/>
            <a:ext cx="6480000" cy="14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endParaRPr lang="es-AR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87478" y="57249"/>
            <a:ext cx="72338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1 - GASODUCTOS DE TRANSPORTE DE GAS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848225" y="1266825"/>
            <a:ext cx="709041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Sistema de Gasoductos Argentino. Compuesto por 2 Empresas prestadoras del servicio publico nacional de transporte de Gas Natural (Transportistas)</a:t>
            </a:r>
          </a:p>
          <a:p>
            <a:pPr algn="ctr"/>
            <a:endParaRPr lang="es-A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  <a:p>
            <a:pPr algn="ctr"/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Licenciatarias de Transporte (TGN/TGS). </a:t>
            </a:r>
          </a:p>
          <a:p>
            <a:pPr algn="ctr"/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Ley 24.076</a:t>
            </a:r>
          </a:p>
          <a:p>
            <a:pPr algn="ctr"/>
            <a:endParaRPr lang="es-A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  <a:p>
            <a:pPr algn="ctr"/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Concesionarias del Transporte</a:t>
            </a:r>
          </a:p>
          <a:p>
            <a:pPr algn="ctr"/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Ley 17.319</a:t>
            </a:r>
          </a:p>
          <a:p>
            <a:pPr algn="ctr"/>
            <a:endParaRPr lang="es-A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06" y="539759"/>
            <a:ext cx="3902891" cy="628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1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625" y="783166"/>
            <a:ext cx="6915150" cy="586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245060" y="0"/>
            <a:ext cx="11828407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Traza del Oleoducto Vaca Muerta – Punta Colorada y Terminal Exportadora (YPF)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45060" y="1113857"/>
            <a:ext cx="3369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ES" dirty="0">
                <a:latin typeface="Roboto"/>
              </a:rPr>
              <a:t>Se diseñará para transportar hasta 750 mil barriles diarios.</a:t>
            </a:r>
            <a:endParaRPr lang="es-ES" b="0" i="0" dirty="0">
              <a:effectLst/>
              <a:latin typeface="Roboto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45060" y="4865525"/>
            <a:ext cx="43777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0000"/>
                </a:solidFill>
                <a:latin typeface="Roboto"/>
              </a:rPr>
              <a:t>YPF espera en cinco años exportar entre el 35% al 40% de su producción de petróleo</a:t>
            </a:r>
            <a:endParaRPr lang="en-US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599" y="875615"/>
            <a:ext cx="4314825" cy="1122817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245060" y="1882884"/>
            <a:ext cx="43777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PT Serif"/>
              </a:rPr>
              <a:t>El oleoducto tendría una longitud aprox. de 700 </a:t>
            </a:r>
            <a:r>
              <a:rPr lang="es-ES" dirty="0" err="1">
                <a:solidFill>
                  <a:srgbClr val="000000"/>
                </a:solidFill>
                <a:latin typeface="PT Serif"/>
              </a:rPr>
              <a:t>kms</a:t>
            </a:r>
            <a:r>
              <a:rPr lang="es-ES" dirty="0">
                <a:solidFill>
                  <a:srgbClr val="000000"/>
                </a:solidFill>
                <a:latin typeface="PT Serif"/>
              </a:rPr>
              <a:t> entre Vaca Muerta y el puerto terminal.</a:t>
            </a:r>
          </a:p>
          <a:p>
            <a:r>
              <a:rPr lang="es-ES" dirty="0">
                <a:solidFill>
                  <a:srgbClr val="000000"/>
                </a:solidFill>
                <a:latin typeface="PT Serif"/>
              </a:rPr>
              <a:t>En la terminal marítima su diseño inicial prevé 20 tanques y dos </a:t>
            </a:r>
            <a:r>
              <a:rPr lang="es-ES" dirty="0" err="1">
                <a:solidFill>
                  <a:srgbClr val="000000"/>
                </a:solidFill>
                <a:latin typeface="PT Serif"/>
              </a:rPr>
              <a:t>monoboyas</a:t>
            </a:r>
            <a:r>
              <a:rPr lang="es-ES" dirty="0">
                <a:solidFill>
                  <a:srgbClr val="000000"/>
                </a:solidFill>
                <a:latin typeface="PT Serif"/>
              </a:rPr>
              <a:t>, instaladas a 6,7 kilómetros de la costa. </a:t>
            </a:r>
          </a:p>
          <a:p>
            <a:r>
              <a:rPr lang="es-ES" dirty="0">
                <a:solidFill>
                  <a:srgbClr val="000000"/>
                </a:solidFill>
                <a:latin typeface="PT Serif"/>
              </a:rPr>
              <a:t>La inversión para las ejecuciones del ducto y de la Terminal marítima totalizará unos 1.260 millones de dólares, que YPF planea afrontar con su disponibilidad.</a:t>
            </a:r>
            <a:endParaRPr lang="es-ES" dirty="0">
              <a:solidFill>
                <a:srgbClr val="000000"/>
              </a:solidFill>
              <a:effectLst/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1339360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73854" y="230887"/>
            <a:ext cx="484093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5 - Poliductos Troncales</a:t>
            </a:r>
          </a:p>
          <a:p>
            <a:endParaRPr lang="es-AR" sz="2000" dirty="0"/>
          </a:p>
          <a:p>
            <a:r>
              <a:rPr lang="es-AR" sz="2000" dirty="0"/>
              <a:t>MEGA</a:t>
            </a:r>
          </a:p>
          <a:p>
            <a:r>
              <a:rPr lang="es-AR" sz="2000" dirty="0"/>
              <a:t>Loma la Lata – Bahía Blanca</a:t>
            </a:r>
          </a:p>
          <a:p>
            <a:endParaRPr lang="es-AR" sz="2000" dirty="0"/>
          </a:p>
          <a:p>
            <a:r>
              <a:rPr lang="es-AR" sz="2000" dirty="0"/>
              <a:t>REFINOR</a:t>
            </a:r>
          </a:p>
          <a:p>
            <a:r>
              <a:rPr lang="es-AR" sz="2000" dirty="0"/>
              <a:t>Campo Duran – Montecristo</a:t>
            </a:r>
          </a:p>
          <a:p>
            <a:r>
              <a:rPr lang="es-AR" sz="2000" dirty="0"/>
              <a:t>Derivación a Planta Los Leales</a:t>
            </a:r>
          </a:p>
          <a:p>
            <a:r>
              <a:rPr lang="es-AR" sz="2000" dirty="0"/>
              <a:t>Derivación a Planta Güemes</a:t>
            </a:r>
          </a:p>
          <a:p>
            <a:br>
              <a:rPr lang="es-AR" sz="2000" dirty="0"/>
            </a:br>
            <a:r>
              <a:rPr lang="es-AR" sz="2000" dirty="0"/>
              <a:t>YPF   </a:t>
            </a:r>
          </a:p>
          <a:p>
            <a:r>
              <a:rPr lang="es-AR" sz="2000" dirty="0"/>
              <a:t>Villa Mercedes - Montecristo</a:t>
            </a:r>
          </a:p>
          <a:p>
            <a:r>
              <a:rPr lang="es-AR" sz="2000" dirty="0"/>
              <a:t>Villa Mercedes - La Matanza</a:t>
            </a:r>
          </a:p>
          <a:p>
            <a:r>
              <a:rPr lang="es-AR" sz="2000" dirty="0"/>
              <a:t>Montecristo – San Lorenzo</a:t>
            </a:r>
          </a:p>
          <a:p>
            <a:r>
              <a:rPr lang="es-AR" sz="2000" dirty="0"/>
              <a:t>Lujan de Cuyo – Villa Mercedes</a:t>
            </a:r>
          </a:p>
          <a:p>
            <a:r>
              <a:rPr lang="es-AR" sz="2000" dirty="0"/>
              <a:t>La Plata – Dársena Inflamables</a:t>
            </a:r>
          </a:p>
          <a:p>
            <a:r>
              <a:rPr lang="es-AR" sz="2000" dirty="0"/>
              <a:t>Dársena Inflamables – La Matanza</a:t>
            </a:r>
          </a:p>
          <a:p>
            <a:endParaRPr lang="es-AR" sz="2000" dirty="0"/>
          </a:p>
          <a:p>
            <a:endParaRPr lang="es-AR" sz="1400" dirty="0"/>
          </a:p>
          <a:p>
            <a:endParaRPr lang="es-AR" sz="1400" dirty="0"/>
          </a:p>
          <a:p>
            <a:endParaRPr lang="es-AR" sz="1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271" y="556498"/>
            <a:ext cx="6176682" cy="58120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/>
          <p:cNvSpPr txBox="1"/>
          <p:nvPr/>
        </p:nvSpPr>
        <p:spPr>
          <a:xfrm>
            <a:off x="5773271" y="5217135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Loma la Lata</a:t>
            </a:r>
            <a:endParaRPr lang="en-US" dirty="0"/>
          </a:p>
        </p:txBody>
      </p:sp>
      <p:sp>
        <p:nvSpPr>
          <p:cNvPr id="7" name="Elipse 6"/>
          <p:cNvSpPr/>
          <p:nvPr/>
        </p:nvSpPr>
        <p:spPr>
          <a:xfrm>
            <a:off x="6981092" y="5586467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/>
          <p:cNvSpPr txBox="1"/>
          <p:nvPr/>
        </p:nvSpPr>
        <p:spPr>
          <a:xfrm>
            <a:off x="8861612" y="5401801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Bahía Blanca</a:t>
            </a:r>
            <a:endParaRPr lang="en-US" dirty="0"/>
          </a:p>
        </p:txBody>
      </p:sp>
      <p:sp>
        <p:nvSpPr>
          <p:cNvPr id="9" name="Elipse 8"/>
          <p:cNvSpPr/>
          <p:nvPr/>
        </p:nvSpPr>
        <p:spPr>
          <a:xfrm>
            <a:off x="8979881" y="5738867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adroTexto 9"/>
          <p:cNvSpPr txBox="1"/>
          <p:nvPr/>
        </p:nvSpPr>
        <p:spPr>
          <a:xfrm>
            <a:off x="8583189" y="556498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Campo Durán</a:t>
            </a:r>
            <a:endParaRPr lang="en-U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8445443" y="3205530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Montecristo</a:t>
            </a:r>
            <a:endParaRPr lang="en-U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6894032" y="4300030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Villa Mercedes</a:t>
            </a:r>
            <a:endParaRPr lang="en-U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8861612" y="4485343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La Matanza</a:t>
            </a:r>
            <a:endParaRPr lang="en-U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9512241" y="3590911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San Lorenzo</a:t>
            </a:r>
            <a:endParaRPr lang="en-U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5773270" y="3656812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Lujan de Cuyo</a:t>
            </a:r>
            <a:endParaRPr lang="en-U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10045642" y="4049140"/>
            <a:ext cx="2023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Dársena Inflamable</a:t>
            </a:r>
            <a:endParaRPr lang="en-U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10349754" y="4418472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La Plata</a:t>
            </a:r>
            <a:endParaRPr lang="en-US" dirty="0"/>
          </a:p>
        </p:txBody>
      </p:sp>
      <p:sp>
        <p:nvSpPr>
          <p:cNvPr id="18" name="Elipse 17"/>
          <p:cNvSpPr/>
          <p:nvPr/>
        </p:nvSpPr>
        <p:spPr>
          <a:xfrm>
            <a:off x="10275279" y="4581219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ipse 18"/>
          <p:cNvSpPr/>
          <p:nvPr/>
        </p:nvSpPr>
        <p:spPr>
          <a:xfrm>
            <a:off x="10102366" y="4478645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ipse 19"/>
          <p:cNvSpPr/>
          <p:nvPr/>
        </p:nvSpPr>
        <p:spPr>
          <a:xfrm>
            <a:off x="9920659" y="4499160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ipse 20"/>
          <p:cNvSpPr/>
          <p:nvPr/>
        </p:nvSpPr>
        <p:spPr>
          <a:xfrm>
            <a:off x="9360876" y="3895420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lipse 21"/>
          <p:cNvSpPr/>
          <p:nvPr/>
        </p:nvSpPr>
        <p:spPr>
          <a:xfrm>
            <a:off x="8423032" y="3502695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ipse 22"/>
          <p:cNvSpPr/>
          <p:nvPr/>
        </p:nvSpPr>
        <p:spPr>
          <a:xfrm>
            <a:off x="7959970" y="4147468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ipse 23"/>
          <p:cNvSpPr/>
          <p:nvPr/>
        </p:nvSpPr>
        <p:spPr>
          <a:xfrm>
            <a:off x="6881448" y="3992140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ipse 24"/>
          <p:cNvSpPr/>
          <p:nvPr/>
        </p:nvSpPr>
        <p:spPr>
          <a:xfrm>
            <a:off x="8519748" y="73313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ipse 25"/>
          <p:cNvSpPr/>
          <p:nvPr/>
        </p:nvSpPr>
        <p:spPr>
          <a:xfrm>
            <a:off x="8091856" y="1465810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ipse 26"/>
          <p:cNvSpPr/>
          <p:nvPr/>
        </p:nvSpPr>
        <p:spPr>
          <a:xfrm>
            <a:off x="8112372" y="2251257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adroTexto 27"/>
          <p:cNvSpPr txBox="1"/>
          <p:nvPr/>
        </p:nvSpPr>
        <p:spPr>
          <a:xfrm>
            <a:off x="8175812" y="2100631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Leales</a:t>
            </a:r>
            <a:endParaRPr lang="en-US" dirty="0"/>
          </a:p>
        </p:txBody>
      </p:sp>
      <p:sp>
        <p:nvSpPr>
          <p:cNvPr id="29" name="CuadroTexto 28"/>
          <p:cNvSpPr txBox="1"/>
          <p:nvPr/>
        </p:nvSpPr>
        <p:spPr>
          <a:xfrm>
            <a:off x="7159870" y="1338693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Güemes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529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28"/>
          <p:cNvGrpSpPr>
            <a:grpSpLocks/>
          </p:cNvGrpSpPr>
          <p:nvPr/>
        </p:nvGrpSpPr>
        <p:grpSpPr bwMode="auto">
          <a:xfrm>
            <a:off x="1521460" y="986790"/>
            <a:ext cx="9131300" cy="4781550"/>
            <a:chOff x="40" y="1084"/>
            <a:chExt cx="5664" cy="2996"/>
          </a:xfrm>
        </p:grpSpPr>
        <p:grpSp>
          <p:nvGrpSpPr>
            <p:cNvPr id="5" name="Group 427"/>
            <p:cNvGrpSpPr>
              <a:grpSpLocks/>
            </p:cNvGrpSpPr>
            <p:nvPr/>
          </p:nvGrpSpPr>
          <p:grpSpPr bwMode="auto">
            <a:xfrm>
              <a:off x="40" y="1084"/>
              <a:ext cx="5664" cy="2308"/>
              <a:chOff x="40" y="1084"/>
              <a:chExt cx="5664" cy="2308"/>
            </a:xfrm>
          </p:grpSpPr>
          <p:pic>
            <p:nvPicPr>
              <p:cNvPr id="15" name="Picture 1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" y="1084"/>
                <a:ext cx="5664" cy="23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Text Box 29"/>
              <p:cNvSpPr txBox="1">
                <a:spLocks noChangeArrowheads="1"/>
              </p:cNvSpPr>
              <p:nvPr/>
            </p:nvSpPr>
            <p:spPr bwMode="auto">
              <a:xfrm>
                <a:off x="192" y="1528"/>
                <a:ext cx="472" cy="102"/>
              </a:xfrm>
              <a:prstGeom prst="rect">
                <a:avLst/>
              </a:prstGeom>
              <a:noFill/>
              <a:ln w="3175">
                <a:solidFill>
                  <a:srgbClr val="00008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" rIns="0" bIns="36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s-AR" altLang="en-US" sz="1000"/>
                  <a:t>445 m SNM</a:t>
                </a:r>
              </a:p>
            </p:txBody>
          </p:sp>
          <p:sp>
            <p:nvSpPr>
              <p:cNvPr id="17" name="Text Box 31"/>
              <p:cNvSpPr txBox="1">
                <a:spLocks noChangeArrowheads="1"/>
              </p:cNvSpPr>
              <p:nvPr/>
            </p:nvSpPr>
            <p:spPr bwMode="auto">
              <a:xfrm>
                <a:off x="5184" y="2784"/>
                <a:ext cx="472" cy="102"/>
              </a:xfrm>
              <a:prstGeom prst="rect">
                <a:avLst/>
              </a:prstGeom>
              <a:noFill/>
              <a:ln w="3175">
                <a:solidFill>
                  <a:srgbClr val="00008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" rIns="0" bIns="36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s-AR" altLang="en-US" sz="1000"/>
                  <a:t>0 m SNM</a:t>
                </a:r>
              </a:p>
            </p:txBody>
          </p:sp>
          <p:grpSp>
            <p:nvGrpSpPr>
              <p:cNvPr id="18" name="Group 424"/>
              <p:cNvGrpSpPr>
                <a:grpSpLocks/>
              </p:cNvGrpSpPr>
              <p:nvPr/>
            </p:nvGrpSpPr>
            <p:grpSpPr bwMode="auto">
              <a:xfrm>
                <a:off x="358" y="1636"/>
                <a:ext cx="5098" cy="978"/>
                <a:chOff x="358" y="1636"/>
                <a:chExt cx="5098" cy="978"/>
              </a:xfrm>
            </p:grpSpPr>
            <p:sp>
              <p:nvSpPr>
                <p:cNvPr id="19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2488" y="2064"/>
                  <a:ext cx="472" cy="102"/>
                </a:xfrm>
                <a:prstGeom prst="rect">
                  <a:avLst/>
                </a:prstGeom>
                <a:noFill/>
                <a:ln w="3175">
                  <a:solidFill>
                    <a:srgbClr val="00008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6000" tIns="3600" rIns="0" bIns="360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s-AR" altLang="en-US" sz="1000"/>
                    <a:t>217 m SNM</a:t>
                  </a:r>
                </a:p>
              </p:txBody>
            </p:sp>
            <p:grpSp>
              <p:nvGrpSpPr>
                <p:cNvPr id="20" name="Group 232"/>
                <p:cNvGrpSpPr>
                  <a:grpSpLocks/>
                </p:cNvGrpSpPr>
                <p:nvPr/>
              </p:nvGrpSpPr>
              <p:grpSpPr bwMode="auto">
                <a:xfrm>
                  <a:off x="358" y="1684"/>
                  <a:ext cx="87" cy="90"/>
                  <a:chOff x="74" y="1583"/>
                  <a:chExt cx="80" cy="90"/>
                </a:xfrm>
              </p:grpSpPr>
              <p:sp>
                <p:nvSpPr>
                  <p:cNvPr id="205" name="Freeform 233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6" name="Freeform 234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" name="Freeform 235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8" name="Rectangle 236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9" name="Line 237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0" name="Line 238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1" name="Line 239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" name="Group 240"/>
                <p:cNvGrpSpPr>
                  <a:grpSpLocks/>
                </p:cNvGrpSpPr>
                <p:nvPr/>
              </p:nvGrpSpPr>
              <p:grpSpPr bwMode="auto">
                <a:xfrm>
                  <a:off x="414" y="1636"/>
                  <a:ext cx="87" cy="90"/>
                  <a:chOff x="74" y="1583"/>
                  <a:chExt cx="80" cy="90"/>
                </a:xfrm>
              </p:grpSpPr>
              <p:sp>
                <p:nvSpPr>
                  <p:cNvPr id="198" name="Freeform 241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" name="Freeform 242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" name="Freeform 243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" name="Rectangle 244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2" name="Line 245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3" name="Line 246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4" name="Line 247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" name="Group 248"/>
                <p:cNvGrpSpPr>
                  <a:grpSpLocks/>
                </p:cNvGrpSpPr>
                <p:nvPr/>
              </p:nvGrpSpPr>
              <p:grpSpPr bwMode="auto">
                <a:xfrm rot="2304916">
                  <a:off x="705" y="1720"/>
                  <a:ext cx="87" cy="90"/>
                  <a:chOff x="74" y="1583"/>
                  <a:chExt cx="80" cy="90"/>
                </a:xfrm>
              </p:grpSpPr>
              <p:sp>
                <p:nvSpPr>
                  <p:cNvPr id="191" name="Freeform 249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2" name="Freeform 250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3" name="Freeform 251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4" name="Rectangle 252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" name="Line 253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" name="Line 254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" name="Line 255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" name="Group 256"/>
                <p:cNvGrpSpPr>
                  <a:grpSpLocks/>
                </p:cNvGrpSpPr>
                <p:nvPr/>
              </p:nvGrpSpPr>
              <p:grpSpPr bwMode="auto">
                <a:xfrm rot="1379586">
                  <a:off x="974" y="1848"/>
                  <a:ext cx="87" cy="90"/>
                  <a:chOff x="74" y="1583"/>
                  <a:chExt cx="80" cy="90"/>
                </a:xfrm>
              </p:grpSpPr>
              <p:sp>
                <p:nvSpPr>
                  <p:cNvPr id="184" name="Freeform 257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5" name="Freeform 258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6" name="Freeform 259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7" name="Rectangle 260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" name="Line 261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9" name="Line 262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0" name="Line 263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" name="Group 264"/>
                <p:cNvGrpSpPr>
                  <a:grpSpLocks/>
                </p:cNvGrpSpPr>
                <p:nvPr/>
              </p:nvGrpSpPr>
              <p:grpSpPr bwMode="auto">
                <a:xfrm rot="4601214">
                  <a:off x="1134" y="2100"/>
                  <a:ext cx="80" cy="98"/>
                  <a:chOff x="74" y="1583"/>
                  <a:chExt cx="80" cy="90"/>
                </a:xfrm>
              </p:grpSpPr>
              <p:sp>
                <p:nvSpPr>
                  <p:cNvPr id="177" name="Freeform 265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8" name="Freeform 266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9" name="Freeform 267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0" name="Rectangle 268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1" name="Line 269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2" name="Line 270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3" name="Line 271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" name="Group 272"/>
                <p:cNvGrpSpPr>
                  <a:grpSpLocks/>
                </p:cNvGrpSpPr>
                <p:nvPr/>
              </p:nvGrpSpPr>
              <p:grpSpPr bwMode="auto">
                <a:xfrm rot="2993031">
                  <a:off x="1233" y="2388"/>
                  <a:ext cx="80" cy="98"/>
                  <a:chOff x="74" y="1583"/>
                  <a:chExt cx="80" cy="90"/>
                </a:xfrm>
              </p:grpSpPr>
              <p:sp>
                <p:nvSpPr>
                  <p:cNvPr id="170" name="Freeform 273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1" name="Freeform 274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2" name="Freeform 275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3" name="Rectangle 276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" name="Line 277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5" name="Line 278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6" name="Line 279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" name="Group 280"/>
                <p:cNvGrpSpPr>
                  <a:grpSpLocks/>
                </p:cNvGrpSpPr>
                <p:nvPr/>
              </p:nvGrpSpPr>
              <p:grpSpPr bwMode="auto">
                <a:xfrm>
                  <a:off x="1823" y="2520"/>
                  <a:ext cx="87" cy="90"/>
                  <a:chOff x="74" y="1583"/>
                  <a:chExt cx="80" cy="90"/>
                </a:xfrm>
              </p:grpSpPr>
              <p:sp>
                <p:nvSpPr>
                  <p:cNvPr id="163" name="Freeform 281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" name="Freeform 282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" name="Freeform 283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" name="Rectangle 284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7" name="Line 285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8" name="Line 286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9" name="Line 287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" name="Group 288"/>
                <p:cNvGrpSpPr>
                  <a:grpSpLocks/>
                </p:cNvGrpSpPr>
                <p:nvPr/>
              </p:nvGrpSpPr>
              <p:grpSpPr bwMode="auto">
                <a:xfrm>
                  <a:off x="2450" y="2524"/>
                  <a:ext cx="87" cy="90"/>
                  <a:chOff x="74" y="1583"/>
                  <a:chExt cx="80" cy="90"/>
                </a:xfrm>
              </p:grpSpPr>
              <p:sp>
                <p:nvSpPr>
                  <p:cNvPr id="156" name="Freeform 289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7" name="Freeform 290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" name="Freeform 291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9" name="Rectangle 292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0" name="Line 293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1" name="Line 294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2" name="Line 295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8" name="Group 296"/>
                <p:cNvGrpSpPr>
                  <a:grpSpLocks/>
                </p:cNvGrpSpPr>
                <p:nvPr/>
              </p:nvGrpSpPr>
              <p:grpSpPr bwMode="auto">
                <a:xfrm>
                  <a:off x="2149" y="2508"/>
                  <a:ext cx="87" cy="90"/>
                  <a:chOff x="74" y="1583"/>
                  <a:chExt cx="80" cy="90"/>
                </a:xfrm>
              </p:grpSpPr>
              <p:sp>
                <p:nvSpPr>
                  <p:cNvPr id="149" name="Freeform 297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0" name="Freeform 298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1" name="Freeform 299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2" name="Rectangle 300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3" name="Line 301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4" name="Line 302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" name="Line 303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9" name="Group 304"/>
                <p:cNvGrpSpPr>
                  <a:grpSpLocks/>
                </p:cNvGrpSpPr>
                <p:nvPr/>
              </p:nvGrpSpPr>
              <p:grpSpPr bwMode="auto">
                <a:xfrm>
                  <a:off x="1532" y="2476"/>
                  <a:ext cx="87" cy="90"/>
                  <a:chOff x="74" y="1583"/>
                  <a:chExt cx="80" cy="90"/>
                </a:xfrm>
              </p:grpSpPr>
              <p:sp>
                <p:nvSpPr>
                  <p:cNvPr id="142" name="Freeform 305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3" name="Freeform 306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4" name="Freeform 307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5" name="Rectangle 308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6" name="Line 309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7" name="Line 310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8" name="Line 311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0" name="Group 312"/>
                <p:cNvGrpSpPr>
                  <a:grpSpLocks/>
                </p:cNvGrpSpPr>
                <p:nvPr/>
              </p:nvGrpSpPr>
              <p:grpSpPr bwMode="auto">
                <a:xfrm>
                  <a:off x="2942" y="2508"/>
                  <a:ext cx="87" cy="90"/>
                  <a:chOff x="74" y="1583"/>
                  <a:chExt cx="80" cy="90"/>
                </a:xfrm>
              </p:grpSpPr>
              <p:sp>
                <p:nvSpPr>
                  <p:cNvPr id="135" name="Freeform 313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6" name="Freeform 314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" name="Freeform 315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8" name="Rectangle 316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" name="Line 317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0" name="Line 318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1" name="Line 319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" name="Group 320"/>
                <p:cNvGrpSpPr>
                  <a:grpSpLocks/>
                </p:cNvGrpSpPr>
                <p:nvPr/>
              </p:nvGrpSpPr>
              <p:grpSpPr bwMode="auto">
                <a:xfrm>
                  <a:off x="3198" y="2508"/>
                  <a:ext cx="87" cy="90"/>
                  <a:chOff x="74" y="1583"/>
                  <a:chExt cx="80" cy="90"/>
                </a:xfrm>
              </p:grpSpPr>
              <p:sp>
                <p:nvSpPr>
                  <p:cNvPr id="128" name="Freeform 321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9" name="Freeform 322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0" name="Freeform 323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1" name="Rectangle 324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2" name="Line 325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3" name="Line 326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4" name="Line 327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2" name="Group 328"/>
                <p:cNvGrpSpPr>
                  <a:grpSpLocks/>
                </p:cNvGrpSpPr>
                <p:nvPr/>
              </p:nvGrpSpPr>
              <p:grpSpPr bwMode="auto">
                <a:xfrm>
                  <a:off x="3695" y="2496"/>
                  <a:ext cx="87" cy="90"/>
                  <a:chOff x="74" y="1583"/>
                  <a:chExt cx="80" cy="90"/>
                </a:xfrm>
              </p:grpSpPr>
              <p:sp>
                <p:nvSpPr>
                  <p:cNvPr id="121" name="Freeform 329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2" name="Freeform 330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3" name="Freeform 331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4" name="Rectangle 332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5" name="Line 333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6" name="Line 334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" name="Line 335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3" name="Group 336"/>
                <p:cNvGrpSpPr>
                  <a:grpSpLocks/>
                </p:cNvGrpSpPr>
                <p:nvPr/>
              </p:nvGrpSpPr>
              <p:grpSpPr bwMode="auto">
                <a:xfrm>
                  <a:off x="3451" y="2508"/>
                  <a:ext cx="87" cy="90"/>
                  <a:chOff x="74" y="1583"/>
                  <a:chExt cx="80" cy="90"/>
                </a:xfrm>
              </p:grpSpPr>
              <p:sp>
                <p:nvSpPr>
                  <p:cNvPr id="114" name="Freeform 337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" name="Freeform 338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6" name="Freeform 339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7" name="Rectangle 340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8" name="Line 341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9" name="Line 342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0" name="Line 343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4" name="Group 344"/>
                <p:cNvGrpSpPr>
                  <a:grpSpLocks/>
                </p:cNvGrpSpPr>
                <p:nvPr/>
              </p:nvGrpSpPr>
              <p:grpSpPr bwMode="auto">
                <a:xfrm rot="-649926">
                  <a:off x="3904" y="2476"/>
                  <a:ext cx="87" cy="90"/>
                  <a:chOff x="74" y="1583"/>
                  <a:chExt cx="80" cy="90"/>
                </a:xfrm>
              </p:grpSpPr>
              <p:sp>
                <p:nvSpPr>
                  <p:cNvPr id="107" name="Freeform 345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" name="Freeform 346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" name="Freeform 347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" name="Rectangle 348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" name="Line 349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2" name="Line 350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3" name="Line 351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5" name="Group 352"/>
                <p:cNvGrpSpPr>
                  <a:grpSpLocks/>
                </p:cNvGrpSpPr>
                <p:nvPr/>
              </p:nvGrpSpPr>
              <p:grpSpPr bwMode="auto">
                <a:xfrm rot="-810823">
                  <a:off x="4009" y="2464"/>
                  <a:ext cx="87" cy="90"/>
                  <a:chOff x="74" y="1583"/>
                  <a:chExt cx="80" cy="90"/>
                </a:xfrm>
              </p:grpSpPr>
              <p:sp>
                <p:nvSpPr>
                  <p:cNvPr id="100" name="Freeform 353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 354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2" name="Freeform 355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3" name="Rectangle 356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" name="Line 357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" name="Line 358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" name="Line 359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" name="Group 360"/>
                <p:cNvGrpSpPr>
                  <a:grpSpLocks/>
                </p:cNvGrpSpPr>
                <p:nvPr/>
              </p:nvGrpSpPr>
              <p:grpSpPr bwMode="auto">
                <a:xfrm rot="-699114">
                  <a:off x="4273" y="2416"/>
                  <a:ext cx="87" cy="90"/>
                  <a:chOff x="74" y="1583"/>
                  <a:chExt cx="80" cy="90"/>
                </a:xfrm>
              </p:grpSpPr>
              <p:sp>
                <p:nvSpPr>
                  <p:cNvPr id="93" name="Freeform 361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" name="Freeform 362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" name="Freeform 363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6" name="Rectangle 364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7" name="Line 365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" name="Line 366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" name="Line 367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" name="Group 368"/>
                <p:cNvGrpSpPr>
                  <a:grpSpLocks/>
                </p:cNvGrpSpPr>
                <p:nvPr/>
              </p:nvGrpSpPr>
              <p:grpSpPr bwMode="auto">
                <a:xfrm rot="-1144185">
                  <a:off x="4523" y="2368"/>
                  <a:ext cx="87" cy="90"/>
                  <a:chOff x="74" y="1583"/>
                  <a:chExt cx="80" cy="90"/>
                </a:xfrm>
              </p:grpSpPr>
              <p:sp>
                <p:nvSpPr>
                  <p:cNvPr id="86" name="Freeform 369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" name="Freeform 370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8" name="Freeform 371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9" name="Rectangle 372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" name="Line 373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1" name="Line 374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" name="Line 375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" name="Group 376"/>
                <p:cNvGrpSpPr>
                  <a:grpSpLocks/>
                </p:cNvGrpSpPr>
                <p:nvPr/>
              </p:nvGrpSpPr>
              <p:grpSpPr bwMode="auto">
                <a:xfrm rot="-776844">
                  <a:off x="4766" y="2312"/>
                  <a:ext cx="87" cy="90"/>
                  <a:chOff x="74" y="1583"/>
                  <a:chExt cx="80" cy="90"/>
                </a:xfrm>
              </p:grpSpPr>
              <p:sp>
                <p:nvSpPr>
                  <p:cNvPr id="79" name="Freeform 377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" name="Freeform 378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" name="Freeform 379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2" name="Rectangle 380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3" name="Line 381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4" name="Line 382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" name="Line 383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9" name="Group 384"/>
                <p:cNvGrpSpPr>
                  <a:grpSpLocks/>
                </p:cNvGrpSpPr>
                <p:nvPr/>
              </p:nvGrpSpPr>
              <p:grpSpPr bwMode="auto">
                <a:xfrm rot="-1211148">
                  <a:off x="4957" y="2236"/>
                  <a:ext cx="87" cy="90"/>
                  <a:chOff x="74" y="1583"/>
                  <a:chExt cx="80" cy="90"/>
                </a:xfrm>
              </p:grpSpPr>
              <p:sp>
                <p:nvSpPr>
                  <p:cNvPr id="72" name="Freeform 385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3" name="Freeform 386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" name="Freeform 387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" name="Rectangle 388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6" name="Line 389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7" name="Line 390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" name="Line 391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0" name="Group 392"/>
                <p:cNvGrpSpPr>
                  <a:grpSpLocks/>
                </p:cNvGrpSpPr>
                <p:nvPr/>
              </p:nvGrpSpPr>
              <p:grpSpPr bwMode="auto">
                <a:xfrm rot="-1463525">
                  <a:off x="5070" y="2180"/>
                  <a:ext cx="87" cy="90"/>
                  <a:chOff x="74" y="1583"/>
                  <a:chExt cx="80" cy="90"/>
                </a:xfrm>
              </p:grpSpPr>
              <p:sp>
                <p:nvSpPr>
                  <p:cNvPr id="65" name="Freeform 393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6" name="Freeform 394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7" name="Freeform 395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8" name="Rectangle 396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9" name="Line 397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0" name="Line 398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" name="Line 399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" name="Group 400"/>
                <p:cNvGrpSpPr>
                  <a:grpSpLocks/>
                </p:cNvGrpSpPr>
                <p:nvPr/>
              </p:nvGrpSpPr>
              <p:grpSpPr bwMode="auto">
                <a:xfrm>
                  <a:off x="5183" y="2132"/>
                  <a:ext cx="87" cy="90"/>
                  <a:chOff x="74" y="1583"/>
                  <a:chExt cx="80" cy="90"/>
                </a:xfrm>
              </p:grpSpPr>
              <p:sp>
                <p:nvSpPr>
                  <p:cNvPr id="58" name="Freeform 401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" name="Freeform 402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0" name="Freeform 403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" name="Rectangle 404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2" name="Line 405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" name="Line 406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4" name="Line 407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" name="Group 408"/>
                <p:cNvGrpSpPr>
                  <a:grpSpLocks/>
                </p:cNvGrpSpPr>
                <p:nvPr/>
              </p:nvGrpSpPr>
              <p:grpSpPr bwMode="auto">
                <a:xfrm>
                  <a:off x="5310" y="2120"/>
                  <a:ext cx="87" cy="90"/>
                  <a:chOff x="74" y="1583"/>
                  <a:chExt cx="80" cy="90"/>
                </a:xfrm>
              </p:grpSpPr>
              <p:sp>
                <p:nvSpPr>
                  <p:cNvPr id="51" name="Freeform 409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" name="Freeform 410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3" name="Freeform 411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4" name="Rectangle 412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5" name="Line 413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6" name="Line 414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" name="Line 415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" name="Group 416"/>
                <p:cNvGrpSpPr>
                  <a:grpSpLocks/>
                </p:cNvGrpSpPr>
                <p:nvPr/>
              </p:nvGrpSpPr>
              <p:grpSpPr bwMode="auto">
                <a:xfrm>
                  <a:off x="5369" y="2176"/>
                  <a:ext cx="87" cy="90"/>
                  <a:chOff x="74" y="1583"/>
                  <a:chExt cx="80" cy="90"/>
                </a:xfrm>
              </p:grpSpPr>
              <p:sp>
                <p:nvSpPr>
                  <p:cNvPr id="44" name="Freeform 417"/>
                  <p:cNvSpPr>
                    <a:spLocks/>
                  </p:cNvSpPr>
                  <p:nvPr/>
                </p:nvSpPr>
                <p:spPr bwMode="auto">
                  <a:xfrm>
                    <a:off x="129" y="1627"/>
                    <a:ext cx="25" cy="46"/>
                  </a:xfrm>
                  <a:custGeom>
                    <a:avLst/>
                    <a:gdLst>
                      <a:gd name="T0" fmla="*/ 1 w 27"/>
                      <a:gd name="T1" fmla="*/ 14 h 50"/>
                      <a:gd name="T2" fmla="*/ 4 w 27"/>
                      <a:gd name="T3" fmla="*/ 25 h 50"/>
                      <a:gd name="T4" fmla="*/ 2 w 27"/>
                      <a:gd name="T5" fmla="*/ 29 h 50"/>
                      <a:gd name="T6" fmla="*/ 0 w 27"/>
                      <a:gd name="T7" fmla="*/ 35 h 50"/>
                      <a:gd name="T8" fmla="*/ 27 w 27"/>
                      <a:gd name="T9" fmla="*/ 50 h 50"/>
                      <a:gd name="T10" fmla="*/ 27 w 27"/>
                      <a:gd name="T11" fmla="*/ 0 h 50"/>
                      <a:gd name="T12" fmla="*/ 1 w 27"/>
                      <a:gd name="T13" fmla="*/ 14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50">
                        <a:moveTo>
                          <a:pt x="1" y="14"/>
                        </a:moveTo>
                        <a:lnTo>
                          <a:pt x="4" y="25"/>
                        </a:lnTo>
                        <a:lnTo>
                          <a:pt x="2" y="29"/>
                        </a:lnTo>
                        <a:lnTo>
                          <a:pt x="0" y="35"/>
                        </a:lnTo>
                        <a:lnTo>
                          <a:pt x="27" y="50"/>
                        </a:lnTo>
                        <a:lnTo>
                          <a:pt x="27" y="0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5" name="Freeform 418"/>
                  <p:cNvSpPr>
                    <a:spLocks/>
                  </p:cNvSpPr>
                  <p:nvPr/>
                </p:nvSpPr>
                <p:spPr bwMode="auto">
                  <a:xfrm>
                    <a:off x="74" y="1627"/>
                    <a:ext cx="25" cy="46"/>
                  </a:xfrm>
                  <a:custGeom>
                    <a:avLst/>
                    <a:gdLst>
                      <a:gd name="T0" fmla="*/ 24 w 26"/>
                      <a:gd name="T1" fmla="*/ 16 h 51"/>
                      <a:gd name="T2" fmla="*/ 0 w 26"/>
                      <a:gd name="T3" fmla="*/ 0 h 51"/>
                      <a:gd name="T4" fmla="*/ 0 w 26"/>
                      <a:gd name="T5" fmla="*/ 51 h 51"/>
                      <a:gd name="T6" fmla="*/ 26 w 26"/>
                      <a:gd name="T7" fmla="*/ 35 h 51"/>
                      <a:gd name="T8" fmla="*/ 23 w 26"/>
                      <a:gd name="T9" fmla="*/ 29 h 51"/>
                      <a:gd name="T10" fmla="*/ 23 w 26"/>
                      <a:gd name="T11" fmla="*/ 25 h 51"/>
                      <a:gd name="T12" fmla="*/ 24 w 26"/>
                      <a:gd name="T13" fmla="*/ 16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51">
                        <a:moveTo>
                          <a:pt x="24" y="16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26" y="35"/>
                        </a:lnTo>
                        <a:lnTo>
                          <a:pt x="23" y="29"/>
                        </a:lnTo>
                        <a:lnTo>
                          <a:pt x="23" y="25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" name="Freeform 419"/>
                  <p:cNvSpPr>
                    <a:spLocks/>
                  </p:cNvSpPr>
                  <p:nvPr/>
                </p:nvSpPr>
                <p:spPr bwMode="auto">
                  <a:xfrm>
                    <a:off x="96" y="1632"/>
                    <a:ext cx="36" cy="35"/>
                  </a:xfrm>
                  <a:custGeom>
                    <a:avLst/>
                    <a:gdLst>
                      <a:gd name="T0" fmla="*/ 37 w 39"/>
                      <a:gd name="T1" fmla="*/ 12 h 39"/>
                      <a:gd name="T2" fmla="*/ 39 w 39"/>
                      <a:gd name="T3" fmla="*/ 23 h 39"/>
                      <a:gd name="T4" fmla="*/ 35 w 39"/>
                      <a:gd name="T5" fmla="*/ 31 h 39"/>
                      <a:gd name="T6" fmla="*/ 27 w 39"/>
                      <a:gd name="T7" fmla="*/ 37 h 39"/>
                      <a:gd name="T8" fmla="*/ 17 w 39"/>
                      <a:gd name="T9" fmla="*/ 39 h 39"/>
                      <a:gd name="T10" fmla="*/ 7 w 39"/>
                      <a:gd name="T11" fmla="*/ 36 h 39"/>
                      <a:gd name="T12" fmla="*/ 1 w 39"/>
                      <a:gd name="T13" fmla="*/ 27 h 39"/>
                      <a:gd name="T14" fmla="*/ 0 w 39"/>
                      <a:gd name="T15" fmla="*/ 17 h 39"/>
                      <a:gd name="T16" fmla="*/ 3 w 39"/>
                      <a:gd name="T17" fmla="*/ 8 h 39"/>
                      <a:gd name="T18" fmla="*/ 11 w 39"/>
                      <a:gd name="T19" fmla="*/ 2 h 39"/>
                      <a:gd name="T20" fmla="*/ 22 w 39"/>
                      <a:gd name="T21" fmla="*/ 0 h 39"/>
                      <a:gd name="T22" fmla="*/ 30 w 39"/>
                      <a:gd name="T23" fmla="*/ 3 h 39"/>
                      <a:gd name="T24" fmla="*/ 37 w 39"/>
                      <a:gd name="T25" fmla="*/ 1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9" h="39">
                        <a:moveTo>
                          <a:pt x="37" y="12"/>
                        </a:moveTo>
                        <a:lnTo>
                          <a:pt x="39" y="23"/>
                        </a:lnTo>
                        <a:lnTo>
                          <a:pt x="35" y="31"/>
                        </a:lnTo>
                        <a:lnTo>
                          <a:pt x="27" y="37"/>
                        </a:lnTo>
                        <a:lnTo>
                          <a:pt x="17" y="39"/>
                        </a:lnTo>
                        <a:lnTo>
                          <a:pt x="7" y="36"/>
                        </a:lnTo>
                        <a:lnTo>
                          <a:pt x="1" y="27"/>
                        </a:lnTo>
                        <a:lnTo>
                          <a:pt x="0" y="17"/>
                        </a:lnTo>
                        <a:lnTo>
                          <a:pt x="3" y="8"/>
                        </a:lnTo>
                        <a:lnTo>
                          <a:pt x="11" y="2"/>
                        </a:lnTo>
                        <a:lnTo>
                          <a:pt x="22" y="0"/>
                        </a:lnTo>
                        <a:lnTo>
                          <a:pt x="30" y="3"/>
                        </a:lnTo>
                        <a:lnTo>
                          <a:pt x="37" y="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" name="Rectangle 420"/>
                  <p:cNvSpPr>
                    <a:spLocks noChangeArrowheads="1"/>
                  </p:cNvSpPr>
                  <p:nvPr/>
                </p:nvSpPr>
                <p:spPr bwMode="auto">
                  <a:xfrm>
                    <a:off x="94" y="1583"/>
                    <a:ext cx="38" cy="26"/>
                  </a:xfrm>
                  <a:prstGeom prst="rect">
                    <a:avLst/>
                  </a:prstGeom>
                  <a:solidFill>
                    <a:srgbClr val="FFFFFF"/>
                  </a:solidFill>
                  <a:ln w="158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8" name="Line 421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609"/>
                    <a:ext cx="1" cy="2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" name="Line 422"/>
                  <p:cNvSpPr>
                    <a:spLocks noChangeShapeType="1"/>
                  </p:cNvSpPr>
                  <p:nvPr/>
                </p:nvSpPr>
                <p:spPr bwMode="auto">
                  <a:xfrm>
                    <a:off x="94" y="1597"/>
                    <a:ext cx="38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0" name="Line 423"/>
                  <p:cNvSpPr>
                    <a:spLocks noChangeShapeType="1"/>
                  </p:cNvSpPr>
                  <p:nvPr/>
                </p:nvSpPr>
                <p:spPr bwMode="auto">
                  <a:xfrm>
                    <a:off x="114" y="1597"/>
                    <a:ext cx="1" cy="12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6" name="Group 426"/>
            <p:cNvGrpSpPr>
              <a:grpSpLocks/>
            </p:cNvGrpSpPr>
            <p:nvPr/>
          </p:nvGrpSpPr>
          <p:grpSpPr bwMode="auto">
            <a:xfrm>
              <a:off x="448" y="3168"/>
              <a:ext cx="4992" cy="912"/>
              <a:chOff x="448" y="3168"/>
              <a:chExt cx="4992" cy="912"/>
            </a:xfrm>
          </p:grpSpPr>
          <p:sp>
            <p:nvSpPr>
              <p:cNvPr id="7" name="Line 18"/>
              <p:cNvSpPr>
                <a:spLocks noChangeShapeType="1"/>
              </p:cNvSpPr>
              <p:nvPr/>
            </p:nvSpPr>
            <p:spPr bwMode="auto">
              <a:xfrm>
                <a:off x="448" y="3696"/>
                <a:ext cx="4992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Line 15"/>
              <p:cNvSpPr>
                <a:spLocks noChangeShapeType="1"/>
              </p:cNvSpPr>
              <p:nvPr/>
            </p:nvSpPr>
            <p:spPr bwMode="auto">
              <a:xfrm>
                <a:off x="448" y="3168"/>
                <a:ext cx="0" cy="912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Line 16"/>
              <p:cNvSpPr>
                <a:spLocks noChangeShapeType="1"/>
              </p:cNvSpPr>
              <p:nvPr/>
            </p:nvSpPr>
            <p:spPr bwMode="auto">
              <a:xfrm>
                <a:off x="2704" y="3216"/>
                <a:ext cx="0" cy="528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17"/>
              <p:cNvSpPr>
                <a:spLocks noChangeShapeType="1"/>
              </p:cNvSpPr>
              <p:nvPr/>
            </p:nvSpPr>
            <p:spPr bwMode="auto">
              <a:xfrm>
                <a:off x="5440" y="3216"/>
                <a:ext cx="0" cy="864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9"/>
              <p:cNvSpPr>
                <a:spLocks noChangeShapeType="1"/>
              </p:cNvSpPr>
              <p:nvPr/>
            </p:nvSpPr>
            <p:spPr bwMode="auto">
              <a:xfrm>
                <a:off x="448" y="3984"/>
                <a:ext cx="4992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 Box 20"/>
              <p:cNvSpPr txBox="1">
                <a:spLocks noChangeArrowheads="1"/>
              </p:cNvSpPr>
              <p:nvPr/>
            </p:nvSpPr>
            <p:spPr bwMode="auto">
              <a:xfrm>
                <a:off x="1336" y="3546"/>
                <a:ext cx="456" cy="1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ES" altLang="en-US" sz="1400" b="1">
                    <a:solidFill>
                      <a:srgbClr val="000066"/>
                    </a:solidFill>
                  </a:rPr>
                  <a:t>273 Km</a:t>
                </a:r>
              </a:p>
            </p:txBody>
          </p:sp>
          <p:sp>
            <p:nvSpPr>
              <p:cNvPr id="13" name="Text Box 22"/>
              <p:cNvSpPr txBox="1">
                <a:spLocks noChangeArrowheads="1"/>
              </p:cNvSpPr>
              <p:nvPr/>
            </p:nvSpPr>
            <p:spPr bwMode="auto">
              <a:xfrm>
                <a:off x="2528" y="3840"/>
                <a:ext cx="464" cy="1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ES" altLang="en-US" sz="1400" b="1">
                    <a:solidFill>
                      <a:srgbClr val="000066"/>
                    </a:solidFill>
                  </a:rPr>
                  <a:t>600 Km</a:t>
                </a:r>
              </a:p>
            </p:txBody>
          </p:sp>
          <p:sp>
            <p:nvSpPr>
              <p:cNvPr id="14" name="Text Box 21"/>
              <p:cNvSpPr txBox="1">
                <a:spLocks noChangeArrowheads="1"/>
              </p:cNvSpPr>
              <p:nvPr/>
            </p:nvSpPr>
            <p:spPr bwMode="auto">
              <a:xfrm>
                <a:off x="3824" y="3568"/>
                <a:ext cx="464" cy="1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ES" altLang="en-US" sz="1400" b="1">
                    <a:solidFill>
                      <a:srgbClr val="000066"/>
                    </a:solidFill>
                  </a:rPr>
                  <a:t>327 Km</a:t>
                </a:r>
              </a:p>
            </p:txBody>
          </p:sp>
        </p:grpSp>
      </p:grpSp>
      <p:pic>
        <p:nvPicPr>
          <p:cNvPr id="212" name="Picture 26" descr="logo_mega_h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066" y="1090624"/>
            <a:ext cx="1752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3" name="Título 1"/>
          <p:cNvSpPr txBox="1">
            <a:spLocks/>
          </p:cNvSpPr>
          <p:nvPr/>
        </p:nvSpPr>
        <p:spPr>
          <a:xfrm>
            <a:off x="2891790" y="5659868"/>
            <a:ext cx="5600700" cy="1168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Ducto de 600 </a:t>
            </a:r>
            <a:r>
              <a:rPr lang="es-A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kms</a:t>
            </a: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longitud en 12”, separado en 2 tramos. Loma la lata - </a:t>
            </a:r>
            <a:r>
              <a:rPr lang="es-A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Belisle</a:t>
            </a: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(273kms) y </a:t>
            </a:r>
            <a:r>
              <a:rPr lang="es-A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Belisle</a:t>
            </a: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s-A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Bahia</a:t>
            </a: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Blanca 327kms</a:t>
            </a:r>
          </a:p>
          <a:p>
            <a:pPr algn="ctr"/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4" name="Título 1"/>
          <p:cNvSpPr txBox="1">
            <a:spLocks/>
          </p:cNvSpPr>
          <p:nvPr/>
        </p:nvSpPr>
        <p:spPr>
          <a:xfrm>
            <a:off x="512558" y="243231"/>
            <a:ext cx="6924502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Poliducto Mega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7637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700" y="1513231"/>
            <a:ext cx="7557803" cy="4094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512558" y="243231"/>
            <a:ext cx="6924502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de Poliductos de YPF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65100" y="1302435"/>
            <a:ext cx="38227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Luján de Cuyo – Villa Mercedes</a:t>
            </a: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Longitud : 338,054 Km.</a:t>
            </a: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Cañería de 16 y 14”</a:t>
            </a:r>
          </a:p>
          <a:p>
            <a:pPr eaLnBrk="0" fontAlgn="b" hangingPunct="0"/>
            <a:endParaRPr lang="es-ES" alt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0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Villa Mercedes – Monte Cristo</a:t>
            </a: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Longitud : 320,154 Km.</a:t>
            </a: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Cañería de 12.3/4”</a:t>
            </a:r>
          </a:p>
          <a:p>
            <a:pPr eaLnBrk="0" fontAlgn="b" hangingPunct="0"/>
            <a:endParaRPr lang="es-ES" alt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Monte Cristo – San Lorenzo</a:t>
            </a: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Longitud : 379,508 Km.. </a:t>
            </a: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Cañería de 12.3/4” </a:t>
            </a:r>
          </a:p>
          <a:p>
            <a:pPr eaLnBrk="0" fontAlgn="b" hangingPunct="0"/>
            <a:endParaRPr lang="es-ES" alt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Villa Mercedes – Junín – La Matanza</a:t>
            </a: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Longitud : 86,063 Km.. </a:t>
            </a: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Cañería de 12.3/4”</a:t>
            </a:r>
          </a:p>
          <a:p>
            <a:pPr eaLnBrk="0" fontAlgn="b" hangingPunct="0"/>
            <a:endParaRPr lang="es-ES" alt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La Plata – Dock Sud – La Matanza</a:t>
            </a: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Longitud : 86,063 Km.. </a:t>
            </a:r>
          </a:p>
          <a:p>
            <a:pPr eaLnBrk="0" fontAlgn="b" hangingPunct="0"/>
            <a:r>
              <a:rPr lang="es-E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Cañería de 12.3/4”</a:t>
            </a:r>
          </a:p>
          <a:p>
            <a:pPr eaLnBrk="0" fontAlgn="b" hangingPunct="0"/>
            <a:endParaRPr lang="es-ES" alt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1300" y="6084960"/>
            <a:ext cx="12001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77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900" y="110671"/>
            <a:ext cx="4090987" cy="6595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512558" y="243231"/>
            <a:ext cx="6924502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Poliductos </a:t>
            </a:r>
            <a:r>
              <a:rPr lang="es-A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Refinor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12558" y="9424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696969"/>
                </a:solidFill>
                <a:latin typeface="verdana" panose="020B0604030504040204" pitchFamily="34" charset="0"/>
              </a:rPr>
              <a:t>1.100 Km de </a:t>
            </a:r>
            <a:r>
              <a:rPr lang="en-US" dirty="0" err="1">
                <a:solidFill>
                  <a:srgbClr val="696969"/>
                </a:solidFill>
                <a:latin typeface="verdana" panose="020B0604030504040204" pitchFamily="34" charset="0"/>
              </a:rPr>
              <a:t>longitud</a:t>
            </a:r>
            <a:r>
              <a:rPr lang="en-US" dirty="0">
                <a:solidFill>
                  <a:srgbClr val="696969"/>
                </a:solidFill>
                <a:latin typeface="verdana" panose="020B0604030504040204" pitchFamily="34" charset="0"/>
              </a:rPr>
              <a:t>, </a:t>
            </a:r>
            <a:r>
              <a:rPr lang="en-US" dirty="0" err="1">
                <a:solidFill>
                  <a:srgbClr val="696969"/>
                </a:solidFill>
                <a:latin typeface="verdana" panose="020B0604030504040204" pitchFamily="34" charset="0"/>
              </a:rPr>
              <a:t>desde</a:t>
            </a:r>
            <a:r>
              <a:rPr lang="en-US" dirty="0">
                <a:solidFill>
                  <a:srgbClr val="696969"/>
                </a:solidFill>
                <a:latin typeface="verdana" panose="020B0604030504040204" pitchFamily="34" charset="0"/>
              </a:rPr>
              <a:t> Campo </a:t>
            </a:r>
            <a:r>
              <a:rPr lang="en-US" dirty="0" err="1">
                <a:solidFill>
                  <a:srgbClr val="696969"/>
                </a:solidFill>
                <a:latin typeface="verdana" panose="020B0604030504040204" pitchFamily="34" charset="0"/>
              </a:rPr>
              <a:t>Durán</a:t>
            </a:r>
            <a:r>
              <a:rPr lang="en-US" dirty="0">
                <a:solidFill>
                  <a:srgbClr val="696969"/>
                </a:solidFill>
                <a:latin typeface="verdana" panose="020B0604030504040204" pitchFamily="34" charset="0"/>
              </a:rPr>
              <a:t> (Salta) hasta Montecristo, </a:t>
            </a:r>
            <a:r>
              <a:rPr lang="en-US" dirty="0" err="1">
                <a:solidFill>
                  <a:srgbClr val="696969"/>
                </a:solidFill>
                <a:latin typeface="verdana" panose="020B0604030504040204" pitchFamily="34" charset="0"/>
              </a:rPr>
              <a:t>provincia</a:t>
            </a:r>
            <a:r>
              <a:rPr lang="en-US" dirty="0">
                <a:solidFill>
                  <a:srgbClr val="696969"/>
                </a:solidFill>
                <a:latin typeface="verdana" panose="020B0604030504040204" pitchFamily="34" charset="0"/>
              </a:rPr>
              <a:t> de Córdoba</a:t>
            </a:r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10326688" y="58565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Campo Durán</a:t>
            </a:r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10018689" y="5550636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Montecristo</a:t>
            </a:r>
            <a:endParaRPr lang="en-US" dirty="0"/>
          </a:p>
        </p:txBody>
      </p:sp>
      <p:sp>
        <p:nvSpPr>
          <p:cNvPr id="9" name="Elipse 8"/>
          <p:cNvSpPr/>
          <p:nvPr/>
        </p:nvSpPr>
        <p:spPr>
          <a:xfrm>
            <a:off x="9883532" y="5737895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ipse 9"/>
          <p:cNvSpPr/>
          <p:nvPr/>
        </p:nvSpPr>
        <p:spPr>
          <a:xfrm>
            <a:off x="10094548" y="288631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ipse 10"/>
          <p:cNvSpPr/>
          <p:nvPr/>
        </p:nvSpPr>
        <p:spPr>
          <a:xfrm>
            <a:off x="11775832" y="6550695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adroTexto 11"/>
          <p:cNvSpPr txBox="1"/>
          <p:nvPr/>
        </p:nvSpPr>
        <p:spPr>
          <a:xfrm>
            <a:off x="10580870" y="6016251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San Lorenzo</a:t>
            </a:r>
            <a:endParaRPr lang="en-U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7835900" y="6315353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Villa Mercedes</a:t>
            </a:r>
            <a:endParaRPr lang="en-US" dirty="0"/>
          </a:p>
        </p:txBody>
      </p:sp>
      <p:cxnSp>
        <p:nvCxnSpPr>
          <p:cNvPr id="15" name="Conector recto de flecha 14"/>
          <p:cNvCxnSpPr/>
          <p:nvPr/>
        </p:nvCxnSpPr>
        <p:spPr>
          <a:xfrm flipH="1">
            <a:off x="9378154" y="6232809"/>
            <a:ext cx="127001" cy="4200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/>
          <p:cNvSpPr/>
          <p:nvPr/>
        </p:nvSpPr>
        <p:spPr>
          <a:xfrm>
            <a:off x="512558" y="228805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solidFill>
                  <a:srgbClr val="696969"/>
                </a:solidFill>
                <a:latin typeface="verdana" panose="020B0604030504040204" pitchFamily="34" charset="0"/>
              </a:rPr>
              <a:t>· Refinación de Petróleo</a:t>
            </a:r>
            <a:br>
              <a:rPr lang="es-ES" dirty="0"/>
            </a:br>
            <a:r>
              <a:rPr lang="es-ES" dirty="0">
                <a:solidFill>
                  <a:srgbClr val="696969"/>
                </a:solidFill>
                <a:latin typeface="verdana" panose="020B0604030504040204" pitchFamily="34" charset="0"/>
              </a:rPr>
              <a:t>· Industrialización del Gas</a:t>
            </a:r>
            <a:br>
              <a:rPr lang="es-ES" dirty="0"/>
            </a:br>
            <a:r>
              <a:rPr lang="es-ES" dirty="0">
                <a:solidFill>
                  <a:srgbClr val="696969"/>
                </a:solidFill>
                <a:latin typeface="verdana" panose="020B0604030504040204" pitchFamily="34" charset="0"/>
              </a:rPr>
              <a:t>· Transporte de Productos</a:t>
            </a:r>
            <a:br>
              <a:rPr lang="es-ES" dirty="0"/>
            </a:br>
            <a:r>
              <a:rPr lang="es-ES" dirty="0">
                <a:solidFill>
                  <a:srgbClr val="696969"/>
                </a:solidFill>
                <a:latin typeface="verdana" panose="020B0604030504040204" pitchFamily="34" charset="0"/>
              </a:rPr>
              <a:t>· Comercialización y Venta</a:t>
            </a:r>
            <a:endParaRPr lang="en-US" dirty="0"/>
          </a:p>
        </p:txBody>
      </p:sp>
      <p:sp>
        <p:nvSpPr>
          <p:cNvPr id="17" name="Rectángulo 16"/>
          <p:cNvSpPr/>
          <p:nvPr/>
        </p:nvSpPr>
        <p:spPr>
          <a:xfrm>
            <a:off x="609600" y="372596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solidFill>
                  <a:srgbClr val="696969"/>
                </a:solidFill>
                <a:latin typeface="verdana" panose="020B0604030504040204" pitchFamily="34" charset="0"/>
              </a:rPr>
              <a:t>La Refinería tiene una capacidad de procesamiento de 4000 m3 por día de petróleo crudo y 20,35 Millones de m3 por día de Gas.</a:t>
            </a:r>
            <a:endParaRPr lang="en-US" dirty="0"/>
          </a:p>
        </p:txBody>
      </p:sp>
      <p:grpSp>
        <p:nvGrpSpPr>
          <p:cNvPr id="18" name="Group 1122"/>
          <p:cNvGrpSpPr>
            <a:grpSpLocks/>
          </p:cNvGrpSpPr>
          <p:nvPr/>
        </p:nvGrpSpPr>
        <p:grpSpPr bwMode="auto">
          <a:xfrm>
            <a:off x="9803041" y="59322"/>
            <a:ext cx="324227" cy="368575"/>
            <a:chOff x="2473" y="886"/>
            <a:chExt cx="485" cy="522"/>
          </a:xfrm>
        </p:grpSpPr>
        <p:sp>
          <p:nvSpPr>
            <p:cNvPr id="19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28" name="Group 1122"/>
          <p:cNvGrpSpPr>
            <a:grpSpLocks/>
          </p:cNvGrpSpPr>
          <p:nvPr/>
        </p:nvGrpSpPr>
        <p:grpSpPr bwMode="auto">
          <a:xfrm>
            <a:off x="9216040" y="1220233"/>
            <a:ext cx="324227" cy="368575"/>
            <a:chOff x="2473" y="886"/>
            <a:chExt cx="485" cy="522"/>
          </a:xfrm>
        </p:grpSpPr>
        <p:sp>
          <p:nvSpPr>
            <p:cNvPr id="29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38" name="CuadroTexto 37"/>
          <p:cNvSpPr txBox="1"/>
          <p:nvPr/>
        </p:nvSpPr>
        <p:spPr>
          <a:xfrm>
            <a:off x="9302905" y="2698602"/>
            <a:ext cx="107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Planta Leales </a:t>
            </a:r>
            <a:endParaRPr lang="en-US" dirty="0"/>
          </a:p>
        </p:txBody>
      </p:sp>
      <p:grpSp>
        <p:nvGrpSpPr>
          <p:cNvPr id="39" name="Group 1122"/>
          <p:cNvGrpSpPr>
            <a:grpSpLocks/>
          </p:cNvGrpSpPr>
          <p:nvPr/>
        </p:nvGrpSpPr>
        <p:grpSpPr bwMode="auto">
          <a:xfrm>
            <a:off x="11544662" y="6315353"/>
            <a:ext cx="324227" cy="368575"/>
            <a:chOff x="2473" y="886"/>
            <a:chExt cx="485" cy="522"/>
          </a:xfrm>
        </p:grpSpPr>
        <p:sp>
          <p:nvSpPr>
            <p:cNvPr id="40" name="Freeform 1048"/>
            <p:cNvSpPr>
              <a:spLocks/>
            </p:cNvSpPr>
            <p:nvPr/>
          </p:nvSpPr>
          <p:spPr bwMode="auto">
            <a:xfrm>
              <a:off x="2774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4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" name="Freeform 1049"/>
            <p:cNvSpPr>
              <a:spLocks/>
            </p:cNvSpPr>
            <p:nvPr/>
          </p:nvSpPr>
          <p:spPr bwMode="auto">
            <a:xfrm>
              <a:off x="2695" y="1137"/>
              <a:ext cx="37" cy="16"/>
            </a:xfrm>
            <a:custGeom>
              <a:avLst/>
              <a:gdLst>
                <a:gd name="T0" fmla="*/ 0 w 37"/>
                <a:gd name="T1" fmla="*/ 16 h 16"/>
                <a:gd name="T2" fmla="*/ 37 w 37"/>
                <a:gd name="T3" fmla="*/ 16 h 16"/>
                <a:gd name="T4" fmla="*/ 37 w 37"/>
                <a:gd name="T5" fmla="*/ 3 h 16"/>
                <a:gd name="T6" fmla="*/ 30 w 37"/>
                <a:gd name="T7" fmla="*/ 1 h 16"/>
                <a:gd name="T8" fmla="*/ 22 w 37"/>
                <a:gd name="T9" fmla="*/ 0 h 16"/>
                <a:gd name="T10" fmla="*/ 15 w 37"/>
                <a:gd name="T11" fmla="*/ 0 h 16"/>
                <a:gd name="T12" fmla="*/ 8 w 37"/>
                <a:gd name="T13" fmla="*/ 1 h 16"/>
                <a:gd name="T14" fmla="*/ 0 w 37"/>
                <a:gd name="T15" fmla="*/ 3 h 16"/>
                <a:gd name="T16" fmla="*/ 0 w 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6">
                  <a:moveTo>
                    <a:pt x="0" y="16"/>
                  </a:moveTo>
                  <a:lnTo>
                    <a:pt x="37" y="1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" name="Freeform 1050"/>
            <p:cNvSpPr>
              <a:spLocks/>
            </p:cNvSpPr>
            <p:nvPr/>
          </p:nvSpPr>
          <p:spPr bwMode="auto">
            <a:xfrm>
              <a:off x="2623" y="1137"/>
              <a:ext cx="36" cy="16"/>
            </a:xfrm>
            <a:custGeom>
              <a:avLst/>
              <a:gdLst>
                <a:gd name="T0" fmla="*/ 0 w 36"/>
                <a:gd name="T1" fmla="*/ 16 h 16"/>
                <a:gd name="T2" fmla="*/ 36 w 36"/>
                <a:gd name="T3" fmla="*/ 16 h 16"/>
                <a:gd name="T4" fmla="*/ 36 w 36"/>
                <a:gd name="T5" fmla="*/ 3 h 16"/>
                <a:gd name="T6" fmla="*/ 29 w 36"/>
                <a:gd name="T7" fmla="*/ 1 h 16"/>
                <a:gd name="T8" fmla="*/ 22 w 36"/>
                <a:gd name="T9" fmla="*/ 0 h 16"/>
                <a:gd name="T10" fmla="*/ 15 w 36"/>
                <a:gd name="T11" fmla="*/ 0 h 16"/>
                <a:gd name="T12" fmla="*/ 7 w 36"/>
                <a:gd name="T13" fmla="*/ 1 h 16"/>
                <a:gd name="T14" fmla="*/ 0 w 36"/>
                <a:gd name="T15" fmla="*/ 3 h 16"/>
                <a:gd name="T16" fmla="*/ 0 w 3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6">
                  <a:moveTo>
                    <a:pt x="0" y="16"/>
                  </a:moveTo>
                  <a:lnTo>
                    <a:pt x="36" y="16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3" name="Freeform 1051"/>
            <p:cNvSpPr>
              <a:spLocks/>
            </p:cNvSpPr>
            <p:nvPr/>
          </p:nvSpPr>
          <p:spPr bwMode="auto">
            <a:xfrm>
              <a:off x="2695" y="967"/>
              <a:ext cx="183" cy="320"/>
            </a:xfrm>
            <a:custGeom>
              <a:avLst/>
              <a:gdLst>
                <a:gd name="T0" fmla="*/ 100 w 183"/>
                <a:gd name="T1" fmla="*/ 5 h 320"/>
                <a:gd name="T2" fmla="*/ 97 w 183"/>
                <a:gd name="T3" fmla="*/ 10 h 320"/>
                <a:gd name="T4" fmla="*/ 87 w 183"/>
                <a:gd name="T5" fmla="*/ 11 h 320"/>
                <a:gd name="T6" fmla="*/ 76 w 183"/>
                <a:gd name="T7" fmla="*/ 10 h 320"/>
                <a:gd name="T8" fmla="*/ 63 w 183"/>
                <a:gd name="T9" fmla="*/ 13 h 320"/>
                <a:gd name="T10" fmla="*/ 49 w 183"/>
                <a:gd name="T11" fmla="*/ 15 h 320"/>
                <a:gd name="T12" fmla="*/ 35 w 183"/>
                <a:gd name="T13" fmla="*/ 14 h 320"/>
                <a:gd name="T14" fmla="*/ 22 w 183"/>
                <a:gd name="T15" fmla="*/ 13 h 320"/>
                <a:gd name="T16" fmla="*/ 12 w 183"/>
                <a:gd name="T17" fmla="*/ 15 h 320"/>
                <a:gd name="T18" fmla="*/ 4 w 183"/>
                <a:gd name="T19" fmla="*/ 19 h 320"/>
                <a:gd name="T20" fmla="*/ 1 w 183"/>
                <a:gd name="T21" fmla="*/ 24 h 320"/>
                <a:gd name="T22" fmla="*/ 1 w 183"/>
                <a:gd name="T23" fmla="*/ 31 h 320"/>
                <a:gd name="T24" fmla="*/ 5 w 183"/>
                <a:gd name="T25" fmla="*/ 40 h 320"/>
                <a:gd name="T26" fmla="*/ 6 w 183"/>
                <a:gd name="T27" fmla="*/ 48 h 320"/>
                <a:gd name="T28" fmla="*/ 5 w 183"/>
                <a:gd name="T29" fmla="*/ 55 h 320"/>
                <a:gd name="T30" fmla="*/ 3 w 183"/>
                <a:gd name="T31" fmla="*/ 161 h 320"/>
                <a:gd name="T32" fmla="*/ 5 w 183"/>
                <a:gd name="T33" fmla="*/ 267 h 320"/>
                <a:gd name="T34" fmla="*/ 15 w 183"/>
                <a:gd name="T35" fmla="*/ 320 h 320"/>
                <a:gd name="T36" fmla="*/ 32 w 183"/>
                <a:gd name="T37" fmla="*/ 320 h 320"/>
                <a:gd name="T38" fmla="*/ 31 w 183"/>
                <a:gd name="T39" fmla="*/ 53 h 320"/>
                <a:gd name="T40" fmla="*/ 32 w 183"/>
                <a:gd name="T41" fmla="*/ 47 h 320"/>
                <a:gd name="T42" fmla="*/ 37 w 183"/>
                <a:gd name="T43" fmla="*/ 42 h 320"/>
                <a:gd name="T44" fmla="*/ 45 w 183"/>
                <a:gd name="T45" fmla="*/ 37 h 320"/>
                <a:gd name="T46" fmla="*/ 54 w 183"/>
                <a:gd name="T47" fmla="*/ 35 h 320"/>
                <a:gd name="T48" fmla="*/ 65 w 183"/>
                <a:gd name="T49" fmla="*/ 34 h 320"/>
                <a:gd name="T50" fmla="*/ 77 w 183"/>
                <a:gd name="T51" fmla="*/ 34 h 320"/>
                <a:gd name="T52" fmla="*/ 88 w 183"/>
                <a:gd name="T53" fmla="*/ 32 h 320"/>
                <a:gd name="T54" fmla="*/ 99 w 183"/>
                <a:gd name="T55" fmla="*/ 29 h 320"/>
                <a:gd name="T56" fmla="*/ 107 w 183"/>
                <a:gd name="T57" fmla="*/ 23 h 320"/>
                <a:gd name="T58" fmla="*/ 121 w 183"/>
                <a:gd name="T59" fmla="*/ 17 h 320"/>
                <a:gd name="T60" fmla="*/ 137 w 183"/>
                <a:gd name="T61" fmla="*/ 12 h 320"/>
                <a:gd name="T62" fmla="*/ 155 w 183"/>
                <a:gd name="T63" fmla="*/ 9 h 320"/>
                <a:gd name="T64" fmla="*/ 174 w 183"/>
                <a:gd name="T65" fmla="*/ 8 h 320"/>
                <a:gd name="T66" fmla="*/ 175 w 183"/>
                <a:gd name="T67" fmla="*/ 5 h 320"/>
                <a:gd name="T68" fmla="*/ 158 w 183"/>
                <a:gd name="T69" fmla="*/ 1 h 320"/>
                <a:gd name="T70" fmla="*/ 139 w 183"/>
                <a:gd name="T71" fmla="*/ 0 h 320"/>
                <a:gd name="T72" fmla="*/ 120 w 183"/>
                <a:gd name="T73" fmla="*/ 0 h 320"/>
                <a:gd name="T74" fmla="*/ 101 w 183"/>
                <a:gd name="T75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0">
                  <a:moveTo>
                    <a:pt x="101" y="2"/>
                  </a:moveTo>
                  <a:lnTo>
                    <a:pt x="100" y="5"/>
                  </a:lnTo>
                  <a:lnTo>
                    <a:pt x="100" y="8"/>
                  </a:lnTo>
                  <a:lnTo>
                    <a:pt x="97" y="10"/>
                  </a:lnTo>
                  <a:lnTo>
                    <a:pt x="92" y="11"/>
                  </a:lnTo>
                  <a:lnTo>
                    <a:pt x="87" y="11"/>
                  </a:lnTo>
                  <a:lnTo>
                    <a:pt x="81" y="11"/>
                  </a:lnTo>
                  <a:lnTo>
                    <a:pt x="76" y="10"/>
                  </a:lnTo>
                  <a:lnTo>
                    <a:pt x="70" y="12"/>
                  </a:lnTo>
                  <a:lnTo>
                    <a:pt x="63" y="13"/>
                  </a:lnTo>
                  <a:lnTo>
                    <a:pt x="56" y="14"/>
                  </a:lnTo>
                  <a:lnTo>
                    <a:pt x="49" y="15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29" y="13"/>
                  </a:lnTo>
                  <a:lnTo>
                    <a:pt x="22" y="13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8" y="16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0"/>
                  </a:lnTo>
                  <a:lnTo>
                    <a:pt x="6" y="44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5" y="55"/>
                  </a:lnTo>
                  <a:lnTo>
                    <a:pt x="4" y="108"/>
                  </a:lnTo>
                  <a:lnTo>
                    <a:pt x="3" y="161"/>
                  </a:lnTo>
                  <a:lnTo>
                    <a:pt x="4" y="214"/>
                  </a:lnTo>
                  <a:lnTo>
                    <a:pt x="5" y="267"/>
                  </a:lnTo>
                  <a:lnTo>
                    <a:pt x="7" y="320"/>
                  </a:lnTo>
                  <a:lnTo>
                    <a:pt x="15" y="320"/>
                  </a:lnTo>
                  <a:lnTo>
                    <a:pt x="23" y="320"/>
                  </a:lnTo>
                  <a:lnTo>
                    <a:pt x="32" y="320"/>
                  </a:lnTo>
                  <a:lnTo>
                    <a:pt x="32" y="56"/>
                  </a:lnTo>
                  <a:lnTo>
                    <a:pt x="31" y="53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4" y="44"/>
                  </a:lnTo>
                  <a:lnTo>
                    <a:pt x="37" y="42"/>
                  </a:lnTo>
                  <a:lnTo>
                    <a:pt x="40" y="39"/>
                  </a:lnTo>
                  <a:lnTo>
                    <a:pt x="45" y="37"/>
                  </a:lnTo>
                  <a:lnTo>
                    <a:pt x="49" y="36"/>
                  </a:lnTo>
                  <a:lnTo>
                    <a:pt x="54" y="35"/>
                  </a:lnTo>
                  <a:lnTo>
                    <a:pt x="59" y="34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77" y="34"/>
                  </a:lnTo>
                  <a:lnTo>
                    <a:pt x="83" y="33"/>
                  </a:lnTo>
                  <a:lnTo>
                    <a:pt x="88" y="32"/>
                  </a:lnTo>
                  <a:lnTo>
                    <a:pt x="94" y="30"/>
                  </a:lnTo>
                  <a:lnTo>
                    <a:pt x="99" y="29"/>
                  </a:lnTo>
                  <a:lnTo>
                    <a:pt x="104" y="26"/>
                  </a:lnTo>
                  <a:lnTo>
                    <a:pt x="107" y="23"/>
                  </a:lnTo>
                  <a:lnTo>
                    <a:pt x="114" y="20"/>
                  </a:lnTo>
                  <a:lnTo>
                    <a:pt x="121" y="17"/>
                  </a:lnTo>
                  <a:lnTo>
                    <a:pt x="129" y="14"/>
                  </a:lnTo>
                  <a:lnTo>
                    <a:pt x="137" y="12"/>
                  </a:lnTo>
                  <a:lnTo>
                    <a:pt x="146" y="10"/>
                  </a:lnTo>
                  <a:lnTo>
                    <a:pt x="155" y="9"/>
                  </a:lnTo>
                  <a:lnTo>
                    <a:pt x="164" y="8"/>
                  </a:lnTo>
                  <a:lnTo>
                    <a:pt x="174" y="8"/>
                  </a:lnTo>
                  <a:lnTo>
                    <a:pt x="183" y="8"/>
                  </a:lnTo>
                  <a:lnTo>
                    <a:pt x="175" y="5"/>
                  </a:lnTo>
                  <a:lnTo>
                    <a:pt x="167" y="3"/>
                  </a:lnTo>
                  <a:lnTo>
                    <a:pt x="158" y="1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30" y="0"/>
                  </a:lnTo>
                  <a:lnTo>
                    <a:pt x="120" y="0"/>
                  </a:lnTo>
                  <a:lnTo>
                    <a:pt x="111" y="1"/>
                  </a:lnTo>
                  <a:lnTo>
                    <a:pt x="101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4" name="Freeform 1052"/>
            <p:cNvSpPr>
              <a:spLocks/>
            </p:cNvSpPr>
            <p:nvPr/>
          </p:nvSpPr>
          <p:spPr bwMode="auto">
            <a:xfrm>
              <a:off x="2775" y="886"/>
              <a:ext cx="183" cy="321"/>
            </a:xfrm>
            <a:custGeom>
              <a:avLst/>
              <a:gdLst>
                <a:gd name="T0" fmla="*/ 100 w 183"/>
                <a:gd name="T1" fmla="*/ 6 h 321"/>
                <a:gd name="T2" fmla="*/ 97 w 183"/>
                <a:gd name="T3" fmla="*/ 11 h 321"/>
                <a:gd name="T4" fmla="*/ 86 w 183"/>
                <a:gd name="T5" fmla="*/ 12 h 321"/>
                <a:gd name="T6" fmla="*/ 76 w 183"/>
                <a:gd name="T7" fmla="*/ 11 h 321"/>
                <a:gd name="T8" fmla="*/ 63 w 183"/>
                <a:gd name="T9" fmla="*/ 14 h 321"/>
                <a:gd name="T10" fmla="*/ 49 w 183"/>
                <a:gd name="T11" fmla="*/ 15 h 321"/>
                <a:gd name="T12" fmla="*/ 35 w 183"/>
                <a:gd name="T13" fmla="*/ 15 h 321"/>
                <a:gd name="T14" fmla="*/ 22 w 183"/>
                <a:gd name="T15" fmla="*/ 14 h 321"/>
                <a:gd name="T16" fmla="*/ 11 w 183"/>
                <a:gd name="T17" fmla="*/ 16 h 321"/>
                <a:gd name="T18" fmla="*/ 4 w 183"/>
                <a:gd name="T19" fmla="*/ 19 h 321"/>
                <a:gd name="T20" fmla="*/ 1 w 183"/>
                <a:gd name="T21" fmla="*/ 25 h 321"/>
                <a:gd name="T22" fmla="*/ 1 w 183"/>
                <a:gd name="T23" fmla="*/ 32 h 321"/>
                <a:gd name="T24" fmla="*/ 4 w 183"/>
                <a:gd name="T25" fmla="*/ 41 h 321"/>
                <a:gd name="T26" fmla="*/ 6 w 183"/>
                <a:gd name="T27" fmla="*/ 49 h 321"/>
                <a:gd name="T28" fmla="*/ 4 w 183"/>
                <a:gd name="T29" fmla="*/ 56 h 321"/>
                <a:gd name="T30" fmla="*/ 3 w 183"/>
                <a:gd name="T31" fmla="*/ 162 h 321"/>
                <a:gd name="T32" fmla="*/ 5 w 183"/>
                <a:gd name="T33" fmla="*/ 268 h 321"/>
                <a:gd name="T34" fmla="*/ 15 w 183"/>
                <a:gd name="T35" fmla="*/ 321 h 321"/>
                <a:gd name="T36" fmla="*/ 31 w 183"/>
                <a:gd name="T37" fmla="*/ 321 h 321"/>
                <a:gd name="T38" fmla="*/ 31 w 183"/>
                <a:gd name="T39" fmla="*/ 54 h 321"/>
                <a:gd name="T40" fmla="*/ 32 w 183"/>
                <a:gd name="T41" fmla="*/ 48 h 321"/>
                <a:gd name="T42" fmla="*/ 37 w 183"/>
                <a:gd name="T43" fmla="*/ 43 h 321"/>
                <a:gd name="T44" fmla="*/ 44 w 183"/>
                <a:gd name="T45" fmla="*/ 38 h 321"/>
                <a:gd name="T46" fmla="*/ 54 w 183"/>
                <a:gd name="T47" fmla="*/ 35 h 321"/>
                <a:gd name="T48" fmla="*/ 65 w 183"/>
                <a:gd name="T49" fmla="*/ 35 h 321"/>
                <a:gd name="T50" fmla="*/ 76 w 183"/>
                <a:gd name="T51" fmla="*/ 35 h 321"/>
                <a:gd name="T52" fmla="*/ 88 w 183"/>
                <a:gd name="T53" fmla="*/ 33 h 321"/>
                <a:gd name="T54" fmla="*/ 99 w 183"/>
                <a:gd name="T55" fmla="*/ 29 h 321"/>
                <a:gd name="T56" fmla="*/ 108 w 183"/>
                <a:gd name="T57" fmla="*/ 24 h 321"/>
                <a:gd name="T58" fmla="*/ 121 w 183"/>
                <a:gd name="T59" fmla="*/ 18 h 321"/>
                <a:gd name="T60" fmla="*/ 137 w 183"/>
                <a:gd name="T61" fmla="*/ 13 h 321"/>
                <a:gd name="T62" fmla="*/ 155 w 183"/>
                <a:gd name="T63" fmla="*/ 10 h 321"/>
                <a:gd name="T64" fmla="*/ 174 w 183"/>
                <a:gd name="T65" fmla="*/ 8 h 321"/>
                <a:gd name="T66" fmla="*/ 175 w 183"/>
                <a:gd name="T67" fmla="*/ 6 h 321"/>
                <a:gd name="T68" fmla="*/ 158 w 183"/>
                <a:gd name="T69" fmla="*/ 2 h 321"/>
                <a:gd name="T70" fmla="*/ 139 w 183"/>
                <a:gd name="T71" fmla="*/ 1 h 321"/>
                <a:gd name="T72" fmla="*/ 120 w 183"/>
                <a:gd name="T73" fmla="*/ 1 h 321"/>
                <a:gd name="T74" fmla="*/ 101 w 183"/>
                <a:gd name="T75" fmla="*/ 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" h="321">
                  <a:moveTo>
                    <a:pt x="101" y="3"/>
                  </a:moveTo>
                  <a:lnTo>
                    <a:pt x="100" y="6"/>
                  </a:lnTo>
                  <a:lnTo>
                    <a:pt x="99" y="8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6" y="11"/>
                  </a:lnTo>
                  <a:lnTo>
                    <a:pt x="70" y="13"/>
                  </a:lnTo>
                  <a:lnTo>
                    <a:pt x="63" y="14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2" y="15"/>
                  </a:lnTo>
                  <a:lnTo>
                    <a:pt x="35" y="15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3" y="109"/>
                  </a:lnTo>
                  <a:lnTo>
                    <a:pt x="3" y="162"/>
                  </a:lnTo>
                  <a:lnTo>
                    <a:pt x="4" y="215"/>
                  </a:lnTo>
                  <a:lnTo>
                    <a:pt x="5" y="268"/>
                  </a:lnTo>
                  <a:lnTo>
                    <a:pt x="7" y="321"/>
                  </a:lnTo>
                  <a:lnTo>
                    <a:pt x="15" y="321"/>
                  </a:lnTo>
                  <a:lnTo>
                    <a:pt x="23" y="321"/>
                  </a:lnTo>
                  <a:lnTo>
                    <a:pt x="31" y="321"/>
                  </a:lnTo>
                  <a:lnTo>
                    <a:pt x="32" y="57"/>
                  </a:lnTo>
                  <a:lnTo>
                    <a:pt x="31" y="54"/>
                  </a:lnTo>
                  <a:lnTo>
                    <a:pt x="31" y="51"/>
                  </a:lnTo>
                  <a:lnTo>
                    <a:pt x="32" y="48"/>
                  </a:lnTo>
                  <a:lnTo>
                    <a:pt x="34" y="45"/>
                  </a:lnTo>
                  <a:lnTo>
                    <a:pt x="37" y="43"/>
                  </a:lnTo>
                  <a:lnTo>
                    <a:pt x="40" y="40"/>
                  </a:lnTo>
                  <a:lnTo>
                    <a:pt x="44" y="38"/>
                  </a:lnTo>
                  <a:lnTo>
                    <a:pt x="49" y="37"/>
                  </a:lnTo>
                  <a:lnTo>
                    <a:pt x="54" y="35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2" y="34"/>
                  </a:lnTo>
                  <a:lnTo>
                    <a:pt x="88" y="33"/>
                  </a:lnTo>
                  <a:lnTo>
                    <a:pt x="94" y="31"/>
                  </a:lnTo>
                  <a:lnTo>
                    <a:pt x="99" y="29"/>
                  </a:lnTo>
                  <a:lnTo>
                    <a:pt x="104" y="27"/>
                  </a:lnTo>
                  <a:lnTo>
                    <a:pt x="108" y="24"/>
                  </a:lnTo>
                  <a:lnTo>
                    <a:pt x="114" y="21"/>
                  </a:lnTo>
                  <a:lnTo>
                    <a:pt x="121" y="18"/>
                  </a:lnTo>
                  <a:lnTo>
                    <a:pt x="129" y="15"/>
                  </a:lnTo>
                  <a:lnTo>
                    <a:pt x="137" y="13"/>
                  </a:lnTo>
                  <a:lnTo>
                    <a:pt x="146" y="11"/>
                  </a:lnTo>
                  <a:lnTo>
                    <a:pt x="155" y="10"/>
                  </a:lnTo>
                  <a:lnTo>
                    <a:pt x="164" y="9"/>
                  </a:lnTo>
                  <a:lnTo>
                    <a:pt x="174" y="8"/>
                  </a:lnTo>
                  <a:lnTo>
                    <a:pt x="183" y="9"/>
                  </a:lnTo>
                  <a:lnTo>
                    <a:pt x="175" y="6"/>
                  </a:lnTo>
                  <a:lnTo>
                    <a:pt x="166" y="4"/>
                  </a:lnTo>
                  <a:lnTo>
                    <a:pt x="158" y="2"/>
                  </a:lnTo>
                  <a:lnTo>
                    <a:pt x="148" y="1"/>
                  </a:lnTo>
                  <a:lnTo>
                    <a:pt x="139" y="1"/>
                  </a:lnTo>
                  <a:lnTo>
                    <a:pt x="129" y="0"/>
                  </a:lnTo>
                  <a:lnTo>
                    <a:pt x="120" y="1"/>
                  </a:lnTo>
                  <a:lnTo>
                    <a:pt x="110" y="2"/>
                  </a:lnTo>
                  <a:lnTo>
                    <a:pt x="101" y="3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" name="Freeform 1053"/>
            <p:cNvSpPr>
              <a:spLocks/>
            </p:cNvSpPr>
            <p:nvPr/>
          </p:nvSpPr>
          <p:spPr bwMode="auto">
            <a:xfrm>
              <a:off x="2624" y="1007"/>
              <a:ext cx="182" cy="321"/>
            </a:xfrm>
            <a:custGeom>
              <a:avLst/>
              <a:gdLst>
                <a:gd name="T0" fmla="*/ 99 w 182"/>
                <a:gd name="T1" fmla="*/ 5 h 321"/>
                <a:gd name="T2" fmla="*/ 96 w 182"/>
                <a:gd name="T3" fmla="*/ 10 h 321"/>
                <a:gd name="T4" fmla="*/ 86 w 182"/>
                <a:gd name="T5" fmla="*/ 11 h 321"/>
                <a:gd name="T6" fmla="*/ 75 w 182"/>
                <a:gd name="T7" fmla="*/ 10 h 321"/>
                <a:gd name="T8" fmla="*/ 62 w 182"/>
                <a:gd name="T9" fmla="*/ 13 h 321"/>
                <a:gd name="T10" fmla="*/ 48 w 182"/>
                <a:gd name="T11" fmla="*/ 15 h 321"/>
                <a:gd name="T12" fmla="*/ 34 w 182"/>
                <a:gd name="T13" fmla="*/ 14 h 321"/>
                <a:gd name="T14" fmla="*/ 21 w 182"/>
                <a:gd name="T15" fmla="*/ 13 h 321"/>
                <a:gd name="T16" fmla="*/ 11 w 182"/>
                <a:gd name="T17" fmla="*/ 15 h 321"/>
                <a:gd name="T18" fmla="*/ 4 w 182"/>
                <a:gd name="T19" fmla="*/ 19 h 321"/>
                <a:gd name="T20" fmla="*/ 0 w 182"/>
                <a:gd name="T21" fmla="*/ 24 h 321"/>
                <a:gd name="T22" fmla="*/ 0 w 182"/>
                <a:gd name="T23" fmla="*/ 32 h 321"/>
                <a:gd name="T24" fmla="*/ 4 w 182"/>
                <a:gd name="T25" fmla="*/ 40 h 321"/>
                <a:gd name="T26" fmla="*/ 5 w 182"/>
                <a:gd name="T27" fmla="*/ 48 h 321"/>
                <a:gd name="T28" fmla="*/ 4 w 182"/>
                <a:gd name="T29" fmla="*/ 55 h 321"/>
                <a:gd name="T30" fmla="*/ 3 w 182"/>
                <a:gd name="T31" fmla="*/ 161 h 321"/>
                <a:gd name="T32" fmla="*/ 4 w 182"/>
                <a:gd name="T33" fmla="*/ 267 h 321"/>
                <a:gd name="T34" fmla="*/ 14 w 182"/>
                <a:gd name="T35" fmla="*/ 320 h 321"/>
                <a:gd name="T36" fmla="*/ 31 w 182"/>
                <a:gd name="T37" fmla="*/ 321 h 321"/>
                <a:gd name="T38" fmla="*/ 30 w 182"/>
                <a:gd name="T39" fmla="*/ 53 h 321"/>
                <a:gd name="T40" fmla="*/ 31 w 182"/>
                <a:gd name="T41" fmla="*/ 47 h 321"/>
                <a:gd name="T42" fmla="*/ 36 w 182"/>
                <a:gd name="T43" fmla="*/ 42 h 321"/>
                <a:gd name="T44" fmla="*/ 44 w 182"/>
                <a:gd name="T45" fmla="*/ 37 h 321"/>
                <a:gd name="T46" fmla="*/ 53 w 182"/>
                <a:gd name="T47" fmla="*/ 35 h 321"/>
                <a:gd name="T48" fmla="*/ 64 w 182"/>
                <a:gd name="T49" fmla="*/ 34 h 321"/>
                <a:gd name="T50" fmla="*/ 76 w 182"/>
                <a:gd name="T51" fmla="*/ 34 h 321"/>
                <a:gd name="T52" fmla="*/ 87 w 182"/>
                <a:gd name="T53" fmla="*/ 32 h 321"/>
                <a:gd name="T54" fmla="*/ 98 w 182"/>
                <a:gd name="T55" fmla="*/ 29 h 321"/>
                <a:gd name="T56" fmla="*/ 107 w 182"/>
                <a:gd name="T57" fmla="*/ 24 h 321"/>
                <a:gd name="T58" fmla="*/ 121 w 182"/>
                <a:gd name="T59" fmla="*/ 17 h 321"/>
                <a:gd name="T60" fmla="*/ 136 w 182"/>
                <a:gd name="T61" fmla="*/ 12 h 321"/>
                <a:gd name="T62" fmla="*/ 154 w 182"/>
                <a:gd name="T63" fmla="*/ 9 h 321"/>
                <a:gd name="T64" fmla="*/ 173 w 182"/>
                <a:gd name="T65" fmla="*/ 8 h 321"/>
                <a:gd name="T66" fmla="*/ 174 w 182"/>
                <a:gd name="T67" fmla="*/ 5 h 321"/>
                <a:gd name="T68" fmla="*/ 157 w 182"/>
                <a:gd name="T69" fmla="*/ 2 h 321"/>
                <a:gd name="T70" fmla="*/ 138 w 182"/>
                <a:gd name="T71" fmla="*/ 0 h 321"/>
                <a:gd name="T72" fmla="*/ 119 w 182"/>
                <a:gd name="T73" fmla="*/ 0 h 321"/>
                <a:gd name="T74" fmla="*/ 100 w 182"/>
                <a:gd name="T75" fmla="*/ 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321">
                  <a:moveTo>
                    <a:pt x="100" y="2"/>
                  </a:moveTo>
                  <a:lnTo>
                    <a:pt x="99" y="5"/>
                  </a:lnTo>
                  <a:lnTo>
                    <a:pt x="99" y="8"/>
                  </a:lnTo>
                  <a:lnTo>
                    <a:pt x="96" y="10"/>
                  </a:lnTo>
                  <a:lnTo>
                    <a:pt x="91" y="11"/>
                  </a:lnTo>
                  <a:lnTo>
                    <a:pt x="86" y="11"/>
                  </a:lnTo>
                  <a:lnTo>
                    <a:pt x="80" y="11"/>
                  </a:lnTo>
                  <a:lnTo>
                    <a:pt x="75" y="10"/>
                  </a:lnTo>
                  <a:lnTo>
                    <a:pt x="69" y="12"/>
                  </a:lnTo>
                  <a:lnTo>
                    <a:pt x="62" y="13"/>
                  </a:lnTo>
                  <a:lnTo>
                    <a:pt x="56" y="14"/>
                  </a:lnTo>
                  <a:lnTo>
                    <a:pt x="48" y="15"/>
                  </a:lnTo>
                  <a:lnTo>
                    <a:pt x="41" y="14"/>
                  </a:lnTo>
                  <a:lnTo>
                    <a:pt x="34" y="14"/>
                  </a:lnTo>
                  <a:lnTo>
                    <a:pt x="28" y="13"/>
                  </a:lnTo>
                  <a:lnTo>
                    <a:pt x="21" y="13"/>
                  </a:lnTo>
                  <a:lnTo>
                    <a:pt x="16" y="14"/>
                  </a:lnTo>
                  <a:lnTo>
                    <a:pt x="11" y="15"/>
                  </a:lnTo>
                  <a:lnTo>
                    <a:pt x="7" y="17"/>
                  </a:lnTo>
                  <a:lnTo>
                    <a:pt x="4" y="19"/>
                  </a:lnTo>
                  <a:lnTo>
                    <a:pt x="1" y="21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2"/>
                  </a:lnTo>
                  <a:lnTo>
                    <a:pt x="4" y="55"/>
                  </a:lnTo>
                  <a:lnTo>
                    <a:pt x="3" y="108"/>
                  </a:lnTo>
                  <a:lnTo>
                    <a:pt x="3" y="161"/>
                  </a:lnTo>
                  <a:lnTo>
                    <a:pt x="3" y="214"/>
                  </a:lnTo>
                  <a:lnTo>
                    <a:pt x="4" y="267"/>
                  </a:lnTo>
                  <a:lnTo>
                    <a:pt x="7" y="321"/>
                  </a:lnTo>
                  <a:lnTo>
                    <a:pt x="14" y="320"/>
                  </a:lnTo>
                  <a:lnTo>
                    <a:pt x="22" y="320"/>
                  </a:lnTo>
                  <a:lnTo>
                    <a:pt x="31" y="321"/>
                  </a:lnTo>
                  <a:lnTo>
                    <a:pt x="31" y="56"/>
                  </a:lnTo>
                  <a:lnTo>
                    <a:pt x="30" y="53"/>
                  </a:lnTo>
                  <a:lnTo>
                    <a:pt x="30" y="50"/>
                  </a:lnTo>
                  <a:lnTo>
                    <a:pt x="31" y="47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37"/>
                  </a:lnTo>
                  <a:lnTo>
                    <a:pt x="48" y="36"/>
                  </a:lnTo>
                  <a:lnTo>
                    <a:pt x="53" y="35"/>
                  </a:lnTo>
                  <a:lnTo>
                    <a:pt x="59" y="34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6" y="34"/>
                  </a:lnTo>
                  <a:lnTo>
                    <a:pt x="82" y="33"/>
                  </a:lnTo>
                  <a:lnTo>
                    <a:pt x="87" y="32"/>
                  </a:lnTo>
                  <a:lnTo>
                    <a:pt x="93" y="30"/>
                  </a:lnTo>
                  <a:lnTo>
                    <a:pt x="98" y="29"/>
                  </a:lnTo>
                  <a:lnTo>
                    <a:pt x="103" y="26"/>
                  </a:lnTo>
                  <a:lnTo>
                    <a:pt x="107" y="24"/>
                  </a:lnTo>
                  <a:lnTo>
                    <a:pt x="113" y="20"/>
                  </a:lnTo>
                  <a:lnTo>
                    <a:pt x="121" y="17"/>
                  </a:lnTo>
                  <a:lnTo>
                    <a:pt x="128" y="14"/>
                  </a:lnTo>
                  <a:lnTo>
                    <a:pt x="136" y="12"/>
                  </a:lnTo>
                  <a:lnTo>
                    <a:pt x="145" y="10"/>
                  </a:lnTo>
                  <a:lnTo>
                    <a:pt x="154" y="9"/>
                  </a:lnTo>
                  <a:lnTo>
                    <a:pt x="163" y="8"/>
                  </a:lnTo>
                  <a:lnTo>
                    <a:pt x="173" y="8"/>
                  </a:lnTo>
                  <a:lnTo>
                    <a:pt x="182" y="8"/>
                  </a:lnTo>
                  <a:lnTo>
                    <a:pt x="174" y="5"/>
                  </a:lnTo>
                  <a:lnTo>
                    <a:pt x="166" y="3"/>
                  </a:lnTo>
                  <a:lnTo>
                    <a:pt x="157" y="2"/>
                  </a:lnTo>
                  <a:lnTo>
                    <a:pt x="148" y="1"/>
                  </a:lnTo>
                  <a:lnTo>
                    <a:pt x="138" y="0"/>
                  </a:lnTo>
                  <a:lnTo>
                    <a:pt x="129" y="0"/>
                  </a:lnTo>
                  <a:lnTo>
                    <a:pt x="119" y="0"/>
                  </a:lnTo>
                  <a:lnTo>
                    <a:pt x="110" y="1"/>
                  </a:lnTo>
                  <a:lnTo>
                    <a:pt x="100" y="2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" name="Freeform 1054"/>
            <p:cNvSpPr>
              <a:spLocks noEditPoints="1"/>
            </p:cNvSpPr>
            <p:nvPr/>
          </p:nvSpPr>
          <p:spPr bwMode="auto">
            <a:xfrm>
              <a:off x="2473" y="1314"/>
              <a:ext cx="385" cy="94"/>
            </a:xfrm>
            <a:custGeom>
              <a:avLst/>
              <a:gdLst>
                <a:gd name="T0" fmla="*/ 0 w 385"/>
                <a:gd name="T1" fmla="*/ 10 h 94"/>
                <a:gd name="T2" fmla="*/ 385 w 385"/>
                <a:gd name="T3" fmla="*/ 10 h 94"/>
                <a:gd name="T4" fmla="*/ 385 w 385"/>
                <a:gd name="T5" fmla="*/ 0 h 94"/>
                <a:gd name="T6" fmla="*/ 0 w 385"/>
                <a:gd name="T7" fmla="*/ 0 h 94"/>
                <a:gd name="T8" fmla="*/ 0 w 385"/>
                <a:gd name="T9" fmla="*/ 10 h 94"/>
                <a:gd name="T10" fmla="*/ 12 w 385"/>
                <a:gd name="T11" fmla="*/ 94 h 94"/>
                <a:gd name="T12" fmla="*/ 373 w 385"/>
                <a:gd name="T13" fmla="*/ 94 h 94"/>
                <a:gd name="T14" fmla="*/ 373 w 385"/>
                <a:gd name="T15" fmla="*/ 10 h 94"/>
                <a:gd name="T16" fmla="*/ 12 w 385"/>
                <a:gd name="T17" fmla="*/ 10 h 94"/>
                <a:gd name="T18" fmla="*/ 12 w 385"/>
                <a:gd name="T1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5" h="94">
                  <a:moveTo>
                    <a:pt x="0" y="10"/>
                  </a:moveTo>
                  <a:lnTo>
                    <a:pt x="385" y="10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0" y="10"/>
                  </a:lnTo>
                  <a:close/>
                  <a:moveTo>
                    <a:pt x="12" y="94"/>
                  </a:moveTo>
                  <a:lnTo>
                    <a:pt x="373" y="94"/>
                  </a:lnTo>
                  <a:lnTo>
                    <a:pt x="373" y="10"/>
                  </a:lnTo>
                  <a:lnTo>
                    <a:pt x="12" y="10"/>
                  </a:lnTo>
                  <a:lnTo>
                    <a:pt x="12" y="94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" name="Freeform 1055"/>
            <p:cNvSpPr>
              <a:spLocks noEditPoints="1"/>
            </p:cNvSpPr>
            <p:nvPr/>
          </p:nvSpPr>
          <p:spPr bwMode="auto">
            <a:xfrm>
              <a:off x="2617" y="1141"/>
              <a:ext cx="199" cy="173"/>
            </a:xfrm>
            <a:custGeom>
              <a:avLst/>
              <a:gdLst>
                <a:gd name="T0" fmla="*/ 6 w 199"/>
                <a:gd name="T1" fmla="*/ 0 h 173"/>
                <a:gd name="T2" fmla="*/ 7 w 199"/>
                <a:gd name="T3" fmla="*/ 1 h 173"/>
                <a:gd name="T4" fmla="*/ 8 w 199"/>
                <a:gd name="T5" fmla="*/ 2 h 173"/>
                <a:gd name="T6" fmla="*/ 10 w 199"/>
                <a:gd name="T7" fmla="*/ 3 h 173"/>
                <a:gd name="T8" fmla="*/ 13 w 199"/>
                <a:gd name="T9" fmla="*/ 4 h 173"/>
                <a:gd name="T10" fmla="*/ 16 w 199"/>
                <a:gd name="T11" fmla="*/ 4 h 173"/>
                <a:gd name="T12" fmla="*/ 20 w 199"/>
                <a:gd name="T13" fmla="*/ 4 h 173"/>
                <a:gd name="T14" fmla="*/ 24 w 199"/>
                <a:gd name="T15" fmla="*/ 5 h 173"/>
                <a:gd name="T16" fmla="*/ 28 w 199"/>
                <a:gd name="T17" fmla="*/ 4 h 173"/>
                <a:gd name="T18" fmla="*/ 32 w 199"/>
                <a:gd name="T19" fmla="*/ 4 h 173"/>
                <a:gd name="T20" fmla="*/ 36 w 199"/>
                <a:gd name="T21" fmla="*/ 4 h 173"/>
                <a:gd name="T22" fmla="*/ 38 w 199"/>
                <a:gd name="T23" fmla="*/ 3 h 173"/>
                <a:gd name="T24" fmla="*/ 40 w 199"/>
                <a:gd name="T25" fmla="*/ 2 h 173"/>
                <a:gd name="T26" fmla="*/ 42 w 199"/>
                <a:gd name="T27" fmla="*/ 1 h 173"/>
                <a:gd name="T28" fmla="*/ 42 w 199"/>
                <a:gd name="T29" fmla="*/ 0 h 173"/>
                <a:gd name="T30" fmla="*/ 48 w 199"/>
                <a:gd name="T31" fmla="*/ 173 h 173"/>
                <a:gd name="T32" fmla="*/ 0 w 199"/>
                <a:gd name="T33" fmla="*/ 173 h 173"/>
                <a:gd name="T34" fmla="*/ 6 w 199"/>
                <a:gd name="T35" fmla="*/ 0 h 173"/>
                <a:gd name="T36" fmla="*/ 78 w 199"/>
                <a:gd name="T37" fmla="*/ 0 h 173"/>
                <a:gd name="T38" fmla="*/ 79 w 199"/>
                <a:gd name="T39" fmla="*/ 1 h 173"/>
                <a:gd name="T40" fmla="*/ 80 w 199"/>
                <a:gd name="T41" fmla="*/ 2 h 173"/>
                <a:gd name="T42" fmla="*/ 82 w 199"/>
                <a:gd name="T43" fmla="*/ 3 h 173"/>
                <a:gd name="T44" fmla="*/ 85 w 199"/>
                <a:gd name="T45" fmla="*/ 4 h 173"/>
                <a:gd name="T46" fmla="*/ 89 w 199"/>
                <a:gd name="T47" fmla="*/ 4 h 173"/>
                <a:gd name="T48" fmla="*/ 93 w 199"/>
                <a:gd name="T49" fmla="*/ 4 h 173"/>
                <a:gd name="T50" fmla="*/ 97 w 199"/>
                <a:gd name="T51" fmla="*/ 5 h 173"/>
                <a:gd name="T52" fmla="*/ 101 w 199"/>
                <a:gd name="T53" fmla="*/ 4 h 173"/>
                <a:gd name="T54" fmla="*/ 104 w 199"/>
                <a:gd name="T55" fmla="*/ 4 h 173"/>
                <a:gd name="T56" fmla="*/ 108 w 199"/>
                <a:gd name="T57" fmla="*/ 4 h 173"/>
                <a:gd name="T58" fmla="*/ 111 w 199"/>
                <a:gd name="T59" fmla="*/ 3 h 173"/>
                <a:gd name="T60" fmla="*/ 113 w 199"/>
                <a:gd name="T61" fmla="*/ 2 h 173"/>
                <a:gd name="T62" fmla="*/ 114 w 199"/>
                <a:gd name="T63" fmla="*/ 1 h 173"/>
                <a:gd name="T64" fmla="*/ 115 w 199"/>
                <a:gd name="T65" fmla="*/ 0 h 173"/>
                <a:gd name="T66" fmla="*/ 121 w 199"/>
                <a:gd name="T67" fmla="*/ 173 h 173"/>
                <a:gd name="T68" fmla="*/ 72 w 199"/>
                <a:gd name="T69" fmla="*/ 173 h 173"/>
                <a:gd name="T70" fmla="*/ 78 w 199"/>
                <a:gd name="T71" fmla="*/ 0 h 173"/>
                <a:gd name="T72" fmla="*/ 157 w 199"/>
                <a:gd name="T73" fmla="*/ 0 h 173"/>
                <a:gd name="T74" fmla="*/ 157 w 199"/>
                <a:gd name="T75" fmla="*/ 1 h 173"/>
                <a:gd name="T76" fmla="*/ 158 w 199"/>
                <a:gd name="T77" fmla="*/ 2 h 173"/>
                <a:gd name="T78" fmla="*/ 161 w 199"/>
                <a:gd name="T79" fmla="*/ 3 h 173"/>
                <a:gd name="T80" fmla="*/ 164 w 199"/>
                <a:gd name="T81" fmla="*/ 4 h 173"/>
                <a:gd name="T82" fmla="*/ 167 w 199"/>
                <a:gd name="T83" fmla="*/ 4 h 173"/>
                <a:gd name="T84" fmla="*/ 171 w 199"/>
                <a:gd name="T85" fmla="*/ 4 h 173"/>
                <a:gd name="T86" fmla="*/ 175 w 199"/>
                <a:gd name="T87" fmla="*/ 5 h 173"/>
                <a:gd name="T88" fmla="*/ 179 w 199"/>
                <a:gd name="T89" fmla="*/ 4 h 173"/>
                <a:gd name="T90" fmla="*/ 183 w 199"/>
                <a:gd name="T91" fmla="*/ 4 h 173"/>
                <a:gd name="T92" fmla="*/ 186 w 199"/>
                <a:gd name="T93" fmla="*/ 4 h 173"/>
                <a:gd name="T94" fmla="*/ 189 w 199"/>
                <a:gd name="T95" fmla="*/ 3 h 173"/>
                <a:gd name="T96" fmla="*/ 191 w 199"/>
                <a:gd name="T97" fmla="*/ 2 h 173"/>
                <a:gd name="T98" fmla="*/ 192 w 199"/>
                <a:gd name="T99" fmla="*/ 1 h 173"/>
                <a:gd name="T100" fmla="*/ 193 w 199"/>
                <a:gd name="T101" fmla="*/ 0 h 173"/>
                <a:gd name="T102" fmla="*/ 199 w 199"/>
                <a:gd name="T103" fmla="*/ 173 h 173"/>
                <a:gd name="T104" fmla="*/ 151 w 199"/>
                <a:gd name="T105" fmla="*/ 173 h 173"/>
                <a:gd name="T106" fmla="*/ 157 w 199"/>
                <a:gd name="T10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" h="173">
                  <a:moveTo>
                    <a:pt x="6" y="0"/>
                  </a:moveTo>
                  <a:lnTo>
                    <a:pt x="7" y="1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3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8" y="173"/>
                  </a:lnTo>
                  <a:lnTo>
                    <a:pt x="0" y="173"/>
                  </a:lnTo>
                  <a:lnTo>
                    <a:pt x="6" y="0"/>
                  </a:lnTo>
                  <a:close/>
                  <a:moveTo>
                    <a:pt x="78" y="0"/>
                  </a:moveTo>
                  <a:lnTo>
                    <a:pt x="79" y="1"/>
                  </a:lnTo>
                  <a:lnTo>
                    <a:pt x="80" y="2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7" y="5"/>
                  </a:lnTo>
                  <a:lnTo>
                    <a:pt x="101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1" y="3"/>
                  </a:lnTo>
                  <a:lnTo>
                    <a:pt x="113" y="2"/>
                  </a:lnTo>
                  <a:lnTo>
                    <a:pt x="114" y="1"/>
                  </a:lnTo>
                  <a:lnTo>
                    <a:pt x="115" y="0"/>
                  </a:lnTo>
                  <a:lnTo>
                    <a:pt x="121" y="173"/>
                  </a:lnTo>
                  <a:lnTo>
                    <a:pt x="72" y="173"/>
                  </a:lnTo>
                  <a:lnTo>
                    <a:pt x="78" y="0"/>
                  </a:lnTo>
                  <a:close/>
                  <a:moveTo>
                    <a:pt x="157" y="0"/>
                  </a:moveTo>
                  <a:lnTo>
                    <a:pt x="157" y="1"/>
                  </a:lnTo>
                  <a:lnTo>
                    <a:pt x="158" y="2"/>
                  </a:lnTo>
                  <a:lnTo>
                    <a:pt x="161" y="3"/>
                  </a:lnTo>
                  <a:lnTo>
                    <a:pt x="164" y="4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5" y="5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6" y="4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9" y="173"/>
                  </a:lnTo>
                  <a:lnTo>
                    <a:pt x="151" y="17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" name="Freeform 1056"/>
            <p:cNvSpPr>
              <a:spLocks noEditPoints="1"/>
            </p:cNvSpPr>
            <p:nvPr/>
          </p:nvSpPr>
          <p:spPr bwMode="auto">
            <a:xfrm>
              <a:off x="2497" y="1345"/>
              <a:ext cx="331" cy="11"/>
            </a:xfrm>
            <a:custGeom>
              <a:avLst/>
              <a:gdLst>
                <a:gd name="T0" fmla="*/ 295 w 331"/>
                <a:gd name="T1" fmla="*/ 11 h 11"/>
                <a:gd name="T2" fmla="*/ 331 w 331"/>
                <a:gd name="T3" fmla="*/ 11 h 11"/>
                <a:gd name="T4" fmla="*/ 331 w 331"/>
                <a:gd name="T5" fmla="*/ 0 h 11"/>
                <a:gd name="T6" fmla="*/ 295 w 331"/>
                <a:gd name="T7" fmla="*/ 0 h 11"/>
                <a:gd name="T8" fmla="*/ 295 w 331"/>
                <a:gd name="T9" fmla="*/ 11 h 11"/>
                <a:gd name="T10" fmla="*/ 247 w 331"/>
                <a:gd name="T11" fmla="*/ 11 h 11"/>
                <a:gd name="T12" fmla="*/ 283 w 331"/>
                <a:gd name="T13" fmla="*/ 11 h 11"/>
                <a:gd name="T14" fmla="*/ 283 w 331"/>
                <a:gd name="T15" fmla="*/ 0 h 11"/>
                <a:gd name="T16" fmla="*/ 247 w 331"/>
                <a:gd name="T17" fmla="*/ 0 h 11"/>
                <a:gd name="T18" fmla="*/ 247 w 331"/>
                <a:gd name="T19" fmla="*/ 11 h 11"/>
                <a:gd name="T20" fmla="*/ 198 w 331"/>
                <a:gd name="T21" fmla="*/ 11 h 11"/>
                <a:gd name="T22" fmla="*/ 235 w 331"/>
                <a:gd name="T23" fmla="*/ 11 h 11"/>
                <a:gd name="T24" fmla="*/ 235 w 331"/>
                <a:gd name="T25" fmla="*/ 0 h 11"/>
                <a:gd name="T26" fmla="*/ 198 w 331"/>
                <a:gd name="T27" fmla="*/ 0 h 11"/>
                <a:gd name="T28" fmla="*/ 198 w 331"/>
                <a:gd name="T29" fmla="*/ 11 h 11"/>
                <a:gd name="T30" fmla="*/ 150 w 331"/>
                <a:gd name="T31" fmla="*/ 11 h 11"/>
                <a:gd name="T32" fmla="*/ 186 w 331"/>
                <a:gd name="T33" fmla="*/ 11 h 11"/>
                <a:gd name="T34" fmla="*/ 186 w 331"/>
                <a:gd name="T35" fmla="*/ 0 h 11"/>
                <a:gd name="T36" fmla="*/ 150 w 331"/>
                <a:gd name="T37" fmla="*/ 0 h 11"/>
                <a:gd name="T38" fmla="*/ 150 w 331"/>
                <a:gd name="T39" fmla="*/ 11 h 11"/>
                <a:gd name="T40" fmla="*/ 102 w 331"/>
                <a:gd name="T41" fmla="*/ 11 h 11"/>
                <a:gd name="T42" fmla="*/ 138 w 331"/>
                <a:gd name="T43" fmla="*/ 11 h 11"/>
                <a:gd name="T44" fmla="*/ 138 w 331"/>
                <a:gd name="T45" fmla="*/ 0 h 11"/>
                <a:gd name="T46" fmla="*/ 102 w 331"/>
                <a:gd name="T47" fmla="*/ 0 h 11"/>
                <a:gd name="T48" fmla="*/ 102 w 331"/>
                <a:gd name="T49" fmla="*/ 11 h 11"/>
                <a:gd name="T50" fmla="*/ 54 w 331"/>
                <a:gd name="T51" fmla="*/ 11 h 11"/>
                <a:gd name="T52" fmla="*/ 90 w 331"/>
                <a:gd name="T53" fmla="*/ 11 h 11"/>
                <a:gd name="T54" fmla="*/ 90 w 331"/>
                <a:gd name="T55" fmla="*/ 0 h 11"/>
                <a:gd name="T56" fmla="*/ 54 w 331"/>
                <a:gd name="T57" fmla="*/ 0 h 11"/>
                <a:gd name="T58" fmla="*/ 54 w 331"/>
                <a:gd name="T59" fmla="*/ 11 h 11"/>
                <a:gd name="T60" fmla="*/ 0 w 331"/>
                <a:gd name="T61" fmla="*/ 11 h 11"/>
                <a:gd name="T62" fmla="*/ 36 w 331"/>
                <a:gd name="T63" fmla="*/ 11 h 11"/>
                <a:gd name="T64" fmla="*/ 36 w 331"/>
                <a:gd name="T65" fmla="*/ 0 h 11"/>
                <a:gd name="T66" fmla="*/ 0 w 331"/>
                <a:gd name="T67" fmla="*/ 0 h 11"/>
                <a:gd name="T68" fmla="*/ 0 w 331"/>
                <a:gd name="T6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11">
                  <a:moveTo>
                    <a:pt x="295" y="11"/>
                  </a:moveTo>
                  <a:lnTo>
                    <a:pt x="331" y="11"/>
                  </a:lnTo>
                  <a:lnTo>
                    <a:pt x="331" y="0"/>
                  </a:lnTo>
                  <a:lnTo>
                    <a:pt x="295" y="0"/>
                  </a:lnTo>
                  <a:lnTo>
                    <a:pt x="295" y="11"/>
                  </a:lnTo>
                  <a:close/>
                  <a:moveTo>
                    <a:pt x="247" y="11"/>
                  </a:moveTo>
                  <a:lnTo>
                    <a:pt x="283" y="11"/>
                  </a:lnTo>
                  <a:lnTo>
                    <a:pt x="283" y="0"/>
                  </a:lnTo>
                  <a:lnTo>
                    <a:pt x="247" y="0"/>
                  </a:lnTo>
                  <a:lnTo>
                    <a:pt x="247" y="11"/>
                  </a:lnTo>
                  <a:close/>
                  <a:moveTo>
                    <a:pt x="198" y="11"/>
                  </a:moveTo>
                  <a:lnTo>
                    <a:pt x="235" y="11"/>
                  </a:lnTo>
                  <a:lnTo>
                    <a:pt x="235" y="0"/>
                  </a:lnTo>
                  <a:lnTo>
                    <a:pt x="198" y="0"/>
                  </a:lnTo>
                  <a:lnTo>
                    <a:pt x="198" y="11"/>
                  </a:lnTo>
                  <a:close/>
                  <a:moveTo>
                    <a:pt x="150" y="11"/>
                  </a:moveTo>
                  <a:lnTo>
                    <a:pt x="186" y="11"/>
                  </a:lnTo>
                  <a:lnTo>
                    <a:pt x="186" y="0"/>
                  </a:lnTo>
                  <a:lnTo>
                    <a:pt x="150" y="0"/>
                  </a:lnTo>
                  <a:lnTo>
                    <a:pt x="150" y="11"/>
                  </a:lnTo>
                  <a:close/>
                  <a:moveTo>
                    <a:pt x="102" y="11"/>
                  </a:moveTo>
                  <a:lnTo>
                    <a:pt x="138" y="11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102" y="11"/>
                  </a:lnTo>
                  <a:close/>
                  <a:moveTo>
                    <a:pt x="54" y="11"/>
                  </a:moveTo>
                  <a:lnTo>
                    <a:pt x="90" y="11"/>
                  </a:lnTo>
                  <a:lnTo>
                    <a:pt x="90" y="0"/>
                  </a:lnTo>
                  <a:lnTo>
                    <a:pt x="54" y="0"/>
                  </a:lnTo>
                  <a:lnTo>
                    <a:pt x="54" y="11"/>
                  </a:lnTo>
                  <a:close/>
                  <a:moveTo>
                    <a:pt x="0" y="11"/>
                  </a:moveTo>
                  <a:lnTo>
                    <a:pt x="36" y="11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808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s-A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49" name="CuadroTexto 48"/>
          <p:cNvSpPr txBox="1"/>
          <p:nvPr/>
        </p:nvSpPr>
        <p:spPr>
          <a:xfrm>
            <a:off x="8277880" y="1381326"/>
            <a:ext cx="107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Refinería Güemes</a:t>
            </a:r>
            <a:endParaRPr lang="en-US" dirty="0"/>
          </a:p>
        </p:txBody>
      </p:sp>
      <p:sp>
        <p:nvSpPr>
          <p:cNvPr id="50" name="Elipse 49"/>
          <p:cNvSpPr/>
          <p:nvPr/>
        </p:nvSpPr>
        <p:spPr>
          <a:xfrm>
            <a:off x="9146932" y="2931195"/>
            <a:ext cx="105508" cy="703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6144620"/>
            <a:ext cx="18478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654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ítulo 1"/>
          <p:cNvSpPr txBox="1">
            <a:spLocks/>
          </p:cNvSpPr>
          <p:nvPr/>
        </p:nvSpPr>
        <p:spPr>
          <a:xfrm>
            <a:off x="2891790" y="5818094"/>
            <a:ext cx="5600700" cy="796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DE9A7242-5891-25B2-65FA-A01A52BF94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6579582"/>
              </p:ext>
            </p:extLst>
          </p:nvPr>
        </p:nvGraphicFramePr>
        <p:xfrm>
          <a:off x="120650" y="856119"/>
          <a:ext cx="11746687" cy="562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151812" imgH="4160943" progId="Excel.Sheet.12">
                  <p:link updateAutomatic="1"/>
                </p:oleObj>
              </mc:Choice>
              <mc:Fallback>
                <p:oleObj name="Worksheet" r:id="rId2" imgW="9151812" imgH="4160943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DE9A7242-5891-25B2-65FA-A01A52BF94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0650" y="856119"/>
                        <a:ext cx="11746687" cy="5620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29D35BD5-04D1-82D5-14E6-8D01808D4485}"/>
              </a:ext>
            </a:extLst>
          </p:cNvPr>
          <p:cNvSpPr txBox="1"/>
          <p:nvPr/>
        </p:nvSpPr>
        <p:spPr>
          <a:xfrm>
            <a:off x="120650" y="6476269"/>
            <a:ext cx="5746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Elaboración propia en base a IGU 2023 LNG </a:t>
            </a:r>
            <a:r>
              <a:rPr lang="es-AR" sz="1200" dirty="0" err="1"/>
              <a:t>World</a:t>
            </a:r>
            <a:r>
              <a:rPr lang="es-AR" sz="1200" dirty="0"/>
              <a:t> </a:t>
            </a:r>
            <a:r>
              <a:rPr lang="es-AR" sz="1200" dirty="0" err="1"/>
              <a:t>Report</a:t>
            </a:r>
            <a:endParaRPr lang="es-AR" sz="12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4119B33-D744-A654-DE4E-B0EBB4320C4C}"/>
              </a:ext>
            </a:extLst>
          </p:cNvPr>
          <p:cNvSpPr txBox="1"/>
          <p:nvPr/>
        </p:nvSpPr>
        <p:spPr>
          <a:xfrm>
            <a:off x="120650" y="104732"/>
            <a:ext cx="89961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– GNL. Volúmenes y precios internacionales</a:t>
            </a:r>
          </a:p>
          <a:p>
            <a:endParaRPr lang="es-A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24736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ítulo 1"/>
          <p:cNvSpPr txBox="1">
            <a:spLocks/>
          </p:cNvSpPr>
          <p:nvPr/>
        </p:nvSpPr>
        <p:spPr>
          <a:xfrm>
            <a:off x="2891790" y="5818094"/>
            <a:ext cx="5600700" cy="796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4" name="Título 1"/>
          <p:cNvSpPr txBox="1">
            <a:spLocks/>
          </p:cNvSpPr>
          <p:nvPr/>
        </p:nvSpPr>
        <p:spPr>
          <a:xfrm>
            <a:off x="512558" y="243231"/>
            <a:ext cx="6924502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Capacidad de licuefacción de GNL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9D35BD5-04D1-82D5-14E6-8D01808D4485}"/>
              </a:ext>
            </a:extLst>
          </p:cNvPr>
          <p:cNvSpPr txBox="1"/>
          <p:nvPr/>
        </p:nvSpPr>
        <p:spPr>
          <a:xfrm>
            <a:off x="228226" y="4925283"/>
            <a:ext cx="5746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Elaboración propia en base a IGU 2023 LNG </a:t>
            </a:r>
            <a:r>
              <a:rPr lang="es-AR" sz="1200" dirty="0" err="1"/>
              <a:t>World</a:t>
            </a:r>
            <a:r>
              <a:rPr lang="es-AR" sz="1200" dirty="0"/>
              <a:t> </a:t>
            </a:r>
            <a:r>
              <a:rPr lang="es-AR" sz="1200" dirty="0" err="1"/>
              <a:t>Report</a:t>
            </a:r>
            <a:endParaRPr lang="es-AR" sz="1200" dirty="0"/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2ED2B92D-AF4D-92D5-C0C2-CC32F0F489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0067564"/>
              </p:ext>
            </p:extLst>
          </p:nvPr>
        </p:nvGraphicFramePr>
        <p:xfrm>
          <a:off x="307786" y="1209247"/>
          <a:ext cx="5940613" cy="3605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372529" imgH="3261395" progId="Excel.Sheet.12">
                  <p:link updateAutomatic="1"/>
                </p:oleObj>
              </mc:Choice>
              <mc:Fallback>
                <p:oleObj name="Worksheet" r:id="rId2" imgW="5372529" imgH="3261395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2ED2B92D-AF4D-92D5-C0C2-CC32F0F489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7786" y="1209247"/>
                        <a:ext cx="5940613" cy="36057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lecha: curvada hacia arriba 5">
            <a:extLst>
              <a:ext uri="{FF2B5EF4-FFF2-40B4-BE49-F238E27FC236}">
                <a16:creationId xmlns:a16="http://schemas.microsoft.com/office/drawing/2014/main" id="{C08F9E78-8D3F-350D-DAF1-F0DADC7FC4B2}"/>
              </a:ext>
            </a:extLst>
          </p:cNvPr>
          <p:cNvSpPr/>
          <p:nvPr/>
        </p:nvSpPr>
        <p:spPr>
          <a:xfrm>
            <a:off x="7437060" y="4976336"/>
            <a:ext cx="3849505" cy="731520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AA9AD82D-F795-80D5-97A4-25A90D2F90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1825377"/>
              </p:ext>
            </p:extLst>
          </p:nvPr>
        </p:nvGraphicFramePr>
        <p:xfrm>
          <a:off x="6559549" y="1205805"/>
          <a:ext cx="5053013" cy="384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3672751" imgH="2796637" progId="Excel.Sheet.12">
                  <p:link updateAutomatic="1"/>
                </p:oleObj>
              </mc:Choice>
              <mc:Fallback>
                <p:oleObj name="Worksheet" r:id="rId4" imgW="3672751" imgH="2796637" progId="Excel.Sheet.12">
                  <p:link updateAutomatic="1"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AA9AD82D-F795-80D5-97A4-25A90D2F90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59549" y="1205805"/>
                        <a:ext cx="5053013" cy="3844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34A9692F-6289-8A26-0B63-285815BC76C3}"/>
              </a:ext>
            </a:extLst>
          </p:cNvPr>
          <p:cNvSpPr txBox="1"/>
          <p:nvPr/>
        </p:nvSpPr>
        <p:spPr>
          <a:xfrm>
            <a:off x="9086056" y="5142041"/>
            <a:ext cx="923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rgbClr val="FF0000"/>
                </a:solidFill>
              </a:rPr>
              <a:t>+ 30 %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A5A56C9-7A84-6DF2-CD66-51C61861553C}"/>
              </a:ext>
            </a:extLst>
          </p:cNvPr>
          <p:cNvSpPr txBox="1"/>
          <p:nvPr/>
        </p:nvSpPr>
        <p:spPr>
          <a:xfrm>
            <a:off x="7615841" y="5818094"/>
            <a:ext cx="3491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/>
              <a:t>1 MTPA equivale a 3,56 millones m</a:t>
            </a:r>
            <a:r>
              <a:rPr lang="es-AR" sz="1400" baseline="30000" dirty="0"/>
              <a:t>3</a:t>
            </a:r>
            <a:r>
              <a:rPr lang="es-AR" sz="1400" dirty="0"/>
              <a:t>/día</a:t>
            </a:r>
          </a:p>
          <a:p>
            <a:r>
              <a:rPr lang="es-AR" sz="1400" dirty="0"/>
              <a:t>Nuevos proyectos 80% contratos a largo plazo</a:t>
            </a:r>
          </a:p>
        </p:txBody>
      </p:sp>
    </p:spTree>
    <p:extLst>
      <p:ext uri="{BB962C8B-B14F-4D97-AF65-F5344CB8AC3E}">
        <p14:creationId xmlns:p14="http://schemas.microsoft.com/office/powerpoint/2010/main" val="40262554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6" name="Objeto 215">
            <a:extLst>
              <a:ext uri="{FF2B5EF4-FFF2-40B4-BE49-F238E27FC236}">
                <a16:creationId xmlns:a16="http://schemas.microsoft.com/office/drawing/2014/main" id="{BBB13F58-FB1F-BADB-E251-763618368F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9342248"/>
              </p:ext>
            </p:extLst>
          </p:nvPr>
        </p:nvGraphicFramePr>
        <p:xfrm>
          <a:off x="512557" y="721335"/>
          <a:ext cx="10343701" cy="5793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113934" imgH="5295962" progId="Excel.Sheet.12">
                  <p:link updateAutomatic="1"/>
                </p:oleObj>
              </mc:Choice>
              <mc:Fallback>
                <p:oleObj name="Worksheet" r:id="rId2" imgW="9113934" imgH="5295962" progId="Excel.Sheet.12">
                  <p:link updateAutomatic="1"/>
                  <p:pic>
                    <p:nvPicPr>
                      <p:cNvPr id="216" name="Objeto 215">
                        <a:extLst>
                          <a:ext uri="{FF2B5EF4-FFF2-40B4-BE49-F238E27FC236}">
                            <a16:creationId xmlns:a16="http://schemas.microsoft.com/office/drawing/2014/main" id="{BBB13F58-FB1F-BADB-E251-763618368F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12557" y="721335"/>
                        <a:ext cx="10343701" cy="5793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4" name="Título 1"/>
          <p:cNvSpPr txBox="1">
            <a:spLocks/>
          </p:cNvSpPr>
          <p:nvPr/>
        </p:nvSpPr>
        <p:spPr>
          <a:xfrm>
            <a:off x="512558" y="243231"/>
            <a:ext cx="6924502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Precio internacional del gas natural y GNL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7" name="CuadroTexto 216">
            <a:extLst>
              <a:ext uri="{FF2B5EF4-FFF2-40B4-BE49-F238E27FC236}">
                <a16:creationId xmlns:a16="http://schemas.microsoft.com/office/drawing/2014/main" id="{96807412-6E15-6180-8163-80C74AF7DA47}"/>
              </a:ext>
            </a:extLst>
          </p:cNvPr>
          <p:cNvSpPr txBox="1"/>
          <p:nvPr/>
        </p:nvSpPr>
        <p:spPr>
          <a:xfrm>
            <a:off x="512558" y="6514540"/>
            <a:ext cx="5746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Elaboración propia en base a </a:t>
            </a:r>
            <a:r>
              <a:rPr lang="es-AR" sz="1200" dirty="0" err="1"/>
              <a:t>Commodity</a:t>
            </a:r>
            <a:r>
              <a:rPr lang="es-AR" sz="1200" dirty="0"/>
              <a:t> Price Data Banco Mundial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5ACD8A0-673B-6666-D775-7A4F16CE8123}"/>
              </a:ext>
            </a:extLst>
          </p:cNvPr>
          <p:cNvSpPr txBox="1"/>
          <p:nvPr/>
        </p:nvSpPr>
        <p:spPr>
          <a:xfrm>
            <a:off x="1335742" y="3206714"/>
            <a:ext cx="112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Fukushima</a:t>
            </a:r>
          </a:p>
          <a:p>
            <a:r>
              <a:rPr lang="es-AR" sz="1400" dirty="0"/>
              <a:t>Marzo 2011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6B832A0-3756-5094-B515-6006F912EA79}"/>
              </a:ext>
            </a:extLst>
          </p:cNvPr>
          <p:cNvSpPr txBox="1"/>
          <p:nvPr/>
        </p:nvSpPr>
        <p:spPr>
          <a:xfrm>
            <a:off x="7663248" y="3206714"/>
            <a:ext cx="16943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Recorte envíos gas ruso + </a:t>
            </a:r>
            <a:r>
              <a:rPr lang="es-AR" sz="1400" dirty="0" err="1"/>
              <a:t>Nordstream</a:t>
            </a:r>
            <a:r>
              <a:rPr lang="es-AR" sz="1400" dirty="0"/>
              <a:t> 2</a:t>
            </a:r>
          </a:p>
          <a:p>
            <a:r>
              <a:rPr lang="es-AR" sz="1400" dirty="0"/>
              <a:t>Septiembre 2021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E347626-FF09-738A-BC42-C85622509022}"/>
              </a:ext>
            </a:extLst>
          </p:cNvPr>
          <p:cNvSpPr txBox="1"/>
          <p:nvPr/>
        </p:nvSpPr>
        <p:spPr>
          <a:xfrm>
            <a:off x="4324682" y="3206714"/>
            <a:ext cx="1308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/>
              <a:t>Japón retoma energía nuclear</a:t>
            </a:r>
          </a:p>
          <a:p>
            <a:pPr algn="ctr"/>
            <a:r>
              <a:rPr lang="es-AR" sz="1400" dirty="0"/>
              <a:t>Agosto 2015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4ADB6C9-5C2C-493E-B7C9-09A3C6136662}"/>
              </a:ext>
            </a:extLst>
          </p:cNvPr>
          <p:cNvSpPr txBox="1"/>
          <p:nvPr/>
        </p:nvSpPr>
        <p:spPr>
          <a:xfrm>
            <a:off x="8444753" y="2182832"/>
            <a:ext cx="1550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/>
              <a:t>Invasión a Ucrania</a:t>
            </a:r>
          </a:p>
          <a:p>
            <a:pPr algn="ctr"/>
            <a:r>
              <a:rPr lang="es-AR" sz="1400" dirty="0"/>
              <a:t>Febrero 2022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91BC37A-1F28-4CA8-4724-AD63298E05DE}"/>
              </a:ext>
            </a:extLst>
          </p:cNvPr>
          <p:cNvSpPr txBox="1"/>
          <p:nvPr/>
        </p:nvSpPr>
        <p:spPr>
          <a:xfrm>
            <a:off x="8021297" y="680397"/>
            <a:ext cx="2672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/>
              <a:t>Interrupción envíos de gas ruso + extensión reparación de Freeport</a:t>
            </a:r>
          </a:p>
          <a:p>
            <a:pPr algn="ctr"/>
            <a:r>
              <a:rPr lang="es-AR" sz="1400" dirty="0"/>
              <a:t>Agosto 2022</a:t>
            </a:r>
          </a:p>
        </p:txBody>
      </p:sp>
    </p:spTree>
    <p:extLst>
      <p:ext uri="{BB962C8B-B14F-4D97-AF65-F5344CB8AC3E}">
        <p14:creationId xmlns:p14="http://schemas.microsoft.com/office/powerpoint/2010/main" val="17480045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ítulo 1"/>
          <p:cNvSpPr txBox="1">
            <a:spLocks/>
          </p:cNvSpPr>
          <p:nvPr/>
        </p:nvSpPr>
        <p:spPr>
          <a:xfrm>
            <a:off x="512558" y="243231"/>
            <a:ext cx="6924502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Precio internacional del gas natural y GNL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3C63DD5-2C08-4AC8-26F4-695578A8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95" y="744071"/>
            <a:ext cx="9455721" cy="587069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1291A31-3B95-8EEB-348A-26889ADB9FD8}"/>
              </a:ext>
            </a:extLst>
          </p:cNvPr>
          <p:cNvSpPr txBox="1"/>
          <p:nvPr/>
        </p:nvSpPr>
        <p:spPr>
          <a:xfrm>
            <a:off x="512558" y="6581001"/>
            <a:ext cx="5746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  Fuente IGU 2023 LNG </a:t>
            </a:r>
            <a:r>
              <a:rPr lang="es-AR" sz="1200" dirty="0" err="1"/>
              <a:t>World</a:t>
            </a:r>
            <a:r>
              <a:rPr lang="es-AR" sz="1200" dirty="0"/>
              <a:t> </a:t>
            </a:r>
            <a:r>
              <a:rPr lang="es-AR" sz="1200" dirty="0" err="1"/>
              <a:t>Report</a:t>
            </a:r>
            <a:r>
              <a:rPr lang="es-AR" sz="1200" dirty="0"/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E35984-52F1-4472-9B64-D0C953413FE9}"/>
              </a:ext>
            </a:extLst>
          </p:cNvPr>
          <p:cNvSpPr txBox="1"/>
          <p:nvPr/>
        </p:nvSpPr>
        <p:spPr>
          <a:xfrm>
            <a:off x="1834851" y="1073985"/>
            <a:ext cx="15508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/>
              <a:t>JKM</a:t>
            </a:r>
          </a:p>
          <a:p>
            <a:pPr algn="ctr"/>
            <a:r>
              <a:rPr lang="es-AR" sz="1400" dirty="0"/>
              <a:t>U$S 84,76/MMBtu</a:t>
            </a:r>
          </a:p>
          <a:p>
            <a:pPr algn="ctr"/>
            <a:r>
              <a:rPr lang="es-AR" sz="1400" dirty="0"/>
              <a:t>07/03/22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056DACC-6F9C-1C46-9D39-412D25F81650}"/>
              </a:ext>
            </a:extLst>
          </p:cNvPr>
          <p:cNvSpPr txBox="1"/>
          <p:nvPr/>
        </p:nvSpPr>
        <p:spPr>
          <a:xfrm>
            <a:off x="4309110" y="942477"/>
            <a:ext cx="15508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/>
              <a:t>TTF</a:t>
            </a:r>
          </a:p>
          <a:p>
            <a:pPr algn="ctr"/>
            <a:r>
              <a:rPr lang="es-AR" sz="1400" dirty="0"/>
              <a:t>U$S 93,81/MMBtu</a:t>
            </a:r>
          </a:p>
          <a:p>
            <a:pPr algn="ctr"/>
            <a:r>
              <a:rPr lang="es-AR" sz="1400" dirty="0"/>
              <a:t>26/08/22</a:t>
            </a:r>
          </a:p>
        </p:txBody>
      </p:sp>
    </p:spTree>
    <p:extLst>
      <p:ext uri="{BB962C8B-B14F-4D97-AF65-F5344CB8AC3E}">
        <p14:creationId xmlns:p14="http://schemas.microsoft.com/office/powerpoint/2010/main" val="35405467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ítulo 1"/>
          <p:cNvSpPr txBox="1">
            <a:spLocks/>
          </p:cNvSpPr>
          <p:nvPr/>
        </p:nvSpPr>
        <p:spPr>
          <a:xfrm>
            <a:off x="167995" y="5657126"/>
            <a:ext cx="3107895" cy="631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U$S 3,29/MMBtu Precio Gas Ronda 4 Pluspetrol y Vista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4" name="Título 1"/>
          <p:cNvSpPr txBox="1">
            <a:spLocks/>
          </p:cNvSpPr>
          <p:nvPr/>
        </p:nvSpPr>
        <p:spPr>
          <a:xfrm>
            <a:off x="512558" y="243231"/>
            <a:ext cx="6924502" cy="699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Umbral de rentabilidad del GNL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2DE46EE0-E0CE-48B0-E87E-C5D1962485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0145703"/>
              </p:ext>
            </p:extLst>
          </p:nvPr>
        </p:nvGraphicFramePr>
        <p:xfrm>
          <a:off x="167995" y="1634792"/>
          <a:ext cx="2119312" cy="344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118804" imgH="3444540" progId="Excel.Sheet.12">
                  <p:link updateAutomatic="1"/>
                </p:oleObj>
              </mc:Choice>
              <mc:Fallback>
                <p:oleObj name="Worksheet" r:id="rId2" imgW="2118804" imgH="3444540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2DE46EE0-E0CE-48B0-E87E-C5D1962485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7995" y="1634792"/>
                        <a:ext cx="2119312" cy="3444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DA3EAA47-8BDF-B0F1-B998-3CFBCB12D3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6883079"/>
              </p:ext>
            </p:extLst>
          </p:nvPr>
        </p:nvGraphicFramePr>
        <p:xfrm>
          <a:off x="3330864" y="1634792"/>
          <a:ext cx="2027237" cy="344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2026950" imgH="3444540" progId="Excel.Sheet.12">
                  <p:link updateAutomatic="1"/>
                </p:oleObj>
              </mc:Choice>
              <mc:Fallback>
                <p:oleObj name="Worksheet" r:id="rId4" imgW="2026950" imgH="3444540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DA3EAA47-8BDF-B0F1-B998-3CFBCB12D3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30864" y="1634792"/>
                        <a:ext cx="2027237" cy="3444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754802F2-26A5-EA73-0915-665D360C4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8939" y="873593"/>
            <a:ext cx="5645936" cy="478665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03BE085-1F26-8E82-B0D7-500FEB5966CF}"/>
              </a:ext>
            </a:extLst>
          </p:cNvPr>
          <p:cNvSpPr txBox="1"/>
          <p:nvPr/>
        </p:nvSpPr>
        <p:spPr>
          <a:xfrm>
            <a:off x="101413" y="1111572"/>
            <a:ext cx="229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b="1" dirty="0">
                <a:solidFill>
                  <a:schemeClr val="tx2"/>
                </a:solidFill>
              </a:rPr>
              <a:t>Estimación Costos Argentina</a:t>
            </a:r>
          </a:p>
          <a:p>
            <a:pPr algn="ctr"/>
            <a:r>
              <a:rPr lang="es-AR" sz="1400" dirty="0">
                <a:solidFill>
                  <a:schemeClr val="tx2"/>
                </a:solidFill>
              </a:rPr>
              <a:t>U$S/MMBtu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A9121AA-F88C-905A-07C2-B3377D6CD25D}"/>
              </a:ext>
            </a:extLst>
          </p:cNvPr>
          <p:cNvSpPr txBox="1"/>
          <p:nvPr/>
        </p:nvSpPr>
        <p:spPr>
          <a:xfrm>
            <a:off x="3218244" y="1072649"/>
            <a:ext cx="225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tx2">
                    <a:lumMod val="75000"/>
                  </a:schemeClr>
                </a:solidFill>
              </a:rPr>
              <a:t>Contrato con Henry Hub</a:t>
            </a:r>
          </a:p>
          <a:p>
            <a:pPr algn="ctr"/>
            <a:r>
              <a:rPr lang="es-AR" sz="1400" dirty="0">
                <a:solidFill>
                  <a:schemeClr val="tx2">
                    <a:lumMod val="75000"/>
                  </a:schemeClr>
                </a:solidFill>
              </a:rPr>
              <a:t>U$S/MMBtu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4CCB4E9-00E8-E8B5-BFF9-5C796B34F82A}"/>
              </a:ext>
            </a:extLst>
          </p:cNvPr>
          <p:cNvSpPr txBox="1"/>
          <p:nvPr/>
        </p:nvSpPr>
        <p:spPr>
          <a:xfrm>
            <a:off x="2185724" y="3989457"/>
            <a:ext cx="1113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tx2"/>
                </a:solidFill>
              </a:rPr>
              <a:t>Precio Gas </a:t>
            </a:r>
          </a:p>
          <a:p>
            <a:r>
              <a:rPr lang="es-AR" sz="1400" b="1" dirty="0">
                <a:solidFill>
                  <a:schemeClr val="tx2"/>
                </a:solidFill>
              </a:rPr>
              <a:t>YPF Ronda 4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3008B46-FBB6-0AD8-C739-6B0C0120D7A9}"/>
              </a:ext>
            </a:extLst>
          </p:cNvPr>
          <p:cNvSpPr txBox="1"/>
          <p:nvPr/>
        </p:nvSpPr>
        <p:spPr>
          <a:xfrm>
            <a:off x="2261780" y="3289828"/>
            <a:ext cx="99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b="1" dirty="0">
                <a:solidFill>
                  <a:schemeClr val="tx2"/>
                </a:solidFill>
              </a:rPr>
              <a:t>Transporte</a:t>
            </a:r>
          </a:p>
          <a:p>
            <a:pPr algn="ctr"/>
            <a:r>
              <a:rPr lang="es-AR" sz="1400" b="1" dirty="0">
                <a:solidFill>
                  <a:schemeClr val="tx2"/>
                </a:solidFill>
              </a:rPr>
              <a:t>Gas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50DC00-ACC3-0919-1567-77B690408015}"/>
              </a:ext>
            </a:extLst>
          </p:cNvPr>
          <p:cNvSpPr txBox="1"/>
          <p:nvPr/>
        </p:nvSpPr>
        <p:spPr>
          <a:xfrm>
            <a:off x="2209830" y="2666566"/>
            <a:ext cx="1113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tx2"/>
                </a:solidFill>
              </a:rPr>
              <a:t>Fee </a:t>
            </a:r>
          </a:p>
          <a:p>
            <a:r>
              <a:rPr lang="es-AR" sz="1400" b="1" dirty="0">
                <a:solidFill>
                  <a:schemeClr val="tx2"/>
                </a:solidFill>
              </a:rPr>
              <a:t>Licuefacción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F2A9FEB-4A2C-E752-9694-653687F6CF71}"/>
              </a:ext>
            </a:extLst>
          </p:cNvPr>
          <p:cNvSpPr txBox="1"/>
          <p:nvPr/>
        </p:nvSpPr>
        <p:spPr>
          <a:xfrm>
            <a:off x="2353889" y="1693784"/>
            <a:ext cx="994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rgbClr val="C00000"/>
                </a:solidFill>
              </a:rPr>
              <a:t>¿Utilidad?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C8FFCCC-1F4B-2D7A-9340-F7178978A40F}"/>
              </a:ext>
            </a:extLst>
          </p:cNvPr>
          <p:cNvSpPr txBox="1"/>
          <p:nvPr/>
        </p:nvSpPr>
        <p:spPr>
          <a:xfrm>
            <a:off x="2287307" y="2310412"/>
            <a:ext cx="969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tx2"/>
                </a:solidFill>
              </a:rPr>
              <a:t>Flete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9BD70CF-9C23-8010-B885-02A32C95C1C6}"/>
              </a:ext>
            </a:extLst>
          </p:cNvPr>
          <p:cNvSpPr txBox="1"/>
          <p:nvPr/>
        </p:nvSpPr>
        <p:spPr>
          <a:xfrm>
            <a:off x="5405671" y="2420572"/>
            <a:ext cx="969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tx2"/>
                </a:solidFill>
              </a:rPr>
              <a:t>Flete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AC13855-FDD0-0E44-EEF6-0A66B5EBD68C}"/>
              </a:ext>
            </a:extLst>
          </p:cNvPr>
          <p:cNvSpPr txBox="1"/>
          <p:nvPr/>
        </p:nvSpPr>
        <p:spPr>
          <a:xfrm>
            <a:off x="5317411" y="2858941"/>
            <a:ext cx="1113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tx2"/>
                </a:solidFill>
              </a:rPr>
              <a:t>Utilidad </a:t>
            </a:r>
          </a:p>
          <a:p>
            <a:pPr algn="ctr"/>
            <a:r>
              <a:rPr lang="es-AR" sz="1400" b="1" dirty="0">
                <a:solidFill>
                  <a:schemeClr val="tx2"/>
                </a:solidFill>
              </a:rPr>
              <a:t>+</a:t>
            </a:r>
          </a:p>
          <a:p>
            <a:pPr algn="ctr"/>
            <a:r>
              <a:rPr lang="es-AR" sz="1400" b="1" dirty="0">
                <a:solidFill>
                  <a:schemeClr val="tx2"/>
                </a:solidFill>
              </a:rPr>
              <a:t>Fee </a:t>
            </a:r>
          </a:p>
          <a:p>
            <a:r>
              <a:rPr lang="es-AR" sz="1400" b="1" dirty="0">
                <a:solidFill>
                  <a:schemeClr val="tx2"/>
                </a:solidFill>
              </a:rPr>
              <a:t>Licuefacción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B250AEC-66FC-C4A2-12B3-B4D820BE8376}"/>
              </a:ext>
            </a:extLst>
          </p:cNvPr>
          <p:cNvSpPr txBox="1"/>
          <p:nvPr/>
        </p:nvSpPr>
        <p:spPr>
          <a:xfrm>
            <a:off x="5317411" y="4136451"/>
            <a:ext cx="1113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tx2"/>
                </a:solidFill>
              </a:rPr>
              <a:t>Precio Gas </a:t>
            </a:r>
          </a:p>
          <a:p>
            <a:pPr algn="ctr"/>
            <a:r>
              <a:rPr lang="es-AR" sz="1400" b="1" dirty="0">
                <a:solidFill>
                  <a:schemeClr val="tx2"/>
                </a:solidFill>
              </a:rPr>
              <a:t>Henry Hub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FFC487D-D2E2-732A-3F2F-3C4D143D4748}"/>
              </a:ext>
            </a:extLst>
          </p:cNvPr>
          <p:cNvSpPr txBox="1"/>
          <p:nvPr/>
        </p:nvSpPr>
        <p:spPr>
          <a:xfrm>
            <a:off x="5140013" y="3789751"/>
            <a:ext cx="150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tx2"/>
                </a:solidFill>
              </a:rPr>
              <a:t>¿Consumo Gas?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91F269C6-E848-6814-1138-27DBB57141DD}"/>
              </a:ext>
            </a:extLst>
          </p:cNvPr>
          <p:cNvSpPr txBox="1">
            <a:spLocks/>
          </p:cNvSpPr>
          <p:nvPr/>
        </p:nvSpPr>
        <p:spPr>
          <a:xfrm>
            <a:off x="3563204" y="5657126"/>
            <a:ext cx="3107895" cy="631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14% del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</a:t>
            </a:r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Gas consumido proceso licuefacción (www.eia.gov)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C226C7F-3C24-82CE-59B4-0A5AD22DE92A}"/>
              </a:ext>
            </a:extLst>
          </p:cNvPr>
          <p:cNvSpPr txBox="1"/>
          <p:nvPr/>
        </p:nvSpPr>
        <p:spPr>
          <a:xfrm>
            <a:off x="6832675" y="5739575"/>
            <a:ext cx="5746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/>
              <a:t>  Fuente McKinsey &amp; Company </a:t>
            </a:r>
            <a:r>
              <a:rPr lang="en-US" sz="1200" dirty="0"/>
              <a:t>Setting the bar for global LNG cost competitiveness</a:t>
            </a:r>
            <a:endParaRPr lang="es-AR" sz="1200" dirty="0"/>
          </a:p>
        </p:txBody>
      </p:sp>
    </p:spTree>
    <p:extLst>
      <p:ext uri="{BB962C8B-B14F-4D97-AF65-F5344CB8AC3E}">
        <p14:creationId xmlns:p14="http://schemas.microsoft.com/office/powerpoint/2010/main" val="2525724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EBDBCC3-BD38-4BFB-BD30-EE53E20B0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9FFC9-388D-47C6-80A1-408BD8E61DB9}" type="slidenum">
              <a:rPr lang="es-AR" smtClean="0"/>
              <a:t>4</a:t>
            </a:fld>
            <a:endParaRPr lang="es-AR"/>
          </a:p>
        </p:txBody>
      </p:sp>
      <p:sp>
        <p:nvSpPr>
          <p:cNvPr id="8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216779" y="692132"/>
            <a:ext cx="5426334" cy="626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TRANSPORTADORA DE GAS DEL NORTE S.A.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157680" y="230467"/>
            <a:ext cx="52968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LICENCIATARIAS DE TRANSPORTE DE GAS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0" y="374086"/>
            <a:ext cx="6316133" cy="6199885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719349" y="2414218"/>
            <a:ext cx="5977784" cy="3340284"/>
            <a:chOff x="550016" y="2175010"/>
            <a:chExt cx="5977784" cy="3340284"/>
          </a:xfrm>
        </p:grpSpPr>
        <p:sp>
          <p:nvSpPr>
            <p:cNvPr id="6" name="Título 4">
              <a:extLst>
                <a:ext uri="{FF2B5EF4-FFF2-40B4-BE49-F238E27FC236}">
                  <a16:creationId xmlns:a16="http://schemas.microsoft.com/office/drawing/2014/main" id="{EB163AC9-37CB-461D-876F-A02FC38531A3}"/>
                </a:ext>
              </a:extLst>
            </p:cNvPr>
            <p:cNvSpPr txBox="1">
              <a:spLocks/>
            </p:cNvSpPr>
            <p:nvPr/>
          </p:nvSpPr>
          <p:spPr>
            <a:xfrm>
              <a:off x="550016" y="2175010"/>
              <a:ext cx="3254219" cy="33402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AR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Norte </a:t>
              </a:r>
            </a:p>
            <a:p>
              <a:r>
                <a:rPr lang="es-AR" sz="1800" dirty="0"/>
                <a:t>12 plantas</a:t>
              </a:r>
            </a:p>
            <a:p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AR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Centro Oeste</a:t>
              </a:r>
            </a:p>
            <a:p>
              <a:r>
                <a:rPr lang="es-AR" sz="1800" dirty="0"/>
                <a:t>8 plantas</a:t>
              </a:r>
            </a:p>
            <a:p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AR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Tramos Finales</a:t>
              </a:r>
            </a:p>
            <a:p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ítulo 4">
              <a:extLst>
                <a:ext uri="{FF2B5EF4-FFF2-40B4-BE49-F238E27FC236}">
                  <a16:creationId xmlns:a16="http://schemas.microsoft.com/office/drawing/2014/main" id="{EB163AC9-37CB-461D-876F-A02FC38531A3}"/>
                </a:ext>
              </a:extLst>
            </p:cNvPr>
            <p:cNvSpPr txBox="1">
              <a:spLocks/>
            </p:cNvSpPr>
            <p:nvPr/>
          </p:nvSpPr>
          <p:spPr>
            <a:xfrm>
              <a:off x="3436475" y="2421466"/>
              <a:ext cx="3091325" cy="30083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AR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3563,6 </a:t>
              </a:r>
              <a:r>
                <a:rPr lang="es-AR" sz="18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kms</a:t>
              </a:r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800" dirty="0"/>
                <a:t>204.620 HP</a:t>
              </a:r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AR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2256 </a:t>
              </a:r>
              <a:r>
                <a:rPr lang="es-AR" sz="18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kms</a:t>
              </a:r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800" dirty="0"/>
                <a:t>171.000 HP</a:t>
              </a:r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AR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986,4 </a:t>
              </a:r>
              <a:r>
                <a:rPr lang="es-AR" sz="18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kms</a:t>
              </a:r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ángulo 4"/>
          <p:cNvSpPr/>
          <p:nvPr/>
        </p:nvSpPr>
        <p:spPr>
          <a:xfrm>
            <a:off x="465666" y="2482875"/>
            <a:ext cx="4741334" cy="30903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465666" y="1917424"/>
            <a:ext cx="5274734" cy="626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Longitudes y Potencia instalada en cada Sistema</a:t>
            </a:r>
          </a:p>
        </p:txBody>
      </p:sp>
      <p:sp>
        <p:nvSpPr>
          <p:cNvPr id="12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29385" y="6112933"/>
            <a:ext cx="5613896" cy="886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900" dirty="0">
                <a:latin typeface="Arial" panose="020B0604020202020204" pitchFamily="34" charset="0"/>
                <a:cs typeface="Arial" panose="020B0604020202020204" pitchFamily="34" charset="0"/>
              </a:rPr>
              <a:t>Nota: Los totales de cada sistema están calculados en </a:t>
            </a:r>
            <a:r>
              <a:rPr lang="es-AR" sz="900" dirty="0" err="1">
                <a:latin typeface="Arial" panose="020B0604020202020204" pitchFamily="34" charset="0"/>
                <a:cs typeface="Arial" panose="020B0604020202020204" pitchFamily="34" charset="0"/>
              </a:rPr>
              <a:t>kms</a:t>
            </a:r>
            <a:r>
              <a:rPr lang="es-AR" sz="900" dirty="0">
                <a:latin typeface="Arial" panose="020B0604020202020204" pitchFamily="34" charset="0"/>
                <a:cs typeface="Arial" panose="020B0604020202020204" pitchFamily="34" charset="0"/>
              </a:rPr>
              <a:t> de gasoductos troncales, </a:t>
            </a:r>
            <a:r>
              <a:rPr lang="es-AR" sz="900" dirty="0" err="1">
                <a:latin typeface="Arial" panose="020B0604020202020204" pitchFamily="34" charset="0"/>
                <a:cs typeface="Arial" panose="020B0604020202020204" pitchFamily="34" charset="0"/>
              </a:rPr>
              <a:t>loop</a:t>
            </a:r>
            <a:r>
              <a:rPr lang="es-AR" sz="900" dirty="0">
                <a:latin typeface="Arial" panose="020B0604020202020204" pitchFamily="34" charset="0"/>
                <a:cs typeface="Arial" panose="020B0604020202020204" pitchFamily="34" charset="0"/>
              </a:rPr>
              <a:t> y paralelo de cada sistema.</a:t>
            </a:r>
          </a:p>
          <a:p>
            <a:r>
              <a:rPr lang="es-AR" sz="900" dirty="0">
                <a:latin typeface="Arial" panose="020B0604020202020204" pitchFamily="34" charset="0"/>
                <a:cs typeface="Arial" panose="020B0604020202020204" pitchFamily="34" charset="0"/>
              </a:rPr>
              <a:t>Fuente: Informe anual Enargas 2021</a:t>
            </a:r>
          </a:p>
        </p:txBody>
      </p:sp>
    </p:spTree>
    <p:extLst>
      <p:ext uri="{BB962C8B-B14F-4D97-AF65-F5344CB8AC3E}">
        <p14:creationId xmlns:p14="http://schemas.microsoft.com/office/powerpoint/2010/main" val="62641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/>
          <p:cNvSpPr txBox="1"/>
          <p:nvPr/>
        </p:nvSpPr>
        <p:spPr>
          <a:xfrm>
            <a:off x="1020054" y="2551837"/>
            <a:ext cx="10151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Muchas Gracias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  <a:p>
            <a:pPr algn="ctr"/>
            <a:endParaRPr lang="es-AR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815754" y="5697415"/>
            <a:ext cx="286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/>
              <a:t>Ing. Antonio L. </a:t>
            </a:r>
            <a:r>
              <a:rPr lang="es-AR" b="1" dirty="0" err="1"/>
              <a:t>Pronsato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807970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EBDBCC3-BD38-4BFB-BD30-EE53E20B0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9FFC9-388D-47C6-80A1-408BD8E61DB9}" type="slidenum">
              <a:rPr lang="es-AR" smtClean="0"/>
              <a:t>5</a:t>
            </a:fld>
            <a:endParaRPr lang="es-AR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157680" y="230467"/>
            <a:ext cx="52968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LICENCIATARIAS DE TRANSPORTE DE GAS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733" y="155514"/>
            <a:ext cx="6266145" cy="6565961"/>
          </a:xfrm>
          <a:prstGeom prst="rect">
            <a:avLst/>
          </a:prstGeom>
        </p:spPr>
      </p:pic>
      <p:sp>
        <p:nvSpPr>
          <p:cNvPr id="16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219036" y="671421"/>
            <a:ext cx="5667386" cy="626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TRANSPORTADORA DE GAS DEL SUR S.A.</a:t>
            </a:r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29385" y="6112933"/>
            <a:ext cx="5613896" cy="886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900" dirty="0">
                <a:latin typeface="Arial" panose="020B0604020202020204" pitchFamily="34" charset="0"/>
                <a:cs typeface="Arial" panose="020B0604020202020204" pitchFamily="34" charset="0"/>
              </a:rPr>
              <a:t>Nota: Los totales de cada sistema están calculados en </a:t>
            </a:r>
            <a:r>
              <a:rPr lang="es-AR" sz="900" dirty="0" err="1">
                <a:latin typeface="Arial" panose="020B0604020202020204" pitchFamily="34" charset="0"/>
                <a:cs typeface="Arial" panose="020B0604020202020204" pitchFamily="34" charset="0"/>
              </a:rPr>
              <a:t>kms</a:t>
            </a:r>
            <a:r>
              <a:rPr lang="es-AR" sz="900" dirty="0">
                <a:latin typeface="Arial" panose="020B0604020202020204" pitchFamily="34" charset="0"/>
                <a:cs typeface="Arial" panose="020B0604020202020204" pitchFamily="34" charset="0"/>
              </a:rPr>
              <a:t> de gasoductos troncales, </a:t>
            </a:r>
            <a:r>
              <a:rPr lang="es-AR" sz="900" dirty="0" err="1">
                <a:latin typeface="Arial" panose="020B0604020202020204" pitchFamily="34" charset="0"/>
                <a:cs typeface="Arial" panose="020B0604020202020204" pitchFamily="34" charset="0"/>
              </a:rPr>
              <a:t>loop</a:t>
            </a:r>
            <a:r>
              <a:rPr lang="es-AR" sz="900" dirty="0">
                <a:latin typeface="Arial" panose="020B0604020202020204" pitchFamily="34" charset="0"/>
                <a:cs typeface="Arial" panose="020B0604020202020204" pitchFamily="34" charset="0"/>
              </a:rPr>
              <a:t> y paralelo de cada sistema.</a:t>
            </a:r>
          </a:p>
          <a:p>
            <a:r>
              <a:rPr lang="es-AR" sz="900" dirty="0">
                <a:latin typeface="Arial" panose="020B0604020202020204" pitchFamily="34" charset="0"/>
                <a:cs typeface="Arial" panose="020B0604020202020204" pitchFamily="34" charset="0"/>
              </a:rPr>
              <a:t>Fuente: Informe anual Enargas 2021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65666" y="1608668"/>
            <a:ext cx="4741334" cy="45042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415362" y="1133086"/>
            <a:ext cx="5274734" cy="626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Longitudes y Potencia instalada en cada Sistema</a:t>
            </a: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465666" y="1713091"/>
            <a:ext cx="3522134" cy="4399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Neuba</a:t>
            </a:r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</a:p>
          <a:p>
            <a:r>
              <a:rPr lang="es-AR" sz="1400" dirty="0"/>
              <a:t>3 Plantas Compresoras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Neuba</a:t>
            </a:r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II</a:t>
            </a:r>
          </a:p>
          <a:p>
            <a:r>
              <a:rPr lang="es-AR" sz="1400" dirty="0"/>
              <a:t>3 Plantas Compresoras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General San Martín</a:t>
            </a:r>
          </a:p>
          <a:p>
            <a:r>
              <a:rPr lang="es-AR" sz="1400" dirty="0"/>
              <a:t>20 Plantas Compresoras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Tramos Finales</a:t>
            </a:r>
          </a:p>
          <a:p>
            <a:r>
              <a:rPr lang="es-AR" sz="1400" dirty="0"/>
              <a:t>8 Plantas Compresoras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Anillo Bs. As.</a:t>
            </a: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Cordillerano</a:t>
            </a:r>
          </a:p>
          <a:p>
            <a:r>
              <a:rPr lang="es-AR" sz="1400" dirty="0"/>
              <a:t>3 Plantas Compresoras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Plaza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Huincul</a:t>
            </a:r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Conesa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Gasoductos de interconexiones</a:t>
            </a: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3617744" y="1715914"/>
            <a:ext cx="2267085" cy="4399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610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kms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/>
              <a:t>77.700 HP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713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kms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/>
              <a:t>46.000 HP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3982,40</a:t>
            </a:r>
          </a:p>
          <a:p>
            <a:r>
              <a:rPr lang="en-US" sz="1400" dirty="0"/>
              <a:t>457.900 HP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2488,60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kms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/>
              <a:t>191.000 HP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169,4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kms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438,9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kms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/>
              <a:t>7.500 HP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256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kms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541 </a:t>
            </a:r>
            <a:r>
              <a:rPr lang="es-A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kms</a:t>
            </a:r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80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143934" y="360659"/>
            <a:ext cx="5454515" cy="986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ENERGIA ARGENTINA S.A (ENARSA)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69346" y="115457"/>
            <a:ext cx="66714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CONCESIONARIA DE TRANSPORTE DE GAS (ENARSA)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45932" y="1007665"/>
            <a:ext cx="2429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GASODUCTO GNEA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43934" y="1346695"/>
            <a:ext cx="2592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DECRETO N°1136/2010 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221330" y="1890728"/>
            <a:ext cx="5496984" cy="45858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AR" sz="2000" b="1" dirty="0"/>
              <a:t>Sistema GNEA</a:t>
            </a:r>
          </a:p>
          <a:p>
            <a:pPr algn="ctr"/>
            <a:r>
              <a:rPr lang="es-AR" dirty="0"/>
              <a:t>(PROYECTO)</a:t>
            </a:r>
          </a:p>
          <a:p>
            <a:pPr algn="ctr"/>
            <a:endParaRPr lang="en-US" sz="2000" dirty="0"/>
          </a:p>
          <a:p>
            <a:pPr algn="ctr"/>
            <a:r>
              <a:rPr lang="en-US" sz="2000" b="1" dirty="0"/>
              <a:t>1464,409</a:t>
            </a:r>
            <a:endParaRPr lang="es-AR" sz="2000" b="1" dirty="0"/>
          </a:p>
          <a:p>
            <a:pPr algn="ctr"/>
            <a:r>
              <a:rPr lang="es-AR" sz="1400" dirty="0"/>
              <a:t>KM DE GASODUCTOS TRONCAL</a:t>
            </a:r>
          </a:p>
          <a:p>
            <a:pPr algn="ctr"/>
            <a:endParaRPr lang="en-US" sz="1400" b="1" dirty="0"/>
          </a:p>
          <a:p>
            <a:pPr algn="ctr"/>
            <a:r>
              <a:rPr lang="en-US" sz="1400" b="1" dirty="0" err="1"/>
              <a:t>Ramales</a:t>
            </a:r>
            <a:r>
              <a:rPr lang="en-US" sz="1400" b="1" dirty="0"/>
              <a:t> 1533km </a:t>
            </a:r>
          </a:p>
          <a:p>
            <a:pPr algn="ctr"/>
            <a:r>
              <a:rPr lang="en-US" sz="1400" dirty="0"/>
              <a:t>(Santa Fe - Chaco - Formosa)</a:t>
            </a:r>
            <a:endParaRPr lang="es-AR" sz="1400" b="1" dirty="0"/>
          </a:p>
          <a:p>
            <a:pPr algn="ctr"/>
            <a:r>
              <a:rPr lang="es-AR" sz="2000" b="1" dirty="0"/>
              <a:t>168</a:t>
            </a:r>
            <a:r>
              <a:rPr lang="es-AR" sz="3200" dirty="0"/>
              <a:t> </a:t>
            </a:r>
          </a:p>
          <a:p>
            <a:pPr algn="ctr"/>
            <a:r>
              <a:rPr lang="es-AR" sz="1400" dirty="0"/>
              <a:t>Localidades a Abastecer</a:t>
            </a:r>
          </a:p>
          <a:p>
            <a:pPr algn="ctr"/>
            <a:r>
              <a:rPr lang="es-AR" sz="1400" dirty="0"/>
              <a:t>Entre las Ciudades mas importantes se encuentran Reconquista, Formosa, Resistencia, Corrientes, Posadas.</a:t>
            </a:r>
          </a:p>
          <a:p>
            <a:pPr algn="ctr"/>
            <a:endParaRPr lang="es-AR" sz="1400" dirty="0"/>
          </a:p>
          <a:p>
            <a:pPr algn="ctr"/>
            <a:endParaRPr lang="es-AR" sz="1400" dirty="0"/>
          </a:p>
          <a:p>
            <a:pPr algn="ctr"/>
            <a:r>
              <a:rPr lang="es-AR" sz="1400" b="1" u="sng" dirty="0"/>
              <a:t>Pendiente de </a:t>
            </a:r>
            <a:r>
              <a:rPr lang="es-AR" sz="1400" b="1" u="sng" dirty="0" err="1"/>
              <a:t>conclución</a:t>
            </a:r>
            <a:r>
              <a:rPr lang="es-AR" sz="1400" b="1" u="sng" dirty="0"/>
              <a:t> la Etapa 3 </a:t>
            </a:r>
          </a:p>
          <a:p>
            <a:pPr algn="ctr"/>
            <a:r>
              <a:rPr lang="es-AR" sz="1400" dirty="0"/>
              <a:t>-Provincias de Corrientes y Misiones (1551 </a:t>
            </a:r>
            <a:r>
              <a:rPr lang="es-AR" sz="1400" dirty="0" err="1"/>
              <a:t>kms</a:t>
            </a:r>
            <a:r>
              <a:rPr lang="es-AR" sz="1400" dirty="0"/>
              <a:t> de Ramales) </a:t>
            </a:r>
          </a:p>
          <a:p>
            <a:pPr algn="ctr"/>
            <a:r>
              <a:rPr lang="es-AR" sz="1400" dirty="0"/>
              <a:t>-Compresión (8 Plantas Compresoras) </a:t>
            </a:r>
          </a:p>
          <a:p>
            <a:pPr algn="ctr"/>
            <a:r>
              <a:rPr lang="es-AR" sz="1400" dirty="0"/>
              <a:t>Incluidos en programa TRANSPORT.AR</a:t>
            </a:r>
          </a:p>
        </p:txBody>
      </p:sp>
      <p:grpSp>
        <p:nvGrpSpPr>
          <p:cNvPr id="34" name="Grupo 33"/>
          <p:cNvGrpSpPr/>
          <p:nvPr/>
        </p:nvGrpSpPr>
        <p:grpSpPr>
          <a:xfrm>
            <a:off x="6337709" y="577122"/>
            <a:ext cx="5635486" cy="6036865"/>
            <a:chOff x="6024442" y="641763"/>
            <a:chExt cx="5635486" cy="6036865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6024442" y="641763"/>
              <a:ext cx="5635486" cy="60368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33" name="Grupo 32"/>
            <p:cNvGrpSpPr/>
            <p:nvPr/>
          </p:nvGrpSpPr>
          <p:grpSpPr>
            <a:xfrm>
              <a:off x="6029325" y="674100"/>
              <a:ext cx="2987791" cy="1326150"/>
              <a:chOff x="6029325" y="674100"/>
              <a:chExt cx="2987791" cy="1326150"/>
            </a:xfrm>
          </p:grpSpPr>
          <p:cxnSp>
            <p:nvCxnSpPr>
              <p:cNvPr id="4" name="Conector recto 3"/>
              <p:cNvCxnSpPr/>
              <p:nvPr/>
            </p:nvCxnSpPr>
            <p:spPr>
              <a:xfrm flipV="1">
                <a:off x="6880225" y="778933"/>
                <a:ext cx="37042" cy="8784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CuadroTexto 10"/>
              <p:cNvSpPr txBox="1"/>
              <p:nvPr/>
            </p:nvSpPr>
            <p:spPr>
              <a:xfrm>
                <a:off x="7552383" y="674100"/>
                <a:ext cx="146473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900" dirty="0"/>
                  <a:t>Gasoducto Juana Azurduy</a:t>
                </a:r>
                <a:endParaRPr lang="en-US" sz="900" dirty="0"/>
              </a:p>
            </p:txBody>
          </p:sp>
          <p:cxnSp>
            <p:nvCxnSpPr>
              <p:cNvPr id="9" name="Conector recto de flecha 8"/>
              <p:cNvCxnSpPr/>
              <p:nvPr/>
            </p:nvCxnSpPr>
            <p:spPr>
              <a:xfrm>
                <a:off x="6917267" y="789516"/>
                <a:ext cx="682780" cy="0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 recto 13"/>
              <p:cNvCxnSpPr/>
              <p:nvPr/>
            </p:nvCxnSpPr>
            <p:spPr>
              <a:xfrm flipV="1">
                <a:off x="6834183" y="853677"/>
                <a:ext cx="57684" cy="3585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Forma libre 12"/>
              <p:cNvSpPr/>
              <p:nvPr/>
            </p:nvSpPr>
            <p:spPr>
              <a:xfrm>
                <a:off x="6214533" y="1221861"/>
                <a:ext cx="457818" cy="668867"/>
              </a:xfrm>
              <a:custGeom>
                <a:avLst/>
                <a:gdLst>
                  <a:gd name="connsiteX0" fmla="*/ 0 w 457818"/>
                  <a:gd name="connsiteY0" fmla="*/ 668867 h 668867"/>
                  <a:gd name="connsiteX1" fmla="*/ 8466 w 457818"/>
                  <a:gd name="connsiteY1" fmla="*/ 533400 h 668867"/>
                  <a:gd name="connsiteX2" fmla="*/ 42333 w 457818"/>
                  <a:gd name="connsiteY2" fmla="*/ 457200 h 668867"/>
                  <a:gd name="connsiteX3" fmla="*/ 67733 w 457818"/>
                  <a:gd name="connsiteY3" fmla="*/ 431800 h 668867"/>
                  <a:gd name="connsiteX4" fmla="*/ 118533 w 457818"/>
                  <a:gd name="connsiteY4" fmla="*/ 406400 h 668867"/>
                  <a:gd name="connsiteX5" fmla="*/ 143933 w 457818"/>
                  <a:gd name="connsiteY5" fmla="*/ 381000 h 668867"/>
                  <a:gd name="connsiteX6" fmla="*/ 169333 w 457818"/>
                  <a:gd name="connsiteY6" fmla="*/ 364067 h 668867"/>
                  <a:gd name="connsiteX7" fmla="*/ 211666 w 457818"/>
                  <a:gd name="connsiteY7" fmla="*/ 330200 h 668867"/>
                  <a:gd name="connsiteX8" fmla="*/ 245533 w 457818"/>
                  <a:gd name="connsiteY8" fmla="*/ 279400 h 668867"/>
                  <a:gd name="connsiteX9" fmla="*/ 279400 w 457818"/>
                  <a:gd name="connsiteY9" fmla="*/ 237067 h 668867"/>
                  <a:gd name="connsiteX10" fmla="*/ 304800 w 457818"/>
                  <a:gd name="connsiteY10" fmla="*/ 186267 h 668867"/>
                  <a:gd name="connsiteX11" fmla="*/ 313266 w 457818"/>
                  <a:gd name="connsiteY11" fmla="*/ 160867 h 668867"/>
                  <a:gd name="connsiteX12" fmla="*/ 330200 w 457818"/>
                  <a:gd name="connsiteY12" fmla="*/ 143933 h 668867"/>
                  <a:gd name="connsiteX13" fmla="*/ 381000 w 457818"/>
                  <a:gd name="connsiteY13" fmla="*/ 118533 h 668867"/>
                  <a:gd name="connsiteX14" fmla="*/ 406400 w 457818"/>
                  <a:gd name="connsiteY14" fmla="*/ 93133 h 668867"/>
                  <a:gd name="connsiteX15" fmla="*/ 431800 w 457818"/>
                  <a:gd name="connsiteY15" fmla="*/ 76200 h 668867"/>
                  <a:gd name="connsiteX16" fmla="*/ 457200 w 457818"/>
                  <a:gd name="connsiteY16" fmla="*/ 25400 h 668867"/>
                  <a:gd name="connsiteX17" fmla="*/ 457200 w 457818"/>
                  <a:gd name="connsiteY17" fmla="*/ 0 h 668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57818" h="668867">
                    <a:moveTo>
                      <a:pt x="0" y="668867"/>
                    </a:moveTo>
                    <a:cubicBezTo>
                      <a:pt x="2822" y="623711"/>
                      <a:pt x="2353" y="578229"/>
                      <a:pt x="8466" y="533400"/>
                    </a:cubicBezTo>
                    <a:cubicBezTo>
                      <a:pt x="12077" y="506918"/>
                      <a:pt x="24929" y="478085"/>
                      <a:pt x="42333" y="457200"/>
                    </a:cubicBezTo>
                    <a:cubicBezTo>
                      <a:pt x="49998" y="448002"/>
                      <a:pt x="57770" y="438442"/>
                      <a:pt x="67733" y="431800"/>
                    </a:cubicBezTo>
                    <a:cubicBezTo>
                      <a:pt x="144103" y="380886"/>
                      <a:pt x="38599" y="473011"/>
                      <a:pt x="118533" y="406400"/>
                    </a:cubicBezTo>
                    <a:cubicBezTo>
                      <a:pt x="127731" y="398735"/>
                      <a:pt x="134735" y="388665"/>
                      <a:pt x="143933" y="381000"/>
                    </a:cubicBezTo>
                    <a:cubicBezTo>
                      <a:pt x="151750" y="374486"/>
                      <a:pt x="161387" y="370424"/>
                      <a:pt x="169333" y="364067"/>
                    </a:cubicBezTo>
                    <a:cubicBezTo>
                      <a:pt x="229654" y="315810"/>
                      <a:pt x="133488" y="382318"/>
                      <a:pt x="211666" y="330200"/>
                    </a:cubicBezTo>
                    <a:cubicBezTo>
                      <a:pt x="231798" y="269805"/>
                      <a:pt x="203252" y="342821"/>
                      <a:pt x="245533" y="279400"/>
                    </a:cubicBezTo>
                    <a:cubicBezTo>
                      <a:pt x="278249" y="230326"/>
                      <a:pt x="222595" y="274936"/>
                      <a:pt x="279400" y="237067"/>
                    </a:cubicBezTo>
                    <a:cubicBezTo>
                      <a:pt x="300679" y="173224"/>
                      <a:pt x="271974" y="251918"/>
                      <a:pt x="304800" y="186267"/>
                    </a:cubicBezTo>
                    <a:cubicBezTo>
                      <a:pt x="308791" y="178285"/>
                      <a:pt x="308674" y="168520"/>
                      <a:pt x="313266" y="160867"/>
                    </a:cubicBezTo>
                    <a:cubicBezTo>
                      <a:pt x="317373" y="154022"/>
                      <a:pt x="323966" y="148920"/>
                      <a:pt x="330200" y="143933"/>
                    </a:cubicBezTo>
                    <a:cubicBezTo>
                      <a:pt x="353646" y="125176"/>
                      <a:pt x="354173" y="127476"/>
                      <a:pt x="381000" y="118533"/>
                    </a:cubicBezTo>
                    <a:cubicBezTo>
                      <a:pt x="389467" y="110066"/>
                      <a:pt x="397202" y="100798"/>
                      <a:pt x="406400" y="93133"/>
                    </a:cubicBezTo>
                    <a:cubicBezTo>
                      <a:pt x="414217" y="86619"/>
                      <a:pt x="424605" y="83395"/>
                      <a:pt x="431800" y="76200"/>
                    </a:cubicBezTo>
                    <a:cubicBezTo>
                      <a:pt x="443501" y="64499"/>
                      <a:pt x="454446" y="41926"/>
                      <a:pt x="457200" y="25400"/>
                    </a:cubicBezTo>
                    <a:cubicBezTo>
                      <a:pt x="458592" y="17049"/>
                      <a:pt x="457200" y="8467"/>
                      <a:pt x="457200" y="0"/>
                    </a:cubicBezTo>
                  </a:path>
                </a:pathLst>
              </a:custGeom>
              <a:noFill/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Conector recto 15"/>
              <p:cNvCxnSpPr>
                <a:stCxn id="13" idx="0"/>
              </p:cNvCxnSpPr>
              <p:nvPr/>
            </p:nvCxnSpPr>
            <p:spPr>
              <a:xfrm>
                <a:off x="6214533" y="1890728"/>
                <a:ext cx="21961" cy="6666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Forma libre 23"/>
              <p:cNvSpPr/>
              <p:nvPr/>
            </p:nvSpPr>
            <p:spPr>
              <a:xfrm>
                <a:off x="6029325" y="1936750"/>
                <a:ext cx="193675" cy="63500"/>
              </a:xfrm>
              <a:custGeom>
                <a:avLst/>
                <a:gdLst>
                  <a:gd name="connsiteX0" fmla="*/ 193675 w 193675"/>
                  <a:gd name="connsiteY0" fmla="*/ 31750 h 63500"/>
                  <a:gd name="connsiteX1" fmla="*/ 177800 w 193675"/>
                  <a:gd name="connsiteY1" fmla="*/ 38100 h 63500"/>
                  <a:gd name="connsiteX2" fmla="*/ 158750 w 193675"/>
                  <a:gd name="connsiteY2" fmla="*/ 50800 h 63500"/>
                  <a:gd name="connsiteX3" fmla="*/ 149225 w 193675"/>
                  <a:gd name="connsiteY3" fmla="*/ 53975 h 63500"/>
                  <a:gd name="connsiteX4" fmla="*/ 139700 w 193675"/>
                  <a:gd name="connsiteY4" fmla="*/ 60325 h 63500"/>
                  <a:gd name="connsiteX5" fmla="*/ 123825 w 193675"/>
                  <a:gd name="connsiteY5" fmla="*/ 63500 h 63500"/>
                  <a:gd name="connsiteX6" fmla="*/ 92075 w 193675"/>
                  <a:gd name="connsiteY6" fmla="*/ 60325 h 63500"/>
                  <a:gd name="connsiteX7" fmla="*/ 82550 w 193675"/>
                  <a:gd name="connsiteY7" fmla="*/ 47625 h 63500"/>
                  <a:gd name="connsiteX8" fmla="*/ 73025 w 193675"/>
                  <a:gd name="connsiteY8" fmla="*/ 41275 h 63500"/>
                  <a:gd name="connsiteX9" fmla="*/ 44450 w 193675"/>
                  <a:gd name="connsiteY9" fmla="*/ 19050 h 63500"/>
                  <a:gd name="connsiteX10" fmla="*/ 15875 w 193675"/>
                  <a:gd name="connsiteY10" fmla="*/ 6350 h 63500"/>
                  <a:gd name="connsiteX11" fmla="*/ 6350 w 193675"/>
                  <a:gd name="connsiteY11" fmla="*/ 3175 h 63500"/>
                  <a:gd name="connsiteX12" fmla="*/ 0 w 193675"/>
                  <a:gd name="connsiteY12" fmla="*/ 0 h 6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3675" h="63500">
                    <a:moveTo>
                      <a:pt x="193675" y="31750"/>
                    </a:moveTo>
                    <a:cubicBezTo>
                      <a:pt x="188383" y="33867"/>
                      <a:pt x="182803" y="35371"/>
                      <a:pt x="177800" y="38100"/>
                    </a:cubicBezTo>
                    <a:cubicBezTo>
                      <a:pt x="171100" y="41754"/>
                      <a:pt x="165990" y="48387"/>
                      <a:pt x="158750" y="50800"/>
                    </a:cubicBezTo>
                    <a:cubicBezTo>
                      <a:pt x="155575" y="51858"/>
                      <a:pt x="152218" y="52478"/>
                      <a:pt x="149225" y="53975"/>
                    </a:cubicBezTo>
                    <a:cubicBezTo>
                      <a:pt x="145812" y="55682"/>
                      <a:pt x="143273" y="58985"/>
                      <a:pt x="139700" y="60325"/>
                    </a:cubicBezTo>
                    <a:cubicBezTo>
                      <a:pt x="134647" y="62220"/>
                      <a:pt x="129117" y="62442"/>
                      <a:pt x="123825" y="63500"/>
                    </a:cubicBezTo>
                    <a:cubicBezTo>
                      <a:pt x="113242" y="62442"/>
                      <a:pt x="102002" y="64143"/>
                      <a:pt x="92075" y="60325"/>
                    </a:cubicBezTo>
                    <a:cubicBezTo>
                      <a:pt x="87136" y="58425"/>
                      <a:pt x="86292" y="51367"/>
                      <a:pt x="82550" y="47625"/>
                    </a:cubicBezTo>
                    <a:cubicBezTo>
                      <a:pt x="79852" y="44927"/>
                      <a:pt x="75956" y="43718"/>
                      <a:pt x="73025" y="41275"/>
                    </a:cubicBezTo>
                    <a:cubicBezTo>
                      <a:pt x="62067" y="32143"/>
                      <a:pt x="60499" y="24400"/>
                      <a:pt x="44450" y="19050"/>
                    </a:cubicBezTo>
                    <a:cubicBezTo>
                      <a:pt x="-4697" y="2668"/>
                      <a:pt x="46064" y="21444"/>
                      <a:pt x="15875" y="6350"/>
                    </a:cubicBezTo>
                    <a:cubicBezTo>
                      <a:pt x="12882" y="4853"/>
                      <a:pt x="9457" y="4418"/>
                      <a:pt x="6350" y="3175"/>
                    </a:cubicBezTo>
                    <a:cubicBezTo>
                      <a:pt x="4153" y="2296"/>
                      <a:pt x="2117" y="1058"/>
                      <a:pt x="0" y="0"/>
                    </a:cubicBezTo>
                  </a:path>
                </a:pathLst>
              </a:custGeom>
              <a:noFill/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167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34204" y="79556"/>
            <a:ext cx="90573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GASODUCTOS DE EXPORTACIÓN – CAPACIDAD NOMINAL DE PROYECTO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4317536" y="615975"/>
            <a:ext cx="2878666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NORANDINO</a:t>
            </a:r>
          </a:p>
          <a:p>
            <a:pPr algn="ctr"/>
            <a:r>
              <a:rPr lang="es-AR" sz="1600" dirty="0"/>
              <a:t>4 MM m3/día</a:t>
            </a:r>
          </a:p>
          <a:p>
            <a:pPr algn="ctr"/>
            <a:endParaRPr lang="es-AR" sz="900" dirty="0"/>
          </a:p>
          <a:p>
            <a:pPr algn="ctr"/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ATACAMA</a:t>
            </a:r>
          </a:p>
          <a:p>
            <a:pPr algn="ctr"/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AR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</a:t>
            </a:r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De </a:t>
            </a:r>
            <a:r>
              <a:rPr lang="es-AR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</a:t>
            </a:r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r>
              <a:rPr lang="es-AR" sz="1600" dirty="0"/>
              <a:t>5,4 MM m3/día</a:t>
            </a:r>
          </a:p>
          <a:p>
            <a:pPr algn="ctr"/>
            <a:endParaRPr lang="es-AR" sz="1200" dirty="0"/>
          </a:p>
          <a:p>
            <a:pPr algn="ctr"/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TGM</a:t>
            </a:r>
          </a:p>
          <a:p>
            <a:pPr algn="ctr"/>
            <a:r>
              <a:rPr lang="es-AR" sz="1600" dirty="0"/>
              <a:t>(Aldea Brasilera – </a:t>
            </a:r>
            <a:r>
              <a:rPr lang="es-AR" sz="1600" dirty="0" err="1"/>
              <a:t>Uruguayana</a:t>
            </a:r>
            <a:r>
              <a:rPr lang="es-AR" sz="1600" dirty="0"/>
              <a:t>)</a:t>
            </a:r>
          </a:p>
          <a:p>
            <a:pPr algn="ctr"/>
            <a:r>
              <a:rPr lang="es-AR" sz="1600" dirty="0"/>
              <a:t>2 MM m3/día</a:t>
            </a:r>
          </a:p>
          <a:p>
            <a:pPr algn="ctr"/>
            <a:endParaRPr lang="es-AR" sz="1200" dirty="0"/>
          </a:p>
          <a:p>
            <a:pPr algn="ctr"/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CRUZ DEL SUR</a:t>
            </a:r>
          </a:p>
          <a:p>
            <a:pPr algn="ctr"/>
            <a:r>
              <a:rPr lang="es-AR" sz="1600" dirty="0"/>
              <a:t>6 MM m3/día</a:t>
            </a:r>
          </a:p>
          <a:p>
            <a:pPr algn="ctr"/>
            <a:endParaRPr lang="es-AR" sz="1400" dirty="0"/>
          </a:p>
          <a:p>
            <a:pPr algn="ctr"/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 ANDES</a:t>
            </a:r>
          </a:p>
          <a:p>
            <a:pPr algn="ctr"/>
            <a:r>
              <a:rPr lang="es-AR" sz="1600" dirty="0"/>
              <a:t>10 MM m3/día</a:t>
            </a:r>
          </a:p>
          <a:p>
            <a:pPr algn="ctr"/>
            <a:endParaRPr lang="es-AR" dirty="0"/>
          </a:p>
          <a:p>
            <a:pPr algn="ctr"/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PACIFICO </a:t>
            </a:r>
          </a:p>
          <a:p>
            <a:pPr algn="ctr"/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AR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</a:t>
            </a:r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De </a:t>
            </a:r>
            <a:r>
              <a:rPr lang="es-AR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</a:t>
            </a:r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</a:p>
          <a:p>
            <a:pPr algn="ctr"/>
            <a:r>
              <a:rPr lang="es-AR" sz="1600" dirty="0"/>
              <a:t>3,5 MM m3/día</a:t>
            </a:r>
          </a:p>
          <a:p>
            <a:pPr algn="ctr"/>
            <a:endParaRPr lang="es-AR" sz="1000" dirty="0"/>
          </a:p>
          <a:p>
            <a:pPr algn="ctr"/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METHANEX</a:t>
            </a:r>
          </a:p>
          <a:p>
            <a:pPr algn="ctr"/>
            <a:r>
              <a:rPr lang="es-AR" sz="1600" dirty="0"/>
              <a:t>6,8 MM m3/día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71" y="748629"/>
            <a:ext cx="3993560" cy="20770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72" y="3465092"/>
            <a:ext cx="3993560" cy="31303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t="7524" b="6352"/>
          <a:stretch/>
        </p:blipFill>
        <p:spPr>
          <a:xfrm>
            <a:off x="9091555" y="4619331"/>
            <a:ext cx="2860372" cy="2078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6397" y="702841"/>
            <a:ext cx="4625530" cy="16943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9794" y="2604510"/>
            <a:ext cx="4678735" cy="1802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Flecha derecha 16"/>
          <p:cNvSpPr/>
          <p:nvPr/>
        </p:nvSpPr>
        <p:spPr>
          <a:xfrm rot="19949482" flipH="1">
            <a:off x="4375267" y="1128191"/>
            <a:ext cx="683354" cy="216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echa derecha 17"/>
          <p:cNvSpPr/>
          <p:nvPr/>
        </p:nvSpPr>
        <p:spPr>
          <a:xfrm rot="19806950" flipH="1">
            <a:off x="4275770" y="1872968"/>
            <a:ext cx="683354" cy="216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echa derecha 19"/>
          <p:cNvSpPr/>
          <p:nvPr/>
        </p:nvSpPr>
        <p:spPr>
          <a:xfrm rot="9574192" flipH="1">
            <a:off x="6288133" y="2118867"/>
            <a:ext cx="830119" cy="216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echa derecha 20"/>
          <p:cNvSpPr/>
          <p:nvPr/>
        </p:nvSpPr>
        <p:spPr>
          <a:xfrm rot="10800000" flipH="1">
            <a:off x="6703192" y="5550404"/>
            <a:ext cx="2275879" cy="216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echa derecha 21"/>
          <p:cNvSpPr/>
          <p:nvPr/>
        </p:nvSpPr>
        <p:spPr>
          <a:xfrm rot="20012066" flipH="1">
            <a:off x="4333958" y="4765984"/>
            <a:ext cx="873673" cy="216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echa derecha 22"/>
          <p:cNvSpPr/>
          <p:nvPr/>
        </p:nvSpPr>
        <p:spPr>
          <a:xfrm flipH="1">
            <a:off x="4363824" y="3827619"/>
            <a:ext cx="727940" cy="216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echa derecha 23"/>
          <p:cNvSpPr/>
          <p:nvPr/>
        </p:nvSpPr>
        <p:spPr>
          <a:xfrm rot="10800000" flipH="1">
            <a:off x="6495407" y="3149649"/>
            <a:ext cx="516089" cy="216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59657" y="6594271"/>
            <a:ext cx="4436143" cy="323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700" i="1" dirty="0">
                <a:latin typeface="Arial" panose="020B0604020202020204" pitchFamily="34" charset="0"/>
                <a:cs typeface="Arial" panose="020B0604020202020204" pitchFamily="34" charset="0"/>
              </a:rPr>
              <a:t>Nota: Las Capacidades de Inyección fueron obtenidas de los proyectos originales de cada Gasoducto.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562879" y="6109472"/>
            <a:ext cx="3902607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DE CAPACIDAD DE EXPORTACIÓN</a:t>
            </a:r>
          </a:p>
          <a:p>
            <a:pPr algn="ctr"/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37,7 MM m3/día</a:t>
            </a:r>
          </a:p>
        </p:txBody>
      </p:sp>
    </p:spTree>
    <p:extLst>
      <p:ext uri="{BB962C8B-B14F-4D97-AF65-F5344CB8AC3E}">
        <p14:creationId xmlns:p14="http://schemas.microsoft.com/office/powerpoint/2010/main" val="1479925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EBDBCC3-BD38-4BFB-BD30-EE53E20B0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6413" y="5861928"/>
            <a:ext cx="2743200" cy="365125"/>
          </a:xfrm>
        </p:spPr>
        <p:txBody>
          <a:bodyPr/>
          <a:lstStyle/>
          <a:p>
            <a:fld id="{3939FFC9-388D-47C6-80A1-408BD8E61DB9}" type="slidenum">
              <a:rPr lang="es-AR" smtClean="0"/>
              <a:t>8</a:t>
            </a:fld>
            <a:endParaRPr lang="es-AR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153519" y="200154"/>
            <a:ext cx="6157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LICENCIATARIAS DE TRANSPORTE DE GAS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46364" y="1011957"/>
            <a:ext cx="5491158" cy="163121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AR" sz="2400" dirty="0"/>
              <a:t>Capacidad de Inyección </a:t>
            </a:r>
            <a:r>
              <a:rPr lang="es-AR" sz="1600" dirty="0"/>
              <a:t>(en MM m3/día)</a:t>
            </a:r>
          </a:p>
          <a:p>
            <a:endParaRPr lang="es-AR" sz="1600" dirty="0"/>
          </a:p>
          <a:p>
            <a:r>
              <a:rPr lang="es-AR" sz="2000" dirty="0"/>
              <a:t>Gasoducto Norte                                                28,53</a:t>
            </a:r>
          </a:p>
          <a:p>
            <a:r>
              <a:rPr lang="es-AR" sz="2000" dirty="0"/>
              <a:t>Gasoducto Centro Oeste                                   34,10</a:t>
            </a:r>
          </a:p>
          <a:p>
            <a:r>
              <a:rPr lang="es-AR" sz="2000" dirty="0"/>
              <a:t>                   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232952" y="1002517"/>
            <a:ext cx="5491159" cy="21236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AR" sz="2400" dirty="0"/>
              <a:t>Capacidad de Inyección </a:t>
            </a:r>
            <a:r>
              <a:rPr lang="es-AR" sz="1600" dirty="0"/>
              <a:t>(en MM m3/día)</a:t>
            </a:r>
          </a:p>
          <a:p>
            <a:endParaRPr lang="es-AR" sz="1600" dirty="0"/>
          </a:p>
          <a:p>
            <a:r>
              <a:rPr lang="es-AR" sz="2000" dirty="0"/>
              <a:t>Gasoducto </a:t>
            </a:r>
            <a:r>
              <a:rPr lang="es-AR" sz="2000" dirty="0" err="1"/>
              <a:t>Neuba</a:t>
            </a:r>
            <a:r>
              <a:rPr lang="es-AR" sz="2000" dirty="0"/>
              <a:t> I                                             15,50</a:t>
            </a:r>
          </a:p>
          <a:p>
            <a:r>
              <a:rPr lang="es-AR" sz="1600" dirty="0"/>
              <a:t>(</a:t>
            </a:r>
            <a:r>
              <a:rPr lang="es-AR" sz="1600" dirty="0" err="1"/>
              <a:t>Neuba</a:t>
            </a:r>
            <a:r>
              <a:rPr lang="es-AR" sz="1600" dirty="0"/>
              <a:t> I + Cordillerano + </a:t>
            </a:r>
            <a:r>
              <a:rPr lang="es-AR" sz="1600" dirty="0" err="1"/>
              <a:t>Huincul</a:t>
            </a:r>
            <a:r>
              <a:rPr lang="es-AR" sz="1600" dirty="0"/>
              <a:t> + </a:t>
            </a:r>
            <a:r>
              <a:rPr lang="es-AR" sz="1600" dirty="0" err="1"/>
              <a:t>Gtos</a:t>
            </a:r>
            <a:r>
              <a:rPr lang="es-AR" sz="1600" dirty="0"/>
              <a:t>. regionales)              </a:t>
            </a:r>
          </a:p>
          <a:p>
            <a:endParaRPr lang="es-AR" sz="1600" dirty="0"/>
          </a:p>
          <a:p>
            <a:r>
              <a:rPr lang="es-AR" sz="2000" dirty="0"/>
              <a:t>Gasoducto </a:t>
            </a:r>
            <a:r>
              <a:rPr lang="es-AR" sz="2000" dirty="0" err="1"/>
              <a:t>Neuba</a:t>
            </a:r>
            <a:r>
              <a:rPr lang="es-AR" sz="2000" dirty="0"/>
              <a:t> II                                            31,11 </a:t>
            </a:r>
          </a:p>
          <a:p>
            <a:r>
              <a:rPr lang="es-AR" sz="2000" dirty="0"/>
              <a:t>Gasoducto General San Martin                        41,05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66170EA-6B4F-472D-AD76-402A46CC9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3823" y="1062902"/>
            <a:ext cx="881837" cy="47851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809104E-5FBE-40B7-8749-031DCDA40D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3022" y="1024589"/>
            <a:ext cx="927707" cy="57401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945" y="4080276"/>
            <a:ext cx="8394940" cy="2283302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797636" y="3495501"/>
            <a:ext cx="106275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Expansión de la Capacidad Nominal de Inyección por Gasoductos Troncales 1993 – 2021 </a:t>
            </a:r>
          </a:p>
          <a:p>
            <a:pPr algn="ctr"/>
            <a:r>
              <a:rPr lang="es-A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(en MM m3/día)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29385" y="6583575"/>
            <a:ext cx="11616275" cy="323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900" dirty="0">
                <a:latin typeface="Arial" panose="020B0604020202020204" pitchFamily="34" charset="0"/>
                <a:cs typeface="Arial" panose="020B0604020202020204" pitchFamily="34" charset="0"/>
              </a:rPr>
              <a:t>Fuente: Informe anual Enargas 2021</a:t>
            </a:r>
          </a:p>
        </p:txBody>
      </p:sp>
      <p:sp>
        <p:nvSpPr>
          <p:cNvPr id="18" name="Título 4">
            <a:extLst>
              <a:ext uri="{FF2B5EF4-FFF2-40B4-BE49-F238E27FC236}">
                <a16:creationId xmlns:a16="http://schemas.microsoft.com/office/drawing/2014/main" id="{EB163AC9-37CB-461D-876F-A02FC38531A3}"/>
              </a:ext>
            </a:extLst>
          </p:cNvPr>
          <p:cNvSpPr txBox="1">
            <a:spLocks/>
          </p:cNvSpPr>
          <p:nvPr/>
        </p:nvSpPr>
        <p:spPr>
          <a:xfrm>
            <a:off x="1913946" y="6150511"/>
            <a:ext cx="8394940" cy="323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buAutoNum type="arabicParenBoth"/>
            </a:pPr>
            <a:r>
              <a:rPr lang="es-AR" sz="700" i="1" dirty="0">
                <a:latin typeface="Arial" panose="020B0604020202020204" pitchFamily="34" charset="0"/>
                <a:cs typeface="Arial" panose="020B0604020202020204" pitchFamily="34" charset="0"/>
              </a:rPr>
              <a:t>Capacidad Total que incluye los Gasoductos Cordillerano, Zona </a:t>
            </a:r>
            <a:r>
              <a:rPr lang="es-AR" sz="700" i="1" dirty="0" err="1">
                <a:latin typeface="Arial" panose="020B0604020202020204" pitchFamily="34" charset="0"/>
                <a:cs typeface="Arial" panose="020B0604020202020204" pitchFamily="34" charset="0"/>
              </a:rPr>
              <a:t>Huincul</a:t>
            </a:r>
            <a:r>
              <a:rPr lang="es-AR" sz="700" i="1" dirty="0">
                <a:latin typeface="Arial" panose="020B0604020202020204" pitchFamily="34" charset="0"/>
                <a:cs typeface="Arial" panose="020B0604020202020204" pitchFamily="34" charset="0"/>
              </a:rPr>
              <a:t> y otros regionales dentro de los datos de NEUBA I.</a:t>
            </a:r>
          </a:p>
          <a:p>
            <a:pPr marL="228600" indent="-228600">
              <a:buAutoNum type="arabicParenBoth"/>
            </a:pPr>
            <a:r>
              <a:rPr lang="es-AR" sz="700" i="1" dirty="0">
                <a:latin typeface="Arial" panose="020B0604020202020204" pitchFamily="34" charset="0"/>
                <a:cs typeface="Arial" panose="020B0604020202020204" pitchFamily="34" charset="0"/>
              </a:rPr>
              <a:t>Capacidad al 31 de diciembre de 2021</a:t>
            </a:r>
          </a:p>
        </p:txBody>
      </p:sp>
    </p:spTree>
    <p:extLst>
      <p:ext uri="{BB962C8B-B14F-4D97-AF65-F5344CB8AC3E}">
        <p14:creationId xmlns:p14="http://schemas.microsoft.com/office/powerpoint/2010/main" val="217629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EBDBCC3-BD38-4BFB-BD30-EE53E20B0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/>
          <a:p>
            <a:fld id="{3939FFC9-388D-47C6-80A1-408BD8E61DB9}" type="slidenum">
              <a:rPr lang="es-AR" smtClean="0"/>
              <a:t>9</a:t>
            </a:fld>
            <a:endParaRPr lang="es-AR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AE33C89-82D7-4F9A-8CBC-A2B00C2D1C22}"/>
              </a:ext>
            </a:extLst>
          </p:cNvPr>
          <p:cNvSpPr/>
          <p:nvPr/>
        </p:nvSpPr>
        <p:spPr>
          <a:xfrm>
            <a:off x="87478" y="2035920"/>
            <a:ext cx="6480000" cy="14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endParaRPr lang="es-AR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511246" y="700767"/>
            <a:ext cx="4449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LICENCIATARIAS DE TRANSPORTE DE GAS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49242" y="1429206"/>
            <a:ext cx="4973305" cy="40934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AR" sz="2400" b="1" dirty="0"/>
              <a:t>Sistema licenciado TGS - TGN</a:t>
            </a:r>
          </a:p>
          <a:p>
            <a:pPr algn="ctr"/>
            <a:endParaRPr lang="es-AR" sz="2400" b="1" dirty="0"/>
          </a:p>
          <a:p>
            <a:pPr algn="ctr"/>
            <a:r>
              <a:rPr lang="es-AR" sz="2400" b="1" dirty="0"/>
              <a:t>16.036 </a:t>
            </a:r>
          </a:p>
          <a:p>
            <a:pPr algn="ctr"/>
            <a:r>
              <a:rPr lang="es-AR" sz="1600" dirty="0"/>
              <a:t>KM DE GASODUCTOS </a:t>
            </a:r>
          </a:p>
          <a:p>
            <a:pPr algn="ctr"/>
            <a:endParaRPr lang="es-AR" sz="1600" dirty="0"/>
          </a:p>
          <a:p>
            <a:pPr algn="ctr"/>
            <a:r>
              <a:rPr lang="es-AR" sz="2400" b="1" dirty="0"/>
              <a:t>1.154.220</a:t>
            </a:r>
            <a:endParaRPr lang="es-AR" sz="3600" dirty="0"/>
          </a:p>
          <a:p>
            <a:pPr algn="ctr"/>
            <a:r>
              <a:rPr lang="es-AR" sz="1600" dirty="0"/>
              <a:t>HP DE POTENCIA EN PLANTAS COMPRESORAS </a:t>
            </a:r>
          </a:p>
          <a:p>
            <a:pPr algn="ctr"/>
            <a:r>
              <a:rPr lang="es-AR" sz="2400" b="1" dirty="0"/>
              <a:t>53</a:t>
            </a:r>
            <a:r>
              <a:rPr lang="es-AR" sz="3600" dirty="0"/>
              <a:t> </a:t>
            </a:r>
          </a:p>
          <a:p>
            <a:pPr algn="ctr"/>
            <a:r>
              <a:rPr lang="es-AR" sz="1600" dirty="0"/>
              <a:t>PLANTAS COMPRESORAS </a:t>
            </a:r>
          </a:p>
          <a:p>
            <a:pPr algn="ctr"/>
            <a:endParaRPr lang="es-AR" sz="2400" b="1" dirty="0"/>
          </a:p>
          <a:p>
            <a:pPr algn="ctr"/>
            <a:r>
              <a:rPr lang="es-AR" sz="2400" b="1" dirty="0"/>
              <a:t>150.3 MMm</a:t>
            </a:r>
            <a:r>
              <a:rPr lang="es-AR" sz="2400" b="1" baseline="30000" dirty="0"/>
              <a:t>3</a:t>
            </a:r>
            <a:r>
              <a:rPr lang="es-AR" sz="2400" b="1" dirty="0"/>
              <a:t>/d</a:t>
            </a:r>
            <a:endParaRPr lang="es-AR" sz="2400" b="1" baseline="30000" dirty="0"/>
          </a:p>
          <a:p>
            <a:pPr algn="ctr"/>
            <a:r>
              <a:rPr lang="es-AR" sz="1600" dirty="0"/>
              <a:t>Capacidad Nominal de Inyección en Gasoductos</a:t>
            </a:r>
            <a:endParaRPr lang="es-AR" sz="1200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8393EDC-77BA-4EAA-82DF-D721C3EAEAC3}"/>
              </a:ext>
            </a:extLst>
          </p:cNvPr>
          <p:cNvSpPr/>
          <p:nvPr/>
        </p:nvSpPr>
        <p:spPr>
          <a:xfrm>
            <a:off x="6056313" y="248185"/>
            <a:ext cx="55999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CONCESIONARIA DE TRANSPORTE DE GAS (ENARSA)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5681278" y="702469"/>
            <a:ext cx="6350000" cy="58939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AR" sz="2400" b="1" dirty="0"/>
              <a:t>Sistema GNEA </a:t>
            </a:r>
            <a:r>
              <a:rPr lang="es-AR" sz="2400" b="1" dirty="0" err="1"/>
              <a:t>Enarsa</a:t>
            </a:r>
            <a:endParaRPr lang="es-AR" sz="2400" b="1" dirty="0"/>
          </a:p>
          <a:p>
            <a:pPr algn="ctr"/>
            <a:endParaRPr lang="es-AR" sz="1050" b="1" dirty="0"/>
          </a:p>
          <a:p>
            <a:pPr algn="ctr"/>
            <a:r>
              <a:rPr lang="es-AR" sz="2400" b="1" dirty="0"/>
              <a:t>664 </a:t>
            </a:r>
          </a:p>
          <a:p>
            <a:pPr algn="ctr"/>
            <a:r>
              <a:rPr lang="es-AR" sz="1600" dirty="0"/>
              <a:t>KM DE GASODUCTOS TRONCAL HABILITADO</a:t>
            </a:r>
          </a:p>
          <a:p>
            <a:pPr algn="ctr"/>
            <a:endParaRPr lang="es-AR" sz="1050" dirty="0"/>
          </a:p>
          <a:p>
            <a:pPr algn="ctr"/>
            <a:r>
              <a:rPr lang="es-AR" sz="2400" b="1" dirty="0"/>
              <a:t>572</a:t>
            </a:r>
          </a:p>
          <a:p>
            <a:pPr algn="ctr"/>
            <a:r>
              <a:rPr lang="es-AR" sz="1600" dirty="0"/>
              <a:t>KM DE GASODUCTOS TRONCAL SIN HABILITAR</a:t>
            </a:r>
          </a:p>
          <a:p>
            <a:pPr algn="ctr"/>
            <a:endParaRPr lang="es-AR" sz="1050" dirty="0"/>
          </a:p>
          <a:p>
            <a:pPr algn="ctr"/>
            <a:r>
              <a:rPr lang="es-AR" sz="2400" b="1" dirty="0"/>
              <a:t>228</a:t>
            </a:r>
            <a:r>
              <a:rPr lang="es-AR" sz="2400" dirty="0"/>
              <a:t> </a:t>
            </a:r>
          </a:p>
          <a:p>
            <a:pPr algn="ctr"/>
            <a:r>
              <a:rPr lang="es-AR" sz="1600" dirty="0"/>
              <a:t>KM DE GASODUCTO TRONCAL SIN TERMINAR LA ETAPA CONSTRUCTIVA </a:t>
            </a:r>
          </a:p>
          <a:p>
            <a:pPr algn="ctr"/>
            <a:r>
              <a:rPr lang="es-AR" sz="1600" dirty="0"/>
              <a:t>(Tramo Limite Prov. Salta/Formosa – Gasoducto Juana Azurduy, conectándose al mismo en la </a:t>
            </a:r>
            <a:r>
              <a:rPr lang="es-AR" sz="1600" dirty="0" err="1"/>
              <a:t>Pk</a:t>
            </a:r>
            <a:r>
              <a:rPr lang="es-AR" sz="1600" dirty="0"/>
              <a:t> 17)</a:t>
            </a:r>
          </a:p>
          <a:p>
            <a:pPr algn="ctr"/>
            <a:r>
              <a:rPr lang="es-AR" sz="1600" dirty="0"/>
              <a:t> </a:t>
            </a:r>
          </a:p>
          <a:p>
            <a:pPr algn="ctr"/>
            <a:r>
              <a:rPr lang="es-AR" sz="1600" b="1" dirty="0"/>
              <a:t>1067</a:t>
            </a:r>
            <a:r>
              <a:rPr lang="es-AR" sz="1600" dirty="0"/>
              <a:t> Km de Ramales instalados (Santa Fe – Chaco)</a:t>
            </a:r>
          </a:p>
          <a:p>
            <a:pPr algn="ctr"/>
            <a:r>
              <a:rPr lang="es-AR" sz="1600" b="1" dirty="0"/>
              <a:t>466</a:t>
            </a:r>
            <a:r>
              <a:rPr lang="es-AR" sz="1600" dirty="0"/>
              <a:t> Km de Ramales sin instalar (Formosa)</a:t>
            </a:r>
          </a:p>
          <a:p>
            <a:pPr algn="ctr"/>
            <a:r>
              <a:rPr lang="es-AR" sz="2400" b="1" dirty="0"/>
              <a:t>8</a:t>
            </a:r>
            <a:r>
              <a:rPr lang="es-AR" sz="3600" dirty="0"/>
              <a:t> </a:t>
            </a:r>
            <a:r>
              <a:rPr lang="es-AR" sz="2400" b="1" dirty="0"/>
              <a:t>PLANTAS COMPRESORAS</a:t>
            </a:r>
            <a:endParaRPr lang="es-AR" sz="2400" dirty="0"/>
          </a:p>
          <a:p>
            <a:pPr algn="ctr"/>
            <a:r>
              <a:rPr lang="es-AR" sz="1600" dirty="0"/>
              <a:t>Diseño hidráulico proyecto original (Flujo Norte-Sur)</a:t>
            </a:r>
          </a:p>
          <a:p>
            <a:pPr algn="ctr"/>
            <a:endParaRPr lang="es-AR" sz="2400" b="1" dirty="0"/>
          </a:p>
          <a:p>
            <a:pPr algn="ctr"/>
            <a:r>
              <a:rPr lang="es-AR" sz="2400" b="1" dirty="0"/>
              <a:t>11,2 MMm</a:t>
            </a:r>
            <a:r>
              <a:rPr lang="es-AR" sz="2400" b="1" baseline="30000" dirty="0"/>
              <a:t>3</a:t>
            </a:r>
            <a:r>
              <a:rPr lang="es-AR" sz="2400" b="1" dirty="0"/>
              <a:t>/d - Capacidad de Transporte</a:t>
            </a:r>
            <a:endParaRPr lang="es-AR" sz="2400" b="1" baseline="30000" dirty="0"/>
          </a:p>
          <a:p>
            <a:pPr algn="ctr"/>
            <a:r>
              <a:rPr lang="es-AR" sz="1600" dirty="0"/>
              <a:t>Capacidad Nominal de Inyección (Proyecto original)</a:t>
            </a:r>
          </a:p>
        </p:txBody>
      </p:sp>
    </p:spTree>
    <p:extLst>
      <p:ext uri="{BB962C8B-B14F-4D97-AF65-F5344CB8AC3E}">
        <p14:creationId xmlns:p14="http://schemas.microsoft.com/office/powerpoint/2010/main" val="318751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af28922-57b4-4069-b4ca-9d6c1c42e597">
      <UserInfo>
        <DisplayName>Javier Alejandro Murga</DisplayName>
        <AccountId>43</AccountId>
        <AccountType/>
      </UserInfo>
      <UserInfo>
        <DisplayName>Sergio Antonio Corral</DisplayName>
        <AccountId>15</AccountId>
        <AccountType/>
      </UserInfo>
      <UserInfo>
        <DisplayName>Gonzalo Damian Gimeno</DisplayName>
        <AccountId>46</AccountId>
        <AccountType/>
      </UserInfo>
      <UserInfo>
        <DisplayName>Marcelo Adrian Busse</DisplayName>
        <AccountId>49</AccountId>
        <AccountType/>
      </UserInfo>
    </SharedWithUsers>
    <TaxCatchAll xmlns="7af28922-57b4-4069-b4ca-9d6c1c42e597" xsi:nil="true"/>
    <lcf76f155ced4ddcb4097134ff3c332f xmlns="11a20b6d-9b83-45c2-a2df-0c244d27387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10FC33FB8CECD4788EBDE591617CEF4" ma:contentTypeVersion="17" ma:contentTypeDescription="Crear nuevo documento." ma:contentTypeScope="" ma:versionID="6dfdf2e32be224236dd8200e2fed4e9b">
  <xsd:schema xmlns:xsd="http://www.w3.org/2001/XMLSchema" xmlns:xs="http://www.w3.org/2001/XMLSchema" xmlns:p="http://schemas.microsoft.com/office/2006/metadata/properties" xmlns:ns2="11a20b6d-9b83-45c2-a2df-0c244d273875" xmlns:ns3="7af28922-57b4-4069-b4ca-9d6c1c42e597" targetNamespace="http://schemas.microsoft.com/office/2006/metadata/properties" ma:root="true" ma:fieldsID="472e15dfa7a667ac24a0c94080e3e464" ns2:_="" ns3:_="">
    <xsd:import namespace="11a20b6d-9b83-45c2-a2df-0c244d273875"/>
    <xsd:import namespace="7af28922-57b4-4069-b4ca-9d6c1c42e5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a20b6d-9b83-45c2-a2df-0c244d2738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Etiquetas de imagen" ma:readOnly="false" ma:fieldId="{5cf76f15-5ced-4ddc-b409-7134ff3c332f}" ma:taxonomyMulti="true" ma:sspId="4a2956a1-31bc-43a4-af2a-0990d1917d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f28922-57b4-4069-b4ca-9d6c1c42e597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9796acea-c830-4a66-91df-b6525c4b9477}" ma:internalName="TaxCatchAll" ma:showField="CatchAllData" ma:web="7af28922-57b4-4069-b4ca-9d6c1c42e5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B564BD-2D58-4E81-A7A0-BAAE27F877ED}">
  <ds:schemaRefs>
    <ds:schemaRef ds:uri="http://purl.org/dc/elements/1.1/"/>
    <ds:schemaRef ds:uri="7af28922-57b4-4069-b4ca-9d6c1c42e597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11a20b6d-9b83-45c2-a2df-0c244d27387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3035675-085C-4680-829B-330C8ED728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66D181-DD6E-4F3C-A25C-D029F18582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a20b6d-9b83-45c2-a2df-0c244d273875"/>
    <ds:schemaRef ds:uri="7af28922-57b4-4069-b4ca-9d6c1c42e5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5267</TotalTime>
  <Words>2734</Words>
  <Application>Microsoft Office PowerPoint</Application>
  <PresentationFormat>Panorámica</PresentationFormat>
  <Paragraphs>600</Paragraphs>
  <Slides>40</Slides>
  <Notes>6</Notes>
  <HiddenSlides>0</HiddenSlides>
  <MMClips>0</MMClips>
  <ScaleCrop>false</ScaleCrop>
  <HeadingPairs>
    <vt:vector size="8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Vínculos</vt:lpstr>
      </vt:variant>
      <vt:variant>
        <vt:i4>6</vt:i4>
      </vt:variant>
      <vt:variant>
        <vt:lpstr>Títulos de diapositiva</vt:lpstr>
      </vt:variant>
      <vt:variant>
        <vt:i4>40</vt:i4>
      </vt:variant>
    </vt:vector>
  </HeadingPairs>
  <TitlesOfParts>
    <vt:vector size="60" baseType="lpstr">
      <vt:lpstr>Arial</vt:lpstr>
      <vt:lpstr>Bebas Neue</vt:lpstr>
      <vt:lpstr>Bell MT</vt:lpstr>
      <vt:lpstr>Calibri</vt:lpstr>
      <vt:lpstr>Calibri Light</vt:lpstr>
      <vt:lpstr>Century Gothic</vt:lpstr>
      <vt:lpstr>Encode Sans</vt:lpstr>
      <vt:lpstr>Myanmar Text</vt:lpstr>
      <vt:lpstr>Overpass Light</vt:lpstr>
      <vt:lpstr>PT Serif</vt:lpstr>
      <vt:lpstr>Roboto</vt:lpstr>
      <vt:lpstr>Roboto Medium</vt:lpstr>
      <vt:lpstr>verdana</vt:lpstr>
      <vt:lpstr>Tema de Office</vt:lpstr>
      <vt:lpstr>file:///C:\Users\walte\Desktop\WallE\Trabajo\Proyectos%20energéticos\Charla%20UTN%20220823.xlsx!Capacidad%20GNL%20(2)!%5bCharla%20UTN%20220823.xlsx%5dCapacidad%20GNL%20(2)%20Gráfico%201</vt:lpstr>
      <vt:lpstr>file:///C:\Users\walte\Desktop\WallE\Trabajo\Proyectos%20energéticos\Charla%20UTN%20220823.xlsx!Capacidad%20GNL%20(2)!%5bCharla%20UTN%20220823.xlsx%5dCapacidad%20GNL%20(2)%20Gráfico%204</vt:lpstr>
      <vt:lpstr>file:///C:\Users\walte\Desktop\WallE\Trabajo\Proyectos%20energéticos\Charla%20UTN%20220823.xlsx!Capacidad%20GNL!F14C64:F27C69</vt:lpstr>
      <vt:lpstr>file:///C:\Users\walte\Desktop\WallE\Trabajo\Proyectos%20energéticos\Charla%20UTN%20220823.xlsx!Hoja3!%5bCharla%20UTN%20220823.xlsx%5dHoja3%20Gráfico%204</vt:lpstr>
      <vt:lpstr>file:///C:\Users\walte\Desktop\WallE\Trabajo\Proyectos%20energéticos\Charla%20UTN%20220823.xlsx!Umbral%20precio!%5bCharla%20UTN%20220823.xlsx%5dUmbral%20precio%20Gráfico%202</vt:lpstr>
      <vt:lpstr>file:///C:\Users\walte\Desktop\WallE\Trabajo\Proyectos%20energéticos\Charla%20UTN%20220823.xlsx!Umbral%20precio!%5bCharla%20UTN%20220823.xlsx%5dUmbral%20precio%20Gráfico%204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GASODUCTOS</vt:lpstr>
      <vt:lpstr>Evolución Histórica SLT </vt:lpstr>
      <vt:lpstr>PLANTAS  COMPRESORAS</vt:lpstr>
      <vt:lpstr>Evolución Histórica SLT </vt:lpstr>
      <vt:lpstr>Presentación de PowerPoint</vt:lpstr>
      <vt:lpstr>Presentación de PowerPoint</vt:lpstr>
      <vt:lpstr>3 - PROGRAMA TRANSPORT.AR - AÑO 2022. ENARSA. DNU 76/2022 </vt:lpstr>
      <vt:lpstr>Presentación de PowerPoint</vt:lpstr>
      <vt:lpstr>Obras complementarias</vt:lpstr>
      <vt:lpstr>Obras complementarias</vt:lpstr>
      <vt:lpstr>Obras complementarias</vt:lpstr>
      <vt:lpstr>Obras complementarias</vt:lpstr>
      <vt:lpstr>Presentación de PowerPoint</vt:lpstr>
      <vt:lpstr>Presentación de PowerPoint</vt:lpstr>
      <vt:lpstr>Presentación de PowerPoint</vt:lpstr>
      <vt:lpstr>Presentación de PowerPoint</vt:lpstr>
      <vt:lpstr>Oleoductos YPF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Enargas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Ivan Adamowicz</dc:creator>
  <cp:lastModifiedBy>Romina Ayala</cp:lastModifiedBy>
  <cp:revision>384</cp:revision>
  <dcterms:created xsi:type="dcterms:W3CDTF">2022-08-24T19:05:51Z</dcterms:created>
  <dcterms:modified xsi:type="dcterms:W3CDTF">2023-08-31T00:45:35Z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0x010100810FC33FB8CECD4788EBDE591617CEF4</vt:lpwstr>
  </property>
  <property fmtid="{D5CDD505-2E9C-101B-9397-08002B2CF9AE}" pid="3" name="MediaServiceImageTags">
    <vt:lpwstr/>
  </property>
</Properties>
</file>