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76"/>
  </p:notesMasterIdLst>
  <p:sldIdLst>
    <p:sldId id="2353" r:id="rId5"/>
    <p:sldId id="318" r:id="rId6"/>
    <p:sldId id="1997" r:id="rId7"/>
    <p:sldId id="2357" r:id="rId8"/>
    <p:sldId id="2358" r:id="rId9"/>
    <p:sldId id="2359" r:id="rId10"/>
    <p:sldId id="2360" r:id="rId11"/>
    <p:sldId id="2363" r:id="rId12"/>
    <p:sldId id="2361" r:id="rId13"/>
    <p:sldId id="2362" r:id="rId14"/>
    <p:sldId id="2356" r:id="rId15"/>
    <p:sldId id="2365" r:id="rId16"/>
    <p:sldId id="2366" r:id="rId17"/>
    <p:sldId id="2367" r:id="rId18"/>
    <p:sldId id="2368" r:id="rId19"/>
    <p:sldId id="2369" r:id="rId20"/>
    <p:sldId id="2370" r:id="rId21"/>
    <p:sldId id="2371" r:id="rId22"/>
    <p:sldId id="2372" r:id="rId23"/>
    <p:sldId id="2373" r:id="rId24"/>
    <p:sldId id="2374" r:id="rId25"/>
    <p:sldId id="2375" r:id="rId26"/>
    <p:sldId id="2376" r:id="rId27"/>
    <p:sldId id="2377" r:id="rId28"/>
    <p:sldId id="2378" r:id="rId29"/>
    <p:sldId id="2379" r:id="rId30"/>
    <p:sldId id="2380" r:id="rId31"/>
    <p:sldId id="2381" r:id="rId32"/>
    <p:sldId id="2382" r:id="rId33"/>
    <p:sldId id="2383" r:id="rId34"/>
    <p:sldId id="2384" r:id="rId35"/>
    <p:sldId id="2385" r:id="rId36"/>
    <p:sldId id="2386" r:id="rId37"/>
    <p:sldId id="2387" r:id="rId38"/>
    <p:sldId id="2388" r:id="rId39"/>
    <p:sldId id="2389" r:id="rId40"/>
    <p:sldId id="2390" r:id="rId41"/>
    <p:sldId id="2391" r:id="rId42"/>
    <p:sldId id="2392" r:id="rId43"/>
    <p:sldId id="2393" r:id="rId44"/>
    <p:sldId id="2394" r:id="rId45"/>
    <p:sldId id="2027" r:id="rId46"/>
    <p:sldId id="2395" r:id="rId47"/>
    <p:sldId id="1856" r:id="rId48"/>
    <p:sldId id="790" r:id="rId49"/>
    <p:sldId id="1845" r:id="rId50"/>
    <p:sldId id="1847" r:id="rId51"/>
    <p:sldId id="1846" r:id="rId52"/>
    <p:sldId id="1850" r:id="rId53"/>
    <p:sldId id="2048" r:id="rId54"/>
    <p:sldId id="2355" r:id="rId55"/>
    <p:sldId id="1854" r:id="rId56"/>
    <p:sldId id="1853" r:id="rId57"/>
    <p:sldId id="1949" r:id="rId58"/>
    <p:sldId id="1855" r:id="rId59"/>
    <p:sldId id="1955" r:id="rId60"/>
    <p:sldId id="1950" r:id="rId61"/>
    <p:sldId id="1951" r:id="rId62"/>
    <p:sldId id="1953" r:id="rId63"/>
    <p:sldId id="1954" r:id="rId64"/>
    <p:sldId id="1956" r:id="rId65"/>
    <p:sldId id="2396" r:id="rId66"/>
    <p:sldId id="1935" r:id="rId67"/>
    <p:sldId id="2055" r:id="rId68"/>
    <p:sldId id="2056" r:id="rId69"/>
    <p:sldId id="2057" r:id="rId70"/>
    <p:sldId id="2058" r:id="rId71"/>
    <p:sldId id="2059" r:id="rId72"/>
    <p:sldId id="2003" r:id="rId73"/>
    <p:sldId id="1948" r:id="rId74"/>
    <p:sldId id="2354" r:id="rId7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D913B6-21E2-3CEB-3487-A8A3346F0804}" name="Carlos Ariel Urrutipi" initials="CAU" userId="S::CAUrrutipi@enargas.gov.ar::4f97f149-8b96-4d84-8ff1-852b962232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celo Adrian Busse" initials="MAB" lastIdx="1" clrIdx="0">
    <p:extLst>
      <p:ext uri="{19B8F6BF-5375-455C-9EA6-DF929625EA0E}">
        <p15:presenceInfo xmlns:p15="http://schemas.microsoft.com/office/powerpoint/2012/main" userId="S-1-5-21-484299950-1821067322-3134879447-12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FF21"/>
    <a:srgbClr val="02AE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B1AFB-B863-4B98-9DC6-158E57B942D4}" v="297" dt="2023-08-17T14:10:06.01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3047" autoAdjust="0"/>
  </p:normalViewPr>
  <p:slideViewPr>
    <p:cSldViewPr snapToGrid="0">
      <p:cViewPr varScale="1">
        <p:scale>
          <a:sx n="77" d="100"/>
          <a:sy n="77" d="100"/>
        </p:scale>
        <p:origin x="294" y="54"/>
      </p:cViewPr>
      <p:guideLst/>
    </p:cSldViewPr>
  </p:slideViewPr>
  <p:notesTextViewPr>
    <p:cViewPr>
      <p:scale>
        <a:sx n="1" d="1"/>
        <a:sy n="1" d="1"/>
      </p:scale>
      <p:origin x="0" y="0"/>
    </p:cViewPr>
  </p:notesTextViewPr>
  <p:notesViewPr>
    <p:cSldViewPr snapToGrid="0">
      <p:cViewPr varScale="1">
        <p:scale>
          <a:sx n="86" d="100"/>
          <a:sy n="86"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FEA43D-057B-470F-832A-C1303D5F356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AR"/>
        </a:p>
      </dgm:t>
    </dgm:pt>
    <dgm:pt modelId="{8B5379DC-B109-4BED-A89F-2F5F165D055E}">
      <dgm:prSet phldrT="[Texto]" custT="1"/>
      <dgm:spPr>
        <a:solidFill>
          <a:srgbClr val="278FD8">
            <a:lumMod val="75000"/>
          </a:srgbClr>
        </a:solidFill>
        <a:ln w="25400" cap="flat" cmpd="sng" algn="ctr">
          <a:solidFill>
            <a:srgbClr val="FFFF00"/>
          </a:solidFill>
          <a:prstDash val="solid"/>
        </a:ln>
        <a:effectLst/>
      </dgm:spPr>
      <dgm:t>
        <a:bodyPr spcFirstLastPara="0" vert="horz" wrap="square" lIns="336741" tIns="35560" rIns="35560" bIns="35560" numCol="1" spcCol="1270" anchor="b" anchorCtr="0"/>
        <a:lstStyle/>
        <a:p>
          <a:pPr marL="0" lvl="0" indent="0" algn="l" defTabSz="622300">
            <a:lnSpc>
              <a:spcPct val="90000"/>
            </a:lnSpc>
            <a:spcBef>
              <a:spcPct val="0"/>
            </a:spcBef>
            <a:spcAft>
              <a:spcPct val="35000"/>
            </a:spcAft>
            <a:buFont typeface="+mj-lt"/>
            <a:buNone/>
          </a:pPr>
          <a:r>
            <a:rPr lang="es-ES" sz="1400" b="0" kern="1200" dirty="0">
              <a:solidFill>
                <a:srgbClr val="FFFFFF"/>
              </a:solidFill>
              <a:latin typeface="+mj-lt"/>
              <a:ea typeface="+mn-ea"/>
              <a:cs typeface="Myanmar Text" panose="020B0502040204020203" pitchFamily="34" charset="0"/>
            </a:rPr>
            <a:t>Gasoducto Mercedes-Cardales</a:t>
          </a:r>
          <a:endParaRPr lang="es-AR" sz="1400" b="0" kern="1200" dirty="0">
            <a:solidFill>
              <a:srgbClr val="FFFFFF"/>
            </a:solidFill>
            <a:latin typeface="+mj-lt"/>
            <a:ea typeface="+mn-ea"/>
            <a:cs typeface="Myanmar Text" panose="020B0502040204020203" pitchFamily="34" charset="0"/>
          </a:endParaRPr>
        </a:p>
      </dgm:t>
    </dgm:pt>
    <dgm:pt modelId="{92502DD4-FC4C-44D8-BAE8-D9D1AC76F33F}" type="parTrans" cxnId="{10B25689-60CE-49D0-BB54-2C02C7D21C40}">
      <dgm:prSet/>
      <dgm:spPr/>
      <dgm:t>
        <a:bodyPr/>
        <a:lstStyle/>
        <a:p>
          <a:pPr algn="l"/>
          <a:endParaRPr lang="es-AR" sz="2200"/>
        </a:p>
      </dgm:t>
    </dgm:pt>
    <dgm:pt modelId="{2DE9D9AF-6BFD-4714-81BE-C1C53803E5B5}" type="sibTrans" cxnId="{10B25689-60CE-49D0-BB54-2C02C7D21C40}">
      <dgm:prSet/>
      <dgm:spPr/>
      <dgm:t>
        <a:bodyPr/>
        <a:lstStyle/>
        <a:p>
          <a:pPr algn="l"/>
          <a:endParaRPr lang="es-AR" sz="2200"/>
        </a:p>
      </dgm:t>
    </dgm:pt>
    <dgm:pt modelId="{C5C6B594-4F85-4E31-934A-5DC9E434C17F}">
      <dgm:prSet phldrT="[Texto]" custT="1"/>
      <dgm:spPr>
        <a:solidFill>
          <a:srgbClr val="278FD8">
            <a:lumMod val="75000"/>
          </a:srgbClr>
        </a:solidFill>
        <a:ln w="25400" cap="flat" cmpd="sng" algn="ctr">
          <a:solidFill>
            <a:srgbClr val="6BFF21"/>
          </a:solidFill>
          <a:prstDash val="solid"/>
        </a:ln>
        <a:effectLst/>
      </dgm:spPr>
      <dgm:t>
        <a:bodyPr spcFirstLastPara="0" vert="horz" wrap="square" lIns="336741" tIns="35560" rIns="35560" bIns="35560" numCol="1" spcCol="1270" anchor="b" anchorCtr="0"/>
        <a:lstStyle/>
        <a:p>
          <a:pPr marL="0" lvl="0" indent="0" algn="l" defTabSz="622300">
            <a:lnSpc>
              <a:spcPct val="90000"/>
            </a:lnSpc>
            <a:spcBef>
              <a:spcPct val="0"/>
            </a:spcBef>
            <a:spcAft>
              <a:spcPct val="35000"/>
            </a:spcAft>
            <a:buFont typeface="+mj-lt"/>
            <a:buNone/>
          </a:pPr>
          <a:r>
            <a:rPr lang="es-ES" sz="1400" b="0" kern="1200" dirty="0" err="1">
              <a:solidFill>
                <a:srgbClr val="FFFFFF"/>
              </a:solidFill>
              <a:latin typeface="+mj-lt"/>
              <a:ea typeface="+mn-ea"/>
              <a:cs typeface="Myanmar Text" panose="020B0502040204020203" pitchFamily="34" charset="0"/>
            </a:rPr>
            <a:t>Loops</a:t>
          </a:r>
          <a:r>
            <a:rPr lang="es-ES" sz="1400" b="0" kern="1200" dirty="0">
              <a:solidFill>
                <a:srgbClr val="FFFFFF"/>
              </a:solidFill>
              <a:latin typeface="+mj-lt"/>
              <a:ea typeface="+mn-ea"/>
              <a:cs typeface="Myanmar Text" panose="020B0502040204020203" pitchFamily="34" charset="0"/>
            </a:rPr>
            <a:t> en </a:t>
          </a:r>
          <a:r>
            <a:rPr lang="es-ES" sz="1400" b="0" kern="1200" dirty="0" err="1">
              <a:solidFill>
                <a:srgbClr val="FFFFFF"/>
              </a:solidFill>
              <a:latin typeface="+mj-lt"/>
              <a:ea typeface="+mn-ea"/>
              <a:cs typeface="Myanmar Text" panose="020B0502040204020203" pitchFamily="34" charset="0"/>
            </a:rPr>
            <a:t>Neuba</a:t>
          </a:r>
          <a:r>
            <a:rPr lang="es-ES" sz="1400" b="0" kern="1200" dirty="0">
              <a:solidFill>
                <a:srgbClr val="FFFFFF"/>
              </a:solidFill>
              <a:latin typeface="+mj-lt"/>
              <a:ea typeface="+mn-ea"/>
              <a:cs typeface="Myanmar Text" panose="020B0502040204020203" pitchFamily="34" charset="0"/>
            </a:rPr>
            <a:t> II – tramos finales TGS </a:t>
          </a:r>
          <a:endParaRPr lang="es-AR" sz="1400" b="0" kern="1200" dirty="0">
            <a:solidFill>
              <a:srgbClr val="FFFFFF"/>
            </a:solidFill>
            <a:latin typeface="+mj-lt"/>
            <a:ea typeface="+mn-ea"/>
            <a:cs typeface="Myanmar Text" panose="020B0502040204020203" pitchFamily="34" charset="0"/>
          </a:endParaRPr>
        </a:p>
      </dgm:t>
    </dgm:pt>
    <dgm:pt modelId="{54EC0749-9D22-4565-94BE-4ACEA59453F9}" type="parTrans" cxnId="{A8585B6E-F186-40EA-8599-99EF77C1E860}">
      <dgm:prSet/>
      <dgm:spPr/>
      <dgm:t>
        <a:bodyPr/>
        <a:lstStyle/>
        <a:p>
          <a:pPr algn="l"/>
          <a:endParaRPr lang="es-AR" sz="2200"/>
        </a:p>
      </dgm:t>
    </dgm:pt>
    <dgm:pt modelId="{5EA777F0-DB1A-4770-8E42-11D7D2FD3D03}" type="sibTrans" cxnId="{A8585B6E-F186-40EA-8599-99EF77C1E860}">
      <dgm:prSet/>
      <dgm:spPr/>
      <dgm:t>
        <a:bodyPr/>
        <a:lstStyle/>
        <a:p>
          <a:pPr algn="l"/>
          <a:endParaRPr lang="es-AR" sz="2200"/>
        </a:p>
      </dgm:t>
    </dgm:pt>
    <dgm:pt modelId="{7D91B05C-CBEC-4021-8D13-6BC858CA66D5}">
      <dgm:prSet phldrT="[Texto]" custT="1"/>
      <dgm:spPr>
        <a:solidFill>
          <a:srgbClr val="00B0F0"/>
        </a:solidFill>
        <a:ln w="25400" cap="flat" cmpd="sng" algn="ctr">
          <a:solidFill>
            <a:srgbClr val="6BFF21"/>
          </a:solidFill>
          <a:prstDash val="solid"/>
        </a:ln>
        <a:effectLst/>
      </dgm:spPr>
      <dgm:t>
        <a:bodyPr spcFirstLastPara="0" vert="horz" wrap="square" lIns="336741" tIns="35560" rIns="35560" bIns="35560" numCol="1" spcCol="1270" anchor="b" anchorCtr="0"/>
        <a:lstStyle/>
        <a:p>
          <a:pPr algn="l">
            <a:lnSpc>
              <a:spcPts val="2640"/>
            </a:lnSpc>
            <a:spcAft>
              <a:spcPts val="0"/>
            </a:spcAft>
            <a:buFont typeface="+mj-lt"/>
            <a:buNone/>
          </a:pPr>
          <a:r>
            <a:rPr lang="es-ES" sz="1400" b="0" dirty="0">
              <a:latin typeface="+mj-lt"/>
              <a:cs typeface="Myanmar Text" panose="020B0502040204020203" pitchFamily="34" charset="0"/>
            </a:rPr>
            <a:t>Tramo </a:t>
          </a:r>
          <a:r>
            <a:rPr lang="es-ES" sz="1400" b="0" dirty="0" err="1">
              <a:latin typeface="+mj-lt"/>
              <a:cs typeface="Myanmar Text" panose="020B0502040204020203" pitchFamily="34" charset="0"/>
            </a:rPr>
            <a:t>Tratayén</a:t>
          </a:r>
          <a:r>
            <a:rPr lang="es-ES" sz="1400" b="0" dirty="0">
              <a:latin typeface="+mj-lt"/>
              <a:cs typeface="Myanmar Text" panose="020B0502040204020203" pitchFamily="34" charset="0"/>
            </a:rPr>
            <a:t> – </a:t>
          </a:r>
          <a:r>
            <a:rPr lang="es-ES" sz="1400" b="0" i="0" dirty="0" err="1">
              <a:latin typeface="+mj-lt"/>
              <a:cs typeface="Myanmar Text" panose="020B0502040204020203" pitchFamily="34" charset="0"/>
            </a:rPr>
            <a:t>Salliqueló</a:t>
          </a:r>
          <a:r>
            <a:rPr lang="es-ES" sz="1400" b="0" i="0" dirty="0">
              <a:latin typeface="+mj-lt"/>
              <a:cs typeface="Myanmar Text" panose="020B0502040204020203" pitchFamily="34" charset="0"/>
            </a:rPr>
            <a:t>, sin compresión </a:t>
          </a:r>
        </a:p>
      </dgm:t>
    </dgm:pt>
    <dgm:pt modelId="{9C76585E-01F1-4F39-9A4D-E2CF57C6896D}" type="parTrans" cxnId="{F40FFDF4-1AC0-4568-9F9B-7C1537AEEDE0}">
      <dgm:prSet/>
      <dgm:spPr/>
      <dgm:t>
        <a:bodyPr/>
        <a:lstStyle/>
        <a:p>
          <a:pPr algn="l"/>
          <a:endParaRPr lang="es-AR" sz="2200"/>
        </a:p>
      </dgm:t>
    </dgm:pt>
    <dgm:pt modelId="{E843D6FB-1387-4A63-BBBD-5561429EEABE}" type="sibTrans" cxnId="{F40FFDF4-1AC0-4568-9F9B-7C1537AEEDE0}">
      <dgm:prSet/>
      <dgm:spPr/>
      <dgm:t>
        <a:bodyPr/>
        <a:lstStyle/>
        <a:p>
          <a:pPr algn="l"/>
          <a:endParaRPr lang="es-AR" sz="2200"/>
        </a:p>
      </dgm:t>
    </dgm:pt>
    <dgm:pt modelId="{2DBCBA2C-DC33-43C8-B3AC-70286F87BFA3}">
      <dgm:prSet custT="1"/>
      <dgm:spPr>
        <a:solidFill>
          <a:schemeClr val="accent1">
            <a:lumMod val="75000"/>
          </a:schemeClr>
        </a:solidFill>
      </dgm:spPr>
      <dgm:t>
        <a:bodyPr anchor="b"/>
        <a:lstStyle/>
        <a:p>
          <a:pPr algn="l">
            <a:lnSpc>
              <a:spcPts val="2640"/>
            </a:lnSpc>
            <a:spcAft>
              <a:spcPts val="0"/>
            </a:spcAft>
            <a:buFont typeface="+mj-lt"/>
            <a:buAutoNum type="arabicPeriod"/>
          </a:pPr>
          <a:r>
            <a:rPr lang="es-ES" sz="1400" b="0" i="0" dirty="0">
              <a:latin typeface="+mj-lt"/>
              <a:cs typeface="Myanmar Text" panose="020B0502040204020203" pitchFamily="34" charset="0"/>
            </a:rPr>
            <a:t>Primera etapa de reversión del Gasoducto Norte</a:t>
          </a:r>
          <a:endParaRPr lang="es-ES" sz="1400" b="0" dirty="0">
            <a:latin typeface="+mj-lt"/>
            <a:cs typeface="Myanmar Text" panose="020B0502040204020203" pitchFamily="34" charset="0"/>
          </a:endParaRPr>
        </a:p>
      </dgm:t>
    </dgm:pt>
    <dgm:pt modelId="{C7FADC62-CF68-4FE2-8B84-9BDB470771E5}" type="parTrans" cxnId="{B6E8E0F3-7254-44FE-85F7-956D3F1BA254}">
      <dgm:prSet/>
      <dgm:spPr/>
      <dgm:t>
        <a:bodyPr/>
        <a:lstStyle/>
        <a:p>
          <a:pPr algn="l"/>
          <a:endParaRPr lang="es-AR" sz="2200"/>
        </a:p>
      </dgm:t>
    </dgm:pt>
    <dgm:pt modelId="{5102A914-369A-42EC-8102-21F6818D247F}" type="sibTrans" cxnId="{B6E8E0F3-7254-44FE-85F7-956D3F1BA254}">
      <dgm:prSet/>
      <dgm:spPr/>
      <dgm:t>
        <a:bodyPr/>
        <a:lstStyle/>
        <a:p>
          <a:pPr algn="l"/>
          <a:endParaRPr lang="es-AR" sz="2200"/>
        </a:p>
      </dgm:t>
    </dgm:pt>
    <dgm:pt modelId="{07E65D97-530E-4191-83BD-4E85440E4F2C}">
      <dgm:prSet custT="1"/>
      <dgm:spPr>
        <a:solidFill>
          <a:srgbClr val="00B0F0"/>
        </a:solidFill>
        <a:ln>
          <a:solidFill>
            <a:srgbClr val="FFFF00"/>
          </a:solidFill>
        </a:ln>
      </dgm:spPr>
      <dgm:t>
        <a:bodyPr anchor="b"/>
        <a:lstStyle/>
        <a:p>
          <a:pPr algn="l">
            <a:lnSpc>
              <a:spcPts val="2640"/>
            </a:lnSpc>
            <a:spcAft>
              <a:spcPts val="400"/>
            </a:spcAft>
            <a:buFont typeface="+mj-lt"/>
            <a:buAutoNum type="arabicPeriod"/>
          </a:pPr>
          <a:r>
            <a:rPr lang="es-ES" sz="1400" b="0" dirty="0">
              <a:latin typeface="+mj-lt"/>
              <a:cs typeface="Myanmar Text" panose="020B0502040204020203" pitchFamily="34" charset="0"/>
            </a:rPr>
            <a:t>Compresión en tramo </a:t>
          </a:r>
          <a:r>
            <a:rPr lang="es-ES" sz="1400" b="0" dirty="0" err="1">
              <a:latin typeface="+mj-lt"/>
              <a:cs typeface="Myanmar Text" panose="020B0502040204020203" pitchFamily="34" charset="0"/>
            </a:rPr>
            <a:t>Tratayén</a:t>
          </a:r>
          <a:r>
            <a:rPr lang="es-ES" sz="1400" b="0" dirty="0">
              <a:latin typeface="+mj-lt"/>
              <a:cs typeface="Myanmar Text" panose="020B0502040204020203" pitchFamily="34" charset="0"/>
            </a:rPr>
            <a:t> – </a:t>
          </a:r>
          <a:r>
            <a:rPr lang="es-ES" sz="1400" b="0" dirty="0" err="1">
              <a:latin typeface="+mj-lt"/>
              <a:cs typeface="Myanmar Text" panose="020B0502040204020203" pitchFamily="34" charset="0"/>
            </a:rPr>
            <a:t>Salliqueló</a:t>
          </a:r>
          <a:endParaRPr lang="es-ES" sz="1400" b="0" dirty="0">
            <a:latin typeface="+mj-lt"/>
            <a:cs typeface="Myanmar Text" panose="020B0502040204020203" pitchFamily="34" charset="0"/>
          </a:endParaRPr>
        </a:p>
      </dgm:t>
    </dgm:pt>
    <dgm:pt modelId="{1929132A-6890-4121-9484-28D1FBC79F7E}" type="parTrans" cxnId="{FD673442-8711-4DE0-9D70-385EE4C63E62}">
      <dgm:prSet/>
      <dgm:spPr/>
      <dgm:t>
        <a:bodyPr/>
        <a:lstStyle/>
        <a:p>
          <a:pPr algn="l"/>
          <a:endParaRPr lang="es-AR" sz="2200"/>
        </a:p>
      </dgm:t>
    </dgm:pt>
    <dgm:pt modelId="{986046F1-7462-4190-993C-56D3D40DBF02}" type="sibTrans" cxnId="{FD673442-8711-4DE0-9D70-385EE4C63E62}">
      <dgm:prSet/>
      <dgm:spPr/>
      <dgm:t>
        <a:bodyPr/>
        <a:lstStyle/>
        <a:p>
          <a:pPr algn="l"/>
          <a:endParaRPr lang="es-AR" sz="2200"/>
        </a:p>
      </dgm:t>
    </dgm:pt>
    <dgm:pt modelId="{5B4F059D-4AC8-44E3-B4CC-CDDDA1F0997A}">
      <dgm:prSet custT="1"/>
      <dgm:spPr>
        <a:solidFill>
          <a:schemeClr val="accent1">
            <a:lumMod val="75000"/>
          </a:schemeClr>
        </a:solidFill>
      </dgm:spPr>
      <dgm:t>
        <a:bodyPr anchor="b"/>
        <a:lstStyle/>
        <a:p>
          <a:pPr>
            <a:buFont typeface="+mj-lt"/>
            <a:buAutoNum type="arabicPeriod"/>
          </a:pPr>
          <a:r>
            <a:rPr lang="es-AR" sz="1400" b="0" dirty="0">
              <a:latin typeface="+mj-lt"/>
              <a:cs typeface="Myanmar Text" panose="020B0502040204020203" pitchFamily="34" charset="0"/>
            </a:rPr>
            <a:t>Partición de plantas compresoras en tramos finales TGS</a:t>
          </a:r>
          <a:endParaRPr lang="es-ES" sz="1400" b="0" dirty="0">
            <a:latin typeface="+mj-lt"/>
            <a:cs typeface="Myanmar Text" panose="020B0502040204020203" pitchFamily="34" charset="0"/>
          </a:endParaRPr>
        </a:p>
      </dgm:t>
    </dgm:pt>
    <dgm:pt modelId="{9E99179C-21AD-4650-A422-56755F6F2F1F}" type="parTrans" cxnId="{DAE4E1AF-701E-485D-B9DA-4F8CAE639FB8}">
      <dgm:prSet/>
      <dgm:spPr/>
      <dgm:t>
        <a:bodyPr/>
        <a:lstStyle/>
        <a:p>
          <a:endParaRPr lang="es-AR"/>
        </a:p>
      </dgm:t>
    </dgm:pt>
    <dgm:pt modelId="{8F447B11-66FA-442A-8470-20EC042F8F1D}" type="sibTrans" cxnId="{DAE4E1AF-701E-485D-B9DA-4F8CAE639FB8}">
      <dgm:prSet/>
      <dgm:spPr/>
      <dgm:t>
        <a:bodyPr/>
        <a:lstStyle/>
        <a:p>
          <a:endParaRPr lang="es-AR"/>
        </a:p>
      </dgm:t>
    </dgm:pt>
    <dgm:pt modelId="{A9C2B1E5-DCA8-433E-B1A6-B33C0B42757B}">
      <dgm:prSet custT="1"/>
      <dgm:spPr>
        <a:solidFill>
          <a:srgbClr val="00B0F0"/>
        </a:solidFill>
      </dgm:spPr>
      <dgm:t>
        <a:bodyPr anchor="b"/>
        <a:lstStyle/>
        <a:p>
          <a:pPr>
            <a:buFont typeface="+mj-lt"/>
            <a:buAutoNum type="arabicPeriod"/>
          </a:pPr>
          <a:r>
            <a:rPr lang="es-AR" sz="1400" b="0" dirty="0">
              <a:latin typeface="+mj-lt"/>
              <a:cs typeface="Myanmar Text" panose="020B0502040204020203" pitchFamily="34" charset="0"/>
            </a:rPr>
            <a:t>Tramo </a:t>
          </a:r>
          <a:r>
            <a:rPr lang="es-AR" sz="1400" b="0" dirty="0" err="1">
              <a:latin typeface="+mj-lt"/>
              <a:cs typeface="Myanmar Text" panose="020B0502040204020203" pitchFamily="34" charset="0"/>
            </a:rPr>
            <a:t>Salliqueló</a:t>
          </a:r>
          <a:r>
            <a:rPr lang="es-AR" sz="1400" b="0" dirty="0">
              <a:latin typeface="+mj-lt"/>
              <a:cs typeface="Myanmar Text" panose="020B0502040204020203" pitchFamily="34" charset="0"/>
            </a:rPr>
            <a:t> - San Jerónimo y potenciación</a:t>
          </a:r>
          <a:endParaRPr lang="es-ES" sz="1400" b="0" dirty="0">
            <a:latin typeface="+mj-lt"/>
            <a:cs typeface="Myanmar Text" panose="020B0502040204020203" pitchFamily="34" charset="0"/>
          </a:endParaRPr>
        </a:p>
      </dgm:t>
    </dgm:pt>
    <dgm:pt modelId="{B7CD18ED-D117-4D20-BC5D-6840FA4941CB}" type="parTrans" cxnId="{50D1CE9B-9FE4-424B-B9DF-1AC327F98FFB}">
      <dgm:prSet/>
      <dgm:spPr/>
      <dgm:t>
        <a:bodyPr/>
        <a:lstStyle/>
        <a:p>
          <a:endParaRPr lang="es-AR"/>
        </a:p>
      </dgm:t>
    </dgm:pt>
    <dgm:pt modelId="{89EAADCF-8DE6-4D8E-9B8B-E9E4FB0E250C}" type="sibTrans" cxnId="{50D1CE9B-9FE4-424B-B9DF-1AC327F98FFB}">
      <dgm:prSet/>
      <dgm:spPr/>
      <dgm:t>
        <a:bodyPr/>
        <a:lstStyle/>
        <a:p>
          <a:endParaRPr lang="es-AR"/>
        </a:p>
      </dgm:t>
    </dgm:pt>
    <dgm:pt modelId="{D31F5897-F5C8-49A3-9099-6B3582B08AB5}" type="pres">
      <dgm:prSet presAssocID="{42FEA43D-057B-470F-832A-C1303D5F356C}" presName="Name0" presStyleCnt="0">
        <dgm:presLayoutVars>
          <dgm:chMax val="7"/>
          <dgm:chPref val="7"/>
          <dgm:dir/>
        </dgm:presLayoutVars>
      </dgm:prSet>
      <dgm:spPr/>
    </dgm:pt>
    <dgm:pt modelId="{B6F1E275-6878-437A-A366-32B345794D79}" type="pres">
      <dgm:prSet presAssocID="{42FEA43D-057B-470F-832A-C1303D5F356C}" presName="Name1" presStyleCnt="0"/>
      <dgm:spPr/>
    </dgm:pt>
    <dgm:pt modelId="{C210C648-5F2B-4D5E-9AE7-5FD5FC765A2D}" type="pres">
      <dgm:prSet presAssocID="{42FEA43D-057B-470F-832A-C1303D5F356C}" presName="cycle" presStyleCnt="0"/>
      <dgm:spPr/>
    </dgm:pt>
    <dgm:pt modelId="{D9EA9008-423A-424F-A5F4-5C7EFF3FCAFC}" type="pres">
      <dgm:prSet presAssocID="{42FEA43D-057B-470F-832A-C1303D5F356C}" presName="srcNode" presStyleLbl="node1" presStyleIdx="0" presStyleCnt="7"/>
      <dgm:spPr/>
    </dgm:pt>
    <dgm:pt modelId="{672B9E19-3AB8-41B2-A997-7F0C2786EE45}" type="pres">
      <dgm:prSet presAssocID="{42FEA43D-057B-470F-832A-C1303D5F356C}" presName="conn" presStyleLbl="parChTrans1D2" presStyleIdx="0" presStyleCnt="1"/>
      <dgm:spPr/>
    </dgm:pt>
    <dgm:pt modelId="{BA86AAD7-2857-4E93-A9FA-78249FCA3D74}" type="pres">
      <dgm:prSet presAssocID="{42FEA43D-057B-470F-832A-C1303D5F356C}" presName="extraNode" presStyleLbl="node1" presStyleIdx="0" presStyleCnt="7"/>
      <dgm:spPr/>
    </dgm:pt>
    <dgm:pt modelId="{B76579A6-0EC8-4EC1-A5DE-00D571398979}" type="pres">
      <dgm:prSet presAssocID="{42FEA43D-057B-470F-832A-C1303D5F356C}" presName="dstNode" presStyleLbl="node1" presStyleIdx="0" presStyleCnt="7"/>
      <dgm:spPr/>
    </dgm:pt>
    <dgm:pt modelId="{2476E111-AFDB-4E99-8FA0-95D9410EDB99}" type="pres">
      <dgm:prSet presAssocID="{8B5379DC-B109-4BED-A89F-2F5F165D055E}" presName="text_1" presStyleLbl="node1" presStyleIdx="0" presStyleCnt="7">
        <dgm:presLayoutVars>
          <dgm:bulletEnabled val="1"/>
        </dgm:presLayoutVars>
      </dgm:prSet>
      <dgm:spPr>
        <a:xfrm>
          <a:off x="327470" y="212213"/>
          <a:ext cx="5481217" cy="424240"/>
        </a:xfrm>
        <a:prstGeom prst="roundRect">
          <a:avLst/>
        </a:prstGeom>
      </dgm:spPr>
    </dgm:pt>
    <dgm:pt modelId="{5DC98C20-5196-4E31-A34A-4DA6D989657B}" type="pres">
      <dgm:prSet presAssocID="{8B5379DC-B109-4BED-A89F-2F5F165D055E}" presName="accent_1" presStyleCnt="0"/>
      <dgm:spPr/>
    </dgm:pt>
    <dgm:pt modelId="{83F71F75-8ADA-43F1-821F-395892DF2FDD}" type="pres">
      <dgm:prSet presAssocID="{8B5379DC-B109-4BED-A89F-2F5F165D055E}" presName="accentRepeatNode" presStyleLbl="solidFgAcc1" presStyleIdx="0" presStyleCnt="7"/>
      <dgm:spPr>
        <a:solidFill>
          <a:schemeClr val="accent1">
            <a:lumMod val="40000"/>
            <a:lumOff val="60000"/>
          </a:schemeClr>
        </a:solidFill>
      </dgm:spPr>
    </dgm:pt>
    <dgm:pt modelId="{BB0F75AD-087A-476E-807D-3A43F56B5DFE}" type="pres">
      <dgm:prSet presAssocID="{C5C6B594-4F85-4E31-934A-5DC9E434C17F}" presName="text_2" presStyleLbl="node1" presStyleIdx="1" presStyleCnt="7">
        <dgm:presLayoutVars>
          <dgm:bulletEnabled val="1"/>
        </dgm:presLayoutVars>
      </dgm:prSet>
      <dgm:spPr>
        <a:xfrm>
          <a:off x="711658" y="848948"/>
          <a:ext cx="5097029" cy="424240"/>
        </a:xfrm>
        <a:prstGeom prst="roundRect">
          <a:avLst/>
        </a:prstGeom>
      </dgm:spPr>
    </dgm:pt>
    <dgm:pt modelId="{A8CE409F-A880-4A97-8E94-4F255E6F649F}" type="pres">
      <dgm:prSet presAssocID="{C5C6B594-4F85-4E31-934A-5DC9E434C17F}" presName="accent_2" presStyleCnt="0"/>
      <dgm:spPr/>
    </dgm:pt>
    <dgm:pt modelId="{F4BF3ED6-A3C8-4EED-B109-7772BD0A165B}" type="pres">
      <dgm:prSet presAssocID="{C5C6B594-4F85-4E31-934A-5DC9E434C17F}" presName="accentRepeatNode" presStyleLbl="solidFgAcc1" presStyleIdx="1" presStyleCnt="7"/>
      <dgm:spPr>
        <a:solidFill>
          <a:schemeClr val="accent1">
            <a:lumMod val="40000"/>
            <a:lumOff val="60000"/>
          </a:schemeClr>
        </a:solidFill>
      </dgm:spPr>
    </dgm:pt>
    <dgm:pt modelId="{BAB2657E-7FDF-494A-B3ED-BA78F0E2AEDF}" type="pres">
      <dgm:prSet presAssocID="{7D91B05C-CBEC-4021-8D13-6BC858CA66D5}" presName="text_3" presStyleLbl="node1" presStyleIdx="2" presStyleCnt="7">
        <dgm:presLayoutVars>
          <dgm:bulletEnabled val="1"/>
        </dgm:presLayoutVars>
      </dgm:prSet>
      <dgm:spPr>
        <a:xfrm>
          <a:off x="922191" y="1485215"/>
          <a:ext cx="4886496" cy="424240"/>
        </a:xfrm>
        <a:prstGeom prst="roundRect">
          <a:avLst/>
        </a:prstGeom>
      </dgm:spPr>
    </dgm:pt>
    <dgm:pt modelId="{2979D162-EADC-4811-8F20-AD91820643E2}" type="pres">
      <dgm:prSet presAssocID="{7D91B05C-CBEC-4021-8D13-6BC858CA66D5}" presName="accent_3" presStyleCnt="0"/>
      <dgm:spPr/>
    </dgm:pt>
    <dgm:pt modelId="{6906C9B0-698E-4C8D-BCEC-3906E5C786E0}" type="pres">
      <dgm:prSet presAssocID="{7D91B05C-CBEC-4021-8D13-6BC858CA66D5}" presName="accentRepeatNode" presStyleLbl="solidFgAcc1" presStyleIdx="2" presStyleCnt="7"/>
      <dgm:spPr>
        <a:solidFill>
          <a:schemeClr val="accent1">
            <a:lumMod val="40000"/>
            <a:lumOff val="60000"/>
          </a:schemeClr>
        </a:solidFill>
      </dgm:spPr>
    </dgm:pt>
    <dgm:pt modelId="{8D0FFC33-FA0A-4013-A6A9-6A7D5EFBA487}" type="pres">
      <dgm:prSet presAssocID="{2DBCBA2C-DC33-43C8-B3AC-70286F87BFA3}" presName="text_4" presStyleLbl="node1" presStyleIdx="3" presStyleCnt="7">
        <dgm:presLayoutVars>
          <dgm:bulletEnabled val="1"/>
        </dgm:presLayoutVars>
      </dgm:prSet>
      <dgm:spPr>
        <a:prstGeom prst="roundRect">
          <a:avLst/>
        </a:prstGeom>
      </dgm:spPr>
    </dgm:pt>
    <dgm:pt modelId="{ADFCC089-83EF-4649-9A22-01A63431ECD0}" type="pres">
      <dgm:prSet presAssocID="{2DBCBA2C-DC33-43C8-B3AC-70286F87BFA3}" presName="accent_4" presStyleCnt="0"/>
      <dgm:spPr/>
    </dgm:pt>
    <dgm:pt modelId="{B272EF86-EB26-44AB-8470-717E796BC641}" type="pres">
      <dgm:prSet presAssocID="{2DBCBA2C-DC33-43C8-B3AC-70286F87BFA3}" presName="accentRepeatNode" presStyleLbl="solidFgAcc1" presStyleIdx="3" presStyleCnt="7"/>
      <dgm:spPr>
        <a:solidFill>
          <a:schemeClr val="accent1">
            <a:lumMod val="40000"/>
            <a:lumOff val="60000"/>
          </a:schemeClr>
        </a:solidFill>
      </dgm:spPr>
    </dgm:pt>
    <dgm:pt modelId="{B6AB98FF-5113-4B67-BFAE-16AA5880C13F}" type="pres">
      <dgm:prSet presAssocID="{07E65D97-530E-4191-83BD-4E85440E4F2C}" presName="text_5" presStyleLbl="node1" presStyleIdx="4" presStyleCnt="7">
        <dgm:presLayoutVars>
          <dgm:bulletEnabled val="1"/>
        </dgm:presLayoutVars>
      </dgm:prSet>
      <dgm:spPr>
        <a:prstGeom prst="roundRect">
          <a:avLst/>
        </a:prstGeom>
      </dgm:spPr>
    </dgm:pt>
    <dgm:pt modelId="{E24ED251-31B5-4600-9677-BC30CE472428}" type="pres">
      <dgm:prSet presAssocID="{07E65D97-530E-4191-83BD-4E85440E4F2C}" presName="accent_5" presStyleCnt="0"/>
      <dgm:spPr/>
    </dgm:pt>
    <dgm:pt modelId="{E95C88CC-F22C-4A5E-A19B-6E593A662BD3}" type="pres">
      <dgm:prSet presAssocID="{07E65D97-530E-4191-83BD-4E85440E4F2C}" presName="accentRepeatNode" presStyleLbl="solidFgAcc1" presStyleIdx="4" presStyleCnt="7"/>
      <dgm:spPr>
        <a:solidFill>
          <a:schemeClr val="accent1">
            <a:lumMod val="40000"/>
            <a:lumOff val="60000"/>
          </a:schemeClr>
        </a:solidFill>
      </dgm:spPr>
    </dgm:pt>
    <dgm:pt modelId="{9F0AC6E4-3D75-4A8F-886F-7A63E2683514}" type="pres">
      <dgm:prSet presAssocID="{5B4F059D-4AC8-44E3-B4CC-CDDDA1F0997A}" presName="text_6" presStyleLbl="node1" presStyleIdx="5" presStyleCnt="7">
        <dgm:presLayoutVars>
          <dgm:bulletEnabled val="1"/>
        </dgm:presLayoutVars>
      </dgm:prSet>
      <dgm:spPr>
        <a:prstGeom prst="roundRect">
          <a:avLst/>
        </a:prstGeom>
      </dgm:spPr>
    </dgm:pt>
    <dgm:pt modelId="{BFDC9D2F-B46C-4074-95FB-0BED8A6FAE12}" type="pres">
      <dgm:prSet presAssocID="{5B4F059D-4AC8-44E3-B4CC-CDDDA1F0997A}" presName="accent_6" presStyleCnt="0"/>
      <dgm:spPr/>
    </dgm:pt>
    <dgm:pt modelId="{8B838201-0CA6-4744-9FCB-93072E569687}" type="pres">
      <dgm:prSet presAssocID="{5B4F059D-4AC8-44E3-B4CC-CDDDA1F0997A}" presName="accentRepeatNode" presStyleLbl="solidFgAcc1" presStyleIdx="5" presStyleCnt="7"/>
      <dgm:spPr>
        <a:solidFill>
          <a:schemeClr val="accent1">
            <a:lumMod val="40000"/>
            <a:lumOff val="60000"/>
          </a:schemeClr>
        </a:solidFill>
      </dgm:spPr>
    </dgm:pt>
    <dgm:pt modelId="{E069653A-6956-41D1-88F0-B5B675D286BC}" type="pres">
      <dgm:prSet presAssocID="{A9C2B1E5-DCA8-433E-B1A6-B33C0B42757B}" presName="text_7" presStyleLbl="node1" presStyleIdx="6" presStyleCnt="7">
        <dgm:presLayoutVars>
          <dgm:bulletEnabled val="1"/>
        </dgm:presLayoutVars>
      </dgm:prSet>
      <dgm:spPr>
        <a:prstGeom prst="roundRect">
          <a:avLst/>
        </a:prstGeom>
      </dgm:spPr>
    </dgm:pt>
    <dgm:pt modelId="{ADE56104-4062-431F-88B9-37E53DD173D4}" type="pres">
      <dgm:prSet presAssocID="{A9C2B1E5-DCA8-433E-B1A6-B33C0B42757B}" presName="accent_7" presStyleCnt="0"/>
      <dgm:spPr/>
    </dgm:pt>
    <dgm:pt modelId="{EE6613FD-A202-41D2-A1B9-312656A2C149}" type="pres">
      <dgm:prSet presAssocID="{A9C2B1E5-DCA8-433E-B1A6-B33C0B42757B}" presName="accentRepeatNode" presStyleLbl="solidFgAcc1" presStyleIdx="6" presStyleCnt="7"/>
      <dgm:spPr>
        <a:solidFill>
          <a:schemeClr val="accent1">
            <a:lumMod val="40000"/>
            <a:lumOff val="60000"/>
          </a:schemeClr>
        </a:solidFill>
      </dgm:spPr>
    </dgm:pt>
  </dgm:ptLst>
  <dgm:cxnLst>
    <dgm:cxn modelId="{1A60A602-471D-4C40-B42E-BA28DE810F19}" type="presOf" srcId="{2DBCBA2C-DC33-43C8-B3AC-70286F87BFA3}" destId="{8D0FFC33-FA0A-4013-A6A9-6A7D5EFBA487}" srcOrd="0" destOrd="0" presId="urn:microsoft.com/office/officeart/2008/layout/VerticalCurvedList"/>
    <dgm:cxn modelId="{7AA7B711-ABE5-4D90-A0F6-F8855BEA27C7}" type="presOf" srcId="{5B4F059D-4AC8-44E3-B4CC-CDDDA1F0997A}" destId="{9F0AC6E4-3D75-4A8F-886F-7A63E2683514}" srcOrd="0" destOrd="0" presId="urn:microsoft.com/office/officeart/2008/layout/VerticalCurvedList"/>
    <dgm:cxn modelId="{174D9C18-0C8C-49BE-9871-B2486E15007E}" type="presOf" srcId="{8B5379DC-B109-4BED-A89F-2F5F165D055E}" destId="{2476E111-AFDB-4E99-8FA0-95D9410EDB99}" srcOrd="0" destOrd="0" presId="urn:microsoft.com/office/officeart/2008/layout/VerticalCurvedList"/>
    <dgm:cxn modelId="{0EF48A1C-FCD3-4B88-AD9C-8FBFA79442AA}" type="presOf" srcId="{A9C2B1E5-DCA8-433E-B1A6-B33C0B42757B}" destId="{E069653A-6956-41D1-88F0-B5B675D286BC}" srcOrd="0" destOrd="0" presId="urn:microsoft.com/office/officeart/2008/layout/VerticalCurvedList"/>
    <dgm:cxn modelId="{2A35C33D-EDE5-4089-8409-D6E81CD0AF77}" type="presOf" srcId="{07E65D97-530E-4191-83BD-4E85440E4F2C}" destId="{B6AB98FF-5113-4B67-BFAE-16AA5880C13F}" srcOrd="0" destOrd="0" presId="urn:microsoft.com/office/officeart/2008/layout/VerticalCurvedList"/>
    <dgm:cxn modelId="{FD673442-8711-4DE0-9D70-385EE4C63E62}" srcId="{42FEA43D-057B-470F-832A-C1303D5F356C}" destId="{07E65D97-530E-4191-83BD-4E85440E4F2C}" srcOrd="4" destOrd="0" parTransId="{1929132A-6890-4121-9484-28D1FBC79F7E}" sibTransId="{986046F1-7462-4190-993C-56D3D40DBF02}"/>
    <dgm:cxn modelId="{A8585B6E-F186-40EA-8599-99EF77C1E860}" srcId="{42FEA43D-057B-470F-832A-C1303D5F356C}" destId="{C5C6B594-4F85-4E31-934A-5DC9E434C17F}" srcOrd="1" destOrd="0" parTransId="{54EC0749-9D22-4565-94BE-4ACEA59453F9}" sibTransId="{5EA777F0-DB1A-4770-8E42-11D7D2FD3D03}"/>
    <dgm:cxn modelId="{D33E3686-794A-42C2-91F3-2338B1DCE03C}" type="presOf" srcId="{7D91B05C-CBEC-4021-8D13-6BC858CA66D5}" destId="{BAB2657E-7FDF-494A-B3ED-BA78F0E2AEDF}" srcOrd="0" destOrd="0" presId="urn:microsoft.com/office/officeart/2008/layout/VerticalCurvedList"/>
    <dgm:cxn modelId="{10B25689-60CE-49D0-BB54-2C02C7D21C40}" srcId="{42FEA43D-057B-470F-832A-C1303D5F356C}" destId="{8B5379DC-B109-4BED-A89F-2F5F165D055E}" srcOrd="0" destOrd="0" parTransId="{92502DD4-FC4C-44D8-BAE8-D9D1AC76F33F}" sibTransId="{2DE9D9AF-6BFD-4714-81BE-C1C53803E5B5}"/>
    <dgm:cxn modelId="{50D1CE9B-9FE4-424B-B9DF-1AC327F98FFB}" srcId="{42FEA43D-057B-470F-832A-C1303D5F356C}" destId="{A9C2B1E5-DCA8-433E-B1A6-B33C0B42757B}" srcOrd="6" destOrd="0" parTransId="{B7CD18ED-D117-4D20-BC5D-6840FA4941CB}" sibTransId="{89EAADCF-8DE6-4D8E-9B8B-E9E4FB0E250C}"/>
    <dgm:cxn modelId="{FF9D11AA-8647-4F86-8151-93DE539F6E1F}" type="presOf" srcId="{C5C6B594-4F85-4E31-934A-5DC9E434C17F}" destId="{BB0F75AD-087A-476E-807D-3A43F56B5DFE}" srcOrd="0" destOrd="0" presId="urn:microsoft.com/office/officeart/2008/layout/VerticalCurvedList"/>
    <dgm:cxn modelId="{DAE4E1AF-701E-485D-B9DA-4F8CAE639FB8}" srcId="{42FEA43D-057B-470F-832A-C1303D5F356C}" destId="{5B4F059D-4AC8-44E3-B4CC-CDDDA1F0997A}" srcOrd="5" destOrd="0" parTransId="{9E99179C-21AD-4650-A422-56755F6F2F1F}" sibTransId="{8F447B11-66FA-442A-8470-20EC042F8F1D}"/>
    <dgm:cxn modelId="{FDF6BDB3-ED2F-4A83-98CA-D6D3709292F1}" type="presOf" srcId="{42FEA43D-057B-470F-832A-C1303D5F356C}" destId="{D31F5897-F5C8-49A3-9099-6B3582B08AB5}" srcOrd="0" destOrd="0" presId="urn:microsoft.com/office/officeart/2008/layout/VerticalCurvedList"/>
    <dgm:cxn modelId="{B6E8E0F3-7254-44FE-85F7-956D3F1BA254}" srcId="{42FEA43D-057B-470F-832A-C1303D5F356C}" destId="{2DBCBA2C-DC33-43C8-B3AC-70286F87BFA3}" srcOrd="3" destOrd="0" parTransId="{C7FADC62-CF68-4FE2-8B84-9BDB470771E5}" sibTransId="{5102A914-369A-42EC-8102-21F6818D247F}"/>
    <dgm:cxn modelId="{F40FFDF4-1AC0-4568-9F9B-7C1537AEEDE0}" srcId="{42FEA43D-057B-470F-832A-C1303D5F356C}" destId="{7D91B05C-CBEC-4021-8D13-6BC858CA66D5}" srcOrd="2" destOrd="0" parTransId="{9C76585E-01F1-4F39-9A4D-E2CF57C6896D}" sibTransId="{E843D6FB-1387-4A63-BBBD-5561429EEABE}"/>
    <dgm:cxn modelId="{130C4DFF-47FB-4BDD-9DEB-1D6B16759A78}" type="presOf" srcId="{2DE9D9AF-6BFD-4714-81BE-C1C53803E5B5}" destId="{672B9E19-3AB8-41B2-A997-7F0C2786EE45}" srcOrd="0" destOrd="0" presId="urn:microsoft.com/office/officeart/2008/layout/VerticalCurvedList"/>
    <dgm:cxn modelId="{3392E33B-E706-455D-94DD-EED2865BA9F8}" type="presParOf" srcId="{D31F5897-F5C8-49A3-9099-6B3582B08AB5}" destId="{B6F1E275-6878-437A-A366-32B345794D79}" srcOrd="0" destOrd="0" presId="urn:microsoft.com/office/officeart/2008/layout/VerticalCurvedList"/>
    <dgm:cxn modelId="{975AE67D-C110-44DA-A54A-A7D3B385E999}" type="presParOf" srcId="{B6F1E275-6878-437A-A366-32B345794D79}" destId="{C210C648-5F2B-4D5E-9AE7-5FD5FC765A2D}" srcOrd="0" destOrd="0" presId="urn:microsoft.com/office/officeart/2008/layout/VerticalCurvedList"/>
    <dgm:cxn modelId="{B15CD8ED-F3B6-4EB7-9C02-9E420148B434}" type="presParOf" srcId="{C210C648-5F2B-4D5E-9AE7-5FD5FC765A2D}" destId="{D9EA9008-423A-424F-A5F4-5C7EFF3FCAFC}" srcOrd="0" destOrd="0" presId="urn:microsoft.com/office/officeart/2008/layout/VerticalCurvedList"/>
    <dgm:cxn modelId="{80FD83D3-1DED-4130-A17E-F16C83080E24}" type="presParOf" srcId="{C210C648-5F2B-4D5E-9AE7-5FD5FC765A2D}" destId="{672B9E19-3AB8-41B2-A997-7F0C2786EE45}" srcOrd="1" destOrd="0" presId="urn:microsoft.com/office/officeart/2008/layout/VerticalCurvedList"/>
    <dgm:cxn modelId="{411E4C2C-876B-4BF9-ACCA-D2C3D6BFF9BE}" type="presParOf" srcId="{C210C648-5F2B-4D5E-9AE7-5FD5FC765A2D}" destId="{BA86AAD7-2857-4E93-A9FA-78249FCA3D74}" srcOrd="2" destOrd="0" presId="urn:microsoft.com/office/officeart/2008/layout/VerticalCurvedList"/>
    <dgm:cxn modelId="{5E0D6EE1-66DD-4B42-BC1A-D5270944C632}" type="presParOf" srcId="{C210C648-5F2B-4D5E-9AE7-5FD5FC765A2D}" destId="{B76579A6-0EC8-4EC1-A5DE-00D571398979}" srcOrd="3" destOrd="0" presId="urn:microsoft.com/office/officeart/2008/layout/VerticalCurvedList"/>
    <dgm:cxn modelId="{0001D96F-C89D-47D5-9CB7-252BC43F7E7C}" type="presParOf" srcId="{B6F1E275-6878-437A-A366-32B345794D79}" destId="{2476E111-AFDB-4E99-8FA0-95D9410EDB99}" srcOrd="1" destOrd="0" presId="urn:microsoft.com/office/officeart/2008/layout/VerticalCurvedList"/>
    <dgm:cxn modelId="{812C774F-CF48-4C93-9490-7A745322D22D}" type="presParOf" srcId="{B6F1E275-6878-437A-A366-32B345794D79}" destId="{5DC98C20-5196-4E31-A34A-4DA6D989657B}" srcOrd="2" destOrd="0" presId="urn:microsoft.com/office/officeart/2008/layout/VerticalCurvedList"/>
    <dgm:cxn modelId="{179774D8-EE72-4EE0-B9D8-00C51BDD3426}" type="presParOf" srcId="{5DC98C20-5196-4E31-A34A-4DA6D989657B}" destId="{83F71F75-8ADA-43F1-821F-395892DF2FDD}" srcOrd="0" destOrd="0" presId="urn:microsoft.com/office/officeart/2008/layout/VerticalCurvedList"/>
    <dgm:cxn modelId="{E3335882-8B97-4F2D-8492-D2A73EB01C53}" type="presParOf" srcId="{B6F1E275-6878-437A-A366-32B345794D79}" destId="{BB0F75AD-087A-476E-807D-3A43F56B5DFE}" srcOrd="3" destOrd="0" presId="urn:microsoft.com/office/officeart/2008/layout/VerticalCurvedList"/>
    <dgm:cxn modelId="{D06DEF2A-D7E9-46B7-A796-FFB4DFCC4334}" type="presParOf" srcId="{B6F1E275-6878-437A-A366-32B345794D79}" destId="{A8CE409F-A880-4A97-8E94-4F255E6F649F}" srcOrd="4" destOrd="0" presId="urn:microsoft.com/office/officeart/2008/layout/VerticalCurvedList"/>
    <dgm:cxn modelId="{F9267EF5-97F1-436F-A4A6-EB0750EC1237}" type="presParOf" srcId="{A8CE409F-A880-4A97-8E94-4F255E6F649F}" destId="{F4BF3ED6-A3C8-4EED-B109-7772BD0A165B}" srcOrd="0" destOrd="0" presId="urn:microsoft.com/office/officeart/2008/layout/VerticalCurvedList"/>
    <dgm:cxn modelId="{7E11EC68-0C5C-410B-98AA-CAA872A72A30}" type="presParOf" srcId="{B6F1E275-6878-437A-A366-32B345794D79}" destId="{BAB2657E-7FDF-494A-B3ED-BA78F0E2AEDF}" srcOrd="5" destOrd="0" presId="urn:microsoft.com/office/officeart/2008/layout/VerticalCurvedList"/>
    <dgm:cxn modelId="{6FF73808-7EFC-4DB7-8137-D350A756BBE5}" type="presParOf" srcId="{B6F1E275-6878-437A-A366-32B345794D79}" destId="{2979D162-EADC-4811-8F20-AD91820643E2}" srcOrd="6" destOrd="0" presId="urn:microsoft.com/office/officeart/2008/layout/VerticalCurvedList"/>
    <dgm:cxn modelId="{45F4B1E6-BB17-4A52-A825-C484190498BF}" type="presParOf" srcId="{2979D162-EADC-4811-8F20-AD91820643E2}" destId="{6906C9B0-698E-4C8D-BCEC-3906E5C786E0}" srcOrd="0" destOrd="0" presId="urn:microsoft.com/office/officeart/2008/layout/VerticalCurvedList"/>
    <dgm:cxn modelId="{8DF98E25-070D-43E9-AF37-523CE2B817A3}" type="presParOf" srcId="{B6F1E275-6878-437A-A366-32B345794D79}" destId="{8D0FFC33-FA0A-4013-A6A9-6A7D5EFBA487}" srcOrd="7" destOrd="0" presId="urn:microsoft.com/office/officeart/2008/layout/VerticalCurvedList"/>
    <dgm:cxn modelId="{0962550B-7450-4959-B023-01F340F94EC0}" type="presParOf" srcId="{B6F1E275-6878-437A-A366-32B345794D79}" destId="{ADFCC089-83EF-4649-9A22-01A63431ECD0}" srcOrd="8" destOrd="0" presId="urn:microsoft.com/office/officeart/2008/layout/VerticalCurvedList"/>
    <dgm:cxn modelId="{11655295-8344-447C-BBDA-82ABA94C7124}" type="presParOf" srcId="{ADFCC089-83EF-4649-9A22-01A63431ECD0}" destId="{B272EF86-EB26-44AB-8470-717E796BC641}" srcOrd="0" destOrd="0" presId="urn:microsoft.com/office/officeart/2008/layout/VerticalCurvedList"/>
    <dgm:cxn modelId="{9B302061-F445-40B0-8527-4D112FF807AA}" type="presParOf" srcId="{B6F1E275-6878-437A-A366-32B345794D79}" destId="{B6AB98FF-5113-4B67-BFAE-16AA5880C13F}" srcOrd="9" destOrd="0" presId="urn:microsoft.com/office/officeart/2008/layout/VerticalCurvedList"/>
    <dgm:cxn modelId="{4BE23954-20AF-4E5C-9D30-00B3B7F64B6B}" type="presParOf" srcId="{B6F1E275-6878-437A-A366-32B345794D79}" destId="{E24ED251-31B5-4600-9677-BC30CE472428}" srcOrd="10" destOrd="0" presId="urn:microsoft.com/office/officeart/2008/layout/VerticalCurvedList"/>
    <dgm:cxn modelId="{31B72A21-F8C2-4EE7-88A5-EFEBC049FF24}" type="presParOf" srcId="{E24ED251-31B5-4600-9677-BC30CE472428}" destId="{E95C88CC-F22C-4A5E-A19B-6E593A662BD3}" srcOrd="0" destOrd="0" presId="urn:microsoft.com/office/officeart/2008/layout/VerticalCurvedList"/>
    <dgm:cxn modelId="{8DD7B193-8B4C-4293-B1B0-06B2EB7B3D83}" type="presParOf" srcId="{B6F1E275-6878-437A-A366-32B345794D79}" destId="{9F0AC6E4-3D75-4A8F-886F-7A63E2683514}" srcOrd="11" destOrd="0" presId="urn:microsoft.com/office/officeart/2008/layout/VerticalCurvedList"/>
    <dgm:cxn modelId="{4E4F1F87-2A59-4937-A55B-C2B6B5C3B1BB}" type="presParOf" srcId="{B6F1E275-6878-437A-A366-32B345794D79}" destId="{BFDC9D2F-B46C-4074-95FB-0BED8A6FAE12}" srcOrd="12" destOrd="0" presId="urn:microsoft.com/office/officeart/2008/layout/VerticalCurvedList"/>
    <dgm:cxn modelId="{C2512BA1-790C-46BC-A935-D43FD8CD1B99}" type="presParOf" srcId="{BFDC9D2F-B46C-4074-95FB-0BED8A6FAE12}" destId="{8B838201-0CA6-4744-9FCB-93072E569687}" srcOrd="0" destOrd="0" presId="urn:microsoft.com/office/officeart/2008/layout/VerticalCurvedList"/>
    <dgm:cxn modelId="{8D8E71A9-5621-48B3-95E5-EA9023FC838E}" type="presParOf" srcId="{B6F1E275-6878-437A-A366-32B345794D79}" destId="{E069653A-6956-41D1-88F0-B5B675D286BC}" srcOrd="13" destOrd="0" presId="urn:microsoft.com/office/officeart/2008/layout/VerticalCurvedList"/>
    <dgm:cxn modelId="{E40604E3-9E93-4C5C-94BC-9FFAF64564A9}" type="presParOf" srcId="{B6F1E275-6878-437A-A366-32B345794D79}" destId="{ADE56104-4062-431F-88B9-37E53DD173D4}" srcOrd="14" destOrd="0" presId="urn:microsoft.com/office/officeart/2008/layout/VerticalCurvedList"/>
    <dgm:cxn modelId="{C3C2E9D8-87E9-44EF-8ED8-8053B957E1AF}" type="presParOf" srcId="{ADE56104-4062-431F-88B9-37E53DD173D4}" destId="{EE6613FD-A202-41D2-A1B9-312656A2C1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B9E19-3AB8-41B2-A997-7F0C2786EE45}">
      <dsp:nvSpPr>
        <dsp:cNvPr id="0" name=""/>
        <dsp:cNvSpPr/>
      </dsp:nvSpPr>
      <dsp:spPr>
        <a:xfrm>
          <a:off x="-5275441" y="-808320"/>
          <a:ext cx="6284781" cy="6284781"/>
        </a:xfrm>
        <a:prstGeom prst="blockArc">
          <a:avLst>
            <a:gd name="adj1" fmla="val 18900000"/>
            <a:gd name="adj2" fmla="val 2700000"/>
            <a:gd name="adj3" fmla="val 34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76E111-AFDB-4E99-8FA0-95D9410EDB99}">
      <dsp:nvSpPr>
        <dsp:cNvPr id="0" name=""/>
        <dsp:cNvSpPr/>
      </dsp:nvSpPr>
      <dsp:spPr>
        <a:xfrm>
          <a:off x="327470" y="212213"/>
          <a:ext cx="5481217" cy="424240"/>
        </a:xfrm>
        <a:prstGeom prst="roundRect">
          <a:avLst/>
        </a:prstGeom>
        <a:solidFill>
          <a:srgbClr val="278FD8">
            <a:lumMod val="75000"/>
          </a:srgb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ct val="90000"/>
            </a:lnSpc>
            <a:spcBef>
              <a:spcPct val="0"/>
            </a:spcBef>
            <a:spcAft>
              <a:spcPct val="35000"/>
            </a:spcAft>
            <a:buFont typeface="+mj-lt"/>
            <a:buNone/>
          </a:pPr>
          <a:r>
            <a:rPr lang="es-ES" sz="1400" b="0" kern="1200" dirty="0">
              <a:solidFill>
                <a:srgbClr val="FFFFFF"/>
              </a:solidFill>
              <a:latin typeface="+mj-lt"/>
              <a:ea typeface="+mn-ea"/>
              <a:cs typeface="Myanmar Text" panose="020B0502040204020203" pitchFamily="34" charset="0"/>
            </a:rPr>
            <a:t>Gasoducto Mercedes-Cardales</a:t>
          </a:r>
          <a:endParaRPr lang="es-AR" sz="1400" b="0" kern="1200" dirty="0">
            <a:solidFill>
              <a:srgbClr val="FFFFFF"/>
            </a:solidFill>
            <a:latin typeface="+mj-lt"/>
            <a:ea typeface="+mn-ea"/>
            <a:cs typeface="Myanmar Text" panose="020B0502040204020203" pitchFamily="34" charset="0"/>
          </a:endParaRPr>
        </a:p>
      </dsp:txBody>
      <dsp:txXfrm>
        <a:off x="348180" y="232923"/>
        <a:ext cx="5439797" cy="382820"/>
      </dsp:txXfrm>
    </dsp:sp>
    <dsp:sp modelId="{83F71F75-8ADA-43F1-821F-395892DF2FDD}">
      <dsp:nvSpPr>
        <dsp:cNvPr id="0" name=""/>
        <dsp:cNvSpPr/>
      </dsp:nvSpPr>
      <dsp:spPr>
        <a:xfrm>
          <a:off x="62319" y="159183"/>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0F75AD-087A-476E-807D-3A43F56B5DFE}">
      <dsp:nvSpPr>
        <dsp:cNvPr id="0" name=""/>
        <dsp:cNvSpPr/>
      </dsp:nvSpPr>
      <dsp:spPr>
        <a:xfrm>
          <a:off x="711658" y="848948"/>
          <a:ext cx="5097029" cy="424240"/>
        </a:xfrm>
        <a:prstGeom prst="roundRect">
          <a:avLst/>
        </a:prstGeom>
        <a:solidFill>
          <a:srgbClr val="278FD8">
            <a:lumMod val="75000"/>
          </a:srgbClr>
        </a:solidFill>
        <a:ln w="25400" cap="flat" cmpd="sng" algn="ctr">
          <a:solidFill>
            <a:srgbClr val="6BFF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ct val="90000"/>
            </a:lnSpc>
            <a:spcBef>
              <a:spcPct val="0"/>
            </a:spcBef>
            <a:spcAft>
              <a:spcPct val="35000"/>
            </a:spcAft>
            <a:buFont typeface="+mj-lt"/>
            <a:buNone/>
          </a:pPr>
          <a:r>
            <a:rPr lang="es-ES" sz="1400" b="0" kern="1200" dirty="0" err="1">
              <a:solidFill>
                <a:srgbClr val="FFFFFF"/>
              </a:solidFill>
              <a:latin typeface="+mj-lt"/>
              <a:ea typeface="+mn-ea"/>
              <a:cs typeface="Myanmar Text" panose="020B0502040204020203" pitchFamily="34" charset="0"/>
            </a:rPr>
            <a:t>Loops</a:t>
          </a:r>
          <a:r>
            <a:rPr lang="es-ES" sz="1400" b="0" kern="1200" dirty="0">
              <a:solidFill>
                <a:srgbClr val="FFFFFF"/>
              </a:solidFill>
              <a:latin typeface="+mj-lt"/>
              <a:ea typeface="+mn-ea"/>
              <a:cs typeface="Myanmar Text" panose="020B0502040204020203" pitchFamily="34" charset="0"/>
            </a:rPr>
            <a:t> en </a:t>
          </a:r>
          <a:r>
            <a:rPr lang="es-ES" sz="1400" b="0" kern="1200" dirty="0" err="1">
              <a:solidFill>
                <a:srgbClr val="FFFFFF"/>
              </a:solidFill>
              <a:latin typeface="+mj-lt"/>
              <a:ea typeface="+mn-ea"/>
              <a:cs typeface="Myanmar Text" panose="020B0502040204020203" pitchFamily="34" charset="0"/>
            </a:rPr>
            <a:t>Neuba</a:t>
          </a:r>
          <a:r>
            <a:rPr lang="es-ES" sz="1400" b="0" kern="1200" dirty="0">
              <a:solidFill>
                <a:srgbClr val="FFFFFF"/>
              </a:solidFill>
              <a:latin typeface="+mj-lt"/>
              <a:ea typeface="+mn-ea"/>
              <a:cs typeface="Myanmar Text" panose="020B0502040204020203" pitchFamily="34" charset="0"/>
            </a:rPr>
            <a:t> II – tramos finales TGS </a:t>
          </a:r>
          <a:endParaRPr lang="es-AR" sz="1400" b="0" kern="1200" dirty="0">
            <a:solidFill>
              <a:srgbClr val="FFFFFF"/>
            </a:solidFill>
            <a:latin typeface="+mj-lt"/>
            <a:ea typeface="+mn-ea"/>
            <a:cs typeface="Myanmar Text" panose="020B0502040204020203" pitchFamily="34" charset="0"/>
          </a:endParaRPr>
        </a:p>
      </dsp:txBody>
      <dsp:txXfrm>
        <a:off x="732368" y="869658"/>
        <a:ext cx="5055609" cy="382820"/>
      </dsp:txXfrm>
    </dsp:sp>
    <dsp:sp modelId="{F4BF3ED6-A3C8-4EED-B109-7772BD0A165B}">
      <dsp:nvSpPr>
        <dsp:cNvPr id="0" name=""/>
        <dsp:cNvSpPr/>
      </dsp:nvSpPr>
      <dsp:spPr>
        <a:xfrm>
          <a:off x="446507" y="795918"/>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2657E-7FDF-494A-B3ED-BA78F0E2AEDF}">
      <dsp:nvSpPr>
        <dsp:cNvPr id="0" name=""/>
        <dsp:cNvSpPr/>
      </dsp:nvSpPr>
      <dsp:spPr>
        <a:xfrm>
          <a:off x="922191" y="1485215"/>
          <a:ext cx="4886496" cy="424240"/>
        </a:xfrm>
        <a:prstGeom prst="roundRect">
          <a:avLst/>
        </a:prstGeom>
        <a:solidFill>
          <a:srgbClr val="00B0F0"/>
        </a:solidFill>
        <a:ln w="25400" cap="flat" cmpd="sng" algn="ctr">
          <a:solidFill>
            <a:srgbClr val="6BFF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ts val="2640"/>
            </a:lnSpc>
            <a:spcBef>
              <a:spcPct val="0"/>
            </a:spcBef>
            <a:spcAft>
              <a:spcPts val="0"/>
            </a:spcAft>
            <a:buFont typeface="+mj-lt"/>
            <a:buNone/>
          </a:pPr>
          <a:r>
            <a:rPr lang="es-ES" sz="1400" b="0" kern="1200" dirty="0">
              <a:latin typeface="+mj-lt"/>
              <a:cs typeface="Myanmar Text" panose="020B0502040204020203" pitchFamily="34" charset="0"/>
            </a:rPr>
            <a:t>Tramo </a:t>
          </a:r>
          <a:r>
            <a:rPr lang="es-ES" sz="1400" b="0" kern="1200" dirty="0" err="1">
              <a:latin typeface="+mj-lt"/>
              <a:cs typeface="Myanmar Text" panose="020B0502040204020203" pitchFamily="34" charset="0"/>
            </a:rPr>
            <a:t>Tratayén</a:t>
          </a:r>
          <a:r>
            <a:rPr lang="es-ES" sz="1400" b="0" kern="1200" dirty="0">
              <a:latin typeface="+mj-lt"/>
              <a:cs typeface="Myanmar Text" panose="020B0502040204020203" pitchFamily="34" charset="0"/>
            </a:rPr>
            <a:t> – </a:t>
          </a:r>
          <a:r>
            <a:rPr lang="es-ES" sz="1400" b="0" i="0" kern="1200" dirty="0" err="1">
              <a:latin typeface="+mj-lt"/>
              <a:cs typeface="Myanmar Text" panose="020B0502040204020203" pitchFamily="34" charset="0"/>
            </a:rPr>
            <a:t>Salliqueló</a:t>
          </a:r>
          <a:r>
            <a:rPr lang="es-ES" sz="1400" b="0" i="0" kern="1200" dirty="0">
              <a:latin typeface="+mj-lt"/>
              <a:cs typeface="Myanmar Text" panose="020B0502040204020203" pitchFamily="34" charset="0"/>
            </a:rPr>
            <a:t>, sin compresión </a:t>
          </a:r>
        </a:p>
      </dsp:txBody>
      <dsp:txXfrm>
        <a:off x="942901" y="1505925"/>
        <a:ext cx="4845076" cy="382820"/>
      </dsp:txXfrm>
    </dsp:sp>
    <dsp:sp modelId="{6906C9B0-698E-4C8D-BCEC-3906E5C786E0}">
      <dsp:nvSpPr>
        <dsp:cNvPr id="0" name=""/>
        <dsp:cNvSpPr/>
      </dsp:nvSpPr>
      <dsp:spPr>
        <a:xfrm>
          <a:off x="657040" y="1432185"/>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0FFC33-FA0A-4013-A6A9-6A7D5EFBA487}">
      <dsp:nvSpPr>
        <dsp:cNvPr id="0" name=""/>
        <dsp:cNvSpPr/>
      </dsp:nvSpPr>
      <dsp:spPr>
        <a:xfrm>
          <a:off x="989412" y="2121950"/>
          <a:ext cx="4819274" cy="42424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ts val="2640"/>
            </a:lnSpc>
            <a:spcBef>
              <a:spcPct val="0"/>
            </a:spcBef>
            <a:spcAft>
              <a:spcPts val="0"/>
            </a:spcAft>
            <a:buFont typeface="+mj-lt"/>
            <a:buNone/>
          </a:pPr>
          <a:r>
            <a:rPr lang="es-ES" sz="1400" b="0" i="0" kern="1200" dirty="0">
              <a:latin typeface="+mj-lt"/>
              <a:cs typeface="Myanmar Text" panose="020B0502040204020203" pitchFamily="34" charset="0"/>
            </a:rPr>
            <a:t>Primera etapa de reversión del Gasoducto Norte</a:t>
          </a:r>
          <a:endParaRPr lang="es-ES" sz="1400" b="0" kern="1200" dirty="0">
            <a:latin typeface="+mj-lt"/>
            <a:cs typeface="Myanmar Text" panose="020B0502040204020203" pitchFamily="34" charset="0"/>
          </a:endParaRPr>
        </a:p>
      </dsp:txBody>
      <dsp:txXfrm>
        <a:off x="1010122" y="2142660"/>
        <a:ext cx="4777854" cy="382820"/>
      </dsp:txXfrm>
    </dsp:sp>
    <dsp:sp modelId="{B272EF86-EB26-44AB-8470-717E796BC641}">
      <dsp:nvSpPr>
        <dsp:cNvPr id="0" name=""/>
        <dsp:cNvSpPr/>
      </dsp:nvSpPr>
      <dsp:spPr>
        <a:xfrm>
          <a:off x="724262" y="2068920"/>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AB98FF-5113-4B67-BFAE-16AA5880C13F}">
      <dsp:nvSpPr>
        <dsp:cNvPr id="0" name=""/>
        <dsp:cNvSpPr/>
      </dsp:nvSpPr>
      <dsp:spPr>
        <a:xfrm>
          <a:off x="922191" y="2758684"/>
          <a:ext cx="4886496" cy="424240"/>
        </a:xfrm>
        <a:prstGeom prst="roundRect">
          <a:avLst/>
        </a:prstGeom>
        <a:solidFill>
          <a:srgbClr val="00B0F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ts val="2640"/>
            </a:lnSpc>
            <a:spcBef>
              <a:spcPct val="0"/>
            </a:spcBef>
            <a:spcAft>
              <a:spcPts val="400"/>
            </a:spcAft>
            <a:buFont typeface="+mj-lt"/>
            <a:buNone/>
          </a:pPr>
          <a:r>
            <a:rPr lang="es-ES" sz="1400" b="0" kern="1200" dirty="0">
              <a:latin typeface="+mj-lt"/>
              <a:cs typeface="Myanmar Text" panose="020B0502040204020203" pitchFamily="34" charset="0"/>
            </a:rPr>
            <a:t>Compresión en tramo </a:t>
          </a:r>
          <a:r>
            <a:rPr lang="es-ES" sz="1400" b="0" kern="1200" dirty="0" err="1">
              <a:latin typeface="+mj-lt"/>
              <a:cs typeface="Myanmar Text" panose="020B0502040204020203" pitchFamily="34" charset="0"/>
            </a:rPr>
            <a:t>Tratayén</a:t>
          </a:r>
          <a:r>
            <a:rPr lang="es-ES" sz="1400" b="0" kern="1200" dirty="0">
              <a:latin typeface="+mj-lt"/>
              <a:cs typeface="Myanmar Text" panose="020B0502040204020203" pitchFamily="34" charset="0"/>
            </a:rPr>
            <a:t> – </a:t>
          </a:r>
          <a:r>
            <a:rPr lang="es-ES" sz="1400" b="0" kern="1200" dirty="0" err="1">
              <a:latin typeface="+mj-lt"/>
              <a:cs typeface="Myanmar Text" panose="020B0502040204020203" pitchFamily="34" charset="0"/>
            </a:rPr>
            <a:t>Salliqueló</a:t>
          </a:r>
          <a:endParaRPr lang="es-ES" sz="1400" b="0" kern="1200" dirty="0">
            <a:latin typeface="+mj-lt"/>
            <a:cs typeface="Myanmar Text" panose="020B0502040204020203" pitchFamily="34" charset="0"/>
          </a:endParaRPr>
        </a:p>
      </dsp:txBody>
      <dsp:txXfrm>
        <a:off x="942901" y="2779394"/>
        <a:ext cx="4845076" cy="382820"/>
      </dsp:txXfrm>
    </dsp:sp>
    <dsp:sp modelId="{E95C88CC-F22C-4A5E-A19B-6E593A662BD3}">
      <dsp:nvSpPr>
        <dsp:cNvPr id="0" name=""/>
        <dsp:cNvSpPr/>
      </dsp:nvSpPr>
      <dsp:spPr>
        <a:xfrm>
          <a:off x="657040" y="2705654"/>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0AC6E4-3D75-4A8F-886F-7A63E2683514}">
      <dsp:nvSpPr>
        <dsp:cNvPr id="0" name=""/>
        <dsp:cNvSpPr/>
      </dsp:nvSpPr>
      <dsp:spPr>
        <a:xfrm>
          <a:off x="711658" y="3394952"/>
          <a:ext cx="5097029" cy="42424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ct val="90000"/>
            </a:lnSpc>
            <a:spcBef>
              <a:spcPct val="0"/>
            </a:spcBef>
            <a:spcAft>
              <a:spcPct val="35000"/>
            </a:spcAft>
            <a:buFont typeface="+mj-lt"/>
            <a:buNone/>
          </a:pPr>
          <a:r>
            <a:rPr lang="es-AR" sz="1400" b="0" kern="1200" dirty="0">
              <a:latin typeface="+mj-lt"/>
              <a:cs typeface="Myanmar Text" panose="020B0502040204020203" pitchFamily="34" charset="0"/>
            </a:rPr>
            <a:t>Partición de plantas compresoras en tramos finales TGS</a:t>
          </a:r>
          <a:endParaRPr lang="es-ES" sz="1400" b="0" kern="1200" dirty="0">
            <a:latin typeface="+mj-lt"/>
            <a:cs typeface="Myanmar Text" panose="020B0502040204020203" pitchFamily="34" charset="0"/>
          </a:endParaRPr>
        </a:p>
      </dsp:txBody>
      <dsp:txXfrm>
        <a:off x="732368" y="3415662"/>
        <a:ext cx="5055609" cy="382820"/>
      </dsp:txXfrm>
    </dsp:sp>
    <dsp:sp modelId="{8B838201-0CA6-4744-9FCB-93072E569687}">
      <dsp:nvSpPr>
        <dsp:cNvPr id="0" name=""/>
        <dsp:cNvSpPr/>
      </dsp:nvSpPr>
      <dsp:spPr>
        <a:xfrm>
          <a:off x="446507" y="3341922"/>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69653A-6956-41D1-88F0-B5B675D286BC}">
      <dsp:nvSpPr>
        <dsp:cNvPr id="0" name=""/>
        <dsp:cNvSpPr/>
      </dsp:nvSpPr>
      <dsp:spPr>
        <a:xfrm>
          <a:off x="327470" y="4031686"/>
          <a:ext cx="5481217" cy="42424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ct val="90000"/>
            </a:lnSpc>
            <a:spcBef>
              <a:spcPct val="0"/>
            </a:spcBef>
            <a:spcAft>
              <a:spcPct val="35000"/>
            </a:spcAft>
            <a:buFont typeface="+mj-lt"/>
            <a:buNone/>
          </a:pPr>
          <a:r>
            <a:rPr lang="es-AR" sz="1400" b="0" kern="1200" dirty="0">
              <a:latin typeface="+mj-lt"/>
              <a:cs typeface="Myanmar Text" panose="020B0502040204020203" pitchFamily="34" charset="0"/>
            </a:rPr>
            <a:t>Tramo </a:t>
          </a:r>
          <a:r>
            <a:rPr lang="es-AR" sz="1400" b="0" kern="1200" dirty="0" err="1">
              <a:latin typeface="+mj-lt"/>
              <a:cs typeface="Myanmar Text" panose="020B0502040204020203" pitchFamily="34" charset="0"/>
            </a:rPr>
            <a:t>Salliqueló</a:t>
          </a:r>
          <a:r>
            <a:rPr lang="es-AR" sz="1400" b="0" kern="1200" dirty="0">
              <a:latin typeface="+mj-lt"/>
              <a:cs typeface="Myanmar Text" panose="020B0502040204020203" pitchFamily="34" charset="0"/>
            </a:rPr>
            <a:t> - San Jerónimo y potenciación</a:t>
          </a:r>
          <a:endParaRPr lang="es-ES" sz="1400" b="0" kern="1200" dirty="0">
            <a:latin typeface="+mj-lt"/>
            <a:cs typeface="Myanmar Text" panose="020B0502040204020203" pitchFamily="34" charset="0"/>
          </a:endParaRPr>
        </a:p>
      </dsp:txBody>
      <dsp:txXfrm>
        <a:off x="348180" y="4052396"/>
        <a:ext cx="5439797" cy="382820"/>
      </dsp:txXfrm>
    </dsp:sp>
    <dsp:sp modelId="{EE6613FD-A202-41D2-A1B9-312656A2C149}">
      <dsp:nvSpPr>
        <dsp:cNvPr id="0" name=""/>
        <dsp:cNvSpPr/>
      </dsp:nvSpPr>
      <dsp:spPr>
        <a:xfrm>
          <a:off x="62319" y="3978656"/>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646B4-B700-41AC-9E06-78A81A2338C2}" type="datetimeFigureOut">
              <a:rPr lang="es-AR" smtClean="0"/>
              <a:t>30/8/2023</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FE57A-2317-4B52-98B9-232F3542FF65}" type="slidenum">
              <a:rPr lang="es-AR" smtClean="0"/>
              <a:t>‹Nº›</a:t>
            </a:fld>
            <a:endParaRPr lang="es-AR"/>
          </a:p>
        </p:txBody>
      </p:sp>
    </p:spTree>
    <p:extLst>
      <p:ext uri="{BB962C8B-B14F-4D97-AF65-F5344CB8AC3E}">
        <p14:creationId xmlns:p14="http://schemas.microsoft.com/office/powerpoint/2010/main" val="225139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0"/>
        <p:cNvGrpSpPr/>
        <p:nvPr/>
      </p:nvGrpSpPr>
      <p:grpSpPr>
        <a:xfrm>
          <a:off x="0" y="0"/>
          <a:ext cx="0" cy="0"/>
          <a:chOff x="0" y="0"/>
          <a:chExt cx="0" cy="0"/>
        </a:xfrm>
      </p:grpSpPr>
      <p:sp>
        <p:nvSpPr>
          <p:cNvPr id="5311" name="Google Shape;5311;g85066482e2_0_24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2" name="Google Shape;5312;g85066482e2_0_24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771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4425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3451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441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917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525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515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8886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159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10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97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4938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48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954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849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4170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280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091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078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3537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50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1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378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759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165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0364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834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782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a:t>Puerto de Escobar</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7689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a:t>Puerto de Escobar</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615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636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631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29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909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873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2543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284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677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871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67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403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33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732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4105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2832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677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278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362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3754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234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720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177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501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28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306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9296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78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956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67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0544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8749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574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97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1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45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25933" y="3429000"/>
            <a:ext cx="12410800" cy="3452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37633" y="3429000"/>
            <a:ext cx="11921200" cy="3308800"/>
            <a:chOff x="103225" y="2571750"/>
            <a:chExt cx="8940900" cy="2481600"/>
          </a:xfrm>
        </p:grpSpPr>
        <p:cxnSp>
          <p:nvCxnSpPr>
            <p:cNvPr id="12" name="Google Shape;12;p2"/>
            <p:cNvCxnSpPr/>
            <p:nvPr/>
          </p:nvCxnSpPr>
          <p:spPr>
            <a:xfrm>
              <a:off x="1032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3" name="Google Shape;13;p2"/>
            <p:cNvCxnSpPr/>
            <p:nvPr/>
          </p:nvCxnSpPr>
          <p:spPr>
            <a:xfrm>
              <a:off x="90441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4" name="Google Shape;14;p2"/>
            <p:cNvCxnSpPr/>
            <p:nvPr/>
          </p:nvCxnSpPr>
          <p:spPr>
            <a:xfrm>
              <a:off x="103225" y="5053350"/>
              <a:ext cx="8940900" cy="0"/>
            </a:xfrm>
            <a:prstGeom prst="straightConnector1">
              <a:avLst/>
            </a:prstGeom>
            <a:noFill/>
            <a:ln w="19050" cap="flat" cmpd="sng">
              <a:solidFill>
                <a:schemeClr val="lt1"/>
              </a:solidFill>
              <a:prstDash val="solid"/>
              <a:round/>
              <a:headEnd type="none" w="med" len="med"/>
              <a:tailEnd type="none" w="med" len="med"/>
            </a:ln>
          </p:spPr>
        </p:cxnSp>
      </p:grpSp>
      <p:sp>
        <p:nvSpPr>
          <p:cNvPr id="15" name="Google Shape;15;p2"/>
          <p:cNvSpPr txBox="1"/>
          <p:nvPr/>
        </p:nvSpPr>
        <p:spPr>
          <a:xfrm>
            <a:off x="6262900" y="1760300"/>
            <a:ext cx="4822400" cy="23764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8000">
              <a:latin typeface="Fira Sans Extra Condensed Medium"/>
              <a:ea typeface="Fira Sans Extra Condensed Medium"/>
              <a:cs typeface="Fira Sans Extra Condensed Medium"/>
              <a:sym typeface="Fira Sans Extra Condensed Medium"/>
            </a:endParaRPr>
          </a:p>
        </p:txBody>
      </p:sp>
      <p:sp>
        <p:nvSpPr>
          <p:cNvPr id="16" name="Google Shape;16;p2"/>
          <p:cNvSpPr txBox="1"/>
          <p:nvPr/>
        </p:nvSpPr>
        <p:spPr>
          <a:xfrm>
            <a:off x="7882433" y="3970400"/>
            <a:ext cx="3202800" cy="9560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600">
              <a:latin typeface="Roboto Slab Light"/>
              <a:ea typeface="Roboto Slab Light"/>
              <a:cs typeface="Roboto Slab Light"/>
              <a:sym typeface="Roboto Slab Light"/>
            </a:endParaRPr>
          </a:p>
        </p:txBody>
      </p:sp>
      <p:sp>
        <p:nvSpPr>
          <p:cNvPr id="17" name="Google Shape;17;p2"/>
          <p:cNvSpPr txBox="1">
            <a:spLocks noGrp="1"/>
          </p:cNvSpPr>
          <p:nvPr>
            <p:ph type="ctrTitle"/>
          </p:nvPr>
        </p:nvSpPr>
        <p:spPr>
          <a:xfrm>
            <a:off x="2926367" y="1943000"/>
            <a:ext cx="6339200" cy="297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rtl="0">
              <a:spcBef>
                <a:spcPts val="0"/>
              </a:spcBef>
              <a:spcAft>
                <a:spcPts val="0"/>
              </a:spcAft>
              <a:buClr>
                <a:srgbClr val="434343"/>
              </a:buClr>
              <a:buSzPts val="5200"/>
              <a:buNone/>
              <a:defRPr sz="6933">
                <a:solidFill>
                  <a:srgbClr val="434343"/>
                </a:solidFill>
              </a:defRPr>
            </a:lvl2pPr>
            <a:lvl3pPr lvl="2" rtl="0">
              <a:spcBef>
                <a:spcPts val="0"/>
              </a:spcBef>
              <a:spcAft>
                <a:spcPts val="0"/>
              </a:spcAft>
              <a:buClr>
                <a:srgbClr val="434343"/>
              </a:buClr>
              <a:buSzPts val="5200"/>
              <a:buNone/>
              <a:defRPr sz="6933">
                <a:solidFill>
                  <a:srgbClr val="434343"/>
                </a:solidFill>
              </a:defRPr>
            </a:lvl3pPr>
            <a:lvl4pPr lvl="3" rtl="0">
              <a:spcBef>
                <a:spcPts val="0"/>
              </a:spcBef>
              <a:spcAft>
                <a:spcPts val="0"/>
              </a:spcAft>
              <a:buClr>
                <a:srgbClr val="434343"/>
              </a:buClr>
              <a:buSzPts val="5200"/>
              <a:buNone/>
              <a:defRPr sz="6933">
                <a:solidFill>
                  <a:srgbClr val="434343"/>
                </a:solidFill>
              </a:defRPr>
            </a:lvl4pPr>
            <a:lvl5pPr lvl="4" rtl="0">
              <a:spcBef>
                <a:spcPts val="0"/>
              </a:spcBef>
              <a:spcAft>
                <a:spcPts val="0"/>
              </a:spcAft>
              <a:buClr>
                <a:srgbClr val="434343"/>
              </a:buClr>
              <a:buSzPts val="5200"/>
              <a:buNone/>
              <a:defRPr sz="6933">
                <a:solidFill>
                  <a:srgbClr val="434343"/>
                </a:solidFill>
              </a:defRPr>
            </a:lvl5pPr>
            <a:lvl6pPr lvl="5" rtl="0">
              <a:spcBef>
                <a:spcPts val="0"/>
              </a:spcBef>
              <a:spcAft>
                <a:spcPts val="0"/>
              </a:spcAft>
              <a:buClr>
                <a:srgbClr val="434343"/>
              </a:buClr>
              <a:buSzPts val="5200"/>
              <a:buNone/>
              <a:defRPr sz="6933">
                <a:solidFill>
                  <a:srgbClr val="434343"/>
                </a:solidFill>
              </a:defRPr>
            </a:lvl6pPr>
            <a:lvl7pPr lvl="6" rtl="0">
              <a:spcBef>
                <a:spcPts val="0"/>
              </a:spcBef>
              <a:spcAft>
                <a:spcPts val="0"/>
              </a:spcAft>
              <a:buClr>
                <a:srgbClr val="434343"/>
              </a:buClr>
              <a:buSzPts val="5200"/>
              <a:buNone/>
              <a:defRPr sz="6933">
                <a:solidFill>
                  <a:srgbClr val="434343"/>
                </a:solidFill>
              </a:defRPr>
            </a:lvl7pPr>
            <a:lvl8pPr lvl="7" rtl="0">
              <a:spcBef>
                <a:spcPts val="0"/>
              </a:spcBef>
              <a:spcAft>
                <a:spcPts val="0"/>
              </a:spcAft>
              <a:buClr>
                <a:srgbClr val="434343"/>
              </a:buClr>
              <a:buSzPts val="5200"/>
              <a:buNone/>
              <a:defRPr sz="6933">
                <a:solidFill>
                  <a:srgbClr val="434343"/>
                </a:solidFill>
              </a:defRPr>
            </a:lvl8pPr>
            <a:lvl9pPr lvl="8" rtl="0">
              <a:spcBef>
                <a:spcPts val="0"/>
              </a:spcBef>
              <a:spcAft>
                <a:spcPts val="0"/>
              </a:spcAft>
              <a:buClr>
                <a:srgbClr val="434343"/>
              </a:buClr>
              <a:buSzPts val="5200"/>
              <a:buNone/>
              <a:defRPr sz="6933">
                <a:solidFill>
                  <a:srgbClr val="434343"/>
                </a:solidFill>
              </a:defRPr>
            </a:lvl9pPr>
          </a:lstStyle>
          <a:p>
            <a:r>
              <a:rPr lang="es-ES"/>
              <a:t>Haga clic para modificar el estilo de título del patrón</a:t>
            </a:r>
            <a:endParaRPr/>
          </a:p>
        </p:txBody>
      </p:sp>
      <p:sp>
        <p:nvSpPr>
          <p:cNvPr id="18" name="Google Shape;18;p2"/>
          <p:cNvSpPr txBox="1">
            <a:spLocks noGrp="1"/>
          </p:cNvSpPr>
          <p:nvPr>
            <p:ph type="subTitle" idx="1"/>
          </p:nvPr>
        </p:nvSpPr>
        <p:spPr>
          <a:xfrm>
            <a:off x="3153033" y="4908800"/>
            <a:ext cx="5890400" cy="4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800"/>
              <a:buNone/>
              <a:defRPr>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Clr>
                <a:srgbClr val="434343"/>
              </a:buClr>
              <a:buSzPts val="2800"/>
              <a:buNone/>
              <a:defRPr sz="3733">
                <a:solidFill>
                  <a:srgbClr val="434343"/>
                </a:solidFill>
              </a:defRPr>
            </a:lvl2pPr>
            <a:lvl3pPr lvl="2" algn="r" rtl="0">
              <a:lnSpc>
                <a:spcPct val="100000"/>
              </a:lnSpc>
              <a:spcBef>
                <a:spcPts val="0"/>
              </a:spcBef>
              <a:spcAft>
                <a:spcPts val="0"/>
              </a:spcAft>
              <a:buClr>
                <a:srgbClr val="434343"/>
              </a:buClr>
              <a:buSzPts val="2800"/>
              <a:buNone/>
              <a:defRPr sz="3733">
                <a:solidFill>
                  <a:srgbClr val="434343"/>
                </a:solidFill>
              </a:defRPr>
            </a:lvl3pPr>
            <a:lvl4pPr lvl="3" algn="r" rtl="0">
              <a:lnSpc>
                <a:spcPct val="100000"/>
              </a:lnSpc>
              <a:spcBef>
                <a:spcPts val="0"/>
              </a:spcBef>
              <a:spcAft>
                <a:spcPts val="0"/>
              </a:spcAft>
              <a:buClr>
                <a:srgbClr val="434343"/>
              </a:buClr>
              <a:buSzPts val="2800"/>
              <a:buNone/>
              <a:defRPr sz="3733">
                <a:solidFill>
                  <a:srgbClr val="434343"/>
                </a:solidFill>
              </a:defRPr>
            </a:lvl4pPr>
            <a:lvl5pPr lvl="4" algn="r" rtl="0">
              <a:lnSpc>
                <a:spcPct val="100000"/>
              </a:lnSpc>
              <a:spcBef>
                <a:spcPts val="0"/>
              </a:spcBef>
              <a:spcAft>
                <a:spcPts val="0"/>
              </a:spcAft>
              <a:buClr>
                <a:srgbClr val="434343"/>
              </a:buClr>
              <a:buSzPts val="2800"/>
              <a:buNone/>
              <a:defRPr sz="3733">
                <a:solidFill>
                  <a:srgbClr val="434343"/>
                </a:solidFill>
              </a:defRPr>
            </a:lvl5pPr>
            <a:lvl6pPr lvl="5" algn="r" rtl="0">
              <a:lnSpc>
                <a:spcPct val="100000"/>
              </a:lnSpc>
              <a:spcBef>
                <a:spcPts val="0"/>
              </a:spcBef>
              <a:spcAft>
                <a:spcPts val="0"/>
              </a:spcAft>
              <a:buClr>
                <a:srgbClr val="434343"/>
              </a:buClr>
              <a:buSzPts val="2800"/>
              <a:buNone/>
              <a:defRPr sz="3733">
                <a:solidFill>
                  <a:srgbClr val="434343"/>
                </a:solidFill>
              </a:defRPr>
            </a:lvl6pPr>
            <a:lvl7pPr lvl="6" algn="r" rtl="0">
              <a:lnSpc>
                <a:spcPct val="100000"/>
              </a:lnSpc>
              <a:spcBef>
                <a:spcPts val="0"/>
              </a:spcBef>
              <a:spcAft>
                <a:spcPts val="0"/>
              </a:spcAft>
              <a:buClr>
                <a:srgbClr val="434343"/>
              </a:buClr>
              <a:buSzPts val="2800"/>
              <a:buNone/>
              <a:defRPr sz="3733">
                <a:solidFill>
                  <a:srgbClr val="434343"/>
                </a:solidFill>
              </a:defRPr>
            </a:lvl7pPr>
            <a:lvl8pPr lvl="7" algn="r" rtl="0">
              <a:lnSpc>
                <a:spcPct val="100000"/>
              </a:lnSpc>
              <a:spcBef>
                <a:spcPts val="0"/>
              </a:spcBef>
              <a:spcAft>
                <a:spcPts val="0"/>
              </a:spcAft>
              <a:buClr>
                <a:srgbClr val="434343"/>
              </a:buClr>
              <a:buSzPts val="2800"/>
              <a:buNone/>
              <a:defRPr sz="3733">
                <a:solidFill>
                  <a:srgbClr val="434343"/>
                </a:solidFill>
              </a:defRPr>
            </a:lvl8pPr>
            <a:lvl9pPr lvl="8" algn="r" rtl="0">
              <a:lnSpc>
                <a:spcPct val="100000"/>
              </a:lnSpc>
              <a:spcBef>
                <a:spcPts val="0"/>
              </a:spcBef>
              <a:spcAft>
                <a:spcPts val="0"/>
              </a:spcAft>
              <a:buClr>
                <a:srgbClr val="434343"/>
              </a:buClr>
              <a:buSzPts val="2800"/>
              <a:buNone/>
              <a:defRPr sz="3733">
                <a:solidFill>
                  <a:srgbClr val="434343"/>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201529326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1"/>
        </a:solidFill>
        <a:effectLst/>
      </p:bgPr>
    </p:bg>
    <p:spTree>
      <p:nvGrpSpPr>
        <p:cNvPr id="1" name="Shape 116"/>
        <p:cNvGrpSpPr/>
        <p:nvPr/>
      </p:nvGrpSpPr>
      <p:grpSpPr>
        <a:xfrm>
          <a:off x="0" y="0"/>
          <a:ext cx="0" cy="0"/>
          <a:chOff x="0" y="0"/>
          <a:chExt cx="0" cy="0"/>
        </a:xfrm>
      </p:grpSpPr>
      <p:sp>
        <p:nvSpPr>
          <p:cNvPr id="117" name="Google Shape;117;p1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6"/>
          <p:cNvSpPr txBox="1">
            <a:spLocks noGrp="1"/>
          </p:cNvSpPr>
          <p:nvPr>
            <p:ph type="title" hasCustomPrompt="1"/>
          </p:nvPr>
        </p:nvSpPr>
        <p:spPr>
          <a:xfrm>
            <a:off x="1423740" y="2689328"/>
            <a:ext cx="2217600" cy="124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9" name="Google Shape;119;p16"/>
          <p:cNvSpPr txBox="1">
            <a:spLocks noGrp="1"/>
          </p:cNvSpPr>
          <p:nvPr>
            <p:ph type="title" idx="2"/>
          </p:nvPr>
        </p:nvSpPr>
        <p:spPr>
          <a:xfrm>
            <a:off x="3606640" y="2249972"/>
            <a:ext cx="5762000" cy="164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12800" b="1">
                <a:solidFill>
                  <a:schemeClr val="lt1"/>
                </a:solidFill>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r>
              <a:rPr lang="es-ES"/>
              <a:t>Haga clic para modificar el estilo de título del patrón</a:t>
            </a:r>
            <a:endParaRPr/>
          </a:p>
        </p:txBody>
      </p:sp>
      <p:sp>
        <p:nvSpPr>
          <p:cNvPr id="120" name="Google Shape;120;p16"/>
          <p:cNvSpPr txBox="1">
            <a:spLocks noGrp="1"/>
          </p:cNvSpPr>
          <p:nvPr>
            <p:ph type="subTitle" idx="1"/>
          </p:nvPr>
        </p:nvSpPr>
        <p:spPr>
          <a:xfrm>
            <a:off x="7987395" y="2689333"/>
            <a:ext cx="2582000" cy="147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solidFill>
                  <a:schemeClr val="lt1"/>
                </a:solidFill>
              </a:defRPr>
            </a:lvl1pPr>
            <a:lvl2pPr lvl="1" rtl="0">
              <a:lnSpc>
                <a:spcPct val="100000"/>
              </a:lnSpc>
              <a:spcBef>
                <a:spcPts val="0"/>
              </a:spcBef>
              <a:spcAft>
                <a:spcPts val="0"/>
              </a:spcAft>
              <a:buNone/>
              <a:defRPr>
                <a:solidFill>
                  <a:schemeClr val="lt1"/>
                </a:solidFill>
              </a:defRPr>
            </a:lvl2pPr>
            <a:lvl3pPr lvl="2" rtl="0">
              <a:lnSpc>
                <a:spcPct val="100000"/>
              </a:lnSpc>
              <a:spcBef>
                <a:spcPts val="0"/>
              </a:spcBef>
              <a:spcAft>
                <a:spcPts val="0"/>
              </a:spcAft>
              <a:buNone/>
              <a:defRPr>
                <a:solidFill>
                  <a:schemeClr val="lt1"/>
                </a:solidFill>
              </a:defRPr>
            </a:lvl3pPr>
            <a:lvl4pPr lvl="3" rtl="0">
              <a:lnSpc>
                <a:spcPct val="100000"/>
              </a:lnSpc>
              <a:spcBef>
                <a:spcPts val="0"/>
              </a:spcBef>
              <a:spcAft>
                <a:spcPts val="0"/>
              </a:spcAft>
              <a:buNone/>
              <a:defRPr>
                <a:solidFill>
                  <a:schemeClr val="lt1"/>
                </a:solidFill>
              </a:defRPr>
            </a:lvl4pPr>
            <a:lvl5pPr lvl="4" rtl="0">
              <a:lnSpc>
                <a:spcPct val="100000"/>
              </a:lnSpc>
              <a:spcBef>
                <a:spcPts val="0"/>
              </a:spcBef>
              <a:spcAft>
                <a:spcPts val="0"/>
              </a:spcAft>
              <a:buNone/>
              <a:defRPr>
                <a:solidFill>
                  <a:schemeClr val="lt1"/>
                </a:solidFill>
              </a:defRPr>
            </a:lvl5pPr>
            <a:lvl6pPr lvl="5" rtl="0">
              <a:lnSpc>
                <a:spcPct val="100000"/>
              </a:lnSpc>
              <a:spcBef>
                <a:spcPts val="0"/>
              </a:spcBef>
              <a:spcAft>
                <a:spcPts val="0"/>
              </a:spcAft>
              <a:buNone/>
              <a:defRPr>
                <a:solidFill>
                  <a:schemeClr val="lt1"/>
                </a:solidFill>
              </a:defRPr>
            </a:lvl6pPr>
            <a:lvl7pPr lvl="6" rtl="0">
              <a:lnSpc>
                <a:spcPct val="100000"/>
              </a:lnSpc>
              <a:spcBef>
                <a:spcPts val="0"/>
              </a:spcBef>
              <a:spcAft>
                <a:spcPts val="0"/>
              </a:spcAft>
              <a:buNone/>
              <a:defRPr>
                <a:solidFill>
                  <a:schemeClr val="lt1"/>
                </a:solidFill>
              </a:defRPr>
            </a:lvl7pPr>
            <a:lvl8pPr lvl="7" rtl="0">
              <a:lnSpc>
                <a:spcPct val="100000"/>
              </a:lnSpc>
              <a:spcBef>
                <a:spcPts val="0"/>
              </a:spcBef>
              <a:spcAft>
                <a:spcPts val="0"/>
              </a:spcAft>
              <a:buNone/>
              <a:defRPr>
                <a:solidFill>
                  <a:schemeClr val="lt1"/>
                </a:solidFill>
              </a:defRPr>
            </a:lvl8pPr>
            <a:lvl9pPr lvl="8" rtl="0">
              <a:lnSpc>
                <a:spcPct val="100000"/>
              </a:lnSpc>
              <a:spcBef>
                <a:spcPts val="0"/>
              </a:spcBef>
              <a:spcAft>
                <a:spcPts val="0"/>
              </a:spcAft>
              <a:buNone/>
              <a:defRPr>
                <a:solidFill>
                  <a:schemeClr val="lt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274642325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83608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23" name="Google Shape;123;p17"/>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28411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950967" y="525580"/>
            <a:ext cx="2892400" cy="179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26" name="Google Shape;126;p18"/>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2299238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1">
  <p:cSld name="Big number 1">
    <p:bg>
      <p:bgPr>
        <a:solidFill>
          <a:schemeClr val="dk1"/>
        </a:solidFill>
        <a:effectLst/>
      </p:bgPr>
    </p:bg>
    <p:spTree>
      <p:nvGrpSpPr>
        <p:cNvPr id="1" name="Shape 127"/>
        <p:cNvGrpSpPr/>
        <p:nvPr/>
      </p:nvGrpSpPr>
      <p:grpSpPr>
        <a:xfrm>
          <a:off x="0" y="0"/>
          <a:ext cx="0" cy="0"/>
          <a:chOff x="0" y="0"/>
          <a:chExt cx="0" cy="0"/>
        </a:xfrm>
      </p:grpSpPr>
      <p:sp>
        <p:nvSpPr>
          <p:cNvPr id="128" name="Google Shape;128;p19"/>
          <p:cNvSpPr/>
          <p:nvPr/>
        </p:nvSpPr>
        <p:spPr>
          <a:xfrm>
            <a:off x="6103933" y="1529367"/>
            <a:ext cx="6116000" cy="3778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9"/>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9"/>
          <p:cNvSpPr txBox="1">
            <a:spLocks noGrp="1"/>
          </p:cNvSpPr>
          <p:nvPr>
            <p:ph type="title" hasCustomPrompt="1"/>
          </p:nvPr>
        </p:nvSpPr>
        <p:spPr>
          <a:xfrm>
            <a:off x="777975" y="2165667"/>
            <a:ext cx="5145200" cy="247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0"/>
              <a:buNone/>
              <a:defRPr sz="26666">
                <a:solidFill>
                  <a:schemeClr val="l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
        <p:nvSpPr>
          <p:cNvPr id="131" name="Google Shape;131;p19"/>
          <p:cNvSpPr txBox="1">
            <a:spLocks noGrp="1"/>
          </p:cNvSpPr>
          <p:nvPr>
            <p:ph type="title" idx="2"/>
          </p:nvPr>
        </p:nvSpPr>
        <p:spPr>
          <a:xfrm>
            <a:off x="6725767" y="1916933"/>
            <a:ext cx="3980000" cy="296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sz="7600"/>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421444723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2"/>
        <p:cNvGrpSpPr/>
        <p:nvPr/>
      </p:nvGrpSpPr>
      <p:grpSpPr>
        <a:xfrm>
          <a:off x="0" y="0"/>
          <a:ext cx="0" cy="0"/>
          <a:chOff x="0" y="0"/>
          <a:chExt cx="0" cy="0"/>
        </a:xfrm>
      </p:grpSpPr>
      <p:sp>
        <p:nvSpPr>
          <p:cNvPr id="133" name="Google Shape;133;p20"/>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0"/>
          <p:cNvSpPr txBox="1">
            <a:spLocks noGrp="1"/>
          </p:cNvSpPr>
          <p:nvPr>
            <p:ph type="subTitle" idx="1"/>
          </p:nvPr>
        </p:nvSpPr>
        <p:spPr>
          <a:xfrm>
            <a:off x="6298667" y="3916187"/>
            <a:ext cx="2790800" cy="65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135" name="Google Shape;135;p20"/>
          <p:cNvSpPr txBox="1">
            <a:spLocks noGrp="1"/>
          </p:cNvSpPr>
          <p:nvPr>
            <p:ph type="subTitle" idx="2"/>
          </p:nvPr>
        </p:nvSpPr>
        <p:spPr>
          <a:xfrm>
            <a:off x="6298667" y="2269351"/>
            <a:ext cx="4954400" cy="162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533" b="1">
                <a:solidFill>
                  <a:schemeClr val="dk1"/>
                </a:solidFill>
              </a:defRPr>
            </a:lvl1pPr>
            <a:lvl2pPr lvl="1" rtl="0">
              <a:lnSpc>
                <a:spcPct val="100000"/>
              </a:lnSpc>
              <a:spcBef>
                <a:spcPts val="0"/>
              </a:spcBef>
              <a:spcAft>
                <a:spcPts val="0"/>
              </a:spcAft>
              <a:buNone/>
              <a:defRPr sz="2533" b="1">
                <a:solidFill>
                  <a:schemeClr val="dk1"/>
                </a:solidFill>
              </a:defRPr>
            </a:lvl2pPr>
            <a:lvl3pPr lvl="2" rtl="0">
              <a:lnSpc>
                <a:spcPct val="100000"/>
              </a:lnSpc>
              <a:spcBef>
                <a:spcPts val="0"/>
              </a:spcBef>
              <a:spcAft>
                <a:spcPts val="0"/>
              </a:spcAft>
              <a:buNone/>
              <a:defRPr sz="2533" b="1">
                <a:solidFill>
                  <a:schemeClr val="dk1"/>
                </a:solidFill>
              </a:defRPr>
            </a:lvl3pPr>
            <a:lvl4pPr lvl="3" rtl="0">
              <a:lnSpc>
                <a:spcPct val="100000"/>
              </a:lnSpc>
              <a:spcBef>
                <a:spcPts val="0"/>
              </a:spcBef>
              <a:spcAft>
                <a:spcPts val="0"/>
              </a:spcAft>
              <a:buNone/>
              <a:defRPr sz="2533" b="1">
                <a:solidFill>
                  <a:schemeClr val="dk1"/>
                </a:solidFill>
              </a:defRPr>
            </a:lvl4pPr>
            <a:lvl5pPr lvl="4" rtl="0">
              <a:lnSpc>
                <a:spcPct val="100000"/>
              </a:lnSpc>
              <a:spcBef>
                <a:spcPts val="0"/>
              </a:spcBef>
              <a:spcAft>
                <a:spcPts val="0"/>
              </a:spcAft>
              <a:buNone/>
              <a:defRPr sz="2533" b="1">
                <a:solidFill>
                  <a:schemeClr val="dk1"/>
                </a:solidFill>
              </a:defRPr>
            </a:lvl5pPr>
            <a:lvl6pPr lvl="5" rtl="0">
              <a:lnSpc>
                <a:spcPct val="100000"/>
              </a:lnSpc>
              <a:spcBef>
                <a:spcPts val="0"/>
              </a:spcBef>
              <a:spcAft>
                <a:spcPts val="0"/>
              </a:spcAft>
              <a:buNone/>
              <a:defRPr sz="2533" b="1">
                <a:solidFill>
                  <a:schemeClr val="dk1"/>
                </a:solidFill>
              </a:defRPr>
            </a:lvl6pPr>
            <a:lvl7pPr lvl="6" rtl="0">
              <a:lnSpc>
                <a:spcPct val="100000"/>
              </a:lnSpc>
              <a:spcBef>
                <a:spcPts val="0"/>
              </a:spcBef>
              <a:spcAft>
                <a:spcPts val="0"/>
              </a:spcAft>
              <a:buNone/>
              <a:defRPr sz="2533" b="1">
                <a:solidFill>
                  <a:schemeClr val="dk1"/>
                </a:solidFill>
              </a:defRPr>
            </a:lvl7pPr>
            <a:lvl8pPr lvl="7" rtl="0">
              <a:lnSpc>
                <a:spcPct val="100000"/>
              </a:lnSpc>
              <a:spcBef>
                <a:spcPts val="0"/>
              </a:spcBef>
              <a:spcAft>
                <a:spcPts val="0"/>
              </a:spcAft>
              <a:buNone/>
              <a:defRPr sz="2533" b="1">
                <a:solidFill>
                  <a:schemeClr val="dk1"/>
                </a:solidFill>
              </a:defRPr>
            </a:lvl8pPr>
            <a:lvl9pPr lvl="8" rtl="0">
              <a:lnSpc>
                <a:spcPct val="100000"/>
              </a:lnSpc>
              <a:spcBef>
                <a:spcPts val="0"/>
              </a:spcBef>
              <a:spcAft>
                <a:spcPts val="0"/>
              </a:spcAft>
              <a:buNone/>
              <a:defRPr sz="2533" b="1">
                <a:solidFill>
                  <a:schemeClr val="dk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126539094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1"/>
          <p:cNvSpPr/>
          <p:nvPr/>
        </p:nvSpPr>
        <p:spPr>
          <a:xfrm>
            <a:off x="4240800" y="-75500"/>
            <a:ext cx="3710400" cy="700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1"/>
          <p:cNvSpPr txBox="1">
            <a:spLocks noGrp="1"/>
          </p:cNvSpPr>
          <p:nvPr>
            <p:ph type="title"/>
          </p:nvPr>
        </p:nvSpPr>
        <p:spPr>
          <a:xfrm>
            <a:off x="4240800" y="393053"/>
            <a:ext cx="37104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40" name="Google Shape;140;p21"/>
          <p:cNvSpPr txBox="1">
            <a:spLocks noGrp="1"/>
          </p:cNvSpPr>
          <p:nvPr>
            <p:ph type="subTitle" idx="1"/>
          </p:nvPr>
        </p:nvSpPr>
        <p:spPr>
          <a:xfrm>
            <a:off x="1260539" y="3796301"/>
            <a:ext cx="2450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41" name="Google Shape;141;p21"/>
          <p:cNvSpPr txBox="1">
            <a:spLocks noGrp="1"/>
          </p:cNvSpPr>
          <p:nvPr>
            <p:ph type="subTitle" idx="2"/>
          </p:nvPr>
        </p:nvSpPr>
        <p:spPr>
          <a:xfrm>
            <a:off x="931339" y="4211715"/>
            <a:ext cx="2779600" cy="148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142" name="Google Shape;142;p21"/>
          <p:cNvSpPr txBox="1">
            <a:spLocks noGrp="1"/>
          </p:cNvSpPr>
          <p:nvPr>
            <p:ph type="subTitle" idx="3"/>
          </p:nvPr>
        </p:nvSpPr>
        <p:spPr>
          <a:xfrm>
            <a:off x="8420456" y="3796292"/>
            <a:ext cx="25600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43" name="Google Shape;143;p21"/>
          <p:cNvSpPr txBox="1">
            <a:spLocks noGrp="1"/>
          </p:cNvSpPr>
          <p:nvPr>
            <p:ph type="subTitle" idx="4"/>
          </p:nvPr>
        </p:nvSpPr>
        <p:spPr>
          <a:xfrm>
            <a:off x="8420456" y="4200388"/>
            <a:ext cx="2776400" cy="1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Tree>
    <p:extLst>
      <p:ext uri="{BB962C8B-B14F-4D97-AF65-F5344CB8AC3E}">
        <p14:creationId xmlns:p14="http://schemas.microsoft.com/office/powerpoint/2010/main" val="22505961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44"/>
        <p:cNvGrpSpPr/>
        <p:nvPr/>
      </p:nvGrpSpPr>
      <p:grpSpPr>
        <a:xfrm>
          <a:off x="0" y="0"/>
          <a:ext cx="0" cy="0"/>
          <a:chOff x="0" y="0"/>
          <a:chExt cx="0" cy="0"/>
        </a:xfrm>
      </p:grpSpPr>
      <p:sp>
        <p:nvSpPr>
          <p:cNvPr id="145" name="Google Shape;145;p2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2"/>
          <p:cNvSpPr txBox="1">
            <a:spLocks noGrp="1"/>
          </p:cNvSpPr>
          <p:nvPr>
            <p:ph type="subTitle" idx="1"/>
          </p:nvPr>
        </p:nvSpPr>
        <p:spPr>
          <a:xfrm>
            <a:off x="833733" y="1623633"/>
            <a:ext cx="5189600" cy="4521200"/>
          </a:xfrm>
          <a:prstGeom prst="rect">
            <a:avLst/>
          </a:prstGeom>
        </p:spPr>
        <p:txBody>
          <a:bodyPr spcFirstLastPara="1" wrap="square" lIns="91425" tIns="91425" rIns="91425" bIns="91425" anchor="ctr" anchorCtr="0">
            <a:noAutofit/>
          </a:bodyPr>
          <a:lstStyle>
            <a:lvl1pPr marR="67732" lvl="0" rtl="0">
              <a:lnSpc>
                <a:spcPct val="100000"/>
              </a:lnSpc>
              <a:spcBef>
                <a:spcPts val="0"/>
              </a:spcBef>
              <a:spcAft>
                <a:spcPts val="0"/>
              </a:spcAft>
              <a:buNone/>
              <a:defRPr sz="1600"/>
            </a:lvl1pPr>
            <a:lvl2pPr marR="67732" lvl="1" rtl="0">
              <a:lnSpc>
                <a:spcPct val="100000"/>
              </a:lnSpc>
              <a:spcBef>
                <a:spcPts val="0"/>
              </a:spcBef>
              <a:spcAft>
                <a:spcPts val="0"/>
              </a:spcAft>
              <a:buNone/>
              <a:defRPr sz="1600"/>
            </a:lvl2pPr>
            <a:lvl3pPr marR="67732" lvl="2" rtl="0">
              <a:lnSpc>
                <a:spcPct val="100000"/>
              </a:lnSpc>
              <a:spcBef>
                <a:spcPts val="0"/>
              </a:spcBef>
              <a:spcAft>
                <a:spcPts val="0"/>
              </a:spcAft>
              <a:buNone/>
              <a:defRPr sz="1600"/>
            </a:lvl3pPr>
            <a:lvl4pPr marR="67732" lvl="3" rtl="0">
              <a:lnSpc>
                <a:spcPct val="100000"/>
              </a:lnSpc>
              <a:spcBef>
                <a:spcPts val="0"/>
              </a:spcBef>
              <a:spcAft>
                <a:spcPts val="0"/>
              </a:spcAft>
              <a:buNone/>
              <a:defRPr sz="1600"/>
            </a:lvl4pPr>
            <a:lvl5pPr marR="67732" lvl="4" rtl="0">
              <a:lnSpc>
                <a:spcPct val="100000"/>
              </a:lnSpc>
              <a:spcBef>
                <a:spcPts val="0"/>
              </a:spcBef>
              <a:spcAft>
                <a:spcPts val="0"/>
              </a:spcAft>
              <a:buNone/>
              <a:defRPr sz="1600"/>
            </a:lvl5pPr>
            <a:lvl6pPr marR="67732" lvl="5" rtl="0">
              <a:lnSpc>
                <a:spcPct val="100000"/>
              </a:lnSpc>
              <a:spcBef>
                <a:spcPts val="0"/>
              </a:spcBef>
              <a:spcAft>
                <a:spcPts val="0"/>
              </a:spcAft>
              <a:buNone/>
              <a:defRPr sz="1600"/>
            </a:lvl6pPr>
            <a:lvl7pPr marR="67732" lvl="6" rtl="0">
              <a:lnSpc>
                <a:spcPct val="100000"/>
              </a:lnSpc>
              <a:spcBef>
                <a:spcPts val="0"/>
              </a:spcBef>
              <a:spcAft>
                <a:spcPts val="0"/>
              </a:spcAft>
              <a:buNone/>
              <a:defRPr sz="1600"/>
            </a:lvl7pPr>
            <a:lvl8pPr marR="67732" lvl="7" rtl="0">
              <a:lnSpc>
                <a:spcPct val="100000"/>
              </a:lnSpc>
              <a:spcBef>
                <a:spcPts val="0"/>
              </a:spcBef>
              <a:spcAft>
                <a:spcPts val="0"/>
              </a:spcAft>
              <a:buNone/>
              <a:defRPr sz="1600"/>
            </a:lvl8pPr>
            <a:lvl9pPr marR="67732" lvl="8" rtl="0">
              <a:lnSpc>
                <a:spcPct val="100000"/>
              </a:lnSpc>
              <a:spcBef>
                <a:spcPts val="0"/>
              </a:spcBef>
              <a:spcAft>
                <a:spcPts val="0"/>
              </a:spcAft>
              <a:buNone/>
              <a:defRPr sz="1600"/>
            </a:lvl9pPr>
          </a:lstStyle>
          <a:p>
            <a:r>
              <a:rPr lang="es-ES"/>
              <a:t>Haga clic para modificar el estilo de subtítulo del patrón</a:t>
            </a:r>
            <a:endParaRPr/>
          </a:p>
        </p:txBody>
      </p:sp>
      <p:sp>
        <p:nvSpPr>
          <p:cNvPr id="147" name="Google Shape;147;p22"/>
          <p:cNvSpPr txBox="1">
            <a:spLocks noGrp="1"/>
          </p:cNvSpPr>
          <p:nvPr>
            <p:ph type="title"/>
          </p:nvPr>
        </p:nvSpPr>
        <p:spPr>
          <a:xfrm>
            <a:off x="833733" y="421084"/>
            <a:ext cx="10272000" cy="94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48" name="Google Shape;148;p22"/>
          <p:cNvSpPr txBox="1">
            <a:spLocks noGrp="1"/>
          </p:cNvSpPr>
          <p:nvPr>
            <p:ph type="subTitle" idx="2"/>
          </p:nvPr>
        </p:nvSpPr>
        <p:spPr>
          <a:xfrm>
            <a:off x="6095997" y="1623633"/>
            <a:ext cx="5072400" cy="4521200"/>
          </a:xfrm>
          <a:prstGeom prst="rect">
            <a:avLst/>
          </a:prstGeom>
        </p:spPr>
        <p:txBody>
          <a:bodyPr spcFirstLastPara="1" wrap="square" lIns="91425" tIns="91425" rIns="91425" bIns="91425" anchor="ctr" anchorCtr="0">
            <a:noAutofit/>
          </a:bodyPr>
          <a:lstStyle>
            <a:lvl1pPr marR="67732" lvl="0" rtl="0">
              <a:lnSpc>
                <a:spcPct val="100000"/>
              </a:lnSpc>
              <a:spcBef>
                <a:spcPts val="0"/>
              </a:spcBef>
              <a:spcAft>
                <a:spcPts val="0"/>
              </a:spcAft>
              <a:buNone/>
              <a:defRPr sz="1600"/>
            </a:lvl1pPr>
            <a:lvl2pPr marR="67732" lvl="1" rtl="0">
              <a:lnSpc>
                <a:spcPct val="100000"/>
              </a:lnSpc>
              <a:spcBef>
                <a:spcPts val="0"/>
              </a:spcBef>
              <a:spcAft>
                <a:spcPts val="0"/>
              </a:spcAft>
              <a:buNone/>
              <a:defRPr sz="1600"/>
            </a:lvl2pPr>
            <a:lvl3pPr marR="67732" lvl="2" rtl="0">
              <a:lnSpc>
                <a:spcPct val="100000"/>
              </a:lnSpc>
              <a:spcBef>
                <a:spcPts val="0"/>
              </a:spcBef>
              <a:spcAft>
                <a:spcPts val="0"/>
              </a:spcAft>
              <a:buNone/>
              <a:defRPr sz="1600"/>
            </a:lvl3pPr>
            <a:lvl4pPr marR="67732" lvl="3" rtl="0">
              <a:lnSpc>
                <a:spcPct val="100000"/>
              </a:lnSpc>
              <a:spcBef>
                <a:spcPts val="0"/>
              </a:spcBef>
              <a:spcAft>
                <a:spcPts val="0"/>
              </a:spcAft>
              <a:buNone/>
              <a:defRPr sz="1600"/>
            </a:lvl4pPr>
            <a:lvl5pPr marR="67732" lvl="4" rtl="0">
              <a:lnSpc>
                <a:spcPct val="100000"/>
              </a:lnSpc>
              <a:spcBef>
                <a:spcPts val="0"/>
              </a:spcBef>
              <a:spcAft>
                <a:spcPts val="0"/>
              </a:spcAft>
              <a:buNone/>
              <a:defRPr sz="1600"/>
            </a:lvl5pPr>
            <a:lvl6pPr marR="67732" lvl="5" rtl="0">
              <a:lnSpc>
                <a:spcPct val="100000"/>
              </a:lnSpc>
              <a:spcBef>
                <a:spcPts val="0"/>
              </a:spcBef>
              <a:spcAft>
                <a:spcPts val="0"/>
              </a:spcAft>
              <a:buNone/>
              <a:defRPr sz="1600"/>
            </a:lvl6pPr>
            <a:lvl7pPr marR="67732" lvl="6" rtl="0">
              <a:lnSpc>
                <a:spcPct val="100000"/>
              </a:lnSpc>
              <a:spcBef>
                <a:spcPts val="0"/>
              </a:spcBef>
              <a:spcAft>
                <a:spcPts val="0"/>
              </a:spcAft>
              <a:buNone/>
              <a:defRPr sz="1600"/>
            </a:lvl7pPr>
            <a:lvl8pPr marR="67732" lvl="7" rtl="0">
              <a:lnSpc>
                <a:spcPct val="100000"/>
              </a:lnSpc>
              <a:spcBef>
                <a:spcPts val="0"/>
              </a:spcBef>
              <a:spcAft>
                <a:spcPts val="0"/>
              </a:spcAft>
              <a:buNone/>
              <a:defRPr sz="1600"/>
            </a:lvl8pPr>
            <a:lvl9pPr marR="67732" lvl="8" rtl="0">
              <a:lnSpc>
                <a:spcPct val="100000"/>
              </a:lnSpc>
              <a:spcBef>
                <a:spcPts val="0"/>
              </a:spcBef>
              <a:spcAft>
                <a:spcPts val="0"/>
              </a:spcAft>
              <a:buNone/>
              <a:defRPr sz="1600"/>
            </a:lvl9pPr>
          </a:lstStyle>
          <a:p>
            <a:r>
              <a:rPr lang="es-ES"/>
              <a:t>Haga clic para modificar el estilo de subtítulo del patrón</a:t>
            </a:r>
            <a:endParaRPr/>
          </a:p>
        </p:txBody>
      </p:sp>
    </p:spTree>
    <p:extLst>
      <p:ext uri="{BB962C8B-B14F-4D97-AF65-F5344CB8AC3E}">
        <p14:creationId xmlns:p14="http://schemas.microsoft.com/office/powerpoint/2010/main" val="4544680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932000" y="570833"/>
            <a:ext cx="10328000" cy="8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51" name="Google Shape;151;p2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795237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932000" y="570833"/>
            <a:ext cx="10328000" cy="842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54" name="Google Shape;154;p2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19261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dk1"/>
        </a:solidFill>
        <a:effectLst/>
      </p:bgPr>
    </p:bg>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932000" y="992995"/>
            <a:ext cx="2820000" cy="842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57" name="Google Shape;157;p25"/>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739661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4987333" y="2487517"/>
            <a:ext cx="72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2" name="Google Shape;22;p3"/>
          <p:cNvCxnSpPr/>
          <p:nvPr/>
        </p:nvCxnSpPr>
        <p:spPr>
          <a:xfrm>
            <a:off x="12056833" y="2503733"/>
            <a:ext cx="3200" cy="1482800"/>
          </a:xfrm>
          <a:prstGeom prst="straightConnector1">
            <a:avLst/>
          </a:prstGeom>
          <a:noFill/>
          <a:ln w="19050" cap="flat" cmpd="sng">
            <a:solidFill>
              <a:schemeClr val="lt1"/>
            </a:solidFill>
            <a:prstDash val="solid"/>
            <a:round/>
            <a:headEnd type="none" w="med" len="med"/>
            <a:tailEnd type="none" w="med" len="med"/>
          </a:ln>
        </p:spPr>
      </p:cxnSp>
      <p:sp>
        <p:nvSpPr>
          <p:cNvPr id="23" name="Google Shape;23;p3"/>
          <p:cNvSpPr txBox="1">
            <a:spLocks noGrp="1"/>
          </p:cNvSpPr>
          <p:nvPr>
            <p:ph type="title" hasCustomPrompt="1"/>
          </p:nvPr>
        </p:nvSpPr>
        <p:spPr>
          <a:xfrm>
            <a:off x="2736267" y="2668567"/>
            <a:ext cx="2217600" cy="124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 name="Google Shape;24;p3"/>
          <p:cNvSpPr txBox="1">
            <a:spLocks noGrp="1"/>
          </p:cNvSpPr>
          <p:nvPr>
            <p:ph type="title" idx="2"/>
          </p:nvPr>
        </p:nvSpPr>
        <p:spPr>
          <a:xfrm>
            <a:off x="5939067" y="2337731"/>
            <a:ext cx="5762000" cy="164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12800" b="1">
                <a:solidFill>
                  <a:schemeClr val="lt1"/>
                </a:solidFill>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r>
              <a:rPr lang="es-ES"/>
              <a:t>Haga clic para modificar el estilo de título del patrón</a:t>
            </a:r>
            <a:endParaRPr/>
          </a:p>
        </p:txBody>
      </p:sp>
      <p:sp>
        <p:nvSpPr>
          <p:cNvPr id="25" name="Google Shape;25;p3"/>
          <p:cNvSpPr txBox="1">
            <a:spLocks noGrp="1"/>
          </p:cNvSpPr>
          <p:nvPr>
            <p:ph type="subTitle" idx="1"/>
          </p:nvPr>
        </p:nvSpPr>
        <p:spPr>
          <a:xfrm>
            <a:off x="5957607" y="4175527"/>
            <a:ext cx="5112000" cy="8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r>
              <a:rPr lang="es-ES"/>
              <a:t>Haga clic para modificar el estilo de subtítulo del patrón</a:t>
            </a:r>
            <a:endParaRPr/>
          </a:p>
        </p:txBody>
      </p:sp>
    </p:spTree>
    <p:extLst>
      <p:ext uri="{BB962C8B-B14F-4D97-AF65-F5344CB8AC3E}">
        <p14:creationId xmlns:p14="http://schemas.microsoft.com/office/powerpoint/2010/main" val="147683406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8"/>
        <p:cNvGrpSpPr/>
        <p:nvPr/>
      </p:nvGrpSpPr>
      <p:grpSpPr>
        <a:xfrm>
          <a:off x="0" y="0"/>
          <a:ext cx="0" cy="0"/>
          <a:chOff x="0" y="0"/>
          <a:chExt cx="0" cy="0"/>
        </a:xfrm>
      </p:grpSpPr>
      <p:sp>
        <p:nvSpPr>
          <p:cNvPr id="159" name="Google Shape;159;p26"/>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26"/>
          <p:cNvSpPr/>
          <p:nvPr/>
        </p:nvSpPr>
        <p:spPr>
          <a:xfrm>
            <a:off x="4223933" y="2001512"/>
            <a:ext cx="7957200" cy="2847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61" name="Google Shape;161;p26"/>
          <p:cNvSpPr txBox="1">
            <a:spLocks noGrp="1"/>
          </p:cNvSpPr>
          <p:nvPr>
            <p:ph type="title"/>
          </p:nvPr>
        </p:nvSpPr>
        <p:spPr>
          <a:xfrm>
            <a:off x="7208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62" name="Google Shape;162;p26"/>
          <p:cNvSpPr txBox="1">
            <a:spLocks noGrp="1"/>
          </p:cNvSpPr>
          <p:nvPr>
            <p:ph type="subTitle" idx="1"/>
          </p:nvPr>
        </p:nvSpPr>
        <p:spPr>
          <a:xfrm>
            <a:off x="5823052" y="3112647"/>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163" name="Google Shape;163;p26"/>
          <p:cNvSpPr txBox="1">
            <a:spLocks noGrp="1"/>
          </p:cNvSpPr>
          <p:nvPr>
            <p:ph type="subTitle" idx="2"/>
          </p:nvPr>
        </p:nvSpPr>
        <p:spPr>
          <a:xfrm>
            <a:off x="5158652" y="360955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r>
              <a:rPr lang="es-ES"/>
              <a:t>Haga clic para modificar el estilo de subtítulo del patrón</a:t>
            </a:r>
            <a:endParaRPr/>
          </a:p>
        </p:txBody>
      </p:sp>
      <p:sp>
        <p:nvSpPr>
          <p:cNvPr id="164" name="Google Shape;164;p26"/>
          <p:cNvSpPr txBox="1">
            <a:spLocks noGrp="1"/>
          </p:cNvSpPr>
          <p:nvPr>
            <p:ph type="subTitle" idx="3"/>
          </p:nvPr>
        </p:nvSpPr>
        <p:spPr>
          <a:xfrm>
            <a:off x="8765367" y="3112647"/>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165" name="Google Shape;165;p26"/>
          <p:cNvSpPr txBox="1">
            <a:spLocks noGrp="1"/>
          </p:cNvSpPr>
          <p:nvPr>
            <p:ph type="subTitle" idx="4"/>
          </p:nvPr>
        </p:nvSpPr>
        <p:spPr>
          <a:xfrm>
            <a:off x="8100967" y="360955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10616847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dk1"/>
        </a:solidFill>
        <a:effectLst/>
      </p:bgPr>
    </p:bg>
    <p:spTree>
      <p:nvGrpSpPr>
        <p:cNvPr id="1" name="Shape 166"/>
        <p:cNvGrpSpPr/>
        <p:nvPr/>
      </p:nvGrpSpPr>
      <p:grpSpPr>
        <a:xfrm>
          <a:off x="0" y="0"/>
          <a:ext cx="0" cy="0"/>
          <a:chOff x="0" y="0"/>
          <a:chExt cx="0" cy="0"/>
        </a:xfrm>
      </p:grpSpPr>
      <p:sp>
        <p:nvSpPr>
          <p:cNvPr id="167" name="Google Shape;167;p27"/>
          <p:cNvSpPr/>
          <p:nvPr/>
        </p:nvSpPr>
        <p:spPr>
          <a:xfrm rot="5400000">
            <a:off x="2895500" y="2073833"/>
            <a:ext cx="6880800" cy="2718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27"/>
          <p:cNvGrpSpPr/>
          <p:nvPr/>
        </p:nvGrpSpPr>
        <p:grpSpPr>
          <a:xfrm flipH="1">
            <a:off x="4976418" y="135034"/>
            <a:ext cx="7043484" cy="6580133"/>
            <a:chOff x="101561" y="101275"/>
            <a:chExt cx="4473000" cy="4935100"/>
          </a:xfrm>
        </p:grpSpPr>
        <p:cxnSp>
          <p:nvCxnSpPr>
            <p:cNvPr id="169" name="Google Shape;169;p27"/>
            <p:cNvCxnSpPr/>
            <p:nvPr/>
          </p:nvCxnSpPr>
          <p:spPr>
            <a:xfrm rot="10800000">
              <a:off x="103276" y="3441000"/>
              <a:ext cx="0" cy="15876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27"/>
            <p:cNvCxnSpPr/>
            <p:nvPr/>
          </p:nvCxnSpPr>
          <p:spPr>
            <a:xfrm rot="10800000">
              <a:off x="101561" y="5036375"/>
              <a:ext cx="4473000" cy="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27"/>
            <p:cNvCxnSpPr/>
            <p:nvPr/>
          </p:nvCxnSpPr>
          <p:spPr>
            <a:xfrm rot="10800000">
              <a:off x="101561" y="101275"/>
              <a:ext cx="4473000" cy="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27"/>
            <p:cNvCxnSpPr/>
            <p:nvPr/>
          </p:nvCxnSpPr>
          <p:spPr>
            <a:xfrm rot="10800000">
              <a:off x="103284" y="115475"/>
              <a:ext cx="0" cy="1747800"/>
            </a:xfrm>
            <a:prstGeom prst="straightConnector1">
              <a:avLst/>
            </a:prstGeom>
            <a:noFill/>
            <a:ln w="19050" cap="flat" cmpd="sng">
              <a:solidFill>
                <a:schemeClr val="dk1"/>
              </a:solidFill>
              <a:prstDash val="solid"/>
              <a:round/>
              <a:headEnd type="none" w="med" len="med"/>
              <a:tailEnd type="none" w="med" len="med"/>
            </a:ln>
          </p:spPr>
        </p:cxnSp>
      </p:grpSp>
      <p:sp>
        <p:nvSpPr>
          <p:cNvPr id="173" name="Google Shape;173;p27"/>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27"/>
          <p:cNvSpPr txBox="1">
            <a:spLocks noGrp="1"/>
          </p:cNvSpPr>
          <p:nvPr>
            <p:ph type="title"/>
          </p:nvPr>
        </p:nvSpPr>
        <p:spPr>
          <a:xfrm>
            <a:off x="950967" y="719333"/>
            <a:ext cx="2892400" cy="1795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75" name="Google Shape;175;p27"/>
          <p:cNvSpPr txBox="1">
            <a:spLocks noGrp="1"/>
          </p:cNvSpPr>
          <p:nvPr>
            <p:ph type="subTitle" idx="1"/>
          </p:nvPr>
        </p:nvSpPr>
        <p:spPr>
          <a:xfrm>
            <a:off x="5086300" y="719333"/>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76" name="Google Shape;176;p27"/>
          <p:cNvSpPr txBox="1">
            <a:spLocks noGrp="1"/>
          </p:cNvSpPr>
          <p:nvPr>
            <p:ph type="subTitle" idx="2"/>
          </p:nvPr>
        </p:nvSpPr>
        <p:spPr>
          <a:xfrm>
            <a:off x="5086300" y="1216259"/>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177" name="Google Shape;177;p27"/>
          <p:cNvSpPr txBox="1">
            <a:spLocks noGrp="1"/>
          </p:cNvSpPr>
          <p:nvPr>
            <p:ph type="subTitle" idx="3"/>
          </p:nvPr>
        </p:nvSpPr>
        <p:spPr>
          <a:xfrm>
            <a:off x="5086300" y="2719381"/>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78" name="Google Shape;178;p27"/>
          <p:cNvSpPr txBox="1">
            <a:spLocks noGrp="1"/>
          </p:cNvSpPr>
          <p:nvPr>
            <p:ph type="subTitle" idx="4"/>
          </p:nvPr>
        </p:nvSpPr>
        <p:spPr>
          <a:xfrm>
            <a:off x="5086300" y="3216307"/>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179" name="Google Shape;179;p27"/>
          <p:cNvSpPr txBox="1">
            <a:spLocks noGrp="1"/>
          </p:cNvSpPr>
          <p:nvPr>
            <p:ph type="subTitle" idx="5"/>
          </p:nvPr>
        </p:nvSpPr>
        <p:spPr>
          <a:xfrm>
            <a:off x="5086300" y="4719200"/>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80" name="Google Shape;180;p27"/>
          <p:cNvSpPr txBox="1">
            <a:spLocks noGrp="1"/>
          </p:cNvSpPr>
          <p:nvPr>
            <p:ph type="subTitle" idx="6"/>
          </p:nvPr>
        </p:nvSpPr>
        <p:spPr>
          <a:xfrm>
            <a:off x="5086300" y="5216125"/>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Tree>
    <p:extLst>
      <p:ext uri="{BB962C8B-B14F-4D97-AF65-F5344CB8AC3E}">
        <p14:creationId xmlns:p14="http://schemas.microsoft.com/office/powerpoint/2010/main" val="180304692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181"/>
        <p:cNvGrpSpPr/>
        <p:nvPr/>
      </p:nvGrpSpPr>
      <p:grpSpPr>
        <a:xfrm>
          <a:off x="0" y="0"/>
          <a:ext cx="0" cy="0"/>
          <a:chOff x="0" y="0"/>
          <a:chExt cx="0" cy="0"/>
        </a:xfrm>
      </p:grpSpPr>
      <p:sp>
        <p:nvSpPr>
          <p:cNvPr id="182" name="Google Shape;182;p2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28"/>
          <p:cNvSpPr/>
          <p:nvPr/>
        </p:nvSpPr>
        <p:spPr>
          <a:xfrm>
            <a:off x="-34632" y="2001512"/>
            <a:ext cx="7957200" cy="2847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84" name="Google Shape;184;p28"/>
          <p:cNvSpPr txBox="1">
            <a:spLocks noGrp="1"/>
          </p:cNvSpPr>
          <p:nvPr>
            <p:ph type="title"/>
          </p:nvPr>
        </p:nvSpPr>
        <p:spPr>
          <a:xfrm>
            <a:off x="8522588"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85" name="Google Shape;185;p28"/>
          <p:cNvSpPr txBox="1">
            <a:spLocks noGrp="1"/>
          </p:cNvSpPr>
          <p:nvPr>
            <p:ph type="subTitle" idx="1"/>
          </p:nvPr>
        </p:nvSpPr>
        <p:spPr>
          <a:xfrm>
            <a:off x="1911419" y="3112647"/>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186" name="Google Shape;186;p28"/>
          <p:cNvSpPr txBox="1">
            <a:spLocks noGrp="1"/>
          </p:cNvSpPr>
          <p:nvPr>
            <p:ph type="subTitle" idx="2"/>
          </p:nvPr>
        </p:nvSpPr>
        <p:spPr>
          <a:xfrm>
            <a:off x="1247019" y="360757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r>
              <a:rPr lang="es-ES"/>
              <a:t>Haga clic para modificar el estilo de subtítulo del patrón</a:t>
            </a:r>
            <a:endParaRPr/>
          </a:p>
        </p:txBody>
      </p:sp>
      <p:sp>
        <p:nvSpPr>
          <p:cNvPr id="187" name="Google Shape;187;p28"/>
          <p:cNvSpPr txBox="1">
            <a:spLocks noGrp="1"/>
          </p:cNvSpPr>
          <p:nvPr>
            <p:ph type="subTitle" idx="3"/>
          </p:nvPr>
        </p:nvSpPr>
        <p:spPr>
          <a:xfrm>
            <a:off x="5189357" y="3103271"/>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188" name="Google Shape;188;p28"/>
          <p:cNvSpPr txBox="1">
            <a:spLocks noGrp="1"/>
          </p:cNvSpPr>
          <p:nvPr>
            <p:ph type="subTitle" idx="4"/>
          </p:nvPr>
        </p:nvSpPr>
        <p:spPr>
          <a:xfrm>
            <a:off x="4524957" y="360757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319603299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dk1"/>
        </a:solidFill>
        <a:effectLst/>
      </p:bgPr>
    </p:bg>
    <p:spTree>
      <p:nvGrpSpPr>
        <p:cNvPr id="1" name="Shape 199"/>
        <p:cNvGrpSpPr/>
        <p:nvPr/>
      </p:nvGrpSpPr>
      <p:grpSpPr>
        <a:xfrm>
          <a:off x="0" y="0"/>
          <a:ext cx="0" cy="0"/>
          <a:chOff x="0" y="0"/>
          <a:chExt cx="0" cy="0"/>
        </a:xfrm>
      </p:grpSpPr>
      <p:sp>
        <p:nvSpPr>
          <p:cNvPr id="200" name="Google Shape;200;p3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0"/>
          <p:cNvSpPr txBox="1">
            <a:spLocks noGrp="1"/>
          </p:cNvSpPr>
          <p:nvPr>
            <p:ph type="title"/>
          </p:nvPr>
        </p:nvSpPr>
        <p:spPr>
          <a:xfrm>
            <a:off x="833733" y="431567"/>
            <a:ext cx="10407200" cy="85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29300640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202"/>
        <p:cNvGrpSpPr/>
        <p:nvPr/>
      </p:nvGrpSpPr>
      <p:grpSpPr>
        <a:xfrm>
          <a:off x="0" y="0"/>
          <a:ext cx="0" cy="0"/>
          <a:chOff x="0" y="0"/>
          <a:chExt cx="0" cy="0"/>
        </a:xfrm>
      </p:grpSpPr>
      <p:sp>
        <p:nvSpPr>
          <p:cNvPr id="203" name="Google Shape;203;p3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1"/>
          <p:cNvSpPr txBox="1">
            <a:spLocks noGrp="1"/>
          </p:cNvSpPr>
          <p:nvPr>
            <p:ph type="title"/>
          </p:nvPr>
        </p:nvSpPr>
        <p:spPr>
          <a:xfrm>
            <a:off x="833733" y="431567"/>
            <a:ext cx="10407200" cy="85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42804299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8">
  <p:cSld name="Title only 8">
    <p:bg>
      <p:bgPr>
        <a:solidFill>
          <a:schemeClr val="dk1"/>
        </a:solidFill>
        <a:effectLst/>
      </p:bgPr>
    </p:bg>
    <p:spTree>
      <p:nvGrpSpPr>
        <p:cNvPr id="1" name="Shape 205"/>
        <p:cNvGrpSpPr/>
        <p:nvPr/>
      </p:nvGrpSpPr>
      <p:grpSpPr>
        <a:xfrm>
          <a:off x="0" y="0"/>
          <a:ext cx="0" cy="0"/>
          <a:chOff x="0" y="0"/>
          <a:chExt cx="0" cy="0"/>
        </a:xfrm>
      </p:grpSpPr>
      <p:sp>
        <p:nvSpPr>
          <p:cNvPr id="206" name="Google Shape;206;p32"/>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2"/>
          <p:cNvSpPr txBox="1">
            <a:spLocks noGrp="1"/>
          </p:cNvSpPr>
          <p:nvPr>
            <p:ph type="title"/>
          </p:nvPr>
        </p:nvSpPr>
        <p:spPr>
          <a:xfrm>
            <a:off x="6502536" y="1600867"/>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270754097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33"/>
          <p:cNvSpPr txBox="1">
            <a:spLocks noGrp="1"/>
          </p:cNvSpPr>
          <p:nvPr>
            <p:ph type="title"/>
          </p:nvPr>
        </p:nvSpPr>
        <p:spPr>
          <a:xfrm>
            <a:off x="950969" y="414533"/>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53684437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dk1"/>
        </a:solidFill>
        <a:effectLst/>
      </p:bgPr>
    </p:bg>
    <p:spTree>
      <p:nvGrpSpPr>
        <p:cNvPr id="1" name="Shape 211"/>
        <p:cNvGrpSpPr/>
        <p:nvPr/>
      </p:nvGrpSpPr>
      <p:grpSpPr>
        <a:xfrm>
          <a:off x="0" y="0"/>
          <a:ext cx="0" cy="0"/>
          <a:chOff x="0" y="0"/>
          <a:chExt cx="0" cy="0"/>
        </a:xfrm>
      </p:grpSpPr>
      <p:sp>
        <p:nvSpPr>
          <p:cNvPr id="212" name="Google Shape;212;p34"/>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34"/>
          <p:cNvSpPr txBox="1">
            <a:spLocks noGrp="1"/>
          </p:cNvSpPr>
          <p:nvPr>
            <p:ph type="title"/>
          </p:nvPr>
        </p:nvSpPr>
        <p:spPr>
          <a:xfrm>
            <a:off x="950969" y="719333"/>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52040911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653200" y="2911400"/>
            <a:ext cx="3027600" cy="10352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16" name="Google Shape;216;p3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761929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2">
  <p:cSld name="Title only 12">
    <p:bg>
      <p:bgPr>
        <a:solidFill>
          <a:schemeClr val="dk1"/>
        </a:solidFill>
        <a:effectLst/>
      </p:bgPr>
    </p:bg>
    <p:spTree>
      <p:nvGrpSpPr>
        <p:cNvPr id="1" name="Shape 217"/>
        <p:cNvGrpSpPr/>
        <p:nvPr/>
      </p:nvGrpSpPr>
      <p:grpSpPr>
        <a:xfrm>
          <a:off x="0" y="0"/>
          <a:ext cx="0" cy="0"/>
          <a:chOff x="0" y="0"/>
          <a:chExt cx="0" cy="0"/>
        </a:xfrm>
      </p:grpSpPr>
      <p:sp>
        <p:nvSpPr>
          <p:cNvPr id="218" name="Google Shape;218;p3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36"/>
          <p:cNvSpPr/>
          <p:nvPr/>
        </p:nvSpPr>
        <p:spPr>
          <a:xfrm>
            <a:off x="0" y="1645433"/>
            <a:ext cx="3875200" cy="3572800"/>
          </a:xfrm>
          <a:prstGeom prst="rect">
            <a:avLst/>
          </a:prstGeom>
          <a:solidFill>
            <a:schemeClr val="lt1"/>
          </a:solid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2400">
              <a:solidFill>
                <a:schemeClr val="lt1"/>
              </a:solidFill>
            </a:endParaRPr>
          </a:p>
        </p:txBody>
      </p:sp>
      <p:cxnSp>
        <p:nvCxnSpPr>
          <p:cNvPr id="220" name="Google Shape;220;p36"/>
          <p:cNvCxnSpPr/>
          <p:nvPr/>
        </p:nvCxnSpPr>
        <p:spPr>
          <a:xfrm>
            <a:off x="138400" y="1647033"/>
            <a:ext cx="0" cy="3584800"/>
          </a:xfrm>
          <a:prstGeom prst="straightConnector1">
            <a:avLst/>
          </a:prstGeom>
          <a:noFill/>
          <a:ln w="19050" cap="flat" cmpd="sng">
            <a:solidFill>
              <a:schemeClr val="dk1"/>
            </a:solidFill>
            <a:prstDash val="solid"/>
            <a:round/>
            <a:headEnd type="none" w="med" len="med"/>
            <a:tailEnd type="none" w="med" len="med"/>
          </a:ln>
        </p:spPr>
      </p:cxnSp>
      <p:sp>
        <p:nvSpPr>
          <p:cNvPr id="221" name="Google Shape;221;p36"/>
          <p:cNvSpPr txBox="1">
            <a:spLocks noGrp="1"/>
          </p:cNvSpPr>
          <p:nvPr>
            <p:ph type="title"/>
          </p:nvPr>
        </p:nvSpPr>
        <p:spPr>
          <a:xfrm>
            <a:off x="950967" y="2911400"/>
            <a:ext cx="3027600" cy="10352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4623941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subTitle" idx="1"/>
          </p:nvPr>
        </p:nvSpPr>
        <p:spPr>
          <a:xfrm>
            <a:off x="828767" y="1637916"/>
            <a:ext cx="10504400" cy="48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r>
              <a:rPr lang="es-ES"/>
              <a:t>Haga clic para modificar el estilo de subtítulo del patrón</a:t>
            </a:r>
            <a:endParaRPr/>
          </a:p>
        </p:txBody>
      </p:sp>
      <p:sp>
        <p:nvSpPr>
          <p:cNvPr id="29" name="Google Shape;29;p4"/>
          <p:cNvSpPr txBox="1">
            <a:spLocks noGrp="1"/>
          </p:cNvSpPr>
          <p:nvPr>
            <p:ph type="title"/>
          </p:nvPr>
        </p:nvSpPr>
        <p:spPr>
          <a:xfrm>
            <a:off x="833733" y="421084"/>
            <a:ext cx="10272000" cy="94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52799433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3">
  <p:cSld name="Title only 13">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812729" y="504681"/>
            <a:ext cx="5262400" cy="1841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24" name="Google Shape;224;p3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207581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4">
  <p:cSld name="Title only 14">
    <p:bg>
      <p:bgPr>
        <a:solidFill>
          <a:schemeClr val="dk1"/>
        </a:solidFill>
        <a:effectLst/>
      </p:bgPr>
    </p:bg>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950967" y="471933"/>
            <a:ext cx="10302400" cy="10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27" name="Google Shape;227;p38"/>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349045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5">
  <p:cSld name="Title only 15">
    <p:bg>
      <p:bgPr>
        <a:solidFill>
          <a:schemeClr val="dk1"/>
        </a:solidFill>
        <a:effectLst/>
      </p:bgPr>
    </p:bg>
    <p:spTree>
      <p:nvGrpSpPr>
        <p:cNvPr id="1" name="Shape 228"/>
        <p:cNvGrpSpPr/>
        <p:nvPr/>
      </p:nvGrpSpPr>
      <p:grpSpPr>
        <a:xfrm>
          <a:off x="0" y="0"/>
          <a:ext cx="0" cy="0"/>
          <a:chOff x="0" y="0"/>
          <a:chExt cx="0" cy="0"/>
        </a:xfrm>
      </p:grpSpPr>
      <p:sp>
        <p:nvSpPr>
          <p:cNvPr id="229" name="Google Shape;229;p39"/>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39"/>
          <p:cNvSpPr txBox="1">
            <a:spLocks noGrp="1"/>
          </p:cNvSpPr>
          <p:nvPr>
            <p:ph type="title"/>
          </p:nvPr>
        </p:nvSpPr>
        <p:spPr>
          <a:xfrm>
            <a:off x="655200" y="2572800"/>
            <a:ext cx="3023600" cy="171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40432186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6">
  <p:cSld name="Title only 16">
    <p:bg>
      <p:bgPr>
        <a:solidFill>
          <a:schemeClr val="dk1"/>
        </a:solidFill>
        <a:effectLst/>
      </p:bgPr>
    </p:bg>
    <p:spTree>
      <p:nvGrpSpPr>
        <p:cNvPr id="1" name="Shape 231"/>
        <p:cNvGrpSpPr/>
        <p:nvPr/>
      </p:nvGrpSpPr>
      <p:grpSpPr>
        <a:xfrm>
          <a:off x="0" y="0"/>
          <a:ext cx="0" cy="0"/>
          <a:chOff x="0" y="0"/>
          <a:chExt cx="0" cy="0"/>
        </a:xfrm>
      </p:grpSpPr>
      <p:sp>
        <p:nvSpPr>
          <p:cNvPr id="232" name="Google Shape;232;p4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40"/>
          <p:cNvSpPr txBox="1">
            <a:spLocks noGrp="1"/>
          </p:cNvSpPr>
          <p:nvPr>
            <p:ph type="title"/>
          </p:nvPr>
        </p:nvSpPr>
        <p:spPr>
          <a:xfrm>
            <a:off x="8229600" y="560720"/>
            <a:ext cx="3023600" cy="171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393123320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7">
  <p:cSld name="Title only 17">
    <p:spTree>
      <p:nvGrpSpPr>
        <p:cNvPr id="1" name="Shape 234"/>
        <p:cNvGrpSpPr/>
        <p:nvPr/>
      </p:nvGrpSpPr>
      <p:grpSpPr>
        <a:xfrm>
          <a:off x="0" y="0"/>
          <a:ext cx="0" cy="0"/>
          <a:chOff x="0" y="0"/>
          <a:chExt cx="0" cy="0"/>
        </a:xfrm>
      </p:grpSpPr>
      <p:sp>
        <p:nvSpPr>
          <p:cNvPr id="235" name="Google Shape;235;p4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1"/>
          <p:cNvSpPr/>
          <p:nvPr/>
        </p:nvSpPr>
        <p:spPr>
          <a:xfrm>
            <a:off x="3863" y="-66567"/>
            <a:ext cx="12192000" cy="6944400"/>
          </a:xfrm>
          <a:prstGeom prst="rect">
            <a:avLst/>
          </a:prstGeom>
          <a:solidFill>
            <a:schemeClr val="dk1">
              <a:alpha val="648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41"/>
          <p:cNvSpPr/>
          <p:nvPr/>
        </p:nvSpPr>
        <p:spPr>
          <a:xfrm>
            <a:off x="3632200" y="0"/>
            <a:ext cx="49276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cxnSp>
        <p:nvCxnSpPr>
          <p:cNvPr id="238" name="Google Shape;238;p41"/>
          <p:cNvCxnSpPr/>
          <p:nvPr/>
        </p:nvCxnSpPr>
        <p:spPr>
          <a:xfrm>
            <a:off x="3604864" y="141600"/>
            <a:ext cx="5082400" cy="0"/>
          </a:xfrm>
          <a:prstGeom prst="straightConnector1">
            <a:avLst/>
          </a:prstGeom>
          <a:noFill/>
          <a:ln w="19050" cap="flat" cmpd="sng">
            <a:solidFill>
              <a:schemeClr val="dk1"/>
            </a:solidFill>
            <a:prstDash val="solid"/>
            <a:round/>
            <a:headEnd type="none" w="med" len="med"/>
            <a:tailEnd type="none" w="med" len="med"/>
          </a:ln>
        </p:spPr>
      </p:cxnSp>
      <p:cxnSp>
        <p:nvCxnSpPr>
          <p:cNvPr id="239" name="Google Shape;239;p41"/>
          <p:cNvCxnSpPr/>
          <p:nvPr/>
        </p:nvCxnSpPr>
        <p:spPr>
          <a:xfrm>
            <a:off x="3604864" y="6716400"/>
            <a:ext cx="5082400" cy="0"/>
          </a:xfrm>
          <a:prstGeom prst="straightConnector1">
            <a:avLst/>
          </a:prstGeom>
          <a:noFill/>
          <a:ln w="19050" cap="flat" cmpd="sng">
            <a:solidFill>
              <a:schemeClr val="dk1"/>
            </a:solidFill>
            <a:prstDash val="solid"/>
            <a:round/>
            <a:headEnd type="none" w="med" len="med"/>
            <a:tailEnd type="none" w="med" len="med"/>
          </a:ln>
        </p:spPr>
      </p:cxnSp>
      <p:sp>
        <p:nvSpPr>
          <p:cNvPr id="240" name="Google Shape;240;p41"/>
          <p:cNvSpPr txBox="1">
            <a:spLocks noGrp="1"/>
          </p:cNvSpPr>
          <p:nvPr>
            <p:ph type="title"/>
          </p:nvPr>
        </p:nvSpPr>
        <p:spPr>
          <a:xfrm>
            <a:off x="3632200" y="472112"/>
            <a:ext cx="4927600" cy="10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24677875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8">
  <p:cSld name="Title only 18">
    <p:bg>
      <p:bgPr>
        <a:solidFill>
          <a:schemeClr val="dk1"/>
        </a:solidFill>
        <a:effectLst/>
      </p:bgPr>
    </p:bg>
    <p:spTree>
      <p:nvGrpSpPr>
        <p:cNvPr id="1" name="Shape 241"/>
        <p:cNvGrpSpPr/>
        <p:nvPr/>
      </p:nvGrpSpPr>
      <p:grpSpPr>
        <a:xfrm>
          <a:off x="0" y="0"/>
          <a:ext cx="0" cy="0"/>
          <a:chOff x="0" y="0"/>
          <a:chExt cx="0" cy="0"/>
        </a:xfrm>
      </p:grpSpPr>
      <p:sp>
        <p:nvSpPr>
          <p:cNvPr id="242" name="Google Shape;242;p42"/>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42"/>
          <p:cNvSpPr txBox="1">
            <a:spLocks noGrp="1"/>
          </p:cNvSpPr>
          <p:nvPr>
            <p:ph type="title"/>
          </p:nvPr>
        </p:nvSpPr>
        <p:spPr>
          <a:xfrm>
            <a:off x="950967" y="910300"/>
            <a:ext cx="2778800" cy="104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231303218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904835" y="431433"/>
            <a:ext cx="10394000" cy="9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46" name="Google Shape;246;p43"/>
          <p:cNvSpPr txBox="1">
            <a:spLocks noGrp="1"/>
          </p:cNvSpPr>
          <p:nvPr>
            <p:ph type="subTitle" idx="1"/>
          </p:nvPr>
        </p:nvSpPr>
        <p:spPr>
          <a:xfrm>
            <a:off x="1505357" y="1892029"/>
            <a:ext cx="24992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47" name="Google Shape;247;p43"/>
          <p:cNvSpPr txBox="1">
            <a:spLocks noGrp="1"/>
          </p:cNvSpPr>
          <p:nvPr>
            <p:ph type="subTitle" idx="2"/>
          </p:nvPr>
        </p:nvSpPr>
        <p:spPr>
          <a:xfrm>
            <a:off x="1340357" y="2268487"/>
            <a:ext cx="282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48" name="Google Shape;248;p43"/>
          <p:cNvSpPr txBox="1">
            <a:spLocks noGrp="1"/>
          </p:cNvSpPr>
          <p:nvPr>
            <p:ph type="subTitle" idx="3"/>
          </p:nvPr>
        </p:nvSpPr>
        <p:spPr>
          <a:xfrm>
            <a:off x="4733271" y="1885629"/>
            <a:ext cx="24992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49" name="Google Shape;249;p43"/>
          <p:cNvSpPr txBox="1">
            <a:spLocks noGrp="1"/>
          </p:cNvSpPr>
          <p:nvPr>
            <p:ph type="subTitle" idx="4"/>
          </p:nvPr>
        </p:nvSpPr>
        <p:spPr>
          <a:xfrm>
            <a:off x="4568671" y="2268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0" name="Google Shape;250;p43"/>
          <p:cNvSpPr txBox="1">
            <a:spLocks noGrp="1"/>
          </p:cNvSpPr>
          <p:nvPr>
            <p:ph type="subTitle" idx="5"/>
          </p:nvPr>
        </p:nvSpPr>
        <p:spPr>
          <a:xfrm>
            <a:off x="8078912" y="1885629"/>
            <a:ext cx="24956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51" name="Google Shape;251;p43"/>
          <p:cNvSpPr txBox="1">
            <a:spLocks noGrp="1"/>
          </p:cNvSpPr>
          <p:nvPr>
            <p:ph type="subTitle" idx="6"/>
          </p:nvPr>
        </p:nvSpPr>
        <p:spPr>
          <a:xfrm>
            <a:off x="7845312" y="2268487"/>
            <a:ext cx="29628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2" name="Google Shape;252;p43"/>
          <p:cNvSpPr txBox="1">
            <a:spLocks noGrp="1"/>
          </p:cNvSpPr>
          <p:nvPr>
            <p:ph type="subTitle" idx="7"/>
          </p:nvPr>
        </p:nvSpPr>
        <p:spPr>
          <a:xfrm>
            <a:off x="1505357" y="3579933"/>
            <a:ext cx="24992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53" name="Google Shape;253;p43"/>
          <p:cNvSpPr txBox="1">
            <a:spLocks noGrp="1"/>
          </p:cNvSpPr>
          <p:nvPr>
            <p:ph type="subTitle" idx="8"/>
          </p:nvPr>
        </p:nvSpPr>
        <p:spPr>
          <a:xfrm>
            <a:off x="1340357" y="3930416"/>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4" name="Google Shape;254;p43"/>
          <p:cNvSpPr txBox="1">
            <a:spLocks noGrp="1"/>
          </p:cNvSpPr>
          <p:nvPr>
            <p:ph type="subTitle" idx="9"/>
          </p:nvPr>
        </p:nvSpPr>
        <p:spPr>
          <a:xfrm>
            <a:off x="4735071" y="3579933"/>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55" name="Google Shape;255;p43"/>
          <p:cNvSpPr txBox="1">
            <a:spLocks noGrp="1"/>
          </p:cNvSpPr>
          <p:nvPr>
            <p:ph type="subTitle" idx="13"/>
          </p:nvPr>
        </p:nvSpPr>
        <p:spPr>
          <a:xfrm>
            <a:off x="4568671" y="3932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6" name="Google Shape;256;p43"/>
          <p:cNvSpPr txBox="1">
            <a:spLocks noGrp="1"/>
          </p:cNvSpPr>
          <p:nvPr>
            <p:ph type="subTitle" idx="14"/>
          </p:nvPr>
        </p:nvSpPr>
        <p:spPr>
          <a:xfrm>
            <a:off x="8078912" y="3579933"/>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57" name="Google Shape;257;p43"/>
          <p:cNvSpPr txBox="1">
            <a:spLocks noGrp="1"/>
          </p:cNvSpPr>
          <p:nvPr>
            <p:ph type="subTitle" idx="15"/>
          </p:nvPr>
        </p:nvSpPr>
        <p:spPr>
          <a:xfrm>
            <a:off x="7912512" y="3932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8" name="Google Shape;258;p4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762836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bg>
      <p:bgPr>
        <a:solidFill>
          <a:schemeClr val="dk1"/>
        </a:solidFill>
        <a:effectLst/>
      </p:bgPr>
    </p:bg>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xfrm>
            <a:off x="3197000" y="431433"/>
            <a:ext cx="8102000" cy="979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61" name="Google Shape;261;p44"/>
          <p:cNvSpPr txBox="1">
            <a:spLocks noGrp="1"/>
          </p:cNvSpPr>
          <p:nvPr>
            <p:ph type="subTitle" idx="1"/>
          </p:nvPr>
        </p:nvSpPr>
        <p:spPr>
          <a:xfrm>
            <a:off x="4268257" y="2095229"/>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62" name="Google Shape;262;p44"/>
          <p:cNvSpPr txBox="1">
            <a:spLocks noGrp="1"/>
          </p:cNvSpPr>
          <p:nvPr>
            <p:ph type="subTitle" idx="2"/>
          </p:nvPr>
        </p:nvSpPr>
        <p:spPr>
          <a:xfrm>
            <a:off x="4268257" y="2471687"/>
            <a:ext cx="282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63" name="Google Shape;263;p44"/>
          <p:cNvSpPr txBox="1">
            <a:spLocks noGrp="1"/>
          </p:cNvSpPr>
          <p:nvPr>
            <p:ph type="subTitle" idx="3"/>
          </p:nvPr>
        </p:nvSpPr>
        <p:spPr>
          <a:xfrm>
            <a:off x="8454912" y="2088829"/>
            <a:ext cx="2499200" cy="38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64" name="Google Shape;264;p44"/>
          <p:cNvSpPr txBox="1">
            <a:spLocks noGrp="1"/>
          </p:cNvSpPr>
          <p:nvPr>
            <p:ph type="subTitle" idx="4"/>
          </p:nvPr>
        </p:nvSpPr>
        <p:spPr>
          <a:xfrm>
            <a:off x="8454912" y="2471687"/>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65" name="Google Shape;265;p44"/>
          <p:cNvSpPr txBox="1">
            <a:spLocks noGrp="1"/>
          </p:cNvSpPr>
          <p:nvPr>
            <p:ph type="subTitle" idx="5"/>
          </p:nvPr>
        </p:nvSpPr>
        <p:spPr>
          <a:xfrm>
            <a:off x="8454912" y="3554024"/>
            <a:ext cx="2495600" cy="38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66" name="Google Shape;266;p44"/>
          <p:cNvSpPr txBox="1">
            <a:spLocks noGrp="1"/>
          </p:cNvSpPr>
          <p:nvPr>
            <p:ph type="subTitle" idx="6"/>
          </p:nvPr>
        </p:nvSpPr>
        <p:spPr>
          <a:xfrm>
            <a:off x="8454912" y="3936881"/>
            <a:ext cx="29628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67" name="Google Shape;267;p44"/>
          <p:cNvSpPr txBox="1">
            <a:spLocks noGrp="1"/>
          </p:cNvSpPr>
          <p:nvPr>
            <p:ph type="subTitle" idx="7"/>
          </p:nvPr>
        </p:nvSpPr>
        <p:spPr>
          <a:xfrm>
            <a:off x="4268257" y="3560948"/>
            <a:ext cx="24992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68" name="Google Shape;268;p44"/>
          <p:cNvSpPr txBox="1">
            <a:spLocks noGrp="1"/>
          </p:cNvSpPr>
          <p:nvPr>
            <p:ph type="subTitle" idx="8"/>
          </p:nvPr>
        </p:nvSpPr>
        <p:spPr>
          <a:xfrm>
            <a:off x="4268257" y="3939112"/>
            <a:ext cx="28292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69" name="Google Shape;269;p44"/>
          <p:cNvSpPr txBox="1">
            <a:spLocks noGrp="1"/>
          </p:cNvSpPr>
          <p:nvPr>
            <p:ph type="subTitle" idx="9"/>
          </p:nvPr>
        </p:nvSpPr>
        <p:spPr>
          <a:xfrm>
            <a:off x="4268257" y="5047476"/>
            <a:ext cx="24956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70" name="Google Shape;270;p44"/>
          <p:cNvSpPr txBox="1">
            <a:spLocks noGrp="1"/>
          </p:cNvSpPr>
          <p:nvPr>
            <p:ph type="subTitle" idx="13"/>
          </p:nvPr>
        </p:nvSpPr>
        <p:spPr>
          <a:xfrm>
            <a:off x="4268257" y="5427711"/>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71" name="Google Shape;271;p44"/>
          <p:cNvSpPr txBox="1">
            <a:spLocks noGrp="1"/>
          </p:cNvSpPr>
          <p:nvPr>
            <p:ph type="subTitle" idx="14"/>
          </p:nvPr>
        </p:nvSpPr>
        <p:spPr>
          <a:xfrm>
            <a:off x="8454912" y="5049844"/>
            <a:ext cx="24956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72" name="Google Shape;272;p44"/>
          <p:cNvSpPr txBox="1">
            <a:spLocks noGrp="1"/>
          </p:cNvSpPr>
          <p:nvPr>
            <p:ph type="subTitle" idx="15"/>
          </p:nvPr>
        </p:nvSpPr>
        <p:spPr>
          <a:xfrm>
            <a:off x="8454912" y="5430079"/>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73" name="Google Shape;273;p44"/>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835848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286"/>
        <p:cNvGrpSpPr/>
        <p:nvPr/>
      </p:nvGrpSpPr>
      <p:grpSpPr>
        <a:xfrm>
          <a:off x="0" y="0"/>
          <a:ext cx="0" cy="0"/>
          <a:chOff x="0" y="0"/>
          <a:chExt cx="0" cy="0"/>
        </a:xfrm>
      </p:grpSpPr>
      <p:sp>
        <p:nvSpPr>
          <p:cNvPr id="287" name="Google Shape;287;p46"/>
          <p:cNvSpPr/>
          <p:nvPr/>
        </p:nvSpPr>
        <p:spPr>
          <a:xfrm>
            <a:off x="5488333" y="2755067"/>
            <a:ext cx="6945200" cy="1353200"/>
          </a:xfrm>
          <a:prstGeom prst="rect">
            <a:avLst/>
          </a:prstGeom>
          <a:solidFill>
            <a:schemeClr val="lt1"/>
          </a:solid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2400">
              <a:solidFill>
                <a:schemeClr val="lt1"/>
              </a:solidFill>
            </a:endParaRPr>
          </a:p>
        </p:txBody>
      </p:sp>
      <p:sp>
        <p:nvSpPr>
          <p:cNvPr id="288" name="Google Shape;288;p4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6"/>
          <p:cNvSpPr txBox="1">
            <a:spLocks noGrp="1"/>
          </p:cNvSpPr>
          <p:nvPr>
            <p:ph type="subTitle" idx="1"/>
          </p:nvPr>
        </p:nvSpPr>
        <p:spPr>
          <a:xfrm>
            <a:off x="2156024" y="927631"/>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90" name="Google Shape;290;p46"/>
          <p:cNvSpPr txBox="1">
            <a:spLocks noGrp="1"/>
          </p:cNvSpPr>
          <p:nvPr>
            <p:ph type="subTitle" idx="2"/>
          </p:nvPr>
        </p:nvSpPr>
        <p:spPr>
          <a:xfrm>
            <a:off x="2156024" y="1278119"/>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91" name="Google Shape;291;p46"/>
          <p:cNvSpPr txBox="1">
            <a:spLocks noGrp="1"/>
          </p:cNvSpPr>
          <p:nvPr>
            <p:ph type="subTitle" idx="3"/>
          </p:nvPr>
        </p:nvSpPr>
        <p:spPr>
          <a:xfrm>
            <a:off x="2156024" y="4524119"/>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92" name="Google Shape;292;p46"/>
          <p:cNvSpPr txBox="1">
            <a:spLocks noGrp="1"/>
          </p:cNvSpPr>
          <p:nvPr>
            <p:ph type="subTitle" idx="4"/>
          </p:nvPr>
        </p:nvSpPr>
        <p:spPr>
          <a:xfrm>
            <a:off x="2156024" y="4873624"/>
            <a:ext cx="2199200" cy="117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93" name="Google Shape;293;p46"/>
          <p:cNvSpPr txBox="1">
            <a:spLocks noGrp="1"/>
          </p:cNvSpPr>
          <p:nvPr>
            <p:ph type="subTitle" idx="5"/>
          </p:nvPr>
        </p:nvSpPr>
        <p:spPr>
          <a:xfrm>
            <a:off x="2156024" y="2729691"/>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94" name="Google Shape;294;p46"/>
          <p:cNvSpPr txBox="1">
            <a:spLocks noGrp="1"/>
          </p:cNvSpPr>
          <p:nvPr>
            <p:ph type="subTitle" idx="6"/>
          </p:nvPr>
        </p:nvSpPr>
        <p:spPr>
          <a:xfrm>
            <a:off x="2156024" y="3080987"/>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95" name="Google Shape;295;p46"/>
          <p:cNvSpPr txBox="1">
            <a:spLocks noGrp="1"/>
          </p:cNvSpPr>
          <p:nvPr>
            <p:ph type="title"/>
          </p:nvPr>
        </p:nvSpPr>
        <p:spPr>
          <a:xfrm>
            <a:off x="6095300" y="2984033"/>
            <a:ext cx="5158000" cy="8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097205398"/>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96"/>
        <p:cNvGrpSpPr/>
        <p:nvPr/>
      </p:nvGrpSpPr>
      <p:grpSpPr>
        <a:xfrm>
          <a:off x="0" y="0"/>
          <a:ext cx="0" cy="0"/>
          <a:chOff x="0" y="0"/>
          <a:chExt cx="0" cy="0"/>
        </a:xfrm>
      </p:grpSpPr>
      <p:sp>
        <p:nvSpPr>
          <p:cNvPr id="297" name="Google Shape;297;p4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7"/>
          <p:cNvSpPr txBox="1">
            <a:spLocks noGrp="1"/>
          </p:cNvSpPr>
          <p:nvPr>
            <p:ph type="subTitle" idx="1"/>
          </p:nvPr>
        </p:nvSpPr>
        <p:spPr>
          <a:xfrm>
            <a:off x="6400800" y="987499"/>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299" name="Google Shape;299;p47"/>
          <p:cNvSpPr txBox="1">
            <a:spLocks noGrp="1"/>
          </p:cNvSpPr>
          <p:nvPr>
            <p:ph type="subTitle" idx="2"/>
          </p:nvPr>
        </p:nvSpPr>
        <p:spPr>
          <a:xfrm>
            <a:off x="6400800" y="1464529"/>
            <a:ext cx="4540000" cy="61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00" name="Google Shape;300;p47"/>
          <p:cNvSpPr txBox="1">
            <a:spLocks noGrp="1"/>
          </p:cNvSpPr>
          <p:nvPr>
            <p:ph type="subTitle" idx="3"/>
          </p:nvPr>
        </p:nvSpPr>
        <p:spPr>
          <a:xfrm>
            <a:off x="6400800" y="4815647"/>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01" name="Google Shape;301;p47"/>
          <p:cNvSpPr txBox="1">
            <a:spLocks noGrp="1"/>
          </p:cNvSpPr>
          <p:nvPr>
            <p:ph type="subTitle" idx="4"/>
          </p:nvPr>
        </p:nvSpPr>
        <p:spPr>
          <a:xfrm>
            <a:off x="6400800" y="2747887"/>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02" name="Google Shape;302;p47"/>
          <p:cNvSpPr txBox="1">
            <a:spLocks noGrp="1"/>
          </p:cNvSpPr>
          <p:nvPr>
            <p:ph type="subTitle" idx="5"/>
          </p:nvPr>
        </p:nvSpPr>
        <p:spPr>
          <a:xfrm>
            <a:off x="6400800" y="2265268"/>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03" name="Google Shape;303;p47"/>
          <p:cNvSpPr txBox="1">
            <a:spLocks noGrp="1"/>
          </p:cNvSpPr>
          <p:nvPr>
            <p:ph type="subTitle" idx="6"/>
          </p:nvPr>
        </p:nvSpPr>
        <p:spPr>
          <a:xfrm>
            <a:off x="6400800" y="5294495"/>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04" name="Google Shape;304;p47"/>
          <p:cNvSpPr txBox="1">
            <a:spLocks noGrp="1"/>
          </p:cNvSpPr>
          <p:nvPr>
            <p:ph type="title"/>
          </p:nvPr>
        </p:nvSpPr>
        <p:spPr>
          <a:xfrm>
            <a:off x="804200" y="2523733"/>
            <a:ext cx="2725600" cy="15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05" name="Google Shape;305;p47"/>
          <p:cNvSpPr txBox="1">
            <a:spLocks noGrp="1"/>
          </p:cNvSpPr>
          <p:nvPr>
            <p:ph type="subTitle" idx="7"/>
          </p:nvPr>
        </p:nvSpPr>
        <p:spPr>
          <a:xfrm>
            <a:off x="6400800" y="4027276"/>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06" name="Google Shape;306;p47"/>
          <p:cNvSpPr txBox="1">
            <a:spLocks noGrp="1"/>
          </p:cNvSpPr>
          <p:nvPr>
            <p:ph type="subTitle" idx="8"/>
          </p:nvPr>
        </p:nvSpPr>
        <p:spPr>
          <a:xfrm>
            <a:off x="6400800" y="3544871"/>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Tree>
    <p:extLst>
      <p:ext uri="{BB962C8B-B14F-4D97-AF65-F5344CB8AC3E}">
        <p14:creationId xmlns:p14="http://schemas.microsoft.com/office/powerpoint/2010/main" val="258587174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5"/>
          <p:cNvSpPr/>
          <p:nvPr/>
        </p:nvSpPr>
        <p:spPr>
          <a:xfrm>
            <a:off x="4252763" y="-81933"/>
            <a:ext cx="8222000" cy="700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txBox="1">
            <a:spLocks noGrp="1"/>
          </p:cNvSpPr>
          <p:nvPr>
            <p:ph type="title"/>
          </p:nvPr>
        </p:nvSpPr>
        <p:spPr>
          <a:xfrm>
            <a:off x="311800" y="2392400"/>
            <a:ext cx="37104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4" name="Google Shape;34;p5"/>
          <p:cNvSpPr txBox="1">
            <a:spLocks noGrp="1"/>
          </p:cNvSpPr>
          <p:nvPr>
            <p:ph type="subTitle" idx="1"/>
          </p:nvPr>
        </p:nvSpPr>
        <p:spPr>
          <a:xfrm>
            <a:off x="5537704" y="4195735"/>
            <a:ext cx="2450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5" name="Google Shape;35;p5"/>
          <p:cNvSpPr txBox="1">
            <a:spLocks noGrp="1"/>
          </p:cNvSpPr>
          <p:nvPr>
            <p:ph type="subTitle" idx="2"/>
          </p:nvPr>
        </p:nvSpPr>
        <p:spPr>
          <a:xfrm>
            <a:off x="5208504" y="4611148"/>
            <a:ext cx="2779600" cy="148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2pPr>
            <a:lvl3pPr lvl="2"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3pPr>
            <a:lvl4pPr lvl="3"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4pPr>
            <a:lvl5pPr lvl="4"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5pPr>
            <a:lvl6pPr lvl="5"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6pPr>
            <a:lvl7pPr lvl="6"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7pPr>
            <a:lvl8pPr lvl="7"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8pPr>
            <a:lvl9pPr lvl="8"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36" name="Google Shape;36;p5"/>
          <p:cNvSpPr txBox="1">
            <a:spLocks noGrp="1"/>
          </p:cNvSpPr>
          <p:nvPr>
            <p:ph type="subTitle" idx="3"/>
          </p:nvPr>
        </p:nvSpPr>
        <p:spPr>
          <a:xfrm>
            <a:off x="8498983" y="773859"/>
            <a:ext cx="25600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7" name="Google Shape;37;p5"/>
          <p:cNvSpPr txBox="1">
            <a:spLocks noGrp="1"/>
          </p:cNvSpPr>
          <p:nvPr>
            <p:ph type="subTitle" idx="4"/>
          </p:nvPr>
        </p:nvSpPr>
        <p:spPr>
          <a:xfrm>
            <a:off x="8498985" y="1177955"/>
            <a:ext cx="2776400" cy="1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9pPr>
          </a:lstStyle>
          <a:p>
            <a:r>
              <a:rPr lang="es-ES"/>
              <a:t>Haga clic para modificar el estilo de subtítulo del patrón</a:t>
            </a:r>
            <a:endParaRPr/>
          </a:p>
        </p:txBody>
      </p:sp>
    </p:spTree>
    <p:extLst>
      <p:ext uri="{BB962C8B-B14F-4D97-AF65-F5344CB8AC3E}">
        <p14:creationId xmlns:p14="http://schemas.microsoft.com/office/powerpoint/2010/main" val="1748772717"/>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307"/>
        <p:cNvGrpSpPr/>
        <p:nvPr/>
      </p:nvGrpSpPr>
      <p:grpSpPr>
        <a:xfrm>
          <a:off x="0" y="0"/>
          <a:ext cx="0" cy="0"/>
          <a:chOff x="0" y="0"/>
          <a:chExt cx="0" cy="0"/>
        </a:xfrm>
      </p:grpSpPr>
      <p:sp>
        <p:nvSpPr>
          <p:cNvPr id="308" name="Google Shape;308;p4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48"/>
          <p:cNvSpPr txBox="1">
            <a:spLocks noGrp="1"/>
          </p:cNvSpPr>
          <p:nvPr>
            <p:ph type="subTitle" idx="1"/>
          </p:nvPr>
        </p:nvSpPr>
        <p:spPr>
          <a:xfrm>
            <a:off x="1920229" y="2539967"/>
            <a:ext cx="1952000" cy="29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10" name="Google Shape;310;p48"/>
          <p:cNvSpPr txBox="1">
            <a:spLocks noGrp="1"/>
          </p:cNvSpPr>
          <p:nvPr>
            <p:ph type="subTitle" idx="2"/>
          </p:nvPr>
        </p:nvSpPr>
        <p:spPr>
          <a:xfrm>
            <a:off x="950967" y="3017000"/>
            <a:ext cx="2921600" cy="613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lt1"/>
                </a:solidFill>
              </a:defRPr>
            </a:lvl2pPr>
            <a:lvl3pPr lvl="2" algn="r" rtl="0">
              <a:lnSpc>
                <a:spcPct val="100000"/>
              </a:lnSpc>
              <a:spcBef>
                <a:spcPts val="0"/>
              </a:spcBef>
              <a:spcAft>
                <a:spcPts val="0"/>
              </a:spcAft>
              <a:buNone/>
              <a:defRPr sz="1867">
                <a:solidFill>
                  <a:schemeClr val="lt1"/>
                </a:solidFill>
              </a:defRPr>
            </a:lvl3pPr>
            <a:lvl4pPr lvl="3" algn="r" rtl="0">
              <a:lnSpc>
                <a:spcPct val="100000"/>
              </a:lnSpc>
              <a:spcBef>
                <a:spcPts val="0"/>
              </a:spcBef>
              <a:spcAft>
                <a:spcPts val="0"/>
              </a:spcAft>
              <a:buNone/>
              <a:defRPr sz="1867">
                <a:solidFill>
                  <a:schemeClr val="lt1"/>
                </a:solidFill>
              </a:defRPr>
            </a:lvl4pPr>
            <a:lvl5pPr lvl="4" algn="r" rtl="0">
              <a:lnSpc>
                <a:spcPct val="100000"/>
              </a:lnSpc>
              <a:spcBef>
                <a:spcPts val="0"/>
              </a:spcBef>
              <a:spcAft>
                <a:spcPts val="0"/>
              </a:spcAft>
              <a:buNone/>
              <a:defRPr sz="1867">
                <a:solidFill>
                  <a:schemeClr val="lt1"/>
                </a:solidFill>
              </a:defRPr>
            </a:lvl5pPr>
            <a:lvl6pPr lvl="5" algn="r" rtl="0">
              <a:lnSpc>
                <a:spcPct val="100000"/>
              </a:lnSpc>
              <a:spcBef>
                <a:spcPts val="0"/>
              </a:spcBef>
              <a:spcAft>
                <a:spcPts val="0"/>
              </a:spcAft>
              <a:buNone/>
              <a:defRPr sz="1867">
                <a:solidFill>
                  <a:schemeClr val="lt1"/>
                </a:solidFill>
              </a:defRPr>
            </a:lvl6pPr>
            <a:lvl7pPr lvl="6" algn="r" rtl="0">
              <a:lnSpc>
                <a:spcPct val="100000"/>
              </a:lnSpc>
              <a:spcBef>
                <a:spcPts val="0"/>
              </a:spcBef>
              <a:spcAft>
                <a:spcPts val="0"/>
              </a:spcAft>
              <a:buNone/>
              <a:defRPr sz="1867">
                <a:solidFill>
                  <a:schemeClr val="lt1"/>
                </a:solidFill>
              </a:defRPr>
            </a:lvl7pPr>
            <a:lvl8pPr lvl="7" algn="r" rtl="0">
              <a:lnSpc>
                <a:spcPct val="100000"/>
              </a:lnSpc>
              <a:spcBef>
                <a:spcPts val="0"/>
              </a:spcBef>
              <a:spcAft>
                <a:spcPts val="0"/>
              </a:spcAft>
              <a:buNone/>
              <a:defRPr sz="1867">
                <a:solidFill>
                  <a:schemeClr val="lt1"/>
                </a:solidFill>
              </a:defRPr>
            </a:lvl8pPr>
            <a:lvl9pPr lvl="8" algn="r"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11" name="Google Shape;311;p48"/>
          <p:cNvSpPr txBox="1">
            <a:spLocks noGrp="1"/>
          </p:cNvSpPr>
          <p:nvPr>
            <p:ph type="subTitle" idx="3"/>
          </p:nvPr>
        </p:nvSpPr>
        <p:spPr>
          <a:xfrm>
            <a:off x="8294356" y="4518447"/>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12" name="Google Shape;312;p48"/>
          <p:cNvSpPr txBox="1">
            <a:spLocks noGrp="1"/>
          </p:cNvSpPr>
          <p:nvPr>
            <p:ph type="subTitle" idx="4"/>
          </p:nvPr>
        </p:nvSpPr>
        <p:spPr>
          <a:xfrm>
            <a:off x="8294356" y="3022587"/>
            <a:ext cx="2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13" name="Google Shape;313;p48"/>
          <p:cNvSpPr txBox="1">
            <a:spLocks noGrp="1"/>
          </p:cNvSpPr>
          <p:nvPr>
            <p:ph type="subTitle" idx="5"/>
          </p:nvPr>
        </p:nvSpPr>
        <p:spPr>
          <a:xfrm>
            <a:off x="8294356" y="2539968"/>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14" name="Google Shape;314;p48"/>
          <p:cNvSpPr txBox="1">
            <a:spLocks noGrp="1"/>
          </p:cNvSpPr>
          <p:nvPr>
            <p:ph type="subTitle" idx="6"/>
          </p:nvPr>
        </p:nvSpPr>
        <p:spPr>
          <a:xfrm>
            <a:off x="8294356" y="4997295"/>
            <a:ext cx="2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15" name="Google Shape;315;p48"/>
          <p:cNvSpPr txBox="1">
            <a:spLocks noGrp="1"/>
          </p:cNvSpPr>
          <p:nvPr>
            <p:ph type="title"/>
          </p:nvPr>
        </p:nvSpPr>
        <p:spPr>
          <a:xfrm>
            <a:off x="2571767" y="503035"/>
            <a:ext cx="7048400" cy="9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16" name="Google Shape;316;p48"/>
          <p:cNvSpPr txBox="1">
            <a:spLocks noGrp="1"/>
          </p:cNvSpPr>
          <p:nvPr>
            <p:ph type="subTitle" idx="7"/>
          </p:nvPr>
        </p:nvSpPr>
        <p:spPr>
          <a:xfrm>
            <a:off x="953797" y="5001967"/>
            <a:ext cx="2918000" cy="60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lt1"/>
                </a:solidFill>
              </a:defRPr>
            </a:lvl2pPr>
            <a:lvl3pPr lvl="2" algn="r" rtl="0">
              <a:lnSpc>
                <a:spcPct val="100000"/>
              </a:lnSpc>
              <a:spcBef>
                <a:spcPts val="0"/>
              </a:spcBef>
              <a:spcAft>
                <a:spcPts val="0"/>
              </a:spcAft>
              <a:buNone/>
              <a:defRPr sz="1867">
                <a:solidFill>
                  <a:schemeClr val="lt1"/>
                </a:solidFill>
              </a:defRPr>
            </a:lvl3pPr>
            <a:lvl4pPr lvl="3" algn="r" rtl="0">
              <a:lnSpc>
                <a:spcPct val="100000"/>
              </a:lnSpc>
              <a:spcBef>
                <a:spcPts val="0"/>
              </a:spcBef>
              <a:spcAft>
                <a:spcPts val="0"/>
              </a:spcAft>
              <a:buNone/>
              <a:defRPr sz="1867">
                <a:solidFill>
                  <a:schemeClr val="lt1"/>
                </a:solidFill>
              </a:defRPr>
            </a:lvl4pPr>
            <a:lvl5pPr lvl="4" algn="r" rtl="0">
              <a:lnSpc>
                <a:spcPct val="100000"/>
              </a:lnSpc>
              <a:spcBef>
                <a:spcPts val="0"/>
              </a:spcBef>
              <a:spcAft>
                <a:spcPts val="0"/>
              </a:spcAft>
              <a:buNone/>
              <a:defRPr sz="1867">
                <a:solidFill>
                  <a:schemeClr val="lt1"/>
                </a:solidFill>
              </a:defRPr>
            </a:lvl5pPr>
            <a:lvl6pPr lvl="5" algn="r" rtl="0">
              <a:lnSpc>
                <a:spcPct val="100000"/>
              </a:lnSpc>
              <a:spcBef>
                <a:spcPts val="0"/>
              </a:spcBef>
              <a:spcAft>
                <a:spcPts val="0"/>
              </a:spcAft>
              <a:buNone/>
              <a:defRPr sz="1867">
                <a:solidFill>
                  <a:schemeClr val="lt1"/>
                </a:solidFill>
              </a:defRPr>
            </a:lvl6pPr>
            <a:lvl7pPr lvl="6" algn="r" rtl="0">
              <a:lnSpc>
                <a:spcPct val="100000"/>
              </a:lnSpc>
              <a:spcBef>
                <a:spcPts val="0"/>
              </a:spcBef>
              <a:spcAft>
                <a:spcPts val="0"/>
              </a:spcAft>
              <a:buNone/>
              <a:defRPr sz="1867">
                <a:solidFill>
                  <a:schemeClr val="lt1"/>
                </a:solidFill>
              </a:defRPr>
            </a:lvl7pPr>
            <a:lvl8pPr lvl="7" algn="r" rtl="0">
              <a:lnSpc>
                <a:spcPct val="100000"/>
              </a:lnSpc>
              <a:spcBef>
                <a:spcPts val="0"/>
              </a:spcBef>
              <a:spcAft>
                <a:spcPts val="0"/>
              </a:spcAft>
              <a:buNone/>
              <a:defRPr sz="1867">
                <a:solidFill>
                  <a:schemeClr val="lt1"/>
                </a:solidFill>
              </a:defRPr>
            </a:lvl8pPr>
            <a:lvl9pPr lvl="8" algn="r"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17" name="Google Shape;317;p48"/>
          <p:cNvSpPr txBox="1">
            <a:spLocks noGrp="1"/>
          </p:cNvSpPr>
          <p:nvPr>
            <p:ph type="subTitle" idx="8"/>
          </p:nvPr>
        </p:nvSpPr>
        <p:spPr>
          <a:xfrm>
            <a:off x="1918431" y="4519567"/>
            <a:ext cx="1954000" cy="29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Tree>
    <p:extLst>
      <p:ext uri="{BB962C8B-B14F-4D97-AF65-F5344CB8AC3E}">
        <p14:creationId xmlns:p14="http://schemas.microsoft.com/office/powerpoint/2010/main" val="96049347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32"/>
        <p:cNvGrpSpPr/>
        <p:nvPr/>
      </p:nvGrpSpPr>
      <p:grpSpPr>
        <a:xfrm>
          <a:off x="0" y="0"/>
          <a:ext cx="0" cy="0"/>
          <a:chOff x="0" y="0"/>
          <a:chExt cx="0" cy="0"/>
        </a:xfrm>
      </p:grpSpPr>
      <p:sp>
        <p:nvSpPr>
          <p:cNvPr id="333" name="Google Shape;333;p50"/>
          <p:cNvSpPr txBox="1">
            <a:spLocks noGrp="1"/>
          </p:cNvSpPr>
          <p:nvPr>
            <p:ph type="subTitle" idx="1"/>
          </p:nvPr>
        </p:nvSpPr>
        <p:spPr>
          <a:xfrm>
            <a:off x="5829199" y="2975663"/>
            <a:ext cx="18408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34" name="Google Shape;334;p50"/>
          <p:cNvSpPr txBox="1">
            <a:spLocks noGrp="1"/>
          </p:cNvSpPr>
          <p:nvPr>
            <p:ph type="subTitle" idx="2"/>
          </p:nvPr>
        </p:nvSpPr>
        <p:spPr>
          <a:xfrm>
            <a:off x="5653416" y="3379200"/>
            <a:ext cx="19920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35" name="Google Shape;335;p50"/>
          <p:cNvSpPr txBox="1">
            <a:spLocks noGrp="1"/>
          </p:cNvSpPr>
          <p:nvPr>
            <p:ph type="subTitle" idx="3"/>
          </p:nvPr>
        </p:nvSpPr>
        <p:spPr>
          <a:xfrm>
            <a:off x="9170981" y="1311079"/>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36" name="Google Shape;336;p50"/>
          <p:cNvSpPr txBox="1">
            <a:spLocks noGrp="1"/>
          </p:cNvSpPr>
          <p:nvPr>
            <p:ph type="subTitle" idx="4"/>
          </p:nvPr>
        </p:nvSpPr>
        <p:spPr>
          <a:xfrm>
            <a:off x="9170984" y="5044400"/>
            <a:ext cx="1992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37" name="Google Shape;337;p50"/>
          <p:cNvSpPr txBox="1">
            <a:spLocks noGrp="1"/>
          </p:cNvSpPr>
          <p:nvPr>
            <p:ph type="subTitle" idx="5"/>
          </p:nvPr>
        </p:nvSpPr>
        <p:spPr>
          <a:xfrm>
            <a:off x="9170981" y="4640279"/>
            <a:ext cx="1840800" cy="4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38" name="Google Shape;338;p50"/>
          <p:cNvSpPr txBox="1">
            <a:spLocks noGrp="1"/>
          </p:cNvSpPr>
          <p:nvPr>
            <p:ph type="subTitle" idx="6"/>
          </p:nvPr>
        </p:nvSpPr>
        <p:spPr>
          <a:xfrm>
            <a:off x="9170983" y="1714600"/>
            <a:ext cx="1992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39" name="Google Shape;339;p50"/>
          <p:cNvSpPr txBox="1">
            <a:spLocks noGrp="1"/>
          </p:cNvSpPr>
          <p:nvPr>
            <p:ph type="title"/>
          </p:nvPr>
        </p:nvSpPr>
        <p:spPr>
          <a:xfrm>
            <a:off x="950967" y="422300"/>
            <a:ext cx="3276400" cy="2175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40" name="Google Shape;340;p50"/>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488205"/>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 5">
  <p:cSld name="Title and four column 5">
    <p:spTree>
      <p:nvGrpSpPr>
        <p:cNvPr id="1" name="Shape 341"/>
        <p:cNvGrpSpPr/>
        <p:nvPr/>
      </p:nvGrpSpPr>
      <p:grpSpPr>
        <a:xfrm>
          <a:off x="0" y="0"/>
          <a:ext cx="0" cy="0"/>
          <a:chOff x="0" y="0"/>
          <a:chExt cx="0" cy="0"/>
        </a:xfrm>
      </p:grpSpPr>
      <p:sp>
        <p:nvSpPr>
          <p:cNvPr id="342" name="Google Shape;342;p51"/>
          <p:cNvSpPr txBox="1">
            <a:spLocks noGrp="1"/>
          </p:cNvSpPr>
          <p:nvPr>
            <p:ph type="subTitle" idx="1"/>
          </p:nvPr>
        </p:nvSpPr>
        <p:spPr>
          <a:xfrm>
            <a:off x="1463233" y="1892867"/>
            <a:ext cx="1838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43" name="Google Shape;343;p51"/>
          <p:cNvSpPr txBox="1">
            <a:spLocks noGrp="1"/>
          </p:cNvSpPr>
          <p:nvPr>
            <p:ph type="subTitle" idx="2"/>
          </p:nvPr>
        </p:nvSpPr>
        <p:spPr>
          <a:xfrm>
            <a:off x="654833" y="2360807"/>
            <a:ext cx="26468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44" name="Google Shape;344;p51"/>
          <p:cNvSpPr txBox="1">
            <a:spLocks noGrp="1"/>
          </p:cNvSpPr>
          <p:nvPr>
            <p:ph type="subTitle" idx="3"/>
          </p:nvPr>
        </p:nvSpPr>
        <p:spPr>
          <a:xfrm>
            <a:off x="1463233" y="3559833"/>
            <a:ext cx="1838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45" name="Google Shape;345;p51"/>
          <p:cNvSpPr txBox="1">
            <a:spLocks noGrp="1"/>
          </p:cNvSpPr>
          <p:nvPr>
            <p:ph type="subTitle" idx="4"/>
          </p:nvPr>
        </p:nvSpPr>
        <p:spPr>
          <a:xfrm>
            <a:off x="656033" y="4029961"/>
            <a:ext cx="26456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46" name="Google Shape;346;p51"/>
          <p:cNvSpPr txBox="1">
            <a:spLocks noGrp="1"/>
          </p:cNvSpPr>
          <p:nvPr>
            <p:ph type="subTitle" idx="5"/>
          </p:nvPr>
        </p:nvSpPr>
        <p:spPr>
          <a:xfrm>
            <a:off x="8917403" y="189286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47" name="Google Shape;347;p51"/>
          <p:cNvSpPr txBox="1">
            <a:spLocks noGrp="1"/>
          </p:cNvSpPr>
          <p:nvPr>
            <p:ph type="subTitle" idx="6"/>
          </p:nvPr>
        </p:nvSpPr>
        <p:spPr>
          <a:xfrm>
            <a:off x="8917403" y="2357275"/>
            <a:ext cx="26468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48" name="Google Shape;348;p51"/>
          <p:cNvSpPr txBox="1">
            <a:spLocks noGrp="1"/>
          </p:cNvSpPr>
          <p:nvPr>
            <p:ph type="subTitle" idx="7"/>
          </p:nvPr>
        </p:nvSpPr>
        <p:spPr>
          <a:xfrm>
            <a:off x="8890777" y="355641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49" name="Google Shape;349;p51"/>
          <p:cNvSpPr txBox="1">
            <a:spLocks noGrp="1"/>
          </p:cNvSpPr>
          <p:nvPr>
            <p:ph type="subTitle" idx="8"/>
          </p:nvPr>
        </p:nvSpPr>
        <p:spPr>
          <a:xfrm>
            <a:off x="8890777" y="4031069"/>
            <a:ext cx="26456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50" name="Google Shape;350;p51"/>
          <p:cNvSpPr txBox="1">
            <a:spLocks noGrp="1"/>
          </p:cNvSpPr>
          <p:nvPr>
            <p:ph type="title"/>
          </p:nvPr>
        </p:nvSpPr>
        <p:spPr>
          <a:xfrm>
            <a:off x="3574227" y="590255"/>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51" name="Google Shape;351;p5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0233792"/>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 6">
  <p:cSld name="Title and four column 6">
    <p:spTree>
      <p:nvGrpSpPr>
        <p:cNvPr id="1" name="Shape 352"/>
        <p:cNvGrpSpPr/>
        <p:nvPr/>
      </p:nvGrpSpPr>
      <p:grpSpPr>
        <a:xfrm>
          <a:off x="0" y="0"/>
          <a:ext cx="0" cy="0"/>
          <a:chOff x="0" y="0"/>
          <a:chExt cx="0" cy="0"/>
        </a:xfrm>
      </p:grpSpPr>
      <p:sp>
        <p:nvSpPr>
          <p:cNvPr id="353" name="Google Shape;353;p52"/>
          <p:cNvSpPr/>
          <p:nvPr/>
        </p:nvSpPr>
        <p:spPr>
          <a:xfrm rot="-5400000">
            <a:off x="6930367" y="699933"/>
            <a:ext cx="4632400" cy="612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54" name="Google Shape;354;p52"/>
          <p:cNvSpPr txBox="1">
            <a:spLocks noGrp="1"/>
          </p:cNvSpPr>
          <p:nvPr>
            <p:ph type="subTitle" idx="1"/>
          </p:nvPr>
        </p:nvSpPr>
        <p:spPr>
          <a:xfrm>
            <a:off x="7166067" y="406570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55" name="Google Shape;355;p52"/>
          <p:cNvSpPr txBox="1">
            <a:spLocks noGrp="1"/>
          </p:cNvSpPr>
          <p:nvPr>
            <p:ph type="subTitle" idx="2"/>
          </p:nvPr>
        </p:nvSpPr>
        <p:spPr>
          <a:xfrm>
            <a:off x="6795000" y="4559565"/>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56" name="Google Shape;356;p52"/>
          <p:cNvSpPr txBox="1">
            <a:spLocks noGrp="1"/>
          </p:cNvSpPr>
          <p:nvPr>
            <p:ph type="subTitle" idx="3"/>
          </p:nvPr>
        </p:nvSpPr>
        <p:spPr>
          <a:xfrm>
            <a:off x="9427184" y="406570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57" name="Google Shape;357;p52"/>
          <p:cNvSpPr txBox="1">
            <a:spLocks noGrp="1"/>
          </p:cNvSpPr>
          <p:nvPr>
            <p:ph type="subTitle" idx="4"/>
          </p:nvPr>
        </p:nvSpPr>
        <p:spPr>
          <a:xfrm>
            <a:off x="9042203" y="4535833"/>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58" name="Google Shape;358;p52"/>
          <p:cNvSpPr txBox="1">
            <a:spLocks noGrp="1"/>
          </p:cNvSpPr>
          <p:nvPr>
            <p:ph type="subTitle" idx="5"/>
          </p:nvPr>
        </p:nvSpPr>
        <p:spPr>
          <a:xfrm>
            <a:off x="9446744" y="225924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59" name="Google Shape;359;p52"/>
          <p:cNvSpPr txBox="1">
            <a:spLocks noGrp="1"/>
          </p:cNvSpPr>
          <p:nvPr>
            <p:ph type="subTitle" idx="6"/>
          </p:nvPr>
        </p:nvSpPr>
        <p:spPr>
          <a:xfrm>
            <a:off x="6795003" y="2753112"/>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60" name="Google Shape;360;p52"/>
          <p:cNvSpPr txBox="1">
            <a:spLocks noGrp="1"/>
          </p:cNvSpPr>
          <p:nvPr>
            <p:ph type="subTitle" idx="7"/>
          </p:nvPr>
        </p:nvSpPr>
        <p:spPr>
          <a:xfrm>
            <a:off x="7183211" y="2259232"/>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61" name="Google Shape;361;p52"/>
          <p:cNvSpPr txBox="1">
            <a:spLocks noGrp="1"/>
          </p:cNvSpPr>
          <p:nvPr>
            <p:ph type="subTitle" idx="8"/>
          </p:nvPr>
        </p:nvSpPr>
        <p:spPr>
          <a:xfrm>
            <a:off x="9059628" y="2753107"/>
            <a:ext cx="20428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62" name="Google Shape;362;p52"/>
          <p:cNvSpPr txBox="1">
            <a:spLocks noGrp="1"/>
          </p:cNvSpPr>
          <p:nvPr>
            <p:ph type="title"/>
          </p:nvPr>
        </p:nvSpPr>
        <p:spPr>
          <a:xfrm>
            <a:off x="967367" y="590267"/>
            <a:ext cx="37768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63" name="Google Shape;363;p5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64" name="Google Shape;364;p52"/>
          <p:cNvCxnSpPr/>
          <p:nvPr/>
        </p:nvCxnSpPr>
        <p:spPr>
          <a:xfrm>
            <a:off x="12060400" y="1452733"/>
            <a:ext cx="0" cy="462640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925316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 7">
  <p:cSld name="Title and four column 7">
    <p:spTree>
      <p:nvGrpSpPr>
        <p:cNvPr id="1" name="Shape 365"/>
        <p:cNvGrpSpPr/>
        <p:nvPr/>
      </p:nvGrpSpPr>
      <p:grpSpPr>
        <a:xfrm>
          <a:off x="0" y="0"/>
          <a:ext cx="0" cy="0"/>
          <a:chOff x="0" y="0"/>
          <a:chExt cx="0" cy="0"/>
        </a:xfrm>
      </p:grpSpPr>
      <p:sp>
        <p:nvSpPr>
          <p:cNvPr id="366" name="Google Shape;366;p53"/>
          <p:cNvSpPr txBox="1">
            <a:spLocks noGrp="1"/>
          </p:cNvSpPr>
          <p:nvPr>
            <p:ph type="subTitle" idx="1"/>
          </p:nvPr>
        </p:nvSpPr>
        <p:spPr>
          <a:xfrm>
            <a:off x="5189356" y="2161484"/>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67" name="Google Shape;367;p53"/>
          <p:cNvSpPr txBox="1">
            <a:spLocks noGrp="1"/>
          </p:cNvSpPr>
          <p:nvPr>
            <p:ph type="subTitle" idx="2"/>
          </p:nvPr>
        </p:nvSpPr>
        <p:spPr>
          <a:xfrm>
            <a:off x="892385" y="1990385"/>
            <a:ext cx="23508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2000">
                <a:solidFill>
                  <a:schemeClr val="dk1"/>
                </a:solidFill>
              </a:defRPr>
            </a:lvl2pPr>
            <a:lvl3pPr lvl="2" algn="r" rtl="0">
              <a:lnSpc>
                <a:spcPct val="100000"/>
              </a:lnSpc>
              <a:spcBef>
                <a:spcPts val="0"/>
              </a:spcBef>
              <a:spcAft>
                <a:spcPts val="0"/>
              </a:spcAft>
              <a:buNone/>
              <a:defRPr sz="2000">
                <a:solidFill>
                  <a:schemeClr val="dk1"/>
                </a:solidFill>
              </a:defRPr>
            </a:lvl3pPr>
            <a:lvl4pPr lvl="3" algn="r" rtl="0">
              <a:lnSpc>
                <a:spcPct val="100000"/>
              </a:lnSpc>
              <a:spcBef>
                <a:spcPts val="0"/>
              </a:spcBef>
              <a:spcAft>
                <a:spcPts val="0"/>
              </a:spcAft>
              <a:buNone/>
              <a:defRPr sz="2000">
                <a:solidFill>
                  <a:schemeClr val="dk1"/>
                </a:solidFill>
              </a:defRPr>
            </a:lvl4pPr>
            <a:lvl5pPr lvl="4" algn="r" rtl="0">
              <a:lnSpc>
                <a:spcPct val="100000"/>
              </a:lnSpc>
              <a:spcBef>
                <a:spcPts val="0"/>
              </a:spcBef>
              <a:spcAft>
                <a:spcPts val="0"/>
              </a:spcAft>
              <a:buNone/>
              <a:defRPr sz="2000">
                <a:solidFill>
                  <a:schemeClr val="dk1"/>
                </a:solidFill>
              </a:defRPr>
            </a:lvl5pPr>
            <a:lvl6pPr lvl="5" algn="r" rtl="0">
              <a:lnSpc>
                <a:spcPct val="100000"/>
              </a:lnSpc>
              <a:spcBef>
                <a:spcPts val="0"/>
              </a:spcBef>
              <a:spcAft>
                <a:spcPts val="0"/>
              </a:spcAft>
              <a:buNone/>
              <a:defRPr sz="2000">
                <a:solidFill>
                  <a:schemeClr val="dk1"/>
                </a:solidFill>
              </a:defRPr>
            </a:lvl6pPr>
            <a:lvl7pPr lvl="6" algn="r" rtl="0">
              <a:lnSpc>
                <a:spcPct val="100000"/>
              </a:lnSpc>
              <a:spcBef>
                <a:spcPts val="0"/>
              </a:spcBef>
              <a:spcAft>
                <a:spcPts val="0"/>
              </a:spcAft>
              <a:buNone/>
              <a:defRPr sz="2000">
                <a:solidFill>
                  <a:schemeClr val="dk1"/>
                </a:solidFill>
              </a:defRPr>
            </a:lvl7pPr>
            <a:lvl8pPr lvl="7" algn="r" rtl="0">
              <a:lnSpc>
                <a:spcPct val="100000"/>
              </a:lnSpc>
              <a:spcBef>
                <a:spcPts val="0"/>
              </a:spcBef>
              <a:spcAft>
                <a:spcPts val="0"/>
              </a:spcAft>
              <a:buNone/>
              <a:defRPr sz="2000">
                <a:solidFill>
                  <a:schemeClr val="dk1"/>
                </a:solidFill>
              </a:defRPr>
            </a:lvl8pPr>
            <a:lvl9pPr lvl="8" algn="r" rtl="0">
              <a:lnSpc>
                <a:spcPct val="100000"/>
              </a:lnSpc>
              <a:spcBef>
                <a:spcPts val="0"/>
              </a:spcBef>
              <a:spcAft>
                <a:spcPts val="0"/>
              </a:spcAft>
              <a:buNone/>
              <a:defRPr sz="2000">
                <a:solidFill>
                  <a:schemeClr val="dk1"/>
                </a:solidFill>
              </a:defRPr>
            </a:lvl9pPr>
          </a:lstStyle>
          <a:p>
            <a:r>
              <a:rPr lang="es-ES"/>
              <a:t>Haga clic para modificar el estilo de subtítulo del patrón</a:t>
            </a:r>
            <a:endParaRPr/>
          </a:p>
        </p:txBody>
      </p:sp>
      <p:sp>
        <p:nvSpPr>
          <p:cNvPr id="368" name="Google Shape;368;p53"/>
          <p:cNvSpPr txBox="1">
            <a:spLocks noGrp="1"/>
          </p:cNvSpPr>
          <p:nvPr>
            <p:ph type="subTitle" idx="3"/>
          </p:nvPr>
        </p:nvSpPr>
        <p:spPr>
          <a:xfrm>
            <a:off x="5176800" y="3653100"/>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69" name="Google Shape;369;p53"/>
          <p:cNvSpPr txBox="1">
            <a:spLocks noGrp="1"/>
          </p:cNvSpPr>
          <p:nvPr>
            <p:ph type="subTitle" idx="4"/>
          </p:nvPr>
        </p:nvSpPr>
        <p:spPr>
          <a:xfrm>
            <a:off x="889985" y="3471496"/>
            <a:ext cx="23532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2000">
                <a:solidFill>
                  <a:schemeClr val="dk1"/>
                </a:solidFill>
              </a:defRPr>
            </a:lvl2pPr>
            <a:lvl3pPr lvl="2" algn="r" rtl="0">
              <a:lnSpc>
                <a:spcPct val="100000"/>
              </a:lnSpc>
              <a:spcBef>
                <a:spcPts val="0"/>
              </a:spcBef>
              <a:spcAft>
                <a:spcPts val="0"/>
              </a:spcAft>
              <a:buNone/>
              <a:defRPr sz="2000">
                <a:solidFill>
                  <a:schemeClr val="dk1"/>
                </a:solidFill>
              </a:defRPr>
            </a:lvl3pPr>
            <a:lvl4pPr lvl="3" algn="r" rtl="0">
              <a:lnSpc>
                <a:spcPct val="100000"/>
              </a:lnSpc>
              <a:spcBef>
                <a:spcPts val="0"/>
              </a:spcBef>
              <a:spcAft>
                <a:spcPts val="0"/>
              </a:spcAft>
              <a:buNone/>
              <a:defRPr sz="2000">
                <a:solidFill>
                  <a:schemeClr val="dk1"/>
                </a:solidFill>
              </a:defRPr>
            </a:lvl4pPr>
            <a:lvl5pPr lvl="4" algn="r" rtl="0">
              <a:lnSpc>
                <a:spcPct val="100000"/>
              </a:lnSpc>
              <a:spcBef>
                <a:spcPts val="0"/>
              </a:spcBef>
              <a:spcAft>
                <a:spcPts val="0"/>
              </a:spcAft>
              <a:buNone/>
              <a:defRPr sz="2000">
                <a:solidFill>
                  <a:schemeClr val="dk1"/>
                </a:solidFill>
              </a:defRPr>
            </a:lvl5pPr>
            <a:lvl6pPr lvl="5" algn="r" rtl="0">
              <a:lnSpc>
                <a:spcPct val="100000"/>
              </a:lnSpc>
              <a:spcBef>
                <a:spcPts val="0"/>
              </a:spcBef>
              <a:spcAft>
                <a:spcPts val="0"/>
              </a:spcAft>
              <a:buNone/>
              <a:defRPr sz="2000">
                <a:solidFill>
                  <a:schemeClr val="dk1"/>
                </a:solidFill>
              </a:defRPr>
            </a:lvl6pPr>
            <a:lvl7pPr lvl="6" algn="r" rtl="0">
              <a:lnSpc>
                <a:spcPct val="100000"/>
              </a:lnSpc>
              <a:spcBef>
                <a:spcPts val="0"/>
              </a:spcBef>
              <a:spcAft>
                <a:spcPts val="0"/>
              </a:spcAft>
              <a:buNone/>
              <a:defRPr sz="2000">
                <a:solidFill>
                  <a:schemeClr val="dk1"/>
                </a:solidFill>
              </a:defRPr>
            </a:lvl7pPr>
            <a:lvl8pPr lvl="7" algn="r" rtl="0">
              <a:lnSpc>
                <a:spcPct val="100000"/>
              </a:lnSpc>
              <a:spcBef>
                <a:spcPts val="0"/>
              </a:spcBef>
              <a:spcAft>
                <a:spcPts val="0"/>
              </a:spcAft>
              <a:buNone/>
              <a:defRPr sz="2000">
                <a:solidFill>
                  <a:schemeClr val="dk1"/>
                </a:solidFill>
              </a:defRPr>
            </a:lvl8pPr>
            <a:lvl9pPr lvl="8" algn="r" rtl="0">
              <a:lnSpc>
                <a:spcPct val="100000"/>
              </a:lnSpc>
              <a:spcBef>
                <a:spcPts val="0"/>
              </a:spcBef>
              <a:spcAft>
                <a:spcPts val="0"/>
              </a:spcAft>
              <a:buNone/>
              <a:defRPr sz="2000">
                <a:solidFill>
                  <a:schemeClr val="dk1"/>
                </a:solidFill>
              </a:defRPr>
            </a:lvl9pPr>
          </a:lstStyle>
          <a:p>
            <a:r>
              <a:rPr lang="es-ES"/>
              <a:t>Haga clic para modificar el estilo de subtítulo del patrón</a:t>
            </a:r>
            <a:endParaRPr/>
          </a:p>
        </p:txBody>
      </p:sp>
      <p:sp>
        <p:nvSpPr>
          <p:cNvPr id="370" name="Google Shape;370;p53"/>
          <p:cNvSpPr txBox="1">
            <a:spLocks noGrp="1"/>
          </p:cNvSpPr>
          <p:nvPr>
            <p:ph type="subTitle" idx="5"/>
          </p:nvPr>
        </p:nvSpPr>
        <p:spPr>
          <a:xfrm>
            <a:off x="5189356" y="2905351"/>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71" name="Google Shape;371;p53"/>
          <p:cNvSpPr txBox="1">
            <a:spLocks noGrp="1"/>
          </p:cNvSpPr>
          <p:nvPr>
            <p:ph type="subTitle" idx="6"/>
          </p:nvPr>
        </p:nvSpPr>
        <p:spPr>
          <a:xfrm>
            <a:off x="8948815" y="2699720"/>
            <a:ext cx="23532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2000">
                <a:solidFill>
                  <a:schemeClr val="dk1"/>
                </a:solidFill>
              </a:defRPr>
            </a:lvl2pPr>
            <a:lvl3pPr lvl="2" rtl="0">
              <a:lnSpc>
                <a:spcPct val="100000"/>
              </a:lnSpc>
              <a:spcBef>
                <a:spcPts val="0"/>
              </a:spcBef>
              <a:spcAft>
                <a:spcPts val="0"/>
              </a:spcAft>
              <a:buNone/>
              <a:defRPr sz="2000">
                <a:solidFill>
                  <a:schemeClr val="dk1"/>
                </a:solidFill>
              </a:defRPr>
            </a:lvl3pPr>
            <a:lvl4pPr lvl="3" rtl="0">
              <a:lnSpc>
                <a:spcPct val="100000"/>
              </a:lnSpc>
              <a:spcBef>
                <a:spcPts val="0"/>
              </a:spcBef>
              <a:spcAft>
                <a:spcPts val="0"/>
              </a:spcAft>
              <a:buNone/>
              <a:defRPr sz="2000">
                <a:solidFill>
                  <a:schemeClr val="dk1"/>
                </a:solidFill>
              </a:defRPr>
            </a:lvl4pPr>
            <a:lvl5pPr lvl="4" rtl="0">
              <a:lnSpc>
                <a:spcPct val="100000"/>
              </a:lnSpc>
              <a:spcBef>
                <a:spcPts val="0"/>
              </a:spcBef>
              <a:spcAft>
                <a:spcPts val="0"/>
              </a:spcAft>
              <a:buNone/>
              <a:defRPr sz="2000">
                <a:solidFill>
                  <a:schemeClr val="dk1"/>
                </a:solidFill>
              </a:defRPr>
            </a:lvl5pPr>
            <a:lvl6pPr lvl="5" rtl="0">
              <a:lnSpc>
                <a:spcPct val="100000"/>
              </a:lnSpc>
              <a:spcBef>
                <a:spcPts val="0"/>
              </a:spcBef>
              <a:spcAft>
                <a:spcPts val="0"/>
              </a:spcAft>
              <a:buNone/>
              <a:defRPr sz="2000">
                <a:solidFill>
                  <a:schemeClr val="dk1"/>
                </a:solidFill>
              </a:defRPr>
            </a:lvl6pPr>
            <a:lvl7pPr lvl="6" rtl="0">
              <a:lnSpc>
                <a:spcPct val="100000"/>
              </a:lnSpc>
              <a:spcBef>
                <a:spcPts val="0"/>
              </a:spcBef>
              <a:spcAft>
                <a:spcPts val="0"/>
              </a:spcAft>
              <a:buNone/>
              <a:defRPr sz="2000">
                <a:solidFill>
                  <a:schemeClr val="dk1"/>
                </a:solidFill>
              </a:defRPr>
            </a:lvl7pPr>
            <a:lvl8pPr lvl="7" rtl="0">
              <a:lnSpc>
                <a:spcPct val="100000"/>
              </a:lnSpc>
              <a:spcBef>
                <a:spcPts val="0"/>
              </a:spcBef>
              <a:spcAft>
                <a:spcPts val="0"/>
              </a:spcAft>
              <a:buNone/>
              <a:defRPr sz="2000">
                <a:solidFill>
                  <a:schemeClr val="dk1"/>
                </a:solidFill>
              </a:defRPr>
            </a:lvl8pPr>
            <a:lvl9pPr lvl="8" rtl="0">
              <a:lnSpc>
                <a:spcPct val="100000"/>
              </a:lnSpc>
              <a:spcBef>
                <a:spcPts val="0"/>
              </a:spcBef>
              <a:spcAft>
                <a:spcPts val="0"/>
              </a:spcAft>
              <a:buNone/>
              <a:defRPr sz="2000">
                <a:solidFill>
                  <a:schemeClr val="dk1"/>
                </a:solidFill>
              </a:defRPr>
            </a:lvl9pPr>
          </a:lstStyle>
          <a:p>
            <a:r>
              <a:rPr lang="es-ES"/>
              <a:t>Haga clic para modificar el estilo de subtítulo del patrón</a:t>
            </a:r>
            <a:endParaRPr/>
          </a:p>
        </p:txBody>
      </p:sp>
      <p:sp>
        <p:nvSpPr>
          <p:cNvPr id="372" name="Google Shape;372;p53"/>
          <p:cNvSpPr txBox="1">
            <a:spLocks noGrp="1"/>
          </p:cNvSpPr>
          <p:nvPr>
            <p:ph type="subTitle" idx="7"/>
          </p:nvPr>
        </p:nvSpPr>
        <p:spPr>
          <a:xfrm>
            <a:off x="5176800" y="4391485"/>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73" name="Google Shape;373;p53"/>
          <p:cNvSpPr txBox="1">
            <a:spLocks noGrp="1"/>
          </p:cNvSpPr>
          <p:nvPr>
            <p:ph type="subTitle" idx="8"/>
          </p:nvPr>
        </p:nvSpPr>
        <p:spPr>
          <a:xfrm>
            <a:off x="8948815" y="4233403"/>
            <a:ext cx="23532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2000">
                <a:solidFill>
                  <a:schemeClr val="dk1"/>
                </a:solidFill>
              </a:defRPr>
            </a:lvl2pPr>
            <a:lvl3pPr lvl="2" rtl="0">
              <a:lnSpc>
                <a:spcPct val="100000"/>
              </a:lnSpc>
              <a:spcBef>
                <a:spcPts val="0"/>
              </a:spcBef>
              <a:spcAft>
                <a:spcPts val="0"/>
              </a:spcAft>
              <a:buNone/>
              <a:defRPr sz="2000">
                <a:solidFill>
                  <a:schemeClr val="dk1"/>
                </a:solidFill>
              </a:defRPr>
            </a:lvl3pPr>
            <a:lvl4pPr lvl="3" rtl="0">
              <a:lnSpc>
                <a:spcPct val="100000"/>
              </a:lnSpc>
              <a:spcBef>
                <a:spcPts val="0"/>
              </a:spcBef>
              <a:spcAft>
                <a:spcPts val="0"/>
              </a:spcAft>
              <a:buNone/>
              <a:defRPr sz="2000">
                <a:solidFill>
                  <a:schemeClr val="dk1"/>
                </a:solidFill>
              </a:defRPr>
            </a:lvl4pPr>
            <a:lvl5pPr lvl="4" rtl="0">
              <a:lnSpc>
                <a:spcPct val="100000"/>
              </a:lnSpc>
              <a:spcBef>
                <a:spcPts val="0"/>
              </a:spcBef>
              <a:spcAft>
                <a:spcPts val="0"/>
              </a:spcAft>
              <a:buNone/>
              <a:defRPr sz="2000">
                <a:solidFill>
                  <a:schemeClr val="dk1"/>
                </a:solidFill>
              </a:defRPr>
            </a:lvl5pPr>
            <a:lvl6pPr lvl="5" rtl="0">
              <a:lnSpc>
                <a:spcPct val="100000"/>
              </a:lnSpc>
              <a:spcBef>
                <a:spcPts val="0"/>
              </a:spcBef>
              <a:spcAft>
                <a:spcPts val="0"/>
              </a:spcAft>
              <a:buNone/>
              <a:defRPr sz="2000">
                <a:solidFill>
                  <a:schemeClr val="dk1"/>
                </a:solidFill>
              </a:defRPr>
            </a:lvl6pPr>
            <a:lvl7pPr lvl="6" rtl="0">
              <a:lnSpc>
                <a:spcPct val="100000"/>
              </a:lnSpc>
              <a:spcBef>
                <a:spcPts val="0"/>
              </a:spcBef>
              <a:spcAft>
                <a:spcPts val="0"/>
              </a:spcAft>
              <a:buNone/>
              <a:defRPr sz="2000">
                <a:solidFill>
                  <a:schemeClr val="dk1"/>
                </a:solidFill>
              </a:defRPr>
            </a:lvl7pPr>
            <a:lvl8pPr lvl="7" rtl="0">
              <a:lnSpc>
                <a:spcPct val="100000"/>
              </a:lnSpc>
              <a:spcBef>
                <a:spcPts val="0"/>
              </a:spcBef>
              <a:spcAft>
                <a:spcPts val="0"/>
              </a:spcAft>
              <a:buNone/>
              <a:defRPr sz="2000">
                <a:solidFill>
                  <a:schemeClr val="dk1"/>
                </a:solidFill>
              </a:defRPr>
            </a:lvl8pPr>
            <a:lvl9pPr lvl="8" rtl="0">
              <a:lnSpc>
                <a:spcPct val="100000"/>
              </a:lnSpc>
              <a:spcBef>
                <a:spcPts val="0"/>
              </a:spcBef>
              <a:spcAft>
                <a:spcPts val="0"/>
              </a:spcAft>
              <a:buNone/>
              <a:defRPr sz="2000">
                <a:solidFill>
                  <a:schemeClr val="dk1"/>
                </a:solidFill>
              </a:defRPr>
            </a:lvl9pPr>
          </a:lstStyle>
          <a:p>
            <a:r>
              <a:rPr lang="es-ES"/>
              <a:t>Haga clic para modificar el estilo de subtítulo del patrón</a:t>
            </a:r>
            <a:endParaRPr/>
          </a:p>
        </p:txBody>
      </p:sp>
      <p:sp>
        <p:nvSpPr>
          <p:cNvPr id="374" name="Google Shape;374;p53"/>
          <p:cNvSpPr txBox="1">
            <a:spLocks noGrp="1"/>
          </p:cNvSpPr>
          <p:nvPr>
            <p:ph type="title"/>
          </p:nvPr>
        </p:nvSpPr>
        <p:spPr>
          <a:xfrm>
            <a:off x="3539800" y="428209"/>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75" name="Google Shape;375;p5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92966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 8">
  <p:cSld name="Title and four column 8">
    <p:spTree>
      <p:nvGrpSpPr>
        <p:cNvPr id="1" name="Shape 376"/>
        <p:cNvGrpSpPr/>
        <p:nvPr/>
      </p:nvGrpSpPr>
      <p:grpSpPr>
        <a:xfrm>
          <a:off x="0" y="0"/>
          <a:ext cx="0" cy="0"/>
          <a:chOff x="0" y="0"/>
          <a:chExt cx="0" cy="0"/>
        </a:xfrm>
      </p:grpSpPr>
      <p:sp>
        <p:nvSpPr>
          <p:cNvPr id="377" name="Google Shape;377;p54"/>
          <p:cNvSpPr txBox="1">
            <a:spLocks noGrp="1"/>
          </p:cNvSpPr>
          <p:nvPr>
            <p:ph type="subTitle" idx="1"/>
          </p:nvPr>
        </p:nvSpPr>
        <p:spPr>
          <a:xfrm>
            <a:off x="3872447" y="2414015"/>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78" name="Google Shape;378;p54"/>
          <p:cNvSpPr txBox="1">
            <a:spLocks noGrp="1"/>
          </p:cNvSpPr>
          <p:nvPr>
            <p:ph type="subTitle" idx="2"/>
          </p:nvPr>
        </p:nvSpPr>
        <p:spPr>
          <a:xfrm>
            <a:off x="7884800" y="2245539"/>
            <a:ext cx="3364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79" name="Google Shape;379;p54"/>
          <p:cNvSpPr txBox="1">
            <a:spLocks noGrp="1"/>
          </p:cNvSpPr>
          <p:nvPr>
            <p:ph type="subTitle" idx="3"/>
          </p:nvPr>
        </p:nvSpPr>
        <p:spPr>
          <a:xfrm>
            <a:off x="3872447" y="3980053"/>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80" name="Google Shape;380;p54"/>
          <p:cNvSpPr txBox="1">
            <a:spLocks noGrp="1"/>
          </p:cNvSpPr>
          <p:nvPr>
            <p:ph type="subTitle" idx="4"/>
          </p:nvPr>
        </p:nvSpPr>
        <p:spPr>
          <a:xfrm>
            <a:off x="7884800" y="4603868"/>
            <a:ext cx="3364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81" name="Google Shape;381;p54"/>
          <p:cNvSpPr txBox="1">
            <a:spLocks noGrp="1"/>
          </p:cNvSpPr>
          <p:nvPr>
            <p:ph type="subTitle" idx="5"/>
          </p:nvPr>
        </p:nvSpPr>
        <p:spPr>
          <a:xfrm>
            <a:off x="3872447" y="3197033"/>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82" name="Google Shape;382;p54"/>
          <p:cNvSpPr txBox="1">
            <a:spLocks noGrp="1"/>
          </p:cNvSpPr>
          <p:nvPr>
            <p:ph type="subTitle" idx="6"/>
          </p:nvPr>
        </p:nvSpPr>
        <p:spPr>
          <a:xfrm>
            <a:off x="7884800" y="3031649"/>
            <a:ext cx="3368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83" name="Google Shape;383;p54"/>
          <p:cNvSpPr txBox="1">
            <a:spLocks noGrp="1"/>
          </p:cNvSpPr>
          <p:nvPr>
            <p:ph type="subTitle" idx="7"/>
          </p:nvPr>
        </p:nvSpPr>
        <p:spPr>
          <a:xfrm>
            <a:off x="3872447" y="4763072"/>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84" name="Google Shape;384;p54"/>
          <p:cNvSpPr txBox="1">
            <a:spLocks noGrp="1"/>
          </p:cNvSpPr>
          <p:nvPr>
            <p:ph type="subTitle" idx="8"/>
          </p:nvPr>
        </p:nvSpPr>
        <p:spPr>
          <a:xfrm>
            <a:off x="7884800" y="3817759"/>
            <a:ext cx="3368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85" name="Google Shape;385;p54"/>
          <p:cNvSpPr txBox="1">
            <a:spLocks noGrp="1"/>
          </p:cNvSpPr>
          <p:nvPr>
            <p:ph type="title"/>
          </p:nvPr>
        </p:nvSpPr>
        <p:spPr>
          <a:xfrm>
            <a:off x="6140800" y="428209"/>
            <a:ext cx="5112400" cy="79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86" name="Google Shape;386;p5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622229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 9">
  <p:cSld name="Title and four column 9">
    <p:spTree>
      <p:nvGrpSpPr>
        <p:cNvPr id="1" name="Shape 387"/>
        <p:cNvGrpSpPr/>
        <p:nvPr/>
      </p:nvGrpSpPr>
      <p:grpSpPr>
        <a:xfrm>
          <a:off x="0" y="0"/>
          <a:ext cx="0" cy="0"/>
          <a:chOff x="0" y="0"/>
          <a:chExt cx="0" cy="0"/>
        </a:xfrm>
      </p:grpSpPr>
      <p:sp>
        <p:nvSpPr>
          <p:cNvPr id="388" name="Google Shape;388;p5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5"/>
          <p:cNvSpPr/>
          <p:nvPr/>
        </p:nvSpPr>
        <p:spPr>
          <a:xfrm>
            <a:off x="0" y="3420236"/>
            <a:ext cx="12192000" cy="3428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grpSp>
        <p:nvGrpSpPr>
          <p:cNvPr id="390" name="Google Shape;390;p55"/>
          <p:cNvGrpSpPr/>
          <p:nvPr/>
        </p:nvGrpSpPr>
        <p:grpSpPr>
          <a:xfrm>
            <a:off x="135400" y="3420233"/>
            <a:ext cx="11922568" cy="3296400"/>
            <a:chOff x="101550" y="2565175"/>
            <a:chExt cx="8941926" cy="2472300"/>
          </a:xfrm>
        </p:grpSpPr>
        <p:cxnSp>
          <p:nvCxnSpPr>
            <p:cNvPr id="391" name="Google Shape;391;p55"/>
            <p:cNvCxnSpPr/>
            <p:nvPr/>
          </p:nvCxnSpPr>
          <p:spPr>
            <a:xfrm>
              <a:off x="102576" y="5037300"/>
              <a:ext cx="8940900" cy="0"/>
            </a:xfrm>
            <a:prstGeom prst="straightConnector1">
              <a:avLst/>
            </a:prstGeom>
            <a:noFill/>
            <a:ln w="19050" cap="flat" cmpd="sng">
              <a:solidFill>
                <a:schemeClr val="lt1"/>
              </a:solidFill>
              <a:prstDash val="solid"/>
              <a:round/>
              <a:headEnd type="none" w="med" len="med"/>
              <a:tailEnd type="none" w="med" len="med"/>
            </a:ln>
          </p:spPr>
        </p:cxnSp>
        <p:cxnSp>
          <p:nvCxnSpPr>
            <p:cNvPr id="392" name="Google Shape;392;p55"/>
            <p:cNvCxnSpPr/>
            <p:nvPr/>
          </p:nvCxnSpPr>
          <p:spPr>
            <a:xfrm>
              <a:off x="9042450" y="2565175"/>
              <a:ext cx="0" cy="2472300"/>
            </a:xfrm>
            <a:prstGeom prst="straightConnector1">
              <a:avLst/>
            </a:prstGeom>
            <a:noFill/>
            <a:ln w="19050" cap="flat" cmpd="sng">
              <a:solidFill>
                <a:schemeClr val="lt1"/>
              </a:solidFill>
              <a:prstDash val="solid"/>
              <a:round/>
              <a:headEnd type="none" w="med" len="med"/>
              <a:tailEnd type="none" w="med" len="med"/>
            </a:ln>
          </p:spPr>
        </p:cxnSp>
        <p:cxnSp>
          <p:nvCxnSpPr>
            <p:cNvPr id="393" name="Google Shape;393;p55"/>
            <p:cNvCxnSpPr/>
            <p:nvPr/>
          </p:nvCxnSpPr>
          <p:spPr>
            <a:xfrm>
              <a:off x="101550" y="2565175"/>
              <a:ext cx="0" cy="2472300"/>
            </a:xfrm>
            <a:prstGeom prst="straightConnector1">
              <a:avLst/>
            </a:prstGeom>
            <a:noFill/>
            <a:ln w="19050" cap="flat" cmpd="sng">
              <a:solidFill>
                <a:schemeClr val="lt1"/>
              </a:solidFill>
              <a:prstDash val="solid"/>
              <a:round/>
              <a:headEnd type="none" w="med" len="med"/>
              <a:tailEnd type="none" w="med" len="med"/>
            </a:ln>
          </p:spPr>
        </p:cxnSp>
      </p:grpSp>
      <p:sp>
        <p:nvSpPr>
          <p:cNvPr id="394" name="Google Shape;394;p55"/>
          <p:cNvSpPr txBox="1">
            <a:spLocks noGrp="1"/>
          </p:cNvSpPr>
          <p:nvPr>
            <p:ph type="subTitle" idx="1"/>
          </p:nvPr>
        </p:nvSpPr>
        <p:spPr>
          <a:xfrm>
            <a:off x="874900" y="4235909"/>
            <a:ext cx="23508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lt1"/>
                </a:solidFill>
              </a:defRPr>
            </a:lvl2pPr>
            <a:lvl3pPr lvl="2" algn="ctr" rtl="0">
              <a:lnSpc>
                <a:spcPct val="100000"/>
              </a:lnSpc>
              <a:spcBef>
                <a:spcPts val="0"/>
              </a:spcBef>
              <a:spcAft>
                <a:spcPts val="0"/>
              </a:spcAft>
              <a:buNone/>
              <a:defRPr sz="1867">
                <a:solidFill>
                  <a:schemeClr val="lt1"/>
                </a:solidFill>
              </a:defRPr>
            </a:lvl3pPr>
            <a:lvl4pPr lvl="3" algn="ctr" rtl="0">
              <a:lnSpc>
                <a:spcPct val="100000"/>
              </a:lnSpc>
              <a:spcBef>
                <a:spcPts val="0"/>
              </a:spcBef>
              <a:spcAft>
                <a:spcPts val="0"/>
              </a:spcAft>
              <a:buNone/>
              <a:defRPr sz="1867">
                <a:solidFill>
                  <a:schemeClr val="lt1"/>
                </a:solidFill>
              </a:defRPr>
            </a:lvl4pPr>
            <a:lvl5pPr lvl="4" algn="ctr" rtl="0">
              <a:lnSpc>
                <a:spcPct val="100000"/>
              </a:lnSpc>
              <a:spcBef>
                <a:spcPts val="0"/>
              </a:spcBef>
              <a:spcAft>
                <a:spcPts val="0"/>
              </a:spcAft>
              <a:buNone/>
              <a:defRPr sz="1867">
                <a:solidFill>
                  <a:schemeClr val="lt1"/>
                </a:solidFill>
              </a:defRPr>
            </a:lvl5pPr>
            <a:lvl6pPr lvl="5" algn="ctr" rtl="0">
              <a:lnSpc>
                <a:spcPct val="100000"/>
              </a:lnSpc>
              <a:spcBef>
                <a:spcPts val="0"/>
              </a:spcBef>
              <a:spcAft>
                <a:spcPts val="0"/>
              </a:spcAft>
              <a:buNone/>
              <a:defRPr sz="1867">
                <a:solidFill>
                  <a:schemeClr val="lt1"/>
                </a:solidFill>
              </a:defRPr>
            </a:lvl6pPr>
            <a:lvl7pPr lvl="6" algn="ctr" rtl="0">
              <a:lnSpc>
                <a:spcPct val="100000"/>
              </a:lnSpc>
              <a:spcBef>
                <a:spcPts val="0"/>
              </a:spcBef>
              <a:spcAft>
                <a:spcPts val="0"/>
              </a:spcAft>
              <a:buNone/>
              <a:defRPr sz="1867">
                <a:solidFill>
                  <a:schemeClr val="lt1"/>
                </a:solidFill>
              </a:defRPr>
            </a:lvl7pPr>
            <a:lvl8pPr lvl="7" algn="ctr" rtl="0">
              <a:lnSpc>
                <a:spcPct val="100000"/>
              </a:lnSpc>
              <a:spcBef>
                <a:spcPts val="0"/>
              </a:spcBef>
              <a:spcAft>
                <a:spcPts val="0"/>
              </a:spcAft>
              <a:buNone/>
              <a:defRPr sz="1867">
                <a:solidFill>
                  <a:schemeClr val="lt1"/>
                </a:solidFill>
              </a:defRPr>
            </a:lvl8pPr>
            <a:lvl9pPr lvl="8" algn="ctr"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95" name="Google Shape;395;p55"/>
          <p:cNvSpPr txBox="1">
            <a:spLocks noGrp="1"/>
          </p:cNvSpPr>
          <p:nvPr>
            <p:ph type="subTitle" idx="2"/>
          </p:nvPr>
        </p:nvSpPr>
        <p:spPr>
          <a:xfrm>
            <a:off x="3577767"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2000">
                <a:solidFill>
                  <a:schemeClr val="lt2"/>
                </a:solidFill>
              </a:defRPr>
            </a:lvl2pPr>
            <a:lvl3pPr lvl="2" algn="ctr" rtl="0">
              <a:lnSpc>
                <a:spcPct val="100000"/>
              </a:lnSpc>
              <a:spcBef>
                <a:spcPts val="0"/>
              </a:spcBef>
              <a:spcAft>
                <a:spcPts val="0"/>
              </a:spcAft>
              <a:buNone/>
              <a:defRPr sz="2000">
                <a:solidFill>
                  <a:schemeClr val="lt2"/>
                </a:solidFill>
              </a:defRPr>
            </a:lvl3pPr>
            <a:lvl4pPr lvl="3" algn="ctr" rtl="0">
              <a:lnSpc>
                <a:spcPct val="100000"/>
              </a:lnSpc>
              <a:spcBef>
                <a:spcPts val="0"/>
              </a:spcBef>
              <a:spcAft>
                <a:spcPts val="0"/>
              </a:spcAft>
              <a:buNone/>
              <a:defRPr sz="2000">
                <a:solidFill>
                  <a:schemeClr val="lt2"/>
                </a:solidFill>
              </a:defRPr>
            </a:lvl4pPr>
            <a:lvl5pPr lvl="4" algn="ctr" rtl="0">
              <a:lnSpc>
                <a:spcPct val="100000"/>
              </a:lnSpc>
              <a:spcBef>
                <a:spcPts val="0"/>
              </a:spcBef>
              <a:spcAft>
                <a:spcPts val="0"/>
              </a:spcAft>
              <a:buNone/>
              <a:defRPr sz="2000">
                <a:solidFill>
                  <a:schemeClr val="lt2"/>
                </a:solidFill>
              </a:defRPr>
            </a:lvl5pPr>
            <a:lvl6pPr lvl="5" algn="ctr" rtl="0">
              <a:lnSpc>
                <a:spcPct val="100000"/>
              </a:lnSpc>
              <a:spcBef>
                <a:spcPts val="0"/>
              </a:spcBef>
              <a:spcAft>
                <a:spcPts val="0"/>
              </a:spcAft>
              <a:buNone/>
              <a:defRPr sz="2000">
                <a:solidFill>
                  <a:schemeClr val="lt2"/>
                </a:solidFill>
              </a:defRPr>
            </a:lvl6pPr>
            <a:lvl7pPr lvl="6" algn="ctr" rtl="0">
              <a:lnSpc>
                <a:spcPct val="100000"/>
              </a:lnSpc>
              <a:spcBef>
                <a:spcPts val="0"/>
              </a:spcBef>
              <a:spcAft>
                <a:spcPts val="0"/>
              </a:spcAft>
              <a:buNone/>
              <a:defRPr sz="2000">
                <a:solidFill>
                  <a:schemeClr val="lt2"/>
                </a:solidFill>
              </a:defRPr>
            </a:lvl7pPr>
            <a:lvl8pPr lvl="7" algn="ctr" rtl="0">
              <a:lnSpc>
                <a:spcPct val="100000"/>
              </a:lnSpc>
              <a:spcBef>
                <a:spcPts val="0"/>
              </a:spcBef>
              <a:spcAft>
                <a:spcPts val="0"/>
              </a:spcAft>
              <a:buNone/>
              <a:defRPr sz="2000">
                <a:solidFill>
                  <a:schemeClr val="lt2"/>
                </a:solidFill>
              </a:defRPr>
            </a:lvl8pPr>
            <a:lvl9pPr lvl="8" algn="ctr" rtl="0">
              <a:lnSpc>
                <a:spcPct val="100000"/>
              </a:lnSpc>
              <a:spcBef>
                <a:spcPts val="0"/>
              </a:spcBef>
              <a:spcAft>
                <a:spcPts val="0"/>
              </a:spcAft>
              <a:buNone/>
              <a:defRPr sz="2000">
                <a:solidFill>
                  <a:schemeClr val="lt2"/>
                </a:solidFill>
              </a:defRPr>
            </a:lvl9pPr>
          </a:lstStyle>
          <a:p>
            <a:r>
              <a:rPr lang="es-ES"/>
              <a:t>Haga clic para modificar el estilo de subtítulo del patrón</a:t>
            </a:r>
            <a:endParaRPr/>
          </a:p>
        </p:txBody>
      </p:sp>
      <p:sp>
        <p:nvSpPr>
          <p:cNvPr id="396" name="Google Shape;396;p55"/>
          <p:cNvSpPr txBox="1">
            <a:spLocks noGrp="1"/>
          </p:cNvSpPr>
          <p:nvPr>
            <p:ph type="subTitle" idx="3"/>
          </p:nvPr>
        </p:nvSpPr>
        <p:spPr>
          <a:xfrm>
            <a:off x="8967500"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2000">
                <a:solidFill>
                  <a:schemeClr val="lt2"/>
                </a:solidFill>
              </a:defRPr>
            </a:lvl2pPr>
            <a:lvl3pPr lvl="2" algn="ctr" rtl="0">
              <a:lnSpc>
                <a:spcPct val="100000"/>
              </a:lnSpc>
              <a:spcBef>
                <a:spcPts val="0"/>
              </a:spcBef>
              <a:spcAft>
                <a:spcPts val="0"/>
              </a:spcAft>
              <a:buNone/>
              <a:defRPr sz="2000">
                <a:solidFill>
                  <a:schemeClr val="lt2"/>
                </a:solidFill>
              </a:defRPr>
            </a:lvl3pPr>
            <a:lvl4pPr lvl="3" algn="ctr" rtl="0">
              <a:lnSpc>
                <a:spcPct val="100000"/>
              </a:lnSpc>
              <a:spcBef>
                <a:spcPts val="0"/>
              </a:spcBef>
              <a:spcAft>
                <a:spcPts val="0"/>
              </a:spcAft>
              <a:buNone/>
              <a:defRPr sz="2000">
                <a:solidFill>
                  <a:schemeClr val="lt2"/>
                </a:solidFill>
              </a:defRPr>
            </a:lvl4pPr>
            <a:lvl5pPr lvl="4" algn="ctr" rtl="0">
              <a:lnSpc>
                <a:spcPct val="100000"/>
              </a:lnSpc>
              <a:spcBef>
                <a:spcPts val="0"/>
              </a:spcBef>
              <a:spcAft>
                <a:spcPts val="0"/>
              </a:spcAft>
              <a:buNone/>
              <a:defRPr sz="2000">
                <a:solidFill>
                  <a:schemeClr val="lt2"/>
                </a:solidFill>
              </a:defRPr>
            </a:lvl5pPr>
            <a:lvl6pPr lvl="5" algn="ctr" rtl="0">
              <a:lnSpc>
                <a:spcPct val="100000"/>
              </a:lnSpc>
              <a:spcBef>
                <a:spcPts val="0"/>
              </a:spcBef>
              <a:spcAft>
                <a:spcPts val="0"/>
              </a:spcAft>
              <a:buNone/>
              <a:defRPr sz="2000">
                <a:solidFill>
                  <a:schemeClr val="lt2"/>
                </a:solidFill>
              </a:defRPr>
            </a:lvl6pPr>
            <a:lvl7pPr lvl="6" algn="ctr" rtl="0">
              <a:lnSpc>
                <a:spcPct val="100000"/>
              </a:lnSpc>
              <a:spcBef>
                <a:spcPts val="0"/>
              </a:spcBef>
              <a:spcAft>
                <a:spcPts val="0"/>
              </a:spcAft>
              <a:buNone/>
              <a:defRPr sz="2000">
                <a:solidFill>
                  <a:schemeClr val="lt2"/>
                </a:solidFill>
              </a:defRPr>
            </a:lvl7pPr>
            <a:lvl8pPr lvl="7" algn="ctr" rtl="0">
              <a:lnSpc>
                <a:spcPct val="100000"/>
              </a:lnSpc>
              <a:spcBef>
                <a:spcPts val="0"/>
              </a:spcBef>
              <a:spcAft>
                <a:spcPts val="0"/>
              </a:spcAft>
              <a:buNone/>
              <a:defRPr sz="2000">
                <a:solidFill>
                  <a:schemeClr val="lt2"/>
                </a:solidFill>
              </a:defRPr>
            </a:lvl8pPr>
            <a:lvl9pPr lvl="8" algn="ctr" rtl="0">
              <a:lnSpc>
                <a:spcPct val="100000"/>
              </a:lnSpc>
              <a:spcBef>
                <a:spcPts val="0"/>
              </a:spcBef>
              <a:spcAft>
                <a:spcPts val="0"/>
              </a:spcAft>
              <a:buNone/>
              <a:defRPr sz="2000">
                <a:solidFill>
                  <a:schemeClr val="lt2"/>
                </a:solidFill>
              </a:defRPr>
            </a:lvl9pPr>
          </a:lstStyle>
          <a:p>
            <a:r>
              <a:rPr lang="es-ES"/>
              <a:t>Haga clic para modificar el estilo de subtítulo del patrón</a:t>
            </a:r>
            <a:endParaRPr/>
          </a:p>
        </p:txBody>
      </p:sp>
      <p:sp>
        <p:nvSpPr>
          <p:cNvPr id="397" name="Google Shape;397;p55"/>
          <p:cNvSpPr txBox="1">
            <a:spLocks noGrp="1"/>
          </p:cNvSpPr>
          <p:nvPr>
            <p:ph type="subTitle" idx="4"/>
          </p:nvPr>
        </p:nvSpPr>
        <p:spPr>
          <a:xfrm>
            <a:off x="6280377"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lt1"/>
                </a:solidFill>
              </a:defRPr>
            </a:lvl2pPr>
            <a:lvl3pPr lvl="2" algn="ctr" rtl="0">
              <a:lnSpc>
                <a:spcPct val="100000"/>
              </a:lnSpc>
              <a:spcBef>
                <a:spcPts val="0"/>
              </a:spcBef>
              <a:spcAft>
                <a:spcPts val="0"/>
              </a:spcAft>
              <a:buNone/>
              <a:defRPr sz="1867">
                <a:solidFill>
                  <a:schemeClr val="lt1"/>
                </a:solidFill>
              </a:defRPr>
            </a:lvl3pPr>
            <a:lvl4pPr lvl="3" algn="ctr" rtl="0">
              <a:lnSpc>
                <a:spcPct val="100000"/>
              </a:lnSpc>
              <a:spcBef>
                <a:spcPts val="0"/>
              </a:spcBef>
              <a:spcAft>
                <a:spcPts val="0"/>
              </a:spcAft>
              <a:buNone/>
              <a:defRPr sz="1867">
                <a:solidFill>
                  <a:schemeClr val="lt1"/>
                </a:solidFill>
              </a:defRPr>
            </a:lvl4pPr>
            <a:lvl5pPr lvl="4" algn="ctr" rtl="0">
              <a:lnSpc>
                <a:spcPct val="100000"/>
              </a:lnSpc>
              <a:spcBef>
                <a:spcPts val="0"/>
              </a:spcBef>
              <a:spcAft>
                <a:spcPts val="0"/>
              </a:spcAft>
              <a:buNone/>
              <a:defRPr sz="1867">
                <a:solidFill>
                  <a:schemeClr val="lt1"/>
                </a:solidFill>
              </a:defRPr>
            </a:lvl5pPr>
            <a:lvl6pPr lvl="5" algn="ctr" rtl="0">
              <a:lnSpc>
                <a:spcPct val="100000"/>
              </a:lnSpc>
              <a:spcBef>
                <a:spcPts val="0"/>
              </a:spcBef>
              <a:spcAft>
                <a:spcPts val="0"/>
              </a:spcAft>
              <a:buNone/>
              <a:defRPr sz="1867">
                <a:solidFill>
                  <a:schemeClr val="lt1"/>
                </a:solidFill>
              </a:defRPr>
            </a:lvl6pPr>
            <a:lvl7pPr lvl="6" algn="ctr" rtl="0">
              <a:lnSpc>
                <a:spcPct val="100000"/>
              </a:lnSpc>
              <a:spcBef>
                <a:spcPts val="0"/>
              </a:spcBef>
              <a:spcAft>
                <a:spcPts val="0"/>
              </a:spcAft>
              <a:buNone/>
              <a:defRPr sz="1867">
                <a:solidFill>
                  <a:schemeClr val="lt1"/>
                </a:solidFill>
              </a:defRPr>
            </a:lvl7pPr>
            <a:lvl8pPr lvl="7" algn="ctr" rtl="0">
              <a:lnSpc>
                <a:spcPct val="100000"/>
              </a:lnSpc>
              <a:spcBef>
                <a:spcPts val="0"/>
              </a:spcBef>
              <a:spcAft>
                <a:spcPts val="0"/>
              </a:spcAft>
              <a:buNone/>
              <a:defRPr sz="1867">
                <a:solidFill>
                  <a:schemeClr val="lt1"/>
                </a:solidFill>
              </a:defRPr>
            </a:lvl8pPr>
            <a:lvl9pPr lvl="8" algn="ctr"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98" name="Google Shape;398;p55"/>
          <p:cNvSpPr txBox="1">
            <a:spLocks noGrp="1"/>
          </p:cNvSpPr>
          <p:nvPr>
            <p:ph type="title"/>
          </p:nvPr>
        </p:nvSpPr>
        <p:spPr>
          <a:xfrm>
            <a:off x="2376484" y="428200"/>
            <a:ext cx="74404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485233720"/>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 10">
  <p:cSld name="Title and four column 10">
    <p:bg>
      <p:bgPr>
        <a:solidFill>
          <a:schemeClr val="dk1"/>
        </a:solidFill>
        <a:effectLst/>
      </p:bgPr>
    </p:bg>
    <p:spTree>
      <p:nvGrpSpPr>
        <p:cNvPr id="1" name="Shape 399"/>
        <p:cNvGrpSpPr/>
        <p:nvPr/>
      </p:nvGrpSpPr>
      <p:grpSpPr>
        <a:xfrm>
          <a:off x="0" y="0"/>
          <a:ext cx="0" cy="0"/>
          <a:chOff x="0" y="0"/>
          <a:chExt cx="0" cy="0"/>
        </a:xfrm>
      </p:grpSpPr>
      <p:sp>
        <p:nvSpPr>
          <p:cNvPr id="400" name="Google Shape;400;p5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6"/>
          <p:cNvSpPr txBox="1">
            <a:spLocks noGrp="1"/>
          </p:cNvSpPr>
          <p:nvPr>
            <p:ph type="subTitle" idx="1"/>
          </p:nvPr>
        </p:nvSpPr>
        <p:spPr>
          <a:xfrm>
            <a:off x="6946767" y="3827563"/>
            <a:ext cx="23508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02" name="Google Shape;402;p56"/>
          <p:cNvSpPr txBox="1">
            <a:spLocks noGrp="1"/>
          </p:cNvSpPr>
          <p:nvPr>
            <p:ph type="subTitle" idx="2"/>
          </p:nvPr>
        </p:nvSpPr>
        <p:spPr>
          <a:xfrm>
            <a:off x="6946767" y="5170451"/>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03" name="Google Shape;403;p56"/>
          <p:cNvSpPr txBox="1">
            <a:spLocks noGrp="1"/>
          </p:cNvSpPr>
          <p:nvPr>
            <p:ph type="subTitle" idx="3"/>
          </p:nvPr>
        </p:nvSpPr>
        <p:spPr>
          <a:xfrm>
            <a:off x="6946767" y="1116617"/>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04" name="Google Shape;404;p56"/>
          <p:cNvSpPr txBox="1">
            <a:spLocks noGrp="1"/>
          </p:cNvSpPr>
          <p:nvPr>
            <p:ph type="subTitle" idx="4"/>
          </p:nvPr>
        </p:nvSpPr>
        <p:spPr>
          <a:xfrm>
            <a:off x="6946767" y="2466427"/>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05" name="Google Shape;405;p56"/>
          <p:cNvSpPr txBox="1">
            <a:spLocks noGrp="1"/>
          </p:cNvSpPr>
          <p:nvPr>
            <p:ph type="title"/>
          </p:nvPr>
        </p:nvSpPr>
        <p:spPr>
          <a:xfrm>
            <a:off x="950967" y="2434305"/>
            <a:ext cx="3907200" cy="19532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04817791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 11">
  <p:cSld name="Title and four column 11">
    <p:spTree>
      <p:nvGrpSpPr>
        <p:cNvPr id="1" name="Shape 406"/>
        <p:cNvGrpSpPr/>
        <p:nvPr/>
      </p:nvGrpSpPr>
      <p:grpSpPr>
        <a:xfrm>
          <a:off x="0" y="0"/>
          <a:ext cx="0" cy="0"/>
          <a:chOff x="0" y="0"/>
          <a:chExt cx="0" cy="0"/>
        </a:xfrm>
      </p:grpSpPr>
      <p:sp>
        <p:nvSpPr>
          <p:cNvPr id="407" name="Google Shape;407;p5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57"/>
          <p:cNvSpPr/>
          <p:nvPr/>
        </p:nvSpPr>
        <p:spPr>
          <a:xfrm rot="-5400000">
            <a:off x="1055000" y="2209633"/>
            <a:ext cx="3015600" cy="508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409" name="Google Shape;409;p57"/>
          <p:cNvSpPr/>
          <p:nvPr/>
        </p:nvSpPr>
        <p:spPr>
          <a:xfrm rot="-5400000">
            <a:off x="8134168" y="-332400"/>
            <a:ext cx="3015600" cy="512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cxnSp>
        <p:nvCxnSpPr>
          <p:cNvPr id="410" name="Google Shape;410;p57"/>
          <p:cNvCxnSpPr/>
          <p:nvPr/>
        </p:nvCxnSpPr>
        <p:spPr>
          <a:xfrm rot="10800000">
            <a:off x="136233" y="3247000"/>
            <a:ext cx="0" cy="3008800"/>
          </a:xfrm>
          <a:prstGeom prst="straightConnector1">
            <a:avLst/>
          </a:prstGeom>
          <a:noFill/>
          <a:ln w="19050" cap="flat" cmpd="sng">
            <a:solidFill>
              <a:schemeClr val="lt1"/>
            </a:solidFill>
            <a:prstDash val="solid"/>
            <a:round/>
            <a:headEnd type="none" w="med" len="med"/>
            <a:tailEnd type="none" w="med" len="med"/>
          </a:ln>
        </p:spPr>
      </p:cxnSp>
      <p:cxnSp>
        <p:nvCxnSpPr>
          <p:cNvPr id="411" name="Google Shape;411;p57"/>
          <p:cNvCxnSpPr/>
          <p:nvPr/>
        </p:nvCxnSpPr>
        <p:spPr>
          <a:xfrm rot="10800000">
            <a:off x="12056600" y="723400"/>
            <a:ext cx="0" cy="3008800"/>
          </a:xfrm>
          <a:prstGeom prst="straightConnector1">
            <a:avLst/>
          </a:prstGeom>
          <a:noFill/>
          <a:ln w="19050" cap="flat" cmpd="sng">
            <a:solidFill>
              <a:schemeClr val="lt1"/>
            </a:solidFill>
            <a:prstDash val="solid"/>
            <a:round/>
            <a:headEnd type="none" w="med" len="med"/>
            <a:tailEnd type="none" w="med" len="med"/>
          </a:ln>
        </p:spPr>
      </p:cxnSp>
      <p:sp>
        <p:nvSpPr>
          <p:cNvPr id="412" name="Google Shape;412;p57"/>
          <p:cNvSpPr txBox="1">
            <a:spLocks noGrp="1"/>
          </p:cNvSpPr>
          <p:nvPr>
            <p:ph type="subTitle" idx="1"/>
          </p:nvPr>
        </p:nvSpPr>
        <p:spPr>
          <a:xfrm>
            <a:off x="851616" y="492794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13" name="Google Shape;413;p57"/>
          <p:cNvSpPr txBox="1">
            <a:spLocks noGrp="1"/>
          </p:cNvSpPr>
          <p:nvPr>
            <p:ph type="subTitle" idx="2"/>
          </p:nvPr>
        </p:nvSpPr>
        <p:spPr>
          <a:xfrm>
            <a:off x="851600" y="3989953"/>
            <a:ext cx="37660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14" name="Google Shape;414;p57"/>
          <p:cNvSpPr txBox="1">
            <a:spLocks noGrp="1"/>
          </p:cNvSpPr>
          <p:nvPr>
            <p:ph type="subTitle" idx="3"/>
          </p:nvPr>
        </p:nvSpPr>
        <p:spPr>
          <a:xfrm>
            <a:off x="851616" y="3611789"/>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15" name="Google Shape;415;p57"/>
          <p:cNvSpPr txBox="1">
            <a:spLocks noGrp="1"/>
          </p:cNvSpPr>
          <p:nvPr>
            <p:ph type="subTitle" idx="4"/>
          </p:nvPr>
        </p:nvSpPr>
        <p:spPr>
          <a:xfrm>
            <a:off x="851600" y="5305817"/>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16" name="Google Shape;416;p57"/>
          <p:cNvSpPr txBox="1">
            <a:spLocks noGrp="1"/>
          </p:cNvSpPr>
          <p:nvPr>
            <p:ph type="subTitle" idx="5"/>
          </p:nvPr>
        </p:nvSpPr>
        <p:spPr>
          <a:xfrm>
            <a:off x="7545517" y="109010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17" name="Google Shape;417;p57"/>
          <p:cNvSpPr txBox="1">
            <a:spLocks noGrp="1"/>
          </p:cNvSpPr>
          <p:nvPr>
            <p:ph type="subTitle" idx="6"/>
          </p:nvPr>
        </p:nvSpPr>
        <p:spPr>
          <a:xfrm>
            <a:off x="7545517" y="2780280"/>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18" name="Google Shape;418;p57"/>
          <p:cNvSpPr txBox="1">
            <a:spLocks noGrp="1"/>
          </p:cNvSpPr>
          <p:nvPr>
            <p:ph type="subTitle" idx="7"/>
          </p:nvPr>
        </p:nvSpPr>
        <p:spPr>
          <a:xfrm>
            <a:off x="7545517" y="2405528"/>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19" name="Google Shape;419;p57"/>
          <p:cNvSpPr txBox="1">
            <a:spLocks noGrp="1"/>
          </p:cNvSpPr>
          <p:nvPr>
            <p:ph type="subTitle" idx="8"/>
          </p:nvPr>
        </p:nvSpPr>
        <p:spPr>
          <a:xfrm>
            <a:off x="7545517" y="1467288"/>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20" name="Google Shape;420;p57"/>
          <p:cNvSpPr txBox="1">
            <a:spLocks noGrp="1"/>
          </p:cNvSpPr>
          <p:nvPr>
            <p:ph type="title"/>
          </p:nvPr>
        </p:nvSpPr>
        <p:spPr>
          <a:xfrm>
            <a:off x="819249" y="428792"/>
            <a:ext cx="5112400" cy="799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427960908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 12">
  <p:cSld name="Title and four column 12">
    <p:spTree>
      <p:nvGrpSpPr>
        <p:cNvPr id="1" name="Shape 421"/>
        <p:cNvGrpSpPr/>
        <p:nvPr/>
      </p:nvGrpSpPr>
      <p:grpSpPr>
        <a:xfrm>
          <a:off x="0" y="0"/>
          <a:ext cx="0" cy="0"/>
          <a:chOff x="0" y="0"/>
          <a:chExt cx="0" cy="0"/>
        </a:xfrm>
      </p:grpSpPr>
      <p:sp>
        <p:nvSpPr>
          <p:cNvPr id="422" name="Google Shape;422;p5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58"/>
          <p:cNvSpPr txBox="1">
            <a:spLocks noGrp="1"/>
          </p:cNvSpPr>
          <p:nvPr>
            <p:ph type="subTitle" idx="1"/>
          </p:nvPr>
        </p:nvSpPr>
        <p:spPr>
          <a:xfrm>
            <a:off x="3792049"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24" name="Google Shape;424;p58"/>
          <p:cNvSpPr txBox="1">
            <a:spLocks noGrp="1"/>
          </p:cNvSpPr>
          <p:nvPr>
            <p:ph type="subTitle" idx="2"/>
          </p:nvPr>
        </p:nvSpPr>
        <p:spPr>
          <a:xfrm>
            <a:off x="1022500" y="2813593"/>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25" name="Google Shape;425;p58"/>
          <p:cNvSpPr txBox="1">
            <a:spLocks noGrp="1"/>
          </p:cNvSpPr>
          <p:nvPr>
            <p:ph type="subTitle" idx="3"/>
          </p:nvPr>
        </p:nvSpPr>
        <p:spPr>
          <a:xfrm>
            <a:off x="1022516" y="2317796"/>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26" name="Google Shape;426;p58"/>
          <p:cNvSpPr txBox="1">
            <a:spLocks noGrp="1"/>
          </p:cNvSpPr>
          <p:nvPr>
            <p:ph type="subTitle" idx="4"/>
          </p:nvPr>
        </p:nvSpPr>
        <p:spPr>
          <a:xfrm>
            <a:off x="3792033" y="2813291"/>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27" name="Google Shape;427;p58"/>
          <p:cNvSpPr txBox="1">
            <a:spLocks noGrp="1"/>
          </p:cNvSpPr>
          <p:nvPr>
            <p:ph type="subTitle" idx="5"/>
          </p:nvPr>
        </p:nvSpPr>
        <p:spPr>
          <a:xfrm>
            <a:off x="6559151" y="2317795"/>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28" name="Google Shape;428;p58"/>
          <p:cNvSpPr txBox="1">
            <a:spLocks noGrp="1"/>
          </p:cNvSpPr>
          <p:nvPr>
            <p:ph type="subTitle" idx="6"/>
          </p:nvPr>
        </p:nvSpPr>
        <p:spPr>
          <a:xfrm>
            <a:off x="9328684" y="2810168"/>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29" name="Google Shape;429;p58"/>
          <p:cNvSpPr txBox="1">
            <a:spLocks noGrp="1"/>
          </p:cNvSpPr>
          <p:nvPr>
            <p:ph type="subTitle" idx="7"/>
          </p:nvPr>
        </p:nvSpPr>
        <p:spPr>
          <a:xfrm>
            <a:off x="9328684"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30" name="Google Shape;430;p58"/>
          <p:cNvSpPr txBox="1">
            <a:spLocks noGrp="1"/>
          </p:cNvSpPr>
          <p:nvPr>
            <p:ph type="subTitle" idx="8"/>
          </p:nvPr>
        </p:nvSpPr>
        <p:spPr>
          <a:xfrm>
            <a:off x="6559151" y="2812609"/>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31" name="Google Shape;431;p58"/>
          <p:cNvSpPr txBox="1">
            <a:spLocks noGrp="1"/>
          </p:cNvSpPr>
          <p:nvPr>
            <p:ph type="title"/>
          </p:nvPr>
        </p:nvSpPr>
        <p:spPr>
          <a:xfrm>
            <a:off x="3539800" y="428792"/>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87443665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sp>
        <p:nvSpPr>
          <p:cNvPr id="42" name="Google Shape;42;p7"/>
          <p:cNvSpPr txBox="1">
            <a:spLocks noGrp="1"/>
          </p:cNvSpPr>
          <p:nvPr>
            <p:ph type="subTitle" idx="1"/>
          </p:nvPr>
        </p:nvSpPr>
        <p:spPr>
          <a:xfrm>
            <a:off x="6485267" y="3026200"/>
            <a:ext cx="4755600" cy="15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43" name="Google Shape;43;p7"/>
          <p:cNvSpPr txBox="1">
            <a:spLocks noGrp="1"/>
          </p:cNvSpPr>
          <p:nvPr>
            <p:ph type="title"/>
          </p:nvPr>
        </p:nvSpPr>
        <p:spPr>
          <a:xfrm>
            <a:off x="6485267" y="2262600"/>
            <a:ext cx="511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44" name="Google Shape;44;p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438820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439"/>
        <p:cNvGrpSpPr/>
        <p:nvPr/>
      </p:nvGrpSpPr>
      <p:grpSpPr>
        <a:xfrm>
          <a:off x="0" y="0"/>
          <a:ext cx="0" cy="0"/>
          <a:chOff x="0" y="0"/>
          <a:chExt cx="0" cy="0"/>
        </a:xfrm>
      </p:grpSpPr>
      <p:sp>
        <p:nvSpPr>
          <p:cNvPr id="440" name="Google Shape;440;p6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9176748"/>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41"/>
        <p:cNvGrpSpPr/>
        <p:nvPr/>
      </p:nvGrpSpPr>
      <p:grpSpPr>
        <a:xfrm>
          <a:off x="0" y="0"/>
          <a:ext cx="0" cy="0"/>
          <a:chOff x="0" y="0"/>
          <a:chExt cx="0" cy="0"/>
        </a:xfrm>
      </p:grpSpPr>
      <p:sp>
        <p:nvSpPr>
          <p:cNvPr id="442" name="Google Shape;442;p6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1"/>
          <p:cNvSpPr txBox="1">
            <a:spLocks noGrp="1"/>
          </p:cNvSpPr>
          <p:nvPr>
            <p:ph type="subTitle" idx="1"/>
          </p:nvPr>
        </p:nvSpPr>
        <p:spPr>
          <a:xfrm>
            <a:off x="3792049"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44" name="Google Shape;444;p61"/>
          <p:cNvSpPr txBox="1">
            <a:spLocks noGrp="1"/>
          </p:cNvSpPr>
          <p:nvPr>
            <p:ph type="subTitle" idx="2"/>
          </p:nvPr>
        </p:nvSpPr>
        <p:spPr>
          <a:xfrm>
            <a:off x="1022500" y="2813593"/>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45" name="Google Shape;445;p61"/>
          <p:cNvSpPr txBox="1">
            <a:spLocks noGrp="1"/>
          </p:cNvSpPr>
          <p:nvPr>
            <p:ph type="subTitle" idx="3"/>
          </p:nvPr>
        </p:nvSpPr>
        <p:spPr>
          <a:xfrm>
            <a:off x="1022516" y="2317796"/>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46" name="Google Shape;446;p61"/>
          <p:cNvSpPr txBox="1">
            <a:spLocks noGrp="1"/>
          </p:cNvSpPr>
          <p:nvPr>
            <p:ph type="subTitle" idx="4"/>
          </p:nvPr>
        </p:nvSpPr>
        <p:spPr>
          <a:xfrm>
            <a:off x="3792033" y="2813291"/>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47" name="Google Shape;447;p61"/>
          <p:cNvSpPr txBox="1">
            <a:spLocks noGrp="1"/>
          </p:cNvSpPr>
          <p:nvPr>
            <p:ph type="subTitle" idx="5"/>
          </p:nvPr>
        </p:nvSpPr>
        <p:spPr>
          <a:xfrm>
            <a:off x="6559151" y="2317795"/>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48" name="Google Shape;448;p61"/>
          <p:cNvSpPr txBox="1">
            <a:spLocks noGrp="1"/>
          </p:cNvSpPr>
          <p:nvPr>
            <p:ph type="subTitle" idx="6"/>
          </p:nvPr>
        </p:nvSpPr>
        <p:spPr>
          <a:xfrm>
            <a:off x="9328684" y="2810168"/>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49" name="Google Shape;449;p61"/>
          <p:cNvSpPr txBox="1">
            <a:spLocks noGrp="1"/>
          </p:cNvSpPr>
          <p:nvPr>
            <p:ph type="subTitle" idx="7"/>
          </p:nvPr>
        </p:nvSpPr>
        <p:spPr>
          <a:xfrm>
            <a:off x="9328684"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50" name="Google Shape;450;p61"/>
          <p:cNvSpPr txBox="1">
            <a:spLocks noGrp="1"/>
          </p:cNvSpPr>
          <p:nvPr>
            <p:ph type="subTitle" idx="8"/>
          </p:nvPr>
        </p:nvSpPr>
        <p:spPr>
          <a:xfrm>
            <a:off x="6559151" y="2812609"/>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189078892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ctrTitle"/>
          </p:nvPr>
        </p:nvSpPr>
        <p:spPr>
          <a:xfrm>
            <a:off x="1524000" y="2001837"/>
            <a:ext cx="9144000" cy="150812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516313"/>
            <a:ext cx="9144000" cy="5603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541E79-F10E-4706-A9CC-A55080687486}" type="datetime1">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pPr/>
              <a:t>‹Nº›</a:t>
            </a:fld>
            <a:endParaRPr lang="en-US"/>
          </a:p>
        </p:txBody>
      </p:sp>
    </p:spTree>
    <p:extLst>
      <p:ext uri="{BB962C8B-B14F-4D97-AF65-F5344CB8AC3E}">
        <p14:creationId xmlns:p14="http://schemas.microsoft.com/office/powerpoint/2010/main" val="3971503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961A26A8-CF83-4A96-8969-0FE632E85C34}"/>
              </a:ext>
            </a:extLst>
          </p:cNvPr>
          <p:cNvSpPr>
            <a:spLocks noGrp="1"/>
          </p:cNvSpPr>
          <p:nvPr>
            <p:ph type="dt" sz="half" idx="10"/>
          </p:nvPr>
        </p:nvSpPr>
        <p:spPr/>
        <p:txBody>
          <a:bodyPr/>
          <a:lstStyle/>
          <a:p>
            <a:fld id="{EAE7942A-F3FA-41F0-88FC-7FDDFA1A96C1}" type="datetime1">
              <a:rPr lang="en-US" smtClean="0"/>
              <a:t>8/30/2023</a:t>
            </a:fld>
            <a:endParaRPr lang="es-AR"/>
          </a:p>
        </p:txBody>
      </p:sp>
      <p:sp>
        <p:nvSpPr>
          <p:cNvPr id="5" name="Marcador de pie de página 4">
            <a:extLst>
              <a:ext uri="{FF2B5EF4-FFF2-40B4-BE49-F238E27FC236}">
                <a16:creationId xmlns:a16="http://schemas.microsoft.com/office/drawing/2014/main" id="{2DC4C96A-5099-4AD4-AE06-B4B16F9FCE3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32BBBD1C-CF6B-4854-888B-279BCFE14468}"/>
              </a:ext>
            </a:extLst>
          </p:cNvPr>
          <p:cNvSpPr>
            <a:spLocks noGrp="1"/>
          </p:cNvSpPr>
          <p:nvPr>
            <p:ph type="sldNum" sz="quarter" idx="12"/>
          </p:nvPr>
        </p:nvSpPr>
        <p:spPr/>
        <p:txBody>
          <a:bodyPr/>
          <a:lstStyle/>
          <a:p>
            <a:fld id="{2561B323-3394-4239-8B45-3845F4E05019}" type="slidenum">
              <a:rPr lang="es-AR" smtClean="0"/>
              <a:pPr/>
              <a:t>‹Nº›</a:t>
            </a:fld>
            <a:endParaRPr lang="es-AR"/>
          </a:p>
        </p:txBody>
      </p:sp>
      <p:pic>
        <p:nvPicPr>
          <p:cNvPr id="7" name="Imagen 6">
            <a:extLst>
              <a:ext uri="{FF2B5EF4-FFF2-40B4-BE49-F238E27FC236}">
                <a16:creationId xmlns:a16="http://schemas.microsoft.com/office/drawing/2014/main" id="{5A0518F6-5297-4FEE-8FE7-6559BCDE5965}"/>
              </a:ext>
            </a:extLst>
          </p:cNvPr>
          <p:cNvPicPr>
            <a:picLocks noChangeAspect="1"/>
          </p:cNvPicPr>
          <p:nvPr userDrawn="1"/>
        </p:nvPicPr>
        <p:blipFill>
          <a:blip r:embed="rId2"/>
          <a:stretch>
            <a:fillRect/>
          </a:stretch>
        </p:blipFill>
        <p:spPr>
          <a:xfrm>
            <a:off x="10356378" y="268548"/>
            <a:ext cx="1602260" cy="517265"/>
          </a:xfrm>
          <a:prstGeom prst="rect">
            <a:avLst/>
          </a:prstGeom>
        </p:spPr>
      </p:pic>
    </p:spTree>
    <p:extLst>
      <p:ext uri="{BB962C8B-B14F-4D97-AF65-F5344CB8AC3E}">
        <p14:creationId xmlns:p14="http://schemas.microsoft.com/office/powerpoint/2010/main" val="3501325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EFA7F-D94D-45D6-9B02-84B429800566}"/>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308BDC9A-B827-4CAD-B55E-0CA9ABB280C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7C9E3EE0-1E89-492A-8BA0-B39FF00B1F0E}"/>
              </a:ext>
            </a:extLst>
          </p:cNvPr>
          <p:cNvSpPr>
            <a:spLocks noGrp="1"/>
          </p:cNvSpPr>
          <p:nvPr>
            <p:ph type="dt" sz="half" idx="10"/>
          </p:nvPr>
        </p:nvSpPr>
        <p:spPr/>
        <p:txBody>
          <a:bodyPr/>
          <a:lstStyle/>
          <a:p>
            <a:fld id="{10C91AC8-9A3E-408E-B394-EA8EFA0A5A46}" type="datetime1">
              <a:rPr lang="en-US" smtClean="0"/>
              <a:t>8/30/2023</a:t>
            </a:fld>
            <a:endParaRPr lang="es-AR"/>
          </a:p>
        </p:txBody>
      </p:sp>
      <p:sp>
        <p:nvSpPr>
          <p:cNvPr id="5" name="Marcador de pie de página 4">
            <a:extLst>
              <a:ext uri="{FF2B5EF4-FFF2-40B4-BE49-F238E27FC236}">
                <a16:creationId xmlns:a16="http://schemas.microsoft.com/office/drawing/2014/main" id="{C1307EDA-A4C3-4CB4-A1EB-6EC297436E6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8933E6BF-43D2-4DE9-B1A1-678E1D7258A4}"/>
              </a:ext>
            </a:extLst>
          </p:cNvPr>
          <p:cNvSpPr>
            <a:spLocks noGrp="1"/>
          </p:cNvSpPr>
          <p:nvPr>
            <p:ph type="sldNum" sz="quarter" idx="12"/>
          </p:nvPr>
        </p:nvSpPr>
        <p:spPr/>
        <p:txBody>
          <a:bodyPr/>
          <a:lstStyle/>
          <a:p>
            <a:fld id="{2561B323-3394-4239-8B45-3845F4E05019}" type="slidenum">
              <a:rPr lang="es-AR" smtClean="0"/>
              <a:pPr/>
              <a:t>‹Nº›</a:t>
            </a:fld>
            <a:endParaRPr lang="es-AR"/>
          </a:p>
        </p:txBody>
      </p:sp>
    </p:spTree>
    <p:extLst>
      <p:ext uri="{BB962C8B-B14F-4D97-AF65-F5344CB8AC3E}">
        <p14:creationId xmlns:p14="http://schemas.microsoft.com/office/powerpoint/2010/main" val="5481918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5226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40" name="Google Shape;40;p6"/>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78FD8"/>
              </a:solidFill>
              <a:effectLst/>
              <a:uLnTx/>
              <a:uFillTx/>
              <a:latin typeface="Arial"/>
              <a:ea typeface="+mn-ea"/>
              <a:cs typeface="+mn-cs"/>
            </a:endParaRPr>
          </a:p>
        </p:txBody>
      </p:sp>
    </p:spTree>
    <p:extLst>
      <p:ext uri="{BB962C8B-B14F-4D97-AF65-F5344CB8AC3E}">
        <p14:creationId xmlns:p14="http://schemas.microsoft.com/office/powerpoint/2010/main" val="403140725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p:nvPr/>
        </p:nvSpPr>
        <p:spPr>
          <a:xfrm>
            <a:off x="-117633" y="1120600"/>
            <a:ext cx="55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3" name="Google Shape;53;p9"/>
          <p:cNvCxnSpPr/>
          <p:nvPr/>
        </p:nvCxnSpPr>
        <p:spPr>
          <a:xfrm>
            <a:off x="138400" y="1121100"/>
            <a:ext cx="0" cy="1515600"/>
          </a:xfrm>
          <a:prstGeom prst="straightConnector1">
            <a:avLst/>
          </a:prstGeom>
          <a:noFill/>
          <a:ln w="19050" cap="flat" cmpd="sng">
            <a:solidFill>
              <a:schemeClr val="dk2"/>
            </a:solidFill>
            <a:prstDash val="solid"/>
            <a:round/>
            <a:headEnd type="none" w="med" len="med"/>
            <a:tailEnd type="none" w="med" len="med"/>
          </a:ln>
        </p:spPr>
      </p:cxnSp>
      <p:sp>
        <p:nvSpPr>
          <p:cNvPr id="54" name="Google Shape;54;p9"/>
          <p:cNvSpPr txBox="1">
            <a:spLocks noGrp="1"/>
          </p:cNvSpPr>
          <p:nvPr>
            <p:ph type="subTitle" idx="1"/>
          </p:nvPr>
        </p:nvSpPr>
        <p:spPr>
          <a:xfrm>
            <a:off x="6096000" y="1066600"/>
            <a:ext cx="4755600" cy="15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55" name="Google Shape;55;p9"/>
          <p:cNvSpPr txBox="1">
            <a:spLocks noGrp="1"/>
          </p:cNvSpPr>
          <p:nvPr>
            <p:ph type="title"/>
          </p:nvPr>
        </p:nvSpPr>
        <p:spPr>
          <a:xfrm>
            <a:off x="950967" y="1389241"/>
            <a:ext cx="511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4667">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56" name="Google Shape;56;p9"/>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845435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192440680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cxnSp>
        <p:nvCxnSpPr>
          <p:cNvPr id="67" name="Google Shape;67;p13"/>
          <p:cNvCxnSpPr/>
          <p:nvPr/>
        </p:nvCxnSpPr>
        <p:spPr>
          <a:xfrm>
            <a:off x="143967" y="2768067"/>
            <a:ext cx="0" cy="1348000"/>
          </a:xfrm>
          <a:prstGeom prst="straightConnector1">
            <a:avLst/>
          </a:prstGeom>
          <a:noFill/>
          <a:ln w="19050" cap="flat" cmpd="sng">
            <a:solidFill>
              <a:schemeClr val="dk2"/>
            </a:solidFill>
            <a:prstDash val="solid"/>
            <a:round/>
            <a:headEnd type="none" w="med" len="med"/>
            <a:tailEnd type="none" w="med" len="med"/>
          </a:ln>
        </p:spPr>
      </p:cxnSp>
      <p:cxnSp>
        <p:nvCxnSpPr>
          <p:cNvPr id="68" name="Google Shape;68;p13"/>
          <p:cNvCxnSpPr/>
          <p:nvPr/>
        </p:nvCxnSpPr>
        <p:spPr>
          <a:xfrm>
            <a:off x="12053832" y="2768067"/>
            <a:ext cx="0" cy="1348000"/>
          </a:xfrm>
          <a:prstGeom prst="straightConnector1">
            <a:avLst/>
          </a:prstGeom>
          <a:noFill/>
          <a:ln w="19050" cap="flat" cmpd="sng">
            <a:solidFill>
              <a:schemeClr val="dk2"/>
            </a:solidFill>
            <a:prstDash val="solid"/>
            <a:round/>
            <a:headEnd type="none" w="med" len="med"/>
            <a:tailEnd type="none" w="med" len="med"/>
          </a:ln>
        </p:spPr>
      </p:cxnSp>
      <p:sp>
        <p:nvSpPr>
          <p:cNvPr id="69" name="Google Shape;69;p1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3"/>
          <p:cNvSpPr txBox="1">
            <a:spLocks noGrp="1"/>
          </p:cNvSpPr>
          <p:nvPr>
            <p:ph type="title"/>
          </p:nvPr>
        </p:nvSpPr>
        <p:spPr>
          <a:xfrm>
            <a:off x="833700" y="499591"/>
            <a:ext cx="5136000" cy="964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71" name="Google Shape;71;p13"/>
          <p:cNvSpPr txBox="1">
            <a:spLocks noGrp="1"/>
          </p:cNvSpPr>
          <p:nvPr>
            <p:ph type="title" idx="2" hasCustomPrompt="1"/>
          </p:nvPr>
        </p:nvSpPr>
        <p:spPr>
          <a:xfrm>
            <a:off x="2723987"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2" name="Google Shape;72;p13"/>
          <p:cNvSpPr txBox="1">
            <a:spLocks noGrp="1"/>
          </p:cNvSpPr>
          <p:nvPr>
            <p:ph type="subTitle" idx="1"/>
          </p:nvPr>
        </p:nvSpPr>
        <p:spPr>
          <a:xfrm>
            <a:off x="2118387" y="2555500"/>
            <a:ext cx="24992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73" name="Google Shape;73;p13"/>
          <p:cNvSpPr txBox="1">
            <a:spLocks noGrp="1"/>
          </p:cNvSpPr>
          <p:nvPr>
            <p:ph type="subTitle" idx="3"/>
          </p:nvPr>
        </p:nvSpPr>
        <p:spPr>
          <a:xfrm>
            <a:off x="1953387" y="2927787"/>
            <a:ext cx="282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74" name="Google Shape;74;p13"/>
          <p:cNvSpPr txBox="1">
            <a:spLocks noGrp="1"/>
          </p:cNvSpPr>
          <p:nvPr>
            <p:ph type="title" idx="4" hasCustomPrompt="1"/>
          </p:nvPr>
        </p:nvSpPr>
        <p:spPr>
          <a:xfrm>
            <a:off x="6056300"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5" name="Google Shape;75;p13"/>
          <p:cNvSpPr txBox="1">
            <a:spLocks noGrp="1"/>
          </p:cNvSpPr>
          <p:nvPr>
            <p:ph type="subTitle" idx="5"/>
          </p:nvPr>
        </p:nvSpPr>
        <p:spPr>
          <a:xfrm>
            <a:off x="5450700" y="2544936"/>
            <a:ext cx="24992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76" name="Google Shape;76;p13"/>
          <p:cNvSpPr txBox="1">
            <a:spLocks noGrp="1"/>
          </p:cNvSpPr>
          <p:nvPr>
            <p:ph type="subTitle" idx="6"/>
          </p:nvPr>
        </p:nvSpPr>
        <p:spPr>
          <a:xfrm>
            <a:off x="5137300" y="2927787"/>
            <a:ext cx="31260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77" name="Google Shape;77;p13"/>
          <p:cNvSpPr txBox="1">
            <a:spLocks noGrp="1"/>
          </p:cNvSpPr>
          <p:nvPr>
            <p:ph type="title" idx="7" hasCustomPrompt="1"/>
          </p:nvPr>
        </p:nvSpPr>
        <p:spPr>
          <a:xfrm>
            <a:off x="9325741"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8" name="Google Shape;78;p13"/>
          <p:cNvSpPr txBox="1">
            <a:spLocks noGrp="1"/>
          </p:cNvSpPr>
          <p:nvPr>
            <p:ph type="subTitle" idx="8"/>
          </p:nvPr>
        </p:nvSpPr>
        <p:spPr>
          <a:xfrm>
            <a:off x="8721941" y="2544924"/>
            <a:ext cx="24956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79" name="Google Shape;79;p13"/>
          <p:cNvSpPr txBox="1">
            <a:spLocks noGrp="1"/>
          </p:cNvSpPr>
          <p:nvPr>
            <p:ph type="subTitle" idx="9"/>
          </p:nvPr>
        </p:nvSpPr>
        <p:spPr>
          <a:xfrm>
            <a:off x="8458341" y="2927787"/>
            <a:ext cx="30228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80" name="Google Shape;80;p13"/>
          <p:cNvSpPr txBox="1">
            <a:spLocks noGrp="1"/>
          </p:cNvSpPr>
          <p:nvPr>
            <p:ph type="title" idx="13" hasCustomPrompt="1"/>
          </p:nvPr>
        </p:nvSpPr>
        <p:spPr>
          <a:xfrm>
            <a:off x="2723987"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1" name="Google Shape;81;p13"/>
          <p:cNvSpPr txBox="1">
            <a:spLocks noGrp="1"/>
          </p:cNvSpPr>
          <p:nvPr>
            <p:ph type="subTitle" idx="14"/>
          </p:nvPr>
        </p:nvSpPr>
        <p:spPr>
          <a:xfrm>
            <a:off x="2118387" y="5107900"/>
            <a:ext cx="24992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82" name="Google Shape;82;p13"/>
          <p:cNvSpPr txBox="1">
            <a:spLocks noGrp="1"/>
          </p:cNvSpPr>
          <p:nvPr>
            <p:ph type="subTitle" idx="15"/>
          </p:nvPr>
        </p:nvSpPr>
        <p:spPr>
          <a:xfrm>
            <a:off x="1953387" y="5453099"/>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83" name="Google Shape;83;p13"/>
          <p:cNvSpPr txBox="1">
            <a:spLocks noGrp="1"/>
          </p:cNvSpPr>
          <p:nvPr>
            <p:ph type="title" idx="16" hasCustomPrompt="1"/>
          </p:nvPr>
        </p:nvSpPr>
        <p:spPr>
          <a:xfrm>
            <a:off x="6056300"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4" name="Google Shape;84;p13"/>
          <p:cNvSpPr txBox="1">
            <a:spLocks noGrp="1"/>
          </p:cNvSpPr>
          <p:nvPr>
            <p:ph type="subTitle" idx="17"/>
          </p:nvPr>
        </p:nvSpPr>
        <p:spPr>
          <a:xfrm>
            <a:off x="5452500" y="5107900"/>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85" name="Google Shape;85;p13"/>
          <p:cNvSpPr txBox="1">
            <a:spLocks noGrp="1"/>
          </p:cNvSpPr>
          <p:nvPr>
            <p:ph type="subTitle" idx="18"/>
          </p:nvPr>
        </p:nvSpPr>
        <p:spPr>
          <a:xfrm>
            <a:off x="5226100" y="5455169"/>
            <a:ext cx="294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86" name="Google Shape;86;p13"/>
          <p:cNvSpPr txBox="1">
            <a:spLocks noGrp="1"/>
          </p:cNvSpPr>
          <p:nvPr>
            <p:ph type="title" idx="19" hasCustomPrompt="1"/>
          </p:nvPr>
        </p:nvSpPr>
        <p:spPr>
          <a:xfrm>
            <a:off x="9325741"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7" name="Google Shape;87;p13"/>
          <p:cNvSpPr txBox="1">
            <a:spLocks noGrp="1"/>
          </p:cNvSpPr>
          <p:nvPr>
            <p:ph type="subTitle" idx="20"/>
          </p:nvPr>
        </p:nvSpPr>
        <p:spPr>
          <a:xfrm>
            <a:off x="8721941" y="5107900"/>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88" name="Google Shape;88;p13"/>
          <p:cNvSpPr txBox="1">
            <a:spLocks noGrp="1"/>
          </p:cNvSpPr>
          <p:nvPr>
            <p:ph type="subTitle" idx="21"/>
          </p:nvPr>
        </p:nvSpPr>
        <p:spPr>
          <a:xfrm>
            <a:off x="8495541" y="5455169"/>
            <a:ext cx="294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Tree>
    <p:extLst>
      <p:ext uri="{BB962C8B-B14F-4D97-AF65-F5344CB8AC3E}">
        <p14:creationId xmlns:p14="http://schemas.microsoft.com/office/powerpoint/2010/main" val="250101254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7"/>
        <p:cNvGrpSpPr/>
        <p:nvPr/>
      </p:nvGrpSpPr>
      <p:grpSpPr>
        <a:xfrm>
          <a:off x="0" y="0"/>
          <a:ext cx="0" cy="0"/>
          <a:chOff x="0" y="0"/>
          <a:chExt cx="0" cy="0"/>
        </a:xfrm>
      </p:grpSpPr>
      <p:sp>
        <p:nvSpPr>
          <p:cNvPr id="108" name="Google Shape;108;p15"/>
          <p:cNvSpPr/>
          <p:nvPr/>
        </p:nvSpPr>
        <p:spPr>
          <a:xfrm>
            <a:off x="7874500" y="1165433"/>
            <a:ext cx="436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5"/>
          <p:cNvSpPr/>
          <p:nvPr/>
        </p:nvSpPr>
        <p:spPr>
          <a:xfrm>
            <a:off x="-96900" y="2670533"/>
            <a:ext cx="55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5"/>
          <p:cNvSpPr txBox="1">
            <a:spLocks noGrp="1"/>
          </p:cNvSpPr>
          <p:nvPr>
            <p:ph type="title" hasCustomPrompt="1"/>
          </p:nvPr>
        </p:nvSpPr>
        <p:spPr>
          <a:xfrm>
            <a:off x="5939067" y="1281817"/>
            <a:ext cx="2217600" cy="12472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2" name="Google Shape;112;p15"/>
          <p:cNvSpPr txBox="1">
            <a:spLocks noGrp="1"/>
          </p:cNvSpPr>
          <p:nvPr>
            <p:ph type="title" idx="2"/>
          </p:nvPr>
        </p:nvSpPr>
        <p:spPr>
          <a:xfrm>
            <a:off x="5939067" y="2606616"/>
            <a:ext cx="5762000" cy="164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Font typeface="Overpass"/>
              <a:buNone/>
              <a:defRPr sz="12800" b="1"/>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r>
              <a:rPr lang="es-ES"/>
              <a:t>Haga clic para modificar el estilo de título del patrón</a:t>
            </a:r>
            <a:endParaRPr/>
          </a:p>
        </p:txBody>
      </p:sp>
      <p:sp>
        <p:nvSpPr>
          <p:cNvPr id="113" name="Google Shape;113;p15"/>
          <p:cNvSpPr txBox="1">
            <a:spLocks noGrp="1"/>
          </p:cNvSpPr>
          <p:nvPr>
            <p:ph type="subTitle" idx="1"/>
          </p:nvPr>
        </p:nvSpPr>
        <p:spPr>
          <a:xfrm>
            <a:off x="5939067" y="4211385"/>
            <a:ext cx="5112000" cy="8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r>
              <a:rPr lang="es-ES"/>
              <a:t>Haga clic para modificar el estilo de subtítulo del patrón</a:t>
            </a:r>
            <a:endParaRPr/>
          </a:p>
        </p:txBody>
      </p:sp>
      <p:cxnSp>
        <p:nvCxnSpPr>
          <p:cNvPr id="114" name="Google Shape;114;p15"/>
          <p:cNvCxnSpPr/>
          <p:nvPr/>
        </p:nvCxnSpPr>
        <p:spPr>
          <a:xfrm>
            <a:off x="12056833" y="1176483"/>
            <a:ext cx="3200" cy="1482800"/>
          </a:xfrm>
          <a:prstGeom prst="straightConnector1">
            <a:avLst/>
          </a:prstGeom>
          <a:noFill/>
          <a:ln w="19050" cap="flat" cmpd="sng">
            <a:solidFill>
              <a:schemeClr val="lt1"/>
            </a:solidFill>
            <a:prstDash val="solid"/>
            <a:round/>
            <a:headEnd type="none" w="med" len="med"/>
            <a:tailEnd type="none" w="med" len="med"/>
          </a:ln>
        </p:spPr>
      </p:cxnSp>
      <p:cxnSp>
        <p:nvCxnSpPr>
          <p:cNvPr id="115" name="Google Shape;115;p15"/>
          <p:cNvCxnSpPr/>
          <p:nvPr/>
        </p:nvCxnSpPr>
        <p:spPr>
          <a:xfrm>
            <a:off x="135713" y="2686733"/>
            <a:ext cx="3200" cy="1482800"/>
          </a:xfrm>
          <a:prstGeom prst="straightConnector1">
            <a:avLst/>
          </a:prstGeom>
          <a:noFill/>
          <a:ln w="1905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68150185"/>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2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300"/>
              <a:buFont typeface="Bebas Neue"/>
              <a:buNone/>
              <a:defRPr sz="4300" b="1">
                <a:solidFill>
                  <a:schemeClr val="dk1"/>
                </a:solidFill>
                <a:latin typeface="Bebas Neue"/>
                <a:ea typeface="Bebas Neue"/>
                <a:cs typeface="Bebas Neue"/>
                <a:sym typeface="Bebas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8312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1600"/>
              </a:spcBef>
              <a:spcAft>
                <a:spcPts val="160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Tree>
    <p:extLst>
      <p:ext uri="{BB962C8B-B14F-4D97-AF65-F5344CB8AC3E}">
        <p14:creationId xmlns:p14="http://schemas.microsoft.com/office/powerpoint/2010/main" val="1928405044"/>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hyperlink" Target="https://www.freepik.com/free-photo/snow-covered-beautiful-mountain-peaks-with-blue-sky_4522798.htm/?utm_source=slidesgo_template&amp;utm_medium=referral-link&amp;utm_campaign=sg_resources&amp;utm_content=freepik"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freepik.com/free-photo/snow-covered-beautiful-mountain-peaks-with-blue-sky_4522798.htm/?utm_source=slidesgo_template&amp;utm_medium=referral-link&amp;utm_campaign=sg_resources&amp;utm_content=freepik"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8.JP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www.freepik.com/free-photo/snow-covered-beautiful-mountain-peaks-with-blue-sky_4522798.htm/?utm_source=slidesgo_template&amp;utm_medium=referral-link&amp;utm_campaign=sg_resources&amp;utm_content=freepik"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freepik.com/free-photo/snow-covered-beautiful-mountain-peaks-with-blue-sky_4522798.htm/?utm_source=slidesgo_template&amp;utm_medium=referral-link&amp;utm_campaign=sg_resources&amp;utm_content=freepik"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55.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8.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9.png"/></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10AC4B-DF92-9EFA-135E-9ED2BFE43AAB}"/>
              </a:ext>
            </a:extLst>
          </p:cNvPr>
          <p:cNvSpPr>
            <a:spLocks noGrp="1"/>
          </p:cNvSpPr>
          <p:nvPr>
            <p:ph type="ctrTitle"/>
          </p:nvPr>
        </p:nvSpPr>
        <p:spPr>
          <a:xfrm>
            <a:off x="2747982" y="198262"/>
            <a:ext cx="6940058" cy="4594575"/>
          </a:xfrm>
        </p:spPr>
        <p:txBody>
          <a:bodyPr/>
          <a:lstStyle/>
          <a:p>
            <a:r>
              <a:rPr kumimoji="0" lang="es-E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Gasoducto NK </a:t>
            </a:r>
            <a:br>
              <a:rPr kumimoji="0" lang="es-E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s-E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¿Cómo seguimos?</a:t>
            </a:r>
            <a:br>
              <a:rPr kumimoji="0" lang="es-AR" sz="11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endParaRPr lang="es-ES" sz="1400" dirty="0">
              <a:solidFill>
                <a:schemeClr val="bg1"/>
              </a:solidFill>
            </a:endParaRPr>
          </a:p>
        </p:txBody>
      </p:sp>
      <p:sp>
        <p:nvSpPr>
          <p:cNvPr id="8" name="Título 1">
            <a:extLst>
              <a:ext uri="{FF2B5EF4-FFF2-40B4-BE49-F238E27FC236}">
                <a16:creationId xmlns:a16="http://schemas.microsoft.com/office/drawing/2014/main" id="{C6A48D2A-DB4F-420A-AF86-2BD82137D36F}"/>
              </a:ext>
            </a:extLst>
          </p:cNvPr>
          <p:cNvSpPr txBox="1">
            <a:spLocks/>
          </p:cNvSpPr>
          <p:nvPr/>
        </p:nvSpPr>
        <p:spPr>
          <a:xfrm>
            <a:off x="6284686" y="4240287"/>
            <a:ext cx="5717845" cy="297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6000"/>
              <a:buFont typeface="Bebas Neue"/>
              <a:buNone/>
              <a:defRPr sz="96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2pPr>
            <a:lvl3pPr marR="0" lvl="2"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3pPr>
            <a:lvl4pPr marR="0" lvl="3"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4pPr>
            <a:lvl5pPr marR="0" lvl="4"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5pPr>
            <a:lvl6pPr marR="0" lvl="5"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6pPr>
            <a:lvl7pPr marR="0" lvl="6"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7pPr>
            <a:lvl8pPr marR="0" lvl="7"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8pPr>
            <a:lvl9pPr marR="0" lvl="8"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endPar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endParaRPr>
          </a:p>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endPar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endParaRPr>
          </a:p>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r>
              <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rPr>
              <a:t>Agosto 2023</a:t>
            </a:r>
            <a:endParaRPr kumimoji="0" lang="es-ES" sz="2200" b="1" i="0" u="none" strike="noStrike" kern="0" cap="none" spc="0" normalizeH="0" baseline="0" noProof="0" dirty="0">
              <a:ln>
                <a:noFill/>
              </a:ln>
              <a:solidFill>
                <a:srgbClr val="FFFFFF"/>
              </a:solidFill>
              <a:effectLst/>
              <a:uLnTx/>
              <a:uFillTx/>
              <a:latin typeface="Bebas Neue"/>
              <a:sym typeface="Bebas Neue"/>
            </a:endParaRPr>
          </a:p>
        </p:txBody>
      </p:sp>
      <p:pic>
        <p:nvPicPr>
          <p:cNvPr id="3" name="Imagen 2">
            <a:extLst>
              <a:ext uri="{FF2B5EF4-FFF2-40B4-BE49-F238E27FC236}">
                <a16:creationId xmlns:a16="http://schemas.microsoft.com/office/drawing/2014/main" id="{817A44B2-8439-975C-C834-E7B67683D117}"/>
              </a:ext>
            </a:extLst>
          </p:cNvPr>
          <p:cNvPicPr>
            <a:picLocks noChangeAspect="1"/>
          </p:cNvPicPr>
          <p:nvPr/>
        </p:nvPicPr>
        <p:blipFill>
          <a:blip r:embed="rId2"/>
          <a:stretch>
            <a:fillRect/>
          </a:stretch>
        </p:blipFill>
        <p:spPr>
          <a:xfrm>
            <a:off x="363704" y="5446006"/>
            <a:ext cx="3979180" cy="1053569"/>
          </a:xfrm>
          <a:prstGeom prst="rect">
            <a:avLst/>
          </a:prstGeom>
        </p:spPr>
      </p:pic>
      <p:sp>
        <p:nvSpPr>
          <p:cNvPr id="4" name="Título 1">
            <a:extLst>
              <a:ext uri="{FF2B5EF4-FFF2-40B4-BE49-F238E27FC236}">
                <a16:creationId xmlns:a16="http://schemas.microsoft.com/office/drawing/2014/main" id="{343F3114-35E3-430E-42F0-0484F21DB757}"/>
              </a:ext>
            </a:extLst>
          </p:cNvPr>
          <p:cNvSpPr txBox="1">
            <a:spLocks/>
          </p:cNvSpPr>
          <p:nvPr/>
        </p:nvSpPr>
        <p:spPr>
          <a:xfrm>
            <a:off x="114300" y="1695449"/>
            <a:ext cx="11972925" cy="45945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6000"/>
              <a:buFont typeface="Bebas Neue"/>
              <a:buNone/>
              <a:defRPr sz="96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2pPr>
            <a:lvl3pPr marR="0" lvl="2"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3pPr>
            <a:lvl4pPr marR="0" lvl="3"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4pPr>
            <a:lvl5pPr marR="0" lvl="4"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5pPr>
            <a:lvl6pPr marR="0" lvl="5"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6pPr>
            <a:lvl7pPr marR="0" lvl="6"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7pPr>
            <a:lvl8pPr marR="0" lvl="7"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8pPr>
            <a:lvl9pPr marR="0" lvl="8"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6000"/>
              <a:buFont typeface="Bebas Neue"/>
              <a:buNone/>
              <a:tabLst/>
              <a:defRPr/>
            </a:pPr>
            <a:r>
              <a:rPr kumimoji="0" lang="es-A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rPr>
              <a:t>CLASE MAGISTRAL - CÁTEDRA DE PROCESOS INDUSTRIALES</a:t>
            </a:r>
            <a:endParaRPr kumimoji="0" lang="es-ES" sz="1100" b="1" i="0" u="none" strike="noStrike" kern="0" cap="none" spc="0" normalizeH="0" baseline="0" noProof="0" dirty="0">
              <a:ln>
                <a:noFill/>
              </a:ln>
              <a:solidFill>
                <a:srgbClr val="FFFFFF"/>
              </a:solidFill>
              <a:effectLst/>
              <a:uLnTx/>
              <a:uFillTx/>
              <a:latin typeface="Bebas Neue"/>
              <a:sym typeface="Bebas Neue"/>
            </a:endParaRPr>
          </a:p>
        </p:txBody>
      </p:sp>
    </p:spTree>
    <p:extLst>
      <p:ext uri="{BB962C8B-B14F-4D97-AF65-F5344CB8AC3E}">
        <p14:creationId xmlns:p14="http://schemas.microsoft.com/office/powerpoint/2010/main" val="23276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205562" y="163019"/>
            <a:ext cx="11019486" cy="59170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2800" kern="0" dirty="0">
                <a:solidFill>
                  <a:srgbClr val="002060"/>
                </a:solidFill>
                <a:latin typeface="Arial"/>
              </a:rPr>
              <a:t>Gasoductos de Exportación – Capacidad Nominal de Proyecto</a:t>
            </a:r>
            <a:endParaRPr kumimoji="0" lang="es-AR" sz="2800" b="1" i="0" u="none" strike="noStrike" kern="0" cap="none" spc="0" normalizeH="0" baseline="0" noProof="0" dirty="0">
              <a:ln>
                <a:noFill/>
              </a:ln>
              <a:solidFill>
                <a:srgbClr val="002060"/>
              </a:solidFill>
              <a:effectLst/>
              <a:uLnTx/>
              <a:uFillTx/>
              <a:latin typeface="Arial"/>
              <a:sym typeface="Bebas Neue"/>
            </a:endParaRPr>
          </a:p>
        </p:txBody>
      </p:sp>
      <p:sp>
        <p:nvSpPr>
          <p:cNvPr id="9" name="Rectángulo 8">
            <a:extLst>
              <a:ext uri="{FF2B5EF4-FFF2-40B4-BE49-F238E27FC236}">
                <a16:creationId xmlns:a16="http://schemas.microsoft.com/office/drawing/2014/main" id="{BE83851F-28BA-7DE0-4745-F7FC1A8C8AB2}"/>
              </a:ext>
            </a:extLst>
          </p:cNvPr>
          <p:cNvSpPr/>
          <p:nvPr/>
        </p:nvSpPr>
        <p:spPr>
          <a:xfrm>
            <a:off x="4317874" y="801970"/>
            <a:ext cx="3121572" cy="5232202"/>
          </a:xfrm>
          <a:prstGeom prst="rect">
            <a:avLst/>
          </a:prstGeom>
        </p:spPr>
        <p:txBody>
          <a:bodyPr wrap="square" lIns="91440" tIns="45720" rIns="91440" bIns="45720" anchor="t">
            <a:spAutoFit/>
          </a:bodyPr>
          <a:lstStyle/>
          <a:p>
            <a:pPr algn="ctr"/>
            <a:r>
              <a:rPr lang="es-AR" sz="1400" b="1" dirty="0">
                <a:solidFill>
                  <a:srgbClr val="002060"/>
                </a:solidFill>
              </a:rPr>
              <a:t>TGM</a:t>
            </a:r>
            <a:endParaRPr lang="es-AR" sz="1400" b="1" dirty="0">
              <a:solidFill>
                <a:srgbClr val="002060"/>
              </a:solidFill>
              <a:cs typeface="Arial"/>
            </a:endParaRPr>
          </a:p>
          <a:p>
            <a:pPr algn="ctr"/>
            <a:r>
              <a:rPr lang="es-AR" sz="1400" dirty="0">
                <a:solidFill>
                  <a:srgbClr val="002060"/>
                </a:solidFill>
              </a:rPr>
              <a:t>(Aldea Brasilera – </a:t>
            </a:r>
            <a:r>
              <a:rPr lang="es-AR" sz="1400" dirty="0" err="1">
                <a:solidFill>
                  <a:srgbClr val="002060"/>
                </a:solidFill>
              </a:rPr>
              <a:t>Uruguayana</a:t>
            </a:r>
            <a:r>
              <a:rPr lang="es-AR" sz="1400" dirty="0">
                <a:solidFill>
                  <a:srgbClr val="002060"/>
                </a:solidFill>
              </a:rPr>
              <a:t>)</a:t>
            </a:r>
          </a:p>
          <a:p>
            <a:pPr algn="ctr"/>
            <a:r>
              <a:rPr lang="es-AR" sz="1400" dirty="0">
                <a:solidFill>
                  <a:srgbClr val="002060"/>
                </a:solidFill>
              </a:rPr>
              <a:t>2 MM m3/día</a:t>
            </a:r>
          </a:p>
          <a:p>
            <a:pPr algn="ctr"/>
            <a:endParaRPr lang="es-AR" sz="600" dirty="0">
              <a:solidFill>
                <a:srgbClr val="002060"/>
              </a:solidFill>
              <a:cs typeface="Arial"/>
            </a:endParaRPr>
          </a:p>
          <a:p>
            <a:pPr algn="ctr"/>
            <a:r>
              <a:rPr lang="es-AR" sz="1400" b="1" dirty="0">
                <a:solidFill>
                  <a:srgbClr val="002060"/>
                </a:solidFill>
                <a:cs typeface="Arial"/>
              </a:rPr>
              <a:t>COLÓN - PAYSANDÚ</a:t>
            </a:r>
            <a:endParaRPr lang="es-AR" sz="1600" dirty="0"/>
          </a:p>
          <a:p>
            <a:pPr algn="ctr"/>
            <a:r>
              <a:rPr lang="es-AR" sz="1400" dirty="0">
                <a:solidFill>
                  <a:srgbClr val="002060"/>
                </a:solidFill>
                <a:cs typeface="Arial"/>
              </a:rPr>
              <a:t>3 MM m3/día</a:t>
            </a:r>
            <a:endParaRPr lang="es-AR" sz="1600" dirty="0"/>
          </a:p>
          <a:p>
            <a:pPr algn="ctr"/>
            <a:endParaRPr lang="es-AR" sz="600" dirty="0">
              <a:solidFill>
                <a:srgbClr val="002060"/>
              </a:solidFill>
              <a:cs typeface="Arial"/>
            </a:endParaRPr>
          </a:p>
          <a:p>
            <a:pPr algn="ctr"/>
            <a:r>
              <a:rPr lang="es-AR" sz="1400" b="1" dirty="0">
                <a:solidFill>
                  <a:srgbClr val="002060"/>
                </a:solidFill>
                <a:cs typeface="Arial"/>
              </a:rPr>
              <a:t>NORANDINO</a:t>
            </a:r>
            <a:endParaRPr lang="en-US" sz="1400" dirty="0">
              <a:solidFill>
                <a:srgbClr val="002060"/>
              </a:solidFill>
              <a:cs typeface="Arial"/>
            </a:endParaRPr>
          </a:p>
          <a:p>
            <a:pPr algn="ctr"/>
            <a:r>
              <a:rPr lang="es-AR" sz="1400" dirty="0">
                <a:solidFill>
                  <a:srgbClr val="002060"/>
                </a:solidFill>
                <a:cs typeface="Arial"/>
              </a:rPr>
              <a:t>4 MM m3/día</a:t>
            </a:r>
            <a:endParaRPr lang="en-US" sz="1400" dirty="0">
              <a:solidFill>
                <a:srgbClr val="002060"/>
              </a:solidFill>
              <a:cs typeface="Arial"/>
            </a:endParaRPr>
          </a:p>
          <a:p>
            <a:pPr algn="ctr"/>
            <a:endParaRPr lang="es-AR" sz="800" dirty="0">
              <a:solidFill>
                <a:srgbClr val="002060"/>
              </a:solidFill>
              <a:cs typeface="Arial"/>
            </a:endParaRPr>
          </a:p>
          <a:p>
            <a:pPr algn="ctr"/>
            <a:r>
              <a:rPr lang="es-AR" sz="1400" b="1" dirty="0">
                <a:solidFill>
                  <a:srgbClr val="002060"/>
                </a:solidFill>
                <a:cs typeface="Arial"/>
              </a:rPr>
              <a:t>ATACAMA</a:t>
            </a:r>
            <a:endParaRPr lang="en-US" sz="1400" dirty="0">
              <a:solidFill>
                <a:srgbClr val="002060"/>
              </a:solidFill>
              <a:cs typeface="Arial"/>
            </a:endParaRPr>
          </a:p>
          <a:p>
            <a:pPr algn="ctr"/>
            <a:r>
              <a:rPr lang="es-AR" sz="1400" dirty="0">
                <a:solidFill>
                  <a:srgbClr val="002060"/>
                </a:solidFill>
                <a:cs typeface="Arial"/>
              </a:rPr>
              <a:t>5,4 MM m3/día</a:t>
            </a:r>
            <a:endParaRPr lang="es-AR" sz="1600" dirty="0"/>
          </a:p>
          <a:p>
            <a:pPr algn="ctr"/>
            <a:endParaRPr lang="es-AR" sz="1100" dirty="0">
              <a:solidFill>
                <a:srgbClr val="002060"/>
              </a:solidFill>
              <a:cs typeface="Arial"/>
            </a:endParaRPr>
          </a:p>
          <a:p>
            <a:pPr algn="ctr"/>
            <a:endParaRPr lang="es-AR" sz="1400" b="1" dirty="0">
              <a:solidFill>
                <a:srgbClr val="002060"/>
              </a:solidFill>
              <a:effectLst>
                <a:outerShdw blurRad="38100" dist="38100" dir="2700000" algn="tl">
                  <a:srgbClr val="000000">
                    <a:alpha val="43137"/>
                  </a:srgbClr>
                </a:outerShdw>
              </a:effectLst>
            </a:endParaRPr>
          </a:p>
          <a:p>
            <a:pPr algn="ctr"/>
            <a:r>
              <a:rPr lang="es-AR" sz="1400" b="1" dirty="0">
                <a:solidFill>
                  <a:srgbClr val="002060"/>
                </a:solidFill>
              </a:rPr>
              <a:t>CRUZ DEL SUR</a:t>
            </a:r>
            <a:endParaRPr lang="es-AR" dirty="0">
              <a:cs typeface="Arial"/>
            </a:endParaRPr>
          </a:p>
          <a:p>
            <a:pPr algn="ctr"/>
            <a:r>
              <a:rPr lang="es-AR" sz="1400" dirty="0">
                <a:solidFill>
                  <a:srgbClr val="002060"/>
                </a:solidFill>
              </a:rPr>
              <a:t>6 MM m3/día</a:t>
            </a:r>
          </a:p>
          <a:p>
            <a:pPr algn="ctr"/>
            <a:endParaRPr lang="es-AR" sz="1400" dirty="0">
              <a:solidFill>
                <a:srgbClr val="002060"/>
              </a:solidFill>
              <a:cs typeface="Arial"/>
            </a:endParaRPr>
          </a:p>
          <a:p>
            <a:pPr algn="ctr"/>
            <a:endParaRPr lang="es-AR" sz="1200" dirty="0">
              <a:solidFill>
                <a:srgbClr val="002060"/>
              </a:solidFill>
            </a:endParaRPr>
          </a:p>
          <a:p>
            <a:pPr algn="ctr"/>
            <a:r>
              <a:rPr lang="es-AR" sz="1400" b="1" dirty="0">
                <a:solidFill>
                  <a:srgbClr val="002060"/>
                </a:solidFill>
              </a:rPr>
              <a:t>GAS ANDES</a:t>
            </a:r>
          </a:p>
          <a:p>
            <a:pPr algn="ctr"/>
            <a:r>
              <a:rPr lang="es-AR" sz="1400" dirty="0">
                <a:solidFill>
                  <a:srgbClr val="002060"/>
                </a:solidFill>
              </a:rPr>
              <a:t>10 MM m3/día</a:t>
            </a:r>
          </a:p>
          <a:p>
            <a:pPr algn="ctr"/>
            <a:endParaRPr lang="es-AR" sz="1600" dirty="0">
              <a:solidFill>
                <a:srgbClr val="002060"/>
              </a:solidFill>
            </a:endParaRPr>
          </a:p>
          <a:p>
            <a:pPr algn="ctr"/>
            <a:r>
              <a:rPr lang="es-AR" sz="1400" b="1" dirty="0">
                <a:solidFill>
                  <a:srgbClr val="002060"/>
                </a:solidFill>
              </a:rPr>
              <a:t>PACIFICO</a:t>
            </a:r>
          </a:p>
          <a:p>
            <a:pPr algn="ctr"/>
            <a:r>
              <a:rPr lang="es-AR" sz="1400" dirty="0">
                <a:solidFill>
                  <a:srgbClr val="002060"/>
                </a:solidFill>
              </a:rPr>
              <a:t>3,5 MM m3/día</a:t>
            </a:r>
          </a:p>
          <a:p>
            <a:pPr algn="ctr"/>
            <a:endParaRPr lang="es-AR" sz="900" dirty="0">
              <a:solidFill>
                <a:srgbClr val="002060"/>
              </a:solidFill>
            </a:endParaRPr>
          </a:p>
          <a:p>
            <a:pPr algn="ctr"/>
            <a:r>
              <a:rPr lang="es-AR" sz="1400" b="1" dirty="0">
                <a:solidFill>
                  <a:srgbClr val="002060"/>
                </a:solidFill>
              </a:rPr>
              <a:t>METHANEX</a:t>
            </a:r>
          </a:p>
          <a:p>
            <a:pPr algn="ctr"/>
            <a:r>
              <a:rPr lang="es-AR" sz="1400" dirty="0">
                <a:solidFill>
                  <a:srgbClr val="002060"/>
                </a:solidFill>
              </a:rPr>
              <a:t>6,8 MM m3/día</a:t>
            </a:r>
          </a:p>
        </p:txBody>
      </p:sp>
      <p:pic>
        <p:nvPicPr>
          <p:cNvPr id="16" name="Imagen 15">
            <a:extLst>
              <a:ext uri="{FF2B5EF4-FFF2-40B4-BE49-F238E27FC236}">
                <a16:creationId xmlns:a16="http://schemas.microsoft.com/office/drawing/2014/main" id="{E251FFA0-5A8D-2636-D0B1-7EA25DE9483C}"/>
              </a:ext>
            </a:extLst>
          </p:cNvPr>
          <p:cNvPicPr>
            <a:picLocks noChangeAspect="1"/>
          </p:cNvPicPr>
          <p:nvPr/>
        </p:nvPicPr>
        <p:blipFill>
          <a:blip r:embed="rId3"/>
          <a:stretch>
            <a:fillRect/>
          </a:stretch>
        </p:blipFill>
        <p:spPr>
          <a:xfrm>
            <a:off x="323976" y="878141"/>
            <a:ext cx="3993560" cy="2077029"/>
          </a:xfrm>
          <a:prstGeom prst="rect">
            <a:avLst/>
          </a:prstGeom>
          <a:ln w="19050">
            <a:solidFill>
              <a:schemeClr val="accent2"/>
            </a:solidFill>
          </a:ln>
        </p:spPr>
      </p:pic>
      <p:pic>
        <p:nvPicPr>
          <p:cNvPr id="17" name="Imagen 16">
            <a:extLst>
              <a:ext uri="{FF2B5EF4-FFF2-40B4-BE49-F238E27FC236}">
                <a16:creationId xmlns:a16="http://schemas.microsoft.com/office/drawing/2014/main" id="{B648BC4F-E24C-B07B-B1AC-C454DC1B70EF}"/>
              </a:ext>
            </a:extLst>
          </p:cNvPr>
          <p:cNvPicPr>
            <a:picLocks noChangeAspect="1"/>
          </p:cNvPicPr>
          <p:nvPr/>
        </p:nvPicPr>
        <p:blipFill>
          <a:blip r:embed="rId4"/>
          <a:stretch>
            <a:fillRect/>
          </a:stretch>
        </p:blipFill>
        <p:spPr>
          <a:xfrm>
            <a:off x="323976" y="3256662"/>
            <a:ext cx="3993560" cy="3376428"/>
          </a:xfrm>
          <a:prstGeom prst="rect">
            <a:avLst/>
          </a:prstGeom>
          <a:ln w="19050">
            <a:solidFill>
              <a:schemeClr val="accent2"/>
            </a:solidFill>
          </a:ln>
        </p:spPr>
      </p:pic>
      <p:pic>
        <p:nvPicPr>
          <p:cNvPr id="18" name="Imagen 17">
            <a:extLst>
              <a:ext uri="{FF2B5EF4-FFF2-40B4-BE49-F238E27FC236}">
                <a16:creationId xmlns:a16="http://schemas.microsoft.com/office/drawing/2014/main" id="{5A3AB7F9-6945-92AB-DB69-6CBB255AB264}"/>
              </a:ext>
            </a:extLst>
          </p:cNvPr>
          <p:cNvPicPr>
            <a:picLocks noChangeAspect="1"/>
          </p:cNvPicPr>
          <p:nvPr/>
        </p:nvPicPr>
        <p:blipFill rotWithShape="1">
          <a:blip r:embed="rId5"/>
          <a:srcRect t="7524" b="6352"/>
          <a:stretch/>
        </p:blipFill>
        <p:spPr>
          <a:xfrm>
            <a:off x="8943136" y="4671964"/>
            <a:ext cx="2939294" cy="1961126"/>
          </a:xfrm>
          <a:prstGeom prst="rect">
            <a:avLst/>
          </a:prstGeom>
          <a:ln w="19050">
            <a:solidFill>
              <a:schemeClr val="accent2"/>
            </a:solidFill>
          </a:ln>
        </p:spPr>
      </p:pic>
      <p:pic>
        <p:nvPicPr>
          <p:cNvPr id="19" name="Imagen 18" descr="Mapa&#10;&#10;Descripción generada automáticamente">
            <a:extLst>
              <a:ext uri="{FF2B5EF4-FFF2-40B4-BE49-F238E27FC236}">
                <a16:creationId xmlns:a16="http://schemas.microsoft.com/office/drawing/2014/main" id="{69E28359-E36E-7D30-8407-A739906083CE}"/>
              </a:ext>
            </a:extLst>
          </p:cNvPr>
          <p:cNvPicPr>
            <a:picLocks noChangeAspect="1"/>
          </p:cNvPicPr>
          <p:nvPr/>
        </p:nvPicPr>
        <p:blipFill>
          <a:blip r:embed="rId6"/>
          <a:stretch>
            <a:fillRect/>
          </a:stretch>
        </p:blipFill>
        <p:spPr>
          <a:xfrm>
            <a:off x="7609961" y="917212"/>
            <a:ext cx="4271997" cy="1694345"/>
          </a:xfrm>
          <a:prstGeom prst="rect">
            <a:avLst/>
          </a:prstGeom>
          <a:ln w="19050">
            <a:solidFill>
              <a:schemeClr val="accent2"/>
            </a:solidFill>
          </a:ln>
        </p:spPr>
      </p:pic>
      <p:pic>
        <p:nvPicPr>
          <p:cNvPr id="20" name="Imagen 19">
            <a:extLst>
              <a:ext uri="{FF2B5EF4-FFF2-40B4-BE49-F238E27FC236}">
                <a16:creationId xmlns:a16="http://schemas.microsoft.com/office/drawing/2014/main" id="{0FB5533F-091A-C271-4A57-8E48C9F6313E}"/>
              </a:ext>
            </a:extLst>
          </p:cNvPr>
          <p:cNvPicPr>
            <a:picLocks noChangeAspect="1"/>
          </p:cNvPicPr>
          <p:nvPr/>
        </p:nvPicPr>
        <p:blipFill>
          <a:blip r:embed="rId7"/>
          <a:stretch>
            <a:fillRect/>
          </a:stretch>
        </p:blipFill>
        <p:spPr>
          <a:xfrm>
            <a:off x="7609488" y="2740333"/>
            <a:ext cx="4272941" cy="1802855"/>
          </a:xfrm>
          <a:prstGeom prst="rect">
            <a:avLst/>
          </a:prstGeom>
          <a:ln w="19050">
            <a:solidFill>
              <a:schemeClr val="accent2"/>
            </a:solidFill>
          </a:ln>
        </p:spPr>
      </p:pic>
      <p:sp>
        <p:nvSpPr>
          <p:cNvPr id="22" name="Rectángulo 21">
            <a:extLst>
              <a:ext uri="{FF2B5EF4-FFF2-40B4-BE49-F238E27FC236}">
                <a16:creationId xmlns:a16="http://schemas.microsoft.com/office/drawing/2014/main" id="{1E99E24E-AA24-2326-16D7-8EBEC75FA584}"/>
              </a:ext>
            </a:extLst>
          </p:cNvPr>
          <p:cNvSpPr/>
          <p:nvPr/>
        </p:nvSpPr>
        <p:spPr>
          <a:xfrm>
            <a:off x="4469219" y="6048315"/>
            <a:ext cx="4340932" cy="584775"/>
          </a:xfrm>
          <a:prstGeom prst="rect">
            <a:avLst/>
          </a:prstGeom>
          <a:ln w="19050">
            <a:solidFill>
              <a:schemeClr val="accent2"/>
            </a:solidFill>
          </a:ln>
        </p:spPr>
        <p:txBody>
          <a:bodyPr wrap="none" lIns="91440" tIns="45720" rIns="91440" bIns="45720" anchor="t">
            <a:spAutoFit/>
          </a:bodyPr>
          <a:lstStyle/>
          <a:p>
            <a:pPr algn="ctr"/>
            <a:r>
              <a:rPr lang="es-AR" sz="1600" dirty="0">
                <a:solidFill>
                  <a:srgbClr val="002060"/>
                </a:solidFill>
              </a:rPr>
              <a:t>TOTAL DE CAPACIDAD DE EXPORTACIÓN</a:t>
            </a:r>
          </a:p>
          <a:p>
            <a:pPr algn="ctr"/>
            <a:r>
              <a:rPr lang="es-AR" sz="1600" b="1" dirty="0">
                <a:solidFill>
                  <a:srgbClr val="002060"/>
                </a:solidFill>
              </a:rPr>
              <a:t>40,7 MM m3/día</a:t>
            </a:r>
            <a:endParaRPr lang="es-AR" sz="1600" b="1" dirty="0">
              <a:solidFill>
                <a:srgbClr val="002060"/>
              </a:solidFill>
              <a:cs typeface="Arial"/>
            </a:endParaRPr>
          </a:p>
        </p:txBody>
      </p:sp>
      <p:sp>
        <p:nvSpPr>
          <p:cNvPr id="24" name="Flecha derecha 20">
            <a:extLst>
              <a:ext uri="{FF2B5EF4-FFF2-40B4-BE49-F238E27FC236}">
                <a16:creationId xmlns:a16="http://schemas.microsoft.com/office/drawing/2014/main" id="{DD30866C-1655-4963-05F5-E850C81EABEF}"/>
              </a:ext>
            </a:extLst>
          </p:cNvPr>
          <p:cNvSpPr/>
          <p:nvPr/>
        </p:nvSpPr>
        <p:spPr>
          <a:xfrm flipH="1">
            <a:off x="4441677" y="2694462"/>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echa derecha 20">
            <a:extLst>
              <a:ext uri="{FF2B5EF4-FFF2-40B4-BE49-F238E27FC236}">
                <a16:creationId xmlns:a16="http://schemas.microsoft.com/office/drawing/2014/main" id="{9354B968-398D-7158-EE29-A04116D617C5}"/>
              </a:ext>
            </a:extLst>
          </p:cNvPr>
          <p:cNvSpPr/>
          <p:nvPr/>
        </p:nvSpPr>
        <p:spPr>
          <a:xfrm flipH="1">
            <a:off x="4441677" y="2191355"/>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echa derecha 20">
            <a:extLst>
              <a:ext uri="{FF2B5EF4-FFF2-40B4-BE49-F238E27FC236}">
                <a16:creationId xmlns:a16="http://schemas.microsoft.com/office/drawing/2014/main" id="{D5D29E0E-540E-1E04-B931-5247E09A3E1D}"/>
              </a:ext>
            </a:extLst>
          </p:cNvPr>
          <p:cNvSpPr/>
          <p:nvPr/>
        </p:nvSpPr>
        <p:spPr>
          <a:xfrm rot="10800000" flipH="1">
            <a:off x="6807532" y="918026"/>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echa derecha 20">
            <a:extLst>
              <a:ext uri="{FF2B5EF4-FFF2-40B4-BE49-F238E27FC236}">
                <a16:creationId xmlns:a16="http://schemas.microsoft.com/office/drawing/2014/main" id="{D3292533-AA4D-546B-84C4-CCEACFDCAC55}"/>
              </a:ext>
            </a:extLst>
          </p:cNvPr>
          <p:cNvSpPr/>
          <p:nvPr/>
        </p:nvSpPr>
        <p:spPr>
          <a:xfrm flipH="1">
            <a:off x="4469219" y="4370315"/>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echa derecha 20">
            <a:extLst>
              <a:ext uri="{FF2B5EF4-FFF2-40B4-BE49-F238E27FC236}">
                <a16:creationId xmlns:a16="http://schemas.microsoft.com/office/drawing/2014/main" id="{BC2AC141-053C-84EB-F59A-EBC666F1F626}"/>
              </a:ext>
            </a:extLst>
          </p:cNvPr>
          <p:cNvSpPr/>
          <p:nvPr/>
        </p:nvSpPr>
        <p:spPr>
          <a:xfrm flipH="1">
            <a:off x="4469219" y="5008509"/>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echa derecha 20">
            <a:extLst>
              <a:ext uri="{FF2B5EF4-FFF2-40B4-BE49-F238E27FC236}">
                <a16:creationId xmlns:a16="http://schemas.microsoft.com/office/drawing/2014/main" id="{09D3513B-FBA7-285D-62C2-6829F761158B}"/>
              </a:ext>
            </a:extLst>
          </p:cNvPr>
          <p:cNvSpPr/>
          <p:nvPr/>
        </p:nvSpPr>
        <p:spPr>
          <a:xfrm rot="10800000" flipH="1">
            <a:off x="6730412" y="5632623"/>
            <a:ext cx="2022046"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echa derecha 20">
            <a:extLst>
              <a:ext uri="{FF2B5EF4-FFF2-40B4-BE49-F238E27FC236}">
                <a16:creationId xmlns:a16="http://schemas.microsoft.com/office/drawing/2014/main" id="{06304C53-AC49-B172-4E74-65435539B266}"/>
              </a:ext>
            </a:extLst>
          </p:cNvPr>
          <p:cNvSpPr/>
          <p:nvPr/>
        </p:nvSpPr>
        <p:spPr>
          <a:xfrm rot="10800000" flipH="1">
            <a:off x="6794679" y="3476507"/>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echa derecha 20">
            <a:extLst>
              <a:ext uri="{FF2B5EF4-FFF2-40B4-BE49-F238E27FC236}">
                <a16:creationId xmlns:a16="http://schemas.microsoft.com/office/drawing/2014/main" id="{CAB68987-AF01-9749-C6F2-78940B83162E}"/>
              </a:ext>
            </a:extLst>
          </p:cNvPr>
          <p:cNvSpPr/>
          <p:nvPr/>
        </p:nvSpPr>
        <p:spPr>
          <a:xfrm rot="10800000" flipH="1">
            <a:off x="6807531" y="1762652"/>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54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F5ADCD-45C9-11B1-3110-8A08E2EC79E8}"/>
              </a:ext>
            </a:extLst>
          </p:cNvPr>
          <p:cNvSpPr>
            <a:spLocks noGrp="1"/>
          </p:cNvSpPr>
          <p:nvPr>
            <p:ph type="title"/>
          </p:nvPr>
        </p:nvSpPr>
        <p:spPr/>
        <p:txBody>
          <a:bodyPr/>
          <a:lstStyle/>
          <a:p>
            <a:r>
              <a:rPr lang="es-AR" sz="2000" dirty="0">
                <a:solidFill>
                  <a:srgbClr val="002060"/>
                </a:solidFill>
                <a:latin typeface="+mj-lt"/>
              </a:rPr>
              <a:t>Obras de Ampliación, Expansión y Construcción de Nuevos Gasoductos</a:t>
            </a:r>
          </a:p>
        </p:txBody>
      </p:sp>
    </p:spTree>
    <p:extLst>
      <p:ext uri="{BB962C8B-B14F-4D97-AF65-F5344CB8AC3E}">
        <p14:creationId xmlns:p14="http://schemas.microsoft.com/office/powerpoint/2010/main" val="213695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Índice Ampliaciones 2003-2021</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229309" y="1290320"/>
            <a:ext cx="11339981" cy="515112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Fideicomiso 1: Ampliación 2004 / 2005</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Fideicomiso 2: Ampliación 2006 / 2015</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Nuevo Cruce Transmagallánico</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Juana Azurduy</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GNEA</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Puertos de GNL</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Cordillerano</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DNU 76/2022 - Programa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Transport.Ar</a:t>
            </a:r>
            <a:endPar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Presidente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Nestor</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 Kirchner</a:t>
            </a: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Mercedes – Cardales</a:t>
            </a: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Ampliación Tramos Finales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Neuba</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 II</a:t>
            </a: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Reversión del Gasoducto Norte Etapas 1 + 2</a:t>
            </a: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GNEA (Provincias de Corrientes y Misiones)</a:t>
            </a:r>
          </a:p>
          <a:p>
            <a:pPr marL="169329" marR="0" lvl="0" indent="0" algn="l" defTabSz="914400" rtl="0" eaLnBrk="1" fontAlgn="auto" latinLnBrk="0" hangingPunct="1">
              <a:lnSpc>
                <a:spcPct val="100000"/>
              </a:lnSpc>
              <a:spcBef>
                <a:spcPts val="0"/>
              </a:spcBef>
              <a:spcAft>
                <a:spcPts val="0"/>
              </a:spcAft>
              <a:buClr>
                <a:srgbClr val="278FD8"/>
              </a:buClr>
              <a:buSzPts val="1600"/>
              <a:buFont typeface="Overpass"/>
              <a:buNone/>
              <a:tabLst/>
              <a:defRPr/>
            </a:pPr>
            <a:endParaRPr kumimoji="0" lang="en-US" sz="1600" b="0" i="0" u="none" strike="noStrike" kern="0" cap="none" spc="0" normalizeH="0" baseline="0" noProof="0" dirty="0">
              <a:ln>
                <a:noFill/>
              </a:ln>
              <a:solidFill>
                <a:srgbClr val="278FD8"/>
              </a:solidFill>
              <a:effectLst/>
              <a:highlight>
                <a:srgbClr val="FFFFFF"/>
              </a:highlight>
              <a:uLnTx/>
              <a:uFill>
                <a:noFill/>
              </a:uFill>
              <a:latin typeface="Arial"/>
              <a:sym typeface="Bebas Neue"/>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160283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3600" b="1" i="0" u="none" strike="noStrike" kern="0" cap="none" spc="0" normalizeH="0" baseline="0" noProof="0" dirty="0">
                <a:ln>
                  <a:noFill/>
                </a:ln>
                <a:solidFill>
                  <a:srgbClr val="002060"/>
                </a:solidFill>
                <a:effectLst/>
                <a:uLnTx/>
                <a:uFillTx/>
                <a:latin typeface="Arial"/>
                <a:sym typeface="Bebas Neue"/>
              </a:rPr>
              <a:t>Ampliaciones por Fideicomiso s/ Licenciatarias</a:t>
            </a:r>
          </a:p>
        </p:txBody>
      </p:sp>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178509" y="1310640"/>
            <a:ext cx="11482913" cy="515112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Decreto N° 180/2004</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Resolución del Ministerio de Planificación Federal, Inversión Pública y Servicios N° 185/2004</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Resolución de la Secretaría de Energía del Ministerio de Planificación Federal, Inversión Pública y Servicios N° 663/2004</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Organizador: </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SECRETARIA DE ENERGIA DE LA NACION</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Representante Técnico del Organizador:</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 ENARGAS (Ente Nacional Regulador del Gas)</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Fiduciario:</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 NACION FIDEICOMISOS SA</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Gerentes de Proyecto: </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TGN/TGS</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Fideicomiso 1:</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 Ampliación 2004/2005. </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Fideicomiso 2:</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 Ampliación 2006/2015</a:t>
            </a:r>
            <a:endParaRPr kumimoji="0" lang="en-US" sz="2000" b="0" i="0" u="none" strike="noStrike" kern="0" cap="none" spc="0" normalizeH="0" baseline="0" noProof="0" dirty="0">
              <a:ln>
                <a:noFill/>
              </a:ln>
              <a:solidFill>
                <a:srgbClr val="278FD8"/>
              </a:solidFill>
              <a:effectLst/>
              <a:highlight>
                <a:srgbClr val="FFFFFF"/>
              </a:highlight>
              <a:uLnTx/>
              <a:uFill>
                <a:noFill/>
              </a:uFill>
              <a:latin typeface="Arial"/>
              <a:sym typeface="Bebas Neue"/>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24955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graphicFrame>
        <p:nvGraphicFramePr>
          <p:cNvPr id="4" name="Tabla 4">
            <a:extLst>
              <a:ext uri="{FF2B5EF4-FFF2-40B4-BE49-F238E27FC236}">
                <a16:creationId xmlns:a16="http://schemas.microsoft.com/office/drawing/2014/main" id="{73463643-32CB-A061-79D2-0C1E8C26FEC9}"/>
              </a:ext>
            </a:extLst>
          </p:cNvPr>
          <p:cNvGraphicFramePr>
            <a:graphicFrameLocks noGrp="1"/>
          </p:cNvGraphicFramePr>
          <p:nvPr>
            <p:extLst>
              <p:ext uri="{D42A27DB-BD31-4B8C-83A1-F6EECF244321}">
                <p14:modId xmlns:p14="http://schemas.microsoft.com/office/powerpoint/2010/main" val="606487036"/>
              </p:ext>
            </p:extLst>
          </p:nvPr>
        </p:nvGraphicFramePr>
        <p:xfrm>
          <a:off x="432936" y="1726754"/>
          <a:ext cx="11149464" cy="2298087"/>
        </p:xfrm>
        <a:graphic>
          <a:graphicData uri="http://schemas.openxmlformats.org/drawingml/2006/table">
            <a:tbl>
              <a:tblPr firstRow="1" bandRow="1">
                <a:tableStyleId>{5C22544A-7EE6-4342-B048-85BDC9FD1C3A}</a:tableStyleId>
              </a:tblPr>
              <a:tblGrid>
                <a:gridCol w="5022941">
                  <a:extLst>
                    <a:ext uri="{9D8B030D-6E8A-4147-A177-3AD203B41FA5}">
                      <a16:colId xmlns:a16="http://schemas.microsoft.com/office/drawing/2014/main" val="3545533857"/>
                    </a:ext>
                  </a:extLst>
                </a:gridCol>
                <a:gridCol w="1761066">
                  <a:extLst>
                    <a:ext uri="{9D8B030D-6E8A-4147-A177-3AD203B41FA5}">
                      <a16:colId xmlns:a16="http://schemas.microsoft.com/office/drawing/2014/main" val="3062281"/>
                    </a:ext>
                  </a:extLst>
                </a:gridCol>
                <a:gridCol w="2252177">
                  <a:extLst>
                    <a:ext uri="{9D8B030D-6E8A-4147-A177-3AD203B41FA5}">
                      <a16:colId xmlns:a16="http://schemas.microsoft.com/office/drawing/2014/main" val="3249272994"/>
                    </a:ext>
                  </a:extLst>
                </a:gridCol>
                <a:gridCol w="2113280">
                  <a:extLst>
                    <a:ext uri="{9D8B030D-6E8A-4147-A177-3AD203B41FA5}">
                      <a16:colId xmlns:a16="http://schemas.microsoft.com/office/drawing/2014/main" val="1218897757"/>
                    </a:ext>
                  </a:extLst>
                </a:gridCol>
              </a:tblGrid>
              <a:tr h="416667">
                <a:tc>
                  <a:txBody>
                    <a:bodyPr/>
                    <a:lstStyle/>
                    <a:p>
                      <a:pPr algn="ctr" fontAlgn="b"/>
                      <a:endParaRPr lang="es-AR" sz="1800" b="1" i="0" u="none" strike="noStrike" cap="none" dirty="0">
                        <a:solidFill>
                          <a:srgbClr val="000000"/>
                        </a:solidFill>
                        <a:effectLst/>
                        <a:latin typeface="+mj-lt"/>
                        <a:ea typeface="+mn-ea"/>
                        <a:cs typeface="+mn-cs"/>
                        <a:sym typeface="Arial"/>
                      </a:endParaRPr>
                    </a:p>
                  </a:txBody>
                  <a:tcPr marL="9525" marR="9525" marT="9525" marB="0" anchor="ctr"/>
                </a:tc>
                <a:tc>
                  <a:txBody>
                    <a:bodyPr/>
                    <a:lstStyle/>
                    <a:p>
                      <a:pPr algn="ctr" rtl="0" fontAlgn="b"/>
                      <a:r>
                        <a:rPr lang="es-AR" sz="1800" b="1" i="0" u="none" strike="noStrike" dirty="0">
                          <a:solidFill>
                            <a:srgbClr val="000000"/>
                          </a:solidFill>
                          <a:effectLst/>
                          <a:latin typeface="+mj-lt"/>
                        </a:rPr>
                        <a:t>TOTAL</a:t>
                      </a:r>
                    </a:p>
                  </a:txBody>
                  <a:tcPr marL="9525" marR="9525" marT="9525" marB="0" anchor="ctr"/>
                </a:tc>
                <a:tc>
                  <a:txBody>
                    <a:bodyPr/>
                    <a:lstStyle/>
                    <a:p>
                      <a:pPr algn="ctr" rtl="0" fontAlgn="b"/>
                      <a:r>
                        <a:rPr lang="es-AR" sz="1800" b="1" i="0" u="none" strike="noStrike" dirty="0">
                          <a:solidFill>
                            <a:srgbClr val="000000"/>
                          </a:solidFill>
                          <a:effectLst/>
                          <a:latin typeface="+mj-lt"/>
                        </a:rPr>
                        <a:t>TGN</a:t>
                      </a:r>
                    </a:p>
                  </a:txBody>
                  <a:tcPr marL="9525" marR="9525" marT="9525" marB="0" anchor="ctr"/>
                </a:tc>
                <a:tc>
                  <a:txBody>
                    <a:bodyPr/>
                    <a:lstStyle/>
                    <a:p>
                      <a:pPr algn="ctr" rtl="0" fontAlgn="b"/>
                      <a:r>
                        <a:rPr lang="es-AR" sz="1800" b="1" i="0" u="none" strike="noStrike">
                          <a:solidFill>
                            <a:srgbClr val="000000"/>
                          </a:solidFill>
                          <a:effectLst/>
                          <a:latin typeface="+mj-lt"/>
                        </a:rPr>
                        <a:t>TGS</a:t>
                      </a:r>
                    </a:p>
                  </a:txBody>
                  <a:tcPr marL="9525" marR="9525" marT="9525" marB="0" anchor="ctr"/>
                </a:tc>
                <a:extLst>
                  <a:ext uri="{0D108BD9-81ED-4DB2-BD59-A6C34878D82A}">
                    <a16:rowId xmlns:a16="http://schemas.microsoft.com/office/drawing/2014/main" val="2706681761"/>
                  </a:ext>
                </a:extLst>
              </a:tr>
              <a:tr h="627140">
                <a:tc>
                  <a:txBody>
                    <a:bodyPr/>
                    <a:lstStyle/>
                    <a:p>
                      <a:pPr algn="ctr" rtl="0" fontAlgn="b"/>
                      <a:r>
                        <a:rPr lang="es-AR" sz="1800" b="1" i="0" u="none" strike="noStrike" dirty="0">
                          <a:solidFill>
                            <a:srgbClr val="000000"/>
                          </a:solidFill>
                          <a:effectLst/>
                          <a:latin typeface="+mj-lt"/>
                        </a:rPr>
                        <a:t>Total longitud habilitada (km)</a:t>
                      </a:r>
                    </a:p>
                  </a:txBody>
                  <a:tcPr marL="9525" marR="9525" marT="9525" marB="0" anchor="ctr"/>
                </a:tc>
                <a:tc>
                  <a:txBody>
                    <a:bodyPr/>
                    <a:lstStyle/>
                    <a:p>
                      <a:pPr algn="ctr" rtl="0" fontAlgn="b"/>
                      <a:r>
                        <a:rPr lang="es-AR" sz="1800" b="1" i="0" u="none" strike="noStrike" dirty="0">
                          <a:solidFill>
                            <a:srgbClr val="000000"/>
                          </a:solidFill>
                          <a:effectLst/>
                          <a:latin typeface="+mj-lt"/>
                        </a:rPr>
                        <a:t>744</a:t>
                      </a:r>
                    </a:p>
                  </a:txBody>
                  <a:tcPr marL="9525" marR="9525" marT="9525" marB="0" anchor="ctr"/>
                </a:tc>
                <a:tc>
                  <a:txBody>
                    <a:bodyPr/>
                    <a:lstStyle/>
                    <a:p>
                      <a:pPr algn="ctr" rtl="0" fontAlgn="b"/>
                      <a:r>
                        <a:rPr lang="es-AR" sz="1800" b="0" i="0" u="none" strike="noStrike" dirty="0">
                          <a:solidFill>
                            <a:srgbClr val="000000"/>
                          </a:solidFill>
                          <a:effectLst/>
                          <a:latin typeface="+mj-lt"/>
                        </a:rPr>
                        <a:t>235</a:t>
                      </a:r>
                    </a:p>
                  </a:txBody>
                  <a:tcPr marL="9525" marR="9525" marT="9525" marB="0" anchor="ctr"/>
                </a:tc>
                <a:tc>
                  <a:txBody>
                    <a:bodyPr/>
                    <a:lstStyle/>
                    <a:p>
                      <a:pPr algn="ctr" rtl="0" fontAlgn="b"/>
                      <a:r>
                        <a:rPr lang="es-AR" sz="1800" b="0" i="0" u="none" strike="noStrike" dirty="0">
                          <a:solidFill>
                            <a:srgbClr val="000000"/>
                          </a:solidFill>
                          <a:effectLst/>
                          <a:latin typeface="+mj-lt"/>
                        </a:rPr>
                        <a:t>509</a:t>
                      </a:r>
                    </a:p>
                  </a:txBody>
                  <a:tcPr marL="9525" marR="9525" marT="9525" marB="0" anchor="ctr"/>
                </a:tc>
                <a:extLst>
                  <a:ext uri="{0D108BD9-81ED-4DB2-BD59-A6C34878D82A}">
                    <a16:rowId xmlns:a16="http://schemas.microsoft.com/office/drawing/2014/main" val="1517360682"/>
                  </a:ext>
                </a:extLst>
              </a:tr>
              <a:tr h="627140">
                <a:tc>
                  <a:txBody>
                    <a:bodyPr/>
                    <a:lstStyle/>
                    <a:p>
                      <a:pPr algn="ctr" rtl="0" fontAlgn="b"/>
                      <a:r>
                        <a:rPr lang="es-AR" sz="1800" b="1" i="0" u="none" strike="noStrike" dirty="0">
                          <a:solidFill>
                            <a:srgbClr val="000000"/>
                          </a:solidFill>
                          <a:effectLst/>
                          <a:latin typeface="+mj-lt"/>
                        </a:rPr>
                        <a:t>Total potencia habilitada (HP)</a:t>
                      </a:r>
                    </a:p>
                  </a:txBody>
                  <a:tcPr marL="9525" marR="9525" marT="9525" marB="0" anchor="ctr"/>
                </a:tc>
                <a:tc>
                  <a:txBody>
                    <a:bodyPr/>
                    <a:lstStyle/>
                    <a:p>
                      <a:pPr algn="ctr" rtl="0" fontAlgn="b"/>
                      <a:r>
                        <a:rPr lang="es-AR" sz="1800" b="1" i="0" u="none" strike="noStrike" dirty="0">
                          <a:solidFill>
                            <a:srgbClr val="000000"/>
                          </a:solidFill>
                          <a:effectLst/>
                          <a:latin typeface="+mj-lt"/>
                        </a:rPr>
                        <a:t>54.410</a:t>
                      </a:r>
                    </a:p>
                  </a:txBody>
                  <a:tcPr marL="9525" marR="9525" marT="9525" marB="0" anchor="ctr"/>
                </a:tc>
                <a:tc>
                  <a:txBody>
                    <a:bodyPr/>
                    <a:lstStyle/>
                    <a:p>
                      <a:pPr algn="ctr" rtl="0" fontAlgn="b"/>
                      <a:r>
                        <a:rPr lang="es-AR" sz="1800" b="0" i="0" u="none" strike="noStrike" dirty="0">
                          <a:solidFill>
                            <a:srgbClr val="000000"/>
                          </a:solidFill>
                          <a:effectLst/>
                          <a:latin typeface="+mj-lt"/>
                        </a:rPr>
                        <a:t>25.710</a:t>
                      </a:r>
                    </a:p>
                  </a:txBody>
                  <a:tcPr marL="9525" marR="9525" marT="9525" marB="0" anchor="ctr"/>
                </a:tc>
                <a:tc>
                  <a:txBody>
                    <a:bodyPr/>
                    <a:lstStyle/>
                    <a:p>
                      <a:pPr algn="ctr" rtl="0" fontAlgn="b"/>
                      <a:r>
                        <a:rPr lang="es-AR" sz="1800" b="0" i="0" u="none" strike="noStrike" dirty="0">
                          <a:solidFill>
                            <a:srgbClr val="000000"/>
                          </a:solidFill>
                          <a:effectLst/>
                          <a:latin typeface="+mj-lt"/>
                        </a:rPr>
                        <a:t>28.700</a:t>
                      </a:r>
                    </a:p>
                  </a:txBody>
                  <a:tcPr marL="9525" marR="9525" marT="9525" marB="0" anchor="ctr"/>
                </a:tc>
                <a:extLst>
                  <a:ext uri="{0D108BD9-81ED-4DB2-BD59-A6C34878D82A}">
                    <a16:rowId xmlns:a16="http://schemas.microsoft.com/office/drawing/2014/main" val="753904060"/>
                  </a:ext>
                </a:extLst>
              </a:tr>
              <a:tr h="627140">
                <a:tc>
                  <a:txBody>
                    <a:bodyPr/>
                    <a:lstStyle/>
                    <a:p>
                      <a:pPr algn="ctr" rtl="0" fontAlgn="b"/>
                      <a:r>
                        <a:rPr lang="es-AR" sz="1800" b="1" i="0" u="none" strike="noStrike" dirty="0">
                          <a:solidFill>
                            <a:srgbClr val="000000"/>
                          </a:solidFill>
                          <a:effectLst/>
                          <a:latin typeface="+mj-lt"/>
                        </a:rPr>
                        <a:t>Total capacidades liberadas (m</a:t>
                      </a:r>
                      <a:r>
                        <a:rPr lang="es-AR" sz="1800" b="1" i="0" u="none" strike="noStrike" baseline="30000" dirty="0">
                          <a:solidFill>
                            <a:srgbClr val="000000"/>
                          </a:solidFill>
                          <a:effectLst/>
                          <a:latin typeface="+mj-lt"/>
                        </a:rPr>
                        <a:t>3</a:t>
                      </a:r>
                      <a:r>
                        <a:rPr lang="es-AR" sz="1800" b="1" i="0" u="none" strike="noStrike" dirty="0">
                          <a:solidFill>
                            <a:srgbClr val="000000"/>
                          </a:solidFill>
                          <a:effectLst/>
                          <a:latin typeface="+mj-lt"/>
                        </a:rPr>
                        <a:t>/día)</a:t>
                      </a:r>
                    </a:p>
                  </a:txBody>
                  <a:tcPr marL="9525" marR="9525" marT="9525" marB="0" anchor="ctr"/>
                </a:tc>
                <a:tc>
                  <a:txBody>
                    <a:bodyPr/>
                    <a:lstStyle/>
                    <a:p>
                      <a:pPr algn="ctr" rtl="0" fontAlgn="b"/>
                      <a:r>
                        <a:rPr lang="es-AR" sz="1800" b="1" i="0" u="none" strike="noStrike" dirty="0">
                          <a:solidFill>
                            <a:srgbClr val="000000"/>
                          </a:solidFill>
                          <a:effectLst/>
                          <a:latin typeface="+mj-lt"/>
                        </a:rPr>
                        <a:t>4,700,000</a:t>
                      </a:r>
                    </a:p>
                  </a:txBody>
                  <a:tcPr marL="9525" marR="9525" marT="9525" marB="0" anchor="ctr"/>
                </a:tc>
                <a:tc>
                  <a:txBody>
                    <a:bodyPr/>
                    <a:lstStyle/>
                    <a:p>
                      <a:pPr algn="ctr" rtl="0" fontAlgn="b"/>
                      <a:r>
                        <a:rPr lang="es-AR" sz="1800" b="0" i="0" u="none" strike="noStrike" dirty="0">
                          <a:solidFill>
                            <a:srgbClr val="000000"/>
                          </a:solidFill>
                          <a:effectLst/>
                          <a:latin typeface="+mj-lt"/>
                        </a:rPr>
                        <a:t>1.800.000</a:t>
                      </a:r>
                    </a:p>
                  </a:txBody>
                  <a:tcPr marL="9525" marR="9525" marT="9525" marB="0" anchor="ctr"/>
                </a:tc>
                <a:tc>
                  <a:txBody>
                    <a:bodyPr/>
                    <a:lstStyle/>
                    <a:p>
                      <a:pPr algn="ctr" rtl="0" fontAlgn="b"/>
                      <a:r>
                        <a:rPr lang="es-AR" sz="1800" b="0" i="0" u="none" strike="noStrike" dirty="0">
                          <a:solidFill>
                            <a:srgbClr val="000000"/>
                          </a:solidFill>
                          <a:effectLst/>
                          <a:latin typeface="+mj-lt"/>
                        </a:rPr>
                        <a:t>2.900.000</a:t>
                      </a:r>
                    </a:p>
                  </a:txBody>
                  <a:tcPr marL="9525" marR="9525" marT="9525" marB="0" anchor="ctr"/>
                </a:tc>
                <a:extLst>
                  <a:ext uri="{0D108BD9-81ED-4DB2-BD59-A6C34878D82A}">
                    <a16:rowId xmlns:a16="http://schemas.microsoft.com/office/drawing/2014/main" val="2401178122"/>
                  </a:ext>
                </a:extLst>
              </a:tr>
            </a:tbl>
          </a:graphicData>
        </a:graphic>
      </p:graphicFrame>
      <p:sp>
        <p:nvSpPr>
          <p:cNvPr id="5" name="Google Shape;5315;p126">
            <a:extLst>
              <a:ext uri="{FF2B5EF4-FFF2-40B4-BE49-F238E27FC236}">
                <a16:creationId xmlns:a16="http://schemas.microsoft.com/office/drawing/2014/main" id="{FAB2951A-933C-3E60-7002-2550D273F71C}"/>
              </a:ext>
            </a:extLst>
          </p:cNvPr>
          <p:cNvSpPr txBox="1">
            <a:spLocks/>
          </p:cNvSpPr>
          <p:nvPr/>
        </p:nvSpPr>
        <p:spPr>
          <a:xfrm>
            <a:off x="266211" y="4318000"/>
            <a:ext cx="11482913" cy="175768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lang="es-AR" sz="2000" b="0" kern="0" dirty="0">
                <a:solidFill>
                  <a:srgbClr val="002060"/>
                </a:solidFill>
                <a:highlight>
                  <a:srgbClr val="FFFFFF"/>
                </a:highlight>
                <a:uFill>
                  <a:noFill/>
                </a:uFill>
                <a:latin typeface="Arial"/>
              </a:rPr>
              <a:t>La cañería seleccionada fue de 24, 30 y 36 pulgadas de diámetro.</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En cuanto a la instalación de potencia, se incluyeron 3 nuevos turbocompresores en el sistema de TGN y otros 3 turbocompresores en sistema de TGS.</a:t>
            </a:r>
          </a:p>
        </p:txBody>
      </p:sp>
    </p:spTree>
    <p:extLst>
      <p:ext uri="{BB962C8B-B14F-4D97-AF65-F5344CB8AC3E}">
        <p14:creationId xmlns:p14="http://schemas.microsoft.com/office/powerpoint/2010/main" val="310878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sp>
        <p:nvSpPr>
          <p:cNvPr id="2" name="CuadroTexto 1">
            <a:extLst>
              <a:ext uri="{FF2B5EF4-FFF2-40B4-BE49-F238E27FC236}">
                <a16:creationId xmlns:a16="http://schemas.microsoft.com/office/drawing/2014/main" id="{EB283EAE-5BA4-E1D0-13ED-786418849073}"/>
              </a:ext>
            </a:extLst>
          </p:cNvPr>
          <p:cNvSpPr txBox="1"/>
          <p:nvPr/>
        </p:nvSpPr>
        <p:spPr>
          <a:xfrm>
            <a:off x="4922369" y="5008175"/>
            <a:ext cx="2044472" cy="276999"/>
          </a:xfrm>
          <a:prstGeom prst="rect">
            <a:avLst/>
          </a:prstGeom>
          <a:noFill/>
        </p:spPr>
        <p:txBody>
          <a:bodyPr wrap="square" rtlCol="0">
            <a:spAutoFit/>
          </a:bodyPr>
          <a:lstStyle/>
          <a:p>
            <a:r>
              <a:rPr lang="es-AR" sz="1200" i="1" dirty="0">
                <a:solidFill>
                  <a:srgbClr val="002060"/>
                </a:solidFill>
                <a:latin typeface="+mj-lt"/>
              </a:rPr>
              <a:t>Arenado – General </a:t>
            </a:r>
            <a:r>
              <a:rPr lang="es-AR" sz="1200" i="1" dirty="0" err="1">
                <a:solidFill>
                  <a:srgbClr val="002060"/>
                </a:solidFill>
                <a:latin typeface="+mj-lt"/>
              </a:rPr>
              <a:t>Conesa</a:t>
            </a:r>
            <a:endParaRPr lang="en-US" sz="1200" i="1" dirty="0">
              <a:solidFill>
                <a:srgbClr val="002060"/>
              </a:solidFill>
              <a:latin typeface="+mj-lt"/>
            </a:endParaRPr>
          </a:p>
        </p:txBody>
      </p:sp>
      <p:pic>
        <p:nvPicPr>
          <p:cNvPr id="6" name="Imagen 5">
            <a:extLst>
              <a:ext uri="{FF2B5EF4-FFF2-40B4-BE49-F238E27FC236}">
                <a16:creationId xmlns:a16="http://schemas.microsoft.com/office/drawing/2014/main" id="{96D09023-63EF-7FF7-7B32-F47D0BA2FC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9508" y="2250745"/>
            <a:ext cx="3676574" cy="2757430"/>
          </a:xfrm>
          <a:prstGeom prst="rect">
            <a:avLst/>
          </a:prstGeom>
          <a:ln w="19050">
            <a:solidFill>
              <a:schemeClr val="accent2"/>
            </a:solidFill>
          </a:ln>
        </p:spPr>
      </p:pic>
      <p:pic>
        <p:nvPicPr>
          <p:cNvPr id="7" name="Imagen 6">
            <a:extLst>
              <a:ext uri="{FF2B5EF4-FFF2-40B4-BE49-F238E27FC236}">
                <a16:creationId xmlns:a16="http://schemas.microsoft.com/office/drawing/2014/main" id="{3DB6028A-4117-9F08-F4BD-BB0758866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176" y="1405326"/>
            <a:ext cx="3676574" cy="2757430"/>
          </a:xfrm>
          <a:prstGeom prst="rect">
            <a:avLst/>
          </a:prstGeom>
          <a:ln w="19050">
            <a:solidFill>
              <a:schemeClr val="accent2"/>
            </a:solidFill>
          </a:ln>
        </p:spPr>
      </p:pic>
      <p:sp>
        <p:nvSpPr>
          <p:cNvPr id="8" name="CuadroTexto 7">
            <a:extLst>
              <a:ext uri="{FF2B5EF4-FFF2-40B4-BE49-F238E27FC236}">
                <a16:creationId xmlns:a16="http://schemas.microsoft.com/office/drawing/2014/main" id="{EF2A419D-90A4-8700-F54B-485F553A7A70}"/>
              </a:ext>
            </a:extLst>
          </p:cNvPr>
          <p:cNvSpPr txBox="1"/>
          <p:nvPr/>
        </p:nvSpPr>
        <p:spPr>
          <a:xfrm>
            <a:off x="685310" y="4166149"/>
            <a:ext cx="2948306" cy="276999"/>
          </a:xfrm>
          <a:prstGeom prst="rect">
            <a:avLst/>
          </a:prstGeom>
          <a:noFill/>
        </p:spPr>
        <p:txBody>
          <a:bodyPr wrap="square" rtlCol="0">
            <a:spAutoFit/>
          </a:bodyPr>
          <a:lstStyle/>
          <a:p>
            <a:r>
              <a:rPr lang="es-AR" sz="1200" i="1" dirty="0">
                <a:solidFill>
                  <a:srgbClr val="002060"/>
                </a:solidFill>
                <a:latin typeface="+mj-lt"/>
              </a:rPr>
              <a:t>Desfile de </a:t>
            </a:r>
            <a:r>
              <a:rPr lang="es-AR" sz="1200" i="1" dirty="0" err="1">
                <a:solidFill>
                  <a:srgbClr val="002060"/>
                </a:solidFill>
                <a:latin typeface="+mj-lt"/>
              </a:rPr>
              <a:t>cañeria</a:t>
            </a:r>
            <a:r>
              <a:rPr lang="es-AR" sz="1200" i="1" dirty="0">
                <a:solidFill>
                  <a:srgbClr val="002060"/>
                </a:solidFill>
                <a:latin typeface="+mj-lt"/>
              </a:rPr>
              <a:t> – General </a:t>
            </a:r>
            <a:r>
              <a:rPr lang="es-AR" sz="1200" i="1" dirty="0" err="1">
                <a:solidFill>
                  <a:srgbClr val="002060"/>
                </a:solidFill>
                <a:latin typeface="+mj-lt"/>
              </a:rPr>
              <a:t>Conesa</a:t>
            </a:r>
            <a:endParaRPr lang="en-US" sz="1200" i="1" dirty="0">
              <a:solidFill>
                <a:srgbClr val="002060"/>
              </a:solidFill>
              <a:latin typeface="+mj-lt"/>
            </a:endParaRPr>
          </a:p>
        </p:txBody>
      </p:sp>
      <p:pic>
        <p:nvPicPr>
          <p:cNvPr id="9" name="Imagen 8">
            <a:extLst>
              <a:ext uri="{FF2B5EF4-FFF2-40B4-BE49-F238E27FC236}">
                <a16:creationId xmlns:a16="http://schemas.microsoft.com/office/drawing/2014/main" id="{137818C0-47B9-7279-4509-6C89965587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17841" y="3290408"/>
            <a:ext cx="3626488" cy="2719867"/>
          </a:xfrm>
          <a:prstGeom prst="rect">
            <a:avLst/>
          </a:prstGeom>
          <a:ln w="19050">
            <a:solidFill>
              <a:schemeClr val="accent2"/>
            </a:solidFill>
          </a:ln>
        </p:spPr>
      </p:pic>
      <p:sp>
        <p:nvSpPr>
          <p:cNvPr id="10" name="CuadroTexto 9">
            <a:extLst>
              <a:ext uri="{FF2B5EF4-FFF2-40B4-BE49-F238E27FC236}">
                <a16:creationId xmlns:a16="http://schemas.microsoft.com/office/drawing/2014/main" id="{734C526F-1FE3-8607-AA76-4E75E19F31CD}"/>
              </a:ext>
            </a:extLst>
          </p:cNvPr>
          <p:cNvSpPr txBox="1"/>
          <p:nvPr/>
        </p:nvSpPr>
        <p:spPr>
          <a:xfrm>
            <a:off x="9065661" y="6010275"/>
            <a:ext cx="2044472" cy="276999"/>
          </a:xfrm>
          <a:prstGeom prst="rect">
            <a:avLst/>
          </a:prstGeom>
          <a:noFill/>
        </p:spPr>
        <p:txBody>
          <a:bodyPr wrap="square" rtlCol="0">
            <a:spAutoFit/>
          </a:bodyPr>
          <a:lstStyle/>
          <a:p>
            <a:r>
              <a:rPr lang="es-AR" sz="1200" i="1" dirty="0">
                <a:solidFill>
                  <a:srgbClr val="002060"/>
                </a:solidFill>
                <a:latin typeface="+mj-lt"/>
              </a:rPr>
              <a:t>Bajada – General </a:t>
            </a:r>
            <a:r>
              <a:rPr lang="es-AR" sz="1200" i="1" dirty="0" err="1">
                <a:solidFill>
                  <a:srgbClr val="002060"/>
                </a:solidFill>
                <a:latin typeface="+mj-lt"/>
              </a:rPr>
              <a:t>Conesa</a:t>
            </a:r>
            <a:endParaRPr lang="en-US" sz="1200" i="1" dirty="0">
              <a:solidFill>
                <a:srgbClr val="002060"/>
              </a:solidFill>
              <a:latin typeface="+mj-lt"/>
            </a:endParaRPr>
          </a:p>
        </p:txBody>
      </p:sp>
    </p:spTree>
    <p:extLst>
      <p:ext uri="{BB962C8B-B14F-4D97-AF65-F5344CB8AC3E}">
        <p14:creationId xmlns:p14="http://schemas.microsoft.com/office/powerpoint/2010/main" val="351018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sp>
        <p:nvSpPr>
          <p:cNvPr id="4" name="CuadroTexto 3">
            <a:extLst>
              <a:ext uri="{FF2B5EF4-FFF2-40B4-BE49-F238E27FC236}">
                <a16:creationId xmlns:a16="http://schemas.microsoft.com/office/drawing/2014/main" id="{806B5ED8-1E65-8F5F-095D-C02654DE321B}"/>
              </a:ext>
            </a:extLst>
          </p:cNvPr>
          <p:cNvSpPr txBox="1"/>
          <p:nvPr/>
        </p:nvSpPr>
        <p:spPr>
          <a:xfrm>
            <a:off x="2122042" y="5253488"/>
            <a:ext cx="2486025" cy="276999"/>
          </a:xfrm>
          <a:prstGeom prst="rect">
            <a:avLst/>
          </a:prstGeom>
          <a:noFill/>
        </p:spPr>
        <p:txBody>
          <a:bodyPr wrap="square" rtlCol="0">
            <a:spAutoFit/>
          </a:bodyPr>
          <a:lstStyle>
            <a:defPPr>
              <a:defRPr lang="es-AR"/>
            </a:defPPr>
            <a:lvl1pPr>
              <a:defRPr sz="1200" i="1">
                <a:solidFill>
                  <a:srgbClr val="002060"/>
                </a:solidFill>
                <a:latin typeface="+mj-lt"/>
              </a:defRPr>
            </a:lvl1pPr>
          </a:lstStyle>
          <a:p>
            <a:r>
              <a:rPr lang="es-AR" dirty="0"/>
              <a:t>Soldadura – Piedrabuena</a:t>
            </a:r>
            <a:endParaRPr lang="en-US" dirty="0"/>
          </a:p>
        </p:txBody>
      </p:sp>
      <p:sp>
        <p:nvSpPr>
          <p:cNvPr id="5" name="CuadroTexto 4">
            <a:extLst>
              <a:ext uri="{FF2B5EF4-FFF2-40B4-BE49-F238E27FC236}">
                <a16:creationId xmlns:a16="http://schemas.microsoft.com/office/drawing/2014/main" id="{13B9077C-6B14-B329-8B84-2BE203D56A74}"/>
              </a:ext>
            </a:extLst>
          </p:cNvPr>
          <p:cNvSpPr txBox="1"/>
          <p:nvPr/>
        </p:nvSpPr>
        <p:spPr>
          <a:xfrm>
            <a:off x="7863160" y="5253489"/>
            <a:ext cx="2044472" cy="276999"/>
          </a:xfrm>
          <a:prstGeom prst="rect">
            <a:avLst/>
          </a:prstGeom>
          <a:noFill/>
        </p:spPr>
        <p:txBody>
          <a:bodyPr wrap="square" rtlCol="0">
            <a:spAutoFit/>
          </a:bodyPr>
          <a:lstStyle>
            <a:defPPr>
              <a:defRPr lang="es-AR"/>
            </a:defPPr>
            <a:lvl1pPr>
              <a:defRPr sz="1200" i="1">
                <a:solidFill>
                  <a:srgbClr val="002060"/>
                </a:solidFill>
                <a:latin typeface="+mj-lt"/>
              </a:defRPr>
            </a:lvl1pPr>
          </a:lstStyle>
          <a:p>
            <a:r>
              <a:rPr lang="es-AR" dirty="0"/>
              <a:t>Bajada - Piedrabuena</a:t>
            </a:r>
            <a:endParaRPr lang="en-US" dirty="0"/>
          </a:p>
        </p:txBody>
      </p:sp>
      <p:pic>
        <p:nvPicPr>
          <p:cNvPr id="11" name="Imagen 10">
            <a:extLst>
              <a:ext uri="{FF2B5EF4-FFF2-40B4-BE49-F238E27FC236}">
                <a16:creationId xmlns:a16="http://schemas.microsoft.com/office/drawing/2014/main" id="{F089ED06-50E0-9DDD-9A13-CE2C18CABD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587" y="1681434"/>
            <a:ext cx="5264537" cy="3509691"/>
          </a:xfrm>
          <a:prstGeom prst="rect">
            <a:avLst/>
          </a:prstGeom>
          <a:ln w="19050">
            <a:solidFill>
              <a:schemeClr val="accent2"/>
            </a:solidFill>
          </a:ln>
        </p:spPr>
      </p:pic>
      <p:pic>
        <p:nvPicPr>
          <p:cNvPr id="12" name="Imagen 11">
            <a:extLst>
              <a:ext uri="{FF2B5EF4-FFF2-40B4-BE49-F238E27FC236}">
                <a16:creationId xmlns:a16="http://schemas.microsoft.com/office/drawing/2014/main" id="{57805935-3CB9-1ED6-5012-B49F990A07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1677590"/>
            <a:ext cx="5264537" cy="3502819"/>
          </a:xfrm>
          <a:prstGeom prst="rect">
            <a:avLst/>
          </a:prstGeom>
          <a:ln w="19050">
            <a:solidFill>
              <a:schemeClr val="accent2"/>
            </a:solidFill>
          </a:ln>
        </p:spPr>
      </p:pic>
    </p:spTree>
    <p:extLst>
      <p:ext uri="{BB962C8B-B14F-4D97-AF65-F5344CB8AC3E}">
        <p14:creationId xmlns:p14="http://schemas.microsoft.com/office/powerpoint/2010/main" val="3424514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sp>
        <p:nvSpPr>
          <p:cNvPr id="7" name="CuadroTexto 6">
            <a:extLst>
              <a:ext uri="{FF2B5EF4-FFF2-40B4-BE49-F238E27FC236}">
                <a16:creationId xmlns:a16="http://schemas.microsoft.com/office/drawing/2014/main" id="{D12B62FA-8DFC-8753-08C2-25C8FA50E0D0}"/>
              </a:ext>
            </a:extLst>
          </p:cNvPr>
          <p:cNvSpPr txBox="1"/>
          <p:nvPr/>
        </p:nvSpPr>
        <p:spPr>
          <a:xfrm>
            <a:off x="2444478" y="5251767"/>
            <a:ext cx="2486025" cy="276999"/>
          </a:xfrm>
          <a:prstGeom prst="rect">
            <a:avLst/>
          </a:prstGeom>
          <a:noFill/>
        </p:spPr>
        <p:txBody>
          <a:bodyPr wrap="square" rtlCol="0">
            <a:spAutoFit/>
          </a:bodyPr>
          <a:lstStyle>
            <a:defPPr>
              <a:defRPr lang="es-AR"/>
            </a:defPPr>
            <a:lvl1pPr>
              <a:defRPr sz="1200" i="1">
                <a:solidFill>
                  <a:srgbClr val="002060"/>
                </a:solidFill>
                <a:latin typeface="+mj-lt"/>
              </a:defRPr>
            </a:lvl1pPr>
          </a:lstStyle>
          <a:p>
            <a:r>
              <a:rPr lang="es-AR" dirty="0"/>
              <a:t> San Antonio Oeste 2005</a:t>
            </a:r>
            <a:endParaRPr lang="en-US" dirty="0"/>
          </a:p>
        </p:txBody>
      </p:sp>
      <p:sp>
        <p:nvSpPr>
          <p:cNvPr id="8" name="CuadroTexto 7">
            <a:extLst>
              <a:ext uri="{FF2B5EF4-FFF2-40B4-BE49-F238E27FC236}">
                <a16:creationId xmlns:a16="http://schemas.microsoft.com/office/drawing/2014/main" id="{6119FE35-CA83-3D00-6C65-C6AA627C08BC}"/>
              </a:ext>
            </a:extLst>
          </p:cNvPr>
          <p:cNvSpPr txBox="1"/>
          <p:nvPr/>
        </p:nvSpPr>
        <p:spPr>
          <a:xfrm>
            <a:off x="7843520" y="5251766"/>
            <a:ext cx="2767330" cy="276999"/>
          </a:xfrm>
          <a:prstGeom prst="rect">
            <a:avLst/>
          </a:prstGeom>
          <a:noFill/>
        </p:spPr>
        <p:txBody>
          <a:bodyPr wrap="square" rtlCol="0">
            <a:spAutoFit/>
          </a:bodyPr>
          <a:lstStyle>
            <a:defPPr>
              <a:defRPr lang="es-AR"/>
            </a:defPPr>
            <a:lvl1pPr>
              <a:defRPr sz="1200" i="1">
                <a:solidFill>
                  <a:srgbClr val="002060"/>
                </a:solidFill>
                <a:latin typeface="+mj-lt"/>
              </a:defRPr>
            </a:lvl1pPr>
          </a:lstStyle>
          <a:p>
            <a:r>
              <a:rPr lang="es-AR" dirty="0"/>
              <a:t>Zanjeo – San Antonio Oeste 2005</a:t>
            </a:r>
            <a:endParaRPr lang="en-US" dirty="0"/>
          </a:p>
        </p:txBody>
      </p:sp>
      <p:pic>
        <p:nvPicPr>
          <p:cNvPr id="9" name="Imagen 8">
            <a:extLst>
              <a:ext uri="{FF2B5EF4-FFF2-40B4-BE49-F238E27FC236}">
                <a16:creationId xmlns:a16="http://schemas.microsoft.com/office/drawing/2014/main" id="{C4433559-6B41-B3FC-EAC0-50902F6EA1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505" y="1440929"/>
            <a:ext cx="5701215" cy="3743324"/>
          </a:xfrm>
          <a:prstGeom prst="rect">
            <a:avLst/>
          </a:prstGeom>
          <a:ln w="19050">
            <a:solidFill>
              <a:schemeClr val="accent2"/>
            </a:solidFill>
          </a:ln>
        </p:spPr>
      </p:pic>
      <p:pic>
        <p:nvPicPr>
          <p:cNvPr id="10" name="Imagen 9">
            <a:extLst>
              <a:ext uri="{FF2B5EF4-FFF2-40B4-BE49-F238E27FC236}">
                <a16:creationId xmlns:a16="http://schemas.microsoft.com/office/drawing/2014/main" id="{0F37955A-78BE-DA6B-42D5-F552DC71B7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3011" y="1440929"/>
            <a:ext cx="5636786" cy="3743324"/>
          </a:xfrm>
          <a:prstGeom prst="rect">
            <a:avLst/>
          </a:prstGeom>
          <a:ln w="19050">
            <a:solidFill>
              <a:schemeClr val="accent2"/>
            </a:solidFill>
          </a:ln>
        </p:spPr>
      </p:pic>
    </p:spTree>
    <p:extLst>
      <p:ext uri="{BB962C8B-B14F-4D97-AF65-F5344CB8AC3E}">
        <p14:creationId xmlns:p14="http://schemas.microsoft.com/office/powerpoint/2010/main" val="3190271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graphicFrame>
        <p:nvGraphicFramePr>
          <p:cNvPr id="4" name="Tabla 4">
            <a:extLst>
              <a:ext uri="{FF2B5EF4-FFF2-40B4-BE49-F238E27FC236}">
                <a16:creationId xmlns:a16="http://schemas.microsoft.com/office/drawing/2014/main" id="{73463643-32CB-A061-79D2-0C1E8C26FEC9}"/>
              </a:ext>
            </a:extLst>
          </p:cNvPr>
          <p:cNvGraphicFramePr>
            <a:graphicFrameLocks noGrp="1"/>
          </p:cNvGraphicFramePr>
          <p:nvPr>
            <p:extLst>
              <p:ext uri="{D42A27DB-BD31-4B8C-83A1-F6EECF244321}">
                <p14:modId xmlns:p14="http://schemas.microsoft.com/office/powerpoint/2010/main" val="805610060"/>
              </p:ext>
            </p:extLst>
          </p:nvPr>
        </p:nvGraphicFramePr>
        <p:xfrm>
          <a:off x="461925" y="3675095"/>
          <a:ext cx="11034749" cy="2189765"/>
        </p:xfrm>
        <a:graphic>
          <a:graphicData uri="http://schemas.openxmlformats.org/drawingml/2006/table">
            <a:tbl>
              <a:tblPr firstRow="1" bandRow="1">
                <a:tableStyleId>{5C22544A-7EE6-4342-B048-85BDC9FD1C3A}</a:tableStyleId>
              </a:tblPr>
              <a:tblGrid>
                <a:gridCol w="2778428">
                  <a:extLst>
                    <a:ext uri="{9D8B030D-6E8A-4147-A177-3AD203B41FA5}">
                      <a16:colId xmlns:a16="http://schemas.microsoft.com/office/drawing/2014/main" val="3545533857"/>
                    </a:ext>
                  </a:extLst>
                </a:gridCol>
                <a:gridCol w="2069981">
                  <a:extLst>
                    <a:ext uri="{9D8B030D-6E8A-4147-A177-3AD203B41FA5}">
                      <a16:colId xmlns:a16="http://schemas.microsoft.com/office/drawing/2014/main" val="3062281"/>
                    </a:ext>
                  </a:extLst>
                </a:gridCol>
                <a:gridCol w="2647238">
                  <a:extLst>
                    <a:ext uri="{9D8B030D-6E8A-4147-A177-3AD203B41FA5}">
                      <a16:colId xmlns:a16="http://schemas.microsoft.com/office/drawing/2014/main" val="3249272994"/>
                    </a:ext>
                  </a:extLst>
                </a:gridCol>
                <a:gridCol w="3539102">
                  <a:extLst>
                    <a:ext uri="{9D8B030D-6E8A-4147-A177-3AD203B41FA5}">
                      <a16:colId xmlns:a16="http://schemas.microsoft.com/office/drawing/2014/main" val="1218897757"/>
                    </a:ext>
                  </a:extLst>
                </a:gridCol>
              </a:tblGrid>
              <a:tr h="403760">
                <a:tc>
                  <a:txBody>
                    <a:bodyPr/>
                    <a:lstStyle/>
                    <a:p>
                      <a:pPr algn="ctr" fontAlgn="b"/>
                      <a:r>
                        <a:rPr lang="es-AR" sz="1400" b="1" i="0" u="none" strike="noStrike" cap="none" dirty="0">
                          <a:solidFill>
                            <a:srgbClr val="000000"/>
                          </a:solidFill>
                          <a:effectLst/>
                          <a:latin typeface="+mj-lt"/>
                          <a:ea typeface="+mn-ea"/>
                          <a:cs typeface="+mn-cs"/>
                          <a:sym typeface="Arial"/>
                        </a:rPr>
                        <a:t>Sistema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Cañería Adicional (km)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Potencia de Compresión (HP)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Capacidad de Transporte Adicional del Proyecto (m3/día)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6681761"/>
                  </a:ext>
                </a:extLst>
              </a:tr>
              <a:tr h="239625">
                <a:tc>
                  <a:txBody>
                    <a:bodyPr/>
                    <a:lstStyle/>
                    <a:p>
                      <a:pPr algn="l" rtl="0" fontAlgn="b"/>
                      <a:r>
                        <a:rPr lang="es-AR" sz="1400" b="1" i="0" u="none" strike="noStrike" dirty="0">
                          <a:solidFill>
                            <a:srgbClr val="000000"/>
                          </a:solidFill>
                          <a:effectLst/>
                          <a:latin typeface="+mj-lt"/>
                        </a:rPr>
                        <a:t>Norte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2.040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56.200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15.238.782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17360682"/>
                  </a:ext>
                </a:extLst>
              </a:tr>
              <a:tr h="292070">
                <a:tc>
                  <a:txBody>
                    <a:bodyPr/>
                    <a:lstStyle/>
                    <a:p>
                      <a:pPr algn="l" rtl="0" fontAlgn="b"/>
                      <a:r>
                        <a:rPr lang="es-AR" sz="1400" b="0" i="0" u="none" strike="noStrike" dirty="0">
                          <a:solidFill>
                            <a:srgbClr val="000000"/>
                          </a:solidFill>
                          <a:effectLst/>
                          <a:latin typeface="+mj-lt"/>
                        </a:rPr>
                        <a:t>Sobre Gasoducto Norte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AR" sz="1400" b="0" i="0" u="none" strike="noStrike" dirty="0">
                          <a:solidFill>
                            <a:srgbClr val="000000"/>
                          </a:solidFill>
                          <a:effectLst/>
                          <a:latin typeface="+mj-lt"/>
                        </a:rPr>
                        <a:t>10.403.623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3904060"/>
                  </a:ext>
                </a:extLst>
              </a:tr>
              <a:tr h="240528">
                <a:tc>
                  <a:txBody>
                    <a:bodyPr/>
                    <a:lstStyle/>
                    <a:p>
                      <a:pPr algn="l" rtl="0" fontAlgn="b"/>
                      <a:r>
                        <a:rPr lang="es-AR" sz="1400" b="0" i="0" u="none" strike="noStrike" dirty="0">
                          <a:solidFill>
                            <a:srgbClr val="000000"/>
                          </a:solidFill>
                          <a:effectLst/>
                          <a:latin typeface="+mj-lt"/>
                        </a:rPr>
                        <a:t>Sobre Gasoducto Oeste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AR" sz="1400" b="0" i="0" u="none" strike="noStrike" dirty="0">
                          <a:solidFill>
                            <a:srgbClr val="000000"/>
                          </a:solidFill>
                          <a:effectLst/>
                          <a:latin typeface="+mj-lt"/>
                        </a:rPr>
                        <a:t>4.835.159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1178122"/>
                  </a:ext>
                </a:extLst>
              </a:tr>
              <a:tr h="231938">
                <a:tc>
                  <a:txBody>
                    <a:bodyPr/>
                    <a:lstStyle/>
                    <a:p>
                      <a:pPr marR="0" algn="l" rtl="0" eaLnBrk="1" fontAlgn="b" hangingPunct="1">
                        <a:lnSpc>
                          <a:spcPct val="100000"/>
                        </a:lnSpc>
                        <a:spcBef>
                          <a:spcPts val="0"/>
                        </a:spcBef>
                        <a:spcAft>
                          <a:spcPts val="0"/>
                        </a:spcAft>
                        <a:buClr>
                          <a:srgbClr val="000000"/>
                        </a:buClr>
                        <a:buFont typeface="Arial"/>
                      </a:pPr>
                      <a:r>
                        <a:rPr lang="es-AR" sz="1400" b="1" i="0" u="none" strike="noStrike" cap="none" dirty="0">
                          <a:solidFill>
                            <a:srgbClr val="000000"/>
                          </a:solidFill>
                          <a:effectLst/>
                          <a:latin typeface="+mj-lt"/>
                          <a:ea typeface="+mn-ea"/>
                          <a:cs typeface="+mn-cs"/>
                          <a:sym typeface="Arial"/>
                        </a:rPr>
                        <a:t>SUR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0" algn="ctr" rtl="0" eaLnBrk="1" fontAlgn="b" hangingPunct="1">
                        <a:lnSpc>
                          <a:spcPct val="100000"/>
                        </a:lnSpc>
                        <a:spcBef>
                          <a:spcPts val="0"/>
                        </a:spcBef>
                        <a:spcAft>
                          <a:spcPts val="0"/>
                        </a:spcAft>
                        <a:buClr>
                          <a:srgbClr val="000000"/>
                        </a:buClr>
                        <a:buFont typeface="Arial"/>
                      </a:pPr>
                      <a:r>
                        <a:rPr lang="es-AR" sz="1400" b="1" i="0" u="none" strike="noStrike" cap="none" dirty="0">
                          <a:solidFill>
                            <a:srgbClr val="000000"/>
                          </a:solidFill>
                          <a:effectLst/>
                          <a:latin typeface="+mj-lt"/>
                          <a:ea typeface="+mn-ea"/>
                          <a:cs typeface="+mn-cs"/>
                          <a:sym typeface="Arial"/>
                        </a:rPr>
                        <a:t>1.848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0" algn="ctr" rtl="0" eaLnBrk="1" fontAlgn="b" hangingPunct="1">
                        <a:lnSpc>
                          <a:spcPct val="100000"/>
                        </a:lnSpc>
                        <a:spcBef>
                          <a:spcPts val="0"/>
                        </a:spcBef>
                        <a:spcAft>
                          <a:spcPts val="0"/>
                        </a:spcAft>
                        <a:buClr>
                          <a:srgbClr val="000000"/>
                        </a:buClr>
                        <a:buFont typeface="Arial"/>
                      </a:pPr>
                      <a:r>
                        <a:rPr lang="es-AR" sz="1400" b="1" i="0" u="none" strike="noStrike" cap="none" dirty="0">
                          <a:solidFill>
                            <a:srgbClr val="000000"/>
                          </a:solidFill>
                          <a:effectLst/>
                          <a:latin typeface="+mj-lt"/>
                          <a:ea typeface="+mn-ea"/>
                          <a:cs typeface="+mn-cs"/>
                          <a:sym typeface="Arial"/>
                        </a:rPr>
                        <a:t>270.800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0" algn="ctr" rtl="0" eaLnBrk="1" fontAlgn="b" hangingPunct="1">
                        <a:lnSpc>
                          <a:spcPct val="100000"/>
                        </a:lnSpc>
                        <a:spcBef>
                          <a:spcPts val="0"/>
                        </a:spcBef>
                        <a:spcAft>
                          <a:spcPts val="0"/>
                        </a:spcAft>
                        <a:buClr>
                          <a:srgbClr val="000000"/>
                        </a:buClr>
                        <a:buFont typeface="Arial"/>
                      </a:pPr>
                      <a:r>
                        <a:rPr lang="es-AR" sz="1400" b="1" i="0" u="none" strike="noStrike" cap="none" dirty="0">
                          <a:solidFill>
                            <a:srgbClr val="000000"/>
                          </a:solidFill>
                          <a:effectLst/>
                          <a:latin typeface="+mj-lt"/>
                          <a:ea typeface="+mn-ea"/>
                          <a:cs typeface="+mn-cs"/>
                          <a:sym typeface="Arial"/>
                        </a:rPr>
                        <a:t>10.703.497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7296926"/>
                  </a:ext>
                </a:extLst>
              </a:tr>
              <a:tr h="240528">
                <a:tc>
                  <a:txBody>
                    <a:bodyPr/>
                    <a:lstStyle/>
                    <a:p>
                      <a:pPr algn="l" rtl="0" fontAlgn="b"/>
                      <a:r>
                        <a:rPr lang="es-AR" sz="1400" b="0" i="0" u="none" strike="noStrike" dirty="0">
                          <a:solidFill>
                            <a:srgbClr val="000000"/>
                          </a:solidFill>
                          <a:effectLst/>
                          <a:latin typeface="+mj-lt"/>
                        </a:rPr>
                        <a:t>Sobre Gasoducto NEUBA II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AR" sz="1400" b="0" i="0" u="none" strike="noStrike" dirty="0">
                          <a:solidFill>
                            <a:srgbClr val="000000"/>
                          </a:solidFill>
                          <a:effectLst/>
                          <a:latin typeface="+mj-lt"/>
                        </a:rPr>
                        <a:t>745.257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5865738"/>
                  </a:ext>
                </a:extLst>
              </a:tr>
              <a:tr h="266299">
                <a:tc>
                  <a:txBody>
                    <a:bodyPr/>
                    <a:lstStyle/>
                    <a:p>
                      <a:pPr algn="l" rtl="0" fontAlgn="b"/>
                      <a:r>
                        <a:rPr lang="es-AR" sz="1400" b="0" i="0" u="none" strike="noStrike" dirty="0">
                          <a:solidFill>
                            <a:srgbClr val="000000"/>
                          </a:solidFill>
                          <a:effectLst/>
                          <a:latin typeface="+mj-lt"/>
                        </a:rPr>
                        <a:t>Sobre Gasoducto San Martín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AR" sz="1400" b="0" i="0" u="none" strike="noStrike" dirty="0">
                          <a:solidFill>
                            <a:srgbClr val="000000"/>
                          </a:solidFill>
                          <a:effectLst/>
                          <a:latin typeface="+mj-lt"/>
                        </a:rPr>
                        <a:t>9.958.240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7853450"/>
                  </a:ext>
                </a:extLst>
              </a:tr>
              <a:tr h="242532">
                <a:tc>
                  <a:txBody>
                    <a:bodyPr/>
                    <a:lstStyle/>
                    <a:p>
                      <a:pPr algn="l" rtl="0" fontAlgn="b"/>
                      <a:r>
                        <a:rPr lang="es-AR" sz="1400" b="1" i="0" u="none" strike="noStrike" dirty="0">
                          <a:solidFill>
                            <a:srgbClr val="000000"/>
                          </a:solidFill>
                          <a:effectLst/>
                          <a:latin typeface="+mj-lt"/>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3.888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327.000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25.942.279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4598702"/>
                  </a:ext>
                </a:extLst>
              </a:tr>
            </a:tbl>
          </a:graphicData>
        </a:graphic>
      </p:graphicFrame>
      <p:sp>
        <p:nvSpPr>
          <p:cNvPr id="6" name="Google Shape;5315;p126">
            <a:extLst>
              <a:ext uri="{FF2B5EF4-FFF2-40B4-BE49-F238E27FC236}">
                <a16:creationId xmlns:a16="http://schemas.microsoft.com/office/drawing/2014/main" id="{145D1C8A-93E4-34A1-0461-134DA6D806AF}"/>
              </a:ext>
            </a:extLst>
          </p:cNvPr>
          <p:cNvSpPr txBox="1">
            <a:spLocks/>
          </p:cNvSpPr>
          <p:nvPr/>
        </p:nvSpPr>
        <p:spPr>
          <a:xfrm>
            <a:off x="151911" y="1049020"/>
            <a:ext cx="11482913" cy="237998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lang="es-AR" sz="1800" b="0" kern="0" dirty="0">
                <a:solidFill>
                  <a:srgbClr val="002060"/>
                </a:solidFill>
                <a:highlight>
                  <a:srgbClr val="FFFFFF"/>
                </a:highlight>
                <a:uFill>
                  <a:noFill/>
                </a:uFill>
                <a:latin typeface="Arial"/>
              </a:rPr>
              <a:t>El proyecto integral de la Ampliación implica la ampliación de la capacidad de transporte en 25,9 millones de m3/día. Se trata de la </a:t>
            </a:r>
            <a:r>
              <a:rPr lang="es-AR" sz="1800" b="0" u="sng" kern="0" dirty="0">
                <a:solidFill>
                  <a:srgbClr val="002060"/>
                </a:solidFill>
                <a:highlight>
                  <a:srgbClr val="FFFFFF"/>
                </a:highlight>
                <a:uFill>
                  <a:solidFill>
                    <a:srgbClr val="002060"/>
                  </a:solidFill>
                </a:uFill>
                <a:latin typeface="Arial"/>
              </a:rPr>
              <a:t>expansión del sistema de gas natural más importante que se haya registrado a lo largo de toda la historia nación</a:t>
            </a:r>
            <a:r>
              <a:rPr lang="es-AR" sz="1800" b="0" u="sng" kern="0" dirty="0">
                <a:solidFill>
                  <a:srgbClr val="002060"/>
                </a:solidFill>
                <a:highlight>
                  <a:srgbClr val="FFFFFF"/>
                </a:highlight>
                <a:uFill>
                  <a:noFill/>
                </a:uFill>
                <a:latin typeface="Arial"/>
              </a:rPr>
              <a:t> </a:t>
            </a:r>
            <a:r>
              <a:rPr lang="es-AR" sz="1800" b="0" kern="0" dirty="0">
                <a:solidFill>
                  <a:srgbClr val="002060"/>
                </a:solidFill>
                <a:highlight>
                  <a:srgbClr val="FFFFFF"/>
                </a:highlight>
                <a:uFill>
                  <a:noFill/>
                </a:uFill>
                <a:latin typeface="Arial"/>
              </a:rPr>
              <a:t>al hasta el lanzamiento del Gasoducto del Noreste Argentino (GNEA) iniciado a fines de 2014.</a:t>
            </a:r>
          </a:p>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lang="es-AR" sz="1800" b="0" kern="0" dirty="0">
                <a:solidFill>
                  <a:srgbClr val="002060"/>
                </a:solidFill>
                <a:highlight>
                  <a:srgbClr val="FFFFFF"/>
                </a:highlight>
                <a:uFill>
                  <a:noFill/>
                </a:uFill>
                <a:latin typeface="Arial"/>
              </a:rPr>
              <a:t>El horizonte proyectado se resume en el cuadro que sigue:</a:t>
            </a:r>
          </a:p>
        </p:txBody>
      </p:sp>
    </p:spTree>
    <p:extLst>
      <p:ext uri="{BB962C8B-B14F-4D97-AF65-F5344CB8AC3E}">
        <p14:creationId xmlns:p14="http://schemas.microsoft.com/office/powerpoint/2010/main" val="2371564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graphicFrame>
        <p:nvGraphicFramePr>
          <p:cNvPr id="4" name="Tabla 4">
            <a:extLst>
              <a:ext uri="{FF2B5EF4-FFF2-40B4-BE49-F238E27FC236}">
                <a16:creationId xmlns:a16="http://schemas.microsoft.com/office/drawing/2014/main" id="{73463643-32CB-A061-79D2-0C1E8C26FEC9}"/>
              </a:ext>
            </a:extLst>
          </p:cNvPr>
          <p:cNvGraphicFramePr>
            <a:graphicFrameLocks noGrp="1"/>
          </p:cNvGraphicFramePr>
          <p:nvPr>
            <p:extLst>
              <p:ext uri="{D42A27DB-BD31-4B8C-83A1-F6EECF244321}">
                <p14:modId xmlns:p14="http://schemas.microsoft.com/office/powerpoint/2010/main" val="325692554"/>
              </p:ext>
            </p:extLst>
          </p:nvPr>
        </p:nvGraphicFramePr>
        <p:xfrm>
          <a:off x="432934" y="1201134"/>
          <a:ext cx="11149464" cy="2925227"/>
        </p:xfrm>
        <a:graphic>
          <a:graphicData uri="http://schemas.openxmlformats.org/drawingml/2006/table">
            <a:tbl>
              <a:tblPr firstRow="1" bandRow="1">
                <a:tableStyleId>{5C22544A-7EE6-4342-B048-85BDC9FD1C3A}</a:tableStyleId>
              </a:tblPr>
              <a:tblGrid>
                <a:gridCol w="5022941">
                  <a:extLst>
                    <a:ext uri="{9D8B030D-6E8A-4147-A177-3AD203B41FA5}">
                      <a16:colId xmlns:a16="http://schemas.microsoft.com/office/drawing/2014/main" val="3545533857"/>
                    </a:ext>
                  </a:extLst>
                </a:gridCol>
                <a:gridCol w="1761066">
                  <a:extLst>
                    <a:ext uri="{9D8B030D-6E8A-4147-A177-3AD203B41FA5}">
                      <a16:colId xmlns:a16="http://schemas.microsoft.com/office/drawing/2014/main" val="3062281"/>
                    </a:ext>
                  </a:extLst>
                </a:gridCol>
                <a:gridCol w="2252177">
                  <a:extLst>
                    <a:ext uri="{9D8B030D-6E8A-4147-A177-3AD203B41FA5}">
                      <a16:colId xmlns:a16="http://schemas.microsoft.com/office/drawing/2014/main" val="3249272994"/>
                    </a:ext>
                  </a:extLst>
                </a:gridCol>
                <a:gridCol w="2113280">
                  <a:extLst>
                    <a:ext uri="{9D8B030D-6E8A-4147-A177-3AD203B41FA5}">
                      <a16:colId xmlns:a16="http://schemas.microsoft.com/office/drawing/2014/main" val="1218897757"/>
                    </a:ext>
                  </a:extLst>
                </a:gridCol>
              </a:tblGrid>
              <a:tr h="416667">
                <a:tc>
                  <a:txBody>
                    <a:bodyPr/>
                    <a:lstStyle/>
                    <a:p>
                      <a:pPr algn="ctr" fontAlgn="b"/>
                      <a:endParaRPr lang="es-AR" sz="1800" b="1" i="0" u="none" strike="noStrike" cap="none" dirty="0">
                        <a:solidFill>
                          <a:srgbClr val="000000"/>
                        </a:solidFill>
                        <a:effectLst/>
                        <a:latin typeface="+mj-lt"/>
                        <a:ea typeface="+mn-ea"/>
                        <a:cs typeface="+mn-cs"/>
                        <a:sym typeface="Arial"/>
                      </a:endParaRPr>
                    </a:p>
                  </a:txBody>
                  <a:tcPr marL="9525" marR="9525" marT="9525" marB="0" anchor="ctr"/>
                </a:tc>
                <a:tc>
                  <a:txBody>
                    <a:bodyPr/>
                    <a:lstStyle/>
                    <a:p>
                      <a:pPr algn="ctr" rtl="0" fontAlgn="b"/>
                      <a:r>
                        <a:rPr lang="es-AR" sz="1800" b="1" i="0" u="none" strike="noStrike" dirty="0">
                          <a:solidFill>
                            <a:srgbClr val="000000"/>
                          </a:solidFill>
                          <a:effectLst/>
                          <a:latin typeface="+mj-lt"/>
                        </a:rPr>
                        <a:t>TOTAL</a:t>
                      </a:r>
                    </a:p>
                  </a:txBody>
                  <a:tcPr marL="9525" marR="9525" marT="9525" marB="0" anchor="ctr"/>
                </a:tc>
                <a:tc>
                  <a:txBody>
                    <a:bodyPr/>
                    <a:lstStyle/>
                    <a:p>
                      <a:pPr algn="ctr" rtl="0" fontAlgn="b"/>
                      <a:r>
                        <a:rPr lang="es-AR" sz="1800" b="1" i="0" u="none" strike="noStrike" dirty="0">
                          <a:solidFill>
                            <a:srgbClr val="000000"/>
                          </a:solidFill>
                          <a:effectLst/>
                          <a:latin typeface="+mj-lt"/>
                        </a:rPr>
                        <a:t>TGN</a:t>
                      </a:r>
                    </a:p>
                  </a:txBody>
                  <a:tcPr marL="9525" marR="9525" marT="9525" marB="0" anchor="ctr"/>
                </a:tc>
                <a:tc>
                  <a:txBody>
                    <a:bodyPr/>
                    <a:lstStyle/>
                    <a:p>
                      <a:pPr algn="ctr" rtl="0" fontAlgn="b"/>
                      <a:r>
                        <a:rPr lang="es-AR" sz="1800" b="1" i="0" u="none" strike="noStrike">
                          <a:solidFill>
                            <a:srgbClr val="000000"/>
                          </a:solidFill>
                          <a:effectLst/>
                          <a:latin typeface="+mj-lt"/>
                        </a:rPr>
                        <a:t>TGS</a:t>
                      </a:r>
                    </a:p>
                  </a:txBody>
                  <a:tcPr marL="9525" marR="9525" marT="9525" marB="0" anchor="ctr"/>
                </a:tc>
                <a:extLst>
                  <a:ext uri="{0D108BD9-81ED-4DB2-BD59-A6C34878D82A}">
                    <a16:rowId xmlns:a16="http://schemas.microsoft.com/office/drawing/2014/main" val="2706681761"/>
                  </a:ext>
                </a:extLst>
              </a:tr>
              <a:tr h="627140">
                <a:tc>
                  <a:txBody>
                    <a:bodyPr/>
                    <a:lstStyle/>
                    <a:p>
                      <a:pPr algn="l" rtl="0" fontAlgn="b"/>
                      <a:r>
                        <a:rPr lang="es-AR" sz="1800" b="1" i="0" u="none" strike="noStrike" dirty="0">
                          <a:solidFill>
                            <a:srgbClr val="000000"/>
                          </a:solidFill>
                          <a:effectLst/>
                          <a:latin typeface="+mj-lt"/>
                        </a:rPr>
                        <a:t>Total longitud habilitada (km)</a:t>
                      </a:r>
                    </a:p>
                  </a:txBody>
                  <a:tcPr marL="9525" marR="9525" marT="9525" marB="0" anchor="ctr"/>
                </a:tc>
                <a:tc>
                  <a:txBody>
                    <a:bodyPr/>
                    <a:lstStyle/>
                    <a:p>
                      <a:pPr algn="ctr" rtl="0" fontAlgn="b"/>
                      <a:r>
                        <a:rPr lang="es-AR" sz="1800" b="1" i="0" u="none" strike="noStrike" dirty="0">
                          <a:solidFill>
                            <a:srgbClr val="000000"/>
                          </a:solidFill>
                          <a:effectLst/>
                          <a:latin typeface="+mj-lt"/>
                        </a:rPr>
                        <a:t>2.055,1</a:t>
                      </a:r>
                    </a:p>
                  </a:txBody>
                  <a:tcPr marL="9525" marR="9525" marT="9525" marB="0" anchor="ctr"/>
                </a:tc>
                <a:tc>
                  <a:txBody>
                    <a:bodyPr/>
                    <a:lstStyle/>
                    <a:p>
                      <a:pPr algn="ctr" rtl="0" fontAlgn="b"/>
                      <a:r>
                        <a:rPr lang="es-AR" sz="1800" b="0" i="0" u="none" strike="noStrike" dirty="0">
                          <a:solidFill>
                            <a:srgbClr val="000000"/>
                          </a:solidFill>
                          <a:effectLst/>
                          <a:latin typeface="+mj-lt"/>
                        </a:rPr>
                        <a:t>1.053,5</a:t>
                      </a:r>
                    </a:p>
                  </a:txBody>
                  <a:tcPr marL="9525" marR="9525" marT="9525" marB="0" anchor="ctr"/>
                </a:tc>
                <a:tc>
                  <a:txBody>
                    <a:bodyPr/>
                    <a:lstStyle/>
                    <a:p>
                      <a:pPr algn="ctr" rtl="0" fontAlgn="b"/>
                      <a:r>
                        <a:rPr lang="es-AR" sz="1800" b="0" i="0" u="none" strike="noStrike" dirty="0">
                          <a:solidFill>
                            <a:srgbClr val="000000"/>
                          </a:solidFill>
                          <a:effectLst/>
                          <a:latin typeface="+mj-lt"/>
                        </a:rPr>
                        <a:t>1.001,7</a:t>
                      </a:r>
                    </a:p>
                  </a:txBody>
                  <a:tcPr marL="9525" marR="9525" marT="9525" marB="0" anchor="ctr"/>
                </a:tc>
                <a:extLst>
                  <a:ext uri="{0D108BD9-81ED-4DB2-BD59-A6C34878D82A}">
                    <a16:rowId xmlns:a16="http://schemas.microsoft.com/office/drawing/2014/main" val="1517360682"/>
                  </a:ext>
                </a:extLst>
              </a:tr>
              <a:tr h="627140">
                <a:tc>
                  <a:txBody>
                    <a:bodyPr/>
                    <a:lstStyle/>
                    <a:p>
                      <a:pPr algn="l" rtl="0" fontAlgn="b"/>
                      <a:r>
                        <a:rPr lang="es-AR" sz="1800" b="1" i="0" u="none" strike="noStrike" dirty="0">
                          <a:solidFill>
                            <a:srgbClr val="000000"/>
                          </a:solidFill>
                          <a:effectLst/>
                          <a:latin typeface="+mj-lt"/>
                        </a:rPr>
                        <a:t>Total potencia habilitada (HP)</a:t>
                      </a:r>
                    </a:p>
                  </a:txBody>
                  <a:tcPr marL="9525" marR="9525" marT="9525" marB="0" anchor="ctr"/>
                </a:tc>
                <a:tc>
                  <a:txBody>
                    <a:bodyPr/>
                    <a:lstStyle/>
                    <a:p>
                      <a:pPr algn="ctr" rtl="0" fontAlgn="b"/>
                      <a:r>
                        <a:rPr lang="es-AR" sz="1800" b="1" i="0" u="none" strike="noStrike" dirty="0">
                          <a:solidFill>
                            <a:srgbClr val="000000"/>
                          </a:solidFill>
                          <a:effectLst/>
                          <a:latin typeface="+mj-lt"/>
                        </a:rPr>
                        <a:t>248.200</a:t>
                      </a:r>
                    </a:p>
                  </a:txBody>
                  <a:tcPr marL="9525" marR="9525" marT="9525" marB="0" anchor="ctr"/>
                </a:tc>
                <a:tc>
                  <a:txBody>
                    <a:bodyPr/>
                    <a:lstStyle/>
                    <a:p>
                      <a:pPr algn="ctr" rtl="0" fontAlgn="b"/>
                      <a:r>
                        <a:rPr lang="es-AR" sz="1800" b="0" i="0" u="none" strike="noStrike" dirty="0">
                          <a:solidFill>
                            <a:srgbClr val="000000"/>
                          </a:solidFill>
                          <a:effectLst/>
                          <a:latin typeface="+mj-lt"/>
                        </a:rPr>
                        <a:t>41.200</a:t>
                      </a:r>
                    </a:p>
                  </a:txBody>
                  <a:tcPr marL="9525" marR="9525" marT="9525" marB="0" anchor="ctr"/>
                </a:tc>
                <a:tc>
                  <a:txBody>
                    <a:bodyPr/>
                    <a:lstStyle/>
                    <a:p>
                      <a:pPr algn="ctr" rtl="0" fontAlgn="b"/>
                      <a:r>
                        <a:rPr lang="es-AR" sz="1800" b="0" i="0" u="none" strike="noStrike" dirty="0">
                          <a:solidFill>
                            <a:srgbClr val="000000"/>
                          </a:solidFill>
                          <a:effectLst/>
                          <a:latin typeface="+mj-lt"/>
                        </a:rPr>
                        <a:t>207.000</a:t>
                      </a:r>
                    </a:p>
                  </a:txBody>
                  <a:tcPr marL="9525" marR="9525" marT="9525" marB="0" anchor="ctr"/>
                </a:tc>
                <a:extLst>
                  <a:ext uri="{0D108BD9-81ED-4DB2-BD59-A6C34878D82A}">
                    <a16:rowId xmlns:a16="http://schemas.microsoft.com/office/drawing/2014/main" val="753904060"/>
                  </a:ext>
                </a:extLst>
              </a:tr>
              <a:tr h="627140">
                <a:tc>
                  <a:txBody>
                    <a:bodyPr/>
                    <a:lstStyle/>
                    <a:p>
                      <a:pPr algn="l" rtl="0" fontAlgn="b"/>
                      <a:r>
                        <a:rPr lang="es-AR" sz="1800" b="1" i="0" u="none" strike="noStrike" dirty="0">
                          <a:solidFill>
                            <a:srgbClr val="000000"/>
                          </a:solidFill>
                          <a:effectLst/>
                          <a:latin typeface="+mj-lt"/>
                        </a:rPr>
                        <a:t>Nuevo cruce del Estrecho de Magallanes (km)</a:t>
                      </a:r>
                    </a:p>
                  </a:txBody>
                  <a:tcPr marL="9525" marR="9525" marT="9525" marB="0" anchor="ctr"/>
                </a:tc>
                <a:tc>
                  <a:txBody>
                    <a:bodyPr/>
                    <a:lstStyle/>
                    <a:p>
                      <a:pPr algn="ctr" rtl="0" fontAlgn="b"/>
                      <a:r>
                        <a:rPr lang="es-AR" sz="1800" b="1" i="0" u="none" strike="noStrike" dirty="0">
                          <a:solidFill>
                            <a:srgbClr val="000000"/>
                          </a:solidFill>
                          <a:effectLst/>
                          <a:latin typeface="+mj-lt"/>
                        </a:rPr>
                        <a:t>37,7</a:t>
                      </a:r>
                    </a:p>
                  </a:txBody>
                  <a:tcPr marL="9525" marR="9525" marT="9525" marB="0" anchor="ctr"/>
                </a:tc>
                <a:tc>
                  <a:txBody>
                    <a:bodyPr/>
                    <a:lstStyle/>
                    <a:p>
                      <a:pPr algn="ctr" rtl="0" fontAlgn="b"/>
                      <a:endParaRPr lang="es-AR" sz="1800" b="0" i="0" u="none" strike="noStrike" dirty="0">
                        <a:solidFill>
                          <a:srgbClr val="000000"/>
                        </a:solidFill>
                        <a:effectLst/>
                        <a:latin typeface="+mj-lt"/>
                      </a:endParaRPr>
                    </a:p>
                  </a:txBody>
                  <a:tcPr marL="9525" marR="9525" marT="9525" marB="0" anchor="ctr"/>
                </a:tc>
                <a:tc>
                  <a:txBody>
                    <a:bodyPr/>
                    <a:lstStyle/>
                    <a:p>
                      <a:pPr algn="ctr" rtl="0" fontAlgn="b"/>
                      <a:r>
                        <a:rPr lang="es-AR" sz="1800" b="0" i="0" u="none" strike="noStrike" dirty="0">
                          <a:solidFill>
                            <a:srgbClr val="000000"/>
                          </a:solidFill>
                          <a:effectLst/>
                          <a:latin typeface="+mj-lt"/>
                        </a:rPr>
                        <a:t>37,7</a:t>
                      </a:r>
                    </a:p>
                  </a:txBody>
                  <a:tcPr marL="9525" marR="9525" marT="9525" marB="0" anchor="ctr"/>
                </a:tc>
                <a:extLst>
                  <a:ext uri="{0D108BD9-81ED-4DB2-BD59-A6C34878D82A}">
                    <a16:rowId xmlns:a16="http://schemas.microsoft.com/office/drawing/2014/main" val="2401178122"/>
                  </a:ext>
                </a:extLst>
              </a:tr>
              <a:tr h="627140">
                <a:tc>
                  <a:txBody>
                    <a:bodyPr/>
                    <a:lstStyle/>
                    <a:p>
                      <a:pPr algn="l" rtl="0" fontAlgn="b"/>
                      <a:r>
                        <a:rPr lang="es-AR" sz="1800" b="1" i="0" u="none" strike="noStrike" dirty="0">
                          <a:solidFill>
                            <a:srgbClr val="000000"/>
                          </a:solidFill>
                          <a:effectLst/>
                          <a:latin typeface="+mj-lt"/>
                        </a:rPr>
                        <a:t>Total capacidades liberadas </a:t>
                      </a:r>
                      <a:r>
                        <a:rPr lang="es-AR" sz="1800" b="1" i="0" u="none" strike="noStrike" cap="none" dirty="0">
                          <a:solidFill>
                            <a:srgbClr val="000000"/>
                          </a:solidFill>
                          <a:effectLst/>
                          <a:latin typeface="+mn-lt"/>
                          <a:ea typeface="+mn-ea"/>
                          <a:cs typeface="+mn-cs"/>
                          <a:sym typeface="Arial"/>
                        </a:rPr>
                        <a:t>(m</a:t>
                      </a:r>
                      <a:r>
                        <a:rPr lang="es-AR" sz="1800" b="1" i="0" u="none" strike="noStrike" cap="none" baseline="30000" dirty="0">
                          <a:solidFill>
                            <a:srgbClr val="000000"/>
                          </a:solidFill>
                          <a:effectLst/>
                          <a:latin typeface="+mn-lt"/>
                          <a:ea typeface="+mn-ea"/>
                          <a:cs typeface="+mn-cs"/>
                          <a:sym typeface="Arial"/>
                        </a:rPr>
                        <a:t>3</a:t>
                      </a:r>
                      <a:r>
                        <a:rPr lang="es-AR" sz="1800" b="1" i="0" u="none" strike="noStrike" cap="none" dirty="0">
                          <a:solidFill>
                            <a:srgbClr val="000000"/>
                          </a:solidFill>
                          <a:effectLst/>
                          <a:latin typeface="+mn-lt"/>
                          <a:ea typeface="+mn-ea"/>
                          <a:cs typeface="+mn-cs"/>
                          <a:sym typeface="Arial"/>
                        </a:rPr>
                        <a:t>/día)</a:t>
                      </a:r>
                      <a:endParaRPr lang="es-AR" sz="1800" b="1" i="0" u="none" strike="noStrike" dirty="0">
                        <a:solidFill>
                          <a:srgbClr val="000000"/>
                        </a:solidFill>
                        <a:effectLst/>
                        <a:latin typeface="+mj-lt"/>
                      </a:endParaRPr>
                    </a:p>
                  </a:txBody>
                  <a:tcPr marL="9525" marR="9525" marT="9525" marB="0" anchor="ctr"/>
                </a:tc>
                <a:tc>
                  <a:txBody>
                    <a:bodyPr/>
                    <a:lstStyle/>
                    <a:p>
                      <a:pPr algn="ctr" rtl="0" fontAlgn="b"/>
                      <a:r>
                        <a:rPr lang="es-AR" sz="1800" b="1" i="0" u="none" strike="noStrike" dirty="0">
                          <a:solidFill>
                            <a:srgbClr val="000000"/>
                          </a:solidFill>
                          <a:effectLst/>
                          <a:latin typeface="+mj-lt"/>
                        </a:rPr>
                        <a:t>11.906.097</a:t>
                      </a:r>
                    </a:p>
                  </a:txBody>
                  <a:tcPr marL="9525" marR="9525" marT="9525" marB="0" anchor="ctr"/>
                </a:tc>
                <a:tc>
                  <a:txBody>
                    <a:bodyPr/>
                    <a:lstStyle/>
                    <a:p>
                      <a:pPr algn="ctr" rtl="0" fontAlgn="b"/>
                      <a:r>
                        <a:rPr lang="es-AR" sz="1800" b="0" i="0" u="none" strike="noStrike" dirty="0">
                          <a:solidFill>
                            <a:srgbClr val="000000"/>
                          </a:solidFill>
                          <a:effectLst/>
                          <a:latin typeface="+mj-lt"/>
                        </a:rPr>
                        <a:t>3.203.000</a:t>
                      </a:r>
                    </a:p>
                  </a:txBody>
                  <a:tcPr marL="9525" marR="9525" marT="9525" marB="0" anchor="ctr"/>
                </a:tc>
                <a:tc>
                  <a:txBody>
                    <a:bodyPr/>
                    <a:lstStyle/>
                    <a:p>
                      <a:pPr algn="ctr" rtl="0" fontAlgn="b"/>
                      <a:r>
                        <a:rPr lang="es-AR" sz="1800" b="0" i="0" u="none" strike="noStrike" dirty="0">
                          <a:solidFill>
                            <a:srgbClr val="000000"/>
                          </a:solidFill>
                          <a:effectLst/>
                          <a:latin typeface="+mj-lt"/>
                        </a:rPr>
                        <a:t>8.703.097</a:t>
                      </a:r>
                    </a:p>
                  </a:txBody>
                  <a:tcPr marL="9525" marR="9525" marT="9525" marB="0" anchor="ctr"/>
                </a:tc>
                <a:extLst>
                  <a:ext uri="{0D108BD9-81ED-4DB2-BD59-A6C34878D82A}">
                    <a16:rowId xmlns:a16="http://schemas.microsoft.com/office/drawing/2014/main" val="873381399"/>
                  </a:ext>
                </a:extLst>
              </a:tr>
            </a:tbl>
          </a:graphicData>
        </a:graphic>
      </p:graphicFrame>
      <p:sp>
        <p:nvSpPr>
          <p:cNvPr id="5" name="Google Shape;5315;p126">
            <a:extLst>
              <a:ext uri="{FF2B5EF4-FFF2-40B4-BE49-F238E27FC236}">
                <a16:creationId xmlns:a16="http://schemas.microsoft.com/office/drawing/2014/main" id="{FAB2951A-933C-3E60-7002-2550D273F71C}"/>
              </a:ext>
            </a:extLst>
          </p:cNvPr>
          <p:cNvSpPr txBox="1">
            <a:spLocks/>
          </p:cNvSpPr>
          <p:nvPr/>
        </p:nvSpPr>
        <p:spPr>
          <a:xfrm>
            <a:off x="123335" y="4371975"/>
            <a:ext cx="11582890" cy="19704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La cañería seleccionada fue de 16, 24, 30 y 36 pulgadas de diámetro, inclusive la del nuevo cruce del Estrecho de Magallanes.</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En cuanto a la instalación de potencia, se incluyeron 4 nuevos turbocompresores en el sistema de TGN (incluidas 3 plantas nuevas) y otros 14 turbocompresores en sistema de TGS (incluida 1 planta nueva).</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El proyecto contempló obras complementarias de adecuación tales como: Puntos de Medición , Estaciones de Regulación y Separación, Trampas de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Scrapper</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 filtros separadores y medidores de caudal entre otras.</a:t>
            </a:r>
          </a:p>
        </p:txBody>
      </p:sp>
    </p:spTree>
    <p:extLst>
      <p:ext uri="{BB962C8B-B14F-4D97-AF65-F5344CB8AC3E}">
        <p14:creationId xmlns:p14="http://schemas.microsoft.com/office/powerpoint/2010/main" val="247082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13"/>
        <p:cNvGrpSpPr/>
        <p:nvPr/>
      </p:nvGrpSpPr>
      <p:grpSpPr>
        <a:xfrm>
          <a:off x="0" y="0"/>
          <a:ext cx="0" cy="0"/>
          <a:chOff x="0" y="0"/>
          <a:chExt cx="0" cy="0"/>
        </a:xfrm>
      </p:grpSpPr>
      <p:sp>
        <p:nvSpPr>
          <p:cNvPr id="5314" name="Google Shape;5314;p126"/>
          <p:cNvSpPr txBox="1">
            <a:spLocks noGrp="1"/>
          </p:cNvSpPr>
          <p:nvPr>
            <p:ph type="title"/>
          </p:nvPr>
        </p:nvSpPr>
        <p:spPr>
          <a:xfrm>
            <a:off x="819796" y="381688"/>
            <a:ext cx="3776800" cy="799600"/>
          </a:xfrm>
          <a:prstGeom prst="rect">
            <a:avLst/>
          </a:prstGeom>
        </p:spPr>
        <p:txBody>
          <a:bodyPr spcFirstLastPara="1" wrap="square" lIns="121900" tIns="121900" rIns="121900" bIns="121900" anchor="t" anchorCtr="0">
            <a:noAutofit/>
          </a:bodyPr>
          <a:lstStyle/>
          <a:p>
            <a:pPr algn="l"/>
            <a:r>
              <a:rPr lang="en" dirty="0">
                <a:latin typeface="+mj-lt"/>
              </a:rPr>
              <a:t>INDIC</a:t>
            </a:r>
            <a:r>
              <a:rPr lang="es-AR" dirty="0">
                <a:latin typeface="+mj-lt"/>
              </a:rPr>
              <a:t>E</a:t>
            </a:r>
            <a:endParaRPr dirty="0">
              <a:latin typeface="+mj-lt"/>
            </a:endParaRPr>
          </a:p>
        </p:txBody>
      </p:sp>
      <p:sp>
        <p:nvSpPr>
          <p:cNvPr id="11" name="Google Shape;5315;p126">
            <a:extLst>
              <a:ext uri="{FF2B5EF4-FFF2-40B4-BE49-F238E27FC236}">
                <a16:creationId xmlns:a16="http://schemas.microsoft.com/office/drawing/2014/main" id="{2EED5B62-3686-1B22-34AE-D57C7629FB59}"/>
              </a:ext>
            </a:extLst>
          </p:cNvPr>
          <p:cNvSpPr txBox="1">
            <a:spLocks/>
          </p:cNvSpPr>
          <p:nvPr/>
        </p:nvSpPr>
        <p:spPr>
          <a:xfrm>
            <a:off x="330910" y="1781420"/>
            <a:ext cx="5765090" cy="36416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a:buSzPts val="1600"/>
              <a:buFont typeface="Wingdings" panose="05000000000000000000" pitchFamily="2" charset="2"/>
              <a:buChar char="q"/>
            </a:pPr>
            <a:r>
              <a:rPr lang="en-US" sz="2400" kern="0" dirty="0">
                <a:solidFill>
                  <a:srgbClr val="002060"/>
                </a:solidFill>
                <a:highlight>
                  <a:srgbClr val="FFFFFF"/>
                </a:highlight>
                <a:uFill>
                  <a:noFill/>
                </a:uFill>
                <a:latin typeface="+mj-lt"/>
              </a:rPr>
              <a:t>Sistema de </a:t>
            </a:r>
            <a:r>
              <a:rPr lang="es-AR" sz="2400" kern="0" dirty="0">
                <a:solidFill>
                  <a:srgbClr val="002060"/>
                </a:solidFill>
                <a:highlight>
                  <a:srgbClr val="FFFFFF"/>
                </a:highlight>
                <a:uFill>
                  <a:noFill/>
                </a:uFill>
                <a:latin typeface="+mj-lt"/>
              </a:rPr>
              <a:t>Transporte</a:t>
            </a:r>
            <a:r>
              <a:rPr lang="en-US" sz="2400" kern="0" dirty="0">
                <a:solidFill>
                  <a:srgbClr val="002060"/>
                </a:solidFill>
                <a:highlight>
                  <a:srgbClr val="FFFFFF"/>
                </a:highlight>
                <a:uFill>
                  <a:noFill/>
                </a:uFill>
                <a:latin typeface="+mj-lt"/>
              </a:rPr>
              <a:t> de Gas Natural de la República Argentina</a:t>
            </a:r>
          </a:p>
          <a:p>
            <a:pPr marL="626529" indent="-457200">
              <a:buSzPts val="1600"/>
              <a:buFont typeface="Arial" panose="020B0604020202020204" pitchFamily="34" charset="0"/>
              <a:buChar char="•"/>
            </a:pPr>
            <a:endParaRPr lang="en-US" sz="2400" kern="0" dirty="0">
              <a:solidFill>
                <a:schemeClr val="dk1"/>
              </a:solidFill>
              <a:highlight>
                <a:srgbClr val="FFFFFF"/>
              </a:highlight>
              <a:uFill>
                <a:noFill/>
              </a:uFill>
              <a:latin typeface="+mj-lt"/>
            </a:endParaRPr>
          </a:p>
          <a:p>
            <a:pPr marL="512229">
              <a:buSzPts val="1600"/>
              <a:buFont typeface="Wingdings" panose="05000000000000000000" pitchFamily="2" charset="2"/>
              <a:buChar char="q"/>
            </a:pPr>
            <a:r>
              <a:rPr lang="es-AR" sz="2400" kern="0" dirty="0">
                <a:solidFill>
                  <a:srgbClr val="002060"/>
                </a:solidFill>
                <a:highlight>
                  <a:srgbClr val="FFFFFF"/>
                </a:highlight>
                <a:uFill>
                  <a:noFill/>
                </a:uFill>
                <a:latin typeface="+mj-lt"/>
              </a:rPr>
              <a:t>Obras de Ampliación, Expansión y Construcción de Nuevos Gasoductos</a:t>
            </a:r>
          </a:p>
          <a:p>
            <a:pPr marL="169329" indent="0">
              <a:buSzPts val="1600"/>
            </a:pPr>
            <a:endParaRPr lang="en-US" sz="1800" kern="0" dirty="0">
              <a:solidFill>
                <a:schemeClr val="dk1"/>
              </a:solidFill>
              <a:highlight>
                <a:srgbClr val="FFFFFF"/>
              </a:highlight>
              <a:uFill>
                <a:noFill/>
              </a:uFill>
              <a:latin typeface="+mj-lt"/>
              <a:hlinkClick r:id="rId3">
                <a:extLst>
                  <a:ext uri="{A12FA001-AC4F-418D-AE19-62706E023703}">
                    <ahyp:hlinkClr xmlns:ahyp="http://schemas.microsoft.com/office/drawing/2018/hyperlinkcolor" val="tx"/>
                  </a:ext>
                </a:extLst>
              </a:hlinkCli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2" name="Imagen 1">
            <a:extLst>
              <a:ext uri="{FF2B5EF4-FFF2-40B4-BE49-F238E27FC236}">
                <a16:creationId xmlns:a16="http://schemas.microsoft.com/office/drawing/2014/main" id="{FB202E1C-7238-1867-BE0D-3B0EF80602A8}"/>
              </a:ext>
            </a:extLst>
          </p:cNvPr>
          <p:cNvPicPr>
            <a:picLocks noChangeAspect="1"/>
          </p:cNvPicPr>
          <p:nvPr/>
        </p:nvPicPr>
        <p:blipFill>
          <a:blip r:embed="rId3"/>
          <a:stretch>
            <a:fillRect/>
          </a:stretch>
        </p:blipFill>
        <p:spPr>
          <a:xfrm>
            <a:off x="513472" y="1124934"/>
            <a:ext cx="5392028" cy="5308962"/>
          </a:xfrm>
          <a:prstGeom prst="rect">
            <a:avLst/>
          </a:prstGeom>
          <a:ln w="19050">
            <a:solidFill>
              <a:schemeClr val="accent2"/>
            </a:solidFill>
          </a:ln>
        </p:spPr>
      </p:pic>
      <p:grpSp>
        <p:nvGrpSpPr>
          <p:cNvPr id="4" name="Grupo 3">
            <a:extLst>
              <a:ext uri="{FF2B5EF4-FFF2-40B4-BE49-F238E27FC236}">
                <a16:creationId xmlns:a16="http://schemas.microsoft.com/office/drawing/2014/main" id="{79023507-048E-F995-0EA8-40CAB526978F}"/>
              </a:ext>
            </a:extLst>
          </p:cNvPr>
          <p:cNvGrpSpPr/>
          <p:nvPr/>
        </p:nvGrpSpPr>
        <p:grpSpPr>
          <a:xfrm>
            <a:off x="6182604" y="1124934"/>
            <a:ext cx="5495924" cy="5308962"/>
            <a:chOff x="6085574" y="928398"/>
            <a:chExt cx="5925451" cy="5634326"/>
          </a:xfrm>
        </p:grpSpPr>
        <p:pic>
          <p:nvPicPr>
            <p:cNvPr id="5" name="Imagen 4">
              <a:extLst>
                <a:ext uri="{FF2B5EF4-FFF2-40B4-BE49-F238E27FC236}">
                  <a16:creationId xmlns:a16="http://schemas.microsoft.com/office/drawing/2014/main" id="{5A34020C-98C9-57CF-C38C-46F0E50C1DED}"/>
                </a:ext>
              </a:extLst>
            </p:cNvPr>
            <p:cNvPicPr>
              <a:picLocks noChangeAspect="1"/>
            </p:cNvPicPr>
            <p:nvPr/>
          </p:nvPicPr>
          <p:blipFill>
            <a:blip r:embed="rId4"/>
            <a:stretch>
              <a:fillRect/>
            </a:stretch>
          </p:blipFill>
          <p:spPr>
            <a:xfrm>
              <a:off x="6085574" y="928398"/>
              <a:ext cx="5925451" cy="5634326"/>
            </a:xfrm>
            <a:prstGeom prst="rect">
              <a:avLst/>
            </a:prstGeom>
            <a:ln w="19050">
              <a:solidFill>
                <a:schemeClr val="accent2"/>
              </a:solidFill>
            </a:ln>
          </p:spPr>
        </p:pic>
        <p:pic>
          <p:nvPicPr>
            <p:cNvPr id="6" name="Imagen 5">
              <a:extLst>
                <a:ext uri="{FF2B5EF4-FFF2-40B4-BE49-F238E27FC236}">
                  <a16:creationId xmlns:a16="http://schemas.microsoft.com/office/drawing/2014/main" id="{513C300D-EEC6-BFA3-C968-B478AB138D0F}"/>
                </a:ext>
              </a:extLst>
            </p:cNvPr>
            <p:cNvPicPr>
              <a:picLocks noChangeAspect="1"/>
            </p:cNvPicPr>
            <p:nvPr/>
          </p:nvPicPr>
          <p:blipFill>
            <a:blip r:embed="rId5"/>
            <a:stretch>
              <a:fillRect/>
            </a:stretch>
          </p:blipFill>
          <p:spPr>
            <a:xfrm>
              <a:off x="9944100" y="1581150"/>
              <a:ext cx="1838325" cy="1589239"/>
            </a:xfrm>
            <a:prstGeom prst="rect">
              <a:avLst/>
            </a:prstGeom>
            <a:ln w="19050">
              <a:solidFill>
                <a:schemeClr val="accent2"/>
              </a:solidFill>
            </a:ln>
          </p:spPr>
        </p:pic>
        <p:sp>
          <p:nvSpPr>
            <p:cNvPr id="11" name="Rectángulo 10">
              <a:extLst>
                <a:ext uri="{FF2B5EF4-FFF2-40B4-BE49-F238E27FC236}">
                  <a16:creationId xmlns:a16="http://schemas.microsoft.com/office/drawing/2014/main" id="{41F1EE69-3D24-E4B5-8432-27C8A275AE5D}"/>
                </a:ext>
              </a:extLst>
            </p:cNvPr>
            <p:cNvSpPr/>
            <p:nvPr/>
          </p:nvSpPr>
          <p:spPr>
            <a:xfrm>
              <a:off x="7306836" y="5372100"/>
              <a:ext cx="989439" cy="5905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4520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7" name="Imagen 6">
            <a:extLst>
              <a:ext uri="{FF2B5EF4-FFF2-40B4-BE49-F238E27FC236}">
                <a16:creationId xmlns:a16="http://schemas.microsoft.com/office/drawing/2014/main" id="{C0CE3782-A65B-689A-2140-4089B3F902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0700" y="1110298"/>
            <a:ext cx="7915275" cy="5201369"/>
          </a:xfrm>
          <a:prstGeom prst="rect">
            <a:avLst/>
          </a:prstGeom>
          <a:ln w="19050">
            <a:solidFill>
              <a:schemeClr val="accent2"/>
            </a:solidFill>
          </a:ln>
        </p:spPr>
      </p:pic>
      <p:sp>
        <p:nvSpPr>
          <p:cNvPr id="8" name="CuadroTexto 7">
            <a:extLst>
              <a:ext uri="{FF2B5EF4-FFF2-40B4-BE49-F238E27FC236}">
                <a16:creationId xmlns:a16="http://schemas.microsoft.com/office/drawing/2014/main" id="{87FF4D20-AF7A-3A28-3366-55FB1A97BE1C}"/>
              </a:ext>
            </a:extLst>
          </p:cNvPr>
          <p:cNvSpPr txBox="1"/>
          <p:nvPr/>
        </p:nvSpPr>
        <p:spPr>
          <a:xfrm>
            <a:off x="4252971" y="6356658"/>
            <a:ext cx="3686057" cy="276999"/>
          </a:xfrm>
          <a:prstGeom prst="rect">
            <a:avLst/>
          </a:prstGeom>
          <a:noFill/>
        </p:spPr>
        <p:txBody>
          <a:bodyPr wrap="square" rtlCol="0">
            <a:spAutoFit/>
          </a:bodyPr>
          <a:lstStyle/>
          <a:p>
            <a:r>
              <a:rPr lang="es-AR" sz="1200" i="1" dirty="0">
                <a:solidFill>
                  <a:srgbClr val="002060"/>
                </a:solidFill>
              </a:rPr>
              <a:t>Desfile de cañería. </a:t>
            </a:r>
            <a:r>
              <a:rPr lang="es-AR" sz="1200" i="1" dirty="0" err="1">
                <a:solidFill>
                  <a:srgbClr val="002060"/>
                </a:solidFill>
              </a:rPr>
              <a:t>Piedrabuena</a:t>
            </a:r>
            <a:r>
              <a:rPr lang="es-AR" sz="1200" i="1" dirty="0">
                <a:solidFill>
                  <a:srgbClr val="002060"/>
                </a:solidFill>
              </a:rPr>
              <a:t> Marzo 2011</a:t>
            </a:r>
            <a:endParaRPr lang="en-US" sz="1200" i="1" dirty="0">
              <a:solidFill>
                <a:srgbClr val="002060"/>
              </a:solidFill>
            </a:endParaRPr>
          </a:p>
        </p:txBody>
      </p:sp>
    </p:spTree>
    <p:extLst>
      <p:ext uri="{BB962C8B-B14F-4D97-AF65-F5344CB8AC3E}">
        <p14:creationId xmlns:p14="http://schemas.microsoft.com/office/powerpoint/2010/main" val="148640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2" name="Imagen 1">
            <a:extLst>
              <a:ext uri="{FF2B5EF4-FFF2-40B4-BE49-F238E27FC236}">
                <a16:creationId xmlns:a16="http://schemas.microsoft.com/office/drawing/2014/main" id="{EDA73E60-D6D7-450E-B649-698D523FFD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2151" y="1124934"/>
            <a:ext cx="8080155" cy="5184000"/>
          </a:xfrm>
          <a:prstGeom prst="rect">
            <a:avLst/>
          </a:prstGeom>
          <a:ln w="19050">
            <a:solidFill>
              <a:schemeClr val="accent2"/>
            </a:solidFill>
          </a:ln>
        </p:spPr>
      </p:pic>
      <p:sp>
        <p:nvSpPr>
          <p:cNvPr id="4" name="CuadroTexto 3">
            <a:extLst>
              <a:ext uri="{FF2B5EF4-FFF2-40B4-BE49-F238E27FC236}">
                <a16:creationId xmlns:a16="http://schemas.microsoft.com/office/drawing/2014/main" id="{8CA3D9AE-CF3F-26E4-2359-740863DF9599}"/>
              </a:ext>
            </a:extLst>
          </p:cNvPr>
          <p:cNvSpPr txBox="1"/>
          <p:nvPr/>
        </p:nvSpPr>
        <p:spPr>
          <a:xfrm>
            <a:off x="4555144" y="6311667"/>
            <a:ext cx="3081712" cy="276999"/>
          </a:xfrm>
          <a:prstGeom prst="rect">
            <a:avLst/>
          </a:prstGeom>
          <a:noFill/>
        </p:spPr>
        <p:txBody>
          <a:bodyPr wrap="square" rtlCol="0">
            <a:spAutoFit/>
          </a:bodyPr>
          <a:lstStyle/>
          <a:p>
            <a:r>
              <a:rPr lang="es-AR" sz="1200" i="1" dirty="0">
                <a:solidFill>
                  <a:srgbClr val="002060"/>
                </a:solidFill>
              </a:rPr>
              <a:t>Soldadura Eléctrica. San Julián Mayo 2011</a:t>
            </a:r>
            <a:endParaRPr lang="en-US" sz="1200" i="1" dirty="0">
              <a:solidFill>
                <a:srgbClr val="002060"/>
              </a:solidFill>
            </a:endParaRPr>
          </a:p>
        </p:txBody>
      </p:sp>
    </p:spTree>
    <p:extLst>
      <p:ext uri="{BB962C8B-B14F-4D97-AF65-F5344CB8AC3E}">
        <p14:creationId xmlns:p14="http://schemas.microsoft.com/office/powerpoint/2010/main" val="412940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5" name="Imagen 4">
            <a:extLst>
              <a:ext uri="{FF2B5EF4-FFF2-40B4-BE49-F238E27FC236}">
                <a16:creationId xmlns:a16="http://schemas.microsoft.com/office/drawing/2014/main" id="{044337AB-7A73-8136-5A34-065B60748D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3375" y="1127667"/>
            <a:ext cx="8062306" cy="5184000"/>
          </a:xfrm>
          <a:prstGeom prst="rect">
            <a:avLst/>
          </a:prstGeom>
          <a:ln w="19050">
            <a:solidFill>
              <a:schemeClr val="accent2"/>
            </a:solidFill>
          </a:ln>
        </p:spPr>
      </p:pic>
      <p:sp>
        <p:nvSpPr>
          <p:cNvPr id="6" name="CuadroTexto 5">
            <a:extLst>
              <a:ext uri="{FF2B5EF4-FFF2-40B4-BE49-F238E27FC236}">
                <a16:creationId xmlns:a16="http://schemas.microsoft.com/office/drawing/2014/main" id="{BAB0A998-8113-7629-7F51-6F1F5A90E817}"/>
              </a:ext>
            </a:extLst>
          </p:cNvPr>
          <p:cNvSpPr txBox="1"/>
          <p:nvPr/>
        </p:nvSpPr>
        <p:spPr>
          <a:xfrm>
            <a:off x="4612284" y="6311667"/>
            <a:ext cx="2424487" cy="276999"/>
          </a:xfrm>
          <a:prstGeom prst="rect">
            <a:avLst/>
          </a:prstGeom>
          <a:noFill/>
        </p:spPr>
        <p:txBody>
          <a:bodyPr wrap="square" rtlCol="0">
            <a:spAutoFit/>
          </a:bodyPr>
          <a:lstStyle/>
          <a:p>
            <a:r>
              <a:rPr lang="es-AR" sz="1200" i="1" dirty="0">
                <a:solidFill>
                  <a:srgbClr val="002060"/>
                </a:solidFill>
              </a:rPr>
              <a:t>Tapada. San Julián Mayo 2011</a:t>
            </a:r>
            <a:endParaRPr lang="en-US" sz="1200" i="1" dirty="0">
              <a:solidFill>
                <a:srgbClr val="002060"/>
              </a:solidFill>
            </a:endParaRPr>
          </a:p>
        </p:txBody>
      </p:sp>
    </p:spTree>
    <p:extLst>
      <p:ext uri="{BB962C8B-B14F-4D97-AF65-F5344CB8AC3E}">
        <p14:creationId xmlns:p14="http://schemas.microsoft.com/office/powerpoint/2010/main" val="3493428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2" name="Imagen 1">
            <a:extLst>
              <a:ext uri="{FF2B5EF4-FFF2-40B4-BE49-F238E27FC236}">
                <a16:creationId xmlns:a16="http://schemas.microsoft.com/office/drawing/2014/main" id="{57CA4888-9F5F-F3E3-09E7-CECD87EABD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775" y="1124934"/>
            <a:ext cx="7029450" cy="2555371"/>
          </a:xfrm>
          <a:prstGeom prst="rect">
            <a:avLst/>
          </a:prstGeom>
          <a:ln w="19050">
            <a:solidFill>
              <a:schemeClr val="accent2"/>
            </a:solidFill>
          </a:ln>
        </p:spPr>
      </p:pic>
      <p:sp>
        <p:nvSpPr>
          <p:cNvPr id="4" name="CuadroTexto 3">
            <a:extLst>
              <a:ext uri="{FF2B5EF4-FFF2-40B4-BE49-F238E27FC236}">
                <a16:creationId xmlns:a16="http://schemas.microsoft.com/office/drawing/2014/main" id="{8C3180DC-3324-D160-9583-212DDA544263}"/>
              </a:ext>
            </a:extLst>
          </p:cNvPr>
          <p:cNvSpPr txBox="1"/>
          <p:nvPr/>
        </p:nvSpPr>
        <p:spPr>
          <a:xfrm>
            <a:off x="2857500" y="3680305"/>
            <a:ext cx="2685844" cy="276999"/>
          </a:xfrm>
          <a:prstGeom prst="rect">
            <a:avLst/>
          </a:prstGeom>
          <a:noFill/>
        </p:spPr>
        <p:txBody>
          <a:bodyPr wrap="square" rtlCol="0">
            <a:spAutoFit/>
          </a:bodyPr>
          <a:lstStyle/>
          <a:p>
            <a:r>
              <a:rPr lang="es-AR" sz="1200" i="1" dirty="0">
                <a:solidFill>
                  <a:srgbClr val="002060"/>
                </a:solidFill>
              </a:rPr>
              <a:t>Leones TGN - 2009</a:t>
            </a:r>
            <a:endParaRPr lang="en-US" sz="1200" i="1" dirty="0">
              <a:solidFill>
                <a:srgbClr val="002060"/>
              </a:solidFill>
            </a:endParaRPr>
          </a:p>
        </p:txBody>
      </p:sp>
      <p:sp>
        <p:nvSpPr>
          <p:cNvPr id="7" name="CuadroTexto 6">
            <a:extLst>
              <a:ext uri="{FF2B5EF4-FFF2-40B4-BE49-F238E27FC236}">
                <a16:creationId xmlns:a16="http://schemas.microsoft.com/office/drawing/2014/main" id="{CEE68D1D-EE5D-59CB-708B-DE5AB51AD206}"/>
              </a:ext>
            </a:extLst>
          </p:cNvPr>
          <p:cNvSpPr txBox="1"/>
          <p:nvPr/>
        </p:nvSpPr>
        <p:spPr>
          <a:xfrm>
            <a:off x="8613878" y="6417619"/>
            <a:ext cx="1671961" cy="276999"/>
          </a:xfrm>
          <a:prstGeom prst="rect">
            <a:avLst/>
          </a:prstGeom>
          <a:noFill/>
        </p:spPr>
        <p:txBody>
          <a:bodyPr wrap="square" rtlCol="0">
            <a:spAutoFit/>
          </a:bodyPr>
          <a:lstStyle/>
          <a:p>
            <a:r>
              <a:rPr lang="es-AR" sz="1200" i="1" dirty="0" err="1">
                <a:solidFill>
                  <a:srgbClr val="002060"/>
                </a:solidFill>
              </a:rPr>
              <a:t>Moy</a:t>
            </a:r>
            <a:r>
              <a:rPr lang="es-AR" sz="1200" i="1" dirty="0">
                <a:solidFill>
                  <a:srgbClr val="002060"/>
                </a:solidFill>
              </a:rPr>
              <a:t> </a:t>
            </a:r>
            <a:r>
              <a:rPr lang="es-AR" sz="1200" i="1" dirty="0" err="1">
                <a:solidFill>
                  <a:srgbClr val="002060"/>
                </a:solidFill>
              </a:rPr>
              <a:t>Aike</a:t>
            </a:r>
            <a:r>
              <a:rPr lang="es-AR" sz="1200" i="1" dirty="0">
                <a:solidFill>
                  <a:srgbClr val="002060"/>
                </a:solidFill>
              </a:rPr>
              <a:t> TGS –2010</a:t>
            </a:r>
            <a:endParaRPr lang="en-US" sz="1200" i="1" dirty="0">
              <a:solidFill>
                <a:srgbClr val="002060"/>
              </a:solidFill>
            </a:endParaRPr>
          </a:p>
        </p:txBody>
      </p:sp>
      <p:pic>
        <p:nvPicPr>
          <p:cNvPr id="8" name="Imagen 7">
            <a:extLst>
              <a:ext uri="{FF2B5EF4-FFF2-40B4-BE49-F238E27FC236}">
                <a16:creationId xmlns:a16="http://schemas.microsoft.com/office/drawing/2014/main" id="{5B49ED5F-B5C7-53C2-8482-EF3C37354A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5926" y="3696721"/>
            <a:ext cx="3627863" cy="2720898"/>
          </a:xfrm>
          <a:prstGeom prst="rect">
            <a:avLst/>
          </a:prstGeom>
          <a:ln w="19050">
            <a:solidFill>
              <a:schemeClr val="accent2"/>
            </a:solidFill>
          </a:ln>
        </p:spPr>
      </p:pic>
      <p:sp>
        <p:nvSpPr>
          <p:cNvPr id="9" name="Google Shape;5160;p118">
            <a:extLst>
              <a:ext uri="{FF2B5EF4-FFF2-40B4-BE49-F238E27FC236}">
                <a16:creationId xmlns:a16="http://schemas.microsoft.com/office/drawing/2014/main" id="{7EFCCAF9-55F4-06F9-FBD3-2EDA3F9D33C5}"/>
              </a:ext>
            </a:extLst>
          </p:cNvPr>
          <p:cNvSpPr txBox="1">
            <a:spLocks/>
          </p:cNvSpPr>
          <p:nvPr/>
        </p:nvSpPr>
        <p:spPr>
          <a:xfrm>
            <a:off x="485775" y="4629370"/>
            <a:ext cx="574624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Plantas Compresoras</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2034565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sp>
        <p:nvSpPr>
          <p:cNvPr id="5" name="CuadroTexto 4">
            <a:extLst>
              <a:ext uri="{FF2B5EF4-FFF2-40B4-BE49-F238E27FC236}">
                <a16:creationId xmlns:a16="http://schemas.microsoft.com/office/drawing/2014/main" id="{EC689D3A-98FE-4065-9033-5253A89274B5}"/>
              </a:ext>
            </a:extLst>
          </p:cNvPr>
          <p:cNvSpPr txBox="1"/>
          <p:nvPr/>
        </p:nvSpPr>
        <p:spPr>
          <a:xfrm>
            <a:off x="390002" y="978535"/>
            <a:ext cx="831584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278FD8"/>
                </a:solidFill>
                <a:latin typeface="Arial"/>
              </a:rPr>
              <a:t>NUEVO CRUCE TRANSMAGALLÁNICO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278FD8"/>
                </a:solidFill>
                <a:effectLst/>
                <a:uLnTx/>
                <a:uFillTx/>
                <a:latin typeface="Arial"/>
                <a:ea typeface="+mn-ea"/>
                <a:cs typeface="+mn-cs"/>
              </a:rPr>
              <a:t>Gasoducto paralelo de 37,7 </a:t>
            </a:r>
            <a:r>
              <a:rPr kumimoji="0" lang="es-AR" sz="2000" i="0" u="none" strike="noStrike" kern="1200" cap="none" spc="0" normalizeH="0" baseline="0" noProof="0" dirty="0" err="1">
                <a:ln>
                  <a:noFill/>
                </a:ln>
                <a:solidFill>
                  <a:srgbClr val="278FD8"/>
                </a:solidFill>
                <a:effectLst/>
                <a:uLnTx/>
                <a:uFillTx/>
                <a:latin typeface="Arial"/>
                <a:ea typeface="+mn-ea"/>
                <a:cs typeface="+mn-cs"/>
              </a:rPr>
              <a:t>kms</a:t>
            </a:r>
            <a:r>
              <a:rPr kumimoji="0" lang="es-AR" sz="2000" i="0" u="none" strike="noStrike" kern="1200" cap="none" spc="0" normalizeH="0" baseline="0" noProof="0" dirty="0">
                <a:ln>
                  <a:noFill/>
                </a:ln>
                <a:solidFill>
                  <a:srgbClr val="278FD8"/>
                </a:solidFill>
                <a:effectLst/>
                <a:uLnTx/>
                <a:uFillTx/>
                <a:latin typeface="Arial"/>
                <a:ea typeface="+mn-ea"/>
                <a:cs typeface="+mn-cs"/>
              </a:rPr>
              <a:t> de cruce submarino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pic>
        <p:nvPicPr>
          <p:cNvPr id="6" name="Imagen 5">
            <a:extLst>
              <a:ext uri="{FF2B5EF4-FFF2-40B4-BE49-F238E27FC236}">
                <a16:creationId xmlns:a16="http://schemas.microsoft.com/office/drawing/2014/main" id="{78D28669-D8BF-52F2-44AC-F4B2AAC9E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397" y="1834135"/>
            <a:ext cx="5507353" cy="4624927"/>
          </a:xfrm>
          <a:prstGeom prst="rect">
            <a:avLst/>
          </a:prstGeom>
          <a:ln w="19050">
            <a:solidFill>
              <a:schemeClr val="accent2"/>
            </a:solidFill>
          </a:ln>
        </p:spPr>
      </p:pic>
      <p:grpSp>
        <p:nvGrpSpPr>
          <p:cNvPr id="10" name="Grupo 9">
            <a:extLst>
              <a:ext uri="{FF2B5EF4-FFF2-40B4-BE49-F238E27FC236}">
                <a16:creationId xmlns:a16="http://schemas.microsoft.com/office/drawing/2014/main" id="{7482BB7A-A2C1-EB3A-8B2A-76C2B7F1278F}"/>
              </a:ext>
            </a:extLst>
          </p:cNvPr>
          <p:cNvGrpSpPr/>
          <p:nvPr/>
        </p:nvGrpSpPr>
        <p:grpSpPr>
          <a:xfrm>
            <a:off x="6335420" y="3609975"/>
            <a:ext cx="2972958" cy="2877998"/>
            <a:chOff x="8433983" y="3347221"/>
            <a:chExt cx="3804882" cy="3325363"/>
          </a:xfrm>
        </p:grpSpPr>
        <p:pic>
          <p:nvPicPr>
            <p:cNvPr id="11" name="Imagen 10">
              <a:extLst>
                <a:ext uri="{FF2B5EF4-FFF2-40B4-BE49-F238E27FC236}">
                  <a16:creationId xmlns:a16="http://schemas.microsoft.com/office/drawing/2014/main" id="{D274BE55-0E53-3184-0FA0-5BA70A7FF2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3983" y="3347221"/>
              <a:ext cx="3601063" cy="3325363"/>
            </a:xfrm>
            <a:prstGeom prst="rect">
              <a:avLst/>
            </a:prstGeom>
            <a:ln w="19050">
              <a:solidFill>
                <a:schemeClr val="accent2"/>
              </a:solidFill>
            </a:ln>
          </p:spPr>
        </p:pic>
        <p:cxnSp>
          <p:nvCxnSpPr>
            <p:cNvPr id="12" name="Conector recto de flecha 11">
              <a:extLst>
                <a:ext uri="{FF2B5EF4-FFF2-40B4-BE49-F238E27FC236}">
                  <a16:creationId xmlns:a16="http://schemas.microsoft.com/office/drawing/2014/main" id="{A448EC7F-D1E3-1650-ED27-AA486FF7A7FC}"/>
                </a:ext>
              </a:extLst>
            </p:cNvPr>
            <p:cNvCxnSpPr/>
            <p:nvPr/>
          </p:nvCxnSpPr>
          <p:spPr>
            <a:xfrm flipH="1" flipV="1">
              <a:off x="9132508" y="3798347"/>
              <a:ext cx="746831" cy="666026"/>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CAE19D70-783C-2C7B-05C0-BD454093E65E}"/>
                </a:ext>
              </a:extLst>
            </p:cNvPr>
            <p:cNvSpPr/>
            <p:nvPr/>
          </p:nvSpPr>
          <p:spPr>
            <a:xfrm>
              <a:off x="9704287" y="4464373"/>
              <a:ext cx="1750774" cy="32863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4" name="CuadroTexto 13">
              <a:extLst>
                <a:ext uri="{FF2B5EF4-FFF2-40B4-BE49-F238E27FC236}">
                  <a16:creationId xmlns:a16="http://schemas.microsoft.com/office/drawing/2014/main" id="{E4195063-6712-E27E-2A70-01C00B3E986F}"/>
                </a:ext>
              </a:extLst>
            </p:cNvPr>
            <p:cNvSpPr txBox="1"/>
            <p:nvPr/>
          </p:nvSpPr>
          <p:spPr>
            <a:xfrm>
              <a:off x="9704288" y="4480953"/>
              <a:ext cx="2534577" cy="312055"/>
            </a:xfrm>
            <a:prstGeom prst="rect">
              <a:avLst/>
            </a:prstGeom>
            <a:noFill/>
          </p:spPr>
          <p:txBody>
            <a:bodyPr wrap="square" rtlCol="0">
              <a:spAutoFit/>
            </a:bodyPr>
            <a:lstStyle/>
            <a:p>
              <a:r>
                <a:rPr lang="es-AR" sz="1155" dirty="0">
                  <a:solidFill>
                    <a:schemeClr val="bg1"/>
                  </a:solidFill>
                </a:rPr>
                <a:t>Cruce del Estrecho</a:t>
              </a:r>
              <a:endParaRPr lang="en-US" sz="1155" dirty="0">
                <a:solidFill>
                  <a:schemeClr val="bg1"/>
                </a:solidFill>
              </a:endParaRPr>
            </a:p>
          </p:txBody>
        </p:sp>
      </p:grpSp>
      <p:pic>
        <p:nvPicPr>
          <p:cNvPr id="15" name="Imagen 14">
            <a:extLst>
              <a:ext uri="{FF2B5EF4-FFF2-40B4-BE49-F238E27FC236}">
                <a16:creationId xmlns:a16="http://schemas.microsoft.com/office/drawing/2014/main" id="{833712D4-A230-1EBF-0FA6-DFA58CD34F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4698" y="1024294"/>
            <a:ext cx="2577300" cy="2485041"/>
          </a:xfrm>
          <a:prstGeom prst="rect">
            <a:avLst/>
          </a:prstGeom>
          <a:ln w="19050">
            <a:solidFill>
              <a:schemeClr val="accent2"/>
            </a:solidFill>
          </a:ln>
        </p:spPr>
      </p:pic>
      <p:sp>
        <p:nvSpPr>
          <p:cNvPr id="16" name="Rectángulo 15">
            <a:extLst>
              <a:ext uri="{FF2B5EF4-FFF2-40B4-BE49-F238E27FC236}">
                <a16:creationId xmlns:a16="http://schemas.microsoft.com/office/drawing/2014/main" id="{D307D99E-03DE-AE06-1759-E35DEE5D9800}"/>
              </a:ext>
            </a:extLst>
          </p:cNvPr>
          <p:cNvSpPr/>
          <p:nvPr/>
        </p:nvSpPr>
        <p:spPr>
          <a:xfrm>
            <a:off x="517854" y="1859339"/>
            <a:ext cx="4111336" cy="3139321"/>
          </a:xfrm>
          <a:prstGeom prst="rect">
            <a:avLst/>
          </a:prstGeom>
        </p:spPr>
        <p:txBody>
          <a:bodyPr wrap="square">
            <a:spAutoFit/>
          </a:bodyPr>
          <a:lstStyle/>
          <a:p>
            <a:r>
              <a:rPr lang="es-AR" altLang="en-US" b="1" dirty="0">
                <a:solidFill>
                  <a:srgbClr val="002060"/>
                </a:solidFill>
              </a:rPr>
              <a:t>Material utilizado </a:t>
            </a:r>
            <a:r>
              <a:rPr lang="es-AR" altLang="en-US" dirty="0">
                <a:solidFill>
                  <a:srgbClr val="002060"/>
                </a:solidFill>
              </a:rPr>
              <a:t>	</a:t>
            </a:r>
          </a:p>
          <a:p>
            <a:r>
              <a:rPr lang="es-AR" altLang="en-US" dirty="0">
                <a:solidFill>
                  <a:srgbClr val="002060"/>
                </a:solidFill>
              </a:rPr>
              <a:t>3.140 unidades de cañería de 12 m</a:t>
            </a:r>
          </a:p>
          <a:p>
            <a:endParaRPr lang="es-AR" altLang="en-US" dirty="0">
              <a:solidFill>
                <a:srgbClr val="002060"/>
              </a:solidFill>
            </a:endParaRPr>
          </a:p>
          <a:p>
            <a:r>
              <a:rPr lang="es-AR" altLang="en-US" b="1" dirty="0">
                <a:solidFill>
                  <a:srgbClr val="002060"/>
                </a:solidFill>
              </a:rPr>
              <a:t>Peso de cañería</a:t>
            </a:r>
            <a:r>
              <a:rPr lang="es-AR" altLang="en-US" dirty="0">
                <a:solidFill>
                  <a:srgbClr val="002060"/>
                </a:solidFill>
              </a:rPr>
              <a:t>	</a:t>
            </a:r>
          </a:p>
          <a:p>
            <a:r>
              <a:rPr lang="es-ES" altLang="en-US" dirty="0">
                <a:solidFill>
                  <a:srgbClr val="002060"/>
                </a:solidFill>
              </a:rPr>
              <a:t>entre  8000 y 13.000 kg cada uno </a:t>
            </a:r>
            <a:endParaRPr lang="es-AR" altLang="en-US" dirty="0">
              <a:solidFill>
                <a:srgbClr val="002060"/>
              </a:solidFill>
            </a:endParaRPr>
          </a:p>
          <a:p>
            <a:endParaRPr lang="es-AR" altLang="en-US" dirty="0">
              <a:solidFill>
                <a:srgbClr val="002060"/>
              </a:solidFill>
            </a:endParaRPr>
          </a:p>
          <a:p>
            <a:r>
              <a:rPr lang="es-AR" altLang="en-US" b="1" dirty="0">
                <a:solidFill>
                  <a:srgbClr val="002060"/>
                </a:solidFill>
              </a:rPr>
              <a:t>Diámetro</a:t>
            </a:r>
            <a:r>
              <a:rPr lang="es-AR" altLang="en-US" dirty="0">
                <a:solidFill>
                  <a:srgbClr val="002060"/>
                </a:solidFill>
              </a:rPr>
              <a:t> 	</a:t>
            </a:r>
          </a:p>
          <a:p>
            <a:r>
              <a:rPr lang="es-AR" altLang="en-US" dirty="0">
                <a:solidFill>
                  <a:srgbClr val="002060"/>
                </a:solidFill>
              </a:rPr>
              <a:t>24 pulgadas</a:t>
            </a:r>
          </a:p>
          <a:p>
            <a:endParaRPr lang="es-AR" altLang="en-US" dirty="0">
              <a:solidFill>
                <a:srgbClr val="002060"/>
              </a:solidFill>
            </a:endParaRPr>
          </a:p>
          <a:p>
            <a:r>
              <a:rPr lang="es-AR" altLang="en-US" b="1" dirty="0">
                <a:solidFill>
                  <a:srgbClr val="002060"/>
                </a:solidFill>
              </a:rPr>
              <a:t>Espesor </a:t>
            </a:r>
          </a:p>
          <a:p>
            <a:r>
              <a:rPr lang="es-AR" altLang="en-US" dirty="0">
                <a:solidFill>
                  <a:srgbClr val="002060"/>
                </a:solidFill>
              </a:rPr>
              <a:t>15,9 mm de espesor</a:t>
            </a:r>
            <a:endParaRPr lang="es-ES" altLang="en-US" dirty="0">
              <a:solidFill>
                <a:srgbClr val="002060"/>
              </a:solidFill>
            </a:endParaRPr>
          </a:p>
        </p:txBody>
      </p:sp>
      <p:sp>
        <p:nvSpPr>
          <p:cNvPr id="17" name="Rectángulo 16">
            <a:extLst>
              <a:ext uri="{FF2B5EF4-FFF2-40B4-BE49-F238E27FC236}">
                <a16:creationId xmlns:a16="http://schemas.microsoft.com/office/drawing/2014/main" id="{11E293AC-3EBC-A13B-06A6-05D69BDC156A}"/>
              </a:ext>
            </a:extLst>
          </p:cNvPr>
          <p:cNvSpPr/>
          <p:nvPr/>
        </p:nvSpPr>
        <p:spPr>
          <a:xfrm>
            <a:off x="1507644" y="5048974"/>
            <a:ext cx="4493106" cy="1446550"/>
          </a:xfrm>
          <a:prstGeom prst="rect">
            <a:avLst/>
          </a:prstGeom>
        </p:spPr>
        <p:txBody>
          <a:bodyPr wrap="square">
            <a:spAutoFit/>
          </a:bodyPr>
          <a:lstStyle/>
          <a:p>
            <a:pPr algn="r">
              <a:lnSpc>
                <a:spcPct val="110000"/>
              </a:lnSpc>
            </a:pPr>
            <a:r>
              <a:rPr lang="es-AR" altLang="en-US" sz="1600" dirty="0">
                <a:solidFill>
                  <a:schemeClr val="bg1"/>
                </a:solidFill>
                <a:latin typeface="Arial" panose="020B0604020202020204" pitchFamily="34" charset="0"/>
              </a:rPr>
              <a:t>La Ampliación 2006-2010 habilitó un caudal adicional que utilizará el Nuevo Cruce del Estrecho de Magallanes de 7.400.0000 m3/día, quedando el resto como remanente para futuras expansiones.</a:t>
            </a:r>
          </a:p>
        </p:txBody>
      </p:sp>
    </p:spTree>
    <p:extLst>
      <p:ext uri="{BB962C8B-B14F-4D97-AF65-F5344CB8AC3E}">
        <p14:creationId xmlns:p14="http://schemas.microsoft.com/office/powerpoint/2010/main" val="2954476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2" name="Imagen 1">
            <a:extLst>
              <a:ext uri="{FF2B5EF4-FFF2-40B4-BE49-F238E27FC236}">
                <a16:creationId xmlns:a16="http://schemas.microsoft.com/office/drawing/2014/main" id="{4B0C8706-FC8F-327D-4304-A89A70B7F48F}"/>
              </a:ext>
            </a:extLst>
          </p:cNvPr>
          <p:cNvPicPr>
            <a:picLocks noChangeAspect="1"/>
          </p:cNvPicPr>
          <p:nvPr/>
        </p:nvPicPr>
        <p:blipFill>
          <a:blip r:embed="rId3"/>
          <a:stretch>
            <a:fillRect/>
          </a:stretch>
        </p:blipFill>
        <p:spPr>
          <a:xfrm>
            <a:off x="1481127" y="1208500"/>
            <a:ext cx="8510598" cy="5019600"/>
          </a:xfrm>
          <a:prstGeom prst="rect">
            <a:avLst/>
          </a:prstGeom>
          <a:ln w="19050">
            <a:solidFill>
              <a:schemeClr val="accent2"/>
            </a:solidFill>
          </a:ln>
        </p:spPr>
      </p:pic>
      <p:sp>
        <p:nvSpPr>
          <p:cNvPr id="4" name="CuadroTexto 3">
            <a:extLst>
              <a:ext uri="{FF2B5EF4-FFF2-40B4-BE49-F238E27FC236}">
                <a16:creationId xmlns:a16="http://schemas.microsoft.com/office/drawing/2014/main" id="{39C23040-ED85-74E9-9408-D2C9B2068025}"/>
              </a:ext>
            </a:extLst>
          </p:cNvPr>
          <p:cNvSpPr txBox="1"/>
          <p:nvPr/>
        </p:nvSpPr>
        <p:spPr>
          <a:xfrm>
            <a:off x="2977445" y="6319816"/>
            <a:ext cx="5844947" cy="276999"/>
          </a:xfrm>
          <a:prstGeom prst="rect">
            <a:avLst/>
          </a:prstGeom>
          <a:noFill/>
        </p:spPr>
        <p:txBody>
          <a:bodyPr wrap="square" rtlCol="0">
            <a:spAutoFit/>
          </a:bodyPr>
          <a:lstStyle/>
          <a:p>
            <a:r>
              <a:rPr lang="es-AR" sz="1200" i="1" dirty="0">
                <a:solidFill>
                  <a:srgbClr val="002060"/>
                </a:solidFill>
              </a:rPr>
              <a:t>Construcción del nuevo Gasoducto Paralelo Transmagallánico – Noviembre 2009</a:t>
            </a:r>
            <a:endParaRPr lang="en-US" sz="1200" i="1" dirty="0">
              <a:solidFill>
                <a:srgbClr val="002060"/>
              </a:solidFill>
            </a:endParaRPr>
          </a:p>
        </p:txBody>
      </p:sp>
      <p:sp>
        <p:nvSpPr>
          <p:cNvPr id="7" name="CuadroTexto 6">
            <a:extLst>
              <a:ext uri="{FF2B5EF4-FFF2-40B4-BE49-F238E27FC236}">
                <a16:creationId xmlns:a16="http://schemas.microsoft.com/office/drawing/2014/main" id="{8322E466-5B24-BA5B-C52F-A63732E0949F}"/>
              </a:ext>
            </a:extLst>
          </p:cNvPr>
          <p:cNvSpPr txBox="1"/>
          <p:nvPr/>
        </p:nvSpPr>
        <p:spPr>
          <a:xfrm>
            <a:off x="2059906" y="1300216"/>
            <a:ext cx="6762486" cy="738664"/>
          </a:xfrm>
          <a:prstGeom prst="rect">
            <a:avLst/>
          </a:prstGeom>
          <a:noFill/>
        </p:spPr>
        <p:txBody>
          <a:bodyPr wrap="square" rtlCol="0">
            <a:spAutoFit/>
          </a:bodyPr>
          <a:lstStyle/>
          <a:p>
            <a:r>
              <a:rPr lang="es-AR" sz="2800" dirty="0">
                <a:solidFill>
                  <a:srgbClr val="002060"/>
                </a:solidFill>
                <a:effectLst>
                  <a:outerShdw blurRad="38100" dist="38100" dir="2700000" algn="tl">
                    <a:srgbClr val="000000">
                      <a:alpha val="43137"/>
                    </a:srgbClr>
                  </a:outerShdw>
                </a:effectLst>
              </a:rPr>
              <a:t>NUEVO CRUCE TRANSMAGALLÁNICO</a:t>
            </a:r>
            <a:endParaRPr lang="en-US" sz="2800" dirty="0">
              <a:solidFill>
                <a:srgbClr val="002060"/>
              </a:solidFill>
              <a:effectLst>
                <a:outerShdw blurRad="38100" dist="38100" dir="2700000" algn="tl">
                  <a:srgbClr val="000000">
                    <a:alpha val="43137"/>
                  </a:srgbClr>
                </a:outerShdw>
              </a:effectLst>
            </a:endParaRPr>
          </a:p>
          <a:p>
            <a:endParaRPr lang="en-US" sz="1400" dirty="0">
              <a:solidFill>
                <a:srgbClr val="002060"/>
              </a:solidFill>
            </a:endParaRPr>
          </a:p>
        </p:txBody>
      </p:sp>
    </p:spTree>
    <p:extLst>
      <p:ext uri="{BB962C8B-B14F-4D97-AF65-F5344CB8AC3E}">
        <p14:creationId xmlns:p14="http://schemas.microsoft.com/office/powerpoint/2010/main" val="2048423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sp>
        <p:nvSpPr>
          <p:cNvPr id="4" name="CuadroTexto 3">
            <a:extLst>
              <a:ext uri="{FF2B5EF4-FFF2-40B4-BE49-F238E27FC236}">
                <a16:creationId xmlns:a16="http://schemas.microsoft.com/office/drawing/2014/main" id="{39C23040-ED85-74E9-9408-D2C9B2068025}"/>
              </a:ext>
            </a:extLst>
          </p:cNvPr>
          <p:cNvSpPr txBox="1"/>
          <p:nvPr/>
        </p:nvSpPr>
        <p:spPr>
          <a:xfrm>
            <a:off x="2977445" y="6319816"/>
            <a:ext cx="58449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nuevo Gasoducto Paralelo Transmagallánico – Noviembre 2009</a:t>
            </a:r>
          </a:p>
        </p:txBody>
      </p:sp>
      <p:pic>
        <p:nvPicPr>
          <p:cNvPr id="5" name="Imagen 4">
            <a:extLst>
              <a:ext uri="{FF2B5EF4-FFF2-40B4-BE49-F238E27FC236}">
                <a16:creationId xmlns:a16="http://schemas.microsoft.com/office/drawing/2014/main" id="{E317087B-2C9F-7620-C2FA-A563364B1E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0039" y="1124934"/>
            <a:ext cx="8647858" cy="5114863"/>
          </a:xfrm>
          <a:prstGeom prst="rect">
            <a:avLst/>
          </a:prstGeom>
          <a:ln w="19050">
            <a:solidFill>
              <a:schemeClr val="accent2"/>
            </a:solidFill>
          </a:ln>
        </p:spPr>
      </p:pic>
      <p:sp>
        <p:nvSpPr>
          <p:cNvPr id="7" name="CuadroTexto 6">
            <a:extLst>
              <a:ext uri="{FF2B5EF4-FFF2-40B4-BE49-F238E27FC236}">
                <a16:creationId xmlns:a16="http://schemas.microsoft.com/office/drawing/2014/main" id="{8322E466-5B24-BA5B-C52F-A63732E0949F}"/>
              </a:ext>
            </a:extLst>
          </p:cNvPr>
          <p:cNvSpPr txBox="1"/>
          <p:nvPr/>
        </p:nvSpPr>
        <p:spPr>
          <a:xfrm>
            <a:off x="2298031" y="1352737"/>
            <a:ext cx="67624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mn-ea"/>
                <a:cs typeface="+mn-cs"/>
              </a:rPr>
              <a:t>NUEVO CRUCE TRANSMAGALLÁNICO</a:t>
            </a:r>
            <a:endParaRPr kumimoji="0" lang="en-US"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779450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Juana Azurduy - ENARSA </a:t>
            </a:r>
          </a:p>
        </p:txBody>
      </p:sp>
      <p:sp>
        <p:nvSpPr>
          <p:cNvPr id="4" name="CuadroTexto 3">
            <a:extLst>
              <a:ext uri="{FF2B5EF4-FFF2-40B4-BE49-F238E27FC236}">
                <a16:creationId xmlns:a16="http://schemas.microsoft.com/office/drawing/2014/main" id="{39C23040-ED85-74E9-9408-D2C9B2068025}"/>
              </a:ext>
            </a:extLst>
          </p:cNvPr>
          <p:cNvSpPr txBox="1"/>
          <p:nvPr/>
        </p:nvSpPr>
        <p:spPr>
          <a:xfrm>
            <a:off x="2758370" y="6319815"/>
            <a:ext cx="58449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GIJA - Noviembre 2010</a:t>
            </a:r>
          </a:p>
        </p:txBody>
      </p:sp>
      <p:pic>
        <p:nvPicPr>
          <p:cNvPr id="2" name="Imagen 1">
            <a:extLst>
              <a:ext uri="{FF2B5EF4-FFF2-40B4-BE49-F238E27FC236}">
                <a16:creationId xmlns:a16="http://schemas.microsoft.com/office/drawing/2014/main" id="{F2436340-7DDC-D7EB-85B2-BCB654C686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6393" y="1189413"/>
            <a:ext cx="6754563" cy="5065923"/>
          </a:xfrm>
          <a:prstGeom prst="rect">
            <a:avLst/>
          </a:prstGeom>
          <a:ln w="19050">
            <a:solidFill>
              <a:schemeClr val="accent2"/>
            </a:solidFill>
          </a:ln>
        </p:spPr>
      </p:pic>
    </p:spTree>
    <p:extLst>
      <p:ext uri="{BB962C8B-B14F-4D97-AF65-F5344CB8AC3E}">
        <p14:creationId xmlns:p14="http://schemas.microsoft.com/office/powerpoint/2010/main" val="12988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Juana Azurduy</a:t>
            </a:r>
          </a:p>
        </p:txBody>
      </p:sp>
      <p:sp>
        <p:nvSpPr>
          <p:cNvPr id="4" name="CuadroTexto 3">
            <a:extLst>
              <a:ext uri="{FF2B5EF4-FFF2-40B4-BE49-F238E27FC236}">
                <a16:creationId xmlns:a16="http://schemas.microsoft.com/office/drawing/2014/main" id="{39C23040-ED85-74E9-9408-D2C9B2068025}"/>
              </a:ext>
            </a:extLst>
          </p:cNvPr>
          <p:cNvSpPr txBox="1"/>
          <p:nvPr/>
        </p:nvSpPr>
        <p:spPr>
          <a:xfrm>
            <a:off x="2891201" y="6319814"/>
            <a:ext cx="58449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GIJA - Noviembre 2010</a:t>
            </a:r>
          </a:p>
        </p:txBody>
      </p:sp>
      <p:pic>
        <p:nvPicPr>
          <p:cNvPr id="5" name="Imagen 4">
            <a:extLst>
              <a:ext uri="{FF2B5EF4-FFF2-40B4-BE49-F238E27FC236}">
                <a16:creationId xmlns:a16="http://schemas.microsoft.com/office/drawing/2014/main" id="{C24A45CB-E1A3-8A71-0D8B-F891DD41DB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4041" y="1217648"/>
            <a:ext cx="6679268" cy="5009452"/>
          </a:xfrm>
          <a:prstGeom prst="rect">
            <a:avLst/>
          </a:prstGeom>
          <a:ln w="19050">
            <a:solidFill>
              <a:schemeClr val="accent2"/>
            </a:solidFill>
          </a:ln>
        </p:spPr>
      </p:pic>
    </p:spTree>
    <p:extLst>
      <p:ext uri="{BB962C8B-B14F-4D97-AF65-F5344CB8AC3E}">
        <p14:creationId xmlns:p14="http://schemas.microsoft.com/office/powerpoint/2010/main" val="2239603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F5ADCD-45C9-11B1-3110-8A08E2EC79E8}"/>
              </a:ext>
            </a:extLst>
          </p:cNvPr>
          <p:cNvSpPr>
            <a:spLocks noGrp="1"/>
          </p:cNvSpPr>
          <p:nvPr>
            <p:ph type="title"/>
          </p:nvPr>
        </p:nvSpPr>
        <p:spPr/>
        <p:txBody>
          <a:bodyPr/>
          <a:lstStyle/>
          <a:p>
            <a:r>
              <a:rPr lang="es-ES" sz="2000" dirty="0">
                <a:solidFill>
                  <a:srgbClr val="002060"/>
                </a:solidFill>
                <a:latin typeface="+mj-lt"/>
              </a:rPr>
              <a:t>SISTEMA DE TRANSPORTE DE GAS NATURAL DE LA REPÚBLICA ARGENTINA</a:t>
            </a:r>
          </a:p>
        </p:txBody>
      </p:sp>
    </p:spTree>
    <p:extLst>
      <p:ext uri="{BB962C8B-B14F-4D97-AF65-F5344CB8AC3E}">
        <p14:creationId xmlns:p14="http://schemas.microsoft.com/office/powerpoint/2010/main" val="228524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Juana Azurduy</a:t>
            </a:r>
          </a:p>
        </p:txBody>
      </p:sp>
      <p:sp>
        <p:nvSpPr>
          <p:cNvPr id="4" name="CuadroTexto 3">
            <a:extLst>
              <a:ext uri="{FF2B5EF4-FFF2-40B4-BE49-F238E27FC236}">
                <a16:creationId xmlns:a16="http://schemas.microsoft.com/office/drawing/2014/main" id="{39C23040-ED85-74E9-9408-D2C9B2068025}"/>
              </a:ext>
            </a:extLst>
          </p:cNvPr>
          <p:cNvSpPr txBox="1"/>
          <p:nvPr/>
        </p:nvSpPr>
        <p:spPr>
          <a:xfrm>
            <a:off x="2762304" y="6311667"/>
            <a:ext cx="58449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GIJA - Noviembre 2010</a:t>
            </a:r>
          </a:p>
        </p:txBody>
      </p:sp>
      <p:pic>
        <p:nvPicPr>
          <p:cNvPr id="2" name="Imagen 1">
            <a:extLst>
              <a:ext uri="{FF2B5EF4-FFF2-40B4-BE49-F238E27FC236}">
                <a16:creationId xmlns:a16="http://schemas.microsoft.com/office/drawing/2014/main" id="{F90ACD91-3E38-6FEE-56D2-09C06AF2EB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0285" y="1217648"/>
            <a:ext cx="6679268" cy="5009452"/>
          </a:xfrm>
          <a:prstGeom prst="rect">
            <a:avLst/>
          </a:prstGeom>
          <a:ln w="19050">
            <a:solidFill>
              <a:schemeClr val="accent2"/>
            </a:solidFill>
          </a:ln>
        </p:spPr>
      </p:pic>
    </p:spTree>
    <p:extLst>
      <p:ext uri="{BB962C8B-B14F-4D97-AF65-F5344CB8AC3E}">
        <p14:creationId xmlns:p14="http://schemas.microsoft.com/office/powerpoint/2010/main" val="335633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31041" y="1124934"/>
            <a:ext cx="6022266" cy="515112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Se inició la construcción en diciembre de 2010, forma parte de los acuerdos binacionales que firmaron ambos presidentes en marzo de 2010, en el contexto de la primera adenda al contrato de exportación de gas natural en 2006</a:t>
            </a:r>
            <a:r>
              <a:rPr kumimoji="0" lang="es-AR" sz="1600" b="1" i="0" u="none" strike="noStrike" kern="0" cap="none" spc="0" normalizeH="0" baseline="0" noProof="0" dirty="0">
                <a:ln>
                  <a:noFill/>
                </a:ln>
                <a:solidFill>
                  <a:srgbClr val="002060"/>
                </a:solidFill>
                <a:effectLst/>
                <a:highlight>
                  <a:srgbClr val="FFFFFF"/>
                </a:highlight>
                <a:uLnTx/>
                <a:uFill>
                  <a:noFill/>
                </a:uFill>
                <a:latin typeface="Arial"/>
                <a:sym typeface="Bebas Neue"/>
              </a:rPr>
              <a:t>.</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1"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En la Argentina, el gasoducto tiene una longitud de 32 kilómetros, desde la frontera hasta Campo Durán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Refinor</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1"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Características técnicas: 30 pulgadas de diámetro, API 5L X70 espesor de 8,12 milímetros. </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En la PK 17 se instaló una válvula de bloqueo tipo line break donde se previó la conexión con el GNEA.</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1"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La SE le otorgó a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Enarsa</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 la concesión para la construcción, operación y mantenimiento de este gasoducto</a:t>
            </a:r>
          </a:p>
        </p:txBody>
      </p:sp>
      <p:sp>
        <p:nvSpPr>
          <p:cNvPr id="4" name="Google Shape;5160;p118">
            <a:extLst>
              <a:ext uri="{FF2B5EF4-FFF2-40B4-BE49-F238E27FC236}">
                <a16:creationId xmlns:a16="http://schemas.microsoft.com/office/drawing/2014/main" id="{E478E268-64B1-E7E6-6028-A6EB006BB75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Juana Azurduy</a:t>
            </a:r>
          </a:p>
        </p:txBody>
      </p:sp>
      <p:pic>
        <p:nvPicPr>
          <p:cNvPr id="5" name="Imagen 4">
            <a:extLst>
              <a:ext uri="{FF2B5EF4-FFF2-40B4-BE49-F238E27FC236}">
                <a16:creationId xmlns:a16="http://schemas.microsoft.com/office/drawing/2014/main" id="{5B7DD7D0-6A0B-B995-66CF-1A817FC13CF7}"/>
              </a:ext>
            </a:extLst>
          </p:cNvPr>
          <p:cNvPicPr>
            <a:picLocks noChangeAspect="1"/>
          </p:cNvPicPr>
          <p:nvPr/>
        </p:nvPicPr>
        <p:blipFill>
          <a:blip r:embed="rId3"/>
          <a:stretch>
            <a:fillRect/>
          </a:stretch>
        </p:blipFill>
        <p:spPr>
          <a:xfrm>
            <a:off x="6200776" y="1206324"/>
            <a:ext cx="5549674" cy="5151120"/>
          </a:xfrm>
          <a:prstGeom prst="rect">
            <a:avLst/>
          </a:prstGeom>
          <a:ln w="19050">
            <a:solidFill>
              <a:schemeClr val="accent2"/>
            </a:solidFill>
          </a:ln>
        </p:spPr>
      </p:pic>
    </p:spTree>
    <p:extLst>
      <p:ext uri="{BB962C8B-B14F-4D97-AF65-F5344CB8AC3E}">
        <p14:creationId xmlns:p14="http://schemas.microsoft.com/office/powerpoint/2010/main" val="3440878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 - ENARSA</a:t>
            </a:r>
          </a:p>
        </p:txBody>
      </p:sp>
      <p:pic>
        <p:nvPicPr>
          <p:cNvPr id="5" name="Imagen 4">
            <a:extLst>
              <a:ext uri="{FF2B5EF4-FFF2-40B4-BE49-F238E27FC236}">
                <a16:creationId xmlns:a16="http://schemas.microsoft.com/office/drawing/2014/main" id="{BBF2CCFF-4E0C-160E-1FB2-B769506279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788" y="1124934"/>
            <a:ext cx="6729688" cy="5047265"/>
          </a:xfrm>
          <a:prstGeom prst="rect">
            <a:avLst/>
          </a:prstGeom>
          <a:ln w="19050">
            <a:solidFill>
              <a:schemeClr val="accent2"/>
            </a:solidFill>
          </a:ln>
        </p:spPr>
      </p:pic>
      <p:sp>
        <p:nvSpPr>
          <p:cNvPr id="6" name="CuadroTexto 5">
            <a:extLst>
              <a:ext uri="{FF2B5EF4-FFF2-40B4-BE49-F238E27FC236}">
                <a16:creationId xmlns:a16="http://schemas.microsoft.com/office/drawing/2014/main" id="{8AC23EDF-F6D2-4938-26CA-55F29C7CD7EB}"/>
              </a:ext>
            </a:extLst>
          </p:cNvPr>
          <p:cNvSpPr txBox="1"/>
          <p:nvPr/>
        </p:nvSpPr>
        <p:spPr>
          <a:xfrm>
            <a:off x="4467224" y="6200577"/>
            <a:ext cx="3257551" cy="276999"/>
          </a:xfrm>
          <a:prstGeom prst="rect">
            <a:avLst/>
          </a:prstGeom>
          <a:noFill/>
        </p:spPr>
        <p:txBody>
          <a:bodyPr wrap="square" rtlCol="0">
            <a:spAutoFit/>
          </a:bodyPr>
          <a:lstStyle/>
          <a:p>
            <a:r>
              <a:rPr lang="es-AR" sz="1200" i="1" dirty="0">
                <a:solidFill>
                  <a:srgbClr val="002060"/>
                </a:solidFill>
              </a:rPr>
              <a:t>Construcción del GNEA – Puerto Tirol</a:t>
            </a:r>
            <a:endParaRPr lang="en-US" sz="1200" i="1" dirty="0">
              <a:solidFill>
                <a:srgbClr val="002060"/>
              </a:solidFill>
            </a:endParaRPr>
          </a:p>
        </p:txBody>
      </p:sp>
    </p:spTree>
    <p:extLst>
      <p:ext uri="{BB962C8B-B14F-4D97-AF65-F5344CB8AC3E}">
        <p14:creationId xmlns:p14="http://schemas.microsoft.com/office/powerpoint/2010/main" val="20876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 - ENARSA</a:t>
            </a:r>
          </a:p>
        </p:txBody>
      </p:sp>
      <p:sp>
        <p:nvSpPr>
          <p:cNvPr id="6" name="CuadroTexto 5">
            <a:extLst>
              <a:ext uri="{FF2B5EF4-FFF2-40B4-BE49-F238E27FC236}">
                <a16:creationId xmlns:a16="http://schemas.microsoft.com/office/drawing/2014/main" id="{8AC23EDF-F6D2-4938-26CA-55F29C7CD7EB}"/>
              </a:ext>
            </a:extLst>
          </p:cNvPr>
          <p:cNvSpPr txBox="1"/>
          <p:nvPr/>
        </p:nvSpPr>
        <p:spPr>
          <a:xfrm>
            <a:off x="4729536" y="6226716"/>
            <a:ext cx="2168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GNEA</a:t>
            </a:r>
            <a:endParaRPr kumimoji="0" lang="en-US" sz="1200" b="0" i="1" u="none" strike="noStrike" kern="1200" cap="none" spc="0" normalizeH="0" baseline="0" noProof="0" dirty="0">
              <a:ln>
                <a:noFill/>
              </a:ln>
              <a:solidFill>
                <a:srgbClr val="002060"/>
              </a:solidFill>
              <a:effectLst/>
              <a:uLnTx/>
              <a:uFillTx/>
              <a:latin typeface="Arial"/>
              <a:ea typeface="+mn-ea"/>
              <a:cs typeface="+mn-cs"/>
            </a:endParaRPr>
          </a:p>
        </p:txBody>
      </p:sp>
      <p:pic>
        <p:nvPicPr>
          <p:cNvPr id="2" name="Imagen 1">
            <a:extLst>
              <a:ext uri="{FF2B5EF4-FFF2-40B4-BE49-F238E27FC236}">
                <a16:creationId xmlns:a16="http://schemas.microsoft.com/office/drawing/2014/main" id="{02D5CAE1-B313-3967-54FF-592D1732C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8830" y="1124934"/>
            <a:ext cx="6729688" cy="5047266"/>
          </a:xfrm>
          <a:prstGeom prst="rect">
            <a:avLst/>
          </a:prstGeom>
          <a:ln w="19050">
            <a:solidFill>
              <a:schemeClr val="accent2"/>
            </a:solidFill>
          </a:ln>
        </p:spPr>
      </p:pic>
    </p:spTree>
    <p:extLst>
      <p:ext uri="{BB962C8B-B14F-4D97-AF65-F5344CB8AC3E}">
        <p14:creationId xmlns:p14="http://schemas.microsoft.com/office/powerpoint/2010/main" val="1327160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 - ENARSA</a:t>
            </a:r>
          </a:p>
        </p:txBody>
      </p:sp>
      <p:sp>
        <p:nvSpPr>
          <p:cNvPr id="6" name="CuadroTexto 5">
            <a:extLst>
              <a:ext uri="{FF2B5EF4-FFF2-40B4-BE49-F238E27FC236}">
                <a16:creationId xmlns:a16="http://schemas.microsoft.com/office/drawing/2014/main" id="{8AC23EDF-F6D2-4938-26CA-55F29C7CD7EB}"/>
              </a:ext>
            </a:extLst>
          </p:cNvPr>
          <p:cNvSpPr txBox="1"/>
          <p:nvPr/>
        </p:nvSpPr>
        <p:spPr>
          <a:xfrm>
            <a:off x="4729536" y="6380844"/>
            <a:ext cx="2168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GNEA</a:t>
            </a:r>
            <a:endParaRPr kumimoji="0" lang="en-US" sz="1200" b="0" i="1" u="none" strike="noStrike" kern="1200" cap="none" spc="0" normalizeH="0" baseline="0" noProof="0" dirty="0">
              <a:ln>
                <a:noFill/>
              </a:ln>
              <a:solidFill>
                <a:srgbClr val="002060"/>
              </a:solidFill>
              <a:effectLst/>
              <a:uLnTx/>
              <a:uFillTx/>
              <a:latin typeface="Arial"/>
              <a:ea typeface="+mn-ea"/>
              <a:cs typeface="+mn-cs"/>
            </a:endParaRPr>
          </a:p>
        </p:txBody>
      </p:sp>
      <p:pic>
        <p:nvPicPr>
          <p:cNvPr id="4" name="Imagen 3">
            <a:extLst>
              <a:ext uri="{FF2B5EF4-FFF2-40B4-BE49-F238E27FC236}">
                <a16:creationId xmlns:a16="http://schemas.microsoft.com/office/drawing/2014/main" id="{D9B24FB4-4F36-3AF3-85D9-4B47C02526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937" y="1133142"/>
            <a:ext cx="9314656" cy="5239494"/>
          </a:xfrm>
          <a:prstGeom prst="rect">
            <a:avLst/>
          </a:prstGeom>
          <a:ln w="19050">
            <a:solidFill>
              <a:schemeClr val="accent2"/>
            </a:solidFill>
          </a:ln>
        </p:spPr>
      </p:pic>
    </p:spTree>
    <p:extLst>
      <p:ext uri="{BB962C8B-B14F-4D97-AF65-F5344CB8AC3E}">
        <p14:creationId xmlns:p14="http://schemas.microsoft.com/office/powerpoint/2010/main" val="438047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15;p126">
            <a:extLst>
              <a:ext uri="{FF2B5EF4-FFF2-40B4-BE49-F238E27FC236}">
                <a16:creationId xmlns:a16="http://schemas.microsoft.com/office/drawing/2014/main" id="{FAB2951A-933C-3E60-7002-2550D273F71C}"/>
              </a:ext>
            </a:extLst>
          </p:cNvPr>
          <p:cNvSpPr txBox="1">
            <a:spLocks/>
          </p:cNvSpPr>
          <p:nvPr/>
        </p:nvSpPr>
        <p:spPr>
          <a:xfrm>
            <a:off x="5965089" y="5162666"/>
            <a:ext cx="5996024" cy="11987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kumimoji="0" lang="es-AR" sz="1400" i="0" u="none" strike="noStrike" kern="0" cap="none" spc="0" normalizeH="0" baseline="0" noProof="0" dirty="0">
                <a:ln>
                  <a:noFill/>
                </a:ln>
                <a:solidFill>
                  <a:srgbClr val="002060"/>
                </a:solidFill>
                <a:effectLst/>
                <a:highlight>
                  <a:srgbClr val="FFFFFF"/>
                </a:highlight>
                <a:uLnTx/>
                <a:uFill>
                  <a:noFill/>
                </a:uFill>
                <a:latin typeface="Arial"/>
                <a:sym typeface="Bebas Neue"/>
              </a:rPr>
              <a:t>Etapa 4: </a:t>
            </a: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Corrientes y Misiones. Incluyendo el cruce del río Paraná</a:t>
            </a:r>
          </a:p>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kumimoji="0" lang="es-AR" sz="1400" i="0" u="none" strike="noStrike" kern="0" cap="none" spc="0" normalizeH="0" baseline="0" noProof="0" dirty="0">
                <a:ln>
                  <a:noFill/>
                </a:ln>
                <a:solidFill>
                  <a:srgbClr val="002060"/>
                </a:solidFill>
                <a:effectLst/>
                <a:highlight>
                  <a:srgbClr val="FFFFFF"/>
                </a:highlight>
                <a:uLnTx/>
                <a:uFill>
                  <a:noFill/>
                </a:uFill>
                <a:latin typeface="Arial"/>
                <a:sym typeface="Bebas Neue"/>
              </a:rPr>
              <a:t>Etapa 5: </a:t>
            </a: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Estaciones de Compresión (Cantidad: 8)</a:t>
            </a:r>
          </a:p>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Capacidad: </a:t>
            </a:r>
            <a:r>
              <a:rPr kumimoji="0" lang="es-AR" sz="1400" i="0" u="none" strike="noStrike" kern="0" cap="none" spc="0" normalizeH="0" baseline="0" noProof="0" dirty="0">
                <a:ln>
                  <a:noFill/>
                </a:ln>
                <a:solidFill>
                  <a:srgbClr val="002060"/>
                </a:solidFill>
                <a:effectLst/>
                <a:highlight>
                  <a:srgbClr val="FFFFFF"/>
                </a:highlight>
                <a:uLnTx/>
                <a:uFill>
                  <a:noFill/>
                </a:uFill>
                <a:latin typeface="Arial"/>
                <a:sym typeface="Bebas Neue"/>
              </a:rPr>
              <a:t>11.000.000 Sm3/d</a:t>
            </a:r>
          </a:p>
        </p:txBody>
      </p:sp>
      <p:pic>
        <p:nvPicPr>
          <p:cNvPr id="2" name="Imagen 1">
            <a:extLst>
              <a:ext uri="{FF2B5EF4-FFF2-40B4-BE49-F238E27FC236}">
                <a16:creationId xmlns:a16="http://schemas.microsoft.com/office/drawing/2014/main" id="{F71F9F5D-5C90-E642-E25E-093E327CDC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9076" y="1440200"/>
            <a:ext cx="5090126" cy="5148465"/>
          </a:xfrm>
          <a:prstGeom prst="rect">
            <a:avLst/>
          </a:prstGeom>
          <a:ln w="19050">
            <a:solidFill>
              <a:schemeClr val="accent2"/>
            </a:solidFill>
          </a:ln>
        </p:spPr>
      </p:pic>
      <p:pic>
        <p:nvPicPr>
          <p:cNvPr id="6" name="Imagen 5">
            <a:extLst>
              <a:ext uri="{FF2B5EF4-FFF2-40B4-BE49-F238E27FC236}">
                <a16:creationId xmlns:a16="http://schemas.microsoft.com/office/drawing/2014/main" id="{50D3D1EF-5A1C-1E90-8685-415C3B6EA8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1440200"/>
            <a:ext cx="5734202" cy="3659336"/>
          </a:xfrm>
          <a:prstGeom prst="rect">
            <a:avLst/>
          </a:prstGeom>
        </p:spPr>
      </p:pic>
      <p:sp>
        <p:nvSpPr>
          <p:cNvPr id="7" name="Google Shape;5160;p118">
            <a:extLst>
              <a:ext uri="{FF2B5EF4-FFF2-40B4-BE49-F238E27FC236}">
                <a16:creationId xmlns:a16="http://schemas.microsoft.com/office/drawing/2014/main" id="{1662F3D8-6A06-4B3E-5F5E-731EADBAF44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 - ENARSA</a:t>
            </a:r>
          </a:p>
        </p:txBody>
      </p:sp>
      <p:sp>
        <p:nvSpPr>
          <p:cNvPr id="8" name="CuadroTexto 7">
            <a:extLst>
              <a:ext uri="{FF2B5EF4-FFF2-40B4-BE49-F238E27FC236}">
                <a16:creationId xmlns:a16="http://schemas.microsoft.com/office/drawing/2014/main" id="{96DA63E3-582D-5D9B-EEE7-B31184967880}"/>
              </a:ext>
            </a:extLst>
          </p:cNvPr>
          <p:cNvSpPr txBox="1"/>
          <p:nvPr/>
        </p:nvSpPr>
        <p:spPr>
          <a:xfrm>
            <a:off x="390002" y="978535"/>
            <a:ext cx="44677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Construcción</a:t>
            </a:r>
            <a:r>
              <a:rPr lang="es-AR" sz="2400" b="1" dirty="0">
                <a:solidFill>
                  <a:srgbClr val="278FD8"/>
                </a:solidFill>
                <a:latin typeface="Arial"/>
              </a:rPr>
              <a:t> por Etapas</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Tree>
    <p:extLst>
      <p:ext uri="{BB962C8B-B14F-4D97-AF65-F5344CB8AC3E}">
        <p14:creationId xmlns:p14="http://schemas.microsoft.com/office/powerpoint/2010/main" val="1998648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221373" y="1643634"/>
            <a:ext cx="5307890" cy="44419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algn="just" defTabSz="914400" rtl="0" eaLnBrk="1" fontAlgn="auto" latinLnBrk="0" hangingPunct="1">
              <a:lnSpc>
                <a:spcPct val="100000"/>
              </a:lnSpc>
              <a:spcBef>
                <a:spcPts val="0"/>
              </a:spcBef>
              <a:spcAft>
                <a:spcPts val="0"/>
              </a:spcAft>
              <a:buClr>
                <a:srgbClr val="278FD8"/>
              </a:buClr>
              <a:buSzPts val="1600"/>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Provincias a abastecer:</a:t>
            </a:r>
          </a:p>
          <a:p>
            <a:pPr marL="169329" marR="0" lvl="0" indent="0" algn="just" defTabSz="914400" rtl="0" eaLnBrk="1" fontAlgn="auto" latinLnBrk="0" hangingPunct="1">
              <a:lnSpc>
                <a:spcPct val="100000"/>
              </a:lnSpc>
              <a:spcBef>
                <a:spcPts val="0"/>
              </a:spcBef>
              <a:spcAft>
                <a:spcPts val="0"/>
              </a:spcAft>
              <a:buClr>
                <a:srgbClr val="278FD8"/>
              </a:buClr>
              <a:buSzPts val="1600"/>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 </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Salta</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Formosa</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Chaco</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Santa Fe</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Corrientes</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Misiones</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endPar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168 Localidades</a:t>
            </a:r>
          </a:p>
        </p:txBody>
      </p:sp>
      <p:sp>
        <p:nvSpPr>
          <p:cNvPr id="4" name="Google Shape;5160;p118">
            <a:extLst>
              <a:ext uri="{FF2B5EF4-FFF2-40B4-BE49-F238E27FC236}">
                <a16:creationId xmlns:a16="http://schemas.microsoft.com/office/drawing/2014/main" id="{E478E268-64B1-E7E6-6028-A6EB006BB75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a:t>
            </a:r>
          </a:p>
        </p:txBody>
      </p:sp>
      <p:sp>
        <p:nvSpPr>
          <p:cNvPr id="3" name="CuadroTexto 2">
            <a:extLst>
              <a:ext uri="{FF2B5EF4-FFF2-40B4-BE49-F238E27FC236}">
                <a16:creationId xmlns:a16="http://schemas.microsoft.com/office/drawing/2014/main" id="{D854981C-7022-4185-A356-4F90A024DA82}"/>
              </a:ext>
            </a:extLst>
          </p:cNvPr>
          <p:cNvSpPr txBox="1"/>
          <p:nvPr/>
        </p:nvSpPr>
        <p:spPr>
          <a:xfrm>
            <a:off x="390002" y="978535"/>
            <a:ext cx="44677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278FD8"/>
                </a:solidFill>
                <a:latin typeface="Arial"/>
              </a:rPr>
              <a:t>DECRETO N° 1136/2010   </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pic>
        <p:nvPicPr>
          <p:cNvPr id="6" name="Imagen 5">
            <a:extLst>
              <a:ext uri="{FF2B5EF4-FFF2-40B4-BE49-F238E27FC236}">
                <a16:creationId xmlns:a16="http://schemas.microsoft.com/office/drawing/2014/main" id="{96885291-2824-4C98-0071-1D142AB56F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6166512" y="410567"/>
            <a:ext cx="5635486" cy="6036865"/>
          </a:xfrm>
          <a:prstGeom prst="rect">
            <a:avLst/>
          </a:prstGeom>
          <a:ln w="19050">
            <a:solidFill>
              <a:schemeClr val="accent2"/>
            </a:solidFill>
          </a:ln>
        </p:spPr>
      </p:pic>
    </p:spTree>
    <p:extLst>
      <p:ext uri="{BB962C8B-B14F-4D97-AF65-F5344CB8AC3E}">
        <p14:creationId xmlns:p14="http://schemas.microsoft.com/office/powerpoint/2010/main" val="542076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60;p118">
            <a:extLst>
              <a:ext uri="{FF2B5EF4-FFF2-40B4-BE49-F238E27FC236}">
                <a16:creationId xmlns:a16="http://schemas.microsoft.com/office/drawing/2014/main" id="{E478E268-64B1-E7E6-6028-A6EB006BB75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Puertos de GNL</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pic>
        <p:nvPicPr>
          <p:cNvPr id="5" name="Picture 2" descr="Excelerate_FSRU_projects">
            <a:extLst>
              <a:ext uri="{FF2B5EF4-FFF2-40B4-BE49-F238E27FC236}">
                <a16:creationId xmlns:a16="http://schemas.microsoft.com/office/drawing/2014/main" id="{611688DE-A5B0-074D-7C5D-BE62979EEA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5999" y="4526000"/>
            <a:ext cx="4621815" cy="2062666"/>
          </a:xfrm>
          <a:prstGeom prst="rect">
            <a:avLst/>
          </a:prstGeom>
          <a:ln w="19050">
            <a:solidFill>
              <a:schemeClr val="accent2"/>
            </a:solidFill>
          </a:ln>
          <a:extLst>
            <a:ext uri="{909E8E84-426E-40DD-AFC4-6F175D3DCCD1}">
              <a14:hiddenFill xmlns:a14="http://schemas.microsoft.com/office/drawing/2010/main">
                <a:solidFill>
                  <a:srgbClr val="FFFFFF"/>
                </a:solidFill>
              </a14:hiddenFill>
            </a:ext>
          </a:extLst>
        </p:spPr>
      </p:pic>
      <p:pic>
        <p:nvPicPr>
          <p:cNvPr id="7" name="Picture 4" descr="Excelerate_FSRU_Escobar_2">
            <a:extLst>
              <a:ext uri="{FF2B5EF4-FFF2-40B4-BE49-F238E27FC236}">
                <a16:creationId xmlns:a16="http://schemas.microsoft.com/office/drawing/2014/main" id="{CAB4B359-5FF2-C1D7-1BB5-AF1995AB66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127" y="1058259"/>
            <a:ext cx="7487743" cy="3341699"/>
          </a:xfrm>
          <a:prstGeom prst="rect">
            <a:avLst/>
          </a:prstGeom>
          <a:ln w="19050">
            <a:solidFill>
              <a:schemeClr val="accent2"/>
            </a:solidFill>
          </a:ln>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A286053F-01F8-EACA-A8B6-2AD2659B2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2468" y="4526000"/>
            <a:ext cx="4621818" cy="2062666"/>
          </a:xfrm>
          <a:prstGeom prst="rect">
            <a:avLst/>
          </a:prstGeom>
          <a:ln w="19050">
            <a:solidFill>
              <a:schemeClr val="accent2"/>
            </a:solidFill>
          </a:ln>
        </p:spPr>
      </p:pic>
    </p:spTree>
    <p:extLst>
      <p:ext uri="{BB962C8B-B14F-4D97-AF65-F5344CB8AC3E}">
        <p14:creationId xmlns:p14="http://schemas.microsoft.com/office/powerpoint/2010/main" val="3298936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60;p118">
            <a:extLst>
              <a:ext uri="{FF2B5EF4-FFF2-40B4-BE49-F238E27FC236}">
                <a16:creationId xmlns:a16="http://schemas.microsoft.com/office/drawing/2014/main" id="{E478E268-64B1-E7E6-6028-A6EB006BB75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3600" b="1" i="0" u="none" strike="noStrike" kern="0" cap="none" spc="0" normalizeH="0" baseline="0" noProof="0" dirty="0">
                <a:ln>
                  <a:noFill/>
                </a:ln>
                <a:solidFill>
                  <a:srgbClr val="002060"/>
                </a:solidFill>
                <a:effectLst/>
                <a:uLnTx/>
                <a:uFillTx/>
                <a:latin typeface="Arial"/>
                <a:sym typeface="Bebas Neue"/>
              </a:rPr>
              <a:t>OBRAS ICÓNICAS DEL PERIODO 2003 - 2015</a:t>
            </a:r>
          </a:p>
        </p:txBody>
      </p:sp>
      <p:pic>
        <p:nvPicPr>
          <p:cNvPr id="2" name="Imagen 1">
            <a:extLst>
              <a:ext uri="{FF2B5EF4-FFF2-40B4-BE49-F238E27FC236}">
                <a16:creationId xmlns:a16="http://schemas.microsoft.com/office/drawing/2014/main" id="{AA70195F-1706-3EA2-B884-1980ADA86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908" y="1483952"/>
            <a:ext cx="2612147" cy="2236374"/>
          </a:xfrm>
          <a:prstGeom prst="rect">
            <a:avLst/>
          </a:prstGeom>
          <a:ln w="19050">
            <a:solidFill>
              <a:schemeClr val="accent2"/>
            </a:solidFill>
          </a:ln>
        </p:spPr>
      </p:pic>
      <p:pic>
        <p:nvPicPr>
          <p:cNvPr id="3" name="Imagen 2">
            <a:extLst>
              <a:ext uri="{FF2B5EF4-FFF2-40B4-BE49-F238E27FC236}">
                <a16:creationId xmlns:a16="http://schemas.microsoft.com/office/drawing/2014/main" id="{064C568B-CE7D-8BA9-847B-622B83E18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908" y="4194549"/>
            <a:ext cx="2640219" cy="2363585"/>
          </a:xfrm>
          <a:prstGeom prst="rect">
            <a:avLst/>
          </a:prstGeom>
          <a:ln w="19050">
            <a:solidFill>
              <a:schemeClr val="accent2"/>
            </a:solidFill>
          </a:ln>
        </p:spPr>
      </p:pic>
      <p:grpSp>
        <p:nvGrpSpPr>
          <p:cNvPr id="6" name="Grupo 5">
            <a:extLst>
              <a:ext uri="{FF2B5EF4-FFF2-40B4-BE49-F238E27FC236}">
                <a16:creationId xmlns:a16="http://schemas.microsoft.com/office/drawing/2014/main" id="{3C2EDCDA-D94A-F7E5-133D-768F22328049}"/>
              </a:ext>
            </a:extLst>
          </p:cNvPr>
          <p:cNvGrpSpPr/>
          <p:nvPr/>
        </p:nvGrpSpPr>
        <p:grpSpPr>
          <a:xfrm>
            <a:off x="6733618" y="1124934"/>
            <a:ext cx="4467748" cy="2678820"/>
            <a:chOff x="8170157" y="1700266"/>
            <a:chExt cx="6369655" cy="4115971"/>
          </a:xfrm>
        </p:grpSpPr>
        <p:pic>
          <p:nvPicPr>
            <p:cNvPr id="9" name="Imagen 8">
              <a:extLst>
                <a:ext uri="{FF2B5EF4-FFF2-40B4-BE49-F238E27FC236}">
                  <a16:creationId xmlns:a16="http://schemas.microsoft.com/office/drawing/2014/main" id="{2F801616-51E0-C6A0-7D5B-6FCDC9A91B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0157" y="1700266"/>
              <a:ext cx="6369655" cy="4115971"/>
            </a:xfrm>
            <a:prstGeom prst="rect">
              <a:avLst/>
            </a:prstGeom>
            <a:ln w="19050">
              <a:solidFill>
                <a:schemeClr val="accent2"/>
              </a:solidFill>
            </a:ln>
          </p:spPr>
        </p:pic>
        <p:sp>
          <p:nvSpPr>
            <p:cNvPr id="10" name="Elipse 9">
              <a:extLst>
                <a:ext uri="{FF2B5EF4-FFF2-40B4-BE49-F238E27FC236}">
                  <a16:creationId xmlns:a16="http://schemas.microsoft.com/office/drawing/2014/main" id="{5B5215E1-D0C2-3D7A-B441-E4C6D8901474}"/>
                </a:ext>
              </a:extLst>
            </p:cNvPr>
            <p:cNvSpPr/>
            <p:nvPr/>
          </p:nvSpPr>
          <p:spPr>
            <a:xfrm>
              <a:off x="8987122" y="1821193"/>
              <a:ext cx="307002" cy="29421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1" name="Rectángulo 10">
              <a:extLst>
                <a:ext uri="{FF2B5EF4-FFF2-40B4-BE49-F238E27FC236}">
                  <a16:creationId xmlns:a16="http://schemas.microsoft.com/office/drawing/2014/main" id="{3AB9E06C-F345-6A8B-1767-BF02E49CB7FE}"/>
                </a:ext>
              </a:extLst>
            </p:cNvPr>
            <p:cNvSpPr/>
            <p:nvPr/>
          </p:nvSpPr>
          <p:spPr>
            <a:xfrm>
              <a:off x="10757663" y="2045134"/>
              <a:ext cx="3221265" cy="11210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2" name="CuadroTexto 11">
              <a:extLst>
                <a:ext uri="{FF2B5EF4-FFF2-40B4-BE49-F238E27FC236}">
                  <a16:creationId xmlns:a16="http://schemas.microsoft.com/office/drawing/2014/main" id="{236B52EA-D1B3-CBD8-B426-398B3D7F9DBC}"/>
                </a:ext>
              </a:extLst>
            </p:cNvPr>
            <p:cNvSpPr txBox="1"/>
            <p:nvPr/>
          </p:nvSpPr>
          <p:spPr>
            <a:xfrm>
              <a:off x="10825554" y="2103769"/>
              <a:ext cx="3153374" cy="490172"/>
            </a:xfrm>
            <a:prstGeom prst="rect">
              <a:avLst/>
            </a:prstGeom>
            <a:solidFill>
              <a:schemeClr val="accent1"/>
            </a:solidFill>
          </p:spPr>
          <p:txBody>
            <a:bodyPr wrap="square" rtlCol="0">
              <a:spAutoFit/>
            </a:bodyPr>
            <a:lstStyle/>
            <a:p>
              <a:r>
                <a:rPr lang="es-AR" dirty="0">
                  <a:solidFill>
                    <a:schemeClr val="bg1"/>
                  </a:solidFill>
                </a:rPr>
                <a:t>Puerto de GNL Escobar</a:t>
              </a:r>
              <a:endParaRPr lang="en-US" dirty="0">
                <a:solidFill>
                  <a:schemeClr val="bg1"/>
                </a:solidFill>
              </a:endParaRPr>
            </a:p>
          </p:txBody>
        </p:sp>
        <p:cxnSp>
          <p:nvCxnSpPr>
            <p:cNvPr id="13" name="Conector recto de flecha 12">
              <a:extLst>
                <a:ext uri="{FF2B5EF4-FFF2-40B4-BE49-F238E27FC236}">
                  <a16:creationId xmlns:a16="http://schemas.microsoft.com/office/drawing/2014/main" id="{1894D055-133A-420B-65F0-C78FB629B858}"/>
                </a:ext>
              </a:extLst>
            </p:cNvPr>
            <p:cNvCxnSpPr/>
            <p:nvPr/>
          </p:nvCxnSpPr>
          <p:spPr>
            <a:xfrm flipH="1" flipV="1">
              <a:off x="9300972" y="1963502"/>
              <a:ext cx="1456691" cy="31624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9AD47309-ED0F-4B7C-AD77-54BCE9C386B8}"/>
                </a:ext>
              </a:extLst>
            </p:cNvPr>
            <p:cNvSpPr txBox="1"/>
            <p:nvPr/>
          </p:nvSpPr>
          <p:spPr>
            <a:xfrm>
              <a:off x="12919577" y="4896408"/>
              <a:ext cx="1596788" cy="390064"/>
            </a:xfrm>
            <a:prstGeom prst="rect">
              <a:avLst/>
            </a:prstGeom>
            <a:noFill/>
          </p:spPr>
          <p:txBody>
            <a:bodyPr wrap="square" rtlCol="0">
              <a:spAutoFit/>
            </a:bodyPr>
            <a:lstStyle/>
            <a:p>
              <a:r>
                <a:rPr lang="es-AR" sz="1026" dirty="0">
                  <a:solidFill>
                    <a:schemeClr val="bg1"/>
                  </a:solidFill>
                </a:rPr>
                <a:t>Mar Argentino</a:t>
              </a:r>
              <a:endParaRPr lang="en-US" sz="1026" dirty="0">
                <a:solidFill>
                  <a:schemeClr val="bg1"/>
                </a:solidFill>
              </a:endParaRPr>
            </a:p>
          </p:txBody>
        </p:sp>
        <p:sp>
          <p:nvSpPr>
            <p:cNvPr id="15" name="CuadroTexto 14">
              <a:extLst>
                <a:ext uri="{FF2B5EF4-FFF2-40B4-BE49-F238E27FC236}">
                  <a16:creationId xmlns:a16="http://schemas.microsoft.com/office/drawing/2014/main" id="{6E2DAB44-9278-41C4-4DFD-12D1F0AD71E6}"/>
                </a:ext>
              </a:extLst>
            </p:cNvPr>
            <p:cNvSpPr txBox="1"/>
            <p:nvPr/>
          </p:nvSpPr>
          <p:spPr>
            <a:xfrm rot="2253344">
              <a:off x="11569901" y="4007447"/>
              <a:ext cx="1596788" cy="390064"/>
            </a:xfrm>
            <a:prstGeom prst="rect">
              <a:avLst/>
            </a:prstGeom>
            <a:noFill/>
          </p:spPr>
          <p:txBody>
            <a:bodyPr wrap="square" rtlCol="0">
              <a:spAutoFit/>
            </a:bodyPr>
            <a:lstStyle/>
            <a:p>
              <a:r>
                <a:rPr lang="es-AR" sz="1026" dirty="0">
                  <a:solidFill>
                    <a:schemeClr val="bg1"/>
                  </a:solidFill>
                </a:rPr>
                <a:t>Río de la Plata</a:t>
              </a:r>
              <a:endParaRPr lang="en-US" sz="1026" dirty="0">
                <a:solidFill>
                  <a:schemeClr val="bg1"/>
                </a:solidFill>
              </a:endParaRPr>
            </a:p>
          </p:txBody>
        </p:sp>
        <p:cxnSp>
          <p:nvCxnSpPr>
            <p:cNvPr id="16" name="Conector recto 15">
              <a:extLst>
                <a:ext uri="{FF2B5EF4-FFF2-40B4-BE49-F238E27FC236}">
                  <a16:creationId xmlns:a16="http://schemas.microsoft.com/office/drawing/2014/main" id="{C749591D-E3B4-A9F3-E44A-73772BD82F43}"/>
                </a:ext>
              </a:extLst>
            </p:cNvPr>
            <p:cNvCxnSpPr/>
            <p:nvPr/>
          </p:nvCxnSpPr>
          <p:spPr>
            <a:xfrm flipV="1">
              <a:off x="11737075" y="3411940"/>
              <a:ext cx="2565779" cy="20471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upo 16">
            <a:extLst>
              <a:ext uri="{FF2B5EF4-FFF2-40B4-BE49-F238E27FC236}">
                <a16:creationId xmlns:a16="http://schemas.microsoft.com/office/drawing/2014/main" id="{773E2FBB-75C8-A522-0693-AA43230CA800}"/>
              </a:ext>
            </a:extLst>
          </p:cNvPr>
          <p:cNvGrpSpPr/>
          <p:nvPr/>
        </p:nvGrpSpPr>
        <p:grpSpPr>
          <a:xfrm>
            <a:off x="6733618" y="3944320"/>
            <a:ext cx="4475337" cy="2574694"/>
            <a:chOff x="7370154" y="4102136"/>
            <a:chExt cx="4056824" cy="2519384"/>
          </a:xfrm>
        </p:grpSpPr>
        <p:pic>
          <p:nvPicPr>
            <p:cNvPr id="18" name="Imagen 17">
              <a:extLst>
                <a:ext uri="{FF2B5EF4-FFF2-40B4-BE49-F238E27FC236}">
                  <a16:creationId xmlns:a16="http://schemas.microsoft.com/office/drawing/2014/main" id="{8120A133-8F1E-7085-7F9D-6D54CC3C5F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70154" y="4102136"/>
              <a:ext cx="4056824" cy="2519384"/>
            </a:xfrm>
            <a:prstGeom prst="rect">
              <a:avLst/>
            </a:prstGeom>
            <a:ln w="19050">
              <a:solidFill>
                <a:schemeClr val="accent2"/>
              </a:solidFill>
            </a:ln>
          </p:spPr>
        </p:pic>
        <p:sp>
          <p:nvSpPr>
            <p:cNvPr id="19" name="Elipse 18">
              <a:extLst>
                <a:ext uri="{FF2B5EF4-FFF2-40B4-BE49-F238E27FC236}">
                  <a16:creationId xmlns:a16="http://schemas.microsoft.com/office/drawing/2014/main" id="{310184A8-3F4B-3301-1CEE-A6E8C7821D94}"/>
                </a:ext>
              </a:extLst>
            </p:cNvPr>
            <p:cNvSpPr/>
            <p:nvPr/>
          </p:nvSpPr>
          <p:spPr>
            <a:xfrm>
              <a:off x="7898568" y="4860175"/>
              <a:ext cx="196919" cy="1887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0" name="Rectángulo 19">
              <a:extLst>
                <a:ext uri="{FF2B5EF4-FFF2-40B4-BE49-F238E27FC236}">
                  <a16:creationId xmlns:a16="http://schemas.microsoft.com/office/drawing/2014/main" id="{0F32D709-B632-8CCC-4244-EF4123D33DD6}"/>
                </a:ext>
              </a:extLst>
            </p:cNvPr>
            <p:cNvSpPr/>
            <p:nvPr/>
          </p:nvSpPr>
          <p:spPr>
            <a:xfrm>
              <a:off x="9080004" y="4943425"/>
              <a:ext cx="2066201" cy="57836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1" name="CuadroTexto 20">
              <a:extLst>
                <a:ext uri="{FF2B5EF4-FFF2-40B4-BE49-F238E27FC236}">
                  <a16:creationId xmlns:a16="http://schemas.microsoft.com/office/drawing/2014/main" id="{1B92DB34-2912-40D0-DD15-B27A6CB64624}"/>
                </a:ext>
              </a:extLst>
            </p:cNvPr>
            <p:cNvSpPr txBox="1"/>
            <p:nvPr/>
          </p:nvSpPr>
          <p:spPr>
            <a:xfrm>
              <a:off x="9130162" y="4964439"/>
              <a:ext cx="2016043" cy="548673"/>
            </a:xfrm>
            <a:prstGeom prst="rect">
              <a:avLst/>
            </a:prstGeom>
            <a:solidFill>
              <a:schemeClr val="accent1"/>
            </a:solidFill>
          </p:spPr>
          <p:txBody>
            <a:bodyPr wrap="square" rtlCol="0">
              <a:spAutoFit/>
            </a:bodyPr>
            <a:lstStyle/>
            <a:p>
              <a:pPr algn="ctr"/>
              <a:r>
                <a:rPr lang="es-AR" dirty="0">
                  <a:solidFill>
                    <a:schemeClr val="bg1"/>
                  </a:solidFill>
                </a:rPr>
                <a:t>Puerto de GNL </a:t>
              </a:r>
            </a:p>
            <a:p>
              <a:pPr algn="ctr"/>
              <a:r>
                <a:rPr lang="es-AR" dirty="0">
                  <a:solidFill>
                    <a:schemeClr val="bg1"/>
                  </a:solidFill>
                </a:rPr>
                <a:t>Bahía Blanca</a:t>
              </a:r>
              <a:endParaRPr lang="en-US" dirty="0">
                <a:solidFill>
                  <a:schemeClr val="bg1"/>
                </a:solidFill>
              </a:endParaRPr>
            </a:p>
          </p:txBody>
        </p:sp>
        <p:cxnSp>
          <p:nvCxnSpPr>
            <p:cNvPr id="22" name="Conector recto de flecha 21">
              <a:extLst>
                <a:ext uri="{FF2B5EF4-FFF2-40B4-BE49-F238E27FC236}">
                  <a16:creationId xmlns:a16="http://schemas.microsoft.com/office/drawing/2014/main" id="{D2DEDE94-1512-0F9E-01E4-F027D4CAC692}"/>
                </a:ext>
              </a:extLst>
            </p:cNvPr>
            <p:cNvCxnSpPr/>
            <p:nvPr/>
          </p:nvCxnSpPr>
          <p:spPr>
            <a:xfrm flipH="1" flipV="1">
              <a:off x="8145645" y="5048568"/>
              <a:ext cx="934359" cy="2028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uadroTexto 22">
            <a:extLst>
              <a:ext uri="{FF2B5EF4-FFF2-40B4-BE49-F238E27FC236}">
                <a16:creationId xmlns:a16="http://schemas.microsoft.com/office/drawing/2014/main" id="{5DA6861F-E462-BB73-21B6-8E866F09C4D8}"/>
              </a:ext>
            </a:extLst>
          </p:cNvPr>
          <p:cNvSpPr txBox="1"/>
          <p:nvPr/>
        </p:nvSpPr>
        <p:spPr>
          <a:xfrm>
            <a:off x="661014" y="1018972"/>
            <a:ext cx="44677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278FD8"/>
                </a:solidFill>
                <a:effectLst/>
                <a:uLnTx/>
                <a:uFillTx/>
                <a:latin typeface="Arial"/>
                <a:ea typeface="+mn-ea"/>
                <a:cs typeface="+mn-cs"/>
              </a:rPr>
              <a:t>Puerto de Escobar sobre el Río Paraná</a:t>
            </a:r>
            <a:endParaRPr kumimoji="0" lang="es-AR" sz="1600" b="1" i="0" u="none" strike="noStrike" kern="1200" cap="none" spc="0" normalizeH="0" baseline="0" noProof="0" dirty="0">
              <a:ln>
                <a:noFill/>
              </a:ln>
              <a:solidFill>
                <a:srgbClr val="278FD8"/>
              </a:solidFill>
              <a:effectLst/>
              <a:uLnTx/>
              <a:uFillTx/>
              <a:latin typeface="Arial"/>
              <a:ea typeface="+mn-ea"/>
              <a:cs typeface="+mn-cs"/>
            </a:endParaRPr>
          </a:p>
        </p:txBody>
      </p:sp>
      <p:sp>
        <p:nvSpPr>
          <p:cNvPr id="24" name="CuadroTexto 23">
            <a:extLst>
              <a:ext uri="{FF2B5EF4-FFF2-40B4-BE49-F238E27FC236}">
                <a16:creationId xmlns:a16="http://schemas.microsoft.com/office/drawing/2014/main" id="{6C26166B-9590-870C-A8D8-71793808054E}"/>
              </a:ext>
            </a:extLst>
          </p:cNvPr>
          <p:cNvSpPr txBox="1"/>
          <p:nvPr/>
        </p:nvSpPr>
        <p:spPr>
          <a:xfrm>
            <a:off x="661014" y="3795450"/>
            <a:ext cx="52875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278FD8"/>
                </a:solidFill>
                <a:effectLst/>
                <a:uLnTx/>
                <a:uFillTx/>
                <a:latin typeface="Arial"/>
                <a:ea typeface="+mn-ea"/>
                <a:cs typeface="+mn-cs"/>
              </a:rPr>
              <a:t>Puerto de Aguas Profundas  </a:t>
            </a:r>
            <a:r>
              <a:rPr lang="es-AR" b="1" dirty="0">
                <a:solidFill>
                  <a:srgbClr val="278FD8"/>
                </a:solidFill>
                <a:latin typeface="Arial"/>
              </a:rPr>
              <a:t>Bahía Blanca</a:t>
            </a:r>
            <a:endParaRPr kumimoji="0" lang="es-AR" b="1" i="0" u="none" strike="noStrike" kern="1200" cap="none" spc="0" normalizeH="0" baseline="0" noProof="0" dirty="0">
              <a:ln>
                <a:noFill/>
              </a:ln>
              <a:solidFill>
                <a:srgbClr val="278FD8"/>
              </a:solidFill>
              <a:effectLst/>
              <a:uLnTx/>
              <a:uFillTx/>
              <a:latin typeface="Arial"/>
              <a:ea typeface="+mn-ea"/>
              <a:cs typeface="+mn-cs"/>
            </a:endParaRPr>
          </a:p>
        </p:txBody>
      </p:sp>
      <p:sp>
        <p:nvSpPr>
          <p:cNvPr id="25" name="Google Shape;5315;p126">
            <a:extLst>
              <a:ext uri="{FF2B5EF4-FFF2-40B4-BE49-F238E27FC236}">
                <a16:creationId xmlns:a16="http://schemas.microsoft.com/office/drawing/2014/main" id="{2D5C52AA-6A18-3973-B606-3CAB8BD16A08}"/>
              </a:ext>
            </a:extLst>
          </p:cNvPr>
          <p:cNvSpPr txBox="1">
            <a:spLocks/>
          </p:cNvSpPr>
          <p:nvPr/>
        </p:nvSpPr>
        <p:spPr>
          <a:xfrm>
            <a:off x="3364685" y="1600709"/>
            <a:ext cx="2918370" cy="19704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defTabSz="914400" rtl="0" eaLnBrk="1" fontAlgn="auto" latinLnBrk="0" hangingPunct="1">
              <a:spcBef>
                <a:spcPts val="0"/>
              </a:spcBef>
              <a:spcAft>
                <a:spcPts val="0"/>
              </a:spcAft>
              <a:buClr>
                <a:srgbClr val="278FD8"/>
              </a:buClr>
              <a:buSzPts val="1600"/>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Este puerto tiene una particularidad a destacar, se encuentra sobre el Río Paraná a una distancia aproximada de 32 km hasta llegar al Rio de la Plata y a 330 km del Mar Argentino.</a:t>
            </a:r>
          </a:p>
        </p:txBody>
      </p:sp>
      <p:sp>
        <p:nvSpPr>
          <p:cNvPr id="26" name="Google Shape;5315;p126">
            <a:extLst>
              <a:ext uri="{FF2B5EF4-FFF2-40B4-BE49-F238E27FC236}">
                <a16:creationId xmlns:a16="http://schemas.microsoft.com/office/drawing/2014/main" id="{DDF15747-6A4E-7AA2-A091-0A85FEC348D4}"/>
              </a:ext>
            </a:extLst>
          </p:cNvPr>
          <p:cNvSpPr txBox="1">
            <a:spLocks/>
          </p:cNvSpPr>
          <p:nvPr/>
        </p:nvSpPr>
        <p:spPr>
          <a:xfrm>
            <a:off x="3364685" y="4290940"/>
            <a:ext cx="2918370" cy="19704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defTabSz="914400" rtl="0" eaLnBrk="1" fontAlgn="auto" latinLnBrk="0" hangingPunct="1">
              <a:spcBef>
                <a:spcPts val="0"/>
              </a:spcBef>
              <a:spcAft>
                <a:spcPts val="0"/>
              </a:spcAft>
              <a:buClr>
                <a:srgbClr val="278FD8"/>
              </a:buClr>
              <a:buSzPts val="1600"/>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Este puerto está ubicado a 16 km del Sistema Licenciado de Gasoductos de Transporte.</a:t>
            </a:r>
          </a:p>
        </p:txBody>
      </p:sp>
    </p:spTree>
    <p:extLst>
      <p:ext uri="{BB962C8B-B14F-4D97-AF65-F5344CB8AC3E}">
        <p14:creationId xmlns:p14="http://schemas.microsoft.com/office/powerpoint/2010/main" val="1513112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Año 2015</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sp>
        <p:nvSpPr>
          <p:cNvPr id="14" name="CuadroTexto 13">
            <a:extLst>
              <a:ext uri="{FF2B5EF4-FFF2-40B4-BE49-F238E27FC236}">
                <a16:creationId xmlns:a16="http://schemas.microsoft.com/office/drawing/2014/main" id="{1301C34E-1931-70BC-9443-65B978C1E760}"/>
              </a:ext>
            </a:extLst>
          </p:cNvPr>
          <p:cNvSpPr txBox="1"/>
          <p:nvPr/>
        </p:nvSpPr>
        <p:spPr>
          <a:xfrm>
            <a:off x="6456039" y="1244552"/>
            <a:ext cx="1656604" cy="2508379"/>
          </a:xfrm>
          <a:prstGeom prst="rect">
            <a:avLst/>
          </a:prstGeom>
          <a:ln w="1905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1600" b="1" dirty="0">
                <a:solidFill>
                  <a:srgbClr val="002060"/>
                </a:solidFill>
                <a:latin typeface="Arial"/>
              </a:rPr>
              <a:t>AMPLIACIÓN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2003-2015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1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highlight>
                  <a:srgbClr val="00FFFF"/>
                </a:highlight>
                <a:uLnTx/>
                <a:uFillTx/>
                <a:latin typeface="Arial"/>
                <a:ea typeface="+mn-ea"/>
                <a:cs typeface="+mn-cs"/>
              </a:rPr>
              <a:t>+ 25%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Gasoductos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600" b="1" dirty="0">
              <a:solidFill>
                <a:srgbClr val="002060"/>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highlight>
                  <a:srgbClr val="00FFFF"/>
                </a:highlight>
                <a:uLnTx/>
                <a:uFillTx/>
                <a:latin typeface="Arial"/>
                <a:ea typeface="+mn-ea"/>
                <a:cs typeface="+mn-cs"/>
              </a:rPr>
              <a:t>+ 40%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600" b="1" dirty="0">
                <a:solidFill>
                  <a:srgbClr val="002060"/>
                </a:solidFill>
                <a:latin typeface="Arial"/>
              </a:rPr>
              <a:t>Potencia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srgbClr val="278FD8"/>
              </a:solidFill>
              <a:effectLst/>
              <a:uLnTx/>
              <a:uFillTx/>
              <a:latin typeface="Arial"/>
              <a:ea typeface="+mn-ea"/>
              <a:cs typeface="+mn-cs"/>
            </a:endParaRPr>
          </a:p>
        </p:txBody>
      </p:sp>
      <p:pic>
        <p:nvPicPr>
          <p:cNvPr id="9" name="Imagen 8">
            <a:extLst>
              <a:ext uri="{FF2B5EF4-FFF2-40B4-BE49-F238E27FC236}">
                <a16:creationId xmlns:a16="http://schemas.microsoft.com/office/drawing/2014/main" id="{50B170B9-005E-88E5-7235-E4A62DC362D0}"/>
              </a:ext>
            </a:extLst>
          </p:cNvPr>
          <p:cNvPicPr>
            <a:picLocks noChangeAspect="1"/>
          </p:cNvPicPr>
          <p:nvPr/>
        </p:nvPicPr>
        <p:blipFill>
          <a:blip r:embed="rId3"/>
          <a:stretch>
            <a:fillRect/>
          </a:stretch>
        </p:blipFill>
        <p:spPr>
          <a:xfrm>
            <a:off x="4654446" y="1318646"/>
            <a:ext cx="774846" cy="455515"/>
          </a:xfrm>
          <a:prstGeom prst="rect">
            <a:avLst/>
          </a:prstGeom>
        </p:spPr>
      </p:pic>
      <p:sp>
        <p:nvSpPr>
          <p:cNvPr id="16" name="CuadroTexto 15">
            <a:extLst>
              <a:ext uri="{FF2B5EF4-FFF2-40B4-BE49-F238E27FC236}">
                <a16:creationId xmlns:a16="http://schemas.microsoft.com/office/drawing/2014/main" id="{04F93BAE-5902-0817-F4BC-36F987CEA7DA}"/>
              </a:ext>
            </a:extLst>
          </p:cNvPr>
          <p:cNvSpPr txBox="1"/>
          <p:nvPr/>
        </p:nvSpPr>
        <p:spPr>
          <a:xfrm>
            <a:off x="457292" y="1244552"/>
            <a:ext cx="5891752" cy="2523768"/>
          </a:xfrm>
          <a:prstGeom prst="rect">
            <a:avLst/>
          </a:prstGeom>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Arial"/>
                <a:ea typeface="+mn-ea"/>
                <a:cs typeface="+mn-cs"/>
              </a:rPr>
              <a:t>Sistema Licenciado TGS/TGN</a:t>
            </a:r>
            <a:endParaRPr kumimoji="0" lang="es-AR" b="0" i="0" u="none" strike="noStrike" kern="1200" cap="none" spc="0" normalizeH="0" baseline="0" noProof="0" dirty="0">
              <a:ln>
                <a:noFill/>
              </a:ln>
              <a:solidFill>
                <a:srgbClr val="278FD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mn-ea"/>
                <a:cs typeface="+mn-cs"/>
              </a:rPr>
              <a:t>KM DE GASODUCTO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002060"/>
                </a:solidFill>
                <a:effectLst/>
                <a:uLnTx/>
                <a:uFillTx/>
                <a:latin typeface="Arial"/>
                <a:ea typeface="+mn-ea"/>
                <a:cs typeface="+mn-cs"/>
              </a:rPr>
              <a:t>12.870 + </a:t>
            </a:r>
            <a:r>
              <a:rPr kumimoji="0" lang="es-AR" sz="1600" b="1" i="0" u="none" strike="noStrike" kern="1200" cap="none" spc="0" normalizeH="0" baseline="0" noProof="0" dirty="0">
                <a:ln>
                  <a:noFill/>
                </a:ln>
                <a:solidFill>
                  <a:srgbClr val="002060"/>
                </a:solidFill>
                <a:effectLst/>
                <a:uLnTx/>
                <a:uFillTx/>
                <a:latin typeface="Arial"/>
                <a:ea typeface="+mn-ea"/>
                <a:cs typeface="+mn-cs"/>
              </a:rPr>
              <a:t>3.119</a:t>
            </a:r>
            <a:r>
              <a:rPr kumimoji="0" lang="es-AR" sz="1600" b="0" i="0" u="none" strike="noStrike" kern="1200" cap="none" spc="0" normalizeH="0" baseline="0" noProof="0" dirty="0">
                <a:ln>
                  <a:noFill/>
                </a:ln>
                <a:solidFill>
                  <a:srgbClr val="002060"/>
                </a:solidFill>
                <a:effectLst/>
                <a:uLnTx/>
                <a:uFillTx/>
                <a:latin typeface="Arial"/>
                <a:ea typeface="+mn-ea"/>
                <a:cs typeface="+mn-cs"/>
              </a:rPr>
              <a:t> (2003-2015)</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dirty="0">
                <a:solidFill>
                  <a:srgbClr val="002060"/>
                </a:solidFill>
                <a:latin typeface="Arial"/>
              </a:rPr>
              <a:t>15.989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002060"/>
              </a:solidFill>
              <a:effectLst/>
              <a:uLnTx/>
              <a:uFillTx/>
              <a:latin typeface="Arial"/>
              <a:ea typeface="+mn-ea"/>
              <a:cs typeface="+mn-cs"/>
            </a:endParaRPr>
          </a:p>
          <a:p>
            <a:pPr>
              <a:defRPr/>
            </a:pPr>
            <a:r>
              <a:rPr lang="es-AR" sz="1600" dirty="0">
                <a:solidFill>
                  <a:srgbClr val="278FD8"/>
                </a:solidFill>
                <a:latin typeface="Arial"/>
              </a:rPr>
              <a:t>POTENCIA EN HP</a:t>
            </a:r>
          </a:p>
          <a:p>
            <a:r>
              <a:rPr lang="es-AR" sz="1600" dirty="0">
                <a:solidFill>
                  <a:srgbClr val="002060"/>
                </a:solidFill>
                <a:latin typeface="Arial"/>
              </a:rPr>
              <a:t>821.930 + </a:t>
            </a:r>
            <a:r>
              <a:rPr lang="es-AR" sz="1600" b="1" dirty="0">
                <a:solidFill>
                  <a:srgbClr val="002060"/>
                </a:solidFill>
                <a:latin typeface="Arial"/>
              </a:rPr>
              <a:t>332.290</a:t>
            </a:r>
            <a:r>
              <a:rPr lang="es-AR" sz="1600" dirty="0">
                <a:solidFill>
                  <a:srgbClr val="002060"/>
                </a:solidFill>
                <a:latin typeface="Arial"/>
              </a:rPr>
              <a:t> (2003 – 2015)</a:t>
            </a:r>
          </a:p>
          <a:p>
            <a:pPr>
              <a:defRPr/>
            </a:pPr>
            <a:r>
              <a:rPr lang="es-AR" sz="2000" b="1" dirty="0">
                <a:solidFill>
                  <a:srgbClr val="002060"/>
                </a:solidFill>
                <a:latin typeface="Arial"/>
              </a:rPr>
              <a:t>1.154.220  </a:t>
            </a:r>
            <a:endParaRPr kumimoji="0" lang="es-AR" sz="2000" b="1" i="0" u="none" strike="noStrike" kern="1200" cap="none" spc="0" normalizeH="0" baseline="0" noProof="0" dirty="0">
              <a:ln>
                <a:noFill/>
              </a:ln>
              <a:solidFill>
                <a:srgbClr val="002060"/>
              </a:solidFill>
              <a:effectLst/>
              <a:uLnTx/>
              <a:uFillTx/>
              <a:latin typeface="Arial"/>
              <a:ea typeface="+mn-ea"/>
              <a:cs typeface="+mn-cs"/>
            </a:endParaRPr>
          </a:p>
        </p:txBody>
      </p:sp>
      <p:pic>
        <p:nvPicPr>
          <p:cNvPr id="17" name="Imagen 16">
            <a:extLst>
              <a:ext uri="{FF2B5EF4-FFF2-40B4-BE49-F238E27FC236}">
                <a16:creationId xmlns:a16="http://schemas.microsoft.com/office/drawing/2014/main" id="{080091A5-C776-6799-DFC1-35D8818D4280}"/>
              </a:ext>
            </a:extLst>
          </p:cNvPr>
          <p:cNvPicPr>
            <a:picLocks noChangeAspect="1"/>
          </p:cNvPicPr>
          <p:nvPr/>
        </p:nvPicPr>
        <p:blipFill>
          <a:blip r:embed="rId4"/>
          <a:stretch>
            <a:fillRect/>
          </a:stretch>
        </p:blipFill>
        <p:spPr>
          <a:xfrm>
            <a:off x="5536286" y="1343178"/>
            <a:ext cx="705764" cy="300603"/>
          </a:xfrm>
          <a:prstGeom prst="rect">
            <a:avLst/>
          </a:prstGeom>
        </p:spPr>
      </p:pic>
      <p:sp>
        <p:nvSpPr>
          <p:cNvPr id="5" name="CuadroTexto 4">
            <a:extLst>
              <a:ext uri="{FF2B5EF4-FFF2-40B4-BE49-F238E27FC236}">
                <a16:creationId xmlns:a16="http://schemas.microsoft.com/office/drawing/2014/main" id="{C22598C0-463C-0D56-9F55-F5B0FF575A65}"/>
              </a:ext>
            </a:extLst>
          </p:cNvPr>
          <p:cNvSpPr txBox="1"/>
          <p:nvPr/>
        </p:nvSpPr>
        <p:spPr>
          <a:xfrm>
            <a:off x="457292" y="3965180"/>
            <a:ext cx="5891752" cy="2523768"/>
          </a:xfrm>
          <a:prstGeom prst="rect">
            <a:avLst/>
          </a:prstGeom>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Arial"/>
                <a:ea typeface="+mn-ea"/>
                <a:cs typeface="+mn-cs"/>
              </a:rPr>
              <a:t>Sistema </a:t>
            </a:r>
            <a:r>
              <a:rPr lang="es-AR" b="1" dirty="0">
                <a:solidFill>
                  <a:srgbClr val="002060"/>
                </a:solidFill>
                <a:latin typeface="Arial"/>
              </a:rPr>
              <a:t>No </a:t>
            </a:r>
            <a:r>
              <a:rPr kumimoji="0" lang="es-AR" b="1" i="0" u="none" strike="noStrike" kern="1200" cap="none" spc="0" normalizeH="0" baseline="0" noProof="0" dirty="0">
                <a:ln>
                  <a:noFill/>
                </a:ln>
                <a:solidFill>
                  <a:srgbClr val="002060"/>
                </a:solidFill>
                <a:effectLst/>
                <a:uLnTx/>
                <a:uFillTx/>
                <a:latin typeface="Arial"/>
                <a:ea typeface="+mn-ea"/>
                <a:cs typeface="+mn-cs"/>
              </a:rPr>
              <a:t>Licenciado</a:t>
            </a:r>
            <a:endParaRPr kumimoji="0" lang="es-AR" b="0" i="0" u="none" strike="noStrike" kern="1200" cap="none" spc="0" normalizeH="0" baseline="0" noProof="0" dirty="0">
              <a:ln>
                <a:noFill/>
              </a:ln>
              <a:solidFill>
                <a:srgbClr val="278FD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a:p>
            <a:pPr>
              <a:defRPr/>
            </a:pPr>
            <a:r>
              <a:rPr lang="en-US" sz="2000" b="1" dirty="0">
                <a:solidFill>
                  <a:srgbClr val="002060"/>
                </a:solidFill>
                <a:latin typeface="Arial"/>
              </a:rPr>
              <a:t>719 </a:t>
            </a:r>
          </a:p>
          <a:p>
            <a:pPr>
              <a:defRPr/>
            </a:pPr>
            <a:r>
              <a:rPr lang="en-US" sz="1600" dirty="0">
                <a:solidFill>
                  <a:srgbClr val="278FD8"/>
                </a:solidFill>
                <a:latin typeface="Arial"/>
              </a:rPr>
              <a:t>KM </a:t>
            </a:r>
            <a:r>
              <a:rPr lang="es-AR" sz="1600" dirty="0">
                <a:solidFill>
                  <a:srgbClr val="278FD8"/>
                </a:solidFill>
                <a:latin typeface="Arial"/>
              </a:rPr>
              <a:t>GASODUCTO GNEA </a:t>
            </a:r>
          </a:p>
          <a:p>
            <a:pPr>
              <a:defRPr/>
            </a:pPr>
            <a:r>
              <a:rPr lang="es-AR" sz="1600" dirty="0">
                <a:solidFill>
                  <a:srgbClr val="278FD8"/>
                </a:solidFill>
                <a:latin typeface="Arial"/>
              </a:rPr>
              <a:t>TRONCAL CONSTRUIDO</a:t>
            </a:r>
          </a:p>
          <a:p>
            <a:pPr>
              <a:defRPr/>
            </a:pPr>
            <a:endParaRPr lang="es-AR" sz="1600" dirty="0">
              <a:solidFill>
                <a:srgbClr val="278FD8"/>
              </a:solidFill>
              <a:latin typeface="Arial"/>
            </a:endParaRPr>
          </a:p>
          <a:p>
            <a:r>
              <a:rPr lang="es-AR" sz="2000" b="1" dirty="0">
                <a:solidFill>
                  <a:srgbClr val="002060"/>
                </a:solidFill>
                <a:latin typeface="Arial"/>
              </a:rPr>
              <a:t>32</a:t>
            </a:r>
            <a:r>
              <a:rPr lang="es-AR" sz="1600" dirty="0"/>
              <a:t> KM DE NUEVO GASODUCTO JUANA AZURDUY</a:t>
            </a:r>
          </a:p>
          <a:p>
            <a:pPr>
              <a:defRPr/>
            </a:pPr>
            <a:r>
              <a:rPr lang="es-AR" sz="2000" b="1" dirty="0">
                <a:solidFill>
                  <a:srgbClr val="002060"/>
                </a:solidFill>
                <a:latin typeface="Arial"/>
              </a:rPr>
              <a:t>31 </a:t>
            </a:r>
            <a:r>
              <a:rPr lang="es-AR" sz="1600" dirty="0">
                <a:solidFill>
                  <a:srgbClr val="278FD8"/>
                </a:solidFill>
                <a:latin typeface="Arial"/>
              </a:rPr>
              <a:t>KM DE LOS GASODUCTOS DE VINCULACIÓN GNL   ESCOBAR Y BAHIA BLANCA</a:t>
            </a:r>
          </a:p>
        </p:txBody>
      </p:sp>
      <p:pic>
        <p:nvPicPr>
          <p:cNvPr id="10" name="Imagen 9">
            <a:extLst>
              <a:ext uri="{FF2B5EF4-FFF2-40B4-BE49-F238E27FC236}">
                <a16:creationId xmlns:a16="http://schemas.microsoft.com/office/drawing/2014/main" id="{87AC9B0A-0465-0E56-8C39-0DDAEE7A0D54}"/>
              </a:ext>
            </a:extLst>
          </p:cNvPr>
          <p:cNvPicPr>
            <a:picLocks noChangeAspect="1"/>
          </p:cNvPicPr>
          <p:nvPr/>
        </p:nvPicPr>
        <p:blipFill>
          <a:blip r:embed="rId5"/>
          <a:stretch>
            <a:fillRect/>
          </a:stretch>
        </p:blipFill>
        <p:spPr>
          <a:xfrm>
            <a:off x="8228749" y="1244552"/>
            <a:ext cx="3505960" cy="4507662"/>
          </a:xfrm>
          <a:prstGeom prst="rect">
            <a:avLst/>
          </a:prstGeom>
          <a:ln w="19050">
            <a:solidFill>
              <a:schemeClr val="accent2"/>
            </a:solidFill>
          </a:ln>
        </p:spPr>
      </p:pic>
    </p:spTree>
    <p:extLst>
      <p:ext uri="{BB962C8B-B14F-4D97-AF65-F5344CB8AC3E}">
        <p14:creationId xmlns:p14="http://schemas.microsoft.com/office/powerpoint/2010/main" val="2832795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390002" y="1631799"/>
            <a:ext cx="32184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(TRANSPORTISTAS)</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Empresas prestadoras del Servicio Público Nacional de Transporte de Gas Natural </a:t>
            </a:r>
          </a:p>
        </p:txBody>
      </p:sp>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330909" y="2031909"/>
            <a:ext cx="11339981" cy="36416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a:buSzPts val="1600"/>
              <a:buFont typeface="Wingdings" panose="05000000000000000000" pitchFamily="2" charset="2"/>
              <a:buChar char="q"/>
            </a:pPr>
            <a:r>
              <a:rPr lang="es-AR" sz="3200" b="0" kern="0" dirty="0">
                <a:solidFill>
                  <a:srgbClr val="002060"/>
                </a:solidFill>
                <a:highlight>
                  <a:srgbClr val="FFFFFF"/>
                </a:highlight>
                <a:uFill>
                  <a:noFill/>
                </a:uFill>
                <a:latin typeface="+mj-lt"/>
              </a:rPr>
              <a:t>Licenciatarias de Transporte (TGS/TGN) – Ley 24.076</a:t>
            </a:r>
            <a:endParaRPr lang="en-US" sz="3200" b="0" kern="0" dirty="0">
              <a:solidFill>
                <a:srgbClr val="002060"/>
              </a:solidFill>
              <a:highlight>
                <a:srgbClr val="FFFFFF"/>
              </a:highlight>
              <a:uFill>
                <a:noFill/>
              </a:uFill>
              <a:latin typeface="+mj-lt"/>
            </a:endParaRPr>
          </a:p>
          <a:p>
            <a:pPr marL="626529" indent="-457200">
              <a:buSzPts val="1600"/>
              <a:buFont typeface="Arial" panose="020B0604020202020204" pitchFamily="34" charset="0"/>
              <a:buChar char="•"/>
            </a:pPr>
            <a:endParaRPr lang="en-US" sz="3200" b="0" kern="0" dirty="0">
              <a:solidFill>
                <a:schemeClr val="dk1"/>
              </a:solidFill>
              <a:highlight>
                <a:srgbClr val="FFFFFF"/>
              </a:highlight>
              <a:uFill>
                <a:noFill/>
              </a:uFill>
              <a:latin typeface="+mj-lt"/>
            </a:endParaRPr>
          </a:p>
          <a:p>
            <a:pPr marL="512229">
              <a:buSzPts val="1600"/>
              <a:buFont typeface="Wingdings" panose="05000000000000000000" pitchFamily="2" charset="2"/>
              <a:buChar char="q"/>
            </a:pPr>
            <a:r>
              <a:rPr lang="es-AR" sz="3200" b="0" kern="0" dirty="0">
                <a:solidFill>
                  <a:srgbClr val="002060"/>
                </a:solidFill>
                <a:highlight>
                  <a:srgbClr val="FFFFFF"/>
                </a:highlight>
                <a:uFill>
                  <a:noFill/>
                </a:uFill>
                <a:latin typeface="+mj-lt"/>
              </a:rPr>
              <a:t>Concesionarias de Transporte (ENARSA) – Ley 17.319</a:t>
            </a:r>
          </a:p>
          <a:p>
            <a:pPr marL="169329" indent="0">
              <a:buSzPts val="1600"/>
            </a:pPr>
            <a:endParaRPr lang="en-US" sz="2400" b="0" kern="0" dirty="0">
              <a:solidFill>
                <a:schemeClr val="dk1"/>
              </a:solidFill>
              <a:highlight>
                <a:srgbClr val="FFFFFF"/>
              </a:highlight>
              <a:uFill>
                <a:noFill/>
              </a:uFill>
              <a:latin typeface="+mj-lt"/>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82835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160855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Ampliación de Gasoducto Cordillerano</a:t>
            </a:r>
          </a:p>
        </p:txBody>
      </p:sp>
      <p:sp>
        <p:nvSpPr>
          <p:cNvPr id="10" name="CuadroTexto 9">
            <a:extLst>
              <a:ext uri="{FF2B5EF4-FFF2-40B4-BE49-F238E27FC236}">
                <a16:creationId xmlns:a16="http://schemas.microsoft.com/office/drawing/2014/main" id="{734C526F-1FE3-8607-AA76-4E75E19F31CD}"/>
              </a:ext>
            </a:extLst>
          </p:cNvPr>
          <p:cNvSpPr txBox="1"/>
          <p:nvPr/>
        </p:nvSpPr>
        <p:spPr>
          <a:xfrm>
            <a:off x="9065661" y="6010275"/>
            <a:ext cx="2044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Bajada – General </a:t>
            </a:r>
            <a:r>
              <a:rPr kumimoji="0" lang="es-AR" sz="1200" b="0" i="1" u="none" strike="noStrike" kern="1200" cap="none" spc="0" normalizeH="0" baseline="0" noProof="0" dirty="0" err="1">
                <a:ln>
                  <a:noFill/>
                </a:ln>
                <a:solidFill>
                  <a:srgbClr val="002060"/>
                </a:solidFill>
                <a:effectLst/>
                <a:uLnTx/>
                <a:uFillTx/>
                <a:latin typeface="Arial"/>
                <a:ea typeface="+mn-ea"/>
                <a:cs typeface="+mn-cs"/>
              </a:rPr>
              <a:t>Conesa</a:t>
            </a:r>
            <a:endParaRPr kumimoji="0" lang="en-US" sz="1200" b="0" i="1" u="none" strike="noStrike" kern="1200" cap="none" spc="0" normalizeH="0" baseline="0" noProof="0" dirty="0">
              <a:ln>
                <a:noFill/>
              </a:ln>
              <a:solidFill>
                <a:srgbClr val="002060"/>
              </a:solidFill>
              <a:effectLst/>
              <a:uLnTx/>
              <a:uFillTx/>
              <a:latin typeface="Arial"/>
              <a:ea typeface="+mn-ea"/>
              <a:cs typeface="+mn-cs"/>
            </a:endParaRPr>
          </a:p>
        </p:txBody>
      </p:sp>
      <p:pic>
        <p:nvPicPr>
          <p:cNvPr id="4" name="Imagen 3">
            <a:extLst>
              <a:ext uri="{FF2B5EF4-FFF2-40B4-BE49-F238E27FC236}">
                <a16:creationId xmlns:a16="http://schemas.microsoft.com/office/drawing/2014/main" id="{06392FED-5831-34D6-06C6-4C58E6C22F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75" y="1418395"/>
            <a:ext cx="3724275" cy="2793206"/>
          </a:xfrm>
          <a:prstGeom prst="rect">
            <a:avLst/>
          </a:prstGeom>
          <a:ln w="19050">
            <a:solidFill>
              <a:schemeClr val="accent2"/>
            </a:solidFill>
          </a:ln>
        </p:spPr>
      </p:pic>
      <p:sp>
        <p:nvSpPr>
          <p:cNvPr id="5" name="CuadroTexto 4">
            <a:extLst>
              <a:ext uri="{FF2B5EF4-FFF2-40B4-BE49-F238E27FC236}">
                <a16:creationId xmlns:a16="http://schemas.microsoft.com/office/drawing/2014/main" id="{387D894E-4094-2C54-2BE0-D1538AEC8649}"/>
              </a:ext>
            </a:extLst>
          </p:cNvPr>
          <p:cNvSpPr txBox="1"/>
          <p:nvPr/>
        </p:nvSpPr>
        <p:spPr>
          <a:xfrm>
            <a:off x="4572000" y="6311667"/>
            <a:ext cx="3048000" cy="276999"/>
          </a:xfrm>
          <a:prstGeom prst="rect">
            <a:avLst/>
          </a:prstGeom>
          <a:noFill/>
        </p:spPr>
        <p:txBody>
          <a:bodyPr wrap="square" rtlCol="0">
            <a:spAutoFit/>
          </a:bodyPr>
          <a:lstStyle/>
          <a:p>
            <a:r>
              <a:rPr lang="es-AR" sz="1200" i="1" dirty="0">
                <a:solidFill>
                  <a:srgbClr val="002060"/>
                </a:solidFill>
              </a:rPr>
              <a:t>Ampliación Cordillerano – año 2018</a:t>
            </a:r>
            <a:endParaRPr lang="en-US" sz="1200" i="1" dirty="0">
              <a:solidFill>
                <a:srgbClr val="002060"/>
              </a:solidFill>
            </a:endParaRPr>
          </a:p>
        </p:txBody>
      </p:sp>
      <p:pic>
        <p:nvPicPr>
          <p:cNvPr id="11" name="Imagen 10">
            <a:extLst>
              <a:ext uri="{FF2B5EF4-FFF2-40B4-BE49-F238E27FC236}">
                <a16:creationId xmlns:a16="http://schemas.microsoft.com/office/drawing/2014/main" id="{BCBB1762-755E-5CEB-702C-2800755110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44670" y="2814998"/>
            <a:ext cx="4550334" cy="2970014"/>
          </a:xfrm>
          <a:prstGeom prst="rect">
            <a:avLst/>
          </a:prstGeom>
          <a:ln w="19050">
            <a:solidFill>
              <a:schemeClr val="accent2"/>
            </a:solidFill>
          </a:ln>
        </p:spPr>
      </p:pic>
      <p:pic>
        <p:nvPicPr>
          <p:cNvPr id="12" name="Imagen 11">
            <a:extLst>
              <a:ext uri="{FF2B5EF4-FFF2-40B4-BE49-F238E27FC236}">
                <a16:creationId xmlns:a16="http://schemas.microsoft.com/office/drawing/2014/main" id="{9CF68273-9163-2198-5DE4-7E356BC77E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53143" y="3066106"/>
            <a:ext cx="3176587" cy="3498167"/>
          </a:xfrm>
          <a:prstGeom prst="rect">
            <a:avLst/>
          </a:prstGeom>
          <a:ln w="19050">
            <a:solidFill>
              <a:schemeClr val="accent2"/>
            </a:solidFill>
          </a:ln>
        </p:spPr>
      </p:pic>
    </p:spTree>
    <p:extLst>
      <p:ext uri="{BB962C8B-B14F-4D97-AF65-F5344CB8AC3E}">
        <p14:creationId xmlns:p14="http://schemas.microsoft.com/office/powerpoint/2010/main" val="2028788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15;p126">
            <a:extLst>
              <a:ext uri="{FF2B5EF4-FFF2-40B4-BE49-F238E27FC236}">
                <a16:creationId xmlns:a16="http://schemas.microsoft.com/office/drawing/2014/main" id="{FAB2951A-933C-3E60-7002-2550D273F71C}"/>
              </a:ext>
            </a:extLst>
          </p:cNvPr>
          <p:cNvSpPr txBox="1">
            <a:spLocks/>
          </p:cNvSpPr>
          <p:nvPr/>
        </p:nvSpPr>
        <p:spPr>
          <a:xfrm>
            <a:off x="95694" y="1031358"/>
            <a:ext cx="5173040" cy="57061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Durante el 2017 el estado nacional licitó varios proyectos, en el marco de la Ley Obras Públicas </a:t>
            </a:r>
            <a:r>
              <a:rPr kumimoji="0" lang="es-AR" sz="14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N°</a:t>
            </a: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 13.064, entre ellos se encontraban las ampliaciones del gasoducto Cordillerano (TGS) por 47,5 km de </a:t>
            </a:r>
            <a:r>
              <a:rPr kumimoji="0" lang="es-AR" sz="14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loop</a:t>
            </a: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 en 12 pulgadas de diámetro.</a:t>
            </a:r>
          </a:p>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endPar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El Sistema Cordillerano de TGS entrega Gas Transportado desde la Cuenca Neuquina al Sistema Cordillerano de Camuzzi. En conjunto ambos Sistemas Cordilleranos y el Sistema Patagónico conectan la cuenca Neuquina con la Cuenca del Golfo San Jorge en Cerro Dragón.</a:t>
            </a:r>
          </a:p>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endPar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Cabe señalar que estos Sistemas Abastecen a unas 30 Localidades aproximadamente con Gas Natural sobre parte de la Provincia del Neuquén, una muy extensa región sobre la zona oeste de la Provincia de Río Negro, y la zona oeste y sur de la Provincia de Chubut.</a:t>
            </a:r>
            <a:endParaRPr kumimoji="0" lang="es-AR" sz="12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p:txBody>
      </p:sp>
      <p:sp>
        <p:nvSpPr>
          <p:cNvPr id="7" name="Google Shape;5160;p118">
            <a:extLst>
              <a:ext uri="{FF2B5EF4-FFF2-40B4-BE49-F238E27FC236}">
                <a16:creationId xmlns:a16="http://schemas.microsoft.com/office/drawing/2014/main" id="{1662F3D8-6A06-4B3E-5F5E-731EADBAF44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Ampliación de Gasoducto Cordillerano</a:t>
            </a:r>
          </a:p>
        </p:txBody>
      </p:sp>
      <p:pic>
        <p:nvPicPr>
          <p:cNvPr id="4" name="Imagen 3">
            <a:extLst>
              <a:ext uri="{FF2B5EF4-FFF2-40B4-BE49-F238E27FC236}">
                <a16:creationId xmlns:a16="http://schemas.microsoft.com/office/drawing/2014/main" id="{75A1E708-2445-F63D-EE29-6A5A93B9B22B}"/>
              </a:ext>
            </a:extLst>
          </p:cNvPr>
          <p:cNvPicPr>
            <a:picLocks noChangeAspect="1"/>
          </p:cNvPicPr>
          <p:nvPr/>
        </p:nvPicPr>
        <p:blipFill>
          <a:blip r:embed="rId3"/>
          <a:stretch>
            <a:fillRect/>
          </a:stretch>
        </p:blipFill>
        <p:spPr>
          <a:xfrm>
            <a:off x="5531128" y="1666493"/>
            <a:ext cx="6417369" cy="4435894"/>
          </a:xfrm>
          <a:prstGeom prst="rect">
            <a:avLst/>
          </a:prstGeom>
          <a:ln w="19050">
            <a:solidFill>
              <a:schemeClr val="accent2"/>
            </a:solidFill>
          </a:ln>
        </p:spPr>
      </p:pic>
    </p:spTree>
    <p:extLst>
      <p:ext uri="{BB962C8B-B14F-4D97-AF65-F5344CB8AC3E}">
        <p14:creationId xmlns:p14="http://schemas.microsoft.com/office/powerpoint/2010/main" val="4116500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2B549F72-E38B-45E5-A658-5DE77F9A9BAC}"/>
              </a:ext>
            </a:extLst>
          </p:cNvPr>
          <p:cNvSpPr txBox="1">
            <a:spLocks/>
          </p:cNvSpPr>
          <p:nvPr/>
        </p:nvSpPr>
        <p:spPr>
          <a:xfrm>
            <a:off x="2229578" y="1724932"/>
            <a:ext cx="10515600" cy="18980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999"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AR" sz="4800" b="1" i="0" u="none" strike="noStrike" kern="1200" cap="none" spc="0" normalizeH="0" baseline="0" noProof="0">
              <a:ln>
                <a:noFill/>
              </a:ln>
              <a:solidFill>
                <a:srgbClr val="00B0F0"/>
              </a:solidFill>
              <a:effectLst/>
              <a:uLnTx/>
              <a:uFillTx/>
              <a:latin typeface="Century Gothic" panose="020B0502020202020204" pitchFamily="34" charset="0"/>
              <a:ea typeface="+mj-ea"/>
              <a:cs typeface="Arial"/>
            </a:endParaRPr>
          </a:p>
        </p:txBody>
      </p:sp>
      <p:sp>
        <p:nvSpPr>
          <p:cNvPr id="2" name="Título 1">
            <a:extLst>
              <a:ext uri="{FF2B5EF4-FFF2-40B4-BE49-F238E27FC236}">
                <a16:creationId xmlns:a16="http://schemas.microsoft.com/office/drawing/2014/main" id="{CCD25C6E-7845-D521-A5DD-54B161836A0A}"/>
              </a:ext>
            </a:extLst>
          </p:cNvPr>
          <p:cNvSpPr>
            <a:spLocks noGrp="1"/>
          </p:cNvSpPr>
          <p:nvPr>
            <p:ph type="title"/>
          </p:nvPr>
        </p:nvSpPr>
        <p:spPr/>
        <p:txBody>
          <a:bodyPr/>
          <a:lstStyle/>
          <a:p>
            <a:r>
              <a:rPr lang="es-ES" sz="2000">
                <a:solidFill>
                  <a:srgbClr val="002060"/>
                </a:solidFill>
                <a:latin typeface="+mj-lt"/>
              </a:rPr>
              <a:t>Obras Transport.Ar</a:t>
            </a:r>
          </a:p>
        </p:txBody>
      </p:sp>
    </p:spTree>
    <p:extLst>
      <p:ext uri="{BB962C8B-B14F-4D97-AF65-F5344CB8AC3E}">
        <p14:creationId xmlns:p14="http://schemas.microsoft.com/office/powerpoint/2010/main" val="3529808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141353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2800" b="1" i="0" u="none" strike="noStrike" kern="0" cap="none" spc="0" normalizeH="0" baseline="0" noProof="0" dirty="0">
                <a:ln>
                  <a:noFill/>
                </a:ln>
                <a:solidFill>
                  <a:srgbClr val="002060"/>
                </a:solidFill>
                <a:effectLst/>
                <a:uLnTx/>
                <a:uFillTx/>
                <a:latin typeface="Arial"/>
                <a:sym typeface="Bebas Neue"/>
              </a:rPr>
              <a:t>Programa </a:t>
            </a:r>
            <a:r>
              <a:rPr kumimoji="0" lang="es-AR" sz="2800" b="1" i="0" u="none" strike="noStrike" kern="0" cap="none" spc="0" normalizeH="0" baseline="0" noProof="0" dirty="0" err="1">
                <a:ln>
                  <a:noFill/>
                </a:ln>
                <a:solidFill>
                  <a:srgbClr val="002060"/>
                </a:solidFill>
                <a:effectLst/>
                <a:uLnTx/>
                <a:uFillTx/>
                <a:latin typeface="Arial"/>
                <a:sym typeface="Bebas Neue"/>
              </a:rPr>
              <a:t>Transport.Ar</a:t>
            </a:r>
            <a:r>
              <a:rPr kumimoji="0" lang="es-AR" sz="2800" b="1" i="0" u="none" strike="noStrike" kern="0" cap="none" spc="0" normalizeH="0" baseline="0" noProof="0" dirty="0">
                <a:ln>
                  <a:noFill/>
                </a:ln>
                <a:solidFill>
                  <a:srgbClr val="002060"/>
                </a:solidFill>
                <a:effectLst/>
                <a:uLnTx/>
                <a:uFillTx/>
                <a:latin typeface="Arial"/>
                <a:sym typeface="Bebas Neue"/>
              </a:rPr>
              <a:t> - AÑO 2022. ENARSA. DNU 76/2022</a:t>
            </a:r>
            <a:br>
              <a:rPr kumimoji="0" lang="es-AR" sz="2800" b="1" i="0" u="none" strike="noStrike" kern="0" cap="none" spc="0" normalizeH="0" baseline="0" noProof="0" dirty="0">
                <a:ln>
                  <a:noFill/>
                </a:ln>
                <a:solidFill>
                  <a:srgbClr val="002060"/>
                </a:solidFill>
                <a:effectLst/>
                <a:uLnTx/>
                <a:uFillTx/>
                <a:latin typeface="Arial"/>
                <a:sym typeface="Bebas Neue"/>
              </a:rPr>
            </a:br>
            <a:endParaRPr kumimoji="0" lang="es-AR" sz="2800" b="1" i="0" u="none" strike="noStrike" kern="0" cap="none" spc="0" normalizeH="0" baseline="0" noProof="0" dirty="0">
              <a:ln>
                <a:noFill/>
              </a:ln>
              <a:solidFill>
                <a:srgbClr val="002060"/>
              </a:solidFill>
              <a:effectLst/>
              <a:uLnTx/>
              <a:uFillTx/>
              <a:latin typeface="Arial"/>
              <a:sym typeface="Bebas Neue"/>
            </a:endParaRPr>
          </a:p>
        </p:txBody>
      </p:sp>
      <p:pic>
        <p:nvPicPr>
          <p:cNvPr id="4" name="Imagen 3">
            <a:extLst>
              <a:ext uri="{FF2B5EF4-FFF2-40B4-BE49-F238E27FC236}">
                <a16:creationId xmlns:a16="http://schemas.microsoft.com/office/drawing/2014/main" id="{F7B665FC-7E1B-749A-9426-55CC5AF8D486}"/>
              </a:ext>
            </a:extLst>
          </p:cNvPr>
          <p:cNvPicPr>
            <a:picLocks noChangeAspect="1"/>
          </p:cNvPicPr>
          <p:nvPr/>
        </p:nvPicPr>
        <p:blipFill>
          <a:blip r:embed="rId3"/>
          <a:stretch>
            <a:fillRect/>
          </a:stretch>
        </p:blipFill>
        <p:spPr>
          <a:xfrm>
            <a:off x="7742576" y="1140637"/>
            <a:ext cx="3992132" cy="5348311"/>
          </a:xfrm>
          <a:prstGeom prst="rect">
            <a:avLst/>
          </a:prstGeom>
          <a:ln w="19050">
            <a:solidFill>
              <a:schemeClr val="accent2"/>
            </a:solidFill>
          </a:ln>
        </p:spPr>
      </p:pic>
      <p:sp>
        <p:nvSpPr>
          <p:cNvPr id="2" name="CuadroTexto 1">
            <a:extLst>
              <a:ext uri="{FF2B5EF4-FFF2-40B4-BE49-F238E27FC236}">
                <a16:creationId xmlns:a16="http://schemas.microsoft.com/office/drawing/2014/main" id="{9E4011B1-1404-11B1-2BA7-881D0341E94E}"/>
              </a:ext>
            </a:extLst>
          </p:cNvPr>
          <p:cNvSpPr txBox="1"/>
          <p:nvPr/>
        </p:nvSpPr>
        <p:spPr>
          <a:xfrm>
            <a:off x="457291" y="1022752"/>
            <a:ext cx="296639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Sistema Licenciado Actual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TGS - TGN</a:t>
            </a:r>
            <a:endParaRPr kumimoji="0" lang="es-AR" sz="1400" b="1" i="0" u="none" strike="noStrike" kern="1200" cap="none" spc="0" normalizeH="0" baseline="0" noProof="0" dirty="0">
              <a:ln>
                <a:noFill/>
              </a:ln>
              <a:solidFill>
                <a:srgbClr val="002060"/>
              </a:solidFill>
              <a:effectLst/>
              <a:uLnTx/>
              <a:uFillTx/>
              <a:latin typeface="Arial"/>
              <a:ea typeface="+mn-ea"/>
              <a:cs typeface="+mn-cs"/>
            </a:endParaRPr>
          </a:p>
        </p:txBody>
      </p:sp>
      <p:sp>
        <p:nvSpPr>
          <p:cNvPr id="6" name="CuadroTexto 5">
            <a:extLst>
              <a:ext uri="{FF2B5EF4-FFF2-40B4-BE49-F238E27FC236}">
                <a16:creationId xmlns:a16="http://schemas.microsoft.com/office/drawing/2014/main" id="{E9F56B72-40AA-1A04-3B51-023A37110A23}"/>
              </a:ext>
            </a:extLst>
          </p:cNvPr>
          <p:cNvSpPr txBox="1"/>
          <p:nvPr/>
        </p:nvSpPr>
        <p:spPr>
          <a:xfrm>
            <a:off x="533370" y="1684804"/>
            <a:ext cx="2348053" cy="1169551"/>
          </a:xfrm>
          <a:prstGeom prst="rect">
            <a:avLst/>
          </a:prstGeom>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Arial"/>
                <a:ea typeface="+mn-ea"/>
                <a:cs typeface="+mn-cs"/>
              </a:rPr>
              <a:t>16.036,5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Arial"/>
                <a:ea typeface="+mn-ea"/>
                <a:cs typeface="+mn-cs"/>
              </a:rPr>
              <a:t>KM DE GASODUCTOS </a:t>
            </a:r>
          </a:p>
          <a:p>
            <a:pPr algn="ctr">
              <a:defRPr/>
            </a:pPr>
            <a:r>
              <a:rPr lang="es-AR" sz="2000" b="1" dirty="0">
                <a:solidFill>
                  <a:srgbClr val="002060"/>
                </a:solidFill>
                <a:latin typeface="Arial"/>
              </a:rPr>
              <a:t>1.155.720 </a:t>
            </a:r>
          </a:p>
          <a:p>
            <a:pPr algn="ctr">
              <a:defRPr/>
            </a:pPr>
            <a:r>
              <a:rPr lang="es-AR" sz="1400" dirty="0">
                <a:solidFill>
                  <a:srgbClr val="278FD8"/>
                </a:solidFill>
                <a:latin typeface="Arial"/>
              </a:rPr>
              <a:t>HP DE POTENCIA</a:t>
            </a: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p:txBody>
      </p:sp>
      <p:sp>
        <p:nvSpPr>
          <p:cNvPr id="8" name="CuadroTexto 7">
            <a:extLst>
              <a:ext uri="{FF2B5EF4-FFF2-40B4-BE49-F238E27FC236}">
                <a16:creationId xmlns:a16="http://schemas.microsoft.com/office/drawing/2014/main" id="{86C70955-D799-1215-F811-960241378A31}"/>
              </a:ext>
            </a:extLst>
          </p:cNvPr>
          <p:cNvSpPr txBox="1"/>
          <p:nvPr/>
        </p:nvSpPr>
        <p:spPr>
          <a:xfrm>
            <a:off x="4648918" y="1124934"/>
            <a:ext cx="2548700" cy="2800767"/>
          </a:xfrm>
          <a:prstGeom prst="rect">
            <a:avLst/>
          </a:prstGeom>
          <a:ln w="1905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b="1" dirty="0">
                <a:solidFill>
                  <a:srgbClr val="002060"/>
                </a:solidFill>
                <a:latin typeface="Arial"/>
              </a:rPr>
              <a:t>AMPLIACIÓN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Arial"/>
                <a:ea typeface="+mn-ea"/>
                <a:cs typeface="+mn-cs"/>
              </a:rPr>
              <a:t>2019-2023</a:t>
            </a:r>
            <a:endParaRPr kumimoji="0" lang="es-AR" sz="12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highlight>
                  <a:srgbClr val="00FFFF"/>
                </a:highlight>
                <a:uLnTx/>
                <a:uFillTx/>
                <a:latin typeface="Arial"/>
                <a:ea typeface="+mn-ea"/>
                <a:cs typeface="+mn-cs"/>
              </a:rPr>
              <a:t>+ 20%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Gasoductos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600" b="1" dirty="0">
              <a:solidFill>
                <a:srgbClr val="002060"/>
              </a:solidFill>
              <a:latin typeface="Arial"/>
            </a:endParaRPr>
          </a:p>
          <a:p>
            <a:pPr algn="ctr">
              <a:defRPr/>
            </a:pPr>
            <a:r>
              <a:rPr lang="es-AR" sz="3200" b="1" dirty="0">
                <a:solidFill>
                  <a:srgbClr val="002060"/>
                </a:solidFill>
                <a:highlight>
                  <a:srgbClr val="00FFFF"/>
                </a:highlight>
                <a:latin typeface="Arial"/>
              </a:rPr>
              <a:t>+ 30%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600" b="1" dirty="0">
                <a:solidFill>
                  <a:srgbClr val="002060"/>
                </a:solidFill>
                <a:latin typeface="Arial"/>
              </a:rPr>
              <a:t>Potencia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srgbClr val="278FD8"/>
              </a:solidFill>
              <a:effectLst/>
              <a:uLnTx/>
              <a:uFillTx/>
              <a:latin typeface="Arial"/>
              <a:ea typeface="+mn-ea"/>
              <a:cs typeface="+mn-cs"/>
            </a:endParaRPr>
          </a:p>
        </p:txBody>
      </p:sp>
      <p:sp>
        <p:nvSpPr>
          <p:cNvPr id="9" name="Google Shape;5315;p126">
            <a:extLst>
              <a:ext uri="{FF2B5EF4-FFF2-40B4-BE49-F238E27FC236}">
                <a16:creationId xmlns:a16="http://schemas.microsoft.com/office/drawing/2014/main" id="{A739578C-A7B9-9227-7A87-814C069CEB36}"/>
              </a:ext>
            </a:extLst>
          </p:cNvPr>
          <p:cNvSpPr txBox="1">
            <a:spLocks/>
          </p:cNvSpPr>
          <p:nvPr/>
        </p:nvSpPr>
        <p:spPr>
          <a:xfrm>
            <a:off x="220158" y="2977070"/>
            <a:ext cx="6092364" cy="66985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defTabSz="914400" rtl="0" eaLnBrk="1" fontAlgn="auto" latinLnBrk="0" hangingPunct="1">
              <a:spcBef>
                <a:spcPts val="0"/>
              </a:spcBef>
              <a:spcAft>
                <a:spcPts val="0"/>
              </a:spcAft>
              <a:buClr>
                <a:srgbClr val="278FD8"/>
              </a:buClr>
              <a:buSzPts val="1600"/>
              <a:tabLst/>
              <a:defRPr/>
            </a:pPr>
            <a:r>
              <a:rPr lang="es-AR" sz="1600" dirty="0">
                <a:solidFill>
                  <a:srgbClr val="002060"/>
                </a:solidFill>
                <a:latin typeface="Arial"/>
                <a:ea typeface="+mn-ea"/>
                <a:cs typeface="+mn-cs"/>
              </a:rPr>
              <a:t>DNU 76/2022 </a:t>
            </a:r>
          </a:p>
          <a:p>
            <a:pPr marL="169329" marR="0" lvl="0" indent="0" defTabSz="914400" rtl="0" eaLnBrk="1" fontAlgn="auto" latinLnBrk="0" hangingPunct="1">
              <a:spcBef>
                <a:spcPts val="0"/>
              </a:spcBef>
              <a:spcAft>
                <a:spcPts val="0"/>
              </a:spcAft>
              <a:buClr>
                <a:srgbClr val="278FD8"/>
              </a:buClr>
              <a:buSzPts val="1600"/>
              <a:tabLst/>
              <a:defRPr/>
            </a:pPr>
            <a:r>
              <a:rPr lang="es-AR" sz="1600" dirty="0">
                <a:solidFill>
                  <a:srgbClr val="002060"/>
                </a:solidFill>
                <a:latin typeface="Arial"/>
                <a:ea typeface="+mn-ea"/>
                <a:cs typeface="+mn-cs"/>
              </a:rPr>
              <a:t>Proyectos Programa </a:t>
            </a:r>
            <a:r>
              <a:rPr lang="es-AR" sz="1600" dirty="0" err="1">
                <a:solidFill>
                  <a:srgbClr val="002060"/>
                </a:solidFill>
                <a:latin typeface="Arial"/>
                <a:ea typeface="+mn-ea"/>
                <a:cs typeface="+mn-cs"/>
              </a:rPr>
              <a:t>Transport.Ar</a:t>
            </a:r>
            <a:endParaRPr lang="es-AR" sz="1600" dirty="0">
              <a:solidFill>
                <a:srgbClr val="002060"/>
              </a:solidFill>
              <a:latin typeface="Arial"/>
              <a:ea typeface="+mn-ea"/>
              <a:cs typeface="+mn-cs"/>
            </a:endParaRPr>
          </a:p>
        </p:txBody>
      </p:sp>
      <p:sp>
        <p:nvSpPr>
          <p:cNvPr id="10" name="CuadroTexto 9">
            <a:extLst>
              <a:ext uri="{FF2B5EF4-FFF2-40B4-BE49-F238E27FC236}">
                <a16:creationId xmlns:a16="http://schemas.microsoft.com/office/drawing/2014/main" id="{61CE79D5-BD49-CD25-C23C-8D49CFC44AA1}"/>
              </a:ext>
            </a:extLst>
          </p:cNvPr>
          <p:cNvSpPr txBox="1"/>
          <p:nvPr/>
        </p:nvSpPr>
        <p:spPr>
          <a:xfrm>
            <a:off x="533370" y="3678760"/>
            <a:ext cx="2348053" cy="1169551"/>
          </a:xfrm>
          <a:prstGeom prst="rect">
            <a:avLst/>
          </a:prstGeom>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Arial"/>
                <a:ea typeface="+mn-ea"/>
                <a:cs typeface="+mn-cs"/>
              </a:rPr>
              <a:t>3.000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Arial"/>
                <a:ea typeface="+mn-ea"/>
                <a:cs typeface="+mn-cs"/>
              </a:rPr>
              <a:t>KM DE GASODUCTOS </a:t>
            </a:r>
          </a:p>
          <a:p>
            <a:pPr algn="ctr">
              <a:defRPr/>
            </a:pPr>
            <a:r>
              <a:rPr lang="es-AR" sz="2000" b="1" dirty="0">
                <a:solidFill>
                  <a:srgbClr val="002060"/>
                </a:solidFill>
                <a:latin typeface="Arial"/>
              </a:rPr>
              <a:t>330.000 </a:t>
            </a:r>
          </a:p>
          <a:p>
            <a:pPr algn="ctr">
              <a:defRPr/>
            </a:pPr>
            <a:r>
              <a:rPr lang="es-AR" sz="1400" dirty="0">
                <a:solidFill>
                  <a:srgbClr val="278FD8"/>
                </a:solidFill>
                <a:latin typeface="Arial"/>
              </a:rPr>
              <a:t>HP DE POTENCIA</a:t>
            </a: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p:txBody>
      </p:sp>
      <p:sp>
        <p:nvSpPr>
          <p:cNvPr id="12" name="CuadroTexto 11">
            <a:extLst>
              <a:ext uri="{FF2B5EF4-FFF2-40B4-BE49-F238E27FC236}">
                <a16:creationId xmlns:a16="http://schemas.microsoft.com/office/drawing/2014/main" id="{791B853F-165A-E2D7-83F8-36131FB8F1E9}"/>
              </a:ext>
            </a:extLst>
          </p:cNvPr>
          <p:cNvSpPr txBox="1"/>
          <p:nvPr/>
        </p:nvSpPr>
        <p:spPr>
          <a:xfrm>
            <a:off x="3672167" y="4352589"/>
            <a:ext cx="3992132" cy="2292935"/>
          </a:xfrm>
          <a:prstGeom prst="rect">
            <a:avLst/>
          </a:prstGeom>
          <a:noFill/>
        </p:spPr>
        <p:txBody>
          <a:bodyPr wrap="square" rtlCol="0">
            <a:spAutoFit/>
          </a:bodyPr>
          <a:lstStyle/>
          <a:p>
            <a:r>
              <a:rPr lang="es-AR" sz="1100" dirty="0"/>
              <a:t>1 - Gasoducto Presidente Néstor Kirchner </a:t>
            </a:r>
          </a:p>
          <a:p>
            <a:r>
              <a:rPr lang="es-AR" sz="1100" dirty="0"/>
              <a:t>2 - Gasoducto Mercedes – Cardales </a:t>
            </a:r>
          </a:p>
          <a:p>
            <a:r>
              <a:rPr lang="es-AR" sz="1100" dirty="0"/>
              <a:t>3 - Reversión Gasoducto Norte  I y II  </a:t>
            </a:r>
          </a:p>
          <a:p>
            <a:r>
              <a:rPr lang="es-AR" sz="1100" dirty="0"/>
              <a:t>4 - Ampliación Gasoducto </a:t>
            </a:r>
            <a:r>
              <a:rPr lang="es-AR" sz="1100" dirty="0" err="1"/>
              <a:t>Neuba</a:t>
            </a:r>
            <a:r>
              <a:rPr lang="es-AR" sz="1100" dirty="0"/>
              <a:t> II     </a:t>
            </a:r>
          </a:p>
          <a:p>
            <a:r>
              <a:rPr lang="es-AR" sz="1100" dirty="0"/>
              <a:t>5 - Ampliación Gasoducto Centro – Oeste    </a:t>
            </a:r>
          </a:p>
          <a:p>
            <a:r>
              <a:rPr lang="es-AR" sz="1100" dirty="0"/>
              <a:t>6 - Conexión GNEA – San Jerónimo    </a:t>
            </a:r>
          </a:p>
          <a:p>
            <a:r>
              <a:rPr lang="es-AR" sz="1100" dirty="0"/>
              <a:t>7 - </a:t>
            </a:r>
            <a:r>
              <a:rPr lang="es-AR" sz="1100" dirty="0" err="1"/>
              <a:t>Loops</a:t>
            </a:r>
            <a:r>
              <a:rPr lang="es-AR" sz="1100" dirty="0"/>
              <a:t> y Compresión en Aldea Brasilera (Gasoducto Entrerriano)  </a:t>
            </a:r>
          </a:p>
          <a:p>
            <a:r>
              <a:rPr lang="es-AR" sz="1100" dirty="0"/>
              <a:t>8 - Ampliación GNEA por Aumento de Compresión  </a:t>
            </a:r>
          </a:p>
          <a:p>
            <a:r>
              <a:rPr lang="es-AR" sz="1100" dirty="0"/>
              <a:t>9 - Etapa III GNEA (Corrientes - Misiones)     </a:t>
            </a:r>
          </a:p>
          <a:p>
            <a:r>
              <a:rPr lang="es-AR" sz="1100" dirty="0"/>
              <a:t>10 - Ampliación tramos finales gasoductos en AMBA   </a:t>
            </a:r>
          </a:p>
          <a:p>
            <a:r>
              <a:rPr lang="es-AR" sz="1100" dirty="0"/>
              <a:t>11 - Ampliación de Capacidad de Transporte Gasoducto San Martín.</a:t>
            </a:r>
            <a:endParaRPr lang="en-US" sz="1100" dirty="0"/>
          </a:p>
        </p:txBody>
      </p:sp>
      <p:cxnSp>
        <p:nvCxnSpPr>
          <p:cNvPr id="14" name="Conector recto de flecha 13">
            <a:extLst>
              <a:ext uri="{FF2B5EF4-FFF2-40B4-BE49-F238E27FC236}">
                <a16:creationId xmlns:a16="http://schemas.microsoft.com/office/drawing/2014/main" id="{4E4C72F7-62C5-D503-DF52-B6B0EA50B4A6}"/>
              </a:ext>
            </a:extLst>
          </p:cNvPr>
          <p:cNvCxnSpPr>
            <a:cxnSpLocks/>
            <a:stCxn id="10" idx="3"/>
            <a:endCxn id="12" idx="1"/>
          </p:cNvCxnSpPr>
          <p:nvPr/>
        </p:nvCxnSpPr>
        <p:spPr>
          <a:xfrm>
            <a:off x="2881423" y="4263536"/>
            <a:ext cx="790744" cy="1235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403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390002" y="671691"/>
            <a:ext cx="11411995"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1" i="0" strike="noStrike" kern="1200" cap="none" spc="0" normalizeH="0" baseline="0" noProof="0" dirty="0">
                <a:ln>
                  <a:noFill/>
                </a:ln>
                <a:solidFill>
                  <a:srgbClr val="002060"/>
                </a:solidFill>
                <a:effectLst/>
                <a:uLnTx/>
                <a:uFillTx/>
                <a:latin typeface="+mj-lt"/>
                <a:ea typeface="+mn-ea"/>
                <a:cs typeface="+mn-cs"/>
              </a:rPr>
              <a:t>Creación del Programa Transport.AR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Resolución 67/2022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DNU 76/2022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1" i="0" strike="noStrike" kern="1200" cap="none" spc="0" normalizeH="0" baseline="0" noProof="0" dirty="0">
                <a:ln>
                  <a:noFill/>
                </a:ln>
                <a:solidFill>
                  <a:srgbClr val="002060"/>
                </a:solidFill>
                <a:effectLst/>
                <a:uLnTx/>
                <a:uFillTx/>
                <a:latin typeface="+mj-lt"/>
                <a:ea typeface="+mn-ea"/>
                <a:cs typeface="+mn-cs"/>
              </a:rPr>
              <a:t>Descripción obras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i="0" u="none" strike="noStrike" kern="1200" cap="none" spc="0" normalizeH="0" baseline="0" noProof="0" dirty="0">
                <a:ln>
                  <a:noFill/>
                </a:ln>
                <a:solidFill>
                  <a:srgbClr val="002060"/>
                </a:solidFill>
                <a:effectLst/>
                <a:uLnTx/>
                <a:uFillTx/>
                <a:latin typeface="+mj-lt"/>
                <a:ea typeface="+mn-ea"/>
                <a:cs typeface="+mn-cs"/>
              </a:rPr>
              <a:t>ETAPA 1</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Gasoducto Presidente Néstor Kirchner Tramo 1</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err="1">
                <a:ln>
                  <a:noFill/>
                </a:ln>
                <a:solidFill>
                  <a:srgbClr val="278FD8"/>
                </a:solidFill>
                <a:effectLst/>
                <a:uLnTx/>
                <a:uFillTx/>
                <a:latin typeface="+mj-lt"/>
                <a:ea typeface="+mn-ea"/>
                <a:cs typeface="+mn-cs"/>
              </a:rPr>
              <a:t>Loop</a:t>
            </a:r>
            <a:r>
              <a:rPr kumimoji="0" lang="es-AR" sz="2200" b="0" i="0" u="none" strike="noStrike" kern="1200" cap="none" spc="0" normalizeH="0" baseline="0" noProof="0" dirty="0">
                <a:ln>
                  <a:noFill/>
                </a:ln>
                <a:solidFill>
                  <a:srgbClr val="278FD8"/>
                </a:solidFill>
                <a:effectLst/>
                <a:uLnTx/>
                <a:uFillTx/>
                <a:latin typeface="+mj-lt"/>
                <a:ea typeface="+mn-ea"/>
                <a:cs typeface="+mn-cs"/>
              </a:rPr>
              <a:t> NEUBA II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Gasoducto Mercedes-Cardales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Reversión Gasoducto Norte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mj-lt"/>
                <a:ea typeface="+mn-ea"/>
                <a:cs typeface="+mn-cs"/>
              </a:rPr>
              <a:t>ETAPA 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Gasoducto Presidente Néstor Kirchner Tramo 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Plantas Compresoras Tramo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3986485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ítulo 4">
            <a:extLst>
              <a:ext uri="{FF2B5EF4-FFF2-40B4-BE49-F238E27FC236}">
                <a16:creationId xmlns:a16="http://schemas.microsoft.com/office/drawing/2014/main" id="{77DF3EDC-6362-4932-BB98-117D2E1D2512}"/>
              </a:ext>
            </a:extLst>
          </p:cNvPr>
          <p:cNvSpPr txBox="1">
            <a:spLocks/>
          </p:cNvSpPr>
          <p:nvPr/>
        </p:nvSpPr>
        <p:spPr>
          <a:xfrm>
            <a:off x="5070261" y="922216"/>
            <a:ext cx="10515600" cy="5225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999"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AR" sz="3000" b="1" i="0" u="none" strike="noStrike" kern="1200" cap="none" spc="0" normalizeH="0" baseline="0" noProof="0">
              <a:ln>
                <a:noFill/>
              </a:ln>
              <a:solidFill>
                <a:srgbClr val="00B0F0"/>
              </a:solidFill>
              <a:effectLst/>
              <a:uLnTx/>
              <a:uFillTx/>
              <a:latin typeface="Century Gothic" panose="020B0502020202020204" pitchFamily="34" charset="0"/>
              <a:ea typeface="+mj-ea"/>
              <a:cs typeface="Arial"/>
            </a:endParaRPr>
          </a:p>
        </p:txBody>
      </p:sp>
      <p:sp>
        <p:nvSpPr>
          <p:cNvPr id="6" name="CuadroTexto 5">
            <a:extLst>
              <a:ext uri="{FF2B5EF4-FFF2-40B4-BE49-F238E27FC236}">
                <a16:creationId xmlns:a16="http://schemas.microsoft.com/office/drawing/2014/main" id="{284FE3DA-F826-6937-59F1-EBBBE8676558}"/>
              </a:ext>
            </a:extLst>
          </p:cNvPr>
          <p:cNvSpPr txBox="1"/>
          <p:nvPr/>
        </p:nvSpPr>
        <p:spPr>
          <a:xfrm>
            <a:off x="390002" y="1444808"/>
            <a:ext cx="11284762" cy="40010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200" b="1" i="0" u="none" strike="noStrike" kern="1200" cap="none" spc="0" normalizeH="0" baseline="0" noProof="0" dirty="0">
              <a:ln>
                <a:noFill/>
              </a:ln>
              <a:solidFill>
                <a:srgbClr val="00206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srgbClr val="002060"/>
                </a:solidFill>
                <a:effectLst/>
                <a:uLnTx/>
                <a:uFillTx/>
                <a:latin typeface="+mj-lt"/>
                <a:ea typeface="+mn-ea"/>
                <a:cs typeface="+mn-cs"/>
              </a:rPr>
              <a:t>RESO 67/2022 – </a:t>
            </a:r>
            <a:r>
              <a:rPr kumimoji="0" lang="es-AR" sz="2200" b="1" i="0" u="none" strike="noStrike" kern="1200" cap="none" spc="0" normalizeH="0" baseline="0" noProof="0" dirty="0">
                <a:ln>
                  <a:noFill/>
                </a:ln>
                <a:solidFill>
                  <a:srgbClr val="278FD8"/>
                </a:solidFill>
                <a:effectLst/>
                <a:uLnTx/>
                <a:uFillTx/>
                <a:latin typeface="+mj-lt"/>
                <a:ea typeface="+mn-ea"/>
                <a:cs typeface="+mn-cs"/>
              </a:rPr>
              <a:t>Interés Público Nacional construcción GASODUCTO PRESIDENTE NÉSTOR KIRCHNER y Obras Prioritarias – 7/02/2022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i="0" u="none" strike="noStrike" kern="1200" cap="none" spc="0" normalizeH="0" baseline="0" noProof="0" dirty="0">
                <a:ln>
                  <a:noFill/>
                </a:ln>
                <a:solidFill>
                  <a:srgbClr val="002060"/>
                </a:solidFill>
                <a:effectLst/>
                <a:uLnTx/>
                <a:uFillTx/>
                <a:latin typeface="+mj-lt"/>
                <a:ea typeface="+mn-ea"/>
                <a:cs typeface="+mn-cs"/>
              </a:rPr>
              <a:t>ARTÍCULO 1°.- </a:t>
            </a:r>
            <a:r>
              <a:rPr kumimoji="0" lang="es-AR" i="0" u="none" strike="noStrike" kern="1200" cap="none" spc="0" normalizeH="0" baseline="0" noProof="0" dirty="0">
                <a:ln>
                  <a:noFill/>
                </a:ln>
                <a:solidFill>
                  <a:srgbClr val="278FD8"/>
                </a:solidFill>
                <a:effectLst/>
                <a:uLnTx/>
                <a:uFillTx/>
                <a:latin typeface="+mj-lt"/>
                <a:ea typeface="+mn-ea"/>
                <a:cs typeface="+mn-cs"/>
              </a:rPr>
              <a:t>Declárase de Interés Público Nacional la construcción del "GASODUCTO PRESIDENTE NÉSTOR KIRCHNER" como proyecto estratégico para el desarrollo del gas natural en la REPÚBLICA ARGENTINA;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b="1"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i="0" u="none" strike="noStrike" kern="1200" cap="none" spc="0" normalizeH="0" baseline="0" noProof="0" dirty="0">
                <a:ln>
                  <a:noFill/>
                </a:ln>
                <a:solidFill>
                  <a:srgbClr val="002060"/>
                </a:solidFill>
                <a:effectLst/>
                <a:uLnTx/>
                <a:uFillTx/>
                <a:latin typeface="+mj-lt"/>
                <a:ea typeface="+mn-ea"/>
                <a:cs typeface="+mn-cs"/>
              </a:rPr>
              <a:t>ARTÍCULO 2°.- </a:t>
            </a:r>
            <a:r>
              <a:rPr kumimoji="0" lang="es-AR" i="0" u="none" strike="noStrike" kern="1200" cap="none" spc="0" normalizeH="0" baseline="0" noProof="0" dirty="0">
                <a:ln>
                  <a:noFill/>
                </a:ln>
                <a:solidFill>
                  <a:srgbClr val="278FD8"/>
                </a:solidFill>
                <a:effectLst/>
                <a:uLnTx/>
                <a:uFillTx/>
                <a:latin typeface="+mj-lt"/>
                <a:ea typeface="+mn-ea"/>
                <a:cs typeface="+mn-cs"/>
              </a:rPr>
              <a:t>Créase el Programa Sistema de Gasoductos “</a:t>
            </a:r>
            <a:r>
              <a:rPr kumimoji="0" lang="es-AR" i="0" u="none" strike="noStrike" kern="1200" cap="none" spc="0" normalizeH="0" baseline="0" noProof="0" dirty="0" err="1">
                <a:ln>
                  <a:noFill/>
                </a:ln>
                <a:solidFill>
                  <a:srgbClr val="278FD8"/>
                </a:solidFill>
                <a:effectLst/>
                <a:uLnTx/>
                <a:uFillTx/>
                <a:latin typeface="+mj-lt"/>
                <a:ea typeface="+mn-ea"/>
                <a:cs typeface="+mn-cs"/>
              </a:rPr>
              <a:t>Transport.Ar</a:t>
            </a:r>
            <a:r>
              <a:rPr kumimoji="0" lang="es-AR" i="0" u="none" strike="noStrike" kern="1200" cap="none" spc="0" normalizeH="0" baseline="0" noProof="0" dirty="0">
                <a:ln>
                  <a:noFill/>
                </a:ln>
                <a:solidFill>
                  <a:srgbClr val="278FD8"/>
                </a:solidFill>
                <a:effectLst/>
                <a:uLnTx/>
                <a:uFillTx/>
                <a:latin typeface="+mj-lt"/>
                <a:ea typeface="+mn-ea"/>
                <a:cs typeface="+mn-cs"/>
              </a:rPr>
              <a:t> Producción Nacional”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i="0" u="none" strike="noStrike" kern="1200" cap="none" spc="0" normalizeH="0" baseline="0" noProof="0" dirty="0">
                <a:ln>
                  <a:noFill/>
                </a:ln>
                <a:solidFill>
                  <a:srgbClr val="002060"/>
                </a:solidFill>
                <a:effectLst/>
                <a:uLnTx/>
                <a:uFillTx/>
                <a:latin typeface="+mj-lt"/>
                <a:ea typeface="+mn-ea"/>
                <a:cs typeface="+mn-cs"/>
              </a:rPr>
              <a:t>ARTÍCULO 3°.- </a:t>
            </a:r>
            <a:r>
              <a:rPr kumimoji="0" lang="es-AR" i="0" u="none" strike="noStrike" kern="1200" cap="none" spc="0" normalizeH="0" baseline="0" noProof="0" dirty="0" err="1">
                <a:ln>
                  <a:noFill/>
                </a:ln>
                <a:solidFill>
                  <a:srgbClr val="278FD8"/>
                </a:solidFill>
                <a:effectLst/>
                <a:uLnTx/>
                <a:uFillTx/>
                <a:latin typeface="+mj-lt"/>
                <a:ea typeface="+mn-ea"/>
                <a:cs typeface="+mn-cs"/>
              </a:rPr>
              <a:t>Apruébase</a:t>
            </a:r>
            <a:r>
              <a:rPr kumimoji="0" lang="es-AR" i="0" u="none" strike="noStrike" kern="1200" cap="none" spc="0" normalizeH="0" baseline="0" noProof="0" dirty="0">
                <a:ln>
                  <a:noFill/>
                </a:ln>
                <a:solidFill>
                  <a:srgbClr val="278FD8"/>
                </a:solidFill>
                <a:effectLst/>
                <a:uLnTx/>
                <a:uFillTx/>
                <a:latin typeface="+mj-lt"/>
                <a:ea typeface="+mn-ea"/>
                <a:cs typeface="+mn-cs"/>
              </a:rPr>
              <a:t> el listado de obras a ejecutar en el marco del Programa Sistema de Gasoductos “</a:t>
            </a:r>
            <a:r>
              <a:rPr kumimoji="0" lang="es-AR" i="0" u="none" strike="noStrike" kern="1200" cap="none" spc="0" normalizeH="0" baseline="0" noProof="0" dirty="0" err="1">
                <a:ln>
                  <a:noFill/>
                </a:ln>
                <a:solidFill>
                  <a:srgbClr val="278FD8"/>
                </a:solidFill>
                <a:effectLst/>
                <a:uLnTx/>
                <a:uFillTx/>
                <a:latin typeface="+mj-lt"/>
                <a:ea typeface="+mn-ea"/>
                <a:cs typeface="+mn-cs"/>
              </a:rPr>
              <a:t>Transport.Ar</a:t>
            </a:r>
            <a:r>
              <a:rPr kumimoji="0" lang="es-AR" i="0" u="none" strike="noStrike" kern="1200" cap="none" spc="0" normalizeH="0" baseline="0" noProof="0" dirty="0">
                <a:ln>
                  <a:noFill/>
                </a:ln>
                <a:solidFill>
                  <a:srgbClr val="278FD8"/>
                </a:solidFill>
                <a:effectLst/>
                <a:uLnTx/>
                <a:uFillTx/>
                <a:latin typeface="+mj-lt"/>
                <a:ea typeface="+mn-ea"/>
                <a:cs typeface="+mn-cs"/>
              </a:rPr>
              <a:t> Producción Nacional”.</a:t>
            </a:r>
          </a:p>
        </p:txBody>
      </p:sp>
      <p:sp>
        <p:nvSpPr>
          <p:cNvPr id="2" name="Google Shape;5160;p118">
            <a:extLst>
              <a:ext uri="{FF2B5EF4-FFF2-40B4-BE49-F238E27FC236}">
                <a16:creationId xmlns:a16="http://schemas.microsoft.com/office/drawing/2014/main" id="{75D44134-4AAB-EEA7-7D21-7CA680B8A0E1}"/>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mj-lt"/>
                <a:sym typeface="Bebas Neue"/>
              </a:rPr>
              <a:t>Programa Transport.AR – </a:t>
            </a:r>
            <a:r>
              <a:rPr kumimoji="0" lang="pt-BR" sz="4000" b="1" i="0" u="none" strike="noStrike" kern="0" cap="none" spc="0" normalizeH="0" baseline="0" noProof="0" dirty="0" err="1">
                <a:ln>
                  <a:noFill/>
                </a:ln>
                <a:solidFill>
                  <a:srgbClr val="002060"/>
                </a:solidFill>
                <a:effectLst/>
                <a:uLnTx/>
                <a:uFillTx/>
                <a:latin typeface="+mj-lt"/>
                <a:sym typeface="Bebas Neue"/>
              </a:rPr>
              <a:t>Reso</a:t>
            </a:r>
            <a:r>
              <a:rPr kumimoji="0" lang="pt-BR" sz="4000" b="1" i="0" u="none" strike="noStrike" kern="0" cap="none" spc="0" normalizeH="0" baseline="0" noProof="0" dirty="0">
                <a:ln>
                  <a:noFill/>
                </a:ln>
                <a:solidFill>
                  <a:srgbClr val="002060"/>
                </a:solidFill>
                <a:effectLst/>
                <a:uLnTx/>
                <a:uFillTx/>
                <a:latin typeface="+mj-lt"/>
                <a:sym typeface="Bebas Neue"/>
              </a:rPr>
              <a:t>. 67/22</a:t>
            </a:r>
          </a:p>
        </p:txBody>
      </p:sp>
    </p:spTree>
    <p:extLst>
      <p:ext uri="{BB962C8B-B14F-4D97-AF65-F5344CB8AC3E}">
        <p14:creationId xmlns:p14="http://schemas.microsoft.com/office/powerpoint/2010/main" val="809366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270555" y="1118185"/>
            <a:ext cx="11411995"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mj-lt"/>
                <a:ea typeface="+mn-ea"/>
                <a:cs typeface="+mn-cs"/>
              </a:rPr>
              <a:t>   ARTÍCULO 3°.- Listado de obras: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dirty="0">
              <a:ln>
                <a:noFill/>
              </a:ln>
              <a:solidFill>
                <a:srgbClr val="002060"/>
              </a:solidFill>
              <a:effectLst/>
              <a:uLnTx/>
              <a:uFillTx/>
              <a:latin typeface="+mj-lt"/>
              <a:ea typeface="+mn-ea"/>
              <a:cs typeface="+mn-cs"/>
            </a:endParaRP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Construcción del “GASODUCTO PRESIDENTE NÉSTOR KIRCHNER”: entre las ciudades de </a:t>
            </a:r>
            <a:r>
              <a:rPr kumimoji="0" lang="es-AR" sz="1600" b="0" i="0" u="none" strike="noStrike" kern="1200" cap="none" spc="0" normalizeH="0" baseline="0" noProof="0" dirty="0" err="1">
                <a:ln>
                  <a:noFill/>
                </a:ln>
                <a:solidFill>
                  <a:srgbClr val="278FD8"/>
                </a:solidFill>
                <a:effectLst/>
                <a:uLnTx/>
                <a:uFillTx/>
                <a:latin typeface="+mj-lt"/>
                <a:ea typeface="+mn-ea"/>
                <a:cs typeface="+mn-cs"/>
              </a:rPr>
              <a:t>Tratayén</a:t>
            </a:r>
            <a:r>
              <a:rPr kumimoji="0" lang="es-AR" sz="1600" b="0" i="0" u="none" strike="noStrike" kern="1200" cap="none" spc="0" normalizeH="0" baseline="0" noProof="0" dirty="0">
                <a:ln>
                  <a:noFill/>
                </a:ln>
                <a:solidFill>
                  <a:srgbClr val="278FD8"/>
                </a:solidFill>
                <a:effectLst/>
                <a:uLnTx/>
                <a:uFillTx/>
                <a:latin typeface="+mj-lt"/>
                <a:ea typeface="+mn-ea"/>
                <a:cs typeface="+mn-cs"/>
              </a:rPr>
              <a:t> en la Provincia del NEUQUÉN, </a:t>
            </a:r>
            <a:r>
              <a:rPr kumimoji="0" lang="es-AR" sz="1600" b="0" i="0" u="none" strike="noStrike" kern="1200" cap="none" spc="0" normalizeH="0" baseline="0" noProof="0" dirty="0" err="1">
                <a:ln>
                  <a:noFill/>
                </a:ln>
                <a:solidFill>
                  <a:srgbClr val="278FD8"/>
                </a:solidFill>
                <a:effectLst/>
                <a:uLnTx/>
                <a:uFillTx/>
                <a:latin typeface="+mj-lt"/>
                <a:ea typeface="+mn-ea"/>
                <a:cs typeface="+mn-cs"/>
              </a:rPr>
              <a:t>Saliqueló</a:t>
            </a:r>
            <a:r>
              <a:rPr kumimoji="0" lang="es-AR" sz="1600" b="0" i="0" u="none" strike="noStrike" kern="1200" cap="none" spc="0" normalizeH="0" baseline="0" noProof="0" dirty="0">
                <a:ln>
                  <a:noFill/>
                </a:ln>
                <a:solidFill>
                  <a:srgbClr val="278FD8"/>
                </a:solidFill>
                <a:effectLst/>
                <a:uLnTx/>
                <a:uFillTx/>
                <a:latin typeface="+mj-lt"/>
                <a:ea typeface="+mn-ea"/>
                <a:cs typeface="+mn-cs"/>
              </a:rPr>
              <a:t> en la Provincia de BUENOS AIRES, y San Jerónimo en la Provincia de SANTA FE.</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Construcción del gasoducto entre las ciudades de Mercedes y Cardales en la Provincia de BUENOS AIRES.</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Ampliación del Gasoducto NEUBA II: </a:t>
            </a:r>
            <a:r>
              <a:rPr kumimoji="0" lang="es-AR" sz="1600" b="0" i="0" u="none" strike="noStrike" kern="1200" cap="none" spc="0" normalizeH="0" baseline="0" noProof="0" dirty="0" err="1">
                <a:ln>
                  <a:noFill/>
                </a:ln>
                <a:solidFill>
                  <a:srgbClr val="278FD8"/>
                </a:solidFill>
                <a:effectLst/>
                <a:uLnTx/>
                <a:uFillTx/>
                <a:latin typeface="+mj-lt"/>
                <a:ea typeface="+mn-ea"/>
                <a:cs typeface="+mn-cs"/>
              </a:rPr>
              <a:t>loops</a:t>
            </a:r>
            <a:r>
              <a:rPr kumimoji="0" lang="es-AR" sz="1600" b="0" i="0" u="none" strike="noStrike" kern="1200" cap="none" spc="0" normalizeH="0" baseline="0" noProof="0" dirty="0">
                <a:ln>
                  <a:noFill/>
                </a:ln>
                <a:solidFill>
                  <a:srgbClr val="278FD8"/>
                </a:solidFill>
                <a:effectLst/>
                <a:uLnTx/>
                <a:uFillTx/>
                <a:latin typeface="+mj-lt"/>
                <a:ea typeface="+mn-ea"/>
                <a:cs typeface="+mn-cs"/>
              </a:rPr>
              <a:t> y plantas compresoras.</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Reversión del Gasoducto Norte Etapas I y II.</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Expansión del Gasoducto Centro Oeste: distintos tramos entre las zonas Neuquén y Litoral en la Provincia de SANTA FE.</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Ampliación de los tramos finales de gasoductos en AMBA.</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Ampliación de la capacidad de transporte del Gasoducto del Noreste Argentino (GNEA) por aumento de compresión.</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Conexión GNEA - San Jerónimo desde las ciudades de Barrancas hasta el Desvío </a:t>
            </a:r>
            <a:r>
              <a:rPr kumimoji="0" lang="es-AR" sz="1600" b="0" i="0" u="none" strike="noStrike" kern="1200" cap="none" spc="0" normalizeH="0" baseline="0" noProof="0" dirty="0" err="1">
                <a:ln>
                  <a:noFill/>
                </a:ln>
                <a:solidFill>
                  <a:srgbClr val="278FD8"/>
                </a:solidFill>
                <a:effectLst/>
                <a:uLnTx/>
                <a:uFillTx/>
                <a:latin typeface="+mj-lt"/>
                <a:ea typeface="+mn-ea"/>
                <a:cs typeface="+mn-cs"/>
              </a:rPr>
              <a:t>Arijón</a:t>
            </a:r>
            <a:r>
              <a:rPr kumimoji="0" lang="es-AR" sz="1600" b="0" i="0" u="none" strike="noStrike" kern="1200" cap="none" spc="0" normalizeH="0" baseline="0" noProof="0" dirty="0">
                <a:ln>
                  <a:noFill/>
                </a:ln>
                <a:solidFill>
                  <a:srgbClr val="278FD8"/>
                </a:solidFill>
                <a:effectLst/>
                <a:uLnTx/>
                <a:uFillTx/>
                <a:latin typeface="+mj-lt"/>
                <a:ea typeface="+mn-ea"/>
                <a:cs typeface="+mn-cs"/>
              </a:rPr>
              <a:t> en la Provincia de SANTA FE.</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Construcción de </a:t>
            </a:r>
            <a:r>
              <a:rPr kumimoji="0" lang="es-AR" sz="1600" b="0" i="0" u="none" strike="noStrike" kern="1200" cap="none" spc="0" normalizeH="0" baseline="0" noProof="0" dirty="0" err="1">
                <a:ln>
                  <a:noFill/>
                </a:ln>
                <a:solidFill>
                  <a:srgbClr val="278FD8"/>
                </a:solidFill>
                <a:effectLst/>
                <a:uLnTx/>
                <a:uFillTx/>
                <a:latin typeface="+mj-lt"/>
                <a:ea typeface="+mn-ea"/>
                <a:cs typeface="+mn-cs"/>
              </a:rPr>
              <a:t>loops</a:t>
            </a:r>
            <a:r>
              <a:rPr kumimoji="0" lang="es-AR" sz="1600" b="0" i="0" u="none" strike="noStrike" kern="1200" cap="none" spc="0" normalizeH="0" baseline="0" noProof="0" dirty="0">
                <a:ln>
                  <a:noFill/>
                </a:ln>
                <a:solidFill>
                  <a:srgbClr val="278FD8"/>
                </a:solidFill>
                <a:effectLst/>
                <a:uLnTx/>
                <a:uFillTx/>
                <a:latin typeface="+mj-lt"/>
                <a:ea typeface="+mn-ea"/>
                <a:cs typeface="+mn-cs"/>
              </a:rPr>
              <a:t> y compresión en Aldea Brasilera (Gasoducto Entrerriano).</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Ampliación de la capacidad de transporte del Gasoducto General San Martín.</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Realización de la Etapa III “Mesopotamia” del Gasoducto del Noreste Argentino (GNEA) en las Provincias de CORRIENTES y MISIONES.</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Y aquellas obras que defina incorporar esta Secretaría, en función de los planes necesarios de expansión del sistema de transporte nacional de gas natural.</a:t>
            </a:r>
          </a:p>
        </p:txBody>
      </p:sp>
      <p:sp>
        <p:nvSpPr>
          <p:cNvPr id="5" name="Google Shape;5160;p118">
            <a:extLst>
              <a:ext uri="{FF2B5EF4-FFF2-40B4-BE49-F238E27FC236}">
                <a16:creationId xmlns:a16="http://schemas.microsoft.com/office/drawing/2014/main" id="{CABFDAC1-1441-4498-6EF2-86038C3CE13F}"/>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mj-lt"/>
                <a:sym typeface="Bebas Neue"/>
              </a:rPr>
              <a:t>Programa Transport.AR – </a:t>
            </a:r>
            <a:r>
              <a:rPr kumimoji="0" lang="pt-BR" sz="4000" b="1" i="0" u="none" strike="noStrike" kern="0" cap="none" spc="0" normalizeH="0" baseline="0" noProof="0" dirty="0" err="1">
                <a:ln>
                  <a:noFill/>
                </a:ln>
                <a:solidFill>
                  <a:srgbClr val="002060"/>
                </a:solidFill>
                <a:effectLst/>
                <a:uLnTx/>
                <a:uFillTx/>
                <a:latin typeface="+mj-lt"/>
                <a:sym typeface="Bebas Neue"/>
              </a:rPr>
              <a:t>Reso</a:t>
            </a:r>
            <a:r>
              <a:rPr kumimoji="0" lang="pt-BR" sz="4000" b="1" i="0" u="none" strike="noStrike" kern="0" cap="none" spc="0" normalizeH="0" baseline="0" noProof="0" dirty="0">
                <a:ln>
                  <a:noFill/>
                </a:ln>
                <a:solidFill>
                  <a:srgbClr val="002060"/>
                </a:solidFill>
                <a:effectLst/>
                <a:uLnTx/>
                <a:uFillTx/>
                <a:latin typeface="+mj-lt"/>
                <a:sym typeface="Bebas Neue"/>
              </a:rPr>
              <a:t>. 67/22</a:t>
            </a:r>
          </a:p>
        </p:txBody>
      </p:sp>
    </p:spTree>
    <p:extLst>
      <p:ext uri="{BB962C8B-B14F-4D97-AF65-F5344CB8AC3E}">
        <p14:creationId xmlns:p14="http://schemas.microsoft.com/office/powerpoint/2010/main" val="3084927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390002" y="1346147"/>
            <a:ext cx="11343289"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ARTÍCULO 4°.- </a:t>
            </a:r>
            <a:r>
              <a:rPr kumimoji="0" lang="es-AR" sz="1800" b="0" i="0" u="none" strike="noStrike" kern="1200" cap="none" spc="0" normalizeH="0" baseline="0" noProof="0" dirty="0">
                <a:ln>
                  <a:noFill/>
                </a:ln>
                <a:solidFill>
                  <a:srgbClr val="278FD8"/>
                </a:solidFill>
                <a:effectLst/>
                <a:uLnTx/>
                <a:uFillTx/>
                <a:latin typeface="+mj-lt"/>
                <a:ea typeface="+mn-ea"/>
                <a:cs typeface="+mn-cs"/>
              </a:rPr>
              <a:t>Las obras de construcción, ejecución de los gasoductos identificados en los artículos precedentes, se realizará a través de INTEGRACIÓN ENERGÉTICA ARGENTINA SOCIEDAD ANÓNIMA (IEASA), quien las podrá realizar por sí o a través de terceros.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ARTÍCULO 6°.- </a:t>
            </a:r>
            <a:r>
              <a:rPr kumimoji="0" lang="es-AR" sz="1800" b="0" i="0" u="none" strike="noStrike" kern="1200" cap="none" spc="0" normalizeH="0" baseline="0" noProof="0" dirty="0">
                <a:ln>
                  <a:noFill/>
                </a:ln>
                <a:solidFill>
                  <a:srgbClr val="278FD8"/>
                </a:solidFill>
                <a:effectLst/>
                <a:uLnTx/>
                <a:uFillTx/>
                <a:latin typeface="+mj-lt"/>
                <a:ea typeface="+mn-ea"/>
                <a:cs typeface="+mn-cs"/>
              </a:rPr>
              <a:t>Otorgase prioridad a la construcción del “GASODUCTO PRESIDENTE NÉSTOR KIRCHNER” y </a:t>
            </a:r>
            <a:r>
              <a:rPr kumimoji="0" lang="es-AR" sz="1800" b="0" i="0" u="none" strike="noStrike" kern="1200" cap="none" spc="0" normalizeH="0" baseline="0" noProof="0" dirty="0" err="1">
                <a:ln>
                  <a:noFill/>
                </a:ln>
                <a:solidFill>
                  <a:srgbClr val="278FD8"/>
                </a:solidFill>
                <a:effectLst/>
                <a:uLnTx/>
                <a:uFillTx/>
                <a:latin typeface="+mj-lt"/>
                <a:ea typeface="+mn-ea"/>
                <a:cs typeface="+mn-cs"/>
              </a:rPr>
              <a:t>establécese</a:t>
            </a:r>
            <a:r>
              <a:rPr kumimoji="0" lang="es-AR" sz="1800" b="0" i="0" u="none" strike="noStrike" kern="1200" cap="none" spc="0" normalizeH="0" baseline="0" noProof="0" dirty="0">
                <a:ln>
                  <a:noFill/>
                </a:ln>
                <a:solidFill>
                  <a:srgbClr val="278FD8"/>
                </a:solidFill>
                <a:effectLst/>
                <a:uLnTx/>
                <a:uFillTx/>
                <a:latin typeface="+mj-lt"/>
                <a:ea typeface="+mn-ea"/>
                <a:cs typeface="+mn-cs"/>
              </a:rPr>
              <a:t> que la primera etapa de la ejecución del Programa “</a:t>
            </a:r>
            <a:r>
              <a:rPr kumimoji="0" lang="es-AR" sz="1800" b="0" i="0" u="none" strike="noStrike" kern="1200" cap="none" spc="0" normalizeH="0" baseline="0" noProof="0" dirty="0" err="1">
                <a:ln>
                  <a:noFill/>
                </a:ln>
                <a:solidFill>
                  <a:srgbClr val="278FD8"/>
                </a:solidFill>
                <a:effectLst/>
                <a:uLnTx/>
                <a:uFillTx/>
                <a:latin typeface="+mj-lt"/>
                <a:ea typeface="+mn-ea"/>
                <a:cs typeface="+mn-cs"/>
              </a:rPr>
              <a:t>Transport.Ar</a:t>
            </a:r>
            <a:r>
              <a:rPr kumimoji="0" lang="es-AR" sz="1800" b="0" i="0" u="none" strike="noStrike" kern="1200" cap="none" spc="0" normalizeH="0" baseline="0" noProof="0" dirty="0">
                <a:ln>
                  <a:noFill/>
                </a:ln>
                <a:solidFill>
                  <a:srgbClr val="278FD8"/>
                </a:solidFill>
                <a:effectLst/>
                <a:uLnTx/>
                <a:uFillTx/>
                <a:latin typeface="+mj-lt"/>
                <a:ea typeface="+mn-ea"/>
                <a:cs typeface="+mn-cs"/>
              </a:rPr>
              <a:t>” estará integrada por las siguientes obras: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Construcción del “GASODUCTO PRESIDENTE NÉSTOR KIRCHNER" entre </a:t>
            </a:r>
            <a:r>
              <a:rPr kumimoji="0" lang="es-AR" sz="1800" b="0" i="0" u="none" strike="noStrike" kern="1200" cap="none" spc="0" normalizeH="0" baseline="0" noProof="0" dirty="0" err="1">
                <a:ln>
                  <a:noFill/>
                </a:ln>
                <a:solidFill>
                  <a:srgbClr val="278FD8"/>
                </a:solidFill>
                <a:effectLst/>
                <a:uLnTx/>
                <a:uFillTx/>
                <a:latin typeface="+mj-lt"/>
                <a:ea typeface="+mn-ea"/>
                <a:cs typeface="+mn-cs"/>
              </a:rPr>
              <a:t>Tratayen</a:t>
            </a:r>
            <a:r>
              <a:rPr kumimoji="0" lang="es-AR" sz="1800" b="0" i="0" u="none" strike="noStrike" kern="1200" cap="none" spc="0" normalizeH="0" baseline="0" noProof="0" dirty="0">
                <a:ln>
                  <a:noFill/>
                </a:ln>
                <a:solidFill>
                  <a:srgbClr val="278FD8"/>
                </a:solidFill>
                <a:effectLst/>
                <a:uLnTx/>
                <a:uFillTx/>
                <a:latin typeface="+mj-lt"/>
                <a:ea typeface="+mn-ea"/>
                <a:cs typeface="+mn-cs"/>
              </a:rPr>
              <a:t> en la Provincia del NEUQUÉN y </a:t>
            </a:r>
            <a:r>
              <a:rPr kumimoji="0" lang="es-AR" sz="1800" b="0" i="0" u="none" strike="noStrike" kern="1200" cap="none" spc="0" normalizeH="0" baseline="0" noProof="0" dirty="0" err="1">
                <a:ln>
                  <a:noFill/>
                </a:ln>
                <a:solidFill>
                  <a:srgbClr val="278FD8"/>
                </a:solidFill>
                <a:effectLst/>
                <a:uLnTx/>
                <a:uFillTx/>
                <a:latin typeface="+mj-lt"/>
                <a:ea typeface="+mn-ea"/>
                <a:cs typeface="+mn-cs"/>
              </a:rPr>
              <a:t>Saliqueló</a:t>
            </a:r>
            <a:r>
              <a:rPr kumimoji="0" lang="es-AR" sz="1800" b="0" i="0" u="none" strike="noStrike" kern="1200" cap="none" spc="0" normalizeH="0" baseline="0" noProof="0" dirty="0">
                <a:ln>
                  <a:noFill/>
                </a:ln>
                <a:solidFill>
                  <a:srgbClr val="278FD8"/>
                </a:solidFill>
                <a:effectLst/>
                <a:uLnTx/>
                <a:uFillTx/>
                <a:latin typeface="+mj-lt"/>
                <a:ea typeface="+mn-ea"/>
                <a:cs typeface="+mn-cs"/>
              </a:rPr>
              <a:t> en la Provincia de BUENOS AIRES.</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Construcción del gasoducto entre las ciudades de Mercedes y Cardales en la Provincia de BUENOS AIRES.</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Ampliación del Gasoducto NEUBA II: </a:t>
            </a:r>
            <a:r>
              <a:rPr kumimoji="0" lang="es-AR" sz="1800" b="0" i="0" u="none" strike="noStrike" kern="1200" cap="none" spc="0" normalizeH="0" baseline="0" noProof="0" dirty="0" err="1">
                <a:ln>
                  <a:noFill/>
                </a:ln>
                <a:solidFill>
                  <a:srgbClr val="278FD8"/>
                </a:solidFill>
                <a:effectLst/>
                <a:uLnTx/>
                <a:uFillTx/>
                <a:latin typeface="+mj-lt"/>
                <a:ea typeface="+mn-ea"/>
                <a:cs typeface="+mn-cs"/>
              </a:rPr>
              <a:t>loops</a:t>
            </a:r>
            <a:r>
              <a:rPr kumimoji="0" lang="es-AR" sz="1800" b="0" i="0" u="none" strike="noStrike" kern="1200" cap="none" spc="0" normalizeH="0" baseline="0" noProof="0" dirty="0">
                <a:ln>
                  <a:noFill/>
                </a:ln>
                <a:solidFill>
                  <a:srgbClr val="278FD8"/>
                </a:solidFill>
                <a:effectLst/>
                <a:uLnTx/>
                <a:uFillTx/>
                <a:latin typeface="+mj-lt"/>
                <a:ea typeface="+mn-ea"/>
                <a:cs typeface="+mn-cs"/>
              </a:rPr>
              <a:t> y plantas compresoras.</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Reversión del Gasoducto Norte Etapas I y II.</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Expansión del Gasoducto Centro Oeste: distintos tramos entre las zonas Neuquén y Litoral en la Provincia de SANTA FE.</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Ampliación de los tramos finales de gasoductos en AMBA.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2" name="Google Shape;5160;p118">
            <a:extLst>
              <a:ext uri="{FF2B5EF4-FFF2-40B4-BE49-F238E27FC236}">
                <a16:creationId xmlns:a16="http://schemas.microsoft.com/office/drawing/2014/main" id="{CFBE3523-6E93-71F1-57F8-3E014123A3EE}"/>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mj-lt"/>
                <a:sym typeface="Bebas Neue"/>
              </a:rPr>
              <a:t>Programa Transport.AR – </a:t>
            </a:r>
            <a:r>
              <a:rPr kumimoji="0" lang="pt-BR" sz="4000" b="1" i="0" u="none" strike="noStrike" kern="0" cap="none" spc="0" normalizeH="0" baseline="0" noProof="0" dirty="0" err="1">
                <a:ln>
                  <a:noFill/>
                </a:ln>
                <a:solidFill>
                  <a:srgbClr val="002060"/>
                </a:solidFill>
                <a:effectLst/>
                <a:uLnTx/>
                <a:uFillTx/>
                <a:latin typeface="+mj-lt"/>
                <a:sym typeface="Bebas Neue"/>
              </a:rPr>
              <a:t>Reso</a:t>
            </a:r>
            <a:r>
              <a:rPr kumimoji="0" lang="pt-BR" sz="4000" b="1" i="0" u="none" strike="noStrike" kern="0" cap="none" spc="0" normalizeH="0" baseline="0" noProof="0" dirty="0">
                <a:ln>
                  <a:noFill/>
                </a:ln>
                <a:solidFill>
                  <a:srgbClr val="002060"/>
                </a:solidFill>
                <a:effectLst/>
                <a:uLnTx/>
                <a:uFillTx/>
                <a:latin typeface="+mj-lt"/>
                <a:sym typeface="Bebas Neue"/>
              </a:rPr>
              <a:t>. 67/22</a:t>
            </a:r>
          </a:p>
        </p:txBody>
      </p:sp>
    </p:spTree>
    <p:extLst>
      <p:ext uri="{BB962C8B-B14F-4D97-AF65-F5344CB8AC3E}">
        <p14:creationId xmlns:p14="http://schemas.microsoft.com/office/powerpoint/2010/main" val="2655999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390002" y="1261613"/>
            <a:ext cx="11451931"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mj-lt"/>
                <a:ea typeface="+mn-ea"/>
                <a:cs typeface="+mn-cs"/>
              </a:rPr>
              <a:t>DNU 76/2022 – </a:t>
            </a:r>
            <a:r>
              <a:rPr kumimoji="0" lang="es-AR" sz="2400" b="1" i="0" u="none" strike="noStrike" kern="1200" cap="none" spc="0" normalizeH="0" baseline="0" noProof="0" dirty="0">
                <a:ln>
                  <a:noFill/>
                </a:ln>
                <a:solidFill>
                  <a:srgbClr val="278FD8"/>
                </a:solidFill>
                <a:effectLst/>
                <a:uLnTx/>
                <a:uFillTx/>
                <a:latin typeface="+mj-lt"/>
                <a:ea typeface="+mn-ea"/>
                <a:cs typeface="+mn-cs"/>
              </a:rPr>
              <a:t>GASODUCTO PRESIDENTE NÉSTOR KIRCHNER – 11/02/2022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mj-lt"/>
                <a:ea typeface="+mn-ea"/>
                <a:cs typeface="+mn-cs"/>
              </a:rPr>
              <a:t>ARTÍCULO 1°.- </a:t>
            </a:r>
            <a:r>
              <a:rPr kumimoji="0" lang="es-AR" b="0" i="0" u="none" strike="noStrike" kern="1200" cap="none" spc="0" normalizeH="0" baseline="0" noProof="0" dirty="0" err="1">
                <a:ln>
                  <a:noFill/>
                </a:ln>
                <a:solidFill>
                  <a:srgbClr val="278FD8"/>
                </a:solidFill>
                <a:effectLst/>
                <a:uLnTx/>
                <a:uFillTx/>
                <a:latin typeface="+mj-lt"/>
                <a:ea typeface="+mn-ea"/>
                <a:cs typeface="+mn-cs"/>
              </a:rPr>
              <a:t>Otórgase</a:t>
            </a:r>
            <a:r>
              <a:rPr kumimoji="0" lang="es-AR" b="0" i="0" u="none" strike="noStrike" kern="1200" cap="none" spc="0" normalizeH="0" baseline="0" noProof="0" dirty="0">
                <a:ln>
                  <a:noFill/>
                </a:ln>
                <a:solidFill>
                  <a:srgbClr val="278FD8"/>
                </a:solidFill>
                <a:effectLst/>
                <a:uLnTx/>
                <a:uFillTx/>
                <a:latin typeface="+mj-lt"/>
                <a:ea typeface="+mn-ea"/>
                <a:cs typeface="+mn-cs"/>
              </a:rPr>
              <a:t> a INTEGRACIÓN ENERGÉTICA ARGENTINA S.A. (IEASA) una </a:t>
            </a:r>
            <a:r>
              <a:rPr kumimoji="0" lang="es-AR" b="1" i="0" u="none" strike="noStrike" kern="1200" cap="none" spc="0" normalizeH="0" baseline="0" noProof="0" dirty="0">
                <a:ln>
                  <a:noFill/>
                </a:ln>
                <a:solidFill>
                  <a:srgbClr val="002060"/>
                </a:solidFill>
                <a:effectLst/>
                <a:uLnTx/>
                <a:uFillTx/>
                <a:latin typeface="+mj-lt"/>
                <a:ea typeface="+mn-ea"/>
                <a:cs typeface="+mn-cs"/>
              </a:rPr>
              <a:t>Concesión de Transporte sobre el "GASODUCTO PRESIDENTE NÉSTOR KIRCHNER"</a:t>
            </a:r>
            <a:r>
              <a:rPr kumimoji="0" lang="es-AR" b="1" i="0" u="none" strike="noStrike" kern="1200" cap="none" spc="0" normalizeH="0" baseline="0" noProof="0" dirty="0">
                <a:ln>
                  <a:noFill/>
                </a:ln>
                <a:solidFill>
                  <a:srgbClr val="278FD8"/>
                </a:solidFill>
                <a:effectLst/>
                <a:uLnTx/>
                <a:uFillTx/>
                <a:latin typeface="+mj-lt"/>
                <a:ea typeface="+mn-ea"/>
                <a:cs typeface="+mn-cs"/>
              </a:rPr>
              <a:t>, </a:t>
            </a:r>
            <a:r>
              <a:rPr kumimoji="0" lang="es-AR" b="0" i="0" u="none" strike="noStrike" kern="1200" cap="none" spc="0" normalizeH="0" baseline="0" noProof="0" dirty="0">
                <a:ln>
                  <a:noFill/>
                </a:ln>
                <a:solidFill>
                  <a:srgbClr val="278FD8"/>
                </a:solidFill>
                <a:effectLst/>
                <a:uLnTx/>
                <a:uFillTx/>
                <a:latin typeface="+mj-lt"/>
                <a:ea typeface="+mn-ea"/>
                <a:cs typeface="+mn-cs"/>
              </a:rPr>
              <a:t>según lo previsto en los artículos 28, 39 y concordantes de la Ley </a:t>
            </a:r>
            <a:r>
              <a:rPr kumimoji="0" lang="es-AR" b="0" i="0" u="none" strike="noStrike" kern="1200" cap="none" spc="0" normalizeH="0" baseline="0" noProof="0" dirty="0" err="1">
                <a:ln>
                  <a:noFill/>
                </a:ln>
                <a:solidFill>
                  <a:srgbClr val="278FD8"/>
                </a:solidFill>
                <a:effectLst/>
                <a:uLnTx/>
                <a:uFillTx/>
                <a:latin typeface="+mj-lt"/>
                <a:ea typeface="+mn-ea"/>
                <a:cs typeface="+mn-cs"/>
              </a:rPr>
              <a:t>Nº</a:t>
            </a:r>
            <a:r>
              <a:rPr kumimoji="0" lang="es-AR" b="0" i="0" u="none" strike="noStrike" kern="1200" cap="none" spc="0" normalizeH="0" baseline="0" noProof="0" dirty="0">
                <a:ln>
                  <a:noFill/>
                </a:ln>
                <a:solidFill>
                  <a:srgbClr val="278FD8"/>
                </a:solidFill>
                <a:effectLst/>
                <a:uLnTx/>
                <a:uFillTx/>
                <a:latin typeface="+mj-lt"/>
                <a:ea typeface="+mn-ea"/>
                <a:cs typeface="+mn-cs"/>
              </a:rPr>
              <a:t> 17.319, para transportar gas con punto de partida desde las proximidades de </a:t>
            </a:r>
            <a:r>
              <a:rPr kumimoji="0" lang="es-AR" b="0" i="0" u="none" strike="noStrike" kern="1200" cap="none" spc="0" normalizeH="0" baseline="0" noProof="0" dirty="0" err="1">
                <a:ln>
                  <a:noFill/>
                </a:ln>
                <a:solidFill>
                  <a:srgbClr val="278FD8"/>
                </a:solidFill>
                <a:effectLst/>
                <a:uLnTx/>
                <a:uFillTx/>
                <a:latin typeface="+mj-lt"/>
                <a:ea typeface="+mn-ea"/>
                <a:cs typeface="+mn-cs"/>
              </a:rPr>
              <a:t>Tratayén</a:t>
            </a:r>
            <a:r>
              <a:rPr kumimoji="0" lang="es-AR" b="0" i="0" u="none" strike="noStrike" kern="1200" cap="none" spc="0" normalizeH="0" baseline="0" noProof="0" dirty="0">
                <a:ln>
                  <a:noFill/>
                </a:ln>
                <a:solidFill>
                  <a:srgbClr val="278FD8"/>
                </a:solidFill>
                <a:effectLst/>
                <a:uLnTx/>
                <a:uFillTx/>
                <a:latin typeface="+mj-lt"/>
                <a:ea typeface="+mn-ea"/>
                <a:cs typeface="+mn-cs"/>
              </a:rPr>
              <a:t> en la Provincia del NEUQUÉN, atravesando las Provincias de RÍO NEGRO, LA PAMPA, pasando por </a:t>
            </a:r>
            <a:r>
              <a:rPr kumimoji="0" lang="es-AR" b="0" i="0" u="none" strike="noStrike" kern="1200" cap="none" spc="0" normalizeH="0" baseline="0" noProof="0" dirty="0" err="1">
                <a:ln>
                  <a:noFill/>
                </a:ln>
                <a:solidFill>
                  <a:srgbClr val="278FD8"/>
                </a:solidFill>
                <a:effectLst/>
                <a:uLnTx/>
                <a:uFillTx/>
                <a:latin typeface="+mj-lt"/>
                <a:ea typeface="+mn-ea"/>
                <a:cs typeface="+mn-cs"/>
              </a:rPr>
              <a:t>Salliqueló</a:t>
            </a:r>
            <a:r>
              <a:rPr kumimoji="0" lang="es-AR" b="0" i="0" u="none" strike="noStrike" kern="1200" cap="none" spc="0" normalizeH="0" baseline="0" noProof="0" dirty="0">
                <a:ln>
                  <a:noFill/>
                </a:ln>
                <a:solidFill>
                  <a:srgbClr val="278FD8"/>
                </a:solidFill>
                <a:effectLst/>
                <a:uLnTx/>
                <a:uFillTx/>
                <a:latin typeface="+mj-lt"/>
                <a:ea typeface="+mn-ea"/>
                <a:cs typeface="+mn-cs"/>
              </a:rPr>
              <a:t> en la Provincia de BUENOS AIRES, hasta las proximidades de la ciudad de San Jerónimo, en la Provincia de SANTA 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mj-lt"/>
                <a:ea typeface="+mn-ea"/>
                <a:cs typeface="+mn-cs"/>
              </a:rPr>
              <a:t>ARTÍCULO 3°.- </a:t>
            </a:r>
            <a:r>
              <a:rPr kumimoji="0" lang="es-AR" b="0" i="0" u="none" strike="noStrike" kern="1200" cap="none" spc="0" normalizeH="0" baseline="0" noProof="0" dirty="0">
                <a:ln>
                  <a:noFill/>
                </a:ln>
                <a:solidFill>
                  <a:srgbClr val="278FD8"/>
                </a:solidFill>
                <a:effectLst/>
                <a:uLnTx/>
                <a:uFillTx/>
                <a:latin typeface="+mj-lt"/>
                <a:ea typeface="+mn-ea"/>
                <a:cs typeface="+mn-cs"/>
              </a:rPr>
              <a:t>En el marco de la concesión de transporte otorgada por el artículo 1°, INTEGRACIÓN ENERGÉTICA ARGENTINA S.A. </a:t>
            </a:r>
            <a:r>
              <a:rPr kumimoji="0" lang="es-AR" b="1" i="0" u="none" strike="noStrike" kern="1200" cap="none" spc="0" normalizeH="0" baseline="0" noProof="0" dirty="0">
                <a:ln>
                  <a:noFill/>
                </a:ln>
                <a:solidFill>
                  <a:srgbClr val="002060"/>
                </a:solidFill>
                <a:effectLst/>
                <a:uLnTx/>
                <a:uFillTx/>
                <a:latin typeface="+mj-lt"/>
                <a:ea typeface="+mn-ea"/>
                <a:cs typeface="+mn-cs"/>
              </a:rPr>
              <a:t>(IEASA) podrá, por sí o por terceros</a:t>
            </a:r>
            <a:r>
              <a:rPr kumimoji="0" lang="es-AR" b="0" i="0" u="none" strike="noStrike" kern="1200" cap="none" spc="0" normalizeH="0" baseline="0" noProof="0" dirty="0">
                <a:ln>
                  <a:noFill/>
                </a:ln>
                <a:solidFill>
                  <a:srgbClr val="278FD8"/>
                </a:solidFill>
                <a:effectLst/>
                <a:uLnTx/>
                <a:uFillTx/>
                <a:latin typeface="+mj-lt"/>
                <a:ea typeface="+mn-ea"/>
                <a:cs typeface="+mn-cs"/>
              </a:rPr>
              <a:t>, según lo establezca la SECRETARÍA DE ENERGÍA del MINISTERIO DE ECONOMÍA</a:t>
            </a:r>
            <a:r>
              <a:rPr kumimoji="0" lang="es-AR" b="1" i="0" u="none" strike="noStrike" kern="1200" cap="none" spc="0" normalizeH="0" baseline="0" noProof="0" dirty="0">
                <a:ln>
                  <a:noFill/>
                </a:ln>
                <a:solidFill>
                  <a:srgbClr val="278FD8"/>
                </a:solidFill>
                <a:effectLst/>
                <a:uLnTx/>
                <a:uFillTx/>
                <a:latin typeface="+mj-lt"/>
                <a:ea typeface="+mn-ea"/>
                <a:cs typeface="+mn-cs"/>
              </a:rPr>
              <a:t>, </a:t>
            </a:r>
            <a:r>
              <a:rPr kumimoji="0" lang="es-AR" b="1" i="0" u="none" strike="noStrike" kern="1200" cap="none" spc="0" normalizeH="0" baseline="0" noProof="0" dirty="0">
                <a:ln>
                  <a:noFill/>
                </a:ln>
                <a:solidFill>
                  <a:srgbClr val="002060"/>
                </a:solidFill>
                <a:effectLst/>
                <a:uLnTx/>
                <a:uFillTx/>
                <a:latin typeface="+mj-lt"/>
                <a:ea typeface="+mn-ea"/>
                <a:cs typeface="+mn-cs"/>
              </a:rPr>
              <a:t>construir, mantener, operar y prestar el servicio de transporte del “GASODUCTO PRESIDENTE NÉSTOR KIRCHNER”</a:t>
            </a:r>
            <a:r>
              <a:rPr lang="es-AR" dirty="0">
                <a:solidFill>
                  <a:srgbClr val="278FD8"/>
                </a:solidFill>
                <a:latin typeface="+mj-lt"/>
              </a:rPr>
              <a:t>, </a:t>
            </a:r>
            <a:r>
              <a:rPr kumimoji="0" lang="es-AR" b="0" i="0" u="none" strike="noStrike" kern="1200" cap="none" spc="0" normalizeH="0" baseline="0" noProof="0" dirty="0">
                <a:ln>
                  <a:noFill/>
                </a:ln>
                <a:solidFill>
                  <a:srgbClr val="278FD8"/>
                </a:solidFill>
                <a:effectLst/>
                <a:uLnTx/>
                <a:uFillTx/>
                <a:latin typeface="+mj-lt"/>
                <a:ea typeface="+mn-ea"/>
                <a:cs typeface="+mn-cs"/>
              </a:rPr>
              <a:t>de acuerdo con lo previsto en las Leyes </a:t>
            </a:r>
            <a:r>
              <a:rPr kumimoji="0" lang="es-AR" b="0" i="0" u="none" strike="noStrike" kern="1200" cap="none" spc="0" normalizeH="0" baseline="0" noProof="0" dirty="0" err="1">
                <a:ln>
                  <a:noFill/>
                </a:ln>
                <a:solidFill>
                  <a:srgbClr val="278FD8"/>
                </a:solidFill>
                <a:effectLst/>
                <a:uLnTx/>
                <a:uFillTx/>
                <a:latin typeface="+mj-lt"/>
                <a:ea typeface="+mn-ea"/>
                <a:cs typeface="+mn-cs"/>
              </a:rPr>
              <a:t>Nº</a:t>
            </a:r>
            <a:r>
              <a:rPr kumimoji="0" lang="es-AR" b="0" i="0" u="none" strike="noStrike" kern="1200" cap="none" spc="0" normalizeH="0" baseline="0" noProof="0" dirty="0">
                <a:ln>
                  <a:noFill/>
                </a:ln>
                <a:solidFill>
                  <a:srgbClr val="278FD8"/>
                </a:solidFill>
                <a:effectLst/>
                <a:uLnTx/>
                <a:uFillTx/>
                <a:latin typeface="+mj-lt"/>
                <a:ea typeface="+mn-ea"/>
                <a:cs typeface="+mn-cs"/>
              </a:rPr>
              <a:t> 17.319 y </a:t>
            </a:r>
            <a:r>
              <a:rPr kumimoji="0" lang="es-AR" b="0" i="0" u="none" strike="noStrike" kern="1200" cap="none" spc="0" normalizeH="0" baseline="0" noProof="0" dirty="0" err="1">
                <a:ln>
                  <a:noFill/>
                </a:ln>
                <a:solidFill>
                  <a:srgbClr val="278FD8"/>
                </a:solidFill>
                <a:effectLst/>
                <a:uLnTx/>
                <a:uFillTx/>
                <a:latin typeface="+mj-lt"/>
                <a:ea typeface="+mn-ea"/>
                <a:cs typeface="+mn-cs"/>
              </a:rPr>
              <a:t>Nº</a:t>
            </a:r>
            <a:r>
              <a:rPr kumimoji="0" lang="es-AR" b="0" i="0" u="none" strike="noStrike" kern="1200" cap="none" spc="0" normalizeH="0" baseline="0" noProof="0" dirty="0">
                <a:ln>
                  <a:noFill/>
                </a:ln>
                <a:solidFill>
                  <a:srgbClr val="278FD8"/>
                </a:solidFill>
                <a:effectLst/>
                <a:uLnTx/>
                <a:uFillTx/>
                <a:latin typeface="+mj-lt"/>
                <a:ea typeface="+mn-ea"/>
                <a:cs typeface="+mn-cs"/>
              </a:rPr>
              <a:t> 24.076, sus modificatorias, reglamentaciones y complementarias.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2" name="Google Shape;5160;p118">
            <a:extLst>
              <a:ext uri="{FF2B5EF4-FFF2-40B4-BE49-F238E27FC236}">
                <a16:creationId xmlns:a16="http://schemas.microsoft.com/office/drawing/2014/main" id="{2927CA6B-C132-61E5-36B0-0A1CB8898710}"/>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mj-lt"/>
                <a:sym typeface="Bebas Neue"/>
              </a:rPr>
              <a:t>Programa Transport.AR – </a:t>
            </a:r>
            <a:r>
              <a:rPr kumimoji="0" lang="pt-BR" sz="4000" b="1" i="0" u="none" strike="noStrike" kern="0" cap="none" spc="0" normalizeH="0" baseline="0" noProof="0" dirty="0" err="1">
                <a:ln>
                  <a:noFill/>
                </a:ln>
                <a:solidFill>
                  <a:srgbClr val="002060"/>
                </a:solidFill>
                <a:effectLst/>
                <a:uLnTx/>
                <a:uFillTx/>
                <a:latin typeface="+mj-lt"/>
                <a:sym typeface="Bebas Neue"/>
              </a:rPr>
              <a:t>Reso</a:t>
            </a:r>
            <a:r>
              <a:rPr kumimoji="0" lang="pt-BR" sz="4000" b="1" i="0" u="none" strike="noStrike" kern="0" cap="none" spc="0" normalizeH="0" baseline="0" noProof="0" dirty="0">
                <a:ln>
                  <a:noFill/>
                </a:ln>
                <a:solidFill>
                  <a:srgbClr val="002060"/>
                </a:solidFill>
                <a:effectLst/>
                <a:uLnTx/>
                <a:uFillTx/>
                <a:latin typeface="+mj-lt"/>
                <a:sym typeface="Bebas Neue"/>
              </a:rPr>
              <a:t>. 67/22</a:t>
            </a:r>
          </a:p>
        </p:txBody>
      </p:sp>
    </p:spTree>
    <p:extLst>
      <p:ext uri="{BB962C8B-B14F-4D97-AF65-F5344CB8AC3E}">
        <p14:creationId xmlns:p14="http://schemas.microsoft.com/office/powerpoint/2010/main" val="3490411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
        <p:nvSpPr>
          <p:cNvPr id="5" name="CuadroTexto 4">
            <a:extLst>
              <a:ext uri="{FF2B5EF4-FFF2-40B4-BE49-F238E27FC236}">
                <a16:creationId xmlns:a16="http://schemas.microsoft.com/office/drawing/2014/main" id="{A9DEA19B-17DA-4FCE-BFD6-8F638859C5EF}"/>
              </a:ext>
            </a:extLst>
          </p:cNvPr>
          <p:cNvSpPr txBox="1"/>
          <p:nvPr/>
        </p:nvSpPr>
        <p:spPr>
          <a:xfrm>
            <a:off x="319085" y="6283030"/>
            <a:ext cx="1141199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 Plantas Compresoras </a:t>
            </a:r>
            <a:r>
              <a:rPr kumimoji="0" lang="es-AR" sz="1600" b="0" i="0" u="none" strike="noStrike" kern="1200" cap="none" spc="0" normalizeH="0" baseline="0" noProof="0" dirty="0" err="1">
                <a:ln>
                  <a:noFill/>
                </a:ln>
                <a:solidFill>
                  <a:srgbClr val="278FD8"/>
                </a:solidFill>
                <a:effectLst/>
                <a:uLnTx/>
                <a:uFillTx/>
                <a:latin typeface="+mj-lt"/>
                <a:ea typeface="+mn-ea"/>
                <a:cs typeface="+mn-cs"/>
              </a:rPr>
              <a:t>Tratayen</a:t>
            </a:r>
            <a:r>
              <a:rPr kumimoji="0" lang="es-AR" sz="1600" b="0" i="0" u="none" strike="noStrike" kern="1200" cap="none" spc="0" normalizeH="0" baseline="0" noProof="0" dirty="0">
                <a:ln>
                  <a:noFill/>
                </a:ln>
                <a:solidFill>
                  <a:srgbClr val="278FD8"/>
                </a:solidFill>
                <a:effectLst/>
                <a:uLnTx/>
                <a:uFillTx/>
                <a:latin typeface="+mj-lt"/>
                <a:ea typeface="+mn-ea"/>
                <a:cs typeface="+mn-cs"/>
              </a:rPr>
              <a:t> + </a:t>
            </a:r>
            <a:r>
              <a:rPr kumimoji="0" lang="es-AR" sz="1600" b="0" i="0" u="none" strike="noStrike" kern="1200" cap="none" spc="0" normalizeH="0" baseline="0" noProof="0" dirty="0" err="1">
                <a:ln>
                  <a:noFill/>
                </a:ln>
                <a:solidFill>
                  <a:srgbClr val="278FD8"/>
                </a:solidFill>
                <a:effectLst/>
                <a:uLnTx/>
                <a:uFillTx/>
                <a:latin typeface="+mj-lt"/>
                <a:ea typeface="+mn-ea"/>
                <a:cs typeface="+mn-cs"/>
              </a:rPr>
              <a:t>Salliqueló</a:t>
            </a:r>
            <a:endParaRPr kumimoji="0" lang="es-AR" sz="1600" b="0" i="0" u="none" strike="noStrike" kern="1200" cap="none" spc="0" normalizeH="0" baseline="0" noProof="0" dirty="0">
              <a:ln>
                <a:noFill/>
              </a:ln>
              <a:solidFill>
                <a:srgbClr val="278FD8"/>
              </a:solidFill>
              <a:effectLst/>
              <a:uLnTx/>
              <a:uFillTx/>
              <a:latin typeface="+mj-lt"/>
              <a:ea typeface="+mn-ea"/>
              <a:cs typeface="+mn-cs"/>
            </a:endParaRPr>
          </a:p>
        </p:txBody>
      </p:sp>
      <p:sp>
        <p:nvSpPr>
          <p:cNvPr id="8" name="CuadroTexto 7">
            <a:extLst>
              <a:ext uri="{FF2B5EF4-FFF2-40B4-BE49-F238E27FC236}">
                <a16:creationId xmlns:a16="http://schemas.microsoft.com/office/drawing/2014/main" id="{D53C8ECC-34E3-CC02-0F55-2B8A8AC1FB48}"/>
              </a:ext>
            </a:extLst>
          </p:cNvPr>
          <p:cNvSpPr txBox="1"/>
          <p:nvPr/>
        </p:nvSpPr>
        <p:spPr>
          <a:xfrm>
            <a:off x="319085" y="1680971"/>
            <a:ext cx="4518529"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TRAMO 1 – </a:t>
            </a:r>
            <a:r>
              <a:rPr kumimoji="0" lang="es-AR" sz="1400" b="1" i="0" u="none" strike="noStrike" kern="1200" cap="none" spc="0" normalizeH="0" baseline="0" noProof="0" dirty="0">
                <a:ln>
                  <a:noFill/>
                </a:ln>
                <a:solidFill>
                  <a:srgbClr val="278FD8"/>
                </a:solidFill>
                <a:effectLst/>
                <a:uLnTx/>
                <a:uFillTx/>
                <a:latin typeface="+mj-lt"/>
                <a:ea typeface="+mn-ea"/>
                <a:cs typeface="+mn-cs"/>
              </a:rPr>
              <a:t>Habilitado y Operando (Jul-2023)</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err="1">
                <a:ln>
                  <a:noFill/>
                </a:ln>
                <a:solidFill>
                  <a:srgbClr val="278FD8"/>
                </a:solidFill>
                <a:effectLst/>
                <a:uLnTx/>
                <a:uFillTx/>
                <a:latin typeface="+mj-lt"/>
                <a:ea typeface="+mn-ea"/>
                <a:cs typeface="+mn-cs"/>
              </a:rPr>
              <a:t>Tratayén</a:t>
            </a:r>
            <a:r>
              <a:rPr kumimoji="0" lang="es-AR" sz="1800" b="1" i="0" u="none" strike="noStrike" kern="1200" cap="none" spc="0" normalizeH="0" baseline="0" noProof="0" dirty="0">
                <a:ln>
                  <a:noFill/>
                </a:ln>
                <a:solidFill>
                  <a:srgbClr val="278FD8"/>
                </a:solidFill>
                <a:effectLst/>
                <a:uLnTx/>
                <a:uFillTx/>
                <a:latin typeface="+mj-lt"/>
                <a:ea typeface="+mn-ea"/>
                <a:cs typeface="+mn-cs"/>
              </a:rPr>
              <a:t> – </a:t>
            </a:r>
            <a:r>
              <a:rPr kumimoji="0" lang="es-AR" sz="1800" b="1" i="0" u="none" strike="noStrike" kern="1200" cap="none" spc="0" normalizeH="0" baseline="0" noProof="0" dirty="0" err="1">
                <a:ln>
                  <a:noFill/>
                </a:ln>
                <a:solidFill>
                  <a:srgbClr val="278FD8"/>
                </a:solidFill>
                <a:effectLst/>
                <a:uLnTx/>
                <a:uFillTx/>
                <a:latin typeface="+mj-lt"/>
                <a:ea typeface="+mn-ea"/>
                <a:cs typeface="+mn-cs"/>
              </a:rPr>
              <a:t>Salliqueló</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573 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36”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11 MMSm</a:t>
            </a:r>
            <a:r>
              <a:rPr kumimoji="0" lang="es-AR" sz="1800" b="1" i="0" u="none" strike="noStrike" kern="1200" cap="none" spc="0" normalizeH="0" baseline="30000" noProof="0" dirty="0">
                <a:ln>
                  <a:noFill/>
                </a:ln>
                <a:solidFill>
                  <a:srgbClr val="278FD8"/>
                </a:solidFill>
                <a:effectLst/>
                <a:uLnTx/>
                <a:uFillTx/>
                <a:latin typeface="+mj-lt"/>
                <a:ea typeface="+mn-ea"/>
                <a:cs typeface="+mn-cs"/>
              </a:rPr>
              <a:t>3</a:t>
            </a:r>
            <a:r>
              <a:rPr kumimoji="0" lang="es-AR" sz="1800" b="1" i="0" u="none" strike="noStrike" kern="1200" cap="none" spc="0" normalizeH="0" baseline="0" noProof="0" dirty="0">
                <a:ln>
                  <a:noFill/>
                </a:ln>
                <a:solidFill>
                  <a:srgbClr val="278FD8"/>
                </a:solidFill>
                <a:effectLst/>
                <a:uLnTx/>
                <a:uFillTx/>
                <a:latin typeface="+mj-lt"/>
                <a:ea typeface="+mn-ea"/>
                <a:cs typeface="+mn-cs"/>
              </a:rPr>
              <a:t>/d (sin HP)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22 MMSm</a:t>
            </a:r>
            <a:r>
              <a:rPr kumimoji="0" lang="es-AR" sz="1800" b="1" i="0" u="none" strike="noStrike" kern="1200" cap="none" spc="0" normalizeH="0" baseline="30000" noProof="0" dirty="0">
                <a:ln>
                  <a:noFill/>
                </a:ln>
                <a:solidFill>
                  <a:srgbClr val="278FD8"/>
                </a:solidFill>
                <a:effectLst/>
                <a:uLnTx/>
                <a:uFillTx/>
                <a:latin typeface="+mj-lt"/>
                <a:ea typeface="+mn-ea"/>
                <a:cs typeface="+mn-cs"/>
              </a:rPr>
              <a:t>3</a:t>
            </a:r>
            <a:r>
              <a:rPr kumimoji="0" lang="es-AR" sz="1800" b="1" i="0" u="none" strike="noStrike" kern="1200" cap="none" spc="0" normalizeH="0" baseline="0" noProof="0" dirty="0">
                <a:ln>
                  <a:noFill/>
                </a:ln>
                <a:solidFill>
                  <a:srgbClr val="278FD8"/>
                </a:solidFill>
                <a:effectLst/>
                <a:uLnTx/>
                <a:uFillTx/>
                <a:latin typeface="+mj-lt"/>
                <a:ea typeface="+mn-ea"/>
                <a:cs typeface="+mn-cs"/>
              </a:rPr>
              <a:t>/d (30.000 HP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A partir de esta etapa, se genera la posibilidad de realizar obras complementarias de      ampliación sobre los tramos finales de TGS favoreciendo el incremento de capacidad en la ruta de transporte Neuquén – GBA.</a:t>
            </a:r>
          </a:p>
        </p:txBody>
      </p:sp>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 – Etapa 1</a:t>
            </a:r>
          </a:p>
        </p:txBody>
      </p:sp>
      <p:pic>
        <p:nvPicPr>
          <p:cNvPr id="4" name="Imagen 3" descr="Mapa&#10;&#10;Descripción generada automáticamente">
            <a:extLst>
              <a:ext uri="{FF2B5EF4-FFF2-40B4-BE49-F238E27FC236}">
                <a16:creationId xmlns:a16="http://schemas.microsoft.com/office/drawing/2014/main" id="{85807C72-A6C7-B362-6ADD-ED1FBF8A7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587" y="1804082"/>
            <a:ext cx="6855159" cy="4365868"/>
          </a:xfrm>
          <a:prstGeom prst="rect">
            <a:avLst/>
          </a:prstGeom>
          <a:ln w="19050">
            <a:solidFill>
              <a:schemeClr val="accent2"/>
            </a:solidFill>
          </a:ln>
        </p:spPr>
      </p:pic>
    </p:spTree>
    <p:extLst>
      <p:ext uri="{BB962C8B-B14F-4D97-AF65-F5344CB8AC3E}">
        <p14:creationId xmlns:p14="http://schemas.microsoft.com/office/powerpoint/2010/main" val="81644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1451963" y="1124934"/>
            <a:ext cx="43688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278FD8"/>
                </a:solidFill>
                <a:effectLst/>
                <a:uLnTx/>
                <a:uFillTx/>
                <a:latin typeface="Arial"/>
                <a:ea typeface="+mn-ea"/>
                <a:cs typeface="+mn-cs"/>
              </a:rPr>
              <a:t>Transportadora de Gas del Sur S.A.</a:t>
            </a:r>
            <a:endParaRPr kumimoji="0" lang="es-AR" sz="1600" b="1" i="0" u="none" strike="noStrike" kern="1200" cap="none" spc="0" normalizeH="0" baseline="0" noProof="0" dirty="0">
              <a:ln>
                <a:noFill/>
              </a:ln>
              <a:solidFill>
                <a:srgbClr val="278FD8"/>
              </a:solidFill>
              <a:effectLst/>
              <a:uLnTx/>
              <a:uFillTx/>
              <a:latin typeface="Arial"/>
              <a:ea typeface="+mn-ea"/>
              <a:cs typeface="+mn-cs"/>
            </a:endParaRPr>
          </a:p>
        </p:txBody>
      </p:sp>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Licenciatarias de Transporte de Gas</a:t>
            </a:r>
          </a:p>
        </p:txBody>
      </p:sp>
      <p:pic>
        <p:nvPicPr>
          <p:cNvPr id="9" name="Imagen 8">
            <a:extLst>
              <a:ext uri="{FF2B5EF4-FFF2-40B4-BE49-F238E27FC236}">
                <a16:creationId xmlns:a16="http://schemas.microsoft.com/office/drawing/2014/main" id="{FEB00FB0-7E0B-340D-1418-93D76CE8C684}"/>
              </a:ext>
            </a:extLst>
          </p:cNvPr>
          <p:cNvPicPr>
            <a:picLocks noChangeAspect="1"/>
          </p:cNvPicPr>
          <p:nvPr/>
        </p:nvPicPr>
        <p:blipFill>
          <a:blip r:embed="rId3"/>
          <a:stretch>
            <a:fillRect/>
          </a:stretch>
        </p:blipFill>
        <p:spPr>
          <a:xfrm>
            <a:off x="1497427" y="1481355"/>
            <a:ext cx="4087741" cy="5157167"/>
          </a:xfrm>
          <a:prstGeom prst="rect">
            <a:avLst/>
          </a:prstGeom>
          <a:ln w="19050">
            <a:solidFill>
              <a:schemeClr val="accent2"/>
            </a:solidFill>
          </a:ln>
        </p:spPr>
      </p:pic>
      <p:pic>
        <p:nvPicPr>
          <p:cNvPr id="11" name="Imagen 10">
            <a:extLst>
              <a:ext uri="{FF2B5EF4-FFF2-40B4-BE49-F238E27FC236}">
                <a16:creationId xmlns:a16="http://schemas.microsoft.com/office/drawing/2014/main" id="{DB5978A2-3322-0732-2164-C5CDD5AC2BD6}"/>
              </a:ext>
            </a:extLst>
          </p:cNvPr>
          <p:cNvPicPr>
            <a:picLocks noChangeAspect="1"/>
          </p:cNvPicPr>
          <p:nvPr/>
        </p:nvPicPr>
        <p:blipFill>
          <a:blip r:embed="rId4"/>
          <a:stretch>
            <a:fillRect/>
          </a:stretch>
        </p:blipFill>
        <p:spPr>
          <a:xfrm>
            <a:off x="4239862" y="6060382"/>
            <a:ext cx="1234547" cy="525826"/>
          </a:xfrm>
          <a:prstGeom prst="rect">
            <a:avLst/>
          </a:prstGeom>
        </p:spPr>
      </p:pic>
      <p:pic>
        <p:nvPicPr>
          <p:cNvPr id="13" name="Imagen 12">
            <a:extLst>
              <a:ext uri="{FF2B5EF4-FFF2-40B4-BE49-F238E27FC236}">
                <a16:creationId xmlns:a16="http://schemas.microsoft.com/office/drawing/2014/main" id="{0099F433-0587-A2BA-B062-9F474D0D9488}"/>
              </a:ext>
            </a:extLst>
          </p:cNvPr>
          <p:cNvPicPr>
            <a:picLocks noChangeAspect="1"/>
          </p:cNvPicPr>
          <p:nvPr/>
        </p:nvPicPr>
        <p:blipFill>
          <a:blip r:embed="rId5"/>
          <a:stretch>
            <a:fillRect/>
          </a:stretch>
        </p:blipFill>
        <p:spPr>
          <a:xfrm>
            <a:off x="6334048" y="1483719"/>
            <a:ext cx="4013607" cy="5152437"/>
          </a:xfrm>
          <a:prstGeom prst="rect">
            <a:avLst/>
          </a:prstGeom>
          <a:ln w="19050">
            <a:solidFill>
              <a:schemeClr val="accent2"/>
            </a:solidFill>
          </a:ln>
        </p:spPr>
      </p:pic>
      <p:pic>
        <p:nvPicPr>
          <p:cNvPr id="15" name="Imagen 14">
            <a:extLst>
              <a:ext uri="{FF2B5EF4-FFF2-40B4-BE49-F238E27FC236}">
                <a16:creationId xmlns:a16="http://schemas.microsoft.com/office/drawing/2014/main" id="{A21B81FB-7259-05AE-FCE4-DA387E67EA7C}"/>
              </a:ext>
            </a:extLst>
          </p:cNvPr>
          <p:cNvPicPr>
            <a:picLocks noChangeAspect="1"/>
          </p:cNvPicPr>
          <p:nvPr/>
        </p:nvPicPr>
        <p:blipFill>
          <a:blip r:embed="rId6"/>
          <a:stretch>
            <a:fillRect/>
          </a:stretch>
        </p:blipFill>
        <p:spPr>
          <a:xfrm>
            <a:off x="8852198" y="5847004"/>
            <a:ext cx="1257409" cy="739204"/>
          </a:xfrm>
          <a:prstGeom prst="rect">
            <a:avLst/>
          </a:prstGeom>
        </p:spPr>
      </p:pic>
      <p:sp>
        <p:nvSpPr>
          <p:cNvPr id="16" name="CuadroTexto 15">
            <a:extLst>
              <a:ext uri="{FF2B5EF4-FFF2-40B4-BE49-F238E27FC236}">
                <a16:creationId xmlns:a16="http://schemas.microsoft.com/office/drawing/2014/main" id="{61DFA651-4710-0AE2-DB06-450804CFB5CD}"/>
              </a:ext>
            </a:extLst>
          </p:cNvPr>
          <p:cNvSpPr txBox="1"/>
          <p:nvPr/>
        </p:nvSpPr>
        <p:spPr>
          <a:xfrm>
            <a:off x="6195214" y="1109659"/>
            <a:ext cx="43688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278FD8"/>
                </a:solidFill>
                <a:effectLst/>
                <a:uLnTx/>
                <a:uFillTx/>
                <a:latin typeface="Arial"/>
                <a:ea typeface="+mn-ea"/>
                <a:cs typeface="+mn-cs"/>
              </a:rPr>
              <a:t>Transportadora de Gas del Norte S.A.</a:t>
            </a:r>
            <a:endParaRPr kumimoji="0" lang="es-AR" sz="1600" b="1" i="0" u="none" strike="noStrike" kern="1200" cap="none" spc="0" normalizeH="0" baseline="0" noProof="0" dirty="0">
              <a:ln>
                <a:noFill/>
              </a:ln>
              <a:solidFill>
                <a:srgbClr val="278FD8"/>
              </a:solidFill>
              <a:effectLst/>
              <a:uLnTx/>
              <a:uFillTx/>
              <a:latin typeface="Arial"/>
              <a:ea typeface="+mn-ea"/>
              <a:cs typeface="+mn-cs"/>
            </a:endParaRPr>
          </a:p>
        </p:txBody>
      </p:sp>
    </p:spTree>
    <p:extLst>
      <p:ext uri="{BB962C8B-B14F-4D97-AF65-F5344CB8AC3E}">
        <p14:creationId xmlns:p14="http://schemas.microsoft.com/office/powerpoint/2010/main" val="1454761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46764C-09C5-8D72-A657-929A3D5F2EBD}"/>
              </a:ext>
            </a:extLst>
          </p:cNvPr>
          <p:cNvSpPr txBox="1"/>
          <p:nvPr/>
        </p:nvSpPr>
        <p:spPr>
          <a:xfrm>
            <a:off x="469516" y="1449340"/>
            <a:ext cx="5337897"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Ampliación del Gasoducto NEUBA II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002060"/>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AR" b="1" dirty="0">
                <a:solidFill>
                  <a:srgbClr val="278FD8"/>
                </a:solidFill>
                <a:latin typeface="+mj-lt"/>
              </a:rPr>
              <a:t>29 km (36”) </a:t>
            </a:r>
            <a:r>
              <a:rPr lang="es-AR" dirty="0">
                <a:solidFill>
                  <a:srgbClr val="278FD8"/>
                </a:solidFill>
                <a:latin typeface="+mj-lt"/>
              </a:rPr>
              <a:t>– </a:t>
            </a:r>
            <a:r>
              <a:rPr lang="es-AR" sz="1600" b="1" dirty="0">
                <a:solidFill>
                  <a:srgbClr val="278FD8"/>
                </a:solidFill>
                <a:latin typeface="+mj-lt"/>
              </a:rPr>
              <a:t>Fecha prevista habilitación ago-23</a:t>
            </a:r>
            <a:endParaRPr lang="es-AR" b="1" dirty="0">
              <a:solidFill>
                <a:srgbClr val="278FD8"/>
              </a:solidFill>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AR" b="1" dirty="0">
                <a:solidFill>
                  <a:srgbClr val="278FD8"/>
                </a:solidFill>
                <a:latin typeface="+mj-lt"/>
              </a:rPr>
              <a:t>Partición de PC Saturno y Ordoqui</a:t>
            </a:r>
          </a:p>
          <a:p>
            <a:pPr marL="285750" indent="-285750">
              <a:buFont typeface="Arial" panose="020B0604020202020204" pitchFamily="34" charset="0"/>
              <a:buChar char="•"/>
              <a:defRPr/>
            </a:pPr>
            <a:r>
              <a:rPr lang="es-AR" b="1" dirty="0">
                <a:solidFill>
                  <a:srgbClr val="278FD8"/>
                </a:solidFill>
                <a:latin typeface="+mj-lt"/>
              </a:rPr>
              <a:t>9 MMSm3/d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Capacidad de transporte asociada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AR" b="1" dirty="0">
                <a:solidFill>
                  <a:srgbClr val="278FD8"/>
                </a:solidFill>
                <a:latin typeface="+mj-lt"/>
              </a:rPr>
              <a:t>7 MMSm3/d </a:t>
            </a:r>
            <a:r>
              <a:rPr lang="es-AR" dirty="0">
                <a:solidFill>
                  <a:srgbClr val="278FD8"/>
                </a:solidFill>
                <a:latin typeface="+mj-lt"/>
              </a:rPr>
              <a:t>(29 km </a:t>
            </a:r>
            <a:r>
              <a:rPr lang="es-AR" dirty="0" err="1">
                <a:solidFill>
                  <a:srgbClr val="278FD8"/>
                </a:solidFill>
                <a:latin typeface="+mj-lt"/>
              </a:rPr>
              <a:t>Loops</a:t>
            </a:r>
            <a:r>
              <a:rPr lang="es-AR" dirty="0">
                <a:solidFill>
                  <a:srgbClr val="278FD8"/>
                </a:solidFill>
                <a:latin typeface="+mj-l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AR" b="1" dirty="0">
                <a:solidFill>
                  <a:srgbClr val="278FD8"/>
                </a:solidFill>
                <a:latin typeface="+mj-lt"/>
              </a:rPr>
              <a:t>2 MMSm3/d </a:t>
            </a:r>
            <a:r>
              <a:rPr kumimoji="0" lang="es-AR" sz="1800" b="0" i="0" u="none" strike="noStrike" kern="1200" cap="none" spc="0" normalizeH="0" baseline="0" noProof="0" dirty="0">
                <a:ln>
                  <a:noFill/>
                </a:ln>
                <a:solidFill>
                  <a:srgbClr val="278FD8"/>
                </a:solidFill>
                <a:effectLst/>
                <a:uLnTx/>
                <a:uFillTx/>
                <a:latin typeface="+mj-lt"/>
                <a:ea typeface="+mn-ea"/>
                <a:cs typeface="+mn-cs"/>
              </a:rPr>
              <a:t>(Partición de PC)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16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El proyecto está constituido por la construcción de 29 Km de </a:t>
            </a:r>
            <a:r>
              <a:rPr kumimoji="0" lang="es-AR" sz="1600" b="0" i="0" u="none" strike="noStrike" kern="1200" cap="none" spc="0" normalizeH="0" baseline="0" noProof="0" dirty="0" err="1">
                <a:ln>
                  <a:noFill/>
                </a:ln>
                <a:solidFill>
                  <a:srgbClr val="278FD8"/>
                </a:solidFill>
                <a:effectLst/>
                <a:uLnTx/>
                <a:uFillTx/>
                <a:latin typeface="+mj-lt"/>
                <a:ea typeface="+mn-ea"/>
                <a:cs typeface="+mn-cs"/>
              </a:rPr>
              <a:t>loop</a:t>
            </a:r>
            <a:r>
              <a:rPr kumimoji="0" lang="es-AR" sz="1600" b="0" i="0" u="none" strike="noStrike" kern="1200" cap="none" spc="0" normalizeH="0" baseline="0" noProof="0" dirty="0">
                <a:ln>
                  <a:noFill/>
                </a:ln>
                <a:solidFill>
                  <a:srgbClr val="278FD8"/>
                </a:solidFill>
                <a:effectLst/>
                <a:uLnTx/>
                <a:uFillTx/>
                <a:latin typeface="+mj-lt"/>
                <a:ea typeface="+mn-ea"/>
                <a:cs typeface="+mn-cs"/>
              </a:rPr>
              <a:t> y la partición de las Plantas Compresoras Saturno y Ordoqui pertenecientes a TGS generando 9 MMSm3/d de transporte adicional por el completamiento del Gasoducto </a:t>
            </a:r>
            <a:r>
              <a:rPr kumimoji="0" lang="es-AR" sz="1600" b="0" i="0" u="none" strike="noStrike" kern="1200" cap="none" spc="0" normalizeH="0" baseline="0" noProof="0" dirty="0" err="1">
                <a:ln>
                  <a:noFill/>
                </a:ln>
                <a:solidFill>
                  <a:srgbClr val="278FD8"/>
                </a:solidFill>
                <a:effectLst/>
                <a:uLnTx/>
                <a:uFillTx/>
                <a:latin typeface="+mj-lt"/>
                <a:ea typeface="+mn-ea"/>
                <a:cs typeface="+mn-cs"/>
              </a:rPr>
              <a:t>Neuba</a:t>
            </a:r>
            <a:r>
              <a:rPr kumimoji="0" lang="es-AR" sz="1600" b="0" i="0" u="none" strike="noStrike" kern="1200" cap="none" spc="0" normalizeH="0" baseline="0" noProof="0" dirty="0">
                <a:ln>
                  <a:noFill/>
                </a:ln>
                <a:solidFill>
                  <a:srgbClr val="278FD8"/>
                </a:solidFill>
                <a:effectLst/>
                <a:uLnTx/>
                <a:uFillTx/>
                <a:latin typeface="+mj-lt"/>
                <a:ea typeface="+mn-ea"/>
                <a:cs typeface="+mn-cs"/>
              </a:rPr>
              <a:t> III y la posibilidad de operarlo a la mayor presión correspondiente a su MAPO.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3" name="Google Shape;5160;p118">
            <a:extLst>
              <a:ext uri="{FF2B5EF4-FFF2-40B4-BE49-F238E27FC236}">
                <a16:creationId xmlns:a16="http://schemas.microsoft.com/office/drawing/2014/main" id="{12E77D3B-DC81-6C3B-8671-3A9EEA456E24}"/>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 – Etapa 1</a:t>
            </a:r>
          </a:p>
        </p:txBody>
      </p:sp>
      <p:sp>
        <p:nvSpPr>
          <p:cNvPr id="5" name="CuadroTexto 4">
            <a:extLst>
              <a:ext uri="{FF2B5EF4-FFF2-40B4-BE49-F238E27FC236}">
                <a16:creationId xmlns:a16="http://schemas.microsoft.com/office/drawing/2014/main" id="{9755DA99-FF00-569C-BA43-30A18F05DA6D}"/>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6" name="Imagen 5" descr="Mapa&#10;&#10;Descripción generada automáticamente">
            <a:extLst>
              <a:ext uri="{FF2B5EF4-FFF2-40B4-BE49-F238E27FC236}">
                <a16:creationId xmlns:a16="http://schemas.microsoft.com/office/drawing/2014/main" id="{46FB9EAB-70DD-0020-1679-876F1833D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843" y="1831835"/>
            <a:ext cx="5946668" cy="4218770"/>
          </a:xfrm>
          <a:prstGeom prst="rect">
            <a:avLst/>
          </a:prstGeom>
          <a:ln w="19050">
            <a:solidFill>
              <a:schemeClr val="accent2"/>
            </a:solidFill>
          </a:ln>
        </p:spPr>
      </p:pic>
    </p:spTree>
    <p:extLst>
      <p:ext uri="{BB962C8B-B14F-4D97-AF65-F5344CB8AC3E}">
        <p14:creationId xmlns:p14="http://schemas.microsoft.com/office/powerpoint/2010/main" val="2874413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6A9FD7-702C-0031-1DB3-1176FFBC867B}"/>
              </a:ext>
            </a:extLst>
          </p:cNvPr>
          <p:cNvSpPr txBox="1"/>
          <p:nvPr/>
        </p:nvSpPr>
        <p:spPr>
          <a:xfrm>
            <a:off x="469516" y="1749951"/>
            <a:ext cx="5357816"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Gasoducto Mercedes – Cardales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 PC Mercedes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i="0" u="none" strike="noStrike" kern="1200" cap="none" spc="0" normalizeH="0" baseline="0" noProof="0" dirty="0">
                <a:ln>
                  <a:noFill/>
                </a:ln>
                <a:solidFill>
                  <a:srgbClr val="278FD8"/>
                </a:solidFill>
                <a:effectLst/>
                <a:uLnTx/>
                <a:uFillTx/>
                <a:latin typeface="+mj-lt"/>
                <a:ea typeface="+mn-ea"/>
                <a:cs typeface="+mn-cs"/>
              </a:rPr>
              <a:t>80.4 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i="0" u="none" strike="noStrike" kern="1200" cap="none" spc="0" normalizeH="0" baseline="0" noProof="0" dirty="0">
                <a:ln>
                  <a:noFill/>
                </a:ln>
                <a:solidFill>
                  <a:srgbClr val="278FD8"/>
                </a:solidFill>
                <a:effectLst/>
                <a:uLnTx/>
                <a:uFillTx/>
                <a:latin typeface="+mj-lt"/>
                <a:ea typeface="+mn-ea"/>
                <a:cs typeface="+mn-cs"/>
              </a:rPr>
              <a:t>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i="0" u="none" strike="noStrike" kern="1200" cap="none" spc="0" normalizeH="0" baseline="0" noProof="0" dirty="0">
                <a:ln>
                  <a:noFill/>
                </a:ln>
                <a:solidFill>
                  <a:srgbClr val="278FD8"/>
                </a:solidFill>
                <a:effectLst/>
                <a:uLnTx/>
                <a:uFillTx/>
                <a:latin typeface="+mj-lt"/>
                <a:ea typeface="+mn-ea"/>
                <a:cs typeface="+mn-cs"/>
              </a:rPr>
              <a:t>15 MMSm</a:t>
            </a:r>
            <a:r>
              <a:rPr kumimoji="0" lang="es-AR" sz="1800" i="0" u="none" strike="noStrike" kern="1200" cap="none" spc="0" normalizeH="0" baseline="30000" noProof="0" dirty="0">
                <a:ln>
                  <a:noFill/>
                </a:ln>
                <a:solidFill>
                  <a:srgbClr val="278FD8"/>
                </a:solidFill>
                <a:effectLst/>
                <a:uLnTx/>
                <a:uFillTx/>
                <a:latin typeface="+mj-lt"/>
                <a:ea typeface="+mn-ea"/>
                <a:cs typeface="+mn-cs"/>
              </a:rPr>
              <a:t>3   </a:t>
            </a:r>
            <a:r>
              <a:rPr kumimoji="0" lang="es-AR" sz="1800" i="0" u="none" strike="noStrike" kern="1200" cap="none" spc="0" normalizeH="0" baseline="0" noProof="0" dirty="0">
                <a:ln>
                  <a:noFill/>
                </a:ln>
                <a:solidFill>
                  <a:srgbClr val="278FD8"/>
                </a:solidFill>
                <a:effectLst/>
                <a:uLnTx/>
                <a:uFillTx/>
                <a:latin typeface="+mj-lt"/>
                <a:ea typeface="+mn-ea"/>
                <a:cs typeface="+mn-cs"/>
              </a:rPr>
              <a:t>(capacidad transferencia)</a:t>
            </a:r>
            <a:endParaRPr kumimoji="0" lang="es-AR" sz="1800" i="0" u="none" strike="noStrike" kern="1200" cap="none" spc="0" normalizeH="0" baseline="3000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i="0" u="none" strike="noStrike" kern="1200" cap="none" spc="0" normalizeH="0" baseline="0" noProof="0" dirty="0">
                <a:ln>
                  <a:noFill/>
                </a:ln>
                <a:solidFill>
                  <a:srgbClr val="278FD8"/>
                </a:solidFill>
                <a:effectLst/>
                <a:uLnTx/>
                <a:uFillTx/>
                <a:latin typeface="+mj-lt"/>
                <a:ea typeface="+mn-ea"/>
                <a:cs typeface="+mn-cs"/>
              </a:rPr>
              <a:t>15.000 HP (PC Mercedes)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i="0" u="none" strike="noStrike" kern="1200" cap="none" spc="0" normalizeH="0" baseline="0" noProof="0" dirty="0">
                <a:ln>
                  <a:noFill/>
                </a:ln>
                <a:solidFill>
                  <a:srgbClr val="278FD8"/>
                </a:solidFill>
                <a:effectLst/>
                <a:uLnTx/>
                <a:uFillTx/>
                <a:latin typeface="+mj-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600" b="1" dirty="0">
                <a:solidFill>
                  <a:srgbClr val="002060"/>
                </a:solidFill>
                <a:latin typeface="+mj-lt"/>
              </a:rPr>
              <a:t>Últimos avances informados por TGS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600" dirty="0">
              <a:solidFill>
                <a:srgbClr val="278FD8"/>
              </a:solidFill>
              <a:latin typeface="+mj-lt"/>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AR" sz="1600" dirty="0">
                <a:solidFill>
                  <a:srgbClr val="278FD8"/>
                </a:solidFill>
                <a:latin typeface="+mj-lt"/>
              </a:rPr>
              <a:t>Soldadura 36” - 48,72%</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AR" sz="1600" dirty="0">
                <a:solidFill>
                  <a:srgbClr val="278FD8"/>
                </a:solidFill>
                <a:latin typeface="+mj-lt"/>
              </a:rPr>
              <a:t>Zanjeo 36” - 44,88 %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AR" sz="1600" dirty="0">
                <a:solidFill>
                  <a:srgbClr val="278FD8"/>
                </a:solidFill>
                <a:latin typeface="+mj-lt"/>
              </a:rPr>
              <a:t>Bajada y tapada - 39,09%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AR" sz="1600" dirty="0">
                <a:solidFill>
                  <a:srgbClr val="278FD8"/>
                </a:solidFill>
                <a:latin typeface="+mj-lt"/>
              </a:rPr>
              <a:t>PC Mercedes - 43,39%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i="0" u="none" strike="noStrike" kern="1200" cap="none" spc="0" normalizeH="0" baseline="0" noProof="0" dirty="0">
              <a:ln>
                <a:noFill/>
              </a:ln>
              <a:solidFill>
                <a:srgbClr val="278FD8"/>
              </a:solidFill>
              <a:effectLst/>
              <a:uLnTx/>
              <a:uFillTx/>
              <a:latin typeface="+mj-lt"/>
              <a:ea typeface="+mn-ea"/>
              <a:cs typeface="+mn-cs"/>
            </a:endParaRPr>
          </a:p>
          <a:p>
            <a:pPr algn="ju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Aprobado mediante RESOL-2022-237 (10/06/2022)</a:t>
            </a: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AR" sz="1600" dirty="0">
              <a:solidFill>
                <a:srgbClr val="278FD8"/>
              </a:solidFill>
              <a:latin typeface="+mj-lt"/>
            </a:endParaRPr>
          </a:p>
        </p:txBody>
      </p:sp>
      <p:sp>
        <p:nvSpPr>
          <p:cNvPr id="4" name="Google Shape;5160;p118">
            <a:extLst>
              <a:ext uri="{FF2B5EF4-FFF2-40B4-BE49-F238E27FC236}">
                <a16:creationId xmlns:a16="http://schemas.microsoft.com/office/drawing/2014/main" id="{D44B5BC3-9BCD-E8F3-3EE6-85F9AA7F1D98}"/>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 – Etapa 1</a:t>
            </a:r>
          </a:p>
        </p:txBody>
      </p:sp>
      <p:sp>
        <p:nvSpPr>
          <p:cNvPr id="5" name="CuadroTexto 4">
            <a:extLst>
              <a:ext uri="{FF2B5EF4-FFF2-40B4-BE49-F238E27FC236}">
                <a16:creationId xmlns:a16="http://schemas.microsoft.com/office/drawing/2014/main" id="{1AD1A780-DB83-0E9D-B836-200DAC15DF69}"/>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7" name="Imagen 6" descr="Mapa&#10;&#10;Descripción generada automáticamente">
            <a:extLst>
              <a:ext uri="{FF2B5EF4-FFF2-40B4-BE49-F238E27FC236}">
                <a16:creationId xmlns:a16="http://schemas.microsoft.com/office/drawing/2014/main" id="{8320CAB7-41B8-2173-3AF2-ECD315881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50" y="1900871"/>
            <a:ext cx="6223661" cy="3907899"/>
          </a:xfrm>
          <a:prstGeom prst="rect">
            <a:avLst/>
          </a:prstGeom>
          <a:ln w="19050">
            <a:solidFill>
              <a:schemeClr val="accent2"/>
            </a:solidFill>
          </a:ln>
        </p:spPr>
      </p:pic>
    </p:spTree>
    <p:extLst>
      <p:ext uri="{BB962C8B-B14F-4D97-AF65-F5344CB8AC3E}">
        <p14:creationId xmlns:p14="http://schemas.microsoft.com/office/powerpoint/2010/main" val="918259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53C8ECC-34E3-CC02-0F55-2B8A8AC1FB48}"/>
              </a:ext>
            </a:extLst>
          </p:cNvPr>
          <p:cNvSpPr txBox="1"/>
          <p:nvPr/>
        </p:nvSpPr>
        <p:spPr>
          <a:xfrm>
            <a:off x="319085" y="1643570"/>
            <a:ext cx="11411995" cy="449353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El gasoducto permite disponer la </a:t>
            </a:r>
            <a:r>
              <a:rPr kumimoji="0" lang="es-ES" sz="1600" b="0" i="0" u="none" strike="noStrike" kern="1200" cap="none" spc="0" normalizeH="0" baseline="0" noProof="0" dirty="0">
                <a:ln>
                  <a:noFill/>
                </a:ln>
                <a:solidFill>
                  <a:srgbClr val="002060"/>
                </a:solidFill>
                <a:effectLst/>
                <a:uLnTx/>
                <a:uFillTx/>
                <a:latin typeface="+mj-lt"/>
                <a:ea typeface="+mn-ea"/>
                <a:cs typeface="+mn-cs"/>
              </a:rPr>
              <a:t>transferencia de gas desde un Sistema de Transporte a otro de forma bidireccional </a:t>
            </a:r>
            <a:r>
              <a:rPr kumimoji="0" lang="es-ES" sz="1600" b="0" i="0" u="none" strike="noStrike" kern="1200" cap="none" spc="0" normalizeH="0" baseline="0" noProof="0" dirty="0">
                <a:ln>
                  <a:noFill/>
                </a:ln>
                <a:solidFill>
                  <a:srgbClr val="278FD8"/>
                </a:solidFill>
                <a:effectLst/>
                <a:uLnTx/>
                <a:uFillTx/>
                <a:latin typeface="+mj-lt"/>
                <a:ea typeface="+mn-ea"/>
                <a:cs typeface="+mn-cs"/>
              </a:rPr>
              <a:t>(</a:t>
            </a:r>
            <a:r>
              <a:rPr kumimoji="0" lang="es-ES" sz="1600" b="0" i="0" u="none" strike="noStrike" kern="1200" cap="none" spc="0" normalizeH="0" baseline="0" noProof="0" dirty="0">
                <a:ln>
                  <a:noFill/>
                </a:ln>
                <a:solidFill>
                  <a:srgbClr val="002060"/>
                </a:solidFill>
                <a:effectLst/>
                <a:uLnTx/>
                <a:uFillTx/>
                <a:latin typeface="+mj-lt"/>
                <a:ea typeface="+mn-ea"/>
                <a:cs typeface="+mn-cs"/>
              </a:rPr>
              <a:t>15 MMm3/día</a:t>
            </a:r>
            <a:r>
              <a:rPr kumimoji="0" lang="es-ES" sz="1600" b="0" i="0" u="none" strike="noStrike" kern="1200" cap="none" spc="0" normalizeH="0" baseline="0" noProof="0" dirty="0">
                <a:ln>
                  <a:noFill/>
                </a:ln>
                <a:solidFill>
                  <a:srgbClr val="278FD8"/>
                </a:solidFill>
                <a:effectLst/>
                <a:uLnTx/>
                <a:uFillTx/>
                <a:latin typeface="+mj-lt"/>
                <a:ea typeface="+mn-ea"/>
                <a:cs typeface="+mn-cs"/>
              </a:rPr>
              <a:t>) y, en consecuencia, permitiendo la entrega en el Sistema Norte de volúmenes inyectados en la cuenca Austral o Neuquina (transportados por los gasoductos de TGS) y viceversa, dotando al Sistema de Transporte en su conjunto de una mayor confiabilidad de abastecimiento en la Zona de Entrega de mayor consumo de nuestro país.</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002060"/>
                </a:solidFill>
                <a:effectLst/>
                <a:uLnTx/>
                <a:uFillTx/>
                <a:latin typeface="+mj-lt"/>
                <a:ea typeface="+mn-ea"/>
                <a:cs typeface="+mn-cs"/>
              </a:rPr>
              <a:t>Incrementar la confiabilidad del sistema </a:t>
            </a:r>
            <a:r>
              <a:rPr kumimoji="0" lang="es-ES" sz="1600" b="0" i="0" u="none" strike="noStrike" kern="1200" cap="none" spc="0" normalizeH="0" baseline="0" noProof="0" dirty="0">
                <a:ln>
                  <a:noFill/>
                </a:ln>
                <a:solidFill>
                  <a:srgbClr val="278FD8"/>
                </a:solidFill>
                <a:effectLst/>
                <a:uLnTx/>
                <a:uFillTx/>
                <a:latin typeface="+mj-lt"/>
                <a:ea typeface="+mn-ea"/>
                <a:cs typeface="+mn-cs"/>
              </a:rPr>
              <a:t>y por lo tanto su capacidad de maniobra y operación, permitiendo la transferencia de volúmenes de un Sistema de Transporte a otro de forma bidireccional.</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Posibilidad de </a:t>
            </a:r>
            <a:r>
              <a:rPr kumimoji="0" lang="es-ES" sz="1600" b="0" i="0" u="none" strike="noStrike" kern="1200" cap="none" spc="0" normalizeH="0" baseline="0" noProof="0" dirty="0">
                <a:ln>
                  <a:noFill/>
                </a:ln>
                <a:solidFill>
                  <a:srgbClr val="002060"/>
                </a:solidFill>
                <a:effectLst/>
                <a:uLnTx/>
                <a:uFillTx/>
                <a:latin typeface="+mj-lt"/>
                <a:ea typeface="+mn-ea"/>
                <a:cs typeface="+mn-cs"/>
              </a:rPr>
              <a:t>desplazamiento de volúmenes inyectados en Escobar (terminal de GNL) </a:t>
            </a:r>
            <a:r>
              <a:rPr kumimoji="0" lang="es-ES" sz="1600" b="0" i="0" u="none" strike="noStrike" kern="1200" cap="none" spc="0" normalizeH="0" baseline="0" noProof="0" dirty="0">
                <a:ln>
                  <a:noFill/>
                </a:ln>
                <a:solidFill>
                  <a:srgbClr val="278FD8"/>
                </a:solidFill>
                <a:effectLst/>
                <a:uLnTx/>
                <a:uFillTx/>
                <a:latin typeface="+mj-lt"/>
                <a:ea typeface="+mn-ea"/>
                <a:cs typeface="+mn-cs"/>
              </a:rPr>
              <a:t>o incluso de reemplazo gradual y hasta la desactivación de este puerto.</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Posibilidad de atender consumos importantes como </a:t>
            </a:r>
            <a:r>
              <a:rPr kumimoji="0" lang="es-ES" sz="1600" b="0" i="0" u="none" strike="noStrike" kern="1200" cap="none" spc="0" normalizeH="0" baseline="0" noProof="0" dirty="0">
                <a:ln>
                  <a:noFill/>
                </a:ln>
                <a:solidFill>
                  <a:srgbClr val="002060"/>
                </a:solidFill>
                <a:effectLst/>
                <a:uLnTx/>
                <a:uFillTx/>
                <a:latin typeface="+mj-lt"/>
                <a:ea typeface="+mn-ea"/>
                <a:cs typeface="+mn-cs"/>
              </a:rPr>
              <a:t>grandes usuarios del Sistema Eléctrico en las zonas de GBA y Litoral.</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Posibilidad de viabilizar proyectos de producción de gas natural en cuencas productoras, por </a:t>
            </a:r>
            <a:r>
              <a:rPr kumimoji="0" lang="es-ES" sz="1600" b="0" i="0" u="none" strike="noStrike" kern="1200" cap="none" spc="0" normalizeH="0" baseline="0" noProof="0" dirty="0">
                <a:ln>
                  <a:noFill/>
                </a:ln>
                <a:solidFill>
                  <a:srgbClr val="002060"/>
                </a:solidFill>
                <a:effectLst/>
                <a:uLnTx/>
                <a:uFillTx/>
                <a:latin typeface="+mj-lt"/>
                <a:ea typeface="+mn-ea"/>
                <a:cs typeface="+mn-cs"/>
              </a:rPr>
              <a:t>acceso a nuevos mercados de consumo (nuevas centrales térmicas).</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002060"/>
                </a:solidFill>
                <a:effectLst/>
                <a:uLnTx/>
                <a:uFillTx/>
                <a:latin typeface="+mj-lt"/>
                <a:ea typeface="+mn-ea"/>
                <a:cs typeface="+mn-cs"/>
              </a:rPr>
              <a:t>Darle a Vaca Muerta la posibilidad de una expansión de su demanda y, por consiguiente, mayor confiabilidad y perspectiva en los planes de producción</a:t>
            </a:r>
            <a:r>
              <a:rPr kumimoji="0" lang="es-ES" sz="1600" b="0" i="0" u="none" strike="noStrike" kern="1200" cap="none" spc="0" normalizeH="0" baseline="0" noProof="0" dirty="0">
                <a:ln>
                  <a:noFill/>
                </a:ln>
                <a:solidFill>
                  <a:srgbClr val="278FD8"/>
                </a:solidFill>
                <a:effectLst/>
                <a:uLnTx/>
                <a:uFillTx/>
                <a:latin typeface="+mj-lt"/>
                <a:ea typeface="+mn-ea"/>
                <a:cs typeface="+mn-cs"/>
              </a:rPr>
              <a:t>.</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Tener la capacidad de </a:t>
            </a:r>
            <a:r>
              <a:rPr kumimoji="0" lang="es-ES" sz="1600" b="0" i="0" u="none" strike="noStrike" kern="1200" cap="none" spc="0" normalizeH="0" baseline="0" noProof="0" dirty="0">
                <a:ln>
                  <a:noFill/>
                </a:ln>
                <a:solidFill>
                  <a:srgbClr val="002060"/>
                </a:solidFill>
                <a:effectLst/>
                <a:uLnTx/>
                <a:uFillTx/>
                <a:latin typeface="+mj-lt"/>
                <a:ea typeface="+mn-ea"/>
                <a:cs typeface="+mn-cs"/>
              </a:rPr>
              <a:t>reemplazar la importación de Bolivia</a:t>
            </a:r>
            <a:r>
              <a:rPr kumimoji="0" lang="es-ES" sz="1600" b="0" i="0" u="none" strike="noStrike" kern="1200" cap="none" spc="0" normalizeH="0" baseline="0" noProof="0" dirty="0">
                <a:ln>
                  <a:noFill/>
                </a:ln>
                <a:solidFill>
                  <a:srgbClr val="278FD8"/>
                </a:solidFill>
                <a:effectLst/>
                <a:uLnTx/>
                <a:uFillTx/>
                <a:latin typeface="+mj-lt"/>
                <a:ea typeface="+mn-ea"/>
                <a:cs typeface="+mn-cs"/>
              </a:rPr>
              <a:t> lo que conlleva </a:t>
            </a:r>
            <a:r>
              <a:rPr kumimoji="0" lang="es-ES" sz="1600" b="0" i="0" u="none" strike="noStrike" kern="1200" cap="none" spc="0" normalizeH="0" baseline="0" noProof="0" dirty="0">
                <a:ln>
                  <a:noFill/>
                </a:ln>
                <a:solidFill>
                  <a:srgbClr val="002060"/>
                </a:solidFill>
                <a:effectLst/>
                <a:uLnTx/>
                <a:uFillTx/>
                <a:latin typeface="+mj-lt"/>
                <a:ea typeface="+mn-ea"/>
                <a:cs typeface="+mn-cs"/>
              </a:rPr>
              <a:t>mejores escenarios en la negociación de nuevos contratos.</a:t>
            </a:r>
            <a:endParaRPr kumimoji="0" lang="es-AR" sz="1600" b="0" i="0" u="none" strike="noStrike" kern="1200" cap="none" spc="0" normalizeH="0" baseline="0" noProof="0" dirty="0">
              <a:ln>
                <a:noFill/>
              </a:ln>
              <a:solidFill>
                <a:srgbClr val="002060"/>
              </a:solidFill>
              <a:effectLst/>
              <a:uLnTx/>
              <a:uFillTx/>
              <a:latin typeface="+mj-lt"/>
              <a:ea typeface="+mn-ea"/>
              <a:cs typeface="+mn-cs"/>
            </a:endParaRPr>
          </a:p>
        </p:txBody>
      </p:sp>
      <p:sp>
        <p:nvSpPr>
          <p:cNvPr id="2" name="Google Shape;5160;p118">
            <a:extLst>
              <a:ext uri="{FF2B5EF4-FFF2-40B4-BE49-F238E27FC236}">
                <a16:creationId xmlns:a16="http://schemas.microsoft.com/office/drawing/2014/main" id="{7DA3B86F-C45F-F63E-9603-E4E5FE63C46B}"/>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 – Etapa 1</a:t>
            </a:r>
          </a:p>
        </p:txBody>
      </p:sp>
      <p:sp>
        <p:nvSpPr>
          <p:cNvPr id="4" name="CuadroTexto 3">
            <a:extLst>
              <a:ext uri="{FF2B5EF4-FFF2-40B4-BE49-F238E27FC236}">
                <a16:creationId xmlns:a16="http://schemas.microsoft.com/office/drawing/2014/main" id="{FFED8884-ABE6-0658-69AA-6972E2B76718}"/>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Beneficios del Gasoducto Mercedes – Cardales + PC Mercedes</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3481472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53C8ECC-34E3-CC02-0F55-2B8A8AC1FB48}"/>
              </a:ext>
            </a:extLst>
          </p:cNvPr>
          <p:cNvSpPr txBox="1"/>
          <p:nvPr/>
        </p:nvSpPr>
        <p:spPr>
          <a:xfrm>
            <a:off x="319084" y="1582937"/>
            <a:ext cx="4948241" cy="4693593"/>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Optimiza el SERVICIO PÚBLICO </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con el </a:t>
            </a: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uso de capacidad ociosa</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sobre el Sistema Licenciado por falta de gas.</a:t>
            </a:r>
            <a:endParaRPr kumimoji="0" lang="en-US" sz="1600" b="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Libera capacidad sobre ruta Neuquén – Bahía Blanca</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permitiendo el desarrollo de la industria petroquímica y GNL modular.</a:t>
            </a:r>
            <a:endParaRPr kumimoji="0" lang="en-US" sz="1600" b="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Aumenta el suministro al área de mayor consumo del país</a:t>
            </a:r>
            <a:r>
              <a:rPr kumimoji="0" lang="es-ES" sz="1600" b="1"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(GBA) por el Sur y por el Norte (intercambio por Mercedes - Cardales).</a:t>
            </a:r>
            <a:endParaRPr kumimoji="0" lang="en-US" sz="1600" b="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Permite aumentar el suministro en Neuquén, Río Negro, La Pampa y Buenos Aires.</a:t>
            </a:r>
            <a:endParaRPr kumimoji="0" lang="en-U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Brinda flexibilidad y confiabilidad </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operativa al Sistema Nacional de Transporte.</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Brinda a Vaca Muerta </a:t>
            </a: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capacidad de transporte en el corto plazo y ampliable modularmente </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(hasta aprox. 40 MMm</a:t>
            </a:r>
            <a:r>
              <a:rPr kumimoji="0" lang="es-AR" sz="1600" b="0" i="0" u="none" strike="noStrike" kern="1200" cap="none" spc="0" normalizeH="0" baseline="30000" noProof="0" dirty="0">
                <a:ln>
                  <a:noFill/>
                </a:ln>
                <a:solidFill>
                  <a:srgbClr val="278FD8"/>
                </a:solidFill>
                <a:effectLst/>
                <a:uLnTx/>
                <a:uFillTx/>
                <a:latin typeface="+mj-lt"/>
                <a:ea typeface="Roboto" pitchFamily="2" charset="0"/>
                <a:cs typeface="Arial" panose="020B0604020202020204" pitchFamily="34" charset="0"/>
              </a:rPr>
              <a:t>3</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/d).</a:t>
            </a:r>
            <a:endParaRPr kumimoji="0" lang="es-AR"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2" name="Google Shape;5160;p118">
            <a:extLst>
              <a:ext uri="{FF2B5EF4-FFF2-40B4-BE49-F238E27FC236}">
                <a16:creationId xmlns:a16="http://schemas.microsoft.com/office/drawing/2014/main" id="{9B108F4F-C6C1-C832-F5D8-CF1E212F029B}"/>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mj-lt"/>
              </a:rPr>
              <a:t>Ventajas</a:t>
            </a:r>
            <a:endParaRPr kumimoji="0" lang="es-AR" sz="4000" b="1" i="0" u="none" strike="noStrike" kern="0" cap="none" spc="0" normalizeH="0" baseline="0" dirty="0">
              <a:ln>
                <a:noFill/>
              </a:ln>
              <a:solidFill>
                <a:srgbClr val="002060"/>
              </a:solidFill>
              <a:effectLst/>
              <a:uLnTx/>
              <a:uFillTx/>
              <a:latin typeface="+mj-lt"/>
              <a:sym typeface="Bebas Neue"/>
            </a:endParaRPr>
          </a:p>
        </p:txBody>
      </p:sp>
      <p:sp>
        <p:nvSpPr>
          <p:cNvPr id="4" name="CuadroTexto 3">
            <a:extLst>
              <a:ext uri="{FF2B5EF4-FFF2-40B4-BE49-F238E27FC236}">
                <a16:creationId xmlns:a16="http://schemas.microsoft.com/office/drawing/2014/main" id="{3DC1B242-B77F-4FEA-607C-E0B82F5550B7}"/>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5" name="Imagen 4" descr="Mapa&#10;&#10;Descripción generada automáticamente">
            <a:extLst>
              <a:ext uri="{FF2B5EF4-FFF2-40B4-BE49-F238E27FC236}">
                <a16:creationId xmlns:a16="http://schemas.microsoft.com/office/drawing/2014/main" id="{E23EE104-B7CB-CABA-DEC3-E26289F33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150" y="1640501"/>
            <a:ext cx="6573708" cy="4168269"/>
          </a:xfrm>
          <a:prstGeom prst="rect">
            <a:avLst/>
          </a:prstGeom>
          <a:ln w="19050">
            <a:solidFill>
              <a:schemeClr val="accent2"/>
            </a:solidFill>
          </a:ln>
        </p:spPr>
      </p:pic>
    </p:spTree>
    <p:extLst>
      <p:ext uri="{BB962C8B-B14F-4D97-AF65-F5344CB8AC3E}">
        <p14:creationId xmlns:p14="http://schemas.microsoft.com/office/powerpoint/2010/main" val="1324180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90FE643-D37C-3343-7224-93EA16F2761A}"/>
              </a:ext>
            </a:extLst>
          </p:cNvPr>
          <p:cNvSpPr txBox="1"/>
          <p:nvPr/>
        </p:nvSpPr>
        <p:spPr>
          <a:xfrm>
            <a:off x="472084" y="2151344"/>
            <a:ext cx="435181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TRAMO 2 – </a:t>
            </a:r>
            <a:r>
              <a:rPr kumimoji="0" lang="es-AR" sz="1600" b="1" i="0" u="none" strike="noStrike" kern="1200" cap="none" spc="0" normalizeH="0" baseline="0" noProof="0" dirty="0">
                <a:ln>
                  <a:noFill/>
                </a:ln>
                <a:solidFill>
                  <a:srgbClr val="278FD8"/>
                </a:solidFill>
                <a:effectLst/>
                <a:uLnTx/>
                <a:uFillTx/>
                <a:latin typeface="+mj-lt"/>
                <a:ea typeface="+mn-ea"/>
                <a:cs typeface="+mn-cs"/>
              </a:rPr>
              <a:t>En etapa de anteproyecto</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err="1">
                <a:ln>
                  <a:noFill/>
                </a:ln>
                <a:solidFill>
                  <a:srgbClr val="278FD8"/>
                </a:solidFill>
                <a:effectLst/>
                <a:uLnTx/>
                <a:uFillTx/>
                <a:latin typeface="+mj-lt"/>
                <a:ea typeface="+mn-ea"/>
                <a:cs typeface="+mn-cs"/>
              </a:rPr>
              <a:t>Salliqueló</a:t>
            </a:r>
            <a:r>
              <a:rPr kumimoji="0" lang="es-AR" sz="1800" b="1" i="0" u="none" strike="noStrike" kern="1200" cap="none" spc="0" normalizeH="0" baseline="0" noProof="0" dirty="0">
                <a:ln>
                  <a:noFill/>
                </a:ln>
                <a:solidFill>
                  <a:srgbClr val="278FD8"/>
                </a:solidFill>
                <a:effectLst/>
                <a:uLnTx/>
                <a:uFillTx/>
                <a:latin typeface="+mj-lt"/>
                <a:ea typeface="+mn-ea"/>
                <a:cs typeface="+mn-cs"/>
              </a:rPr>
              <a:t> – San Jerónimo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521 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36”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20 MMSm</a:t>
            </a:r>
            <a:r>
              <a:rPr kumimoji="0" lang="es-AR" sz="1800" b="1" i="0" u="none" strike="noStrike" kern="1200" cap="none" spc="0" normalizeH="0" baseline="30000" noProof="0" dirty="0">
                <a:ln>
                  <a:noFill/>
                </a:ln>
                <a:solidFill>
                  <a:srgbClr val="278FD8"/>
                </a:solidFill>
                <a:effectLst/>
                <a:uLnTx/>
                <a:uFillTx/>
                <a:latin typeface="+mj-lt"/>
                <a:ea typeface="+mn-ea"/>
                <a:cs typeface="+mn-cs"/>
              </a:rPr>
              <a:t>3</a:t>
            </a:r>
            <a:r>
              <a:rPr kumimoji="0" lang="es-AR" sz="1800" b="1" i="0" u="none" strike="noStrike" kern="1200" cap="none" spc="0" normalizeH="0" baseline="0" noProof="0" dirty="0">
                <a:ln>
                  <a:noFill/>
                </a:ln>
                <a:solidFill>
                  <a:srgbClr val="278FD8"/>
                </a:solidFill>
                <a:effectLst/>
                <a:uLnTx/>
                <a:uFillTx/>
                <a:latin typeface="+mj-lt"/>
                <a:ea typeface="+mn-ea"/>
                <a:cs typeface="+mn-cs"/>
              </a:rPr>
              <a:t>/d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Sin PC </a:t>
            </a:r>
          </a:p>
        </p:txBody>
      </p:sp>
      <p:sp>
        <p:nvSpPr>
          <p:cNvPr id="7" name="CuadroTexto 6">
            <a:extLst>
              <a:ext uri="{FF2B5EF4-FFF2-40B4-BE49-F238E27FC236}">
                <a16:creationId xmlns:a16="http://schemas.microsoft.com/office/drawing/2014/main" id="{F41A9A01-2925-05B4-56EE-402A3F26822A}"/>
              </a:ext>
            </a:extLst>
          </p:cNvPr>
          <p:cNvSpPr txBox="1"/>
          <p:nvPr/>
        </p:nvSpPr>
        <p:spPr>
          <a:xfrm>
            <a:off x="319085" y="6283030"/>
            <a:ext cx="1141199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a:ln>
                  <a:noFill/>
                </a:ln>
                <a:solidFill>
                  <a:srgbClr val="278FD8"/>
                </a:solidFill>
                <a:effectLst/>
                <a:uLnTx/>
                <a:uFillTx/>
                <a:latin typeface="+mj-lt"/>
                <a:ea typeface="+mn-ea"/>
                <a:cs typeface="+mn-cs"/>
              </a:rPr>
              <a:t>(*) Requiere </a:t>
            </a:r>
            <a:r>
              <a:rPr kumimoji="0" lang="es-AR" sz="1600" b="1" i="0" u="none" strike="noStrike" kern="1200" cap="none" spc="0" normalizeH="0" baseline="0" noProof="0">
                <a:ln>
                  <a:noFill/>
                </a:ln>
                <a:solidFill>
                  <a:srgbClr val="278FD8"/>
                </a:solidFill>
                <a:effectLst/>
                <a:uLnTx/>
                <a:uFillTx/>
                <a:latin typeface="+mj-lt"/>
                <a:ea typeface="+mn-ea"/>
                <a:cs typeface="+mn-cs"/>
              </a:rPr>
              <a:t>120.000 HP </a:t>
            </a:r>
            <a:r>
              <a:rPr kumimoji="0" lang="es-AR" sz="1600" b="0" i="0" u="none" strike="noStrike" kern="1200" cap="none" spc="0" normalizeH="0" baseline="0" noProof="0">
                <a:ln>
                  <a:noFill/>
                </a:ln>
                <a:solidFill>
                  <a:srgbClr val="278FD8"/>
                </a:solidFill>
                <a:effectLst/>
                <a:uLnTx/>
                <a:uFillTx/>
                <a:latin typeface="+mj-lt"/>
                <a:ea typeface="+mn-ea"/>
                <a:cs typeface="+mn-cs"/>
              </a:rPr>
              <a:t>instalados en Tramo 1.</a:t>
            </a:r>
          </a:p>
        </p:txBody>
      </p:sp>
      <p:sp>
        <p:nvSpPr>
          <p:cNvPr id="2" name="Google Shape;5160;p118">
            <a:extLst>
              <a:ext uri="{FF2B5EF4-FFF2-40B4-BE49-F238E27FC236}">
                <a16:creationId xmlns:a16="http://schemas.microsoft.com/office/drawing/2014/main" id="{27716B90-1821-351F-927A-45219E39492B}"/>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a:t>
            </a:r>
          </a:p>
        </p:txBody>
      </p:sp>
      <p:sp>
        <p:nvSpPr>
          <p:cNvPr id="3" name="CuadroTexto 2">
            <a:extLst>
              <a:ext uri="{FF2B5EF4-FFF2-40B4-BE49-F238E27FC236}">
                <a16:creationId xmlns:a16="http://schemas.microsoft.com/office/drawing/2014/main" id="{3C57A6B4-BD32-4AC2-7906-96B82CBDDFE0}"/>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a:t>
            </a:r>
            <a:r>
              <a:rPr lang="es-AR" sz="2000" b="1" dirty="0">
                <a:solidFill>
                  <a:srgbClr val="278FD8"/>
                </a:solidFill>
                <a:latin typeface="+mj-lt"/>
              </a:rPr>
              <a:t>2</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6" name="Imagen 5" descr="Mapa&#10;&#10;Descripción generada automáticamente">
            <a:extLst>
              <a:ext uri="{FF2B5EF4-FFF2-40B4-BE49-F238E27FC236}">
                <a16:creationId xmlns:a16="http://schemas.microsoft.com/office/drawing/2014/main" id="{D1D23EB5-D2F1-2A0D-0EA2-6B3841C48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504" y="1768305"/>
            <a:ext cx="6730157" cy="4378001"/>
          </a:xfrm>
          <a:prstGeom prst="rect">
            <a:avLst/>
          </a:prstGeom>
          <a:ln w="19050">
            <a:solidFill>
              <a:schemeClr val="accent2"/>
            </a:solidFill>
          </a:ln>
        </p:spPr>
      </p:pic>
    </p:spTree>
    <p:extLst>
      <p:ext uri="{BB962C8B-B14F-4D97-AF65-F5344CB8AC3E}">
        <p14:creationId xmlns:p14="http://schemas.microsoft.com/office/powerpoint/2010/main" val="1759074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90FE643-D37C-3343-7224-93EA16F2761A}"/>
              </a:ext>
            </a:extLst>
          </p:cNvPr>
          <p:cNvSpPr txBox="1"/>
          <p:nvPr/>
        </p:nvSpPr>
        <p:spPr>
          <a:xfrm>
            <a:off x="716923" y="1674674"/>
            <a:ext cx="378675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Etapa de anteproyecto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67 km </a:t>
            </a:r>
            <a:r>
              <a:rPr kumimoji="0" lang="es-AR" sz="1800" b="1" i="0" u="none" strike="noStrike" kern="1200" cap="none" spc="0" normalizeH="0" baseline="0" noProof="0" dirty="0" err="1">
                <a:ln>
                  <a:noFill/>
                </a:ln>
                <a:solidFill>
                  <a:srgbClr val="278FD8"/>
                </a:solidFill>
                <a:effectLst/>
                <a:uLnTx/>
                <a:uFillTx/>
                <a:latin typeface="+mj-lt"/>
                <a:ea typeface="+mn-ea"/>
                <a:cs typeface="+mn-cs"/>
              </a:rPr>
              <a:t>Loop</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11 MMSm</a:t>
            </a:r>
            <a:r>
              <a:rPr kumimoji="0" lang="es-AR" sz="1800" b="1" i="0" u="none" strike="noStrike" kern="1200" cap="none" spc="0" normalizeH="0" baseline="30000" noProof="0" dirty="0">
                <a:ln>
                  <a:noFill/>
                </a:ln>
                <a:solidFill>
                  <a:srgbClr val="278FD8"/>
                </a:solidFill>
                <a:effectLst/>
                <a:uLnTx/>
                <a:uFillTx/>
                <a:latin typeface="+mj-lt"/>
                <a:ea typeface="+mn-ea"/>
                <a:cs typeface="+mn-cs"/>
              </a:rPr>
              <a:t>3</a:t>
            </a:r>
            <a:r>
              <a:rPr kumimoji="0" lang="es-AR" sz="1800" b="1" i="0" u="none" strike="noStrike" kern="1200" cap="none" spc="0" normalizeH="0" baseline="0" noProof="0" dirty="0">
                <a:ln>
                  <a:noFill/>
                </a:ln>
                <a:solidFill>
                  <a:srgbClr val="278FD8"/>
                </a:solidFill>
                <a:effectLst/>
                <a:uLnTx/>
                <a:uFillTx/>
                <a:latin typeface="+mj-lt"/>
                <a:ea typeface="+mn-ea"/>
                <a:cs typeface="+mn-cs"/>
              </a:rPr>
              <a:t>/d</a:t>
            </a:r>
          </a:p>
        </p:txBody>
      </p:sp>
      <p:cxnSp>
        <p:nvCxnSpPr>
          <p:cNvPr id="6" name="Google Shape;5168;p118">
            <a:extLst>
              <a:ext uri="{FF2B5EF4-FFF2-40B4-BE49-F238E27FC236}">
                <a16:creationId xmlns:a16="http://schemas.microsoft.com/office/drawing/2014/main" id="{FED4BD2B-650B-81F2-6174-63605D2539CC}"/>
              </a:ext>
            </a:extLst>
          </p:cNvPr>
          <p:cNvCxnSpPr/>
          <p:nvPr/>
        </p:nvCxnSpPr>
        <p:spPr>
          <a:xfrm rot="10800000">
            <a:off x="812632" y="3711477"/>
            <a:ext cx="2188200" cy="0"/>
          </a:xfrm>
          <a:prstGeom prst="straightConnector1">
            <a:avLst/>
          </a:prstGeom>
          <a:noFill/>
          <a:ln w="19050" cap="flat" cmpd="sng">
            <a:solidFill>
              <a:schemeClr val="dk1"/>
            </a:solidFill>
            <a:prstDash val="dash"/>
            <a:round/>
            <a:headEnd type="none" w="med" len="med"/>
            <a:tailEnd type="none" w="med" len="med"/>
          </a:ln>
        </p:spPr>
      </p:cxnSp>
      <p:pic>
        <p:nvPicPr>
          <p:cNvPr id="9" name="Imagen 8">
            <a:extLst>
              <a:ext uri="{FF2B5EF4-FFF2-40B4-BE49-F238E27FC236}">
                <a16:creationId xmlns:a16="http://schemas.microsoft.com/office/drawing/2014/main" id="{04CE73E8-4035-4E77-89F4-DC58412B3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1559" y="1458368"/>
            <a:ext cx="6259232" cy="4506217"/>
          </a:xfrm>
          <a:prstGeom prst="rect">
            <a:avLst/>
          </a:prstGeom>
          <a:ln w="19050">
            <a:solidFill>
              <a:schemeClr val="accent2"/>
            </a:solidFill>
          </a:ln>
        </p:spPr>
      </p:pic>
      <p:sp>
        <p:nvSpPr>
          <p:cNvPr id="2" name="Google Shape;5160;p118">
            <a:extLst>
              <a:ext uri="{FF2B5EF4-FFF2-40B4-BE49-F238E27FC236}">
                <a16:creationId xmlns:a16="http://schemas.microsoft.com/office/drawing/2014/main" id="{7D059651-8F3F-754B-BD18-1189AA20FAF0}"/>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a:t>
            </a:r>
          </a:p>
        </p:txBody>
      </p:sp>
      <p:sp>
        <p:nvSpPr>
          <p:cNvPr id="4" name="CuadroTexto 3">
            <a:extLst>
              <a:ext uri="{FF2B5EF4-FFF2-40B4-BE49-F238E27FC236}">
                <a16:creationId xmlns:a16="http://schemas.microsoft.com/office/drawing/2014/main" id="{8190CCAC-C28C-8393-1F2D-11C41F54ADE8}"/>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Reversión del Gasoducto Norte</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382828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4">
            <a:extLst>
              <a:ext uri="{FF2B5EF4-FFF2-40B4-BE49-F238E27FC236}">
                <a16:creationId xmlns:a16="http://schemas.microsoft.com/office/drawing/2014/main" id="{9862346C-1E11-4D49-9299-70A64A679D74}"/>
              </a:ext>
            </a:extLst>
          </p:cNvPr>
          <p:cNvSpPr txBox="1">
            <a:spLocks/>
          </p:cNvSpPr>
          <p:nvPr/>
        </p:nvSpPr>
        <p:spPr>
          <a:xfrm>
            <a:off x="2904764" y="788545"/>
            <a:ext cx="10515600" cy="52259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5999"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3200" b="1" i="0" u="none" strike="noStrike" kern="1200" cap="none" spc="0" normalizeH="0" baseline="0" noProof="0">
              <a:ln>
                <a:noFill/>
              </a:ln>
              <a:solidFill>
                <a:srgbClr val="00B0F0"/>
              </a:solidFill>
              <a:effectLst/>
              <a:uLnTx/>
              <a:uFillTx/>
              <a:latin typeface="Century Gothic" panose="020B0502020202020204" pitchFamily="34" charset="0"/>
              <a:ea typeface="+mj-ea"/>
              <a:cs typeface="Arial" panose="020B0604020202020204" pitchFamily="34" charset="0"/>
            </a:endParaRPr>
          </a:p>
        </p:txBody>
      </p:sp>
      <p:sp>
        <p:nvSpPr>
          <p:cNvPr id="46" name="Rectángulo 45">
            <a:extLst>
              <a:ext uri="{FF2B5EF4-FFF2-40B4-BE49-F238E27FC236}">
                <a16:creationId xmlns:a16="http://schemas.microsoft.com/office/drawing/2014/main" id="{65FC856B-B6B8-4BCA-B72B-FB40D8F1E335}"/>
              </a:ext>
            </a:extLst>
          </p:cNvPr>
          <p:cNvSpPr/>
          <p:nvPr/>
        </p:nvSpPr>
        <p:spPr>
          <a:xfrm>
            <a:off x="-77567" y="3527543"/>
            <a:ext cx="6480000" cy="1440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1600" b="1" i="0" u="none" strike="noStrike" kern="1200" cap="none" spc="0" normalizeH="0" baseline="0" noProof="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p:txBody>
      </p:sp>
      <p:sp>
        <p:nvSpPr>
          <p:cNvPr id="48" name="Rectángulo 47">
            <a:extLst>
              <a:ext uri="{FF2B5EF4-FFF2-40B4-BE49-F238E27FC236}">
                <a16:creationId xmlns:a16="http://schemas.microsoft.com/office/drawing/2014/main" id="{D3641832-14ED-45B3-9E4D-19337ACAF956}"/>
              </a:ext>
            </a:extLst>
          </p:cNvPr>
          <p:cNvSpPr/>
          <p:nvPr/>
        </p:nvSpPr>
        <p:spPr>
          <a:xfrm>
            <a:off x="232621" y="1026314"/>
            <a:ext cx="5005421" cy="526870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Soberanía energética: </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permite reducir la dependencia del gas importado, ya sea desde Bolivia como también el que ingresa a través de la terminal </a:t>
            </a:r>
            <a:r>
              <a:rPr kumimoji="0" lang="es-ES" sz="1600" b="0" i="0" u="none" strike="noStrike" kern="1200" cap="none" spc="0" normalizeH="0" baseline="0" noProof="0" dirty="0" err="1">
                <a:ln>
                  <a:noFill/>
                </a:ln>
                <a:solidFill>
                  <a:srgbClr val="278FD8"/>
                </a:solidFill>
                <a:effectLst/>
                <a:uLnTx/>
                <a:uFillTx/>
                <a:latin typeface="+mj-lt"/>
                <a:ea typeface="Roboto" pitchFamily="2" charset="0"/>
                <a:cs typeface="Arial" panose="020B0604020202020204" pitchFamily="34" charset="0"/>
              </a:rPr>
              <a:t>regasificadora</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de Escobar.</a:t>
            </a:r>
            <a:endPar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Generación de divisas:</a:t>
            </a:r>
            <a:r>
              <a:rPr kumimoji="0" lang="es-ES" sz="1600" b="1"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posibilita la exportación a Brasil y a Chile a través de los gasoductos del norte (Atacama y </a:t>
            </a:r>
            <a:r>
              <a:rPr kumimoji="0" lang="es-ES" sz="1600" b="0" i="0" u="none" strike="noStrike" kern="1200" cap="none" spc="0" normalizeH="0" baseline="0" noProof="0" dirty="0" err="1">
                <a:ln>
                  <a:noFill/>
                </a:ln>
                <a:solidFill>
                  <a:srgbClr val="278FD8"/>
                </a:solidFill>
                <a:effectLst/>
                <a:uLnTx/>
                <a:uFillTx/>
                <a:latin typeface="+mj-lt"/>
                <a:ea typeface="Roboto" pitchFamily="2" charset="0"/>
                <a:cs typeface="Arial" panose="020B0604020202020204" pitchFamily="34" charset="0"/>
              </a:rPr>
              <a:t>Norandino</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AR" sz="16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Genera un ahorro de combustibles líquidos: </a:t>
            </a:r>
            <a:r>
              <a:rPr kumimoji="0" lang="es-AR"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asegurando el abastecimiento de la demanda de centrales termoeléctricas en la región del litoral y sustituyendo el uso de gasoil, fueloil o incluso carbón.</a:t>
            </a:r>
            <a:endPar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Aprovechar capacidad ociosa en los gasoductos Centro Oeste y Norte: </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optimizando de esta manera el uso del servicio público.</a:t>
            </a:r>
            <a:endParaRPr kumimoji="0" lang="es-AR"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p:txBody>
      </p:sp>
      <p:pic>
        <p:nvPicPr>
          <p:cNvPr id="5" name="Imagen 4">
            <a:extLst>
              <a:ext uri="{FF2B5EF4-FFF2-40B4-BE49-F238E27FC236}">
                <a16:creationId xmlns:a16="http://schemas.microsoft.com/office/drawing/2014/main" id="{2B4DF3DD-DDC8-48B6-B1DE-49331C82B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8230" y="1726175"/>
            <a:ext cx="5982679" cy="3602736"/>
          </a:xfrm>
          <a:prstGeom prst="rect">
            <a:avLst/>
          </a:prstGeom>
          <a:ln w="19050">
            <a:solidFill>
              <a:schemeClr val="accent2"/>
            </a:solidFill>
          </a:ln>
        </p:spPr>
      </p:pic>
      <p:sp>
        <p:nvSpPr>
          <p:cNvPr id="2" name="Google Shape;5160;p118">
            <a:extLst>
              <a:ext uri="{FF2B5EF4-FFF2-40B4-BE49-F238E27FC236}">
                <a16:creationId xmlns:a16="http://schemas.microsoft.com/office/drawing/2014/main" id="{7E2D3517-581A-F804-6408-138EE38A37CD}"/>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Beneficios Reversión del Gasoducto Norte</a:t>
            </a:r>
          </a:p>
        </p:txBody>
      </p:sp>
    </p:spTree>
    <p:extLst>
      <p:ext uri="{BB962C8B-B14F-4D97-AF65-F5344CB8AC3E}">
        <p14:creationId xmlns:p14="http://schemas.microsoft.com/office/powerpoint/2010/main" val="2196268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ángulo 48">
            <a:extLst>
              <a:ext uri="{FF2B5EF4-FFF2-40B4-BE49-F238E27FC236}">
                <a16:creationId xmlns:a16="http://schemas.microsoft.com/office/drawing/2014/main" id="{A058F048-C45F-49FD-B1CE-D85818649336}"/>
              </a:ext>
            </a:extLst>
          </p:cNvPr>
          <p:cNvSpPr/>
          <p:nvPr/>
        </p:nvSpPr>
        <p:spPr>
          <a:xfrm>
            <a:off x="242146" y="2743809"/>
            <a:ext cx="5656607" cy="3108543"/>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Liberar capacidad y aumentar el suministro en la ruta Neuquén – Bahía Blanca</a:t>
            </a:r>
          </a:p>
          <a:p>
            <a:pPr marL="284400" marR="0" lvl="0" indent="-28440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a:t>
            </a: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Entregar gas que se transporta por los gasoductos </a:t>
            </a:r>
            <a:r>
              <a:rPr kumimoji="0" lang="es-AR" sz="1200" b="0" i="0" u="none" strike="noStrike" kern="1200" cap="none" spc="0" normalizeH="0" baseline="0" noProof="0" dirty="0" err="1">
                <a:ln>
                  <a:noFill/>
                </a:ln>
                <a:solidFill>
                  <a:srgbClr val="278FD8"/>
                </a:solidFill>
                <a:effectLst/>
                <a:uLnTx/>
                <a:uFillTx/>
                <a:latin typeface="+mj-lt"/>
                <a:ea typeface="+mn-ea"/>
                <a:cs typeface="Arial" panose="020B0604020202020204" pitchFamily="34" charset="0"/>
              </a:rPr>
              <a:t>Neuba</a:t>
            </a: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y SM a GBA, entre Neuquén y Bahía Blanca, reemplazando este gas por gas transportado por el nuevo gasoducto a Saturno. Esto es posible por acuerdo entre productores.</a:t>
            </a:r>
          </a:p>
          <a:p>
            <a:pPr marL="284400" marR="0" lvl="0" indent="-284400" algn="just"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El gas que se entrega en Bahía Blanca o aguas arriba puede potenciar el consumo doméstico de esa región (zona Río Negro, La Pampa, Sur de PBA).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Exportar gas a Chile por Gasoducto </a:t>
            </a:r>
            <a:r>
              <a:rPr kumimoji="0" lang="es-ES" sz="1400" b="1" i="0" u="none" strike="noStrike" kern="1200" cap="none" spc="0" normalizeH="0" baseline="0" noProof="0" dirty="0" err="1">
                <a:ln>
                  <a:noFill/>
                </a:ln>
                <a:solidFill>
                  <a:srgbClr val="002060"/>
                </a:solidFill>
                <a:effectLst/>
                <a:uLnTx/>
                <a:uFillTx/>
                <a:latin typeface="+mj-lt"/>
                <a:ea typeface="+mn-ea"/>
                <a:cs typeface="Arial" panose="020B0604020202020204" pitchFamily="34" charset="0"/>
              </a:rPr>
              <a:t>Gasandes</a:t>
            </a:r>
            <a:endParaRPr kumimoji="0" lang="es-ES" sz="14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endParaRPr>
          </a:p>
          <a:p>
            <a:pPr marL="284400" marR="0" lvl="0" indent="-28440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a:t>
            </a: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El gas transportado por el nuevo gasoducto a todo el sistema sur puede representar saldos exportables a Chile por el gasoducto </a:t>
            </a:r>
            <a:r>
              <a:rPr kumimoji="0" lang="es-AR" sz="1200" b="0" i="0" u="none" strike="noStrike" kern="1200" cap="none" spc="0" normalizeH="0" baseline="0" noProof="0" dirty="0" err="1">
                <a:ln>
                  <a:noFill/>
                </a:ln>
                <a:solidFill>
                  <a:srgbClr val="278FD8"/>
                </a:solidFill>
                <a:effectLst/>
                <a:uLnTx/>
                <a:uFillTx/>
                <a:latin typeface="+mj-lt"/>
                <a:ea typeface="+mn-ea"/>
                <a:cs typeface="Arial" panose="020B0604020202020204" pitchFamily="34" charset="0"/>
              </a:rPr>
              <a:t>Gasandes</a:t>
            </a: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400" b="1" i="0" u="none" strike="noStrike" kern="1200" cap="none" spc="0" normalizeH="0" baseline="0" noProof="0" dirty="0">
              <a:ln>
                <a:noFill/>
              </a:ln>
              <a:solidFill>
                <a:srgbClr val="278FD8"/>
              </a:solidFill>
              <a:effectLst/>
              <a:uLnTx/>
              <a:uFillTx/>
              <a:latin typeface="+mj-lt"/>
              <a:ea typeface="+mn-ea"/>
              <a:cs typeface="+mn-cs"/>
            </a:endParaRPr>
          </a:p>
        </p:txBody>
      </p:sp>
      <p:sp>
        <p:nvSpPr>
          <p:cNvPr id="51" name="Rectángulo 50">
            <a:extLst>
              <a:ext uri="{FF2B5EF4-FFF2-40B4-BE49-F238E27FC236}">
                <a16:creationId xmlns:a16="http://schemas.microsoft.com/office/drawing/2014/main" id="{7658E7FE-0CBE-4359-9BE1-2E0AFDDE2683}"/>
              </a:ext>
            </a:extLst>
          </p:cNvPr>
          <p:cNvSpPr/>
          <p:nvPr/>
        </p:nvSpPr>
        <p:spPr>
          <a:xfrm>
            <a:off x="607858" y="5693311"/>
            <a:ext cx="4925181" cy="584775"/>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Beneficia a las provincias de Neuquén, Río Negro y sur de Buenos Aires.</a:t>
            </a:r>
          </a:p>
        </p:txBody>
      </p:sp>
      <p:sp>
        <p:nvSpPr>
          <p:cNvPr id="52" name="Rectángulo 51">
            <a:extLst>
              <a:ext uri="{FF2B5EF4-FFF2-40B4-BE49-F238E27FC236}">
                <a16:creationId xmlns:a16="http://schemas.microsoft.com/office/drawing/2014/main" id="{071D6138-46EA-4CB5-B503-F0AC800B950C}"/>
              </a:ext>
            </a:extLst>
          </p:cNvPr>
          <p:cNvSpPr/>
          <p:nvPr/>
        </p:nvSpPr>
        <p:spPr>
          <a:xfrm>
            <a:off x="496330" y="1148524"/>
            <a:ext cx="5402423" cy="1600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Los gasoductos NEUBA I , II y San Martín (SM) de TGS llegan al nodo Bahía Blanca para luego brindar gas a toda la PBA y continuar hasta su interconexión en el anillo de GBA (CABA, AMBA).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Conectar el Nuevo Gasoducto a la Planta Compresora Saturno permite:</a:t>
            </a:r>
          </a:p>
        </p:txBody>
      </p:sp>
      <p:sp>
        <p:nvSpPr>
          <p:cNvPr id="53" name="Rectángulo 52">
            <a:extLst>
              <a:ext uri="{FF2B5EF4-FFF2-40B4-BE49-F238E27FC236}">
                <a16:creationId xmlns:a16="http://schemas.microsoft.com/office/drawing/2014/main" id="{E2A9DA38-6287-411C-9C2B-10246E3A29EA}"/>
              </a:ext>
            </a:extLst>
          </p:cNvPr>
          <p:cNvSpPr/>
          <p:nvPr/>
        </p:nvSpPr>
        <p:spPr>
          <a:xfrm>
            <a:off x="6374544" y="5939532"/>
            <a:ext cx="4925180" cy="338554"/>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Permite exportar a Chile por GASANDES</a:t>
            </a:r>
          </a:p>
        </p:txBody>
      </p:sp>
      <p:pic>
        <p:nvPicPr>
          <p:cNvPr id="5" name="Imagen 4">
            <a:extLst>
              <a:ext uri="{FF2B5EF4-FFF2-40B4-BE49-F238E27FC236}">
                <a16:creationId xmlns:a16="http://schemas.microsoft.com/office/drawing/2014/main" id="{B0C833EB-45A9-41AA-BEA1-5B5B14CB42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3248" y="1148524"/>
            <a:ext cx="5006476" cy="4560952"/>
          </a:xfrm>
          <a:prstGeom prst="rect">
            <a:avLst/>
          </a:prstGeom>
          <a:ln w="19050">
            <a:solidFill>
              <a:schemeClr val="accent2"/>
            </a:solidFill>
          </a:ln>
        </p:spPr>
      </p:pic>
      <p:sp>
        <p:nvSpPr>
          <p:cNvPr id="2" name="Google Shape;5160;p118">
            <a:extLst>
              <a:ext uri="{FF2B5EF4-FFF2-40B4-BE49-F238E27FC236}">
                <a16:creationId xmlns:a16="http://schemas.microsoft.com/office/drawing/2014/main" id="{3A4BC9D0-7EFE-8081-FACF-2824253CD62F}"/>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Abastecimiento desde el nodo Saturno</a:t>
            </a:r>
          </a:p>
        </p:txBody>
      </p:sp>
    </p:spTree>
    <p:extLst>
      <p:ext uri="{BB962C8B-B14F-4D97-AF65-F5344CB8AC3E}">
        <p14:creationId xmlns:p14="http://schemas.microsoft.com/office/powerpoint/2010/main" val="1604203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62EC9C69-F162-4BC1-8E0B-8CC09D527362}"/>
              </a:ext>
            </a:extLst>
          </p:cNvPr>
          <p:cNvSpPr/>
          <p:nvPr/>
        </p:nvSpPr>
        <p:spPr>
          <a:xfrm>
            <a:off x="436606" y="5253392"/>
            <a:ext cx="4925180" cy="707886"/>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mj-lt"/>
                <a:ea typeface="Roboto" pitchFamily="2" charset="0"/>
                <a:cs typeface="+mn-cs"/>
              </a:rPr>
              <a:t>Beneficia a toda la provincia de Buenos Aires y La Pampa</a:t>
            </a:r>
          </a:p>
        </p:txBody>
      </p:sp>
      <p:sp>
        <p:nvSpPr>
          <p:cNvPr id="16" name="Rectángulo 15">
            <a:extLst>
              <a:ext uri="{FF2B5EF4-FFF2-40B4-BE49-F238E27FC236}">
                <a16:creationId xmlns:a16="http://schemas.microsoft.com/office/drawing/2014/main" id="{CF1B51A9-E6ED-4BD6-8E9E-7CBB4A3D2DFF}"/>
              </a:ext>
            </a:extLst>
          </p:cNvPr>
          <p:cNvSpPr/>
          <p:nvPr/>
        </p:nvSpPr>
        <p:spPr>
          <a:xfrm>
            <a:off x="384480" y="1453525"/>
            <a:ext cx="5029433"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mj-lt"/>
                <a:ea typeface="Calibri" panose="020F0502020204030204" pitchFamily="34" charset="0"/>
                <a:cs typeface="Arial" panose="020B0604020202020204" pitchFamily="34" charset="0"/>
              </a:rPr>
              <a:t>Siendo que los tres gasoductos que nacen en Bahía Blanca llegan al Anillo de GBA, </a:t>
            </a:r>
            <a:r>
              <a:rPr kumimoji="0" lang="es-AR"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Arial" panose="020B0604020202020204" pitchFamily="34" charset="0"/>
              </a:rPr>
              <a:t>arribar con el nuevo gasoducto a la Planta Compresora Saturno permite</a:t>
            </a:r>
            <a:r>
              <a:rPr kumimoji="0" lang="es-AR" sz="1600" b="0" i="0" u="none" strike="noStrike" kern="1200" cap="none" spc="0" normalizeH="0" baseline="0" noProof="0" dirty="0">
                <a:ln>
                  <a:noFill/>
                </a:ln>
                <a:solidFill>
                  <a:srgbClr val="002060"/>
                </a:solidFill>
                <a:effectLst/>
                <a:uLnTx/>
                <a:uFillTx/>
                <a:latin typeface="+mj-lt"/>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mj-lt"/>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600" i="0" u="none" strike="noStrike" kern="1200" cap="none" spc="0" normalizeH="0" baseline="0" noProof="0" dirty="0">
                <a:ln>
                  <a:noFill/>
                </a:ln>
                <a:solidFill>
                  <a:srgbClr val="002060"/>
                </a:solidFill>
                <a:effectLst/>
                <a:uLnTx/>
                <a:uFillTx/>
                <a:latin typeface="+mj-lt"/>
                <a:ea typeface="Times New Roman" panose="02020603050405020304" pitchFamily="18" charset="0"/>
                <a:cs typeface="Arial" panose="020B0604020202020204" pitchFamily="34" charset="0"/>
              </a:rPr>
              <a:t>Liberar capacidad y entregar más gas natural en toda la provincia de Buenos Aires</a:t>
            </a:r>
            <a:r>
              <a:rPr kumimoji="0" lang="es-AR" sz="1600" b="0" i="0" u="none" strike="noStrike" kern="1200" cap="none" spc="0" normalizeH="0" baseline="0" noProof="0" dirty="0">
                <a:ln>
                  <a:noFill/>
                </a:ln>
                <a:solidFill>
                  <a:srgbClr val="278FD8"/>
                </a:solidFill>
                <a:effectLst/>
                <a:uLnTx/>
                <a:uFillTx/>
                <a:latin typeface="+mj-lt"/>
                <a:ea typeface="Times New Roman" panose="02020603050405020304" pitchFamily="18" charset="0"/>
                <a:cs typeface="Arial" panose="020B0604020202020204" pitchFamily="34" charset="0"/>
              </a:rPr>
              <a:t>, y por ejemplo en la zona sur de la PBA reforzar el partido de la Costa, entre otras localidades importantes.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1600" b="0" i="0" u="none" strike="noStrike" kern="1200" cap="none" spc="0" normalizeH="0" baseline="0" noProof="0" dirty="0">
              <a:ln>
                <a:noFill/>
              </a:ln>
              <a:solidFill>
                <a:srgbClr val="278FD8"/>
              </a:solidFill>
              <a:effectLst/>
              <a:uLnTx/>
              <a:uFillTx/>
              <a:latin typeface="+mj-lt"/>
              <a:ea typeface="Times New Roman" panose="02020603050405020304" pitchFamily="18"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600" i="0" u="none" strike="noStrike" kern="1200" cap="none" spc="0" normalizeH="0" baseline="0" noProof="0" dirty="0">
                <a:ln>
                  <a:noFill/>
                </a:ln>
                <a:solidFill>
                  <a:srgbClr val="002060"/>
                </a:solidFill>
                <a:effectLst/>
                <a:uLnTx/>
                <a:uFillTx/>
                <a:latin typeface="+mj-lt"/>
                <a:ea typeface="Times New Roman" panose="02020603050405020304" pitchFamily="18" charset="0"/>
                <a:cs typeface="Arial" panose="020B0604020202020204" pitchFamily="34" charset="0"/>
              </a:rPr>
              <a:t>Reforzar el sistema de distribución pampeano </a:t>
            </a:r>
            <a:r>
              <a:rPr kumimoji="0" lang="es-AR" sz="1600" b="0" i="0" u="none" strike="noStrike" kern="1200" cap="none" spc="0" normalizeH="0" baseline="0" noProof="0" dirty="0">
                <a:ln>
                  <a:noFill/>
                </a:ln>
                <a:solidFill>
                  <a:srgbClr val="278FD8"/>
                </a:solidFill>
                <a:effectLst/>
                <a:uLnTx/>
                <a:uFillTx/>
                <a:latin typeface="+mj-lt"/>
                <a:ea typeface="Times New Roman" panose="02020603050405020304" pitchFamily="18" charset="0"/>
                <a:cs typeface="Arial" panose="020B0604020202020204" pitchFamily="34" charset="0"/>
              </a:rPr>
              <a:t>que tiene su City Gate en la localidad de </a:t>
            </a:r>
            <a:r>
              <a:rPr kumimoji="0" lang="es-AR" sz="1600" b="0" i="0" u="none" strike="noStrike" kern="1200" cap="none" spc="0" normalizeH="0" baseline="0" noProof="0" dirty="0" err="1">
                <a:ln>
                  <a:noFill/>
                </a:ln>
                <a:solidFill>
                  <a:srgbClr val="278FD8"/>
                </a:solidFill>
                <a:effectLst/>
                <a:uLnTx/>
                <a:uFillTx/>
                <a:latin typeface="+mj-lt"/>
                <a:ea typeface="Times New Roman" panose="02020603050405020304" pitchFamily="18" charset="0"/>
                <a:cs typeface="Arial" panose="020B0604020202020204" pitchFamily="34" charset="0"/>
              </a:rPr>
              <a:t>Puán</a:t>
            </a:r>
            <a:r>
              <a:rPr kumimoji="0" lang="es-AR" sz="1600" b="0" i="0" u="none" strike="noStrike" kern="1200" cap="none" spc="0" normalizeH="0" baseline="0" noProof="0" dirty="0">
                <a:ln>
                  <a:noFill/>
                </a:ln>
                <a:solidFill>
                  <a:srgbClr val="278FD8"/>
                </a:solidFill>
                <a:effectLst/>
                <a:uLnTx/>
                <a:uFillTx/>
                <a:latin typeface="+mj-lt"/>
                <a:ea typeface="Times New Roman" panose="02020603050405020304" pitchFamily="18" charset="0"/>
                <a:cs typeface="Arial" panose="020B0604020202020204" pitchFamily="34" charset="0"/>
              </a:rPr>
              <a:t>, en las inmediaciones de la Planta Compresora Saturno.</a:t>
            </a:r>
            <a:endParaRPr kumimoji="0" lang="es-AR" sz="1600" b="0" i="0" u="none" strike="noStrike" kern="1200" cap="none" spc="0" normalizeH="0" baseline="0" noProof="0" dirty="0">
              <a:ln>
                <a:noFill/>
              </a:ln>
              <a:solidFill>
                <a:srgbClr val="278FD8"/>
              </a:solidFill>
              <a:effectLst/>
              <a:uLnTx/>
              <a:uFillTx/>
              <a:latin typeface="Overpass Light"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Overpass Light" panose="020B0604020202020204" charset="0"/>
              <a:ea typeface="Calibri" panose="020F0502020204030204" pitchFamily="34" charset="0"/>
              <a:cs typeface="Arial" panose="020B0604020202020204" pitchFamily="34" charset="0"/>
            </a:endParaRPr>
          </a:p>
        </p:txBody>
      </p:sp>
      <p:pic>
        <p:nvPicPr>
          <p:cNvPr id="5" name="Imagen 4">
            <a:extLst>
              <a:ext uri="{FF2B5EF4-FFF2-40B4-BE49-F238E27FC236}">
                <a16:creationId xmlns:a16="http://schemas.microsoft.com/office/drawing/2014/main" id="{B05F961E-AB96-46E5-8DA1-C70F248A7A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2759" y="1453525"/>
            <a:ext cx="6478584" cy="4507753"/>
          </a:xfrm>
          <a:prstGeom prst="rect">
            <a:avLst/>
          </a:prstGeom>
          <a:ln w="19050">
            <a:solidFill>
              <a:schemeClr val="accent2"/>
            </a:solidFill>
          </a:ln>
        </p:spPr>
      </p:pic>
      <p:sp>
        <p:nvSpPr>
          <p:cNvPr id="3" name="Google Shape;5160;p118">
            <a:extLst>
              <a:ext uri="{FF2B5EF4-FFF2-40B4-BE49-F238E27FC236}">
                <a16:creationId xmlns:a16="http://schemas.microsoft.com/office/drawing/2014/main" id="{9846EA9F-9092-E4A4-909E-E68EF07856C3}"/>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Abastecimiento desde el nodo Saturno</a:t>
            </a:r>
          </a:p>
        </p:txBody>
      </p:sp>
    </p:spTree>
    <p:extLst>
      <p:ext uri="{BB962C8B-B14F-4D97-AF65-F5344CB8AC3E}">
        <p14:creationId xmlns:p14="http://schemas.microsoft.com/office/powerpoint/2010/main" val="4304028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
            <a:extLst>
              <a:ext uri="{FF2B5EF4-FFF2-40B4-BE49-F238E27FC236}">
                <a16:creationId xmlns:a16="http://schemas.microsoft.com/office/drawing/2014/main" id="{85E5A47F-8C1E-48D1-B4F5-0FAF32BB1E73}"/>
              </a:ext>
            </a:extLst>
          </p:cNvPr>
          <p:cNvSpPr/>
          <p:nvPr/>
        </p:nvSpPr>
        <p:spPr>
          <a:xfrm>
            <a:off x="124065" y="1655354"/>
            <a:ext cx="5971935" cy="3354765"/>
          </a:xfrm>
          <a:prstGeom prst="rect">
            <a:avLst/>
          </a:prstGeom>
        </p:spPr>
        <p:txBody>
          <a:bodyPr wrap="square">
            <a:spAutoFit/>
          </a:bodyPr>
          <a:lstStyle/>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Los gasoductos que vinculan los nodos </a:t>
            </a:r>
            <a:r>
              <a:rPr kumimoji="0" lang="es-ES"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San Jerónimo y GBA</a:t>
            </a:r>
            <a:r>
              <a:rPr kumimoji="0" lang="es-ES" sz="1600" b="1"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a:t>
            </a: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se encuentran </a:t>
            </a:r>
            <a:r>
              <a:rPr kumimoji="0" lang="es-ES"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operando a la máxima capacidad permitida </a:t>
            </a: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por condiciones de seguridad para la población, en particular en el último tramo donde la densidad poblacional es muy alta</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No resulta técnicamente viable aumentar las presiones ni ampliar la capacidad de transporte del tramo San Jerónimo - GBA.</a:t>
            </a:r>
            <a:endParaRPr kumimoji="0" lang="es-AR"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Para reforzar el suministro a la zona de mayor concentración poblacional del país </a:t>
            </a:r>
            <a:r>
              <a:rPr kumimoji="0" lang="es-ES"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es necesario la vinculación Mercedes - Cardales para poder aumentar la inyección de gas desde el sistema Sur.</a:t>
            </a:r>
            <a:endParaRPr kumimoji="0" lang="es-AR" sz="1600" i="1" u="none" strike="noStrike" kern="1200" cap="none" spc="0" normalizeH="0" baseline="0" noProof="0" dirty="0">
              <a:ln>
                <a:noFill/>
              </a:ln>
              <a:solidFill>
                <a:srgbClr val="002060"/>
              </a:solidFill>
              <a:effectLst/>
              <a:uLnTx/>
              <a:uFillTx/>
              <a:latin typeface="Overpass Light" panose="020B0604020202020204" charset="0"/>
              <a:ea typeface="+mn-ea"/>
              <a:cs typeface="Arial" panose="020B0604020202020204" pitchFamily="34" charset="0"/>
            </a:endParaRPr>
          </a:p>
        </p:txBody>
      </p:sp>
      <p:pic>
        <p:nvPicPr>
          <p:cNvPr id="7" name="Imagen 6">
            <a:extLst>
              <a:ext uri="{FF2B5EF4-FFF2-40B4-BE49-F238E27FC236}">
                <a16:creationId xmlns:a16="http://schemas.microsoft.com/office/drawing/2014/main" id="{55E894BB-859A-4352-93FF-74DE1B52A3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8188" y="460248"/>
            <a:ext cx="4535424" cy="5937504"/>
          </a:xfrm>
          <a:prstGeom prst="rect">
            <a:avLst/>
          </a:prstGeom>
          <a:ln w="19050">
            <a:solidFill>
              <a:schemeClr val="accent2"/>
            </a:solidFill>
          </a:ln>
        </p:spPr>
      </p:pic>
      <p:sp>
        <p:nvSpPr>
          <p:cNvPr id="2" name="Google Shape;5160;p118">
            <a:extLst>
              <a:ext uri="{FF2B5EF4-FFF2-40B4-BE49-F238E27FC236}">
                <a16:creationId xmlns:a16="http://schemas.microsoft.com/office/drawing/2014/main" id="{BA359FBD-2438-2D52-06E7-44FEC727FE4D}"/>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Obras complementarias</a:t>
            </a:r>
          </a:p>
        </p:txBody>
      </p:sp>
      <p:sp>
        <p:nvSpPr>
          <p:cNvPr id="4" name="CuadroTexto 3">
            <a:extLst>
              <a:ext uri="{FF2B5EF4-FFF2-40B4-BE49-F238E27FC236}">
                <a16:creationId xmlns:a16="http://schemas.microsoft.com/office/drawing/2014/main" id="{51503CC2-DF7E-1EC7-CC14-B6B264CFB05A}"/>
              </a:ext>
            </a:extLst>
          </p:cNvPr>
          <p:cNvSpPr txBox="1"/>
          <p:nvPr/>
        </p:nvSpPr>
        <p:spPr>
          <a:xfrm>
            <a:off x="469517" y="1049230"/>
            <a:ext cx="50530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Saturación San Jerónimo - GBA</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282833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Año 2003 - 2021</a:t>
            </a:r>
          </a:p>
        </p:txBody>
      </p:sp>
      <p:grpSp>
        <p:nvGrpSpPr>
          <p:cNvPr id="2" name="Grupo 1">
            <a:extLst>
              <a:ext uri="{FF2B5EF4-FFF2-40B4-BE49-F238E27FC236}">
                <a16:creationId xmlns:a16="http://schemas.microsoft.com/office/drawing/2014/main" id="{39BC98F9-1434-B562-1ABA-C46627A6822B}"/>
              </a:ext>
            </a:extLst>
          </p:cNvPr>
          <p:cNvGrpSpPr/>
          <p:nvPr/>
        </p:nvGrpSpPr>
        <p:grpSpPr>
          <a:xfrm>
            <a:off x="7177551" y="865899"/>
            <a:ext cx="4087741" cy="5265174"/>
            <a:chOff x="6698072" y="121812"/>
            <a:chExt cx="4602289" cy="6566018"/>
          </a:xfrm>
        </p:grpSpPr>
        <p:pic>
          <p:nvPicPr>
            <p:cNvPr id="4" name="Imagen 3">
              <a:extLst>
                <a:ext uri="{FF2B5EF4-FFF2-40B4-BE49-F238E27FC236}">
                  <a16:creationId xmlns:a16="http://schemas.microsoft.com/office/drawing/2014/main" id="{0C07080D-1D24-DC90-2D9F-9D7B2AA2F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54" t="1468" r="2218" b="2489"/>
            <a:stretch/>
          </p:blipFill>
          <p:spPr>
            <a:xfrm>
              <a:off x="6698072" y="121812"/>
              <a:ext cx="4602289" cy="6566018"/>
            </a:xfrm>
            <a:prstGeom prst="rect">
              <a:avLst/>
            </a:prstGeom>
            <a:ln w="19050">
              <a:solidFill>
                <a:schemeClr val="accent2"/>
              </a:solidFill>
            </a:ln>
          </p:spPr>
        </p:pic>
        <p:cxnSp>
          <p:nvCxnSpPr>
            <p:cNvPr id="5" name="Conector recto 4">
              <a:extLst>
                <a:ext uri="{FF2B5EF4-FFF2-40B4-BE49-F238E27FC236}">
                  <a16:creationId xmlns:a16="http://schemas.microsoft.com/office/drawing/2014/main" id="{BFC63D5C-F5C3-1702-92CD-D66F7E436A29}"/>
                </a:ext>
              </a:extLst>
            </p:cNvPr>
            <p:cNvCxnSpPr/>
            <p:nvPr/>
          </p:nvCxnSpPr>
          <p:spPr>
            <a:xfrm>
              <a:off x="8898046" y="4359502"/>
              <a:ext cx="385177" cy="0"/>
            </a:xfrm>
            <a:prstGeom prst="line">
              <a:avLst/>
            </a:prstGeom>
            <a:ln w="38100">
              <a:solidFill>
                <a:schemeClr val="tx1"/>
              </a:solidFill>
            </a:ln>
          </p:spPr>
          <p:style>
            <a:lnRef idx="3">
              <a:schemeClr val="accent5"/>
            </a:lnRef>
            <a:fillRef idx="0">
              <a:schemeClr val="accent5"/>
            </a:fillRef>
            <a:effectRef idx="2">
              <a:schemeClr val="accent5"/>
            </a:effectRef>
            <a:fontRef idx="minor">
              <a:schemeClr val="tx1"/>
            </a:fontRef>
          </p:style>
        </p:cxnSp>
        <p:cxnSp>
          <p:nvCxnSpPr>
            <p:cNvPr id="7" name="Conector recto 6">
              <a:extLst>
                <a:ext uri="{FF2B5EF4-FFF2-40B4-BE49-F238E27FC236}">
                  <a16:creationId xmlns:a16="http://schemas.microsoft.com/office/drawing/2014/main" id="{C8B0937F-1A83-A49D-BF91-D37D1057E334}"/>
                </a:ext>
              </a:extLst>
            </p:cNvPr>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8" name="Conector recto 7">
              <a:extLst>
                <a:ext uri="{FF2B5EF4-FFF2-40B4-BE49-F238E27FC236}">
                  <a16:creationId xmlns:a16="http://schemas.microsoft.com/office/drawing/2014/main" id="{1BC7ADDE-A49F-DF38-2048-E62BC64B9E3A}"/>
                </a:ext>
              </a:extLst>
            </p:cNvPr>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10" name="CuadroTexto 9">
              <a:extLst>
                <a:ext uri="{FF2B5EF4-FFF2-40B4-BE49-F238E27FC236}">
                  <a16:creationId xmlns:a16="http://schemas.microsoft.com/office/drawing/2014/main" id="{B1C51E83-AE40-5631-EC39-7FA5E1161531}"/>
                </a:ext>
              </a:extLst>
            </p:cNvPr>
            <p:cNvSpPr txBox="1"/>
            <p:nvPr/>
          </p:nvSpPr>
          <p:spPr>
            <a:xfrm>
              <a:off x="9283223" y="4205667"/>
              <a:ext cx="1906551" cy="690872"/>
            </a:xfrm>
            <a:prstGeom prst="rect">
              <a:avLst/>
            </a:prstGeom>
            <a:noFill/>
          </p:spPr>
          <p:txBody>
            <a:bodyPr wrap="square" rtlCol="0">
              <a:spAutoFit/>
            </a:bodyPr>
            <a:lstStyle/>
            <a:p>
              <a:r>
                <a:rPr lang="es-AR" sz="1000" dirty="0">
                  <a:solidFill>
                    <a:srgbClr val="002060"/>
                  </a:solidFill>
                </a:rPr>
                <a:t>Gasoductos TGS / TGN</a:t>
              </a:r>
            </a:p>
            <a:p>
              <a:r>
                <a:rPr lang="es-AR" sz="1000" dirty="0">
                  <a:solidFill>
                    <a:srgbClr val="002060"/>
                  </a:solidFill>
                </a:rPr>
                <a:t>Gasoductos Exportación</a:t>
              </a:r>
            </a:p>
            <a:p>
              <a:r>
                <a:rPr lang="es-AR" sz="1000" dirty="0">
                  <a:solidFill>
                    <a:srgbClr val="002060"/>
                  </a:solidFill>
                </a:rPr>
                <a:t>Gasoductos Importación</a:t>
              </a:r>
              <a:endParaRPr lang="en-US" sz="1000" dirty="0">
                <a:solidFill>
                  <a:srgbClr val="002060"/>
                </a:solidFill>
              </a:endParaRPr>
            </a:p>
          </p:txBody>
        </p:sp>
      </p:grpSp>
      <p:sp>
        <p:nvSpPr>
          <p:cNvPr id="12" name="CuadroTexto 11">
            <a:extLst>
              <a:ext uri="{FF2B5EF4-FFF2-40B4-BE49-F238E27FC236}">
                <a16:creationId xmlns:a16="http://schemas.microsoft.com/office/drawing/2014/main" id="{F026869C-E8B3-2B71-A70D-21DB862A0023}"/>
              </a:ext>
            </a:extLst>
          </p:cNvPr>
          <p:cNvSpPr txBox="1"/>
          <p:nvPr/>
        </p:nvSpPr>
        <p:spPr>
          <a:xfrm>
            <a:off x="390002" y="978535"/>
            <a:ext cx="48702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Sistema Licenciado TGS - TGN</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
        <p:nvSpPr>
          <p:cNvPr id="14" name="CuadroTexto 13">
            <a:extLst>
              <a:ext uri="{FF2B5EF4-FFF2-40B4-BE49-F238E27FC236}">
                <a16:creationId xmlns:a16="http://schemas.microsoft.com/office/drawing/2014/main" id="{1301C34E-1931-70BC-9443-65B978C1E760}"/>
              </a:ext>
            </a:extLst>
          </p:cNvPr>
          <p:cNvSpPr txBox="1"/>
          <p:nvPr/>
        </p:nvSpPr>
        <p:spPr>
          <a:xfrm>
            <a:off x="504133" y="2219101"/>
            <a:ext cx="5940913" cy="3911972"/>
          </a:xfrm>
          <a:prstGeom prst="rect">
            <a:avLst/>
          </a:prstGeom>
          <a:ln w="19050">
            <a:solidFill>
              <a:schemeClr val="accent2"/>
            </a:solidFill>
          </a:ln>
        </p:spPr>
        <p:txBody>
          <a:bodyPr wrap="square" rtlCol="0">
            <a:spAutoFit/>
          </a:bodyPr>
          <a:lstStyle/>
          <a:p>
            <a:pPr algn="ctr"/>
            <a:r>
              <a:rPr lang="es-AR" sz="2800" b="1" dirty="0">
                <a:solidFill>
                  <a:srgbClr val="002060"/>
                </a:solidFill>
              </a:rPr>
              <a:t>12.870</a:t>
            </a:r>
            <a:r>
              <a:rPr lang="es-AR" sz="2800" b="1" dirty="0">
                <a:effectLst>
                  <a:outerShdw blurRad="38100" dist="38100" dir="2700000" algn="tl">
                    <a:srgbClr val="000000">
                      <a:alpha val="43137"/>
                    </a:srgbClr>
                  </a:outerShdw>
                </a:effectLst>
              </a:rPr>
              <a:t> </a:t>
            </a:r>
          </a:p>
          <a:p>
            <a:pPr algn="ctr"/>
            <a:r>
              <a:rPr lang="es-AR" dirty="0"/>
              <a:t>KM DE GASODUCTOS </a:t>
            </a:r>
          </a:p>
          <a:p>
            <a:pPr algn="ctr"/>
            <a:r>
              <a:rPr lang="es-AR" sz="2800" b="1" dirty="0">
                <a:solidFill>
                  <a:srgbClr val="002060"/>
                </a:solidFill>
              </a:rPr>
              <a:t>821.930</a:t>
            </a:r>
            <a:r>
              <a:rPr lang="es-AR" sz="4000" dirty="0"/>
              <a:t> </a:t>
            </a:r>
          </a:p>
          <a:p>
            <a:pPr algn="ctr"/>
            <a:r>
              <a:rPr lang="es-AR" dirty="0"/>
              <a:t>HP DE POTENCIA EN PLANTAS COMPRESORAS </a:t>
            </a:r>
          </a:p>
          <a:p>
            <a:pPr algn="ctr"/>
            <a:r>
              <a:rPr lang="es-AR" sz="2800" b="1" dirty="0">
                <a:solidFill>
                  <a:srgbClr val="002060"/>
                </a:solidFill>
              </a:rPr>
              <a:t>46</a:t>
            </a:r>
            <a:r>
              <a:rPr lang="es-AR" sz="4000" dirty="0"/>
              <a:t> </a:t>
            </a:r>
          </a:p>
          <a:p>
            <a:pPr algn="ctr"/>
            <a:r>
              <a:rPr lang="es-AR" dirty="0"/>
              <a:t>PLANTAS COMPRESORAS </a:t>
            </a:r>
          </a:p>
          <a:p>
            <a:pPr algn="ctr"/>
            <a:endParaRPr lang="es-AR" dirty="0"/>
          </a:p>
          <a:p>
            <a:pPr algn="ctr"/>
            <a:r>
              <a:rPr lang="es-AR" sz="2600" b="1" dirty="0">
                <a:solidFill>
                  <a:srgbClr val="002060"/>
                </a:solidFill>
              </a:rPr>
              <a:t>120.8 MMm</a:t>
            </a:r>
            <a:r>
              <a:rPr lang="es-AR" sz="2600" b="1" baseline="30000" dirty="0">
                <a:solidFill>
                  <a:srgbClr val="002060"/>
                </a:solidFill>
              </a:rPr>
              <a:t>3</a:t>
            </a:r>
            <a:r>
              <a:rPr lang="es-AR" sz="2600" b="1" dirty="0">
                <a:solidFill>
                  <a:srgbClr val="002060"/>
                </a:solidFill>
              </a:rPr>
              <a:t>/d</a:t>
            </a:r>
            <a:endParaRPr lang="es-AR" sz="2600" b="1" baseline="30000" dirty="0">
              <a:solidFill>
                <a:srgbClr val="002060"/>
              </a:solidFill>
            </a:endParaRPr>
          </a:p>
          <a:p>
            <a:pPr algn="ctr"/>
            <a:r>
              <a:rPr lang="es-AR" dirty="0"/>
              <a:t>Capacidad Nominal de Inyección en Gasoductos</a:t>
            </a:r>
            <a:endParaRPr lang="es-AR" sz="1400" dirty="0"/>
          </a:p>
          <a:p>
            <a:endParaRPr lang="es-AR" sz="2000" dirty="0"/>
          </a:p>
        </p:txBody>
      </p:sp>
      <p:sp>
        <p:nvSpPr>
          <p:cNvPr id="17" name="CuadroTexto 16">
            <a:extLst>
              <a:ext uri="{FF2B5EF4-FFF2-40B4-BE49-F238E27FC236}">
                <a16:creationId xmlns:a16="http://schemas.microsoft.com/office/drawing/2014/main" id="{2AA5440A-C8E5-F589-7E03-DDB1257AB929}"/>
              </a:ext>
            </a:extLst>
          </p:cNvPr>
          <p:cNvSpPr txBox="1"/>
          <p:nvPr/>
        </p:nvSpPr>
        <p:spPr>
          <a:xfrm>
            <a:off x="390002" y="1757436"/>
            <a:ext cx="17288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Año 2003</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Tree>
    <p:extLst>
      <p:ext uri="{BB962C8B-B14F-4D97-AF65-F5344CB8AC3E}">
        <p14:creationId xmlns:p14="http://schemas.microsoft.com/office/powerpoint/2010/main" val="27617888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14552EB-725A-4EC9-B4AE-65078F6E849C}"/>
              </a:ext>
            </a:extLst>
          </p:cNvPr>
          <p:cNvSpPr/>
          <p:nvPr/>
        </p:nvSpPr>
        <p:spPr>
          <a:xfrm>
            <a:off x="841997" y="4756445"/>
            <a:ext cx="3534876" cy="646331"/>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2060"/>
                </a:solidFill>
                <a:effectLst/>
                <a:uLnTx/>
                <a:uFillTx/>
                <a:latin typeface="+mj-lt"/>
                <a:ea typeface="Roboto" pitchFamily="2" charset="0"/>
                <a:cs typeface="Arial" panose="020B0604020202020204" pitchFamily="34" charset="0"/>
              </a:rPr>
              <a:t>Transporte hacia el</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2060"/>
                </a:solidFill>
                <a:effectLst/>
                <a:uLnTx/>
                <a:uFillTx/>
                <a:latin typeface="+mj-lt"/>
                <a:ea typeface="Roboto" pitchFamily="2" charset="0"/>
                <a:cs typeface="Arial" panose="020B0604020202020204" pitchFamily="34" charset="0"/>
              </a:rPr>
              <a:t>Norte 11 MMm3/d</a:t>
            </a:r>
            <a:endParaRPr kumimoji="0" lang="es-AR" sz="1800" b="1" i="0" u="none" strike="noStrike" kern="1200" cap="none" spc="0" normalizeH="0" baseline="0" noProof="0">
              <a:ln>
                <a:noFill/>
              </a:ln>
              <a:solidFill>
                <a:srgbClr val="002060"/>
              </a:solidFill>
              <a:effectLst/>
              <a:uLnTx/>
              <a:uFillTx/>
              <a:latin typeface="+mj-lt"/>
              <a:ea typeface="Roboto" pitchFamily="2" charset="0"/>
              <a:cs typeface="Arial" panose="020B0604020202020204" pitchFamily="34" charset="0"/>
            </a:endParaRPr>
          </a:p>
        </p:txBody>
      </p:sp>
      <p:sp>
        <p:nvSpPr>
          <p:cNvPr id="44" name="Rectángulo 43">
            <a:extLst>
              <a:ext uri="{FF2B5EF4-FFF2-40B4-BE49-F238E27FC236}">
                <a16:creationId xmlns:a16="http://schemas.microsoft.com/office/drawing/2014/main" id="{3A7E15F3-A893-43F6-8306-CF96558666B6}"/>
              </a:ext>
            </a:extLst>
          </p:cNvPr>
          <p:cNvSpPr/>
          <p:nvPr/>
        </p:nvSpPr>
        <p:spPr>
          <a:xfrm>
            <a:off x="469516" y="1800040"/>
            <a:ext cx="4482788" cy="264799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Actualmente el sentido de flujo del Gasoducto Norte puede revertirse operativamente. Con la construcción de algunas ampliaciones de gasoductos y potencia, se puede ampliar la capacidad de transporte en sentido Sur - Norte.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AR" sz="1600" b="0" i="0" u="none" strike="noStrike" kern="1200" cap="none" spc="0" normalizeH="0" baseline="0" dirty="0">
                <a:ln>
                  <a:noFill/>
                </a:ln>
                <a:solidFill>
                  <a:srgbClr val="002060"/>
                </a:solidFill>
                <a:effectLst/>
                <a:uLnTx/>
                <a:uFillTx/>
                <a:latin typeface="+mj-lt"/>
                <a:ea typeface="+mn-ea"/>
                <a:cs typeface="Arial" panose="020B0604020202020204" pitchFamily="34" charset="0"/>
              </a:rPr>
              <a:t>Gasoducto</a:t>
            </a:r>
            <a:r>
              <a:rPr kumimoji="0" lang="en-US" sz="1600" b="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 </a:t>
            </a:r>
            <a:r>
              <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67 km de loop (30” diam.)</a:t>
            </a:r>
          </a:p>
          <a:p>
            <a:pPr marL="0" marR="0" lvl="0" indent="0" algn="just" defTabSz="914400" rtl="0" eaLnBrk="1" fontAlgn="auto" latinLnBrk="0" hangingPunct="1">
              <a:lnSpc>
                <a:spcPct val="100000"/>
              </a:lnSpc>
              <a:spcBef>
                <a:spcPts val="120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p:txBody>
      </p:sp>
      <p:pic>
        <p:nvPicPr>
          <p:cNvPr id="5" name="Imagen 4">
            <a:extLst>
              <a:ext uri="{FF2B5EF4-FFF2-40B4-BE49-F238E27FC236}">
                <a16:creationId xmlns:a16="http://schemas.microsoft.com/office/drawing/2014/main" id="{274B4475-F259-4343-A881-B3206AC3FEA2}"/>
              </a:ext>
            </a:extLst>
          </p:cNvPr>
          <p:cNvPicPr>
            <a:picLocks noChangeAspect="1"/>
          </p:cNvPicPr>
          <p:nvPr/>
        </p:nvPicPr>
        <p:blipFill rotWithShape="1">
          <a:blip r:embed="rId3">
            <a:extLst>
              <a:ext uri="{28A0092B-C50C-407E-A947-70E740481C1C}">
                <a14:useLocalDpi xmlns:a14="http://schemas.microsoft.com/office/drawing/2010/main"/>
              </a:ext>
            </a:extLst>
          </a:blip>
          <a:srcRect l="7883"/>
          <a:stretch/>
        </p:blipFill>
        <p:spPr>
          <a:xfrm>
            <a:off x="5151421" y="1800040"/>
            <a:ext cx="6730089" cy="3602736"/>
          </a:xfrm>
          <a:prstGeom prst="rect">
            <a:avLst/>
          </a:prstGeom>
          <a:ln w="19050">
            <a:solidFill>
              <a:schemeClr val="accent2"/>
            </a:solidFill>
          </a:ln>
        </p:spPr>
      </p:pic>
      <p:sp>
        <p:nvSpPr>
          <p:cNvPr id="2" name="Google Shape;5160;p118">
            <a:extLst>
              <a:ext uri="{FF2B5EF4-FFF2-40B4-BE49-F238E27FC236}">
                <a16:creationId xmlns:a16="http://schemas.microsoft.com/office/drawing/2014/main" id="{92AECB80-7B88-3DBB-B318-6D3A3756A8CF}"/>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Obras complementarias</a:t>
            </a:r>
          </a:p>
        </p:txBody>
      </p:sp>
      <p:sp>
        <p:nvSpPr>
          <p:cNvPr id="4" name="CuadroTexto 3">
            <a:extLst>
              <a:ext uri="{FF2B5EF4-FFF2-40B4-BE49-F238E27FC236}">
                <a16:creationId xmlns:a16="http://schemas.microsoft.com/office/drawing/2014/main" id="{7D5DA44F-4415-87C7-8515-A02B794E9F1D}"/>
              </a:ext>
            </a:extLst>
          </p:cNvPr>
          <p:cNvSpPr txBox="1"/>
          <p:nvPr/>
        </p:nvSpPr>
        <p:spPr>
          <a:xfrm>
            <a:off x="469517" y="1049230"/>
            <a:ext cx="48539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Reversión Gasoducto Norte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3329227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36">
            <a:extLst>
              <a:ext uri="{FF2B5EF4-FFF2-40B4-BE49-F238E27FC236}">
                <a16:creationId xmlns:a16="http://schemas.microsoft.com/office/drawing/2014/main" id="{E5592EDA-FB66-4EA2-A6FA-4C83C16DA918}"/>
              </a:ext>
            </a:extLst>
          </p:cNvPr>
          <p:cNvSpPr/>
          <p:nvPr/>
        </p:nvSpPr>
        <p:spPr>
          <a:xfrm>
            <a:off x="6175513" y="5300188"/>
            <a:ext cx="4402325" cy="1200329"/>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Amplía la capacidad de Transporte</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2,2 MMm3/d </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 (1,7 MMm3/d Cuyo-Litoral y 0,5 MMm3/d Cuyo-Centro Sur)</a:t>
            </a:r>
            <a:endParaRPr kumimoji="0" lang="es-AR" sz="1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endParaRPr>
          </a:p>
        </p:txBody>
      </p:sp>
      <p:sp>
        <p:nvSpPr>
          <p:cNvPr id="115" name="Rectángulo 114">
            <a:extLst>
              <a:ext uri="{FF2B5EF4-FFF2-40B4-BE49-F238E27FC236}">
                <a16:creationId xmlns:a16="http://schemas.microsoft.com/office/drawing/2014/main" id="{B21FFA0C-1A96-4330-AA14-C31913604EF6}"/>
              </a:ext>
            </a:extLst>
          </p:cNvPr>
          <p:cNvSpPr/>
          <p:nvPr/>
        </p:nvSpPr>
        <p:spPr>
          <a:xfrm>
            <a:off x="469516" y="1972329"/>
            <a:ext cx="4898430" cy="32303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Aprovechar capacidad de transporte en la ruta Neuquén - Cuyo construida para abastecer el consumo del invierno que no se utiliza fuera de los picos de demanda. Con obras de expansión, esta capacidad podría llegar a las zonas de Litoral y Centro.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65 km loop (30” diam.)</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15.000 HP</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p:txBody>
      </p:sp>
      <p:pic>
        <p:nvPicPr>
          <p:cNvPr id="5" name="Imagen 4">
            <a:extLst>
              <a:ext uri="{FF2B5EF4-FFF2-40B4-BE49-F238E27FC236}">
                <a16:creationId xmlns:a16="http://schemas.microsoft.com/office/drawing/2014/main" id="{E2A56CCA-83DE-4E65-A765-9A08073851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1782" y="1764112"/>
            <a:ext cx="6122492" cy="3329776"/>
          </a:xfrm>
          <a:prstGeom prst="rect">
            <a:avLst/>
          </a:prstGeom>
          <a:ln w="19050">
            <a:solidFill>
              <a:schemeClr val="accent2"/>
            </a:solidFill>
          </a:ln>
        </p:spPr>
      </p:pic>
      <p:sp>
        <p:nvSpPr>
          <p:cNvPr id="3" name="Google Shape;5160;p118">
            <a:extLst>
              <a:ext uri="{FF2B5EF4-FFF2-40B4-BE49-F238E27FC236}">
                <a16:creationId xmlns:a16="http://schemas.microsoft.com/office/drawing/2014/main" id="{E59FDF17-60B7-6B73-1324-D25F583698C8}"/>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Obras complementarias</a:t>
            </a:r>
          </a:p>
        </p:txBody>
      </p:sp>
      <p:sp>
        <p:nvSpPr>
          <p:cNvPr id="4" name="CuadroTexto 3">
            <a:extLst>
              <a:ext uri="{FF2B5EF4-FFF2-40B4-BE49-F238E27FC236}">
                <a16:creationId xmlns:a16="http://schemas.microsoft.com/office/drawing/2014/main" id="{76B31932-E963-725E-61B1-CA817B130ADE}"/>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Expansión Gasoducto Centro Oeste – Etapa 1 y 2 </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4075764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472574" y="1449340"/>
            <a:ext cx="6226401"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Provincias de Corrientes y Misiones incluidas en el programa </a:t>
            </a:r>
            <a:r>
              <a:rPr kumimoji="0" lang="es-AR" sz="1800" b="0" i="0" u="none" strike="noStrike" kern="1200" cap="none" spc="0" normalizeH="0" baseline="0" noProof="0" dirty="0" err="1">
                <a:ln>
                  <a:noFill/>
                </a:ln>
                <a:solidFill>
                  <a:srgbClr val="278FD8"/>
                </a:solidFill>
                <a:effectLst/>
                <a:uLnTx/>
                <a:uFillTx/>
                <a:latin typeface="Arial"/>
                <a:ea typeface="+mn-ea"/>
                <a:cs typeface="+mn-cs"/>
              </a:rPr>
              <a:t>Transport.Ar</a:t>
            </a:r>
            <a:r>
              <a:rPr kumimoji="0" lang="es-AR" sz="1800" b="0" i="0" u="none" strike="noStrike" kern="1200" cap="none" spc="0" normalizeH="0" baseline="0" noProof="0" dirty="0">
                <a:ln>
                  <a:noFill/>
                </a:ln>
                <a:solidFill>
                  <a:srgbClr val="278FD8"/>
                </a:solidFill>
                <a:effectLst/>
                <a:uLnTx/>
                <a:uFillTx/>
                <a:latin typeface="Arial"/>
                <a:ea typeface="+mn-ea"/>
                <a:cs typeface="+mn-cs"/>
              </a:rPr>
              <a:t>. </a:t>
            </a:r>
            <a:endParaRPr lang="es-AR" b="1" dirty="0">
              <a:solidFill>
                <a:srgbClr val="002060"/>
              </a:solidFill>
              <a:latin typeface="Arial"/>
            </a:endParaRPr>
          </a:p>
          <a:p>
            <a:r>
              <a:rPr lang="es-AR" sz="2800" dirty="0"/>
              <a:t> </a:t>
            </a:r>
            <a:endParaRPr lang="es-AR" dirty="0"/>
          </a:p>
          <a:p>
            <a:r>
              <a:rPr lang="es-AR" dirty="0"/>
              <a:t>Longitud Aprox. </a:t>
            </a:r>
            <a:r>
              <a:rPr lang="es-AR" b="1" dirty="0">
                <a:solidFill>
                  <a:srgbClr val="002060"/>
                </a:solidFill>
              </a:rPr>
              <a:t>1.551 km </a:t>
            </a:r>
          </a:p>
          <a:p>
            <a:endParaRPr lang="es-AR" dirty="0"/>
          </a:p>
          <a:p>
            <a:r>
              <a:rPr lang="es-AR" dirty="0"/>
              <a:t>Diámetros </a:t>
            </a:r>
            <a:r>
              <a:rPr lang="es-AR" b="1" dirty="0">
                <a:solidFill>
                  <a:srgbClr val="002060"/>
                </a:solidFill>
              </a:rPr>
              <a:t>24”,16”,10”,8”,6” y 4”</a:t>
            </a:r>
          </a:p>
          <a:p>
            <a:endParaRPr lang="es-AR" dirty="0"/>
          </a:p>
          <a:p>
            <a:r>
              <a:rPr lang="es-AR" b="1" dirty="0" err="1">
                <a:solidFill>
                  <a:srgbClr val="002060"/>
                </a:solidFill>
              </a:rPr>
              <a:t>EPC’s</a:t>
            </a:r>
            <a:r>
              <a:rPr lang="es-AR" b="1" dirty="0">
                <a:solidFill>
                  <a:srgbClr val="002060"/>
                </a:solidFill>
              </a:rPr>
              <a:t> 11, 12, 13 y 14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2" name="Google Shape;5160;p118">
            <a:extLst>
              <a:ext uri="{FF2B5EF4-FFF2-40B4-BE49-F238E27FC236}">
                <a16:creationId xmlns:a16="http://schemas.microsoft.com/office/drawing/2014/main" id="{2927CA6B-C132-61E5-36B0-0A1CB8898710}"/>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Arial"/>
                <a:sym typeface="Bebas Neue"/>
              </a:rPr>
              <a:t>Programa Transport.AR – GNEA </a:t>
            </a:r>
          </a:p>
        </p:txBody>
      </p:sp>
      <p:sp>
        <p:nvSpPr>
          <p:cNvPr id="3" name="CuadroTexto 2">
            <a:extLst>
              <a:ext uri="{FF2B5EF4-FFF2-40B4-BE49-F238E27FC236}">
                <a16:creationId xmlns:a16="http://schemas.microsoft.com/office/drawing/2014/main" id="{B32A884B-A70C-B94D-2422-E0E97097ED45}"/>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Corrientes - Misiones </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4" name="Imagen 3">
            <a:extLst>
              <a:ext uri="{FF2B5EF4-FFF2-40B4-BE49-F238E27FC236}">
                <a16:creationId xmlns:a16="http://schemas.microsoft.com/office/drawing/2014/main" id="{E94FE47D-7C2F-A092-B223-5499DE8398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7514" y="1095153"/>
            <a:ext cx="4864484" cy="5306237"/>
          </a:xfrm>
          <a:prstGeom prst="rect">
            <a:avLst/>
          </a:prstGeom>
          <a:ln w="19050">
            <a:solidFill>
              <a:schemeClr val="accent2"/>
            </a:solidFill>
          </a:ln>
        </p:spPr>
      </p:pic>
      <p:pic>
        <p:nvPicPr>
          <p:cNvPr id="5" name="Imagen 4">
            <a:extLst>
              <a:ext uri="{FF2B5EF4-FFF2-40B4-BE49-F238E27FC236}">
                <a16:creationId xmlns:a16="http://schemas.microsoft.com/office/drawing/2014/main" id="{49B91D99-2DEC-DD79-B590-C2C1FC724BA2}"/>
              </a:ext>
            </a:extLst>
          </p:cNvPr>
          <p:cNvPicPr>
            <a:picLocks noChangeAspect="1"/>
          </p:cNvPicPr>
          <p:nvPr/>
        </p:nvPicPr>
        <p:blipFill>
          <a:blip r:embed="rId4"/>
          <a:stretch>
            <a:fillRect/>
          </a:stretch>
        </p:blipFill>
        <p:spPr>
          <a:xfrm>
            <a:off x="551282" y="4343322"/>
            <a:ext cx="6213935" cy="2058068"/>
          </a:xfrm>
          <a:prstGeom prst="rect">
            <a:avLst/>
          </a:prstGeom>
          <a:ln w="19050">
            <a:solidFill>
              <a:schemeClr val="accent2"/>
            </a:solidFill>
          </a:ln>
        </p:spPr>
      </p:pic>
      <p:sp>
        <p:nvSpPr>
          <p:cNvPr id="7" name="CuadroTexto 6">
            <a:extLst>
              <a:ext uri="{FF2B5EF4-FFF2-40B4-BE49-F238E27FC236}">
                <a16:creationId xmlns:a16="http://schemas.microsoft.com/office/drawing/2014/main" id="{274651D5-3898-4CE3-8F8B-76BF4D7D9449}"/>
              </a:ext>
            </a:extLst>
          </p:cNvPr>
          <p:cNvSpPr txBox="1"/>
          <p:nvPr/>
        </p:nvSpPr>
        <p:spPr>
          <a:xfrm>
            <a:off x="469516" y="6473250"/>
            <a:ext cx="5825291" cy="246221"/>
          </a:xfrm>
          <a:prstGeom prst="rect">
            <a:avLst/>
          </a:prstGeom>
          <a:noFill/>
        </p:spPr>
        <p:txBody>
          <a:bodyPr wrap="square" rtlCol="0">
            <a:spAutoFit/>
          </a:bodyPr>
          <a:lstStyle/>
          <a:p>
            <a:r>
              <a:rPr lang="es-AR" sz="1000" dirty="0"/>
              <a:t>Nota: Datos tomados de los pliegos del proyecto original</a:t>
            </a:r>
          </a:p>
        </p:txBody>
      </p:sp>
    </p:spTree>
    <p:extLst>
      <p:ext uri="{BB962C8B-B14F-4D97-AF65-F5344CB8AC3E}">
        <p14:creationId xmlns:p14="http://schemas.microsoft.com/office/powerpoint/2010/main" val="2295032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F1151B-FAAA-4A28-8669-9541754CFF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8328" y="3648906"/>
            <a:ext cx="2770568" cy="2315267"/>
          </a:xfrm>
          <a:prstGeom prst="rect">
            <a:avLst/>
          </a:prstGeom>
          <a:ln w="19050">
            <a:solidFill>
              <a:schemeClr val="accent2"/>
            </a:solidFill>
          </a:ln>
        </p:spPr>
      </p:pic>
      <p:pic>
        <p:nvPicPr>
          <p:cNvPr id="90" name="Marcador de contenido 4">
            <a:extLst>
              <a:ext uri="{FF2B5EF4-FFF2-40B4-BE49-F238E27FC236}">
                <a16:creationId xmlns:a16="http://schemas.microsoft.com/office/drawing/2014/main" id="{B360C644-E5D6-4769-8FD4-AD82C2B480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3771" y="855674"/>
            <a:ext cx="2760452" cy="2309131"/>
          </a:xfrm>
          <a:prstGeom prst="rect">
            <a:avLst/>
          </a:prstGeom>
          <a:ln w="19050">
            <a:solidFill>
              <a:schemeClr val="accent2"/>
            </a:solidFill>
          </a:ln>
        </p:spPr>
      </p:pic>
      <p:pic>
        <p:nvPicPr>
          <p:cNvPr id="288" name="Marcador de contenido 4">
            <a:extLst>
              <a:ext uri="{FF2B5EF4-FFF2-40B4-BE49-F238E27FC236}">
                <a16:creationId xmlns:a16="http://schemas.microsoft.com/office/drawing/2014/main" id="{89F9460F-36BC-43A8-B4ED-DB4333CE5729}"/>
              </a:ext>
            </a:extLst>
          </p:cNvPr>
          <p:cNvPicPr>
            <a:picLocks noGrp="1" noChangeAspect="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498778" y="885242"/>
            <a:ext cx="2755900" cy="2309812"/>
          </a:xfrm>
          <a:prstGeom prst="rect">
            <a:avLst/>
          </a:prstGeom>
          <a:ln w="19050">
            <a:solidFill>
              <a:schemeClr val="accent2"/>
            </a:solidFill>
          </a:ln>
        </p:spPr>
      </p:pic>
      <p:pic>
        <p:nvPicPr>
          <p:cNvPr id="290" name="Marcador de contenido 4">
            <a:extLst>
              <a:ext uri="{FF2B5EF4-FFF2-40B4-BE49-F238E27FC236}">
                <a16:creationId xmlns:a16="http://schemas.microsoft.com/office/drawing/2014/main" id="{B35824F6-0178-49C3-9FB7-131364891E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5562" y="855674"/>
            <a:ext cx="2748442" cy="2309131"/>
          </a:xfrm>
          <a:prstGeom prst="rect">
            <a:avLst/>
          </a:prstGeom>
          <a:ln w="19050">
            <a:solidFill>
              <a:schemeClr val="accent2"/>
            </a:solidFill>
          </a:ln>
        </p:spPr>
      </p:pic>
      <p:pic>
        <p:nvPicPr>
          <p:cNvPr id="292" name="Marcador de contenido 4">
            <a:extLst>
              <a:ext uri="{FF2B5EF4-FFF2-40B4-BE49-F238E27FC236}">
                <a16:creationId xmlns:a16="http://schemas.microsoft.com/office/drawing/2014/main" id="{1B0CBB7E-BD68-42B1-99D7-6D3B09B60A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9999" y="3655042"/>
            <a:ext cx="2770568" cy="2309131"/>
          </a:xfrm>
          <a:prstGeom prst="rect">
            <a:avLst/>
          </a:prstGeom>
          <a:ln w="19050">
            <a:solidFill>
              <a:schemeClr val="accent2"/>
            </a:solidFill>
          </a:ln>
        </p:spPr>
      </p:pic>
      <p:grpSp>
        <p:nvGrpSpPr>
          <p:cNvPr id="271" name="Grupo 270">
            <a:extLst>
              <a:ext uri="{FF2B5EF4-FFF2-40B4-BE49-F238E27FC236}">
                <a16:creationId xmlns:a16="http://schemas.microsoft.com/office/drawing/2014/main" id="{79A0E4D3-0120-47C1-865F-FD0B514678E8}"/>
              </a:ext>
            </a:extLst>
          </p:cNvPr>
          <p:cNvGrpSpPr/>
          <p:nvPr/>
        </p:nvGrpSpPr>
        <p:grpSpPr>
          <a:xfrm>
            <a:off x="3381835" y="390584"/>
            <a:ext cx="610241" cy="602682"/>
            <a:chOff x="3874876" y="1049656"/>
            <a:chExt cx="951383" cy="939598"/>
          </a:xfrm>
        </p:grpSpPr>
        <p:sp>
          <p:nvSpPr>
            <p:cNvPr id="164" name="Elipse 163">
              <a:extLst>
                <a:ext uri="{FF2B5EF4-FFF2-40B4-BE49-F238E27FC236}">
                  <a16:creationId xmlns:a16="http://schemas.microsoft.com/office/drawing/2014/main" id="{7DD3E1E0-A7B4-4F66-B6F2-B8D183D4B4B0}"/>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59" name="Rectángulo 58">
              <a:extLst>
                <a:ext uri="{FF2B5EF4-FFF2-40B4-BE49-F238E27FC236}">
                  <a16:creationId xmlns:a16="http://schemas.microsoft.com/office/drawing/2014/main" id="{E4F35E4E-783E-4E4B-A40E-9DA08C8B7DB4}"/>
                </a:ext>
              </a:extLst>
            </p:cNvPr>
            <p:cNvSpPr/>
            <p:nvPr/>
          </p:nvSpPr>
          <p:spPr>
            <a:xfrm>
              <a:off x="4100036" y="1049656"/>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1</a:t>
              </a:r>
            </a:p>
          </p:txBody>
        </p:sp>
      </p:grpSp>
      <p:grpSp>
        <p:nvGrpSpPr>
          <p:cNvPr id="272" name="Grupo 271">
            <a:extLst>
              <a:ext uri="{FF2B5EF4-FFF2-40B4-BE49-F238E27FC236}">
                <a16:creationId xmlns:a16="http://schemas.microsoft.com/office/drawing/2014/main" id="{F83E91D4-43E7-4377-8749-B75348101446}"/>
              </a:ext>
            </a:extLst>
          </p:cNvPr>
          <p:cNvGrpSpPr/>
          <p:nvPr/>
        </p:nvGrpSpPr>
        <p:grpSpPr>
          <a:xfrm>
            <a:off x="9625331" y="398730"/>
            <a:ext cx="610241" cy="592319"/>
            <a:chOff x="3874876" y="1076102"/>
            <a:chExt cx="951383" cy="923442"/>
          </a:xfrm>
        </p:grpSpPr>
        <p:sp>
          <p:nvSpPr>
            <p:cNvPr id="273" name="Elipse 272">
              <a:extLst>
                <a:ext uri="{FF2B5EF4-FFF2-40B4-BE49-F238E27FC236}">
                  <a16:creationId xmlns:a16="http://schemas.microsoft.com/office/drawing/2014/main" id="{3741A08B-D70C-4D90-8E29-76009BA26D77}"/>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74" name="Rectángulo 273">
              <a:extLst>
                <a:ext uri="{FF2B5EF4-FFF2-40B4-BE49-F238E27FC236}">
                  <a16:creationId xmlns:a16="http://schemas.microsoft.com/office/drawing/2014/main" id="{4F59D45E-45C7-4F0C-AA9C-64F81C8E3968}"/>
                </a:ext>
              </a:extLst>
            </p:cNvPr>
            <p:cNvSpPr/>
            <p:nvPr/>
          </p:nvSpPr>
          <p:spPr>
            <a:xfrm>
              <a:off x="4088399" y="1076102"/>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3</a:t>
              </a:r>
            </a:p>
          </p:txBody>
        </p:sp>
      </p:grpSp>
      <p:grpSp>
        <p:nvGrpSpPr>
          <p:cNvPr id="281" name="Grupo 280">
            <a:extLst>
              <a:ext uri="{FF2B5EF4-FFF2-40B4-BE49-F238E27FC236}">
                <a16:creationId xmlns:a16="http://schemas.microsoft.com/office/drawing/2014/main" id="{0D7B7089-B86C-41C3-8F56-867780F4A1B7}"/>
              </a:ext>
            </a:extLst>
          </p:cNvPr>
          <p:cNvGrpSpPr/>
          <p:nvPr/>
        </p:nvGrpSpPr>
        <p:grpSpPr>
          <a:xfrm>
            <a:off x="4626691" y="3264400"/>
            <a:ext cx="610241" cy="592319"/>
            <a:chOff x="3874876" y="1104173"/>
            <a:chExt cx="951383" cy="923442"/>
          </a:xfrm>
        </p:grpSpPr>
        <p:sp>
          <p:nvSpPr>
            <p:cNvPr id="282" name="Elipse 281">
              <a:extLst>
                <a:ext uri="{FF2B5EF4-FFF2-40B4-BE49-F238E27FC236}">
                  <a16:creationId xmlns:a16="http://schemas.microsoft.com/office/drawing/2014/main" id="{07488481-1B68-49FD-93A9-26CD2A9AA592}"/>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83" name="Rectángulo 282">
              <a:extLst>
                <a:ext uri="{FF2B5EF4-FFF2-40B4-BE49-F238E27FC236}">
                  <a16:creationId xmlns:a16="http://schemas.microsoft.com/office/drawing/2014/main" id="{03FAA52B-C8F7-4711-ABD6-4943847CDC89}"/>
                </a:ext>
              </a:extLst>
            </p:cNvPr>
            <p:cNvSpPr/>
            <p:nvPr/>
          </p:nvSpPr>
          <p:spPr>
            <a:xfrm>
              <a:off x="4098901" y="1104173"/>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4</a:t>
              </a:r>
            </a:p>
          </p:txBody>
        </p:sp>
      </p:grpSp>
      <p:grpSp>
        <p:nvGrpSpPr>
          <p:cNvPr id="275" name="Grupo 274">
            <a:extLst>
              <a:ext uri="{FF2B5EF4-FFF2-40B4-BE49-F238E27FC236}">
                <a16:creationId xmlns:a16="http://schemas.microsoft.com/office/drawing/2014/main" id="{415BF363-DB6D-4EFB-91E4-782F4BA1679E}"/>
              </a:ext>
            </a:extLst>
          </p:cNvPr>
          <p:cNvGrpSpPr/>
          <p:nvPr/>
        </p:nvGrpSpPr>
        <p:grpSpPr>
          <a:xfrm>
            <a:off x="6507799" y="390584"/>
            <a:ext cx="610241" cy="602682"/>
            <a:chOff x="3874876" y="1049656"/>
            <a:chExt cx="951383" cy="939598"/>
          </a:xfrm>
        </p:grpSpPr>
        <p:sp>
          <p:nvSpPr>
            <p:cNvPr id="276" name="Elipse 275">
              <a:extLst>
                <a:ext uri="{FF2B5EF4-FFF2-40B4-BE49-F238E27FC236}">
                  <a16:creationId xmlns:a16="http://schemas.microsoft.com/office/drawing/2014/main" id="{9286C09F-57E4-4752-A50B-3DF7967EE811}"/>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77" name="Rectángulo 276">
              <a:extLst>
                <a:ext uri="{FF2B5EF4-FFF2-40B4-BE49-F238E27FC236}">
                  <a16:creationId xmlns:a16="http://schemas.microsoft.com/office/drawing/2014/main" id="{6568BA64-F50B-4573-8583-765ADCD9D39E}"/>
                </a:ext>
              </a:extLst>
            </p:cNvPr>
            <p:cNvSpPr/>
            <p:nvPr/>
          </p:nvSpPr>
          <p:spPr>
            <a:xfrm>
              <a:off x="4100036" y="1049656"/>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2</a:t>
              </a:r>
            </a:p>
          </p:txBody>
        </p:sp>
      </p:grpSp>
      <p:grpSp>
        <p:nvGrpSpPr>
          <p:cNvPr id="347" name="Grupo 346">
            <a:extLst>
              <a:ext uri="{FF2B5EF4-FFF2-40B4-BE49-F238E27FC236}">
                <a16:creationId xmlns:a16="http://schemas.microsoft.com/office/drawing/2014/main" id="{353503FC-9945-4959-A4BC-27A693439C6D}"/>
              </a:ext>
            </a:extLst>
          </p:cNvPr>
          <p:cNvGrpSpPr/>
          <p:nvPr/>
        </p:nvGrpSpPr>
        <p:grpSpPr>
          <a:xfrm>
            <a:off x="7818581" y="3276468"/>
            <a:ext cx="610241" cy="592319"/>
            <a:chOff x="3874876" y="1104173"/>
            <a:chExt cx="951383" cy="923442"/>
          </a:xfrm>
        </p:grpSpPr>
        <p:sp>
          <p:nvSpPr>
            <p:cNvPr id="348" name="Elipse 347">
              <a:extLst>
                <a:ext uri="{FF2B5EF4-FFF2-40B4-BE49-F238E27FC236}">
                  <a16:creationId xmlns:a16="http://schemas.microsoft.com/office/drawing/2014/main" id="{1E86273F-F817-4063-AADA-355BE665803F}"/>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349" name="Rectángulo 348">
              <a:extLst>
                <a:ext uri="{FF2B5EF4-FFF2-40B4-BE49-F238E27FC236}">
                  <a16:creationId xmlns:a16="http://schemas.microsoft.com/office/drawing/2014/main" id="{7ED31C35-A418-4BB8-A16C-6CEFCF2EFE3F}"/>
                </a:ext>
              </a:extLst>
            </p:cNvPr>
            <p:cNvSpPr/>
            <p:nvPr/>
          </p:nvSpPr>
          <p:spPr>
            <a:xfrm>
              <a:off x="4098901" y="1104173"/>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5</a:t>
              </a:r>
            </a:p>
          </p:txBody>
        </p:sp>
      </p:grpSp>
      <p:sp>
        <p:nvSpPr>
          <p:cNvPr id="350" name="CuadroTexto 349">
            <a:extLst>
              <a:ext uri="{FF2B5EF4-FFF2-40B4-BE49-F238E27FC236}">
                <a16:creationId xmlns:a16="http://schemas.microsoft.com/office/drawing/2014/main" id="{EBDAE015-93CC-4BE1-88FB-E7F21168562A}"/>
              </a:ext>
            </a:extLst>
          </p:cNvPr>
          <p:cNvSpPr txBox="1"/>
          <p:nvPr/>
        </p:nvSpPr>
        <p:spPr>
          <a:xfrm>
            <a:off x="754146" y="485971"/>
            <a:ext cx="24045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Mercedes - Cardales</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351" name="CuadroTexto 350">
            <a:extLst>
              <a:ext uri="{FF2B5EF4-FFF2-40B4-BE49-F238E27FC236}">
                <a16:creationId xmlns:a16="http://schemas.microsoft.com/office/drawing/2014/main" id="{90E62DB0-071A-49B3-9572-4E361A596A36}"/>
              </a:ext>
            </a:extLst>
          </p:cNvPr>
          <p:cNvSpPr txBox="1"/>
          <p:nvPr/>
        </p:nvSpPr>
        <p:spPr>
          <a:xfrm>
            <a:off x="4251687" y="265552"/>
            <a:ext cx="23164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Tratayén</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 </a:t>
            </a: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Salliqueló</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a:t>
            </a:r>
            <a:r>
              <a:rPr kumimoji="0" lang="es-ES" sz="1600" b="0" i="1"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loops</a:t>
            </a:r>
            <a:r>
              <a:rPr kumimoji="0" lang="es-ES" sz="1600" b="0" i="1"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tramos finales</a:t>
            </a:r>
            <a:endParaRPr kumimoji="0" lang="es-AR" sz="1600" b="0" i="1"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353" name="CuadroTexto 352">
            <a:extLst>
              <a:ext uri="{FF2B5EF4-FFF2-40B4-BE49-F238E27FC236}">
                <a16:creationId xmlns:a16="http://schemas.microsoft.com/office/drawing/2014/main" id="{BF7C766D-2731-444E-B3DD-BA4A9591BB8A}"/>
              </a:ext>
            </a:extLst>
          </p:cNvPr>
          <p:cNvSpPr txBox="1"/>
          <p:nvPr/>
        </p:nvSpPr>
        <p:spPr>
          <a:xfrm>
            <a:off x="7315426" y="474083"/>
            <a:ext cx="23164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Reversión </a:t>
            </a: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gto</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Norte</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354" name="CuadroTexto 353">
            <a:extLst>
              <a:ext uri="{FF2B5EF4-FFF2-40B4-BE49-F238E27FC236}">
                <a16:creationId xmlns:a16="http://schemas.microsoft.com/office/drawing/2014/main" id="{77B94CE8-95C7-4633-941D-F32E8B3A502D}"/>
              </a:ext>
            </a:extLst>
          </p:cNvPr>
          <p:cNvSpPr txBox="1"/>
          <p:nvPr/>
        </p:nvSpPr>
        <p:spPr>
          <a:xfrm>
            <a:off x="2555284" y="6113161"/>
            <a:ext cx="20857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Potencia T-S</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355" name="CuadroTexto 354">
            <a:extLst>
              <a:ext uri="{FF2B5EF4-FFF2-40B4-BE49-F238E27FC236}">
                <a16:creationId xmlns:a16="http://schemas.microsoft.com/office/drawing/2014/main" id="{2B2F211F-355E-4950-A6BA-DEA20BACB1A6}"/>
              </a:ext>
            </a:extLst>
          </p:cNvPr>
          <p:cNvSpPr txBox="1"/>
          <p:nvPr/>
        </p:nvSpPr>
        <p:spPr>
          <a:xfrm>
            <a:off x="5601181" y="6087126"/>
            <a:ext cx="27705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Tramo a San Jerónimo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potencia</a:t>
            </a:r>
            <a:endParaRPr kumimoji="0" lang="es-AR" sz="1600" b="0"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4" name="Elipse 3">
            <a:extLst>
              <a:ext uri="{FF2B5EF4-FFF2-40B4-BE49-F238E27FC236}">
                <a16:creationId xmlns:a16="http://schemas.microsoft.com/office/drawing/2014/main" id="{74CECFDC-2939-4A98-862A-927470532CC2}"/>
              </a:ext>
            </a:extLst>
          </p:cNvPr>
          <p:cNvSpPr/>
          <p:nvPr/>
        </p:nvSpPr>
        <p:spPr>
          <a:xfrm>
            <a:off x="2631140" y="1666285"/>
            <a:ext cx="511448"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66" name="Elipse 65">
            <a:extLst>
              <a:ext uri="{FF2B5EF4-FFF2-40B4-BE49-F238E27FC236}">
                <a16:creationId xmlns:a16="http://schemas.microsoft.com/office/drawing/2014/main" id="{4082C8DD-84AB-4BEF-8D4C-B9B759D91803}"/>
              </a:ext>
            </a:extLst>
          </p:cNvPr>
          <p:cNvSpPr/>
          <p:nvPr/>
        </p:nvSpPr>
        <p:spPr>
          <a:xfrm rot="20435684">
            <a:off x="4339671" y="2327816"/>
            <a:ext cx="1661525"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68" name="Elipse 67">
            <a:extLst>
              <a:ext uri="{FF2B5EF4-FFF2-40B4-BE49-F238E27FC236}">
                <a16:creationId xmlns:a16="http://schemas.microsoft.com/office/drawing/2014/main" id="{DEF1D8A3-5409-46B2-903C-70641421D821}"/>
              </a:ext>
            </a:extLst>
          </p:cNvPr>
          <p:cNvSpPr/>
          <p:nvPr/>
        </p:nvSpPr>
        <p:spPr>
          <a:xfrm rot="1405136">
            <a:off x="8338400" y="951307"/>
            <a:ext cx="1287885" cy="469969"/>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69" name="Elipse 68">
            <a:extLst>
              <a:ext uri="{FF2B5EF4-FFF2-40B4-BE49-F238E27FC236}">
                <a16:creationId xmlns:a16="http://schemas.microsoft.com/office/drawing/2014/main" id="{F38234EE-C00B-44C1-BCE6-DC3945B5F4C3}"/>
              </a:ext>
            </a:extLst>
          </p:cNvPr>
          <p:cNvSpPr/>
          <p:nvPr/>
        </p:nvSpPr>
        <p:spPr>
          <a:xfrm rot="20435684">
            <a:off x="2481754" y="5158116"/>
            <a:ext cx="1661525"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0" name="Elipse 69">
            <a:extLst>
              <a:ext uri="{FF2B5EF4-FFF2-40B4-BE49-F238E27FC236}">
                <a16:creationId xmlns:a16="http://schemas.microsoft.com/office/drawing/2014/main" id="{9708F3A4-9938-423F-B984-9934E4192D84}"/>
              </a:ext>
            </a:extLst>
          </p:cNvPr>
          <p:cNvSpPr/>
          <p:nvPr/>
        </p:nvSpPr>
        <p:spPr>
          <a:xfrm rot="17578035">
            <a:off x="6620108" y="4418983"/>
            <a:ext cx="1542515" cy="464174"/>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5" name="Flecha: a la derecha 4">
            <a:extLst>
              <a:ext uri="{FF2B5EF4-FFF2-40B4-BE49-F238E27FC236}">
                <a16:creationId xmlns:a16="http://schemas.microsoft.com/office/drawing/2014/main" id="{5C031881-3939-4750-9986-6B38126068E5}"/>
              </a:ext>
            </a:extLst>
          </p:cNvPr>
          <p:cNvSpPr/>
          <p:nvPr/>
        </p:nvSpPr>
        <p:spPr>
          <a:xfrm rot="2044214">
            <a:off x="2269126" y="1498660"/>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2" name="Flecha: a la derecha 71">
            <a:extLst>
              <a:ext uri="{FF2B5EF4-FFF2-40B4-BE49-F238E27FC236}">
                <a16:creationId xmlns:a16="http://schemas.microsoft.com/office/drawing/2014/main" id="{5FF2B0DD-F6D2-4920-830D-9F45056A0E06}"/>
              </a:ext>
            </a:extLst>
          </p:cNvPr>
          <p:cNvSpPr/>
          <p:nvPr/>
        </p:nvSpPr>
        <p:spPr>
          <a:xfrm rot="2044214">
            <a:off x="4710186" y="2267463"/>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4" name="Flecha: a la derecha 73">
            <a:extLst>
              <a:ext uri="{FF2B5EF4-FFF2-40B4-BE49-F238E27FC236}">
                <a16:creationId xmlns:a16="http://schemas.microsoft.com/office/drawing/2014/main" id="{E152C2F9-D301-4C28-89C4-D599EB38FC97}"/>
              </a:ext>
            </a:extLst>
          </p:cNvPr>
          <p:cNvSpPr/>
          <p:nvPr/>
        </p:nvSpPr>
        <p:spPr>
          <a:xfrm rot="2044214">
            <a:off x="2607118" y="5258662"/>
            <a:ext cx="333913" cy="1704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5" name="Flecha: a la derecha 74">
            <a:extLst>
              <a:ext uri="{FF2B5EF4-FFF2-40B4-BE49-F238E27FC236}">
                <a16:creationId xmlns:a16="http://schemas.microsoft.com/office/drawing/2014/main" id="{67D3B30A-EEA4-4707-9644-04D8B7AB3C11}"/>
              </a:ext>
            </a:extLst>
          </p:cNvPr>
          <p:cNvSpPr/>
          <p:nvPr/>
        </p:nvSpPr>
        <p:spPr>
          <a:xfrm rot="17258531">
            <a:off x="3422200" y="5440620"/>
            <a:ext cx="333913" cy="1789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6" name="Flecha: a la derecha 75">
            <a:extLst>
              <a:ext uri="{FF2B5EF4-FFF2-40B4-BE49-F238E27FC236}">
                <a16:creationId xmlns:a16="http://schemas.microsoft.com/office/drawing/2014/main" id="{6FD31E21-DBA9-4580-A6A1-4DA38ADA3B88}"/>
              </a:ext>
            </a:extLst>
          </p:cNvPr>
          <p:cNvSpPr/>
          <p:nvPr/>
        </p:nvSpPr>
        <p:spPr>
          <a:xfrm rot="17258531">
            <a:off x="6102300" y="5620850"/>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1" name="Flecha: a la derecha 80">
            <a:extLst>
              <a:ext uri="{FF2B5EF4-FFF2-40B4-BE49-F238E27FC236}">
                <a16:creationId xmlns:a16="http://schemas.microsoft.com/office/drawing/2014/main" id="{F78A760E-BCC2-4968-87E7-3FA6E3DF8064}"/>
              </a:ext>
            </a:extLst>
          </p:cNvPr>
          <p:cNvSpPr/>
          <p:nvPr/>
        </p:nvSpPr>
        <p:spPr>
          <a:xfrm rot="2044214">
            <a:off x="6979035" y="4255717"/>
            <a:ext cx="315712" cy="25032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2" name="Flecha: a la derecha 81">
            <a:extLst>
              <a:ext uri="{FF2B5EF4-FFF2-40B4-BE49-F238E27FC236}">
                <a16:creationId xmlns:a16="http://schemas.microsoft.com/office/drawing/2014/main" id="{A8562F18-5408-4467-9B40-6C348CC9B157}"/>
              </a:ext>
            </a:extLst>
          </p:cNvPr>
          <p:cNvSpPr/>
          <p:nvPr/>
        </p:nvSpPr>
        <p:spPr>
          <a:xfrm rot="17258531">
            <a:off x="5827387" y="5717551"/>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3" name="Flecha: a la derecha 82">
            <a:extLst>
              <a:ext uri="{FF2B5EF4-FFF2-40B4-BE49-F238E27FC236}">
                <a16:creationId xmlns:a16="http://schemas.microsoft.com/office/drawing/2014/main" id="{A0CE9DD5-BC02-4E9F-AE57-B7E6B5111D5D}"/>
              </a:ext>
            </a:extLst>
          </p:cNvPr>
          <p:cNvSpPr/>
          <p:nvPr/>
        </p:nvSpPr>
        <p:spPr>
          <a:xfrm rot="17258531">
            <a:off x="6414060" y="5510630"/>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4" name="Flecha: a la derecha 83">
            <a:extLst>
              <a:ext uri="{FF2B5EF4-FFF2-40B4-BE49-F238E27FC236}">
                <a16:creationId xmlns:a16="http://schemas.microsoft.com/office/drawing/2014/main" id="{DC81349D-4383-444C-8C31-4760587CAC36}"/>
              </a:ext>
            </a:extLst>
          </p:cNvPr>
          <p:cNvSpPr/>
          <p:nvPr/>
        </p:nvSpPr>
        <p:spPr>
          <a:xfrm rot="17258531">
            <a:off x="6737443" y="5420400"/>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5" name="Flecha: a la derecha 84">
            <a:extLst>
              <a:ext uri="{FF2B5EF4-FFF2-40B4-BE49-F238E27FC236}">
                <a16:creationId xmlns:a16="http://schemas.microsoft.com/office/drawing/2014/main" id="{A512C4AB-2352-45B7-B3AF-1F1F56B5E352}"/>
              </a:ext>
            </a:extLst>
          </p:cNvPr>
          <p:cNvSpPr/>
          <p:nvPr/>
        </p:nvSpPr>
        <p:spPr>
          <a:xfrm rot="17258531">
            <a:off x="6988730" y="5384192"/>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6" name="Flecha: a la derecha 85">
            <a:extLst>
              <a:ext uri="{FF2B5EF4-FFF2-40B4-BE49-F238E27FC236}">
                <a16:creationId xmlns:a16="http://schemas.microsoft.com/office/drawing/2014/main" id="{06A411D2-C873-4689-81FE-4F117FB556A1}"/>
              </a:ext>
            </a:extLst>
          </p:cNvPr>
          <p:cNvSpPr/>
          <p:nvPr/>
        </p:nvSpPr>
        <p:spPr>
          <a:xfrm rot="17258531">
            <a:off x="8658348" y="1537535"/>
            <a:ext cx="338410" cy="2172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 name="Signo más 6">
            <a:extLst>
              <a:ext uri="{FF2B5EF4-FFF2-40B4-BE49-F238E27FC236}">
                <a16:creationId xmlns:a16="http://schemas.microsoft.com/office/drawing/2014/main" id="{EC5D40C5-07D9-42D8-B3C4-AA0BC1B0D47C}"/>
              </a:ext>
            </a:extLst>
          </p:cNvPr>
          <p:cNvSpPr/>
          <p:nvPr/>
        </p:nvSpPr>
        <p:spPr>
          <a:xfrm>
            <a:off x="3431027" y="1834917"/>
            <a:ext cx="554192" cy="502657"/>
          </a:xfrm>
          <a:prstGeom prst="mathPlus">
            <a:avLst>
              <a:gd name="adj1" fmla="val 251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7" name="Signo más 86">
            <a:extLst>
              <a:ext uri="{FF2B5EF4-FFF2-40B4-BE49-F238E27FC236}">
                <a16:creationId xmlns:a16="http://schemas.microsoft.com/office/drawing/2014/main" id="{6B66D249-5EEC-47AF-A3FE-A8278C35D490}"/>
              </a:ext>
            </a:extLst>
          </p:cNvPr>
          <p:cNvSpPr/>
          <p:nvPr/>
        </p:nvSpPr>
        <p:spPr>
          <a:xfrm>
            <a:off x="6799218" y="1828380"/>
            <a:ext cx="554192" cy="508009"/>
          </a:xfrm>
          <a:prstGeom prst="mathPlus">
            <a:avLst>
              <a:gd name="adj1" fmla="val 251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8" name="Signo más 87">
            <a:extLst>
              <a:ext uri="{FF2B5EF4-FFF2-40B4-BE49-F238E27FC236}">
                <a16:creationId xmlns:a16="http://schemas.microsoft.com/office/drawing/2014/main" id="{C0A16D80-C4FE-4110-B223-8E423BB99EDD}"/>
              </a:ext>
            </a:extLst>
          </p:cNvPr>
          <p:cNvSpPr/>
          <p:nvPr/>
        </p:nvSpPr>
        <p:spPr>
          <a:xfrm>
            <a:off x="1859614" y="4660301"/>
            <a:ext cx="554192" cy="502657"/>
          </a:xfrm>
          <a:prstGeom prst="mathPlus">
            <a:avLst>
              <a:gd name="adj1" fmla="val 251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9" name="Signo más 88">
            <a:extLst>
              <a:ext uri="{FF2B5EF4-FFF2-40B4-BE49-F238E27FC236}">
                <a16:creationId xmlns:a16="http://schemas.microsoft.com/office/drawing/2014/main" id="{9ADA461C-D559-481B-BDAA-C0C80AB9EF6A}"/>
              </a:ext>
            </a:extLst>
          </p:cNvPr>
          <p:cNvSpPr/>
          <p:nvPr/>
        </p:nvSpPr>
        <p:spPr>
          <a:xfrm>
            <a:off x="5066884" y="4660301"/>
            <a:ext cx="554192" cy="502657"/>
          </a:xfrm>
          <a:prstGeom prst="mathPlus">
            <a:avLst>
              <a:gd name="adj1" fmla="val 251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91" name="Flecha: a la derecha 90">
            <a:extLst>
              <a:ext uri="{FF2B5EF4-FFF2-40B4-BE49-F238E27FC236}">
                <a16:creationId xmlns:a16="http://schemas.microsoft.com/office/drawing/2014/main" id="{77790564-1354-4776-93CE-4265CF80368E}"/>
              </a:ext>
            </a:extLst>
          </p:cNvPr>
          <p:cNvSpPr/>
          <p:nvPr/>
        </p:nvSpPr>
        <p:spPr>
          <a:xfrm rot="2044214">
            <a:off x="5678763" y="1826311"/>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93" name="Elipse 92">
            <a:extLst>
              <a:ext uri="{FF2B5EF4-FFF2-40B4-BE49-F238E27FC236}">
                <a16:creationId xmlns:a16="http://schemas.microsoft.com/office/drawing/2014/main" id="{C95837C6-A214-43FC-8AE2-3842B0F48564}"/>
              </a:ext>
            </a:extLst>
          </p:cNvPr>
          <p:cNvSpPr/>
          <p:nvPr/>
        </p:nvSpPr>
        <p:spPr>
          <a:xfrm rot="19558953">
            <a:off x="5918400" y="2026723"/>
            <a:ext cx="365456" cy="222163"/>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 name="Título 7">
            <a:extLst>
              <a:ext uri="{FF2B5EF4-FFF2-40B4-BE49-F238E27FC236}">
                <a16:creationId xmlns:a16="http://schemas.microsoft.com/office/drawing/2014/main" id="{9CD5A85D-C9D0-49A4-9321-83F7BDDD7AC0}"/>
              </a:ext>
            </a:extLst>
          </p:cNvPr>
          <p:cNvSpPr>
            <a:spLocks noGrp="1"/>
          </p:cNvSpPr>
          <p:nvPr>
            <p:ph type="title"/>
          </p:nvPr>
        </p:nvSpPr>
        <p:spPr>
          <a:xfrm>
            <a:off x="8788155" y="3729932"/>
            <a:ext cx="3027600" cy="1873503"/>
          </a:xfrm>
        </p:spPr>
        <p:txBody>
          <a:bodyPr/>
          <a:lstStyle/>
          <a:p>
            <a:r>
              <a:rPr lang="es-ES" sz="2600" kern="1200" dirty="0">
                <a:solidFill>
                  <a:srgbClr val="002060"/>
                </a:solidFill>
                <a:latin typeface="+mj-lt"/>
                <a:cs typeface="Arial"/>
              </a:rPr>
              <a:t>Hitos de las obras GPNK y Complementarias</a:t>
            </a:r>
            <a:br>
              <a:rPr lang="es-ES" sz="2600" kern="1200" dirty="0">
                <a:solidFill>
                  <a:srgbClr val="002060"/>
                </a:solidFill>
                <a:latin typeface="+mj-lt"/>
                <a:cs typeface="Arial"/>
              </a:rPr>
            </a:br>
            <a:endParaRPr lang="es-AR" sz="2600" dirty="0">
              <a:solidFill>
                <a:srgbClr val="002060"/>
              </a:solidFill>
              <a:latin typeface="+mj-lt"/>
            </a:endParaRPr>
          </a:p>
        </p:txBody>
      </p:sp>
    </p:spTree>
    <p:extLst>
      <p:ext uri="{BB962C8B-B14F-4D97-AF65-F5344CB8AC3E}">
        <p14:creationId xmlns:p14="http://schemas.microsoft.com/office/powerpoint/2010/main" val="720441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Marcador de contenido 4">
            <a:extLst>
              <a:ext uri="{FF2B5EF4-FFF2-40B4-BE49-F238E27FC236}">
                <a16:creationId xmlns:a16="http://schemas.microsoft.com/office/drawing/2014/main" id="{89F9460F-36BC-43A8-B4ED-DB4333CE5729}"/>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381769" y="2179513"/>
            <a:ext cx="2755900" cy="2309812"/>
          </a:xfrm>
        </p:spPr>
      </p:pic>
      <p:grpSp>
        <p:nvGrpSpPr>
          <p:cNvPr id="9" name="Grupo 8">
            <a:extLst>
              <a:ext uri="{FF2B5EF4-FFF2-40B4-BE49-F238E27FC236}">
                <a16:creationId xmlns:a16="http://schemas.microsoft.com/office/drawing/2014/main" id="{594F3781-5A03-4AE0-8307-5D7207326D90}"/>
              </a:ext>
            </a:extLst>
          </p:cNvPr>
          <p:cNvGrpSpPr/>
          <p:nvPr/>
        </p:nvGrpSpPr>
        <p:grpSpPr>
          <a:xfrm>
            <a:off x="279297" y="1703640"/>
            <a:ext cx="610241" cy="602682"/>
            <a:chOff x="2738293" y="305469"/>
            <a:chExt cx="610241" cy="602682"/>
          </a:xfrm>
        </p:grpSpPr>
        <p:sp>
          <p:nvSpPr>
            <p:cNvPr id="164" name="Elipse 163">
              <a:extLst>
                <a:ext uri="{FF2B5EF4-FFF2-40B4-BE49-F238E27FC236}">
                  <a16:creationId xmlns:a16="http://schemas.microsoft.com/office/drawing/2014/main" id="{7DD3E1E0-A7B4-4F66-B6F2-B8D183D4B4B0}"/>
                </a:ext>
              </a:extLst>
            </p:cNvPr>
            <p:cNvSpPr/>
            <p:nvPr/>
          </p:nvSpPr>
          <p:spPr>
            <a:xfrm>
              <a:off x="2738293" y="354537"/>
              <a:ext cx="610241" cy="5536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59" name="Rectángulo 58">
              <a:extLst>
                <a:ext uri="{FF2B5EF4-FFF2-40B4-BE49-F238E27FC236}">
                  <a16:creationId xmlns:a16="http://schemas.microsoft.com/office/drawing/2014/main" id="{E4F35E4E-783E-4E4B-A40E-9DA08C8B7DB4}"/>
                </a:ext>
              </a:extLst>
            </p:cNvPr>
            <p:cNvSpPr/>
            <p:nvPr/>
          </p:nvSpPr>
          <p:spPr>
            <a:xfrm>
              <a:off x="2882716" y="305469"/>
              <a:ext cx="342870" cy="592319"/>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1</a:t>
              </a:r>
            </a:p>
          </p:txBody>
        </p:sp>
      </p:grpSp>
      <p:sp>
        <p:nvSpPr>
          <p:cNvPr id="350" name="CuadroTexto 349">
            <a:extLst>
              <a:ext uri="{FF2B5EF4-FFF2-40B4-BE49-F238E27FC236}">
                <a16:creationId xmlns:a16="http://schemas.microsoft.com/office/drawing/2014/main" id="{EBDAE015-93CC-4BE1-88FB-E7F21168562A}"/>
              </a:ext>
            </a:extLst>
          </p:cNvPr>
          <p:cNvSpPr txBox="1"/>
          <p:nvPr/>
        </p:nvSpPr>
        <p:spPr>
          <a:xfrm>
            <a:off x="889538" y="1796834"/>
            <a:ext cx="24045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Mercedes - Cardales</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4" name="Elipse 3">
            <a:extLst>
              <a:ext uri="{FF2B5EF4-FFF2-40B4-BE49-F238E27FC236}">
                <a16:creationId xmlns:a16="http://schemas.microsoft.com/office/drawing/2014/main" id="{74CECFDC-2939-4A98-862A-927470532CC2}"/>
              </a:ext>
            </a:extLst>
          </p:cNvPr>
          <p:cNvSpPr/>
          <p:nvPr/>
        </p:nvSpPr>
        <p:spPr>
          <a:xfrm>
            <a:off x="2514131" y="2960556"/>
            <a:ext cx="511448"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5" name="Flecha: a la derecha 4">
            <a:extLst>
              <a:ext uri="{FF2B5EF4-FFF2-40B4-BE49-F238E27FC236}">
                <a16:creationId xmlns:a16="http://schemas.microsoft.com/office/drawing/2014/main" id="{5C031881-3939-4750-9986-6B38126068E5}"/>
              </a:ext>
            </a:extLst>
          </p:cNvPr>
          <p:cNvSpPr/>
          <p:nvPr/>
        </p:nvSpPr>
        <p:spPr>
          <a:xfrm rot="2044214">
            <a:off x="2152117" y="2792931"/>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10" name="Rectángulo 9">
            <a:extLst>
              <a:ext uri="{FF2B5EF4-FFF2-40B4-BE49-F238E27FC236}">
                <a16:creationId xmlns:a16="http://schemas.microsoft.com/office/drawing/2014/main" id="{92860345-5CEC-4407-9F85-329FE18AF8AE}"/>
              </a:ext>
            </a:extLst>
          </p:cNvPr>
          <p:cNvSpPr/>
          <p:nvPr/>
        </p:nvSpPr>
        <p:spPr>
          <a:xfrm>
            <a:off x="3202533" y="538575"/>
            <a:ext cx="8856486" cy="560602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Permite la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transferencia de hasta 15 MMstm3/d de gas entre los dos sistemas troncales de transporte licenciados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de manera de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disponibilizar</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caudales de gas provenientes de yacimientos de Neuquén/Sur/BB, actualmente transportados por capacidades disponibles de los sistemas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Neuba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I,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Neuba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II, GSM y Tramos Finales,  como por las generadas por la nueva infraestructura a construir que inyectará gas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Esta obra brinda un aporte particular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en período estival</a:t>
            </a: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Aun no estando habilitada el resto de la nueva infraestructura (HITO 2), ante la saturación del gasoducto Centro Oeste en verano, esta obra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permite el aporte de 14 MMstm3/d de gas adicionales al Sistema de TGN en Cardales para luego ser transportado hasta San Jerónimo, de los cuales 7 MMstm3/d pueden ser entregados en PC en Tío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Pujio</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para compensar menores inyecciones de Bolivia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y/o exportar los saldos al norte de Chile por Gasoducto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Norandino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Asimismo, los 7 MMstm3/d restantes entregados en San Jerónimo pueden exportarse a Brasil por el Gasoducto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Uruguayana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o reponer mayores entregas que realice TGN para la exportación a Chile a través del Gasoducto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Gasandes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o reemplazar combustibles líquidos para generación.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1 es posible compensar 7 MMstm3/d de gas por menores inyecciones de Bolivia</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11" name="Título 7">
            <a:extLst>
              <a:ext uri="{FF2B5EF4-FFF2-40B4-BE49-F238E27FC236}">
                <a16:creationId xmlns:a16="http://schemas.microsoft.com/office/drawing/2014/main" id="{BB039F6A-404C-4BCD-8E69-9B05442EE885}"/>
              </a:ext>
            </a:extLst>
          </p:cNvPr>
          <p:cNvSpPr>
            <a:spLocks noGrp="1"/>
          </p:cNvSpPr>
          <p:nvPr>
            <p:ph type="title"/>
          </p:nvPr>
        </p:nvSpPr>
        <p:spPr>
          <a:xfrm>
            <a:off x="174933" y="382249"/>
            <a:ext cx="3027600" cy="1035200"/>
          </a:xfrm>
        </p:spPr>
        <p:txBody>
          <a:bodyPr/>
          <a:lstStyle/>
          <a:p>
            <a:pPr algn="ctr"/>
            <a:r>
              <a:rPr lang="es-ES" sz="2600" kern="1200" dirty="0">
                <a:solidFill>
                  <a:srgbClr val="002060"/>
                </a:solidFill>
                <a:latin typeface="+mj-lt"/>
                <a:cs typeface="Arial"/>
              </a:rPr>
              <a:t>Hitos GPNK y Complementarias</a:t>
            </a:r>
            <a:br>
              <a:rPr lang="es-ES" sz="2600" kern="1200" dirty="0">
                <a:solidFill>
                  <a:srgbClr val="002060"/>
                </a:solidFill>
                <a:latin typeface="+mj-lt"/>
                <a:cs typeface="Arial"/>
              </a:rPr>
            </a:br>
            <a:endParaRPr lang="es-AR" sz="2600" dirty="0">
              <a:solidFill>
                <a:srgbClr val="002060"/>
              </a:solidFill>
              <a:latin typeface="+mj-lt"/>
            </a:endParaRPr>
          </a:p>
        </p:txBody>
      </p:sp>
    </p:spTree>
    <p:extLst>
      <p:ext uri="{BB962C8B-B14F-4D97-AF65-F5344CB8AC3E}">
        <p14:creationId xmlns:p14="http://schemas.microsoft.com/office/powerpoint/2010/main" val="3853215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Marcador de contenido 4">
            <a:extLst>
              <a:ext uri="{FF2B5EF4-FFF2-40B4-BE49-F238E27FC236}">
                <a16:creationId xmlns:a16="http://schemas.microsoft.com/office/drawing/2014/main" id="{B360C644-E5D6-4769-8FD4-AD82C2B480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952" y="2274434"/>
            <a:ext cx="2760452" cy="2309131"/>
          </a:xfrm>
          <a:prstGeom prst="rect">
            <a:avLst/>
          </a:prstGeom>
        </p:spPr>
      </p:pic>
      <p:grpSp>
        <p:nvGrpSpPr>
          <p:cNvPr id="275" name="Grupo 274">
            <a:extLst>
              <a:ext uri="{FF2B5EF4-FFF2-40B4-BE49-F238E27FC236}">
                <a16:creationId xmlns:a16="http://schemas.microsoft.com/office/drawing/2014/main" id="{415BF363-DB6D-4EFB-91E4-782F4BA1679E}"/>
              </a:ext>
            </a:extLst>
          </p:cNvPr>
          <p:cNvGrpSpPr/>
          <p:nvPr/>
        </p:nvGrpSpPr>
        <p:grpSpPr>
          <a:xfrm>
            <a:off x="174933" y="1850950"/>
            <a:ext cx="610241" cy="602682"/>
            <a:chOff x="3874875" y="1049656"/>
            <a:chExt cx="951383" cy="939598"/>
          </a:xfrm>
        </p:grpSpPr>
        <p:sp>
          <p:nvSpPr>
            <p:cNvPr id="276" name="Elipse 275">
              <a:extLst>
                <a:ext uri="{FF2B5EF4-FFF2-40B4-BE49-F238E27FC236}">
                  <a16:creationId xmlns:a16="http://schemas.microsoft.com/office/drawing/2014/main" id="{9286C09F-57E4-4752-A50B-3DF7967EE811}"/>
                </a:ext>
              </a:extLst>
            </p:cNvPr>
            <p:cNvSpPr/>
            <p:nvPr/>
          </p:nvSpPr>
          <p:spPr>
            <a:xfrm>
              <a:off x="3874875" y="1126154"/>
              <a:ext cx="951383" cy="863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77" name="Rectángulo 276">
              <a:extLst>
                <a:ext uri="{FF2B5EF4-FFF2-40B4-BE49-F238E27FC236}">
                  <a16:creationId xmlns:a16="http://schemas.microsoft.com/office/drawing/2014/main" id="{6568BA64-F50B-4573-8583-765ADCD9D39E}"/>
                </a:ext>
              </a:extLst>
            </p:cNvPr>
            <p:cNvSpPr/>
            <p:nvPr/>
          </p:nvSpPr>
          <p:spPr>
            <a:xfrm>
              <a:off x="4100036" y="1049656"/>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2</a:t>
              </a:r>
            </a:p>
          </p:txBody>
        </p:sp>
      </p:grpSp>
      <p:sp>
        <p:nvSpPr>
          <p:cNvPr id="351" name="CuadroTexto 350">
            <a:extLst>
              <a:ext uri="{FF2B5EF4-FFF2-40B4-BE49-F238E27FC236}">
                <a16:creationId xmlns:a16="http://schemas.microsoft.com/office/drawing/2014/main" id="{90E62DB0-071A-49B3-9572-4E361A596A36}"/>
              </a:ext>
            </a:extLst>
          </p:cNvPr>
          <p:cNvSpPr txBox="1"/>
          <p:nvPr/>
        </p:nvSpPr>
        <p:spPr>
          <a:xfrm>
            <a:off x="807574" y="1691440"/>
            <a:ext cx="23164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Tratayén</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 </a:t>
            </a: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Salliqueló</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a:t>
            </a:r>
            <a:r>
              <a:rPr kumimoji="0" lang="es-ES" sz="1600" b="0" i="1"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loops</a:t>
            </a:r>
            <a:r>
              <a:rPr kumimoji="0" lang="es-ES" sz="1600" b="0" i="1"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tramos finales</a:t>
            </a:r>
            <a:endParaRPr kumimoji="0" lang="es-AR" sz="1600" b="0" i="1"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66" name="Elipse 65">
            <a:extLst>
              <a:ext uri="{FF2B5EF4-FFF2-40B4-BE49-F238E27FC236}">
                <a16:creationId xmlns:a16="http://schemas.microsoft.com/office/drawing/2014/main" id="{4082C8DD-84AB-4BEF-8D4C-B9B759D91803}"/>
              </a:ext>
            </a:extLst>
          </p:cNvPr>
          <p:cNvSpPr/>
          <p:nvPr/>
        </p:nvSpPr>
        <p:spPr>
          <a:xfrm rot="20435684">
            <a:off x="566852" y="3746576"/>
            <a:ext cx="1661525"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2" name="Flecha: a la derecha 71">
            <a:extLst>
              <a:ext uri="{FF2B5EF4-FFF2-40B4-BE49-F238E27FC236}">
                <a16:creationId xmlns:a16="http://schemas.microsoft.com/office/drawing/2014/main" id="{5FF2B0DD-F6D2-4920-830D-9F45056A0E06}"/>
              </a:ext>
            </a:extLst>
          </p:cNvPr>
          <p:cNvSpPr/>
          <p:nvPr/>
        </p:nvSpPr>
        <p:spPr>
          <a:xfrm rot="2044214">
            <a:off x="937367" y="3686223"/>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91" name="Flecha: a la derecha 90">
            <a:extLst>
              <a:ext uri="{FF2B5EF4-FFF2-40B4-BE49-F238E27FC236}">
                <a16:creationId xmlns:a16="http://schemas.microsoft.com/office/drawing/2014/main" id="{77790564-1354-4776-93CE-4265CF80368E}"/>
              </a:ext>
            </a:extLst>
          </p:cNvPr>
          <p:cNvSpPr/>
          <p:nvPr/>
        </p:nvSpPr>
        <p:spPr>
          <a:xfrm rot="2044214">
            <a:off x="1905944" y="3245071"/>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93" name="Elipse 92">
            <a:extLst>
              <a:ext uri="{FF2B5EF4-FFF2-40B4-BE49-F238E27FC236}">
                <a16:creationId xmlns:a16="http://schemas.microsoft.com/office/drawing/2014/main" id="{C95837C6-A214-43FC-8AE2-3842B0F48564}"/>
              </a:ext>
            </a:extLst>
          </p:cNvPr>
          <p:cNvSpPr/>
          <p:nvPr/>
        </p:nvSpPr>
        <p:spPr>
          <a:xfrm rot="19558953">
            <a:off x="2145581" y="3445483"/>
            <a:ext cx="365456" cy="222163"/>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10" name="Rectángulo 9">
            <a:extLst>
              <a:ext uri="{FF2B5EF4-FFF2-40B4-BE49-F238E27FC236}">
                <a16:creationId xmlns:a16="http://schemas.microsoft.com/office/drawing/2014/main" id="{F4C3E9F4-2F40-4AC4-AFD9-537207D17E72}"/>
              </a:ext>
            </a:extLst>
          </p:cNvPr>
          <p:cNvSpPr/>
          <p:nvPr/>
        </p:nvSpPr>
        <p:spPr>
          <a:xfrm>
            <a:off x="3294743" y="625988"/>
            <a:ext cx="8749580" cy="586949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El GPNK cuenta con una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capacidad de 11 MMstm3/d de inyección en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Tratayén</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y entrega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Saliquelló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(presión estimada de inyección en cabecera: 75 kg/cm2).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Con los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Loops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Neuba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es posible transportar 7 MMstm3/d entre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Saliquelló</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y Mercedes </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(de los 11 MMstm3/d entregados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 entrega en PC Tío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Pujio</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para sustitución de gas importado de Bolivia en periodo invernal</a:t>
            </a: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(coincidente con la capacidad remanente del tramo Cardales – San Jerónimo ocupado parcialmente con LNG importado en la terminal de Escobar).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Tal capacidad ascenderá a 14 MMstm3/d en el resto del año</a:t>
            </a: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(haciendo uso del gas y transporte liberados por la reducción de la demanda doméstica en período estival, tal se mencionó en el Hito 1).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Asimismo, para utilizar en invierno 11 MMStm3/d entregados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Saliquelló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además de los 7 MMStm3/d con destino a San Jerónimo para reemplazo de gas importado desde Bolivia,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podrán destinarse 4 MMstm3/d para sustitución de GNL de la terminal de Bahía Blanca.</a:t>
            </a: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Con los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loop</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es posible transportar 3 MMstm3/d entre BB y Mercedes con entrega en San Jerónimo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mientras se completa la habilitación, en el invierno 2023, del Tramo 1 del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Gto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Néstor Kirchner que prevé la entrega de 11 MMstm3/d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s-AR" sz="1600" b="1" i="0" u="sng" strike="noStrike" kern="1200" cap="none" spc="0" normalizeH="0" baseline="0" noProof="0" dirty="0">
              <a:ln>
                <a:noFill/>
              </a:ln>
              <a:solidFill>
                <a:srgbClr val="278FD8"/>
              </a:solidFill>
              <a:effectLst/>
              <a:highlight>
                <a:srgbClr val="D3D3D3"/>
              </a:highlight>
              <a:uLnTx/>
              <a:uFillTx/>
              <a:latin typeface="Aria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2 es posible compensar 7 MMstm3/d de gas por menores inyecciones de Bolivia en el invierno 2023.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GNL: con este HITO 2 es posible sustituir 4 MMstm3/d de gas inyectados en BB en el invierno 2023.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4" name="Título 7">
            <a:extLst>
              <a:ext uri="{FF2B5EF4-FFF2-40B4-BE49-F238E27FC236}">
                <a16:creationId xmlns:a16="http://schemas.microsoft.com/office/drawing/2014/main" id="{BD482292-DD88-D128-216A-CA435B1EA88B}"/>
              </a:ext>
            </a:extLst>
          </p:cNvPr>
          <p:cNvSpPr txBox="1">
            <a:spLocks/>
          </p:cNvSpPr>
          <p:nvPr/>
        </p:nvSpPr>
        <p:spPr>
          <a:xfrm>
            <a:off x="174933" y="382249"/>
            <a:ext cx="3027600" cy="103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ES" sz="2600" b="1" i="0" u="none" strike="noStrike" kern="1200" cap="none" spc="0" normalizeH="0" baseline="0" noProof="0" dirty="0">
                <a:ln>
                  <a:noFill/>
                </a:ln>
                <a:solidFill>
                  <a:srgbClr val="002060"/>
                </a:solidFill>
                <a:effectLst/>
                <a:uLnTx/>
                <a:uFillTx/>
                <a:latin typeface="Arial"/>
                <a:cs typeface="Arial"/>
                <a:sym typeface="Bebas Neue"/>
              </a:rPr>
              <a:t>Hitos GPNK y Complementarias</a:t>
            </a:r>
            <a:br>
              <a:rPr kumimoji="0" lang="es-ES" sz="2600" b="1" i="0" u="none" strike="noStrike" kern="1200" cap="none" spc="0" normalizeH="0" baseline="0" noProof="0" dirty="0">
                <a:ln>
                  <a:noFill/>
                </a:ln>
                <a:solidFill>
                  <a:srgbClr val="002060"/>
                </a:solidFill>
                <a:effectLst/>
                <a:uLnTx/>
                <a:uFillTx/>
                <a:latin typeface="Arial"/>
                <a:cs typeface="Arial"/>
                <a:sym typeface="Bebas Neue"/>
              </a:rPr>
            </a:br>
            <a:endParaRPr kumimoji="0" lang="es-AR" sz="26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29985167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Marcador de contenido 4">
            <a:extLst>
              <a:ext uri="{FF2B5EF4-FFF2-40B4-BE49-F238E27FC236}">
                <a16:creationId xmlns:a16="http://schemas.microsoft.com/office/drawing/2014/main" id="{B35824F6-0178-49C3-9FB7-131364891E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138" y="2274434"/>
            <a:ext cx="2748442" cy="2309131"/>
          </a:xfrm>
          <a:prstGeom prst="rect">
            <a:avLst/>
          </a:prstGeom>
        </p:spPr>
      </p:pic>
      <p:grpSp>
        <p:nvGrpSpPr>
          <p:cNvPr id="272" name="Grupo 271">
            <a:extLst>
              <a:ext uri="{FF2B5EF4-FFF2-40B4-BE49-F238E27FC236}">
                <a16:creationId xmlns:a16="http://schemas.microsoft.com/office/drawing/2014/main" id="{F83E91D4-43E7-4377-8749-B75348101446}"/>
              </a:ext>
            </a:extLst>
          </p:cNvPr>
          <p:cNvGrpSpPr/>
          <p:nvPr/>
        </p:nvGrpSpPr>
        <p:grpSpPr>
          <a:xfrm>
            <a:off x="244903" y="1802396"/>
            <a:ext cx="610241" cy="592319"/>
            <a:chOff x="3874876" y="1076102"/>
            <a:chExt cx="951383" cy="923442"/>
          </a:xfrm>
        </p:grpSpPr>
        <p:sp>
          <p:nvSpPr>
            <p:cNvPr id="273" name="Elipse 272">
              <a:extLst>
                <a:ext uri="{FF2B5EF4-FFF2-40B4-BE49-F238E27FC236}">
                  <a16:creationId xmlns:a16="http://schemas.microsoft.com/office/drawing/2014/main" id="{3741A08B-D70C-4D90-8E29-76009BA26D77}"/>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74" name="Rectángulo 273">
              <a:extLst>
                <a:ext uri="{FF2B5EF4-FFF2-40B4-BE49-F238E27FC236}">
                  <a16:creationId xmlns:a16="http://schemas.microsoft.com/office/drawing/2014/main" id="{4F59D45E-45C7-4F0C-AA9C-64F81C8E3968}"/>
                </a:ext>
              </a:extLst>
            </p:cNvPr>
            <p:cNvSpPr/>
            <p:nvPr/>
          </p:nvSpPr>
          <p:spPr>
            <a:xfrm>
              <a:off x="4088399" y="1076102"/>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3</a:t>
              </a:r>
            </a:p>
          </p:txBody>
        </p:sp>
      </p:grpSp>
      <p:sp>
        <p:nvSpPr>
          <p:cNvPr id="353" name="CuadroTexto 352">
            <a:extLst>
              <a:ext uri="{FF2B5EF4-FFF2-40B4-BE49-F238E27FC236}">
                <a16:creationId xmlns:a16="http://schemas.microsoft.com/office/drawing/2014/main" id="{BF7C766D-2731-444E-B3DD-BA4A9591BB8A}"/>
              </a:ext>
            </a:extLst>
          </p:cNvPr>
          <p:cNvSpPr txBox="1"/>
          <p:nvPr/>
        </p:nvSpPr>
        <p:spPr>
          <a:xfrm>
            <a:off x="861691" y="1865407"/>
            <a:ext cx="23164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Reversión </a:t>
            </a: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gto</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Norte</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68" name="Elipse 67">
            <a:extLst>
              <a:ext uri="{FF2B5EF4-FFF2-40B4-BE49-F238E27FC236}">
                <a16:creationId xmlns:a16="http://schemas.microsoft.com/office/drawing/2014/main" id="{DEF1D8A3-5409-46B2-903C-70641421D821}"/>
              </a:ext>
            </a:extLst>
          </p:cNvPr>
          <p:cNvSpPr/>
          <p:nvPr/>
        </p:nvSpPr>
        <p:spPr>
          <a:xfrm rot="1405136">
            <a:off x="1514976" y="2370067"/>
            <a:ext cx="1287885" cy="469969"/>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6" name="Flecha: a la derecha 85">
            <a:extLst>
              <a:ext uri="{FF2B5EF4-FFF2-40B4-BE49-F238E27FC236}">
                <a16:creationId xmlns:a16="http://schemas.microsoft.com/office/drawing/2014/main" id="{06A411D2-C873-4689-81FE-4F117FB556A1}"/>
              </a:ext>
            </a:extLst>
          </p:cNvPr>
          <p:cNvSpPr/>
          <p:nvPr/>
        </p:nvSpPr>
        <p:spPr>
          <a:xfrm rot="17258531">
            <a:off x="1834924" y="2956295"/>
            <a:ext cx="338410" cy="2172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10" name="Rectángulo 9">
            <a:extLst>
              <a:ext uri="{FF2B5EF4-FFF2-40B4-BE49-F238E27FC236}">
                <a16:creationId xmlns:a16="http://schemas.microsoft.com/office/drawing/2014/main" id="{CADD395C-4ADF-42D6-8BF5-94A6EBA115F4}"/>
              </a:ext>
            </a:extLst>
          </p:cNvPr>
          <p:cNvSpPr/>
          <p:nvPr/>
        </p:nvSpPr>
        <p:spPr>
          <a:xfrm>
            <a:off x="3462693" y="2034684"/>
            <a:ext cx="8291617" cy="2707857"/>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Esta obra permite incrementar la capacidad de transporte de gas desde San Jerónimo hacia el norte, de los 7 MMstm3/d actuales (sin obra) a 11 MMStm3/d</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de manera coordinada con los 11 MMStm3/d de disponibilidad de gas adicional proveniente de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Tratayén</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en período invernal (7 MMstm3/d entregados en Cardales a través de los HITOS 1 y 2). </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De esta manera se optimiza y maximiza las posibilidades de reemplazo de gas importado (Bolivia y/o LNG de ambas terminales) y reemplazo de combustibles líquidos.</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3 es posible compensar la totalidad de las inyecciones de Bolivia de verano 2024 (estimadas en 9 MMstm3/d)</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4" name="Título 7">
            <a:extLst>
              <a:ext uri="{FF2B5EF4-FFF2-40B4-BE49-F238E27FC236}">
                <a16:creationId xmlns:a16="http://schemas.microsoft.com/office/drawing/2014/main" id="{67AD4028-A192-17BA-4409-79CAF9F2857D}"/>
              </a:ext>
            </a:extLst>
          </p:cNvPr>
          <p:cNvSpPr txBox="1">
            <a:spLocks/>
          </p:cNvSpPr>
          <p:nvPr/>
        </p:nvSpPr>
        <p:spPr>
          <a:xfrm>
            <a:off x="174933" y="382249"/>
            <a:ext cx="3027600" cy="103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ES" sz="2600" b="1" i="0" u="none" strike="noStrike" kern="1200" cap="none" spc="0" normalizeH="0" baseline="0" noProof="0" dirty="0">
                <a:ln>
                  <a:noFill/>
                </a:ln>
                <a:solidFill>
                  <a:srgbClr val="002060"/>
                </a:solidFill>
                <a:effectLst/>
                <a:uLnTx/>
                <a:uFillTx/>
                <a:latin typeface="Arial"/>
                <a:cs typeface="Arial"/>
                <a:sym typeface="Bebas Neue"/>
              </a:rPr>
              <a:t>Hitos GPNK y Complementarias</a:t>
            </a:r>
            <a:br>
              <a:rPr kumimoji="0" lang="es-ES" sz="2600" b="1" i="0" u="none" strike="noStrike" kern="1200" cap="none" spc="0" normalizeH="0" baseline="0" noProof="0" dirty="0">
                <a:ln>
                  <a:noFill/>
                </a:ln>
                <a:solidFill>
                  <a:srgbClr val="002060"/>
                </a:solidFill>
                <a:effectLst/>
                <a:uLnTx/>
                <a:uFillTx/>
                <a:latin typeface="Arial"/>
                <a:cs typeface="Arial"/>
                <a:sym typeface="Bebas Neue"/>
              </a:rPr>
            </a:br>
            <a:endParaRPr kumimoji="0" lang="es-AR" sz="26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3296420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5935B4C8-398E-4EA5-95B0-5E3AB0A8CE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4856" y="2519733"/>
            <a:ext cx="2770568" cy="2315267"/>
          </a:xfrm>
          <a:prstGeom prst="rect">
            <a:avLst/>
          </a:prstGeom>
        </p:spPr>
      </p:pic>
      <p:sp>
        <p:nvSpPr>
          <p:cNvPr id="354" name="CuadroTexto 353">
            <a:extLst>
              <a:ext uri="{FF2B5EF4-FFF2-40B4-BE49-F238E27FC236}">
                <a16:creationId xmlns:a16="http://schemas.microsoft.com/office/drawing/2014/main" id="{77B94CE8-95C7-4633-941D-F32E8B3A502D}"/>
              </a:ext>
            </a:extLst>
          </p:cNvPr>
          <p:cNvSpPr txBox="1"/>
          <p:nvPr/>
        </p:nvSpPr>
        <p:spPr>
          <a:xfrm>
            <a:off x="869165" y="1646310"/>
            <a:ext cx="21962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Potencia 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Partición Saturno y Ordoqui</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grpSp>
        <p:nvGrpSpPr>
          <p:cNvPr id="12" name="Grupo 11">
            <a:extLst>
              <a:ext uri="{FF2B5EF4-FFF2-40B4-BE49-F238E27FC236}">
                <a16:creationId xmlns:a16="http://schemas.microsoft.com/office/drawing/2014/main" id="{E9C0208D-B173-48DD-9BAF-D7E4C3FD3ABC}"/>
              </a:ext>
            </a:extLst>
          </p:cNvPr>
          <p:cNvGrpSpPr/>
          <p:nvPr/>
        </p:nvGrpSpPr>
        <p:grpSpPr>
          <a:xfrm>
            <a:off x="179016" y="2061809"/>
            <a:ext cx="1885093" cy="2492280"/>
            <a:chOff x="179015" y="842456"/>
            <a:chExt cx="1885093" cy="2492280"/>
          </a:xfrm>
        </p:grpSpPr>
        <p:grpSp>
          <p:nvGrpSpPr>
            <p:cNvPr id="281" name="Grupo 280">
              <a:extLst>
                <a:ext uri="{FF2B5EF4-FFF2-40B4-BE49-F238E27FC236}">
                  <a16:creationId xmlns:a16="http://schemas.microsoft.com/office/drawing/2014/main" id="{0D7B7089-B86C-41C3-8F56-867780F4A1B7}"/>
                </a:ext>
              </a:extLst>
            </p:cNvPr>
            <p:cNvGrpSpPr/>
            <p:nvPr/>
          </p:nvGrpSpPr>
          <p:grpSpPr>
            <a:xfrm>
              <a:off x="179015" y="842456"/>
              <a:ext cx="610241" cy="592319"/>
              <a:chOff x="3874876" y="1104173"/>
              <a:chExt cx="951383" cy="923442"/>
            </a:xfrm>
          </p:grpSpPr>
          <p:sp>
            <p:nvSpPr>
              <p:cNvPr id="282" name="Elipse 281">
                <a:extLst>
                  <a:ext uri="{FF2B5EF4-FFF2-40B4-BE49-F238E27FC236}">
                    <a16:creationId xmlns:a16="http://schemas.microsoft.com/office/drawing/2014/main" id="{07488481-1B68-49FD-93A9-26CD2A9AA592}"/>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83" name="Rectángulo 282">
                <a:extLst>
                  <a:ext uri="{FF2B5EF4-FFF2-40B4-BE49-F238E27FC236}">
                    <a16:creationId xmlns:a16="http://schemas.microsoft.com/office/drawing/2014/main" id="{03FAA52B-C8F7-4711-ABD6-4943847CDC89}"/>
                  </a:ext>
                </a:extLst>
              </p:cNvPr>
              <p:cNvSpPr/>
              <p:nvPr/>
            </p:nvSpPr>
            <p:spPr>
              <a:xfrm>
                <a:off x="4098901" y="1104173"/>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4</a:t>
                </a:r>
              </a:p>
            </p:txBody>
          </p:sp>
        </p:grpSp>
        <p:sp>
          <p:nvSpPr>
            <p:cNvPr id="69" name="Elipse 68">
              <a:extLst>
                <a:ext uri="{FF2B5EF4-FFF2-40B4-BE49-F238E27FC236}">
                  <a16:creationId xmlns:a16="http://schemas.microsoft.com/office/drawing/2014/main" id="{F38234EE-C00B-44C1-BCE6-DC3945B5F4C3}"/>
                </a:ext>
              </a:extLst>
            </p:cNvPr>
            <p:cNvSpPr/>
            <p:nvPr/>
          </p:nvSpPr>
          <p:spPr>
            <a:xfrm rot="20435684">
              <a:off x="402583" y="2795801"/>
              <a:ext cx="1661525"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4" name="Flecha: a la derecha 73">
              <a:extLst>
                <a:ext uri="{FF2B5EF4-FFF2-40B4-BE49-F238E27FC236}">
                  <a16:creationId xmlns:a16="http://schemas.microsoft.com/office/drawing/2014/main" id="{E152C2F9-D301-4C28-89C4-D599EB38FC97}"/>
                </a:ext>
              </a:extLst>
            </p:cNvPr>
            <p:cNvSpPr/>
            <p:nvPr/>
          </p:nvSpPr>
          <p:spPr>
            <a:xfrm rot="2044214">
              <a:off x="527947" y="2896347"/>
              <a:ext cx="333913" cy="1704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5" name="Flecha: a la derecha 74">
              <a:extLst>
                <a:ext uri="{FF2B5EF4-FFF2-40B4-BE49-F238E27FC236}">
                  <a16:creationId xmlns:a16="http://schemas.microsoft.com/office/drawing/2014/main" id="{67D3B30A-EEA4-4707-9644-04D8B7AB3C11}"/>
                </a:ext>
              </a:extLst>
            </p:cNvPr>
            <p:cNvSpPr/>
            <p:nvPr/>
          </p:nvSpPr>
          <p:spPr>
            <a:xfrm rot="17258531">
              <a:off x="1343029" y="3078305"/>
              <a:ext cx="333913" cy="1789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Rectángulo 10">
            <a:extLst>
              <a:ext uri="{FF2B5EF4-FFF2-40B4-BE49-F238E27FC236}">
                <a16:creationId xmlns:a16="http://schemas.microsoft.com/office/drawing/2014/main" id="{193A5B2E-85BC-493A-BBF0-5A8CF96731BC}"/>
              </a:ext>
            </a:extLst>
          </p:cNvPr>
          <p:cNvSpPr/>
          <p:nvPr/>
        </p:nvSpPr>
        <p:spPr>
          <a:xfrm>
            <a:off x="3383568" y="447038"/>
            <a:ext cx="8485721" cy="613296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Las dos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PCs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sobre el GPNK permiten contar con una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capacidad en el nuevo gasoducto de 22 MMstm3/d de inyección en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Tratayén</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y entrega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Saliquelló</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Con la partición de las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PCs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Saturno y Ordoqui es posible transportar 9 MMStm3/d entre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y Mercedes, incrementando en 2 MMStm3/d la capacidad descripta en el Hito 2, generada por el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loop</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de 29 Km en Tramos Finales (TGS).</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Las obras incluidas en este Hito 4, permite, en invierno el reemplazo total del LNG importado en la terminal de Bahía Blanca de 13 MMstm3/d, más la entrega de 7 MMStm3/d de gas en San Jerónimo, que podrán utilizarse para la sustitución de gas importado desde Bolivia y una entrega adicional de 2 MMStm3/d que podrá destinarse a sustitución de combustibles líquidos  y/o a la sustitución de LNG importado por la terminal de Escobar.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Con este Hito habilitado, la capacidad de entrega, en verano, de gas adicional en Cardales y de ahí a San Jerónimo es de 14 MMstm3/d, de los cuales 11 MMstm3/d pueden entregarse en Tío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Pujio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para compensar menores aportes de Bolivia y/o exportarse al norte de Chile por Gasoducto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Norandino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4 es posible compensar 7 MMstm3/d de gas por menores inyecciones de Bolivia en el invierno 2023. </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GNL: con este HITO 4 es posible sustituir la totalidad (estimada 13 MMstm3/d) de gas inyectados en BB en el invierno 2024 y 2 MMstm3/d de gas inyectados en Escobar.</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4" name="Título 7">
            <a:extLst>
              <a:ext uri="{FF2B5EF4-FFF2-40B4-BE49-F238E27FC236}">
                <a16:creationId xmlns:a16="http://schemas.microsoft.com/office/drawing/2014/main" id="{233BB52B-AC31-AFA4-DCAD-A8CFF67643C4}"/>
              </a:ext>
            </a:extLst>
          </p:cNvPr>
          <p:cNvSpPr txBox="1">
            <a:spLocks/>
          </p:cNvSpPr>
          <p:nvPr/>
        </p:nvSpPr>
        <p:spPr>
          <a:xfrm>
            <a:off x="174933" y="382249"/>
            <a:ext cx="3027600" cy="103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ES" sz="2600" b="1" i="0" u="none" strike="noStrike" kern="1200" cap="none" spc="0" normalizeH="0" baseline="0" noProof="0" dirty="0">
                <a:ln>
                  <a:noFill/>
                </a:ln>
                <a:solidFill>
                  <a:srgbClr val="002060"/>
                </a:solidFill>
                <a:effectLst/>
                <a:uLnTx/>
                <a:uFillTx/>
                <a:latin typeface="Arial"/>
                <a:cs typeface="Arial"/>
                <a:sym typeface="Bebas Neue"/>
              </a:rPr>
              <a:t>Hitos GPNK y Complementarias</a:t>
            </a:r>
            <a:br>
              <a:rPr kumimoji="0" lang="es-ES" sz="2600" b="1" i="0" u="none" strike="noStrike" kern="1200" cap="none" spc="0" normalizeH="0" baseline="0" noProof="0" dirty="0">
                <a:ln>
                  <a:noFill/>
                </a:ln>
                <a:solidFill>
                  <a:srgbClr val="002060"/>
                </a:solidFill>
                <a:effectLst/>
                <a:uLnTx/>
                <a:uFillTx/>
                <a:latin typeface="Arial"/>
                <a:cs typeface="Arial"/>
                <a:sym typeface="Bebas Neue"/>
              </a:rPr>
            </a:br>
            <a:endParaRPr kumimoji="0" lang="es-AR" sz="26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680382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Marcador de contenido 4">
            <a:extLst>
              <a:ext uri="{FF2B5EF4-FFF2-40B4-BE49-F238E27FC236}">
                <a16:creationId xmlns:a16="http://schemas.microsoft.com/office/drawing/2014/main" id="{1B0CBB7E-BD68-42B1-99D7-6D3B09B60A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312" y="2420509"/>
            <a:ext cx="2770568" cy="2309131"/>
          </a:xfrm>
          <a:prstGeom prst="rect">
            <a:avLst/>
          </a:prstGeom>
        </p:spPr>
      </p:pic>
      <p:grpSp>
        <p:nvGrpSpPr>
          <p:cNvPr id="347" name="Grupo 346">
            <a:extLst>
              <a:ext uri="{FF2B5EF4-FFF2-40B4-BE49-F238E27FC236}">
                <a16:creationId xmlns:a16="http://schemas.microsoft.com/office/drawing/2014/main" id="{353503FC-9945-4959-A4BC-27A693439C6D}"/>
              </a:ext>
            </a:extLst>
          </p:cNvPr>
          <p:cNvGrpSpPr/>
          <p:nvPr/>
        </p:nvGrpSpPr>
        <p:grpSpPr>
          <a:xfrm>
            <a:off x="189960" y="2068506"/>
            <a:ext cx="610241" cy="592319"/>
            <a:chOff x="3874876" y="1104173"/>
            <a:chExt cx="951383" cy="923442"/>
          </a:xfrm>
        </p:grpSpPr>
        <p:sp>
          <p:nvSpPr>
            <p:cNvPr id="348" name="Elipse 347">
              <a:extLst>
                <a:ext uri="{FF2B5EF4-FFF2-40B4-BE49-F238E27FC236}">
                  <a16:creationId xmlns:a16="http://schemas.microsoft.com/office/drawing/2014/main" id="{1E86273F-F817-4063-AADA-355BE665803F}"/>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349" name="Rectángulo 348">
              <a:extLst>
                <a:ext uri="{FF2B5EF4-FFF2-40B4-BE49-F238E27FC236}">
                  <a16:creationId xmlns:a16="http://schemas.microsoft.com/office/drawing/2014/main" id="{7ED31C35-A418-4BB8-A16C-6CEFCF2EFE3F}"/>
                </a:ext>
              </a:extLst>
            </p:cNvPr>
            <p:cNvSpPr/>
            <p:nvPr/>
          </p:nvSpPr>
          <p:spPr>
            <a:xfrm>
              <a:off x="4098901" y="1104173"/>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5</a:t>
              </a:r>
            </a:p>
          </p:txBody>
        </p:sp>
      </p:grpSp>
      <p:sp>
        <p:nvSpPr>
          <p:cNvPr id="355" name="CuadroTexto 354">
            <a:extLst>
              <a:ext uri="{FF2B5EF4-FFF2-40B4-BE49-F238E27FC236}">
                <a16:creationId xmlns:a16="http://schemas.microsoft.com/office/drawing/2014/main" id="{2B2F211F-355E-4950-A6BA-DEA20BACB1A6}"/>
              </a:ext>
            </a:extLst>
          </p:cNvPr>
          <p:cNvSpPr txBox="1"/>
          <p:nvPr/>
        </p:nvSpPr>
        <p:spPr>
          <a:xfrm>
            <a:off x="767071" y="1835734"/>
            <a:ext cx="27705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Tramo a San Jerónimo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potencia</a:t>
            </a:r>
            <a:endParaRPr kumimoji="0" lang="es-AR" sz="1600" b="0"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70" name="Elipse 69">
            <a:extLst>
              <a:ext uri="{FF2B5EF4-FFF2-40B4-BE49-F238E27FC236}">
                <a16:creationId xmlns:a16="http://schemas.microsoft.com/office/drawing/2014/main" id="{9708F3A4-9938-423F-B984-9934E4192D84}"/>
              </a:ext>
            </a:extLst>
          </p:cNvPr>
          <p:cNvSpPr/>
          <p:nvPr/>
        </p:nvSpPr>
        <p:spPr>
          <a:xfrm rot="17578035">
            <a:off x="1351421" y="3184450"/>
            <a:ext cx="1542515" cy="464174"/>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6" name="Flecha: a la derecha 75">
            <a:extLst>
              <a:ext uri="{FF2B5EF4-FFF2-40B4-BE49-F238E27FC236}">
                <a16:creationId xmlns:a16="http://schemas.microsoft.com/office/drawing/2014/main" id="{6FD31E21-DBA9-4580-A6A1-4DA38ADA3B88}"/>
              </a:ext>
            </a:extLst>
          </p:cNvPr>
          <p:cNvSpPr/>
          <p:nvPr/>
        </p:nvSpPr>
        <p:spPr>
          <a:xfrm rot="17258531">
            <a:off x="833613" y="4386317"/>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1" name="Flecha: a la derecha 80">
            <a:extLst>
              <a:ext uri="{FF2B5EF4-FFF2-40B4-BE49-F238E27FC236}">
                <a16:creationId xmlns:a16="http://schemas.microsoft.com/office/drawing/2014/main" id="{F78A760E-BCC2-4968-87E7-3FA6E3DF8064}"/>
              </a:ext>
            </a:extLst>
          </p:cNvPr>
          <p:cNvSpPr/>
          <p:nvPr/>
        </p:nvSpPr>
        <p:spPr>
          <a:xfrm rot="2044214">
            <a:off x="1710348" y="3021184"/>
            <a:ext cx="315712" cy="25032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2" name="Flecha: a la derecha 81">
            <a:extLst>
              <a:ext uri="{FF2B5EF4-FFF2-40B4-BE49-F238E27FC236}">
                <a16:creationId xmlns:a16="http://schemas.microsoft.com/office/drawing/2014/main" id="{A8562F18-5408-4467-9B40-6C348CC9B157}"/>
              </a:ext>
            </a:extLst>
          </p:cNvPr>
          <p:cNvSpPr/>
          <p:nvPr/>
        </p:nvSpPr>
        <p:spPr>
          <a:xfrm rot="17258531">
            <a:off x="558700" y="4483018"/>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3" name="Flecha: a la derecha 82">
            <a:extLst>
              <a:ext uri="{FF2B5EF4-FFF2-40B4-BE49-F238E27FC236}">
                <a16:creationId xmlns:a16="http://schemas.microsoft.com/office/drawing/2014/main" id="{A0CE9DD5-BC02-4E9F-AE57-B7E6B5111D5D}"/>
              </a:ext>
            </a:extLst>
          </p:cNvPr>
          <p:cNvSpPr/>
          <p:nvPr/>
        </p:nvSpPr>
        <p:spPr>
          <a:xfrm rot="17258531">
            <a:off x="1145373" y="4276097"/>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4" name="Flecha: a la derecha 83">
            <a:extLst>
              <a:ext uri="{FF2B5EF4-FFF2-40B4-BE49-F238E27FC236}">
                <a16:creationId xmlns:a16="http://schemas.microsoft.com/office/drawing/2014/main" id="{DC81349D-4383-444C-8C31-4760587CAC36}"/>
              </a:ext>
            </a:extLst>
          </p:cNvPr>
          <p:cNvSpPr/>
          <p:nvPr/>
        </p:nvSpPr>
        <p:spPr>
          <a:xfrm rot="17258531">
            <a:off x="1468756" y="4185867"/>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5" name="Flecha: a la derecha 84">
            <a:extLst>
              <a:ext uri="{FF2B5EF4-FFF2-40B4-BE49-F238E27FC236}">
                <a16:creationId xmlns:a16="http://schemas.microsoft.com/office/drawing/2014/main" id="{A512C4AB-2352-45B7-B3AF-1F1F56B5E352}"/>
              </a:ext>
            </a:extLst>
          </p:cNvPr>
          <p:cNvSpPr/>
          <p:nvPr/>
        </p:nvSpPr>
        <p:spPr>
          <a:xfrm rot="17258531">
            <a:off x="1720043" y="4149659"/>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11" name="Rectángulo 10">
            <a:extLst>
              <a:ext uri="{FF2B5EF4-FFF2-40B4-BE49-F238E27FC236}">
                <a16:creationId xmlns:a16="http://schemas.microsoft.com/office/drawing/2014/main" id="{34B66DAA-9836-4110-9D08-903759CD2BA8}"/>
              </a:ext>
            </a:extLst>
          </p:cNvPr>
          <p:cNvSpPr/>
          <p:nvPr/>
        </p:nvSpPr>
        <p:spPr>
          <a:xfrm>
            <a:off x="3557509" y="2089411"/>
            <a:ext cx="8085129" cy="2971326"/>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Esta habilitación permite la entrega de 20 MMstm3/d en San Jerónimo, más 19 MMstm3/d de entrega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para reemplazo de LNG de terminal Bahía Blanca y terminal Escobar (a través de Tramos Finales y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Gto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Mercedes Cardales)</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5 es posible compensar 11 MMstm3/d de gas por menores inyecciones de Bolivia.</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GNL: con este HITO 5 es posible sustituir la totalidad (estimada 13 MMstm3/d) de gas inyectados en BB y 15 MMstm3/d de gas inyectados en Escobar</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4" name="Título 7">
            <a:extLst>
              <a:ext uri="{FF2B5EF4-FFF2-40B4-BE49-F238E27FC236}">
                <a16:creationId xmlns:a16="http://schemas.microsoft.com/office/drawing/2014/main" id="{740E46EC-F034-5E3A-9136-B6F4D633FEC4}"/>
              </a:ext>
            </a:extLst>
          </p:cNvPr>
          <p:cNvSpPr txBox="1">
            <a:spLocks/>
          </p:cNvSpPr>
          <p:nvPr/>
        </p:nvSpPr>
        <p:spPr>
          <a:xfrm>
            <a:off x="174933" y="382249"/>
            <a:ext cx="3027600" cy="103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ES" sz="2600" b="1" i="0" u="none" strike="noStrike" kern="1200" cap="none" spc="0" normalizeH="0" baseline="0" noProof="0" dirty="0">
                <a:ln>
                  <a:noFill/>
                </a:ln>
                <a:solidFill>
                  <a:srgbClr val="002060"/>
                </a:solidFill>
                <a:effectLst/>
                <a:uLnTx/>
                <a:uFillTx/>
                <a:latin typeface="Arial"/>
                <a:cs typeface="Arial"/>
                <a:sym typeface="Bebas Neue"/>
              </a:rPr>
              <a:t>Hitos GPNK y Complementarias</a:t>
            </a:r>
            <a:br>
              <a:rPr kumimoji="0" lang="es-ES" sz="2600" b="1" i="0" u="none" strike="noStrike" kern="1200" cap="none" spc="0" normalizeH="0" baseline="0" noProof="0" dirty="0">
                <a:ln>
                  <a:noFill/>
                </a:ln>
                <a:solidFill>
                  <a:srgbClr val="002060"/>
                </a:solidFill>
                <a:effectLst/>
                <a:uLnTx/>
                <a:uFillTx/>
                <a:latin typeface="Arial"/>
                <a:cs typeface="Arial"/>
                <a:sym typeface="Bebas Neue"/>
              </a:rPr>
            </a:br>
            <a:endParaRPr kumimoji="0" lang="es-AR" sz="26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1756701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A2E6A0F-096D-4D04-BAFC-47A5DD3C4926}"/>
              </a:ext>
            </a:extLst>
          </p:cNvPr>
          <p:cNvPicPr>
            <a:picLocks noChangeAspect="1"/>
          </p:cNvPicPr>
          <p:nvPr/>
        </p:nvPicPr>
        <p:blipFill rotWithShape="1">
          <a:blip r:embed="rId2">
            <a:extLst>
              <a:ext uri="{28A0092B-C50C-407E-A947-70E740481C1C}">
                <a14:useLocalDpi xmlns:a14="http://schemas.microsoft.com/office/drawing/2010/main" val="0"/>
              </a:ext>
            </a:extLst>
          </a:blip>
          <a:srcRect l="805" t="1328"/>
          <a:stretch/>
        </p:blipFill>
        <p:spPr>
          <a:xfrm>
            <a:off x="851026" y="1105402"/>
            <a:ext cx="9594750" cy="5321181"/>
          </a:xfrm>
          <a:prstGeom prst="rect">
            <a:avLst/>
          </a:prstGeom>
          <a:ln w="19050">
            <a:solidFill>
              <a:schemeClr val="accent2"/>
            </a:solidFill>
          </a:ln>
        </p:spPr>
      </p:pic>
      <p:sp>
        <p:nvSpPr>
          <p:cNvPr id="2" name="Google Shape;5160;p118">
            <a:extLst>
              <a:ext uri="{FF2B5EF4-FFF2-40B4-BE49-F238E27FC236}">
                <a16:creationId xmlns:a16="http://schemas.microsoft.com/office/drawing/2014/main" id="{3CAA465C-C51C-844F-2CE9-5E86FE420C20}"/>
              </a:ext>
            </a:extLst>
          </p:cNvPr>
          <p:cNvSpPr txBox="1">
            <a:spLocks/>
          </p:cNvSpPr>
          <p:nvPr/>
        </p:nvSpPr>
        <p:spPr>
          <a:xfrm>
            <a:off x="718593" y="269334"/>
            <a:ext cx="10754814" cy="6360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2400" b="1" i="0" u="none" strike="noStrike" kern="0" cap="none" spc="0" normalizeH="0" baseline="0" dirty="0">
                <a:ln>
                  <a:noFill/>
                </a:ln>
                <a:solidFill>
                  <a:srgbClr val="002060"/>
                </a:solidFill>
                <a:effectLst/>
                <a:uLnTx/>
                <a:uFillTx/>
                <a:latin typeface="+mj-lt"/>
                <a:sym typeface="Bebas Neue"/>
              </a:rPr>
              <a:t>Gasoducto Presidente Néstor </a:t>
            </a:r>
            <a:r>
              <a:rPr kumimoji="0" lang="es-AR" sz="2400" b="1" i="0" u="none" strike="noStrike" kern="0" cap="none" spc="0" normalizeH="0" baseline="0" dirty="0" err="1">
                <a:ln>
                  <a:noFill/>
                </a:ln>
                <a:solidFill>
                  <a:srgbClr val="002060"/>
                </a:solidFill>
                <a:effectLst/>
                <a:uLnTx/>
                <a:uFillTx/>
                <a:latin typeface="+mj-lt"/>
                <a:sym typeface="Bebas Neue"/>
              </a:rPr>
              <a:t>Kirncher</a:t>
            </a:r>
            <a:r>
              <a:rPr kumimoji="0" lang="es-AR" sz="2400" b="1" i="0" u="none" strike="noStrike" kern="0" cap="none" spc="0" normalizeH="0" baseline="0" dirty="0">
                <a:ln>
                  <a:noFill/>
                </a:ln>
                <a:solidFill>
                  <a:srgbClr val="002060"/>
                </a:solidFill>
                <a:effectLst/>
                <a:uLnTx/>
                <a:uFillTx/>
                <a:latin typeface="+mj-lt"/>
                <a:sym typeface="Bebas Neue"/>
              </a:rPr>
              <a:t> y Obras Complementarias</a:t>
            </a:r>
          </a:p>
        </p:txBody>
      </p:sp>
      <p:sp>
        <p:nvSpPr>
          <p:cNvPr id="4" name="CuadroTexto 3">
            <a:extLst>
              <a:ext uri="{FF2B5EF4-FFF2-40B4-BE49-F238E27FC236}">
                <a16:creationId xmlns:a16="http://schemas.microsoft.com/office/drawing/2014/main" id="{7974B92E-7DA2-31AB-BA4E-B00C53747F25}"/>
              </a:ext>
            </a:extLst>
          </p:cNvPr>
          <p:cNvSpPr txBox="1"/>
          <p:nvPr/>
        </p:nvSpPr>
        <p:spPr>
          <a:xfrm>
            <a:off x="4808093" y="705292"/>
            <a:ext cx="48539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Renglones</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89860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Año 2003 - 2021</a:t>
            </a:r>
          </a:p>
        </p:txBody>
      </p:sp>
      <p:sp>
        <p:nvSpPr>
          <p:cNvPr id="12" name="CuadroTexto 11">
            <a:extLst>
              <a:ext uri="{FF2B5EF4-FFF2-40B4-BE49-F238E27FC236}">
                <a16:creationId xmlns:a16="http://schemas.microsoft.com/office/drawing/2014/main" id="{F026869C-E8B3-2B71-A70D-21DB862A0023}"/>
              </a:ext>
            </a:extLst>
          </p:cNvPr>
          <p:cNvSpPr txBox="1"/>
          <p:nvPr/>
        </p:nvSpPr>
        <p:spPr>
          <a:xfrm>
            <a:off x="390002" y="978535"/>
            <a:ext cx="48702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Sistema Licenciado TGS - TGN</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
        <p:nvSpPr>
          <p:cNvPr id="14" name="CuadroTexto 13">
            <a:extLst>
              <a:ext uri="{FF2B5EF4-FFF2-40B4-BE49-F238E27FC236}">
                <a16:creationId xmlns:a16="http://schemas.microsoft.com/office/drawing/2014/main" id="{1301C34E-1931-70BC-9443-65B978C1E760}"/>
              </a:ext>
            </a:extLst>
          </p:cNvPr>
          <p:cNvSpPr txBox="1"/>
          <p:nvPr/>
        </p:nvSpPr>
        <p:spPr>
          <a:xfrm>
            <a:off x="504133" y="2219101"/>
            <a:ext cx="5940913" cy="4247317"/>
          </a:xfrm>
          <a:prstGeom prst="rect">
            <a:avLst/>
          </a:prstGeom>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Arial"/>
                <a:ea typeface="+mn-ea"/>
                <a:cs typeface="+mn-cs"/>
              </a:rPr>
              <a:t>16.036</a:t>
            </a:r>
            <a:endParaRPr kumimoji="0" lang="es-AR" sz="2800" b="1" i="0" u="none" strike="noStrike" kern="1200" cap="none" spc="0" normalizeH="0" baseline="0" noProof="0" dirty="0">
              <a:ln>
                <a:noFill/>
              </a:ln>
              <a:solidFill>
                <a:srgbClr val="278FD8"/>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KM DE GASODUCTOS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Arial"/>
                <a:ea typeface="+mn-ea"/>
                <a:cs typeface="+mn-cs"/>
              </a:rPr>
              <a:t>1.154.220</a:t>
            </a:r>
            <a:r>
              <a:rPr kumimoji="0" lang="es-AR" sz="4000" b="0" i="0" u="none" strike="noStrike" kern="1200" cap="none" spc="0" normalizeH="0" baseline="0" noProof="0" dirty="0">
                <a:ln>
                  <a:noFill/>
                </a:ln>
                <a:solidFill>
                  <a:srgbClr val="278FD8"/>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HP DE POTENCIA EN PLANTAS COMPRESORAS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Arial"/>
                <a:ea typeface="+mn-ea"/>
                <a:cs typeface="+mn-cs"/>
              </a:rPr>
              <a:t>52</a:t>
            </a:r>
            <a:r>
              <a:rPr kumimoji="0" lang="es-AR" sz="4000" b="0" i="0" u="none" strike="noStrike" kern="1200" cap="none" spc="0" normalizeH="0" baseline="0" noProof="0" dirty="0">
                <a:ln>
                  <a:noFill/>
                </a:ln>
                <a:solidFill>
                  <a:srgbClr val="278FD8"/>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PLANTAS COMPRESORAS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600" b="1" i="0" u="none" strike="noStrike" kern="1200" cap="none" spc="0" normalizeH="0" baseline="0" noProof="0" dirty="0">
                <a:ln>
                  <a:noFill/>
                </a:ln>
                <a:solidFill>
                  <a:srgbClr val="002060"/>
                </a:solidFill>
                <a:effectLst/>
                <a:uLnTx/>
                <a:uFillTx/>
                <a:latin typeface="Arial"/>
                <a:ea typeface="+mn-ea"/>
                <a:cs typeface="+mn-cs"/>
              </a:rPr>
              <a:t>150.3 MMm</a:t>
            </a:r>
            <a:r>
              <a:rPr kumimoji="0" lang="es-AR" sz="2600" b="1" i="0" u="none" strike="noStrike" kern="1200" cap="none" spc="0" normalizeH="0" baseline="30000" noProof="0" dirty="0">
                <a:ln>
                  <a:noFill/>
                </a:ln>
                <a:solidFill>
                  <a:srgbClr val="002060"/>
                </a:solidFill>
                <a:effectLst/>
                <a:uLnTx/>
                <a:uFillTx/>
                <a:latin typeface="Arial"/>
                <a:ea typeface="+mn-ea"/>
                <a:cs typeface="+mn-cs"/>
              </a:rPr>
              <a:t>3</a:t>
            </a:r>
            <a:r>
              <a:rPr kumimoji="0" lang="es-AR" sz="2600" b="1" i="0" u="none" strike="noStrike" kern="1200" cap="none" spc="0" normalizeH="0" baseline="0" noProof="0" dirty="0">
                <a:ln>
                  <a:noFill/>
                </a:ln>
                <a:solidFill>
                  <a:srgbClr val="002060"/>
                </a:solidFill>
                <a:effectLst/>
                <a:uLnTx/>
                <a:uFillTx/>
                <a:latin typeface="Arial"/>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dirty="0">
                <a:solidFill>
                  <a:srgbClr val="278FD8"/>
                </a:solidFill>
                <a:latin typeface="Arial"/>
              </a:rPr>
              <a:t>2003-2021: </a:t>
            </a:r>
            <a:r>
              <a:rPr lang="es-AR" dirty="0">
                <a:solidFill>
                  <a:srgbClr val="278FD8"/>
                </a:solidFill>
                <a:highlight>
                  <a:srgbClr val="0000FF"/>
                </a:highlight>
                <a:latin typeface="Arial"/>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Capacidad Nominal de Inyección en Gasoductos</a:t>
            </a:r>
            <a:endParaRPr kumimoji="0" lang="es-AR" sz="14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dirty="0">
              <a:ln>
                <a:noFill/>
              </a:ln>
              <a:solidFill>
                <a:srgbClr val="278FD8"/>
              </a:solidFill>
              <a:effectLst/>
              <a:uLnTx/>
              <a:uFillTx/>
              <a:latin typeface="Arial"/>
              <a:ea typeface="+mn-ea"/>
              <a:cs typeface="+mn-cs"/>
            </a:endParaRPr>
          </a:p>
        </p:txBody>
      </p:sp>
      <p:sp>
        <p:nvSpPr>
          <p:cNvPr id="17" name="CuadroTexto 16">
            <a:extLst>
              <a:ext uri="{FF2B5EF4-FFF2-40B4-BE49-F238E27FC236}">
                <a16:creationId xmlns:a16="http://schemas.microsoft.com/office/drawing/2014/main" id="{2AA5440A-C8E5-F589-7E03-DDB1257AB929}"/>
              </a:ext>
            </a:extLst>
          </p:cNvPr>
          <p:cNvSpPr txBox="1"/>
          <p:nvPr/>
        </p:nvSpPr>
        <p:spPr>
          <a:xfrm>
            <a:off x="390002" y="1757436"/>
            <a:ext cx="17288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Año 2021</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pic>
        <p:nvPicPr>
          <p:cNvPr id="9" name="Imagen 8">
            <a:extLst>
              <a:ext uri="{FF2B5EF4-FFF2-40B4-BE49-F238E27FC236}">
                <a16:creationId xmlns:a16="http://schemas.microsoft.com/office/drawing/2014/main" id="{EA6ED426-796E-7AF1-003A-E85AF0880058}"/>
              </a:ext>
            </a:extLst>
          </p:cNvPr>
          <p:cNvPicPr>
            <a:picLocks noChangeAspect="1"/>
          </p:cNvPicPr>
          <p:nvPr/>
        </p:nvPicPr>
        <p:blipFill>
          <a:blip r:embed="rId3"/>
          <a:stretch>
            <a:fillRect/>
          </a:stretch>
        </p:blipFill>
        <p:spPr>
          <a:xfrm>
            <a:off x="7157886" y="1124934"/>
            <a:ext cx="4087741" cy="5333362"/>
          </a:xfrm>
          <a:prstGeom prst="rect">
            <a:avLst/>
          </a:prstGeom>
          <a:ln w="19050">
            <a:solidFill>
              <a:schemeClr val="accent2"/>
            </a:solidFill>
          </a:ln>
        </p:spPr>
      </p:pic>
    </p:spTree>
    <p:extLst>
      <p:ext uri="{BB962C8B-B14F-4D97-AF65-F5344CB8AC3E}">
        <p14:creationId xmlns:p14="http://schemas.microsoft.com/office/powerpoint/2010/main" val="2156216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341CA62A-837B-44D2-8F62-DF1CC2105D5C}"/>
              </a:ext>
            </a:extLst>
          </p:cNvPr>
          <p:cNvSpPr/>
          <p:nvPr/>
        </p:nvSpPr>
        <p:spPr>
          <a:xfrm>
            <a:off x="9019095" y="451494"/>
            <a:ext cx="2777541" cy="34405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9" name="Rectángulo: esquinas redondeadas 8">
            <a:extLst>
              <a:ext uri="{FF2B5EF4-FFF2-40B4-BE49-F238E27FC236}">
                <a16:creationId xmlns:a16="http://schemas.microsoft.com/office/drawing/2014/main" id="{B66748CE-587F-4A02-8AB7-DB882916C495}"/>
              </a:ext>
            </a:extLst>
          </p:cNvPr>
          <p:cNvSpPr/>
          <p:nvPr/>
        </p:nvSpPr>
        <p:spPr>
          <a:xfrm>
            <a:off x="7461407" y="5426179"/>
            <a:ext cx="4335229" cy="34405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796"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1" name="Diagrama 10">
            <a:extLst>
              <a:ext uri="{FF2B5EF4-FFF2-40B4-BE49-F238E27FC236}">
                <a16:creationId xmlns:a16="http://schemas.microsoft.com/office/drawing/2014/main" id="{013D9224-E704-428D-A5CD-9339107D6AD8}"/>
              </a:ext>
            </a:extLst>
          </p:cNvPr>
          <p:cNvGraphicFramePr/>
          <p:nvPr>
            <p:extLst>
              <p:ext uri="{D42A27DB-BD31-4B8C-83A1-F6EECF244321}">
                <p14:modId xmlns:p14="http://schemas.microsoft.com/office/powerpoint/2010/main" val="2206435712"/>
              </p:ext>
            </p:extLst>
          </p:nvPr>
        </p:nvGraphicFramePr>
        <p:xfrm>
          <a:off x="3222064" y="719343"/>
          <a:ext cx="5871007" cy="466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ángulo 11">
            <a:extLst>
              <a:ext uri="{FF2B5EF4-FFF2-40B4-BE49-F238E27FC236}">
                <a16:creationId xmlns:a16="http://schemas.microsoft.com/office/drawing/2014/main" id="{F603FA7C-8DB7-4081-B5B6-895C9CF5001D}"/>
              </a:ext>
            </a:extLst>
          </p:cNvPr>
          <p:cNvSpPr/>
          <p:nvPr/>
        </p:nvSpPr>
        <p:spPr>
          <a:xfrm>
            <a:off x="10011346" y="542918"/>
            <a:ext cx="793479" cy="260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KM</a:t>
            </a:r>
            <a:endParaRPr kumimoji="0" lang="es-AR" sz="1155"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13" name="Rectángulo 12">
            <a:extLst>
              <a:ext uri="{FF2B5EF4-FFF2-40B4-BE49-F238E27FC236}">
                <a16:creationId xmlns:a16="http://schemas.microsoft.com/office/drawing/2014/main" id="{45504F34-37E8-41A1-8DDA-F23F84CE9700}"/>
              </a:ext>
            </a:extLst>
          </p:cNvPr>
          <p:cNvSpPr/>
          <p:nvPr/>
        </p:nvSpPr>
        <p:spPr>
          <a:xfrm>
            <a:off x="10788562" y="534871"/>
            <a:ext cx="793479" cy="260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HP</a:t>
            </a:r>
            <a:endParaRPr kumimoji="0" lang="es-AR" sz="1155"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14" name="Rectángulo 13">
            <a:extLst>
              <a:ext uri="{FF2B5EF4-FFF2-40B4-BE49-F238E27FC236}">
                <a16:creationId xmlns:a16="http://schemas.microsoft.com/office/drawing/2014/main" id="{4996513A-A701-4B51-9439-238E748F3112}"/>
              </a:ext>
            </a:extLst>
          </p:cNvPr>
          <p:cNvSpPr/>
          <p:nvPr/>
        </p:nvSpPr>
        <p:spPr>
          <a:xfrm>
            <a:off x="7837832" y="5416472"/>
            <a:ext cx="1132176"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TOTAL</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graphicFrame>
        <p:nvGraphicFramePr>
          <p:cNvPr id="15" name="Tabla 14">
            <a:extLst>
              <a:ext uri="{FF2B5EF4-FFF2-40B4-BE49-F238E27FC236}">
                <a16:creationId xmlns:a16="http://schemas.microsoft.com/office/drawing/2014/main" id="{C6A183C8-AD90-4671-9C4E-A6BB27C335D6}"/>
              </a:ext>
            </a:extLst>
          </p:cNvPr>
          <p:cNvGraphicFramePr>
            <a:graphicFrameLocks noGrp="1"/>
          </p:cNvGraphicFramePr>
          <p:nvPr>
            <p:extLst>
              <p:ext uri="{D42A27DB-BD31-4B8C-83A1-F6EECF244321}">
                <p14:modId xmlns:p14="http://schemas.microsoft.com/office/powerpoint/2010/main" val="3527601197"/>
              </p:ext>
            </p:extLst>
          </p:nvPr>
        </p:nvGraphicFramePr>
        <p:xfrm>
          <a:off x="9122451" y="912047"/>
          <a:ext cx="3512701" cy="4966950"/>
        </p:xfrm>
        <a:graphic>
          <a:graphicData uri="http://schemas.openxmlformats.org/drawingml/2006/table">
            <a:tbl>
              <a:tblPr firstRow="1" bandRow="1">
                <a:tableStyleId>{5C22544A-7EE6-4342-B048-85BDC9FD1C3A}</a:tableStyleId>
              </a:tblPr>
              <a:tblGrid>
                <a:gridCol w="808196">
                  <a:extLst>
                    <a:ext uri="{9D8B030D-6E8A-4147-A177-3AD203B41FA5}">
                      <a16:colId xmlns:a16="http://schemas.microsoft.com/office/drawing/2014/main" val="1223490630"/>
                    </a:ext>
                  </a:extLst>
                </a:gridCol>
                <a:gridCol w="851558">
                  <a:extLst>
                    <a:ext uri="{9D8B030D-6E8A-4147-A177-3AD203B41FA5}">
                      <a16:colId xmlns:a16="http://schemas.microsoft.com/office/drawing/2014/main" val="4112120691"/>
                    </a:ext>
                  </a:extLst>
                </a:gridCol>
                <a:gridCol w="1001389">
                  <a:extLst>
                    <a:ext uri="{9D8B030D-6E8A-4147-A177-3AD203B41FA5}">
                      <a16:colId xmlns:a16="http://schemas.microsoft.com/office/drawing/2014/main" val="1428434944"/>
                    </a:ext>
                  </a:extLst>
                </a:gridCol>
                <a:gridCol w="851558">
                  <a:extLst>
                    <a:ext uri="{9D8B030D-6E8A-4147-A177-3AD203B41FA5}">
                      <a16:colId xmlns:a16="http://schemas.microsoft.com/office/drawing/2014/main" val="1431448928"/>
                    </a:ext>
                  </a:extLst>
                </a:gridCol>
              </a:tblGrid>
              <a:tr h="660741">
                <a:tc>
                  <a:txBody>
                    <a:bodyPr/>
                    <a:lstStyle/>
                    <a:p>
                      <a:pPr algn="ctr"/>
                      <a:r>
                        <a:rPr lang="es-ES" sz="1800" b="0" dirty="0">
                          <a:solidFill>
                            <a:schemeClr val="tx1"/>
                          </a:solidFill>
                          <a:latin typeface="+mj-lt"/>
                          <a:cs typeface="Myanmar Text" panose="020B0502040204020203" pitchFamily="34" charset="0"/>
                        </a:rPr>
                        <a:t>15</a:t>
                      </a: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800" b="0" dirty="0">
                          <a:solidFill>
                            <a:schemeClr val="tx1"/>
                          </a:solidFill>
                          <a:latin typeface="+mj-lt"/>
                          <a:cs typeface="Myanmar Text" panose="020B0502040204020203" pitchFamily="34" charset="0"/>
                        </a:rPr>
                        <a:t>73</a:t>
                      </a: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15.000</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ES" sz="1800" b="1" kern="1200">
                        <a:solidFill>
                          <a:schemeClr val="tx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7853943"/>
                  </a:ext>
                </a:extLst>
              </a:tr>
              <a:tr h="592389">
                <a:tc>
                  <a:txBody>
                    <a:bodyPr/>
                    <a:lstStyle/>
                    <a:p>
                      <a:pPr marL="0" algn="ctr" defTabSz="914486" rtl="0" eaLnBrk="1" latinLnBrk="0" hangingPunct="1"/>
                      <a:r>
                        <a:rPr lang="es-ES" sz="1800" b="0" kern="1200" dirty="0">
                          <a:solidFill>
                            <a:schemeClr val="tx1"/>
                          </a:solidFill>
                          <a:latin typeface="+mj-lt"/>
                          <a:ea typeface="+mn-ea"/>
                          <a:cs typeface="Myanmar Text" panose="020B0502040204020203" pitchFamily="34" charset="0"/>
                        </a:rPr>
                        <a:t>7</a:t>
                      </a:r>
                      <a:endParaRPr lang="es-AR" sz="1800" b="0" kern="1200" dirty="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29</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chemeClr val="tx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677996"/>
                  </a:ext>
                </a:extLst>
              </a:tr>
              <a:tr h="569605">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11</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dirty="0">
                          <a:solidFill>
                            <a:srgbClr val="00B0F0"/>
                          </a:solidFill>
                          <a:latin typeface="+mj-lt"/>
                          <a:ea typeface="+mn-ea"/>
                          <a:cs typeface="Myanmar Text" panose="020B0502040204020203" pitchFamily="34" charset="0"/>
                        </a:rPr>
                        <a:t>573</a:t>
                      </a:r>
                      <a:endParaRPr lang="es-AR" sz="1800" b="0" kern="1200" dirty="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rgbClr val="00B0F0"/>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293242"/>
                  </a:ext>
                </a:extLst>
              </a:tr>
              <a:tr h="615172">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67</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dirty="0">
                          <a:solidFill>
                            <a:schemeClr val="tx1"/>
                          </a:solidFill>
                          <a:latin typeface="+mj-lt"/>
                          <a:ea typeface="+mn-ea"/>
                          <a:cs typeface="Myanmar Text" panose="020B0502040204020203" pitchFamily="34" charset="0"/>
                        </a:rPr>
                        <a:t>-</a:t>
                      </a:r>
                      <a:endParaRPr lang="es-AR" sz="1800" b="0" kern="1200" dirty="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chemeClr val="tx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481075"/>
                  </a:ext>
                </a:extLst>
              </a:tr>
              <a:tr h="637957">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+11</a:t>
                      </a:r>
                    </a:p>
                    <a:p>
                      <a:pPr marL="0" algn="ctr" defTabSz="914486" rtl="0" eaLnBrk="1" latinLnBrk="0" hangingPunct="1"/>
                      <a:r>
                        <a:rPr lang="es-ES" sz="1400" b="0" kern="1200">
                          <a:solidFill>
                            <a:srgbClr val="00B0F0"/>
                          </a:solidFill>
                          <a:latin typeface="+mj-lt"/>
                          <a:ea typeface="+mn-ea"/>
                          <a:cs typeface="Myanmar Text" panose="020B0502040204020203" pitchFamily="34" charset="0"/>
                        </a:rPr>
                        <a:t>(22)</a:t>
                      </a:r>
                      <a:endParaRPr lang="es-AR" sz="14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30.000</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rgbClr val="00B0F0"/>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4274094"/>
                  </a:ext>
                </a:extLst>
              </a:tr>
              <a:tr h="615172">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+2</a:t>
                      </a:r>
                    </a:p>
                    <a:p>
                      <a:pPr marL="0" algn="ctr" defTabSz="914486" rtl="0" eaLnBrk="1" latinLnBrk="0" hangingPunct="1"/>
                      <a:r>
                        <a:rPr lang="es-ES" sz="1400" b="0" kern="1200">
                          <a:solidFill>
                            <a:schemeClr val="tx1"/>
                          </a:solidFill>
                          <a:latin typeface="+mj-lt"/>
                          <a:ea typeface="+mn-ea"/>
                          <a:cs typeface="Myanmar Text" panose="020B0502040204020203" pitchFamily="34" charset="0"/>
                        </a:rPr>
                        <a:t>(9)</a:t>
                      </a:r>
                      <a:endParaRPr lang="es-AR" sz="14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dirty="0">
                          <a:solidFill>
                            <a:schemeClr val="tx1"/>
                          </a:solidFill>
                          <a:latin typeface="+mj-lt"/>
                          <a:ea typeface="+mn-ea"/>
                          <a:cs typeface="Myanmar Text" panose="020B0502040204020203" pitchFamily="34" charset="0"/>
                        </a:rPr>
                        <a:t>-</a:t>
                      </a:r>
                      <a:endParaRPr lang="es-AR" sz="1800" b="0" kern="1200" dirty="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chemeClr val="tx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327388"/>
                  </a:ext>
                </a:extLst>
              </a:tr>
              <a:tr h="729094">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+17</a:t>
                      </a:r>
                    </a:p>
                    <a:p>
                      <a:pPr marL="0" algn="ctr" defTabSz="914486" rtl="0" eaLnBrk="1" latinLnBrk="0" hangingPunct="1"/>
                      <a:r>
                        <a:rPr lang="es-ES" sz="1400" b="0" kern="1200">
                          <a:solidFill>
                            <a:srgbClr val="00B0F0"/>
                          </a:solidFill>
                          <a:latin typeface="+mj-lt"/>
                          <a:ea typeface="+mn-ea"/>
                          <a:cs typeface="Myanmar Text" panose="020B0502040204020203" pitchFamily="34" charset="0"/>
                        </a:rPr>
                        <a:t>(39)</a:t>
                      </a:r>
                      <a:endParaRPr lang="es-AR" sz="14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484</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dirty="0">
                          <a:solidFill>
                            <a:srgbClr val="00B0F0"/>
                          </a:solidFill>
                          <a:latin typeface="+mj-lt"/>
                          <a:ea typeface="+mn-ea"/>
                          <a:cs typeface="Myanmar Text" panose="020B0502040204020203" pitchFamily="34" charset="0"/>
                        </a:rPr>
                        <a:t>120.000</a:t>
                      </a:r>
                      <a:endParaRPr lang="es-AR" sz="1800" b="0" kern="1200" dirty="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rgbClr val="00B0F0"/>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2929718"/>
                  </a:ext>
                </a:extLst>
              </a:tr>
              <a:tr h="546820">
                <a:tc>
                  <a:txBody>
                    <a:bodyPr/>
                    <a:lstStyle/>
                    <a:p>
                      <a:pPr marL="0" algn="ctr" defTabSz="914486" rtl="0" eaLnBrk="1" latinLnBrk="0" hangingPunct="1"/>
                      <a:r>
                        <a:rPr lang="es-ES" sz="1600" b="1" kern="1200" dirty="0">
                          <a:solidFill>
                            <a:schemeClr val="bg1"/>
                          </a:solidFill>
                          <a:latin typeface="+mj-lt"/>
                          <a:ea typeface="+mn-ea"/>
                          <a:cs typeface="Myanmar Text" panose="020B0502040204020203" pitchFamily="34" charset="0"/>
                        </a:rPr>
                        <a:t>39</a:t>
                      </a:r>
                      <a:endParaRPr lang="es-AR" sz="1800" b="1" kern="1200" dirty="0">
                        <a:solidFill>
                          <a:schemeClr val="bg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600" b="1" kern="1200">
                          <a:solidFill>
                            <a:schemeClr val="bg1"/>
                          </a:solidFill>
                          <a:latin typeface="+mj-lt"/>
                          <a:ea typeface="+mn-ea"/>
                          <a:cs typeface="Myanmar Text" panose="020B0502040204020203" pitchFamily="34" charset="0"/>
                        </a:rPr>
                        <a:t>1.216</a:t>
                      </a:r>
                      <a:endParaRPr lang="es-AR" sz="1600" b="1" kern="1200">
                        <a:solidFill>
                          <a:schemeClr val="bg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600" b="1" kern="1200" dirty="0">
                          <a:solidFill>
                            <a:schemeClr val="bg1"/>
                          </a:solidFill>
                          <a:latin typeface="+mj-lt"/>
                          <a:ea typeface="+mn-ea"/>
                          <a:cs typeface="Myanmar Text" panose="020B0502040204020203" pitchFamily="34" charset="0"/>
                        </a:rPr>
                        <a:t>165.000</a:t>
                      </a:r>
                      <a:endParaRPr lang="es-AR" sz="1600" b="1" kern="1200" dirty="0">
                        <a:solidFill>
                          <a:schemeClr val="bg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ES" sz="1600" b="1" kern="1200" dirty="0">
                        <a:solidFill>
                          <a:schemeClr val="bg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655634"/>
                  </a:ext>
                </a:extLst>
              </a:tr>
            </a:tbl>
          </a:graphicData>
        </a:graphic>
      </p:graphicFrame>
      <p:sp>
        <p:nvSpPr>
          <p:cNvPr id="28" name="Rectángulo: esquinas redondeadas 27">
            <a:extLst>
              <a:ext uri="{FF2B5EF4-FFF2-40B4-BE49-F238E27FC236}">
                <a16:creationId xmlns:a16="http://schemas.microsoft.com/office/drawing/2014/main" id="{34AE02EF-5DA7-48DE-B3E4-D3F95C38CB0B}"/>
              </a:ext>
            </a:extLst>
          </p:cNvPr>
          <p:cNvSpPr/>
          <p:nvPr/>
        </p:nvSpPr>
        <p:spPr>
          <a:xfrm>
            <a:off x="7463134" y="5812233"/>
            <a:ext cx="4335229" cy="34405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796" b="0" i="0" u="none" strike="noStrike" kern="1200" cap="none" spc="0" normalizeH="0" baseline="0" noProof="0">
              <a:ln>
                <a:noFill/>
              </a:ln>
              <a:solidFill>
                <a:srgbClr val="FFFFFF"/>
              </a:solidFill>
              <a:effectLst/>
              <a:uLnTx/>
              <a:uFillTx/>
              <a:latin typeface="Arial"/>
              <a:ea typeface="+mn-ea"/>
              <a:cs typeface="+mn-cs"/>
            </a:endParaRPr>
          </a:p>
        </p:txBody>
      </p:sp>
      <p:sp>
        <p:nvSpPr>
          <p:cNvPr id="29" name="Rectángulo: esquinas redondeadas 28">
            <a:extLst>
              <a:ext uri="{FF2B5EF4-FFF2-40B4-BE49-F238E27FC236}">
                <a16:creationId xmlns:a16="http://schemas.microsoft.com/office/drawing/2014/main" id="{FFC062A9-944F-43E1-BE61-518710055044}"/>
              </a:ext>
            </a:extLst>
          </p:cNvPr>
          <p:cNvSpPr/>
          <p:nvPr/>
        </p:nvSpPr>
        <p:spPr>
          <a:xfrm>
            <a:off x="7461408" y="6199481"/>
            <a:ext cx="4335229" cy="3440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796" b="0" i="0" u="none" strike="noStrike" kern="1200" cap="none" spc="0" normalizeH="0" baseline="0" noProof="0">
              <a:ln>
                <a:noFill/>
              </a:ln>
              <a:solidFill>
                <a:srgbClr val="FFFFFF"/>
              </a:solidFill>
              <a:effectLst/>
              <a:uLnTx/>
              <a:uFillTx/>
              <a:latin typeface="Arial"/>
              <a:ea typeface="+mn-ea"/>
              <a:cs typeface="+mn-cs"/>
            </a:endParaRPr>
          </a:p>
        </p:txBody>
      </p:sp>
      <p:sp>
        <p:nvSpPr>
          <p:cNvPr id="30" name="Rectángulo 29">
            <a:extLst>
              <a:ext uri="{FF2B5EF4-FFF2-40B4-BE49-F238E27FC236}">
                <a16:creationId xmlns:a16="http://schemas.microsoft.com/office/drawing/2014/main" id="{AC5849C6-375A-49EB-BDAE-1178069A7B98}"/>
              </a:ext>
            </a:extLst>
          </p:cNvPr>
          <p:cNvSpPr/>
          <p:nvPr/>
        </p:nvSpPr>
        <p:spPr>
          <a:xfrm>
            <a:off x="7553723" y="5814973"/>
            <a:ext cx="1606205"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TOTAL GNK</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1" name="Rectángulo 30">
            <a:extLst>
              <a:ext uri="{FF2B5EF4-FFF2-40B4-BE49-F238E27FC236}">
                <a16:creationId xmlns:a16="http://schemas.microsoft.com/office/drawing/2014/main" id="{8595F8FA-FA00-44F9-AA5F-543A8D443E6B}"/>
              </a:ext>
            </a:extLst>
          </p:cNvPr>
          <p:cNvSpPr/>
          <p:nvPr/>
        </p:nvSpPr>
        <p:spPr>
          <a:xfrm>
            <a:off x="7527236" y="6237290"/>
            <a:ext cx="1876525" cy="331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TOTAL COMPL.</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2" name="Rectángulo 31">
            <a:extLst>
              <a:ext uri="{FF2B5EF4-FFF2-40B4-BE49-F238E27FC236}">
                <a16:creationId xmlns:a16="http://schemas.microsoft.com/office/drawing/2014/main" id="{9EBFB48F-8E4F-4A22-A884-DBD4534B2DAB}"/>
              </a:ext>
            </a:extLst>
          </p:cNvPr>
          <p:cNvSpPr/>
          <p:nvPr/>
        </p:nvSpPr>
        <p:spPr>
          <a:xfrm>
            <a:off x="9941871" y="5799757"/>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1.047</a:t>
            </a:r>
            <a:endParaRPr kumimoji="0" lang="es-AR" sz="1796"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3" name="Rectángulo 32">
            <a:extLst>
              <a:ext uri="{FF2B5EF4-FFF2-40B4-BE49-F238E27FC236}">
                <a16:creationId xmlns:a16="http://schemas.microsoft.com/office/drawing/2014/main" id="{BFE143A8-0611-446E-8A15-92D78E8D2AF6}"/>
              </a:ext>
            </a:extLst>
          </p:cNvPr>
          <p:cNvSpPr/>
          <p:nvPr/>
        </p:nvSpPr>
        <p:spPr>
          <a:xfrm>
            <a:off x="10757093" y="5830020"/>
            <a:ext cx="1029543"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150.000</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4" name="Rectángulo 33">
            <a:extLst>
              <a:ext uri="{FF2B5EF4-FFF2-40B4-BE49-F238E27FC236}">
                <a16:creationId xmlns:a16="http://schemas.microsoft.com/office/drawing/2014/main" id="{BC89E61E-440F-4653-A8A2-FEEF162B47F8}"/>
              </a:ext>
            </a:extLst>
          </p:cNvPr>
          <p:cNvSpPr/>
          <p:nvPr/>
        </p:nvSpPr>
        <p:spPr>
          <a:xfrm>
            <a:off x="11798363" y="5853588"/>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a:ln>
                <a:noFill/>
              </a:ln>
              <a:solidFill>
                <a:srgbClr val="FFFFFF"/>
              </a:solidFill>
              <a:effectLst/>
              <a:uLnTx/>
              <a:uFillTx/>
              <a:latin typeface="Myanmar Text" panose="020B0502040204020203" pitchFamily="34" charset="0"/>
              <a:ea typeface="+mn-ea"/>
              <a:cs typeface="Myanmar Text" panose="020B0502040204020203" pitchFamily="34" charset="0"/>
            </a:endParaRPr>
          </a:p>
        </p:txBody>
      </p:sp>
      <p:sp>
        <p:nvSpPr>
          <p:cNvPr id="35" name="Rectángulo 34">
            <a:extLst>
              <a:ext uri="{FF2B5EF4-FFF2-40B4-BE49-F238E27FC236}">
                <a16:creationId xmlns:a16="http://schemas.microsoft.com/office/drawing/2014/main" id="{0400E6F2-2316-4928-8405-C4A12AB9236B}"/>
              </a:ext>
            </a:extLst>
          </p:cNvPr>
          <p:cNvSpPr/>
          <p:nvPr/>
        </p:nvSpPr>
        <p:spPr>
          <a:xfrm>
            <a:off x="9941871" y="6216233"/>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169</a:t>
            </a:r>
            <a:endParaRPr kumimoji="0" lang="es-AR" sz="1796"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6" name="Rectángulo 35">
            <a:extLst>
              <a:ext uri="{FF2B5EF4-FFF2-40B4-BE49-F238E27FC236}">
                <a16:creationId xmlns:a16="http://schemas.microsoft.com/office/drawing/2014/main" id="{56D05F66-3246-4847-BE7B-BEF8FBDA4D2E}"/>
              </a:ext>
            </a:extLst>
          </p:cNvPr>
          <p:cNvSpPr/>
          <p:nvPr/>
        </p:nvSpPr>
        <p:spPr>
          <a:xfrm>
            <a:off x="10777021" y="6207857"/>
            <a:ext cx="98447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15.000</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7" name="Rectángulo 36">
            <a:extLst>
              <a:ext uri="{FF2B5EF4-FFF2-40B4-BE49-F238E27FC236}">
                <a16:creationId xmlns:a16="http://schemas.microsoft.com/office/drawing/2014/main" id="{9BCC5DEB-E49A-46E7-8FCB-2AA4B7666294}"/>
              </a:ext>
            </a:extLst>
          </p:cNvPr>
          <p:cNvSpPr/>
          <p:nvPr/>
        </p:nvSpPr>
        <p:spPr>
          <a:xfrm>
            <a:off x="9001758" y="508804"/>
            <a:ext cx="1080366" cy="337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MMm</a:t>
            </a:r>
            <a:r>
              <a:rPr kumimoji="0" lang="es-ES" sz="1600" b="0" i="0" u="none" strike="noStrike" kern="1200" cap="none" spc="0" normalizeH="0" baseline="30000" noProof="0" dirty="0">
                <a:ln>
                  <a:noFill/>
                </a:ln>
                <a:solidFill>
                  <a:srgbClr val="FFFFFF"/>
                </a:solidFill>
                <a:effectLst/>
                <a:uLnTx/>
                <a:uFillTx/>
                <a:latin typeface="+mj-lt"/>
                <a:ea typeface="+mn-ea"/>
                <a:cs typeface="Myanmar Text" panose="020B0502040204020203" pitchFamily="34" charset="0"/>
              </a:rPr>
              <a:t>3</a:t>
            </a:r>
            <a:r>
              <a:rPr kumimoji="0" lang="es-ES"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/d</a:t>
            </a:r>
            <a:endParaRPr kumimoji="0" lang="es-AR"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8" name="Rectángulo 37">
            <a:extLst>
              <a:ext uri="{FF2B5EF4-FFF2-40B4-BE49-F238E27FC236}">
                <a16:creationId xmlns:a16="http://schemas.microsoft.com/office/drawing/2014/main" id="{F81926D7-9A1E-420A-93D4-300CD9C9ACE3}"/>
              </a:ext>
            </a:extLst>
          </p:cNvPr>
          <p:cNvSpPr/>
          <p:nvPr/>
        </p:nvSpPr>
        <p:spPr>
          <a:xfrm>
            <a:off x="9134330" y="5788997"/>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39</a:t>
            </a:r>
            <a:endParaRPr kumimoji="0" lang="es-AR" sz="1796"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9" name="Rectángulo 38">
            <a:extLst>
              <a:ext uri="{FF2B5EF4-FFF2-40B4-BE49-F238E27FC236}">
                <a16:creationId xmlns:a16="http://schemas.microsoft.com/office/drawing/2014/main" id="{FF8F07D9-7002-4207-95C8-67ED14549E59}"/>
              </a:ext>
            </a:extLst>
          </p:cNvPr>
          <p:cNvSpPr/>
          <p:nvPr/>
        </p:nvSpPr>
        <p:spPr>
          <a:xfrm>
            <a:off x="9134330" y="6209244"/>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22</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46" name="CuadroTexto 45">
            <a:extLst>
              <a:ext uri="{FF2B5EF4-FFF2-40B4-BE49-F238E27FC236}">
                <a16:creationId xmlns:a16="http://schemas.microsoft.com/office/drawing/2014/main" id="{B47527E8-CF75-4997-893E-A8D6D981B1B0}"/>
              </a:ext>
            </a:extLst>
          </p:cNvPr>
          <p:cNvSpPr txBox="1"/>
          <p:nvPr/>
        </p:nvSpPr>
        <p:spPr>
          <a:xfrm>
            <a:off x="3532052" y="672837"/>
            <a:ext cx="2001959" cy="2700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155" b="1" i="0" u="none" strike="noStrike" kern="1200" cap="none" spc="0" normalizeH="0" baseline="0" noProof="0">
                <a:ln>
                  <a:noFill/>
                </a:ln>
                <a:solidFill>
                  <a:srgbClr val="002060"/>
                </a:solidFill>
                <a:effectLst/>
                <a:uLnTx/>
                <a:uFillTx/>
                <a:latin typeface="+mj-lt"/>
                <a:ea typeface="+mn-ea"/>
                <a:cs typeface="Myanmar Text" panose="020B0502040204020203" pitchFamily="34" charset="0"/>
              </a:rPr>
              <a:t>Hitos</a:t>
            </a:r>
          </a:p>
        </p:txBody>
      </p:sp>
      <p:sp>
        <p:nvSpPr>
          <p:cNvPr id="4" name="Título 4">
            <a:extLst>
              <a:ext uri="{FF2B5EF4-FFF2-40B4-BE49-F238E27FC236}">
                <a16:creationId xmlns:a16="http://schemas.microsoft.com/office/drawing/2014/main" id="{1C895FCD-DC1C-C29D-1910-8ADAA68D40AD}"/>
              </a:ext>
            </a:extLst>
          </p:cNvPr>
          <p:cNvSpPr txBox="1">
            <a:spLocks/>
          </p:cNvSpPr>
          <p:nvPr/>
        </p:nvSpPr>
        <p:spPr>
          <a:xfrm>
            <a:off x="367593" y="1779363"/>
            <a:ext cx="3107308" cy="17401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999"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ea typeface="+mj-ea"/>
                <a:cs typeface="Arial"/>
              </a:rPr>
              <a:t>Hitos de las obras GPNK y Complementarias</a:t>
            </a:r>
          </a:p>
        </p:txBody>
      </p:sp>
      <p:pic>
        <p:nvPicPr>
          <p:cNvPr id="7" name="Imagen 6">
            <a:extLst>
              <a:ext uri="{FF2B5EF4-FFF2-40B4-BE49-F238E27FC236}">
                <a16:creationId xmlns:a16="http://schemas.microsoft.com/office/drawing/2014/main" id="{8F7D98C9-F28B-FC48-DFD4-7D416B035BE9}"/>
              </a:ext>
            </a:extLst>
          </p:cNvPr>
          <p:cNvPicPr>
            <a:picLocks noChangeAspect="1"/>
          </p:cNvPicPr>
          <p:nvPr/>
        </p:nvPicPr>
        <p:blipFill>
          <a:blip r:embed="rId8"/>
          <a:stretch>
            <a:fillRect/>
          </a:stretch>
        </p:blipFill>
        <p:spPr>
          <a:xfrm>
            <a:off x="3727738" y="1552699"/>
            <a:ext cx="468143" cy="453329"/>
          </a:xfrm>
          <a:prstGeom prst="ellipse">
            <a:avLst/>
          </a:prstGeom>
        </p:spPr>
      </p:pic>
      <p:pic>
        <p:nvPicPr>
          <p:cNvPr id="10" name="Imagen 9">
            <a:extLst>
              <a:ext uri="{FF2B5EF4-FFF2-40B4-BE49-F238E27FC236}">
                <a16:creationId xmlns:a16="http://schemas.microsoft.com/office/drawing/2014/main" id="{0441FC77-C76E-2FBB-C678-EBAC8DBC75D0}"/>
              </a:ext>
            </a:extLst>
          </p:cNvPr>
          <p:cNvPicPr>
            <a:picLocks noChangeAspect="1"/>
          </p:cNvPicPr>
          <p:nvPr/>
        </p:nvPicPr>
        <p:blipFill>
          <a:blip r:embed="rId8"/>
          <a:stretch>
            <a:fillRect/>
          </a:stretch>
        </p:blipFill>
        <p:spPr>
          <a:xfrm>
            <a:off x="3907709" y="2180309"/>
            <a:ext cx="468143" cy="453329"/>
          </a:xfrm>
          <a:prstGeom prst="ellipse">
            <a:avLst/>
          </a:prstGeom>
        </p:spPr>
      </p:pic>
      <p:pic>
        <p:nvPicPr>
          <p:cNvPr id="25" name="Imagen 24">
            <a:extLst>
              <a:ext uri="{FF2B5EF4-FFF2-40B4-BE49-F238E27FC236}">
                <a16:creationId xmlns:a16="http://schemas.microsoft.com/office/drawing/2014/main" id="{B22F5899-0614-B115-69D5-48E959B4112B}"/>
              </a:ext>
            </a:extLst>
          </p:cNvPr>
          <p:cNvPicPr>
            <a:picLocks noChangeAspect="1"/>
          </p:cNvPicPr>
          <p:nvPr/>
        </p:nvPicPr>
        <p:blipFill rotWithShape="1">
          <a:blip r:embed="rId9"/>
          <a:srcRect l="11484" t="7728" r="15182" b="9252"/>
          <a:stretch/>
        </p:blipFill>
        <p:spPr>
          <a:xfrm>
            <a:off x="3317030" y="895961"/>
            <a:ext cx="468144" cy="463978"/>
          </a:xfrm>
          <a:prstGeom prst="diamond">
            <a:avLst/>
          </a:prstGeom>
        </p:spPr>
      </p:pic>
      <p:pic>
        <p:nvPicPr>
          <p:cNvPr id="47" name="Imagen 46">
            <a:extLst>
              <a:ext uri="{FF2B5EF4-FFF2-40B4-BE49-F238E27FC236}">
                <a16:creationId xmlns:a16="http://schemas.microsoft.com/office/drawing/2014/main" id="{F434C2EE-5829-C477-8946-B6A290345F7E}"/>
              </a:ext>
            </a:extLst>
          </p:cNvPr>
          <p:cNvPicPr>
            <a:picLocks noChangeAspect="1"/>
          </p:cNvPicPr>
          <p:nvPr/>
        </p:nvPicPr>
        <p:blipFill rotWithShape="1">
          <a:blip r:embed="rId9"/>
          <a:srcRect l="11484" t="7728" r="15182" b="9252"/>
          <a:stretch/>
        </p:blipFill>
        <p:spPr>
          <a:xfrm>
            <a:off x="3910743" y="3458718"/>
            <a:ext cx="468144" cy="463978"/>
          </a:xfrm>
          <a:prstGeom prst="diamond">
            <a:avLst/>
          </a:prstGeom>
        </p:spPr>
      </p:pic>
    </p:spTree>
    <p:extLst>
      <p:ext uri="{BB962C8B-B14F-4D97-AF65-F5344CB8AC3E}">
        <p14:creationId xmlns:p14="http://schemas.microsoft.com/office/powerpoint/2010/main" val="344249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10AC4B-DF92-9EFA-135E-9ED2BFE43AAB}"/>
              </a:ext>
            </a:extLst>
          </p:cNvPr>
          <p:cNvSpPr>
            <a:spLocks noGrp="1"/>
          </p:cNvSpPr>
          <p:nvPr>
            <p:ph type="ctrTitle"/>
          </p:nvPr>
        </p:nvSpPr>
        <p:spPr>
          <a:xfrm>
            <a:off x="2747982" y="1231271"/>
            <a:ext cx="6940058" cy="3561566"/>
          </a:xfrm>
        </p:spPr>
        <p:txBody>
          <a:bodyPr/>
          <a:lstStyle/>
          <a:p>
            <a:r>
              <a:rPr kumimoji="0" lang="es-E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Muchas Gracias</a:t>
            </a:r>
            <a:br>
              <a:rPr kumimoji="0" lang="es-AR" sz="11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endParaRPr lang="es-ES" sz="1400" dirty="0">
              <a:solidFill>
                <a:schemeClr val="bg1"/>
              </a:solidFill>
            </a:endParaRPr>
          </a:p>
        </p:txBody>
      </p:sp>
      <p:sp>
        <p:nvSpPr>
          <p:cNvPr id="8" name="Título 1">
            <a:extLst>
              <a:ext uri="{FF2B5EF4-FFF2-40B4-BE49-F238E27FC236}">
                <a16:creationId xmlns:a16="http://schemas.microsoft.com/office/drawing/2014/main" id="{C6A48D2A-DB4F-420A-AF86-2BD82137D36F}"/>
              </a:ext>
            </a:extLst>
          </p:cNvPr>
          <p:cNvSpPr txBox="1">
            <a:spLocks/>
          </p:cNvSpPr>
          <p:nvPr/>
        </p:nvSpPr>
        <p:spPr>
          <a:xfrm>
            <a:off x="6255080" y="4258394"/>
            <a:ext cx="5717845" cy="297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6000"/>
              <a:buFont typeface="Bebas Neue"/>
              <a:buNone/>
              <a:defRPr sz="96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2pPr>
            <a:lvl3pPr marR="0" lvl="2"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3pPr>
            <a:lvl4pPr marR="0" lvl="3"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4pPr>
            <a:lvl5pPr marR="0" lvl="4"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5pPr>
            <a:lvl6pPr marR="0" lvl="5"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6pPr>
            <a:lvl7pPr marR="0" lvl="6"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7pPr>
            <a:lvl8pPr marR="0" lvl="7"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8pPr>
            <a:lvl9pPr marR="0" lvl="8"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endPar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endParaRPr>
          </a:p>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endPar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endParaRPr>
          </a:p>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r>
              <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rPr>
              <a:t>Agosto 2023</a:t>
            </a:r>
            <a:endParaRPr kumimoji="0" lang="es-ES" sz="2200" b="1" i="0" u="none" strike="noStrike" kern="0" cap="none" spc="0" normalizeH="0" baseline="0" noProof="0" dirty="0">
              <a:ln>
                <a:noFill/>
              </a:ln>
              <a:solidFill>
                <a:srgbClr val="FFFFFF"/>
              </a:solidFill>
              <a:effectLst/>
              <a:uLnTx/>
              <a:uFillTx/>
              <a:latin typeface="Bebas Neue"/>
              <a:sym typeface="Bebas Neue"/>
            </a:endParaRPr>
          </a:p>
        </p:txBody>
      </p:sp>
      <p:pic>
        <p:nvPicPr>
          <p:cNvPr id="3" name="Imagen 2">
            <a:extLst>
              <a:ext uri="{FF2B5EF4-FFF2-40B4-BE49-F238E27FC236}">
                <a16:creationId xmlns:a16="http://schemas.microsoft.com/office/drawing/2014/main" id="{817A44B2-8439-975C-C834-E7B67683D117}"/>
              </a:ext>
            </a:extLst>
          </p:cNvPr>
          <p:cNvPicPr>
            <a:picLocks noChangeAspect="1"/>
          </p:cNvPicPr>
          <p:nvPr/>
        </p:nvPicPr>
        <p:blipFill>
          <a:blip r:embed="rId2"/>
          <a:stretch>
            <a:fillRect/>
          </a:stretch>
        </p:blipFill>
        <p:spPr>
          <a:xfrm>
            <a:off x="363704" y="5446006"/>
            <a:ext cx="3979180" cy="1053569"/>
          </a:xfrm>
          <a:prstGeom prst="rect">
            <a:avLst/>
          </a:prstGeom>
        </p:spPr>
      </p:pic>
    </p:spTree>
    <p:extLst>
      <p:ext uri="{BB962C8B-B14F-4D97-AF65-F5344CB8AC3E}">
        <p14:creationId xmlns:p14="http://schemas.microsoft.com/office/powerpoint/2010/main" val="131140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Licenciatarias de Transporte de Gas</a:t>
            </a:r>
          </a:p>
        </p:txBody>
      </p:sp>
      <p:sp>
        <p:nvSpPr>
          <p:cNvPr id="14" name="CuadroTexto 13">
            <a:extLst>
              <a:ext uri="{FF2B5EF4-FFF2-40B4-BE49-F238E27FC236}">
                <a16:creationId xmlns:a16="http://schemas.microsoft.com/office/drawing/2014/main" id="{1301C34E-1931-70BC-9443-65B978C1E760}"/>
              </a:ext>
            </a:extLst>
          </p:cNvPr>
          <p:cNvSpPr txBox="1"/>
          <p:nvPr/>
        </p:nvSpPr>
        <p:spPr>
          <a:xfrm>
            <a:off x="6467305" y="1274564"/>
            <a:ext cx="5267403" cy="1631216"/>
          </a:xfrm>
          <a:prstGeom prst="rect">
            <a:avLst/>
          </a:prstGeom>
          <a:ln w="19050">
            <a:solidFill>
              <a:schemeClr val="accent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uLnTx/>
                <a:uFillTx/>
                <a:latin typeface="Arial"/>
                <a:ea typeface="+mn-ea"/>
                <a:cs typeface="+mn-cs"/>
              </a:rPr>
              <a:t>CAPACIDAD DE INYECCIÓN </a:t>
            </a:r>
            <a:r>
              <a:rPr kumimoji="0" lang="es-AR" sz="1600" i="0" u="none" strike="noStrike" kern="1200" cap="none" spc="0" normalizeH="0" baseline="0" noProof="0" dirty="0">
                <a:ln>
                  <a:noFill/>
                </a:ln>
                <a:solidFill>
                  <a:srgbClr val="002060"/>
                </a:solidFill>
                <a:uLnTx/>
                <a:uFillTx/>
                <a:latin typeface="Arial"/>
                <a:ea typeface="+mn-ea"/>
                <a:cs typeface="+mn-cs"/>
              </a:rPr>
              <a:t>(en MM3/d) </a:t>
            </a:r>
            <a:endParaRPr kumimoji="0" lang="es-AR" sz="1600" i="0" u="none" strike="noStrike" kern="1200" cap="none" spc="0" normalizeH="0" baseline="0" noProof="0" dirty="0">
              <a:ln>
                <a:noFill/>
              </a:ln>
              <a:solidFill>
                <a:srgbClr val="278FD8"/>
              </a:solidFill>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AR" dirty="0">
              <a:solidFill>
                <a:srgbClr val="278FD8"/>
              </a:solidFill>
              <a:latin typeface="Arial"/>
            </a:endParaRPr>
          </a:p>
          <a:p>
            <a:pPr marL="0" marR="0" lvl="0" indent="0" defTabSz="914400" rtl="0" eaLnBrk="1" fontAlgn="auto" latinLnBrk="0" hangingPunct="1">
              <a:lnSpc>
                <a:spcPct val="100000"/>
              </a:lnSpc>
              <a:spcBef>
                <a:spcPts val="0"/>
              </a:spcBef>
              <a:spcAft>
                <a:spcPts val="0"/>
              </a:spcAft>
              <a:buClrTx/>
              <a:buSzTx/>
              <a:buFontTx/>
              <a:buNone/>
              <a:tabLst/>
              <a:defRPr/>
            </a:pPr>
            <a:r>
              <a:rPr lang="es-AR" dirty="0">
                <a:solidFill>
                  <a:srgbClr val="278FD8"/>
                </a:solidFill>
                <a:latin typeface="Arial"/>
              </a:rPr>
              <a:t>Gasoducto Norte                                         </a:t>
            </a:r>
            <a:r>
              <a:rPr lang="es-AR" dirty="0">
                <a:solidFill>
                  <a:srgbClr val="002060"/>
                </a:solidFill>
                <a:latin typeface="Arial"/>
              </a:rPr>
              <a:t>28,53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278FD8"/>
                </a:solidFill>
                <a:effectLst/>
                <a:uLnTx/>
                <a:uFillTx/>
                <a:latin typeface="Arial"/>
                <a:ea typeface="+mn-ea"/>
                <a:cs typeface="+mn-cs"/>
              </a:rPr>
              <a:t>Gasoducto Centro Oeste                             </a:t>
            </a:r>
            <a:r>
              <a:rPr kumimoji="0" lang="es-AR" b="0" i="0" u="none" strike="noStrike" kern="1200" cap="none" spc="0" normalizeH="0" baseline="0" noProof="0" dirty="0">
                <a:ln>
                  <a:noFill/>
                </a:ln>
                <a:solidFill>
                  <a:srgbClr val="002060"/>
                </a:solidFill>
                <a:effectLst/>
                <a:uLnTx/>
                <a:uFillTx/>
                <a:latin typeface="Arial"/>
                <a:ea typeface="+mn-ea"/>
                <a:cs typeface="+mn-cs"/>
              </a:rPr>
              <a:t>34,10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p:txBody>
      </p:sp>
      <p:pic>
        <p:nvPicPr>
          <p:cNvPr id="9" name="Imagen 8">
            <a:extLst>
              <a:ext uri="{FF2B5EF4-FFF2-40B4-BE49-F238E27FC236}">
                <a16:creationId xmlns:a16="http://schemas.microsoft.com/office/drawing/2014/main" id="{50B170B9-005E-88E5-7235-E4A62DC362D0}"/>
              </a:ext>
            </a:extLst>
          </p:cNvPr>
          <p:cNvPicPr>
            <a:picLocks noChangeAspect="1"/>
          </p:cNvPicPr>
          <p:nvPr/>
        </p:nvPicPr>
        <p:blipFill>
          <a:blip r:embed="rId3"/>
          <a:stretch>
            <a:fillRect/>
          </a:stretch>
        </p:blipFill>
        <p:spPr>
          <a:xfrm>
            <a:off x="10824623" y="1316261"/>
            <a:ext cx="774846" cy="455515"/>
          </a:xfrm>
          <a:prstGeom prst="rect">
            <a:avLst/>
          </a:prstGeom>
        </p:spPr>
      </p:pic>
      <p:sp>
        <p:nvSpPr>
          <p:cNvPr id="16" name="CuadroTexto 15">
            <a:extLst>
              <a:ext uri="{FF2B5EF4-FFF2-40B4-BE49-F238E27FC236}">
                <a16:creationId xmlns:a16="http://schemas.microsoft.com/office/drawing/2014/main" id="{04F93BAE-5902-0817-F4BC-36F987CEA7DA}"/>
              </a:ext>
            </a:extLst>
          </p:cNvPr>
          <p:cNvSpPr txBox="1"/>
          <p:nvPr/>
        </p:nvSpPr>
        <p:spPr>
          <a:xfrm>
            <a:off x="457292" y="1274564"/>
            <a:ext cx="5891752" cy="2154436"/>
          </a:xfrm>
          <a:prstGeom prst="rect">
            <a:avLst/>
          </a:prstGeom>
          <a:ln w="19050">
            <a:solidFill>
              <a:schemeClr val="accent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uLnTx/>
                <a:uFillTx/>
                <a:latin typeface="Arial"/>
                <a:ea typeface="+mn-ea"/>
                <a:cs typeface="+mn-cs"/>
              </a:rPr>
              <a:t>CAPACIDAD DE INYECCIÓN </a:t>
            </a:r>
            <a:r>
              <a:rPr kumimoji="0" lang="es-AR" sz="1600" i="0" u="none" strike="noStrike" kern="1200" cap="none" spc="0" normalizeH="0" baseline="0" noProof="0" dirty="0">
                <a:ln>
                  <a:noFill/>
                </a:ln>
                <a:solidFill>
                  <a:srgbClr val="002060"/>
                </a:solidFill>
                <a:uLnTx/>
                <a:uFillTx/>
                <a:latin typeface="Arial"/>
                <a:ea typeface="+mn-ea"/>
                <a:cs typeface="+mn-cs"/>
              </a:rPr>
              <a:t>(en MM3/d) </a:t>
            </a:r>
            <a:endParaRPr kumimoji="0" lang="es-AR" sz="1600" i="0" u="none" strike="noStrike" kern="1200" cap="none" spc="0" normalizeH="0" baseline="0" noProof="0" dirty="0">
              <a:ln>
                <a:noFill/>
              </a:ln>
              <a:solidFill>
                <a:srgbClr val="278FD8"/>
              </a:solidFill>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AR" dirty="0">
              <a:solidFill>
                <a:srgbClr val="278FD8"/>
              </a:solidFill>
              <a:latin typeface="Arial"/>
            </a:endParaRPr>
          </a:p>
          <a:p>
            <a:pPr>
              <a:defRPr/>
            </a:pPr>
            <a:r>
              <a:rPr lang="es-AR" dirty="0">
                <a:solidFill>
                  <a:srgbClr val="278FD8"/>
                </a:solidFill>
                <a:latin typeface="Arial"/>
              </a:rPr>
              <a:t>Gasoducto </a:t>
            </a:r>
            <a:r>
              <a:rPr lang="es-AR" dirty="0" err="1">
                <a:solidFill>
                  <a:srgbClr val="278FD8"/>
                </a:solidFill>
                <a:latin typeface="Arial"/>
              </a:rPr>
              <a:t>Neuba</a:t>
            </a:r>
            <a:r>
              <a:rPr lang="es-AR" dirty="0">
                <a:solidFill>
                  <a:srgbClr val="278FD8"/>
                </a:solidFill>
                <a:latin typeface="Arial"/>
              </a:rPr>
              <a:t> I                                               </a:t>
            </a:r>
            <a:r>
              <a:rPr lang="es-AR" dirty="0">
                <a:solidFill>
                  <a:srgbClr val="002060"/>
                </a:solidFill>
                <a:latin typeface="Arial"/>
              </a:rPr>
              <a:t>15,50</a:t>
            </a:r>
            <a:r>
              <a:rPr lang="es-AR" dirty="0">
                <a:solidFill>
                  <a:srgbClr val="278FD8"/>
                </a:solidFill>
                <a:latin typeface="Arial"/>
              </a:rPr>
              <a:t>                                          </a:t>
            </a:r>
            <a:r>
              <a:rPr lang="es-AR" sz="1400" dirty="0"/>
              <a:t>(</a:t>
            </a:r>
            <a:r>
              <a:rPr lang="es-AR" sz="1400" dirty="0" err="1"/>
              <a:t>Neuba</a:t>
            </a:r>
            <a:r>
              <a:rPr lang="es-AR" sz="1400" dirty="0"/>
              <a:t> I + Cordillerano + Huincul + </a:t>
            </a:r>
            <a:r>
              <a:rPr lang="es-AR" sz="1400" dirty="0" err="1"/>
              <a:t>Gtos</a:t>
            </a:r>
            <a:r>
              <a:rPr lang="es-AR" sz="1400" dirty="0"/>
              <a:t>. regionales)              </a:t>
            </a:r>
            <a:endParaRPr lang="es-AR" sz="18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es-AR" b="0" i="0" u="none" strike="noStrike" kern="1200" cap="none" spc="0" normalizeH="0" baseline="0" noProof="0" dirty="0">
              <a:ln>
                <a:noFill/>
              </a:ln>
              <a:solidFill>
                <a:srgbClr val="278FD8"/>
              </a:solidFill>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278FD8"/>
                </a:solidFill>
                <a:effectLst/>
                <a:uLnTx/>
                <a:uFillTx/>
                <a:latin typeface="Arial"/>
                <a:ea typeface="+mn-ea"/>
                <a:cs typeface="+mn-cs"/>
              </a:rPr>
              <a:t>Gasoducto </a:t>
            </a:r>
            <a:r>
              <a:rPr kumimoji="0" lang="es-AR" b="0" i="0" u="none" strike="noStrike" kern="1200" cap="none" spc="0" normalizeH="0" baseline="0" noProof="0" dirty="0" err="1">
                <a:ln>
                  <a:noFill/>
                </a:ln>
                <a:solidFill>
                  <a:srgbClr val="278FD8"/>
                </a:solidFill>
                <a:effectLst/>
                <a:uLnTx/>
                <a:uFillTx/>
                <a:latin typeface="Arial"/>
                <a:ea typeface="+mn-ea"/>
                <a:cs typeface="+mn-cs"/>
              </a:rPr>
              <a:t>Neuba</a:t>
            </a:r>
            <a:r>
              <a:rPr kumimoji="0" lang="es-AR" b="0" i="0" u="none" strike="noStrike" kern="1200" cap="none" spc="0" normalizeH="0" baseline="0" noProof="0" dirty="0">
                <a:ln>
                  <a:noFill/>
                </a:ln>
                <a:solidFill>
                  <a:srgbClr val="278FD8"/>
                </a:solidFill>
                <a:effectLst/>
                <a:uLnTx/>
                <a:uFillTx/>
                <a:latin typeface="Arial"/>
                <a:ea typeface="+mn-ea"/>
                <a:cs typeface="+mn-cs"/>
              </a:rPr>
              <a:t> II                                               </a:t>
            </a:r>
            <a:r>
              <a:rPr kumimoji="0" lang="es-AR" b="0" i="0" u="none" strike="noStrike" kern="1200" cap="none" spc="0" normalizeH="0" baseline="0" noProof="0" dirty="0">
                <a:ln>
                  <a:noFill/>
                </a:ln>
                <a:solidFill>
                  <a:srgbClr val="002060"/>
                </a:solidFill>
                <a:effectLst/>
                <a:uLnTx/>
                <a:uFillTx/>
                <a:latin typeface="Arial"/>
                <a:ea typeface="+mn-ea"/>
                <a:cs typeface="+mn-cs"/>
              </a:rPr>
              <a:t>31,11</a:t>
            </a:r>
            <a:endParaRPr lang="es-AR" sz="1600" dirty="0">
              <a:solidFill>
                <a:srgbClr val="278FD8"/>
              </a:solidFill>
              <a:latin typeface="Arial"/>
            </a:endParaRPr>
          </a:p>
          <a:p>
            <a:pPr marL="0" marR="0" lvl="0" indent="0" defTabSz="914400" rtl="0" eaLnBrk="1" fontAlgn="auto" latinLnBrk="0" hangingPunct="1">
              <a:lnSpc>
                <a:spcPct val="100000"/>
              </a:lnSpc>
              <a:spcBef>
                <a:spcPts val="0"/>
              </a:spcBef>
              <a:spcAft>
                <a:spcPts val="0"/>
              </a:spcAft>
              <a:buClrTx/>
              <a:buSzTx/>
              <a:buFontTx/>
              <a:buNone/>
              <a:tabLst/>
              <a:defRPr/>
            </a:pPr>
            <a:r>
              <a:rPr lang="es-AR" dirty="0">
                <a:solidFill>
                  <a:srgbClr val="278FD8"/>
                </a:solidFill>
                <a:latin typeface="Arial"/>
              </a:rPr>
              <a:t>Gasoducto General San Martin                             </a:t>
            </a:r>
            <a:r>
              <a:rPr lang="es-AR" dirty="0">
                <a:solidFill>
                  <a:srgbClr val="002060"/>
                </a:solidFill>
                <a:latin typeface="Arial"/>
              </a:rPr>
              <a:t>41,05</a:t>
            </a:r>
          </a:p>
        </p:txBody>
      </p:sp>
      <p:pic>
        <p:nvPicPr>
          <p:cNvPr id="17" name="Imagen 16">
            <a:extLst>
              <a:ext uri="{FF2B5EF4-FFF2-40B4-BE49-F238E27FC236}">
                <a16:creationId xmlns:a16="http://schemas.microsoft.com/office/drawing/2014/main" id="{080091A5-C776-6799-DFC1-35D8818D4280}"/>
              </a:ext>
            </a:extLst>
          </p:cNvPr>
          <p:cNvPicPr>
            <a:picLocks noChangeAspect="1"/>
          </p:cNvPicPr>
          <p:nvPr/>
        </p:nvPicPr>
        <p:blipFill>
          <a:blip r:embed="rId4"/>
          <a:stretch>
            <a:fillRect/>
          </a:stretch>
        </p:blipFill>
        <p:spPr>
          <a:xfrm>
            <a:off x="5547553" y="1393718"/>
            <a:ext cx="705764" cy="300603"/>
          </a:xfrm>
          <a:prstGeom prst="rect">
            <a:avLst/>
          </a:prstGeom>
        </p:spPr>
      </p:pic>
      <p:pic>
        <p:nvPicPr>
          <p:cNvPr id="18" name="Imagen 17">
            <a:extLst>
              <a:ext uri="{FF2B5EF4-FFF2-40B4-BE49-F238E27FC236}">
                <a16:creationId xmlns:a16="http://schemas.microsoft.com/office/drawing/2014/main" id="{58202A8A-834E-F74B-18D5-496DCC5727A5}"/>
              </a:ext>
            </a:extLst>
          </p:cNvPr>
          <p:cNvPicPr>
            <a:picLocks noChangeAspect="1"/>
          </p:cNvPicPr>
          <p:nvPr/>
        </p:nvPicPr>
        <p:blipFill rotWithShape="1">
          <a:blip r:embed="rId5"/>
          <a:srcRect l="886" t="2307" r="160" b="7360"/>
          <a:stretch/>
        </p:blipFill>
        <p:spPr>
          <a:xfrm>
            <a:off x="457292" y="4053492"/>
            <a:ext cx="10210800" cy="2535174"/>
          </a:xfrm>
          <a:prstGeom prst="rect">
            <a:avLst/>
          </a:prstGeom>
          <a:ln w="19050">
            <a:solidFill>
              <a:schemeClr val="accent2"/>
            </a:solidFill>
          </a:ln>
        </p:spPr>
      </p:pic>
      <p:sp>
        <p:nvSpPr>
          <p:cNvPr id="19" name="Rectángulo 18">
            <a:extLst>
              <a:ext uri="{FF2B5EF4-FFF2-40B4-BE49-F238E27FC236}">
                <a16:creationId xmlns:a16="http://schemas.microsoft.com/office/drawing/2014/main" id="{89A153AA-1CBB-6688-90A9-DA123D857C80}"/>
              </a:ext>
            </a:extLst>
          </p:cNvPr>
          <p:cNvSpPr/>
          <p:nvPr/>
        </p:nvSpPr>
        <p:spPr>
          <a:xfrm>
            <a:off x="325359" y="3620869"/>
            <a:ext cx="10444388" cy="338554"/>
          </a:xfrm>
          <a:prstGeom prst="rect">
            <a:avLst/>
          </a:prstGeom>
        </p:spPr>
        <p:txBody>
          <a:bodyPr wrap="square">
            <a:spAutoFit/>
          </a:bodyPr>
          <a:lstStyle/>
          <a:p>
            <a:r>
              <a:rPr lang="es-AR" sz="1600" b="1" dirty="0">
                <a:solidFill>
                  <a:srgbClr val="002060"/>
                </a:solidFill>
              </a:rPr>
              <a:t>Expansión de la Capacidad Nominal de Inyección por Gasoductos Troncales 1993 – 2021 (en MM m3/día)</a:t>
            </a:r>
            <a:endParaRPr lang="en-US" sz="1600" b="1" dirty="0">
              <a:solidFill>
                <a:srgbClr val="002060"/>
              </a:solidFill>
            </a:endParaRPr>
          </a:p>
        </p:txBody>
      </p:sp>
    </p:spTree>
    <p:extLst>
      <p:ext uri="{BB962C8B-B14F-4D97-AF65-F5344CB8AC3E}">
        <p14:creationId xmlns:p14="http://schemas.microsoft.com/office/powerpoint/2010/main" val="2536960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Concesionaria de Transporte de Gas</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sp>
        <p:nvSpPr>
          <p:cNvPr id="12" name="CuadroTexto 11">
            <a:extLst>
              <a:ext uri="{FF2B5EF4-FFF2-40B4-BE49-F238E27FC236}">
                <a16:creationId xmlns:a16="http://schemas.microsoft.com/office/drawing/2014/main" id="{F026869C-E8B3-2B71-A70D-21DB862A0023}"/>
              </a:ext>
            </a:extLst>
          </p:cNvPr>
          <p:cNvSpPr txBox="1"/>
          <p:nvPr/>
        </p:nvSpPr>
        <p:spPr>
          <a:xfrm>
            <a:off x="390002" y="978535"/>
            <a:ext cx="5774824"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278FD8"/>
                </a:solidFill>
                <a:latin typeface="Arial"/>
              </a:rPr>
              <a:t>ENERGÍA ARGENTINA S.A. (ENARSA)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Gasoducto GNEA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278FD8"/>
                </a:solidFill>
                <a:effectLst/>
                <a:uLnTx/>
                <a:uFillTx/>
                <a:latin typeface="Arial"/>
                <a:ea typeface="+mn-ea"/>
                <a:cs typeface="+mn-cs"/>
              </a:rPr>
              <a:t>DECRETO </a:t>
            </a:r>
            <a:r>
              <a:rPr kumimoji="0" lang="es-AR" sz="2000" i="0" u="none" strike="noStrike" kern="1200" cap="none" spc="0" normalizeH="0" baseline="0" noProof="0" dirty="0" err="1">
                <a:ln>
                  <a:noFill/>
                </a:ln>
                <a:solidFill>
                  <a:srgbClr val="278FD8"/>
                </a:solidFill>
                <a:effectLst/>
                <a:uLnTx/>
                <a:uFillTx/>
                <a:latin typeface="Arial"/>
                <a:ea typeface="+mn-ea"/>
                <a:cs typeface="+mn-cs"/>
              </a:rPr>
              <a:t>N°</a:t>
            </a:r>
            <a:r>
              <a:rPr kumimoji="0" lang="es-AR" sz="2000" i="0" u="none" strike="noStrike" kern="1200" cap="none" spc="0" normalizeH="0" baseline="0" noProof="0" dirty="0">
                <a:ln>
                  <a:noFill/>
                </a:ln>
                <a:solidFill>
                  <a:srgbClr val="278FD8"/>
                </a:solidFill>
                <a:effectLst/>
                <a:uLnTx/>
                <a:uFillTx/>
                <a:latin typeface="Arial"/>
                <a:ea typeface="+mn-ea"/>
                <a:cs typeface="+mn-cs"/>
              </a:rPr>
              <a:t> 1136/2010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
        <p:nvSpPr>
          <p:cNvPr id="14" name="CuadroTexto 13">
            <a:extLst>
              <a:ext uri="{FF2B5EF4-FFF2-40B4-BE49-F238E27FC236}">
                <a16:creationId xmlns:a16="http://schemas.microsoft.com/office/drawing/2014/main" id="{1301C34E-1931-70BC-9443-65B978C1E760}"/>
              </a:ext>
            </a:extLst>
          </p:cNvPr>
          <p:cNvSpPr txBox="1"/>
          <p:nvPr/>
        </p:nvSpPr>
        <p:spPr>
          <a:xfrm>
            <a:off x="494300" y="2187460"/>
            <a:ext cx="5267403" cy="4401205"/>
          </a:xfrm>
          <a:prstGeom prst="rect">
            <a:avLst/>
          </a:prstGeom>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Arial"/>
                <a:ea typeface="+mn-ea"/>
                <a:cs typeface="+mn-cs"/>
              </a:rPr>
              <a:t>Sistema GNEA</a:t>
            </a:r>
            <a:endParaRPr kumimoji="0" lang="es-AR" sz="2400" b="1" i="0" u="none" strike="noStrike" kern="1200" cap="none" spc="0" normalizeH="0" baseline="0" noProof="0" dirty="0">
              <a:ln>
                <a:noFill/>
              </a:ln>
              <a:solidFill>
                <a:srgbClr val="278FD8"/>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mn-ea"/>
                <a:cs typeface="+mn-cs"/>
              </a:rPr>
              <a:t>(PROYECTO)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a:p>
            <a:pPr algn="ctr">
              <a:defRPr/>
            </a:pPr>
            <a:r>
              <a:rPr lang="es-AR" sz="1600" b="1" dirty="0">
                <a:solidFill>
                  <a:srgbClr val="002060"/>
                </a:solidFill>
                <a:latin typeface="Arial"/>
              </a:rPr>
              <a:t>1464,409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Arial"/>
                <a:ea typeface="+mn-ea"/>
                <a:cs typeface="+mn-cs"/>
              </a:rPr>
              <a:t>KM DE GASODUCTO TRONCAL</a:t>
            </a:r>
          </a:p>
          <a:p>
            <a:pPr algn="ctr">
              <a:defRPr/>
            </a:pPr>
            <a:endParaRPr lang="es-AR" sz="1400" b="1" dirty="0">
              <a:solidFill>
                <a:srgbClr val="002060"/>
              </a:solidFill>
              <a:latin typeface="Arial"/>
            </a:endParaRPr>
          </a:p>
          <a:p>
            <a:pPr algn="ctr">
              <a:defRPr/>
            </a:pPr>
            <a:r>
              <a:rPr lang="es-AR" sz="1600" b="1" dirty="0">
                <a:solidFill>
                  <a:srgbClr val="002060"/>
                </a:solidFill>
                <a:latin typeface="Arial"/>
              </a:rPr>
              <a:t>Ramales 1533 km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Arial"/>
                <a:ea typeface="+mn-ea"/>
                <a:cs typeface="+mn-cs"/>
              </a:rPr>
              <a:t>(Santa Fe - Chaco - Formosa)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Arial"/>
              <a:ea typeface="+mn-ea"/>
              <a:cs typeface="+mn-cs"/>
            </a:endParaRPr>
          </a:p>
          <a:p>
            <a:pPr algn="ctr">
              <a:defRPr/>
            </a:pPr>
            <a:r>
              <a:rPr lang="es-AR" sz="1600" b="1" dirty="0">
                <a:solidFill>
                  <a:srgbClr val="002060"/>
                </a:solidFill>
                <a:latin typeface="Arial"/>
              </a:rPr>
              <a:t>168</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Localidades a Abastecer</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Entre las Ciudades mas importantes se encuentran Reconquista, Formosa, Resistencia, Corrientes, Posadas.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400" dirty="0">
              <a:solidFill>
                <a:srgbClr val="278FD8"/>
              </a:solidFill>
              <a:latin typeface="Arial"/>
            </a:endParaRPr>
          </a:p>
          <a:p>
            <a:pPr marR="0" lvl="0" indent="0" algn="ctr" fontAlgn="auto">
              <a:lnSpc>
                <a:spcPct val="100000"/>
              </a:lnSpc>
              <a:spcBef>
                <a:spcPts val="0"/>
              </a:spcBef>
              <a:spcAft>
                <a:spcPts val="0"/>
              </a:spcAft>
              <a:buClrTx/>
              <a:buSzTx/>
              <a:buFontTx/>
              <a:buNone/>
              <a:tabLst/>
              <a:defRPr/>
            </a:pPr>
            <a:r>
              <a:rPr lang="es-AR" sz="1600" b="1" dirty="0">
                <a:solidFill>
                  <a:srgbClr val="002060"/>
                </a:solidFill>
                <a:latin typeface="Arial"/>
              </a:rPr>
              <a:t>Pendiente de conclusión la Etapa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Provincias de Corrientes y Misiones (1551 </a:t>
            </a:r>
            <a:r>
              <a:rPr lang="es-AR" sz="1400" dirty="0" err="1">
                <a:solidFill>
                  <a:srgbClr val="278FD8"/>
                </a:solidFill>
                <a:latin typeface="Arial"/>
              </a:rPr>
              <a:t>kms</a:t>
            </a:r>
            <a:r>
              <a:rPr lang="es-AR" sz="1400" dirty="0">
                <a:solidFill>
                  <a:srgbClr val="278FD8"/>
                </a:solidFill>
                <a:latin typeface="Arial"/>
              </a:rPr>
              <a:t> de Ramales)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-Compresión (8 Plantas Compresoras)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Incluidos en programa TRANSPORT.AR</a:t>
            </a:r>
            <a:endParaRPr kumimoji="0" lang="es-AR" sz="2000" b="0" i="0" u="none" strike="noStrike" kern="1200" cap="none" spc="0" normalizeH="0" baseline="0" noProof="0" dirty="0">
              <a:ln>
                <a:noFill/>
              </a:ln>
              <a:solidFill>
                <a:srgbClr val="278FD8"/>
              </a:solidFill>
              <a:effectLst/>
              <a:uLnTx/>
              <a:uFillTx/>
              <a:latin typeface="Arial"/>
              <a:ea typeface="+mn-ea"/>
              <a:cs typeface="+mn-cs"/>
            </a:endParaRPr>
          </a:p>
        </p:txBody>
      </p:sp>
      <p:grpSp>
        <p:nvGrpSpPr>
          <p:cNvPr id="2" name="Grupo 1">
            <a:extLst>
              <a:ext uri="{FF2B5EF4-FFF2-40B4-BE49-F238E27FC236}">
                <a16:creationId xmlns:a16="http://schemas.microsoft.com/office/drawing/2014/main" id="{B0A5A465-1FB7-3F59-B80B-7EABB8C16873}"/>
              </a:ext>
            </a:extLst>
          </p:cNvPr>
          <p:cNvGrpSpPr/>
          <p:nvPr/>
        </p:nvGrpSpPr>
        <p:grpSpPr>
          <a:xfrm>
            <a:off x="6430297" y="1099613"/>
            <a:ext cx="5359990" cy="5489053"/>
            <a:chOff x="6024442" y="641763"/>
            <a:chExt cx="5635486" cy="6036865"/>
          </a:xfrm>
        </p:grpSpPr>
        <p:pic>
          <p:nvPicPr>
            <p:cNvPr id="4" name="Imagen 3">
              <a:extLst>
                <a:ext uri="{FF2B5EF4-FFF2-40B4-BE49-F238E27FC236}">
                  <a16:creationId xmlns:a16="http://schemas.microsoft.com/office/drawing/2014/main" id="{1BF8EEB5-9F98-5096-2113-C13677A3AB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6024442" y="641763"/>
              <a:ext cx="5635486" cy="6036865"/>
            </a:xfrm>
            <a:prstGeom prst="rect">
              <a:avLst/>
            </a:prstGeom>
            <a:ln w="19050">
              <a:solidFill>
                <a:schemeClr val="accent2"/>
              </a:solidFill>
            </a:ln>
          </p:spPr>
        </p:pic>
        <p:grpSp>
          <p:nvGrpSpPr>
            <p:cNvPr id="5" name="Grupo 4">
              <a:extLst>
                <a:ext uri="{FF2B5EF4-FFF2-40B4-BE49-F238E27FC236}">
                  <a16:creationId xmlns:a16="http://schemas.microsoft.com/office/drawing/2014/main" id="{37E440A8-8135-F420-6359-74A34DEC1DD6}"/>
                </a:ext>
              </a:extLst>
            </p:cNvPr>
            <p:cNvGrpSpPr/>
            <p:nvPr/>
          </p:nvGrpSpPr>
          <p:grpSpPr>
            <a:xfrm>
              <a:off x="6029325" y="674100"/>
              <a:ext cx="2987791" cy="1326150"/>
              <a:chOff x="6029325" y="674100"/>
              <a:chExt cx="2987791" cy="1326150"/>
            </a:xfrm>
          </p:grpSpPr>
          <p:cxnSp>
            <p:nvCxnSpPr>
              <p:cNvPr id="6" name="Conector recto 5">
                <a:extLst>
                  <a:ext uri="{FF2B5EF4-FFF2-40B4-BE49-F238E27FC236}">
                    <a16:creationId xmlns:a16="http://schemas.microsoft.com/office/drawing/2014/main" id="{9212AD68-96EE-6F20-952D-6067E26387A1}"/>
                  </a:ext>
                </a:extLst>
              </p:cNvPr>
              <p:cNvCxnSpPr/>
              <p:nvPr/>
            </p:nvCxnSpPr>
            <p:spPr>
              <a:xfrm flipV="1">
                <a:off x="6880225" y="778933"/>
                <a:ext cx="37042" cy="878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C61EF381-F70E-CDA4-15B6-49C473E1F091}"/>
                  </a:ext>
                </a:extLst>
              </p:cNvPr>
              <p:cNvSpPr txBox="1"/>
              <p:nvPr/>
            </p:nvSpPr>
            <p:spPr>
              <a:xfrm>
                <a:off x="7552383" y="674100"/>
                <a:ext cx="1464733" cy="230832"/>
              </a:xfrm>
              <a:prstGeom prst="rect">
                <a:avLst/>
              </a:prstGeom>
              <a:noFill/>
            </p:spPr>
            <p:txBody>
              <a:bodyPr wrap="square" rtlCol="0">
                <a:spAutoFit/>
              </a:bodyPr>
              <a:lstStyle/>
              <a:p>
                <a:r>
                  <a:rPr lang="es-AR" sz="900" dirty="0"/>
                  <a:t>Gasoducto Juana Azurduy</a:t>
                </a:r>
                <a:endParaRPr lang="en-US" sz="900" dirty="0"/>
              </a:p>
            </p:txBody>
          </p:sp>
          <p:cxnSp>
            <p:nvCxnSpPr>
              <p:cNvPr id="8" name="Conector recto de flecha 7">
                <a:extLst>
                  <a:ext uri="{FF2B5EF4-FFF2-40B4-BE49-F238E27FC236}">
                    <a16:creationId xmlns:a16="http://schemas.microsoft.com/office/drawing/2014/main" id="{0CCA2E91-ABF9-FCA0-E577-0F04470A0E2E}"/>
                  </a:ext>
                </a:extLst>
              </p:cNvPr>
              <p:cNvCxnSpPr/>
              <p:nvPr/>
            </p:nvCxnSpPr>
            <p:spPr>
              <a:xfrm>
                <a:off x="6917267" y="789516"/>
                <a:ext cx="68278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002A6CB5-7FEB-05D8-FB46-7326DAE43604}"/>
                  </a:ext>
                </a:extLst>
              </p:cNvPr>
              <p:cNvCxnSpPr/>
              <p:nvPr/>
            </p:nvCxnSpPr>
            <p:spPr>
              <a:xfrm flipV="1">
                <a:off x="6834183" y="853677"/>
                <a:ext cx="57684" cy="358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rma libre 12">
                <a:extLst>
                  <a:ext uri="{FF2B5EF4-FFF2-40B4-BE49-F238E27FC236}">
                    <a16:creationId xmlns:a16="http://schemas.microsoft.com/office/drawing/2014/main" id="{68839D76-4446-C986-DDC3-E39E78143C19}"/>
                  </a:ext>
                </a:extLst>
              </p:cNvPr>
              <p:cNvSpPr/>
              <p:nvPr/>
            </p:nvSpPr>
            <p:spPr>
              <a:xfrm>
                <a:off x="6214533" y="1221861"/>
                <a:ext cx="457818" cy="668867"/>
              </a:xfrm>
              <a:custGeom>
                <a:avLst/>
                <a:gdLst>
                  <a:gd name="connsiteX0" fmla="*/ 0 w 457818"/>
                  <a:gd name="connsiteY0" fmla="*/ 668867 h 668867"/>
                  <a:gd name="connsiteX1" fmla="*/ 8466 w 457818"/>
                  <a:gd name="connsiteY1" fmla="*/ 533400 h 668867"/>
                  <a:gd name="connsiteX2" fmla="*/ 42333 w 457818"/>
                  <a:gd name="connsiteY2" fmla="*/ 457200 h 668867"/>
                  <a:gd name="connsiteX3" fmla="*/ 67733 w 457818"/>
                  <a:gd name="connsiteY3" fmla="*/ 431800 h 668867"/>
                  <a:gd name="connsiteX4" fmla="*/ 118533 w 457818"/>
                  <a:gd name="connsiteY4" fmla="*/ 406400 h 668867"/>
                  <a:gd name="connsiteX5" fmla="*/ 143933 w 457818"/>
                  <a:gd name="connsiteY5" fmla="*/ 381000 h 668867"/>
                  <a:gd name="connsiteX6" fmla="*/ 169333 w 457818"/>
                  <a:gd name="connsiteY6" fmla="*/ 364067 h 668867"/>
                  <a:gd name="connsiteX7" fmla="*/ 211666 w 457818"/>
                  <a:gd name="connsiteY7" fmla="*/ 330200 h 668867"/>
                  <a:gd name="connsiteX8" fmla="*/ 245533 w 457818"/>
                  <a:gd name="connsiteY8" fmla="*/ 279400 h 668867"/>
                  <a:gd name="connsiteX9" fmla="*/ 279400 w 457818"/>
                  <a:gd name="connsiteY9" fmla="*/ 237067 h 668867"/>
                  <a:gd name="connsiteX10" fmla="*/ 304800 w 457818"/>
                  <a:gd name="connsiteY10" fmla="*/ 186267 h 668867"/>
                  <a:gd name="connsiteX11" fmla="*/ 313266 w 457818"/>
                  <a:gd name="connsiteY11" fmla="*/ 160867 h 668867"/>
                  <a:gd name="connsiteX12" fmla="*/ 330200 w 457818"/>
                  <a:gd name="connsiteY12" fmla="*/ 143933 h 668867"/>
                  <a:gd name="connsiteX13" fmla="*/ 381000 w 457818"/>
                  <a:gd name="connsiteY13" fmla="*/ 118533 h 668867"/>
                  <a:gd name="connsiteX14" fmla="*/ 406400 w 457818"/>
                  <a:gd name="connsiteY14" fmla="*/ 93133 h 668867"/>
                  <a:gd name="connsiteX15" fmla="*/ 431800 w 457818"/>
                  <a:gd name="connsiteY15" fmla="*/ 76200 h 668867"/>
                  <a:gd name="connsiteX16" fmla="*/ 457200 w 457818"/>
                  <a:gd name="connsiteY16" fmla="*/ 25400 h 668867"/>
                  <a:gd name="connsiteX17" fmla="*/ 457200 w 457818"/>
                  <a:gd name="connsiteY17" fmla="*/ 0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818" h="668867">
                    <a:moveTo>
                      <a:pt x="0" y="668867"/>
                    </a:moveTo>
                    <a:cubicBezTo>
                      <a:pt x="2822" y="623711"/>
                      <a:pt x="2353" y="578229"/>
                      <a:pt x="8466" y="533400"/>
                    </a:cubicBezTo>
                    <a:cubicBezTo>
                      <a:pt x="12077" y="506918"/>
                      <a:pt x="24929" y="478085"/>
                      <a:pt x="42333" y="457200"/>
                    </a:cubicBezTo>
                    <a:cubicBezTo>
                      <a:pt x="49998" y="448002"/>
                      <a:pt x="57770" y="438442"/>
                      <a:pt x="67733" y="431800"/>
                    </a:cubicBezTo>
                    <a:cubicBezTo>
                      <a:pt x="144103" y="380886"/>
                      <a:pt x="38599" y="473011"/>
                      <a:pt x="118533" y="406400"/>
                    </a:cubicBezTo>
                    <a:cubicBezTo>
                      <a:pt x="127731" y="398735"/>
                      <a:pt x="134735" y="388665"/>
                      <a:pt x="143933" y="381000"/>
                    </a:cubicBezTo>
                    <a:cubicBezTo>
                      <a:pt x="151750" y="374486"/>
                      <a:pt x="161387" y="370424"/>
                      <a:pt x="169333" y="364067"/>
                    </a:cubicBezTo>
                    <a:cubicBezTo>
                      <a:pt x="229654" y="315810"/>
                      <a:pt x="133488" y="382318"/>
                      <a:pt x="211666" y="330200"/>
                    </a:cubicBezTo>
                    <a:cubicBezTo>
                      <a:pt x="231798" y="269805"/>
                      <a:pt x="203252" y="342821"/>
                      <a:pt x="245533" y="279400"/>
                    </a:cubicBezTo>
                    <a:cubicBezTo>
                      <a:pt x="278249" y="230326"/>
                      <a:pt x="222595" y="274936"/>
                      <a:pt x="279400" y="237067"/>
                    </a:cubicBezTo>
                    <a:cubicBezTo>
                      <a:pt x="300679" y="173224"/>
                      <a:pt x="271974" y="251918"/>
                      <a:pt x="304800" y="186267"/>
                    </a:cubicBezTo>
                    <a:cubicBezTo>
                      <a:pt x="308791" y="178285"/>
                      <a:pt x="308674" y="168520"/>
                      <a:pt x="313266" y="160867"/>
                    </a:cubicBezTo>
                    <a:cubicBezTo>
                      <a:pt x="317373" y="154022"/>
                      <a:pt x="323966" y="148920"/>
                      <a:pt x="330200" y="143933"/>
                    </a:cubicBezTo>
                    <a:cubicBezTo>
                      <a:pt x="353646" y="125176"/>
                      <a:pt x="354173" y="127476"/>
                      <a:pt x="381000" y="118533"/>
                    </a:cubicBezTo>
                    <a:cubicBezTo>
                      <a:pt x="389467" y="110066"/>
                      <a:pt x="397202" y="100798"/>
                      <a:pt x="406400" y="93133"/>
                    </a:cubicBezTo>
                    <a:cubicBezTo>
                      <a:pt x="414217" y="86619"/>
                      <a:pt x="424605" y="83395"/>
                      <a:pt x="431800" y="76200"/>
                    </a:cubicBezTo>
                    <a:cubicBezTo>
                      <a:pt x="443501" y="64499"/>
                      <a:pt x="454446" y="41926"/>
                      <a:pt x="457200" y="25400"/>
                    </a:cubicBezTo>
                    <a:cubicBezTo>
                      <a:pt x="458592" y="17049"/>
                      <a:pt x="457200" y="8467"/>
                      <a:pt x="457200" y="0"/>
                    </a:cubicBezTo>
                  </a:path>
                </a:pathLst>
              </a:cu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ector recto 12">
                <a:extLst>
                  <a:ext uri="{FF2B5EF4-FFF2-40B4-BE49-F238E27FC236}">
                    <a16:creationId xmlns:a16="http://schemas.microsoft.com/office/drawing/2014/main" id="{DD3B0BEE-2533-D3B8-2FB1-45A3182891B0}"/>
                  </a:ext>
                </a:extLst>
              </p:cNvPr>
              <p:cNvCxnSpPr>
                <a:stCxn id="11" idx="0"/>
              </p:cNvCxnSpPr>
              <p:nvPr/>
            </p:nvCxnSpPr>
            <p:spPr>
              <a:xfrm>
                <a:off x="6214533" y="1890728"/>
                <a:ext cx="21961" cy="6666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Forma libre 23">
                <a:extLst>
                  <a:ext uri="{FF2B5EF4-FFF2-40B4-BE49-F238E27FC236}">
                    <a16:creationId xmlns:a16="http://schemas.microsoft.com/office/drawing/2014/main" id="{8E0400C2-9AB3-B671-B37B-4DD824A38331}"/>
                  </a:ext>
                </a:extLst>
              </p:cNvPr>
              <p:cNvSpPr/>
              <p:nvPr/>
            </p:nvSpPr>
            <p:spPr>
              <a:xfrm>
                <a:off x="6029325" y="1936750"/>
                <a:ext cx="193675" cy="63500"/>
              </a:xfrm>
              <a:custGeom>
                <a:avLst/>
                <a:gdLst>
                  <a:gd name="connsiteX0" fmla="*/ 193675 w 193675"/>
                  <a:gd name="connsiteY0" fmla="*/ 31750 h 63500"/>
                  <a:gd name="connsiteX1" fmla="*/ 177800 w 193675"/>
                  <a:gd name="connsiteY1" fmla="*/ 38100 h 63500"/>
                  <a:gd name="connsiteX2" fmla="*/ 158750 w 193675"/>
                  <a:gd name="connsiteY2" fmla="*/ 50800 h 63500"/>
                  <a:gd name="connsiteX3" fmla="*/ 149225 w 193675"/>
                  <a:gd name="connsiteY3" fmla="*/ 53975 h 63500"/>
                  <a:gd name="connsiteX4" fmla="*/ 139700 w 193675"/>
                  <a:gd name="connsiteY4" fmla="*/ 60325 h 63500"/>
                  <a:gd name="connsiteX5" fmla="*/ 123825 w 193675"/>
                  <a:gd name="connsiteY5" fmla="*/ 63500 h 63500"/>
                  <a:gd name="connsiteX6" fmla="*/ 92075 w 193675"/>
                  <a:gd name="connsiteY6" fmla="*/ 60325 h 63500"/>
                  <a:gd name="connsiteX7" fmla="*/ 82550 w 193675"/>
                  <a:gd name="connsiteY7" fmla="*/ 47625 h 63500"/>
                  <a:gd name="connsiteX8" fmla="*/ 73025 w 193675"/>
                  <a:gd name="connsiteY8" fmla="*/ 41275 h 63500"/>
                  <a:gd name="connsiteX9" fmla="*/ 44450 w 193675"/>
                  <a:gd name="connsiteY9" fmla="*/ 19050 h 63500"/>
                  <a:gd name="connsiteX10" fmla="*/ 15875 w 193675"/>
                  <a:gd name="connsiteY10" fmla="*/ 6350 h 63500"/>
                  <a:gd name="connsiteX11" fmla="*/ 6350 w 193675"/>
                  <a:gd name="connsiteY11" fmla="*/ 3175 h 63500"/>
                  <a:gd name="connsiteX12" fmla="*/ 0 w 193675"/>
                  <a:gd name="connsiteY12"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75" h="63500">
                    <a:moveTo>
                      <a:pt x="193675" y="31750"/>
                    </a:moveTo>
                    <a:cubicBezTo>
                      <a:pt x="188383" y="33867"/>
                      <a:pt x="182803" y="35371"/>
                      <a:pt x="177800" y="38100"/>
                    </a:cubicBezTo>
                    <a:cubicBezTo>
                      <a:pt x="171100" y="41754"/>
                      <a:pt x="165990" y="48387"/>
                      <a:pt x="158750" y="50800"/>
                    </a:cubicBezTo>
                    <a:cubicBezTo>
                      <a:pt x="155575" y="51858"/>
                      <a:pt x="152218" y="52478"/>
                      <a:pt x="149225" y="53975"/>
                    </a:cubicBezTo>
                    <a:cubicBezTo>
                      <a:pt x="145812" y="55682"/>
                      <a:pt x="143273" y="58985"/>
                      <a:pt x="139700" y="60325"/>
                    </a:cubicBezTo>
                    <a:cubicBezTo>
                      <a:pt x="134647" y="62220"/>
                      <a:pt x="129117" y="62442"/>
                      <a:pt x="123825" y="63500"/>
                    </a:cubicBezTo>
                    <a:cubicBezTo>
                      <a:pt x="113242" y="62442"/>
                      <a:pt x="102002" y="64143"/>
                      <a:pt x="92075" y="60325"/>
                    </a:cubicBezTo>
                    <a:cubicBezTo>
                      <a:pt x="87136" y="58425"/>
                      <a:pt x="86292" y="51367"/>
                      <a:pt x="82550" y="47625"/>
                    </a:cubicBezTo>
                    <a:cubicBezTo>
                      <a:pt x="79852" y="44927"/>
                      <a:pt x="75956" y="43718"/>
                      <a:pt x="73025" y="41275"/>
                    </a:cubicBezTo>
                    <a:cubicBezTo>
                      <a:pt x="62067" y="32143"/>
                      <a:pt x="60499" y="24400"/>
                      <a:pt x="44450" y="19050"/>
                    </a:cubicBezTo>
                    <a:cubicBezTo>
                      <a:pt x="-4697" y="2668"/>
                      <a:pt x="46064" y="21444"/>
                      <a:pt x="15875" y="6350"/>
                    </a:cubicBezTo>
                    <a:cubicBezTo>
                      <a:pt x="12882" y="4853"/>
                      <a:pt x="9457" y="4418"/>
                      <a:pt x="6350" y="3175"/>
                    </a:cubicBezTo>
                    <a:cubicBezTo>
                      <a:pt x="4153" y="2296"/>
                      <a:pt x="2117" y="1058"/>
                      <a:pt x="0" y="0"/>
                    </a:cubicBezTo>
                  </a:path>
                </a:pathLst>
              </a:cu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99189648"/>
      </p:ext>
    </p:extLst>
  </p:cSld>
  <p:clrMapOvr>
    <a:masterClrMapping/>
  </p:clrMapOvr>
</p:sld>
</file>

<file path=ppt/theme/theme1.xml><?xml version="1.0" encoding="utf-8"?>
<a:theme xmlns:a="http://schemas.openxmlformats.org/drawingml/2006/main" name="Minimal Marketing by Slidesgo XL">
  <a:themeElements>
    <a:clrScheme name="Simple Light">
      <a:dk1>
        <a:srgbClr val="278FD8"/>
      </a:dk1>
      <a:lt1>
        <a:srgbClr val="FFFFFF"/>
      </a:lt1>
      <a:dk2>
        <a:srgbClr val="FFFFFF"/>
      </a:dk2>
      <a:lt2>
        <a:srgbClr val="FFFFFF"/>
      </a:lt2>
      <a:accent1>
        <a:srgbClr val="278FD8"/>
      </a:accent1>
      <a:accent2>
        <a:srgbClr val="278FD8"/>
      </a:accent2>
      <a:accent3>
        <a:srgbClr val="FFFFFF"/>
      </a:accent3>
      <a:accent4>
        <a:srgbClr val="278FD8"/>
      </a:accent4>
      <a:accent5>
        <a:srgbClr val="FFFFFF"/>
      </a:accent5>
      <a:accent6>
        <a:srgbClr val="278FD8"/>
      </a:accent6>
      <a:hlink>
        <a:srgbClr val="278FD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af28922-57b4-4069-b4ca-9d6c1c42e597">
      <UserInfo>
        <DisplayName>Javier Alejandro Murga</DisplayName>
        <AccountId>43</AccountId>
        <AccountType/>
      </UserInfo>
      <UserInfo>
        <DisplayName>Sergio Antonio Corral</DisplayName>
        <AccountId>15</AccountId>
        <AccountType/>
      </UserInfo>
      <UserInfo>
        <DisplayName>Gonzalo Damian Gimeno</DisplayName>
        <AccountId>46</AccountId>
        <AccountType/>
      </UserInfo>
      <UserInfo>
        <DisplayName>Marcelo Adrian Busse</DisplayName>
        <AccountId>49</AccountId>
        <AccountType/>
      </UserInfo>
    </SharedWithUsers>
    <TaxCatchAll xmlns="7af28922-57b4-4069-b4ca-9d6c1c42e597" xsi:nil="true"/>
    <lcf76f155ced4ddcb4097134ff3c332f xmlns="11a20b6d-9b83-45c2-a2df-0c244d27387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0FC33FB8CECD4788EBDE591617CEF4" ma:contentTypeVersion="17" ma:contentTypeDescription="Create a new document." ma:contentTypeScope="" ma:versionID="4a4b3e0bd9ccba62ae1d737d4df18098">
  <xsd:schema xmlns:xsd="http://www.w3.org/2001/XMLSchema" xmlns:xs="http://www.w3.org/2001/XMLSchema" xmlns:p="http://schemas.microsoft.com/office/2006/metadata/properties" xmlns:ns2="11a20b6d-9b83-45c2-a2df-0c244d273875" xmlns:ns3="7af28922-57b4-4069-b4ca-9d6c1c42e597" targetNamespace="http://schemas.microsoft.com/office/2006/metadata/properties" ma:root="true" ma:fieldsID="46c6912652ba326527b44c3067cfd433" ns2:_="" ns3:_="">
    <xsd:import namespace="11a20b6d-9b83-45c2-a2df-0c244d273875"/>
    <xsd:import namespace="7af28922-57b4-4069-b4ca-9d6c1c42e5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a20b6d-9b83-45c2-a2df-0c244d2738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a2956a1-31bc-43a4-af2a-0990d1917d5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f28922-57b4-4069-b4ca-9d6c1c42e59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796acea-c830-4a66-91df-b6525c4b9477}" ma:internalName="TaxCatchAll" ma:showField="CatchAllData" ma:web="7af28922-57b4-4069-b4ca-9d6c1c42e59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035675-085C-4680-829B-330C8ED72869}">
  <ds:schemaRefs>
    <ds:schemaRef ds:uri="http://schemas.microsoft.com/sharepoint/v3/contenttype/forms"/>
  </ds:schemaRefs>
</ds:datastoreItem>
</file>

<file path=customXml/itemProps2.xml><?xml version="1.0" encoding="utf-8"?>
<ds:datastoreItem xmlns:ds="http://schemas.openxmlformats.org/officeDocument/2006/customXml" ds:itemID="{6BB564BD-2D58-4E81-A7A0-BAAE27F877ED}">
  <ds:schemaRefs>
    <ds:schemaRef ds:uri="http://schemas.microsoft.com/office/2006/documentManagement/types"/>
    <ds:schemaRef ds:uri="http://schemas.microsoft.com/office/2006/metadata/properties"/>
    <ds:schemaRef ds:uri="http://purl.org/dc/elements/1.1/"/>
    <ds:schemaRef ds:uri="http://www.w3.org/XML/1998/namespace"/>
    <ds:schemaRef ds:uri="http://purl.org/dc/terms/"/>
    <ds:schemaRef ds:uri="http://schemas.microsoft.com/office/infopath/2007/PartnerControls"/>
    <ds:schemaRef ds:uri="7af28922-57b4-4069-b4ca-9d6c1c42e597"/>
    <ds:schemaRef ds:uri="http://schemas.openxmlformats.org/package/2006/metadata/core-properties"/>
    <ds:schemaRef ds:uri="11a20b6d-9b83-45c2-a2df-0c244d273875"/>
    <ds:schemaRef ds:uri="http://purl.org/dc/dcmitype/"/>
  </ds:schemaRefs>
</ds:datastoreItem>
</file>

<file path=customXml/itemProps3.xml><?xml version="1.0" encoding="utf-8"?>
<ds:datastoreItem xmlns:ds="http://schemas.openxmlformats.org/officeDocument/2006/customXml" ds:itemID="{A4EA4B2F-B9C2-4C8A-B7F2-73110F75B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a20b6d-9b83-45c2-a2df-0c244d273875"/>
    <ds:schemaRef ds:uri="7af28922-57b4-4069-b4ca-9d6c1c42e5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1587</TotalTime>
  <Words>5377</Words>
  <Application>Microsoft Office PowerPoint</Application>
  <PresentationFormat>Panorámica</PresentationFormat>
  <Paragraphs>754</Paragraphs>
  <Slides>71</Slides>
  <Notes>67</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71</vt:i4>
      </vt:variant>
    </vt:vector>
  </HeadingPairs>
  <TitlesOfParts>
    <vt:vector size="82" baseType="lpstr">
      <vt:lpstr>Arial</vt:lpstr>
      <vt:lpstr>Bebas Neue</vt:lpstr>
      <vt:lpstr>Calibri</vt:lpstr>
      <vt:lpstr>Century Gothic</vt:lpstr>
      <vt:lpstr>Fira Sans Extra Condensed Medium</vt:lpstr>
      <vt:lpstr>Myanmar Text</vt:lpstr>
      <vt:lpstr>Overpass</vt:lpstr>
      <vt:lpstr>Overpass Light</vt:lpstr>
      <vt:lpstr>Roboto Slab Light</vt:lpstr>
      <vt:lpstr>Wingdings</vt:lpstr>
      <vt:lpstr>Minimal Marketing by Slidesgo XL</vt:lpstr>
      <vt:lpstr>Gasoducto NK   ¿Cómo seguimos? </vt:lpstr>
      <vt:lpstr>INDICE</vt:lpstr>
      <vt:lpstr>SISTEMA DE TRANSPORTE DE GAS NATURAL DE LA REPÚBLICA ARGENTINA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Obras de Ampliación, Expansión y Construcción de Nuevos Gasoductos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Obras Transport.Ar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Hitos de las obras GPNK y Complementarias </vt:lpstr>
      <vt:lpstr>Hitos GPNK y Complementarias </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 </vt:lpstr>
    </vt:vector>
  </TitlesOfParts>
  <Company>Enargas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Adamowicz</dc:creator>
  <cp:lastModifiedBy>Romina Ayala</cp:lastModifiedBy>
  <cp:revision>259</cp:revision>
  <dcterms:created xsi:type="dcterms:W3CDTF">2022-08-24T19:05:51Z</dcterms:created>
  <dcterms:modified xsi:type="dcterms:W3CDTF">2023-08-31T00:43:37Z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0x010100810FC33FB8CECD4788EBDE591617CEF4</vt:lpwstr>
  </property>
  <property fmtid="{D5CDD505-2E9C-101B-9397-08002B2CF9AE}" pid="3" name="MediaServiceImageTags">
    <vt:lpwstr/>
  </property>
</Properties>
</file>