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0673"/>
            <a:ext cx="898652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1628" y="1082166"/>
            <a:ext cx="439356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4830"/>
            <a:ext cx="9110535" cy="52106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2942" y="2716783"/>
            <a:ext cx="518033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4D85"/>
                </a:solidFill>
                <a:latin typeface="Calibri"/>
                <a:cs typeface="Calibri"/>
              </a:rPr>
              <a:t>SOLDADURA</a:t>
            </a:r>
            <a:r>
              <a:rPr sz="3200" b="1" spc="-130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4D85"/>
                </a:solidFill>
                <a:latin typeface="Calibri"/>
                <a:cs typeface="Calibri"/>
              </a:rPr>
              <a:t>ARCO</a:t>
            </a:r>
            <a:r>
              <a:rPr sz="3200" b="1" spc="-80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4D85"/>
                </a:solidFill>
                <a:latin typeface="Calibri"/>
                <a:cs typeface="Calibri"/>
              </a:rPr>
              <a:t>ELÉCTRICO </a:t>
            </a:r>
            <a:r>
              <a:rPr sz="3200" b="1" dirty="0">
                <a:solidFill>
                  <a:srgbClr val="004D85"/>
                </a:solidFill>
                <a:latin typeface="Calibri"/>
                <a:cs typeface="Calibri"/>
              </a:rPr>
              <a:t>MIG,</a:t>
            </a:r>
            <a:r>
              <a:rPr sz="3200" b="1" spc="-55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4D85"/>
                </a:solidFill>
                <a:latin typeface="Calibri"/>
                <a:cs typeface="Calibri"/>
              </a:rPr>
              <a:t>MAG,</a:t>
            </a:r>
            <a:r>
              <a:rPr sz="3200" b="1" spc="-45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spc="-65" dirty="0">
                <a:solidFill>
                  <a:srgbClr val="004D85"/>
                </a:solidFill>
                <a:latin typeface="Calibri"/>
                <a:cs typeface="Calibri"/>
              </a:rPr>
              <a:t>GMAW,</a:t>
            </a:r>
            <a:r>
              <a:rPr sz="3200" b="1" spc="-55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solidFill>
                  <a:srgbClr val="004D85"/>
                </a:solidFill>
                <a:latin typeface="Calibri"/>
                <a:cs typeface="Calibri"/>
              </a:rPr>
              <a:t>TI</a:t>
            </a:r>
            <a:r>
              <a:rPr lang="es-ES" sz="3200" b="1" dirty="0">
                <a:solidFill>
                  <a:srgbClr val="004D85"/>
                </a:solidFill>
                <a:latin typeface="Calibri"/>
                <a:cs typeface="Calibri"/>
              </a:rPr>
              <a:t>G</a:t>
            </a:r>
            <a:r>
              <a:rPr sz="3200" b="1" dirty="0" smtClean="0">
                <a:solidFill>
                  <a:srgbClr val="004D85"/>
                </a:solidFill>
                <a:latin typeface="Calibri"/>
                <a:cs typeface="Calibri"/>
              </a:rPr>
              <a:t>,</a:t>
            </a:r>
            <a:r>
              <a:rPr sz="3200" b="1" spc="-40" dirty="0" smtClean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4D85"/>
                </a:solidFill>
                <a:latin typeface="Calibri"/>
                <a:cs typeface="Calibri"/>
              </a:rPr>
              <a:t>HAZ,</a:t>
            </a:r>
            <a:r>
              <a:rPr sz="3200" b="1" spc="-40" dirty="0">
                <a:solidFill>
                  <a:srgbClr val="004D85"/>
                </a:solidFill>
                <a:latin typeface="Calibri"/>
                <a:cs typeface="Calibri"/>
              </a:rPr>
              <a:t> </a:t>
            </a:r>
            <a:r>
              <a:rPr sz="3200" b="1" spc="-50" dirty="0" smtClean="0">
                <a:solidFill>
                  <a:srgbClr val="004D85"/>
                </a:solidFill>
                <a:latin typeface="Calibri"/>
                <a:cs typeface="Calibri"/>
              </a:rPr>
              <a:t>y</a:t>
            </a:r>
            <a:r>
              <a:rPr lang="es-ES" sz="3200" dirty="0">
                <a:latin typeface="Calibri"/>
                <a:cs typeface="Calibri"/>
              </a:rPr>
              <a:t> </a:t>
            </a:r>
            <a:r>
              <a:rPr sz="3200" b="1" spc="-10" dirty="0" err="1" smtClean="0">
                <a:solidFill>
                  <a:srgbClr val="004D85"/>
                </a:solidFill>
                <a:latin typeface="Calibri"/>
                <a:cs typeface="Calibri"/>
              </a:rPr>
              <a:t>otros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384" y="49"/>
            <a:ext cx="5755888" cy="34541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3815334"/>
            <a:ext cx="898842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metálica</a:t>
            </a:r>
            <a:r>
              <a:rPr sz="2000" spc="3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protegido,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proceso</a:t>
            </a:r>
            <a:r>
              <a:rPr sz="2000" spc="3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con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eléctrico</a:t>
            </a:r>
            <a:r>
              <a:rPr sz="2000" spc="3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usa</a:t>
            </a:r>
            <a:r>
              <a:rPr sz="2000" spc="3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electrodo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consumible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3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consiste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3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varilla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recubierta</a:t>
            </a:r>
            <a:r>
              <a:rPr sz="2000" spc="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7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materiales</a:t>
            </a:r>
            <a:r>
              <a:rPr sz="2000" spc="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químicos</a:t>
            </a:r>
            <a:r>
              <a:rPr sz="2000" spc="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proporcionan</a:t>
            </a:r>
            <a:r>
              <a:rPr sz="2000" spc="75" dirty="0">
                <a:latin typeface="Microsoft Sans Serif"/>
                <a:cs typeface="Microsoft Sans Serif"/>
              </a:rPr>
              <a:t>  </a:t>
            </a:r>
            <a:r>
              <a:rPr sz="2000" spc="-25" dirty="0">
                <a:latin typeface="Microsoft Sans Serif"/>
                <a:cs typeface="Microsoft Sans Serif"/>
              </a:rPr>
              <a:t>un </a:t>
            </a:r>
            <a:r>
              <a:rPr sz="2000" dirty="0">
                <a:latin typeface="Microsoft Sans Serif"/>
                <a:cs typeface="Microsoft Sans Serif"/>
              </a:rPr>
              <a:t>fundente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protección.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ocasiones,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proceso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 denomina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varilla.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253365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varilla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normalmente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tiene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longitud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230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460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mm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 </a:t>
            </a:r>
            <a:r>
              <a:rPr sz="2000" dirty="0">
                <a:latin typeface="Microsoft Sans Serif"/>
                <a:cs typeface="Microsoft Sans Serif"/>
              </a:rPr>
              <a:t>un diámetro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 2.5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9.5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mm.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240"/>
            <a:ext cx="898906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usado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varilla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debe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compatible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se </a:t>
            </a:r>
            <a:r>
              <a:rPr sz="2000" dirty="0">
                <a:latin typeface="Microsoft Sans Serif"/>
                <a:cs typeface="Microsoft Sans Serif"/>
              </a:rPr>
              <a:t>va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soldar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tanto,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composición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debe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muy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parecida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metal base.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recubrimiento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consiste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celulosa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pulverizada</a:t>
            </a:r>
            <a:r>
              <a:rPr sz="2000" spc="15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(polvos</a:t>
            </a:r>
            <a:r>
              <a:rPr sz="2000" spc="16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6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algodón</a:t>
            </a:r>
            <a:r>
              <a:rPr sz="2000" spc="150" dirty="0">
                <a:latin typeface="Microsoft Sans Serif"/>
                <a:cs typeface="Microsoft Sans Serif"/>
              </a:rPr>
              <a:t>  </a:t>
            </a:r>
            <a:r>
              <a:rPr sz="2000" spc="-50" dirty="0">
                <a:latin typeface="Microsoft Sans Serif"/>
                <a:cs typeface="Microsoft Sans Serif"/>
              </a:rPr>
              <a:t>y </a:t>
            </a:r>
            <a:r>
              <a:rPr sz="2000" dirty="0">
                <a:latin typeface="Microsoft Sans Serif"/>
                <a:cs typeface="Microsoft Sans Serif"/>
              </a:rPr>
              <a:t>madera)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mezclados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óxidos,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carbonatos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otros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ingredientes</a:t>
            </a:r>
            <a:r>
              <a:rPr sz="2000" spc="5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integrados </a:t>
            </a:r>
            <a:r>
              <a:rPr sz="2000" dirty="0">
                <a:latin typeface="Microsoft Sans Serif"/>
                <a:cs typeface="Microsoft Sans Serif"/>
              </a:rPr>
              <a:t>mediante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aglutinante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silicato.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ocasiones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incluyen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recubrimiento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polvos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metálicos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aumentar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cantidad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metal 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agregar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elementos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 </a:t>
            </a:r>
            <a:r>
              <a:rPr sz="2000" spc="-10" dirty="0">
                <a:latin typeface="Microsoft Sans Serif"/>
                <a:cs typeface="Microsoft Sans Serif"/>
              </a:rPr>
              <a:t>aleación.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calor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proceso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3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3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funde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recubrimiento</a:t>
            </a:r>
            <a:r>
              <a:rPr sz="2000" spc="3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proporciona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una </a:t>
            </a:r>
            <a:r>
              <a:rPr sz="2000" dirty="0">
                <a:latin typeface="Microsoft Sans Serif"/>
                <a:cs typeface="Microsoft Sans Serif"/>
              </a:rPr>
              <a:t>atmósfera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protectora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escoria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operación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soldadura.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Microsoft Sans Serif"/>
                <a:cs typeface="Microsoft Sans Serif"/>
              </a:rPr>
              <a:t>También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ayuda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estabilizar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eléctrico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1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regula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velocidad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se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funde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electrodo.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4450768" cy="14847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5250771"/>
            <a:ext cx="4552343" cy="1463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166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76655" algn="l"/>
                <a:tab pos="1518285" algn="l"/>
                <a:tab pos="2353310" algn="l"/>
                <a:tab pos="2884170" algn="l"/>
                <a:tab pos="3302000" algn="l"/>
                <a:tab pos="4836795" algn="l"/>
                <a:tab pos="5111115" algn="l"/>
                <a:tab pos="6125845" algn="l"/>
                <a:tab pos="654240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Utilizando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mismo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tipo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equipamiento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principio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funcionamiento, </a:t>
            </a:r>
            <a:r>
              <a:rPr sz="1800" dirty="0">
                <a:latin typeface="Microsoft Sans Serif"/>
                <a:cs typeface="Microsoft Sans Serif"/>
              </a:rPr>
              <a:t>desarrollado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manera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importante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MIG-</a:t>
            </a:r>
            <a:r>
              <a:rPr sz="1800" spc="-20" dirty="0">
                <a:latin typeface="Microsoft Sans Serif"/>
                <a:cs typeface="Microsoft Sans Serif"/>
              </a:rPr>
              <a:t>MAG: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semiautomática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tubular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(FCAW).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3016" y="26923"/>
            <a:ext cx="68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" algn="l"/>
              </a:tabLst>
            </a:pPr>
            <a:r>
              <a:rPr sz="1800" b="0" spc="-25" dirty="0">
                <a:latin typeface="Microsoft Sans Serif"/>
                <a:cs typeface="Microsoft Sans Serif"/>
              </a:rPr>
              <a:t>se</a:t>
            </a:r>
            <a:r>
              <a:rPr sz="1800" b="0" dirty="0">
                <a:latin typeface="Microsoft Sans Serif"/>
                <a:cs typeface="Microsoft Sans Serif"/>
              </a:rPr>
              <a:t>	</a:t>
            </a:r>
            <a:r>
              <a:rPr sz="1800" b="0" spc="-25" dirty="0">
                <a:latin typeface="Microsoft Sans Serif"/>
                <a:cs typeface="Microsoft Sans Serif"/>
              </a:rPr>
              <a:t>ha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24458"/>
            <a:ext cx="89871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tubular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metálico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rellenado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(flux)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polvo </a:t>
            </a:r>
            <a:r>
              <a:rPr sz="1800" spc="-10" dirty="0">
                <a:latin typeface="Microsoft Sans Serif"/>
                <a:cs typeface="Microsoft Sans Serif"/>
              </a:rPr>
              <a:t>metálico.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Muchos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tubulares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gaseosa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activa,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tanto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dióxido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carbono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puro como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 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 con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15 a 20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%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CO2.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También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relleno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generar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adecuada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pileta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respecto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atmósfera,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variante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FCAW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 </a:t>
            </a:r>
            <a:r>
              <a:rPr sz="1800" spc="-10" dirty="0">
                <a:latin typeface="Microsoft Sans Serif"/>
                <a:cs typeface="Microsoft Sans Serif"/>
              </a:rPr>
              <a:t>auto-</a:t>
            </a:r>
            <a:r>
              <a:rPr sz="1800" dirty="0">
                <a:latin typeface="Microsoft Sans Serif"/>
                <a:cs typeface="Microsoft Sans Serif"/>
              </a:rPr>
              <a:t>protegido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abierto.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547" y="3788988"/>
            <a:ext cx="6261131" cy="30690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13638"/>
            <a:ext cx="8720455" cy="5257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Microsoft Sans Serif"/>
                <a:cs typeface="Microsoft Sans Serif"/>
              </a:rPr>
              <a:t>Ejemplo</a:t>
            </a:r>
            <a:r>
              <a:rPr sz="1800" b="1" dirty="0">
                <a:latin typeface="Arial"/>
                <a:cs typeface="Arial"/>
              </a:rPr>
              <a:t>;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E-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71T-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E: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Electrodo.</a:t>
            </a:r>
            <a:endParaRPr sz="1800">
              <a:latin typeface="Microsoft Sans Serif"/>
              <a:cs typeface="Microsoft Sans Serif"/>
            </a:endParaRPr>
          </a:p>
          <a:p>
            <a:pPr marL="1841500" marR="558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7: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Resistencia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tracción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depósito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libras/pulgada cuadrada.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1: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posición.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spc="-110" dirty="0">
                <a:latin typeface="Microsoft Sans Serif"/>
                <a:cs typeface="Microsoft Sans Serif"/>
              </a:rPr>
              <a:t>T: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tubular.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(tubo)</a:t>
            </a:r>
            <a:endParaRPr sz="1800">
              <a:latin typeface="Microsoft Sans Serif"/>
              <a:cs typeface="Microsoft Sans Serif"/>
            </a:endParaRPr>
          </a:p>
          <a:p>
            <a:pPr marL="1841500" marR="55753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1: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Composición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Química,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Impacto,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cantidad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pasadas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Ejemplo</a:t>
            </a:r>
            <a:r>
              <a:rPr sz="1800" b="1" dirty="0">
                <a:latin typeface="Arial"/>
                <a:cs typeface="Arial"/>
              </a:rPr>
              <a:t>;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ER-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70S-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Arial"/>
              <a:cs typeface="Arial"/>
            </a:endParaRPr>
          </a:p>
          <a:p>
            <a:pPr marL="1841500" marR="553910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E: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 </a:t>
            </a:r>
            <a:r>
              <a:rPr sz="1800" dirty="0">
                <a:latin typeface="Microsoft Sans Serif"/>
                <a:cs typeface="Microsoft Sans Serif"/>
              </a:rPr>
              <a:t>R: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Devanado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70: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Resistencia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tracción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depósito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miles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libras/pulgada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cuadrada.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S: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sólido.</a:t>
            </a:r>
            <a:endParaRPr sz="1800">
              <a:latin typeface="Microsoft Sans Serif"/>
              <a:cs typeface="Microsoft Sans Serif"/>
            </a:endParaRPr>
          </a:p>
          <a:p>
            <a:pPr marL="18415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6: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Composición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particular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466" y="36703"/>
            <a:ext cx="665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CLASIFICACIÓN</a:t>
            </a:r>
            <a:r>
              <a:rPr sz="2400" spc="-80" dirty="0"/>
              <a:t> </a:t>
            </a:r>
            <a:r>
              <a:rPr sz="2400" dirty="0"/>
              <a:t>DE</a:t>
            </a:r>
            <a:r>
              <a:rPr sz="2400" spc="-170" dirty="0"/>
              <a:t> </a:t>
            </a:r>
            <a:r>
              <a:rPr sz="2400" dirty="0"/>
              <a:t>ALAMBRES</a:t>
            </a:r>
            <a:r>
              <a:rPr sz="2400" spc="-70" dirty="0"/>
              <a:t> </a:t>
            </a:r>
            <a:r>
              <a:rPr sz="2400" dirty="0"/>
              <a:t>SEGÚN</a:t>
            </a:r>
            <a:r>
              <a:rPr sz="2400" spc="-150" dirty="0"/>
              <a:t> </a:t>
            </a:r>
            <a:r>
              <a:rPr sz="2400" spc="-25" dirty="0"/>
              <a:t>AWS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4" y="1596727"/>
            <a:ext cx="1501915" cy="1832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016" y="4581168"/>
            <a:ext cx="1544412" cy="16497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4702"/>
            <a:ext cx="9049512" cy="57392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0"/>
              </a:spcBef>
            </a:pPr>
            <a:r>
              <a:rPr dirty="0"/>
              <a:t>ESQUEMA</a:t>
            </a:r>
            <a:r>
              <a:rPr spc="-12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EQUIPO</a:t>
            </a:r>
            <a:r>
              <a:rPr spc="-65" dirty="0"/>
              <a:t> </a:t>
            </a:r>
            <a:r>
              <a:rPr dirty="0"/>
              <a:t>CON</a:t>
            </a:r>
            <a:r>
              <a:rPr spc="-110" dirty="0"/>
              <a:t> </a:t>
            </a:r>
            <a:r>
              <a:rPr spc="-10" dirty="0"/>
              <a:t>ALIMENTACIÓN</a:t>
            </a:r>
            <a:r>
              <a:rPr spc="-7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dirty="0"/>
              <a:t>ALAMBRE</a:t>
            </a:r>
            <a:r>
              <a:rPr spc="-45" dirty="0"/>
              <a:t> </a:t>
            </a:r>
            <a:r>
              <a:rPr spc="-10" dirty="0"/>
              <a:t>TUBULAR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2930">
              <a:lnSpc>
                <a:spcPct val="100000"/>
              </a:lnSpc>
              <a:spcBef>
                <a:spcPts val="100"/>
              </a:spcBef>
            </a:pPr>
            <a:r>
              <a:rPr dirty="0"/>
              <a:t>GAS</a:t>
            </a:r>
            <a:r>
              <a:rPr spc="-3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PROTECCIÓN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586481"/>
            <a:ext cx="3966457" cy="27705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46302"/>
            <a:ext cx="8727440" cy="6042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Las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funciones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gases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son:</a:t>
            </a:r>
            <a:endParaRPr sz="2000">
              <a:latin typeface="Arial"/>
              <a:cs typeface="Arial"/>
            </a:endParaRPr>
          </a:p>
          <a:p>
            <a:pPr marL="297815" marR="3963035" indent="-285750" algn="just">
              <a:lnSpc>
                <a:spcPct val="100000"/>
              </a:lnSpc>
              <a:spcBef>
                <a:spcPts val="216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Proteger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	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 de fusión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dañinos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	</a:t>
            </a:r>
            <a:r>
              <a:rPr sz="1800" dirty="0">
                <a:latin typeface="Microsoft Sans Serif"/>
                <a:cs typeface="Microsoft Sans Serif"/>
              </a:rPr>
              <a:t>aire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circundante.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Wingdings"/>
              <a:buChar char=""/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Brindar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correcta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transferencia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energía.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Proporcionar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30"/>
              </a:spcBef>
              <a:buFont typeface="Wingdings"/>
              <a:buChar char=""/>
            </a:pPr>
            <a:endParaRPr sz="1800">
              <a:latin typeface="Microsoft Sans Serif"/>
              <a:cs typeface="Microsoft Sans Serif"/>
            </a:endParaRPr>
          </a:p>
          <a:p>
            <a:pPr marL="481012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afecta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sobre:</a:t>
            </a:r>
            <a:endParaRPr sz="2000">
              <a:latin typeface="Arial"/>
              <a:cs typeface="Arial"/>
            </a:endParaRPr>
          </a:p>
          <a:p>
            <a:pPr marL="5096510" lvl="1" indent="-286385">
              <a:lnSpc>
                <a:spcPct val="100000"/>
              </a:lnSpc>
              <a:spcBef>
                <a:spcPts val="2170"/>
              </a:spcBef>
              <a:buFont typeface="Wingdings"/>
              <a:buChar char=""/>
              <a:tabLst>
                <a:tab pos="50965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Velocidad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Proyecciones.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50965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Transferencia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 de </a:t>
            </a:r>
            <a:r>
              <a:rPr sz="1800" spc="-10" dirty="0">
                <a:latin typeface="Microsoft Sans Serif"/>
                <a:cs typeface="Microsoft Sans Serif"/>
              </a:rPr>
              <a:t>aporte.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dirty="0">
                <a:latin typeface="Microsoft Sans Serif"/>
                <a:cs typeface="Microsoft Sans Serif"/>
              </a:rPr>
              <a:t>Geometría del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cordón. </a:t>
            </a:r>
            <a:r>
              <a:rPr sz="1800" spc="-10" dirty="0">
                <a:latin typeface="Microsoft Sans Serif"/>
                <a:cs typeface="Microsoft Sans Serif"/>
              </a:rPr>
              <a:t>Penetración.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dirty="0">
                <a:latin typeface="Microsoft Sans Serif"/>
                <a:cs typeface="Microsoft Sans Serif"/>
              </a:rPr>
              <a:t>Estabilidad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dirty="0">
                <a:latin typeface="Microsoft Sans Serif"/>
                <a:cs typeface="Microsoft Sans Serif"/>
              </a:rPr>
              <a:t>Resistencia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mecánica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dirty="0">
                <a:latin typeface="Microsoft Sans Serif"/>
                <a:cs typeface="Microsoft Sans Serif"/>
              </a:rPr>
              <a:t>Generación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humos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gases.</a:t>
            </a:r>
            <a:endParaRPr sz="1800">
              <a:latin typeface="Microsoft Sans Serif"/>
              <a:cs typeface="Microsoft Sans Serif"/>
            </a:endParaRPr>
          </a:p>
          <a:p>
            <a:pPr marL="5096510" lvl="1" indent="-286385">
              <a:lnSpc>
                <a:spcPct val="100000"/>
              </a:lnSpc>
              <a:buFont typeface="Wingdings"/>
              <a:buChar char=""/>
              <a:tabLst>
                <a:tab pos="509651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Uniformidad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apariencia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superficial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12" y="3561241"/>
            <a:ext cx="3991804" cy="31810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MIG:</a:t>
            </a:r>
            <a:r>
              <a:rPr sz="2400" spc="-80" dirty="0"/>
              <a:t> </a:t>
            </a:r>
            <a:r>
              <a:rPr sz="1800" b="0" dirty="0">
                <a:latin typeface="Microsoft Sans Serif"/>
                <a:cs typeface="Microsoft Sans Serif"/>
              </a:rPr>
              <a:t>Utiliza</a:t>
            </a:r>
            <a:r>
              <a:rPr sz="1800" b="0" spc="-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gases</a:t>
            </a:r>
            <a:r>
              <a:rPr sz="1800" b="0" spc="-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inertes</a:t>
            </a:r>
            <a:r>
              <a:rPr sz="1800" b="0" spc="-5" dirty="0"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latin typeface="Microsoft Sans Serif"/>
                <a:cs typeface="Microsoft Sans Serif"/>
              </a:rPr>
              <a:t>como: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392684"/>
            <a:ext cx="67062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Argón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(Ar).</a:t>
            </a:r>
            <a:endParaRPr sz="18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1800" dirty="0">
                <a:latin typeface="Microsoft Sans Serif"/>
                <a:cs typeface="Microsoft Sans Serif"/>
              </a:rPr>
              <a:t>Helio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(He),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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ambos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He)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 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 </a:t>
            </a:r>
            <a:r>
              <a:rPr sz="1800" spc="-25" dirty="0">
                <a:latin typeface="Microsoft Sans Serif"/>
                <a:cs typeface="Microsoft Sans Serif"/>
              </a:rPr>
              <a:t>no 	</a:t>
            </a:r>
            <a:r>
              <a:rPr sz="1800" spc="-10" dirty="0">
                <a:latin typeface="Microsoft Sans Serif"/>
                <a:cs typeface="Microsoft Sans Serif"/>
              </a:rPr>
              <a:t>ferrosos.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83" y="5591962"/>
            <a:ext cx="6499225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MAG: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activos para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ferrosos.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ser:</a:t>
            </a:r>
            <a:endParaRPr sz="18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spcBef>
                <a:spcPts val="15"/>
              </a:spcBef>
              <a:buFont typeface="Wingdings"/>
              <a:buChar char=""/>
              <a:tabLst>
                <a:tab pos="167005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CO2;</a:t>
            </a:r>
            <a:endParaRPr sz="18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buFont typeface="Wingdings"/>
              <a:buChar char=""/>
              <a:tabLst>
                <a:tab pos="16700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CO2;</a:t>
            </a:r>
            <a:endParaRPr sz="18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buFont typeface="Wingdings"/>
              <a:buChar char=""/>
              <a:tabLst>
                <a:tab pos="1670050" algn="l"/>
              </a:tabLst>
            </a:pPr>
            <a:r>
              <a:rPr sz="1800" dirty="0">
                <a:latin typeface="Microsoft Sans Serif"/>
                <a:cs typeface="Microsoft Sans Serif"/>
              </a:rPr>
              <a:t>Ar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CO2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+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O2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569793"/>
            <a:ext cx="7183800" cy="39954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93" y="692746"/>
            <a:ext cx="9010143" cy="54724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68" y="764834"/>
            <a:ext cx="4567040" cy="4176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2934" y="25399"/>
            <a:ext cx="1818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PARÁMETROS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7402" y="817245"/>
            <a:ext cx="37344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Alto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voltaje,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correcto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amperaje,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o </a:t>
            </a:r>
            <a:r>
              <a:rPr sz="2000" dirty="0">
                <a:latin typeface="Microsoft Sans Serif"/>
                <a:cs typeface="Microsoft Sans Serif"/>
              </a:rPr>
              <a:t>velocidad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alimentación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dirty="0">
                <a:latin typeface="Microsoft Sans Serif"/>
                <a:cs typeface="Microsoft Sans Serif"/>
              </a:rPr>
              <a:t>alambre: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provoca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este </a:t>
            </a:r>
            <a:r>
              <a:rPr sz="2000" spc="-10" dirty="0">
                <a:latin typeface="Microsoft Sans Serif"/>
                <a:cs typeface="Microsoft Sans Serif"/>
              </a:rPr>
              <a:t>defecto.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655" y="5471871"/>
            <a:ext cx="7978775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dirty="0">
                <a:latin typeface="Microsoft Sans Serif"/>
                <a:cs typeface="Microsoft Sans Serif"/>
              </a:rPr>
              <a:t>Una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incorrecta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relación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entre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voltaje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amperaje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afeca </a:t>
            </a:r>
            <a:r>
              <a:rPr sz="2400" dirty="0">
                <a:latin typeface="Microsoft Sans Serif"/>
                <a:cs typeface="Microsoft Sans Serif"/>
              </a:rPr>
              <a:t>directamente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sobre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cordón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soldadura.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6338" y="3124581"/>
            <a:ext cx="400939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Bajo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voltaje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correcto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amperaje: </a:t>
            </a:r>
            <a:r>
              <a:rPr sz="2000" dirty="0">
                <a:latin typeface="Microsoft Sans Serif"/>
                <a:cs typeface="Microsoft Sans Serif"/>
              </a:rPr>
              <a:t>genera,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ejemplo,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socavadura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o </a:t>
            </a:r>
            <a:r>
              <a:rPr sz="2000" dirty="0">
                <a:latin typeface="Microsoft Sans Serif"/>
                <a:cs typeface="Microsoft Sans Serif"/>
              </a:rPr>
              <a:t>excesiva</a:t>
            </a:r>
            <a:r>
              <a:rPr sz="2000" spc="-10" dirty="0">
                <a:latin typeface="Microsoft Sans Serif"/>
                <a:cs typeface="Microsoft Sans Serif"/>
              </a:rPr>
              <a:t> sobremonta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GAS</a:t>
            </a:r>
            <a:r>
              <a:rPr sz="2400" spc="-20" dirty="0"/>
              <a:t> </a:t>
            </a:r>
            <a:r>
              <a:rPr sz="2400" dirty="0"/>
              <a:t>DE</a:t>
            </a:r>
            <a:r>
              <a:rPr sz="2400" spc="-25" dirty="0"/>
              <a:t> </a:t>
            </a:r>
            <a:r>
              <a:rPr sz="2400" spc="-10" dirty="0"/>
              <a:t>PROTECCIÓN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5" y="692671"/>
            <a:ext cx="4272807" cy="2246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28" y="2939494"/>
            <a:ext cx="3813809" cy="24337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209" y="718184"/>
            <a:ext cx="8705850" cy="3786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Desde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Cilindro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alta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presión.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Desde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red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centralizada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baja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presión.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297815" marR="4192270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función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regulador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reducir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la 	</a:t>
            </a:r>
            <a:r>
              <a:rPr sz="2000" dirty="0">
                <a:latin typeface="Microsoft Sans Serif"/>
                <a:cs typeface="Microsoft Sans Serif"/>
              </a:rPr>
              <a:t>presión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antes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mencionada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 	</a:t>
            </a:r>
            <a:r>
              <a:rPr sz="2000" dirty="0">
                <a:latin typeface="Microsoft Sans Serif"/>
                <a:cs typeface="Microsoft Sans Serif"/>
              </a:rPr>
              <a:t>suministrar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flujo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gas </a:t>
            </a:r>
            <a:r>
              <a:rPr sz="2000" spc="-10" dirty="0">
                <a:latin typeface="Microsoft Sans Serif"/>
                <a:cs typeface="Microsoft Sans Serif"/>
              </a:rPr>
              <a:t>constante.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4345940" marR="508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medición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 caudal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 </a:t>
            </a:r>
            <a:r>
              <a:rPr sz="2000" spc="-10" dirty="0">
                <a:latin typeface="Microsoft Sans Serif"/>
                <a:cs typeface="Microsoft Sans Serif"/>
              </a:rPr>
              <a:t>extremo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torcha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permitirá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verificar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posibles </a:t>
            </a:r>
            <a:r>
              <a:rPr sz="2000" dirty="0">
                <a:latin typeface="Microsoft Sans Serif"/>
                <a:cs typeface="Microsoft Sans Serif"/>
              </a:rPr>
              <a:t>pérdidas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recorrido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desde </a:t>
            </a:r>
            <a:r>
              <a:rPr sz="2000" dirty="0">
                <a:latin typeface="Microsoft Sans Serif"/>
                <a:cs typeface="Microsoft Sans Serif"/>
              </a:rPr>
              <a:t>el </a:t>
            </a:r>
            <a:r>
              <a:rPr sz="2000" spc="-10" dirty="0">
                <a:latin typeface="Microsoft Sans Serif"/>
                <a:cs typeface="Microsoft Sans Serif"/>
              </a:rPr>
              <a:t>cilindro.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146" y="5758383"/>
            <a:ext cx="78924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5070" marR="5080" indent="-24530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SÓLO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SE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DEBE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CONTROLAR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Y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CALIBRAR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EL </a:t>
            </a:r>
            <a:r>
              <a:rPr sz="2800" b="1" dirty="0">
                <a:latin typeface="Arial"/>
                <a:cs typeface="Arial"/>
              </a:rPr>
              <a:t>CAUDAL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GAS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996"/>
            <a:ext cx="8989060" cy="46291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DEFINICIÓN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mencionados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clasificación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destaca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arco.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voltaico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establece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 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 de características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sentido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amplio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generalizado,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definirse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realización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haciendo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cohesión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derivan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enlace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metálico.</a:t>
            </a:r>
            <a:endParaRPr sz="1800">
              <a:latin typeface="Microsoft Sans Serif"/>
              <a:cs typeface="Microsoft Sans Serif"/>
            </a:endParaRPr>
          </a:p>
          <a:p>
            <a:pPr marL="12700" marR="889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análisis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concepto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precedente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señala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que,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diferencia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procesos </a:t>
            </a:r>
            <a:r>
              <a:rPr sz="1800" dirty="0">
                <a:latin typeface="Microsoft Sans Serif"/>
                <a:cs typeface="Microsoft Sans Serif"/>
              </a:rPr>
              <a:t>mecánicos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metales,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utilizan</a:t>
            </a:r>
            <a:r>
              <a:rPr sz="1800" spc="2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fuerzas </a:t>
            </a:r>
            <a:r>
              <a:rPr sz="1800" dirty="0">
                <a:latin typeface="Microsoft Sans Serif"/>
                <a:cs typeface="Microsoft Sans Serif"/>
              </a:rPr>
              <a:t>interatómicas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concreción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empalme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resistente.</a:t>
            </a:r>
            <a:endParaRPr sz="1800">
              <a:latin typeface="Microsoft Sans Serif"/>
              <a:cs typeface="Microsoft Sans Serif"/>
            </a:endParaRPr>
          </a:p>
          <a:p>
            <a:pPr marL="12700" marR="889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Todo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esencialmente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acercamiento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distancias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orden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interatómico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propósito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crear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condiciones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propicias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desarrollen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cohesión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inherentes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enlaces</a:t>
            </a:r>
            <a:r>
              <a:rPr sz="1800" spc="-10" dirty="0">
                <a:latin typeface="Microsoft Sans Serif"/>
                <a:cs typeface="Microsoft Sans Serif"/>
              </a:rPr>
              <a:t> metálicos.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4412070"/>
            <a:ext cx="6437274" cy="24458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7624"/>
            <a:ext cx="6354445" cy="634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414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Transferencias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 corto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circuito</a:t>
            </a:r>
            <a:endParaRPr sz="2000">
              <a:latin typeface="Arial"/>
              <a:cs typeface="Arial"/>
            </a:endParaRPr>
          </a:p>
          <a:p>
            <a:pPr marL="355600" marR="2913380" indent="-342900">
              <a:lnSpc>
                <a:spcPct val="100000"/>
              </a:lnSpc>
              <a:spcBef>
                <a:spcPts val="1750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Generalmente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-10" dirty="0">
                <a:latin typeface="Microsoft Sans Serif"/>
                <a:cs typeface="Microsoft Sans Serif"/>
              </a:rPr>
              <a:t> emplean </a:t>
            </a:r>
            <a:r>
              <a:rPr sz="2000" dirty="0">
                <a:latin typeface="Microsoft Sans Serif"/>
                <a:cs typeface="Microsoft Sans Serif"/>
              </a:rPr>
              <a:t>alambres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sólidos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 de </a:t>
            </a:r>
            <a:r>
              <a:rPr sz="2000" spc="-20" dirty="0">
                <a:latin typeface="Microsoft Sans Serif"/>
                <a:cs typeface="Microsoft Sans Serif"/>
              </a:rPr>
              <a:t>poco </a:t>
            </a:r>
            <a:r>
              <a:rPr sz="2000" spc="-10" dirty="0">
                <a:latin typeface="Microsoft Sans Serif"/>
                <a:cs typeface="Microsoft Sans Serif"/>
              </a:rPr>
              <a:t>diámetro.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5600" marR="281622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utilizan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bajos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valores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dirty="0">
                <a:latin typeface="Microsoft Sans Serif"/>
                <a:cs typeface="Microsoft Sans Serif"/>
              </a:rPr>
              <a:t>voltaje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corriente,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que </a:t>
            </a:r>
            <a:r>
              <a:rPr sz="2000" dirty="0">
                <a:latin typeface="Microsoft Sans Serif"/>
                <a:cs typeface="Microsoft Sans Serif"/>
              </a:rPr>
              <a:t>ocasiona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bajo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spc="-10" dirty="0">
                <a:latin typeface="Microsoft Sans Serif"/>
                <a:cs typeface="Microsoft Sans Serif"/>
              </a:rPr>
              <a:t>calor.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5600" marR="261747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Utilizada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 espesores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finos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 </a:t>
            </a:r>
            <a:r>
              <a:rPr sz="2000" dirty="0">
                <a:latin typeface="Microsoft Sans Serif"/>
                <a:cs typeface="Microsoft Sans Serif"/>
              </a:rPr>
              <a:t>pasadas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raíz.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toda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posición.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5600" marR="236410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Mejor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control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operación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spc="-10" dirty="0">
                <a:latin typeface="Microsoft Sans Serif"/>
                <a:cs typeface="Microsoft Sans Serif"/>
              </a:rPr>
              <a:t>soldadura.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355600" marR="230505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Utiliza cualquier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tipo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gas</a:t>
            </a:r>
            <a:r>
              <a:rPr sz="2000" spc="-20" dirty="0">
                <a:latin typeface="Microsoft Sans Serif"/>
                <a:cs typeface="Microsoft Sans Serif"/>
              </a:rPr>
              <a:t> para </a:t>
            </a:r>
            <a:r>
              <a:rPr sz="2000" dirty="0">
                <a:latin typeface="Microsoft Sans Serif"/>
                <a:cs typeface="Microsoft Sans Serif"/>
              </a:rPr>
              <a:t>MIG/MAG,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incluso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CO2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9240" y="936501"/>
            <a:ext cx="4713397" cy="47967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386" y="548610"/>
            <a:ext cx="3836562" cy="3044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50673"/>
            <a:ext cx="5808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3354" algn="l"/>
              </a:tabLst>
            </a:pPr>
            <a:r>
              <a:rPr dirty="0"/>
              <a:t>EFECTOS</a:t>
            </a:r>
            <a:r>
              <a:rPr spc="-7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LA</a:t>
            </a:r>
            <a:r>
              <a:rPr spc="-135" dirty="0"/>
              <a:t> </a:t>
            </a:r>
            <a:r>
              <a:rPr spc="-10" dirty="0"/>
              <a:t>INDUCTANCIA</a:t>
            </a:r>
            <a:r>
              <a:rPr dirty="0"/>
              <a:t>	</a:t>
            </a:r>
            <a:r>
              <a:rPr spc="-10" dirty="0"/>
              <a:t>(amortiguador)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3555" y="3779901"/>
            <a:ext cx="3517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Reduce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salpicaduras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(Menor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limpieza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amolado)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3555" y="5833668"/>
            <a:ext cx="3960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Mejora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fluidez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baño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(Aplana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la </a:t>
            </a:r>
            <a:r>
              <a:rPr sz="1800" b="1" spc="-10" dirty="0">
                <a:latin typeface="Arial"/>
                <a:cs typeface="Arial"/>
              </a:rPr>
              <a:t>soldadura)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47" y="548714"/>
            <a:ext cx="4424270" cy="30446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47" y="3861006"/>
            <a:ext cx="4427988" cy="28802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41" y="548635"/>
            <a:ext cx="3901431" cy="3212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6046" y="404665"/>
            <a:ext cx="1743383" cy="29561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41" y="3860003"/>
            <a:ext cx="2052170" cy="28092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7045" y="3550479"/>
            <a:ext cx="3780065" cy="33075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5830">
              <a:lnSpc>
                <a:spcPct val="100000"/>
              </a:lnSpc>
              <a:spcBef>
                <a:spcPts val="100"/>
              </a:spcBef>
            </a:pPr>
            <a:r>
              <a:rPr dirty="0"/>
              <a:t>ELIGIENDO</a:t>
            </a:r>
            <a:r>
              <a:rPr spc="-60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dirty="0"/>
              <a:t>MEJOR</a:t>
            </a:r>
            <a:r>
              <a:rPr spc="-45" dirty="0"/>
              <a:t> </a:t>
            </a:r>
            <a:r>
              <a:rPr spc="-10" dirty="0"/>
              <a:t>INDUCTANCIA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20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TRANSFERENCIAS</a:t>
            </a:r>
            <a:r>
              <a:rPr spc="-1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CORTO</a:t>
            </a:r>
            <a:r>
              <a:rPr spc="-55" dirty="0"/>
              <a:t> </a:t>
            </a:r>
            <a:r>
              <a:rPr spc="-10" dirty="0"/>
              <a:t>CIRCUITO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56" y="805642"/>
            <a:ext cx="8692820" cy="52622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49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TRANSFERENCIAS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10" dirty="0"/>
              <a:t>GLOBULAR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5" y="400037"/>
            <a:ext cx="4201663" cy="24500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599694"/>
            <a:ext cx="8853805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6913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transferencia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presente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trabaja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</a:t>
            </a:r>
            <a:r>
              <a:rPr sz="1800" spc="-10" dirty="0">
                <a:latin typeface="Microsoft Sans Serif"/>
                <a:cs typeface="Microsoft Sans Serif"/>
              </a:rPr>
              <a:t>aproximadamente </a:t>
            </a:r>
            <a:r>
              <a:rPr sz="1800" dirty="0">
                <a:latin typeface="Microsoft Sans Serif"/>
                <a:cs typeface="Microsoft Sans Serif"/>
              </a:rPr>
              <a:t>200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utiliza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CO2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protección.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excesiva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salpicadura.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Wingdings"/>
              <a:buChar char="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Mayores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costos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limpieza</a:t>
            </a:r>
            <a:endParaRPr sz="1800">
              <a:latin typeface="Microsoft Sans Serif"/>
              <a:cs typeface="Microsoft Sans Serif"/>
            </a:endParaRPr>
          </a:p>
          <a:p>
            <a:pPr marR="77470" algn="ctr">
              <a:lnSpc>
                <a:spcPct val="100000"/>
              </a:lnSpc>
              <a:spcBef>
                <a:spcPts val="1110"/>
              </a:spcBef>
            </a:pPr>
            <a:r>
              <a:rPr sz="2000" b="1" spc="-10" dirty="0">
                <a:latin typeface="Arial"/>
                <a:cs typeface="Arial"/>
              </a:rPr>
              <a:t>TRANSFERENCIAS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SPRAY</a:t>
            </a:r>
            <a:endParaRPr sz="2000">
              <a:latin typeface="Arial"/>
              <a:cs typeface="Arial"/>
            </a:endParaRPr>
          </a:p>
          <a:p>
            <a:pPr marL="4079240" lvl="1" indent="-286385">
              <a:lnSpc>
                <a:spcPct val="100000"/>
              </a:lnSpc>
              <a:spcBef>
                <a:spcPts val="1055"/>
              </a:spcBef>
              <a:buFont typeface="Wingdings"/>
              <a:buChar char=""/>
              <a:tabLst>
                <a:tab pos="4079240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voltaje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suficientemente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alto</a:t>
            </a:r>
            <a:endParaRPr sz="1800">
              <a:latin typeface="Microsoft Sans Serif"/>
              <a:cs typeface="Microsoft Sans Serif"/>
            </a:endParaRPr>
          </a:p>
          <a:p>
            <a:pPr marL="407987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 </a:t>
            </a:r>
            <a:r>
              <a:rPr sz="1800" spc="-10" dirty="0">
                <a:latin typeface="Microsoft Sans Serif"/>
                <a:cs typeface="Microsoft Sans Serif"/>
              </a:rPr>
              <a:t>cortocircuitar.</a:t>
            </a:r>
            <a:endParaRPr sz="1800">
              <a:latin typeface="Microsoft Sans Serif"/>
              <a:cs typeface="Microsoft Sans Serif"/>
            </a:endParaRPr>
          </a:p>
          <a:p>
            <a:pPr marL="4079875" marR="170815" lvl="1" indent="-287020">
              <a:lnSpc>
                <a:spcPct val="100000"/>
              </a:lnSpc>
              <a:buFont typeface="Wingdings"/>
              <a:buChar char=""/>
              <a:tabLst>
                <a:tab pos="407987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protección debe tener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contenido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&gt;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80%.</a:t>
            </a:r>
            <a:endParaRPr sz="1800">
              <a:latin typeface="Microsoft Sans Serif"/>
              <a:cs typeface="Microsoft Sans Serif"/>
            </a:endParaRPr>
          </a:p>
          <a:p>
            <a:pPr marL="4079875" marR="1069975" lvl="1" indent="-287020">
              <a:lnSpc>
                <a:spcPct val="100000"/>
              </a:lnSpc>
              <a:buFont typeface="Wingdings"/>
              <a:buChar char=""/>
              <a:tabLst>
                <a:tab pos="407987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voltaje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como </a:t>
            </a:r>
            <a:r>
              <a:rPr sz="1800" dirty="0">
                <a:latin typeface="Microsoft Sans Serif"/>
                <a:cs typeface="Microsoft Sans Serif"/>
              </a:rPr>
              <a:t>consecuencia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aportado.</a:t>
            </a:r>
            <a:endParaRPr sz="1800">
              <a:latin typeface="Microsoft Sans Serif"/>
              <a:cs typeface="Microsoft Sans Serif"/>
            </a:endParaRPr>
          </a:p>
          <a:p>
            <a:pPr marL="4079875" marR="422909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079875" algn="l"/>
              </a:tabLst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horizontal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espesores</a:t>
            </a:r>
            <a:r>
              <a:rPr sz="1800" spc="-10" dirty="0">
                <a:latin typeface="Microsoft Sans Serif"/>
                <a:cs typeface="Microsoft Sans Serif"/>
              </a:rPr>
              <a:t> gruesos.</a:t>
            </a:r>
            <a:endParaRPr sz="1800">
              <a:latin typeface="Microsoft Sans Serif"/>
              <a:cs typeface="Microsoft Sans Serif"/>
            </a:endParaRPr>
          </a:p>
          <a:p>
            <a:pPr marL="4079875" marR="424815" lvl="1" indent="-287020">
              <a:lnSpc>
                <a:spcPct val="100000"/>
              </a:lnSpc>
              <a:buFont typeface="Wingdings"/>
              <a:buChar char=""/>
              <a:tabLst>
                <a:tab pos="4079875" algn="l"/>
              </a:tabLst>
            </a:pPr>
            <a:r>
              <a:rPr sz="1800" dirty="0">
                <a:latin typeface="Microsoft Sans Serif"/>
                <a:cs typeface="Microsoft Sans Serif"/>
              </a:rPr>
              <a:t>Altas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resultado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buena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tasa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deposición.</a:t>
            </a:r>
            <a:endParaRPr sz="1800">
              <a:latin typeface="Microsoft Sans Serif"/>
              <a:cs typeface="Microsoft Sans Serif"/>
            </a:endParaRPr>
          </a:p>
          <a:p>
            <a:pPr marL="4079875" marR="5080" lvl="1" indent="-287020">
              <a:lnSpc>
                <a:spcPct val="100000"/>
              </a:lnSpc>
              <a:buFont typeface="Wingdings"/>
              <a:buChar char=""/>
              <a:tabLst>
                <a:tab pos="407987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casi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salpicaduras.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Buen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mojado</a:t>
            </a:r>
            <a:r>
              <a:rPr sz="1800" spc="-25" dirty="0">
                <a:latin typeface="Microsoft Sans Serif"/>
                <a:cs typeface="Microsoft Sans Serif"/>
              </a:rPr>
              <a:t> del </a:t>
            </a:r>
            <a:r>
              <a:rPr sz="1800" spc="-10" dirty="0">
                <a:latin typeface="Microsoft Sans Serif"/>
                <a:cs typeface="Microsoft Sans Serif"/>
              </a:rPr>
              <a:t>baño.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02408"/>
            <a:ext cx="3735880" cy="34554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3" y="116533"/>
            <a:ext cx="9058014" cy="66248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3335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METODOLOGÍAS </a:t>
            </a:r>
            <a:r>
              <a:rPr sz="1800" dirty="0"/>
              <a:t>DE</a:t>
            </a:r>
            <a:r>
              <a:rPr sz="1800" spc="-20" dirty="0"/>
              <a:t> </a:t>
            </a:r>
            <a:r>
              <a:rPr sz="1800" spc="-10" dirty="0"/>
              <a:t>SOLDADURA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694"/>
            <a:ext cx="3707729" cy="27232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19447" y="791971"/>
            <a:ext cx="45720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arrastre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Aporta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algo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generando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penetración,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salpicaduras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3271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técnica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 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comunmente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usada,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espesores.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54" y="4032884"/>
            <a:ext cx="44056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Por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empuje: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14045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Cubre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amplias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operatoria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éstas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tienen imperfecciones.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Usado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aplicaciones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tales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aluminio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corto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circuito.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6678" y="3573017"/>
            <a:ext cx="3862896" cy="30849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84" y="47624"/>
            <a:ext cx="8881110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METODOLOGÍAS</a:t>
            </a:r>
            <a:r>
              <a:rPr spc="-8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spc="-10" dirty="0"/>
              <a:t>SOLDADURA</a:t>
            </a:r>
          </a:p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ángulo</a:t>
            </a:r>
            <a:r>
              <a:rPr sz="1800" b="0" spc="1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torcha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respecto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</a:t>
            </a:r>
            <a:r>
              <a:rPr sz="1800" b="0" spc="1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pieza</a:t>
            </a:r>
            <a:r>
              <a:rPr sz="1800" b="0" spc="1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afecta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principalmente</a:t>
            </a:r>
            <a:r>
              <a:rPr sz="1800" b="0" spc="15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sobre</a:t>
            </a:r>
            <a:r>
              <a:rPr sz="1800" b="0" spc="16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aspecto</a:t>
            </a:r>
            <a:r>
              <a:rPr sz="1800" b="0" spc="170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del </a:t>
            </a:r>
            <a:r>
              <a:rPr sz="1800" b="0" dirty="0">
                <a:latin typeface="Microsoft Sans Serif"/>
                <a:cs typeface="Microsoft Sans Serif"/>
              </a:rPr>
              <a:t>cordón</a:t>
            </a:r>
            <a:r>
              <a:rPr sz="1800" b="0" spc="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5" dirty="0"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latin typeface="Microsoft Sans Serif"/>
                <a:cs typeface="Microsoft Sans Serif"/>
              </a:rPr>
              <a:t>penetración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031" y="1194122"/>
            <a:ext cx="2065379" cy="18654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29" y="1145465"/>
            <a:ext cx="2614687" cy="1995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207" y="1194975"/>
            <a:ext cx="2544988" cy="17299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739" y="3133471"/>
            <a:ext cx="8986520" cy="34766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latin typeface="Microsoft Sans Serif"/>
                <a:cs typeface="Microsoft Sans Serif"/>
              </a:rPr>
              <a:t>Stick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out: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pieza.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modificaciones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stick-</a:t>
            </a:r>
            <a:r>
              <a:rPr sz="1800" spc="-25" dirty="0">
                <a:latin typeface="Microsoft Sans Serif"/>
                <a:cs typeface="Microsoft Sans Serif"/>
              </a:rPr>
              <a:t>out </a:t>
            </a:r>
            <a:r>
              <a:rPr sz="1800" dirty="0">
                <a:latin typeface="Microsoft Sans Serif"/>
                <a:cs typeface="Microsoft Sans Serif"/>
              </a:rPr>
              <a:t>cambian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valores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tensión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modificando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tasa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deposición,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estabilidad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arco.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66040" marR="47929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Aumentado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stick-</a:t>
            </a:r>
            <a:r>
              <a:rPr sz="1800" dirty="0">
                <a:latin typeface="Microsoft Sans Serif"/>
                <a:cs typeface="Microsoft Sans Serif"/>
              </a:rPr>
              <a:t>out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disminuye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9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e</a:t>
            </a:r>
            <a:r>
              <a:rPr sz="1800" spc="204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incrementa</a:t>
            </a:r>
            <a:r>
              <a:rPr sz="1800" spc="200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  </a:t>
            </a:r>
            <a:r>
              <a:rPr sz="1800" spc="-10" dirty="0">
                <a:latin typeface="Microsoft Sans Serif"/>
                <a:cs typeface="Microsoft Sans Serif"/>
              </a:rPr>
              <a:t>tensión </a:t>
            </a:r>
            <a:r>
              <a:rPr sz="1800" dirty="0">
                <a:latin typeface="Microsoft Sans Serif"/>
                <a:cs typeface="Microsoft Sans Serif"/>
              </a:rPr>
              <a:t>reduciendo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DISTANCIA</a:t>
            </a:r>
            <a:r>
              <a:rPr sz="1800" b="1" spc="1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RECOMENDADA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VA</a:t>
            </a:r>
            <a:r>
              <a:rPr sz="1800" b="1" spc="1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 marR="4610735">
              <a:lnSpc>
                <a:spcPct val="100000"/>
              </a:lnSpc>
              <a:tabLst>
                <a:tab pos="398145" algn="l"/>
                <a:tab pos="1069975" algn="l"/>
                <a:tab pos="1975485" algn="l"/>
                <a:tab pos="2562225" algn="l"/>
                <a:tab pos="3909695" algn="l"/>
              </a:tabLst>
            </a:pPr>
            <a:r>
              <a:rPr sz="1800" b="1" spc="-25" dirty="0">
                <a:latin typeface="Arial"/>
                <a:cs typeface="Arial"/>
              </a:rPr>
              <a:t>10</a:t>
            </a:r>
            <a:r>
              <a:rPr sz="1800" b="1" dirty="0">
                <a:latin typeface="Arial"/>
                <a:cs typeface="Arial"/>
              </a:rPr>
              <a:t>	A</a:t>
            </a:r>
            <a:r>
              <a:rPr sz="1800" b="1" spc="4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15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VECES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DEL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DIÁMETRO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DEL </a:t>
            </a:r>
            <a:r>
              <a:rPr sz="1800" b="1" spc="-10" dirty="0">
                <a:latin typeface="Arial"/>
                <a:cs typeface="Arial"/>
              </a:rPr>
              <a:t>ALAMBRE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850991"/>
            <a:ext cx="4572000" cy="29968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595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C00000"/>
                </a:solidFill>
              </a:rPr>
              <a:t>PRECAUCIONES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9628" y="531113"/>
            <a:ext cx="3622675" cy="2169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Caudal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gas: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Si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caudal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gas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 </a:t>
            </a:r>
            <a:r>
              <a:rPr sz="2000" b="1" spc="-10" dirty="0">
                <a:latin typeface="Arial"/>
                <a:cs typeface="Arial"/>
              </a:rPr>
              <a:t>bajo, </a:t>
            </a:r>
            <a:r>
              <a:rPr sz="2000" b="1" dirty="0">
                <a:latin typeface="Arial"/>
                <a:cs typeface="Arial"/>
              </a:rPr>
              <a:t>existe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riesgo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 que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la </a:t>
            </a:r>
            <a:r>
              <a:rPr sz="2000" b="1" dirty="0">
                <a:latin typeface="Arial"/>
                <a:cs typeface="Arial"/>
              </a:rPr>
              <a:t>soldadura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quede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lo </a:t>
            </a:r>
            <a:r>
              <a:rPr sz="2000" b="1" dirty="0">
                <a:latin typeface="Arial"/>
                <a:cs typeface="Arial"/>
              </a:rPr>
              <a:t>suficientemente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protegida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del </a:t>
            </a:r>
            <a:r>
              <a:rPr sz="2000" b="1" spc="-10" dirty="0">
                <a:latin typeface="Arial"/>
                <a:cs typeface="Arial"/>
              </a:rPr>
              <a:t>aire.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0382" y="3887470"/>
            <a:ext cx="439801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Por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contrario,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caudal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gas </a:t>
            </a:r>
            <a:r>
              <a:rPr sz="2000" b="1" dirty="0">
                <a:latin typeface="Arial"/>
                <a:cs typeface="Arial"/>
              </a:rPr>
              <a:t>muy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elevado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crea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turbulencia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el </a:t>
            </a:r>
            <a:r>
              <a:rPr sz="2000" b="1" dirty="0">
                <a:latin typeface="Arial"/>
                <a:cs typeface="Arial"/>
              </a:rPr>
              <a:t>riesgo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llevar aire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la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atmósfera protegida.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6683" y="6120180"/>
            <a:ext cx="32334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CORTOCIRCUITO: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ARCO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SPRAY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/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PULSADO: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4919" y="6120180"/>
            <a:ext cx="16338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15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L/MIN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15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25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L/MIN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5" y="578220"/>
            <a:ext cx="3298613" cy="271345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28" y="3084159"/>
            <a:ext cx="3499331" cy="28760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Soldadura</a:t>
            </a:r>
            <a:r>
              <a:rPr spc="-30" dirty="0"/>
              <a:t> </a:t>
            </a:r>
            <a:r>
              <a:rPr dirty="0"/>
              <a:t>TIG</a:t>
            </a:r>
            <a:r>
              <a:rPr spc="-30" dirty="0"/>
              <a:t> (GTAW)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48081"/>
            <a:ext cx="89884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calor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necesario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fusión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3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producido</a:t>
            </a:r>
            <a:r>
              <a:rPr sz="2000" spc="3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3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eléctrico</a:t>
            </a:r>
            <a:r>
              <a:rPr sz="2000" spc="3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intenso, </a:t>
            </a:r>
            <a:r>
              <a:rPr sz="2000" dirty="0">
                <a:latin typeface="Microsoft Sans Serif"/>
                <a:cs typeface="Microsoft Sans Serif"/>
              </a:rPr>
              <a:t>establecido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3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electrodo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tungsteno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virtualmente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no</a:t>
            </a:r>
            <a:r>
              <a:rPr sz="2000" spc="2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consumible</a:t>
            </a:r>
            <a:r>
              <a:rPr sz="2000" spc="3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9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el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soldado.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916246"/>
            <a:ext cx="89884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electrodo,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zona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fundida,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las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zonas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adyacentes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protegen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la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contaminación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ambiental con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 gas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inerte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(argón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 </a:t>
            </a:r>
            <a:r>
              <a:rPr sz="2000" spc="-10" dirty="0">
                <a:latin typeface="Microsoft Sans Serif"/>
                <a:cs typeface="Microsoft Sans Serif"/>
              </a:rPr>
              <a:t>helio).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3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equipo</a:t>
            </a:r>
            <a:r>
              <a:rPr sz="2000" spc="13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utilizado</a:t>
            </a:r>
            <a:r>
              <a:rPr sz="2000" spc="13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consiste</a:t>
            </a:r>
            <a:r>
              <a:rPr sz="2000" spc="13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12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12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torcha</a:t>
            </a:r>
            <a:r>
              <a:rPr sz="2000" spc="13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portaelectrodo,</a:t>
            </a:r>
            <a:r>
              <a:rPr sz="2000" spc="13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equipada</a:t>
            </a:r>
            <a:r>
              <a:rPr sz="2000" spc="130" dirty="0">
                <a:latin typeface="Microsoft Sans Serif"/>
                <a:cs typeface="Microsoft Sans Serif"/>
              </a:rPr>
              <a:t>  </a:t>
            </a:r>
            <a:r>
              <a:rPr sz="2000" spc="-25" dirty="0">
                <a:latin typeface="Microsoft Sans Serif"/>
                <a:cs typeface="Microsoft Sans Serif"/>
              </a:rPr>
              <a:t>con </a:t>
            </a:r>
            <a:r>
              <a:rPr sz="2000" dirty="0">
                <a:latin typeface="Microsoft Sans Serif"/>
                <a:cs typeface="Microsoft Sans Serif"/>
              </a:rPr>
              <a:t>conductos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pasaje</a:t>
            </a:r>
            <a:r>
              <a:rPr sz="2000" spc="1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gas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protector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1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una</a:t>
            </a:r>
            <a:r>
              <a:rPr sz="2000" spc="1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tobera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dirigir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dicho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gas </a:t>
            </a:r>
            <a:r>
              <a:rPr sz="2000" dirty="0">
                <a:latin typeface="Microsoft Sans Serif"/>
                <a:cs typeface="Microsoft Sans Serif"/>
              </a:rPr>
              <a:t>alrededor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arco.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896" y="1750767"/>
            <a:ext cx="7581868" cy="3048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dicha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interatómica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efectivice,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cuestión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deben </a:t>
            </a:r>
            <a:r>
              <a:rPr sz="1800" dirty="0">
                <a:latin typeface="Microsoft Sans Serif"/>
                <a:cs typeface="Microsoft Sans Serif"/>
              </a:rPr>
              <a:t>encontrarse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suficientemente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próximos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manifiesten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fuerzas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atracción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repulsión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obtención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cristal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metálico.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posible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desean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unir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estuvieran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24458"/>
            <a:ext cx="898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4650" algn="l"/>
                <a:tab pos="2273935" algn="l"/>
                <a:tab pos="2557780" algn="l"/>
                <a:tab pos="3277235" algn="l"/>
                <a:tab pos="3702685" algn="l"/>
                <a:tab pos="4533265" algn="l"/>
                <a:tab pos="4818380" algn="l"/>
                <a:tab pos="5243830" algn="l"/>
                <a:tab pos="6432550" algn="l"/>
                <a:tab pos="6934200" algn="l"/>
                <a:tab pos="7282815" algn="l"/>
                <a:tab pos="8113395" algn="l"/>
                <a:tab pos="871728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perfectamente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lisas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libres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óxidos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humedad,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simple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acto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76944"/>
            <a:ext cx="8988425" cy="16414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superponerlas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obtendría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 </a:t>
            </a:r>
            <a:r>
              <a:rPr sz="1800" spc="-10" dirty="0">
                <a:latin typeface="Microsoft Sans Serif"/>
                <a:cs typeface="Microsoft Sans Serif"/>
              </a:rPr>
              <a:t>deseada.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Pero,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aún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pulida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precisión,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crestas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valles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microscópico,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además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suele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haber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importante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humedad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impide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interatómico.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Normalmente,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acercamiento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átomos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periféricos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energía.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09" y="3108489"/>
            <a:ext cx="8709517" cy="27687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3717070"/>
            <a:ext cx="6519650" cy="31315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6923"/>
            <a:ext cx="898842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aporte,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agrega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pozo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varilla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separada,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lugar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transferirse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consumible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eléctrico.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buen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3.410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°C.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protectores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normalmente </a:t>
            </a:r>
            <a:r>
              <a:rPr sz="1800" dirty="0">
                <a:latin typeface="Microsoft Sans Serif"/>
                <a:cs typeface="Microsoft Sans Serif"/>
              </a:rPr>
              <a:t>incluyen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 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ellos.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(Tungsten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Inert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Gas),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consiste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básicamente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mantenimiento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CONSUMIBLE.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mantiene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inmerso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atmosfera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constituida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 </a:t>
            </a:r>
            <a:r>
              <a:rPr sz="1800" dirty="0">
                <a:latin typeface="Microsoft Sans Serif"/>
                <a:cs typeface="Microsoft Sans Serif"/>
              </a:rPr>
              <a:t>helio,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misión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proteger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contaminación atmosférica.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9004" y="1720989"/>
            <a:ext cx="1291676" cy="37242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6923"/>
            <a:ext cx="8986520" cy="6655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buen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3.410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°C.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protectores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normalmente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incluyen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una mezcla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ellos.</a:t>
            </a:r>
            <a:endParaRPr sz="1800">
              <a:latin typeface="Microsoft Sans Serif"/>
              <a:cs typeface="Microsoft Sans Serif"/>
            </a:endParaRPr>
          </a:p>
          <a:p>
            <a:pPr marL="12700" marR="5715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Dado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empleado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aporte,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este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alimentado externamente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necesario.</a:t>
            </a:r>
            <a:endParaRPr sz="1800">
              <a:latin typeface="Microsoft Sans Serif"/>
              <a:cs typeface="Microsoft Sans Serif"/>
            </a:endParaRPr>
          </a:p>
          <a:p>
            <a:pPr marL="12700" marR="1367155" algn="just">
              <a:lnSpc>
                <a:spcPct val="100000"/>
              </a:lnSpc>
              <a:spcBef>
                <a:spcPts val="1795"/>
              </a:spcBef>
            </a:pPr>
            <a:r>
              <a:rPr sz="1800" b="1" dirty="0">
                <a:latin typeface="Arial"/>
                <a:cs typeface="Arial"/>
              </a:rPr>
              <a:t>POLARIDAD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empleada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directa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mayoria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materiales,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decir;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(-</a:t>
            </a:r>
            <a:r>
              <a:rPr sz="1800" dirty="0">
                <a:latin typeface="Microsoft Sans Serif"/>
                <a:cs typeface="Microsoft Sans Serif"/>
              </a:rPr>
              <a:t>)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negativo,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respecto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positiva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(+).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configuration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dirigen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ceden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energia</a:t>
            </a:r>
            <a:r>
              <a:rPr sz="1800" spc="27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cinetica </a:t>
            </a:r>
            <a:r>
              <a:rPr sz="1800" dirty="0">
                <a:latin typeface="Microsoft Sans Serif"/>
                <a:cs typeface="Microsoft Sans Serif"/>
              </a:rPr>
              <a:t>transformandola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37033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balance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térmico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aproximadamente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2/3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absorbida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1/3 </a:t>
            </a:r>
            <a:r>
              <a:rPr sz="1800" dirty="0">
                <a:latin typeface="Microsoft Sans Serif"/>
                <a:cs typeface="Microsoft Sans Serif"/>
              </a:rPr>
              <a:t>restante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electrodo.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136906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redunda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menor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desgaste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extremo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que,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directa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normalmente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con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terminación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cónica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ángulo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vértice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30º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120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º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general </a:t>
            </a:r>
            <a:r>
              <a:rPr sz="1800" dirty="0">
                <a:latin typeface="Microsoft Sans Serif"/>
                <a:cs typeface="Microsoft Sans Serif"/>
              </a:rPr>
              <a:t>unos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60º).</a:t>
            </a:r>
            <a:endParaRPr sz="1800">
              <a:latin typeface="Microsoft Sans Serif"/>
              <a:cs typeface="Microsoft Sans Serif"/>
            </a:endParaRPr>
          </a:p>
          <a:p>
            <a:pPr marL="12700" marR="48260" algn="just">
              <a:lnSpc>
                <a:spcPct val="100000"/>
              </a:lnSpc>
              <a:spcBef>
                <a:spcPts val="1920"/>
              </a:spcBef>
            </a:pPr>
            <a:r>
              <a:rPr sz="1800" dirty="0">
                <a:latin typeface="Microsoft Sans Serif"/>
                <a:cs typeface="Microsoft Sans Serif"/>
              </a:rPr>
              <a:t>En 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aplicaciones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acero,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soldadura 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eléctrico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lenta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costosa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con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consumible.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62" y="63"/>
            <a:ext cx="9087969" cy="68577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2405" y="27813"/>
            <a:ext cx="1331595" cy="29016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39369"/>
            <a:ext cx="9032240" cy="657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161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Polaridad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inversa</a:t>
            </a:r>
            <a:r>
              <a:rPr sz="1800" b="1" spc="1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menor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electrodo,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(+)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negativa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(-</a:t>
            </a:r>
            <a:r>
              <a:rPr sz="1800" dirty="0">
                <a:latin typeface="Microsoft Sans Serif"/>
                <a:cs typeface="Microsoft Sans Serif"/>
              </a:rPr>
              <a:t>),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doble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grueso.</a:t>
            </a:r>
            <a:endParaRPr sz="1800">
              <a:latin typeface="Microsoft Sans Serif"/>
              <a:cs typeface="Microsoft Sans Serif"/>
            </a:endParaRPr>
          </a:p>
          <a:p>
            <a:pPr marL="12700" marR="1452880" algn="just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inversa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inconveniente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invertirse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balance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 2/3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liberada 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arco,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absorbida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electrodo 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tercio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restante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la</a:t>
            </a:r>
            <a:r>
              <a:rPr sz="1800" spc="-10" dirty="0">
                <a:latin typeface="Microsoft Sans Serif"/>
                <a:cs typeface="Microsoft Sans Serif"/>
              </a:rPr>
              <a:t> pieza.</a:t>
            </a:r>
            <a:endParaRPr sz="1800">
              <a:latin typeface="Microsoft Sans Serif"/>
              <a:cs typeface="Microsoft Sans Serif"/>
            </a:endParaRPr>
          </a:p>
          <a:p>
            <a:pPr marL="12700" marR="1452880" algn="just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refleja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elevado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elevada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alcanza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3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spc="-10" dirty="0">
                <a:latin typeface="Microsoft Sans Serif"/>
                <a:cs typeface="Microsoft Sans Serif"/>
              </a:rPr>
              <a:t>mismo.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emplearse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diametro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doble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usados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igual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directa,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terminarlos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geometria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convexa 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extremo.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spc="-25" dirty="0">
                <a:latin typeface="Microsoft Sans Serif"/>
                <a:cs typeface="Microsoft Sans Serif"/>
              </a:rPr>
              <a:t>Todos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inconveniente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hecho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el empleo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inversa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mínimo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actualidad,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materiales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tales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aluminio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magnesio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sus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aleaciones,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polaridad </a:t>
            </a:r>
            <a:r>
              <a:rPr sz="1800" dirty="0">
                <a:latin typeface="Microsoft Sans Serif"/>
                <a:cs typeface="Microsoft Sans Serif"/>
              </a:rPr>
              <a:t>directa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resulta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imposible.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razón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obedece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hecho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ambos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desarrollan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oxido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(Al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21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200" b="1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MgO),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superiores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propias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material.</a:t>
            </a:r>
            <a:endParaRPr sz="18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impide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flujo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fundido,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imposibilitando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adecuado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mojado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únion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metalica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necesaria 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realizar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9" y="116649"/>
            <a:ext cx="9087030" cy="66245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525" y="4"/>
            <a:ext cx="3800429" cy="30689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9148"/>
            <a:ext cx="51854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Empleando</a:t>
            </a:r>
            <a:r>
              <a:rPr sz="1800" spc="3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3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inversa</a:t>
            </a:r>
            <a:r>
              <a:rPr sz="1800" spc="3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35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eleiminación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capas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oxido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refractario, </a:t>
            </a:r>
            <a:r>
              <a:rPr sz="1800" dirty="0">
                <a:latin typeface="Microsoft Sans Serif"/>
                <a:cs typeface="Microsoft Sans Serif"/>
              </a:rPr>
              <a:t>posibilitando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operación.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mecanismo</a:t>
            </a:r>
            <a:r>
              <a:rPr sz="1800" spc="1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responsable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15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dispersión</a:t>
            </a:r>
            <a:r>
              <a:rPr sz="1800" spc="2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óxido,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2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aún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aclarado, </a:t>
            </a:r>
            <a:r>
              <a:rPr sz="1800" dirty="0">
                <a:latin typeface="Microsoft Sans Serif"/>
                <a:cs typeface="Microsoft Sans Serif"/>
              </a:rPr>
              <a:t>aunque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atribuye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-10" dirty="0">
                <a:latin typeface="Microsoft Sans Serif"/>
                <a:cs typeface="Microsoft Sans Serif"/>
              </a:rPr>
              <a:t> factores: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Bombardeo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iónico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  <a:p>
            <a:pPr marL="419100" indent="-406400">
              <a:lnSpc>
                <a:spcPct val="100000"/>
              </a:lnSpc>
              <a:buAutoNum type="alphaLcParenR"/>
              <a:tabLst>
                <a:tab pos="419100" algn="l"/>
              </a:tabLst>
            </a:pPr>
            <a:r>
              <a:rPr sz="1800" dirty="0">
                <a:latin typeface="Microsoft Sans Serif"/>
                <a:cs typeface="Microsoft Sans Serif"/>
              </a:rPr>
              <a:t>Emisión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electrónica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AutoNum type="alphaLcParenR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Disociación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electrónica 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óxido.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3813"/>
            <a:ext cx="9144000" cy="36695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0005"/>
            <a:ext cx="898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torcha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alimentada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 además,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refrigerada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agua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aumenta la</a:t>
            </a:r>
            <a:r>
              <a:rPr sz="1800" spc="-10" dirty="0">
                <a:latin typeface="Microsoft Sans Serif"/>
                <a:cs typeface="Microsoft Sans Serif"/>
              </a:rPr>
              <a:t> capacidad.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709040"/>
            <a:ext cx="1924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/>
              <a:t>Corriente</a:t>
            </a:r>
            <a:r>
              <a:rPr sz="1800" spc="-10" dirty="0"/>
              <a:t> alterna</a:t>
            </a:r>
            <a:r>
              <a:rPr b="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37361"/>
            <a:ext cx="8987790" cy="548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aluminio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magnesio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sus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aleaciones, ha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eliminado prácticamente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inversa.</a:t>
            </a: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representa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adecuado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compromiso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efecto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remoción 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oxido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balance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electrodo-pieza.</a:t>
            </a: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diámetro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inferiores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polaridad </a:t>
            </a:r>
            <a:r>
              <a:rPr sz="1800" dirty="0">
                <a:latin typeface="Microsoft Sans Serif"/>
                <a:cs typeface="Microsoft Sans Serif"/>
              </a:rPr>
              <a:t>inversa,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prepararse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tronco-</a:t>
            </a:r>
            <a:r>
              <a:rPr sz="1800" dirty="0">
                <a:latin typeface="Microsoft Sans Serif"/>
                <a:cs typeface="Microsoft Sans Serif"/>
              </a:rPr>
              <a:t>cónico.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todas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maneras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propias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llega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extinguir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razón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unas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100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veces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aproximadamente,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frecuencia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línea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50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cps.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Además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nos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crean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fenómeno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rectificación,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parcial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 otro </a:t>
            </a:r>
            <a:r>
              <a:rPr sz="1800" spc="-10" dirty="0">
                <a:latin typeface="Microsoft Sans Serif"/>
                <a:cs typeface="Microsoft Sans Serif"/>
              </a:rPr>
              <a:t>inherente.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Todas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sucesivas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extinciones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fenómenos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rectificación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elimina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disponiendo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frecuencia,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lleva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consiguiente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eliminación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fenómeno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recitación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parcial.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lugar incorporaremos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banco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capacitores,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cuya función </a:t>
            </a:r>
            <a:r>
              <a:rPr sz="1800" spc="-20" dirty="0">
                <a:latin typeface="Microsoft Sans Serif"/>
                <a:cs typeface="Microsoft Sans Serif"/>
              </a:rPr>
              <a:t>será </a:t>
            </a:r>
            <a:r>
              <a:rPr sz="1800" dirty="0">
                <a:latin typeface="Microsoft Sans Serif"/>
                <a:cs typeface="Microsoft Sans Serif"/>
              </a:rPr>
              <a:t>bloquear 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componente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creada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rectificación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inherente.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esquema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incorporación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dispositivos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verse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Microsoft Sans Serif"/>
                <a:cs typeface="Microsoft Sans Serif"/>
              </a:rPr>
              <a:t>continuación.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825"/>
            <a:ext cx="9063710" cy="655238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0" y="19"/>
            <a:ext cx="5829174" cy="28623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032" y="4725181"/>
            <a:ext cx="3166922" cy="1944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47917" y="26923"/>
            <a:ext cx="311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9285" algn="l"/>
                <a:tab pos="1489075" algn="l"/>
                <a:tab pos="1802130" algn="l"/>
                <a:tab pos="299085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Para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facilitar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encendido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9355" y="575513"/>
            <a:ext cx="9893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aumentar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917" y="301244"/>
            <a:ext cx="31191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677670" algn="l"/>
                <a:tab pos="2160905" algn="l"/>
                <a:tab pos="284988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mantenimiento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arco,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es</a:t>
            </a:r>
            <a:endParaRPr sz="18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la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25" dirty="0">
                <a:latin typeface="Microsoft Sans Serif"/>
                <a:cs typeface="Microsoft Sans Serif"/>
              </a:rPr>
              <a:t>los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917" y="575513"/>
            <a:ext cx="1255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conveniente capacidad electrodos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8933" y="850138"/>
            <a:ext cx="1847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emisora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186055">
              <a:lnSpc>
                <a:spcPct val="100000"/>
              </a:lnSpc>
              <a:tabLst>
                <a:tab pos="83121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tungsteno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7917" y="1398778"/>
            <a:ext cx="19259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65505" algn="l"/>
                <a:tab pos="1114425" algn="l"/>
                <a:tab pos="15913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mediante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algunas </a:t>
            </a:r>
            <a:r>
              <a:rPr sz="1800" spc="-25" dirty="0">
                <a:latin typeface="Microsoft Sans Serif"/>
                <a:cs typeface="Microsoft Sans Serif"/>
              </a:rPr>
              <a:t>Las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mismas generalmente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1503" y="1398778"/>
            <a:ext cx="1104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adiciones. consisten agregados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7917" y="2222119"/>
            <a:ext cx="3119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  <a:tab pos="1164590" algn="l"/>
                <a:tab pos="1666239" algn="l"/>
                <a:tab pos="2088514" algn="l"/>
                <a:tab pos="297815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hasta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2%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TORIO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332" y="2377313"/>
            <a:ext cx="8970010" cy="296735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5862955">
              <a:lnSpc>
                <a:spcPct val="100000"/>
              </a:lnSpc>
              <a:spcBef>
                <a:spcPts val="1035"/>
              </a:spcBef>
            </a:pPr>
            <a:r>
              <a:rPr sz="1800" spc="-10" dirty="0">
                <a:latin typeface="Microsoft Sans Serif"/>
                <a:cs typeface="Microsoft Sans Serif"/>
              </a:rPr>
              <a:t>CIRCONIO.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4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experiencia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toriado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aptos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continua,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mientras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desempeña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mejor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con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alterna.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agregados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superan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2%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dificultar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circulación electrónica.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aplicación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importante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dada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raíz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aquellas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las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existen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acceso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ambos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lados,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tuberías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poco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diámetro.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preparación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figura.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efervescentes,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332" y="5593791"/>
            <a:ext cx="546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4110" algn="l"/>
                <a:tab pos="1558290" algn="l"/>
                <a:tab pos="1905635" algn="l"/>
                <a:tab pos="3065780" algn="l"/>
                <a:tab pos="3539490" algn="l"/>
                <a:tab pos="4256405" algn="l"/>
                <a:tab pos="4681220" algn="l"/>
                <a:tab pos="511873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problema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reducción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óxido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Fe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332" y="5319141"/>
            <a:ext cx="5796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2630" algn="l"/>
                <a:tab pos="1193800" algn="l"/>
                <a:tab pos="2477135" algn="l"/>
                <a:tab pos="4039235" algn="l"/>
                <a:tab pos="4498340" algn="l"/>
                <a:tab pos="560324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decir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no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totalmente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desoxidados,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presenta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el</a:t>
            </a:r>
            <a:endParaRPr sz="18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1800" spc="-50" dirty="0">
                <a:latin typeface="Microsoft Sans Serif"/>
                <a:cs typeface="Microsoft Sans Serif"/>
              </a:rPr>
              <a:t>C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332" y="5868111"/>
            <a:ext cx="5795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conducente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evolución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Formación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poros.</a:t>
            </a:r>
            <a:endParaRPr sz="1800">
              <a:latin typeface="Microsoft Sans Serif"/>
              <a:cs typeface="Microsoft Sans Serif"/>
            </a:endParaRPr>
          </a:p>
          <a:p>
            <a:pPr marL="710565">
              <a:lnSpc>
                <a:spcPct val="100000"/>
              </a:lnSpc>
              <a:tabLst>
                <a:tab pos="1002665" algn="l"/>
                <a:tab pos="1263650" algn="l"/>
                <a:tab pos="2249805" algn="l"/>
                <a:tab pos="2845435" algn="l"/>
                <a:tab pos="3169285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C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+</a:t>
            </a:r>
            <a:r>
              <a:rPr sz="1800" dirty="0">
                <a:latin typeface="Microsoft Sans Serif"/>
                <a:cs typeface="Microsoft Sans Serif"/>
              </a:rPr>
              <a:t>	OFe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CO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+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Fe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652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mayoría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aplicaciones.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tubos,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gaseoso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 comprimido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150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Kg/cm2.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pesado,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monoatómico,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obtiene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atmósfera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destilación </a:t>
            </a:r>
            <a:r>
              <a:rPr sz="1800" dirty="0">
                <a:latin typeface="Microsoft Sans Serif"/>
                <a:cs typeface="Microsoft Sans Serif"/>
              </a:rPr>
              <a:t>fraccionada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aire y debe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pureza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99,95%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10" dirty="0">
                <a:latin typeface="Microsoft Sans Serif"/>
                <a:cs typeface="Microsoft Sans Serif"/>
              </a:rPr>
              <a:t> mínimo.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protege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adecuadamente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superficie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base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da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inferior.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espesores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finos,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calienta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suficiente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oxidarse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producir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rugosa</a:t>
            </a:r>
            <a:r>
              <a:rPr sz="1800" spc="25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spc="-10" dirty="0">
                <a:latin typeface="Microsoft Sans Serif"/>
                <a:cs typeface="Microsoft Sans Serif"/>
              </a:rPr>
              <a:t>oxidada.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605983"/>
            <a:ext cx="8988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evitarlo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hay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sea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(respaldo </a:t>
            </a:r>
            <a:r>
              <a:rPr sz="1800" dirty="0">
                <a:latin typeface="Microsoft Sans Serif"/>
                <a:cs typeface="Microsoft Sans Serif"/>
              </a:rPr>
              <a:t>gaseoso)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apoyando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respaldo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metálico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impida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acceso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aire. </a:t>
            </a:r>
            <a:r>
              <a:rPr sz="1800" dirty="0">
                <a:latin typeface="Microsoft Sans Serif"/>
                <a:cs typeface="Microsoft Sans Serif"/>
              </a:rPr>
              <a:t>Dicho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respaldo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cobre,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removible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luego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efectuada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incorporándose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6" y="2348858"/>
            <a:ext cx="7286587" cy="324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8844"/>
            <a:ext cx="8989060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Si dicha energía 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 llegar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fundir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bordes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cuales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mezclarán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solidificación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forme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nueva </a:t>
            </a:r>
            <a:r>
              <a:rPr sz="1800" dirty="0">
                <a:latin typeface="Microsoft Sans Serif"/>
                <a:cs typeface="Microsoft Sans Serif"/>
              </a:rPr>
              <a:t>red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cristalina.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presión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produce,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término,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ruptura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óxido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luego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nivelan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3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crestas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valles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deformación </a:t>
            </a:r>
            <a:r>
              <a:rPr sz="1800" dirty="0">
                <a:latin typeface="Microsoft Sans Serif"/>
                <a:cs typeface="Microsoft Sans Serif"/>
              </a:rPr>
              <a:t>plástica,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permitiendo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íntimo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superficies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unión metalúrgica.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Antiguamente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ejecutada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forja,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aplicando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conjuntamente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presión,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representó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único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 soldada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piezas.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actualidad,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mayoría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manifiesta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comúnmente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utilizados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industria </a:t>
            </a:r>
            <a:r>
              <a:rPr sz="1800" dirty="0">
                <a:latin typeface="Microsoft Sans Serif"/>
                <a:cs typeface="Microsoft Sans Serif"/>
              </a:rPr>
              <a:t>implican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aportar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suficiente</a:t>
            </a:r>
            <a:r>
              <a:rPr sz="1800" spc="1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fundir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localizadamente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piezas</a:t>
            </a:r>
            <a:r>
              <a:rPr sz="1800" spc="1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8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unir. </a:t>
            </a:r>
            <a:r>
              <a:rPr sz="1800" dirty="0">
                <a:latin typeface="Microsoft Sans Serif"/>
                <a:cs typeface="Microsoft Sans Serif"/>
              </a:rPr>
              <a:t>Generalmente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necesitan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agrega,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estado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líquido,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fundido.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4033151"/>
            <a:ext cx="5318214" cy="280632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6302"/>
            <a:ext cx="8989060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electrodo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utilizado</a:t>
            </a:r>
            <a:r>
              <a:rPr sz="2000" spc="2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tungsteno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que,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</a:t>
            </a:r>
            <a:r>
              <a:rPr sz="2000" spc="2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temperatura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fusión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muy </a:t>
            </a:r>
            <a:r>
              <a:rPr sz="2000" dirty="0">
                <a:latin typeface="Microsoft Sans Serif"/>
                <a:cs typeface="Microsoft Sans Serif"/>
              </a:rPr>
              <a:t>elevada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(3400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ºC)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28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excelente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emisor</a:t>
            </a:r>
            <a:r>
              <a:rPr sz="2000" spc="28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electrónico,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reúne</a:t>
            </a:r>
            <a:r>
              <a:rPr sz="2000" spc="290" dirty="0">
                <a:latin typeface="Microsoft Sans Serif"/>
                <a:cs typeface="Microsoft Sans Serif"/>
              </a:rPr>
              <a:t>  </a:t>
            </a:r>
            <a:r>
              <a:rPr sz="2000" spc="-25" dirty="0">
                <a:latin typeface="Microsoft Sans Serif"/>
                <a:cs typeface="Microsoft Sans Serif"/>
              </a:rPr>
              <a:t>las </a:t>
            </a:r>
            <a:r>
              <a:rPr sz="2000" dirty="0">
                <a:latin typeface="Microsoft Sans Serif"/>
                <a:cs typeface="Microsoft Sans Serif"/>
              </a:rPr>
              <a:t>condiciones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favorables:</a:t>
            </a:r>
            <a:endParaRPr sz="20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buFont typeface="Wingdings"/>
              <a:buChar char=""/>
              <a:tabLst>
                <a:tab pos="1670050" algn="l"/>
              </a:tabLst>
            </a:pPr>
            <a:r>
              <a:rPr sz="2000" dirty="0">
                <a:latin typeface="Microsoft Sans Serif"/>
                <a:cs typeface="Microsoft Sans Serif"/>
              </a:rPr>
              <a:t>vida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útil,</a:t>
            </a:r>
            <a:endParaRPr sz="20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buFont typeface="Wingdings"/>
              <a:buChar char=""/>
              <a:tabLst>
                <a:tab pos="1670050" algn="l"/>
              </a:tabLst>
            </a:pPr>
            <a:r>
              <a:rPr sz="2000" dirty="0">
                <a:latin typeface="Microsoft Sans Serif"/>
                <a:cs typeface="Microsoft Sans Serif"/>
              </a:rPr>
              <a:t>estabilidad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encendido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arco,</a:t>
            </a:r>
            <a:endParaRPr sz="2000">
              <a:latin typeface="Microsoft Sans Serif"/>
              <a:cs typeface="Microsoft Sans Serif"/>
            </a:endParaRPr>
          </a:p>
          <a:p>
            <a:pPr marL="1670050" indent="-285750">
              <a:lnSpc>
                <a:spcPct val="100000"/>
              </a:lnSpc>
              <a:buFont typeface="Wingdings"/>
              <a:buChar char=""/>
              <a:tabLst>
                <a:tab pos="1670050" algn="l"/>
              </a:tabLst>
            </a:pPr>
            <a:r>
              <a:rPr sz="2000" dirty="0">
                <a:latin typeface="Microsoft Sans Serif"/>
                <a:cs typeface="Microsoft Sans Serif"/>
              </a:rPr>
              <a:t>capacidad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conducir</a:t>
            </a:r>
            <a:r>
              <a:rPr sz="2000" spc="-10" dirty="0">
                <a:latin typeface="Microsoft Sans Serif"/>
                <a:cs typeface="Microsoft Sans Serif"/>
              </a:rPr>
              <a:t> corriente.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1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electrodo</a:t>
            </a:r>
            <a:r>
              <a:rPr sz="2000" spc="1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puede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1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tungsteno</a:t>
            </a:r>
            <a:r>
              <a:rPr sz="2000" spc="1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puro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1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aleado,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1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ejemplo</a:t>
            </a:r>
            <a:r>
              <a:rPr sz="2000" spc="1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1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óxido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 </a:t>
            </a:r>
            <a:r>
              <a:rPr sz="2000" dirty="0">
                <a:latin typeface="Microsoft Sans Serif"/>
                <a:cs typeface="Microsoft Sans Serif"/>
              </a:rPr>
              <a:t>torio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zirconio.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aleación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le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aumenta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vida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útil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capacidad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conducir corriente.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necesario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material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conformar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cordón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éste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aplica </a:t>
            </a:r>
            <a:r>
              <a:rPr sz="2000" dirty="0">
                <a:latin typeface="Microsoft Sans Serif"/>
                <a:cs typeface="Microsoft Sans Serif"/>
              </a:rPr>
              <a:t>con  una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varilla,  de  composición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química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similar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-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soldar,  que</a:t>
            </a:r>
            <a:r>
              <a:rPr sz="2000" spc="-5" dirty="0">
                <a:latin typeface="Microsoft Sans Serif"/>
                <a:cs typeface="Microsoft Sans Serif"/>
              </a:rPr>
              <a:t>  </a:t>
            </a:r>
            <a:r>
              <a:rPr sz="2000" spc="-25" dirty="0">
                <a:latin typeface="Microsoft Sans Serif"/>
                <a:cs typeface="Microsoft Sans Serif"/>
              </a:rPr>
              <a:t>se </a:t>
            </a:r>
            <a:r>
              <a:rPr sz="2000" dirty="0">
                <a:latin typeface="Microsoft Sans Serif"/>
                <a:cs typeface="Microsoft Sans Serif"/>
              </a:rPr>
              <a:t>sostiene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2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extremo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hace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fundir</a:t>
            </a:r>
            <a:r>
              <a:rPr sz="2000" spc="2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dentro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2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pileta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líquida,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igual </a:t>
            </a:r>
            <a:r>
              <a:rPr sz="2000" dirty="0">
                <a:latin typeface="Microsoft Sans Serif"/>
                <a:cs typeface="Microsoft Sans Serif"/>
              </a:rPr>
              <a:t>forma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 en soldadura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oxiacetilénica.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necesidad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depende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espesor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material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10" dirty="0">
                <a:latin typeface="Microsoft Sans Serif"/>
                <a:cs typeface="Microsoft Sans Serif"/>
              </a:rPr>
              <a:t> soldar,</a:t>
            </a:r>
            <a:r>
              <a:rPr sz="2000" spc="-25" dirty="0">
                <a:latin typeface="Microsoft Sans Serif"/>
                <a:cs typeface="Microsoft Sans Serif"/>
              </a:rPr>
              <a:t> del </a:t>
            </a:r>
            <a:r>
              <a:rPr sz="2000" dirty="0">
                <a:latin typeface="Microsoft Sans Serif"/>
                <a:cs typeface="Microsoft Sans Serif"/>
              </a:rPr>
              <a:t>tipo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junta 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factores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metalúrgicos.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" y="26923"/>
            <a:ext cx="450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RESUMEN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DESCRIPTIVO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PROCESO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1" y="179070"/>
            <a:ext cx="8858885" cy="28308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6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consumible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(electrodo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tungsteno).</a:t>
            </a:r>
            <a:endParaRPr sz="1800">
              <a:latin typeface="Microsoft Sans Serif"/>
              <a:cs typeface="Microsoft Sans Serif"/>
            </a:endParaRPr>
          </a:p>
          <a:p>
            <a:pPr marL="299085" marR="146685" indent="-287020">
              <a:lnSpc>
                <a:spcPct val="100000"/>
              </a:lnSpc>
              <a:spcBef>
                <a:spcPts val="96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proteger 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pileta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solidificado.</a:t>
            </a:r>
            <a:endParaRPr sz="1800">
              <a:latin typeface="Microsoft Sans Serif"/>
              <a:cs typeface="Microsoft Sans Serif"/>
            </a:endParaRPr>
          </a:p>
          <a:p>
            <a:pPr marL="299085" marR="157480" indent="-287020">
              <a:lnSpc>
                <a:spcPct val="100000"/>
              </a:lnSpc>
              <a:spcBef>
                <a:spcPts val="95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paso 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atmósfera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conductora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e </a:t>
            </a:r>
            <a:r>
              <a:rPr sz="1800" dirty="0">
                <a:latin typeface="Microsoft Sans Serif"/>
                <a:cs typeface="Microsoft Sans Serif"/>
              </a:rPr>
              <a:t>ionizada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gas.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 funde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 metal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 genera 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pileta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líquida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torcha 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mueve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 través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 funda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 superficies 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 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 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aporte.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167" y="3136794"/>
            <a:ext cx="8161209" cy="345013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5400"/>
            <a:ext cx="8988425" cy="609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935" marR="86233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CUIDAR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CADA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PASO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DEL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PROCESO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GARANTIZA </a:t>
            </a:r>
            <a:r>
              <a:rPr sz="2400" b="1" dirty="0">
                <a:latin typeface="Arial"/>
                <a:cs typeface="Arial"/>
              </a:rPr>
              <a:t>EXCELENTES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RESULTADOS</a:t>
            </a:r>
            <a:r>
              <a:rPr sz="2400" spc="-10" dirty="0"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4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proceso</a:t>
            </a:r>
            <a:r>
              <a:rPr sz="2400" spc="459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4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soldadura</a:t>
            </a:r>
            <a:r>
              <a:rPr sz="2400" spc="459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GTAW</a:t>
            </a:r>
            <a:r>
              <a:rPr sz="2400" spc="445" dirty="0">
                <a:latin typeface="Microsoft Sans Serif"/>
                <a:cs typeface="Microsoft Sans Serif"/>
              </a:rPr>
              <a:t> </a:t>
            </a:r>
            <a:r>
              <a:rPr sz="2400" spc="145" dirty="0">
                <a:latin typeface="Microsoft Sans Serif"/>
                <a:cs typeface="Microsoft Sans Serif"/>
              </a:rPr>
              <a:t>–por</a:t>
            </a:r>
            <a:r>
              <a:rPr sz="2400" spc="459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sus</a:t>
            </a:r>
            <a:r>
              <a:rPr sz="2400" spc="4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siglas</a:t>
            </a:r>
            <a:r>
              <a:rPr sz="2400" spc="4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</a:t>
            </a:r>
            <a:r>
              <a:rPr sz="2400" spc="4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inglés</a:t>
            </a:r>
            <a:r>
              <a:rPr sz="2400" spc="459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Gas </a:t>
            </a:r>
            <a:r>
              <a:rPr sz="2400" dirty="0">
                <a:latin typeface="Microsoft Sans Serif"/>
                <a:cs typeface="Microsoft Sans Serif"/>
              </a:rPr>
              <a:t>Tungsten</a:t>
            </a:r>
            <a:r>
              <a:rPr sz="2400" spc="4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Arc</a:t>
            </a:r>
            <a:r>
              <a:rPr sz="2400" spc="480" dirty="0">
                <a:latin typeface="Microsoft Sans Serif"/>
                <a:cs typeface="Microsoft Sans Serif"/>
              </a:rPr>
              <a:t> </a:t>
            </a:r>
            <a:r>
              <a:rPr sz="2400" spc="60" dirty="0">
                <a:latin typeface="Microsoft Sans Serif"/>
                <a:cs typeface="Microsoft Sans Serif"/>
              </a:rPr>
              <a:t>Welding–</a:t>
            </a:r>
            <a:r>
              <a:rPr sz="2400" spc="4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también</a:t>
            </a:r>
            <a:r>
              <a:rPr sz="2400" spc="48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conocido</a:t>
            </a:r>
            <a:r>
              <a:rPr sz="2400" spc="4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como</a:t>
            </a:r>
            <a:r>
              <a:rPr sz="2400" spc="48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TIG</a:t>
            </a:r>
            <a:r>
              <a:rPr sz="2400" spc="4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(Tungsten </a:t>
            </a:r>
            <a:r>
              <a:rPr sz="2400" dirty="0">
                <a:latin typeface="Microsoft Sans Serif"/>
                <a:cs typeface="Microsoft Sans Serif"/>
              </a:rPr>
              <a:t>Inert</a:t>
            </a:r>
            <a:r>
              <a:rPr sz="2400" spc="2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Gas),</a:t>
            </a:r>
            <a:r>
              <a:rPr sz="2400" spc="25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está</a:t>
            </a:r>
            <a:r>
              <a:rPr sz="2400" spc="2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entre</a:t>
            </a:r>
            <a:r>
              <a:rPr sz="2400" spc="2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las</a:t>
            </a:r>
            <a:r>
              <a:rPr sz="2400" spc="2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técnicas</a:t>
            </a:r>
            <a:r>
              <a:rPr sz="2400" spc="2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2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soldadura</a:t>
            </a:r>
            <a:r>
              <a:rPr sz="2400" spc="2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más</a:t>
            </a:r>
            <a:r>
              <a:rPr sz="2400" spc="2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difíciles</a:t>
            </a:r>
            <a:r>
              <a:rPr sz="2400" spc="27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de </a:t>
            </a:r>
            <a:r>
              <a:rPr sz="2400" spc="-10" dirty="0">
                <a:latin typeface="Microsoft Sans Serif"/>
                <a:cs typeface="Microsoft Sans Serif"/>
              </a:rPr>
              <a:t>aprender.</a:t>
            </a:r>
            <a:endParaRPr sz="2400">
              <a:latin typeface="Microsoft Sans Serif"/>
              <a:cs typeface="Microsoft Sans Serif"/>
            </a:endParaRPr>
          </a:p>
          <a:p>
            <a:pPr marL="12700" marR="7620" algn="just">
              <a:lnSpc>
                <a:spcPct val="100000"/>
              </a:lnSpc>
              <a:spcBef>
                <a:spcPts val="1205"/>
              </a:spcBef>
            </a:pP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114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Argón2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es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114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gas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más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empleado,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tanto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por</a:t>
            </a:r>
            <a:r>
              <a:rPr sz="2400" spc="1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la</a:t>
            </a:r>
            <a:r>
              <a:rPr sz="2400" spc="125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excelente </a:t>
            </a:r>
            <a:r>
              <a:rPr sz="2400" dirty="0">
                <a:latin typeface="Microsoft Sans Serif"/>
                <a:cs typeface="Microsoft Sans Serif"/>
              </a:rPr>
              <a:t>protección</a:t>
            </a:r>
            <a:r>
              <a:rPr sz="2400" spc="3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que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ofrece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como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por</a:t>
            </a:r>
            <a:r>
              <a:rPr sz="2400" spc="3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su</a:t>
            </a:r>
            <a:r>
              <a:rPr sz="2400" spc="2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bajo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costo</a:t>
            </a:r>
            <a:r>
              <a:rPr sz="2400" spc="3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sus</a:t>
            </a:r>
            <a:r>
              <a:rPr sz="2400" spc="25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buenas </a:t>
            </a:r>
            <a:r>
              <a:rPr sz="2400" dirty="0">
                <a:latin typeface="Microsoft Sans Serif"/>
                <a:cs typeface="Microsoft Sans Serif"/>
              </a:rPr>
              <a:t>características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densidad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peso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atómico.</a:t>
            </a:r>
            <a:endParaRPr sz="2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Microsoft Sans Serif"/>
                <a:cs typeface="Microsoft Sans Serif"/>
              </a:rPr>
              <a:t>Por</a:t>
            </a:r>
            <a:r>
              <a:rPr sz="2400" spc="3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parte,</a:t>
            </a:r>
            <a:r>
              <a:rPr sz="2400" spc="3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el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Helio</a:t>
            </a:r>
            <a:r>
              <a:rPr sz="2400" spc="3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ofrece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un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arco</a:t>
            </a:r>
            <a:r>
              <a:rPr sz="2400" spc="3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fuerte,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con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gran</a:t>
            </a:r>
            <a:r>
              <a:rPr sz="2400" spc="3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potencial </a:t>
            </a:r>
            <a:r>
              <a:rPr sz="2400" dirty="0">
                <a:latin typeface="Microsoft Sans Serif"/>
                <a:cs typeface="Microsoft Sans Serif"/>
              </a:rPr>
              <a:t>calorífico</a:t>
            </a:r>
            <a:r>
              <a:rPr sz="2400" spc="14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5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es</a:t>
            </a:r>
            <a:r>
              <a:rPr sz="2400" spc="15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ideal</a:t>
            </a:r>
            <a:r>
              <a:rPr sz="2400" spc="16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para</a:t>
            </a:r>
            <a:r>
              <a:rPr sz="2400" spc="15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la</a:t>
            </a:r>
            <a:r>
              <a:rPr sz="2400" spc="150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soldar</a:t>
            </a:r>
            <a:r>
              <a:rPr sz="2400" spc="15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metales</a:t>
            </a:r>
            <a:r>
              <a:rPr sz="2400" spc="155" dirty="0">
                <a:latin typeface="Microsoft Sans Serif"/>
                <a:cs typeface="Microsoft Sans Serif"/>
              </a:rPr>
              <a:t>  </a:t>
            </a:r>
            <a:r>
              <a:rPr sz="2400" dirty="0">
                <a:latin typeface="Microsoft Sans Serif"/>
                <a:cs typeface="Microsoft Sans Serif"/>
              </a:rPr>
              <a:t>conductores</a:t>
            </a:r>
            <a:r>
              <a:rPr sz="2400" spc="155" dirty="0">
                <a:latin typeface="Microsoft Sans Serif"/>
                <a:cs typeface="Microsoft Sans Serif"/>
              </a:rPr>
              <a:t>  </a:t>
            </a:r>
            <a:r>
              <a:rPr sz="2400" spc="-25" dirty="0">
                <a:latin typeface="Microsoft Sans Serif"/>
                <a:cs typeface="Microsoft Sans Serif"/>
              </a:rPr>
              <a:t>de </a:t>
            </a:r>
            <a:r>
              <a:rPr sz="2400" dirty="0">
                <a:latin typeface="Microsoft Sans Serif"/>
                <a:cs typeface="Microsoft Sans Serif"/>
              </a:rPr>
              <a:t>electricidad</a:t>
            </a:r>
            <a:r>
              <a:rPr sz="2400" spc="1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calor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como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Aluminio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Cobre;</a:t>
            </a:r>
            <a:r>
              <a:rPr sz="2400" spc="1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</a:t>
            </a:r>
            <a:r>
              <a:rPr sz="2400" spc="1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desventaja</a:t>
            </a:r>
            <a:r>
              <a:rPr sz="2400" spc="114" dirty="0">
                <a:latin typeface="Microsoft Sans Serif"/>
                <a:cs typeface="Microsoft Sans Serif"/>
              </a:rPr>
              <a:t>  </a:t>
            </a:r>
            <a:r>
              <a:rPr sz="2400" spc="-10" dirty="0">
                <a:latin typeface="Microsoft Sans Serif"/>
                <a:cs typeface="Microsoft Sans Serif"/>
              </a:rPr>
              <a:t>frente </a:t>
            </a:r>
            <a:r>
              <a:rPr sz="2400" dirty="0">
                <a:latin typeface="Microsoft Sans Serif"/>
                <a:cs typeface="Microsoft Sans Serif"/>
              </a:rPr>
              <a:t>al</a:t>
            </a:r>
            <a:r>
              <a:rPr sz="2400" spc="4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Argón</a:t>
            </a:r>
            <a:r>
              <a:rPr sz="2400" spc="4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es</a:t>
            </a:r>
            <a:r>
              <a:rPr sz="2400" spc="4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que</a:t>
            </a:r>
            <a:r>
              <a:rPr sz="2400" spc="4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deja</a:t>
            </a:r>
            <a:r>
              <a:rPr sz="2400" spc="4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un</a:t>
            </a:r>
            <a:r>
              <a:rPr sz="2400" spc="4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cordón</a:t>
            </a:r>
            <a:r>
              <a:rPr sz="2400" spc="4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4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soldadura</a:t>
            </a:r>
            <a:r>
              <a:rPr sz="2400" spc="4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más</a:t>
            </a:r>
            <a:r>
              <a:rPr sz="2400" spc="4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achatado</a:t>
            </a:r>
            <a:r>
              <a:rPr sz="2400" spc="41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y </a:t>
            </a:r>
            <a:r>
              <a:rPr sz="2400" dirty="0">
                <a:latin typeface="Microsoft Sans Serif"/>
                <a:cs typeface="Microsoft Sans Serif"/>
              </a:rPr>
              <a:t>menos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profundo.</a:t>
            </a:r>
            <a:endParaRPr sz="2400">
              <a:latin typeface="Microsoft Sans Serif"/>
              <a:cs typeface="Microsoft Sans Serif"/>
            </a:endParaRPr>
          </a:p>
          <a:p>
            <a:pPr marR="12700" algn="ctr">
              <a:lnSpc>
                <a:spcPct val="100000"/>
              </a:lnSpc>
              <a:spcBef>
                <a:spcPts val="1205"/>
              </a:spcBef>
            </a:pPr>
            <a:r>
              <a:rPr sz="2400" dirty="0">
                <a:latin typeface="Microsoft Sans Serif"/>
                <a:cs typeface="Microsoft Sans Serif"/>
              </a:rPr>
              <a:t>(</a:t>
            </a:r>
            <a:r>
              <a:rPr sz="2400" i="1" dirty="0">
                <a:latin typeface="Arial"/>
                <a:cs typeface="Arial"/>
              </a:rPr>
              <a:t>Ver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tabla: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Selección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del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Gas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Según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el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Proceso</a:t>
            </a:r>
            <a:r>
              <a:rPr sz="2400" i="1" spc="-3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y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Metal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r>
              <a:rPr sz="2400" i="1" spc="-13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Aplicar</a:t>
            </a:r>
            <a:r>
              <a:rPr sz="2400" spc="-10" dirty="0">
                <a:latin typeface="Microsoft Sans Serif"/>
                <a:cs typeface="Microsoft Sans Serif"/>
              </a:rPr>
              <a:t>).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3" y="275"/>
            <a:ext cx="9118306" cy="685772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22" y="-33418"/>
            <a:ext cx="7395209" cy="875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66545">
              <a:lnSpc>
                <a:spcPct val="116199"/>
              </a:lnSpc>
              <a:spcBef>
                <a:spcPts val="95"/>
              </a:spcBef>
              <a:tabLst>
                <a:tab pos="4573905" algn="l"/>
              </a:tabLst>
            </a:pPr>
            <a:r>
              <a:rPr sz="2400" dirty="0"/>
              <a:t>CARACTERÍSTICAS</a:t>
            </a:r>
            <a:r>
              <a:rPr sz="2400" spc="-60" dirty="0"/>
              <a:t> </a:t>
            </a:r>
            <a:r>
              <a:rPr sz="2400" dirty="0"/>
              <a:t>DEL</a:t>
            </a:r>
            <a:r>
              <a:rPr sz="2400" spc="-145" dirty="0"/>
              <a:t> </a:t>
            </a:r>
            <a:r>
              <a:rPr sz="2400" dirty="0"/>
              <a:t>PROCESO</a:t>
            </a:r>
            <a:r>
              <a:rPr sz="2400" spc="-85" dirty="0"/>
              <a:t> </a:t>
            </a:r>
            <a:r>
              <a:rPr sz="2400" spc="-25" dirty="0"/>
              <a:t>TIG </a:t>
            </a:r>
            <a:r>
              <a:rPr sz="2400" spc="-10" dirty="0"/>
              <a:t>VENTAJAS:</a:t>
            </a:r>
            <a:r>
              <a:rPr sz="2400" dirty="0"/>
              <a:t>	</a:t>
            </a:r>
            <a:r>
              <a:rPr sz="3600" spc="-15" baseline="1157" dirty="0"/>
              <a:t>DESVENTAJAS:</a:t>
            </a:r>
            <a:endParaRPr sz="3600" baseline="1157"/>
          </a:p>
        </p:txBody>
      </p:sp>
      <p:sp>
        <p:nvSpPr>
          <p:cNvPr id="3" name="object 3"/>
          <p:cNvSpPr txBox="1"/>
          <p:nvPr/>
        </p:nvSpPr>
        <p:spPr>
          <a:xfrm>
            <a:off x="90322" y="1090421"/>
            <a:ext cx="407987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Suelda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mayoría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los </a:t>
            </a:r>
            <a:r>
              <a:rPr sz="2000" spc="-10" dirty="0">
                <a:latin typeface="Microsoft Sans Serif"/>
                <a:cs typeface="Microsoft Sans Serif"/>
              </a:rPr>
              <a:t>material 	metálicos.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Siempre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deposita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metal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alta </a:t>
            </a:r>
            <a:r>
              <a:rPr sz="2000" spc="-10" dirty="0">
                <a:latin typeface="Microsoft Sans Serif"/>
                <a:cs typeface="Microsoft Sans Serif"/>
              </a:rPr>
              <a:t>calidad.</a:t>
            </a:r>
            <a:endParaRPr sz="2000">
              <a:latin typeface="Microsoft Sans Serif"/>
              <a:cs typeface="Microsoft Sans Serif"/>
            </a:endParaRPr>
          </a:p>
          <a:p>
            <a:pPr marL="297815" marR="1259205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Terminación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suave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sin 	</a:t>
            </a:r>
            <a:r>
              <a:rPr sz="2000" spc="-10" dirty="0">
                <a:latin typeface="Microsoft Sans Serif"/>
                <a:cs typeface="Microsoft Sans Serif"/>
              </a:rPr>
              <a:t>salpicaduras.</a:t>
            </a:r>
            <a:endParaRPr sz="2000">
              <a:latin typeface="Microsoft Sans Serif"/>
              <a:cs typeface="Microsoft Sans Serif"/>
            </a:endParaRPr>
          </a:p>
          <a:p>
            <a:pPr marL="297815" marR="382270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No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requiere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limpieza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posterior 	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cordón.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Suelda espesores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finos.</a:t>
            </a:r>
            <a:endParaRPr sz="2000">
              <a:latin typeface="Microsoft Sans Serif"/>
              <a:cs typeface="Microsoft Sans Serif"/>
            </a:endParaRPr>
          </a:p>
          <a:p>
            <a:pPr marL="297815" marR="525145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Puede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utilizado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sin 	</a:t>
            </a:r>
            <a:r>
              <a:rPr sz="2000" dirty="0">
                <a:latin typeface="Microsoft Sans Serif"/>
                <a:cs typeface="Microsoft Sans Serif"/>
              </a:rPr>
              <a:t>material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10" dirty="0">
                <a:latin typeface="Microsoft Sans Serif"/>
                <a:cs typeface="Microsoft Sans Serif"/>
              </a:rPr>
              <a:t> aporte.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Suelda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toda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posición.</a:t>
            </a:r>
            <a:endParaRPr sz="2000">
              <a:latin typeface="Microsoft Sans Serif"/>
              <a:cs typeface="Microsoft Sans Serif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"/>
              <a:tabLst>
                <a:tab pos="298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Fácil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automatización.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"/>
              <a:tabLst>
                <a:tab pos="298450" algn="l"/>
              </a:tabLst>
            </a:pPr>
            <a:r>
              <a:rPr dirty="0"/>
              <a:t>Baja</a:t>
            </a:r>
            <a:r>
              <a:rPr spc="-15" dirty="0"/>
              <a:t> </a:t>
            </a:r>
            <a:r>
              <a:rPr dirty="0"/>
              <a:t>tasa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deposición</a:t>
            </a:r>
          </a:p>
          <a:p>
            <a:pPr marL="298450" indent="-285750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298450" algn="l"/>
              </a:tabLst>
            </a:pPr>
            <a:r>
              <a:rPr dirty="0"/>
              <a:t>Alto</a:t>
            </a:r>
            <a:r>
              <a:rPr spc="10" dirty="0"/>
              <a:t> </a:t>
            </a:r>
            <a:r>
              <a:rPr dirty="0"/>
              <a:t>costo</a:t>
            </a:r>
            <a:r>
              <a:rPr spc="-1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soldadura</a:t>
            </a:r>
          </a:p>
          <a:p>
            <a:pPr marL="297815" marR="316230" indent="-285750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/>
              <a:t>Pueden</a:t>
            </a:r>
            <a:r>
              <a:rPr spc="-25" dirty="0"/>
              <a:t> </a:t>
            </a:r>
            <a:r>
              <a:rPr dirty="0"/>
              <a:t>generarse</a:t>
            </a:r>
            <a:r>
              <a:rPr spc="-50" dirty="0"/>
              <a:t> </a:t>
            </a:r>
            <a:r>
              <a:rPr dirty="0"/>
              <a:t>inclusiones</a:t>
            </a:r>
            <a:r>
              <a:rPr spc="-35" dirty="0"/>
              <a:t> </a:t>
            </a:r>
            <a:r>
              <a:rPr spc="-25" dirty="0"/>
              <a:t>de 	</a:t>
            </a:r>
            <a:r>
              <a:rPr dirty="0"/>
              <a:t>tungsteno</a:t>
            </a:r>
            <a:r>
              <a:rPr spc="-40" dirty="0"/>
              <a:t> </a:t>
            </a:r>
            <a:r>
              <a:rPr dirty="0"/>
              <a:t>si</a:t>
            </a:r>
            <a:r>
              <a:rPr spc="5" dirty="0"/>
              <a:t> </a:t>
            </a:r>
            <a:r>
              <a:rPr dirty="0"/>
              <a:t>el</a:t>
            </a:r>
            <a:r>
              <a:rPr spc="5" dirty="0"/>
              <a:t> </a:t>
            </a:r>
            <a:r>
              <a:rPr dirty="0"/>
              <a:t>electrodo</a:t>
            </a:r>
            <a:r>
              <a:rPr spc="-40" dirty="0"/>
              <a:t> </a:t>
            </a:r>
            <a:r>
              <a:rPr spc="-20" dirty="0"/>
              <a:t>toma 	</a:t>
            </a:r>
            <a:r>
              <a:rPr dirty="0"/>
              <a:t>contacto</a:t>
            </a:r>
            <a:r>
              <a:rPr spc="-30" dirty="0"/>
              <a:t> </a:t>
            </a:r>
            <a:r>
              <a:rPr dirty="0"/>
              <a:t>con</a:t>
            </a:r>
            <a:r>
              <a:rPr spc="-1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dirty="0"/>
              <a:t>pileta</a:t>
            </a:r>
            <a:r>
              <a:rPr spc="-10" dirty="0"/>
              <a:t> líquida</a:t>
            </a:r>
          </a:p>
          <a:p>
            <a:pPr marL="297815" marR="193675" indent="-285750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/>
              <a:t>Puede</a:t>
            </a:r>
            <a:r>
              <a:rPr spc="-20" dirty="0"/>
              <a:t> </a:t>
            </a:r>
            <a:r>
              <a:rPr dirty="0"/>
              <a:t>contaminarse</a:t>
            </a:r>
            <a:r>
              <a:rPr spc="-45" dirty="0"/>
              <a:t> </a:t>
            </a:r>
            <a:r>
              <a:rPr dirty="0"/>
              <a:t>el</a:t>
            </a:r>
            <a:r>
              <a:rPr spc="-5" dirty="0"/>
              <a:t> </a:t>
            </a:r>
            <a:r>
              <a:rPr dirty="0"/>
              <a:t>metal</a:t>
            </a:r>
            <a:r>
              <a:rPr spc="-25" dirty="0"/>
              <a:t> de 	</a:t>
            </a:r>
            <a:r>
              <a:rPr dirty="0"/>
              <a:t>soldadura</a:t>
            </a:r>
            <a:r>
              <a:rPr spc="-30" dirty="0"/>
              <a:t> </a:t>
            </a:r>
            <a:r>
              <a:rPr dirty="0"/>
              <a:t>si</a:t>
            </a:r>
            <a:r>
              <a:rPr spc="15" dirty="0"/>
              <a:t> </a:t>
            </a:r>
            <a:r>
              <a:rPr dirty="0"/>
              <a:t>no</a:t>
            </a:r>
            <a:r>
              <a:rPr spc="-5" dirty="0"/>
              <a:t> </a:t>
            </a:r>
            <a:r>
              <a:rPr dirty="0"/>
              <a:t>se mantiene</a:t>
            </a:r>
            <a:r>
              <a:rPr spc="-15" dirty="0"/>
              <a:t> </a:t>
            </a:r>
            <a:r>
              <a:rPr spc="-25" dirty="0"/>
              <a:t>la 	</a:t>
            </a:r>
            <a:r>
              <a:rPr dirty="0"/>
              <a:t>protección</a:t>
            </a:r>
            <a:r>
              <a:rPr spc="-35" dirty="0"/>
              <a:t> </a:t>
            </a:r>
            <a:r>
              <a:rPr dirty="0"/>
              <a:t>del</a:t>
            </a:r>
            <a:r>
              <a:rPr spc="-10" dirty="0"/>
              <a:t> </a:t>
            </a:r>
            <a:r>
              <a:rPr dirty="0"/>
              <a:t>metal</a:t>
            </a:r>
            <a:r>
              <a:rPr spc="-1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aporte</a:t>
            </a:r>
            <a:r>
              <a:rPr spc="-35" dirty="0"/>
              <a:t> </a:t>
            </a:r>
            <a:r>
              <a:rPr spc="-25" dirty="0"/>
              <a:t>con 	</a:t>
            </a:r>
            <a:r>
              <a:rPr dirty="0"/>
              <a:t>el</a:t>
            </a:r>
            <a:r>
              <a:rPr spc="10" dirty="0"/>
              <a:t> </a:t>
            </a:r>
            <a:r>
              <a:rPr dirty="0"/>
              <a:t>gas (gas</a:t>
            </a:r>
            <a:r>
              <a:rPr spc="-30" dirty="0"/>
              <a:t> </a:t>
            </a:r>
            <a:r>
              <a:rPr dirty="0"/>
              <a:t>de</a:t>
            </a:r>
            <a:r>
              <a:rPr spc="15" dirty="0"/>
              <a:t> </a:t>
            </a:r>
            <a:r>
              <a:rPr dirty="0"/>
              <a:t>soldadura</a:t>
            </a:r>
            <a:r>
              <a:rPr spc="-30" dirty="0"/>
              <a:t> </a:t>
            </a:r>
            <a:r>
              <a:rPr spc="-50" dirty="0"/>
              <a:t>y 	</a:t>
            </a:r>
            <a:r>
              <a:rPr spc="-10" dirty="0"/>
              <a:t>respaldo)</a:t>
            </a: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"/>
              <a:tabLst>
                <a:tab pos="298450" algn="l"/>
              </a:tabLst>
            </a:pPr>
            <a:r>
              <a:rPr dirty="0"/>
              <a:t>Requiere</a:t>
            </a:r>
            <a:r>
              <a:rPr spc="-30" dirty="0"/>
              <a:t> </a:t>
            </a:r>
            <a:r>
              <a:rPr dirty="0"/>
              <a:t>operadores</a:t>
            </a:r>
            <a:r>
              <a:rPr spc="-40" dirty="0"/>
              <a:t> </a:t>
            </a:r>
            <a:r>
              <a:rPr spc="-10" dirty="0"/>
              <a:t>altamente</a:t>
            </a:r>
          </a:p>
          <a:p>
            <a:pPr marL="299085">
              <a:lnSpc>
                <a:spcPct val="100000"/>
              </a:lnSpc>
            </a:pPr>
            <a:r>
              <a:rPr spc="-10" dirty="0"/>
              <a:t>capacitados.</a:t>
            </a:r>
          </a:p>
          <a:p>
            <a:pPr marL="297815" marR="5080" indent="-285750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299085" algn="l"/>
              </a:tabLst>
            </a:pPr>
            <a:r>
              <a:rPr dirty="0"/>
              <a:t>Requiere</a:t>
            </a:r>
            <a:r>
              <a:rPr spc="-2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dirty="0"/>
              <a:t>soldadura</a:t>
            </a:r>
            <a:r>
              <a:rPr spc="-30" dirty="0"/>
              <a:t> </a:t>
            </a:r>
            <a:r>
              <a:rPr dirty="0"/>
              <a:t>en</a:t>
            </a:r>
            <a:r>
              <a:rPr spc="-10" dirty="0"/>
              <a:t> ambientes 	</a:t>
            </a:r>
            <a:r>
              <a:rPr dirty="0"/>
              <a:t>sin</a:t>
            </a:r>
            <a:r>
              <a:rPr spc="-5" dirty="0"/>
              <a:t> </a:t>
            </a:r>
            <a:r>
              <a:rPr dirty="0"/>
              <a:t>corrientes</a:t>
            </a:r>
            <a:r>
              <a:rPr spc="-35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spc="-20" dirty="0"/>
              <a:t>aire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510" y="5603544"/>
            <a:ext cx="89966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  soldadura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TIG,  proporciona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uniones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limpias  y  de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gran  calidad,</a:t>
            </a:r>
            <a:r>
              <a:rPr sz="1800" b="1" spc="1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tiene  </a:t>
            </a:r>
            <a:r>
              <a:rPr sz="1800" b="1" spc="-20" dirty="0">
                <a:latin typeface="Arial"/>
                <a:cs typeface="Arial"/>
              </a:rPr>
              <a:t>bajo </a:t>
            </a:r>
            <a:r>
              <a:rPr sz="1800" b="1" dirty="0">
                <a:latin typeface="Arial"/>
                <a:cs typeface="Arial"/>
              </a:rPr>
              <a:t>riesgo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inclusiones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escoria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muchas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ocasiones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simplifica</a:t>
            </a:r>
            <a:r>
              <a:rPr sz="1800" b="1" spc="254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limpieza </a:t>
            </a:r>
            <a:r>
              <a:rPr sz="1800" b="1" dirty="0">
                <a:latin typeface="Arial"/>
                <a:cs typeface="Arial"/>
              </a:rPr>
              <a:t>final.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proceso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puede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usarse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para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soldar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casi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todo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tipo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metales,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alimentarse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manual,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semiautomática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automatizada.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4" y="32854"/>
            <a:ext cx="3561629" cy="2415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14985"/>
            <a:ext cx="8996045" cy="679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871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Básicamente,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ventaja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obtención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cordones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resistentes,</a:t>
            </a:r>
            <a:r>
              <a:rPr sz="1800" spc="2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dúctiles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menos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sensibles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corrosión,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ya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gas </a:t>
            </a:r>
            <a:r>
              <a:rPr sz="1800" dirty="0">
                <a:latin typeface="Microsoft Sans Serif"/>
                <a:cs typeface="Microsoft Sans Serif"/>
              </a:rPr>
              <a:t>protector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impide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atmósfera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baño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fusión;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además,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simplifica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notablemente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soldeo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ferrosos,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requerir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empleo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desoxidantes,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 evita las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inclusiones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consecuente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riesgo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corrosión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soldada.</a:t>
            </a:r>
            <a:endParaRPr sz="1800">
              <a:latin typeface="Microsoft Sans Serif"/>
              <a:cs typeface="Microsoft Sans Serif"/>
            </a:endParaRPr>
          </a:p>
          <a:p>
            <a:pPr marL="14604" marR="4512945" algn="just">
              <a:lnSpc>
                <a:spcPct val="100000"/>
              </a:lnSpc>
              <a:spcBef>
                <a:spcPts val="919"/>
              </a:spcBef>
            </a:pP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movilidad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rodea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transparente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soldador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ver </a:t>
            </a:r>
            <a:r>
              <a:rPr sz="1800" dirty="0">
                <a:latin typeface="Microsoft Sans Serif"/>
                <a:cs typeface="Microsoft Sans Serif"/>
              </a:rPr>
              <a:t>claramente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haciendo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todo </a:t>
            </a:r>
            <a:r>
              <a:rPr sz="1800" dirty="0">
                <a:latin typeface="Microsoft Sans Serif"/>
                <a:cs typeface="Microsoft Sans Serif"/>
              </a:rPr>
              <a:t>momento,</a:t>
            </a:r>
            <a:r>
              <a:rPr sz="1800" spc="30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repercutiendo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favorablemente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4604" marR="45148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obtenido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buen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acabado </a:t>
            </a:r>
            <a:r>
              <a:rPr sz="1800" dirty="0">
                <a:latin typeface="Microsoft Sans Serif"/>
                <a:cs typeface="Microsoft Sans Serif"/>
              </a:rPr>
              <a:t>superficial,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susceptible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mejorarse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sencillas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operaciones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pulido,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incide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propiciamente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costes</a:t>
            </a:r>
            <a:r>
              <a:rPr sz="1800" spc="254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producción.</a:t>
            </a:r>
            <a:endParaRPr sz="1800">
              <a:latin typeface="Microsoft Sans Serif"/>
              <a:cs typeface="Microsoft Sans Serif"/>
            </a:endParaRPr>
          </a:p>
          <a:p>
            <a:pPr marL="12700" marR="13970" algn="just">
              <a:lnSpc>
                <a:spcPct val="100000"/>
              </a:lnSpc>
              <a:spcBef>
                <a:spcPts val="530"/>
              </a:spcBef>
            </a:pPr>
            <a:r>
              <a:rPr sz="1800" dirty="0">
                <a:latin typeface="Microsoft Sans Serif"/>
                <a:cs typeface="Microsoft Sans Serif"/>
              </a:rPr>
              <a:t>Razones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cuales,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4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producir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alta </a:t>
            </a:r>
            <a:r>
              <a:rPr sz="1800" dirty="0">
                <a:latin typeface="Microsoft Sans Serif"/>
                <a:cs typeface="Microsoft Sans Serif"/>
              </a:rPr>
              <a:t>calidad,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industrias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microelectrónica,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farmacéutica</a:t>
            </a:r>
            <a:r>
              <a:rPr sz="1800" spc="2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bioquímica, </a:t>
            </a:r>
            <a:r>
              <a:rPr sz="1800" dirty="0">
                <a:latin typeface="Microsoft Sans Serif"/>
                <a:cs typeface="Microsoft Sans Serif"/>
              </a:rPr>
              <a:t>alimenticia,</a:t>
            </a:r>
            <a:r>
              <a:rPr sz="1800" spc="1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química,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refrigeración,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centrales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energía,</a:t>
            </a:r>
            <a:r>
              <a:rPr sz="1800" spc="1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aviación,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instrumentación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soportes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plataformas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y,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construcciones navieras,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otras.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4198" y="2529590"/>
            <a:ext cx="4066415" cy="318204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94996"/>
            <a:ext cx="8987790" cy="10928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Corriente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Adecuada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TIG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elección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polaridad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 hacer 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 a</a:t>
            </a:r>
            <a:r>
              <a:rPr sz="1800" spc="-10" dirty="0">
                <a:latin typeface="Microsoft Sans Serif"/>
                <a:cs typeface="Microsoft Sans Serif"/>
              </a:rPr>
              <a:t> soldar.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400" i="1" dirty="0">
                <a:latin typeface="Arial"/>
                <a:cs typeface="Arial"/>
              </a:rPr>
              <a:t>(Ver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Guía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para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determinar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el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tipo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corriente).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68" y="1130837"/>
            <a:ext cx="7795860" cy="56581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4177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Corriente</a:t>
            </a:r>
            <a:r>
              <a:rPr sz="1800" spc="-70" dirty="0"/>
              <a:t> </a:t>
            </a:r>
            <a:r>
              <a:rPr sz="1800" spc="-10" dirty="0"/>
              <a:t>Adecuada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dirty="0"/>
              <a:t>Corriente</a:t>
            </a:r>
            <a:r>
              <a:rPr sz="1800" spc="-30" dirty="0"/>
              <a:t> </a:t>
            </a:r>
            <a:r>
              <a:rPr sz="1800" dirty="0"/>
              <a:t>Continua,</a:t>
            </a:r>
            <a:r>
              <a:rPr sz="1800" spc="-30" dirty="0"/>
              <a:t> </a:t>
            </a:r>
            <a:r>
              <a:rPr sz="1800" dirty="0"/>
              <a:t>Polaridad</a:t>
            </a:r>
            <a:r>
              <a:rPr sz="1800" spc="-30" dirty="0"/>
              <a:t> </a:t>
            </a:r>
            <a:r>
              <a:rPr sz="1800" spc="-10" dirty="0"/>
              <a:t>Directa: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739" y="699261"/>
            <a:ext cx="8987790" cy="6060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Cuando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electrodo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tungsteno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tiene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polaridad</a:t>
            </a:r>
            <a:r>
              <a:rPr sz="1600" spc="10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negativa</a:t>
            </a:r>
            <a:r>
              <a:rPr sz="1600" spc="1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pieza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positiva</a:t>
            </a:r>
            <a:r>
              <a:rPr sz="1600" spc="1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(polaridad</a:t>
            </a:r>
            <a:r>
              <a:rPr sz="1600" spc="110" dirty="0">
                <a:latin typeface="Microsoft Sans Serif"/>
                <a:cs typeface="Microsoft Sans Serif"/>
              </a:rPr>
              <a:t>  </a:t>
            </a:r>
            <a:r>
              <a:rPr sz="1600" spc="-10" dirty="0">
                <a:latin typeface="Microsoft Sans Serif"/>
                <a:cs typeface="Microsoft Sans Serif"/>
              </a:rPr>
              <a:t>directa), </a:t>
            </a:r>
            <a:r>
              <a:rPr sz="1600" dirty="0">
                <a:latin typeface="Microsoft Sans Serif"/>
                <a:cs typeface="Microsoft Sans Serif"/>
              </a:rPr>
              <a:t>los</a:t>
            </a:r>
            <a:r>
              <a:rPr sz="1600" spc="3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electrones</a:t>
            </a:r>
            <a:r>
              <a:rPr sz="1600" spc="3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dejan</a:t>
            </a:r>
            <a:r>
              <a:rPr sz="1600" spc="3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3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electrodo</a:t>
            </a:r>
            <a:r>
              <a:rPr sz="1600" spc="3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3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chocan</a:t>
            </a:r>
            <a:r>
              <a:rPr sz="1600" spc="3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contra</a:t>
            </a:r>
            <a:r>
              <a:rPr sz="1600" spc="3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3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metal</a:t>
            </a:r>
            <a:r>
              <a:rPr sz="1600" spc="3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base,</a:t>
            </a:r>
            <a:r>
              <a:rPr sz="1600" spc="3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proporcionando</a:t>
            </a:r>
            <a:r>
              <a:rPr sz="1600" spc="3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</a:t>
            </a:r>
            <a:r>
              <a:rPr sz="1600" spc="3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ello</a:t>
            </a:r>
            <a:r>
              <a:rPr sz="1600" spc="3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dos </a:t>
            </a:r>
            <a:r>
              <a:rPr sz="1600" dirty="0">
                <a:latin typeface="Microsoft Sans Serif"/>
                <a:cs typeface="Microsoft Sans Serif"/>
              </a:rPr>
              <a:t>terceras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partes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energía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total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forma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calor en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metal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base.</a:t>
            </a:r>
            <a:endParaRPr sz="16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Microsoft Sans Serif"/>
                <a:cs typeface="Microsoft Sans Serif"/>
              </a:rPr>
              <a:t>Las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intensidades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corriente son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del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orden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50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500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Amperios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(A).</a:t>
            </a:r>
            <a:endParaRPr sz="16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Microsoft Sans Serif"/>
                <a:cs typeface="Microsoft Sans Serif"/>
              </a:rPr>
              <a:t>Con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esta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polarización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consigue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mayor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penetración</a:t>
            </a:r>
            <a:r>
              <a:rPr sz="1600" spc="30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2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aumento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duración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del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electrodo, </a:t>
            </a:r>
            <a:r>
              <a:rPr sz="1600" dirty="0">
                <a:latin typeface="Microsoft Sans Serif"/>
                <a:cs typeface="Microsoft Sans Serif"/>
              </a:rPr>
              <a:t>ayudada además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por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 arco formado bajo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 gas protector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presenta forma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campana,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que </a:t>
            </a:r>
            <a:r>
              <a:rPr sz="1600" dirty="0">
                <a:latin typeface="Microsoft Sans Serif"/>
                <a:cs typeface="Microsoft Sans Serif"/>
              </a:rPr>
              <a:t>proporciona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una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penetración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profunda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estrecha.</a:t>
            </a:r>
            <a:endParaRPr sz="1600">
              <a:latin typeface="Microsoft Sans Serif"/>
              <a:cs typeface="Microsoft Sans Serif"/>
            </a:endParaRPr>
          </a:p>
          <a:p>
            <a:pPr marL="12700" marR="169291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Microsoft Sans Serif"/>
                <a:cs typeface="Microsoft Sans Serif"/>
              </a:rPr>
              <a:t>Al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utilizar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corriente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continua,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polaridad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directa,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tiene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menor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calentamiento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pieza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trabajo y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uno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mayor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-10" dirty="0">
                <a:latin typeface="Microsoft Sans Serif"/>
                <a:cs typeface="Microsoft Sans Serif"/>
              </a:rPr>
              <a:t> electrodo.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b="1" dirty="0">
                <a:latin typeface="Arial"/>
                <a:cs typeface="Arial"/>
              </a:rPr>
              <a:t>Corriente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Continua,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Polaridad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Inversa: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9"/>
              </a:spcBef>
            </a:pP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4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4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polaridad</a:t>
            </a:r>
            <a:r>
              <a:rPr sz="1600" spc="4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inversa,</a:t>
            </a:r>
            <a:r>
              <a:rPr sz="1600" spc="48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4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electrodo</a:t>
            </a:r>
            <a:r>
              <a:rPr sz="1600" spc="48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4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encuentra</a:t>
            </a:r>
            <a:r>
              <a:rPr sz="1600" spc="4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</a:t>
            </a:r>
            <a:r>
              <a:rPr sz="1600" spc="4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potencial</a:t>
            </a:r>
            <a:r>
              <a:rPr sz="1600" spc="4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positivo</a:t>
            </a:r>
            <a:r>
              <a:rPr sz="1600" spc="48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respecto</a:t>
            </a:r>
            <a:r>
              <a:rPr sz="1600" spc="4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</a:t>
            </a:r>
            <a:r>
              <a:rPr sz="1600" spc="4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484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pieza, </a:t>
            </a:r>
            <a:r>
              <a:rPr sz="1600" dirty="0">
                <a:latin typeface="Microsoft Sans Serif"/>
                <a:cs typeface="Microsoft Sans Serif"/>
              </a:rPr>
              <a:t>conectada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ésta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al</a:t>
            </a:r>
            <a:r>
              <a:rPr sz="1600" spc="1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polo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negativo,</a:t>
            </a:r>
            <a:r>
              <a:rPr sz="1600" spc="1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lo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quiere</a:t>
            </a:r>
            <a:r>
              <a:rPr sz="1600" spc="1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decir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1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relación</a:t>
            </a:r>
            <a:r>
              <a:rPr sz="1600" spc="1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corriente</a:t>
            </a:r>
            <a:r>
              <a:rPr sz="1600" spc="20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es</a:t>
            </a:r>
            <a:r>
              <a:rPr sz="1600" spc="1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mayor</a:t>
            </a:r>
            <a:r>
              <a:rPr sz="1600" spc="1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19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la </a:t>
            </a:r>
            <a:r>
              <a:rPr sz="1600" dirty="0">
                <a:latin typeface="Microsoft Sans Serif"/>
                <a:cs typeface="Microsoft Sans Serif"/>
              </a:rPr>
              <a:t>pieza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trabajo,</a:t>
            </a:r>
            <a:r>
              <a:rPr sz="1600" spc="4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pieza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4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calienta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45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30</a:t>
            </a:r>
            <a:r>
              <a:rPr sz="1600" spc="4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por</a:t>
            </a:r>
            <a:r>
              <a:rPr sz="1600" spc="4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ciento</a:t>
            </a:r>
            <a:r>
              <a:rPr sz="1600" spc="4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45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4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electrodo</a:t>
            </a:r>
            <a:r>
              <a:rPr sz="1600" spc="45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un</a:t>
            </a:r>
            <a:r>
              <a:rPr sz="1600" spc="4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70</a:t>
            </a:r>
            <a:r>
              <a:rPr sz="1600" spc="4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por</a:t>
            </a:r>
            <a:r>
              <a:rPr sz="1600" spc="45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ciento;</a:t>
            </a:r>
            <a:r>
              <a:rPr sz="1600" spc="4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las </a:t>
            </a:r>
            <a:r>
              <a:rPr sz="1600" dirty="0">
                <a:latin typeface="Microsoft Sans Serif"/>
                <a:cs typeface="Microsoft Sans Serif"/>
              </a:rPr>
              <a:t>intensidades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oscilan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entre 5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60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Amperios.</a:t>
            </a:r>
            <a:endParaRPr sz="16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Microsoft Sans Serif"/>
                <a:cs typeface="Microsoft Sans Serif"/>
              </a:rPr>
              <a:t>Por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lo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este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método,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deben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considerarse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dos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consecuencias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importantes: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baño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fusión </a:t>
            </a:r>
            <a:r>
              <a:rPr sz="1600" dirty="0">
                <a:latin typeface="Microsoft Sans Serif"/>
                <a:cs typeface="Microsoft Sans Serif"/>
              </a:rPr>
              <a:t>es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mayor</a:t>
            </a:r>
            <a:r>
              <a:rPr sz="1600" spc="1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pero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penetración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es</a:t>
            </a:r>
            <a:r>
              <a:rPr sz="1600" spc="1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poca</a:t>
            </a:r>
            <a:r>
              <a:rPr sz="1600" spc="1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1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ancha</a:t>
            </a:r>
            <a:r>
              <a:rPr sz="1600" spc="1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y,</a:t>
            </a:r>
            <a:r>
              <a:rPr sz="1600" spc="1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1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produce</a:t>
            </a:r>
            <a:r>
              <a:rPr sz="1600" spc="1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un</a:t>
            </a:r>
            <a:r>
              <a:rPr sz="1600" spc="1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efecto</a:t>
            </a:r>
            <a:r>
              <a:rPr sz="1600" spc="1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1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descontaminación,</a:t>
            </a:r>
            <a:r>
              <a:rPr sz="1600" spc="1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ya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los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electrones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salen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pieza,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rompen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película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óxidos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y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acorralan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las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impurezas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a </a:t>
            </a:r>
            <a:r>
              <a:rPr sz="1600" dirty="0">
                <a:latin typeface="Microsoft Sans Serif"/>
                <a:cs typeface="Microsoft Sans Serif"/>
              </a:rPr>
              <a:t>un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lado.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práctica,</a:t>
            </a:r>
            <a:r>
              <a:rPr sz="1600" spc="4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el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método</a:t>
            </a:r>
            <a:r>
              <a:rPr sz="1600" spc="4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polaridad</a:t>
            </a:r>
            <a:r>
              <a:rPr sz="1600" spc="4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inversa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no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tiene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mucha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aplicación;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sólo</a:t>
            </a:r>
            <a:r>
              <a:rPr sz="1600" spc="43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4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casos </a:t>
            </a:r>
            <a:r>
              <a:rPr sz="1600" dirty="0">
                <a:latin typeface="Microsoft Sans Serif"/>
                <a:cs typeface="Microsoft Sans Serif"/>
              </a:rPr>
              <a:t>excepcionales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para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soldar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chapas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muy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finas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magnesio,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en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las</a:t>
            </a:r>
            <a:r>
              <a:rPr sz="1600" spc="2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que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no</a:t>
            </a:r>
            <a:r>
              <a:rPr sz="1600" spc="28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se</a:t>
            </a:r>
            <a:r>
              <a:rPr sz="1600" spc="2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requiere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de</a:t>
            </a:r>
            <a:r>
              <a:rPr sz="1600" spc="2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altas temperatura</a:t>
            </a:r>
            <a:r>
              <a:rPr sz="1800" spc="-10" dirty="0">
                <a:latin typeface="Microsoft Sans Serif"/>
                <a:cs typeface="Microsoft Sans Serif"/>
              </a:rPr>
              <a:t>s.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14" y="142113"/>
            <a:ext cx="2176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Corriente</a:t>
            </a:r>
            <a:r>
              <a:rPr spc="-125" dirty="0"/>
              <a:t> </a:t>
            </a:r>
            <a:r>
              <a:rPr spc="-10" dirty="0"/>
              <a:t>Alterna: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14" y="722757"/>
            <a:ext cx="898842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diferencia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directa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efectúa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cada </a:t>
            </a:r>
            <a:r>
              <a:rPr sz="1800" dirty="0">
                <a:latin typeface="Microsoft Sans Serif"/>
                <a:cs typeface="Microsoft Sans Serif"/>
              </a:rPr>
              <a:t>ciclo 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tiempo.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principal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periodo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polo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negativo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otro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positivo,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mientras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instante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polaridades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invierten tantas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veces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ciclos por segundo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hertz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posea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esa</a:t>
            </a:r>
            <a:r>
              <a:rPr sz="1800" spc="-10" dirty="0">
                <a:latin typeface="Microsoft Sans Serif"/>
                <a:cs typeface="Microsoft Sans Serif"/>
              </a:rPr>
              <a:t> corriente.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Sin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embargo,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aunque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produzca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cambio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polaridad,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corriente </a:t>
            </a:r>
            <a:r>
              <a:rPr sz="1800" dirty="0">
                <a:latin typeface="Microsoft Sans Serif"/>
                <a:cs typeface="Microsoft Sans Serif"/>
              </a:rPr>
              <a:t>siempre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fluirá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negativo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positivo.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útil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espesores </a:t>
            </a:r>
            <a:r>
              <a:rPr sz="1800" dirty="0">
                <a:latin typeface="Microsoft Sans Serif"/>
                <a:cs typeface="Microsoft Sans Serif"/>
              </a:rPr>
              <a:t>delgados.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uniforme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reduce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posibilidad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perforación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producción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agujeros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soldadura;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reduce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riesgo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curvatura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común 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delgados.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lapsos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nivel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ocurre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derretimiento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éste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posibilidad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solidificarse.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específico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aluminio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recomendable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alterna.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18008"/>
            <a:ext cx="8986520" cy="644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Desgaste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prematuro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electrodo: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prioritario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tener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cuidado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deterioro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además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costoso, </a:t>
            </a:r>
            <a:r>
              <a:rPr sz="1800" dirty="0">
                <a:latin typeface="Microsoft Sans Serif"/>
                <a:cs typeface="Microsoft Sans Serif"/>
              </a:rPr>
              <a:t>afecta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cordón.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Aunque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parezca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ninguna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combinación electroquímica</a:t>
            </a: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baño,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producir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inclusiones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causa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múltiples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problemas.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supuesto,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tenerse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cuenta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nunca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tocar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baño,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materiales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combinan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fácilmente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tungsteno,</a:t>
            </a:r>
            <a:r>
              <a:rPr sz="1800" spc="-20" dirty="0">
                <a:latin typeface="Microsoft Sans Serif"/>
                <a:cs typeface="Microsoft Sans Serif"/>
              </a:rPr>
              <a:t> como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todos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metales</a:t>
            </a:r>
            <a:r>
              <a:rPr sz="1800" spc="-10" dirty="0">
                <a:latin typeface="Microsoft Sans Serif"/>
                <a:cs typeface="Microsoft Sans Serif"/>
              </a:rPr>
              <a:t> ligeros</a:t>
            </a:r>
            <a:endParaRPr sz="1800">
              <a:latin typeface="Microsoft Sans Serif"/>
              <a:cs typeface="Microsoft Sans Serif"/>
            </a:endParaRPr>
          </a:p>
          <a:p>
            <a:pPr marL="48895" marR="4769485" algn="just">
              <a:lnSpc>
                <a:spcPct val="100000"/>
              </a:lnSpc>
              <a:spcBef>
                <a:spcPts val="84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48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presentará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su </a:t>
            </a:r>
            <a:r>
              <a:rPr sz="1800" dirty="0">
                <a:latin typeface="Microsoft Sans Serif"/>
                <a:cs typeface="Microsoft Sans Serif"/>
              </a:rPr>
              <a:t>punta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redondeada.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889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DC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cambio,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tendrá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punta</a:t>
            </a:r>
            <a:endParaRPr sz="1800">
              <a:latin typeface="Microsoft Sans Serif"/>
              <a:cs typeface="Microsoft Sans Serif"/>
            </a:endParaRPr>
          </a:p>
          <a:p>
            <a:pPr marL="4889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afilada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muestra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dibujo.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8895" marR="477139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caso,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mantendrá </a:t>
            </a:r>
            <a:r>
              <a:rPr sz="1800" dirty="0">
                <a:latin typeface="Microsoft Sans Serif"/>
                <a:cs typeface="Microsoft Sans Serif"/>
              </a:rPr>
              <a:t>recto,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concentrado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estable.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48895" marR="477075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estará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propenso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shock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térmicos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alargarán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vida </a:t>
            </a:r>
            <a:r>
              <a:rPr sz="1800" spc="-10" dirty="0">
                <a:latin typeface="Microsoft Sans Serif"/>
                <a:cs typeface="Microsoft Sans Serif"/>
              </a:rPr>
              <a:t>útil.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585" y="3444354"/>
            <a:ext cx="3963252" cy="32265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06415" y="25399"/>
            <a:ext cx="3447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PROBLEMAS</a:t>
            </a:r>
            <a:r>
              <a:rPr spc="-40" dirty="0"/>
              <a:t> </a:t>
            </a:r>
            <a:r>
              <a:rPr spc="-10" dirty="0"/>
              <a:t>FRECUENTES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715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b="0" dirty="0">
                <a:latin typeface="Microsoft Sans Serif"/>
                <a:cs typeface="Microsoft Sans Serif"/>
              </a:rPr>
              <a:t>Siempre</a:t>
            </a:r>
            <a:r>
              <a:rPr sz="1800" b="0" spc="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que</a:t>
            </a:r>
            <a:r>
              <a:rPr sz="1800" b="0" spc="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haya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fusión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se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forma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un</a:t>
            </a:r>
            <a:r>
              <a:rPr sz="1800" b="0" spc="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cordón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soldadura</a:t>
            </a:r>
            <a:r>
              <a:rPr sz="1800" b="0" spc="3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constituido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por</a:t>
            </a:r>
            <a:r>
              <a:rPr sz="1800" b="0" spc="2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metal</a:t>
            </a:r>
            <a:r>
              <a:rPr sz="1800" b="0" spc="1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base </a:t>
            </a:r>
            <a:r>
              <a:rPr sz="1800" b="0" dirty="0">
                <a:latin typeface="Microsoft Sans Serif"/>
                <a:cs typeface="Microsoft Sans Serif"/>
              </a:rPr>
              <a:t>fundido</a:t>
            </a:r>
            <a:r>
              <a:rPr sz="1800" b="0" spc="6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metal</a:t>
            </a:r>
            <a:r>
              <a:rPr sz="1800" b="0" spc="5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aportado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que,</a:t>
            </a:r>
            <a:r>
              <a:rPr sz="1800" b="0" spc="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por</a:t>
            </a:r>
            <a:r>
              <a:rPr sz="1800" b="0" spc="5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lo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general,</a:t>
            </a:r>
            <a:r>
              <a:rPr sz="1800" b="0" spc="6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tiene</a:t>
            </a:r>
            <a:r>
              <a:rPr sz="1800" b="0" spc="4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características</a:t>
            </a:r>
            <a:r>
              <a:rPr sz="1800" b="0" spc="65" dirty="0">
                <a:latin typeface="Microsoft Sans Serif"/>
                <a:cs typeface="Microsoft Sans Serif"/>
              </a:rPr>
              <a:t> </a:t>
            </a:r>
            <a:r>
              <a:rPr sz="1800" b="0" spc="-20" dirty="0">
                <a:latin typeface="Microsoft Sans Serif"/>
                <a:cs typeface="Microsoft Sans Serif"/>
              </a:rPr>
              <a:t>micro-</a:t>
            </a:r>
            <a:r>
              <a:rPr sz="1800" b="0" spc="-10" dirty="0">
                <a:latin typeface="Microsoft Sans Serif"/>
                <a:cs typeface="Microsoft Sans Serif"/>
              </a:rPr>
              <a:t>estructurales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-3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apariencia</a:t>
            </a:r>
            <a:r>
              <a:rPr sz="1800" b="0" spc="-1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superficial</a:t>
            </a:r>
            <a:r>
              <a:rPr sz="1800" b="0" spc="-1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diferente</a:t>
            </a:r>
            <a:r>
              <a:rPr sz="1800" b="0" spc="-2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al</a:t>
            </a:r>
            <a:r>
              <a:rPr sz="1800" b="0" spc="-3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metal</a:t>
            </a:r>
            <a:r>
              <a:rPr sz="1800" b="0" spc="-3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base</a:t>
            </a:r>
            <a:r>
              <a:rPr sz="1800" b="0" spc="-2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no</a:t>
            </a:r>
            <a:r>
              <a:rPr sz="1800" b="0" spc="-35" dirty="0"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latin typeface="Microsoft Sans Serif"/>
                <a:cs typeface="Microsoft Sans Serif"/>
              </a:rPr>
              <a:t>fundido.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980694"/>
            <a:ext cx="3585210" cy="27287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3788495"/>
            <a:ext cx="8987790" cy="301307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PROCESOS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 ha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desarrollado para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resolver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problema específico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satisfacer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necesidad</a:t>
            </a:r>
            <a:r>
              <a:rPr sz="1800" spc="-10" dirty="0">
                <a:latin typeface="Microsoft Sans Serif"/>
                <a:cs typeface="Microsoft Sans Serif"/>
              </a:rPr>
              <a:t> especial.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Arial"/>
                <a:cs typeface="Arial"/>
              </a:rPr>
              <a:t>Todos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ellos</a:t>
            </a:r>
            <a:r>
              <a:rPr sz="1800" b="1" i="1" spc="-2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proveen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de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una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u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otra</a:t>
            </a:r>
            <a:r>
              <a:rPr sz="1800" b="1" i="1" spc="-2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manera,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tres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funciones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básicas:</a:t>
            </a:r>
            <a:endParaRPr sz="1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lleva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ser </a:t>
            </a:r>
            <a:r>
              <a:rPr sz="1800" spc="-10" dirty="0">
                <a:latin typeface="Microsoft Sans Serif"/>
                <a:cs typeface="Microsoft Sans Serif"/>
              </a:rPr>
              <a:t>soldado.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920750" algn="l"/>
                <a:tab pos="1704339" algn="l"/>
                <a:tab pos="2106295" algn="l"/>
                <a:tab pos="3309620" algn="l"/>
                <a:tab pos="3760470" algn="l"/>
                <a:tab pos="4606290" algn="l"/>
                <a:tab pos="4882515" algn="l"/>
                <a:tab pos="5600065" algn="l"/>
                <a:tab pos="6000750" algn="l"/>
                <a:tab pos="7153275" algn="l"/>
                <a:tab pos="7760334" algn="l"/>
                <a:tab pos="873252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Una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fuente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protección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del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cordón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punto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para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prevenir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su </a:t>
            </a:r>
            <a:r>
              <a:rPr sz="1800" dirty="0">
                <a:latin typeface="Microsoft Sans Serif"/>
                <a:cs typeface="Microsoft Sans Serif"/>
              </a:rPr>
              <a:t>contaminación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provenir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diferente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origen.</a:t>
            </a:r>
            <a:endParaRPr sz="18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producción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químicos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alterar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beneficiosa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o </a:t>
            </a:r>
            <a:r>
              <a:rPr sz="1800" spc="-10" dirty="0">
                <a:latin typeface="Microsoft Sans Serif"/>
                <a:cs typeface="Microsoft Sans Serif"/>
              </a:rPr>
              <a:t>perjudicialmente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naturaleza del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3131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AFILADO</a:t>
            </a:r>
            <a:r>
              <a:rPr sz="1800" spc="-65" dirty="0"/>
              <a:t> </a:t>
            </a:r>
            <a:r>
              <a:rPr sz="1800" dirty="0"/>
              <a:t>DEL</a:t>
            </a:r>
            <a:r>
              <a:rPr sz="1800" spc="-125" dirty="0"/>
              <a:t> </a:t>
            </a:r>
            <a:r>
              <a:rPr sz="1800" spc="-10" dirty="0"/>
              <a:t>ELECTRODO: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8739" y="300990"/>
            <a:ext cx="8862060" cy="27089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presentará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redondeada.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DC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cambio, tendrá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 afilada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muestra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dibujo.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mantendrá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recto,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concentrado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estable.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estará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propenso 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shock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térmicos que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alargarán su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vida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útil.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965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Las marcas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tendrán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longitudinales.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Producirán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arranque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10" dirty="0">
                <a:latin typeface="Microsoft Sans Serif"/>
                <a:cs typeface="Microsoft Sans Serif"/>
              </a:rPr>
              <a:t> fácil.</a:t>
            </a:r>
            <a:endParaRPr sz="1800">
              <a:latin typeface="Microsoft Sans Serif"/>
              <a:cs typeface="Microsoft Sans Serif"/>
            </a:endParaRPr>
          </a:p>
          <a:p>
            <a:pPr marL="299085" marR="23876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superficie queda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demasiado áspera, tendrá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inestable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vida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consumible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pobres </a:t>
            </a:r>
            <a:r>
              <a:rPr sz="1800" spc="-10" dirty="0">
                <a:latin typeface="Microsoft Sans Serif"/>
                <a:cs typeface="Microsoft Sans Serif"/>
              </a:rPr>
              <a:t>arranques.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415" y="25399"/>
            <a:ext cx="3447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PROBLEMAS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FRECUENTES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663" y="3284997"/>
            <a:ext cx="2760583" cy="34399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3780" y="2943824"/>
            <a:ext cx="2757485" cy="378101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755"/>
            <a:ext cx="877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DIFERENCIAS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ENTRE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AMOLADO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LONGITUDINAL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AMOLADO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TRANSVERSAL.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555" y="426136"/>
            <a:ext cx="7980045" cy="6315710"/>
            <a:chOff x="611555" y="426136"/>
            <a:chExt cx="7980045" cy="6315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8425" y="426136"/>
              <a:ext cx="4848074" cy="2714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3148499"/>
              <a:ext cx="7979644" cy="35928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3321"/>
            <a:ext cx="9121238" cy="590467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15817" y="37338"/>
            <a:ext cx="293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TECNICA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SOLDADURA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5085" y="3429380"/>
            <a:ext cx="934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ARGON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5085" y="4648961"/>
            <a:ext cx="789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HELIO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5085" y="575513"/>
            <a:ext cx="4415155" cy="601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Aumentar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flujo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1038225" algn="l"/>
                <a:tab pos="2236470" algn="l"/>
                <a:tab pos="3128010" algn="l"/>
                <a:tab pos="427418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Usar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electrodo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0" dirty="0">
                <a:latin typeface="Microsoft Sans Serif"/>
                <a:cs typeface="Microsoft Sans Serif"/>
              </a:rPr>
              <a:t>mayor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diámetro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o </a:t>
            </a:r>
            <a:r>
              <a:rPr sz="1800" dirty="0">
                <a:latin typeface="Microsoft Sans Serif"/>
                <a:cs typeface="Microsoft Sans Serif"/>
              </a:rPr>
              <a:t>cambiar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polaridad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Remover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contaminada</a:t>
            </a:r>
            <a:endParaRPr sz="1800">
              <a:latin typeface="Microsoft Sans Serif"/>
              <a:cs typeface="Microsoft Sans Serif"/>
            </a:endParaRPr>
          </a:p>
          <a:p>
            <a:pPr marL="299085" marR="635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Mantener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flujo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15 </a:t>
            </a:r>
            <a:r>
              <a:rPr sz="1800" spc="-10" dirty="0">
                <a:latin typeface="Microsoft Sans Serif"/>
                <a:cs typeface="Microsoft Sans Serif"/>
              </a:rPr>
              <a:t>segundos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Usar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adecuado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8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GASES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PROTECCIÓN: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estabilidad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eficiente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Mejor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limpieza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8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299085" marR="9531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Incrementa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spc="-10" dirty="0">
                <a:latin typeface="Microsoft Sans Serif"/>
                <a:cs typeface="Microsoft Sans Serif"/>
              </a:rPr>
              <a:t>penetración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Aumenta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 de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MEZCLAS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ARGON/HELIO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Combina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beneficios 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ambos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39960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CAUSAS</a:t>
            </a:r>
            <a:r>
              <a:rPr sz="1800" spc="15" dirty="0"/>
              <a:t> </a:t>
            </a:r>
            <a:r>
              <a:rPr sz="1800" dirty="0"/>
              <a:t>DEL</a:t>
            </a:r>
            <a:r>
              <a:rPr sz="1800" spc="-75" dirty="0"/>
              <a:t> </a:t>
            </a:r>
            <a:r>
              <a:rPr sz="1800" dirty="0"/>
              <a:t>CONSUMO</a:t>
            </a:r>
            <a:r>
              <a:rPr sz="1800" spc="-35" dirty="0"/>
              <a:t> </a:t>
            </a:r>
            <a:r>
              <a:rPr sz="1800" spc="-10" dirty="0"/>
              <a:t>EXCESIVO </a:t>
            </a:r>
            <a:r>
              <a:rPr sz="1800" dirty="0"/>
              <a:t>DE </a:t>
            </a:r>
            <a:r>
              <a:rPr sz="1800" spc="-10" dirty="0"/>
              <a:t>ELECTRODOS: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78739" y="697738"/>
            <a:ext cx="36887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Flujo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inadecuado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gas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Operar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polaridad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reversa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Tamaño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inadecuado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Oxidación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durante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enfriamiento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Uso de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O2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CO2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74" y="3316986"/>
            <a:ext cx="4212590" cy="349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EL</a:t>
            </a:r>
            <a:r>
              <a:rPr sz="1600" b="1" spc="1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FLUJO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ÓPTIMO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1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GAS</a:t>
            </a:r>
            <a:r>
              <a:rPr sz="1600" b="1" spc="1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DEPENDE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DE </a:t>
            </a:r>
            <a:r>
              <a:rPr sz="1600" b="1" dirty="0">
                <a:latin typeface="Arial"/>
                <a:cs typeface="Arial"/>
              </a:rPr>
              <a:t>MUCHOS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FACTORES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ENTRE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CUALES </a:t>
            </a:r>
            <a:r>
              <a:rPr sz="1600" b="1" dirty="0">
                <a:latin typeface="Arial"/>
                <a:cs typeface="Arial"/>
              </a:rPr>
              <a:t>SE </a:t>
            </a:r>
            <a:r>
              <a:rPr sz="1600" b="1" spc="-10" dirty="0">
                <a:latin typeface="Arial"/>
                <a:cs typeface="Arial"/>
              </a:rPr>
              <a:t>CUENTAN: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Protección.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Corriente.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Tamaño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Tobera.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Angulo 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Torcha.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Aire.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Posición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Soldadura.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Unión.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Tipo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difusor.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5085" y="26923"/>
            <a:ext cx="1310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SOLUCIÓN: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3142669"/>
            <a:ext cx="7211624" cy="3571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-24129"/>
            <a:ext cx="5569585" cy="10388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spc="-10" dirty="0">
                <a:latin typeface="Arial"/>
                <a:cs typeface="Arial"/>
              </a:rPr>
              <a:t>SOLDADURA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PLASMA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750"/>
              </a:spcBef>
              <a:tabLst>
                <a:tab pos="868680" algn="l"/>
                <a:tab pos="1282065" algn="l"/>
                <a:tab pos="1734820" algn="l"/>
                <a:tab pos="2820035" algn="l"/>
                <a:tab pos="3233420" algn="l"/>
                <a:tab pos="4394200" algn="l"/>
                <a:tab pos="488378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Dentro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los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procesos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soldadura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por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fusión,</a:t>
            </a:r>
            <a:endParaRPr sz="1800">
              <a:latin typeface="Microsoft Sans Serif"/>
              <a:cs typeface="Microsoft Sans Serif"/>
            </a:endParaRPr>
          </a:p>
          <a:p>
            <a:pPr marL="2603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consumible,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figura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denominado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plasma.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2436" y="440182"/>
            <a:ext cx="329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980" algn="l"/>
                <a:tab pos="1129665" algn="l"/>
                <a:tab pos="1400810" algn="l"/>
                <a:tab pos="1929764" algn="l"/>
                <a:tab pos="302768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bajo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gas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con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10" dirty="0">
                <a:latin typeface="Microsoft Sans Serif"/>
                <a:cs typeface="Microsoft Sans Serif"/>
              </a:rPr>
              <a:t>electrodo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25" dirty="0">
                <a:latin typeface="Microsoft Sans Serif"/>
                <a:cs typeface="Microsoft Sans Serif"/>
              </a:rPr>
              <a:t>no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56" y="1111122"/>
            <a:ext cx="898715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definida</a:t>
            </a:r>
            <a:r>
              <a:rPr sz="1800" spc="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cuanto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(gas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eléctrico),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fuertemente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estrangulado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pistola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logran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altas temperaturas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zonas fuertemente</a:t>
            </a:r>
            <a:r>
              <a:rPr sz="1800" spc="-10" dirty="0">
                <a:latin typeface="Microsoft Sans Serif"/>
                <a:cs typeface="Microsoft Sans Serif"/>
              </a:rPr>
              <a:t> concentradas.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adquiere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contenido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energético</a:t>
            </a:r>
            <a:r>
              <a:rPr sz="1800" spc="9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ve </a:t>
            </a:r>
            <a:r>
              <a:rPr sz="1800" dirty="0">
                <a:latin typeface="Microsoft Sans Serif"/>
                <a:cs typeface="Microsoft Sans Serif"/>
              </a:rPr>
              <a:t>modificado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estrangulación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boquilla,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siendo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resultado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final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obtención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gran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densidad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(δ).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89884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2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coalescencia</a:t>
            </a:r>
            <a:r>
              <a:rPr sz="1800" b="0" spc="2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se</a:t>
            </a:r>
            <a:r>
              <a:rPr sz="1800" b="0" spc="2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produce</a:t>
            </a:r>
            <a:r>
              <a:rPr sz="1800" b="0" spc="2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en</a:t>
            </a:r>
            <a:r>
              <a:rPr sz="1800" b="0" spc="2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este</a:t>
            </a:r>
            <a:r>
              <a:rPr sz="1800" b="0" spc="2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proceso</a:t>
            </a:r>
            <a:r>
              <a:rPr sz="1800" b="0" spc="2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bajo</a:t>
            </a:r>
            <a:r>
              <a:rPr sz="1800" b="0" spc="2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un</a:t>
            </a:r>
            <a:r>
              <a:rPr sz="1800" b="0" spc="2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gas</a:t>
            </a:r>
            <a:r>
              <a:rPr sz="1800" b="0" spc="2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generalmente</a:t>
            </a:r>
            <a:r>
              <a:rPr sz="1800" b="0" spc="27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inerte</a:t>
            </a:r>
            <a:r>
              <a:rPr sz="1800" b="0" spc="2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por</a:t>
            </a:r>
            <a:r>
              <a:rPr sz="1800" b="0" spc="280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el </a:t>
            </a:r>
            <a:r>
              <a:rPr sz="1800" b="0" dirty="0">
                <a:latin typeface="Microsoft Sans Serif"/>
                <a:cs typeface="Microsoft Sans Serif"/>
              </a:rPr>
              <a:t>calentamiento</a:t>
            </a:r>
            <a:r>
              <a:rPr sz="1800" b="0" spc="5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producido</a:t>
            </a:r>
            <a:r>
              <a:rPr sz="1800" b="0" spc="6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por</a:t>
            </a:r>
            <a:r>
              <a:rPr sz="1800" b="0" spc="5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arco</a:t>
            </a:r>
            <a:r>
              <a:rPr sz="1800" b="0" spc="5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eléctrico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establecido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entre</a:t>
            </a:r>
            <a:r>
              <a:rPr sz="1800" b="0" spc="6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extremo</a:t>
            </a:r>
            <a:r>
              <a:rPr sz="1800" b="0" spc="6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spc="-25" dirty="0">
                <a:latin typeface="Microsoft Sans Serif"/>
                <a:cs typeface="Microsoft Sans Serif"/>
              </a:rPr>
              <a:t>un </a:t>
            </a:r>
            <a:r>
              <a:rPr sz="1800" b="0" dirty="0">
                <a:latin typeface="Microsoft Sans Serif"/>
                <a:cs typeface="Microsoft Sans Serif"/>
              </a:rPr>
              <a:t>electrodo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tungsteno</a:t>
            </a:r>
            <a:r>
              <a:rPr sz="1800" b="0" spc="4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(no</a:t>
            </a:r>
            <a:r>
              <a:rPr sz="1800" b="0" spc="5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consumible)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5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pieza</a:t>
            </a:r>
            <a:r>
              <a:rPr sz="1800" b="0" spc="4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a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soldar</a:t>
            </a:r>
            <a:r>
              <a:rPr sz="1800" b="0" spc="5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en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caso</a:t>
            </a:r>
            <a:r>
              <a:rPr sz="1800" b="0" spc="40" dirty="0">
                <a:latin typeface="Microsoft Sans Serif"/>
                <a:cs typeface="Microsoft Sans Serif"/>
              </a:rPr>
              <a:t> 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45" dirty="0">
                <a:latin typeface="Microsoft Sans Serif"/>
                <a:cs typeface="Microsoft Sans Serif"/>
              </a:rPr>
              <a:t>  </a:t>
            </a:r>
            <a:r>
              <a:rPr sz="1800" b="0" spc="-10" dirty="0">
                <a:latin typeface="Microsoft Sans Serif"/>
                <a:cs typeface="Microsoft Sans Serif"/>
              </a:rPr>
              <a:t>"arco </a:t>
            </a:r>
            <a:r>
              <a:rPr sz="1800" b="0" dirty="0">
                <a:latin typeface="Microsoft Sans Serif"/>
                <a:cs typeface="Microsoft Sans Serif"/>
              </a:rPr>
              <a:t>transferido"</a:t>
            </a:r>
            <a:r>
              <a:rPr sz="1800" b="0" spc="19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1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entre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electrodo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tungsteno</a:t>
            </a:r>
            <a:r>
              <a:rPr sz="1800" b="0" spc="19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y</a:t>
            </a:r>
            <a:r>
              <a:rPr sz="1800" b="0" spc="16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boquilla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de</a:t>
            </a:r>
            <a:r>
              <a:rPr sz="1800" b="0" spc="18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la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pistola</a:t>
            </a:r>
            <a:r>
              <a:rPr sz="1800" b="0" spc="1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en</a:t>
            </a:r>
            <a:r>
              <a:rPr sz="1800" b="0" spc="175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el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dirty="0">
                <a:latin typeface="Microsoft Sans Serif"/>
                <a:cs typeface="Microsoft Sans Serif"/>
              </a:rPr>
              <a:t>caso</a:t>
            </a:r>
            <a:r>
              <a:rPr sz="1800" b="0" spc="180" dirty="0">
                <a:latin typeface="Microsoft Sans Serif"/>
                <a:cs typeface="Microsoft Sans Serif"/>
              </a:rPr>
              <a:t> </a:t>
            </a:r>
            <a:r>
              <a:rPr sz="1800" b="0" spc="-25" dirty="0">
                <a:latin typeface="Microsoft Sans Serif"/>
                <a:cs typeface="Microsoft Sans Serif"/>
              </a:rPr>
              <a:t>del </a:t>
            </a:r>
            <a:r>
              <a:rPr sz="1800" b="0" dirty="0">
                <a:latin typeface="Microsoft Sans Serif"/>
                <a:cs typeface="Microsoft Sans Serif"/>
              </a:rPr>
              <a:t>"arco no</a:t>
            </a:r>
            <a:r>
              <a:rPr sz="1800" b="0" spc="20" dirty="0">
                <a:latin typeface="Microsoft Sans Serif"/>
                <a:cs typeface="Microsoft Sans Serif"/>
              </a:rPr>
              <a:t> </a:t>
            </a:r>
            <a:r>
              <a:rPr sz="1800" b="0" spc="-10" dirty="0">
                <a:latin typeface="Microsoft Sans Serif"/>
                <a:cs typeface="Microsoft Sans Serif"/>
              </a:rPr>
              <a:t>transferido".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012" y="1458096"/>
            <a:ext cx="7267763" cy="4076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5962903"/>
            <a:ext cx="8985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Estudiaremos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ahora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características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constructivas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cada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variantes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acepta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plasma.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353" y="212705"/>
            <a:ext cx="3531412" cy="41477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-72771"/>
            <a:ext cx="8978900" cy="66147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latin typeface="Arial"/>
                <a:cs typeface="Arial"/>
              </a:rPr>
              <a:t>a)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Transferido:</a:t>
            </a:r>
            <a:endParaRPr sz="1800">
              <a:latin typeface="Arial"/>
              <a:cs typeface="Arial"/>
            </a:endParaRPr>
          </a:p>
          <a:p>
            <a:pPr marL="12700" marR="428053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5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transferido </a:t>
            </a:r>
            <a:r>
              <a:rPr sz="1800" dirty="0">
                <a:latin typeface="Microsoft Sans Serif"/>
                <a:cs typeface="Microsoft Sans Serif"/>
              </a:rPr>
              <a:t>consta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cobre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refrigerado</a:t>
            </a:r>
            <a:endParaRPr sz="1800">
              <a:latin typeface="Microsoft Sans Serif"/>
              <a:cs typeface="Microsoft Sans Serif"/>
            </a:endParaRPr>
          </a:p>
          <a:p>
            <a:pPr marL="12700" marR="42799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(B)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permanente </a:t>
            </a:r>
            <a:r>
              <a:rPr sz="1800" dirty="0">
                <a:latin typeface="Microsoft Sans Serif"/>
                <a:cs typeface="Microsoft Sans Serif"/>
              </a:rPr>
              <a:t>concéntrica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halla</a:t>
            </a:r>
            <a:r>
              <a:rPr sz="1800" spc="3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insertado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 </a:t>
            </a:r>
            <a:r>
              <a:rPr sz="1800" spc="-20" dirty="0">
                <a:latin typeface="Microsoft Sans Serif"/>
                <a:cs typeface="Microsoft Sans Serif"/>
              </a:rPr>
              <a:t>(E).</a:t>
            </a:r>
            <a:endParaRPr sz="1800">
              <a:latin typeface="Microsoft Sans Serif"/>
              <a:cs typeface="Microsoft Sans Serif"/>
            </a:endParaRPr>
          </a:p>
          <a:p>
            <a:pPr marL="12700" marR="4280535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Lateralmente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dispone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entrada</a:t>
            </a:r>
            <a:r>
              <a:rPr sz="1800" spc="3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nitrógeno,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helio, </a:t>
            </a:r>
            <a:r>
              <a:rPr sz="1800" dirty="0">
                <a:latin typeface="Microsoft Sans Serif"/>
                <a:cs typeface="Microsoft Sans Serif"/>
              </a:rPr>
              <a:t>hidrógeno,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etc.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3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entrar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forma </a:t>
            </a:r>
            <a:r>
              <a:rPr sz="1800" dirty="0">
                <a:latin typeface="Microsoft Sans Serif"/>
                <a:cs typeface="Microsoft Sans Serif"/>
              </a:rPr>
              <a:t>tangencial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cámara</a:t>
            </a:r>
            <a:r>
              <a:rPr sz="1800" spc="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desplazándose</a:t>
            </a:r>
            <a:r>
              <a:rPr sz="1800" spc="180" dirty="0">
                <a:latin typeface="Microsoft Sans Serif"/>
                <a:cs typeface="Microsoft Sans Serif"/>
              </a:rPr>
              <a:t>  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helicoidal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(H).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temperatura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punta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electrodo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suele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oscilar entre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15000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30000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ºC.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circuito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está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instalado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generador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frecuencia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capaz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hacer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saltar</a:t>
            </a:r>
            <a:r>
              <a:rPr sz="1800" spc="17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distancia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mm.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Dicho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centra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Pinch.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protector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película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envuelve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agujero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salida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centrado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mas</a:t>
            </a:r>
            <a:r>
              <a:rPr sz="1800" spc="1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35" dirty="0">
                <a:latin typeface="Microsoft Sans Serif"/>
                <a:cs typeface="Microsoft Sans Serif"/>
              </a:rPr>
              <a:t>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refrigerando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boquilla.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estrangulado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transferido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cortar,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recubrir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soldar,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corte </a:t>
            </a:r>
            <a:r>
              <a:rPr sz="1800" dirty="0">
                <a:latin typeface="Microsoft Sans Serif"/>
                <a:cs typeface="Microsoft Sans Serif"/>
              </a:rPr>
              <a:t>resulta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lograr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altas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avance,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concentración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 energía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disponible.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881110" cy="6642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cortar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carbono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activo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(aire,</a:t>
            </a:r>
            <a:r>
              <a:rPr sz="1800" spc="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por </a:t>
            </a:r>
            <a:r>
              <a:rPr sz="1800" dirty="0">
                <a:latin typeface="Microsoft Sans Serif"/>
                <a:cs typeface="Microsoft Sans Serif"/>
              </a:rPr>
              <a:t>ejemplo),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disponible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eléctrica,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segundo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adiciona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exotérmica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hierro-</a:t>
            </a:r>
            <a:r>
              <a:rPr sz="1800" dirty="0">
                <a:latin typeface="Microsoft Sans Serif"/>
                <a:cs typeface="Microsoft Sans Serif"/>
              </a:rPr>
              <a:t>oxígeno.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 también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buena.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emplean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fuentes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voltaje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vacío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(400V)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facilitan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encendido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provee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fuerte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poder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penetración</a:t>
            </a:r>
            <a:r>
              <a:rPr sz="1800" spc="4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corte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grandes espesores.</a:t>
            </a:r>
            <a:endParaRPr sz="1800">
              <a:latin typeface="Microsoft Sans Serif"/>
              <a:cs typeface="Microsoft Sans Serif"/>
            </a:endParaRPr>
          </a:p>
          <a:p>
            <a:pPr marL="106045" algn="ctr">
              <a:lnSpc>
                <a:spcPct val="100000"/>
              </a:lnSpc>
              <a:spcBef>
                <a:spcPts val="894"/>
              </a:spcBef>
            </a:pP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TRANSFERIDO</a:t>
            </a:r>
            <a:endParaRPr sz="1800">
              <a:latin typeface="Arial"/>
              <a:cs typeface="Arial"/>
            </a:endParaRPr>
          </a:p>
          <a:p>
            <a:pPr marL="19685" marR="4464685" algn="just">
              <a:lnSpc>
                <a:spcPct val="100000"/>
              </a:lnSpc>
              <a:spcBef>
                <a:spcPts val="156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40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9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409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09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40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no </a:t>
            </a:r>
            <a:r>
              <a:rPr sz="1800" dirty="0">
                <a:latin typeface="Microsoft Sans Serif"/>
                <a:cs typeface="Microsoft Sans Serif"/>
              </a:rPr>
              <a:t>transferido,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esencia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mismo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anterior,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esta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vez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establece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3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9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30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8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cobre.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9685" marR="44640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logra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fusión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debido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calientes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si.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hay</a:t>
            </a:r>
            <a:r>
              <a:rPr sz="1800" spc="3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tanto,</a:t>
            </a:r>
            <a:r>
              <a:rPr sz="1800" spc="3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contacto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alguno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pistola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spc="-10" dirty="0">
                <a:latin typeface="Microsoft Sans Serif"/>
                <a:cs typeface="Microsoft Sans Serif"/>
              </a:rPr>
              <a:t>fundir.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9685" marR="4465955" algn="just">
              <a:lnSpc>
                <a:spcPts val="211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Su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empleo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común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cuando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trata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 metal no</a:t>
            </a:r>
            <a:r>
              <a:rPr sz="1800" spc="-10" dirty="0">
                <a:latin typeface="Microsoft Sans Serif"/>
                <a:cs typeface="Microsoft Sans Serif"/>
              </a:rPr>
              <a:t> conductor.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476" y="2838718"/>
            <a:ext cx="3982100" cy="391687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51894"/>
            <a:ext cx="8987155" cy="65385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Sans Serif"/>
                <a:cs typeface="Microsoft Sans Serif"/>
              </a:rPr>
              <a:t>Algunas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consideraciones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siguientes:</a:t>
            </a:r>
            <a:endParaRPr sz="1800">
              <a:latin typeface="Microsoft Sans Serif"/>
              <a:cs typeface="Microsoft Sans Serif"/>
            </a:endParaRPr>
          </a:p>
          <a:p>
            <a:pPr marL="12700" marR="141605" indent="228600" algn="just">
              <a:lnSpc>
                <a:spcPct val="101099"/>
              </a:lnSpc>
              <a:spcBef>
                <a:spcPts val="715"/>
              </a:spcBef>
              <a:buAutoNum type="arabicPeriod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Corte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metales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Aluminio,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inoxidables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refractarios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25" dirty="0">
                <a:latin typeface="Microsoft Sans Serif"/>
                <a:cs typeface="Microsoft Sans Serif"/>
              </a:rPr>
              <a:t> la </a:t>
            </a:r>
            <a:r>
              <a:rPr sz="1800" dirty="0">
                <a:latin typeface="Microsoft Sans Serif"/>
                <a:cs typeface="Microsoft Sans Serif"/>
              </a:rPr>
              <a:t>gran temperatura aportada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reacción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química, como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oxicorte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(corte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al </a:t>
            </a:r>
            <a:r>
              <a:rPr sz="1800" dirty="0">
                <a:latin typeface="Microsoft Sans Serif"/>
                <a:cs typeface="Microsoft Sans Serif"/>
              </a:rPr>
              <a:t>C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1"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espesor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cuatro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veces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superior).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12700" marR="40005" indent="227965">
              <a:lnSpc>
                <a:spcPct val="101200"/>
              </a:lnSpc>
              <a:buAutoNum type="arabicPeriod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Aplicación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revestimientos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sobre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metales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Termo-</a:t>
            </a:r>
            <a:r>
              <a:rPr sz="1800" dirty="0">
                <a:latin typeface="Microsoft Sans Serif"/>
                <a:cs typeface="Microsoft Sans Serif"/>
              </a:rPr>
              <a:t>rociado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(aplicación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carburos).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existe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segunda entrada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boquilla,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inyecta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carburo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aplicar.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 boquilla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 arco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 </a:t>
            </a:r>
            <a:r>
              <a:rPr sz="1800" spc="-10" dirty="0">
                <a:latin typeface="Microsoft Sans Serif"/>
                <a:cs typeface="Microsoft Sans Serif"/>
              </a:rPr>
              <a:t>transferido.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Calibri"/>
              <a:buAutoNum type="arabicPeriod"/>
            </a:pP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/>
              <a:tabLst>
                <a:tab pos="241300" algn="l"/>
              </a:tabLst>
            </a:pPr>
            <a:r>
              <a:rPr sz="1800" b="1" dirty="0">
                <a:latin typeface="Arial"/>
                <a:cs typeface="Arial"/>
              </a:rPr>
              <a:t>Soldadura: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equipos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automáticos,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enormes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tungsteno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dirige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controlado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área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coloca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una </a:t>
            </a:r>
            <a:r>
              <a:rPr sz="1800" dirty="0">
                <a:latin typeface="Microsoft Sans Serif"/>
                <a:cs typeface="Microsoft Sans Serif"/>
              </a:rPr>
              <a:t>boquilla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especialmente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diseñada,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concentra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2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inerte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alta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(por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ejemplo,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hidrógeno)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región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formar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plasma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intensamente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alta </a:t>
            </a:r>
            <a:r>
              <a:rPr sz="1800" spc="-10" dirty="0">
                <a:latin typeface="Microsoft Sans Serif"/>
                <a:cs typeface="Microsoft Sans Serif"/>
              </a:rPr>
              <a:t>velocidad.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También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usan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argón,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argón-</a:t>
            </a:r>
            <a:r>
              <a:rPr sz="1800" dirty="0">
                <a:latin typeface="Microsoft Sans Serif"/>
                <a:cs typeface="Microsoft Sans Serif"/>
              </a:rPr>
              <a:t>hidrógeno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helio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gases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protectores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eléctrico.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1755"/>
            <a:ext cx="8986520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SOLDADURA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HAZ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ELECTRONES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(ELECTRO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BEAM)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805"/>
              </a:spcBef>
            </a:pPr>
            <a:r>
              <a:rPr sz="1800" dirty="0">
                <a:latin typeface="Microsoft Sans Serif"/>
                <a:cs typeface="Microsoft Sans Serif"/>
              </a:rPr>
              <a:t>Principio:</a:t>
            </a:r>
            <a:r>
              <a:rPr sz="1800" spc="8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algún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método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conseguimos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acelerar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electrón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(que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tiene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muy </a:t>
            </a:r>
            <a:r>
              <a:rPr sz="1800" dirty="0">
                <a:latin typeface="Microsoft Sans Serif"/>
                <a:cs typeface="Microsoft Sans Serif"/>
              </a:rPr>
              <a:t>poca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masa),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carga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cinética,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después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chocar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algún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elemento,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convierte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calórica.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Esquema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0" dirty="0">
                <a:latin typeface="Microsoft Sans Serif"/>
                <a:cs typeface="Microsoft Sans Serif"/>
              </a:rPr>
              <a:t> equipo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834" y="1749042"/>
            <a:ext cx="7902399" cy="5023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Enumeración</a:t>
            </a:r>
            <a:r>
              <a:rPr sz="1800" spc="-20" dirty="0"/>
              <a:t> </a:t>
            </a:r>
            <a:r>
              <a:rPr sz="1800" dirty="0"/>
              <a:t>de</a:t>
            </a:r>
            <a:r>
              <a:rPr sz="1800" spc="-30" dirty="0"/>
              <a:t> </a:t>
            </a:r>
            <a:r>
              <a:rPr sz="1800" spc="-10" dirty="0"/>
              <a:t>procesos</a:t>
            </a:r>
            <a:r>
              <a:rPr sz="1800" b="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35" y="5761431"/>
            <a:ext cx="89579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NOTA: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siglas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identificar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indicadas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paréntesis,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corresponden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simbología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Sociedad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Americana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soldadura,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AWS</a:t>
            </a:r>
            <a:r>
              <a:rPr sz="1800" spc="-10" dirty="0">
                <a:latin typeface="Microsoft Sans Serif"/>
                <a:cs typeface="Microsoft Sans Serif"/>
              </a:rPr>
              <a:t> (American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Welding Society).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0" y="650087"/>
            <a:ext cx="9140889" cy="493915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31" y="3024632"/>
            <a:ext cx="275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Descripción</a:t>
            </a:r>
            <a:r>
              <a:rPr sz="1800" spc="-5" dirty="0"/>
              <a:t> </a:t>
            </a:r>
            <a:r>
              <a:rPr sz="1800" dirty="0"/>
              <a:t>del</a:t>
            </a:r>
            <a:r>
              <a:rPr sz="1800" spc="-20" dirty="0"/>
              <a:t> </a:t>
            </a:r>
            <a:r>
              <a:rPr sz="1800" spc="-10" dirty="0"/>
              <a:t>proceso: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0931" y="3573271"/>
            <a:ext cx="896493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mecanismo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consta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calienta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filamento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tungsteno.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tungsteno,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llamado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efecto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termoiónico,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desprende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partículas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empujadas por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bobinas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impulsoras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diafragma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concentra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haz.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Luego,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bobinas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orientadoras,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dirigen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haz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hasta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carro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contiene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totalidad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operativo,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efectúa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cámara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vacío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evitar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pérdida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cinética de 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electrones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chocar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atmósfera.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sistema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óptimo,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dado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eliminan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agentes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contaminantes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(O2,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etc.).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2"/>
            <a:ext cx="3456329" cy="27088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4990" y="696929"/>
            <a:ext cx="3576438" cy="18748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1909"/>
            <a:ext cx="8992235" cy="316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ventaja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importante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zona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afectada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3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reducida, </a:t>
            </a:r>
            <a:r>
              <a:rPr sz="1800" dirty="0">
                <a:latin typeface="Microsoft Sans Serif"/>
                <a:cs typeface="Microsoft Sans Serif"/>
              </a:rPr>
              <a:t>evitando así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daños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metalúrgicos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material.</a:t>
            </a:r>
            <a:endParaRPr sz="1800">
              <a:latin typeface="Microsoft Sans Serif"/>
              <a:cs typeface="Microsoft Sans Serif"/>
            </a:endParaRPr>
          </a:p>
          <a:p>
            <a:pPr marL="12700" marR="10160" indent="7620">
              <a:lnSpc>
                <a:spcPct val="154400"/>
              </a:lnSpc>
              <a:spcBef>
                <a:spcPts val="98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densidad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(δ) es grande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 comparación,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 ejemplo,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común </a:t>
            </a:r>
            <a:r>
              <a:rPr sz="1800" dirty="0">
                <a:latin typeface="Microsoft Sans Serif"/>
                <a:cs typeface="Microsoft Sans Serif"/>
              </a:rPr>
              <a:t>Densidades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típicas:</a:t>
            </a:r>
            <a:endParaRPr sz="180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AutoNum type="alphaLcParenR"/>
              <a:tabLst>
                <a:tab pos="354965" algn="l"/>
              </a:tabLst>
            </a:pPr>
            <a:r>
              <a:rPr sz="1800" dirty="0">
                <a:latin typeface="Microsoft Sans Serif"/>
                <a:cs typeface="Microsoft Sans Serif"/>
              </a:rPr>
              <a:t>por arco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normal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δ =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100.000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W/cm2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86830" indent="266065">
              <a:lnSpc>
                <a:spcPct val="100000"/>
              </a:lnSpc>
              <a:buAutoNum type="alphaLcParenR" startAt="2"/>
              <a:tabLst>
                <a:tab pos="278765" algn="l"/>
              </a:tabLst>
            </a:pP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haz electrónico δ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= </a:t>
            </a:r>
            <a:r>
              <a:rPr sz="1800" dirty="0">
                <a:latin typeface="Microsoft Sans Serif"/>
                <a:cs typeface="Microsoft Sans Serif"/>
              </a:rPr>
              <a:t>100.000.000 </a:t>
            </a:r>
            <a:r>
              <a:rPr sz="1800" spc="-10" dirty="0">
                <a:latin typeface="Microsoft Sans Serif"/>
                <a:cs typeface="Microsoft Sans Serif"/>
              </a:rPr>
              <a:t>W/cm2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5178" y="1384682"/>
            <a:ext cx="3842520" cy="25059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4" y="3573026"/>
            <a:ext cx="4348841" cy="31217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81803" y="4609338"/>
            <a:ext cx="42506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Si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sobreponemos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haz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electrones,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fuerte</a:t>
            </a:r>
            <a:r>
              <a:rPr sz="1800" spc="33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3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alterna</a:t>
            </a:r>
            <a:r>
              <a:rPr sz="1800" spc="3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25" dirty="0">
                <a:latin typeface="Microsoft Sans Serif"/>
                <a:cs typeface="Microsoft Sans Serif"/>
              </a:rPr>
              <a:t>  </a:t>
            </a:r>
            <a:r>
              <a:rPr sz="1800" spc="-20" dirty="0">
                <a:latin typeface="Microsoft Sans Serif"/>
                <a:cs typeface="Microsoft Sans Serif"/>
              </a:rPr>
              <a:t>alta </a:t>
            </a:r>
            <a:r>
              <a:rPr sz="1800" dirty="0">
                <a:latin typeface="Microsoft Sans Serif"/>
                <a:cs typeface="Microsoft Sans Serif"/>
              </a:rPr>
              <a:t>tensión,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podremos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conseguir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34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dicho </a:t>
            </a:r>
            <a:r>
              <a:rPr sz="1800" dirty="0">
                <a:latin typeface="Microsoft Sans Serif"/>
                <a:cs typeface="Microsoft Sans Serif"/>
              </a:rPr>
              <a:t>haz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describa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movimiento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normal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cualquier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electrodo.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11" y="2348900"/>
            <a:ext cx="8510009" cy="44595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-107187"/>
            <a:ext cx="8987790" cy="232473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5"/>
              </a:spcBef>
            </a:pPr>
            <a:r>
              <a:rPr sz="1800" b="1" spc="-10" dirty="0">
                <a:latin typeface="Arial"/>
                <a:cs typeface="Arial"/>
              </a:rPr>
              <a:t>SOLDADURA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ARCO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SUMERGIDO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latin typeface="Microsoft Sans Serif"/>
                <a:cs typeface="Microsoft Sans Serif"/>
              </a:rPr>
              <a:t>Este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proceso,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desarrollado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durante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década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30,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primeros</a:t>
            </a:r>
            <a:r>
              <a:rPr sz="1800" spc="29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automatizaron.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sumergido,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desnudo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consumible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continuo,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cobertura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granular.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electrodo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automáticamente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rollo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dentro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del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-10" dirty="0">
                <a:latin typeface="Microsoft Sans Serif"/>
                <a:cs typeface="Microsoft Sans Serif"/>
              </a:rPr>
              <a:t> eléctrico.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661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introduce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ligeramente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adelante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6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5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soldadura, </a:t>
            </a:r>
            <a:r>
              <a:rPr sz="1800" dirty="0">
                <a:latin typeface="Microsoft Sans Serif"/>
                <a:cs typeface="Microsoft Sans Serif"/>
              </a:rPr>
              <a:t>mediante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gravedad,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alimentador.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manto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granular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cubre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completo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operación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arco </a:t>
            </a:r>
            <a:r>
              <a:rPr sz="1800" dirty="0">
                <a:latin typeface="Microsoft Sans Serif"/>
                <a:cs typeface="Microsoft Sans Serif"/>
              </a:rPr>
              <a:t>eléctrico,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evitando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chispas,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salpicaduras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radiaciones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muy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peligrosas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otros </a:t>
            </a:r>
            <a:r>
              <a:rPr sz="1800" dirty="0">
                <a:latin typeface="Microsoft Sans Serif"/>
                <a:cs typeface="Microsoft Sans Serif"/>
              </a:rPr>
              <a:t>procesos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 arco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Por lo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tanto,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operador 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necesita usar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molesta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máscara </a:t>
            </a:r>
            <a:r>
              <a:rPr sz="1800" spc="-10" dirty="0">
                <a:latin typeface="Microsoft Sans Serif"/>
                <a:cs typeface="Microsoft Sans Serif"/>
              </a:rPr>
              <a:t>protectora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requiere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otras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operaciones</a:t>
            </a:r>
            <a:r>
              <a:rPr sz="1800" spc="3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(pero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anteojos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seguridad</a:t>
            </a:r>
            <a:r>
              <a:rPr sz="1800" spc="4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guantes </a:t>
            </a:r>
            <a:r>
              <a:rPr sz="1800" dirty="0">
                <a:latin typeface="Microsoft Sans Serif"/>
                <a:cs typeface="Microsoft Sans Serif"/>
              </a:rPr>
              <a:t>protectores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sí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necesarios).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parte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cercana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derrite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mezcla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fundido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remover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impurezas,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después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solidifican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parte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 soldada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 con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aspecto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0" dirty="0">
                <a:latin typeface="Microsoft Sans Serif"/>
                <a:cs typeface="Microsoft Sans Serif"/>
              </a:rPr>
              <a:t> vidrio.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entre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desnudo,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alimentado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</a:t>
            </a:r>
            <a:endParaRPr sz="18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pieza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efectúa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medio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2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flux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granulado</a:t>
            </a:r>
            <a:r>
              <a:rPr sz="1800" spc="25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se </a:t>
            </a:r>
            <a:r>
              <a:rPr sz="1800" dirty="0">
                <a:latin typeface="Microsoft Sans Serif"/>
                <a:cs typeface="Microsoft Sans Serif"/>
              </a:rPr>
              <a:t>alimenta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tolva</a:t>
            </a:r>
            <a:r>
              <a:rPr sz="1800" spc="1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cubre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totalmente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haciendo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innecesaria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vista.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Dicho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flux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calor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formando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eficiente,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proveyendo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elementos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desoxidantes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eventualmente elementos de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aleación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baño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metálico.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3085"/>
            <a:ext cx="8989060" cy="646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Tanto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deben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tener</a:t>
            </a:r>
            <a:r>
              <a:rPr sz="1800" spc="3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composición</a:t>
            </a:r>
            <a:r>
              <a:rPr sz="1800" spc="3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química</a:t>
            </a:r>
            <a:r>
              <a:rPr sz="1800" spc="3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adecuada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que,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combinación,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conformen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cordón</a:t>
            </a:r>
            <a:r>
              <a:rPr sz="1800" spc="4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cumpla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los </a:t>
            </a:r>
            <a:r>
              <a:rPr sz="1800" dirty="0">
                <a:latin typeface="Microsoft Sans Serif"/>
                <a:cs typeface="Microsoft Sans Serif"/>
              </a:rPr>
              <a:t>requisitos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exigidos.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equipo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necesario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complejo,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requiriéndose los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siguientes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elementos:</a:t>
            </a:r>
            <a:endParaRPr sz="1800">
              <a:latin typeface="Microsoft Sans Serif"/>
              <a:cs typeface="Microsoft Sans Serif"/>
            </a:endParaRPr>
          </a:p>
          <a:p>
            <a:pPr marL="299085" marR="5407025" indent="-287020">
              <a:lnSpc>
                <a:spcPct val="100000"/>
              </a:lnSpc>
              <a:spcBef>
                <a:spcPts val="103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eléctrica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tensión </a:t>
            </a:r>
            <a:r>
              <a:rPr sz="1800" dirty="0">
                <a:latin typeface="Microsoft Sans Serif"/>
                <a:cs typeface="Microsoft Sans Serif"/>
              </a:rPr>
              <a:t>constante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alterna.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Wingdings"/>
              <a:buChar char=""/>
            </a:pPr>
            <a:endParaRPr sz="1800">
              <a:latin typeface="Microsoft Sans Serif"/>
              <a:cs typeface="Microsoft Sans Serif"/>
            </a:endParaRPr>
          </a:p>
          <a:p>
            <a:pPr marL="299085" marR="557149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devanador que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por </a:t>
            </a:r>
            <a:r>
              <a:rPr sz="1800" dirty="0">
                <a:latin typeface="Microsoft Sans Serif"/>
                <a:cs typeface="Microsoft Sans Serif"/>
              </a:rPr>
              <a:t>medio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mecanismo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tracción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similar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en </a:t>
            </a:r>
            <a:r>
              <a:rPr sz="1800" spc="-10" dirty="0">
                <a:latin typeface="Microsoft Sans Serif"/>
                <a:cs typeface="Microsoft Sans Serif"/>
              </a:rPr>
              <a:t>MIG-</a:t>
            </a:r>
            <a:r>
              <a:rPr sz="1800" spc="-20" dirty="0">
                <a:latin typeface="Microsoft Sans Serif"/>
                <a:cs typeface="Microsoft Sans Serif"/>
              </a:rPr>
              <a:t>MAG.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Wingdings"/>
              <a:buChar char=""/>
            </a:pPr>
            <a:endParaRPr sz="1800">
              <a:latin typeface="Microsoft Sans Serif"/>
              <a:cs typeface="Microsoft Sans Serif"/>
            </a:endParaRPr>
          </a:p>
          <a:p>
            <a:pPr marL="299085" marR="610425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tolva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spc="-10" dirty="0">
                <a:latin typeface="Microsoft Sans Serif"/>
                <a:cs typeface="Microsoft Sans Serif"/>
              </a:rPr>
              <a:t>fundente.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Wingdings"/>
              <a:buChar char=""/>
            </a:pPr>
            <a:endParaRPr sz="1800">
              <a:latin typeface="Microsoft Sans Serif"/>
              <a:cs typeface="Microsoft Sans Serif"/>
            </a:endParaRPr>
          </a:p>
          <a:p>
            <a:pPr marL="297815" marR="5244465" indent="-28575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mecanismo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traslación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que 	</a:t>
            </a:r>
            <a:r>
              <a:rPr sz="1800" dirty="0">
                <a:latin typeface="Microsoft Sans Serif"/>
                <a:cs typeface="Microsoft Sans Serif"/>
              </a:rPr>
              <a:t>desplace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regulable, 	</a:t>
            </a:r>
            <a:r>
              <a:rPr sz="1800" dirty="0">
                <a:latin typeface="Microsoft Sans Serif"/>
                <a:cs typeface="Microsoft Sans Serif"/>
              </a:rPr>
              <a:t>alambre y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forma 	</a:t>
            </a:r>
            <a:r>
              <a:rPr sz="1800" dirty="0">
                <a:latin typeface="Microsoft Sans Serif"/>
                <a:cs typeface="Microsoft Sans Serif"/>
              </a:rPr>
              <a:t>automática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largo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	</a:t>
            </a:r>
            <a:r>
              <a:rPr sz="1800" spc="-10" dirty="0">
                <a:latin typeface="Microsoft Sans Serif"/>
                <a:cs typeface="Microsoft Sans Serif"/>
              </a:rPr>
              <a:t>soldar.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5640" y="1809448"/>
            <a:ext cx="4779225" cy="452726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" y="1100857"/>
            <a:ext cx="5293868" cy="37540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452" y="31190"/>
            <a:ext cx="9008110" cy="632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automatización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proceso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permite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trabajar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altas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intensidades</a:t>
            </a:r>
            <a:r>
              <a:rPr sz="1800" spc="45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corriente </a:t>
            </a:r>
            <a:r>
              <a:rPr sz="1800" dirty="0">
                <a:latin typeface="Microsoft Sans Serif"/>
                <a:cs typeface="Microsoft Sans Serif"/>
              </a:rPr>
              <a:t>(hasta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1200</a:t>
            </a:r>
            <a:r>
              <a:rPr sz="1800" spc="20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A)</a:t>
            </a:r>
            <a:r>
              <a:rPr sz="1800" spc="22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cual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disminuye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considerablemente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tiempos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completos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soldar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junta,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comparado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demás procesos 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eléctrica.</a:t>
            </a:r>
            <a:endParaRPr sz="1800">
              <a:latin typeface="Microsoft Sans Serif"/>
              <a:cs typeface="Microsoft Sans Serif"/>
            </a:endParaRPr>
          </a:p>
          <a:p>
            <a:pPr marL="5539740" marR="6350" algn="just">
              <a:lnSpc>
                <a:spcPct val="100000"/>
              </a:lnSpc>
              <a:spcBef>
                <a:spcPts val="172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3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los</a:t>
            </a:r>
            <a:r>
              <a:rPr sz="1800" spc="3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granos</a:t>
            </a:r>
            <a:r>
              <a:rPr sz="1800" spc="385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derretidos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parte </a:t>
            </a:r>
            <a:r>
              <a:rPr sz="1800" dirty="0">
                <a:latin typeface="Microsoft Sans Serif"/>
                <a:cs typeface="Microsoft Sans Serif"/>
              </a:rPr>
              <a:t>superior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proporcionan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2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buena </a:t>
            </a:r>
            <a:r>
              <a:rPr sz="1800" dirty="0">
                <a:latin typeface="Microsoft Sans Serif"/>
                <a:cs typeface="Microsoft Sans Serif"/>
              </a:rPr>
              <a:t>protección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atmósfera</a:t>
            </a:r>
            <a:r>
              <a:rPr sz="1800" spc="409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buen</a:t>
            </a:r>
            <a:r>
              <a:rPr sz="1800" spc="2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aislamiento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térmico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el </a:t>
            </a:r>
            <a:r>
              <a:rPr sz="1800" dirty="0">
                <a:latin typeface="Microsoft Sans Serif"/>
                <a:cs typeface="Microsoft Sans Serif"/>
              </a:rPr>
              <a:t>área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5539740" marR="508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Esto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produce</a:t>
            </a:r>
            <a:r>
              <a:rPr sz="1800" spc="3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37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enfriamiento </a:t>
            </a:r>
            <a:r>
              <a:rPr sz="1800" dirty="0">
                <a:latin typeface="Microsoft Sans Serif"/>
                <a:cs typeface="Microsoft Sans Serif"/>
              </a:rPr>
              <a:t>relativamente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bajo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unión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alta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calidad,</a:t>
            </a:r>
            <a:r>
              <a:rPr sz="1800" spc="3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cuyos </a:t>
            </a:r>
            <a:r>
              <a:rPr sz="1800" dirty="0">
                <a:latin typeface="Microsoft Sans Serif"/>
                <a:cs typeface="Microsoft Sans Serif"/>
              </a:rPr>
              <a:t>parámetros</a:t>
            </a:r>
            <a:r>
              <a:rPr sz="1800" spc="23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35" dirty="0">
                <a:latin typeface="Microsoft Sans Serif"/>
                <a:cs typeface="Microsoft Sans Serif"/>
              </a:rPr>
              <a:t>   </a:t>
            </a:r>
            <a:r>
              <a:rPr sz="1800" dirty="0">
                <a:latin typeface="Microsoft Sans Serif"/>
                <a:cs typeface="Microsoft Sans Serif"/>
              </a:rPr>
              <a:t>resistencia</a:t>
            </a:r>
            <a:r>
              <a:rPr sz="1800" spc="240" dirty="0">
                <a:latin typeface="Microsoft Sans Serif"/>
                <a:cs typeface="Microsoft Sans Serif"/>
              </a:rPr>
              <a:t>  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ductilidad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son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notables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0480" marR="7620" algn="just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Como</a:t>
            </a:r>
            <a:r>
              <a:rPr sz="1800" spc="2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aprecia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esquema,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fundente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no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derretido</a:t>
            </a:r>
            <a:r>
              <a:rPr sz="1800" spc="2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queda</a:t>
            </a:r>
            <a:r>
              <a:rPr sz="1800" spc="2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después</a:t>
            </a:r>
            <a:r>
              <a:rPr sz="1800" spc="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la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recuperarse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reutilizarse.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30480" marR="9525" algn="just">
              <a:lnSpc>
                <a:spcPts val="2110"/>
              </a:lnSpc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escoria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sólida</a:t>
            </a:r>
            <a:r>
              <a:rPr sz="1800" spc="3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cubre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3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arrancarse,</a:t>
            </a:r>
            <a:r>
              <a:rPr sz="1800" spc="3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por</a:t>
            </a:r>
            <a:r>
              <a:rPr sz="1800" spc="3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lo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general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mediante </a:t>
            </a:r>
            <a:r>
              <a:rPr sz="1800" dirty="0">
                <a:latin typeface="Microsoft Sans Serif"/>
                <a:cs typeface="Microsoft Sans Serif"/>
              </a:rPr>
              <a:t>medios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manuales.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923"/>
            <a:ext cx="8987155" cy="179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1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sumergido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</a:t>
            </a:r>
            <a:r>
              <a:rPr sz="1800" spc="1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ampliamente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fabricación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para </a:t>
            </a:r>
            <a:r>
              <a:rPr sz="1800" dirty="0">
                <a:latin typeface="Microsoft Sans Serif"/>
                <a:cs typeface="Microsoft Sans Serif"/>
              </a:rPr>
              <a:t>formas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estructurales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(por</a:t>
            </a:r>
            <a:r>
              <a:rPr sz="1800" spc="114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ejemplo,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vigas</a:t>
            </a:r>
            <a:r>
              <a:rPr sz="1800" spc="12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1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I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soldadas);</a:t>
            </a:r>
            <a:r>
              <a:rPr sz="1800" spc="120" dirty="0"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engargolados </a:t>
            </a:r>
            <a:r>
              <a:rPr sz="1800" dirty="0">
                <a:latin typeface="Microsoft Sans Serif"/>
                <a:cs typeface="Microsoft Sans Serif"/>
              </a:rPr>
              <a:t>longitudinales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circunferencia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para</a:t>
            </a:r>
            <a:r>
              <a:rPr sz="1800" spc="1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tubos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diámetro</a:t>
            </a:r>
            <a:r>
              <a:rPr sz="1800" spc="1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grande,</a:t>
            </a:r>
            <a:r>
              <a:rPr sz="1800" spc="1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tanques</a:t>
            </a:r>
            <a:r>
              <a:rPr sz="1800" spc="19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</a:t>
            </a:r>
            <a:r>
              <a:rPr sz="1800" dirty="0">
                <a:latin typeface="Microsoft Sans Serif"/>
                <a:cs typeface="Microsoft Sans Serif"/>
              </a:rPr>
              <a:t>recipientes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presión;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componentes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soldados para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maquinaria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pesada.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estos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tipos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aplicaciones,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sueldan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rutinariamente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placas</a:t>
            </a:r>
            <a:r>
              <a:rPr sz="1800" spc="4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acero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un </a:t>
            </a:r>
            <a:r>
              <a:rPr sz="1800" dirty="0">
                <a:latin typeface="Microsoft Sans Serif"/>
                <a:cs typeface="Microsoft Sans Serif"/>
              </a:rPr>
              <a:t>espesor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25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mm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más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pesadas.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2604900"/>
            <a:ext cx="8346205" cy="346672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208" y="868322"/>
            <a:ext cx="6702831" cy="437057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547" y="188597"/>
            <a:ext cx="7213025" cy="63628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DENOMINACIÓN</a:t>
            </a:r>
            <a:r>
              <a:rPr spc="-55" dirty="0"/>
              <a:t> </a:t>
            </a:r>
            <a:r>
              <a:rPr dirty="0"/>
              <a:t>DEL</a:t>
            </a:r>
            <a:r>
              <a:rPr spc="-30" dirty="0"/>
              <a:t> </a:t>
            </a:r>
            <a:r>
              <a:rPr dirty="0"/>
              <a:t>PROCESO:</a:t>
            </a:r>
            <a:r>
              <a:rPr spc="-50" dirty="0"/>
              <a:t> </a:t>
            </a:r>
            <a:r>
              <a:rPr dirty="0"/>
              <a:t>MIG,</a:t>
            </a:r>
            <a:r>
              <a:rPr spc="-45" dirty="0"/>
              <a:t> </a:t>
            </a:r>
            <a:r>
              <a:rPr dirty="0"/>
              <a:t>MAG,</a:t>
            </a:r>
            <a:r>
              <a:rPr spc="-55" dirty="0"/>
              <a:t> </a:t>
            </a:r>
            <a:r>
              <a:rPr spc="-10" dirty="0"/>
              <a:t>GMAW</a:t>
            </a:r>
            <a:r>
              <a:rPr sz="1800" spc="-10" dirty="0"/>
              <a:t>.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8590"/>
            <a:ext cx="5436108" cy="2880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654" y="3744848"/>
            <a:ext cx="898652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Alimentación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material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aporte.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No deja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escoria.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Altas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velocidades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soldadura.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Mayor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tasa 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deposición.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posible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soldar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toda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posición.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Puede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utilizado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mayoría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aleaciones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comerciales.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equipo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relativamente más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complejo 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costoso.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Menos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portátil.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arco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debe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ser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protegido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las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aire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pueden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desplazar</a:t>
            </a:r>
            <a:r>
              <a:rPr sz="1800" spc="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de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protección.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Requiere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limpieza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metal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base.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7376" y="4318"/>
            <a:ext cx="3960495" cy="33672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81041"/>
            <a:ext cx="8988425" cy="528447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0"/>
              </a:spcBef>
            </a:pPr>
            <a:r>
              <a:rPr sz="1800" b="1" spc="-10" dirty="0">
                <a:latin typeface="Arial"/>
                <a:cs typeface="Arial"/>
              </a:rPr>
              <a:t>SOLDADURA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MIG-</a:t>
            </a:r>
            <a:r>
              <a:rPr sz="1800" b="1" dirty="0">
                <a:latin typeface="Arial"/>
                <a:cs typeface="Arial"/>
              </a:rPr>
              <a:t>MAG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(GMAW)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5"/>
              </a:spcBef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3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eléctrico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genera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entre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alambre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desnudo</a:t>
            </a:r>
            <a:r>
              <a:rPr sz="2000" spc="3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alimentado</a:t>
            </a:r>
            <a:r>
              <a:rPr sz="2000" spc="3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forma </a:t>
            </a:r>
            <a:r>
              <a:rPr sz="2000" dirty="0">
                <a:latin typeface="Microsoft Sans Serif"/>
                <a:cs typeface="Microsoft Sans Serif"/>
              </a:rPr>
              <a:t>continua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pieza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soldar.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protección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del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arco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efectúa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medio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un </a:t>
            </a:r>
            <a:r>
              <a:rPr sz="2000" dirty="0">
                <a:latin typeface="Microsoft Sans Serif"/>
                <a:cs typeface="Microsoft Sans Serif"/>
              </a:rPr>
              <a:t>gas que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puede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ser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inerte (argón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helio)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activo(dióxido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carbono,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CO2).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fundir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alambre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se</a:t>
            </a:r>
            <a:r>
              <a:rPr sz="2000" spc="2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aporta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baño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fusión,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por</a:t>
            </a:r>
            <a:r>
              <a:rPr sz="2000" spc="2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tanto</a:t>
            </a:r>
            <a:r>
              <a:rPr sz="2000" spc="2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debe</a:t>
            </a:r>
            <a:r>
              <a:rPr sz="2000" spc="2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tener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una </a:t>
            </a:r>
            <a:r>
              <a:rPr sz="2000" dirty="0">
                <a:latin typeface="Microsoft Sans Serif"/>
                <a:cs typeface="Microsoft Sans Serif"/>
              </a:rPr>
              <a:t>composición</a:t>
            </a:r>
            <a:r>
              <a:rPr sz="2000" spc="3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química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tal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que</a:t>
            </a:r>
            <a:r>
              <a:rPr sz="2000" spc="4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permita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obtener</a:t>
            </a:r>
            <a:r>
              <a:rPr sz="2000" spc="4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las</a:t>
            </a:r>
            <a:r>
              <a:rPr sz="2000" spc="4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propiedades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deseadas</a:t>
            </a:r>
            <a:r>
              <a:rPr sz="2000" spc="409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del </a:t>
            </a:r>
            <a:r>
              <a:rPr sz="2000" dirty="0">
                <a:latin typeface="Microsoft Sans Serif"/>
                <a:cs typeface="Microsoft Sans Serif"/>
              </a:rPr>
              <a:t>cordón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soldadura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y</a:t>
            </a:r>
            <a:r>
              <a:rPr sz="2000" spc="26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proveer,</a:t>
            </a:r>
            <a:r>
              <a:rPr sz="2000" spc="27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además,</a:t>
            </a:r>
            <a:r>
              <a:rPr sz="2000" spc="270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elementos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dirty="0">
                <a:latin typeface="Microsoft Sans Serif"/>
                <a:cs typeface="Microsoft Sans Serif"/>
              </a:rPr>
              <a:t>desoxidantes</a:t>
            </a:r>
            <a:r>
              <a:rPr sz="2000" spc="275" dirty="0">
                <a:latin typeface="Microsoft Sans Serif"/>
                <a:cs typeface="Microsoft Sans Serif"/>
              </a:rPr>
              <a:t>  </a:t>
            </a:r>
            <a:r>
              <a:rPr sz="2000" spc="-25" dirty="0">
                <a:latin typeface="Microsoft Sans Serif"/>
                <a:cs typeface="Microsoft Sans Serif"/>
              </a:rPr>
              <a:t>que </a:t>
            </a:r>
            <a:r>
              <a:rPr sz="2000" dirty="0">
                <a:latin typeface="Microsoft Sans Serif"/>
                <a:cs typeface="Microsoft Sans Serif"/>
              </a:rPr>
              <a:t>garanticen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la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calidad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dicho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cordón.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El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CO2,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utilizado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para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soldar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acero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al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carbono,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debe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cumplir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los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siguientes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requisitos: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68730" indent="-3416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68730" algn="l"/>
              </a:tabLst>
            </a:pPr>
            <a:r>
              <a:rPr sz="2400" dirty="0">
                <a:latin typeface="Microsoft Sans Serif"/>
                <a:cs typeface="Microsoft Sans Serif"/>
              </a:rPr>
              <a:t>Pureza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mínima: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99,7%</a:t>
            </a:r>
            <a:endParaRPr sz="2400">
              <a:latin typeface="Microsoft Sans Serif"/>
              <a:cs typeface="Microsoft Sans Serif"/>
            </a:endParaRPr>
          </a:p>
          <a:p>
            <a:pPr marL="1269365" indent="-342265">
              <a:lnSpc>
                <a:spcPct val="100000"/>
              </a:lnSpc>
              <a:buAutoNum type="arabicPeriod"/>
              <a:tabLst>
                <a:tab pos="1269365" algn="l"/>
              </a:tabLst>
            </a:pPr>
            <a:r>
              <a:rPr sz="2400" dirty="0">
                <a:latin typeface="Microsoft Sans Serif"/>
                <a:cs typeface="Microsoft Sans Serif"/>
              </a:rPr>
              <a:t>Hidrógeno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nitrógeno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máximo: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0,15%</a:t>
            </a:r>
            <a:endParaRPr sz="2400">
              <a:latin typeface="Microsoft Sans Serif"/>
              <a:cs typeface="Microsoft Sans Serif"/>
            </a:endParaRPr>
          </a:p>
          <a:p>
            <a:pPr marL="1268730" indent="-341630">
              <a:lnSpc>
                <a:spcPct val="100000"/>
              </a:lnSpc>
              <a:buAutoNum type="arabicPeriod"/>
              <a:tabLst>
                <a:tab pos="1268730" algn="l"/>
              </a:tabLst>
            </a:pPr>
            <a:r>
              <a:rPr sz="2400" dirty="0">
                <a:latin typeface="Microsoft Sans Serif"/>
                <a:cs typeface="Microsoft Sans Serif"/>
              </a:rPr>
              <a:t>Punto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rocío: </a:t>
            </a:r>
            <a:r>
              <a:rPr sz="2400" spc="-10" dirty="0">
                <a:latin typeface="Microsoft Sans Serif"/>
                <a:cs typeface="Microsoft Sans Serif"/>
              </a:rPr>
              <a:t>-</a:t>
            </a:r>
            <a:r>
              <a:rPr sz="2400" spc="-20" dirty="0">
                <a:latin typeface="Microsoft Sans Serif"/>
                <a:cs typeface="Microsoft Sans Serif"/>
              </a:rPr>
              <a:t>35ºC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399"/>
            <a:ext cx="8986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Microsoft Sans Serif"/>
                <a:cs typeface="Microsoft Sans Serif"/>
              </a:rPr>
              <a:t>El equipo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utilizado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en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soldadura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MIG-</a:t>
            </a:r>
            <a:r>
              <a:rPr b="0" dirty="0">
                <a:latin typeface="Microsoft Sans Serif"/>
                <a:cs typeface="Microsoft Sans Serif"/>
              </a:rPr>
              <a:t>MAG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o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GMAW,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tal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como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se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muestra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en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la </a:t>
            </a:r>
            <a:r>
              <a:rPr b="0" dirty="0">
                <a:latin typeface="Microsoft Sans Serif"/>
                <a:cs typeface="Microsoft Sans Serif"/>
              </a:rPr>
              <a:t>figura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siguiente, requiere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un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mayor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número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de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elementos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636778"/>
            <a:ext cx="89884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fuente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energía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eléctrica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continua, de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tensión </a:t>
            </a:r>
            <a:r>
              <a:rPr sz="1800" spc="-10" dirty="0">
                <a:latin typeface="Microsoft Sans Serif"/>
                <a:cs typeface="Microsoft Sans Serif"/>
              </a:rPr>
              <a:t>constante.</a:t>
            </a:r>
            <a:endParaRPr sz="1800">
              <a:latin typeface="Microsoft Sans Serif"/>
              <a:cs typeface="Microsoft Sans Serif"/>
            </a:endParaRPr>
          </a:p>
          <a:p>
            <a:pPr marL="297815" indent="-285115" algn="just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devanador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alimente 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 en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continua.</a:t>
            </a:r>
            <a:endParaRPr sz="1800">
              <a:latin typeface="Microsoft Sans Serif"/>
              <a:cs typeface="Microsoft Sans Serif"/>
            </a:endParaRPr>
          </a:p>
          <a:p>
            <a:pPr marL="297180" marR="6350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torcha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forma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pistola,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que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recibe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través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manguera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flexible. 	</a:t>
            </a:r>
            <a:r>
              <a:rPr sz="1800" dirty="0">
                <a:latin typeface="Microsoft Sans Serif"/>
                <a:cs typeface="Microsoft Sans Serif"/>
              </a:rPr>
              <a:t>En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extremo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inferior</a:t>
            </a:r>
            <a:r>
              <a:rPr sz="1800" spc="2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posee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contacto,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donde</a:t>
            </a:r>
            <a:r>
              <a:rPr sz="1800" spc="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2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es</a:t>
            </a:r>
            <a:r>
              <a:rPr sz="1800" spc="2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energizado 	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corriente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soldadura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proveniente</a:t>
            </a:r>
            <a:r>
              <a:rPr sz="1800" spc="8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6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fuente.</a:t>
            </a:r>
            <a:r>
              <a:rPr sz="1800" spc="75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Rodeando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70" dirty="0">
                <a:latin typeface="Microsoft Sans Serif"/>
                <a:cs typeface="Microsoft Sans Serif"/>
              </a:rPr>
              <a:t>  </a:t>
            </a:r>
            <a:r>
              <a:rPr sz="1800" spc="-25" dirty="0">
                <a:latin typeface="Microsoft Sans Serif"/>
                <a:cs typeface="Microsoft Sans Serif"/>
              </a:rPr>
              <a:t>de 	</a:t>
            </a:r>
            <a:r>
              <a:rPr sz="1800" dirty="0">
                <a:latin typeface="Microsoft Sans Serif"/>
                <a:cs typeface="Microsoft Sans Serif"/>
              </a:rPr>
              <a:t>contacto, una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tobera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cobre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encauza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dirige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 </a:t>
            </a:r>
            <a:r>
              <a:rPr sz="1800" spc="-10" dirty="0">
                <a:latin typeface="Microsoft Sans Serif"/>
                <a:cs typeface="Microsoft Sans Serif"/>
              </a:rPr>
              <a:t>protector.</a:t>
            </a:r>
            <a:endParaRPr sz="1800">
              <a:latin typeface="Microsoft Sans Serif"/>
              <a:cs typeface="Microsoft Sans Serif"/>
            </a:endParaRPr>
          </a:p>
          <a:p>
            <a:pPr marL="297815" indent="-285115" algn="just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800" dirty="0">
                <a:latin typeface="Microsoft Sans Serif"/>
                <a:cs typeface="Microsoft Sans Serif"/>
              </a:rPr>
              <a:t>Un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contactor permite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gobernar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la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salida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del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alambre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y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el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gas.</a:t>
            </a:r>
            <a:endParaRPr sz="1800">
              <a:latin typeface="Microsoft Sans Serif"/>
              <a:cs typeface="Microsoft Sans Serif"/>
            </a:endParaRPr>
          </a:p>
          <a:p>
            <a:pPr marL="297180" marR="5080" indent="-28511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Microsoft Sans Serif"/>
                <a:cs typeface="Microsoft Sans Serif"/>
              </a:rPr>
              <a:t>Tubo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gas,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con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reductor</a:t>
            </a:r>
            <a:r>
              <a:rPr sz="1800" spc="49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presión,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precalentador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(en</a:t>
            </a:r>
            <a:r>
              <a:rPr sz="1800" spc="4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caso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</a:t>
            </a:r>
            <a:r>
              <a:rPr sz="1800" spc="4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usar</a:t>
            </a:r>
            <a:r>
              <a:rPr sz="1800" spc="4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CO2)</a:t>
            </a:r>
            <a:r>
              <a:rPr sz="1800" spc="49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y 	</a:t>
            </a:r>
            <a:r>
              <a:rPr sz="1800" dirty="0">
                <a:latin typeface="Microsoft Sans Serif"/>
                <a:cs typeface="Microsoft Sans Serif"/>
              </a:rPr>
              <a:t>medidor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de </a:t>
            </a:r>
            <a:r>
              <a:rPr sz="1800" spc="-10" dirty="0">
                <a:latin typeface="Microsoft Sans Serif"/>
                <a:cs typeface="Microsoft Sans Serif"/>
              </a:rPr>
              <a:t>caudal.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98" y="3219434"/>
            <a:ext cx="5207789" cy="36293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44" y="3140879"/>
            <a:ext cx="3394949" cy="37171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6974</Words>
  <Application>Microsoft Office PowerPoint</Application>
  <PresentationFormat>Presentación en pantalla (4:3)</PresentationFormat>
  <Paragraphs>488</Paragraphs>
  <Slides>68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74" baseType="lpstr">
      <vt:lpstr>Arial</vt:lpstr>
      <vt:lpstr>Calibri</vt:lpstr>
      <vt:lpstr>Microsoft Sans Serif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Siempre que haya fusión se forma un cordón de soldadura constituido por el metal base fundido y el metal aportado que, por lo general, tiene características micro-estructurales y apariencia superficial diferente al metal base no fundido.</vt:lpstr>
      <vt:lpstr>Enumeración de procesos:</vt:lpstr>
      <vt:lpstr>DENOMINACIÓN DEL PROCESO: MIG, MAG, GMAW.</vt:lpstr>
      <vt:lpstr>Presentación de PowerPoint</vt:lpstr>
      <vt:lpstr>El equipo utilizado en soldadura MIG-MAG o GMAW, tal como se muestra en la figura siguiente, requiere de un mayor número de elementos :</vt:lpstr>
      <vt:lpstr>Presentación de PowerPoint</vt:lpstr>
      <vt:lpstr>Presentación de PowerPoint</vt:lpstr>
      <vt:lpstr>se ha</vt:lpstr>
      <vt:lpstr>CLASIFICACIÓN DE ALAMBRES SEGÚN AWS</vt:lpstr>
      <vt:lpstr>ESQUEMA DE EQUIPO CON ALIMENTACIÓN DE ALAMBRE TUBULAR</vt:lpstr>
      <vt:lpstr>GAS DE PROTECCIÓN</vt:lpstr>
      <vt:lpstr>MIG: Utiliza gases inertes como:</vt:lpstr>
      <vt:lpstr>Presentación de PowerPoint</vt:lpstr>
      <vt:lpstr>PARÁMETROS</vt:lpstr>
      <vt:lpstr>GAS DE PROTECCIÓN</vt:lpstr>
      <vt:lpstr>Presentación de PowerPoint</vt:lpstr>
      <vt:lpstr>EFECTOS DE LA INDUCTANCIA (amortiguador)</vt:lpstr>
      <vt:lpstr>ELIGIENDO LA MEJOR INDUCTANCIA</vt:lpstr>
      <vt:lpstr>TRANSFERENCIAS – CORTO CIRCUITO</vt:lpstr>
      <vt:lpstr>TRANSFERENCIAS – GLOBULAR</vt:lpstr>
      <vt:lpstr>Presentación de PowerPoint</vt:lpstr>
      <vt:lpstr>METODOLOGÍAS DE SOLDADURA</vt:lpstr>
      <vt:lpstr>METODOLOGÍAS DE SOLDADURA El ángulo de la torcha respecto a la pieza afecta principalmente sobre el aspecto del cordón y la penetración</vt:lpstr>
      <vt:lpstr>PRECAUCIONES</vt:lpstr>
      <vt:lpstr>Soldadura TIG (GTAW)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Corriente alterna: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DEL PROCESO TIG VENTAJAS: DESVENTAJAS:</vt:lpstr>
      <vt:lpstr>Presentación de PowerPoint</vt:lpstr>
      <vt:lpstr>Presentación de PowerPoint</vt:lpstr>
      <vt:lpstr>Corriente Adecuada Corriente Continua, Polaridad Directa:</vt:lpstr>
      <vt:lpstr>Corriente Alterna:</vt:lpstr>
      <vt:lpstr>PROBLEMAS FRECUENTES</vt:lpstr>
      <vt:lpstr>AFILADO DEL ELECTRODO:</vt:lpstr>
      <vt:lpstr>Presentación de PowerPoint</vt:lpstr>
      <vt:lpstr>Presentación de PowerPoint</vt:lpstr>
      <vt:lpstr>CAUSAS DEL CONSUMO EXCESIVO DE ELECTRODOS:</vt:lpstr>
      <vt:lpstr>Presentación de PowerPoint</vt:lpstr>
      <vt:lpstr>La coalescencia se produce en este proceso bajo un gas generalmente inerte por el calentamiento  producido  por  el  arco  eléctrico  establecido  entre  el  extremo  de  un electrodo  de  tungsteno  (no  consumible)  y  la  pieza  a  soldar  en  el  caso  de  "arco transferido" y entre el electrodo de tungsteno y la boquilla de la pistola en el caso del "arco no transferido".</vt:lpstr>
      <vt:lpstr>Presentación de PowerPoint</vt:lpstr>
      <vt:lpstr>Presentación de PowerPoint</vt:lpstr>
      <vt:lpstr>Presentación de PowerPoint</vt:lpstr>
      <vt:lpstr>Presentación de PowerPoint</vt:lpstr>
      <vt:lpstr>Descripción del proceso: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Hector Suchowiercha</dc:creator>
  <cp:lastModifiedBy>USUARIO</cp:lastModifiedBy>
  <cp:revision>1</cp:revision>
  <dcterms:created xsi:type="dcterms:W3CDTF">2026-04-03T13:47:23Z</dcterms:created>
  <dcterms:modified xsi:type="dcterms:W3CDTF">2026-04-03T13:48:46Z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2026-04-03T00:00:00Z</vt:filetime>
  </property>
  <property fmtid="{D5CDD505-2E9C-101B-9397-08002B2CF9AE}" pid="5" name="Producer">
    <vt:lpwstr>Microsoft® PowerPoint® 2010</vt:lpwstr>
  </property>
</Properties>
</file>