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4830"/>
            <a:ext cx="9110535" cy="52106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6923"/>
            <a:ext cx="599122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177541"/>
            <a:ext cx="4414520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202942" y="2716783"/>
            <a:ext cx="509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4D85"/>
                </a:solidFill>
                <a:latin typeface="Calibri"/>
                <a:cs typeface="Calibri"/>
              </a:rPr>
              <a:t>SOLDADURA</a:t>
            </a:r>
            <a:r>
              <a:rPr sz="3200" spc="-130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D85"/>
                </a:solidFill>
                <a:latin typeface="Calibri"/>
                <a:cs typeface="Calibri"/>
              </a:rPr>
              <a:t>ARCO</a:t>
            </a:r>
            <a:r>
              <a:rPr sz="3200" spc="-90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4D85"/>
                </a:solidFill>
                <a:latin typeface="Calibri"/>
                <a:cs typeface="Calibri"/>
              </a:rPr>
              <a:t>ELÉCTRICO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58" y="165455"/>
            <a:ext cx="8988425" cy="56051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Energía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térmica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soldadura</a:t>
            </a:r>
            <a:endParaRPr sz="18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describir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fundamento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señalamos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acercamiento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orden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interatómico,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altamente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localizado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alcanzar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aporte,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hubiera.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decir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unir,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referimos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espesor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mínimo,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cuyo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valor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ideal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sería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corresponda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 </a:t>
            </a:r>
            <a:r>
              <a:rPr sz="1800" spc="-10" dirty="0">
                <a:latin typeface="Microsoft Sans Serif"/>
                <a:cs typeface="Microsoft Sans Serif"/>
              </a:rPr>
              <a:t>átomos.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práctica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sabemos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esa</a:t>
            </a:r>
            <a:r>
              <a:rPr sz="1800" spc="2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distancia</a:t>
            </a:r>
            <a:r>
              <a:rPr sz="1800" spc="2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ideal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supera</a:t>
            </a:r>
            <a:r>
              <a:rPr sz="1800" spc="2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holgadamente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consecuentemente 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 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espesores</a:t>
            </a:r>
            <a:r>
              <a:rPr sz="1800" spc="-10" dirty="0">
                <a:latin typeface="Microsoft Sans Serif"/>
                <a:cs typeface="Microsoft Sans Serif"/>
              </a:rPr>
              <a:t> considerables.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refiere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manual,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limitada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proceso,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deben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espesores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superan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unos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pocos </a:t>
            </a:r>
            <a:r>
              <a:rPr sz="1800" dirty="0">
                <a:latin typeface="Microsoft Sans Serif"/>
                <a:cs typeface="Microsoft Sans Serif"/>
              </a:rPr>
              <a:t>milímetros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abrir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bisel,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acceso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asegurar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adecuada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espesor remanente.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implica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posterior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tarea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relleno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chaflanes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biseles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abiertos,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significa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hacer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entrar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considerables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volúmenes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provenientes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metal </a:t>
            </a:r>
            <a:r>
              <a:rPr sz="1800" dirty="0">
                <a:latin typeface="Microsoft Sans Serif"/>
                <a:cs typeface="Microsoft Sans Serif"/>
              </a:rPr>
              <a:t>base 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aporte.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100"/>
              </a:spcBef>
            </a:pPr>
            <a:r>
              <a:rPr dirty="0"/>
              <a:t>Energía</a:t>
            </a:r>
            <a:r>
              <a:rPr spc="-15" dirty="0"/>
              <a:t> </a:t>
            </a:r>
            <a:r>
              <a:rPr dirty="0"/>
              <a:t>térmica de</a:t>
            </a:r>
            <a:r>
              <a:rPr spc="-2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spc="-10" dirty="0"/>
              <a:t>soldadura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27" y="2723942"/>
            <a:ext cx="4159008" cy="31141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558" y="423164"/>
            <a:ext cx="8988425" cy="287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sumergido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posible </a:t>
            </a:r>
            <a:r>
              <a:rPr sz="1800" dirty="0">
                <a:latin typeface="Microsoft Sans Serif"/>
                <a:cs typeface="Microsoft Sans Serif"/>
              </a:rPr>
              <a:t>obtener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profundidad,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necesidad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biseles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áreas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importantes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observa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buena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disminuida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igual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volumen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base </a:t>
            </a:r>
            <a:r>
              <a:rPr sz="1800" dirty="0">
                <a:latin typeface="Microsoft Sans Serif"/>
                <a:cs typeface="Microsoft Sans Serif"/>
              </a:rPr>
              <a:t>fundido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siendo</a:t>
            </a:r>
            <a:r>
              <a:rPr sz="1800" spc="-10" dirty="0">
                <a:latin typeface="Microsoft Sans Serif"/>
                <a:cs typeface="Microsoft Sans Serif"/>
              </a:rPr>
              <a:t> considerable.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Designado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“a”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ancho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“t”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profundidad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 </a:t>
            </a:r>
            <a:r>
              <a:rPr sz="1800" dirty="0">
                <a:latin typeface="Microsoft Sans Serif"/>
                <a:cs typeface="Microsoft Sans Serif"/>
              </a:rPr>
              <a:t>podemos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óptima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será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aquella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cociente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a/t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muy </a:t>
            </a:r>
            <a:r>
              <a:rPr sz="1800" spc="-10" dirty="0">
                <a:latin typeface="Microsoft Sans Serif"/>
                <a:cs typeface="Microsoft Sans Serif"/>
              </a:rPr>
              <a:t>pequeño,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5166360" marR="106680">
              <a:lnSpc>
                <a:spcPct val="100000"/>
              </a:lnSpc>
              <a:spcBef>
                <a:spcPts val="5"/>
              </a:spcBef>
              <a:tabLst>
                <a:tab pos="5915025" algn="l"/>
                <a:tab pos="7311390" algn="l"/>
                <a:tab pos="861885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Los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modernos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procesos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plasma,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rayo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láser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58" y="6193942"/>
            <a:ext cx="4524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Relación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Ancho/Profundidad</a:t>
            </a:r>
            <a:r>
              <a:rPr sz="1400" b="1" dirty="0">
                <a:latin typeface="Arial"/>
                <a:cs typeface="Arial"/>
              </a:rPr>
              <a:t> (a/t)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unión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soldada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8318" y="3274009"/>
            <a:ext cx="1080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electrones</a:t>
            </a:r>
            <a:endParaRPr sz="1800">
              <a:latin typeface="Microsoft Sans Serif"/>
              <a:cs typeface="Microsoft Sans Serif"/>
            </a:endParaRPr>
          </a:p>
          <a:p>
            <a:pPr marL="7493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adelantos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7701" y="3274009"/>
            <a:ext cx="25558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3905" algn="l"/>
                <a:tab pos="1349375" algn="l"/>
                <a:tab pos="198755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por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impacto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constituyen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importantes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sentido.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7701" y="4371594"/>
            <a:ext cx="37312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35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36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5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consigue</a:t>
            </a:r>
            <a:r>
              <a:rPr sz="1800" spc="360" dirty="0">
                <a:latin typeface="Microsoft Sans Serif"/>
                <a:cs typeface="Microsoft Sans Serif"/>
              </a:rPr>
              <a:t>   </a:t>
            </a:r>
            <a:r>
              <a:rPr sz="1800" spc="-25" dirty="0">
                <a:latin typeface="Microsoft Sans Serif"/>
                <a:cs typeface="Microsoft Sans Serif"/>
              </a:rPr>
              <a:t>al </a:t>
            </a:r>
            <a:r>
              <a:rPr sz="1800" dirty="0">
                <a:latin typeface="Microsoft Sans Serif"/>
                <a:cs typeface="Microsoft Sans Serif"/>
              </a:rPr>
              <a:t>disponerse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densidad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2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calórica,</a:t>
            </a:r>
            <a:r>
              <a:rPr sz="1800" spc="21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5" dirty="0">
                <a:latin typeface="Microsoft Sans Serif"/>
                <a:cs typeface="Microsoft Sans Serif"/>
              </a:rPr>
              <a:t>   </a:t>
            </a:r>
            <a:r>
              <a:rPr sz="1800" spc="-10" dirty="0">
                <a:latin typeface="Microsoft Sans Serif"/>
                <a:cs typeface="Microsoft Sans Serif"/>
              </a:rPr>
              <a:t>otros </a:t>
            </a:r>
            <a:r>
              <a:rPr sz="1800" dirty="0">
                <a:latin typeface="Microsoft Sans Serif"/>
                <a:cs typeface="Microsoft Sans Serif"/>
              </a:rPr>
              <a:t>términos,</a:t>
            </a:r>
            <a:r>
              <a:rPr sz="1800" spc="3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cuanto</a:t>
            </a:r>
            <a:r>
              <a:rPr sz="1800" spc="3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3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sea</a:t>
            </a:r>
            <a:r>
              <a:rPr sz="1800" spc="38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cantidad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unidad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superficie</a:t>
            </a:r>
            <a:r>
              <a:rPr sz="1800" spc="2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calentada</a:t>
            </a:r>
            <a:r>
              <a:rPr sz="1800" spc="2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250" dirty="0">
                <a:latin typeface="Microsoft Sans Serif"/>
                <a:cs typeface="Microsoft Sans Serif"/>
              </a:rPr>
              <a:t>  </a:t>
            </a:r>
            <a:r>
              <a:rPr sz="1800" spc="-20" dirty="0">
                <a:latin typeface="Microsoft Sans Serif"/>
                <a:cs typeface="Microsoft Sans Serif"/>
              </a:rPr>
              <a:t>menor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7701" y="6018072"/>
            <a:ext cx="200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será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cociente </a:t>
            </a:r>
            <a:r>
              <a:rPr sz="1800" spc="-20" dirty="0">
                <a:latin typeface="Microsoft Sans Serif"/>
                <a:cs typeface="Microsoft Sans Serif"/>
              </a:rPr>
              <a:t>a/t.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780"/>
            <a:ext cx="8735060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CÓMO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ESTABLECE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ARCO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simple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considerar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electrodos de</a:t>
            </a:r>
            <a:r>
              <a:rPr sz="1800" spc="-10" dirty="0">
                <a:latin typeface="Microsoft Sans Serif"/>
                <a:cs typeface="Microsoft Sans Serif"/>
              </a:rPr>
              <a:t> tungsteno,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tal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 ve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figura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30" y="1206059"/>
            <a:ext cx="6741623" cy="53666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7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primarios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emitidos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cátodo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acelerados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campo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existente.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ganan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es </a:t>
            </a:r>
            <a:r>
              <a:rPr sz="1800" dirty="0">
                <a:latin typeface="Microsoft Sans Serif"/>
                <a:cs typeface="Microsoft Sans Serif"/>
              </a:rPr>
              <a:t>luego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cedido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colisión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moléculas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 gas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elevan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así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temperatura.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moléculas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suficientemente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elevada,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ionización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existiendo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segunda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generación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electrones,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primarios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dirigen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hacia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ánodo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pieza,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calentándolo </a:t>
            </a:r>
            <a:r>
              <a:rPr sz="1800" dirty="0">
                <a:latin typeface="Microsoft Sans Serif"/>
                <a:cs typeface="Microsoft Sans Serif"/>
              </a:rPr>
              <a:t>fuertemente.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multiplicador.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087873"/>
            <a:ext cx="8986520" cy="1391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vez,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producidos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seno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gas,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acelerados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hacia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cátodo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donde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ceden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colisión,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elevando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mismo. </a:t>
            </a:r>
            <a:r>
              <a:rPr sz="1800" dirty="0">
                <a:latin typeface="Microsoft Sans Serif"/>
                <a:cs typeface="Microsoft Sans Serif"/>
              </a:rPr>
              <a:t>Entonces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comienza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emisión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termoiónica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generando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emisión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campo.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observa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entonces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electrodos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primarios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sirven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únicamente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encender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arco.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75" y="2132838"/>
            <a:ext cx="6534102" cy="2852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7947" y="2099219"/>
            <a:ext cx="3368231" cy="26574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32131"/>
            <a:ext cx="89865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columna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bipolar,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viajando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dirección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otra.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número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cualquier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región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encuentra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equilibrio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asegurar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neutralidad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eléctrica.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embargo,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menor </a:t>
            </a:r>
            <a:r>
              <a:rPr sz="1800" dirty="0">
                <a:latin typeface="Microsoft Sans Serif"/>
                <a:cs typeface="Microsoft Sans Serif"/>
              </a:rPr>
              <a:t>tamaño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masa,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poseen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movilidad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fluyen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 mucho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rápido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 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gaseoso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 </a:t>
            </a:r>
            <a:r>
              <a:rPr sz="1800" spc="-10" dirty="0">
                <a:latin typeface="Microsoft Sans Serif"/>
                <a:cs typeface="Microsoft Sans Serif"/>
              </a:rPr>
              <a:t>últimos.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825060"/>
            <a:ext cx="89877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transportada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aproximadamente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1/1000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es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debida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positivos, atribuyéndose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resto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movimiento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0" dirty="0">
                <a:latin typeface="Microsoft Sans Serif"/>
                <a:cs typeface="Microsoft Sans Serif"/>
              </a:rPr>
              <a:t> electrones.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71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arco,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libera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2/3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solo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1/3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spc="-10" dirty="0">
                <a:latin typeface="Microsoft Sans Serif"/>
                <a:cs typeface="Microsoft Sans Serif"/>
              </a:rPr>
              <a:t>electrodo.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Características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eléctricas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del</a:t>
            </a:r>
            <a:r>
              <a:rPr b="0" spc="-3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arco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23164"/>
            <a:ext cx="8978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releva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tensión-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 arco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obtiene 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relación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general 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acerca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graficada.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6163" y="1216476"/>
            <a:ext cx="665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ourier New"/>
                <a:cs typeface="Courier New"/>
              </a:rPr>
              <a:t>V[volt]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50470" y="1228796"/>
            <a:ext cx="3055620" cy="1683385"/>
            <a:chOff x="2850470" y="1228796"/>
            <a:chExt cx="3055620" cy="1683385"/>
          </a:xfrm>
        </p:grpSpPr>
        <p:sp>
          <p:nvSpPr>
            <p:cNvPr id="6" name="object 6"/>
            <p:cNvSpPr/>
            <p:nvPr/>
          </p:nvSpPr>
          <p:spPr>
            <a:xfrm>
              <a:off x="2850464" y="1228800"/>
              <a:ext cx="3055620" cy="1683385"/>
            </a:xfrm>
            <a:custGeom>
              <a:avLst/>
              <a:gdLst/>
              <a:ahLst/>
              <a:cxnLst/>
              <a:rect l="l" t="t" r="r" b="b"/>
              <a:pathLst>
                <a:path w="3055620" h="1683385">
                  <a:moveTo>
                    <a:pt x="3055277" y="1644815"/>
                  </a:moveTo>
                  <a:lnTo>
                    <a:pt x="3042577" y="1638477"/>
                  </a:lnTo>
                  <a:lnTo>
                    <a:pt x="2979077" y="1606740"/>
                  </a:lnTo>
                  <a:lnTo>
                    <a:pt x="2979077" y="1638477"/>
                  </a:lnTo>
                  <a:lnTo>
                    <a:pt x="44450" y="1638477"/>
                  </a:lnTo>
                  <a:lnTo>
                    <a:pt x="44450" y="76149"/>
                  </a:lnTo>
                  <a:lnTo>
                    <a:pt x="76187" y="76149"/>
                  </a:lnTo>
                  <a:lnTo>
                    <a:pt x="66662" y="57111"/>
                  </a:lnTo>
                  <a:lnTo>
                    <a:pt x="38100" y="0"/>
                  </a:lnTo>
                  <a:lnTo>
                    <a:pt x="0" y="76149"/>
                  </a:lnTo>
                  <a:lnTo>
                    <a:pt x="31750" y="76149"/>
                  </a:lnTo>
                  <a:lnTo>
                    <a:pt x="31750" y="1641309"/>
                  </a:lnTo>
                  <a:lnTo>
                    <a:pt x="31750" y="1648320"/>
                  </a:lnTo>
                  <a:lnTo>
                    <a:pt x="34544" y="1651165"/>
                  </a:lnTo>
                  <a:lnTo>
                    <a:pt x="41656" y="1651165"/>
                  </a:lnTo>
                  <a:lnTo>
                    <a:pt x="2979077" y="1651165"/>
                  </a:lnTo>
                  <a:lnTo>
                    <a:pt x="2979077" y="1682889"/>
                  </a:lnTo>
                  <a:lnTo>
                    <a:pt x="3042577" y="1651165"/>
                  </a:lnTo>
                  <a:lnTo>
                    <a:pt x="3055277" y="1644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4284" y="1775981"/>
              <a:ext cx="1828800" cy="186690"/>
            </a:xfrm>
            <a:custGeom>
              <a:avLst/>
              <a:gdLst/>
              <a:ahLst/>
              <a:cxnLst/>
              <a:rect l="l" t="t" r="r" b="b"/>
              <a:pathLst>
                <a:path w="1828800" h="186689">
                  <a:moveTo>
                    <a:pt x="0" y="92446"/>
                  </a:moveTo>
                  <a:lnTo>
                    <a:pt x="18392" y="136536"/>
                  </a:lnTo>
                  <a:lnTo>
                    <a:pt x="68772" y="171035"/>
                  </a:lnTo>
                  <a:lnTo>
                    <a:pt x="115953" y="181691"/>
                  </a:lnTo>
                  <a:lnTo>
                    <a:pt x="183125" y="186353"/>
                  </a:lnTo>
                  <a:lnTo>
                    <a:pt x="274288" y="183822"/>
                  </a:lnTo>
                  <a:lnTo>
                    <a:pt x="343945" y="177318"/>
                  </a:lnTo>
                  <a:lnTo>
                    <a:pt x="384736" y="172222"/>
                  </a:lnTo>
                  <a:lnTo>
                    <a:pt x="428999" y="166055"/>
                  </a:lnTo>
                  <a:lnTo>
                    <a:pt x="476358" y="158936"/>
                  </a:lnTo>
                  <a:lnTo>
                    <a:pt x="526434" y="150984"/>
                  </a:lnTo>
                  <a:lnTo>
                    <a:pt x="578852" y="142318"/>
                  </a:lnTo>
                  <a:lnTo>
                    <a:pt x="633234" y="133058"/>
                  </a:lnTo>
                  <a:lnTo>
                    <a:pt x="689204" y="123321"/>
                  </a:lnTo>
                  <a:lnTo>
                    <a:pt x="746384" y="113228"/>
                  </a:lnTo>
                  <a:lnTo>
                    <a:pt x="804397" y="102897"/>
                  </a:lnTo>
                  <a:lnTo>
                    <a:pt x="862867" y="92446"/>
                  </a:lnTo>
                  <a:lnTo>
                    <a:pt x="921416" y="81996"/>
                  </a:lnTo>
                  <a:lnTo>
                    <a:pt x="979667" y="71665"/>
                  </a:lnTo>
                  <a:lnTo>
                    <a:pt x="1037244" y="61571"/>
                  </a:lnTo>
                  <a:lnTo>
                    <a:pt x="1093769" y="51835"/>
                  </a:lnTo>
                  <a:lnTo>
                    <a:pt x="1148865" y="42574"/>
                  </a:lnTo>
                  <a:lnTo>
                    <a:pt x="1202156" y="33909"/>
                  </a:lnTo>
                  <a:lnTo>
                    <a:pt x="1253265" y="25957"/>
                  </a:lnTo>
                  <a:lnTo>
                    <a:pt x="1301814" y="18838"/>
                  </a:lnTo>
                  <a:lnTo>
                    <a:pt x="1347426" y="12671"/>
                  </a:lnTo>
                  <a:lnTo>
                    <a:pt x="1389725" y="7575"/>
                  </a:lnTo>
                  <a:lnTo>
                    <a:pt x="1428333" y="3668"/>
                  </a:lnTo>
                  <a:lnTo>
                    <a:pt x="1550464" y="0"/>
                  </a:lnTo>
                  <a:lnTo>
                    <a:pt x="1620733" y="6781"/>
                  </a:lnTo>
                  <a:lnTo>
                    <a:pt x="1676358" y="19274"/>
                  </a:lnTo>
                  <a:lnTo>
                    <a:pt x="1720019" y="35336"/>
                  </a:lnTo>
                  <a:lnTo>
                    <a:pt x="1754395" y="52826"/>
                  </a:lnTo>
                  <a:lnTo>
                    <a:pt x="1782163" y="69602"/>
                  </a:lnTo>
                  <a:lnTo>
                    <a:pt x="1806003" y="83523"/>
                  </a:lnTo>
                  <a:lnTo>
                    <a:pt x="1828592" y="92446"/>
                  </a:lnTo>
                </a:path>
              </a:pathLst>
            </a:custGeom>
            <a:ln w="9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4894" y="2893784"/>
            <a:ext cx="8987790" cy="24079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25520">
              <a:lnSpc>
                <a:spcPct val="100000"/>
              </a:lnSpc>
              <a:spcBef>
                <a:spcPts val="390"/>
              </a:spcBef>
              <a:tabLst>
                <a:tab pos="5811520" algn="l"/>
              </a:tabLst>
            </a:pPr>
            <a:r>
              <a:rPr sz="1200" dirty="0">
                <a:latin typeface="Courier New"/>
                <a:cs typeface="Courier New"/>
              </a:rPr>
              <a:t>Fig.</a:t>
            </a:r>
            <a:r>
              <a:rPr sz="1200" spc="-50" dirty="0">
                <a:latin typeface="Courier New"/>
                <a:cs typeface="Courier New"/>
              </a:rPr>
              <a:t> </a:t>
            </a:r>
            <a:r>
              <a:rPr sz="1200" spc="-25" dirty="0">
                <a:latin typeface="Courier New"/>
                <a:cs typeface="Courier New"/>
              </a:rPr>
              <a:t>28</a:t>
            </a:r>
            <a:r>
              <a:rPr sz="1200" dirty="0">
                <a:latin typeface="Courier New"/>
                <a:cs typeface="Courier New"/>
              </a:rPr>
              <a:t>	</a:t>
            </a:r>
            <a:r>
              <a:rPr sz="1200" spc="-10" dirty="0">
                <a:latin typeface="Courier New"/>
                <a:cs typeface="Courier New"/>
              </a:rPr>
              <a:t>I[amperes]</a:t>
            </a:r>
            <a:endParaRPr sz="12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clarificar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idea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pasaremos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detallar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experiencia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práctica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efectuada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máquina 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 tipo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TIG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constante.</a:t>
            </a:r>
            <a:endParaRPr sz="1800">
              <a:latin typeface="Microsoft Sans Serif"/>
              <a:cs typeface="Microsoft Sans Serif"/>
            </a:endParaRPr>
          </a:p>
          <a:p>
            <a:pPr marL="12700" marR="6985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podrá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observarse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posición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curva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plano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cartesiano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dependerá </a:t>
            </a:r>
            <a:r>
              <a:rPr sz="1800" dirty="0">
                <a:latin typeface="Microsoft Sans Serif"/>
                <a:cs typeface="Microsoft Sans Serif"/>
              </a:rPr>
              <a:t>fundamentalmente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existente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pieza.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ensayo:</a:t>
            </a:r>
            <a:endParaRPr sz="1800">
              <a:latin typeface="Microsoft Sans Serif"/>
              <a:cs typeface="Microsoft Sans Serif"/>
            </a:endParaRPr>
          </a:p>
          <a:p>
            <a:pPr marR="2696845" algn="ctr">
              <a:lnSpc>
                <a:spcPct val="100000"/>
              </a:lnSpc>
              <a:spcBef>
                <a:spcPts val="1230"/>
              </a:spcBef>
            </a:pPr>
            <a:r>
              <a:rPr sz="1200" spc="-50" dirty="0">
                <a:latin typeface="Courier New"/>
                <a:cs typeface="Courier New"/>
              </a:rPr>
              <a:t>A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2645" y="5664704"/>
            <a:ext cx="11683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Courier New"/>
                <a:cs typeface="Courier New"/>
              </a:rPr>
              <a:t>V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2921" y="5664704"/>
            <a:ext cx="11683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0" dirty="0">
                <a:latin typeface="Courier New"/>
                <a:cs typeface="Courier New"/>
              </a:rPr>
              <a:t>d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19934" y="5031165"/>
            <a:ext cx="3479165" cy="1289685"/>
            <a:chOff x="2819934" y="5031165"/>
            <a:chExt cx="3479165" cy="1289685"/>
          </a:xfrm>
        </p:grpSpPr>
        <p:sp>
          <p:nvSpPr>
            <p:cNvPr id="12" name="object 12"/>
            <p:cNvSpPr/>
            <p:nvPr/>
          </p:nvSpPr>
          <p:spPr>
            <a:xfrm>
              <a:off x="2916124" y="5035925"/>
              <a:ext cx="2834640" cy="1188720"/>
            </a:xfrm>
            <a:custGeom>
              <a:avLst/>
              <a:gdLst/>
              <a:ahLst/>
              <a:cxnLst/>
              <a:rect l="l" t="t" r="r" b="b"/>
              <a:pathLst>
                <a:path w="2834640" h="1188720">
                  <a:moveTo>
                    <a:pt x="731437" y="0"/>
                  </a:moveTo>
                  <a:lnTo>
                    <a:pt x="682838" y="6524"/>
                  </a:lnTo>
                  <a:lnTo>
                    <a:pt x="639160" y="24937"/>
                  </a:lnTo>
                  <a:lnTo>
                    <a:pt x="602149" y="53498"/>
                  </a:lnTo>
                  <a:lnTo>
                    <a:pt x="573551" y="90467"/>
                  </a:lnTo>
                  <a:lnTo>
                    <a:pt x="555112" y="134103"/>
                  </a:lnTo>
                  <a:lnTo>
                    <a:pt x="548577" y="182665"/>
                  </a:lnTo>
                  <a:lnTo>
                    <a:pt x="555112" y="231222"/>
                  </a:lnTo>
                  <a:lnTo>
                    <a:pt x="573551" y="274854"/>
                  </a:lnTo>
                  <a:lnTo>
                    <a:pt x="602149" y="311820"/>
                  </a:lnTo>
                  <a:lnTo>
                    <a:pt x="639160" y="340381"/>
                  </a:lnTo>
                  <a:lnTo>
                    <a:pt x="682838" y="358793"/>
                  </a:lnTo>
                  <a:lnTo>
                    <a:pt x="731437" y="365318"/>
                  </a:lnTo>
                  <a:lnTo>
                    <a:pt x="780035" y="358793"/>
                  </a:lnTo>
                  <a:lnTo>
                    <a:pt x="823713" y="340381"/>
                  </a:lnTo>
                  <a:lnTo>
                    <a:pt x="860724" y="311820"/>
                  </a:lnTo>
                  <a:lnTo>
                    <a:pt x="889322" y="274854"/>
                  </a:lnTo>
                  <a:lnTo>
                    <a:pt x="907761" y="231222"/>
                  </a:lnTo>
                  <a:lnTo>
                    <a:pt x="914296" y="182665"/>
                  </a:lnTo>
                  <a:lnTo>
                    <a:pt x="907761" y="134103"/>
                  </a:lnTo>
                  <a:lnTo>
                    <a:pt x="889322" y="90467"/>
                  </a:lnTo>
                  <a:lnTo>
                    <a:pt x="860724" y="53498"/>
                  </a:lnTo>
                  <a:lnTo>
                    <a:pt x="823713" y="24937"/>
                  </a:lnTo>
                  <a:lnTo>
                    <a:pt x="780035" y="6524"/>
                  </a:lnTo>
                  <a:lnTo>
                    <a:pt x="731437" y="0"/>
                  </a:lnTo>
                  <a:close/>
                </a:path>
                <a:path w="2834640" h="1188720">
                  <a:moveTo>
                    <a:pt x="1600018" y="549239"/>
                  </a:moveTo>
                  <a:lnTo>
                    <a:pt x="1556644" y="556222"/>
                  </a:lnTo>
                  <a:lnTo>
                    <a:pt x="1518993" y="575669"/>
                  </a:lnTo>
                  <a:lnTo>
                    <a:pt x="1489315" y="605322"/>
                  </a:lnTo>
                  <a:lnTo>
                    <a:pt x="1469859" y="642928"/>
                  </a:lnTo>
                  <a:lnTo>
                    <a:pt x="1462874" y="686228"/>
                  </a:lnTo>
                  <a:lnTo>
                    <a:pt x="1469859" y="729529"/>
                  </a:lnTo>
                  <a:lnTo>
                    <a:pt x="1489315" y="767135"/>
                  </a:lnTo>
                  <a:lnTo>
                    <a:pt x="1518993" y="796788"/>
                  </a:lnTo>
                  <a:lnTo>
                    <a:pt x="1556644" y="816235"/>
                  </a:lnTo>
                  <a:lnTo>
                    <a:pt x="1600018" y="823218"/>
                  </a:lnTo>
                  <a:lnTo>
                    <a:pt x="1643344" y="816235"/>
                  </a:lnTo>
                  <a:lnTo>
                    <a:pt x="1680988" y="796788"/>
                  </a:lnTo>
                  <a:lnTo>
                    <a:pt x="1710685" y="767135"/>
                  </a:lnTo>
                  <a:lnTo>
                    <a:pt x="1730165" y="729529"/>
                  </a:lnTo>
                  <a:lnTo>
                    <a:pt x="1737163" y="686228"/>
                  </a:lnTo>
                  <a:lnTo>
                    <a:pt x="1730165" y="642928"/>
                  </a:lnTo>
                  <a:lnTo>
                    <a:pt x="1710685" y="605322"/>
                  </a:lnTo>
                  <a:lnTo>
                    <a:pt x="1680988" y="575669"/>
                  </a:lnTo>
                  <a:lnTo>
                    <a:pt x="1643344" y="556222"/>
                  </a:lnTo>
                  <a:lnTo>
                    <a:pt x="1600018" y="549239"/>
                  </a:lnTo>
                  <a:close/>
                </a:path>
                <a:path w="2834640" h="1188720">
                  <a:moveTo>
                    <a:pt x="0" y="182665"/>
                  </a:moveTo>
                  <a:lnTo>
                    <a:pt x="548577" y="182665"/>
                  </a:lnTo>
                </a:path>
                <a:path w="2834640" h="1188720">
                  <a:moveTo>
                    <a:pt x="914296" y="182665"/>
                  </a:moveTo>
                  <a:lnTo>
                    <a:pt x="2834318" y="182665"/>
                  </a:lnTo>
                </a:path>
                <a:path w="2834640" h="1188720">
                  <a:moveTo>
                    <a:pt x="0" y="1188521"/>
                  </a:moveTo>
                  <a:lnTo>
                    <a:pt x="2834318" y="1188521"/>
                  </a:lnTo>
                </a:path>
                <a:path w="2834640" h="1188720">
                  <a:moveTo>
                    <a:pt x="1645733" y="183933"/>
                  </a:moveTo>
                  <a:lnTo>
                    <a:pt x="1645733" y="549239"/>
                  </a:lnTo>
                </a:path>
                <a:path w="2834640" h="1188720">
                  <a:moveTo>
                    <a:pt x="1645733" y="823218"/>
                  </a:moveTo>
                  <a:lnTo>
                    <a:pt x="1645733" y="1188521"/>
                  </a:lnTo>
                </a:path>
              </a:pathLst>
            </a:custGeom>
            <a:ln w="9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76154" y="5859143"/>
              <a:ext cx="457200" cy="91440"/>
            </a:xfrm>
            <a:custGeom>
              <a:avLst/>
              <a:gdLst/>
              <a:ahLst/>
              <a:cxnLst/>
              <a:rect l="l" t="t" r="r" b="b"/>
              <a:pathLst>
                <a:path w="457200" h="91439">
                  <a:moveTo>
                    <a:pt x="0" y="91326"/>
                  </a:moveTo>
                  <a:lnTo>
                    <a:pt x="457148" y="91326"/>
                  </a:lnTo>
                  <a:lnTo>
                    <a:pt x="457148" y="0"/>
                  </a:lnTo>
                  <a:lnTo>
                    <a:pt x="0" y="0"/>
                  </a:lnTo>
                  <a:lnTo>
                    <a:pt x="0" y="91326"/>
                  </a:lnTo>
                  <a:close/>
                </a:path>
              </a:pathLst>
            </a:custGeom>
            <a:ln w="9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9013" y="5219858"/>
              <a:ext cx="640080" cy="1005205"/>
            </a:xfrm>
            <a:custGeom>
              <a:avLst/>
              <a:gdLst/>
              <a:ahLst/>
              <a:cxnLst/>
              <a:rect l="l" t="t" r="r" b="b"/>
              <a:pathLst>
                <a:path w="640079" h="1005204">
                  <a:moveTo>
                    <a:pt x="91429" y="91326"/>
                  </a:moveTo>
                  <a:lnTo>
                    <a:pt x="0" y="91326"/>
                  </a:lnTo>
                  <a:lnTo>
                    <a:pt x="0" y="456099"/>
                  </a:lnTo>
                  <a:lnTo>
                    <a:pt x="45714" y="547958"/>
                  </a:lnTo>
                  <a:lnTo>
                    <a:pt x="91429" y="456099"/>
                  </a:lnTo>
                  <a:lnTo>
                    <a:pt x="91429" y="91326"/>
                  </a:lnTo>
                  <a:close/>
                </a:path>
                <a:path w="640079" h="1005204">
                  <a:moveTo>
                    <a:pt x="91429" y="0"/>
                  </a:moveTo>
                  <a:lnTo>
                    <a:pt x="91429" y="91326"/>
                  </a:lnTo>
                </a:path>
                <a:path w="640079" h="1005204">
                  <a:moveTo>
                    <a:pt x="91429" y="1004587"/>
                  </a:moveTo>
                  <a:lnTo>
                    <a:pt x="91429" y="730611"/>
                  </a:lnTo>
                </a:path>
                <a:path w="640079" h="1005204">
                  <a:moveTo>
                    <a:pt x="182859" y="639284"/>
                  </a:moveTo>
                  <a:lnTo>
                    <a:pt x="640007" y="639284"/>
                  </a:lnTo>
                </a:path>
                <a:path w="640079" h="1005204">
                  <a:moveTo>
                    <a:pt x="91429" y="547958"/>
                  </a:moveTo>
                  <a:lnTo>
                    <a:pt x="640007" y="547958"/>
                  </a:lnTo>
                </a:path>
              </a:pathLst>
            </a:custGeom>
            <a:ln w="9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69495" y="5487504"/>
              <a:ext cx="76200" cy="652145"/>
            </a:xfrm>
            <a:custGeom>
              <a:avLst/>
              <a:gdLst/>
              <a:ahLst/>
              <a:cxnLst/>
              <a:rect l="l" t="t" r="r" b="b"/>
              <a:pathLst>
                <a:path w="76200" h="652145">
                  <a:moveTo>
                    <a:pt x="76187" y="447751"/>
                  </a:moveTo>
                  <a:lnTo>
                    <a:pt x="66662" y="428726"/>
                  </a:lnTo>
                  <a:lnTo>
                    <a:pt x="38087" y="371640"/>
                  </a:lnTo>
                  <a:lnTo>
                    <a:pt x="0" y="447751"/>
                  </a:lnTo>
                  <a:lnTo>
                    <a:pt x="31737" y="447751"/>
                  </a:lnTo>
                  <a:lnTo>
                    <a:pt x="31737" y="649122"/>
                  </a:lnTo>
                  <a:lnTo>
                    <a:pt x="34531" y="651967"/>
                  </a:lnTo>
                  <a:lnTo>
                    <a:pt x="41643" y="651967"/>
                  </a:lnTo>
                  <a:lnTo>
                    <a:pt x="44437" y="649122"/>
                  </a:lnTo>
                  <a:lnTo>
                    <a:pt x="44437" y="447751"/>
                  </a:lnTo>
                  <a:lnTo>
                    <a:pt x="76187" y="447751"/>
                  </a:lnTo>
                  <a:close/>
                </a:path>
                <a:path w="76200" h="652145">
                  <a:moveTo>
                    <a:pt x="76187" y="204216"/>
                  </a:moveTo>
                  <a:lnTo>
                    <a:pt x="44437" y="204216"/>
                  </a:lnTo>
                  <a:lnTo>
                    <a:pt x="44437" y="2844"/>
                  </a:lnTo>
                  <a:lnTo>
                    <a:pt x="41643" y="0"/>
                  </a:lnTo>
                  <a:lnTo>
                    <a:pt x="34531" y="0"/>
                  </a:lnTo>
                  <a:lnTo>
                    <a:pt x="31737" y="2844"/>
                  </a:lnTo>
                  <a:lnTo>
                    <a:pt x="31737" y="204216"/>
                  </a:lnTo>
                  <a:lnTo>
                    <a:pt x="0" y="204216"/>
                  </a:lnTo>
                  <a:lnTo>
                    <a:pt x="38087" y="280314"/>
                  </a:lnTo>
                  <a:lnTo>
                    <a:pt x="66662" y="223240"/>
                  </a:lnTo>
                  <a:lnTo>
                    <a:pt x="76187" y="2042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934" y="6128361"/>
              <a:ext cx="100951" cy="1921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934" y="5123771"/>
              <a:ext cx="100951" cy="1921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394" y="-12638"/>
            <a:ext cx="257492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74040" algn="l"/>
              </a:tabLst>
            </a:pPr>
            <a:r>
              <a:rPr sz="1400" spc="45" dirty="0">
                <a:latin typeface="Courier New"/>
                <a:cs typeface="Courier New"/>
              </a:rPr>
              <a:t>A)</a:t>
            </a:r>
            <a:r>
              <a:rPr sz="1400" dirty="0">
                <a:latin typeface="Courier New"/>
                <a:cs typeface="Courier New"/>
              </a:rPr>
              <a:t>	</a:t>
            </a:r>
            <a:r>
              <a:rPr sz="1400" spc="70" dirty="0">
                <a:latin typeface="Courier New"/>
                <a:cs typeface="Courier New"/>
              </a:rPr>
              <a:t>Valores</a:t>
            </a:r>
            <a:r>
              <a:rPr sz="1400" spc="85" dirty="0">
                <a:latin typeface="Courier New"/>
                <a:cs typeface="Courier New"/>
              </a:rPr>
              <a:t> </a:t>
            </a:r>
            <a:r>
              <a:rPr sz="1400" spc="60" dirty="0">
                <a:latin typeface="Courier New"/>
                <a:cs typeface="Courier New"/>
              </a:rPr>
              <a:t>obtenidos</a:t>
            </a:r>
            <a:endParaRPr sz="1400">
              <a:latin typeface="Courier New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3250" y="1112418"/>
            <a:ext cx="5941695" cy="5746115"/>
            <a:chOff x="1373250" y="1112418"/>
            <a:chExt cx="5941695" cy="5746115"/>
          </a:xfrm>
        </p:grpSpPr>
        <p:sp>
          <p:nvSpPr>
            <p:cNvPr id="4" name="object 4"/>
            <p:cNvSpPr/>
            <p:nvPr/>
          </p:nvSpPr>
          <p:spPr>
            <a:xfrm>
              <a:off x="2427956" y="1112418"/>
              <a:ext cx="2338705" cy="2170430"/>
            </a:xfrm>
            <a:custGeom>
              <a:avLst/>
              <a:gdLst/>
              <a:ahLst/>
              <a:cxnLst/>
              <a:rect l="l" t="t" r="r" b="b"/>
              <a:pathLst>
                <a:path w="2338704" h="2170429">
                  <a:moveTo>
                    <a:pt x="0" y="0"/>
                  </a:moveTo>
                  <a:lnTo>
                    <a:pt x="0" y="2170423"/>
                  </a:lnTo>
                </a:path>
                <a:path w="2338704" h="2170429">
                  <a:moveTo>
                    <a:pt x="2338249" y="0"/>
                  </a:moveTo>
                  <a:lnTo>
                    <a:pt x="2338249" y="2170423"/>
                  </a:lnTo>
                </a:path>
              </a:pathLst>
            </a:custGeom>
            <a:ln w="117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250" y="3284976"/>
              <a:ext cx="5941286" cy="3573023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43394" y="708921"/>
          <a:ext cx="6019161" cy="2571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7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6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R="69850" algn="r">
                        <a:lnSpc>
                          <a:spcPts val="1465"/>
                        </a:lnSpc>
                      </a:pPr>
                      <a:r>
                        <a:rPr sz="1400" spc="30" dirty="0"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425" spc="44" baseline="-11695" dirty="0">
                          <a:latin typeface="Courier New"/>
                          <a:cs typeface="Courier New"/>
                        </a:rPr>
                        <a:t>1</a:t>
                      </a:r>
                      <a:endParaRPr sz="1425" baseline="-11695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65"/>
                        </a:lnSpc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marR="3175">
                        <a:lnSpc>
                          <a:spcPts val="1465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1mm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65"/>
                        </a:lnSpc>
                      </a:pPr>
                      <a:r>
                        <a:rPr sz="1400" spc="30" dirty="0"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425" spc="44" baseline="-11695" dirty="0">
                          <a:latin typeface="Courier New"/>
                          <a:cs typeface="Courier New"/>
                        </a:rPr>
                        <a:t>2</a:t>
                      </a:r>
                      <a:endParaRPr sz="1425" baseline="-11695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65"/>
                        </a:lnSpc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marR="3175">
                        <a:lnSpc>
                          <a:spcPts val="1465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2mm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465"/>
                        </a:lnSpc>
                      </a:pPr>
                      <a:r>
                        <a:rPr sz="1400" spc="30" dirty="0"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425" spc="44" baseline="-11695" dirty="0">
                          <a:latin typeface="Courier New"/>
                          <a:cs typeface="Courier New"/>
                        </a:rPr>
                        <a:t>3</a:t>
                      </a:r>
                      <a:endParaRPr sz="1425" baseline="-11695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465"/>
                        </a:lnSpc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=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465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3mm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I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15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V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15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I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15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V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15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 marR="31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I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5" dirty="0">
                          <a:latin typeface="Courier New"/>
                          <a:cs typeface="Courier New"/>
                        </a:rPr>
                        <a:t>V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215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485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20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485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20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485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485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20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485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14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14859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18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50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50" dirty="0">
                          <a:latin typeface="Courier New"/>
                          <a:cs typeface="Courier New"/>
                        </a:rPr>
                        <a:t>11,5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40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40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80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50" dirty="0">
                          <a:latin typeface="Courier New"/>
                          <a:cs typeface="Courier New"/>
                        </a:rPr>
                        <a:t>12,5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55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60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90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70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50" dirty="0">
                          <a:latin typeface="Courier New"/>
                          <a:cs typeface="Courier New"/>
                        </a:rPr>
                        <a:t>13,5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75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120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14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90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14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R="31115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90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50" dirty="0">
                          <a:latin typeface="Courier New"/>
                          <a:cs typeface="Courier New"/>
                        </a:rPr>
                        <a:t>11,5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115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550"/>
                        </a:lnSpc>
                      </a:pPr>
                      <a:r>
                        <a:rPr sz="1400" spc="50" dirty="0">
                          <a:latin typeface="Courier New"/>
                          <a:cs typeface="Courier New"/>
                        </a:rPr>
                        <a:t>14,5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R="48260" algn="r">
                        <a:lnSpc>
                          <a:spcPts val="1550"/>
                        </a:lnSpc>
                      </a:pPr>
                      <a:r>
                        <a:rPr sz="1400" spc="45" dirty="0">
                          <a:latin typeface="Courier New"/>
                          <a:cs typeface="Courier New"/>
                        </a:rPr>
                        <a:t>120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3175">
                        <a:lnSpc>
                          <a:spcPts val="1550"/>
                        </a:lnSpc>
                      </a:pPr>
                      <a:r>
                        <a:rPr sz="1400" spc="50" dirty="0">
                          <a:latin typeface="Courier New"/>
                          <a:cs typeface="Courier New"/>
                        </a:rPr>
                        <a:t>12,5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14" y="-84582"/>
            <a:ext cx="8988425" cy="51473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FUENTES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PODER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PARA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SOLDAR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ARCO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Arial"/>
                <a:cs typeface="Arial"/>
              </a:rPr>
              <a:t>Características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“estáticas”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“dinámicas”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objeto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primordial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cumplir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soldadura,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entregar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 controlable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 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demande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trate.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Existen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diversas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posible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clasificar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dichas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fuentes.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mas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adecuada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resulta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aquella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divide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para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en: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065" algn="just">
              <a:lnSpc>
                <a:spcPct val="100000"/>
              </a:lnSpc>
              <a:spcBef>
                <a:spcPts val="965"/>
              </a:spcBef>
              <a:buAutoNum type="alphaLcParenR"/>
              <a:tabLst>
                <a:tab pos="278765" algn="l"/>
              </a:tabLst>
            </a:pP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constante</a:t>
            </a:r>
            <a:endParaRPr sz="1800">
              <a:latin typeface="Microsoft Sans Serif"/>
              <a:cs typeface="Microsoft Sans Serif"/>
            </a:endParaRPr>
          </a:p>
          <a:p>
            <a:pPr marL="278765" indent="-266065" algn="just">
              <a:lnSpc>
                <a:spcPct val="100000"/>
              </a:lnSpc>
              <a:buAutoNum type="alphaLcParenR"/>
              <a:tabLst>
                <a:tab pos="278765" algn="l"/>
              </a:tabLst>
            </a:pP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constante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NEMA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EW1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1968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(National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Electrical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Manufacturers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Association)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primera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"aquellas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poseen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volt-</a:t>
            </a:r>
            <a:r>
              <a:rPr sz="1800" dirty="0">
                <a:latin typeface="Microsoft Sans Serif"/>
                <a:cs typeface="Microsoft Sans Serif"/>
              </a:rPr>
              <a:t>ampere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descendiente, </a:t>
            </a:r>
            <a:r>
              <a:rPr sz="1800" dirty="0">
                <a:latin typeface="Microsoft Sans Serif"/>
                <a:cs typeface="Microsoft Sans Serif"/>
              </a:rPr>
              <a:t>entregando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relativamente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constante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cambios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moderados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tensión“.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constante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cambio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definidas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como </a:t>
            </a:r>
            <a:r>
              <a:rPr sz="1800" dirty="0">
                <a:latin typeface="Microsoft Sans Serif"/>
                <a:cs typeface="Microsoft Sans Serif"/>
              </a:rPr>
              <a:t>"aquellas</a:t>
            </a:r>
            <a:r>
              <a:rPr sz="1800" spc="2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25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volt-</a:t>
            </a:r>
            <a:r>
              <a:rPr sz="1800" dirty="0">
                <a:latin typeface="Microsoft Sans Serif"/>
                <a:cs typeface="Microsoft Sans Serif"/>
              </a:rPr>
              <a:t>ampere</a:t>
            </a:r>
            <a:r>
              <a:rPr sz="1800" spc="2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esencialmente</a:t>
            </a:r>
            <a:r>
              <a:rPr sz="1800" spc="24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horizontal, </a:t>
            </a:r>
            <a:r>
              <a:rPr sz="1800" dirty="0">
                <a:latin typeface="Microsoft Sans Serif"/>
                <a:cs typeface="Microsoft Sans Serif"/>
              </a:rPr>
              <a:t>produciendo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relativamente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constante,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cambios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moderados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spc="-10" dirty="0">
                <a:latin typeface="Microsoft Sans Serif"/>
                <a:cs typeface="Microsoft Sans Serif"/>
              </a:rPr>
              <a:t>corriente.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97" y="5426064"/>
            <a:ext cx="4689274" cy="103661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824473" y="4877776"/>
            <a:ext cx="2977515" cy="1980564"/>
            <a:chOff x="5824473" y="4877776"/>
            <a:chExt cx="2977515" cy="198056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4600" y="4877776"/>
              <a:ext cx="2948473" cy="6104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4473" y="5429251"/>
              <a:ext cx="2977042" cy="14287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8739" y="33273"/>
            <a:ext cx="898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Las</a:t>
            </a:r>
            <a:r>
              <a:rPr b="0" spc="7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características</a:t>
            </a:r>
            <a:r>
              <a:rPr b="0" spc="7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externas</a:t>
            </a:r>
            <a:r>
              <a:rPr b="0" spc="7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volt-</a:t>
            </a:r>
            <a:r>
              <a:rPr b="0" dirty="0">
                <a:latin typeface="Microsoft Sans Serif"/>
                <a:cs typeface="Microsoft Sans Serif"/>
              </a:rPr>
              <a:t>ampere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8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ambos</a:t>
            </a:r>
            <a:r>
              <a:rPr b="0" spc="7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tipos</a:t>
            </a:r>
            <a:r>
              <a:rPr b="0" spc="7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fuentes</a:t>
            </a:r>
            <a:r>
              <a:rPr b="0" spc="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pueden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observarse </a:t>
            </a:r>
            <a:r>
              <a:rPr b="0" dirty="0">
                <a:latin typeface="Microsoft Sans Serif"/>
                <a:cs typeface="Microsoft Sans Serif"/>
              </a:rPr>
              <a:t>a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continuación.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3496" y="830833"/>
            <a:ext cx="414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825" algn="l"/>
              </a:tabLst>
            </a:pPr>
            <a:r>
              <a:rPr sz="1200" spc="-50" dirty="0">
                <a:latin typeface="Courier New"/>
                <a:cs typeface="Courier New"/>
              </a:rPr>
              <a:t>V</a:t>
            </a:r>
            <a:r>
              <a:rPr sz="1200" dirty="0">
                <a:latin typeface="Courier New"/>
                <a:cs typeface="Courier New"/>
              </a:rPr>
              <a:t>	Corriente</a:t>
            </a:r>
            <a:r>
              <a:rPr sz="1200" spc="-55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constante</a:t>
            </a:r>
            <a:r>
              <a:rPr sz="1200" spc="-50" dirty="0">
                <a:latin typeface="Courier New"/>
                <a:cs typeface="Courier New"/>
              </a:rPr>
              <a:t>  </a:t>
            </a:r>
            <a:r>
              <a:rPr sz="1200" dirty="0">
                <a:latin typeface="Courier New"/>
                <a:cs typeface="Courier New"/>
              </a:rPr>
              <a:t>V</a:t>
            </a:r>
            <a:r>
              <a:rPr sz="1200" spc="-55" dirty="0">
                <a:latin typeface="Courier New"/>
                <a:cs typeface="Courier New"/>
              </a:rPr>
              <a:t>  </a:t>
            </a:r>
            <a:r>
              <a:rPr sz="1200" dirty="0">
                <a:latin typeface="Courier New"/>
                <a:cs typeface="Courier New"/>
              </a:rPr>
              <a:t>Tensión</a:t>
            </a:r>
            <a:r>
              <a:rPr sz="1200" spc="-50" dirty="0">
                <a:latin typeface="Courier New"/>
                <a:cs typeface="Courier New"/>
              </a:rPr>
              <a:t> </a:t>
            </a:r>
            <a:r>
              <a:rPr sz="1200" spc="-10" dirty="0">
                <a:latin typeface="Courier New"/>
                <a:cs typeface="Courier New"/>
              </a:rPr>
              <a:t>constante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5278" y="2926320"/>
            <a:ext cx="665480" cy="39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ourier New"/>
                <a:cs typeface="Courier New"/>
              </a:rPr>
              <a:t>I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200" dirty="0">
                <a:latin typeface="Courier New"/>
                <a:cs typeface="Courier New"/>
              </a:rPr>
              <a:t>Fig.</a:t>
            </a:r>
            <a:r>
              <a:rPr sz="1200" spc="-50" dirty="0">
                <a:latin typeface="Courier New"/>
                <a:cs typeface="Courier New"/>
              </a:rPr>
              <a:t> </a:t>
            </a:r>
            <a:r>
              <a:rPr sz="1200" spc="-25" dirty="0">
                <a:latin typeface="Courier New"/>
                <a:cs typeface="Courier New"/>
              </a:rPr>
              <a:t>31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4520" y="2926320"/>
            <a:ext cx="116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ourier New"/>
                <a:cs typeface="Courier New"/>
              </a:rPr>
              <a:t>I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82084" y="881231"/>
            <a:ext cx="1684020" cy="2330450"/>
            <a:chOff x="2482084" y="881231"/>
            <a:chExt cx="1684020" cy="2330450"/>
          </a:xfrm>
        </p:grpSpPr>
        <p:sp>
          <p:nvSpPr>
            <p:cNvPr id="7" name="object 7"/>
            <p:cNvSpPr/>
            <p:nvPr/>
          </p:nvSpPr>
          <p:spPr>
            <a:xfrm>
              <a:off x="2482075" y="881240"/>
              <a:ext cx="1684020" cy="2330450"/>
            </a:xfrm>
            <a:custGeom>
              <a:avLst/>
              <a:gdLst/>
              <a:ahLst/>
              <a:cxnLst/>
              <a:rect l="l" t="t" r="r" b="b"/>
              <a:pathLst>
                <a:path w="1684020" h="2330450">
                  <a:moveTo>
                    <a:pt x="76200" y="76149"/>
                  </a:moveTo>
                  <a:lnTo>
                    <a:pt x="66675" y="57111"/>
                  </a:lnTo>
                  <a:lnTo>
                    <a:pt x="38100" y="0"/>
                  </a:lnTo>
                  <a:lnTo>
                    <a:pt x="0" y="76149"/>
                  </a:lnTo>
                  <a:lnTo>
                    <a:pt x="31750" y="76149"/>
                  </a:lnTo>
                  <a:lnTo>
                    <a:pt x="31750" y="2105456"/>
                  </a:lnTo>
                  <a:lnTo>
                    <a:pt x="34594" y="2108301"/>
                  </a:lnTo>
                  <a:lnTo>
                    <a:pt x="41605" y="2108301"/>
                  </a:lnTo>
                  <a:lnTo>
                    <a:pt x="44450" y="2105456"/>
                  </a:lnTo>
                  <a:lnTo>
                    <a:pt x="44450" y="76149"/>
                  </a:lnTo>
                  <a:lnTo>
                    <a:pt x="76200" y="76149"/>
                  </a:lnTo>
                  <a:close/>
                </a:path>
                <a:path w="1684020" h="2330450">
                  <a:moveTo>
                    <a:pt x="1683829" y="2292350"/>
                  </a:moveTo>
                  <a:lnTo>
                    <a:pt x="1671129" y="2286000"/>
                  </a:lnTo>
                  <a:lnTo>
                    <a:pt x="1607642" y="2254275"/>
                  </a:lnTo>
                  <a:lnTo>
                    <a:pt x="1607642" y="2286000"/>
                  </a:lnTo>
                  <a:lnTo>
                    <a:pt x="34594" y="2286000"/>
                  </a:lnTo>
                  <a:lnTo>
                    <a:pt x="31750" y="2288844"/>
                  </a:lnTo>
                  <a:lnTo>
                    <a:pt x="31750" y="2295855"/>
                  </a:lnTo>
                  <a:lnTo>
                    <a:pt x="34594" y="2298700"/>
                  </a:lnTo>
                  <a:lnTo>
                    <a:pt x="1607642" y="2298700"/>
                  </a:lnTo>
                  <a:lnTo>
                    <a:pt x="1607642" y="2330424"/>
                  </a:lnTo>
                  <a:lnTo>
                    <a:pt x="1671129" y="2298700"/>
                  </a:lnTo>
                  <a:lnTo>
                    <a:pt x="1683829" y="2292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0180" y="1434739"/>
              <a:ext cx="1097280" cy="1739264"/>
            </a:xfrm>
            <a:custGeom>
              <a:avLst/>
              <a:gdLst/>
              <a:ahLst/>
              <a:cxnLst/>
              <a:rect l="l" t="t" r="r" b="b"/>
              <a:pathLst>
                <a:path w="1097279" h="1739264">
                  <a:moveTo>
                    <a:pt x="0" y="2438"/>
                  </a:moveTo>
                  <a:lnTo>
                    <a:pt x="50506" y="1279"/>
                  </a:lnTo>
                  <a:lnTo>
                    <a:pt x="100893" y="379"/>
                  </a:lnTo>
                  <a:lnTo>
                    <a:pt x="151040" y="0"/>
                  </a:lnTo>
                  <a:lnTo>
                    <a:pt x="200827" y="399"/>
                  </a:lnTo>
                  <a:lnTo>
                    <a:pt x="250135" y="1838"/>
                  </a:lnTo>
                  <a:lnTo>
                    <a:pt x="298842" y="4576"/>
                  </a:lnTo>
                  <a:lnTo>
                    <a:pt x="346830" y="8873"/>
                  </a:lnTo>
                  <a:lnTo>
                    <a:pt x="393977" y="14989"/>
                  </a:lnTo>
                  <a:lnTo>
                    <a:pt x="440165" y="23183"/>
                  </a:lnTo>
                  <a:lnTo>
                    <a:pt x="485274" y="33716"/>
                  </a:lnTo>
                  <a:lnTo>
                    <a:pt x="529182" y="46846"/>
                  </a:lnTo>
                  <a:lnTo>
                    <a:pt x="571771" y="62835"/>
                  </a:lnTo>
                  <a:lnTo>
                    <a:pt x="612921" y="81941"/>
                  </a:lnTo>
                  <a:lnTo>
                    <a:pt x="652510" y="104425"/>
                  </a:lnTo>
                  <a:lnTo>
                    <a:pt x="690421" y="130547"/>
                  </a:lnTo>
                  <a:lnTo>
                    <a:pt x="726531" y="160566"/>
                  </a:lnTo>
                  <a:lnTo>
                    <a:pt x="760722" y="194741"/>
                  </a:lnTo>
                  <a:lnTo>
                    <a:pt x="792874" y="233334"/>
                  </a:lnTo>
                  <a:lnTo>
                    <a:pt x="822866" y="276603"/>
                  </a:lnTo>
                  <a:lnTo>
                    <a:pt x="857650" y="342620"/>
                  </a:lnTo>
                  <a:lnTo>
                    <a:pt x="873747" y="381289"/>
                  </a:lnTo>
                  <a:lnTo>
                    <a:pt x="889021" y="423340"/>
                  </a:lnTo>
                  <a:lnTo>
                    <a:pt x="903502" y="468479"/>
                  </a:lnTo>
                  <a:lnTo>
                    <a:pt x="917222" y="516409"/>
                  </a:lnTo>
                  <a:lnTo>
                    <a:pt x="930210" y="566838"/>
                  </a:lnTo>
                  <a:lnTo>
                    <a:pt x="942497" y="619470"/>
                  </a:lnTo>
                  <a:lnTo>
                    <a:pt x="954113" y="674011"/>
                  </a:lnTo>
                  <a:lnTo>
                    <a:pt x="965090" y="730167"/>
                  </a:lnTo>
                  <a:lnTo>
                    <a:pt x="975457" y="787643"/>
                  </a:lnTo>
                  <a:lnTo>
                    <a:pt x="985245" y="846145"/>
                  </a:lnTo>
                  <a:lnTo>
                    <a:pt x="994485" y="905378"/>
                  </a:lnTo>
                  <a:lnTo>
                    <a:pt x="1003206" y="965047"/>
                  </a:lnTo>
                  <a:lnTo>
                    <a:pt x="1011440" y="1024859"/>
                  </a:lnTo>
                  <a:lnTo>
                    <a:pt x="1019216" y="1084518"/>
                  </a:lnTo>
                  <a:lnTo>
                    <a:pt x="1026566" y="1143731"/>
                  </a:lnTo>
                  <a:lnTo>
                    <a:pt x="1033520" y="1202202"/>
                  </a:lnTo>
                  <a:lnTo>
                    <a:pt x="1040108" y="1259637"/>
                  </a:lnTo>
                  <a:lnTo>
                    <a:pt x="1046361" y="1315743"/>
                  </a:lnTo>
                  <a:lnTo>
                    <a:pt x="1052309" y="1370223"/>
                  </a:lnTo>
                  <a:lnTo>
                    <a:pt x="1057983" y="1422784"/>
                  </a:lnTo>
                  <a:lnTo>
                    <a:pt x="1063412" y="1473132"/>
                  </a:lnTo>
                  <a:lnTo>
                    <a:pt x="1068629" y="1520971"/>
                  </a:lnTo>
                  <a:lnTo>
                    <a:pt x="1073663" y="1566008"/>
                  </a:lnTo>
                  <a:lnTo>
                    <a:pt x="1078544" y="1607947"/>
                  </a:lnTo>
                  <a:lnTo>
                    <a:pt x="1083304" y="1646495"/>
                  </a:lnTo>
                  <a:lnTo>
                    <a:pt x="1092579" y="1712238"/>
                  </a:lnTo>
                  <a:lnTo>
                    <a:pt x="1097155" y="1738844"/>
                  </a:lnTo>
                </a:path>
              </a:pathLst>
            </a:custGeom>
            <a:ln w="9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84966" y="972619"/>
            <a:ext cx="2598420" cy="2239645"/>
            <a:chOff x="4584966" y="972619"/>
            <a:chExt cx="2598420" cy="2239645"/>
          </a:xfrm>
        </p:grpSpPr>
        <p:sp>
          <p:nvSpPr>
            <p:cNvPr id="10" name="object 10"/>
            <p:cNvSpPr/>
            <p:nvPr/>
          </p:nvSpPr>
          <p:spPr>
            <a:xfrm>
              <a:off x="4584954" y="972629"/>
              <a:ext cx="2598420" cy="2239645"/>
            </a:xfrm>
            <a:custGeom>
              <a:avLst/>
              <a:gdLst/>
              <a:ahLst/>
              <a:cxnLst/>
              <a:rect l="l" t="t" r="r" b="b"/>
              <a:pathLst>
                <a:path w="2598420" h="2239645">
                  <a:moveTo>
                    <a:pt x="76200" y="76149"/>
                  </a:moveTo>
                  <a:lnTo>
                    <a:pt x="66675" y="57111"/>
                  </a:lnTo>
                  <a:lnTo>
                    <a:pt x="38100" y="0"/>
                  </a:lnTo>
                  <a:lnTo>
                    <a:pt x="0" y="76149"/>
                  </a:lnTo>
                  <a:lnTo>
                    <a:pt x="31750" y="76149"/>
                  </a:lnTo>
                  <a:lnTo>
                    <a:pt x="31750" y="2014067"/>
                  </a:lnTo>
                  <a:lnTo>
                    <a:pt x="34544" y="2016912"/>
                  </a:lnTo>
                  <a:lnTo>
                    <a:pt x="41656" y="2016912"/>
                  </a:lnTo>
                  <a:lnTo>
                    <a:pt x="44450" y="2014067"/>
                  </a:lnTo>
                  <a:lnTo>
                    <a:pt x="44450" y="76149"/>
                  </a:lnTo>
                  <a:lnTo>
                    <a:pt x="76200" y="76149"/>
                  </a:lnTo>
                  <a:close/>
                </a:path>
                <a:path w="2598420" h="2239645">
                  <a:moveTo>
                    <a:pt x="2598128" y="2200960"/>
                  </a:moveTo>
                  <a:lnTo>
                    <a:pt x="2585428" y="2194610"/>
                  </a:lnTo>
                  <a:lnTo>
                    <a:pt x="2521940" y="2162886"/>
                  </a:lnTo>
                  <a:lnTo>
                    <a:pt x="2521940" y="2194610"/>
                  </a:lnTo>
                  <a:lnTo>
                    <a:pt x="34544" y="2194610"/>
                  </a:lnTo>
                  <a:lnTo>
                    <a:pt x="31750" y="2197455"/>
                  </a:lnTo>
                  <a:lnTo>
                    <a:pt x="31750" y="2204466"/>
                  </a:lnTo>
                  <a:lnTo>
                    <a:pt x="34544" y="2207310"/>
                  </a:lnTo>
                  <a:lnTo>
                    <a:pt x="2521940" y="2207310"/>
                  </a:lnTo>
                  <a:lnTo>
                    <a:pt x="2521940" y="2239035"/>
                  </a:lnTo>
                  <a:lnTo>
                    <a:pt x="2585428" y="2207310"/>
                  </a:lnTo>
                  <a:lnTo>
                    <a:pt x="2598128" y="220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23061" y="1802731"/>
              <a:ext cx="2286000" cy="1370965"/>
            </a:xfrm>
            <a:custGeom>
              <a:avLst/>
              <a:gdLst/>
              <a:ahLst/>
              <a:cxnLst/>
              <a:rect l="l" t="t" r="r" b="b"/>
              <a:pathLst>
                <a:path w="2286000" h="1370964">
                  <a:moveTo>
                    <a:pt x="0" y="0"/>
                  </a:moveTo>
                  <a:lnTo>
                    <a:pt x="58780" y="3720"/>
                  </a:lnTo>
                  <a:lnTo>
                    <a:pt x="117521" y="7460"/>
                  </a:lnTo>
                  <a:lnTo>
                    <a:pt x="176181" y="11240"/>
                  </a:lnTo>
                  <a:lnTo>
                    <a:pt x="234722" y="15078"/>
                  </a:lnTo>
                  <a:lnTo>
                    <a:pt x="293103" y="18995"/>
                  </a:lnTo>
                  <a:lnTo>
                    <a:pt x="351285" y="23011"/>
                  </a:lnTo>
                  <a:lnTo>
                    <a:pt x="409228" y="27146"/>
                  </a:lnTo>
                  <a:lnTo>
                    <a:pt x="466893" y="31419"/>
                  </a:lnTo>
                  <a:lnTo>
                    <a:pt x="524239" y="35851"/>
                  </a:lnTo>
                  <a:lnTo>
                    <a:pt x="581226" y="40461"/>
                  </a:lnTo>
                  <a:lnTo>
                    <a:pt x="637816" y="45269"/>
                  </a:lnTo>
                  <a:lnTo>
                    <a:pt x="693968" y="50295"/>
                  </a:lnTo>
                  <a:lnTo>
                    <a:pt x="749643" y="55559"/>
                  </a:lnTo>
                  <a:lnTo>
                    <a:pt x="804801" y="61081"/>
                  </a:lnTo>
                  <a:lnTo>
                    <a:pt x="859401" y="66880"/>
                  </a:lnTo>
                  <a:lnTo>
                    <a:pt x="913405" y="72977"/>
                  </a:lnTo>
                  <a:lnTo>
                    <a:pt x="966773" y="79391"/>
                  </a:lnTo>
                  <a:lnTo>
                    <a:pt x="1019465" y="86142"/>
                  </a:lnTo>
                  <a:lnTo>
                    <a:pt x="1071441" y="93251"/>
                  </a:lnTo>
                  <a:lnTo>
                    <a:pt x="1122661" y="100736"/>
                  </a:lnTo>
                  <a:lnTo>
                    <a:pt x="1173086" y="108618"/>
                  </a:lnTo>
                  <a:lnTo>
                    <a:pt x="1222675" y="116917"/>
                  </a:lnTo>
                  <a:lnTo>
                    <a:pt x="1271390" y="125652"/>
                  </a:lnTo>
                  <a:lnTo>
                    <a:pt x="1319191" y="134844"/>
                  </a:lnTo>
                  <a:lnTo>
                    <a:pt x="1366037" y="144512"/>
                  </a:lnTo>
                  <a:lnTo>
                    <a:pt x="1411889" y="154676"/>
                  </a:lnTo>
                  <a:lnTo>
                    <a:pt x="1456708" y="165356"/>
                  </a:lnTo>
                  <a:lnTo>
                    <a:pt x="1500453" y="176572"/>
                  </a:lnTo>
                  <a:lnTo>
                    <a:pt x="1543084" y="188344"/>
                  </a:lnTo>
                  <a:lnTo>
                    <a:pt x="1584563" y="200691"/>
                  </a:lnTo>
                  <a:lnTo>
                    <a:pt x="1624849" y="213634"/>
                  </a:lnTo>
                  <a:lnTo>
                    <a:pt x="1663902" y="227192"/>
                  </a:lnTo>
                  <a:lnTo>
                    <a:pt x="1701684" y="241385"/>
                  </a:lnTo>
                  <a:lnTo>
                    <a:pt x="1738153" y="256234"/>
                  </a:lnTo>
                  <a:lnTo>
                    <a:pt x="1773271" y="271757"/>
                  </a:lnTo>
                  <a:lnTo>
                    <a:pt x="1839292" y="304908"/>
                  </a:lnTo>
                  <a:lnTo>
                    <a:pt x="1913950" y="351997"/>
                  </a:lnTo>
                  <a:lnTo>
                    <a:pt x="1954139" y="385191"/>
                  </a:lnTo>
                  <a:lnTo>
                    <a:pt x="1990865" y="421801"/>
                  </a:lnTo>
                  <a:lnTo>
                    <a:pt x="2024307" y="461472"/>
                  </a:lnTo>
                  <a:lnTo>
                    <a:pt x="2054643" y="503847"/>
                  </a:lnTo>
                  <a:lnTo>
                    <a:pt x="2082054" y="548570"/>
                  </a:lnTo>
                  <a:lnTo>
                    <a:pt x="2106718" y="595285"/>
                  </a:lnTo>
                  <a:lnTo>
                    <a:pt x="2128817" y="643636"/>
                  </a:lnTo>
                  <a:lnTo>
                    <a:pt x="2148528" y="693266"/>
                  </a:lnTo>
                  <a:lnTo>
                    <a:pt x="2166032" y="743821"/>
                  </a:lnTo>
                  <a:lnTo>
                    <a:pt x="2181507" y="794943"/>
                  </a:lnTo>
                  <a:lnTo>
                    <a:pt x="2195134" y="846277"/>
                  </a:lnTo>
                  <a:lnTo>
                    <a:pt x="2207092" y="897466"/>
                  </a:lnTo>
                  <a:lnTo>
                    <a:pt x="2217561" y="948155"/>
                  </a:lnTo>
                  <a:lnTo>
                    <a:pt x="2226719" y="997987"/>
                  </a:lnTo>
                  <a:lnTo>
                    <a:pt x="2234747" y="1046607"/>
                  </a:lnTo>
                  <a:lnTo>
                    <a:pt x="2241824" y="1093657"/>
                  </a:lnTo>
                  <a:lnTo>
                    <a:pt x="2248130" y="1138783"/>
                  </a:lnTo>
                  <a:lnTo>
                    <a:pt x="2253843" y="1181627"/>
                  </a:lnTo>
                  <a:lnTo>
                    <a:pt x="2259143" y="1221835"/>
                  </a:lnTo>
                  <a:lnTo>
                    <a:pt x="2264211" y="1259049"/>
                  </a:lnTo>
                  <a:lnTo>
                    <a:pt x="2269225" y="1292914"/>
                  </a:lnTo>
                  <a:lnTo>
                    <a:pt x="2274365" y="1323073"/>
                  </a:lnTo>
                  <a:lnTo>
                    <a:pt x="2279810" y="1349171"/>
                  </a:lnTo>
                  <a:lnTo>
                    <a:pt x="2285740" y="1370852"/>
                  </a:lnTo>
                </a:path>
              </a:pathLst>
            </a:custGeom>
            <a:ln w="9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39" y="4032884"/>
            <a:ext cx="89865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curvas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indicadas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representan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"estática"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soldadura.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tienen,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veremos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importancia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relación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modo 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 proceso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trate.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ampliación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explicado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anteriormente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describiremos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ahora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práctico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determinación</a:t>
            </a:r>
            <a:r>
              <a:rPr sz="1800" spc="2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curvas</a:t>
            </a:r>
            <a:r>
              <a:rPr sz="1800" spc="2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externas</a:t>
            </a:r>
            <a:r>
              <a:rPr sz="1800" spc="229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poder mencionadas.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ello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obtenido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datos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constante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otra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potencial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constante.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Los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resultados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la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experiencia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se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indican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continuación.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977" y="546987"/>
            <a:ext cx="7482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1330" algn="l"/>
              </a:tabLst>
            </a:pPr>
            <a:r>
              <a:rPr sz="1200" spc="225" dirty="0">
                <a:latin typeface="Courier New"/>
                <a:cs typeface="Courier New"/>
              </a:rPr>
              <a:t>A)</a:t>
            </a:r>
            <a:r>
              <a:rPr sz="1200" spc="245" dirty="0">
                <a:latin typeface="Courier New"/>
                <a:cs typeface="Courier New"/>
              </a:rPr>
              <a:t> </a:t>
            </a:r>
            <a:r>
              <a:rPr sz="1200" spc="225" dirty="0">
                <a:latin typeface="Courier New"/>
                <a:cs typeface="Courier New"/>
              </a:rPr>
              <a:t>Fuente</a:t>
            </a:r>
            <a:r>
              <a:rPr sz="1200" spc="250" dirty="0">
                <a:latin typeface="Courier New"/>
                <a:cs typeface="Courier New"/>
              </a:rPr>
              <a:t> </a:t>
            </a:r>
            <a:r>
              <a:rPr sz="1200" spc="225" dirty="0">
                <a:latin typeface="Courier New"/>
                <a:cs typeface="Courier New"/>
              </a:rPr>
              <a:t>de</a:t>
            </a:r>
            <a:r>
              <a:rPr sz="1200" spc="245" dirty="0">
                <a:latin typeface="Courier New"/>
                <a:cs typeface="Courier New"/>
              </a:rPr>
              <a:t> </a:t>
            </a:r>
            <a:r>
              <a:rPr sz="1200" spc="229" dirty="0">
                <a:latin typeface="Courier New"/>
                <a:cs typeface="Courier New"/>
              </a:rPr>
              <a:t>I</a:t>
            </a:r>
            <a:r>
              <a:rPr sz="1200" spc="250" dirty="0">
                <a:latin typeface="Courier New"/>
                <a:cs typeface="Courier New"/>
              </a:rPr>
              <a:t> </a:t>
            </a:r>
            <a:r>
              <a:rPr sz="1200" spc="229" dirty="0">
                <a:latin typeface="Courier New"/>
                <a:cs typeface="Courier New"/>
              </a:rPr>
              <a:t>=</a:t>
            </a:r>
            <a:r>
              <a:rPr sz="1200" spc="245" dirty="0">
                <a:latin typeface="Courier New"/>
                <a:cs typeface="Courier New"/>
              </a:rPr>
              <a:t> </a:t>
            </a:r>
            <a:r>
              <a:rPr sz="1200" spc="215" dirty="0">
                <a:latin typeface="Courier New"/>
                <a:cs typeface="Courier New"/>
              </a:rPr>
              <a:t>Constante</a:t>
            </a:r>
            <a:r>
              <a:rPr sz="1200" dirty="0">
                <a:latin typeface="Courier New"/>
                <a:cs typeface="Courier New"/>
              </a:rPr>
              <a:t>	</a:t>
            </a:r>
            <a:r>
              <a:rPr sz="1200" spc="225" dirty="0">
                <a:latin typeface="Courier New"/>
                <a:cs typeface="Courier New"/>
              </a:rPr>
              <a:t>B)</a:t>
            </a:r>
            <a:r>
              <a:rPr sz="1200" spc="245" dirty="0">
                <a:latin typeface="Courier New"/>
                <a:cs typeface="Courier New"/>
              </a:rPr>
              <a:t> </a:t>
            </a:r>
            <a:r>
              <a:rPr sz="1200" spc="225" dirty="0">
                <a:latin typeface="Courier New"/>
                <a:cs typeface="Courier New"/>
              </a:rPr>
              <a:t>Fuente</a:t>
            </a:r>
            <a:r>
              <a:rPr sz="1200" spc="250" dirty="0">
                <a:latin typeface="Courier New"/>
                <a:cs typeface="Courier New"/>
              </a:rPr>
              <a:t> </a:t>
            </a:r>
            <a:r>
              <a:rPr sz="1200" spc="225" dirty="0">
                <a:latin typeface="Courier New"/>
                <a:cs typeface="Courier New"/>
              </a:rPr>
              <a:t>de</a:t>
            </a:r>
            <a:r>
              <a:rPr sz="1200" spc="245" dirty="0">
                <a:latin typeface="Courier New"/>
                <a:cs typeface="Courier New"/>
              </a:rPr>
              <a:t> </a:t>
            </a:r>
            <a:r>
              <a:rPr sz="1200" spc="229" dirty="0">
                <a:latin typeface="Courier New"/>
                <a:cs typeface="Courier New"/>
              </a:rPr>
              <a:t>V</a:t>
            </a:r>
            <a:r>
              <a:rPr sz="1200" spc="250" dirty="0">
                <a:latin typeface="Courier New"/>
                <a:cs typeface="Courier New"/>
              </a:rPr>
              <a:t> </a:t>
            </a:r>
            <a:r>
              <a:rPr sz="1200" spc="229" dirty="0">
                <a:latin typeface="Courier New"/>
                <a:cs typeface="Courier New"/>
              </a:rPr>
              <a:t>=</a:t>
            </a:r>
            <a:r>
              <a:rPr sz="1200" spc="245" dirty="0">
                <a:latin typeface="Courier New"/>
                <a:cs typeface="Courier New"/>
              </a:rPr>
              <a:t> </a:t>
            </a:r>
            <a:r>
              <a:rPr sz="1200" spc="215" dirty="0">
                <a:latin typeface="Courier New"/>
                <a:cs typeface="Courier New"/>
              </a:rPr>
              <a:t>Constante</a:t>
            </a:r>
            <a:endParaRPr sz="12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19131" y="925235"/>
          <a:ext cx="6053453" cy="249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180" dirty="0">
                          <a:latin typeface="Courier New"/>
                          <a:cs typeface="Courier New"/>
                        </a:rPr>
                        <a:t>V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5240" marB="0"/>
                </a:tc>
                <a:tc gridSpan="2">
                  <a:txBody>
                    <a:bodyPr/>
                    <a:lstStyle/>
                    <a:p>
                      <a:pPr marL="7943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180" dirty="0">
                          <a:latin typeface="Courier New"/>
                          <a:cs typeface="Courier New"/>
                        </a:rPr>
                        <a:t>I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734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180" dirty="0">
                          <a:latin typeface="Courier New"/>
                          <a:cs typeface="Courier New"/>
                        </a:rPr>
                        <a:t>V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5240" marB="0"/>
                </a:tc>
                <a:tc gridSpan="2"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180" dirty="0">
                          <a:latin typeface="Courier New"/>
                          <a:cs typeface="Courier New"/>
                        </a:rPr>
                        <a:t>I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R="175260" algn="r">
                        <a:lnSpc>
                          <a:spcPts val="124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68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24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46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124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36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24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20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60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60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310"/>
                        </a:lnSpc>
                      </a:pPr>
                      <a:r>
                        <a:rPr sz="1200" spc="204" dirty="0">
                          <a:latin typeface="Courier New"/>
                          <a:cs typeface="Courier New"/>
                        </a:rPr>
                        <a:t>34,5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25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60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80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34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31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56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94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310"/>
                        </a:lnSpc>
                      </a:pPr>
                      <a:r>
                        <a:rPr sz="1200" spc="204" dirty="0">
                          <a:latin typeface="Courier New"/>
                          <a:cs typeface="Courier New"/>
                        </a:rPr>
                        <a:t>33,5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38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50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115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32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50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45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130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31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62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42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135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29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83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c.c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185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27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108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R="175260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Vº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200" spc="180" dirty="0">
                          <a:latin typeface="Courier New"/>
                          <a:cs typeface="Courier New"/>
                        </a:rPr>
                        <a:t>=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75V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310"/>
                        </a:lnSpc>
                      </a:pPr>
                      <a:r>
                        <a:rPr sz="1200" spc="204" dirty="0">
                          <a:latin typeface="Courier New"/>
                          <a:cs typeface="Courier New"/>
                        </a:rPr>
                        <a:t>24,5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150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c.c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470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Vº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10"/>
                        </a:lnSpc>
                      </a:pPr>
                      <a:r>
                        <a:rPr sz="1200" spc="180" dirty="0">
                          <a:latin typeface="Courier New"/>
                          <a:cs typeface="Courier New"/>
                        </a:rPr>
                        <a:t>=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310"/>
                        </a:lnSpc>
                      </a:pPr>
                      <a:r>
                        <a:rPr sz="1200" spc="200" dirty="0">
                          <a:latin typeface="Courier New"/>
                          <a:cs typeface="Courier New"/>
                        </a:rPr>
                        <a:t>39V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406396" y="925235"/>
            <a:ext cx="1711325" cy="2284730"/>
          </a:xfrm>
          <a:custGeom>
            <a:avLst/>
            <a:gdLst/>
            <a:ahLst/>
            <a:cxnLst/>
            <a:rect l="l" t="t" r="r" b="b"/>
            <a:pathLst>
              <a:path w="1711325" h="2284730">
                <a:moveTo>
                  <a:pt x="0" y="274161"/>
                </a:moveTo>
                <a:lnTo>
                  <a:pt x="1711164" y="274161"/>
                </a:lnTo>
              </a:path>
              <a:path w="1711325" h="2284730">
                <a:moveTo>
                  <a:pt x="855582" y="0"/>
                </a:moveTo>
                <a:lnTo>
                  <a:pt x="855582" y="2284707"/>
                </a:lnTo>
              </a:path>
            </a:pathLst>
          </a:custGeom>
          <a:ln w="11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0711" y="925235"/>
            <a:ext cx="1711325" cy="1919605"/>
          </a:xfrm>
          <a:custGeom>
            <a:avLst/>
            <a:gdLst/>
            <a:ahLst/>
            <a:cxnLst/>
            <a:rect l="l" t="t" r="r" b="b"/>
            <a:pathLst>
              <a:path w="1711325" h="1919605">
                <a:moveTo>
                  <a:pt x="0" y="274161"/>
                </a:moveTo>
                <a:lnTo>
                  <a:pt x="1711164" y="274161"/>
                </a:lnTo>
              </a:path>
              <a:path w="1711325" h="1919605">
                <a:moveTo>
                  <a:pt x="733356" y="0"/>
                </a:moveTo>
                <a:lnTo>
                  <a:pt x="733356" y="1919158"/>
                </a:lnTo>
              </a:path>
            </a:pathLst>
          </a:custGeom>
          <a:ln w="11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0583" y="3575430"/>
            <a:ext cx="6312185" cy="3273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94783"/>
            <a:ext cx="8990965" cy="502539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sz="1800" b="1" dirty="0">
                <a:latin typeface="Arial"/>
                <a:cs typeface="Arial"/>
              </a:rPr>
              <a:t>DEFINICIÓN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SOLDADURA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ARCO</a:t>
            </a:r>
            <a:endParaRPr sz="1800">
              <a:latin typeface="Arial"/>
              <a:cs typeface="Arial"/>
            </a:endParaRPr>
          </a:p>
          <a:p>
            <a:pPr marL="12700" marR="889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mencionados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clasificación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destaca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arco.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consiste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voltaico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establece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 un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 de características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adecuadas.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Arial"/>
                <a:cs typeface="Arial"/>
              </a:rPr>
              <a:t>Historia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factibilidad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mencionado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surge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descubrimiento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efectuado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año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1808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Sir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Humphry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Davy,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según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cual,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electricidad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ser </a:t>
            </a:r>
            <a:r>
              <a:rPr sz="1800" dirty="0">
                <a:latin typeface="Microsoft Sans Serif"/>
                <a:cs typeface="Microsoft Sans Serif"/>
              </a:rPr>
              <a:t>conducida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aire,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carbón,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conformando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hoy </a:t>
            </a:r>
            <a:r>
              <a:rPr sz="1800" dirty="0">
                <a:latin typeface="Microsoft Sans Serif"/>
                <a:cs typeface="Microsoft Sans Serif"/>
              </a:rPr>
              <a:t>conocemos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descarga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gaseosa.</a:t>
            </a:r>
            <a:endParaRPr sz="180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observa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elevación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local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cantidad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disipado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electrodos.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tarde,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año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1886,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Bernardos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observó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era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posible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reproducir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fenómeno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carbón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metal.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consecuencia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lograba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localizada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podía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emplearse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piezas.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experiencias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era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provista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baterías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acumuladores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generadores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continua.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resultó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satisfactorio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para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904994"/>
            <a:ext cx="898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  <a:tab pos="2265045" algn="l"/>
                <a:tab pos="2675255" algn="l"/>
                <a:tab pos="3516629" algn="l"/>
                <a:tab pos="4331970" algn="l"/>
                <a:tab pos="4944745" algn="l"/>
                <a:tab pos="5353050" algn="l"/>
                <a:tab pos="6322695" algn="l"/>
                <a:tab pos="7252334" algn="l"/>
                <a:tab pos="7853045" algn="l"/>
                <a:tab pos="84645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efectuar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soldaduras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aceros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dulces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pero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ninguna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manera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apto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para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otros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057444"/>
            <a:ext cx="8986520" cy="10928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spc="-10" dirty="0">
                <a:latin typeface="Microsoft Sans Serif"/>
                <a:cs typeface="Microsoft Sans Serif"/>
              </a:rPr>
              <a:t>materiales.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desarrollos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principios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básicos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sido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general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lentos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prácticas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operativas.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embargo,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últimos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124447"/>
            <a:ext cx="898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37870" algn="l"/>
                <a:tab pos="1210310" algn="l"/>
                <a:tab pos="1821814" algn="l"/>
                <a:tab pos="3234690" algn="l"/>
                <a:tab pos="3592829" algn="l"/>
                <a:tab pos="4838065" algn="l"/>
                <a:tab pos="5180965" algn="l"/>
                <a:tab pos="6632575" algn="l"/>
                <a:tab pos="7155180" algn="l"/>
                <a:tab pos="886079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años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han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comenzado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reconocer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comprender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características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comportamiento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aplicándolos 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desarrollo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nuevos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procesos.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8989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Relacionando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ahora</a:t>
            </a:r>
            <a:r>
              <a:rPr b="0" spc="1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la</a:t>
            </a:r>
            <a:r>
              <a:rPr b="0" spc="1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función</a:t>
            </a:r>
            <a:r>
              <a:rPr b="0" spc="14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tensión-</a:t>
            </a:r>
            <a:r>
              <a:rPr b="0" dirty="0">
                <a:latin typeface="Microsoft Sans Serif"/>
                <a:cs typeface="Microsoft Sans Serif"/>
              </a:rPr>
              <a:t>corriente</a:t>
            </a:r>
            <a:r>
              <a:rPr b="0" spc="1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del</a:t>
            </a:r>
            <a:r>
              <a:rPr b="0" spc="1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arco</a:t>
            </a:r>
            <a:r>
              <a:rPr b="0" spc="1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con</a:t>
            </a:r>
            <a:r>
              <a:rPr b="0" spc="1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la</a:t>
            </a:r>
            <a:r>
              <a:rPr b="0" spc="1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curva</a:t>
            </a:r>
            <a:r>
              <a:rPr b="0" spc="1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14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característica </a:t>
            </a:r>
            <a:r>
              <a:rPr b="0" dirty="0">
                <a:latin typeface="Microsoft Sans Serif"/>
                <a:cs typeface="Microsoft Sans Serif"/>
              </a:rPr>
              <a:t>externa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 la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máquina: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6704" y="647408"/>
            <a:ext cx="3319779" cy="7810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 marR="3081655">
              <a:lnSpc>
                <a:spcPct val="104600"/>
              </a:lnSpc>
              <a:spcBef>
                <a:spcPts val="15"/>
              </a:spcBef>
            </a:pPr>
            <a:r>
              <a:rPr sz="1600" spc="-50" dirty="0">
                <a:latin typeface="Courier New"/>
                <a:cs typeface="Courier New"/>
              </a:rPr>
              <a:t>V </a:t>
            </a:r>
            <a:r>
              <a:rPr sz="1600" spc="-25" dirty="0">
                <a:latin typeface="Courier New"/>
                <a:cs typeface="Courier New"/>
              </a:rPr>
              <a:t>V</a:t>
            </a:r>
            <a:r>
              <a:rPr sz="1575" spc="-37" baseline="-10582" dirty="0">
                <a:latin typeface="Courier New"/>
                <a:cs typeface="Courier New"/>
              </a:rPr>
              <a:t>0</a:t>
            </a:r>
            <a:endParaRPr sz="1575" baseline="-10582">
              <a:latin typeface="Courier New"/>
              <a:cs typeface="Courier New"/>
            </a:endParaRPr>
          </a:p>
          <a:p>
            <a:pPr marL="1618615">
              <a:lnSpc>
                <a:spcPct val="100000"/>
              </a:lnSpc>
              <a:spcBef>
                <a:spcPts val="95"/>
              </a:spcBef>
              <a:tabLst>
                <a:tab pos="3089275" algn="l"/>
              </a:tabLst>
            </a:pPr>
            <a:r>
              <a:rPr sz="1600" spc="-25" dirty="0">
                <a:latin typeface="Courier New"/>
                <a:cs typeface="Courier New"/>
              </a:rPr>
              <a:t>P</a:t>
            </a:r>
            <a:r>
              <a:rPr sz="1575" spc="-37" baseline="-10582" dirty="0">
                <a:latin typeface="Courier New"/>
                <a:cs typeface="Courier New"/>
              </a:rPr>
              <a:t>2</a:t>
            </a:r>
            <a:r>
              <a:rPr sz="1575" baseline="-10582" dirty="0">
                <a:latin typeface="Courier New"/>
                <a:cs typeface="Courier New"/>
              </a:rPr>
              <a:t>	</a:t>
            </a:r>
            <a:r>
              <a:rPr sz="1600" spc="-25" dirty="0">
                <a:latin typeface="Courier New"/>
                <a:cs typeface="Courier New"/>
              </a:rPr>
              <a:t>d</a:t>
            </a:r>
            <a:r>
              <a:rPr sz="1575" spc="-37" baseline="-10582" dirty="0">
                <a:latin typeface="Courier New"/>
                <a:cs typeface="Courier New"/>
              </a:rPr>
              <a:t>2</a:t>
            </a:r>
            <a:endParaRPr sz="1575" baseline="-10582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5012" y="1923772"/>
            <a:ext cx="2813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25" dirty="0">
                <a:latin typeface="Courier New"/>
                <a:cs typeface="Courier New"/>
              </a:rPr>
              <a:t>P</a:t>
            </a:r>
            <a:r>
              <a:rPr sz="1575" spc="-37" baseline="-10582" dirty="0">
                <a:latin typeface="Courier New"/>
                <a:cs typeface="Courier New"/>
              </a:rPr>
              <a:t>1</a:t>
            </a:r>
            <a:endParaRPr sz="1575" baseline="-10582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8132" y="1923772"/>
            <a:ext cx="2813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25" dirty="0">
                <a:latin typeface="Courier New"/>
                <a:cs typeface="Courier New"/>
              </a:rPr>
              <a:t>d</a:t>
            </a:r>
            <a:r>
              <a:rPr sz="1575" spc="-37" baseline="-10582" dirty="0">
                <a:latin typeface="Courier New"/>
                <a:cs typeface="Courier New"/>
              </a:rPr>
              <a:t>1</a:t>
            </a:r>
            <a:endParaRPr sz="1575" baseline="-10582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7543" y="2716009"/>
            <a:ext cx="362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spc="-37" baseline="6944" dirty="0">
                <a:latin typeface="Courier New"/>
                <a:cs typeface="Courier New"/>
              </a:rPr>
              <a:t>I</a:t>
            </a:r>
            <a:r>
              <a:rPr sz="1050" spc="-25" dirty="0">
                <a:latin typeface="Courier New"/>
                <a:cs typeface="Courier New"/>
              </a:rPr>
              <a:t>cc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8129" y="2689479"/>
            <a:ext cx="1479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latin typeface="Courier New"/>
                <a:cs typeface="Courier New"/>
              </a:rPr>
              <a:t>I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6187" y="2689479"/>
            <a:ext cx="8832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ourier New"/>
                <a:cs typeface="Courier New"/>
              </a:rPr>
              <a:t>Fig.</a:t>
            </a:r>
            <a:r>
              <a:rPr sz="1600" spc="-15" dirty="0">
                <a:latin typeface="Courier New"/>
                <a:cs typeface="Courier New"/>
              </a:rPr>
              <a:t> </a:t>
            </a:r>
            <a:r>
              <a:rPr sz="1600" spc="-25" dirty="0">
                <a:latin typeface="Courier New"/>
                <a:cs typeface="Courier New"/>
              </a:rPr>
              <a:t>33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55771" y="774562"/>
            <a:ext cx="2753360" cy="2255520"/>
            <a:chOff x="2855771" y="774562"/>
            <a:chExt cx="2753360" cy="2255520"/>
          </a:xfrm>
        </p:grpSpPr>
        <p:sp>
          <p:nvSpPr>
            <p:cNvPr id="10" name="object 10"/>
            <p:cNvSpPr/>
            <p:nvPr/>
          </p:nvSpPr>
          <p:spPr>
            <a:xfrm>
              <a:off x="2855760" y="774572"/>
              <a:ext cx="2501900" cy="2255520"/>
            </a:xfrm>
            <a:custGeom>
              <a:avLst/>
              <a:gdLst/>
              <a:ahLst/>
              <a:cxnLst/>
              <a:rect l="l" t="t" r="r" b="b"/>
              <a:pathLst>
                <a:path w="2501900" h="2255520">
                  <a:moveTo>
                    <a:pt x="2501684" y="2204034"/>
                  </a:moveTo>
                  <a:lnTo>
                    <a:pt x="2484666" y="2195538"/>
                  </a:lnTo>
                  <a:lnTo>
                    <a:pt x="2399576" y="2153018"/>
                  </a:lnTo>
                  <a:lnTo>
                    <a:pt x="2399576" y="2195538"/>
                  </a:lnTo>
                  <a:lnTo>
                    <a:pt x="59563" y="2195538"/>
                  </a:lnTo>
                  <a:lnTo>
                    <a:pt x="59563" y="102031"/>
                  </a:lnTo>
                  <a:lnTo>
                    <a:pt x="102120" y="102031"/>
                  </a:lnTo>
                  <a:lnTo>
                    <a:pt x="89357" y="76530"/>
                  </a:lnTo>
                  <a:lnTo>
                    <a:pt x="51054" y="0"/>
                  </a:lnTo>
                  <a:lnTo>
                    <a:pt x="0" y="102031"/>
                  </a:lnTo>
                  <a:lnTo>
                    <a:pt x="42545" y="102031"/>
                  </a:lnTo>
                  <a:lnTo>
                    <a:pt x="42545" y="2199348"/>
                  </a:lnTo>
                  <a:lnTo>
                    <a:pt x="42545" y="2208746"/>
                  </a:lnTo>
                  <a:lnTo>
                    <a:pt x="46291" y="2212543"/>
                  </a:lnTo>
                  <a:lnTo>
                    <a:pt x="55829" y="2212543"/>
                  </a:lnTo>
                  <a:lnTo>
                    <a:pt x="2399576" y="2212543"/>
                  </a:lnTo>
                  <a:lnTo>
                    <a:pt x="2399576" y="2255062"/>
                  </a:lnTo>
                  <a:lnTo>
                    <a:pt x="2484666" y="2212543"/>
                  </a:lnTo>
                  <a:lnTo>
                    <a:pt x="2501684" y="2204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6826" y="1141905"/>
              <a:ext cx="2696210" cy="1837055"/>
            </a:xfrm>
            <a:custGeom>
              <a:avLst/>
              <a:gdLst/>
              <a:ahLst/>
              <a:cxnLst/>
              <a:rect l="l" t="t" r="r" b="b"/>
              <a:pathLst>
                <a:path w="2696210" h="1837055">
                  <a:moveTo>
                    <a:pt x="0" y="0"/>
                  </a:moveTo>
                  <a:lnTo>
                    <a:pt x="54917" y="3178"/>
                  </a:lnTo>
                  <a:lnTo>
                    <a:pt x="109775" y="6423"/>
                  </a:lnTo>
                  <a:lnTo>
                    <a:pt x="164511" y="9805"/>
                  </a:lnTo>
                  <a:lnTo>
                    <a:pt x="219067" y="13389"/>
                  </a:lnTo>
                  <a:lnTo>
                    <a:pt x="273382" y="17245"/>
                  </a:lnTo>
                  <a:lnTo>
                    <a:pt x="327395" y="21440"/>
                  </a:lnTo>
                  <a:lnTo>
                    <a:pt x="381047" y="26041"/>
                  </a:lnTo>
                  <a:lnTo>
                    <a:pt x="434277" y="31117"/>
                  </a:lnTo>
                  <a:lnTo>
                    <a:pt x="487024" y="36735"/>
                  </a:lnTo>
                  <a:lnTo>
                    <a:pt x="539229" y="42963"/>
                  </a:lnTo>
                  <a:lnTo>
                    <a:pt x="590830" y="49869"/>
                  </a:lnTo>
                  <a:lnTo>
                    <a:pt x="641769" y="57521"/>
                  </a:lnTo>
                  <a:lnTo>
                    <a:pt x="691984" y="65985"/>
                  </a:lnTo>
                  <a:lnTo>
                    <a:pt x="741416" y="75331"/>
                  </a:lnTo>
                  <a:lnTo>
                    <a:pt x="790003" y="85626"/>
                  </a:lnTo>
                  <a:lnTo>
                    <a:pt x="837686" y="96937"/>
                  </a:lnTo>
                  <a:lnTo>
                    <a:pt x="884405" y="109333"/>
                  </a:lnTo>
                  <a:lnTo>
                    <a:pt x="930098" y="122882"/>
                  </a:lnTo>
                  <a:lnTo>
                    <a:pt x="974707" y="137650"/>
                  </a:lnTo>
                  <a:lnTo>
                    <a:pt x="1018169" y="153706"/>
                  </a:lnTo>
                  <a:lnTo>
                    <a:pt x="1060427" y="171117"/>
                  </a:lnTo>
                  <a:lnTo>
                    <a:pt x="1101418" y="189952"/>
                  </a:lnTo>
                  <a:lnTo>
                    <a:pt x="1141082" y="210278"/>
                  </a:lnTo>
                  <a:lnTo>
                    <a:pt x="1179360" y="232163"/>
                  </a:lnTo>
                  <a:lnTo>
                    <a:pt x="1216192" y="255674"/>
                  </a:lnTo>
                  <a:lnTo>
                    <a:pt x="1251516" y="280880"/>
                  </a:lnTo>
                  <a:lnTo>
                    <a:pt x="1285272" y="307848"/>
                  </a:lnTo>
                  <a:lnTo>
                    <a:pt x="1317401" y="336647"/>
                  </a:lnTo>
                  <a:lnTo>
                    <a:pt x="1347841" y="367343"/>
                  </a:lnTo>
                  <a:lnTo>
                    <a:pt x="1374691" y="398895"/>
                  </a:lnTo>
                  <a:lnTo>
                    <a:pt x="1399945" y="434127"/>
                  </a:lnTo>
                  <a:lnTo>
                    <a:pt x="1423665" y="472765"/>
                  </a:lnTo>
                  <a:lnTo>
                    <a:pt x="1445912" y="514540"/>
                  </a:lnTo>
                  <a:lnTo>
                    <a:pt x="1466749" y="559180"/>
                  </a:lnTo>
                  <a:lnTo>
                    <a:pt x="1486236" y="606414"/>
                  </a:lnTo>
                  <a:lnTo>
                    <a:pt x="1504436" y="655970"/>
                  </a:lnTo>
                  <a:lnTo>
                    <a:pt x="1521411" y="707577"/>
                  </a:lnTo>
                  <a:lnTo>
                    <a:pt x="1537221" y="760964"/>
                  </a:lnTo>
                  <a:lnTo>
                    <a:pt x="1551930" y="815859"/>
                  </a:lnTo>
                  <a:lnTo>
                    <a:pt x="1565597" y="871992"/>
                  </a:lnTo>
                  <a:lnTo>
                    <a:pt x="1578286" y="929090"/>
                  </a:lnTo>
                  <a:lnTo>
                    <a:pt x="1590057" y="986884"/>
                  </a:lnTo>
                  <a:lnTo>
                    <a:pt x="1600973" y="1045100"/>
                  </a:lnTo>
                  <a:lnTo>
                    <a:pt x="1611095" y="1103469"/>
                  </a:lnTo>
                  <a:lnTo>
                    <a:pt x="1620485" y="1161719"/>
                  </a:lnTo>
                  <a:lnTo>
                    <a:pt x="1629205" y="1219578"/>
                  </a:lnTo>
                  <a:lnTo>
                    <a:pt x="1637316" y="1276776"/>
                  </a:lnTo>
                  <a:lnTo>
                    <a:pt x="1644880" y="1333040"/>
                  </a:lnTo>
                  <a:lnTo>
                    <a:pt x="1651958" y="1388101"/>
                  </a:lnTo>
                  <a:lnTo>
                    <a:pt x="1658613" y="1441686"/>
                  </a:lnTo>
                  <a:lnTo>
                    <a:pt x="1664906" y="1493524"/>
                  </a:lnTo>
                  <a:lnTo>
                    <a:pt x="1670899" y="1543344"/>
                  </a:lnTo>
                  <a:lnTo>
                    <a:pt x="1676653" y="1590874"/>
                  </a:lnTo>
                  <a:lnTo>
                    <a:pt x="1682230" y="1635844"/>
                  </a:lnTo>
                  <a:lnTo>
                    <a:pt x="1687692" y="1677982"/>
                  </a:lnTo>
                  <a:lnTo>
                    <a:pt x="1693101" y="1717017"/>
                  </a:lnTo>
                  <a:lnTo>
                    <a:pt x="1704004" y="1784692"/>
                  </a:lnTo>
                  <a:lnTo>
                    <a:pt x="1709623" y="1812789"/>
                  </a:lnTo>
                  <a:lnTo>
                    <a:pt x="1715435" y="1836698"/>
                  </a:lnTo>
                </a:path>
                <a:path w="2696210" h="1837055">
                  <a:moveTo>
                    <a:pt x="735186" y="959156"/>
                  </a:moveTo>
                  <a:lnTo>
                    <a:pt x="731895" y="985762"/>
                  </a:lnTo>
                  <a:lnTo>
                    <a:pt x="731835" y="1011292"/>
                  </a:lnTo>
                  <a:lnTo>
                    <a:pt x="738237" y="1034670"/>
                  </a:lnTo>
                  <a:lnTo>
                    <a:pt x="754331" y="1054819"/>
                  </a:lnTo>
                  <a:lnTo>
                    <a:pt x="783349" y="1070663"/>
                  </a:lnTo>
                  <a:lnTo>
                    <a:pt x="828520" y="1081126"/>
                  </a:lnTo>
                  <a:lnTo>
                    <a:pt x="893076" y="1085132"/>
                  </a:lnTo>
                  <a:lnTo>
                    <a:pt x="980248" y="1081604"/>
                  </a:lnTo>
                  <a:lnTo>
                    <a:pt x="1047561" y="1074506"/>
                  </a:lnTo>
                  <a:lnTo>
                    <a:pt x="1086980" y="1069174"/>
                  </a:lnTo>
                  <a:lnTo>
                    <a:pt x="1129815" y="1062779"/>
                  </a:lnTo>
                  <a:lnTo>
                    <a:pt x="1175751" y="1055414"/>
                  </a:lnTo>
                  <a:lnTo>
                    <a:pt x="1224470" y="1047171"/>
                  </a:lnTo>
                  <a:lnTo>
                    <a:pt x="1275654" y="1038144"/>
                  </a:lnTo>
                  <a:lnTo>
                    <a:pt x="1328985" y="1028427"/>
                  </a:lnTo>
                  <a:lnTo>
                    <a:pt x="1384147" y="1018113"/>
                  </a:lnTo>
                  <a:lnTo>
                    <a:pt x="1440821" y="1007294"/>
                  </a:lnTo>
                  <a:lnTo>
                    <a:pt x="1498691" y="996065"/>
                  </a:lnTo>
                  <a:lnTo>
                    <a:pt x="1557438" y="984519"/>
                  </a:lnTo>
                  <a:lnTo>
                    <a:pt x="1616746" y="972749"/>
                  </a:lnTo>
                  <a:lnTo>
                    <a:pt x="1676297" y="960848"/>
                  </a:lnTo>
                  <a:lnTo>
                    <a:pt x="1735772" y="948910"/>
                  </a:lnTo>
                  <a:lnTo>
                    <a:pt x="1794856" y="937028"/>
                  </a:lnTo>
                  <a:lnTo>
                    <a:pt x="1853230" y="925295"/>
                  </a:lnTo>
                  <a:lnTo>
                    <a:pt x="1910577" y="913805"/>
                  </a:lnTo>
                  <a:lnTo>
                    <a:pt x="1966579" y="902651"/>
                  </a:lnTo>
                  <a:lnTo>
                    <a:pt x="2020919" y="891926"/>
                  </a:lnTo>
                  <a:lnTo>
                    <a:pt x="2073279" y="881724"/>
                  </a:lnTo>
                  <a:lnTo>
                    <a:pt x="2123342" y="872137"/>
                  </a:lnTo>
                  <a:lnTo>
                    <a:pt x="2170791" y="863260"/>
                  </a:lnTo>
                  <a:lnTo>
                    <a:pt x="2215308" y="855185"/>
                  </a:lnTo>
                  <a:lnTo>
                    <a:pt x="2256575" y="848006"/>
                  </a:lnTo>
                  <a:lnTo>
                    <a:pt x="2294275" y="841816"/>
                  </a:lnTo>
                  <a:lnTo>
                    <a:pt x="2423458" y="824990"/>
                  </a:lnTo>
                  <a:lnTo>
                    <a:pt x="2497527" y="819489"/>
                  </a:lnTo>
                  <a:lnTo>
                    <a:pt x="2553887" y="818772"/>
                  </a:lnTo>
                  <a:lnTo>
                    <a:pt x="2596127" y="821403"/>
                  </a:lnTo>
                  <a:lnTo>
                    <a:pt x="2627836" y="825947"/>
                  </a:lnTo>
                  <a:lnTo>
                    <a:pt x="2652606" y="830969"/>
                  </a:lnTo>
                  <a:lnTo>
                    <a:pt x="2674025" y="835034"/>
                  </a:lnTo>
                  <a:lnTo>
                    <a:pt x="2695683" y="836709"/>
                  </a:lnTo>
                </a:path>
              </a:pathLst>
            </a:custGeom>
            <a:ln w="12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6826" y="1509249"/>
              <a:ext cx="1593215" cy="1469390"/>
            </a:xfrm>
            <a:custGeom>
              <a:avLst/>
              <a:gdLst/>
              <a:ahLst/>
              <a:cxnLst/>
              <a:rect l="l" t="t" r="r" b="b"/>
              <a:pathLst>
                <a:path w="1593214" h="1469389">
                  <a:moveTo>
                    <a:pt x="1592903" y="612221"/>
                  </a:moveTo>
                  <a:lnTo>
                    <a:pt x="0" y="612221"/>
                  </a:lnTo>
                </a:path>
                <a:path w="1593214" h="1469389">
                  <a:moveTo>
                    <a:pt x="1347841" y="0"/>
                  </a:moveTo>
                  <a:lnTo>
                    <a:pt x="1347841" y="1469355"/>
                  </a:lnTo>
                </a:path>
                <a:path w="1593214" h="1469389">
                  <a:moveTo>
                    <a:pt x="1347841" y="0"/>
                  </a:moveTo>
                  <a:lnTo>
                    <a:pt x="0" y="0"/>
                  </a:lnTo>
                </a:path>
                <a:path w="1593214" h="1469389">
                  <a:moveTo>
                    <a:pt x="1592903" y="612221"/>
                  </a:moveTo>
                  <a:lnTo>
                    <a:pt x="1592903" y="1469355"/>
                  </a:lnTo>
                </a:path>
              </a:pathLst>
            </a:custGeom>
            <a:ln w="12759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4022" y="1409680"/>
              <a:ext cx="1964055" cy="266700"/>
            </a:xfrm>
            <a:custGeom>
              <a:avLst/>
              <a:gdLst/>
              <a:ahLst/>
              <a:cxnLst/>
              <a:rect l="l" t="t" r="r" b="b"/>
              <a:pathLst>
                <a:path w="1964054" h="266700">
                  <a:moveTo>
                    <a:pt x="3350" y="140367"/>
                  </a:moveTo>
                  <a:lnTo>
                    <a:pt x="59" y="166973"/>
                  </a:lnTo>
                  <a:lnTo>
                    <a:pt x="0" y="192503"/>
                  </a:lnTo>
                  <a:lnTo>
                    <a:pt x="6401" y="215880"/>
                  </a:lnTo>
                  <a:lnTo>
                    <a:pt x="22495" y="236029"/>
                  </a:lnTo>
                  <a:lnTo>
                    <a:pt x="51513" y="251873"/>
                  </a:lnTo>
                  <a:lnTo>
                    <a:pt x="96684" y="262336"/>
                  </a:lnTo>
                  <a:lnTo>
                    <a:pt x="161240" y="266342"/>
                  </a:lnTo>
                  <a:lnTo>
                    <a:pt x="248412" y="262815"/>
                  </a:lnTo>
                  <a:lnTo>
                    <a:pt x="315725" y="255717"/>
                  </a:lnTo>
                  <a:lnTo>
                    <a:pt x="355144" y="250386"/>
                  </a:lnTo>
                  <a:lnTo>
                    <a:pt x="397979" y="243991"/>
                  </a:lnTo>
                  <a:lnTo>
                    <a:pt x="443915" y="236626"/>
                  </a:lnTo>
                  <a:lnTo>
                    <a:pt x="492634" y="228384"/>
                  </a:lnTo>
                  <a:lnTo>
                    <a:pt x="543818" y="219358"/>
                  </a:lnTo>
                  <a:lnTo>
                    <a:pt x="597149" y="209641"/>
                  </a:lnTo>
                  <a:lnTo>
                    <a:pt x="652311" y="199328"/>
                  </a:lnTo>
                  <a:lnTo>
                    <a:pt x="708985" y="188510"/>
                  </a:lnTo>
                  <a:lnTo>
                    <a:pt x="766855" y="177282"/>
                  </a:lnTo>
                  <a:lnTo>
                    <a:pt x="825602" y="165737"/>
                  </a:lnTo>
                  <a:lnTo>
                    <a:pt x="884910" y="153968"/>
                  </a:lnTo>
                  <a:lnTo>
                    <a:pt x="944461" y="142068"/>
                  </a:lnTo>
                  <a:lnTo>
                    <a:pt x="1003936" y="130131"/>
                  </a:lnTo>
                  <a:lnTo>
                    <a:pt x="1063020" y="118250"/>
                  </a:lnTo>
                  <a:lnTo>
                    <a:pt x="1121394" y="106518"/>
                  </a:lnTo>
                  <a:lnTo>
                    <a:pt x="1178741" y="95028"/>
                  </a:lnTo>
                  <a:lnTo>
                    <a:pt x="1234743" y="83875"/>
                  </a:lnTo>
                  <a:lnTo>
                    <a:pt x="1289083" y="73151"/>
                  </a:lnTo>
                  <a:lnTo>
                    <a:pt x="1341443" y="62949"/>
                  </a:lnTo>
                  <a:lnTo>
                    <a:pt x="1391506" y="53363"/>
                  </a:lnTo>
                  <a:lnTo>
                    <a:pt x="1438955" y="44486"/>
                  </a:lnTo>
                  <a:lnTo>
                    <a:pt x="1483472" y="36412"/>
                  </a:lnTo>
                  <a:lnTo>
                    <a:pt x="1524739" y="29233"/>
                  </a:lnTo>
                  <a:lnTo>
                    <a:pt x="1562439" y="23044"/>
                  </a:lnTo>
                  <a:lnTo>
                    <a:pt x="1691622" y="6218"/>
                  </a:lnTo>
                  <a:lnTo>
                    <a:pt x="1765691" y="717"/>
                  </a:lnTo>
                  <a:lnTo>
                    <a:pt x="1822051" y="0"/>
                  </a:lnTo>
                  <a:lnTo>
                    <a:pt x="1864291" y="2630"/>
                  </a:lnTo>
                  <a:lnTo>
                    <a:pt x="1896000" y="7174"/>
                  </a:lnTo>
                  <a:lnTo>
                    <a:pt x="1920770" y="12196"/>
                  </a:lnTo>
                  <a:lnTo>
                    <a:pt x="1942189" y="16262"/>
                  </a:lnTo>
                  <a:lnTo>
                    <a:pt x="1963847" y="17936"/>
                  </a:lnTo>
                </a:path>
              </a:pathLst>
            </a:custGeom>
            <a:ln w="12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147" y="3384626"/>
            <a:ext cx="898842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operación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P1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operación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P2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entre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electrodo y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d1 a </a:t>
            </a:r>
            <a:r>
              <a:rPr sz="1800" spc="-25" dirty="0">
                <a:latin typeface="Microsoft Sans Serif"/>
                <a:cs typeface="Microsoft Sans Serif"/>
              </a:rPr>
              <a:t>d2.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vemos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variación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prácticamente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nula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efectuar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cambio.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 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potencial 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notable.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variación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potencial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asegura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suministro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 manualmente.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98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eminentemente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manual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interesa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tenga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caída,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decir utilizaremos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 fuente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constante.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89852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Examinaremos</a:t>
            </a:r>
            <a:r>
              <a:rPr b="0" spc="2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ahora</a:t>
            </a:r>
            <a:r>
              <a:rPr b="0" spc="27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que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ocurre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cuando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</a:t>
            </a:r>
            <a:r>
              <a:rPr b="0" spc="29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proceso</a:t>
            </a:r>
            <a:r>
              <a:rPr b="0" spc="27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es</a:t>
            </a:r>
            <a:r>
              <a:rPr b="0" spc="2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automático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o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semiautomático </a:t>
            </a:r>
            <a:r>
              <a:rPr b="0" dirty="0">
                <a:latin typeface="Microsoft Sans Serif"/>
                <a:cs typeface="Microsoft Sans Serif"/>
              </a:rPr>
              <a:t>con</a:t>
            </a:r>
            <a:r>
              <a:rPr b="0" spc="-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alimentación de</a:t>
            </a:r>
            <a:r>
              <a:rPr b="0" spc="-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alambre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</a:t>
            </a:r>
            <a:r>
              <a:rPr b="0" spc="-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velocidad</a:t>
            </a:r>
            <a:r>
              <a:rPr b="0" spc="-10" dirty="0">
                <a:latin typeface="Microsoft Sans Serif"/>
                <a:cs typeface="Microsoft Sans Serif"/>
              </a:rPr>
              <a:t> uniforme.</a:t>
            </a:r>
          </a:p>
          <a:p>
            <a:pPr marL="12700">
              <a:lnSpc>
                <a:spcPct val="100000"/>
              </a:lnSpc>
            </a:pPr>
            <a:r>
              <a:rPr b="0" dirty="0">
                <a:latin typeface="Microsoft Sans Serif"/>
                <a:cs typeface="Microsoft Sans Serif"/>
              </a:rPr>
              <a:t>En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este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caso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conviene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utilizar una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fuente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tensión</a:t>
            </a:r>
            <a:r>
              <a:rPr b="0" spc="-10" dirty="0">
                <a:latin typeface="Microsoft Sans Serif"/>
                <a:cs typeface="Microsoft Sans Serif"/>
              </a:rPr>
              <a:t> constante.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5457" y="1388317"/>
            <a:ext cx="15494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latin typeface="Courier New"/>
                <a:cs typeface="Courier New"/>
              </a:rPr>
              <a:t>V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9758" y="1626961"/>
            <a:ext cx="2921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latin typeface="Courier New"/>
                <a:cs typeface="Courier New"/>
              </a:rPr>
              <a:t>P</a:t>
            </a:r>
            <a:r>
              <a:rPr sz="1500" spc="97" baseline="-11111" dirty="0">
                <a:latin typeface="Courier New"/>
                <a:cs typeface="Courier New"/>
              </a:rPr>
              <a:t>2</a:t>
            </a:r>
            <a:endParaRPr sz="1500" baseline="-11111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0264" y="1626961"/>
            <a:ext cx="2921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latin typeface="Courier New"/>
                <a:cs typeface="Courier New"/>
              </a:rPr>
              <a:t>d</a:t>
            </a:r>
            <a:r>
              <a:rPr sz="1500" spc="97" baseline="-11111" dirty="0">
                <a:latin typeface="Courier New"/>
                <a:cs typeface="Courier New"/>
              </a:rPr>
              <a:t>2</a:t>
            </a:r>
            <a:endParaRPr sz="1500" baseline="-11111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2861" y="1865923"/>
            <a:ext cx="2921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latin typeface="Courier New"/>
                <a:cs typeface="Courier New"/>
              </a:rPr>
              <a:t>P</a:t>
            </a:r>
            <a:r>
              <a:rPr sz="1500" spc="97" baseline="-11111" dirty="0">
                <a:latin typeface="Courier New"/>
                <a:cs typeface="Courier New"/>
              </a:rPr>
              <a:t>1</a:t>
            </a:r>
            <a:endParaRPr sz="1500" baseline="-11111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5338" y="1865923"/>
            <a:ext cx="2921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latin typeface="Courier New"/>
                <a:cs typeface="Courier New"/>
              </a:rPr>
              <a:t>d</a:t>
            </a:r>
            <a:r>
              <a:rPr sz="1500" spc="97" baseline="-11111" dirty="0">
                <a:latin typeface="Courier New"/>
                <a:cs typeface="Courier New"/>
              </a:rPr>
              <a:t>1</a:t>
            </a:r>
            <a:endParaRPr sz="1500" baseline="-11111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6798" y="3298580"/>
            <a:ext cx="15494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latin typeface="Courier New"/>
                <a:cs typeface="Courier New"/>
              </a:rPr>
              <a:t>I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5783" y="3537599"/>
            <a:ext cx="4957445" cy="508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>
              <a:lnSpc>
                <a:spcPts val="1720"/>
              </a:lnSpc>
              <a:spcBef>
                <a:spcPts val="100"/>
              </a:spcBef>
            </a:pPr>
            <a:r>
              <a:rPr sz="1500" spc="100" dirty="0">
                <a:latin typeface="Courier New"/>
                <a:cs typeface="Courier New"/>
              </a:rPr>
              <a:t>Fig.</a:t>
            </a:r>
            <a:r>
              <a:rPr sz="1500" spc="130" dirty="0">
                <a:latin typeface="Courier New"/>
                <a:cs typeface="Courier New"/>
              </a:rPr>
              <a:t> </a:t>
            </a:r>
            <a:r>
              <a:rPr sz="1500" spc="75" dirty="0">
                <a:latin typeface="Courier New"/>
                <a:cs typeface="Courier New"/>
              </a:rPr>
              <a:t>34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ts val="2080"/>
              </a:lnSpc>
              <a:tabLst>
                <a:tab pos="623570" algn="l"/>
                <a:tab pos="1804670" algn="l"/>
                <a:tab pos="2237740" algn="l"/>
                <a:tab pos="3216275" algn="l"/>
                <a:tab pos="411861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muy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pequeñas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tensión,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existen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grandes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63057" y="1486452"/>
            <a:ext cx="3666490" cy="1766570"/>
            <a:chOff x="2763057" y="1486452"/>
            <a:chExt cx="3666490" cy="1766570"/>
          </a:xfrm>
        </p:grpSpPr>
        <p:sp>
          <p:nvSpPr>
            <p:cNvPr id="11" name="object 11"/>
            <p:cNvSpPr/>
            <p:nvPr/>
          </p:nvSpPr>
          <p:spPr>
            <a:xfrm>
              <a:off x="3974419" y="2023325"/>
              <a:ext cx="2068195" cy="249554"/>
            </a:xfrm>
            <a:custGeom>
              <a:avLst/>
              <a:gdLst/>
              <a:ahLst/>
              <a:cxnLst/>
              <a:rect l="l" t="t" r="r" b="b"/>
              <a:pathLst>
                <a:path w="2068195" h="249555">
                  <a:moveTo>
                    <a:pt x="3527" y="131328"/>
                  </a:moveTo>
                  <a:lnTo>
                    <a:pt x="62" y="156239"/>
                  </a:lnTo>
                  <a:lnTo>
                    <a:pt x="0" y="180138"/>
                  </a:lnTo>
                  <a:lnTo>
                    <a:pt x="6740" y="202018"/>
                  </a:lnTo>
                  <a:lnTo>
                    <a:pt x="23686" y="220875"/>
                  </a:lnTo>
                  <a:lnTo>
                    <a:pt x="54239" y="235702"/>
                  </a:lnTo>
                  <a:lnTo>
                    <a:pt x="101800" y="245492"/>
                  </a:lnTo>
                  <a:lnTo>
                    <a:pt x="169772" y="249241"/>
                  </a:lnTo>
                  <a:lnTo>
                    <a:pt x="261557" y="245941"/>
                  </a:lnTo>
                  <a:lnTo>
                    <a:pt x="329614" y="239615"/>
                  </a:lnTo>
                  <a:lnTo>
                    <a:pt x="369311" y="234894"/>
                  </a:lnTo>
                  <a:lnTo>
                    <a:pt x="412388" y="229239"/>
                  </a:lnTo>
                  <a:lnTo>
                    <a:pt x="458544" y="222728"/>
                  </a:lnTo>
                  <a:lnTo>
                    <a:pt x="507480" y="215438"/>
                  </a:lnTo>
                  <a:lnTo>
                    <a:pt x="558896" y="207449"/>
                  </a:lnTo>
                  <a:lnTo>
                    <a:pt x="612492" y="198839"/>
                  </a:lnTo>
                  <a:lnTo>
                    <a:pt x="667969" y="189686"/>
                  </a:lnTo>
                  <a:lnTo>
                    <a:pt x="725028" y="180069"/>
                  </a:lnTo>
                  <a:lnTo>
                    <a:pt x="783367" y="170065"/>
                  </a:lnTo>
                  <a:lnTo>
                    <a:pt x="842688" y="159753"/>
                  </a:lnTo>
                  <a:lnTo>
                    <a:pt x="902690" y="149212"/>
                  </a:lnTo>
                  <a:lnTo>
                    <a:pt x="963075" y="138519"/>
                  </a:lnTo>
                  <a:lnTo>
                    <a:pt x="1023542" y="127753"/>
                  </a:lnTo>
                  <a:lnTo>
                    <a:pt x="1083791" y="116993"/>
                  </a:lnTo>
                  <a:lnTo>
                    <a:pt x="1143523" y="106316"/>
                  </a:lnTo>
                  <a:lnTo>
                    <a:pt x="1202439" y="95801"/>
                  </a:lnTo>
                  <a:lnTo>
                    <a:pt x="1260237" y="85526"/>
                  </a:lnTo>
                  <a:lnTo>
                    <a:pt x="1316620" y="75569"/>
                  </a:lnTo>
                  <a:lnTo>
                    <a:pt x="1371286" y="66009"/>
                  </a:lnTo>
                  <a:lnTo>
                    <a:pt x="1423936" y="56925"/>
                  </a:lnTo>
                  <a:lnTo>
                    <a:pt x="1474271" y="48393"/>
                  </a:lnTo>
                  <a:lnTo>
                    <a:pt x="1521990" y="40494"/>
                  </a:lnTo>
                  <a:lnTo>
                    <a:pt x="1566795" y="33304"/>
                  </a:lnTo>
                  <a:lnTo>
                    <a:pt x="1608384" y="26903"/>
                  </a:lnTo>
                  <a:lnTo>
                    <a:pt x="1646459" y="21369"/>
                  </a:lnTo>
                  <a:lnTo>
                    <a:pt x="1781135" y="5816"/>
                  </a:lnTo>
                  <a:lnTo>
                    <a:pt x="1859123" y="671"/>
                  </a:lnTo>
                  <a:lnTo>
                    <a:pt x="1918465" y="0"/>
                  </a:lnTo>
                  <a:lnTo>
                    <a:pt x="1962940" y="2461"/>
                  </a:lnTo>
                  <a:lnTo>
                    <a:pt x="1996327" y="6711"/>
                  </a:lnTo>
                  <a:lnTo>
                    <a:pt x="2022407" y="11410"/>
                  </a:lnTo>
                  <a:lnTo>
                    <a:pt x="2044960" y="15213"/>
                  </a:lnTo>
                  <a:lnTo>
                    <a:pt x="2067764" y="16779"/>
                  </a:lnTo>
                </a:path>
              </a:pathLst>
            </a:custGeom>
            <a:ln w="11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3050" y="1486458"/>
              <a:ext cx="3666490" cy="1766570"/>
            </a:xfrm>
            <a:custGeom>
              <a:avLst/>
              <a:gdLst/>
              <a:ahLst/>
              <a:cxnLst/>
              <a:rect l="l" t="t" r="r" b="b"/>
              <a:pathLst>
                <a:path w="3666490" h="1766570">
                  <a:moveTo>
                    <a:pt x="3666172" y="1718297"/>
                  </a:moveTo>
                  <a:lnTo>
                    <a:pt x="3648252" y="1710347"/>
                  </a:lnTo>
                  <a:lnTo>
                    <a:pt x="3558654" y="1670570"/>
                  </a:lnTo>
                  <a:lnTo>
                    <a:pt x="3558654" y="1710347"/>
                  </a:lnTo>
                  <a:lnTo>
                    <a:pt x="62712" y="1710347"/>
                  </a:lnTo>
                  <a:lnTo>
                    <a:pt x="62712" y="95453"/>
                  </a:lnTo>
                  <a:lnTo>
                    <a:pt x="107518" y="95453"/>
                  </a:lnTo>
                  <a:lnTo>
                    <a:pt x="94068" y="71589"/>
                  </a:lnTo>
                  <a:lnTo>
                    <a:pt x="53759" y="0"/>
                  </a:lnTo>
                  <a:lnTo>
                    <a:pt x="0" y="95453"/>
                  </a:lnTo>
                  <a:lnTo>
                    <a:pt x="44792" y="95453"/>
                  </a:lnTo>
                  <a:lnTo>
                    <a:pt x="44792" y="1713890"/>
                  </a:lnTo>
                  <a:lnTo>
                    <a:pt x="44792" y="1722691"/>
                  </a:lnTo>
                  <a:lnTo>
                    <a:pt x="48742" y="1726247"/>
                  </a:lnTo>
                  <a:lnTo>
                    <a:pt x="58775" y="1726247"/>
                  </a:lnTo>
                  <a:lnTo>
                    <a:pt x="3558654" y="1726247"/>
                  </a:lnTo>
                  <a:lnTo>
                    <a:pt x="3558654" y="1766023"/>
                  </a:lnTo>
                  <a:lnTo>
                    <a:pt x="3648252" y="1726247"/>
                  </a:lnTo>
                  <a:lnTo>
                    <a:pt x="3666172" y="17182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16814" y="1851502"/>
              <a:ext cx="3096895" cy="666115"/>
            </a:xfrm>
            <a:custGeom>
              <a:avLst/>
              <a:gdLst/>
              <a:ahLst/>
              <a:cxnLst/>
              <a:rect l="l" t="t" r="r" b="b"/>
              <a:pathLst>
                <a:path w="3096895" h="666114">
                  <a:moveTo>
                    <a:pt x="0" y="93145"/>
                  </a:moveTo>
                  <a:lnTo>
                    <a:pt x="55294" y="96914"/>
                  </a:lnTo>
                  <a:lnTo>
                    <a:pt x="110567" y="100688"/>
                  </a:lnTo>
                  <a:lnTo>
                    <a:pt x="165800" y="104473"/>
                  </a:lnTo>
                  <a:lnTo>
                    <a:pt x="220971" y="108273"/>
                  </a:lnTo>
                  <a:lnTo>
                    <a:pt x="276062" y="112094"/>
                  </a:lnTo>
                  <a:lnTo>
                    <a:pt x="331050" y="115941"/>
                  </a:lnTo>
                  <a:lnTo>
                    <a:pt x="385918" y="119820"/>
                  </a:lnTo>
                  <a:lnTo>
                    <a:pt x="440644" y="123735"/>
                  </a:lnTo>
                  <a:lnTo>
                    <a:pt x="495208" y="127692"/>
                  </a:lnTo>
                  <a:lnTo>
                    <a:pt x="549590" y="131695"/>
                  </a:lnTo>
                  <a:lnTo>
                    <a:pt x="603770" y="135751"/>
                  </a:lnTo>
                  <a:lnTo>
                    <a:pt x="657728" y="139865"/>
                  </a:lnTo>
                  <a:lnTo>
                    <a:pt x="711444" y="144041"/>
                  </a:lnTo>
                  <a:lnTo>
                    <a:pt x="764898" y="148285"/>
                  </a:lnTo>
                  <a:lnTo>
                    <a:pt x="818069" y="152602"/>
                  </a:lnTo>
                  <a:lnTo>
                    <a:pt x="870937" y="156997"/>
                  </a:lnTo>
                  <a:lnTo>
                    <a:pt x="923483" y="161475"/>
                  </a:lnTo>
                  <a:lnTo>
                    <a:pt x="975686" y="166043"/>
                  </a:lnTo>
                  <a:lnTo>
                    <a:pt x="1027526" y="170704"/>
                  </a:lnTo>
                  <a:lnTo>
                    <a:pt x="1078983" y="175465"/>
                  </a:lnTo>
                  <a:lnTo>
                    <a:pt x="1130037" y="180330"/>
                  </a:lnTo>
                  <a:lnTo>
                    <a:pt x="1180668" y="185304"/>
                  </a:lnTo>
                  <a:lnTo>
                    <a:pt x="1230855" y="190394"/>
                  </a:lnTo>
                  <a:lnTo>
                    <a:pt x="1280578" y="195603"/>
                  </a:lnTo>
                  <a:lnTo>
                    <a:pt x="1329818" y="200937"/>
                  </a:lnTo>
                  <a:lnTo>
                    <a:pt x="1378554" y="206403"/>
                  </a:lnTo>
                  <a:lnTo>
                    <a:pt x="1426766" y="212003"/>
                  </a:lnTo>
                  <a:lnTo>
                    <a:pt x="1474434" y="217745"/>
                  </a:lnTo>
                  <a:lnTo>
                    <a:pt x="1521538" y="223633"/>
                  </a:lnTo>
                  <a:lnTo>
                    <a:pt x="1568058" y="229672"/>
                  </a:lnTo>
                  <a:lnTo>
                    <a:pt x="1613973" y="235868"/>
                  </a:lnTo>
                  <a:lnTo>
                    <a:pt x="1659264" y="242225"/>
                  </a:lnTo>
                  <a:lnTo>
                    <a:pt x="1703910" y="248750"/>
                  </a:lnTo>
                  <a:lnTo>
                    <a:pt x="1747891" y="255446"/>
                  </a:lnTo>
                  <a:lnTo>
                    <a:pt x="1791187" y="262321"/>
                  </a:lnTo>
                  <a:lnTo>
                    <a:pt x="1833778" y="269377"/>
                  </a:lnTo>
                  <a:lnTo>
                    <a:pt x="1875645" y="276622"/>
                  </a:lnTo>
                  <a:lnTo>
                    <a:pt x="1916765" y="284060"/>
                  </a:lnTo>
                  <a:lnTo>
                    <a:pt x="1978330" y="295968"/>
                  </a:lnTo>
                  <a:lnTo>
                    <a:pt x="2039130" y="308719"/>
                  </a:lnTo>
                  <a:lnTo>
                    <a:pt x="2099110" y="322239"/>
                  </a:lnTo>
                  <a:lnTo>
                    <a:pt x="2158213" y="336455"/>
                  </a:lnTo>
                  <a:lnTo>
                    <a:pt x="2216382" y="351293"/>
                  </a:lnTo>
                  <a:lnTo>
                    <a:pt x="2273561" y="366681"/>
                  </a:lnTo>
                  <a:lnTo>
                    <a:pt x="2329692" y="382545"/>
                  </a:lnTo>
                  <a:lnTo>
                    <a:pt x="2384720" y="398811"/>
                  </a:lnTo>
                  <a:lnTo>
                    <a:pt x="2438587" y="415408"/>
                  </a:lnTo>
                  <a:lnTo>
                    <a:pt x="2491237" y="432260"/>
                  </a:lnTo>
                  <a:lnTo>
                    <a:pt x="2542613" y="449295"/>
                  </a:lnTo>
                  <a:lnTo>
                    <a:pt x="2592658" y="466440"/>
                  </a:lnTo>
                  <a:lnTo>
                    <a:pt x="2641315" y="483621"/>
                  </a:lnTo>
                  <a:lnTo>
                    <a:pt x="2688529" y="500765"/>
                  </a:lnTo>
                  <a:lnTo>
                    <a:pt x="2734242" y="517799"/>
                  </a:lnTo>
                  <a:lnTo>
                    <a:pt x="2778397" y="534650"/>
                  </a:lnTo>
                  <a:lnTo>
                    <a:pt x="2820939" y="551244"/>
                  </a:lnTo>
                  <a:lnTo>
                    <a:pt x="2861809" y="567507"/>
                  </a:lnTo>
                  <a:lnTo>
                    <a:pt x="2900952" y="583367"/>
                  </a:lnTo>
                  <a:lnTo>
                    <a:pt x="2938310" y="598751"/>
                  </a:lnTo>
                  <a:lnTo>
                    <a:pt x="2973828" y="613584"/>
                  </a:lnTo>
                  <a:lnTo>
                    <a:pt x="3039114" y="641309"/>
                  </a:lnTo>
                  <a:lnTo>
                    <a:pt x="3068768" y="654053"/>
                  </a:lnTo>
                  <a:lnTo>
                    <a:pt x="3096355" y="665953"/>
                  </a:lnTo>
                </a:path>
                <a:path w="3096895" h="666114">
                  <a:moveTo>
                    <a:pt x="516059" y="131328"/>
                  </a:moveTo>
                  <a:lnTo>
                    <a:pt x="512594" y="156218"/>
                  </a:lnTo>
                  <a:lnTo>
                    <a:pt x="512531" y="180101"/>
                  </a:lnTo>
                  <a:lnTo>
                    <a:pt x="519272" y="201970"/>
                  </a:lnTo>
                  <a:lnTo>
                    <a:pt x="536217" y="220819"/>
                  </a:lnTo>
                  <a:lnTo>
                    <a:pt x="566770" y="235641"/>
                  </a:lnTo>
                  <a:lnTo>
                    <a:pt x="614332" y="245430"/>
                  </a:lnTo>
                  <a:lnTo>
                    <a:pt x="682304" y="249177"/>
                  </a:lnTo>
                  <a:lnTo>
                    <a:pt x="774088" y="245877"/>
                  </a:lnTo>
                  <a:lnTo>
                    <a:pt x="842146" y="239553"/>
                  </a:lnTo>
                  <a:lnTo>
                    <a:pt x="881843" y="234833"/>
                  </a:lnTo>
                  <a:lnTo>
                    <a:pt x="924919" y="229179"/>
                  </a:lnTo>
                  <a:lnTo>
                    <a:pt x="971075" y="222669"/>
                  </a:lnTo>
                  <a:lnTo>
                    <a:pt x="1020011" y="215382"/>
                  </a:lnTo>
                  <a:lnTo>
                    <a:pt x="1071427" y="207396"/>
                  </a:lnTo>
                  <a:lnTo>
                    <a:pt x="1125024" y="198788"/>
                  </a:lnTo>
                  <a:lnTo>
                    <a:pt x="1180501" y="189638"/>
                  </a:lnTo>
                  <a:lnTo>
                    <a:pt x="1237559" y="180024"/>
                  </a:lnTo>
                  <a:lnTo>
                    <a:pt x="1295898" y="170023"/>
                  </a:lnTo>
                  <a:lnTo>
                    <a:pt x="1355219" y="159715"/>
                  </a:lnTo>
                  <a:lnTo>
                    <a:pt x="1415222" y="149177"/>
                  </a:lnTo>
                  <a:lnTo>
                    <a:pt x="1475606" y="138487"/>
                  </a:lnTo>
                  <a:lnTo>
                    <a:pt x="1536073" y="127725"/>
                  </a:lnTo>
                  <a:lnTo>
                    <a:pt x="1596323" y="116968"/>
                  </a:lnTo>
                  <a:lnTo>
                    <a:pt x="1656055" y="106294"/>
                  </a:lnTo>
                  <a:lnTo>
                    <a:pt x="1714970" y="95782"/>
                  </a:lnTo>
                  <a:lnTo>
                    <a:pt x="1772769" y="85510"/>
                  </a:lnTo>
                  <a:lnTo>
                    <a:pt x="1829151" y="75556"/>
                  </a:lnTo>
                  <a:lnTo>
                    <a:pt x="1883817" y="65999"/>
                  </a:lnTo>
                  <a:lnTo>
                    <a:pt x="1936468" y="56917"/>
                  </a:lnTo>
                  <a:lnTo>
                    <a:pt x="1986802" y="48388"/>
                  </a:lnTo>
                  <a:lnTo>
                    <a:pt x="2034522" y="40490"/>
                  </a:lnTo>
                  <a:lnTo>
                    <a:pt x="2079326" y="33302"/>
                  </a:lnTo>
                  <a:lnTo>
                    <a:pt x="2120916" y="26902"/>
                  </a:lnTo>
                  <a:lnTo>
                    <a:pt x="2158991" y="21368"/>
                  </a:lnTo>
                  <a:lnTo>
                    <a:pt x="2293666" y="5816"/>
                  </a:lnTo>
                  <a:lnTo>
                    <a:pt x="2371655" y="671"/>
                  </a:lnTo>
                  <a:lnTo>
                    <a:pt x="2430996" y="0"/>
                  </a:lnTo>
                  <a:lnTo>
                    <a:pt x="2475471" y="2461"/>
                  </a:lnTo>
                  <a:lnTo>
                    <a:pt x="2508859" y="6711"/>
                  </a:lnTo>
                  <a:lnTo>
                    <a:pt x="2534939" y="11410"/>
                  </a:lnTo>
                  <a:lnTo>
                    <a:pt x="2557491" y="15213"/>
                  </a:lnTo>
                  <a:lnTo>
                    <a:pt x="2580296" y="16779"/>
                  </a:lnTo>
                </a:path>
              </a:pathLst>
            </a:custGeom>
            <a:ln w="126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6814" y="2059196"/>
              <a:ext cx="2193290" cy="1146175"/>
            </a:xfrm>
            <a:custGeom>
              <a:avLst/>
              <a:gdLst/>
              <a:ahLst/>
              <a:cxnLst/>
              <a:rect l="l" t="t" r="r" b="b"/>
              <a:pathLst>
                <a:path w="2193290" h="1146175">
                  <a:moveTo>
                    <a:pt x="1290148" y="0"/>
                  </a:moveTo>
                  <a:lnTo>
                    <a:pt x="1290148" y="1145553"/>
                  </a:lnTo>
                </a:path>
                <a:path w="2193290" h="1146175">
                  <a:moveTo>
                    <a:pt x="2193251" y="114548"/>
                  </a:moveTo>
                  <a:lnTo>
                    <a:pt x="2193251" y="1145553"/>
                  </a:lnTo>
                </a:path>
                <a:path w="2193290" h="1146175">
                  <a:moveTo>
                    <a:pt x="2193251" y="114548"/>
                  </a:moveTo>
                  <a:lnTo>
                    <a:pt x="0" y="114548"/>
                  </a:lnTo>
                </a:path>
                <a:path w="2193290" h="1146175">
                  <a:moveTo>
                    <a:pt x="0" y="0"/>
                  </a:moveTo>
                  <a:lnTo>
                    <a:pt x="1290148" y="0"/>
                  </a:lnTo>
                </a:path>
              </a:pathLst>
            </a:custGeom>
            <a:ln w="1268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739" y="3746372"/>
            <a:ext cx="3874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9765" algn="l"/>
                <a:tab pos="1511935" algn="l"/>
                <a:tab pos="2070100" algn="l"/>
                <a:tab pos="270573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Aquí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vemos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que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para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variaciones </a:t>
            </a:r>
            <a:r>
              <a:rPr sz="1800" dirty="0">
                <a:latin typeface="Microsoft Sans Serif"/>
                <a:cs typeface="Microsoft Sans Serif"/>
              </a:rPr>
              <a:t>diferencias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intensidad.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4569714"/>
            <a:ext cx="89884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acortarse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 fusión,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incrementa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longitud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arco.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Automáticamente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caer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intensidad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disminuyendo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quemado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restituyen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condiciones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arco.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3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3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7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auto-</a:t>
            </a:r>
            <a:r>
              <a:rPr sz="1800" dirty="0">
                <a:latin typeface="Microsoft Sans Serif"/>
                <a:cs typeface="Microsoft Sans Serif"/>
              </a:rPr>
              <a:t>regulado,</a:t>
            </a:r>
            <a:r>
              <a:rPr sz="1800" spc="3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aunque</a:t>
            </a:r>
            <a:r>
              <a:rPr sz="1800" spc="3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estas</a:t>
            </a:r>
            <a:r>
              <a:rPr sz="1800" spc="3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37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autorregulación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únicamente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válidas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variaciones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momentáneas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longitudes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spc="-10" dirty="0">
                <a:latin typeface="Microsoft Sans Serif"/>
                <a:cs typeface="Microsoft Sans Serif"/>
              </a:rPr>
              <a:t>velocidades.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9596" y="1006297"/>
            <a:ext cx="89877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Microsoft Sans Serif"/>
                <a:cs typeface="Microsoft Sans Serif"/>
              </a:rPr>
              <a:t>Hasta</a:t>
            </a:r>
            <a:r>
              <a:rPr sz="2000" b="0" spc="225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aquí</a:t>
            </a:r>
            <a:r>
              <a:rPr sz="2000" b="0" spc="215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hemos</a:t>
            </a:r>
            <a:r>
              <a:rPr sz="2000" b="0" spc="229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hablado</a:t>
            </a:r>
            <a:r>
              <a:rPr sz="2000" b="0" spc="225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de</a:t>
            </a:r>
            <a:r>
              <a:rPr sz="2000" b="0" spc="225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las</a:t>
            </a:r>
            <a:r>
              <a:rPr sz="2000" b="0" spc="225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características</a:t>
            </a:r>
            <a:r>
              <a:rPr sz="2000" b="0" spc="235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"estáticas"</a:t>
            </a:r>
            <a:r>
              <a:rPr sz="2000" b="0" spc="220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de</a:t>
            </a:r>
            <a:r>
              <a:rPr sz="2000" b="0" spc="225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la</a:t>
            </a:r>
            <a:r>
              <a:rPr sz="2000" b="0" spc="220" dirty="0">
                <a:latin typeface="Microsoft Sans Serif"/>
                <a:cs typeface="Microsoft Sans Serif"/>
              </a:rPr>
              <a:t> </a:t>
            </a:r>
            <a:r>
              <a:rPr sz="2000" b="0" dirty="0">
                <a:latin typeface="Microsoft Sans Serif"/>
                <a:cs typeface="Microsoft Sans Serif"/>
              </a:rPr>
              <a:t>las</a:t>
            </a:r>
            <a:r>
              <a:rPr sz="2000" b="0" spc="229" dirty="0">
                <a:latin typeface="Microsoft Sans Serif"/>
                <a:cs typeface="Microsoft Sans Serif"/>
              </a:rPr>
              <a:t> </a:t>
            </a:r>
            <a:r>
              <a:rPr sz="2000" b="0" spc="-10" dirty="0">
                <a:latin typeface="Microsoft Sans Serif"/>
                <a:cs typeface="Microsoft Sans Serif"/>
              </a:rPr>
              <a:t>fuentes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latin typeface="Microsoft Sans Serif"/>
                <a:cs typeface="Microsoft Sans Serif"/>
              </a:rPr>
              <a:t>de</a:t>
            </a:r>
            <a:r>
              <a:rPr sz="2000" b="0" spc="10" dirty="0">
                <a:latin typeface="Microsoft Sans Serif"/>
                <a:cs typeface="Microsoft Sans Serif"/>
              </a:rPr>
              <a:t> </a:t>
            </a:r>
            <a:r>
              <a:rPr sz="2000" b="0" spc="-10" dirty="0">
                <a:latin typeface="Microsoft Sans Serif"/>
                <a:cs typeface="Microsoft Sans Serif"/>
              </a:rPr>
              <a:t>poder.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96" y="1921001"/>
            <a:ext cx="8988425" cy="417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obstante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arco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eléctrico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misma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naturaleza,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inestable.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170"/>
              </a:spcBef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"dinámicas"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fuente,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decir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capacidad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respuesta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rápidas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variaciones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carga,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tienen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influencia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decisiva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estabilidad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20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particularmente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importante,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0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veremos</a:t>
            </a:r>
            <a:r>
              <a:rPr sz="1800" spc="20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oportunamente,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204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arranques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extinciones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modo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transferencia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cortocircuito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donde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extinción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reignición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100 </a:t>
            </a:r>
            <a:r>
              <a:rPr sz="1800" dirty="0">
                <a:latin typeface="Microsoft Sans Serif"/>
                <a:cs typeface="Microsoft Sans Serif"/>
              </a:rPr>
              <a:t>veces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segundo.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intervalos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tiempo,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estática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máquina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es </a:t>
            </a:r>
            <a:r>
              <a:rPr sz="1800" dirty="0">
                <a:latin typeface="Microsoft Sans Serif"/>
                <a:cs typeface="Microsoft Sans Serif"/>
              </a:rPr>
              <a:t>incapaz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ejercer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correctivo,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quedando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exclusivamente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comportamiento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dinámico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aquella.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54" y="-94996"/>
            <a:ext cx="8987155" cy="66719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Factor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servicio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indudable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todos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impondrán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demanda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 </a:t>
            </a:r>
            <a:r>
              <a:rPr sz="1800" spc="-10" dirty="0">
                <a:latin typeface="Microsoft Sans Serif"/>
                <a:cs typeface="Microsoft Sans Serif"/>
              </a:rPr>
              <a:t>fuente.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ejemplo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(es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decir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será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mucho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manuales,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cuales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fatiga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operador,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necesidad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recambio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electrodo,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etc.,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necesarias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frecuentes interrupciones.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motivo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usual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definir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"factor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Servicio"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porcentaje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tiempo </a:t>
            </a: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máquina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suministrar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carga.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factor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Servicio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determina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intervalos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minutos,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ejemplo,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fuente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factor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servicio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60%,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capaz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entregar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corriente </a:t>
            </a:r>
            <a:r>
              <a:rPr sz="1800" dirty="0">
                <a:latin typeface="Microsoft Sans Serif"/>
                <a:cs typeface="Microsoft Sans Serif"/>
              </a:rPr>
              <a:t>nominal durante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minutos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10.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factor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Servicio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especifica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normalmente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100%.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determinar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factor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servicio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soldadura,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han </a:t>
            </a:r>
            <a:r>
              <a:rPr sz="1800" dirty="0">
                <a:latin typeface="Microsoft Sans Serif"/>
                <a:cs typeface="Microsoft Sans Serif"/>
              </a:rPr>
              <a:t>establecido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normas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fines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comparativos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determinan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corriente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suministrada.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Tensión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vacío,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circuito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abierto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190" dirty="0">
                <a:latin typeface="Arial"/>
                <a:cs typeface="Arial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general,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para </a:t>
            </a:r>
            <a:r>
              <a:rPr sz="1800" dirty="0">
                <a:latin typeface="Microsoft Sans Serif"/>
                <a:cs typeface="Microsoft Sans Serif"/>
              </a:rPr>
              <a:t>soldadura,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deseable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disponer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vacío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elevada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facilitar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arranque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arco.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razones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seguridad,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limita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valores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reduzcan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riesgo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electrocución.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NEMA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ejemplo,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limitan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dicha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80V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 equipos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automática.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94182"/>
            <a:ext cx="2527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Microsoft Sans Serif"/>
                <a:cs typeface="Microsoft Sans Serif"/>
              </a:rPr>
              <a:t>a)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694182"/>
            <a:ext cx="5951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Normas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Instituto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Internacional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(IIW)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303782"/>
            <a:ext cx="861568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V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25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100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Amperes</a:t>
            </a:r>
            <a:endParaRPr sz="20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V =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40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500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Amperes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Entre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100 y 500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Amperes,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tensión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debe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variar linealmente entre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25 y </a:t>
            </a:r>
            <a:r>
              <a:rPr sz="2000" spc="-25" dirty="0">
                <a:latin typeface="Microsoft Sans Serif"/>
                <a:cs typeface="Microsoft Sans Serif"/>
              </a:rPr>
              <a:t>40 </a:t>
            </a:r>
            <a:r>
              <a:rPr sz="2000" spc="-10" dirty="0">
                <a:latin typeface="Microsoft Sans Serif"/>
                <a:cs typeface="Microsoft Sans Serif"/>
              </a:rPr>
              <a:t>Volts.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b)</a:t>
            </a:r>
            <a:r>
              <a:rPr sz="2000" dirty="0">
                <a:latin typeface="Microsoft Sans Serif"/>
                <a:cs typeface="Microsoft Sans Serif"/>
              </a:rPr>
              <a:t>	Norma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NEMA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3742690"/>
            <a:ext cx="48094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V = 20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Volts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0,04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 para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100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Amperes </a:t>
            </a:r>
            <a:r>
              <a:rPr sz="2000" dirty="0">
                <a:latin typeface="Microsoft Sans Serif"/>
                <a:cs typeface="Microsoft Sans Serif"/>
              </a:rPr>
              <a:t>V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44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Volts</a:t>
            </a:r>
            <a:r>
              <a:rPr sz="2000" dirty="0">
                <a:latin typeface="Microsoft Sans Serif"/>
                <a:cs typeface="Microsoft Sans Serif"/>
              </a:rPr>
              <a:t>	para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600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Amperes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Norma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IRAM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657471"/>
            <a:ext cx="239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Microsoft Sans Serif"/>
                <a:cs typeface="Microsoft Sans Serif"/>
              </a:rPr>
              <a:t>c)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5267071"/>
            <a:ext cx="52279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V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40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200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Amperes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Microsoft Sans Serif"/>
                <a:cs typeface="Microsoft Sans Serif"/>
              </a:rPr>
              <a:t>V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30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entre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200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 100</a:t>
            </a:r>
            <a:r>
              <a:rPr sz="2000" spc="-114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Amperes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V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20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100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Amperes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4" y="26923"/>
            <a:ext cx="8987790" cy="581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CARACTERÍSTICAS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CONSTRUCTIVAS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8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denominado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constante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estar </a:t>
            </a:r>
            <a:r>
              <a:rPr sz="1800" dirty="0">
                <a:latin typeface="Microsoft Sans Serif"/>
                <a:cs typeface="Microsoft Sans Serif"/>
              </a:rPr>
              <a:t>constituidas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transformadores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máquinas </a:t>
            </a:r>
            <a:r>
              <a:rPr sz="1800" spc="-10" dirty="0">
                <a:latin typeface="Microsoft Sans Serif"/>
                <a:cs typeface="Microsoft Sans Serif"/>
              </a:rPr>
              <a:t>rotativas.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primer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según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equipo </a:t>
            </a:r>
            <a:r>
              <a:rPr sz="1800" dirty="0">
                <a:latin typeface="Microsoft Sans Serif"/>
                <a:cs typeface="Microsoft Sans Serif"/>
              </a:rPr>
              <a:t>esté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 no provisto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etapa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rectificación.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cuanto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constante,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construidas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con </a:t>
            </a:r>
            <a:r>
              <a:rPr sz="1800" dirty="0">
                <a:latin typeface="Microsoft Sans Serif"/>
                <a:cs typeface="Microsoft Sans Serif"/>
              </a:rPr>
              <a:t>transformadores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 etapas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rectificación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máquinas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rotativas.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elección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máquina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estática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transformador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generador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rotativo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depende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factores.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ventaja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últimos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evidente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aquellos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lugares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donde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hay </a:t>
            </a:r>
            <a:r>
              <a:rPr sz="1800" dirty="0">
                <a:latin typeface="Microsoft Sans Serif"/>
                <a:cs typeface="Microsoft Sans Serif"/>
              </a:rPr>
              <a:t>suministro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eléctrica.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generadores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acoplados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motor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explosión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-10" dirty="0">
                <a:latin typeface="Microsoft Sans Serif"/>
                <a:cs typeface="Microsoft Sans Serif"/>
              </a:rPr>
              <a:t> accionamiento.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obstante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otras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aplicaciones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transformador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actualmente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desplazando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generador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rotativo,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presentar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menores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problemas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mantenimiento 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presentar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menor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inversión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capital.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adopción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equipo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también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motivo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análisis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técnico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económico.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4" y="215646"/>
            <a:ext cx="8986520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transformador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sensiblemente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costoso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uno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potencia </a:t>
            </a:r>
            <a:r>
              <a:rPr sz="1800" spc="-10" dirty="0">
                <a:latin typeface="Microsoft Sans Serif"/>
                <a:cs typeface="Microsoft Sans Serif"/>
              </a:rPr>
              <a:t>equivalente.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dificulta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cierta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medida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operaciones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soldadura,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incidir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negativamente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estabilidad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arco,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obliga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uso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consumibles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adecuados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dispositivos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auxiliares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limitan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ventajas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económicas </a:t>
            </a:r>
            <a:r>
              <a:rPr sz="1800" dirty="0">
                <a:latin typeface="Microsoft Sans Serif"/>
                <a:cs typeface="Microsoft Sans Serif"/>
              </a:rPr>
              <a:t>obtenidas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costo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 equipos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 </a:t>
            </a:r>
            <a:r>
              <a:rPr sz="1800" spc="-10" dirty="0">
                <a:latin typeface="Microsoft Sans Serif"/>
                <a:cs typeface="Microsoft Sans Serif"/>
              </a:rPr>
              <a:t>alterna.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6" y="2354072"/>
            <a:ext cx="8986393" cy="45039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87477"/>
            <a:ext cx="898779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relación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manejan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dichos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parámetros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(intensidad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corriente,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avance),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estará frente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los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procesos: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Manual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intensidad,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avance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gobernados,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dentro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ciertos </a:t>
            </a:r>
            <a:r>
              <a:rPr sz="1800" dirty="0">
                <a:latin typeface="Microsoft Sans Serif"/>
                <a:cs typeface="Microsoft Sans Serif"/>
              </a:rPr>
              <a:t>límites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soldador.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típico: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revestido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(SMAW).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Semiautomático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intensidad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parámetros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inamovibles.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Ante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cualquier </a:t>
            </a:r>
            <a:r>
              <a:rPr sz="1800" dirty="0">
                <a:latin typeface="Microsoft Sans Serif"/>
                <a:cs typeface="Microsoft Sans Serif"/>
              </a:rPr>
              <a:t>variación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éstos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causa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soldador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automáticamente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anula </a:t>
            </a:r>
            <a:r>
              <a:rPr sz="1800" dirty="0">
                <a:latin typeface="Microsoft Sans Serif"/>
                <a:cs typeface="Microsoft Sans Serif"/>
              </a:rPr>
              <a:t>dicha</a:t>
            </a:r>
            <a:r>
              <a:rPr sz="1800" spc="1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variación,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restituyendo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parámetros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originales.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avance </a:t>
            </a:r>
            <a:r>
              <a:rPr sz="1800" dirty="0">
                <a:latin typeface="Microsoft Sans Serif"/>
                <a:cs typeface="Microsoft Sans Serif"/>
              </a:rPr>
              <a:t>depende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soldador.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4667250" algn="l"/>
              </a:tabLst>
            </a:pP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típico: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semiautomática</a:t>
            </a:r>
            <a:r>
              <a:rPr sz="1800" dirty="0">
                <a:latin typeface="Microsoft Sans Serif"/>
                <a:cs typeface="Microsoft Sans Serif"/>
              </a:rPr>
              <a:t>	GMAW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(MIG-</a:t>
            </a:r>
            <a:r>
              <a:rPr sz="1800" dirty="0">
                <a:latin typeface="Microsoft Sans Serif"/>
                <a:cs typeface="Microsoft Sans Serif"/>
              </a:rPr>
              <a:t>MAG)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FCAW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(alambres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Microsoft Sans Serif"/>
                <a:cs typeface="Microsoft Sans Serif"/>
              </a:rPr>
              <a:t>tubulares).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762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Automático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tres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parámetros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fijan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antemano.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soldador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incidir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mientras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suelda.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típico: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 arco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sumergido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SAW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5907"/>
            <a:ext cx="8988425" cy="54825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Protección del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metal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fundido</a:t>
            </a:r>
            <a:endParaRPr sz="18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susceptible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incorporación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aire,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resultan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nocivos,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vista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metalúrgico,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Dichos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-20" dirty="0">
                <a:latin typeface="Microsoft Sans Serif"/>
                <a:cs typeface="Microsoft Sans Serif"/>
              </a:rPr>
              <a:t> son:</a:t>
            </a:r>
            <a:endParaRPr sz="1800">
              <a:latin typeface="Microsoft Sans Serif"/>
              <a:cs typeface="Microsoft Sans Serif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oxígeno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(oxida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 metal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alta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temperatura),</a:t>
            </a:r>
            <a:endParaRPr sz="1800">
              <a:latin typeface="Microsoft Sans Serif"/>
              <a:cs typeface="Microsoft Sans Serif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nitrógeno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(forma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nitruros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dureza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 fragilización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frío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ciertos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casos),</a:t>
            </a:r>
            <a:endParaRPr sz="1800">
              <a:latin typeface="Microsoft Sans Serif"/>
              <a:cs typeface="Microsoft Sans Serif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hidrógeno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(tiende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fragilizar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base).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proteger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influencia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elimine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aire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dicha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zona.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Dicho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estar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descomposición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sólidos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(por </a:t>
            </a:r>
            <a:r>
              <a:rPr sz="1800" dirty="0">
                <a:latin typeface="Microsoft Sans Serif"/>
                <a:cs typeface="Microsoft Sans Serif"/>
              </a:rPr>
              <a:t>ejemplo: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revestimiento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electrodo)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inyección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determinadas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 circunde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zona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fusión.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distintos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proteger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distintas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gobernar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parámetros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origen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distintos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 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 </a:t>
            </a:r>
            <a:r>
              <a:rPr sz="1800" spc="-10" dirty="0">
                <a:latin typeface="Microsoft Sans Serif"/>
                <a:cs typeface="Microsoft Sans Serif"/>
              </a:rPr>
              <a:t>eléctrica.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94996"/>
            <a:ext cx="8986520" cy="30130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figura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ilustra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 </a:t>
            </a:r>
            <a:r>
              <a:rPr sz="1800" spc="-10" dirty="0">
                <a:latin typeface="Microsoft Sans Serif"/>
                <a:cs typeface="Microsoft Sans Serif"/>
              </a:rPr>
              <a:t>manual.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(CA)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continua(CC)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provista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controles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necesarios </a:t>
            </a:r>
            <a:r>
              <a:rPr sz="1800" dirty="0">
                <a:latin typeface="Microsoft Sans Serif"/>
                <a:cs typeface="Microsoft Sans Serif"/>
              </a:rPr>
              <a:t>se conecta por un cable con una pinza de masa a la pieza y por el otro a la pinza </a:t>
            </a:r>
            <a:r>
              <a:rPr sz="1800" spc="-10" dirty="0">
                <a:latin typeface="Microsoft Sans Serif"/>
                <a:cs typeface="Microsoft Sans Serif"/>
              </a:rPr>
              <a:t>porta-</a:t>
            </a:r>
            <a:r>
              <a:rPr sz="1800" dirty="0">
                <a:latin typeface="Microsoft Sans Serif"/>
                <a:cs typeface="Microsoft Sans Serif"/>
              </a:rPr>
              <a:t>electrodos,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 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 consumible.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éste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luego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retira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mínima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distancia,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establecerá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eléctrico,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quedando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cerrado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circuito.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superior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fundir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mayoría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metales.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calor </a:t>
            </a:r>
            <a:r>
              <a:rPr sz="1800" dirty="0">
                <a:latin typeface="Microsoft Sans Serif"/>
                <a:cs typeface="Microsoft Sans Serif"/>
              </a:rPr>
              <a:t>producido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base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vecindad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este </a:t>
            </a:r>
            <a:r>
              <a:rPr sz="1800" dirty="0">
                <a:latin typeface="Microsoft Sans Serif"/>
                <a:cs typeface="Microsoft Sans Serif"/>
              </a:rPr>
              <a:t>caso sería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007" y="3078139"/>
            <a:ext cx="7131621" cy="3650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842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sentido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amplio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generalizado,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definirse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realización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haciendo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fuerzas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cohesión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derivan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enlace</a:t>
            </a:r>
            <a:r>
              <a:rPr sz="1800" spc="-10" dirty="0">
                <a:latin typeface="Microsoft Sans Serif"/>
                <a:cs typeface="Microsoft Sans Serif"/>
              </a:rPr>
              <a:t> metálico.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análisis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concepto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precedente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señala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que,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diferencia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procesos </a:t>
            </a:r>
            <a:r>
              <a:rPr sz="1800" dirty="0">
                <a:latin typeface="Microsoft Sans Serif"/>
                <a:cs typeface="Microsoft Sans Serif"/>
              </a:rPr>
              <a:t>mecánicos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utilizados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metales,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utilizan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fuerzas </a:t>
            </a:r>
            <a:r>
              <a:rPr sz="1800" dirty="0">
                <a:latin typeface="Microsoft Sans Serif"/>
                <a:cs typeface="Microsoft Sans Serif"/>
              </a:rPr>
              <a:t>interatómicas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concreción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empalme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resistente.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Todo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esencialmente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acercamiento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distancias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orden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interatómico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propósito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crear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condiciones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propicias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desarrollen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fuerzas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cohesión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inherentes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enlaces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metálicos.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87" y="3477311"/>
            <a:ext cx="8633026" cy="33806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establece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baño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pileta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líquida,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solidificando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medida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mueve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lo largo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</a:t>
            </a:r>
            <a:r>
              <a:rPr sz="1800" spc="-10" dirty="0">
                <a:latin typeface="Microsoft Sans Serif"/>
                <a:cs typeface="Microsoft Sans Serif"/>
              </a:rPr>
              <a:t>junta.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manual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quedará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fijada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aproximadamente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por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diámetro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trabajo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largo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revestimiento.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aplicada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podrá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modificarse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restringida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variación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avance.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725"/>
              </a:spcBef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reducida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avance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(cordones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anchos)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provoca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calentamiento </a:t>
            </a:r>
            <a:r>
              <a:rPr sz="1800" dirty="0">
                <a:latin typeface="Microsoft Sans Serif"/>
                <a:cs typeface="Microsoft Sans Serif"/>
              </a:rPr>
              <a:t>local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(que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muchos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beneficioso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vista </a:t>
            </a:r>
            <a:r>
              <a:rPr sz="1800" dirty="0">
                <a:latin typeface="Microsoft Sans Serif"/>
                <a:cs typeface="Microsoft Sans Serif"/>
              </a:rPr>
              <a:t>metalúrgico),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cambio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avance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traducirá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menor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calentamiento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otros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podrá ser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indispensable </a:t>
            </a:r>
            <a:r>
              <a:rPr sz="1800" dirty="0">
                <a:latin typeface="Microsoft Sans Serif"/>
                <a:cs typeface="Microsoft Sans Serif"/>
              </a:rPr>
              <a:t>ya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vista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metalúrgico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bien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disminuir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deformaciones).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12917"/>
            <a:ext cx="3597113" cy="35825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1411" y="3437585"/>
            <a:ext cx="5123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5565" algn="l"/>
                <a:tab pos="2787650" algn="l"/>
                <a:tab pos="3201035" algn="l"/>
                <a:tab pos="3536315" algn="l"/>
                <a:tab pos="4202430" algn="l"/>
                <a:tab pos="466598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Variaciones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involuntarias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largo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arco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376045" algn="l"/>
                <a:tab pos="3339465" algn="l"/>
                <a:tab pos="429704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(distancia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electrodo-</a:t>
            </a:r>
            <a:r>
              <a:rPr sz="1800" spc="-10" dirty="0">
                <a:latin typeface="Microsoft Sans Serif"/>
                <a:cs typeface="Microsoft Sans Serif"/>
              </a:rPr>
              <a:t>metal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base)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también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1411" y="3864609"/>
            <a:ext cx="4430395" cy="28613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Microsoft Sans Serif"/>
                <a:cs typeface="Microsoft Sans Serif"/>
              </a:rPr>
              <a:t>implicarán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variaciones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aportado.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i="1" dirty="0">
                <a:latin typeface="Arial"/>
                <a:cs typeface="Arial"/>
              </a:rPr>
              <a:t>Variables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del</a:t>
            </a:r>
            <a:r>
              <a:rPr sz="1800" b="1" i="1" spc="-10" dirty="0">
                <a:latin typeface="Arial"/>
                <a:cs typeface="Arial"/>
              </a:rPr>
              <a:t> proceso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Arco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Voltaje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Arco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Diámetro 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Avance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Deposición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Número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Pasadas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Angulo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Inclinació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94996"/>
            <a:ext cx="8988425" cy="42329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COMPONENTES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ELECTRODOS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Arial"/>
                <a:cs typeface="Arial"/>
              </a:rPr>
              <a:t>Alambre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metálico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“alma”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Conduce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eléctrica;</a:t>
            </a:r>
            <a:endParaRPr sz="1800">
              <a:latin typeface="Microsoft Sans Serif"/>
              <a:cs typeface="Microsoft Sans Serif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Provee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adicional para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junta.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spc="-10" dirty="0">
                <a:latin typeface="Arial"/>
                <a:cs typeface="Arial"/>
              </a:rPr>
              <a:t>Revestimiento</a:t>
            </a:r>
            <a:endParaRPr sz="1800">
              <a:latin typeface="Arial"/>
              <a:cs typeface="Arial"/>
            </a:endParaRPr>
          </a:p>
          <a:p>
            <a:pPr marL="756285" indent="-286385" algn="just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Facilita 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apertura 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-10" dirty="0">
                <a:latin typeface="Microsoft Sans Serif"/>
                <a:cs typeface="Microsoft Sans Serif"/>
              </a:rPr>
              <a:t> estabiliza;</a:t>
            </a:r>
            <a:endParaRPr sz="1800">
              <a:latin typeface="Microsoft Sans Serif"/>
              <a:cs typeface="Microsoft Sans Serif"/>
            </a:endParaRPr>
          </a:p>
          <a:p>
            <a:pPr marL="756285" indent="-286385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Desoxida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soldadura;</a:t>
            </a:r>
            <a:endParaRPr sz="1800">
              <a:latin typeface="Microsoft Sans Serif"/>
              <a:cs typeface="Microsoft Sans Serif"/>
            </a:endParaRPr>
          </a:p>
          <a:p>
            <a:pPr marL="756285" marR="6350" indent="-287020" algn="just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Protege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pileta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contaminación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atmósfera,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generación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cual </a:t>
            </a:r>
            <a:r>
              <a:rPr sz="1800" dirty="0">
                <a:latin typeface="Microsoft Sans Serif"/>
                <a:cs typeface="Microsoft Sans Serif"/>
              </a:rPr>
              <a:t>reduce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solidificación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desgasificación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soldadura;</a:t>
            </a:r>
            <a:endParaRPr sz="1800">
              <a:latin typeface="Microsoft Sans Serif"/>
              <a:cs typeface="Microsoft Sans Serif"/>
            </a:endParaRPr>
          </a:p>
          <a:p>
            <a:pPr marL="756285" marR="5080" indent="-287020" algn="just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Confiere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operacionales,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mecánicas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metalúrgicas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soldadura;</a:t>
            </a:r>
            <a:endParaRPr sz="1800">
              <a:latin typeface="Microsoft Sans Serif"/>
              <a:cs typeface="Microsoft Sans Serif"/>
            </a:endParaRPr>
          </a:p>
          <a:p>
            <a:pPr marL="756285" indent="-286385" algn="just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Facilita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 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diversas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posiciones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trabajo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4221051"/>
            <a:ext cx="6728744" cy="26369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63" y="27178"/>
            <a:ext cx="3587115" cy="635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SELECCIÓN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ELECTRODO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1395"/>
              </a:spcBef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Base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Requerimientos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Servicio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Condición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Superficie</a:t>
            </a:r>
            <a:endParaRPr sz="1800">
              <a:latin typeface="Microsoft Sans Serif"/>
              <a:cs typeface="Microsoft Sans Serif"/>
            </a:endParaRPr>
          </a:p>
          <a:p>
            <a:pPr marL="756285" indent="-286385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Requerimientos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Unión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Corriente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Diámetro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7556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Costo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latin typeface="Arial"/>
                <a:cs typeface="Arial"/>
              </a:rPr>
              <a:t>TÉCNICAS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SOLDADURA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"/>
              <a:tabLst>
                <a:tab pos="75628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Recto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Wingdings"/>
              <a:buChar char=""/>
            </a:pP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buFont typeface="Wingdings"/>
              <a:buChar char=""/>
              <a:tabLst>
                <a:tab pos="7556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Círculo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Font typeface="Wingdings"/>
              <a:buChar char=""/>
            </a:pPr>
            <a:endParaRPr sz="1800">
              <a:latin typeface="Microsoft Sans Serif"/>
              <a:cs typeface="Microsoft Sans Serif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"/>
              <a:tabLst>
                <a:tab pos="75628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Oscilado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Wingdings"/>
              <a:buChar char=""/>
            </a:pP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buFont typeface="Wingdings"/>
              <a:buChar char=""/>
              <a:tabLst>
                <a:tab pos="7556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Cuadrado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Font typeface="Wingdings"/>
              <a:buChar char=""/>
            </a:pPr>
            <a:endParaRPr sz="1800">
              <a:latin typeface="Microsoft Sans Serif"/>
              <a:cs typeface="Microsoft Sans Serif"/>
            </a:endParaRPr>
          </a:p>
          <a:p>
            <a:pPr marL="756285" indent="-286385">
              <a:lnSpc>
                <a:spcPct val="100000"/>
              </a:lnSpc>
              <a:buFont typeface="Wingdings"/>
              <a:buChar char="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Doble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J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063" y="380"/>
            <a:ext cx="3401948" cy="31405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10" y="3212846"/>
            <a:ext cx="6084048" cy="363290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8465"/>
            <a:ext cx="9129797" cy="561078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0322" y="34797"/>
            <a:ext cx="88830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Haciendo</a:t>
            </a:r>
            <a:r>
              <a:rPr b="0" spc="1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particular</a:t>
            </a:r>
            <a:r>
              <a:rPr b="0" spc="2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referencia</a:t>
            </a:r>
            <a:r>
              <a:rPr b="0" spc="2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a</a:t>
            </a:r>
            <a:r>
              <a:rPr b="0" spc="2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la</a:t>
            </a:r>
            <a:r>
              <a:rPr b="0" spc="1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soldadura</a:t>
            </a:r>
            <a:r>
              <a:rPr b="0" spc="2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por</a:t>
            </a:r>
            <a:r>
              <a:rPr b="0" spc="1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arco,</a:t>
            </a:r>
            <a:r>
              <a:rPr b="0" spc="2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hemos</a:t>
            </a:r>
            <a:r>
              <a:rPr b="0" spc="2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visto</a:t>
            </a:r>
            <a:r>
              <a:rPr b="0" spc="1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que</a:t>
            </a:r>
            <a:r>
              <a:rPr b="0" spc="1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en</a:t>
            </a:r>
            <a:r>
              <a:rPr b="0" spc="20" dirty="0">
                <a:latin typeface="Microsoft Sans Serif"/>
                <a:cs typeface="Microsoft Sans Serif"/>
              </a:rPr>
              <a:t>  </a:t>
            </a:r>
            <a:r>
              <a:rPr b="0" spc="-20" dirty="0">
                <a:latin typeface="Microsoft Sans Serif"/>
                <a:cs typeface="Microsoft Sans Serif"/>
              </a:rPr>
              <a:t>este </a:t>
            </a:r>
            <a:r>
              <a:rPr b="0" dirty="0">
                <a:latin typeface="Microsoft Sans Serif"/>
                <a:cs typeface="Microsoft Sans Serif"/>
              </a:rPr>
              <a:t>proceso</a:t>
            </a:r>
            <a:r>
              <a:rPr b="0" spc="10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se</a:t>
            </a:r>
            <a:r>
              <a:rPr b="0" spc="10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emplea</a:t>
            </a:r>
            <a:r>
              <a:rPr b="0" spc="10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un</a:t>
            </a:r>
            <a:r>
              <a:rPr b="0" spc="10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arco</a:t>
            </a:r>
            <a:r>
              <a:rPr b="0" spc="10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voltaico</a:t>
            </a:r>
            <a:r>
              <a:rPr b="0" spc="10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para</a:t>
            </a:r>
            <a:r>
              <a:rPr b="0" spc="10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aplicar</a:t>
            </a:r>
            <a:r>
              <a:rPr b="0" spc="10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calor</a:t>
            </a:r>
            <a:r>
              <a:rPr b="0" spc="11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en</a:t>
            </a:r>
            <a:r>
              <a:rPr b="0" spc="100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una</a:t>
            </a:r>
            <a:r>
              <a:rPr b="0" spc="105" dirty="0">
                <a:latin typeface="Microsoft Sans Serif"/>
                <a:cs typeface="Microsoft Sans Serif"/>
              </a:rPr>
              <a:t>  </a:t>
            </a:r>
            <a:r>
              <a:rPr b="0" dirty="0">
                <a:latin typeface="Microsoft Sans Serif"/>
                <a:cs typeface="Microsoft Sans Serif"/>
              </a:rPr>
              <a:t>zona</a:t>
            </a:r>
            <a:r>
              <a:rPr b="0" spc="100" dirty="0">
                <a:latin typeface="Microsoft Sans Serif"/>
                <a:cs typeface="Microsoft Sans Serif"/>
              </a:rPr>
              <a:t>  </a:t>
            </a:r>
            <a:r>
              <a:rPr b="0" spc="-10" dirty="0">
                <a:latin typeface="Microsoft Sans Serif"/>
                <a:cs typeface="Microsoft Sans Serif"/>
              </a:rPr>
              <a:t>altamente </a:t>
            </a:r>
            <a:r>
              <a:rPr b="0" dirty="0">
                <a:latin typeface="Microsoft Sans Serif"/>
                <a:cs typeface="Microsoft Sans Serif"/>
              </a:rPr>
              <a:t>localizada</a:t>
            </a:r>
            <a:r>
              <a:rPr b="0" spc="10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y</a:t>
            </a:r>
            <a:r>
              <a:rPr b="0" spc="8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producir</a:t>
            </a:r>
            <a:r>
              <a:rPr b="0" spc="1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la</a:t>
            </a:r>
            <a:r>
              <a:rPr b="0" spc="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fusión</a:t>
            </a:r>
            <a:r>
              <a:rPr b="0" spc="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una</a:t>
            </a:r>
            <a:r>
              <a:rPr b="0" spc="10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pequeña</a:t>
            </a:r>
            <a:r>
              <a:rPr b="0" spc="9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zona</a:t>
            </a:r>
            <a:r>
              <a:rPr b="0" spc="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las</a:t>
            </a:r>
            <a:r>
              <a:rPr b="0" spc="10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piezas</a:t>
            </a:r>
            <a:r>
              <a:rPr b="0" spc="9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coincidentes</a:t>
            </a:r>
            <a:r>
              <a:rPr b="0" spc="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con</a:t>
            </a:r>
            <a:r>
              <a:rPr b="0" spc="9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el </a:t>
            </a:r>
            <a:r>
              <a:rPr b="0" dirty="0">
                <a:latin typeface="Microsoft Sans Serif"/>
                <a:cs typeface="Microsoft Sans Serif"/>
              </a:rPr>
              <a:t>arco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y el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extremo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del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electrodo.</a:t>
            </a:r>
          </a:p>
          <a:p>
            <a:pPr marL="12700" algn="just">
              <a:lnSpc>
                <a:spcPct val="100000"/>
              </a:lnSpc>
            </a:pPr>
            <a:r>
              <a:rPr b="0" dirty="0">
                <a:latin typeface="Microsoft Sans Serif"/>
                <a:cs typeface="Microsoft Sans Serif"/>
              </a:rPr>
              <a:t>La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energía,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aporte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térmico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o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calor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aportado</a:t>
            </a:r>
            <a:r>
              <a:rPr b="0" spc="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por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una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soldadura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arco</a:t>
            </a:r>
            <a:r>
              <a:rPr b="0" spc="5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eléctrico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queda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7" y="2023192"/>
            <a:ext cx="2638185" cy="9431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452" y="1267729"/>
            <a:ext cx="8987790" cy="465201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42545" algn="just">
              <a:lnSpc>
                <a:spcPct val="100000"/>
              </a:lnSpc>
              <a:spcBef>
                <a:spcPts val="1195"/>
              </a:spcBef>
            </a:pPr>
            <a:r>
              <a:rPr sz="1800" dirty="0">
                <a:latin typeface="Microsoft Sans Serif"/>
                <a:cs typeface="Microsoft Sans Serif"/>
              </a:rPr>
              <a:t>determinada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expresión:</a:t>
            </a:r>
            <a:endParaRPr sz="1800">
              <a:latin typeface="Microsoft Sans Serif"/>
              <a:cs typeface="Microsoft Sans Serif"/>
            </a:endParaRPr>
          </a:p>
          <a:p>
            <a:pPr marL="2778760">
              <a:lnSpc>
                <a:spcPct val="100000"/>
              </a:lnSpc>
              <a:spcBef>
                <a:spcPts val="85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Siendo:</a:t>
            </a:r>
            <a:endParaRPr sz="1400">
              <a:latin typeface="Arial"/>
              <a:cs typeface="Arial"/>
            </a:endParaRPr>
          </a:p>
          <a:p>
            <a:pPr marL="2778760" marR="508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H,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cantidad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energía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liberada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por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centímetro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soldadura,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(calor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aportado) </a:t>
            </a:r>
            <a:r>
              <a:rPr sz="1400" dirty="0">
                <a:latin typeface="Microsoft Sans Serif"/>
                <a:cs typeface="Microsoft Sans Serif"/>
              </a:rPr>
              <a:t>expresada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Joule/cm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(J/cm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ó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KJ/cm)</a:t>
            </a:r>
            <a:endParaRPr sz="1400">
              <a:latin typeface="Microsoft Sans Serif"/>
              <a:cs typeface="Microsoft Sans Serif"/>
            </a:endParaRPr>
          </a:p>
          <a:p>
            <a:pPr marL="2778760">
              <a:lnSpc>
                <a:spcPct val="100000"/>
              </a:lnSpc>
            </a:pPr>
            <a:r>
              <a:rPr sz="1400" spc="-30" dirty="0">
                <a:latin typeface="Microsoft Sans Serif"/>
                <a:cs typeface="Microsoft Sans Serif"/>
              </a:rPr>
              <a:t>V,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tensión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arco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expresada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volts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(V)</a:t>
            </a:r>
            <a:endParaRPr sz="1400">
              <a:latin typeface="Microsoft Sans Serif"/>
              <a:cs typeface="Microsoft Sans Serif"/>
            </a:endParaRPr>
          </a:p>
          <a:p>
            <a:pPr marL="277876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I,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corriente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del arco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expresada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 amperes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(A)</a:t>
            </a:r>
            <a:endParaRPr sz="1400">
              <a:latin typeface="Microsoft Sans Serif"/>
              <a:cs typeface="Microsoft Sans Serif"/>
            </a:endParaRPr>
          </a:p>
          <a:p>
            <a:pPr marL="277876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Microsoft Sans Serif"/>
                <a:cs typeface="Microsoft Sans Serif"/>
              </a:rPr>
              <a:t>v,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velocidad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avance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soldadura,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expresada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cm/min</a:t>
            </a:r>
            <a:endParaRPr sz="14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870"/>
              </a:spcBef>
            </a:pP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liberada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sólo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efectuar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soldadura, </a:t>
            </a:r>
            <a:r>
              <a:rPr sz="1800" dirty="0">
                <a:latin typeface="Microsoft Sans Serif"/>
                <a:cs typeface="Microsoft Sans Serif"/>
              </a:rPr>
              <a:t>consumiéndose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resto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pérdidas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conducción,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convección,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radiación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columna del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 </a:t>
            </a:r>
            <a:r>
              <a:rPr sz="1800" spc="-10" dirty="0">
                <a:latin typeface="Microsoft Sans Serif"/>
                <a:cs typeface="Microsoft Sans Serif"/>
              </a:rPr>
              <a:t>salpicaduras.</a:t>
            </a:r>
            <a:endParaRPr sz="18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rendimiento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arco,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definido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cociente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empleada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energía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liberada,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varía para los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diferentes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20 y </a:t>
            </a:r>
            <a:r>
              <a:rPr sz="1800" spc="-20" dirty="0">
                <a:latin typeface="Microsoft Sans Serif"/>
                <a:cs typeface="Microsoft Sans Serif"/>
              </a:rPr>
              <a:t>85%.</a:t>
            </a:r>
            <a:endParaRPr sz="1800">
              <a:latin typeface="Microsoft Sans Serif"/>
              <a:cs typeface="Microsoft Sans Serif"/>
            </a:endParaRPr>
          </a:p>
          <a:p>
            <a:pPr marL="12700" marR="762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rendimiento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TIG,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alcanzando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mayores </a:t>
            </a:r>
            <a:r>
              <a:rPr sz="1800" dirty="0">
                <a:latin typeface="Microsoft Sans Serif"/>
                <a:cs typeface="Microsoft Sans Serif"/>
              </a:rPr>
              <a:t>valores 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sumergido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MIG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MAG.</a:t>
            </a:r>
            <a:r>
              <a:rPr sz="1800" spc="5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realmente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llega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pieza,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aportado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neto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(Hnet) </a:t>
            </a:r>
            <a:r>
              <a:rPr sz="1800" dirty="0">
                <a:latin typeface="Microsoft Sans Serif"/>
                <a:cs typeface="Microsoft Sans Serif"/>
              </a:rPr>
              <a:t>podrá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expresarse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afectando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 un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coeficiente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f1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expresión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H.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9443" y="6079094"/>
            <a:ext cx="2761237" cy="6044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681" y="6445402"/>
            <a:ext cx="5957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Siendo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f1</a:t>
            </a:r>
            <a:r>
              <a:rPr sz="1400" dirty="0">
                <a:latin typeface="Microsoft Sans Serif"/>
                <a:cs typeface="Microsoft Sans Serif"/>
              </a:rPr>
              <a:t>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rendimiento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 la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transferencia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calor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 la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fuente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 </a:t>
            </a:r>
            <a:r>
              <a:rPr sz="1400" spc="-10" dirty="0">
                <a:latin typeface="Microsoft Sans Serif"/>
                <a:cs typeface="Microsoft Sans Serif"/>
              </a:rPr>
              <a:t>energía.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7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vista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económico,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así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metalúrgico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mecánico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condición </a:t>
            </a:r>
            <a:r>
              <a:rPr sz="1800" dirty="0">
                <a:latin typeface="Microsoft Sans Serif"/>
                <a:cs typeface="Microsoft Sans Serif"/>
              </a:rPr>
              <a:t>tenderá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ideal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requerida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mínimo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será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posible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cuanto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valor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intensidad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fuente </a:t>
            </a:r>
            <a:r>
              <a:rPr sz="1800" dirty="0">
                <a:latin typeface="Microsoft Sans Serif"/>
                <a:cs typeface="Microsoft Sans Serif"/>
              </a:rPr>
              <a:t>(medida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cociente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energía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aportada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 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sección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calentada).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virtud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conductividad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metales,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aportado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disipa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conducción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adyacentes,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alcanzarán,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según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ubicación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respecto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hasta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inicial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piezas antes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2751653"/>
            <a:ext cx="8568178" cy="397374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Dentro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fusión,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no </a:t>
            </a:r>
            <a:r>
              <a:rPr sz="1800" dirty="0">
                <a:latin typeface="Microsoft Sans Serif"/>
                <a:cs typeface="Microsoft Sans Serif"/>
              </a:rPr>
              <a:t>consumible,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figura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denominado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plasma.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definida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cuanto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(gas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eléctrico),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fuertemente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estrangulado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pistola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logran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altas temperaturas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zonas fuertemente</a:t>
            </a:r>
            <a:r>
              <a:rPr sz="1800" spc="-10" dirty="0">
                <a:latin typeface="Microsoft Sans Serif"/>
                <a:cs typeface="Microsoft Sans Serif"/>
              </a:rPr>
              <a:t> concentradas.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adquiere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contenido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energético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ve </a:t>
            </a:r>
            <a:r>
              <a:rPr sz="1800" dirty="0">
                <a:latin typeface="Microsoft Sans Serif"/>
                <a:cs typeface="Microsoft Sans Serif"/>
              </a:rPr>
              <a:t>modificado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estrangulación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boquilla,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siendo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resultado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final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obtención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densidad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(δ).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2761487"/>
            <a:ext cx="7315073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94996"/>
            <a:ext cx="8988425" cy="32569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ARCO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ELÉCTRICO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UTILIZADO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SOLDADURA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Haciendo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particular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referencia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hemos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visto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estos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voltaico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especiales)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aplicar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calor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altamente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localizada,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conseguir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simultánea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pequeñas </a:t>
            </a:r>
            <a:r>
              <a:rPr sz="1800" dirty="0">
                <a:latin typeface="Microsoft Sans Serif"/>
                <a:cs typeface="Microsoft Sans Serif"/>
              </a:rPr>
              <a:t>zonas enfrentadas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 </a:t>
            </a:r>
            <a:r>
              <a:rPr sz="1800" spc="-10" dirty="0">
                <a:latin typeface="Microsoft Sans Serif"/>
                <a:cs typeface="Microsoft Sans Serif"/>
              </a:rPr>
              <a:t>hubiera.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avanza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coincidencia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avance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soldadura,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enfriamiento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solidificación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inmediatamente por </a:t>
            </a:r>
            <a:r>
              <a:rPr sz="1800" spc="-10" dirty="0">
                <a:latin typeface="Microsoft Sans Serif"/>
                <a:cs typeface="Microsoft Sans Serif"/>
              </a:rPr>
              <a:t>detrás.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voltaico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definido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“descarga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sostenida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 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diferencia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potencial”.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3231730"/>
            <a:ext cx="7462382" cy="361686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44039"/>
            <a:ext cx="2406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ARCO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TRANSFERIDO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6923"/>
            <a:ext cx="8988425" cy="243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coalescencia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generalmente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calentamiento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producido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establecido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extremo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(no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consumible)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"arco </a:t>
            </a:r>
            <a:r>
              <a:rPr sz="1800" dirty="0">
                <a:latin typeface="Microsoft Sans Serif"/>
                <a:cs typeface="Microsoft Sans Serif"/>
              </a:rPr>
              <a:t>transferido"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pistola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"arco no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transferido".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Estudiaremos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ahora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constructivas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variantes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acepta 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plasma.</a:t>
            </a:r>
            <a:endParaRPr sz="1800">
              <a:latin typeface="Microsoft Sans Serif"/>
              <a:cs typeface="Microsoft Sans Serif"/>
            </a:endParaRPr>
          </a:p>
          <a:p>
            <a:pPr marL="3145155" algn="just">
              <a:lnSpc>
                <a:spcPct val="100000"/>
              </a:lnSpc>
              <a:spcBef>
                <a:spcPts val="71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transferido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943" y="2774083"/>
            <a:ext cx="2798650" cy="40607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11195" y="2434539"/>
            <a:ext cx="5854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cobre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refrigerado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(B)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dentro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1195" y="2709164"/>
            <a:ext cx="58540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13580" algn="l"/>
              </a:tabLst>
            </a:pP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permanente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concéntrica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halla</a:t>
            </a:r>
            <a:r>
              <a:rPr sz="1800" dirty="0">
                <a:latin typeface="Microsoft Sans Serif"/>
                <a:cs typeface="Microsoft Sans Serif"/>
              </a:rPr>
              <a:t>	insertado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(E)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Lateralmente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dispone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entrada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(A)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argón,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nitrógeno,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helio,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hidrógeno,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etc.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gas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1195" y="3928617"/>
            <a:ext cx="585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626235" algn="l"/>
                <a:tab pos="2134235" algn="l"/>
                <a:tab pos="2972435" algn="l"/>
                <a:tab pos="4266565" algn="l"/>
                <a:tab pos="4647565" algn="l"/>
                <a:tab pos="507873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debe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entrar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forma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tangencial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cámara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1195" y="4081017"/>
            <a:ext cx="5852160" cy="10922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Microsoft Sans Serif"/>
                <a:cs typeface="Microsoft Sans Serif"/>
              </a:rPr>
              <a:t>desplazándose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helicoidal </a:t>
            </a:r>
            <a:r>
              <a:rPr sz="1800" spc="-25" dirty="0">
                <a:latin typeface="Microsoft Sans Serif"/>
                <a:cs typeface="Microsoft Sans Serif"/>
              </a:rPr>
              <a:t>(H)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suele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oscilar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15000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30000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ºC.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1195" y="5270119"/>
            <a:ext cx="58540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instalado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generador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spc="-20" dirty="0">
                <a:latin typeface="Microsoft Sans Serif"/>
                <a:cs typeface="Microsoft Sans Serif"/>
              </a:rPr>
              <a:t>alta </a:t>
            </a:r>
            <a:r>
              <a:rPr sz="1800" dirty="0">
                <a:latin typeface="Microsoft Sans Serif"/>
                <a:cs typeface="Microsoft Sans Serif"/>
              </a:rPr>
              <a:t>frecuencia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capaz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hacer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saltar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distancia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mm.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Dicho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centra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Pinch.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gas </a:t>
            </a:r>
            <a:r>
              <a:rPr sz="1800" dirty="0">
                <a:latin typeface="Microsoft Sans Serif"/>
                <a:cs typeface="Microsoft Sans Serif"/>
              </a:rPr>
              <a:t>protector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película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envuelve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agujero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salida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centrado mas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refrigerando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boquilla.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estrangulado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transferido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cortar,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recubrir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corte </a:t>
            </a:r>
            <a:r>
              <a:rPr sz="1800" dirty="0">
                <a:latin typeface="Microsoft Sans Serif"/>
                <a:cs typeface="Microsoft Sans Serif"/>
              </a:rPr>
              <a:t>resulta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altas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velocidades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avance,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concentración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 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energía </a:t>
            </a:r>
            <a:r>
              <a:rPr sz="1800" spc="-10" dirty="0">
                <a:latin typeface="Microsoft Sans Serif"/>
                <a:cs typeface="Microsoft Sans Serif"/>
              </a:rPr>
              <a:t>disponible.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cortar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carbono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activo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(aire,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por </a:t>
            </a:r>
            <a:r>
              <a:rPr sz="1800" dirty="0">
                <a:latin typeface="Microsoft Sans Serif"/>
                <a:cs typeface="Microsoft Sans Serif"/>
              </a:rPr>
              <a:t>ejemplo),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primer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disponible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eléctrica,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segundo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adiciona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desarrollado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exotérmica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hierro-</a:t>
            </a:r>
            <a:r>
              <a:rPr sz="1800" dirty="0">
                <a:latin typeface="Microsoft Sans Serif"/>
                <a:cs typeface="Microsoft Sans Serif"/>
              </a:rPr>
              <a:t>oxígeno.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corte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también </a:t>
            </a:r>
            <a:r>
              <a:rPr sz="1800" spc="-10" dirty="0">
                <a:latin typeface="Microsoft Sans Serif"/>
                <a:cs typeface="Microsoft Sans Serif"/>
              </a:rPr>
              <a:t>buena.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voltaje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vacío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(400V)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facilitan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encendido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le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fuerte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corte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grandes espesores.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08543"/>
            <a:ext cx="9133914" cy="3749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dicha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interatómica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efectivice,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átomos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cuestión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deben </a:t>
            </a:r>
            <a:r>
              <a:rPr sz="1800" dirty="0">
                <a:latin typeface="Microsoft Sans Serif"/>
                <a:cs typeface="Microsoft Sans Serif"/>
              </a:rPr>
              <a:t>encontrarse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suficientemente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próximos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manifiesten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fuerzas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atracción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repulsión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permiten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obtención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cristal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metálico.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posible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desean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estuvieran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24458"/>
            <a:ext cx="898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4650" algn="l"/>
                <a:tab pos="2273935" algn="l"/>
                <a:tab pos="2557780" algn="l"/>
                <a:tab pos="3277235" algn="l"/>
                <a:tab pos="3702685" algn="l"/>
                <a:tab pos="4533265" algn="l"/>
                <a:tab pos="4818380" algn="l"/>
                <a:tab pos="5243830" algn="l"/>
                <a:tab pos="6432550" algn="l"/>
                <a:tab pos="6934200" algn="l"/>
                <a:tab pos="7282815" algn="l"/>
                <a:tab pos="8113395" algn="l"/>
                <a:tab pos="871728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perfectamente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lisas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libres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3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óxidos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humedad,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por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simple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acto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76944"/>
            <a:ext cx="8988425" cy="16414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Microsoft Sans Serif"/>
                <a:cs typeface="Microsoft Sans Serif"/>
              </a:rPr>
              <a:t>superponerlas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obtendría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 </a:t>
            </a:r>
            <a:r>
              <a:rPr sz="1800" spc="-10" dirty="0">
                <a:latin typeface="Microsoft Sans Serif"/>
                <a:cs typeface="Microsoft Sans Serif"/>
              </a:rPr>
              <a:t>deseada.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Pero,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aún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pulida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precisión,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presenta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crestas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valles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nivel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microscópico,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además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suele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haber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importante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capa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óxido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humedad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impide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nivel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interatómico.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Normalmente,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acercamiento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átomos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periféricos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energía.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09" y="3108489"/>
            <a:ext cx="8709517" cy="276877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1348" y="115977"/>
            <a:ext cx="3356199" cy="42911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040" y="26923"/>
            <a:ext cx="8988425" cy="677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ARCO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TRANSFERIDO:</a:t>
            </a:r>
            <a:endParaRPr sz="1800">
              <a:latin typeface="Arial"/>
              <a:cs typeface="Arial"/>
            </a:endParaRPr>
          </a:p>
          <a:p>
            <a:pPr marL="49530" marR="3603625" algn="just">
              <a:lnSpc>
                <a:spcPct val="100000"/>
              </a:lnSpc>
              <a:spcBef>
                <a:spcPts val="159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transferido,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esencia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anterior,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establece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cobre.</a:t>
            </a:r>
            <a:endParaRPr sz="1800">
              <a:latin typeface="Microsoft Sans Serif"/>
              <a:cs typeface="Microsoft Sans Serif"/>
            </a:endParaRPr>
          </a:p>
          <a:p>
            <a:pPr marL="49530" marR="360489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pieza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calientes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si.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No </a:t>
            </a:r>
            <a:r>
              <a:rPr sz="1800" dirty="0">
                <a:latin typeface="Microsoft Sans Serif"/>
                <a:cs typeface="Microsoft Sans Serif"/>
              </a:rPr>
              <a:t>hay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tanto,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alguno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pistola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fundir.</a:t>
            </a:r>
            <a:endParaRPr sz="1800">
              <a:latin typeface="Microsoft Sans Serif"/>
              <a:cs typeface="Microsoft Sans Serif"/>
            </a:endParaRPr>
          </a:p>
          <a:p>
            <a:pPr marL="4953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común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trata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</a:t>
            </a:r>
            <a:endParaRPr sz="1800">
              <a:latin typeface="Microsoft Sans Serif"/>
              <a:cs typeface="Microsoft Sans Serif"/>
            </a:endParaRPr>
          </a:p>
          <a:p>
            <a:pPr marL="4953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 </a:t>
            </a:r>
            <a:r>
              <a:rPr sz="1800" spc="-10" dirty="0">
                <a:latin typeface="Microsoft Sans Serif"/>
                <a:cs typeface="Microsoft Sans Serif"/>
              </a:rPr>
              <a:t>conductor.</a:t>
            </a:r>
            <a:endParaRPr sz="1800">
              <a:latin typeface="Microsoft Sans Serif"/>
              <a:cs typeface="Microsoft Sans Serif"/>
            </a:endParaRPr>
          </a:p>
          <a:p>
            <a:pPr marL="49530" marR="360616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Algunas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consideraciones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utilización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 </a:t>
            </a:r>
            <a:r>
              <a:rPr sz="1800" spc="-10" dirty="0">
                <a:latin typeface="Microsoft Sans Serif"/>
                <a:cs typeface="Microsoft Sans Serif"/>
              </a:rPr>
              <a:t>siguientes.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55600" marR="6985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Corte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metales</a:t>
            </a:r>
            <a:r>
              <a:rPr sz="1800" dirty="0">
                <a:latin typeface="Microsoft Sans Serif"/>
                <a:cs typeface="Microsoft Sans Serif"/>
              </a:rPr>
              <a:t>: Aluminio, aceros inoxidables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refractarios en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general, </a:t>
            </a:r>
            <a:r>
              <a:rPr sz="1800" spc="-25" dirty="0">
                <a:latin typeface="Microsoft Sans Serif"/>
                <a:cs typeface="Microsoft Sans Serif"/>
              </a:rPr>
              <a:t>por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aportada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química,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oxicorte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(corte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aceros al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1"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espesor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velocidades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cuatro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veces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superior).</a:t>
            </a:r>
            <a:endParaRPr sz="1800">
              <a:latin typeface="Microsoft Sans Serif"/>
              <a:cs typeface="Microsoft Sans Serif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Aplicación</a:t>
            </a:r>
            <a:r>
              <a:rPr sz="1800" b="1" spc="2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1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revestimientos</a:t>
            </a:r>
            <a:r>
              <a:rPr sz="1800" b="1" spc="2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sobre</a:t>
            </a:r>
            <a:r>
              <a:rPr sz="1800" b="1" spc="204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met</a:t>
            </a:r>
            <a:r>
              <a:rPr sz="1800" dirty="0">
                <a:latin typeface="Microsoft Sans Serif"/>
                <a:cs typeface="Microsoft Sans Serif"/>
              </a:rPr>
              <a:t>ales:</a:t>
            </a:r>
            <a:r>
              <a:rPr sz="1800" spc="2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Termorociado</a:t>
            </a:r>
            <a:r>
              <a:rPr sz="1800" spc="2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(aplicación</a:t>
            </a:r>
            <a:r>
              <a:rPr sz="1800" spc="24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carburos).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existe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segunda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entrada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inyecta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carburo 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aplicar.</a:t>
            </a:r>
            <a:r>
              <a:rPr sz="1800" dirty="0">
                <a:latin typeface="Microsoft Sans Serif"/>
                <a:cs typeface="Microsoft Sans Serif"/>
              </a:rPr>
              <a:t> 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transferido.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 algn="just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Soldadura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equipos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automáticos,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enormes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velocidades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57" y="214121"/>
            <a:ext cx="8988425" cy="600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2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GAS</a:t>
            </a:r>
            <a:r>
              <a:rPr sz="2000" b="1" spc="2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2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ESTADO</a:t>
            </a:r>
            <a:r>
              <a:rPr sz="2000" b="1" spc="2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IONIZADO</a:t>
            </a:r>
            <a:r>
              <a:rPr sz="2000" b="1" spc="2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2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DENOMINA</a:t>
            </a:r>
            <a:r>
              <a:rPr sz="2000" b="1" spc="2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PLASMA</a:t>
            </a:r>
            <a:r>
              <a:rPr sz="2000" b="1" spc="204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2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considera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Microsoft Sans Serif"/>
                <a:cs typeface="Microsoft Sans Serif"/>
              </a:rPr>
              <a:t>como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estado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 la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materia.</a:t>
            </a:r>
            <a:endParaRPr sz="2000">
              <a:latin typeface="Microsoft Sans Serif"/>
              <a:cs typeface="Microsoft Sans Serif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cantidad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energía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necesaria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ionizar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los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átomos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dependerá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gas 	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trate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tanto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calor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puesto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juego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variará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variar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dicho 	</a:t>
            </a:r>
            <a:r>
              <a:rPr sz="2000" spc="-20" dirty="0">
                <a:latin typeface="Microsoft Sans Serif"/>
                <a:cs typeface="Microsoft Sans Serif"/>
              </a:rPr>
              <a:t>gas.</a:t>
            </a:r>
            <a:endParaRPr sz="2000">
              <a:latin typeface="Microsoft Sans Serif"/>
              <a:cs typeface="Microsoft Sans Serif"/>
            </a:endParaRPr>
          </a:p>
          <a:p>
            <a:pPr marL="298450" indent="-285750" algn="just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Las</a:t>
            </a:r>
            <a:r>
              <a:rPr sz="2000" spc="22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disociaciones</a:t>
            </a:r>
            <a:r>
              <a:rPr sz="2000" spc="22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moleculares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comienzan</a:t>
            </a:r>
            <a:r>
              <a:rPr sz="2000" spc="2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temperaturas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2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orden</a:t>
            </a:r>
            <a:r>
              <a:rPr sz="2000" spc="2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los</a:t>
            </a:r>
            <a:endParaRPr sz="20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1000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ºC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ionización 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orden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atómico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alrededor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3500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ºC.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2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decir,</a:t>
            </a:r>
            <a:r>
              <a:rPr sz="2000" b="1" spc="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</a:t>
            </a:r>
            <a:r>
              <a:rPr sz="2000" b="1" spc="2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temperatura</a:t>
            </a:r>
            <a:r>
              <a:rPr sz="2000" b="1" spc="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2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suficiente,</a:t>
            </a:r>
            <a:r>
              <a:rPr sz="2000" b="1" spc="2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gas</a:t>
            </a:r>
            <a:r>
              <a:rPr sz="2000" b="1" spc="2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puede</a:t>
            </a:r>
            <a:r>
              <a:rPr sz="2000" b="1" spc="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encontrarse</a:t>
            </a:r>
            <a:r>
              <a:rPr sz="2000" b="1" spc="2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con </a:t>
            </a:r>
            <a:r>
              <a:rPr sz="2000" b="1" dirty="0">
                <a:latin typeface="Arial"/>
                <a:cs typeface="Arial"/>
              </a:rPr>
              <a:t>parte</a:t>
            </a:r>
            <a:r>
              <a:rPr sz="2000" b="1" spc="2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sus</a:t>
            </a:r>
            <a:r>
              <a:rPr sz="2000" b="1" spc="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moléculas</a:t>
            </a:r>
            <a:r>
              <a:rPr sz="2000" b="1" spc="2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disociadas</a:t>
            </a:r>
            <a:r>
              <a:rPr sz="2000" b="1" spc="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átomos</a:t>
            </a:r>
            <a:r>
              <a:rPr sz="2000" b="1" spc="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parte</a:t>
            </a:r>
            <a:r>
              <a:rPr sz="2000" b="1" spc="2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sus</a:t>
            </a:r>
            <a:r>
              <a:rPr sz="2000" b="1" spc="2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moléculas </a:t>
            </a:r>
            <a:r>
              <a:rPr sz="2000" b="1" dirty="0">
                <a:latin typeface="Arial"/>
                <a:cs typeface="Arial"/>
              </a:rPr>
              <a:t>disociadas</a:t>
            </a:r>
            <a:r>
              <a:rPr sz="2000" b="1" spc="7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7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iones</a:t>
            </a:r>
            <a:r>
              <a:rPr sz="2000" b="1" spc="7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(con</a:t>
            </a:r>
            <a:r>
              <a:rPr sz="2000" b="1" spc="6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carga</a:t>
            </a:r>
            <a:r>
              <a:rPr sz="2000" b="1" spc="7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positiva</a:t>
            </a:r>
            <a:r>
              <a:rPr sz="2000" b="1" spc="7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6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los</a:t>
            </a:r>
            <a:r>
              <a:rPr sz="2000" b="1" spc="7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electrones</a:t>
            </a:r>
            <a:r>
              <a:rPr sz="2000" b="1" spc="6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75" dirty="0">
                <a:latin typeface="Arial"/>
                <a:cs typeface="Arial"/>
              </a:rPr>
              <a:t>  </a:t>
            </a:r>
            <a:r>
              <a:rPr sz="2000" b="1" spc="-10" dirty="0">
                <a:latin typeface="Arial"/>
                <a:cs typeface="Arial"/>
              </a:rPr>
              <a:t>carga negativa).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4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plasma</a:t>
            </a:r>
            <a:r>
              <a:rPr sz="2000" spc="4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4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estado</a:t>
            </a:r>
            <a:r>
              <a:rPr sz="2000" spc="4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capaz</a:t>
            </a:r>
            <a:r>
              <a:rPr sz="2000" spc="48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conducir</a:t>
            </a:r>
            <a:r>
              <a:rPr sz="2000" spc="48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corriente</a:t>
            </a:r>
            <a:r>
              <a:rPr sz="2000" spc="4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(los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gases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4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estado </a:t>
            </a:r>
            <a:r>
              <a:rPr sz="2000" dirty="0">
                <a:latin typeface="Microsoft Sans Serif"/>
                <a:cs typeface="Microsoft Sans Serif"/>
              </a:rPr>
              <a:t>molecular</a:t>
            </a:r>
            <a:r>
              <a:rPr sz="2000" spc="1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no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son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conductores),</a:t>
            </a:r>
            <a:r>
              <a:rPr sz="2000" spc="1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permitiendo</a:t>
            </a:r>
            <a:r>
              <a:rPr sz="2000" spc="2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así</a:t>
            </a:r>
            <a:r>
              <a:rPr sz="2000" spc="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cerrar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circuito</a:t>
            </a:r>
            <a:r>
              <a:rPr sz="2000" spc="20" dirty="0">
                <a:latin typeface="Microsoft Sans Serif"/>
                <a:cs typeface="Microsoft Sans Serif"/>
              </a:rPr>
              <a:t>  </a:t>
            </a:r>
            <a:r>
              <a:rPr sz="2000" spc="-10" dirty="0">
                <a:latin typeface="Microsoft Sans Serif"/>
                <a:cs typeface="Microsoft Sans Serif"/>
              </a:rPr>
              <a:t>eléctrico </a:t>
            </a:r>
            <a:r>
              <a:rPr sz="2000" dirty="0">
                <a:latin typeface="Microsoft Sans Serif"/>
                <a:cs typeface="Microsoft Sans Serif"/>
              </a:rPr>
              <a:t>entre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conductores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metálicos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(electrodos),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generando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eléctrico.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Microsoft Sans Serif"/>
                <a:cs typeface="Microsoft Sans Serif"/>
              </a:rPr>
              <a:t>Es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decir</a:t>
            </a:r>
            <a:r>
              <a:rPr sz="2000" spc="2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Arial"/>
                <a:cs typeface="Arial"/>
              </a:rPr>
              <a:t>LAS</a:t>
            </a:r>
            <a:r>
              <a:rPr sz="2000" b="1" spc="2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PARTÍCULAS</a:t>
            </a:r>
            <a:r>
              <a:rPr sz="2000" b="1" spc="2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IONIZADAS</a:t>
            </a:r>
            <a:r>
              <a:rPr sz="2000" b="1" spc="2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2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TRASLADARÁN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atraídas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2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polo</a:t>
            </a:r>
            <a:r>
              <a:rPr sz="2000" spc="1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signo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opuesto,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al</a:t>
            </a:r>
            <a:r>
              <a:rPr sz="2000" spc="2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establecer</a:t>
            </a:r>
            <a:r>
              <a:rPr sz="2000" spc="2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una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diferencia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potencial</a:t>
            </a:r>
            <a:r>
              <a:rPr sz="2000" spc="25" dirty="0">
                <a:latin typeface="Microsoft Sans Serif"/>
                <a:cs typeface="Microsoft Sans Serif"/>
              </a:rPr>
              <a:t>  </a:t>
            </a:r>
            <a:r>
              <a:rPr sz="2000" spc="-50" dirty="0">
                <a:latin typeface="Microsoft Sans Serif"/>
                <a:cs typeface="Microsoft Sans Serif"/>
              </a:rPr>
              <a:t>o </a:t>
            </a:r>
            <a:r>
              <a:rPr sz="2000" dirty="0">
                <a:latin typeface="Microsoft Sans Serif"/>
                <a:cs typeface="Microsoft Sans Serif"/>
              </a:rPr>
              <a:t>tensión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entre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mencionados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electrodos.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34" y="4243966"/>
            <a:ext cx="3201567" cy="25209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6923"/>
            <a:ext cx="8988425" cy="6744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cantidad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ionizar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átomos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dependerá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trate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 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puesto 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juego variará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 variar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dicho </a:t>
            </a:r>
            <a:r>
              <a:rPr sz="1800" spc="-20" dirty="0">
                <a:latin typeface="Microsoft Sans Serif"/>
                <a:cs typeface="Microsoft Sans Serif"/>
              </a:rPr>
              <a:t>gas.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disociaciones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moleculares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comienzan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orden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1000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ºC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ionización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orden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atómico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alrededor 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3500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ºC.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decir,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suficiente,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encontrarse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sus </a:t>
            </a:r>
            <a:r>
              <a:rPr sz="1800" dirty="0">
                <a:latin typeface="Microsoft Sans Serif"/>
                <a:cs typeface="Microsoft Sans Serif"/>
              </a:rPr>
              <a:t>moléculas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disociadas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átomos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moléculas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disociadas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(con </a:t>
            </a:r>
            <a:r>
              <a:rPr sz="1800" dirty="0">
                <a:latin typeface="Microsoft Sans Serif"/>
                <a:cs typeface="Microsoft Sans Serif"/>
              </a:rPr>
              <a:t>carga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 electrones 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negativa).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capaz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conducir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(los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molecular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no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conductores),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permitiendo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así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cerrar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conductores </a:t>
            </a:r>
            <a:r>
              <a:rPr sz="1800" dirty="0">
                <a:latin typeface="Microsoft Sans Serif"/>
                <a:cs typeface="Microsoft Sans Serif"/>
              </a:rPr>
              <a:t>metálicos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(electrodos),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generando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eléctrico.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decir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partículas </a:t>
            </a:r>
            <a:r>
              <a:rPr sz="1800" dirty="0">
                <a:latin typeface="Microsoft Sans Serif"/>
                <a:cs typeface="Microsoft Sans Serif"/>
              </a:rPr>
              <a:t>ionizadas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trasladarán,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atraídas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polo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signo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opuesto,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establecer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diferencia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potencial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mencionados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electrodos.</a:t>
            </a:r>
            <a:endParaRPr sz="1800">
              <a:latin typeface="Microsoft Sans Serif"/>
              <a:cs typeface="Microsoft Sans Serif"/>
            </a:endParaRPr>
          </a:p>
          <a:p>
            <a:pPr marL="46355" marR="3714750" algn="just">
              <a:lnSpc>
                <a:spcPct val="100000"/>
              </a:lnSpc>
              <a:spcBef>
                <a:spcPts val="153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figura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muestra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esquema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eléctrico.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cargas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signo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contrario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mueven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sentido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opuesto: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hacia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ánodo </a:t>
            </a:r>
            <a:r>
              <a:rPr sz="1800" dirty="0">
                <a:latin typeface="Microsoft Sans Serif"/>
                <a:cs typeface="Microsoft Sans Serif"/>
              </a:rPr>
              <a:t>(polo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positivo)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cátodo </a:t>
            </a:r>
            <a:r>
              <a:rPr sz="1800" dirty="0">
                <a:latin typeface="Microsoft Sans Serif"/>
                <a:cs typeface="Microsoft Sans Serif"/>
              </a:rPr>
              <a:t>(polo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negativo).</a:t>
            </a:r>
            <a:endParaRPr sz="1800">
              <a:latin typeface="Microsoft Sans Serif"/>
              <a:cs typeface="Microsoft Sans Serif"/>
            </a:endParaRPr>
          </a:p>
          <a:p>
            <a:pPr marL="46355" marR="371411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espacio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comprendido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electrodos,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eléctrica,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pieza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dividido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tres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zonas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generación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calor: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ánodo,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cátodo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spc="-10" dirty="0">
                <a:latin typeface="Microsoft Sans Serif"/>
                <a:cs typeface="Microsoft Sans Serif"/>
              </a:rPr>
              <a:t>plasma.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8986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El</a:t>
            </a:r>
            <a:r>
              <a:rPr b="0" spc="1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arco</a:t>
            </a:r>
            <a:r>
              <a:rPr b="0" spc="1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soldadura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se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caracteriza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por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una</a:t>
            </a:r>
            <a:r>
              <a:rPr b="0" spc="1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alta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intensidad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1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corriente</a:t>
            </a:r>
            <a:r>
              <a:rPr b="0" spc="15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y</a:t>
            </a:r>
            <a:r>
              <a:rPr b="0" spc="1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baja</a:t>
            </a:r>
            <a:r>
              <a:rPr b="0" spc="14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tensión (50-</a:t>
            </a:r>
            <a:r>
              <a:rPr b="0" dirty="0">
                <a:latin typeface="Microsoft Sans Serif"/>
                <a:cs typeface="Microsoft Sans Serif"/>
              </a:rPr>
              <a:t>300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</a:t>
            </a:r>
            <a:r>
              <a:rPr b="0" spc="-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y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20-25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V para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soldadura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manual) que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requiere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una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elevada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concentración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de </a:t>
            </a:r>
            <a:r>
              <a:rPr b="0" dirty="0">
                <a:latin typeface="Microsoft Sans Serif"/>
                <a:cs typeface="Microsoft Sans Serif"/>
              </a:rPr>
              <a:t>electrones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para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transporte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-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la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corriente</a:t>
            </a:r>
            <a:r>
              <a:rPr b="0" spc="-10" dirty="0">
                <a:latin typeface="Microsoft Sans Serif"/>
                <a:cs typeface="Microsoft Sans Serif"/>
              </a:rPr>
              <a:t> eléctrica.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80008"/>
            <a:ext cx="441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cantidad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disipada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relativamente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baja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28647"/>
            <a:ext cx="976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compara utilizadas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1564" y="1628647"/>
            <a:ext cx="330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  <a:tabLst>
                <a:tab pos="606425" algn="l"/>
                <a:tab pos="1339850" algn="l"/>
                <a:tab pos="2313940" algn="l"/>
                <a:tab pos="279273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con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otras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fuentes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calor </a:t>
            </a:r>
            <a:r>
              <a:rPr sz="1800" spc="-25" dirty="0">
                <a:latin typeface="Microsoft Sans Serif"/>
                <a:cs typeface="Microsoft Sans Serif"/>
              </a:rPr>
              <a:t>en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3661" y="1902967"/>
            <a:ext cx="287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2695" algn="l"/>
                <a:tab pos="1661795" algn="l"/>
                <a:tab pos="256095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ventaja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del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177541"/>
            <a:ext cx="44145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concentración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rendimiento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energía </a:t>
            </a:r>
            <a:r>
              <a:rPr sz="1800" dirty="0">
                <a:latin typeface="Microsoft Sans Serif"/>
                <a:cs typeface="Microsoft Sans Serif"/>
              </a:rPr>
              <a:t>disipada,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soldar.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ánodo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cátodo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producido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colisión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electrónica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 </a:t>
            </a:r>
            <a:r>
              <a:rPr sz="1800" dirty="0">
                <a:latin typeface="Microsoft Sans Serif"/>
                <a:cs typeface="Microsoft Sans Serif"/>
              </a:rPr>
              <a:t>iónica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respectivamente.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columna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central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parte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caliente,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donde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átomos,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iones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45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5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encuentran</a:t>
            </a:r>
            <a:r>
              <a:rPr sz="1800" spc="45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5" dirty="0">
                <a:latin typeface="Microsoft Sans Serif"/>
                <a:cs typeface="Microsoft Sans Serif"/>
              </a:rPr>
              <a:t>  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movimiento</a:t>
            </a:r>
            <a:r>
              <a:rPr sz="1800" spc="3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acelerado</a:t>
            </a:r>
            <a:r>
              <a:rPr sz="1800" spc="3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3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constante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470042"/>
            <a:ext cx="4415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colisión.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rodea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columna </a:t>
            </a:r>
            <a:r>
              <a:rPr sz="1800" dirty="0">
                <a:latin typeface="Microsoft Sans Serif"/>
                <a:cs typeface="Microsoft Sans Serif"/>
              </a:rPr>
              <a:t>central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fría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consiste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moléculas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recombinadas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gas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9993" y="1340712"/>
            <a:ext cx="4412260" cy="46304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39665" y="6166205"/>
            <a:ext cx="3873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Mapa</a:t>
            </a:r>
            <a:r>
              <a:rPr sz="1400" i="1" spc="3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isotérmico</a:t>
            </a:r>
            <a:r>
              <a:rPr sz="1400" i="1" spc="38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del</a:t>
            </a:r>
            <a:r>
              <a:rPr sz="1400" i="1" spc="3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arco</a:t>
            </a:r>
            <a:r>
              <a:rPr sz="1400" i="1" spc="38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eléctrico</a:t>
            </a:r>
            <a:r>
              <a:rPr sz="1400" i="1" spc="38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en</a:t>
            </a:r>
            <a:r>
              <a:rPr sz="1400" i="1" spc="39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grados </a:t>
            </a:r>
            <a:r>
              <a:rPr sz="1400" i="1" dirty="0">
                <a:latin typeface="Arial"/>
                <a:cs typeface="Arial"/>
              </a:rPr>
              <a:t>Kelvin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(ºK)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7178"/>
            <a:ext cx="898652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SOLDADURA</a:t>
            </a:r>
            <a:r>
              <a:rPr sz="1800" spc="-1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ALUMINOTERMICA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PROCEDIMIENTO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PCM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procedimiento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aluminotermia,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basado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reacción, </a:t>
            </a:r>
            <a:r>
              <a:rPr sz="1800" dirty="0">
                <a:latin typeface="Microsoft Sans Serif"/>
                <a:cs typeface="Microsoft Sans Serif"/>
              </a:rPr>
              <a:t>fuertemente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exotérmica, 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reducir óxidos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hierro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aluminio.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principio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básico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 </a:t>
            </a:r>
            <a:r>
              <a:rPr sz="1800" spc="-5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aplicar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(aprox.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1000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ºC)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sector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compuesta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óxido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hierro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aluminio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polvo,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combustión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misma, </a:t>
            </a:r>
            <a:r>
              <a:rPr sz="1800" dirty="0">
                <a:latin typeface="Microsoft Sans Serif"/>
                <a:cs typeface="Microsoft Sans Serif"/>
              </a:rPr>
              <a:t>alcanzándose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3000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ºC.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Esquema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del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equipo: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587128"/>
            <a:ext cx="9133840" cy="4271010"/>
            <a:chOff x="0" y="2587128"/>
            <a:chExt cx="9133840" cy="4271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8215" y="2587128"/>
              <a:ext cx="4155370" cy="42708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92427"/>
              <a:ext cx="5377096" cy="3465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105790"/>
            <a:ext cx="8763635" cy="138874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spc="-10" dirty="0">
                <a:latin typeface="Microsoft Sans Serif"/>
                <a:cs typeface="Microsoft Sans Serif"/>
              </a:rPr>
              <a:t>SOLDADURA</a:t>
            </a:r>
            <a:r>
              <a:rPr sz="1800" spc="-1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ALUMINOTERMICA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dirty="0">
                <a:latin typeface="Microsoft Sans Serif"/>
                <a:cs typeface="Microsoft Sans Serif"/>
              </a:rPr>
              <a:t>Reacciones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químicas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factores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fundamentales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tener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cuenta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idoneidad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 </a:t>
            </a:r>
            <a:r>
              <a:rPr sz="1800" spc="-20" dirty="0">
                <a:latin typeface="Microsoft Sans Serif"/>
                <a:cs typeface="Microsoft Sans Serif"/>
              </a:rPr>
              <a:t>son: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32001"/>
            <a:ext cx="22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a)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b)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1532001"/>
            <a:ext cx="2829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ausencia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humedad. granulometría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353513"/>
            <a:ext cx="66725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Microsoft Sans Serif"/>
                <a:cs typeface="Microsoft Sans Serif"/>
              </a:rPr>
              <a:t>3Fe3 O4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8Al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&gt;&gt;&gt;&gt;&gt;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9Fe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4Al2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O3 +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Arial"/>
                <a:cs typeface="Arial"/>
              </a:rPr>
              <a:t>3660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kcal/kg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aluminio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También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-20" dirty="0">
                <a:latin typeface="Microsoft Sans Serif"/>
                <a:cs typeface="Microsoft Sans Serif"/>
              </a:rPr>
              <a:t> ser: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383785"/>
            <a:ext cx="89865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fórmula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básica,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solamente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posible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obtener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normal.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objeto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poder soldar los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carriles,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obtener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 unión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metalúrgicas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similares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base,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incorporar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determinados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ferroaleantes</a:t>
            </a:r>
            <a:r>
              <a:rPr sz="1800" spc="-1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polvo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resultante,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denomina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carga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soldadura</a:t>
            </a:r>
            <a:r>
              <a:rPr sz="1800" spc="-1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interior 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crisol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cerámico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refractario</a:t>
            </a:r>
            <a:r>
              <a:rPr sz="1800" spc="-1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29581"/>
            <a:ext cx="9143969" cy="50611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7" y="3120857"/>
            <a:ext cx="4409971" cy="36658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39369"/>
            <a:ext cx="8987155" cy="671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desencadenar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aluminotérmica,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interior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crisol,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bengala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encendido.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producido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producto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ninguna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exterior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energía, </a:t>
            </a:r>
            <a:r>
              <a:rPr sz="1800" dirty="0">
                <a:latin typeface="Microsoft Sans Serif"/>
                <a:cs typeface="Microsoft Sans Serif"/>
              </a:rPr>
              <a:t>licua,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breve,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contenidos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crisol.</a:t>
            </a:r>
            <a:r>
              <a:rPr sz="1800" spc="190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Pocos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segundos </a:t>
            </a:r>
            <a:r>
              <a:rPr sz="1800" dirty="0">
                <a:latin typeface="Microsoft Sans Serif"/>
                <a:cs typeface="Microsoft Sans Serif"/>
              </a:rPr>
              <a:t>después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comenzada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carga,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óxido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aluminio </a:t>
            </a:r>
            <a:r>
              <a:rPr sz="1800" dirty="0">
                <a:latin typeface="Microsoft Sans Serif"/>
                <a:cs typeface="Microsoft Sans Serif"/>
              </a:rPr>
              <a:t>(denominado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corindón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escoria)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separan.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decantación,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pesado,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mantiene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fondo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crisol,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mientras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óxido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aluminio,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ligero,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flota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él.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obturador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DDA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Dispositivo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Destape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Automático)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apertura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cumple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triple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función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300990" marR="4692015" indent="-287020" algn="just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300990" algn="l"/>
              </a:tabLst>
            </a:pPr>
            <a:r>
              <a:rPr sz="1800" dirty="0">
                <a:latin typeface="Microsoft Sans Serif"/>
                <a:cs typeface="Microsoft Sans Serif"/>
              </a:rPr>
              <a:t>Mantener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 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crisol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antes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spc="-10" dirty="0">
                <a:latin typeface="Microsoft Sans Serif"/>
                <a:cs typeface="Microsoft Sans Serif"/>
              </a:rPr>
              <a:t>encendido.</a:t>
            </a:r>
            <a:endParaRPr sz="1800">
              <a:latin typeface="Microsoft Sans Serif"/>
              <a:cs typeface="Microsoft Sans Serif"/>
            </a:endParaRPr>
          </a:p>
          <a:p>
            <a:pPr marL="300355" indent="-286385" algn="just">
              <a:lnSpc>
                <a:spcPct val="100000"/>
              </a:lnSpc>
              <a:buFont typeface="Wingdings"/>
              <a:buChar char=""/>
              <a:tabLst>
                <a:tab pos="300355" algn="l"/>
              </a:tabLst>
            </a:pPr>
            <a:r>
              <a:rPr sz="1800" dirty="0">
                <a:latin typeface="Microsoft Sans Serif"/>
                <a:cs typeface="Microsoft Sans Serif"/>
              </a:rPr>
              <a:t>Permitir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homogénea.</a:t>
            </a:r>
            <a:endParaRPr sz="1800">
              <a:latin typeface="Microsoft Sans Serif"/>
              <a:cs typeface="Microsoft Sans Serif"/>
            </a:endParaRPr>
          </a:p>
          <a:p>
            <a:pPr marL="300990" marR="5046345" indent="-287020" algn="just">
              <a:lnSpc>
                <a:spcPct val="100000"/>
              </a:lnSpc>
              <a:buFont typeface="Wingdings"/>
              <a:buChar char=""/>
              <a:tabLst>
                <a:tab pos="300990" algn="l"/>
              </a:tabLst>
            </a:pPr>
            <a:r>
              <a:rPr sz="1800" dirty="0">
                <a:latin typeface="Microsoft Sans Serif"/>
                <a:cs typeface="Microsoft Sans Serif"/>
              </a:rPr>
              <a:t>Permitir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separación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spc="-10" dirty="0">
                <a:latin typeface="Microsoft Sans Serif"/>
                <a:cs typeface="Microsoft Sans Serif"/>
              </a:rPr>
              <a:t>corindón.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3970" marR="457644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destape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29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uno</a:t>
            </a:r>
            <a:r>
              <a:rPr sz="1800" spc="2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determinantes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3970" marR="457581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4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desarrollada</a:t>
            </a:r>
            <a:r>
              <a:rPr sz="1800" spc="46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(2.000ºC </a:t>
            </a:r>
            <a:r>
              <a:rPr sz="1800" dirty="0">
                <a:latin typeface="Microsoft Sans Serif"/>
                <a:cs typeface="Microsoft Sans Serif"/>
              </a:rPr>
              <a:t>aproximadamente)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permite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riel.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5814"/>
            <a:ext cx="898652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extremos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rieles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previamente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sido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encerrados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molde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arena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refractaria, 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fundirán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 aportado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metal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fundido.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base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riel,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aluminotérmico,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homogénea.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enfriada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junta,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consigue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caraterísticas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similares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base.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1º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PREPARACIÓN</a:t>
            </a:r>
            <a:r>
              <a:rPr sz="1800" b="1" dirty="0">
                <a:latin typeface="Arial"/>
                <a:cs typeface="Arial"/>
              </a:rPr>
              <a:t> DE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UNIÓN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SOLDAR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1.1.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Caladura</a:t>
            </a:r>
            <a:r>
              <a:rPr sz="1800" b="1" spc="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soldadura.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561" y="2603289"/>
            <a:ext cx="4520126" cy="18205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4472685"/>
            <a:ext cx="89865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1.2.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Control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puntas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carriles.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Tenganse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cuenta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especificaciones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correspondiente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Ferroviaria.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Es </a:t>
            </a:r>
            <a:r>
              <a:rPr sz="1800" dirty="0">
                <a:latin typeface="Microsoft Sans Serif"/>
                <a:cs typeface="Microsoft Sans Serif"/>
              </a:rPr>
              <a:t>obligatorio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controlar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minuciosamente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puntas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rieles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soldar.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estar </a:t>
            </a:r>
            <a:r>
              <a:rPr sz="1800" dirty="0">
                <a:latin typeface="Microsoft Sans Serif"/>
                <a:cs typeface="Microsoft Sans Serif"/>
              </a:rPr>
              <a:t>totalmente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exentos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de:</a:t>
            </a:r>
            <a:endParaRPr sz="1800">
              <a:latin typeface="Microsoft Sans Serif"/>
              <a:cs typeface="Microsoft Sans Serif"/>
            </a:endParaRPr>
          </a:p>
          <a:p>
            <a:pPr marL="4699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Fisuras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indicios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fisuras;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Taladros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embridado;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Rebabas;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Restos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antiguas </a:t>
            </a:r>
            <a:r>
              <a:rPr sz="1800" dirty="0">
                <a:latin typeface="Microsoft Sans Serif"/>
                <a:cs typeface="Microsoft Sans Serif"/>
              </a:rPr>
              <a:t>soldaduras;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Grasa;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Trazas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óxido;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Todo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interfiera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correcta </a:t>
            </a:r>
            <a:r>
              <a:rPr sz="1800" dirty="0">
                <a:latin typeface="Microsoft Sans Serif"/>
                <a:cs typeface="Microsoft Sans Serif"/>
              </a:rPr>
              <a:t>colocación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molde.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9695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1.3.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Corte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carriles.</a:t>
            </a:r>
            <a:endParaRPr sz="18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Tenganse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cuenta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especificaciones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correspondiente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Ferroviaria.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recomienda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tronzadora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disco 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sierra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mecánica.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algunas </a:t>
            </a:r>
            <a:r>
              <a:rPr sz="1800" dirty="0">
                <a:latin typeface="Microsoft Sans Serif"/>
                <a:cs typeface="Microsoft Sans Serif"/>
              </a:rPr>
              <a:t>situaciones,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utilizar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oxicorte,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tal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deberá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utilizarse </a:t>
            </a:r>
            <a:r>
              <a:rPr sz="1800" dirty="0">
                <a:latin typeface="Microsoft Sans Serif"/>
                <a:cs typeface="Microsoft Sans Serif"/>
              </a:rPr>
              <a:t>necesariamente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guía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corte.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continuación,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puntas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limpiarán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utilizando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cepillo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metálico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otra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heramienta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elimine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todo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elemento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perturbador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corte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debe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presentar,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ni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altura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carril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ni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ancho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patín,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una </a:t>
            </a:r>
            <a:r>
              <a:rPr sz="1800" b="1" dirty="0">
                <a:latin typeface="Arial"/>
                <a:cs typeface="Arial"/>
              </a:rPr>
              <a:t>falsa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escuadra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superior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1mm.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1.4.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Desguarnecido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Desplazamiento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traviesas.</a:t>
            </a:r>
            <a:endParaRPr sz="18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Tenganse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cuenta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especificaciones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correspondiente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Ferroviaria.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equipos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están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perfectamente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adaptados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utilizados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desguarnecido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desplazamiento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traviesas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mínimo.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desguarnecido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patín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tendrá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profundidad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cm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longitud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cm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colocar,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enmasillar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posteriormente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retirar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fondo.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Todas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piezas </a:t>
            </a:r>
            <a:r>
              <a:rPr sz="1800" dirty="0">
                <a:latin typeface="Microsoft Sans Serif"/>
                <a:cs typeface="Microsoft Sans Serif"/>
              </a:rPr>
              <a:t>sensibles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cables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herramientas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mantenerse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apartadas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fusión.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1.5.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Alineación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carriles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53" y="130017"/>
            <a:ext cx="9072172" cy="24406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531" y="2667380"/>
            <a:ext cx="89903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alineación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 rieles 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 </a:t>
            </a:r>
            <a:r>
              <a:rPr sz="1800" spc="-10" dirty="0">
                <a:latin typeface="Microsoft Sans Serif"/>
                <a:cs typeface="Microsoft Sans Serif"/>
              </a:rPr>
              <a:t>fases: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Alineación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horizontal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hilo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activo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Alineación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vertical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rodadura.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necesitan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elementos: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 regla metálica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longitud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mínima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metro.</a:t>
            </a:r>
            <a:endParaRPr sz="1800">
              <a:latin typeface="Microsoft Sans Serif"/>
              <a:cs typeface="Microsoft Sans Serif"/>
            </a:endParaRPr>
          </a:p>
          <a:p>
            <a:pPr marL="755650" indent="-285750">
              <a:lnSpc>
                <a:spcPct val="100000"/>
              </a:lnSpc>
              <a:buFont typeface="Wingdings"/>
              <a:buChar char="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Caballetes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alineación,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cuñas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madera,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etc</a:t>
            </a:r>
            <a:r>
              <a:rPr sz="1800" spc="-20" dirty="0">
                <a:latin typeface="Microsoft Sans Serif"/>
                <a:cs typeface="Microsoft Sans Serif"/>
              </a:rPr>
              <a:t> etc.</a:t>
            </a:r>
            <a:endParaRPr sz="1800">
              <a:latin typeface="Microsoft Sans Serif"/>
              <a:cs typeface="Microsoft Sans Serif"/>
            </a:endParaRPr>
          </a:p>
          <a:p>
            <a:pPr marL="12700" marR="635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recomendable/permitida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utilización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mazas,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martillos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cuñas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puedan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dañar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carril.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Utilización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caballetes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alineación.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caballetes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colocarán,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cada </a:t>
            </a:r>
            <a:r>
              <a:rPr sz="1800" dirty="0">
                <a:latin typeface="Microsoft Sans Serif"/>
                <a:cs typeface="Microsoft Sans Serif"/>
              </a:rPr>
              <a:t>lado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extremos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centrados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traviesas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dejando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libre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inmediata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extremo.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8844"/>
            <a:ext cx="8989060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Si dicha energía 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 llegar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fundir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cuales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mezclarán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solidificación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nueva </a:t>
            </a:r>
            <a:r>
              <a:rPr sz="1800" dirty="0">
                <a:latin typeface="Microsoft Sans Serif"/>
                <a:cs typeface="Microsoft Sans Serif"/>
              </a:rPr>
              <a:t>red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cristalina.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presión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produce,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primer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término,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ruptura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óxido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luego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nivelan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crestas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valles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deformación </a:t>
            </a:r>
            <a:r>
              <a:rPr sz="1800" dirty="0">
                <a:latin typeface="Microsoft Sans Serif"/>
                <a:cs typeface="Microsoft Sans Serif"/>
              </a:rPr>
              <a:t>plástica,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permitiendo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íntimo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unión metalúrgica.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Antiguamente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ejecutada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forja,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aplicando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conjuntamente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presión,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representó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único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 soldada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piezas.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actualidad,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mayoría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manifiesta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comúnmente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industria </a:t>
            </a:r>
            <a:r>
              <a:rPr sz="1800" dirty="0">
                <a:latin typeface="Microsoft Sans Serif"/>
                <a:cs typeface="Microsoft Sans Serif"/>
              </a:rPr>
              <a:t>implican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aportar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suficiente</a:t>
            </a:r>
            <a:r>
              <a:rPr sz="1800" spc="1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fundir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localizadamente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unir. </a:t>
            </a:r>
            <a:r>
              <a:rPr sz="1800" dirty="0">
                <a:latin typeface="Microsoft Sans Serif"/>
                <a:cs typeface="Microsoft Sans Serif"/>
              </a:rPr>
              <a:t>Generalmente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necesitan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agrega,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líquido,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fundido.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4033151"/>
            <a:ext cx="5318214" cy="280632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3237865" cy="6812915"/>
            <a:chOff x="0" y="1"/>
            <a:chExt cx="3237865" cy="6812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446"/>
              <a:ext cx="2035789" cy="67861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4191" y="1"/>
              <a:ext cx="1165647" cy="9806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3590" y="2137526"/>
              <a:ext cx="1172433" cy="9893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3368" y="4512083"/>
              <a:ext cx="1174108" cy="108083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05302" y="26923"/>
            <a:ext cx="5769610" cy="673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Aflojar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husillos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superiores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colocar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mordazas </a:t>
            </a:r>
            <a:r>
              <a:rPr sz="1800" dirty="0">
                <a:latin typeface="Microsoft Sans Serif"/>
                <a:cs typeface="Microsoft Sans Serif"/>
              </a:rPr>
              <a:t>sujetando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cabeza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carril.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Apretar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husillos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hasta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mordazas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levanten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carril.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Actuando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sobre </a:t>
            </a:r>
            <a:r>
              <a:rPr sz="1800" dirty="0">
                <a:latin typeface="Microsoft Sans Serif"/>
                <a:cs typeface="Microsoft Sans Serif"/>
              </a:rPr>
              <a:t>ambos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caballetes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alineación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vertical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previa,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ajuste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fino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deberá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realizarse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final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operación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alineado.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9685" marR="1333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operación,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utilizarán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husillos </a:t>
            </a:r>
            <a:r>
              <a:rPr sz="1800" dirty="0">
                <a:latin typeface="Microsoft Sans Serif"/>
                <a:cs typeface="Microsoft Sans Serif"/>
              </a:rPr>
              <a:t>laterales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encajando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tuercas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están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provistos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muescas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superiores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interior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spc="-10" dirty="0">
                <a:latin typeface="Microsoft Sans Serif"/>
                <a:cs typeface="Microsoft Sans Serif"/>
              </a:rPr>
              <a:t>patas.</a:t>
            </a:r>
            <a:endParaRPr sz="1800">
              <a:latin typeface="Microsoft Sans Serif"/>
              <a:cs typeface="Microsoft Sans Serif"/>
            </a:endParaRPr>
          </a:p>
          <a:p>
            <a:pPr marL="19685" marR="1333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Utilizar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husillo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contrario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sentido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desplazamiento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alinear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hilo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activo.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husillo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contrario </a:t>
            </a:r>
            <a:r>
              <a:rPr sz="1800" dirty="0">
                <a:latin typeface="Microsoft Sans Serif"/>
                <a:cs typeface="Microsoft Sans Serif"/>
              </a:rPr>
              <a:t>deberá</a:t>
            </a:r>
            <a:r>
              <a:rPr sz="1800" spc="3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mantenerse</a:t>
            </a:r>
            <a:r>
              <a:rPr sz="1800" spc="3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libre</a:t>
            </a:r>
            <a:r>
              <a:rPr sz="1800" spc="3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evitar</a:t>
            </a:r>
            <a:r>
              <a:rPr sz="1800" spc="3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bloquear</a:t>
            </a:r>
            <a:r>
              <a:rPr sz="1800" spc="35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caballete y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averiarlo.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9685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patín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carriles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(en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curvas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otras </a:t>
            </a:r>
            <a:r>
              <a:rPr sz="1800" dirty="0">
                <a:latin typeface="Microsoft Sans Serif"/>
                <a:cs typeface="Microsoft Sans Serif"/>
              </a:rPr>
              <a:t>situaciones)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utilizar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husillo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suplementario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montado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exterior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patas.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Encajar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tuerca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muescas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inferiores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interior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pata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contraria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al </a:t>
            </a:r>
            <a:r>
              <a:rPr sz="1800" dirty="0">
                <a:latin typeface="Microsoft Sans Serif"/>
                <a:cs typeface="Microsoft Sans Serif"/>
              </a:rPr>
              <a:t>sentido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desplazamiento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girar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husillo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encajar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muesca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extremo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patín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desplazarlo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quede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perfectamente alineado.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652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Ajuste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final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 finalizar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alineación,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verificar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 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regla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ésta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 ajuste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lo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indicado.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reajustar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alineaciones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actuando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husillos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controlan </a:t>
            </a: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ellas.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terminada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alineación,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calzar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carriles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cuñas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madera.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cuñas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 mantendrán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esté fría</a:t>
            </a:r>
            <a:r>
              <a:rPr sz="1800" spc="-10" dirty="0">
                <a:latin typeface="Microsoft Sans Serif"/>
                <a:cs typeface="Microsoft Sans Serif"/>
              </a:rPr>
              <a:t> (&lt;350ºC).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2º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MONTAJE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EQUIPO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SOLDADURA.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2.1.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Montaje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prensa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universal.</a:t>
            </a:r>
            <a:endParaRPr sz="18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prensa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universal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permite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realización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cualquier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aluminotérmica, </a:t>
            </a:r>
            <a:r>
              <a:rPr sz="1800" dirty="0">
                <a:latin typeface="Microsoft Sans Serif"/>
                <a:cs typeface="Microsoft Sans Serif"/>
              </a:rPr>
              <a:t>cualquiera 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perfil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cala.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5429" y="3141005"/>
            <a:ext cx="5441052" cy="367377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posicionamiento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 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simple: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Colocar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modo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que,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brazos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prensilla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	</a:t>
            </a:r>
            <a:r>
              <a:rPr sz="1800" dirty="0">
                <a:latin typeface="Microsoft Sans Serif"/>
                <a:cs typeface="Microsoft Sans Serif"/>
              </a:rPr>
              <a:t>apriete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colocados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horizontal,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husillos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queden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centrados 	</a:t>
            </a:r>
            <a:r>
              <a:rPr sz="1800" dirty="0">
                <a:latin typeface="Microsoft Sans Serif"/>
                <a:cs typeface="Microsoft Sans Serif"/>
              </a:rPr>
              <a:t>con la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cala.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Apretar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mordaza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fijación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prensa,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asegurandose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mástil </a:t>
            </a:r>
            <a:r>
              <a:rPr sz="1800" dirty="0">
                <a:latin typeface="Microsoft Sans Serif"/>
                <a:cs typeface="Microsoft Sans Serif"/>
              </a:rPr>
              <a:t>queda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vertical.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Mantener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prensilla 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apriete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elevada.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2.2.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Preparacion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0" dirty="0">
                <a:latin typeface="Arial"/>
                <a:cs typeface="Arial"/>
              </a:rPr>
              <a:t> crisol.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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montaje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enfundado,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conveniente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seguir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recomendaciones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montaje.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elementos: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Tapa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Alza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enfundado.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Portacrisol.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Juego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tornillos.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Soporte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Seguir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indicaciones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figura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montaje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conjunto.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49" y="93309"/>
            <a:ext cx="4558557" cy="6743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95520" y="57404"/>
            <a:ext cx="4272280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junta,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alza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crisol,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sellarse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pasta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refractaria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12700" marR="6985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Antes 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deberán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realizarse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siguientes</a:t>
            </a:r>
            <a:r>
              <a:rPr sz="1800" spc="-10" dirty="0">
                <a:latin typeface="Microsoft Sans Serif"/>
                <a:cs typeface="Microsoft Sans Serif"/>
              </a:rPr>
              <a:t> verificaciones: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Control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visual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crisol:</a:t>
            </a:r>
            <a:endParaRPr sz="1800">
              <a:latin typeface="Microsoft Sans Serif"/>
              <a:cs typeface="Microsoft Sans Serif"/>
            </a:endParaRPr>
          </a:p>
          <a:p>
            <a:pPr marL="299085" marR="635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deberá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estar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perfectamente seco.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757555" algn="l"/>
                <a:tab pos="1433195" algn="l"/>
                <a:tab pos="2310765" algn="l"/>
                <a:tab pos="3367404" algn="l"/>
                <a:tab pos="407924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No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debe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deberá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contener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polvo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ni </a:t>
            </a:r>
            <a:r>
              <a:rPr sz="1800" dirty="0">
                <a:latin typeface="Microsoft Sans Serif"/>
                <a:cs typeface="Microsoft Sans Serif"/>
              </a:rPr>
              <a:t>otros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-10" dirty="0">
                <a:latin typeface="Microsoft Sans Serif"/>
                <a:cs typeface="Microsoft Sans Serif"/>
              </a:rPr>
              <a:t> extraños.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orificio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crisol,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donde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coloca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DDA,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estará 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buen </a:t>
            </a:r>
            <a:r>
              <a:rPr sz="1800" spc="-10" dirty="0">
                <a:latin typeface="Microsoft Sans Serif"/>
                <a:cs typeface="Microsoft Sans Serif"/>
              </a:rPr>
              <a:t>estado.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Arial"/>
                <a:cs typeface="Arial"/>
              </a:rPr>
              <a:t>Crisol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nuevo:</a:t>
            </a:r>
            <a:endParaRPr sz="1800">
              <a:latin typeface="Arial"/>
              <a:cs typeface="Arial"/>
            </a:endParaRPr>
          </a:p>
          <a:p>
            <a:pPr marL="297815" marR="6350" indent="-28575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6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26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nuevo</a:t>
            </a:r>
            <a:r>
              <a:rPr sz="1800" spc="26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270" dirty="0">
                <a:latin typeface="Microsoft Sans Serif"/>
                <a:cs typeface="Microsoft Sans Serif"/>
              </a:rPr>
              <a:t>   </a:t>
            </a:r>
            <a:r>
              <a:rPr sz="1800" b="1" spc="-10" dirty="0">
                <a:latin typeface="Arial"/>
                <a:cs typeface="Arial"/>
              </a:rPr>
              <a:t>secarse 	</a:t>
            </a:r>
            <a:r>
              <a:rPr sz="1800" b="1" dirty="0">
                <a:latin typeface="Arial"/>
                <a:cs typeface="Arial"/>
              </a:rPr>
              <a:t>obligatoriamente</a:t>
            </a:r>
            <a:r>
              <a:rPr sz="1800" b="1" spc="295" dirty="0">
                <a:latin typeface="Arial"/>
                <a:cs typeface="Arial"/>
              </a:rPr>
              <a:t>   </a:t>
            </a:r>
            <a:r>
              <a:rPr sz="1800" b="1" dirty="0">
                <a:latin typeface="Arial"/>
                <a:cs typeface="Arial"/>
              </a:rPr>
              <a:t>antes</a:t>
            </a:r>
            <a:r>
              <a:rPr sz="1800" b="1" spc="290" dirty="0">
                <a:latin typeface="Arial"/>
                <a:cs typeface="Arial"/>
              </a:rPr>
              <a:t> 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90" dirty="0">
                <a:latin typeface="Arial"/>
                <a:cs typeface="Arial"/>
              </a:rPr>
              <a:t>   </a:t>
            </a:r>
            <a:r>
              <a:rPr sz="1800" b="1" spc="-25" dirty="0">
                <a:latin typeface="Arial"/>
                <a:cs typeface="Arial"/>
              </a:rPr>
              <a:t>ser 	</a:t>
            </a:r>
            <a:r>
              <a:rPr sz="1800" b="1" spc="-10" dirty="0">
                <a:latin typeface="Arial"/>
                <a:cs typeface="Arial"/>
              </a:rPr>
              <a:t>utilizado</a:t>
            </a:r>
            <a:r>
              <a:rPr sz="1800" spc="-1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297815" marR="5080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  <a:tab pos="699770" algn="l"/>
                <a:tab pos="1632585" algn="l"/>
                <a:tab pos="2073275" algn="l"/>
                <a:tab pos="2943860" algn="l"/>
                <a:tab pos="407924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secado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realiza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mediante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la 	</a:t>
            </a:r>
            <a:r>
              <a:rPr sz="1800" dirty="0">
                <a:latin typeface="Microsoft Sans Serif"/>
                <a:cs typeface="Microsoft Sans Serif"/>
              </a:rPr>
              <a:t>realización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"colada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perdida".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20" y="5209794"/>
            <a:ext cx="3075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80085" algn="l"/>
                <a:tab pos="1237615" algn="l"/>
                <a:tab pos="1283335" algn="l"/>
                <a:tab pos="1708785" algn="l"/>
                <a:tab pos="2642870" algn="l"/>
                <a:tab pos="267970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Para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ello,</a:t>
            </a:r>
            <a:r>
              <a:rPr sz="1800" dirty="0">
                <a:latin typeface="Microsoft Sans Serif"/>
                <a:cs typeface="Microsoft Sans Serif"/>
              </a:rPr>
              <a:t>		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utilizará</a:t>
            </a:r>
            <a:r>
              <a:rPr sz="1800" dirty="0">
                <a:latin typeface="Microsoft Sans Serif"/>
                <a:cs typeface="Microsoft Sans Serif"/>
              </a:rPr>
              <a:t>		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spc="-10" dirty="0">
                <a:latin typeface="Microsoft Sans Serif"/>
                <a:cs typeface="Microsoft Sans Serif"/>
              </a:rPr>
              <a:t>soldadura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desechada.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3591" y="5209794"/>
            <a:ext cx="116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0"/>
              </a:spcBef>
              <a:tabLst>
                <a:tab pos="89471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carga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colada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3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520" y="5758688"/>
            <a:ext cx="427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realizará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área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trabajo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5520" y="6033008"/>
            <a:ext cx="187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33755" algn="l"/>
                <a:tab pos="1024255" algn="l"/>
                <a:tab pos="160845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colará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sobre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spc="-10" dirty="0">
                <a:latin typeface="Microsoft Sans Serif"/>
                <a:cs typeface="Microsoft Sans Serif"/>
              </a:rPr>
              <a:t>(crisol</a:t>
            </a:r>
            <a:r>
              <a:rPr sz="1800" dirty="0">
                <a:latin typeface="Microsoft Sans Serif"/>
                <a:cs typeface="Microsoft Sans Serif"/>
              </a:rPr>
              <a:t>		</a:t>
            </a:r>
            <a:r>
              <a:rPr sz="1800" spc="-10" dirty="0">
                <a:latin typeface="Microsoft Sans Serif"/>
                <a:cs typeface="Microsoft Sans Serif"/>
              </a:rPr>
              <a:t>viejo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2485" y="6033008"/>
            <a:ext cx="1179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recipiente obturado,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7703" y="6033008"/>
            <a:ext cx="102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adecuado recipiente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5520" y="6581647"/>
            <a:ext cx="1689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refractario,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etc.).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Crisol</a:t>
            </a:r>
            <a:r>
              <a:rPr spc="-10" dirty="0"/>
              <a:t> </a:t>
            </a:r>
            <a:r>
              <a:rPr dirty="0"/>
              <a:t>ya</a:t>
            </a:r>
            <a:r>
              <a:rPr spc="-5" dirty="0"/>
              <a:t> </a:t>
            </a:r>
            <a:r>
              <a:rPr spc="-10" dirty="0"/>
              <a:t>utilizado: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75513"/>
            <a:ext cx="898842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Eliminar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residuo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precedentes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cerámica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DDA.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secarse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obligatoriamente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antes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utilizado.</a:t>
            </a:r>
            <a:endParaRPr sz="1800">
              <a:latin typeface="Microsoft Sans Serif"/>
              <a:cs typeface="Microsoft Sans Serif"/>
            </a:endParaRPr>
          </a:p>
          <a:p>
            <a:pPr marL="297815" marR="6350" indent="-28575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secado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realización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"colada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perdida".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ello,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	</a:t>
            </a:r>
            <a:r>
              <a:rPr sz="1800" dirty="0">
                <a:latin typeface="Microsoft Sans Serif"/>
                <a:cs typeface="Microsoft Sans Serif"/>
              </a:rPr>
              <a:t>utilizará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desechada.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realizará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área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	</a:t>
            </a:r>
            <a:r>
              <a:rPr sz="1800" dirty="0">
                <a:latin typeface="Microsoft Sans Serif"/>
                <a:cs typeface="Microsoft Sans Serif"/>
              </a:rPr>
              <a:t>trabajo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colará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recipiente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adecuado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(crisol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viejo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obturado,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recipiente 	</a:t>
            </a:r>
            <a:r>
              <a:rPr sz="1800" dirty="0">
                <a:latin typeface="Microsoft Sans Serif"/>
                <a:cs typeface="Microsoft Sans Serif"/>
              </a:rPr>
              <a:t>refractario,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etc.).</a:t>
            </a:r>
            <a:endParaRPr sz="1800">
              <a:latin typeface="Microsoft Sans Serif"/>
              <a:cs typeface="Microsoft Sans Serif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secado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realizarse,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también,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calentandolo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quemador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conseguir 	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200ºC-</a:t>
            </a:r>
            <a:r>
              <a:rPr sz="1800" dirty="0">
                <a:latin typeface="Microsoft Sans Serif"/>
                <a:cs typeface="Microsoft Sans Serif"/>
              </a:rPr>
              <a:t>300ºC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(el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necesario,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dependerá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	</a:t>
            </a:r>
            <a:r>
              <a:rPr sz="1800" dirty="0">
                <a:latin typeface="Microsoft Sans Serif"/>
                <a:cs typeface="Microsoft Sans Serif"/>
              </a:rPr>
              <a:t>quemador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 oscilar entre 2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minutos).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coladas,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corindón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adherido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eliminardo.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2.3.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Montaje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molde.</a:t>
            </a:r>
            <a:endParaRPr sz="1800">
              <a:latin typeface="Arial"/>
              <a:cs typeface="Arial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2.3.1.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Colocación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molde.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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fabricado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arena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refractaria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aglomerante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especial.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formado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4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partes: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buFont typeface="Wingdings"/>
              <a:buChar char="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semi-</a:t>
            </a:r>
            <a:r>
              <a:rPr sz="1800" spc="-10" dirty="0">
                <a:latin typeface="Microsoft Sans Serif"/>
                <a:cs typeface="Microsoft Sans Serif"/>
              </a:rPr>
              <a:t>moldes.</a:t>
            </a:r>
            <a:endParaRPr sz="18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buFont typeface="Wingdings"/>
              <a:buChar char="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1 placa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inferior.</a:t>
            </a:r>
            <a:endParaRPr sz="1800">
              <a:latin typeface="Microsoft Sans Serif"/>
              <a:cs typeface="Microsoft Sans Serif"/>
            </a:endParaRPr>
          </a:p>
          <a:p>
            <a:pPr marL="755650" lvl="1" indent="-285750">
              <a:lnSpc>
                <a:spcPct val="100000"/>
              </a:lnSpc>
              <a:buFont typeface="Wingdings"/>
              <a:buChar char=""/>
              <a:tabLst>
                <a:tab pos="755650" algn="l"/>
              </a:tabLst>
            </a:pP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tapón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obturación.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2338" y="121805"/>
            <a:ext cx="1771162" cy="19301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6923"/>
            <a:ext cx="66992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placas porta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moldes </a:t>
            </a:r>
            <a:r>
              <a:rPr sz="1800" spc="-10" dirty="0">
                <a:latin typeface="Microsoft Sans Serif"/>
                <a:cs typeface="Microsoft Sans Serif"/>
              </a:rPr>
              <a:t>laterales.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soporte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 para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cala</a:t>
            </a:r>
            <a:r>
              <a:rPr sz="1800" spc="-10" dirty="0">
                <a:latin typeface="Microsoft Sans Serif"/>
                <a:cs typeface="Microsoft Sans Serif"/>
              </a:rPr>
              <a:t> Normal.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Antes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colocar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conveniente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eliminar </a:t>
            </a:r>
            <a:r>
              <a:rPr sz="1800" dirty="0">
                <a:latin typeface="Microsoft Sans Serif"/>
                <a:cs typeface="Microsoft Sans Serif"/>
              </a:rPr>
              <a:t>todos</a:t>
            </a:r>
            <a:r>
              <a:rPr sz="1800" spc="3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residuos</a:t>
            </a:r>
            <a:r>
              <a:rPr sz="1800" spc="3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arena</a:t>
            </a:r>
            <a:r>
              <a:rPr sz="1800" spc="3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3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soplado</a:t>
            </a:r>
            <a:r>
              <a:rPr sz="1800" spc="3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05" dirty="0">
                <a:latin typeface="Microsoft Sans Serif"/>
                <a:cs typeface="Microsoft Sans Serif"/>
              </a:rPr>
              <a:t>  </a:t>
            </a:r>
            <a:r>
              <a:rPr sz="1800" spc="-20" dirty="0">
                <a:latin typeface="Microsoft Sans Serif"/>
                <a:cs typeface="Microsoft Sans Serif"/>
              </a:rPr>
              <a:t>aire </a:t>
            </a:r>
            <a:r>
              <a:rPr sz="1800" dirty="0">
                <a:latin typeface="Microsoft Sans Serif"/>
                <a:cs typeface="Microsoft Sans Serif"/>
              </a:rPr>
              <a:t>comprimido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seco.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8313" y="2361057"/>
            <a:ext cx="3906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693545" algn="l"/>
                <a:tab pos="2170430" algn="l"/>
                <a:tab pos="2969260" algn="l"/>
                <a:tab pos="3713479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La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colocación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molde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sobre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realizará 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orden</a:t>
            </a:r>
            <a:r>
              <a:rPr sz="1800" spc="-10" dirty="0">
                <a:latin typeface="Microsoft Sans Serif"/>
                <a:cs typeface="Microsoft Sans Serif"/>
              </a:rPr>
              <a:t> siguiente: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8313" y="2361057"/>
            <a:ext cx="4991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7056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carril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  <a:tabLst>
                <a:tab pos="546735" algn="l"/>
                <a:tab pos="853440" algn="l"/>
                <a:tab pos="2327275" algn="l"/>
                <a:tab pos="2749550" algn="l"/>
                <a:tab pos="3918585" algn="l"/>
                <a:tab pos="467169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Los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semi-</a:t>
            </a:r>
            <a:r>
              <a:rPr sz="1800" spc="-10" dirty="0">
                <a:latin typeface="Microsoft Sans Serif"/>
                <a:cs typeface="Microsoft Sans Serif"/>
              </a:rPr>
              <a:t>moldes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colocarán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sobre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las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8313" y="3184397"/>
            <a:ext cx="499300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placas.</a:t>
            </a:r>
            <a:endParaRPr sz="1800">
              <a:latin typeface="Microsoft Sans Serif"/>
              <a:cs typeface="Microsoft Sans Serif"/>
            </a:endParaRPr>
          </a:p>
          <a:p>
            <a:pPr marL="297180" marR="5715" indent="-28511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spc="-20" dirty="0">
                <a:latin typeface="Microsoft Sans Serif"/>
                <a:cs typeface="Microsoft Sans Serif"/>
              </a:rPr>
              <a:t>semi-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2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placa</a:t>
            </a:r>
            <a:r>
              <a:rPr sz="1800" spc="204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porta 	</a:t>
            </a:r>
            <a:r>
              <a:rPr sz="1800" dirty="0">
                <a:latin typeface="Microsoft Sans Serif"/>
                <a:cs typeface="Microsoft Sans Serif"/>
              </a:rPr>
              <a:t>moldes,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colocará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	</a:t>
            </a:r>
            <a:r>
              <a:rPr sz="1800" dirty="0">
                <a:latin typeface="Microsoft Sans Serif"/>
                <a:cs typeface="Microsoft Sans Serif"/>
              </a:rPr>
              <a:t>cámara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coincida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	</a:t>
            </a:r>
            <a:r>
              <a:rPr sz="1800" dirty="0">
                <a:latin typeface="Microsoft Sans Serif"/>
                <a:cs typeface="Microsoft Sans Serif"/>
              </a:rPr>
              <a:t>cala. La abertura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salida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 corindón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	</a:t>
            </a:r>
            <a:r>
              <a:rPr sz="1800" dirty="0">
                <a:latin typeface="Microsoft Sans Serif"/>
                <a:cs typeface="Microsoft Sans Serif"/>
              </a:rPr>
              <a:t>moldes,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deberá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quedar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lado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contrario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	</a:t>
            </a:r>
            <a:r>
              <a:rPr sz="1800" dirty="0">
                <a:latin typeface="Microsoft Sans Serif"/>
                <a:cs typeface="Microsoft Sans Serif"/>
              </a:rPr>
              <a:t>prensa </a:t>
            </a:r>
            <a:r>
              <a:rPr sz="1800" spc="-10" dirty="0">
                <a:latin typeface="Microsoft Sans Serif"/>
                <a:cs typeface="Microsoft Sans Serif"/>
              </a:rPr>
              <a:t>universal.</a:t>
            </a:r>
            <a:endParaRPr sz="1800">
              <a:latin typeface="Microsoft Sans Serif"/>
              <a:cs typeface="Microsoft Sans Serif"/>
            </a:endParaRPr>
          </a:p>
          <a:p>
            <a:pPr marL="297180" marR="6985" indent="-28511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40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434" dirty="0">
                <a:latin typeface="Microsoft Sans Serif"/>
                <a:cs typeface="Microsoft Sans Serif"/>
              </a:rPr>
              <a:t>   </a:t>
            </a:r>
            <a:r>
              <a:rPr sz="1800" spc="-20" dirty="0">
                <a:latin typeface="Microsoft Sans Serif"/>
                <a:cs typeface="Microsoft Sans Serif"/>
              </a:rPr>
              <a:t>semi-</a:t>
            </a:r>
            <a:r>
              <a:rPr sz="1800" dirty="0">
                <a:latin typeface="Microsoft Sans Serif"/>
                <a:cs typeface="Microsoft Sans Serif"/>
              </a:rPr>
              <a:t>moldes</a:t>
            </a:r>
            <a:r>
              <a:rPr sz="1800" spc="440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deben</a:t>
            </a:r>
            <a:r>
              <a:rPr sz="1800" spc="440" dirty="0">
                <a:latin typeface="Microsoft Sans Serif"/>
                <a:cs typeface="Microsoft Sans Serif"/>
              </a:rPr>
              <a:t>   </a:t>
            </a:r>
            <a:r>
              <a:rPr sz="1800" spc="-10" dirty="0">
                <a:latin typeface="Microsoft Sans Serif"/>
                <a:cs typeface="Microsoft Sans Serif"/>
              </a:rPr>
              <a:t>coincidir 	</a:t>
            </a:r>
            <a:r>
              <a:rPr sz="1800" dirty="0">
                <a:latin typeface="Microsoft Sans Serif"/>
                <a:cs typeface="Microsoft Sans Serif"/>
              </a:rPr>
              <a:t>perfectamente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estar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perpendiculares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eje 	</a:t>
            </a:r>
            <a:r>
              <a:rPr sz="1800" dirty="0">
                <a:latin typeface="Microsoft Sans Serif"/>
                <a:cs typeface="Microsoft Sans Serif"/>
              </a:rPr>
              <a:t>longitudinal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rieles.</a:t>
            </a:r>
            <a:endParaRPr sz="1800">
              <a:latin typeface="Microsoft Sans Serif"/>
              <a:cs typeface="Microsoft Sans Serif"/>
            </a:endParaRPr>
          </a:p>
          <a:p>
            <a:pPr marL="297180" marR="5080" indent="-28511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continuación,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abatir los brazos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prensa, 	</a:t>
            </a:r>
            <a:r>
              <a:rPr sz="1800" dirty="0">
                <a:latin typeface="Microsoft Sans Serif"/>
                <a:cs typeface="Microsoft Sans Serif"/>
              </a:rPr>
              <a:t>posicionando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mordazas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puntos 	</a:t>
            </a:r>
            <a:r>
              <a:rPr sz="1800" dirty="0">
                <a:latin typeface="Microsoft Sans Serif"/>
                <a:cs typeface="Microsoft Sans Serif"/>
              </a:rPr>
              <a:t>guía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 placas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laterales.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498" y="2629482"/>
            <a:ext cx="3583917" cy="410833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79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Apretar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ligeramente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mordazas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prensa,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tal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modo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moldes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	</a:t>
            </a:r>
            <a:r>
              <a:rPr sz="1800" dirty="0">
                <a:latin typeface="Microsoft Sans Serif"/>
                <a:cs typeface="Microsoft Sans Serif"/>
              </a:rPr>
              <a:t>mantengan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firmemente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apretados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riel,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deteriorarlos.</a:t>
            </a:r>
            <a:endParaRPr sz="1800">
              <a:latin typeface="Microsoft Sans Serif"/>
              <a:cs typeface="Microsoft Sans Serif"/>
            </a:endParaRPr>
          </a:p>
          <a:p>
            <a:pPr marL="297815" indent="-285115" algn="just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Colocar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metálica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soporte.</a:t>
            </a:r>
            <a:endParaRPr sz="1800">
              <a:latin typeface="Microsoft Sans Serif"/>
              <a:cs typeface="Microsoft Sans Serif"/>
            </a:endParaRPr>
          </a:p>
          <a:p>
            <a:pPr marL="297180" marR="5080" indent="-28511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Elevar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palancas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placas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porta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moldes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laterales,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situar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placa 	</a:t>
            </a:r>
            <a:r>
              <a:rPr sz="1800" dirty="0">
                <a:latin typeface="Microsoft Sans Serif"/>
                <a:cs typeface="Microsoft Sans Serif"/>
              </a:rPr>
              <a:t>inferior/placa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pota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patín,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introducir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anillas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resorte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	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orejetas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portamoldes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fondo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palancas.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126364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Al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realizar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operación,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debe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ponerse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especial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cuidado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inferior </a:t>
            </a:r>
            <a:r>
              <a:rPr sz="1800" b="1" dirty="0">
                <a:latin typeface="Arial"/>
                <a:cs typeface="Arial"/>
              </a:rPr>
              <a:t>coincida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completamente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</a:t>
            </a:r>
            <a:r>
              <a:rPr sz="1800" b="1" spc="-10" dirty="0">
                <a:latin typeface="Arial"/>
                <a:cs typeface="Arial"/>
              </a:rPr>
              <a:t> semi-</a:t>
            </a:r>
            <a:r>
              <a:rPr sz="1800" b="1" dirty="0">
                <a:latin typeface="Arial"/>
                <a:cs typeface="Arial"/>
              </a:rPr>
              <a:t>moldes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evitar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toda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posible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fuga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metal</a:t>
            </a:r>
            <a:r>
              <a:rPr sz="1800" b="1" spc="-10" dirty="0">
                <a:latin typeface="Arial"/>
                <a:cs typeface="Arial"/>
              </a:rPr>
              <a:t> fundido.</a:t>
            </a:r>
            <a:endParaRPr sz="1800">
              <a:latin typeface="Arial"/>
              <a:cs typeface="Arial"/>
            </a:endParaRPr>
          </a:p>
          <a:p>
            <a:pPr marL="362585" indent="-349885" algn="just">
              <a:lnSpc>
                <a:spcPct val="100000"/>
              </a:lnSpc>
              <a:buFont typeface="Wingdings"/>
              <a:buChar char=""/>
              <a:tabLst>
                <a:tab pos="362585" algn="l"/>
              </a:tabLst>
            </a:pPr>
            <a:r>
              <a:rPr sz="1800" dirty="0">
                <a:latin typeface="Microsoft Sans Serif"/>
                <a:cs typeface="Microsoft Sans Serif"/>
              </a:rPr>
              <a:t>Mantener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proximidades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tapón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obturación.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2.3.2.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Sellado.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"/>
            </a:pP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Pasta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sellado</a:t>
            </a:r>
            <a:r>
              <a:rPr sz="1800" b="1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realizado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montaje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molde/placas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soporte,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es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proceder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sellar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perfectamente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contorno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molde/carril,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entre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semi-</a:t>
            </a:r>
            <a:r>
              <a:rPr sz="1800" dirty="0">
                <a:latin typeface="Microsoft Sans Serif"/>
                <a:cs typeface="Microsoft Sans Serif"/>
              </a:rPr>
              <a:t>moldes,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 inferior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cubeta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escoria.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5250" cy="507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4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croquis</a:t>
            </a:r>
            <a:r>
              <a:rPr sz="1800" b="1" spc="4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indica</a:t>
            </a:r>
            <a:r>
              <a:rPr sz="1800" b="1" spc="45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claramente</a:t>
            </a:r>
            <a:r>
              <a:rPr sz="1800" b="1" spc="45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donde</a:t>
            </a:r>
            <a:r>
              <a:rPr sz="1800" b="1" spc="4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debe</a:t>
            </a:r>
            <a:r>
              <a:rPr sz="1800" b="1" spc="4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realizarse</a:t>
            </a:r>
            <a:r>
              <a:rPr sz="1800" b="1" spc="4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4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sellado</a:t>
            </a:r>
            <a:r>
              <a:rPr sz="1800" dirty="0">
                <a:latin typeface="Microsoft Sans Serif"/>
                <a:cs typeface="Microsoft Sans Serif"/>
              </a:rPr>
              <a:t>.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prestarse </a:t>
            </a:r>
            <a:r>
              <a:rPr sz="1800" dirty="0">
                <a:latin typeface="Microsoft Sans Serif"/>
                <a:cs typeface="Microsoft Sans Serif"/>
              </a:rPr>
              <a:t>especial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atención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a:</a:t>
            </a:r>
            <a:endParaRPr sz="1800">
              <a:latin typeface="Microsoft Sans Serif"/>
              <a:cs typeface="Microsoft Sans Serif"/>
            </a:endParaRPr>
          </a:p>
          <a:p>
            <a:pPr marL="306705" marR="7134225" indent="-287020">
              <a:lnSpc>
                <a:spcPct val="100000"/>
              </a:lnSpc>
              <a:spcBef>
                <a:spcPts val="900"/>
              </a:spcBef>
              <a:buChar char="•"/>
              <a:tabLst>
                <a:tab pos="30670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contornear perfectamente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perfil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riel.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306705" marR="7071359" indent="-287020">
              <a:lnSpc>
                <a:spcPct val="100000"/>
              </a:lnSpc>
              <a:buChar char="•"/>
              <a:tabLst>
                <a:tab pos="30670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contornear perfectamente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inferior.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304800" marR="7021830" indent="-285115" algn="just">
              <a:lnSpc>
                <a:spcPct val="100000"/>
              </a:lnSpc>
              <a:buChar char="•"/>
              <a:tabLst>
                <a:tab pos="306705" algn="l"/>
                <a:tab pos="1697989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colocar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un 	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pasta 	</a:t>
            </a:r>
            <a:r>
              <a:rPr sz="1800" dirty="0">
                <a:latin typeface="Microsoft Sans Serif"/>
                <a:cs typeface="Microsoft Sans Serif"/>
              </a:rPr>
              <a:t>refractaria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entre 	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2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2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	</a:t>
            </a:r>
            <a:r>
              <a:rPr sz="1800" spc="-10" dirty="0">
                <a:latin typeface="Microsoft Sans Serif"/>
                <a:cs typeface="Microsoft Sans Serif"/>
              </a:rPr>
              <a:t>cubeta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 	</a:t>
            </a:r>
            <a:r>
              <a:rPr sz="1800" spc="-10" dirty="0">
                <a:latin typeface="Microsoft Sans Serif"/>
                <a:cs typeface="Microsoft Sans Serif"/>
              </a:rPr>
              <a:t>escoria.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306705" indent="-286385">
              <a:lnSpc>
                <a:spcPct val="100000"/>
              </a:lnSpc>
              <a:buChar char="•"/>
              <a:tabLst>
                <a:tab pos="306705" algn="l"/>
              </a:tabLst>
            </a:pPr>
            <a:r>
              <a:rPr sz="1800" dirty="0">
                <a:latin typeface="Microsoft Sans Serif"/>
                <a:cs typeface="Microsoft Sans Serif"/>
              </a:rPr>
              <a:t>verificar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9738" y="5080253"/>
            <a:ext cx="586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 algn="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de del </a:t>
            </a:r>
            <a:r>
              <a:rPr sz="1800" spc="-10" dirty="0">
                <a:latin typeface="Microsoft Sans Serif"/>
                <a:cs typeface="Microsoft Sans Serif"/>
              </a:rPr>
              <a:t>están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176" y="5080253"/>
            <a:ext cx="10909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orificios salida molde totalmente libres.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2409" y="995791"/>
            <a:ext cx="6776569" cy="581748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667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2.4.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Montaje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cubeta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escoria.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670685" lvl="1" indent="-286385">
              <a:lnSpc>
                <a:spcPct val="100000"/>
              </a:lnSpc>
              <a:buChar char="•"/>
              <a:tabLst>
                <a:tab pos="16706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Cubeta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montaje 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cubeta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 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realizará 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-10" dirty="0">
                <a:latin typeface="Microsoft Sans Serif"/>
                <a:cs typeface="Microsoft Sans Serif"/>
              </a:rPr>
              <a:t> siguiente:</a:t>
            </a:r>
            <a:endParaRPr sz="1800">
              <a:latin typeface="Microsoft Sans Serif"/>
              <a:cs typeface="Microsoft Sans Serif"/>
            </a:endParaRPr>
          </a:p>
          <a:p>
            <a:pPr marL="299085" marR="69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cubeta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colocarse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lado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encuentra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abertura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prevista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molde.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Colocarlo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tal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encastre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pasta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refractaria.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Cubrir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fondo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cubeta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arena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seca,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evitar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deterioro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facilitar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extracción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escoria.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b="1" dirty="0">
                <a:latin typeface="Arial"/>
                <a:cs typeface="Arial"/>
              </a:rPr>
              <a:t>2.5.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Montaje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conjunto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crisol.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habrá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sido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preparado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acuerdo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instrucciones.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Posicionando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mástil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universal.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ayuda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pasador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orificios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previstos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mástil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universal,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regular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altura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orificio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altura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20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30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mm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(máximo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40 </a:t>
            </a:r>
            <a:r>
              <a:rPr sz="1800" b="1" dirty="0">
                <a:latin typeface="Arial"/>
                <a:cs typeface="Arial"/>
              </a:rPr>
              <a:t>mm)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</a:t>
            </a:r>
            <a:r>
              <a:rPr sz="1800" spc="-10" dirty="0">
                <a:latin typeface="Microsoft Sans Serif"/>
                <a:cs typeface="Microsoft Sans Serif"/>
              </a:rPr>
              <a:t>molde.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Retirar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tapa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comprobar,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mirando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orificio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colada,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éste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encuentra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centrado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orificio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molde.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conseguir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centrado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actuará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reglaje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longitudinal 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porta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soporte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aconsejable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utilizar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guía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placa,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objeto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facilitar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reglaje.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vez </a:t>
            </a:r>
            <a:r>
              <a:rPr sz="1800" dirty="0">
                <a:latin typeface="Microsoft Sans Serif"/>
                <a:cs typeface="Microsoft Sans Serif"/>
              </a:rPr>
              <a:t>efectuado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reglaje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longitudinal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altura,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girar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180º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opuesto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molde.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79" y="26923"/>
            <a:ext cx="8336280" cy="677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896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Recapitulación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operaciones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precedentes:</a:t>
            </a:r>
            <a:endParaRPr sz="1800">
              <a:latin typeface="Microsoft Sans Serif"/>
              <a:cs typeface="Microsoft Sans Serif"/>
            </a:endParaRPr>
          </a:p>
          <a:p>
            <a:pPr marL="12700" marR="5387975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1º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Preparación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puntas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rieles.</a:t>
            </a:r>
            <a:endParaRPr sz="1800">
              <a:latin typeface="Microsoft Sans Serif"/>
              <a:cs typeface="Microsoft Sans Serif"/>
            </a:endParaRPr>
          </a:p>
          <a:p>
            <a:pPr marL="12700" marR="590804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2º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Control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Alineación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rieles. </a:t>
            </a:r>
            <a:r>
              <a:rPr sz="1800" dirty="0">
                <a:latin typeface="Microsoft Sans Serif"/>
                <a:cs typeface="Microsoft Sans Serif"/>
              </a:rPr>
              <a:t>3º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Montaje de 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prensa universal.</a:t>
            </a:r>
            <a:endParaRPr sz="1800">
              <a:latin typeface="Microsoft Sans Serif"/>
              <a:cs typeface="Microsoft Sans Serif"/>
            </a:endParaRPr>
          </a:p>
          <a:p>
            <a:pPr marL="12700" marR="56654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4º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Preparación,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limpieza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secado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 </a:t>
            </a:r>
            <a:r>
              <a:rPr sz="1800" spc="-10" dirty="0">
                <a:latin typeface="Microsoft Sans Serif"/>
                <a:cs typeface="Microsoft Sans Serif"/>
              </a:rPr>
              <a:t>crisol.</a:t>
            </a:r>
            <a:endParaRPr sz="1800">
              <a:latin typeface="Microsoft Sans Serif"/>
              <a:cs typeface="Microsoft Sans Serif"/>
            </a:endParaRPr>
          </a:p>
          <a:p>
            <a:pPr marL="12700" marR="598297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5º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Montaje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0" dirty="0">
                <a:latin typeface="Microsoft Sans Serif"/>
                <a:cs typeface="Microsoft Sans Serif"/>
              </a:rPr>
              <a:t> molde. </a:t>
            </a:r>
            <a:r>
              <a:rPr sz="1800" dirty="0">
                <a:latin typeface="Microsoft Sans Serif"/>
                <a:cs typeface="Microsoft Sans Serif"/>
              </a:rPr>
              <a:t>6º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Sellado con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pasta refractaria.</a:t>
            </a:r>
            <a:endParaRPr sz="1800">
              <a:latin typeface="Microsoft Sans Serif"/>
              <a:cs typeface="Microsoft Sans Serif"/>
            </a:endParaRPr>
          </a:p>
          <a:p>
            <a:pPr marL="12700" marR="528447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7º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cubeta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escoria.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8º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Preparación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4191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3º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PREPARACIÓN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CARGA.</a:t>
            </a:r>
            <a:endParaRPr sz="1800">
              <a:latin typeface="Arial"/>
              <a:cs typeface="Arial"/>
            </a:endParaRPr>
          </a:p>
          <a:p>
            <a:pPr marL="41910" marR="508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Antes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comenzar 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precalentamiento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conveniente preparar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dispositivo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destape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DDA.</a:t>
            </a:r>
            <a:endParaRPr sz="1800">
              <a:latin typeface="Microsoft Sans Serif"/>
              <a:cs typeface="Microsoft Sans Serif"/>
            </a:endParaRPr>
          </a:p>
          <a:p>
            <a:pPr marL="327660" indent="-285750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327660" algn="l"/>
              </a:tabLst>
            </a:pPr>
            <a:r>
              <a:rPr sz="1800" b="1" dirty="0">
                <a:latin typeface="Arial"/>
                <a:cs typeface="Arial"/>
              </a:rPr>
              <a:t>3.1.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Colocación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destape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automático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"DDA".</a:t>
            </a:r>
            <a:endParaRPr sz="18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necesario:</a:t>
            </a:r>
            <a:endParaRPr sz="1800">
              <a:latin typeface="Microsoft Sans Serif"/>
              <a:cs typeface="Microsoft Sans Serif"/>
            </a:endParaRPr>
          </a:p>
          <a:p>
            <a:pPr marL="2157095" lvl="1" indent="-286385">
              <a:lnSpc>
                <a:spcPct val="100000"/>
              </a:lnSpc>
              <a:buChar char="•"/>
              <a:tabLst>
                <a:tab pos="215709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varilla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DDA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9902" y="58777"/>
            <a:ext cx="5844177" cy="4702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8987155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b="0" dirty="0">
                <a:latin typeface="Microsoft Sans Serif"/>
                <a:cs typeface="Microsoft Sans Serif"/>
              </a:rPr>
              <a:t>Siempre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que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haya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fusión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se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forma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un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cordón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soldadura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constituido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por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metal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base </a:t>
            </a:r>
            <a:r>
              <a:rPr b="0" dirty="0">
                <a:latin typeface="Microsoft Sans Serif"/>
                <a:cs typeface="Microsoft Sans Serif"/>
              </a:rPr>
              <a:t>fundido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y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metal</a:t>
            </a:r>
            <a:r>
              <a:rPr b="0" spc="5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aportado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que,</a:t>
            </a:r>
            <a:r>
              <a:rPr b="0" spc="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por</a:t>
            </a:r>
            <a:r>
              <a:rPr b="0" spc="5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lo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general,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tiene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características</a:t>
            </a:r>
            <a:r>
              <a:rPr b="0" spc="6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micro-</a:t>
            </a:r>
            <a:r>
              <a:rPr b="0" spc="-10" dirty="0">
                <a:latin typeface="Microsoft Sans Serif"/>
                <a:cs typeface="Microsoft Sans Serif"/>
              </a:rPr>
              <a:t>estructurales </a:t>
            </a:r>
            <a:r>
              <a:rPr b="0" dirty="0">
                <a:latin typeface="Microsoft Sans Serif"/>
                <a:cs typeface="Microsoft Sans Serif"/>
              </a:rPr>
              <a:t>y</a:t>
            </a:r>
            <a:r>
              <a:rPr b="0" spc="-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apariencia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superficial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diferente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al</a:t>
            </a:r>
            <a:r>
              <a:rPr b="0" spc="-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metal</a:t>
            </a:r>
            <a:r>
              <a:rPr b="0" spc="-3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base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no</a:t>
            </a:r>
            <a:r>
              <a:rPr b="0" spc="-3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fundido.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836802"/>
            <a:ext cx="4032504" cy="30775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3788495"/>
            <a:ext cx="8987790" cy="30130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PROCESOS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SOLDADURA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 ha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desarrollado 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resolver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problema específico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satisfacer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necesidad</a:t>
            </a:r>
            <a:r>
              <a:rPr sz="1800" spc="-10" dirty="0">
                <a:latin typeface="Microsoft Sans Serif"/>
                <a:cs typeface="Microsoft Sans Serif"/>
              </a:rPr>
              <a:t> especial.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Todos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ellos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proveen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de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una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u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otra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manera,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tres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funciones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básicas:</a:t>
            </a:r>
            <a:endParaRPr sz="1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lleva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ser </a:t>
            </a:r>
            <a:r>
              <a:rPr sz="1800" spc="-10" dirty="0">
                <a:latin typeface="Microsoft Sans Serif"/>
                <a:cs typeface="Microsoft Sans Serif"/>
              </a:rPr>
              <a:t>soldado.</a:t>
            </a:r>
            <a:endParaRPr sz="1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prevenir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su </a:t>
            </a:r>
            <a:r>
              <a:rPr sz="1800" dirty="0">
                <a:latin typeface="Microsoft Sans Serif"/>
                <a:cs typeface="Microsoft Sans Serif"/>
              </a:rPr>
              <a:t>contaminación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provenir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diferente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origen.</a:t>
            </a:r>
            <a:endParaRPr sz="1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producción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químicos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alterar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beneficiosa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 </a:t>
            </a:r>
            <a:r>
              <a:rPr sz="1800" spc="-10" dirty="0">
                <a:latin typeface="Microsoft Sans Serif"/>
                <a:cs typeface="Microsoft Sans Serif"/>
              </a:rPr>
              <a:t>perjudicialmente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naturaleza 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9060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destape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DDA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realizará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orden</a:t>
            </a:r>
            <a:r>
              <a:rPr sz="1800" spc="-10" dirty="0">
                <a:latin typeface="Microsoft Sans Serif"/>
                <a:cs typeface="Microsoft Sans Serif"/>
              </a:rPr>
              <a:t> siguiente: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Abrir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contiene 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destape automático 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cartucho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magnesita.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Insertar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destape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DDA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orificio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salida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Utilizando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varilla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asegurar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correcto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posicionamiento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destape.</a:t>
            </a:r>
            <a:endParaRPr sz="1800">
              <a:latin typeface="Microsoft Sans Serif"/>
              <a:cs typeface="Microsoft Sans Serif"/>
            </a:endParaRPr>
          </a:p>
          <a:p>
            <a:pPr marL="299085" marR="12255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Abrir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cartucho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magnesita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vaciar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contenido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alrededor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cartucho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metálico </a:t>
            </a:r>
            <a:r>
              <a:rPr sz="1800" dirty="0">
                <a:latin typeface="Microsoft Sans Serif"/>
                <a:cs typeface="Microsoft Sans Serif"/>
              </a:rPr>
              <a:t>del DDA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compactarla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 </a:t>
            </a:r>
            <a:r>
              <a:rPr sz="1800" spc="-10" dirty="0">
                <a:latin typeface="Microsoft Sans Serif"/>
                <a:cs typeface="Microsoft Sans Serif"/>
              </a:rPr>
              <a:t>varilla.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3.2.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Preparación 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carga.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89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carga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suministra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bolsa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plástico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termosellado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etiqueta </a:t>
            </a:r>
            <a:r>
              <a:rPr sz="1800" dirty="0">
                <a:latin typeface="Microsoft Sans Serif"/>
                <a:cs typeface="Microsoft Sans Serif"/>
              </a:rPr>
              <a:t>identificativa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procedimiento y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carril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soldar.</a:t>
            </a:r>
            <a:endParaRPr sz="1800">
              <a:latin typeface="Microsoft Sans Serif"/>
              <a:cs typeface="Microsoft Sans Serif"/>
            </a:endParaRPr>
          </a:p>
          <a:p>
            <a:pPr marL="297815" indent="-28511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7815" algn="l"/>
              </a:tabLst>
            </a:pPr>
            <a:r>
              <a:rPr sz="1800" dirty="0">
                <a:latin typeface="Microsoft Sans Serif"/>
                <a:cs typeface="Microsoft Sans Serif"/>
              </a:rPr>
              <a:t>Verificar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indicaciones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etiqueta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carga,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corresponden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exactamente</a:t>
            </a:r>
            <a:endParaRPr sz="18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embalaje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exterior del</a:t>
            </a:r>
            <a:r>
              <a:rPr sz="1800" spc="-20" dirty="0">
                <a:latin typeface="Microsoft Sans Serif"/>
                <a:cs typeface="Microsoft Sans Serif"/>
              </a:rPr>
              <a:t> Kit.</a:t>
            </a:r>
            <a:endParaRPr sz="1800">
              <a:latin typeface="Microsoft Sans Serif"/>
              <a:cs typeface="Microsoft Sans Serif"/>
            </a:endParaRPr>
          </a:p>
          <a:p>
            <a:pPr marL="297180" marR="5080" indent="-28511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ayuda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cortante,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abrir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bolsa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superior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vaciarla 	</a:t>
            </a:r>
            <a:r>
              <a:rPr sz="1800" dirty="0">
                <a:latin typeface="Microsoft Sans Serif"/>
                <a:cs typeface="Microsoft Sans Serif"/>
              </a:rPr>
              <a:t>completamente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interior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crisol,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remezclandola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homogeneizar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sus 	</a:t>
            </a:r>
            <a:r>
              <a:rPr sz="1800" spc="-10" dirty="0">
                <a:latin typeface="Microsoft Sans Serif"/>
                <a:cs typeface="Microsoft Sans Serif"/>
              </a:rPr>
              <a:t>componentes.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3.3.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Preparación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bengala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encendido.</a:t>
            </a:r>
            <a:endParaRPr sz="1800">
              <a:latin typeface="Arial"/>
              <a:cs typeface="Arial"/>
            </a:endParaRPr>
          </a:p>
          <a:p>
            <a:pPr marL="297180" marR="6985" indent="-28511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Con el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fin de tenerla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disponible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 el momento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 encendido,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recomendable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dejar 	</a:t>
            </a:r>
            <a:r>
              <a:rPr sz="1800" dirty="0">
                <a:latin typeface="Microsoft Sans Serif"/>
                <a:cs typeface="Microsoft Sans Serif"/>
              </a:rPr>
              <a:t>colocada,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dentro 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centro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bengala.</a:t>
            </a:r>
            <a:endParaRPr sz="1800">
              <a:latin typeface="Microsoft Sans Serif"/>
              <a:cs typeface="Microsoft Sans Serif"/>
            </a:endParaRPr>
          </a:p>
          <a:p>
            <a:pPr marL="297815" indent="-285115" algn="just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Colocar la tapa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 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alza del</a:t>
            </a:r>
            <a:r>
              <a:rPr sz="1800" spc="-10" dirty="0">
                <a:latin typeface="Microsoft Sans Serif"/>
                <a:cs typeface="Microsoft Sans Serif"/>
              </a:rPr>
              <a:t> crisol.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4º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PRECALENTAMIENTO.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46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precalentamiento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objeto: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ts val="2135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Secar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sellado.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ts val="2135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Aportar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calorías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complementarias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 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aluminotérmica.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4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Conseguir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enfriamiento sea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adecuada.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Precalentamiento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1222375" algn="l"/>
                <a:tab pos="2546985" algn="l"/>
                <a:tab pos="4505960" algn="l"/>
                <a:tab pos="5488940" algn="l"/>
                <a:tab pos="719455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Pueden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utilizarse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indistintamente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como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combustible: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oxígeno/propano, </a:t>
            </a:r>
            <a:r>
              <a:rPr sz="1800" dirty="0">
                <a:latin typeface="Microsoft Sans Serif"/>
                <a:cs typeface="Microsoft Sans Serif"/>
              </a:rPr>
              <a:t>oxígeno/acetileno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aire/gasolina,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quemador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específico 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combustible.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precalentamiento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controla,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exclusivamente, 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aplicación.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 descr="C:\JOSE UTN\2016 utn\Soldaduras\ALUMINOTERMICA\IMGP235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2666644"/>
            <a:ext cx="5544566" cy="4158361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5" y="26923"/>
            <a:ext cx="8926830" cy="520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5º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COLADA.</a:t>
            </a:r>
            <a:endParaRPr sz="1800">
              <a:latin typeface="Arial"/>
              <a:cs typeface="Arial"/>
            </a:endParaRPr>
          </a:p>
          <a:p>
            <a:pPr marL="117475">
              <a:lnSpc>
                <a:spcPts val="2135"/>
              </a:lnSpc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127885" indent="-286385">
              <a:lnSpc>
                <a:spcPct val="100000"/>
              </a:lnSpc>
              <a:spcBef>
                <a:spcPts val="50"/>
              </a:spcBef>
              <a:buChar char="•"/>
              <a:tabLst>
                <a:tab pos="21278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cronómetro.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5.1.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Reaccion.</a:t>
            </a:r>
            <a:endParaRPr sz="1800">
              <a:latin typeface="Arial"/>
              <a:cs typeface="Arial"/>
            </a:endParaRPr>
          </a:p>
          <a:p>
            <a:pPr marL="756285" marR="454025" lvl="1" indent="-287020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retirado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quemador,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tapón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obturador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 con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spc="-10" dirty="0">
                <a:latin typeface="Microsoft Sans Serif"/>
                <a:cs typeface="Microsoft Sans Serif"/>
              </a:rPr>
              <a:t>pinza.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Ejercer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ligera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tapón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evitar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posible</a:t>
            </a:r>
            <a:r>
              <a:rPr sz="1800" spc="-10" dirty="0">
                <a:latin typeface="Microsoft Sans Serif"/>
                <a:cs typeface="Microsoft Sans Serif"/>
              </a:rPr>
              <a:t> desplazamiento</a:t>
            </a:r>
            <a:endParaRPr sz="18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momento 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colada.</a:t>
            </a:r>
            <a:endParaRPr sz="1800">
              <a:latin typeface="Microsoft Sans Serif"/>
              <a:cs typeface="Microsoft Sans Serif"/>
            </a:endParaRPr>
          </a:p>
          <a:p>
            <a:pPr marL="756285" marR="568325" lvl="1" indent="-287020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Girar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 crisol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asegurarse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perfectamente</a:t>
            </a:r>
            <a:r>
              <a:rPr sz="1800" spc="-10" dirty="0">
                <a:latin typeface="Microsoft Sans Serif"/>
                <a:cs typeface="Microsoft Sans Serif"/>
              </a:rPr>
              <a:t> centrado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orificio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molde.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Retirar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bengala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encendido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crisol.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Encender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bengala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inmediatamente,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introducirla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centro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cerrar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crisol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tapa.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 vez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iniciada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poner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marcha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</a:t>
            </a:r>
            <a:r>
              <a:rPr sz="1800" spc="-10" dirty="0">
                <a:latin typeface="Microsoft Sans Serif"/>
                <a:cs typeface="Microsoft Sans Serif"/>
              </a:rPr>
              <a:t>cronómetro.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5.2.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Tiempo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destape.</a:t>
            </a:r>
            <a:endParaRPr sz="1800">
              <a:latin typeface="Arial"/>
              <a:cs typeface="Arial"/>
            </a:endParaRPr>
          </a:p>
          <a:p>
            <a:pPr marL="469900" marR="508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duración del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destape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determinante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 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tabla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 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relaciona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esperable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</a:t>
            </a:r>
            <a:r>
              <a:rPr sz="1800" spc="-25" dirty="0">
                <a:latin typeface="Microsoft Sans Serif"/>
                <a:cs typeface="Microsoft Sans Serif"/>
              </a:rPr>
              <a:t> de </a:t>
            </a:r>
            <a:r>
              <a:rPr sz="1800" dirty="0">
                <a:latin typeface="Microsoft Sans Serif"/>
                <a:cs typeface="Microsoft Sans Serif"/>
              </a:rPr>
              <a:t>destape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partir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 comienzo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T0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931" y="5325795"/>
            <a:ext cx="7154897" cy="151730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:\JOSE UTN\2016 utn\Soldaduras\ALUMINOTERMICA\IMGP244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9060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5.3.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Colada.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colada,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utilizando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gafas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soldador,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verificar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centro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orificio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molde.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finalizada 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colada: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Retirar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portacrisol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conjunto</a:t>
            </a:r>
            <a:r>
              <a:rPr sz="1800" spc="-10" dirty="0">
                <a:latin typeface="Microsoft Sans Serif"/>
                <a:cs typeface="Microsoft Sans Serif"/>
              </a:rPr>
              <a:t> crisol.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escoria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comience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solidificarse,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retirar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cubeta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utilizando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su </a:t>
            </a:r>
            <a:r>
              <a:rPr sz="1800" spc="-10" dirty="0">
                <a:latin typeface="Microsoft Sans Serif"/>
                <a:cs typeface="Microsoft Sans Serif"/>
              </a:rPr>
              <a:t>mango.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ponerse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cuidado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verter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contenido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cubeta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sobre </a:t>
            </a:r>
            <a:r>
              <a:rPr sz="1800" dirty="0">
                <a:latin typeface="Microsoft Sans Serif"/>
                <a:cs typeface="Microsoft Sans Serif"/>
              </a:rPr>
              <a:t>agua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 partes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humedas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 que puedan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incendiarse.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Retirar 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</a:t>
            </a:r>
            <a:r>
              <a:rPr sz="1800" spc="-10" dirty="0">
                <a:latin typeface="Microsoft Sans Serif"/>
                <a:cs typeface="Microsoft Sans Serif"/>
              </a:rPr>
              <a:t> universal.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6º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DESMOLDEO.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6.1.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Retirada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placas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portamolde.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prensa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fijación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portamolde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relirarse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antes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4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minutos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partir 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T0.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Retirada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portamoldes: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minutos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6.2.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Desmoldeo.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necesario:</a:t>
            </a:r>
            <a:endParaRPr sz="1800">
              <a:latin typeface="Microsoft Sans Serif"/>
              <a:cs typeface="Microsoft Sans Serif"/>
            </a:endParaRPr>
          </a:p>
          <a:p>
            <a:pPr marL="1213485" lvl="1" indent="-286385">
              <a:lnSpc>
                <a:spcPct val="100000"/>
              </a:lnSpc>
              <a:buChar char="•"/>
              <a:tabLst>
                <a:tab pos="12134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hoja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sierra.</a:t>
            </a:r>
            <a:endParaRPr sz="1800">
              <a:latin typeface="Microsoft Sans Serif"/>
              <a:cs typeface="Microsoft Sans Serif"/>
            </a:endParaRPr>
          </a:p>
          <a:p>
            <a:pPr marL="1213485" lvl="1" indent="-286385">
              <a:lnSpc>
                <a:spcPct val="100000"/>
              </a:lnSpc>
              <a:buChar char="•"/>
              <a:tabLst>
                <a:tab pos="12134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recipiente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recoger los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restos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 </a:t>
            </a:r>
            <a:r>
              <a:rPr sz="1800" spc="-10" dirty="0">
                <a:latin typeface="Microsoft Sans Serif"/>
                <a:cs typeface="Microsoft Sans Serif"/>
              </a:rPr>
              <a:t>molde.</a:t>
            </a:r>
            <a:endParaRPr sz="1800">
              <a:latin typeface="Microsoft Sans Serif"/>
              <a:cs typeface="Microsoft Sans Serif"/>
            </a:endParaRPr>
          </a:p>
          <a:p>
            <a:pPr marL="1213485" lvl="1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12134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cepillo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metálico.</a:t>
            </a:r>
            <a:endParaRPr sz="180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comprobado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colada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comienza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solidificarse,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comenzarse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operación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desmoldeo.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:\JOSE UTN\2016 utn\Soldaduras\ALUMINOTERMICA\1807200893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:\JOSE UTN\2016 utn\Soldaduras\ALUMINOTERMICA\120320083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20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5885" cy="672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desmoldeo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superior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corte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mazarota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 efectúa 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fases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los 5 minutos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T0: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55600" marR="82296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Fase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Serrar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retirar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superior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molde.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Asegurarse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ha </a:t>
            </a:r>
            <a:r>
              <a:rPr sz="1800" spc="-10" dirty="0">
                <a:latin typeface="Calibri"/>
                <a:cs typeface="Calibri"/>
              </a:rPr>
              <a:t>solidificado.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Fase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Serrar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retirar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molde.</a:t>
            </a:r>
            <a:endParaRPr sz="1800">
              <a:latin typeface="Calibri"/>
              <a:cs typeface="Calibri"/>
            </a:endParaRPr>
          </a:p>
          <a:p>
            <a:pPr marL="12700" marR="6540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cepillo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metálico,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cepillar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enérgicamente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ambos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lados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mazarota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eliminar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todo </a:t>
            </a:r>
            <a:r>
              <a:rPr sz="1800" dirty="0">
                <a:latin typeface="Calibri"/>
                <a:cs typeface="Calibri"/>
              </a:rPr>
              <a:t>resto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pueda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afectar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soldadura.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Esta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doble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operación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tiene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objeto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evitar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enfriamiento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excesivamente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brusco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mazarota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modifique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equilibrio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térmico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800" b="1" dirty="0">
                <a:latin typeface="Arial"/>
                <a:cs typeface="Arial"/>
              </a:rPr>
              <a:t>DESMOLDEO: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MINUTOS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DESDE</a:t>
            </a:r>
            <a:r>
              <a:rPr sz="1800" b="1" spc="-25" dirty="0">
                <a:latin typeface="Arial"/>
                <a:cs typeface="Arial"/>
              </a:rPr>
              <a:t> T0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8450" lvl="1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6.3. Corte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mazarota.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necesario:</a:t>
            </a:r>
            <a:endParaRPr sz="1800">
              <a:latin typeface="Microsoft Sans Serif"/>
              <a:cs typeface="Microsoft Sans Serif"/>
            </a:endParaRPr>
          </a:p>
          <a:p>
            <a:pPr marL="18415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corta-mazarotas.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mazarota 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 una vez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 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cabeza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del carril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exenta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arena 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ambas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mazarota.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corte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efectúa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8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minutos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T0</a:t>
            </a:r>
            <a:endParaRPr sz="1800">
              <a:latin typeface="Arial"/>
              <a:cs typeface="Arial"/>
            </a:endParaRPr>
          </a:p>
          <a:p>
            <a:pPr marL="298450" lvl="1" indent="-285750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latin typeface="Arial"/>
                <a:cs typeface="Arial"/>
              </a:rPr>
              <a:t>6.4.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Esmerilado 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desbaste.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necesario:</a:t>
            </a:r>
            <a:endParaRPr sz="1800">
              <a:latin typeface="Microsoft Sans Serif"/>
              <a:cs typeface="Microsoft Sans Serif"/>
            </a:endParaRPr>
          </a:p>
          <a:p>
            <a:pPr marL="2127885" lvl="2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1278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esmeriladora manual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carro.</a:t>
            </a:r>
            <a:endParaRPr sz="1800">
              <a:latin typeface="Microsoft Sans Serif"/>
              <a:cs typeface="Microsoft Sans Serif"/>
            </a:endParaRPr>
          </a:p>
          <a:p>
            <a:pPr marL="2127885" lvl="2" indent="-286385">
              <a:lnSpc>
                <a:spcPts val="2125"/>
              </a:lnSpc>
              <a:buChar char="•"/>
              <a:tabLst>
                <a:tab pos="21278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maza</a:t>
            </a:r>
            <a:endParaRPr sz="1800">
              <a:latin typeface="Microsoft Sans Serif"/>
              <a:cs typeface="Microsoft Sans Serif"/>
            </a:endParaRPr>
          </a:p>
          <a:p>
            <a:pPr marL="12700" marR="244475">
              <a:lnSpc>
                <a:spcPts val="218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Puede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comenzarse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esmerilado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desbaste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superficie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rodadura,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cuando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 </a:t>
            </a:r>
            <a:r>
              <a:rPr sz="1800" dirty="0">
                <a:latin typeface="Calibri"/>
                <a:cs typeface="Calibri"/>
              </a:rPr>
              <a:t>este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solidificado.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905"/>
            <a:ext cx="9144000" cy="6848475"/>
            <a:chOff x="0" y="9905"/>
            <a:chExt cx="9144000" cy="6848475"/>
          </a:xfrm>
        </p:grpSpPr>
        <p:pic>
          <p:nvPicPr>
            <p:cNvPr id="3" name="object 3" descr="C:\JOSE UTN\2016 utn\Soldaduras\ALUMINOTERMICA\IMGP2449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05"/>
              <a:ext cx="4558792" cy="3779139"/>
            </a:xfrm>
            <a:prstGeom prst="rect">
              <a:avLst/>
            </a:prstGeom>
          </p:spPr>
        </p:pic>
        <p:pic>
          <p:nvPicPr>
            <p:cNvPr id="4" name="object 4" descr="C:\JOSE UTN\2016 utn\Soldaduras\ALUMINOTERMICA\Imagen113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6095" y="9905"/>
              <a:ext cx="4827905" cy="3779139"/>
            </a:xfrm>
            <a:prstGeom prst="rect">
              <a:avLst/>
            </a:prstGeom>
          </p:spPr>
        </p:pic>
        <p:pic>
          <p:nvPicPr>
            <p:cNvPr id="5" name="object 5" descr="C:\JOSE UTN\2016 utn\Soldaduras\ALUMINOTERMICA\Imagen114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045"/>
              <a:ext cx="4970526" cy="3068955"/>
            </a:xfrm>
            <a:prstGeom prst="rect">
              <a:avLst/>
            </a:prstGeom>
          </p:spPr>
        </p:pic>
        <p:pic>
          <p:nvPicPr>
            <p:cNvPr id="6" name="object 6" descr="C:\JOSE UTN\2016 utn\Soldaduras\ALUMINOTERMICA\IMGP2413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0526" y="3758691"/>
              <a:ext cx="4173474" cy="3099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Enumeración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procesos</a:t>
            </a:r>
            <a:r>
              <a:rPr b="0" spc="-10" dirty="0">
                <a:latin typeface="Calibri"/>
                <a:cs typeface="Calibri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835" y="5761431"/>
            <a:ext cx="89579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NOTA: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siglas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identificar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indicadas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paréntesis,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corresponden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simbología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Sociedad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Americana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soldadura,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AWS</a:t>
            </a:r>
            <a:r>
              <a:rPr sz="1800" spc="-10" dirty="0">
                <a:latin typeface="Microsoft Sans Serif"/>
                <a:cs typeface="Microsoft Sans Serif"/>
              </a:rPr>
              <a:t> (American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Welding Society).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0" y="650087"/>
            <a:ext cx="9140889" cy="49391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4460"/>
            <a:ext cx="8986520" cy="274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Enumeración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procesos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6350" algn="just">
              <a:lnSpc>
                <a:spcPct val="102200"/>
              </a:lnSpc>
              <a:spcBef>
                <a:spcPts val="2115"/>
              </a:spcBef>
            </a:pPr>
            <a:r>
              <a:rPr sz="1800" b="1" dirty="0">
                <a:latin typeface="Arial"/>
                <a:cs typeface="Arial"/>
              </a:rPr>
              <a:t>Soldadura</a:t>
            </a:r>
            <a:r>
              <a:rPr sz="1800" b="1" spc="3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3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fase</a:t>
            </a:r>
            <a:r>
              <a:rPr sz="1800" b="1" spc="3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sólida</a:t>
            </a:r>
            <a:r>
              <a:rPr sz="1800" b="1" spc="310" dirty="0">
                <a:latin typeface="Arial"/>
                <a:cs typeface="Arial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recurre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spc="-10" dirty="0">
                <a:latin typeface="Microsoft Sans Serif"/>
                <a:cs typeface="Microsoft Sans Serif"/>
              </a:rPr>
              <a:t>piezas.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885"/>
              </a:spcBef>
            </a:pPr>
            <a:r>
              <a:rPr sz="1800" b="1" dirty="0">
                <a:latin typeface="Arial"/>
                <a:cs typeface="Arial"/>
              </a:rPr>
              <a:t>Soldadura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fase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sólido-</a:t>
            </a:r>
            <a:r>
              <a:rPr sz="1800" b="1" dirty="0">
                <a:latin typeface="Arial"/>
                <a:cs typeface="Arial"/>
              </a:rPr>
              <a:t>líquida: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Otra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fuerzas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cohesión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consiste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calentar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temperaturas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inferiores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 </a:t>
            </a:r>
            <a:r>
              <a:rPr sz="1800" dirty="0">
                <a:latin typeface="Microsoft Sans Serif"/>
                <a:cs typeface="Microsoft Sans Serif"/>
              </a:rPr>
              <a:t>introducir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ellas,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líquido.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No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presión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distribuye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espontáneamente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superficies 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 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capilaridad.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753102"/>
            <a:ext cx="898715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Soldadura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fase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líquida:</a:t>
            </a:r>
            <a:r>
              <a:rPr sz="1800" b="1" spc="22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suministro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tales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produzca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 </a:t>
            </a:r>
            <a:r>
              <a:rPr sz="1800" dirty="0">
                <a:latin typeface="Microsoft Sans Serif"/>
                <a:cs typeface="Microsoft Sans Serif"/>
              </a:rPr>
              <a:t>hubiera.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líquidos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provenientes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componentes.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basados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principio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cubren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porcentaje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toneladas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metales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sueldan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nivel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global.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este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grupo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pertenecen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mayor </a:t>
            </a:r>
            <a:r>
              <a:rPr sz="1800" dirty="0">
                <a:latin typeface="Microsoft Sans Serif"/>
                <a:cs typeface="Microsoft Sans Serif"/>
              </a:rPr>
              <a:t>utilización, </a:t>
            </a:r>
            <a:r>
              <a:rPr sz="1800" spc="-10" dirty="0">
                <a:latin typeface="Microsoft Sans Serif"/>
                <a:cs typeface="Microsoft Sans Serif"/>
              </a:rPr>
              <a:t>principalmente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aquellos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voltaico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279" y="2758760"/>
            <a:ext cx="3978651" cy="1940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41" y="26923"/>
            <a:ext cx="9005570" cy="666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TALES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COMO</a:t>
            </a:r>
            <a:r>
              <a:rPr sz="1800" spc="-1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16230" indent="-2857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16230" algn="l"/>
              </a:tabLst>
            </a:pPr>
            <a:r>
              <a:rPr sz="1800" dirty="0">
                <a:latin typeface="Microsoft Sans Serif"/>
                <a:cs typeface="Microsoft Sans Serif"/>
              </a:rPr>
              <a:t>Soldaduras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revestido,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también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denominada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corrientemente</a:t>
            </a:r>
            <a:endParaRPr sz="1800">
              <a:latin typeface="Microsoft Sans Serif"/>
              <a:cs typeface="Microsoft Sans Serif"/>
            </a:endParaRPr>
          </a:p>
          <a:p>
            <a:pPr marL="3175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manual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revestido.</a:t>
            </a:r>
            <a:endParaRPr sz="1800">
              <a:latin typeface="Microsoft Sans Serif"/>
              <a:cs typeface="Microsoft Sans Serif"/>
            </a:endParaRPr>
          </a:p>
          <a:p>
            <a:pPr marL="316865" indent="-286385">
              <a:lnSpc>
                <a:spcPct val="100000"/>
              </a:lnSpc>
              <a:buFont typeface="Wingdings"/>
              <a:buChar char=""/>
              <a:tabLst>
                <a:tab pos="316865" algn="l"/>
              </a:tabLst>
            </a:pP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sumergido.</a:t>
            </a:r>
            <a:endParaRPr sz="1800">
              <a:latin typeface="Microsoft Sans Serif"/>
              <a:cs typeface="Microsoft Sans Serif"/>
            </a:endParaRPr>
          </a:p>
          <a:p>
            <a:pPr marL="317500" marR="5715" indent="-287020">
              <a:lnSpc>
                <a:spcPct val="100000"/>
              </a:lnSpc>
              <a:buFont typeface="Wingdings"/>
              <a:buChar char=""/>
              <a:tabLst>
                <a:tab pos="317500" algn="l"/>
                <a:tab pos="1556385" algn="l"/>
                <a:tab pos="2086610" algn="l"/>
                <a:tab pos="2729865" algn="l"/>
                <a:tab pos="3778885" algn="l"/>
                <a:tab pos="4345940" algn="l"/>
                <a:tab pos="5596890" algn="l"/>
                <a:tab pos="6724650" algn="l"/>
                <a:tab pos="773557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Soldadura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por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arco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eléctrico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con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protección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gaseosa,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también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denominada </a:t>
            </a:r>
            <a:r>
              <a:rPr sz="1800" dirty="0">
                <a:latin typeface="Microsoft Sans Serif"/>
                <a:cs typeface="Microsoft Sans Serif"/>
              </a:rPr>
              <a:t>semiautomática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macizo,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MAG-</a:t>
            </a:r>
            <a:r>
              <a:rPr sz="1800" spc="-20" dirty="0">
                <a:latin typeface="Microsoft Sans Serif"/>
                <a:cs typeface="Microsoft Sans Serif"/>
              </a:rPr>
              <a:t>MIG.</a:t>
            </a:r>
            <a:endParaRPr sz="1800">
              <a:latin typeface="Microsoft Sans Serif"/>
              <a:cs typeface="Microsoft Sans Serif"/>
            </a:endParaRPr>
          </a:p>
          <a:p>
            <a:pPr marL="317500" marR="5080" indent="-287020">
              <a:lnSpc>
                <a:spcPct val="100000"/>
              </a:lnSpc>
              <a:buFont typeface="Wingdings"/>
              <a:buChar char=""/>
              <a:tabLst>
                <a:tab pos="317500" algn="l"/>
              </a:tabLst>
            </a:pP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tubular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(o semiautomática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 tubular) con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sin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gaseosa.</a:t>
            </a:r>
            <a:endParaRPr sz="1800">
              <a:latin typeface="Microsoft Sans Serif"/>
              <a:cs typeface="Microsoft Sans Serif"/>
            </a:endParaRPr>
          </a:p>
          <a:p>
            <a:pPr marL="317500" marR="5080" indent="-287020">
              <a:lnSpc>
                <a:spcPct val="100000"/>
              </a:lnSpc>
              <a:buFont typeface="Wingdings"/>
              <a:buChar char=""/>
              <a:tabLst>
                <a:tab pos="317500" algn="l"/>
              </a:tabLst>
            </a:pP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gaseosa </a:t>
            </a:r>
            <a:r>
              <a:rPr sz="1800" dirty="0">
                <a:latin typeface="Microsoft Sans Serif"/>
                <a:cs typeface="Microsoft Sans Serif"/>
              </a:rPr>
              <a:t>también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denominada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corrientemente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sigla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TIG.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También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pertenecen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este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grupo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procesos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soldadura: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impacto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haz de electrones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(electron-beam)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láser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Aluminotermia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3492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Existen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también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obtienen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partir</a:t>
            </a:r>
            <a:r>
              <a:rPr sz="1800" spc="3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reacciones</a:t>
            </a:r>
            <a:r>
              <a:rPr sz="1800" spc="3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químicas</a:t>
            </a:r>
            <a:r>
              <a:rPr sz="1800" spc="3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tales</a:t>
            </a:r>
            <a:r>
              <a:rPr sz="1800" spc="3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como:</a:t>
            </a:r>
            <a:r>
              <a:rPr sz="1800" spc="3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Combustión</a:t>
            </a:r>
            <a:r>
              <a:rPr sz="1800" spc="3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33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(soldadura </a:t>
            </a:r>
            <a:r>
              <a:rPr sz="1800" dirty="0">
                <a:latin typeface="Microsoft Sans Serif"/>
                <a:cs typeface="Microsoft Sans Serif"/>
              </a:rPr>
              <a:t>oxiacetilénica,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oxídrica,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oxigas).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resistencia.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3429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suministrado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proviene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pasaje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través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interfase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creada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motivo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imperfecciones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recubrimientos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óxidos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poseen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resistividad.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9265</Words>
  <Application>Microsoft Office PowerPoint</Application>
  <PresentationFormat>Presentación en pantalla (4:3)</PresentationFormat>
  <Paragraphs>715</Paragraphs>
  <Slides>68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5" baseType="lpstr">
      <vt:lpstr>Arial</vt:lpstr>
      <vt:lpstr>Calibri</vt:lpstr>
      <vt:lpstr>Courier New</vt:lpstr>
      <vt:lpstr>Microsoft Sans Serif</vt:lpstr>
      <vt:lpstr>Times New Roman</vt:lpstr>
      <vt:lpstr>Wingdings</vt:lpstr>
      <vt:lpstr>Office Theme</vt:lpstr>
      <vt:lpstr>SOLDADURA ARCO ELÉCTRICO</vt:lpstr>
      <vt:lpstr>Presentación de PowerPoint</vt:lpstr>
      <vt:lpstr>Presentación de PowerPoint</vt:lpstr>
      <vt:lpstr>Presentación de PowerPoint</vt:lpstr>
      <vt:lpstr>Presentación de PowerPoint</vt:lpstr>
      <vt:lpstr>Siempre que haya fusión se forma un cordón de soldadura constituido por el metal base fundido y el metal aportado que, por lo general, tiene características micro-estructurales y apariencia superficial diferente al metal base no fundido.</vt:lpstr>
      <vt:lpstr>Enumeración de procesos:</vt:lpstr>
      <vt:lpstr>Presentación de PowerPoint</vt:lpstr>
      <vt:lpstr>Presentación de PowerPoint</vt:lpstr>
      <vt:lpstr>Presentación de PowerPoint</vt:lpstr>
      <vt:lpstr>Energía térmica de la soldadura</vt:lpstr>
      <vt:lpstr>Presentación de PowerPoint</vt:lpstr>
      <vt:lpstr>Presentación de PowerPoint</vt:lpstr>
      <vt:lpstr>Presentación de PowerPoint</vt:lpstr>
      <vt:lpstr>Características eléctricas del arco</vt:lpstr>
      <vt:lpstr>Presentación de PowerPoint</vt:lpstr>
      <vt:lpstr>Presentación de PowerPoint</vt:lpstr>
      <vt:lpstr>Las características externas volt-ampere de ambos tipos de fuentes pueden observarse a continuación.</vt:lpstr>
      <vt:lpstr>Los resultados de la experiencia se indican a continuación.</vt:lpstr>
      <vt:lpstr>Relacionando ahora la función tensión-corriente del arco con la curva de característica externa de la máquina:</vt:lpstr>
      <vt:lpstr>Examinaremos ahora que ocurre cuando el proceso es automático o semiautomático con alimentación de alambre a velocidad uniforme. En este caso conviene utilizar una fuente de tensión constante.</vt:lpstr>
      <vt:lpstr>Hasta aquí hemos hablado de las características "estáticas" de la las fuentes de poder.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Haciendo  particular  referencia  a  la  soldadura  por  arco,  hemos  visto  que  en  este proceso  se  emplea  un  arco  voltaico  para  aplicar  calor  en  una  zona  altamente localizada y producir la fusión de una pequeña zona de las piezas coincidentes con el arco y el extremo del electrodo. La energía, aporte térmico o calor aportado por una soldadura de arco eléctrico queda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arco de soldadura se caracteriza por una alta intensidad de corriente y baja tensión (50-300 A y 20-25 V para soldadura manual) que requiere una elevada concentración de electrones para el transporte de la corriente eléctrica.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Crisol ya utilizado: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Hector Suchowiercha</dc:creator>
  <cp:lastModifiedBy>USUARIO</cp:lastModifiedBy>
  <cp:revision>1</cp:revision>
  <dcterms:created xsi:type="dcterms:W3CDTF">2026-04-03T13:50:17Z</dcterms:created>
  <dcterms:modified xsi:type="dcterms:W3CDTF">2026-04-03T13:51:10Z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2026-04-03T00:00:00Z</vt:filetime>
  </property>
  <property fmtid="{D5CDD505-2E9C-101B-9397-08002B2CF9AE}" pid="5" name="Producer">
    <vt:lpwstr>Microsoft® PowerPoint® 2010</vt:lpwstr>
  </property>
</Properties>
</file>