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504" r:id="rId2"/>
    <p:sldId id="554" r:id="rId3"/>
    <p:sldId id="557" r:id="rId4"/>
    <p:sldId id="558" r:id="rId5"/>
    <p:sldId id="555" r:id="rId6"/>
    <p:sldId id="556" r:id="rId7"/>
    <p:sldId id="562" r:id="rId8"/>
    <p:sldId id="559" r:id="rId9"/>
    <p:sldId id="561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5" r:id="rId18"/>
    <p:sldId id="570" r:id="rId19"/>
    <p:sldId id="571" r:id="rId20"/>
    <p:sldId id="572" r:id="rId21"/>
    <p:sldId id="573" r:id="rId22"/>
    <p:sldId id="574" r:id="rId23"/>
    <p:sldId id="576" r:id="rId24"/>
    <p:sldId id="577" r:id="rId25"/>
    <p:sldId id="578" r:id="rId26"/>
    <p:sldId id="581" r:id="rId27"/>
    <p:sldId id="579" r:id="rId28"/>
    <p:sldId id="580" r:id="rId29"/>
    <p:sldId id="582" r:id="rId30"/>
    <p:sldId id="583" r:id="rId31"/>
    <p:sldId id="584" r:id="rId32"/>
    <p:sldId id="585" r:id="rId33"/>
    <p:sldId id="604" r:id="rId34"/>
    <p:sldId id="605" r:id="rId35"/>
    <p:sldId id="608" r:id="rId36"/>
    <p:sldId id="586" r:id="rId37"/>
    <p:sldId id="587" r:id="rId38"/>
    <p:sldId id="588" r:id="rId39"/>
    <p:sldId id="589" r:id="rId40"/>
    <p:sldId id="590" r:id="rId41"/>
    <p:sldId id="602" r:id="rId42"/>
    <p:sldId id="591" r:id="rId43"/>
    <p:sldId id="592" r:id="rId44"/>
    <p:sldId id="606" r:id="rId45"/>
    <p:sldId id="607" r:id="rId46"/>
    <p:sldId id="593" r:id="rId47"/>
    <p:sldId id="594" r:id="rId48"/>
    <p:sldId id="595" r:id="rId49"/>
    <p:sldId id="596" r:id="rId50"/>
    <p:sldId id="597" r:id="rId51"/>
    <p:sldId id="609" r:id="rId52"/>
    <p:sldId id="598" r:id="rId53"/>
    <p:sldId id="600" r:id="rId54"/>
    <p:sldId id="614" r:id="rId55"/>
    <p:sldId id="615" r:id="rId56"/>
    <p:sldId id="613" r:id="rId57"/>
    <p:sldId id="610" r:id="rId58"/>
    <p:sldId id="634" r:id="rId59"/>
    <p:sldId id="611" r:id="rId60"/>
    <p:sldId id="612" r:id="rId61"/>
    <p:sldId id="616" r:id="rId62"/>
    <p:sldId id="620" r:id="rId63"/>
    <p:sldId id="618" r:id="rId64"/>
    <p:sldId id="625" r:id="rId65"/>
    <p:sldId id="619" r:id="rId66"/>
    <p:sldId id="621" r:id="rId67"/>
    <p:sldId id="622" r:id="rId68"/>
    <p:sldId id="623" r:id="rId69"/>
    <p:sldId id="624" r:id="rId70"/>
    <p:sldId id="626" r:id="rId71"/>
    <p:sldId id="627" r:id="rId72"/>
    <p:sldId id="628" r:id="rId73"/>
    <p:sldId id="629" r:id="rId74"/>
    <p:sldId id="630" r:id="rId75"/>
    <p:sldId id="631" r:id="rId76"/>
    <p:sldId id="632" r:id="rId77"/>
    <p:sldId id="633" r:id="rId7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800000"/>
    <a:srgbClr val="990099"/>
    <a:srgbClr val="0000FF"/>
    <a:srgbClr val="D05E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2721" autoAdjust="0"/>
  </p:normalViewPr>
  <p:slideViewPr>
    <p:cSldViewPr>
      <p:cViewPr varScale="1">
        <p:scale>
          <a:sx n="80" d="100"/>
          <a:sy n="80" d="100"/>
        </p:scale>
        <p:origin x="15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6B1049-C36F-4FBD-ADC5-4F34E597A17A}" type="datetimeFigureOut">
              <a:rPr lang="es-AR"/>
              <a:pPr>
                <a:defRPr/>
              </a:pPr>
              <a:t>3/4/2026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AD1BEF-3B59-4BF8-AC6D-247FCCABF32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FAC6CA-DE2F-4A39-B530-310DF0ABF743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AFBC28-BE28-4408-A6DC-25DE98C2DA8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43FF-0697-4376-A7F6-771E530C2F0F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8FF9-566A-4CD6-AE48-3A54A71182B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094C-D574-4EDC-9E2F-423F9536AE6D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CFF0-66F3-4582-885F-5D0C1DFC200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416D-F7CB-4181-9BF3-DE7D5C07C175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0DC5-F28E-4A48-9799-4996934B794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7593-2E40-49F0-A25A-59C6D4D15032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C55F-1761-47C0-8C35-5EBB68D523B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806B-718B-4AE5-B586-17310700DBA1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A4AB-0B9F-405C-BAC3-FCD69AC9527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BE89-0C5C-4F8F-80C9-D78ABCEABE09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1EEF-F8DF-4344-8257-49548B3567E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5527-057A-42B4-86F5-066FE7748239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F928-2FDC-4DE4-B6C5-0E252A5F524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DDB4-AD71-4158-8CF1-79B8D5BB043A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509C-AB18-4A53-BDD3-5336B7B1693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9CDF-29ED-4E0E-9C68-588298294FE7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24A9-D14D-4E3B-882F-BC2303AB747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046535-E843-4546-BBCF-18A0DABE8B43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88382E-E987-4090-BF78-B76AFA23C31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F52114-2127-44DD-A1BB-21221175F001}" type="datetimeFigureOut">
              <a:rPr lang="es-AR"/>
              <a:pPr>
                <a:defRPr/>
              </a:pPr>
              <a:t>3/4/2026</a:t>
            </a:fld>
            <a:endParaRPr lang="es-AR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50050E-12D8-42C4-B79F-DF5BBCF0264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95263"/>
            <a:ext cx="9144000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s-AR" sz="9600" dirty="0" smtClean="0"/>
              <a:t>UNIDAD 5</a:t>
            </a:r>
            <a:endParaRPr lang="es-AR" sz="9600" dirty="0"/>
          </a:p>
          <a:p>
            <a:pPr algn="ctr">
              <a:lnSpc>
                <a:spcPct val="170000"/>
              </a:lnSpc>
            </a:pPr>
            <a:r>
              <a:rPr lang="es-AR" sz="6000" b="1" dirty="0"/>
              <a:t>Modelado Plástico  Metálico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600"/>
              <a:t>Se conserva el Volumen del Material</a:t>
            </a:r>
          </a:p>
          <a:p>
            <a:pPr algn="ctr">
              <a:lnSpc>
                <a:spcPct val="90000"/>
              </a:lnSpc>
            </a:pPr>
            <a:endParaRPr lang="en-US" sz="3600" b="1"/>
          </a:p>
          <a:p>
            <a:pPr algn="ctr">
              <a:lnSpc>
                <a:spcPct val="90000"/>
              </a:lnSpc>
            </a:pPr>
            <a:r>
              <a:rPr lang="en-US" sz="3600" b="1"/>
              <a:t>to x Wo x </a:t>
            </a:r>
            <a:r>
              <a:rPr lang="en-GB" sz="3600" b="1"/>
              <a:t>Lo = tf x Wf x Lf</a:t>
            </a:r>
            <a:endParaRPr lang="es-AR" sz="3600"/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1800" b="1"/>
              <a:t>to   = Espesor inicial (mm).          tf   = Espesor final (mm).</a:t>
            </a:r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1800" b="1"/>
              <a:t>Wo = Ancho inicial (mm).            Wf  = Ancho final (mm).</a:t>
            </a:r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1800" b="1"/>
              <a:t>Lo  = Longitud inicial (mm).          Lf   = Longitud final (mm). </a:t>
            </a:r>
            <a:endParaRPr lang="es-AR" sz="1800" b="1"/>
          </a:p>
          <a:p>
            <a:pPr>
              <a:lnSpc>
                <a:spcPct val="90000"/>
              </a:lnSpc>
            </a:pPr>
            <a:endParaRPr lang="es-AR" sz="1800" b="1"/>
          </a:p>
          <a:p>
            <a:pPr>
              <a:lnSpc>
                <a:spcPct val="90000"/>
              </a:lnSpc>
            </a:pPr>
            <a:endParaRPr lang="es-ES_tradnl"/>
          </a:p>
          <a:p>
            <a:pPr>
              <a:lnSpc>
                <a:spcPct val="90000"/>
              </a:lnSpc>
            </a:pPr>
            <a:r>
              <a:rPr lang="es-ES_tradnl" sz="3600"/>
              <a:t>Similitud en Velocidad Volumétrica:</a:t>
            </a:r>
            <a:endParaRPr lang="es-AR" sz="3600"/>
          </a:p>
          <a:p>
            <a:pPr algn="ctr">
              <a:lnSpc>
                <a:spcPct val="90000"/>
              </a:lnSpc>
            </a:pPr>
            <a:r>
              <a:rPr lang="es-ES" sz="3600"/>
              <a:t> </a:t>
            </a:r>
          </a:p>
          <a:p>
            <a:pPr algn="ctr">
              <a:lnSpc>
                <a:spcPct val="90000"/>
              </a:lnSpc>
            </a:pPr>
            <a:r>
              <a:rPr lang="en-US" sz="3600" b="1"/>
              <a:t>to x Wo x vo = tf x Wf x vf</a:t>
            </a:r>
          </a:p>
          <a:p>
            <a:pPr>
              <a:lnSpc>
                <a:spcPct val="90000"/>
              </a:lnSpc>
            </a:pPr>
            <a:endParaRPr lang="es-AR" sz="3600"/>
          </a:p>
          <a:p>
            <a:pPr>
              <a:lnSpc>
                <a:spcPct val="90000"/>
              </a:lnSpc>
            </a:pPr>
            <a:r>
              <a:rPr lang="es-ES_tradnl" sz="1800" b="1"/>
              <a:t>vo = Velocidad de entrada (m/seg).    vf = Velocidad de salida (m/seg).</a:t>
            </a:r>
            <a:endParaRPr lang="es-E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/>
              <a:t>dmax = to – tfmin = </a:t>
            </a:r>
            <a:r>
              <a:rPr lang="es-ES" sz="3600" b="1"/>
              <a:t>μ</a:t>
            </a:r>
            <a:r>
              <a:rPr lang="en-GB" sz="3600" b="1"/>
              <a:t>² x R</a:t>
            </a:r>
            <a:endParaRPr lang="es-AR" sz="3600"/>
          </a:p>
          <a:p>
            <a:endParaRPr lang="en-GB" sz="3600"/>
          </a:p>
          <a:p>
            <a:r>
              <a:rPr lang="en-GB" sz="1800" b="1"/>
              <a:t>dmax = Draft máximo (mm).</a:t>
            </a:r>
            <a:endParaRPr lang="es-AR" sz="1800" b="1"/>
          </a:p>
          <a:p>
            <a:r>
              <a:rPr lang="es-ES_tradnl" sz="1800" b="1"/>
              <a:t>to = Espesor inicial (mm).</a:t>
            </a:r>
            <a:endParaRPr lang="es-AR" sz="1800" b="1"/>
          </a:p>
          <a:p>
            <a:r>
              <a:rPr lang="es-ES_tradnl" sz="1800" b="1"/>
              <a:t>tfmin = Espesor final mínimo (mm).</a:t>
            </a:r>
            <a:endParaRPr lang="es-AR" sz="1800" b="1"/>
          </a:p>
          <a:p>
            <a:r>
              <a:rPr lang="es-ES" sz="1800" b="1"/>
              <a:t>μ = Coeficiente de rozamiento cilindros - material.</a:t>
            </a:r>
            <a:endParaRPr lang="es-AR" sz="1800" b="1"/>
          </a:p>
          <a:p>
            <a:r>
              <a:rPr lang="es-ES" sz="1800" b="1"/>
              <a:t>R = Radio del Rodillo Laminador (mm).</a:t>
            </a:r>
            <a:endParaRPr lang="es-AR" sz="1800" b="1"/>
          </a:p>
          <a:p>
            <a:r>
              <a:rPr lang="es-ES_tradnl"/>
              <a:t> </a:t>
            </a:r>
            <a:endParaRPr lang="es-AR"/>
          </a:p>
          <a:p>
            <a:r>
              <a:rPr lang="es-ES_tradnl" sz="3600"/>
              <a:t>El </a:t>
            </a:r>
            <a:r>
              <a:rPr lang="es-ES" sz="3600"/>
              <a:t>μ</a:t>
            </a:r>
            <a:r>
              <a:rPr lang="es-ES_tradnl" sz="3600"/>
              <a:t> depende de la Lubricación, el Material y la Temperatura.</a:t>
            </a:r>
          </a:p>
          <a:p>
            <a:endParaRPr lang="es-ES_tradnl" sz="3600"/>
          </a:p>
          <a:p>
            <a:pPr algn="ctr"/>
            <a:r>
              <a:rPr lang="es-ES_tradnl" sz="3600" b="1">
                <a:solidFill>
                  <a:srgbClr val="0000FF"/>
                </a:solidFill>
              </a:rPr>
              <a:t>Frío </a:t>
            </a:r>
            <a:r>
              <a:rPr lang="es-ES" sz="3600" b="1">
                <a:solidFill>
                  <a:srgbClr val="0000FF"/>
                </a:solidFill>
              </a:rPr>
              <a:t>0,1</a:t>
            </a:r>
            <a:r>
              <a:rPr lang="es-ES" sz="3600" b="1"/>
              <a:t>  -  </a:t>
            </a:r>
            <a:r>
              <a:rPr lang="es-ES" sz="3600" b="1">
                <a:solidFill>
                  <a:srgbClr val="990099"/>
                </a:solidFill>
              </a:rPr>
              <a:t>Tibio 0,2</a:t>
            </a:r>
            <a:r>
              <a:rPr lang="es-ES" sz="3600" b="1"/>
              <a:t>  -  </a:t>
            </a:r>
            <a:r>
              <a:rPr lang="es-ES" sz="3600" b="1">
                <a:solidFill>
                  <a:srgbClr val="FF0000"/>
                </a:solidFill>
              </a:rPr>
              <a:t>Caliente 0,4</a:t>
            </a:r>
            <a:endParaRPr lang="es-AR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El  ángulo  del  Arco  de  Contacto  entre los Rodillos y el Material está dado por:</a:t>
            </a:r>
            <a:endParaRPr lang="es-AR" sz="3600"/>
          </a:p>
          <a:p>
            <a:pPr algn="ctr"/>
            <a:r>
              <a:rPr lang="es-ES" sz="3600"/>
              <a:t> </a:t>
            </a:r>
          </a:p>
          <a:p>
            <a:pPr algn="ctr"/>
            <a:r>
              <a:rPr lang="es-ES" sz="3600" b="1"/>
              <a:t>cos θ = 1 – [(to – tf) / 2R]</a:t>
            </a:r>
            <a:endParaRPr lang="es-AR" sz="3600"/>
          </a:p>
          <a:p>
            <a:pPr algn="ctr"/>
            <a:r>
              <a:rPr lang="es-ES" sz="3600"/>
              <a:t> </a:t>
            </a:r>
          </a:p>
          <a:p>
            <a:r>
              <a:rPr lang="es-ES" sz="3600"/>
              <a:t>La longitud del arco de contacto será:</a:t>
            </a:r>
            <a:endParaRPr lang="es-AR" sz="3600"/>
          </a:p>
          <a:p>
            <a:pPr algn="ctr"/>
            <a:r>
              <a:rPr lang="es-ES" sz="3600"/>
              <a:t> </a:t>
            </a:r>
          </a:p>
          <a:p>
            <a:pPr algn="ctr"/>
            <a:r>
              <a:rPr lang="es-ES" sz="3600" b="1"/>
              <a:t>L = θ (rad) x R</a:t>
            </a:r>
            <a:endParaRPr lang="es-AR" sz="3600"/>
          </a:p>
          <a:p>
            <a:endParaRPr lang="es-ES" sz="3600"/>
          </a:p>
          <a:p>
            <a:r>
              <a:rPr lang="es-ES" sz="1800" b="1"/>
              <a:t>L = longitud de contacto rodillos – material (mm).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" sz="3600"/>
              <a:t>El Area de Laminación será:</a:t>
            </a:r>
            <a:endParaRPr lang="es-AR" sz="3600"/>
          </a:p>
          <a:p>
            <a:pPr>
              <a:lnSpc>
                <a:spcPct val="110000"/>
              </a:lnSpc>
            </a:pPr>
            <a:endParaRPr lang="es-ES" sz="3600" b="1"/>
          </a:p>
          <a:p>
            <a:pPr algn="ctr">
              <a:lnSpc>
                <a:spcPct val="110000"/>
              </a:lnSpc>
            </a:pPr>
            <a:r>
              <a:rPr lang="es-ES" sz="3600" b="1"/>
              <a:t>S = W x L</a:t>
            </a:r>
          </a:p>
          <a:p>
            <a:pPr algn="ctr">
              <a:lnSpc>
                <a:spcPct val="110000"/>
              </a:lnSpc>
            </a:pPr>
            <a:endParaRPr lang="es-AR" sz="3600"/>
          </a:p>
          <a:p>
            <a:pPr>
              <a:lnSpc>
                <a:spcPct val="110000"/>
              </a:lnSpc>
            </a:pPr>
            <a:r>
              <a:rPr lang="es-ES" sz="1800" b="1"/>
              <a:t>S = Area de Laminación (mm²).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" sz="1800" b="1"/>
              <a:t>W = Ancho del material (mm).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" sz="1800" b="1"/>
              <a:t>L = Longitud de contacto rodillos – material (mm).</a:t>
            </a:r>
          </a:p>
          <a:p>
            <a:pPr>
              <a:lnSpc>
                <a:spcPct val="110000"/>
              </a:lnSpc>
            </a:pP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3600"/>
              <a:t>La Deformación Específica Real:</a:t>
            </a:r>
          </a:p>
          <a:p>
            <a:pPr>
              <a:lnSpc>
                <a:spcPct val="110000"/>
              </a:lnSpc>
            </a:pPr>
            <a:r>
              <a:rPr lang="es-ES_tradnl" sz="3600"/>
              <a:t> </a:t>
            </a:r>
            <a:endParaRPr lang="es-AR" sz="3600"/>
          </a:p>
          <a:p>
            <a:pPr algn="ctr">
              <a:lnSpc>
                <a:spcPct val="110000"/>
              </a:lnSpc>
            </a:pPr>
            <a:r>
              <a:rPr lang="es-ES" sz="3600" b="1"/>
              <a:t>ε = ln (to / tf)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600"/>
              <a:t>El Esfuerzo de Fluencia Promedio: </a:t>
            </a:r>
            <a:endParaRPr lang="es-AR" sz="3600"/>
          </a:p>
          <a:p>
            <a:pPr>
              <a:lnSpc>
                <a:spcPct val="90000"/>
              </a:lnSpc>
            </a:pPr>
            <a:r>
              <a:rPr lang="es-ES_tradnl" sz="3600"/>
              <a:t> </a:t>
            </a:r>
          </a:p>
          <a:p>
            <a:pPr algn="ctr">
              <a:lnSpc>
                <a:spcPct val="90000"/>
              </a:lnSpc>
            </a:pPr>
            <a:r>
              <a:rPr lang="es-ES_tradnl" sz="3600" b="1"/>
              <a:t>Yf = K x </a:t>
            </a:r>
            <a:r>
              <a:rPr lang="es-ES" sz="3600" b="1"/>
              <a:t>ε   / (1 + n)</a:t>
            </a:r>
            <a:endParaRPr lang="es-AR" sz="3600"/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1800" b="1"/>
              <a:t>Yf = Esfuerzo de Fluencia Promedio (kg/mm²).</a:t>
            </a:r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1800" b="1"/>
              <a:t>K = Coeficiente de Resistencia (kg/mm²).</a:t>
            </a:r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1800" b="1"/>
              <a:t>n = Exponente de Endurecimiento por Deformación.</a:t>
            </a:r>
            <a:endParaRPr lang="es-AR" sz="1800" b="1"/>
          </a:p>
          <a:p>
            <a:pPr>
              <a:lnSpc>
                <a:spcPct val="90000"/>
              </a:lnSpc>
            </a:pPr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3600"/>
              <a:t>La Fuerza de Laminación: </a:t>
            </a:r>
            <a:endParaRPr lang="es-AR" sz="3600"/>
          </a:p>
          <a:p>
            <a:pPr>
              <a:lnSpc>
                <a:spcPct val="90000"/>
              </a:lnSpc>
            </a:pPr>
            <a:endParaRPr lang="es-ES_tradnl" sz="3600" b="1"/>
          </a:p>
          <a:p>
            <a:pPr algn="ctr">
              <a:lnSpc>
                <a:spcPct val="90000"/>
              </a:lnSpc>
            </a:pPr>
            <a:r>
              <a:rPr lang="es-ES_tradnl" sz="3600" b="1"/>
              <a:t>F = Yf x S</a:t>
            </a:r>
            <a:endParaRPr lang="es-AR" sz="3600"/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1800" b="1"/>
              <a:t>F = Fuerza de Laminación (kg).</a:t>
            </a:r>
            <a:endParaRPr lang="es-AR" sz="1800" b="1"/>
          </a:p>
          <a:p>
            <a:pPr>
              <a:lnSpc>
                <a:spcPct val="90000"/>
              </a:lnSpc>
            </a:pPr>
            <a:r>
              <a:rPr lang="es-ES" sz="1800" b="1"/>
              <a:t>S = Area de Laminación (mm²).</a:t>
            </a:r>
            <a:endParaRPr lang="es-AR" sz="1800" b="1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643438" y="1268413"/>
            <a:ext cx="2889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" sz="3600"/>
              <a:t>La Potencia de Laminación:</a:t>
            </a:r>
          </a:p>
          <a:p>
            <a:pPr>
              <a:lnSpc>
                <a:spcPct val="110000"/>
              </a:lnSpc>
            </a:pPr>
            <a:endParaRPr lang="es-AR" sz="3600"/>
          </a:p>
          <a:p>
            <a:pPr algn="ctr">
              <a:lnSpc>
                <a:spcPct val="110000"/>
              </a:lnSpc>
            </a:pPr>
            <a:r>
              <a:rPr lang="es-ES_tradnl" sz="3600" b="1"/>
              <a:t>P = 2π x N x F x L / 4500000</a:t>
            </a:r>
            <a:endParaRPr lang="es-AR" sz="3600"/>
          </a:p>
          <a:p>
            <a:pPr>
              <a:lnSpc>
                <a:spcPct val="110000"/>
              </a:lnSpc>
            </a:pPr>
            <a:r>
              <a:rPr lang="es-ES_tradnl"/>
              <a:t> </a:t>
            </a:r>
            <a:endParaRPr lang="es-AR"/>
          </a:p>
          <a:p>
            <a:pPr>
              <a:lnSpc>
                <a:spcPct val="110000"/>
              </a:lnSpc>
            </a:pPr>
            <a:r>
              <a:rPr lang="es-ES_tradnl" sz="1800" b="1"/>
              <a:t>P = Potencia de Laminación (CV).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N = Velocidad del Rodillo de Laminación (RPM)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F = Fuerza de Laminación (kg).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" sz="1800" b="1"/>
              <a:t>L = Longitud de Contacto Rodillos – Material (mm).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" sz="1800" b="1"/>
              <a:t>4500000 = 60 x 75 x 1000 (CV).</a:t>
            </a:r>
          </a:p>
          <a:p>
            <a:pPr>
              <a:lnSpc>
                <a:spcPct val="110000"/>
              </a:lnSpc>
            </a:pPr>
            <a:endParaRPr lang="es-ES" sz="1800" b="1"/>
          </a:p>
          <a:p>
            <a:pPr algn="ctr">
              <a:lnSpc>
                <a:spcPct val="110000"/>
              </a:lnSpc>
            </a:pPr>
            <a:r>
              <a:rPr lang="es-ES_tradnl" sz="3600" b="1"/>
              <a:t>P = 2π x N x F x L / 4560000</a:t>
            </a:r>
          </a:p>
          <a:p>
            <a:pPr>
              <a:lnSpc>
                <a:spcPct val="110000"/>
              </a:lnSpc>
            </a:pPr>
            <a:endParaRPr lang="es-ES_tradnl" b="1"/>
          </a:p>
          <a:p>
            <a:pPr>
              <a:lnSpc>
                <a:spcPct val="110000"/>
              </a:lnSpc>
            </a:pPr>
            <a:r>
              <a:rPr lang="es-ES_tradnl" sz="1800" b="1"/>
              <a:t>P = Potencia de Laminación (HP).</a:t>
            </a:r>
          </a:p>
          <a:p>
            <a:pPr>
              <a:lnSpc>
                <a:spcPct val="110000"/>
              </a:lnSpc>
            </a:pPr>
            <a:r>
              <a:rPr lang="es-ES" sz="1800" b="1"/>
              <a:t>4560000 = 60 x 76 x 1000 (HP).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Laminación de Perfiles</a:t>
            </a:r>
          </a:p>
          <a:p>
            <a:endParaRPr lang="es-ES_tradnl" sz="3600"/>
          </a:p>
          <a:p>
            <a:r>
              <a:rPr lang="es-ES_tradnl" sz="3600"/>
              <a:t>El  Proceso se realiza pasando el Material a través de Rodillos Formadores para obtener el Perfil deseado.</a:t>
            </a:r>
            <a:endParaRPr lang="es-AR" sz="3600"/>
          </a:p>
          <a:p>
            <a:r>
              <a:rPr lang="es-ES_tradnl"/>
              <a:t> </a:t>
            </a:r>
            <a:endParaRPr lang="es-AR"/>
          </a:p>
          <a:p>
            <a:pPr>
              <a:buFontTx/>
              <a:buChar char="•"/>
            </a:pPr>
            <a:r>
              <a:rPr lang="es-ES_tradnl" sz="2800" b="1"/>
              <a:t> Vigas Doble T</a:t>
            </a:r>
            <a:endParaRPr lang="es-AR" sz="2800"/>
          </a:p>
          <a:p>
            <a:pPr>
              <a:buFontTx/>
              <a:buChar char="•"/>
            </a:pPr>
            <a:r>
              <a:rPr lang="es-ES_tradnl" sz="2800" b="1"/>
              <a:t> Vigas en L</a:t>
            </a:r>
            <a:endParaRPr lang="es-AR" sz="2800"/>
          </a:p>
          <a:p>
            <a:pPr>
              <a:buFontTx/>
              <a:buChar char="•"/>
            </a:pPr>
            <a:r>
              <a:rPr lang="es-ES_tradnl" sz="2800" b="1"/>
              <a:t> Canales en U</a:t>
            </a:r>
            <a:endParaRPr lang="es-AR" sz="2800"/>
          </a:p>
          <a:p>
            <a:pPr>
              <a:buFontTx/>
              <a:buChar char="•"/>
            </a:pPr>
            <a:r>
              <a:rPr lang="es-ES_tradnl" sz="2800" b="1"/>
              <a:t> Rieles de Vías de Ferrocarril</a:t>
            </a:r>
            <a:endParaRPr lang="es-AR" sz="2800"/>
          </a:p>
          <a:p>
            <a:pPr>
              <a:buFontTx/>
              <a:buChar char="•"/>
            </a:pPr>
            <a:r>
              <a:rPr lang="es-ES_tradnl" sz="2800" b="1"/>
              <a:t> Barras Redondas o Cuadradas</a:t>
            </a:r>
            <a:endParaRPr lang="es-AR" sz="2800"/>
          </a:p>
          <a:p>
            <a:pPr>
              <a:buFontTx/>
              <a:buChar char="•"/>
            </a:pPr>
            <a:r>
              <a:rPr lang="es-ES_tradnl" sz="2800" b="1"/>
              <a:t> Varillas</a:t>
            </a:r>
            <a:endParaRPr lang="es-A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4"/>
          <p:cNvSpPr>
            <a:spLocks noChangeArrowheads="1"/>
          </p:cNvSpPr>
          <p:nvPr/>
        </p:nvSpPr>
        <p:spPr bwMode="auto">
          <a:xfrm>
            <a:off x="611188" y="333375"/>
            <a:ext cx="8064500" cy="5472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Rodillos Laminadores</a:t>
            </a:r>
          </a:p>
        </p:txBody>
      </p:sp>
      <p:pic>
        <p:nvPicPr>
          <p:cNvPr id="31746" name="Picture 2" descr="SAT1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7137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1"/>
          <p:cNvSpPr>
            <a:spLocks noChangeArrowheads="1"/>
          </p:cNvSpPr>
          <p:nvPr/>
        </p:nvSpPr>
        <p:spPr bwMode="auto">
          <a:xfrm>
            <a:off x="971550" y="3213100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Duo</a:t>
            </a:r>
          </a:p>
        </p:txBody>
      </p:sp>
      <p:sp>
        <p:nvSpPr>
          <p:cNvPr id="31748" name="Rectangle 21"/>
          <p:cNvSpPr>
            <a:spLocks noChangeArrowheads="1"/>
          </p:cNvSpPr>
          <p:nvPr/>
        </p:nvSpPr>
        <p:spPr bwMode="auto">
          <a:xfrm>
            <a:off x="3851275" y="3500438"/>
            <a:ext cx="10795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Trio</a:t>
            </a: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7235825" y="3500438"/>
            <a:ext cx="10795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Cuatro</a:t>
            </a:r>
          </a:p>
        </p:txBody>
      </p:sp>
      <p:sp>
        <p:nvSpPr>
          <p:cNvPr id="31750" name="Rectangle 21"/>
          <p:cNvSpPr>
            <a:spLocks noChangeArrowheads="1"/>
          </p:cNvSpPr>
          <p:nvPr/>
        </p:nvSpPr>
        <p:spPr bwMode="auto">
          <a:xfrm>
            <a:off x="971550" y="5445125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Conjunto</a:t>
            </a:r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5651500" y="5373688"/>
            <a:ext cx="10795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Tandem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3600" b="1"/>
              <a:t>Laminación de Anillos</a:t>
            </a:r>
          </a:p>
          <a:p>
            <a:pPr>
              <a:lnSpc>
                <a:spcPct val="110000"/>
              </a:lnSpc>
            </a:pPr>
            <a:endParaRPr lang="es-ES_tradnl" sz="3600"/>
          </a:p>
          <a:p>
            <a:pPr>
              <a:lnSpc>
                <a:spcPct val="110000"/>
              </a:lnSpc>
            </a:pPr>
            <a:r>
              <a:rPr lang="es-ES_tradnl" sz="3600"/>
              <a:t>El  Proceso  lamina  paredes gruesas de un Anillo   para   obtener  Secciones  Delgadas con un Diámetro Mayor. </a:t>
            </a:r>
            <a:endParaRPr lang="es-AR" sz="3600"/>
          </a:p>
          <a:p>
            <a:pPr>
              <a:lnSpc>
                <a:spcPct val="110000"/>
              </a:lnSpc>
            </a:pPr>
            <a:endParaRPr lang="es-ES_tradnl" sz="3600"/>
          </a:p>
          <a:p>
            <a:pPr>
              <a:lnSpc>
                <a:spcPct val="110000"/>
              </a:lnSpc>
            </a:pPr>
            <a:r>
              <a:rPr lang="es-ES_tradnl" sz="3600"/>
              <a:t>Para Anillos Grandes se lamina en </a:t>
            </a:r>
            <a:r>
              <a:rPr lang="es-ES_tradnl" sz="3600">
                <a:solidFill>
                  <a:schemeClr val="accent2"/>
                </a:solidFill>
              </a:rPr>
              <a:t>Caliente</a:t>
            </a:r>
            <a:r>
              <a:rPr lang="es-ES_tradnl" sz="3600"/>
              <a:t> y para Pequeños en </a:t>
            </a:r>
            <a:r>
              <a:rPr lang="es-ES_tradnl" sz="3600">
                <a:solidFill>
                  <a:srgbClr val="0000FF"/>
                </a:solidFill>
              </a:rPr>
              <a:t>Frío</a:t>
            </a:r>
            <a:r>
              <a:rPr lang="es-ES_tradnl" sz="3600"/>
              <a:t>  y  no  se limitan a Secciones Rectangulares.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3600" b="1"/>
              <a:t>Modelado Metálico</a:t>
            </a:r>
          </a:p>
          <a:p>
            <a:pPr>
              <a:lnSpc>
                <a:spcPct val="110000"/>
              </a:lnSpc>
            </a:pPr>
            <a:endParaRPr lang="es-ES_tradnl" sz="3600"/>
          </a:p>
          <a:p>
            <a:pPr>
              <a:lnSpc>
                <a:spcPct val="110000"/>
              </a:lnSpc>
            </a:pPr>
            <a:r>
              <a:rPr lang="es-ES_tradnl" sz="3600"/>
              <a:t>Los  Procesos de  Deformación Volumétrica modifican la forma original y pueden aportar mejoras en sus propiedades. </a:t>
            </a:r>
            <a:endParaRPr lang="es-AR" sz="3600"/>
          </a:p>
          <a:p>
            <a:pPr>
              <a:lnSpc>
                <a:spcPct val="110000"/>
              </a:lnSpc>
            </a:pPr>
            <a:r>
              <a:rPr lang="es-ES_tradnl" sz="3600"/>
              <a:t> </a:t>
            </a:r>
            <a:endParaRPr lang="es-AR" sz="3600"/>
          </a:p>
          <a:p>
            <a:pPr>
              <a:lnSpc>
                <a:spcPct val="110000"/>
              </a:lnSpc>
            </a:pPr>
            <a:r>
              <a:rPr lang="es-ES_tradnl" sz="3600"/>
              <a:t>Pueden  realizarse en </a:t>
            </a:r>
            <a:r>
              <a:rPr lang="es-ES_tradnl" sz="3600">
                <a:solidFill>
                  <a:srgbClr val="0000FF"/>
                </a:solidFill>
              </a:rPr>
              <a:t>Frío</a:t>
            </a:r>
            <a:r>
              <a:rPr lang="es-ES_tradnl" sz="3600"/>
              <a:t>  si  se  quiere un buen acabado superficial o en </a:t>
            </a:r>
            <a:r>
              <a:rPr lang="es-ES_tradnl" sz="3600">
                <a:solidFill>
                  <a:schemeClr val="accent2"/>
                </a:solidFill>
              </a:rPr>
              <a:t>Caliente</a:t>
            </a:r>
            <a:r>
              <a:rPr lang="es-ES_tradnl" sz="3600"/>
              <a:t> para deformar Grandes Piezas de Trabajo. 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ATA0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64076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41497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/>
              <a:t>Collares para Rodamientos de Bolas y Rodillos.</a:t>
            </a:r>
            <a:endParaRPr lang="es-AR" sz="2400"/>
          </a:p>
          <a:p>
            <a:r>
              <a:rPr lang="es-ES_tradnl" sz="2400" b="1"/>
              <a:t>LLantas de Acero para Ruedas de Ferrocarril.</a:t>
            </a:r>
            <a:endParaRPr lang="es-AR" sz="2400"/>
          </a:p>
          <a:p>
            <a:r>
              <a:rPr lang="es-ES_tradnl" sz="2400" b="1"/>
              <a:t>Sunchos para Tubos.</a:t>
            </a:r>
            <a:endParaRPr lang="es-AR" sz="2400"/>
          </a:p>
          <a:p>
            <a:r>
              <a:rPr lang="es-ES_tradnl" sz="2400" b="1"/>
              <a:t>Dispositivos Rotativos.</a:t>
            </a:r>
            <a:endParaRPr lang="es-AR" sz="2400" b="1"/>
          </a:p>
        </p:txBody>
      </p:sp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1979613" y="3213100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Semielaborado</a:t>
            </a:r>
          </a:p>
        </p:txBody>
      </p:sp>
      <p:sp>
        <p:nvSpPr>
          <p:cNvPr id="33796" name="Rectangle 21"/>
          <p:cNvSpPr>
            <a:spLocks noChangeArrowheads="1"/>
          </p:cNvSpPr>
          <p:nvPr/>
        </p:nvSpPr>
        <p:spPr bwMode="auto">
          <a:xfrm>
            <a:off x="6372225" y="3213100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Pieza Laminada</a:t>
            </a:r>
          </a:p>
        </p:txBody>
      </p:sp>
      <p:sp>
        <p:nvSpPr>
          <p:cNvPr id="33797" name="Rectangle 21"/>
          <p:cNvSpPr>
            <a:spLocks noChangeArrowheads="1"/>
          </p:cNvSpPr>
          <p:nvPr/>
        </p:nvSpPr>
        <p:spPr bwMode="auto">
          <a:xfrm>
            <a:off x="900113" y="620713"/>
            <a:ext cx="18002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/>
              <a:t>Rodillo Loco</a:t>
            </a:r>
          </a:p>
        </p:txBody>
      </p:sp>
      <p:sp>
        <p:nvSpPr>
          <p:cNvPr id="33798" name="Rectangle 21"/>
          <p:cNvSpPr>
            <a:spLocks noChangeArrowheads="1"/>
          </p:cNvSpPr>
          <p:nvPr/>
        </p:nvSpPr>
        <p:spPr bwMode="auto">
          <a:xfrm>
            <a:off x="179388" y="1628775"/>
            <a:ext cx="1366837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Rodillos de Borde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211638" y="765175"/>
            <a:ext cx="1368425" cy="172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Rodillo Motor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H="1">
            <a:off x="4140200" y="1628775"/>
            <a:ext cx="3603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 rot="10800000">
            <a:off x="4140200" y="19891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r"/>
            <a:endParaRPr lang="es-ES" sz="1600" b="1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4140200" y="19161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1619250" y="1700213"/>
            <a:ext cx="360363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1476375" y="1628775"/>
            <a:ext cx="574675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1476375" y="2132013"/>
            <a:ext cx="503238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6" name="Rectangle 21"/>
          <p:cNvSpPr>
            <a:spLocks noChangeArrowheads="1"/>
          </p:cNvSpPr>
          <p:nvPr/>
        </p:nvSpPr>
        <p:spPr bwMode="auto">
          <a:xfrm>
            <a:off x="2627313" y="620713"/>
            <a:ext cx="5397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627313" y="981075"/>
            <a:ext cx="64928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s-ES_tradnl" sz="3600" b="1"/>
              <a:t>Laminación de Roscas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s-ES_tradnl" sz="3600"/>
              <a:t>Proceso generalmente en </a:t>
            </a:r>
            <a:r>
              <a:rPr lang="es-ES_tradnl" sz="3600">
                <a:solidFill>
                  <a:srgbClr val="0000FF"/>
                </a:solidFill>
              </a:rPr>
              <a:t>Frío</a:t>
            </a:r>
            <a:r>
              <a:rPr lang="es-ES_tradnl" sz="3600"/>
              <a:t>  para formar Roscas en Piezas Cilíndricas  mediante  su Laminación entre dos dados. </a:t>
            </a:r>
          </a:p>
          <a:p>
            <a:r>
              <a:rPr lang="es-ES_tradnl" sz="3600"/>
              <a:t>Ventajas respecto del Mecanizado: </a:t>
            </a:r>
            <a:endParaRPr lang="es-AR" sz="3600"/>
          </a:p>
          <a:p>
            <a:endParaRPr lang="es-ES_tradnl" sz="2400" b="1"/>
          </a:p>
          <a:p>
            <a:r>
              <a:rPr lang="es-ES_tradnl" sz="2400" b="1"/>
              <a:t>Mejor utilización del material.</a:t>
            </a:r>
            <a:endParaRPr lang="es-AR" sz="2400"/>
          </a:p>
          <a:p>
            <a:r>
              <a:rPr lang="es-ES_tradnl" sz="2400" b="1"/>
              <a:t>Alta velocidad de producción (8 piezas/seg.).</a:t>
            </a:r>
            <a:endParaRPr lang="es-AR" sz="2400"/>
          </a:p>
          <a:p>
            <a:r>
              <a:rPr lang="es-ES_tradnl" sz="2400" b="1"/>
              <a:t>Roscas más fuertes.</a:t>
            </a:r>
            <a:endParaRPr lang="es-AR" sz="2400"/>
          </a:p>
          <a:p>
            <a:r>
              <a:rPr lang="es-ES_tradnl" sz="2400" b="1"/>
              <a:t>Superficies más lisas.</a:t>
            </a:r>
            <a:endParaRPr lang="es-AR" sz="2400"/>
          </a:p>
          <a:p>
            <a:r>
              <a:rPr lang="es-ES_tradnl" sz="2400" b="1"/>
              <a:t>Mejor resistencia a la fatiga.</a:t>
            </a:r>
            <a:endParaRPr lang="es-A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SATA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79930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1"/>
          <p:cNvSpPr>
            <a:spLocks noChangeArrowheads="1"/>
          </p:cNvSpPr>
          <p:nvPr/>
        </p:nvSpPr>
        <p:spPr bwMode="auto">
          <a:xfrm>
            <a:off x="1619250" y="5013325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Semielaborado</a:t>
            </a:r>
          </a:p>
        </p:txBody>
      </p:sp>
      <p:sp>
        <p:nvSpPr>
          <p:cNvPr id="35843" name="Rectangle 21"/>
          <p:cNvSpPr>
            <a:spLocks noChangeArrowheads="1"/>
          </p:cNvSpPr>
          <p:nvPr/>
        </p:nvSpPr>
        <p:spPr bwMode="auto">
          <a:xfrm>
            <a:off x="5076825" y="5013325"/>
            <a:ext cx="24479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Pieza Roscada</a:t>
            </a:r>
          </a:p>
        </p:txBody>
      </p:sp>
      <p:sp>
        <p:nvSpPr>
          <p:cNvPr id="35844" name="Rectangle 21"/>
          <p:cNvSpPr>
            <a:spLocks noChangeArrowheads="1"/>
          </p:cNvSpPr>
          <p:nvPr/>
        </p:nvSpPr>
        <p:spPr bwMode="auto">
          <a:xfrm>
            <a:off x="2484438" y="765175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Perno</a:t>
            </a:r>
          </a:p>
        </p:txBody>
      </p:sp>
      <p:sp>
        <p:nvSpPr>
          <p:cNvPr id="35845" name="Rectangle 21"/>
          <p:cNvSpPr>
            <a:spLocks noChangeArrowheads="1"/>
          </p:cNvSpPr>
          <p:nvPr/>
        </p:nvSpPr>
        <p:spPr bwMode="auto">
          <a:xfrm>
            <a:off x="6804025" y="765175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Tornillo</a:t>
            </a:r>
          </a:p>
        </p:txBody>
      </p:sp>
      <p:sp>
        <p:nvSpPr>
          <p:cNvPr id="35846" name="Rectangle 21"/>
          <p:cNvSpPr>
            <a:spLocks noChangeArrowheads="1"/>
          </p:cNvSpPr>
          <p:nvPr/>
        </p:nvSpPr>
        <p:spPr bwMode="auto">
          <a:xfrm>
            <a:off x="250825" y="2636838"/>
            <a:ext cx="18002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Dado Fijo</a:t>
            </a:r>
          </a:p>
        </p:txBody>
      </p:sp>
      <p:sp>
        <p:nvSpPr>
          <p:cNvPr id="35847" name="Rectangle 21"/>
          <p:cNvSpPr>
            <a:spLocks noChangeArrowheads="1"/>
          </p:cNvSpPr>
          <p:nvPr/>
        </p:nvSpPr>
        <p:spPr bwMode="auto">
          <a:xfrm>
            <a:off x="3779838" y="3644900"/>
            <a:ext cx="1008062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Dado Móvil</a:t>
            </a: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H="1">
            <a:off x="3779838" y="4581525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9" name="Rectangle 21"/>
          <p:cNvSpPr>
            <a:spLocks noChangeArrowheads="1"/>
          </p:cNvSpPr>
          <p:nvPr/>
        </p:nvSpPr>
        <p:spPr bwMode="auto">
          <a:xfrm>
            <a:off x="2339975" y="2060575"/>
            <a:ext cx="6477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35850" name="Rectangle 21"/>
          <p:cNvSpPr>
            <a:spLocks noChangeArrowheads="1"/>
          </p:cNvSpPr>
          <p:nvPr/>
        </p:nvSpPr>
        <p:spPr bwMode="auto">
          <a:xfrm>
            <a:off x="6732588" y="1844675"/>
            <a:ext cx="64770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H="1">
            <a:off x="2339975" y="2133600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H="1">
            <a:off x="6804025" y="2060575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174625"/>
            <a:ext cx="9324975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3600" b="1"/>
              <a:t>Laminación de Tubos </a:t>
            </a:r>
            <a:r>
              <a:rPr lang="es-ES_tradnl" sz="2400" b="1"/>
              <a:t>(</a:t>
            </a:r>
            <a:r>
              <a:rPr lang="es-ES" sz="2400" b="1"/>
              <a:t>Mannesmann)</a:t>
            </a:r>
            <a:endParaRPr lang="es-ES_tradnl" sz="2400" b="1"/>
          </a:p>
          <a:p>
            <a:pPr algn="ctr">
              <a:lnSpc>
                <a:spcPct val="90000"/>
              </a:lnSpc>
            </a:pPr>
            <a:endParaRPr lang="es-ES_tradnl" sz="3600" b="1"/>
          </a:p>
          <a:p>
            <a:pPr>
              <a:lnSpc>
                <a:spcPct val="90000"/>
              </a:lnSpc>
            </a:pPr>
            <a:r>
              <a:rPr lang="es-ES_tradnl" sz="3600"/>
              <a:t>Proceso en </a:t>
            </a:r>
            <a:r>
              <a:rPr lang="es-ES_tradnl" sz="3600">
                <a:solidFill>
                  <a:srgbClr val="FF0000"/>
                </a:solidFill>
              </a:rPr>
              <a:t>Caliente</a:t>
            </a:r>
            <a:r>
              <a:rPr lang="es-ES_tradnl" sz="3600"/>
              <a:t> para Tubos sin Costura  de  Paredes  Gruesas,  donde   Operan  dos    Rodillos que comprimen un Sólido Cilíndrico. </a:t>
            </a:r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3600"/>
              <a:t>La  Compresión debe tener un Valor  que no produzca una Grieta Interna. </a:t>
            </a:r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3600"/>
              <a:t>Un  Mandril controla el Tamaño  y  Acabado de la Perforación.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AT21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20896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2051050" y="1916113"/>
            <a:ext cx="2592388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/>
              <a:t>Cilindro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4500563" y="2420938"/>
            <a:ext cx="14287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2" name="Rectangle 21"/>
          <p:cNvSpPr>
            <a:spLocks noChangeArrowheads="1"/>
          </p:cNvSpPr>
          <p:nvPr/>
        </p:nvSpPr>
        <p:spPr bwMode="auto">
          <a:xfrm>
            <a:off x="6948488" y="3500438"/>
            <a:ext cx="1655762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Tubo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H="1" flipV="1">
            <a:off x="7092950" y="3357563"/>
            <a:ext cx="71438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4" name="Rectangle 21"/>
          <p:cNvSpPr>
            <a:spLocks noChangeArrowheads="1"/>
          </p:cNvSpPr>
          <p:nvPr/>
        </p:nvSpPr>
        <p:spPr bwMode="auto">
          <a:xfrm>
            <a:off x="7488238" y="2205038"/>
            <a:ext cx="1404937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Mandril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7596188" y="2708275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6" name="Rectangle 21"/>
          <p:cNvSpPr>
            <a:spLocks noChangeArrowheads="1"/>
          </p:cNvSpPr>
          <p:nvPr/>
        </p:nvSpPr>
        <p:spPr bwMode="auto">
          <a:xfrm>
            <a:off x="6084888" y="1052513"/>
            <a:ext cx="180022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Rodillo Bicónico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5867400" y="1557338"/>
            <a:ext cx="28892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8" name="Rectangle 21"/>
          <p:cNvSpPr>
            <a:spLocks noChangeArrowheads="1"/>
          </p:cNvSpPr>
          <p:nvPr/>
        </p:nvSpPr>
        <p:spPr bwMode="auto">
          <a:xfrm>
            <a:off x="250825" y="836613"/>
            <a:ext cx="2736850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80000"/>
              </a:lnSpc>
            </a:pPr>
            <a:r>
              <a:rPr lang="es-ES" sz="2400" b="1"/>
              <a:t>Sistema Mannessmann</a:t>
            </a:r>
          </a:p>
        </p:txBody>
      </p:sp>
      <p:sp>
        <p:nvSpPr>
          <p:cNvPr id="37899" name="Rectangle 21"/>
          <p:cNvSpPr>
            <a:spLocks noChangeArrowheads="1"/>
          </p:cNvSpPr>
          <p:nvPr/>
        </p:nvSpPr>
        <p:spPr bwMode="auto">
          <a:xfrm>
            <a:off x="4067175" y="4508500"/>
            <a:ext cx="1944688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Rodillo Bicónico</a:t>
            </a: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5292725" y="3933825"/>
            <a:ext cx="287338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3600" b="1"/>
              <a:t>Forjado</a:t>
            </a:r>
          </a:p>
          <a:p>
            <a:pPr>
              <a:lnSpc>
                <a:spcPct val="110000"/>
              </a:lnSpc>
            </a:pPr>
            <a:endParaRPr lang="es-ES_tradnl" sz="3600" b="1"/>
          </a:p>
          <a:p>
            <a:pPr>
              <a:lnSpc>
                <a:spcPct val="110000"/>
              </a:lnSpc>
            </a:pPr>
            <a:r>
              <a:rPr lang="es-ES_tradnl" sz="3600"/>
              <a:t>Es  un  Proceso  de  Deformación en el cual se  comprime  el Material  entre  dos Dados para formar la Parte. </a:t>
            </a:r>
            <a:endParaRPr lang="es-AR" sz="3600"/>
          </a:p>
          <a:p>
            <a:pPr>
              <a:lnSpc>
                <a:spcPct val="110000"/>
              </a:lnSpc>
            </a:pPr>
            <a:endParaRPr lang="es-AR" sz="3600"/>
          </a:p>
          <a:p>
            <a:pPr>
              <a:lnSpc>
                <a:spcPct val="130000"/>
              </a:lnSpc>
            </a:pPr>
            <a:r>
              <a:rPr lang="es-ES_tradnl" sz="3200" b="1"/>
              <a:t>Componentes para Motores.</a:t>
            </a:r>
            <a:endParaRPr lang="es-AR" sz="3200"/>
          </a:p>
          <a:p>
            <a:pPr>
              <a:lnSpc>
                <a:spcPct val="130000"/>
              </a:lnSpc>
            </a:pPr>
            <a:r>
              <a:rPr lang="es-ES_tradnl" sz="3200" b="1"/>
              <a:t>Componentes Estructurales para Aviación.</a:t>
            </a:r>
            <a:endParaRPr lang="es-AR" sz="3200"/>
          </a:p>
          <a:p>
            <a:pPr>
              <a:lnSpc>
                <a:spcPct val="130000"/>
              </a:lnSpc>
            </a:pPr>
            <a:r>
              <a:rPr lang="es-ES_tradnl" sz="3200" b="1"/>
              <a:t>Piezas para Turbinas</a:t>
            </a:r>
            <a:endParaRPr lang="es-ES_tradn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3600"/>
              <a:t>El Forjado en general se realiza en </a:t>
            </a:r>
            <a:r>
              <a:rPr lang="es-ES_tradnl" sz="3600">
                <a:solidFill>
                  <a:schemeClr val="accent2"/>
                </a:solidFill>
              </a:rPr>
              <a:t>Caliente</a:t>
            </a:r>
            <a:r>
              <a:rPr lang="es-ES_tradnl" sz="3600"/>
              <a:t> debido  a  la Deformación y  la Ductilidad, el Trabajo   en  </a:t>
            </a:r>
            <a:r>
              <a:rPr lang="es-ES_tradnl" sz="3600">
                <a:solidFill>
                  <a:srgbClr val="0000FF"/>
                </a:solidFill>
              </a:rPr>
              <a:t>Frío </a:t>
            </a:r>
            <a:r>
              <a:rPr lang="es-ES_tradnl" sz="3600"/>
              <a:t> es  común  si  se  precisa mayor Resistencia del Componente.</a:t>
            </a:r>
            <a:endParaRPr lang="es-AR" sz="3600"/>
          </a:p>
          <a:p>
            <a:pPr>
              <a:lnSpc>
                <a:spcPct val="120000"/>
              </a:lnSpc>
            </a:pPr>
            <a:endParaRPr lang="es-ES_tradnl" sz="3600"/>
          </a:p>
          <a:p>
            <a:pPr>
              <a:lnSpc>
                <a:spcPct val="120000"/>
              </a:lnSpc>
            </a:pPr>
            <a:r>
              <a:rPr lang="es-ES_tradnl" sz="3600"/>
              <a:t>En   el  Forjado   se   aplica   un   Golpe  por Impacto o  en forma de Presión Gradual, de acuerdo a la Maquinaria utilizada. 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SATB1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1"/>
          <p:cNvSpPr>
            <a:spLocks noChangeArrowheads="1"/>
          </p:cNvSpPr>
          <p:nvPr/>
        </p:nvSpPr>
        <p:spPr bwMode="auto">
          <a:xfrm>
            <a:off x="323850" y="1628775"/>
            <a:ext cx="1943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Dado Abierto</a:t>
            </a:r>
          </a:p>
        </p:txBody>
      </p:sp>
      <p:sp>
        <p:nvSpPr>
          <p:cNvPr id="40963" name="Rectangle 21"/>
          <p:cNvSpPr>
            <a:spLocks noChangeArrowheads="1"/>
          </p:cNvSpPr>
          <p:nvPr/>
        </p:nvSpPr>
        <p:spPr bwMode="auto">
          <a:xfrm>
            <a:off x="1476375" y="5445125"/>
            <a:ext cx="23034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Dado Impresor</a:t>
            </a:r>
          </a:p>
        </p:txBody>
      </p:sp>
      <p:sp>
        <p:nvSpPr>
          <p:cNvPr id="40964" name="Rectangle 21"/>
          <p:cNvSpPr>
            <a:spLocks noChangeArrowheads="1"/>
          </p:cNvSpPr>
          <p:nvPr/>
        </p:nvSpPr>
        <p:spPr bwMode="auto">
          <a:xfrm>
            <a:off x="6084888" y="4508500"/>
            <a:ext cx="17272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Sin Rebaba</a:t>
            </a:r>
          </a:p>
        </p:txBody>
      </p:sp>
      <p:sp>
        <p:nvSpPr>
          <p:cNvPr id="40965" name="Rectangle 21"/>
          <p:cNvSpPr>
            <a:spLocks noChangeArrowheads="1"/>
          </p:cNvSpPr>
          <p:nvPr/>
        </p:nvSpPr>
        <p:spPr bwMode="auto">
          <a:xfrm>
            <a:off x="7524750" y="2708275"/>
            <a:ext cx="12954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66" name="Rectangle 21"/>
          <p:cNvSpPr>
            <a:spLocks noChangeArrowheads="1"/>
          </p:cNvSpPr>
          <p:nvPr/>
        </p:nvSpPr>
        <p:spPr bwMode="auto">
          <a:xfrm>
            <a:off x="7596188" y="1916113"/>
            <a:ext cx="10795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Punzón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524750" y="3573463"/>
            <a:ext cx="15113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Dado Estacionario</a:t>
            </a: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H="1">
            <a:off x="7308850" y="3789363"/>
            <a:ext cx="431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69" name="Rectangle 21"/>
          <p:cNvSpPr>
            <a:spLocks noChangeArrowheads="1"/>
          </p:cNvSpPr>
          <p:nvPr/>
        </p:nvSpPr>
        <p:spPr bwMode="auto">
          <a:xfrm>
            <a:off x="3348038" y="1052513"/>
            <a:ext cx="17287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Dado Móvil</a:t>
            </a:r>
          </a:p>
        </p:txBody>
      </p:sp>
      <p:sp>
        <p:nvSpPr>
          <p:cNvPr id="40970" name="Rectangle 21"/>
          <p:cNvSpPr>
            <a:spLocks noChangeArrowheads="1"/>
          </p:cNvSpPr>
          <p:nvPr/>
        </p:nvSpPr>
        <p:spPr bwMode="auto">
          <a:xfrm>
            <a:off x="3348038" y="2205038"/>
            <a:ext cx="2232025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1600" b="1"/>
              <a:t>Dado Estacionario</a:t>
            </a: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3059113" y="1628775"/>
            <a:ext cx="17287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3276600" y="2420938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276600" y="1268413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74" name="AutoShape 16"/>
          <p:cNvSpPr>
            <a:spLocks noChangeArrowheads="1"/>
          </p:cNvSpPr>
          <p:nvPr/>
        </p:nvSpPr>
        <p:spPr bwMode="auto">
          <a:xfrm>
            <a:off x="2195513" y="188913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</a:p>
        </p:txBody>
      </p:sp>
      <p:sp>
        <p:nvSpPr>
          <p:cNvPr id="40975" name="Rectangle 21"/>
          <p:cNvSpPr>
            <a:spLocks noChangeArrowheads="1"/>
          </p:cNvSpPr>
          <p:nvPr/>
        </p:nvSpPr>
        <p:spPr bwMode="auto">
          <a:xfrm>
            <a:off x="4859338" y="2565400"/>
            <a:ext cx="3603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6948488" y="1052513"/>
            <a:ext cx="3603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77" name="AutoShape 22"/>
          <p:cNvSpPr>
            <a:spLocks noChangeArrowheads="1"/>
          </p:cNvSpPr>
          <p:nvPr/>
        </p:nvSpPr>
        <p:spPr bwMode="auto">
          <a:xfrm>
            <a:off x="6372225" y="836613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2771775" y="3357563"/>
            <a:ext cx="3603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auto">
          <a:xfrm>
            <a:off x="2484438" y="2708275"/>
            <a:ext cx="3603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80" name="AutoShape 26"/>
          <p:cNvSpPr>
            <a:spLocks noChangeArrowheads="1"/>
          </p:cNvSpPr>
          <p:nvPr/>
        </p:nvSpPr>
        <p:spPr bwMode="auto">
          <a:xfrm>
            <a:off x="2124075" y="3141663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3276600" y="3573463"/>
            <a:ext cx="2016125" cy="468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395288" y="4508500"/>
            <a:ext cx="10795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/>
              <a:t>Rebaba</a:t>
            </a:r>
          </a:p>
        </p:txBody>
      </p:sp>
      <p:sp>
        <p:nvSpPr>
          <p:cNvPr id="40983" name="Rectangle 21"/>
          <p:cNvSpPr>
            <a:spLocks noChangeArrowheads="1"/>
          </p:cNvSpPr>
          <p:nvPr/>
        </p:nvSpPr>
        <p:spPr bwMode="auto">
          <a:xfrm>
            <a:off x="179388" y="4149725"/>
            <a:ext cx="1439862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Dado Móvil</a:t>
            </a:r>
          </a:p>
        </p:txBody>
      </p:sp>
      <p:sp>
        <p:nvSpPr>
          <p:cNvPr id="40984" name="Line 31"/>
          <p:cNvSpPr>
            <a:spLocks noChangeShapeType="1"/>
          </p:cNvSpPr>
          <p:nvPr/>
        </p:nvSpPr>
        <p:spPr bwMode="auto">
          <a:xfrm>
            <a:off x="1403350" y="4292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85" name="Rectangle 21"/>
          <p:cNvSpPr>
            <a:spLocks noChangeArrowheads="1"/>
          </p:cNvSpPr>
          <p:nvPr/>
        </p:nvSpPr>
        <p:spPr bwMode="auto">
          <a:xfrm>
            <a:off x="3779838" y="4724400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1600" b="1"/>
              <a:t>Dado Estacionario</a:t>
            </a:r>
          </a:p>
        </p:txBody>
      </p:sp>
      <p:sp>
        <p:nvSpPr>
          <p:cNvPr id="40986" name="Line 33"/>
          <p:cNvSpPr>
            <a:spLocks noChangeShapeType="1"/>
          </p:cNvSpPr>
          <p:nvPr/>
        </p:nvSpPr>
        <p:spPr bwMode="auto">
          <a:xfrm flipH="1">
            <a:off x="3708400" y="4941888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87" name="Rectangle 21"/>
          <p:cNvSpPr>
            <a:spLocks noChangeArrowheads="1"/>
          </p:cNvSpPr>
          <p:nvPr/>
        </p:nvSpPr>
        <p:spPr bwMode="auto">
          <a:xfrm>
            <a:off x="6659563" y="3500438"/>
            <a:ext cx="503237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rgbClr val="6600CC"/>
                </a:solidFill>
              </a:rPr>
              <a:t>Pieza</a:t>
            </a:r>
          </a:p>
        </p:txBody>
      </p:sp>
      <p:sp>
        <p:nvSpPr>
          <p:cNvPr id="40988" name="Rectangle 21"/>
          <p:cNvSpPr>
            <a:spLocks noChangeArrowheads="1"/>
          </p:cNvSpPr>
          <p:nvPr/>
        </p:nvSpPr>
        <p:spPr bwMode="auto">
          <a:xfrm>
            <a:off x="7235825" y="3141663"/>
            <a:ext cx="25241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89" name="Rectangle 21"/>
          <p:cNvSpPr>
            <a:spLocks noChangeArrowheads="1"/>
          </p:cNvSpPr>
          <p:nvPr/>
        </p:nvSpPr>
        <p:spPr bwMode="auto">
          <a:xfrm>
            <a:off x="3132138" y="4149725"/>
            <a:ext cx="252412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 b="1"/>
          </a:p>
        </p:txBody>
      </p:sp>
      <p:sp>
        <p:nvSpPr>
          <p:cNvPr id="40990" name="Oval 38"/>
          <p:cNvSpPr>
            <a:spLocks noChangeArrowheads="1"/>
          </p:cNvSpPr>
          <p:nvPr/>
        </p:nvSpPr>
        <p:spPr bwMode="auto">
          <a:xfrm>
            <a:off x="2843213" y="4437063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1" name="Rectangle 21"/>
          <p:cNvSpPr>
            <a:spLocks noChangeArrowheads="1"/>
          </p:cNvSpPr>
          <p:nvPr/>
        </p:nvSpPr>
        <p:spPr bwMode="auto">
          <a:xfrm>
            <a:off x="2411413" y="1700213"/>
            <a:ext cx="503237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rgbClr val="6600CC"/>
                </a:solidFill>
              </a:rPr>
              <a:t>Pieza</a:t>
            </a:r>
          </a:p>
        </p:txBody>
      </p:sp>
      <p:sp>
        <p:nvSpPr>
          <p:cNvPr id="40992" name="Rectangle 21"/>
          <p:cNvSpPr>
            <a:spLocks noChangeArrowheads="1"/>
          </p:cNvSpPr>
          <p:nvPr/>
        </p:nvSpPr>
        <p:spPr bwMode="auto">
          <a:xfrm>
            <a:off x="2411413" y="4508500"/>
            <a:ext cx="50323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rgbClr val="6600CC"/>
                </a:solidFill>
              </a:rPr>
              <a:t>Pieza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3600" b="1"/>
              <a:t>Análisis de Forjado en Dado Abierto</a:t>
            </a:r>
          </a:p>
          <a:p>
            <a:endParaRPr lang="es-ES" b="1"/>
          </a:p>
          <a:p>
            <a:pPr algn="ctr"/>
            <a:r>
              <a:rPr lang="es-ES" sz="3600" b="1"/>
              <a:t>ε = ln (ho / h)</a:t>
            </a:r>
            <a:endParaRPr lang="es-AR" sz="3600"/>
          </a:p>
          <a:p>
            <a:endParaRPr lang="es-ES" sz="3600"/>
          </a:p>
          <a:p>
            <a:pPr>
              <a:lnSpc>
                <a:spcPct val="110000"/>
              </a:lnSpc>
            </a:pPr>
            <a:r>
              <a:rPr lang="es-ES" sz="1800" b="1"/>
              <a:t>ε = Deformación Específica Real.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ho = Altura inicial de la Pieza (mm).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h   = Altura de un punto intermedio en el Proceso (mm). </a:t>
            </a:r>
            <a:endParaRPr lang="es-AR" sz="1800" b="1"/>
          </a:p>
          <a:p>
            <a:endParaRPr lang="es-ES_tradnl" b="1"/>
          </a:p>
          <a:p>
            <a:pPr algn="ctr"/>
            <a:r>
              <a:rPr lang="es-ES_tradnl" sz="3600" b="1"/>
              <a:t>F = Yf x A</a:t>
            </a:r>
            <a:endParaRPr lang="es-AR" sz="3600"/>
          </a:p>
          <a:p>
            <a:endParaRPr lang="es-ES_tradnl" sz="3600"/>
          </a:p>
          <a:p>
            <a:pPr>
              <a:lnSpc>
                <a:spcPct val="110000"/>
              </a:lnSpc>
            </a:pPr>
            <a:r>
              <a:rPr lang="es-ES_tradnl" sz="1800" b="1"/>
              <a:t>F = Fuerza de Forjado (kg).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Yf = Esfuerzo de Fluencia Promedio (kg/mm²).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" sz="1800" b="1"/>
              <a:t>A = Area de la Sección Transversal del Material (mm²).</a:t>
            </a:r>
            <a:endParaRPr lang="es-ES_tradnl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SAT43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4963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1"/>
          <p:cNvSpPr>
            <a:spLocks noChangeArrowheads="1"/>
          </p:cNvSpPr>
          <p:nvPr/>
        </p:nvSpPr>
        <p:spPr bwMode="auto">
          <a:xfrm>
            <a:off x="323850" y="4652963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Inicio del Proceso</a:t>
            </a:r>
          </a:p>
        </p:txBody>
      </p:sp>
      <p:sp>
        <p:nvSpPr>
          <p:cNvPr id="43011" name="Rectangle 21"/>
          <p:cNvSpPr>
            <a:spLocks noChangeArrowheads="1"/>
          </p:cNvSpPr>
          <p:nvPr/>
        </p:nvSpPr>
        <p:spPr bwMode="auto">
          <a:xfrm>
            <a:off x="3276600" y="4652963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Compresión Parcial</a:t>
            </a:r>
          </a:p>
        </p:txBody>
      </p:sp>
      <p:sp>
        <p:nvSpPr>
          <p:cNvPr id="43012" name="Rectangle 21"/>
          <p:cNvSpPr>
            <a:spLocks noChangeArrowheads="1"/>
          </p:cNvSpPr>
          <p:nvPr/>
        </p:nvSpPr>
        <p:spPr bwMode="auto">
          <a:xfrm>
            <a:off x="6300788" y="4652963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Tamaño Final</a:t>
            </a:r>
          </a:p>
        </p:txBody>
      </p:sp>
      <p:sp>
        <p:nvSpPr>
          <p:cNvPr id="43013" name="Rectangle 21"/>
          <p:cNvSpPr>
            <a:spLocks noChangeArrowheads="1"/>
          </p:cNvSpPr>
          <p:nvPr/>
        </p:nvSpPr>
        <p:spPr bwMode="auto">
          <a:xfrm>
            <a:off x="1116013" y="2852738"/>
            <a:ext cx="7921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0</a:t>
            </a:r>
          </a:p>
        </p:txBody>
      </p:sp>
      <p:sp>
        <p:nvSpPr>
          <p:cNvPr id="43014" name="Rectangle 21"/>
          <p:cNvSpPr>
            <a:spLocks noChangeArrowheads="1"/>
          </p:cNvSpPr>
          <p:nvPr/>
        </p:nvSpPr>
        <p:spPr bwMode="auto">
          <a:xfrm>
            <a:off x="900113" y="3860800"/>
            <a:ext cx="12239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15" name="Rectangle 21"/>
          <p:cNvSpPr>
            <a:spLocks noChangeArrowheads="1"/>
          </p:cNvSpPr>
          <p:nvPr/>
        </p:nvSpPr>
        <p:spPr bwMode="auto">
          <a:xfrm>
            <a:off x="3708400" y="3860800"/>
            <a:ext cx="13684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16" name="Rectangle 21"/>
          <p:cNvSpPr>
            <a:spLocks noChangeArrowheads="1"/>
          </p:cNvSpPr>
          <p:nvPr/>
        </p:nvSpPr>
        <p:spPr bwMode="auto">
          <a:xfrm>
            <a:off x="6659563" y="3860800"/>
            <a:ext cx="13684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4067175" y="3068638"/>
            <a:ext cx="792163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1</a:t>
            </a:r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6948488" y="3284538"/>
            <a:ext cx="7921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2</a:t>
            </a:r>
          </a:p>
        </p:txBody>
      </p:sp>
      <p:sp>
        <p:nvSpPr>
          <p:cNvPr id="43019" name="Rectangle 21"/>
          <p:cNvSpPr>
            <a:spLocks noChangeArrowheads="1"/>
          </p:cNvSpPr>
          <p:nvPr/>
        </p:nvSpPr>
        <p:spPr bwMode="auto">
          <a:xfrm>
            <a:off x="2051050" y="2420938"/>
            <a:ext cx="719138" cy="1331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20" name="Rectangle 21"/>
          <p:cNvSpPr>
            <a:spLocks noChangeArrowheads="1"/>
          </p:cNvSpPr>
          <p:nvPr/>
        </p:nvSpPr>
        <p:spPr bwMode="auto">
          <a:xfrm>
            <a:off x="5003800" y="2781300"/>
            <a:ext cx="719138" cy="97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21" name="Rectangle 21"/>
          <p:cNvSpPr>
            <a:spLocks noChangeArrowheads="1"/>
          </p:cNvSpPr>
          <p:nvPr/>
        </p:nvSpPr>
        <p:spPr bwMode="auto">
          <a:xfrm>
            <a:off x="8316913" y="2708275"/>
            <a:ext cx="576262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22" name="Rectangle 21"/>
          <p:cNvSpPr>
            <a:spLocks noChangeArrowheads="1"/>
          </p:cNvSpPr>
          <p:nvPr/>
        </p:nvSpPr>
        <p:spPr bwMode="auto">
          <a:xfrm>
            <a:off x="2124075" y="2924175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0</a:t>
            </a:r>
          </a:p>
        </p:txBody>
      </p:sp>
      <p:sp>
        <p:nvSpPr>
          <p:cNvPr id="43023" name="Rectangle 21"/>
          <p:cNvSpPr>
            <a:spLocks noChangeArrowheads="1"/>
          </p:cNvSpPr>
          <p:nvPr/>
        </p:nvSpPr>
        <p:spPr bwMode="auto">
          <a:xfrm>
            <a:off x="5076825" y="3068638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1</a:t>
            </a:r>
          </a:p>
        </p:txBody>
      </p:sp>
      <p:sp>
        <p:nvSpPr>
          <p:cNvPr id="43024" name="Rectangle 21"/>
          <p:cNvSpPr>
            <a:spLocks noChangeArrowheads="1"/>
          </p:cNvSpPr>
          <p:nvPr/>
        </p:nvSpPr>
        <p:spPr bwMode="auto">
          <a:xfrm>
            <a:off x="7956550" y="3213100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2</a:t>
            </a:r>
          </a:p>
        </p:txBody>
      </p:sp>
      <p:sp>
        <p:nvSpPr>
          <p:cNvPr id="43025" name="Rectangle 21"/>
          <p:cNvSpPr>
            <a:spLocks noChangeArrowheads="1"/>
          </p:cNvSpPr>
          <p:nvPr/>
        </p:nvSpPr>
        <p:spPr bwMode="auto">
          <a:xfrm>
            <a:off x="4067175" y="1125538"/>
            <a:ext cx="13684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26" name="Rectangle 21"/>
          <p:cNvSpPr>
            <a:spLocks noChangeArrowheads="1"/>
          </p:cNvSpPr>
          <p:nvPr/>
        </p:nvSpPr>
        <p:spPr bwMode="auto">
          <a:xfrm>
            <a:off x="755650" y="765175"/>
            <a:ext cx="13684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3027" name="AutoShape 22"/>
          <p:cNvSpPr>
            <a:spLocks noChangeArrowheads="1"/>
          </p:cNvSpPr>
          <p:nvPr/>
        </p:nvSpPr>
        <p:spPr bwMode="auto">
          <a:xfrm>
            <a:off x="971550" y="765175"/>
            <a:ext cx="1079500" cy="9001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A</a:t>
            </a:r>
          </a:p>
        </p:txBody>
      </p:sp>
      <p:sp>
        <p:nvSpPr>
          <p:cNvPr id="43028" name="AutoShape 23"/>
          <p:cNvSpPr>
            <a:spLocks noChangeArrowheads="1"/>
          </p:cNvSpPr>
          <p:nvPr/>
        </p:nvSpPr>
        <p:spPr bwMode="auto">
          <a:xfrm>
            <a:off x="3851275" y="1125538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B</a:t>
            </a:r>
          </a:p>
        </p:txBody>
      </p:sp>
      <p:sp>
        <p:nvSpPr>
          <p:cNvPr id="43029" name="AutoShape 24"/>
          <p:cNvSpPr>
            <a:spLocks noChangeArrowheads="1"/>
          </p:cNvSpPr>
          <p:nvPr/>
        </p:nvSpPr>
        <p:spPr bwMode="auto">
          <a:xfrm>
            <a:off x="6804025" y="1484313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val 2"/>
          <p:cNvSpPr>
            <a:spLocks noChangeArrowheads="1"/>
          </p:cNvSpPr>
          <p:nvPr/>
        </p:nvSpPr>
        <p:spPr bwMode="auto">
          <a:xfrm>
            <a:off x="900113" y="981075"/>
            <a:ext cx="3238500" cy="14398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Laminación</a:t>
            </a:r>
          </a:p>
        </p:txBody>
      </p:sp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5219700" y="981075"/>
            <a:ext cx="3238500" cy="14398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Extrusión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900113" y="3573463"/>
            <a:ext cx="3238500" cy="14398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Forjado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5219700" y="3573463"/>
            <a:ext cx="3238500" cy="14398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Trefilado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AT5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6645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1"/>
          <p:cNvSpPr>
            <a:spLocks noChangeArrowheads="1"/>
          </p:cNvSpPr>
          <p:nvPr/>
        </p:nvSpPr>
        <p:spPr bwMode="auto">
          <a:xfrm>
            <a:off x="395288" y="5157788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Inicio del Proceso</a:t>
            </a:r>
          </a:p>
        </p:txBody>
      </p:sp>
      <p:sp>
        <p:nvSpPr>
          <p:cNvPr id="44035" name="Rectangle 21"/>
          <p:cNvSpPr>
            <a:spLocks noChangeArrowheads="1"/>
          </p:cNvSpPr>
          <p:nvPr/>
        </p:nvSpPr>
        <p:spPr bwMode="auto">
          <a:xfrm>
            <a:off x="3203575" y="5084763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Deformación Parcial</a:t>
            </a:r>
          </a:p>
        </p:txBody>
      </p:sp>
      <p:sp>
        <p:nvSpPr>
          <p:cNvPr id="44036" name="Rectangle 21"/>
          <p:cNvSpPr>
            <a:spLocks noChangeArrowheads="1"/>
          </p:cNvSpPr>
          <p:nvPr/>
        </p:nvSpPr>
        <p:spPr bwMode="auto">
          <a:xfrm>
            <a:off x="6300788" y="5013325"/>
            <a:ext cx="223202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Forma Final</a:t>
            </a:r>
          </a:p>
        </p:txBody>
      </p:sp>
      <p:sp>
        <p:nvSpPr>
          <p:cNvPr id="44037" name="Rectangle 21"/>
          <p:cNvSpPr>
            <a:spLocks noChangeArrowheads="1"/>
          </p:cNvSpPr>
          <p:nvPr/>
        </p:nvSpPr>
        <p:spPr bwMode="auto">
          <a:xfrm>
            <a:off x="755650" y="4292600"/>
            <a:ext cx="1223963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38" name="Rectangle 21"/>
          <p:cNvSpPr>
            <a:spLocks noChangeArrowheads="1"/>
          </p:cNvSpPr>
          <p:nvPr/>
        </p:nvSpPr>
        <p:spPr bwMode="auto">
          <a:xfrm>
            <a:off x="3635375" y="4292600"/>
            <a:ext cx="14414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39" name="Rectangle 21"/>
          <p:cNvSpPr>
            <a:spLocks noChangeArrowheads="1"/>
          </p:cNvSpPr>
          <p:nvPr/>
        </p:nvSpPr>
        <p:spPr bwMode="auto">
          <a:xfrm>
            <a:off x="6659563" y="4292600"/>
            <a:ext cx="14414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0" name="Rectangle 21"/>
          <p:cNvSpPr>
            <a:spLocks noChangeArrowheads="1"/>
          </p:cNvSpPr>
          <p:nvPr/>
        </p:nvSpPr>
        <p:spPr bwMode="auto">
          <a:xfrm>
            <a:off x="1187450" y="1125538"/>
            <a:ext cx="1223963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1" name="Rectangle 21"/>
          <p:cNvSpPr>
            <a:spLocks noChangeArrowheads="1"/>
          </p:cNvSpPr>
          <p:nvPr/>
        </p:nvSpPr>
        <p:spPr bwMode="auto">
          <a:xfrm>
            <a:off x="4500563" y="1484313"/>
            <a:ext cx="12239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2" name="AutoShape 11"/>
          <p:cNvSpPr>
            <a:spLocks noChangeArrowheads="1"/>
          </p:cNvSpPr>
          <p:nvPr/>
        </p:nvSpPr>
        <p:spPr bwMode="auto">
          <a:xfrm>
            <a:off x="971550" y="1125538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A</a:t>
            </a:r>
          </a:p>
        </p:txBody>
      </p:sp>
      <p:sp>
        <p:nvSpPr>
          <p:cNvPr id="44043" name="AutoShape 12"/>
          <p:cNvSpPr>
            <a:spLocks noChangeArrowheads="1"/>
          </p:cNvSpPr>
          <p:nvPr/>
        </p:nvSpPr>
        <p:spPr bwMode="auto">
          <a:xfrm>
            <a:off x="3851275" y="1484313"/>
            <a:ext cx="1079500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B</a:t>
            </a: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6804025" y="1844675"/>
            <a:ext cx="1079500" cy="9001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r>
              <a:rPr lang="es-ES" sz="1600" b="1"/>
              <a:t>C</a:t>
            </a:r>
          </a:p>
        </p:txBody>
      </p:sp>
      <p:sp>
        <p:nvSpPr>
          <p:cNvPr id="44045" name="Rectangle 21"/>
          <p:cNvSpPr>
            <a:spLocks noChangeArrowheads="1"/>
          </p:cNvSpPr>
          <p:nvPr/>
        </p:nvSpPr>
        <p:spPr bwMode="auto">
          <a:xfrm>
            <a:off x="2051050" y="2852738"/>
            <a:ext cx="719138" cy="1331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6" name="Rectangle 21"/>
          <p:cNvSpPr>
            <a:spLocks noChangeArrowheads="1"/>
          </p:cNvSpPr>
          <p:nvPr/>
        </p:nvSpPr>
        <p:spPr bwMode="auto">
          <a:xfrm>
            <a:off x="5003800" y="3141663"/>
            <a:ext cx="719138" cy="1042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7" name="Rectangle 21"/>
          <p:cNvSpPr>
            <a:spLocks noChangeArrowheads="1"/>
          </p:cNvSpPr>
          <p:nvPr/>
        </p:nvSpPr>
        <p:spPr bwMode="auto">
          <a:xfrm>
            <a:off x="8388350" y="3357563"/>
            <a:ext cx="539750" cy="1042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44048" name="Rectangle 21"/>
          <p:cNvSpPr>
            <a:spLocks noChangeArrowheads="1"/>
          </p:cNvSpPr>
          <p:nvPr/>
        </p:nvSpPr>
        <p:spPr bwMode="auto">
          <a:xfrm>
            <a:off x="2051050" y="3357563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0</a:t>
            </a:r>
          </a:p>
        </p:txBody>
      </p:sp>
      <p:sp>
        <p:nvSpPr>
          <p:cNvPr id="44049" name="Rectangle 21"/>
          <p:cNvSpPr>
            <a:spLocks noChangeArrowheads="1"/>
          </p:cNvSpPr>
          <p:nvPr/>
        </p:nvSpPr>
        <p:spPr bwMode="auto">
          <a:xfrm>
            <a:off x="5076825" y="3500438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1</a:t>
            </a:r>
          </a:p>
        </p:txBody>
      </p:sp>
      <p:sp>
        <p:nvSpPr>
          <p:cNvPr id="44050" name="Rectangle 21"/>
          <p:cNvSpPr>
            <a:spLocks noChangeArrowheads="1"/>
          </p:cNvSpPr>
          <p:nvPr/>
        </p:nvSpPr>
        <p:spPr bwMode="auto">
          <a:xfrm>
            <a:off x="8172450" y="3644900"/>
            <a:ext cx="6477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/>
              <a:t>h</a:t>
            </a:r>
            <a:r>
              <a:rPr lang="es-ES" sz="2000" b="1"/>
              <a:t>2</a:t>
            </a:r>
          </a:p>
        </p:txBody>
      </p:sp>
      <p:sp>
        <p:nvSpPr>
          <p:cNvPr id="44051" name="Rectangle 21"/>
          <p:cNvSpPr>
            <a:spLocks noChangeArrowheads="1"/>
          </p:cNvSpPr>
          <p:nvPr/>
        </p:nvSpPr>
        <p:spPr bwMode="auto">
          <a:xfrm>
            <a:off x="1042988" y="3284538"/>
            <a:ext cx="7921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0</a:t>
            </a: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3995738" y="3500438"/>
            <a:ext cx="7921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1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948488" y="3644900"/>
            <a:ext cx="7921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/>
              <a:t>D</a:t>
            </a:r>
            <a:r>
              <a:rPr lang="es-ES" sz="2000" b="1"/>
              <a:t>2</a:t>
            </a:r>
          </a:p>
        </p:txBody>
      </p:sp>
      <p:sp>
        <p:nvSpPr>
          <p:cNvPr id="44054" name="Line 23"/>
          <p:cNvSpPr>
            <a:spLocks noChangeShapeType="1"/>
          </p:cNvSpPr>
          <p:nvPr/>
        </p:nvSpPr>
        <p:spPr bwMode="auto">
          <a:xfrm flipH="1">
            <a:off x="3779838" y="3716338"/>
            <a:ext cx="39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>
            <a:off x="4572000" y="3716338"/>
            <a:ext cx="395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56" name="Line 25"/>
          <p:cNvSpPr>
            <a:spLocks noChangeShapeType="1"/>
          </p:cNvSpPr>
          <p:nvPr/>
        </p:nvSpPr>
        <p:spPr bwMode="auto">
          <a:xfrm flipH="1">
            <a:off x="6588125" y="3860800"/>
            <a:ext cx="468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7596188" y="3860800"/>
            <a:ext cx="468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/>
              <a:t>F = Kf x Yf x A</a:t>
            </a:r>
            <a:endParaRPr lang="es-AR" sz="3600"/>
          </a:p>
          <a:p>
            <a:r>
              <a:rPr lang="es-ES" b="1"/>
              <a:t>                                 </a:t>
            </a:r>
            <a:endParaRPr lang="es-AR"/>
          </a:p>
          <a:p>
            <a:pPr algn="ctr"/>
            <a:r>
              <a:rPr lang="en-GB" sz="3200" b="1"/>
              <a:t>Kf = 1 + (0,4 </a:t>
            </a:r>
            <a:r>
              <a:rPr lang="es-ES" sz="3200" b="1"/>
              <a:t>μ</a:t>
            </a:r>
            <a:r>
              <a:rPr lang="en-GB" sz="3200" b="1"/>
              <a:t> x D / h)         Yf = K x </a:t>
            </a:r>
            <a:r>
              <a:rPr lang="es-ES" sz="3200" b="1"/>
              <a:t>ε</a:t>
            </a:r>
            <a:r>
              <a:rPr lang="en-GB" sz="3200" b="1"/>
              <a:t>  / (1 + n)</a:t>
            </a:r>
            <a:endParaRPr lang="es-AR" sz="3200"/>
          </a:p>
          <a:p>
            <a:endParaRPr lang="es-ES" sz="3200"/>
          </a:p>
          <a:p>
            <a:pPr>
              <a:lnSpc>
                <a:spcPct val="120000"/>
              </a:lnSpc>
            </a:pPr>
            <a:r>
              <a:rPr lang="es-ES" sz="1800" b="1"/>
              <a:t>F = Fuerza de Forjado (kg).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Yf = Esfuerzo de Fluencia Promedio (kg/mm²).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A = A</a:t>
            </a:r>
            <a:r>
              <a:rPr lang="es-ES" sz="1800" b="1"/>
              <a:t>rea de la Sección Transversal del Material (mm²).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Kf = Factor de Forma de Forjado.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" sz="1800" b="1"/>
              <a:t>μ = Coeficiente de Fricción Dados – Material.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D = Diámetro de la Pieza (mm).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h = Altura de la Pieza (mm).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" sz="1800" b="1"/>
              <a:t>ε = Deformación Específica Real.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K = Coeficiente de Resistencia (kg/mm²).</a:t>
            </a:r>
            <a:endParaRPr lang="es-AR" sz="1800" b="1"/>
          </a:p>
          <a:p>
            <a:pPr>
              <a:lnSpc>
                <a:spcPct val="120000"/>
              </a:lnSpc>
            </a:pPr>
            <a:r>
              <a:rPr lang="es-ES_tradnl" sz="1800" b="1"/>
              <a:t>n = Exponente de Endurecimiento por Deformación.</a:t>
            </a:r>
            <a:endParaRPr lang="es-AR" sz="1800" b="1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7164388" y="1196975"/>
            <a:ext cx="28733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/>
              <a:t>Ventajas del Forjado sobre Mecanizado </a:t>
            </a:r>
            <a:endParaRPr lang="es-AR" sz="3600" b="1"/>
          </a:p>
          <a:p>
            <a:endParaRPr lang="es-AR" sz="3600" b="1"/>
          </a:p>
          <a:p>
            <a:r>
              <a:rPr lang="es-ES" sz="2800" b="1"/>
              <a:t>Mayor Velocidad de Producción.</a:t>
            </a:r>
            <a:endParaRPr lang="es-AR" sz="2800"/>
          </a:p>
          <a:p>
            <a:r>
              <a:rPr lang="es-ES" sz="2800" b="1"/>
              <a:t>Conservación Metálica.</a:t>
            </a:r>
            <a:endParaRPr lang="es-AR" sz="2800"/>
          </a:p>
          <a:p>
            <a:r>
              <a:rPr lang="es-ES" sz="2800" b="1"/>
              <a:t>Mayor Resistencia.</a:t>
            </a:r>
            <a:endParaRPr lang="es-AR" sz="2800"/>
          </a:p>
          <a:p>
            <a:r>
              <a:rPr lang="es-ES" sz="2800" b="1"/>
              <a:t>Orientación favorable de los Granos Metálicos.</a:t>
            </a:r>
            <a:r>
              <a:rPr lang="es-ES" sz="2800"/>
              <a:t>  </a:t>
            </a:r>
            <a:endParaRPr lang="es-AR" sz="2800"/>
          </a:p>
        </p:txBody>
      </p:sp>
      <p:pic>
        <p:nvPicPr>
          <p:cNvPr id="46082" name="Picture 2" descr="SAT40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84538"/>
            <a:ext cx="85010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1"/>
          <p:cNvSpPr>
            <a:spLocks noChangeArrowheads="1"/>
          </p:cNvSpPr>
          <p:nvPr/>
        </p:nvSpPr>
        <p:spPr bwMode="auto">
          <a:xfrm>
            <a:off x="468313" y="5157788"/>
            <a:ext cx="3743325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Forjado con Mecanizado Final</a:t>
            </a:r>
          </a:p>
        </p:txBody>
      </p:sp>
      <p:sp>
        <p:nvSpPr>
          <p:cNvPr id="46084" name="Rectangle 21"/>
          <p:cNvSpPr>
            <a:spLocks noChangeArrowheads="1"/>
          </p:cNvSpPr>
          <p:nvPr/>
        </p:nvSpPr>
        <p:spPr bwMode="auto">
          <a:xfrm>
            <a:off x="5003800" y="5229225"/>
            <a:ext cx="3743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Mecanizado Completo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2"/>
          <p:cNvSpPr>
            <a:spLocks noChangeArrowheads="1"/>
          </p:cNvSpPr>
          <p:nvPr/>
        </p:nvSpPr>
        <p:spPr bwMode="auto">
          <a:xfrm>
            <a:off x="755650" y="765175"/>
            <a:ext cx="7815263" cy="5184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403350" y="620713"/>
            <a:ext cx="734536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700338" y="1484313"/>
            <a:ext cx="15113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042988" y="3357563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Dados Convexos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5651500" y="328453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Dados Cóncavos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2700338" y="2997200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2195513" y="4149725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2195513" y="5589588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4787900" y="4149725"/>
            <a:ext cx="28797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4932363" y="5516563"/>
            <a:ext cx="3816350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Avance Intermitente del Semielaborado</a:t>
            </a:r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 flipH="1">
            <a:off x="5003800" y="5084763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827088" y="4437063"/>
            <a:ext cx="180022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Espesor Final</a:t>
            </a:r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6084888" y="4652963"/>
            <a:ext cx="17272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Espesor Inicial</a:t>
            </a:r>
          </a:p>
        </p:txBody>
      </p:sp>
      <p:sp>
        <p:nvSpPr>
          <p:cNvPr id="47118" name="Line 16"/>
          <p:cNvSpPr>
            <a:spLocks noChangeShapeType="1"/>
          </p:cNvSpPr>
          <p:nvPr/>
        </p:nvSpPr>
        <p:spPr bwMode="auto">
          <a:xfrm>
            <a:off x="1547813" y="49418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9" name="Line 17"/>
          <p:cNvSpPr>
            <a:spLocks noChangeShapeType="1"/>
          </p:cNvSpPr>
          <p:nvPr/>
        </p:nvSpPr>
        <p:spPr bwMode="auto">
          <a:xfrm>
            <a:off x="1547813" y="52292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0" name="Line 18"/>
          <p:cNvSpPr>
            <a:spLocks noChangeShapeType="1"/>
          </p:cNvSpPr>
          <p:nvPr/>
        </p:nvSpPr>
        <p:spPr bwMode="auto">
          <a:xfrm>
            <a:off x="1835150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21" name="Line 19"/>
          <p:cNvSpPr>
            <a:spLocks noChangeShapeType="1"/>
          </p:cNvSpPr>
          <p:nvPr/>
        </p:nvSpPr>
        <p:spPr bwMode="auto">
          <a:xfrm flipV="1">
            <a:off x="183515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22" name="Rectangle 21"/>
          <p:cNvSpPr>
            <a:spLocks noChangeArrowheads="1"/>
          </p:cNvSpPr>
          <p:nvPr/>
        </p:nvSpPr>
        <p:spPr bwMode="auto">
          <a:xfrm>
            <a:off x="5867400" y="5300663"/>
            <a:ext cx="3603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47123" name="Rectangle 22"/>
          <p:cNvSpPr>
            <a:spLocks noChangeArrowheads="1"/>
          </p:cNvSpPr>
          <p:nvPr/>
        </p:nvSpPr>
        <p:spPr bwMode="auto">
          <a:xfrm>
            <a:off x="6011863" y="4724400"/>
            <a:ext cx="2889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47124" name="Line 23"/>
          <p:cNvSpPr>
            <a:spLocks noChangeShapeType="1"/>
          </p:cNvSpPr>
          <p:nvPr/>
        </p:nvSpPr>
        <p:spPr bwMode="auto">
          <a:xfrm>
            <a:off x="579596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5" name="Line 24"/>
          <p:cNvSpPr>
            <a:spLocks noChangeShapeType="1"/>
          </p:cNvSpPr>
          <p:nvPr/>
        </p:nvSpPr>
        <p:spPr bwMode="auto">
          <a:xfrm>
            <a:off x="5795963" y="53006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6" name="Line 25"/>
          <p:cNvSpPr>
            <a:spLocks noChangeShapeType="1"/>
          </p:cNvSpPr>
          <p:nvPr/>
        </p:nvSpPr>
        <p:spPr bwMode="auto">
          <a:xfrm flipV="1">
            <a:off x="6877050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>
            <a:off x="6877050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7128" name="AutoShape 13"/>
          <p:cNvSpPr>
            <a:spLocks noChangeArrowheads="1"/>
          </p:cNvSpPr>
          <p:nvPr/>
        </p:nvSpPr>
        <p:spPr bwMode="auto">
          <a:xfrm>
            <a:off x="1547813" y="1268413"/>
            <a:ext cx="900112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47129" name="Rectangle 30"/>
          <p:cNvSpPr>
            <a:spLocks noChangeArrowheads="1"/>
          </p:cNvSpPr>
          <p:nvPr/>
        </p:nvSpPr>
        <p:spPr bwMode="auto">
          <a:xfrm>
            <a:off x="3419475" y="3500438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30" name="Rectangle 31"/>
          <p:cNvSpPr>
            <a:spLocks noChangeArrowheads="1"/>
          </p:cNvSpPr>
          <p:nvPr/>
        </p:nvSpPr>
        <p:spPr bwMode="auto">
          <a:xfrm>
            <a:off x="5867400" y="1628775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131" name="AutoShape 13"/>
          <p:cNvSpPr>
            <a:spLocks noChangeArrowheads="1"/>
          </p:cNvSpPr>
          <p:nvPr/>
        </p:nvSpPr>
        <p:spPr bwMode="auto">
          <a:xfrm>
            <a:off x="6084888" y="1341438"/>
            <a:ext cx="900112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47132" name="AutoShape 13"/>
          <p:cNvSpPr>
            <a:spLocks noChangeArrowheads="1"/>
          </p:cNvSpPr>
          <p:nvPr/>
        </p:nvSpPr>
        <p:spPr bwMode="auto">
          <a:xfrm>
            <a:off x="3779838" y="3357563"/>
            <a:ext cx="900112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47133" name="Rectangle 34"/>
          <p:cNvSpPr>
            <a:spLocks noChangeArrowheads="1"/>
          </p:cNvSpPr>
          <p:nvPr/>
        </p:nvSpPr>
        <p:spPr bwMode="auto">
          <a:xfrm>
            <a:off x="323850" y="404813"/>
            <a:ext cx="8640763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Forjado de Secciones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bject 2"/>
          <p:cNvSpPr>
            <a:spLocks noChangeArrowheads="1"/>
          </p:cNvSpPr>
          <p:nvPr/>
        </p:nvSpPr>
        <p:spPr bwMode="auto">
          <a:xfrm>
            <a:off x="323850" y="620713"/>
            <a:ext cx="8496300" cy="504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611188" y="620713"/>
            <a:ext cx="83534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323850" y="404813"/>
            <a:ext cx="8640763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Forja de Acuñado</a:t>
            </a:r>
          </a:p>
        </p:txBody>
      </p:sp>
      <p:sp>
        <p:nvSpPr>
          <p:cNvPr id="48132" name="AutoShape 13"/>
          <p:cNvSpPr>
            <a:spLocks noChangeArrowheads="1"/>
          </p:cNvSpPr>
          <p:nvPr/>
        </p:nvSpPr>
        <p:spPr bwMode="auto">
          <a:xfrm>
            <a:off x="1403350" y="1700213"/>
            <a:ext cx="900113" cy="900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4356100" y="1989138"/>
            <a:ext cx="576263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7164388" y="1916113"/>
            <a:ext cx="576262" cy="3603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5" name="AutoShape 13"/>
          <p:cNvSpPr>
            <a:spLocks noChangeArrowheads="1"/>
          </p:cNvSpPr>
          <p:nvPr/>
        </p:nvSpPr>
        <p:spPr bwMode="auto">
          <a:xfrm>
            <a:off x="4067175" y="1628775"/>
            <a:ext cx="900113" cy="9001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6948488" y="1412875"/>
            <a:ext cx="900112" cy="9001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bject 2"/>
          <p:cNvSpPr>
            <a:spLocks noChangeArrowheads="1"/>
          </p:cNvSpPr>
          <p:nvPr/>
        </p:nvSpPr>
        <p:spPr bwMode="auto">
          <a:xfrm>
            <a:off x="827088" y="404813"/>
            <a:ext cx="7920037" cy="53292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Martinete de Forja</a:t>
            </a:r>
          </a:p>
          <a:p>
            <a:pPr>
              <a:spcBef>
                <a:spcPct val="20000"/>
              </a:spcBef>
            </a:pPr>
            <a:endParaRPr lang="es-ES_tradnl" sz="3600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s-ES_tradnl" sz="3600"/>
              <a:t>Aplican  varios  Impactos  contra el Material de Trabajo  hasta  lograr la forma deseada.</a:t>
            </a:r>
          </a:p>
          <a:p>
            <a:pPr>
              <a:lnSpc>
                <a:spcPct val="130000"/>
              </a:lnSpc>
            </a:pPr>
            <a:endParaRPr lang="es-ES_tradnl" b="1"/>
          </a:p>
          <a:p>
            <a:pPr>
              <a:lnSpc>
                <a:spcPct val="130000"/>
              </a:lnSpc>
            </a:pPr>
            <a:r>
              <a:rPr lang="es-ES_tradnl" sz="2800" b="1"/>
              <a:t>Caída libre</a:t>
            </a:r>
            <a:r>
              <a:rPr lang="es-ES_tradnl" sz="2800"/>
              <a:t> (Sólo actúa el peso del Pisón).</a:t>
            </a:r>
          </a:p>
          <a:p>
            <a:pPr>
              <a:lnSpc>
                <a:spcPct val="130000"/>
              </a:lnSpc>
            </a:pPr>
            <a:endParaRPr lang="es-AR" sz="2800"/>
          </a:p>
          <a:p>
            <a:pPr>
              <a:lnSpc>
                <a:spcPct val="130000"/>
              </a:lnSpc>
            </a:pPr>
            <a:r>
              <a:rPr lang="es-ES_tradnl" sz="2800" b="1"/>
              <a:t>Potencia</a:t>
            </a:r>
            <a:r>
              <a:rPr lang="es-ES_tradnl" sz="2800"/>
              <a:t> (Presión de Aire o Vapor aplicado al Pisón).</a:t>
            </a:r>
            <a:endParaRPr lang="es-A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SATA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1"/>
          <p:cNvSpPr>
            <a:spLocks noChangeArrowheads="1"/>
          </p:cNvSpPr>
          <p:nvPr/>
        </p:nvSpPr>
        <p:spPr bwMode="auto">
          <a:xfrm>
            <a:off x="3924300" y="1125538"/>
            <a:ext cx="4968875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Cabezal</a:t>
            </a:r>
          </a:p>
        </p:txBody>
      </p:sp>
      <p:sp>
        <p:nvSpPr>
          <p:cNvPr id="51203" name="Rectangle 21"/>
          <p:cNvSpPr>
            <a:spLocks noChangeArrowheads="1"/>
          </p:cNvSpPr>
          <p:nvPr/>
        </p:nvSpPr>
        <p:spPr bwMode="auto">
          <a:xfrm>
            <a:off x="2987675" y="1412875"/>
            <a:ext cx="54133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04" name="Rectangle 21"/>
          <p:cNvSpPr>
            <a:spLocks noChangeArrowheads="1"/>
          </p:cNvSpPr>
          <p:nvPr/>
        </p:nvSpPr>
        <p:spPr bwMode="auto">
          <a:xfrm>
            <a:off x="3995738" y="2133600"/>
            <a:ext cx="489743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s-ES" sz="2400" b="1"/>
              <a:t>Barra del Pisón</a:t>
            </a: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 flipH="1">
            <a:off x="2987675" y="1484313"/>
            <a:ext cx="97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206" name="Rectangle 21"/>
          <p:cNvSpPr>
            <a:spLocks noChangeArrowheads="1"/>
          </p:cNvSpPr>
          <p:nvPr/>
        </p:nvSpPr>
        <p:spPr bwMode="auto">
          <a:xfrm>
            <a:off x="3419475" y="2349500"/>
            <a:ext cx="4318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 flipH="1">
            <a:off x="2916238" y="2492375"/>
            <a:ext cx="1150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208" name="Rectangle 21"/>
          <p:cNvSpPr>
            <a:spLocks noChangeArrowheads="1"/>
          </p:cNvSpPr>
          <p:nvPr/>
        </p:nvSpPr>
        <p:spPr bwMode="auto">
          <a:xfrm>
            <a:off x="4643438" y="2636838"/>
            <a:ext cx="42497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s-ES" sz="2400" b="1"/>
              <a:t>Bastidor</a:t>
            </a:r>
          </a:p>
        </p:txBody>
      </p:sp>
      <p:sp>
        <p:nvSpPr>
          <p:cNvPr id="51209" name="Rectangle 21"/>
          <p:cNvSpPr>
            <a:spLocks noChangeArrowheads="1"/>
          </p:cNvSpPr>
          <p:nvPr/>
        </p:nvSpPr>
        <p:spPr bwMode="auto">
          <a:xfrm>
            <a:off x="4067175" y="2636838"/>
            <a:ext cx="54133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 flipH="1">
            <a:off x="3779838" y="299720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211" name="Rectangle 21"/>
          <p:cNvSpPr>
            <a:spLocks noChangeArrowheads="1"/>
          </p:cNvSpPr>
          <p:nvPr/>
        </p:nvSpPr>
        <p:spPr bwMode="auto">
          <a:xfrm>
            <a:off x="4284663" y="3141663"/>
            <a:ext cx="45370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    Pisón</a:t>
            </a:r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3492500" y="3284538"/>
            <a:ext cx="6111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3" name="Rectangle 21"/>
          <p:cNvSpPr>
            <a:spLocks noChangeArrowheads="1"/>
          </p:cNvSpPr>
          <p:nvPr/>
        </p:nvSpPr>
        <p:spPr bwMode="auto">
          <a:xfrm>
            <a:off x="4140200" y="3141663"/>
            <a:ext cx="144463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4" name="Rectangle 21"/>
          <p:cNvSpPr>
            <a:spLocks noChangeArrowheads="1"/>
          </p:cNvSpPr>
          <p:nvPr/>
        </p:nvSpPr>
        <p:spPr bwMode="auto">
          <a:xfrm>
            <a:off x="2843213" y="3213100"/>
            <a:ext cx="2889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 flipH="1">
            <a:off x="2916238" y="3357563"/>
            <a:ext cx="1800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216" name="Rectangle 21"/>
          <p:cNvSpPr>
            <a:spLocks noChangeArrowheads="1"/>
          </p:cNvSpPr>
          <p:nvPr/>
        </p:nvSpPr>
        <p:spPr bwMode="auto">
          <a:xfrm>
            <a:off x="2843213" y="4508500"/>
            <a:ext cx="3603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7" name="Rectangle 21"/>
          <p:cNvSpPr>
            <a:spLocks noChangeArrowheads="1"/>
          </p:cNvSpPr>
          <p:nvPr/>
        </p:nvSpPr>
        <p:spPr bwMode="auto">
          <a:xfrm>
            <a:off x="4067175" y="4508500"/>
            <a:ext cx="14414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51218" name="Rectangle 21"/>
          <p:cNvSpPr>
            <a:spLocks noChangeArrowheads="1"/>
          </p:cNvSpPr>
          <p:nvPr/>
        </p:nvSpPr>
        <p:spPr bwMode="auto">
          <a:xfrm>
            <a:off x="4716463" y="4221163"/>
            <a:ext cx="2303462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Yunque</a:t>
            </a:r>
          </a:p>
        </p:txBody>
      </p:sp>
      <p:sp>
        <p:nvSpPr>
          <p:cNvPr id="51219" name="Line 23"/>
          <p:cNvSpPr>
            <a:spLocks noChangeShapeType="1"/>
          </p:cNvSpPr>
          <p:nvPr/>
        </p:nvSpPr>
        <p:spPr bwMode="auto">
          <a:xfrm flipH="1">
            <a:off x="2916238" y="4652963"/>
            <a:ext cx="190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Prensas de Forjado</a:t>
            </a:r>
          </a:p>
          <a:p>
            <a:endParaRPr lang="es-ES_tradnl" sz="3600"/>
          </a:p>
          <a:p>
            <a:r>
              <a:rPr lang="es-ES_tradnl" sz="3600"/>
              <a:t>Aplican Presión Gradual (No hay Impactos).</a:t>
            </a:r>
          </a:p>
          <a:p>
            <a:r>
              <a:rPr lang="es-ES_tradnl" sz="3600"/>
              <a:t> </a:t>
            </a:r>
            <a:endParaRPr lang="es-AR" sz="3600"/>
          </a:p>
          <a:p>
            <a:r>
              <a:rPr lang="es-ES_tradnl" sz="2800" b="1"/>
              <a:t>Mecánica:</a:t>
            </a:r>
            <a:r>
              <a:rPr lang="es-ES_tradnl" sz="2800"/>
              <a:t>  Una Manivela  convierte  el  movimiento  de giro de un Motor en movimiento lineal del Pisón.   </a:t>
            </a:r>
            <a:endParaRPr lang="es-AR" sz="2800"/>
          </a:p>
          <a:p>
            <a:r>
              <a:rPr lang="es-ES_tradnl" sz="2800"/>
              <a:t> </a:t>
            </a:r>
            <a:endParaRPr lang="es-AR" sz="2800"/>
          </a:p>
          <a:p>
            <a:r>
              <a:rPr lang="es-ES_tradnl" sz="2800" b="1"/>
              <a:t>Hidráulica:</a:t>
            </a:r>
            <a:r>
              <a:rPr lang="es-ES_tradnl" sz="2800" i="1"/>
              <a:t>  </a:t>
            </a:r>
            <a:r>
              <a:rPr lang="es-ES_tradnl" sz="2800"/>
              <a:t>Un Cilindro hidráulico acciona el Pisón. </a:t>
            </a:r>
            <a:endParaRPr lang="es-AR" sz="2800"/>
          </a:p>
          <a:p>
            <a:r>
              <a:rPr lang="es-ES_tradnl" sz="2800"/>
              <a:t> </a:t>
            </a:r>
            <a:endParaRPr lang="es-AR" sz="2800"/>
          </a:p>
          <a:p>
            <a:r>
              <a:rPr lang="es-ES_tradnl" sz="2800" b="1"/>
              <a:t>Tornillo:</a:t>
            </a:r>
            <a:r>
              <a:rPr lang="es-ES_tradnl" sz="2800" i="1"/>
              <a:t>  </a:t>
            </a:r>
            <a:r>
              <a:rPr lang="es-ES_tradnl" sz="2800"/>
              <a:t>Un Tornillo  aplica  la fuerza de accionamiento sobre el Pisón. </a:t>
            </a:r>
            <a:endParaRPr lang="es-A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3600" b="1"/>
              <a:t>Dados de Forjado</a:t>
            </a:r>
            <a:endParaRPr lang="es-ES" sz="3600" b="1"/>
          </a:p>
        </p:txBody>
      </p:sp>
      <p:pic>
        <p:nvPicPr>
          <p:cNvPr id="53250" name="Picture 2" descr="SAT20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7057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1"/>
          <p:cNvSpPr>
            <a:spLocks noChangeArrowheads="1"/>
          </p:cNvSpPr>
          <p:nvPr/>
        </p:nvSpPr>
        <p:spPr bwMode="auto">
          <a:xfrm>
            <a:off x="5867400" y="4868863"/>
            <a:ext cx="23034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Dado Inferior</a:t>
            </a:r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5867400" y="3860800"/>
            <a:ext cx="30257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Línea de Separación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>
            <a:off x="5795963" y="522922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54" name="Rectangle 21"/>
          <p:cNvSpPr>
            <a:spLocks noChangeArrowheads="1"/>
          </p:cNvSpPr>
          <p:nvPr/>
        </p:nvSpPr>
        <p:spPr bwMode="auto">
          <a:xfrm>
            <a:off x="5867400" y="2997200"/>
            <a:ext cx="23034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Dado Superior</a:t>
            </a: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 flipH="1">
            <a:off x="5795963" y="414972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H="1">
            <a:off x="5795963" y="3357563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57" name="Rectangle 21"/>
          <p:cNvSpPr>
            <a:spLocks noChangeArrowheads="1"/>
          </p:cNvSpPr>
          <p:nvPr/>
        </p:nvSpPr>
        <p:spPr bwMode="auto">
          <a:xfrm>
            <a:off x="1692275" y="981075"/>
            <a:ext cx="36718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Angulos de Ahusamiento</a:t>
            </a:r>
          </a:p>
        </p:txBody>
      </p:sp>
      <p:sp>
        <p:nvSpPr>
          <p:cNvPr id="53258" name="Rectangle 21"/>
          <p:cNvSpPr>
            <a:spLocks noChangeArrowheads="1"/>
          </p:cNvSpPr>
          <p:nvPr/>
        </p:nvSpPr>
        <p:spPr bwMode="auto">
          <a:xfrm>
            <a:off x="1116013" y="4508500"/>
            <a:ext cx="1368425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Costilla</a:t>
            </a: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V="1">
            <a:off x="2268538" y="4437063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60" name="Rectangle 21"/>
          <p:cNvSpPr>
            <a:spLocks noChangeArrowheads="1"/>
          </p:cNvSpPr>
          <p:nvPr/>
        </p:nvSpPr>
        <p:spPr bwMode="auto">
          <a:xfrm>
            <a:off x="1187450" y="2924175"/>
            <a:ext cx="14398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Esquina</a:t>
            </a:r>
          </a:p>
        </p:txBody>
      </p:sp>
      <p:sp>
        <p:nvSpPr>
          <p:cNvPr id="53261" name="Rectangle 21"/>
          <p:cNvSpPr>
            <a:spLocks noChangeArrowheads="1"/>
          </p:cNvSpPr>
          <p:nvPr/>
        </p:nvSpPr>
        <p:spPr bwMode="auto">
          <a:xfrm>
            <a:off x="3132138" y="4868863"/>
            <a:ext cx="1368425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Membrana</a:t>
            </a: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2339975" y="3213100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63" name="Rectangle 21"/>
          <p:cNvSpPr>
            <a:spLocks noChangeArrowheads="1"/>
          </p:cNvSpPr>
          <p:nvPr/>
        </p:nvSpPr>
        <p:spPr bwMode="auto">
          <a:xfrm>
            <a:off x="2843213" y="4365625"/>
            <a:ext cx="720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3132138" y="4365625"/>
            <a:ext cx="215900" cy="611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65" name="Rectangle 21"/>
          <p:cNvSpPr>
            <a:spLocks noChangeArrowheads="1"/>
          </p:cNvSpPr>
          <p:nvPr/>
        </p:nvSpPr>
        <p:spPr bwMode="auto">
          <a:xfrm>
            <a:off x="2987675" y="3213100"/>
            <a:ext cx="10080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Filete</a:t>
            </a: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843213" y="3500438"/>
            <a:ext cx="1428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2843213" y="3500438"/>
            <a:ext cx="360362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4643438" y="3141663"/>
            <a:ext cx="865187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Canal</a:t>
            </a:r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5003800" y="364490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70" name="Rectangle 21"/>
          <p:cNvSpPr>
            <a:spLocks noChangeArrowheads="1"/>
          </p:cNvSpPr>
          <p:nvPr/>
        </p:nvSpPr>
        <p:spPr bwMode="auto">
          <a:xfrm>
            <a:off x="4716463" y="4508500"/>
            <a:ext cx="10795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Rebaba</a:t>
            </a:r>
          </a:p>
        </p:txBody>
      </p:sp>
      <p:sp>
        <p:nvSpPr>
          <p:cNvPr id="53271" name="Rectangle 21"/>
          <p:cNvSpPr>
            <a:spLocks noChangeArrowheads="1"/>
          </p:cNvSpPr>
          <p:nvPr/>
        </p:nvSpPr>
        <p:spPr bwMode="auto">
          <a:xfrm>
            <a:off x="4500563" y="5084763"/>
            <a:ext cx="12223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Campo</a:t>
            </a:r>
          </a:p>
        </p:txBody>
      </p:sp>
      <p:sp>
        <p:nvSpPr>
          <p:cNvPr id="53272" name="Rectangle 21"/>
          <p:cNvSpPr>
            <a:spLocks noChangeArrowheads="1"/>
          </p:cNvSpPr>
          <p:nvPr/>
        </p:nvSpPr>
        <p:spPr bwMode="auto">
          <a:xfrm>
            <a:off x="6659563" y="1628775"/>
            <a:ext cx="7207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73" name="Rectangle 21"/>
          <p:cNvSpPr>
            <a:spLocks noChangeArrowheads="1"/>
          </p:cNvSpPr>
          <p:nvPr/>
        </p:nvSpPr>
        <p:spPr bwMode="auto">
          <a:xfrm>
            <a:off x="4427538" y="4292600"/>
            <a:ext cx="1444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74" name="Rectangle 21"/>
          <p:cNvSpPr>
            <a:spLocks noChangeArrowheads="1"/>
          </p:cNvSpPr>
          <p:nvPr/>
        </p:nvSpPr>
        <p:spPr bwMode="auto">
          <a:xfrm>
            <a:off x="4500563" y="4724400"/>
            <a:ext cx="21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75" name="Rectangle 21"/>
          <p:cNvSpPr>
            <a:spLocks noChangeArrowheads="1"/>
          </p:cNvSpPr>
          <p:nvPr/>
        </p:nvSpPr>
        <p:spPr bwMode="auto">
          <a:xfrm>
            <a:off x="4643438" y="4365625"/>
            <a:ext cx="28892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 flipH="1" flipV="1">
            <a:off x="4787900" y="4221163"/>
            <a:ext cx="1444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 flipH="1" flipV="1">
            <a:off x="4500563" y="4221163"/>
            <a:ext cx="287337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78" name="Rectangle 21"/>
          <p:cNvSpPr>
            <a:spLocks noChangeArrowheads="1"/>
          </p:cNvSpPr>
          <p:nvPr/>
        </p:nvSpPr>
        <p:spPr bwMode="auto">
          <a:xfrm>
            <a:off x="1979613" y="1844675"/>
            <a:ext cx="31686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53279" name="Line 36"/>
          <p:cNvSpPr>
            <a:spLocks noChangeShapeType="1"/>
          </p:cNvSpPr>
          <p:nvPr/>
        </p:nvSpPr>
        <p:spPr bwMode="auto">
          <a:xfrm>
            <a:off x="4427538" y="1844675"/>
            <a:ext cx="0" cy="216058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80" name="Line 37"/>
          <p:cNvSpPr>
            <a:spLocks noChangeShapeType="1"/>
          </p:cNvSpPr>
          <p:nvPr/>
        </p:nvSpPr>
        <p:spPr bwMode="auto">
          <a:xfrm flipH="1" flipV="1">
            <a:off x="4211638" y="1844675"/>
            <a:ext cx="215900" cy="2160588"/>
          </a:xfrm>
          <a:prstGeom prst="line">
            <a:avLst/>
          </a:prstGeom>
          <a:noFill/>
          <a:ln w="2540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81" name="Line 38"/>
          <p:cNvSpPr>
            <a:spLocks noChangeShapeType="1"/>
          </p:cNvSpPr>
          <p:nvPr/>
        </p:nvSpPr>
        <p:spPr bwMode="auto">
          <a:xfrm>
            <a:off x="2843213" y="1773238"/>
            <a:ext cx="0" cy="2160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82" name="Line 39"/>
          <p:cNvSpPr>
            <a:spLocks noChangeShapeType="1"/>
          </p:cNvSpPr>
          <p:nvPr/>
        </p:nvSpPr>
        <p:spPr bwMode="auto">
          <a:xfrm flipH="1" flipV="1">
            <a:off x="2700338" y="1773238"/>
            <a:ext cx="142875" cy="21605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83" name="Rectangle 21"/>
          <p:cNvSpPr>
            <a:spLocks noChangeArrowheads="1"/>
          </p:cNvSpPr>
          <p:nvPr/>
        </p:nvSpPr>
        <p:spPr bwMode="auto">
          <a:xfrm>
            <a:off x="3203575" y="4076700"/>
            <a:ext cx="503238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rgbClr val="6600CC"/>
                </a:solidFill>
              </a:rPr>
              <a:t>Pieza</a:t>
            </a:r>
          </a:p>
        </p:txBody>
      </p:sp>
      <p:sp>
        <p:nvSpPr>
          <p:cNvPr id="53284" name="Rectangle 21"/>
          <p:cNvSpPr>
            <a:spLocks noChangeArrowheads="1"/>
          </p:cNvSpPr>
          <p:nvPr/>
        </p:nvSpPr>
        <p:spPr bwMode="auto">
          <a:xfrm>
            <a:off x="1908175" y="1484313"/>
            <a:ext cx="165735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  <a:r>
              <a:rPr lang="es-ES" sz="1600" b="1">
                <a:solidFill>
                  <a:srgbClr val="0000FF"/>
                </a:solidFill>
              </a:rPr>
              <a:t>Interno</a:t>
            </a:r>
          </a:p>
        </p:txBody>
      </p:sp>
      <p:sp>
        <p:nvSpPr>
          <p:cNvPr id="53285" name="Rectangle 21"/>
          <p:cNvSpPr>
            <a:spLocks noChangeArrowheads="1"/>
          </p:cNvSpPr>
          <p:nvPr/>
        </p:nvSpPr>
        <p:spPr bwMode="auto">
          <a:xfrm>
            <a:off x="3492500" y="1484313"/>
            <a:ext cx="18002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>
                <a:solidFill>
                  <a:srgbClr val="990099"/>
                </a:solidFill>
              </a:rPr>
              <a:t> Externo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90000"/>
              </a:lnSpc>
              <a:spcBef>
                <a:spcPct val="50000"/>
              </a:spcBef>
            </a:pPr>
            <a:r>
              <a:rPr lang="es-ES_tradnl" sz="3600" b="1"/>
              <a:t>Laminación</a:t>
            </a:r>
          </a:p>
          <a:p>
            <a:pPr>
              <a:lnSpc>
                <a:spcPct val="190000"/>
              </a:lnSpc>
              <a:spcBef>
                <a:spcPct val="50000"/>
              </a:spcBef>
            </a:pPr>
            <a:r>
              <a:rPr lang="es-ES_tradnl" sz="3600"/>
              <a:t>Es un Proceso de Deformación en el cual el espesor  del  Material  se  reduce  mediante fuerzas  de  compresión  ejercidas  por  dos Rodillos que giran en sentido opuesto. 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/>
              <a:t>Línea de Separación</a:t>
            </a:r>
            <a:r>
              <a:rPr lang="es-ES_tradnl" sz="2400"/>
              <a:t>: Divide el Dado superior del inferior. </a:t>
            </a:r>
            <a:endParaRPr lang="es-AR" sz="2400"/>
          </a:p>
          <a:p>
            <a:endParaRPr lang="es-AR" sz="2400"/>
          </a:p>
          <a:p>
            <a:r>
              <a:rPr lang="es-ES_tradnl" sz="2400" b="1"/>
              <a:t>Ahusamiento</a:t>
            </a:r>
            <a:r>
              <a:rPr lang="es-ES_tradnl" sz="2400"/>
              <a:t>: Inclinación necesaria para retirar la Pieza Forjada.</a:t>
            </a:r>
            <a:endParaRPr lang="es-AR" sz="2400"/>
          </a:p>
          <a:p>
            <a:endParaRPr lang="es-AR" sz="2400"/>
          </a:p>
          <a:p>
            <a:r>
              <a:rPr lang="es-ES_tradnl" sz="2400" b="1"/>
              <a:t>Membrana</a:t>
            </a:r>
            <a:r>
              <a:rPr lang="es-ES_tradnl" sz="2400"/>
              <a:t>: Porción paralela a la Línea de Separación.</a:t>
            </a:r>
            <a:endParaRPr lang="es-AR" sz="2400"/>
          </a:p>
          <a:p>
            <a:endParaRPr lang="es-AR" sz="2400"/>
          </a:p>
          <a:p>
            <a:r>
              <a:rPr lang="es-ES_tradnl" sz="2400" b="1"/>
              <a:t>Costilla</a:t>
            </a:r>
            <a:r>
              <a:rPr lang="es-ES_tradnl" sz="2400"/>
              <a:t>: Porción perpendicular a la Línea de Separación.</a:t>
            </a:r>
            <a:endParaRPr lang="es-AR" sz="2400"/>
          </a:p>
          <a:p>
            <a:endParaRPr lang="es-AR" sz="2400"/>
          </a:p>
          <a:p>
            <a:r>
              <a:rPr lang="es-ES_tradnl" sz="2400" b="1"/>
              <a:t>Filete - Esquina</a:t>
            </a:r>
            <a:r>
              <a:rPr lang="es-ES_tradnl" sz="2400"/>
              <a:t>: Porción  que limita el Flujo del Metal y aumenta            la Resistencia en la superficie del Dado.</a:t>
            </a:r>
            <a:endParaRPr lang="es-AR" sz="2400"/>
          </a:p>
          <a:p>
            <a:endParaRPr lang="es-AR" sz="2400"/>
          </a:p>
          <a:p>
            <a:r>
              <a:rPr lang="es-ES_tradnl" sz="2400" b="1"/>
              <a:t>Campo</a:t>
            </a:r>
            <a:r>
              <a:rPr lang="es-ES_tradnl" sz="2400"/>
              <a:t>: Porción   donde  el   flujo  lateral   del   Metal  controla  el incremento de la Presión dentro del Dado.</a:t>
            </a:r>
            <a:endParaRPr lang="es-AR" sz="2400"/>
          </a:p>
          <a:p>
            <a:endParaRPr lang="es-ES_tradnl" sz="2400" b="1"/>
          </a:p>
          <a:p>
            <a:r>
              <a:rPr lang="es-ES_tradnl" sz="2400" b="1"/>
              <a:t>Canal</a:t>
            </a:r>
            <a:r>
              <a:rPr lang="es-ES_tradnl" sz="2400"/>
              <a:t>: Porción que permite el escape del Material en exceso.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_tradnl" sz="3600" b="1"/>
              <a:t>Forja por Recalcado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_tradnl" sz="3600"/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s-ES_tradnl" sz="3600"/>
              <a:t>Proceso  de Deformación  donde  una parte de la Pieza Cilíndrica aumenta  su Diámetro y reduce su Longitud.</a:t>
            </a:r>
            <a:endParaRPr lang="es-AR" sz="3600"/>
          </a:p>
        </p:txBody>
      </p:sp>
      <p:sp>
        <p:nvSpPr>
          <p:cNvPr id="55298" name="Rectangle 21"/>
          <p:cNvSpPr>
            <a:spLocks noChangeArrowheads="1"/>
          </p:cNvSpPr>
          <p:nvPr/>
        </p:nvSpPr>
        <p:spPr bwMode="auto">
          <a:xfrm>
            <a:off x="4211638" y="3573463"/>
            <a:ext cx="12239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5299" name="Rectangle 21"/>
          <p:cNvSpPr>
            <a:spLocks noChangeArrowheads="1"/>
          </p:cNvSpPr>
          <p:nvPr/>
        </p:nvSpPr>
        <p:spPr bwMode="auto">
          <a:xfrm>
            <a:off x="6732588" y="4076700"/>
            <a:ext cx="15113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468313" y="4941888"/>
            <a:ext cx="93503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5301" name="Rectangle 21"/>
          <p:cNvSpPr>
            <a:spLocks noChangeArrowheads="1"/>
          </p:cNvSpPr>
          <p:nvPr/>
        </p:nvSpPr>
        <p:spPr bwMode="auto">
          <a:xfrm>
            <a:off x="5148263" y="5013325"/>
            <a:ext cx="9350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SAT93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4963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1"/>
          <p:cNvSpPr>
            <a:spLocks noChangeArrowheads="1"/>
          </p:cNvSpPr>
          <p:nvPr/>
        </p:nvSpPr>
        <p:spPr bwMode="auto">
          <a:xfrm>
            <a:off x="250825" y="1412875"/>
            <a:ext cx="1081088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Punzón</a:t>
            </a:r>
          </a:p>
        </p:txBody>
      </p:sp>
      <p:sp>
        <p:nvSpPr>
          <p:cNvPr id="56323" name="Rectangle 21"/>
          <p:cNvSpPr>
            <a:spLocks noChangeArrowheads="1"/>
          </p:cNvSpPr>
          <p:nvPr/>
        </p:nvSpPr>
        <p:spPr bwMode="auto">
          <a:xfrm>
            <a:off x="900113" y="981075"/>
            <a:ext cx="10810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Tope</a:t>
            </a: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1116013" y="1773238"/>
            <a:ext cx="287337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1763713" y="1196975"/>
            <a:ext cx="287337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1908175" y="3213100"/>
            <a:ext cx="18716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1- Avance Barra</a:t>
            </a:r>
          </a:p>
        </p:txBody>
      </p:sp>
      <p:sp>
        <p:nvSpPr>
          <p:cNvPr id="56327" name="Rectangle 21"/>
          <p:cNvSpPr>
            <a:spLocks noChangeArrowheads="1"/>
          </p:cNvSpPr>
          <p:nvPr/>
        </p:nvSpPr>
        <p:spPr bwMode="auto">
          <a:xfrm>
            <a:off x="3059113" y="836613"/>
            <a:ext cx="17272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Dado Mordaza</a:t>
            </a:r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 flipH="1">
            <a:off x="2987675" y="1196975"/>
            <a:ext cx="4333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329" name="Rectangle 21"/>
          <p:cNvSpPr>
            <a:spLocks noChangeArrowheads="1"/>
          </p:cNvSpPr>
          <p:nvPr/>
        </p:nvSpPr>
        <p:spPr bwMode="auto">
          <a:xfrm>
            <a:off x="4211638" y="2060575"/>
            <a:ext cx="1296987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Barra</a:t>
            </a:r>
          </a:p>
        </p:txBody>
      </p:sp>
      <p:sp>
        <p:nvSpPr>
          <p:cNvPr id="56330" name="Rectangle 21"/>
          <p:cNvSpPr>
            <a:spLocks noChangeArrowheads="1"/>
          </p:cNvSpPr>
          <p:nvPr/>
        </p:nvSpPr>
        <p:spPr bwMode="auto">
          <a:xfrm>
            <a:off x="4211638" y="3573463"/>
            <a:ext cx="12239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 flipH="1" flipV="1">
            <a:off x="3924300" y="227647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332" name="Rectangle 21"/>
          <p:cNvSpPr>
            <a:spLocks noChangeArrowheads="1"/>
          </p:cNvSpPr>
          <p:nvPr/>
        </p:nvSpPr>
        <p:spPr bwMode="auto">
          <a:xfrm>
            <a:off x="6300788" y="5300663"/>
            <a:ext cx="23050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4- Forma Final</a:t>
            </a:r>
          </a:p>
        </p:txBody>
      </p:sp>
      <p:sp>
        <p:nvSpPr>
          <p:cNvPr id="56333" name="Rectangle 21"/>
          <p:cNvSpPr>
            <a:spLocks noChangeArrowheads="1"/>
          </p:cNvSpPr>
          <p:nvPr/>
        </p:nvSpPr>
        <p:spPr bwMode="auto">
          <a:xfrm>
            <a:off x="5003800" y="692150"/>
            <a:ext cx="14398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Retiro Tope</a:t>
            </a:r>
          </a:p>
        </p:txBody>
      </p:sp>
      <p:sp>
        <p:nvSpPr>
          <p:cNvPr id="56334" name="Line 16"/>
          <p:cNvSpPr>
            <a:spLocks noChangeShapeType="1"/>
          </p:cNvSpPr>
          <p:nvPr/>
        </p:nvSpPr>
        <p:spPr bwMode="auto">
          <a:xfrm>
            <a:off x="6372225" y="981075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335" name="Rectangle 21"/>
          <p:cNvSpPr>
            <a:spLocks noChangeArrowheads="1"/>
          </p:cNvSpPr>
          <p:nvPr/>
        </p:nvSpPr>
        <p:spPr bwMode="auto">
          <a:xfrm>
            <a:off x="6948488" y="2924175"/>
            <a:ext cx="15113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36" name="Rectangle 21"/>
          <p:cNvSpPr>
            <a:spLocks noChangeArrowheads="1"/>
          </p:cNvSpPr>
          <p:nvPr/>
        </p:nvSpPr>
        <p:spPr bwMode="auto">
          <a:xfrm>
            <a:off x="6804025" y="908050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37" name="Rectangle 21"/>
          <p:cNvSpPr>
            <a:spLocks noChangeArrowheads="1"/>
          </p:cNvSpPr>
          <p:nvPr/>
        </p:nvSpPr>
        <p:spPr bwMode="auto">
          <a:xfrm>
            <a:off x="468313" y="4941888"/>
            <a:ext cx="93503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38" name="Rectangle 21"/>
          <p:cNvSpPr>
            <a:spLocks noChangeArrowheads="1"/>
          </p:cNvSpPr>
          <p:nvPr/>
        </p:nvSpPr>
        <p:spPr bwMode="auto">
          <a:xfrm>
            <a:off x="5148263" y="5013325"/>
            <a:ext cx="93503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39" name="Rectangle 21"/>
          <p:cNvSpPr>
            <a:spLocks noChangeArrowheads="1"/>
          </p:cNvSpPr>
          <p:nvPr/>
        </p:nvSpPr>
        <p:spPr bwMode="auto">
          <a:xfrm>
            <a:off x="1835150" y="5300663"/>
            <a:ext cx="21590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3- Avance Punzón</a:t>
            </a:r>
          </a:p>
        </p:txBody>
      </p:sp>
      <p:sp>
        <p:nvSpPr>
          <p:cNvPr id="56340" name="Rectangle 21"/>
          <p:cNvSpPr>
            <a:spLocks noChangeArrowheads="1"/>
          </p:cNvSpPr>
          <p:nvPr/>
        </p:nvSpPr>
        <p:spPr bwMode="auto">
          <a:xfrm>
            <a:off x="6804025" y="2708275"/>
            <a:ext cx="1511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516688" y="2852738"/>
            <a:ext cx="23050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2- Cierre Mordaza</a:t>
            </a:r>
          </a:p>
        </p:txBody>
      </p:sp>
      <p:sp>
        <p:nvSpPr>
          <p:cNvPr id="56342" name="Rectangle 21"/>
          <p:cNvSpPr>
            <a:spLocks noChangeArrowheads="1"/>
          </p:cNvSpPr>
          <p:nvPr/>
        </p:nvSpPr>
        <p:spPr bwMode="auto">
          <a:xfrm>
            <a:off x="3924300" y="2492375"/>
            <a:ext cx="15113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43" name="Rectangle 21"/>
          <p:cNvSpPr>
            <a:spLocks noChangeArrowheads="1"/>
          </p:cNvSpPr>
          <p:nvPr/>
        </p:nvSpPr>
        <p:spPr bwMode="auto">
          <a:xfrm>
            <a:off x="4932363" y="4221163"/>
            <a:ext cx="115252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44" name="Rectangle 21"/>
          <p:cNvSpPr>
            <a:spLocks noChangeArrowheads="1"/>
          </p:cNvSpPr>
          <p:nvPr/>
        </p:nvSpPr>
        <p:spPr bwMode="auto">
          <a:xfrm>
            <a:off x="250825" y="4292600"/>
            <a:ext cx="11525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6345" name="AutoShape 32"/>
          <p:cNvSpPr>
            <a:spLocks noChangeArrowheads="1"/>
          </p:cNvSpPr>
          <p:nvPr/>
        </p:nvSpPr>
        <p:spPr bwMode="auto">
          <a:xfrm>
            <a:off x="323850" y="4292600"/>
            <a:ext cx="1079500" cy="539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/>
              <a:t>F</a:t>
            </a:r>
          </a:p>
        </p:txBody>
      </p:sp>
      <p:sp>
        <p:nvSpPr>
          <p:cNvPr id="56346" name="AutoShape 33"/>
          <p:cNvSpPr>
            <a:spLocks noChangeArrowheads="1"/>
          </p:cNvSpPr>
          <p:nvPr/>
        </p:nvSpPr>
        <p:spPr bwMode="auto">
          <a:xfrm>
            <a:off x="5003800" y="4292600"/>
            <a:ext cx="1079500" cy="539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ATA2D5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95288" y="476250"/>
            <a:ext cx="84248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3635375" y="1196975"/>
            <a:ext cx="17287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Barra</a:t>
            </a: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 flipH="1">
            <a:off x="3348038" y="1557338"/>
            <a:ext cx="7921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2843213" y="549275"/>
            <a:ext cx="2017712" cy="755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Dado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 flipH="1">
            <a:off x="2700338" y="1052513"/>
            <a:ext cx="7921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350" name="Rectangle 21"/>
          <p:cNvSpPr>
            <a:spLocks noChangeArrowheads="1"/>
          </p:cNvSpPr>
          <p:nvPr/>
        </p:nvSpPr>
        <p:spPr bwMode="auto">
          <a:xfrm>
            <a:off x="395288" y="836613"/>
            <a:ext cx="17287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Punzón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1692275" y="1196975"/>
            <a:ext cx="287338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352" name="Rectangle 21"/>
          <p:cNvSpPr>
            <a:spLocks noChangeArrowheads="1"/>
          </p:cNvSpPr>
          <p:nvPr/>
        </p:nvSpPr>
        <p:spPr bwMode="auto">
          <a:xfrm>
            <a:off x="1619250" y="2708275"/>
            <a:ext cx="5689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7353" name="Rectangle 21"/>
          <p:cNvSpPr>
            <a:spLocks noChangeArrowheads="1"/>
          </p:cNvSpPr>
          <p:nvPr/>
        </p:nvSpPr>
        <p:spPr bwMode="auto">
          <a:xfrm>
            <a:off x="1547813" y="5084763"/>
            <a:ext cx="611981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1"/>
          <p:cNvSpPr>
            <a:spLocks noChangeArrowheads="1"/>
          </p:cNvSpPr>
          <p:nvPr/>
        </p:nvSpPr>
        <p:spPr bwMode="auto">
          <a:xfrm>
            <a:off x="3059113" y="5229225"/>
            <a:ext cx="2017712" cy="755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8370" name="Rectangle 21"/>
          <p:cNvSpPr>
            <a:spLocks noChangeArrowheads="1"/>
          </p:cNvSpPr>
          <p:nvPr/>
        </p:nvSpPr>
        <p:spPr bwMode="auto">
          <a:xfrm>
            <a:off x="1619250" y="2708275"/>
            <a:ext cx="5689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8371" name="Rectangle 21"/>
          <p:cNvSpPr>
            <a:spLocks noChangeArrowheads="1"/>
          </p:cNvSpPr>
          <p:nvPr/>
        </p:nvSpPr>
        <p:spPr bwMode="auto">
          <a:xfrm>
            <a:off x="3024188" y="5949950"/>
            <a:ext cx="377983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</a:t>
            </a:r>
          </a:p>
        </p:txBody>
      </p:sp>
      <p:sp>
        <p:nvSpPr>
          <p:cNvPr id="58372" name="object 2"/>
          <p:cNvSpPr>
            <a:spLocks noChangeArrowheads="1"/>
          </p:cNvSpPr>
          <p:nvPr/>
        </p:nvSpPr>
        <p:spPr bwMode="auto">
          <a:xfrm>
            <a:off x="250825" y="260350"/>
            <a:ext cx="8569325" cy="5400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58373" name="Rectangle 21"/>
          <p:cNvSpPr>
            <a:spLocks noChangeArrowheads="1"/>
          </p:cNvSpPr>
          <p:nvPr/>
        </p:nvSpPr>
        <p:spPr bwMode="auto">
          <a:xfrm>
            <a:off x="827088" y="188913"/>
            <a:ext cx="7129462" cy="755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600" b="1"/>
              <a:t>Proceso de Tornillos</a:t>
            </a:r>
          </a:p>
        </p:txBody>
      </p:sp>
      <p:sp>
        <p:nvSpPr>
          <p:cNvPr id="58374" name="Rectangle 21"/>
          <p:cNvSpPr>
            <a:spLocks noChangeArrowheads="1"/>
          </p:cNvSpPr>
          <p:nvPr/>
        </p:nvSpPr>
        <p:spPr bwMode="auto">
          <a:xfrm>
            <a:off x="179388" y="4076700"/>
            <a:ext cx="5545137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1- Corte                   4- Cabeza</a:t>
            </a:r>
          </a:p>
          <a:p>
            <a:r>
              <a:rPr lang="es-ES" sz="2400" b="1"/>
              <a:t>2- 1º Recalcado      5- Punta       </a:t>
            </a:r>
          </a:p>
          <a:p>
            <a:r>
              <a:rPr lang="es-ES" sz="2400" b="1"/>
              <a:t>3- 2º Recalcado      6- Rosca</a:t>
            </a:r>
          </a:p>
        </p:txBody>
      </p:sp>
      <p:sp>
        <p:nvSpPr>
          <p:cNvPr id="58375" name="Rectangle 14"/>
          <p:cNvSpPr>
            <a:spLocks noChangeArrowheads="1"/>
          </p:cNvSpPr>
          <p:nvPr/>
        </p:nvSpPr>
        <p:spPr bwMode="auto">
          <a:xfrm>
            <a:off x="6227763" y="2349500"/>
            <a:ext cx="2665412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5795963" y="3644900"/>
            <a:ext cx="28797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5940425" y="5157788"/>
            <a:ext cx="28797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8" name="Rectangle 17"/>
          <p:cNvSpPr>
            <a:spLocks noChangeArrowheads="1"/>
          </p:cNvSpPr>
          <p:nvPr/>
        </p:nvSpPr>
        <p:spPr bwMode="auto">
          <a:xfrm>
            <a:off x="7956550" y="2276475"/>
            <a:ext cx="2889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9" name="Rectangle 18"/>
          <p:cNvSpPr>
            <a:spLocks noChangeArrowheads="1"/>
          </p:cNvSpPr>
          <p:nvPr/>
        </p:nvSpPr>
        <p:spPr bwMode="auto">
          <a:xfrm>
            <a:off x="6516688" y="3573463"/>
            <a:ext cx="28733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bject 2"/>
          <p:cNvSpPr>
            <a:spLocks noChangeArrowheads="1"/>
          </p:cNvSpPr>
          <p:nvPr/>
        </p:nvSpPr>
        <p:spPr bwMode="auto">
          <a:xfrm>
            <a:off x="971550" y="549275"/>
            <a:ext cx="71294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59394" name="Rectangle 21"/>
          <p:cNvSpPr>
            <a:spLocks noChangeArrowheads="1"/>
          </p:cNvSpPr>
          <p:nvPr/>
        </p:nvSpPr>
        <p:spPr bwMode="auto">
          <a:xfrm>
            <a:off x="827088" y="188913"/>
            <a:ext cx="7561262" cy="1871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3600" b="1"/>
          </a:p>
        </p:txBody>
      </p:sp>
      <p:sp>
        <p:nvSpPr>
          <p:cNvPr id="59395" name="Rectangle 21"/>
          <p:cNvSpPr>
            <a:spLocks noChangeArrowheads="1"/>
          </p:cNvSpPr>
          <p:nvPr/>
        </p:nvSpPr>
        <p:spPr bwMode="auto">
          <a:xfrm>
            <a:off x="684213" y="1557338"/>
            <a:ext cx="10795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Corte</a:t>
            </a:r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1763713" y="1557338"/>
            <a:ext cx="122396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Primer Recalcado</a:t>
            </a:r>
          </a:p>
        </p:txBody>
      </p:sp>
      <p:sp>
        <p:nvSpPr>
          <p:cNvPr id="59397" name="Rectangle 21"/>
          <p:cNvSpPr>
            <a:spLocks noChangeArrowheads="1"/>
          </p:cNvSpPr>
          <p:nvPr/>
        </p:nvSpPr>
        <p:spPr bwMode="auto">
          <a:xfrm>
            <a:off x="2987675" y="1557338"/>
            <a:ext cx="12239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Segundo Recalcado</a:t>
            </a:r>
          </a:p>
        </p:txBody>
      </p:sp>
      <p:sp>
        <p:nvSpPr>
          <p:cNvPr id="59398" name="Rectangle 21"/>
          <p:cNvSpPr>
            <a:spLocks noChangeArrowheads="1"/>
          </p:cNvSpPr>
          <p:nvPr/>
        </p:nvSpPr>
        <p:spPr bwMode="auto">
          <a:xfrm>
            <a:off x="4356100" y="1557338"/>
            <a:ext cx="10795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Cabeza</a:t>
            </a:r>
          </a:p>
        </p:txBody>
      </p:sp>
      <p:sp>
        <p:nvSpPr>
          <p:cNvPr id="59399" name="Rectangle 21"/>
          <p:cNvSpPr>
            <a:spLocks noChangeArrowheads="1"/>
          </p:cNvSpPr>
          <p:nvPr/>
        </p:nvSpPr>
        <p:spPr bwMode="auto">
          <a:xfrm>
            <a:off x="5651500" y="1557338"/>
            <a:ext cx="10795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Punta</a:t>
            </a:r>
          </a:p>
        </p:txBody>
      </p:sp>
      <p:sp>
        <p:nvSpPr>
          <p:cNvPr id="59400" name="Rectangle 21"/>
          <p:cNvSpPr>
            <a:spLocks noChangeArrowheads="1"/>
          </p:cNvSpPr>
          <p:nvPr/>
        </p:nvSpPr>
        <p:spPr bwMode="auto">
          <a:xfrm>
            <a:off x="7019925" y="1557338"/>
            <a:ext cx="10795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 Rosca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Forjado con Rodillos</a:t>
            </a:r>
          </a:p>
          <a:p>
            <a:pPr algn="ctr">
              <a:spcBef>
                <a:spcPct val="20000"/>
              </a:spcBef>
            </a:pPr>
            <a:endParaRPr lang="es-ES_tradnl" sz="3600" b="1"/>
          </a:p>
          <a:p>
            <a:pPr>
              <a:spcBef>
                <a:spcPct val="20000"/>
              </a:spcBef>
            </a:pPr>
            <a:r>
              <a:rPr lang="es-ES_tradnl" sz="3600"/>
              <a:t>Proceso   de   Deformación  que  reduce  la sección transversal de una  Pieza Cilíndrica o Rectangular. </a:t>
            </a:r>
          </a:p>
          <a:p>
            <a:pPr>
              <a:spcBef>
                <a:spcPct val="20000"/>
              </a:spcBef>
            </a:pPr>
            <a:endParaRPr lang="es-ES_tradnl" sz="3600"/>
          </a:p>
          <a:p>
            <a:pPr>
              <a:spcBef>
                <a:spcPct val="20000"/>
              </a:spcBef>
            </a:pPr>
            <a:r>
              <a:rPr lang="es-ES_tradnl" sz="3600"/>
              <a:t>Los  Rodillos  giran  una  porción  de  vuelta  correspondiente   a    la   Deformación   que requiere el Semielaborado.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SATF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07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1"/>
          <p:cNvSpPr>
            <a:spLocks noChangeArrowheads="1"/>
          </p:cNvSpPr>
          <p:nvPr/>
        </p:nvSpPr>
        <p:spPr bwMode="auto">
          <a:xfrm>
            <a:off x="468313" y="1412875"/>
            <a:ext cx="17287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Rodillo</a:t>
            </a:r>
          </a:p>
        </p:txBody>
      </p:sp>
      <p:sp>
        <p:nvSpPr>
          <p:cNvPr id="61443" name="Rectangle 21"/>
          <p:cNvSpPr>
            <a:spLocks noChangeArrowheads="1"/>
          </p:cNvSpPr>
          <p:nvPr/>
        </p:nvSpPr>
        <p:spPr bwMode="auto">
          <a:xfrm>
            <a:off x="4500563" y="3284538"/>
            <a:ext cx="2519362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Semielaborado</a:t>
            </a:r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 flipH="1" flipV="1">
            <a:off x="4643438" y="2997200"/>
            <a:ext cx="3603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45" name="Rectangle 21"/>
          <p:cNvSpPr>
            <a:spLocks noChangeArrowheads="1"/>
          </p:cNvSpPr>
          <p:nvPr/>
        </p:nvSpPr>
        <p:spPr bwMode="auto">
          <a:xfrm>
            <a:off x="2555875" y="5445125"/>
            <a:ext cx="611981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61446" name="Rectangle 21"/>
          <p:cNvSpPr>
            <a:spLocks noChangeArrowheads="1"/>
          </p:cNvSpPr>
          <p:nvPr/>
        </p:nvSpPr>
        <p:spPr bwMode="auto">
          <a:xfrm>
            <a:off x="4067175" y="4941888"/>
            <a:ext cx="2159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 flipV="1">
            <a:off x="6588125" y="2924175"/>
            <a:ext cx="1368425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48" name="Rectangle 21"/>
          <p:cNvSpPr>
            <a:spLocks noChangeArrowheads="1"/>
          </p:cNvSpPr>
          <p:nvPr/>
        </p:nvSpPr>
        <p:spPr bwMode="auto">
          <a:xfrm>
            <a:off x="4427538" y="4508500"/>
            <a:ext cx="3097212" cy="97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Pestaña de Guía</a:t>
            </a:r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 flipH="1">
            <a:off x="3995738" y="5013325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6877050" y="5013325"/>
            <a:ext cx="719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1692275" y="1773238"/>
            <a:ext cx="792163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452" name="Rectangle 21"/>
          <p:cNvSpPr>
            <a:spLocks noChangeArrowheads="1"/>
          </p:cNvSpPr>
          <p:nvPr/>
        </p:nvSpPr>
        <p:spPr bwMode="auto">
          <a:xfrm>
            <a:off x="4572000" y="2060575"/>
            <a:ext cx="17287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61453" name="AutoShape 14"/>
          <p:cNvSpPr>
            <a:spLocks noChangeArrowheads="1"/>
          </p:cNvSpPr>
          <p:nvPr/>
        </p:nvSpPr>
        <p:spPr bwMode="auto">
          <a:xfrm>
            <a:off x="5148263" y="2781300"/>
            <a:ext cx="1439862" cy="539750"/>
          </a:xfrm>
          <a:prstGeom prst="leftArrow">
            <a:avLst>
              <a:gd name="adj1" fmla="val 50000"/>
              <a:gd name="adj2" fmla="val 66691"/>
            </a:avLst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Avance</a:t>
            </a:r>
          </a:p>
        </p:txBody>
      </p:sp>
      <p:sp>
        <p:nvSpPr>
          <p:cNvPr id="61454" name="Rectangle 21"/>
          <p:cNvSpPr>
            <a:spLocks noChangeArrowheads="1"/>
          </p:cNvSpPr>
          <p:nvPr/>
        </p:nvSpPr>
        <p:spPr bwMode="auto">
          <a:xfrm>
            <a:off x="5580063" y="1557338"/>
            <a:ext cx="17287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</a:pPr>
            <a:r>
              <a:rPr lang="es-ES_tradnl" sz="3600" b="1"/>
              <a:t>Forjado Orbital</a:t>
            </a:r>
          </a:p>
          <a:p>
            <a:pPr>
              <a:lnSpc>
                <a:spcPct val="170000"/>
              </a:lnSpc>
              <a:spcBef>
                <a:spcPct val="20000"/>
              </a:spcBef>
            </a:pPr>
            <a:endParaRPr lang="es-ES_tradnl" sz="3600"/>
          </a:p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es-ES_tradnl" sz="3600"/>
              <a:t>Proceso   de  Deformación   que  aplica   un Dado Superior Cónico  al  presionar  y  girar sobre un Semielaborado.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SAT10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6250"/>
            <a:ext cx="62642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1"/>
          <p:cNvSpPr>
            <a:spLocks noChangeArrowheads="1"/>
          </p:cNvSpPr>
          <p:nvPr/>
        </p:nvSpPr>
        <p:spPr bwMode="auto">
          <a:xfrm>
            <a:off x="4859338" y="2852738"/>
            <a:ext cx="25193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/>
              <a:t>Semielaborado</a:t>
            </a:r>
          </a:p>
        </p:txBody>
      </p:sp>
      <p:sp>
        <p:nvSpPr>
          <p:cNvPr id="63491" name="Rectangle 21"/>
          <p:cNvSpPr>
            <a:spLocks noChangeArrowheads="1"/>
          </p:cNvSpPr>
          <p:nvPr/>
        </p:nvSpPr>
        <p:spPr bwMode="auto">
          <a:xfrm>
            <a:off x="4859338" y="1989138"/>
            <a:ext cx="25193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/>
              <a:t>Dado Cónico</a:t>
            </a:r>
          </a:p>
        </p:txBody>
      </p:sp>
      <p:sp>
        <p:nvSpPr>
          <p:cNvPr id="63492" name="Rectangle 21"/>
          <p:cNvSpPr>
            <a:spLocks noChangeArrowheads="1"/>
          </p:cNvSpPr>
          <p:nvPr/>
        </p:nvSpPr>
        <p:spPr bwMode="auto">
          <a:xfrm>
            <a:off x="4932363" y="3284538"/>
            <a:ext cx="25193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/>
              <a:t>Dado Inferior</a:t>
            </a:r>
          </a:p>
        </p:txBody>
      </p:sp>
      <p:sp>
        <p:nvSpPr>
          <p:cNvPr id="63493" name="Rectangle 21"/>
          <p:cNvSpPr>
            <a:spLocks noChangeArrowheads="1"/>
          </p:cNvSpPr>
          <p:nvPr/>
        </p:nvSpPr>
        <p:spPr bwMode="auto">
          <a:xfrm>
            <a:off x="3924300" y="692150"/>
            <a:ext cx="38163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600" b="1"/>
              <a:t>Movimiento Orbital del Dado Cónico</a:t>
            </a:r>
          </a:p>
        </p:txBody>
      </p:sp>
      <p:sp>
        <p:nvSpPr>
          <p:cNvPr id="63494" name="Rectangle 21"/>
          <p:cNvSpPr>
            <a:spLocks noChangeArrowheads="1"/>
          </p:cNvSpPr>
          <p:nvPr/>
        </p:nvSpPr>
        <p:spPr bwMode="auto">
          <a:xfrm>
            <a:off x="4716463" y="4652963"/>
            <a:ext cx="37433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/>
              <a:t>Área de Contacto entre el Dado Cónico y el Semielaborado</a:t>
            </a:r>
          </a:p>
        </p:txBody>
      </p:sp>
      <p:sp>
        <p:nvSpPr>
          <p:cNvPr id="63495" name="Rectangle 21"/>
          <p:cNvSpPr>
            <a:spLocks noChangeArrowheads="1"/>
          </p:cNvSpPr>
          <p:nvPr/>
        </p:nvSpPr>
        <p:spPr bwMode="auto">
          <a:xfrm>
            <a:off x="3708400" y="1628775"/>
            <a:ext cx="3603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600" b="1"/>
          </a:p>
        </p:txBody>
      </p:sp>
      <p:sp>
        <p:nvSpPr>
          <p:cNvPr id="63496" name="AutoShape 13"/>
          <p:cNvSpPr>
            <a:spLocks noChangeArrowheads="1"/>
          </p:cNvSpPr>
          <p:nvPr/>
        </p:nvSpPr>
        <p:spPr bwMode="auto">
          <a:xfrm>
            <a:off x="3492500" y="1412875"/>
            <a:ext cx="539750" cy="900113"/>
          </a:xfrm>
          <a:prstGeom prst="downArrow">
            <a:avLst>
              <a:gd name="adj1" fmla="val 50000"/>
              <a:gd name="adj2" fmla="val 41691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F</a:t>
            </a:r>
            <a:endParaRPr lang="es-ES" sz="1600" b="1"/>
          </a:p>
        </p:txBody>
      </p:sp>
      <p:sp>
        <p:nvSpPr>
          <p:cNvPr id="63497" name="Rectangle 21"/>
          <p:cNvSpPr>
            <a:spLocks noChangeArrowheads="1"/>
          </p:cNvSpPr>
          <p:nvPr/>
        </p:nvSpPr>
        <p:spPr bwMode="auto">
          <a:xfrm>
            <a:off x="4067175" y="5157788"/>
            <a:ext cx="433388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600" b="1"/>
          </a:p>
        </p:txBody>
      </p:sp>
      <p:sp>
        <p:nvSpPr>
          <p:cNvPr id="63498" name="Rectangle 21"/>
          <p:cNvSpPr>
            <a:spLocks noChangeArrowheads="1"/>
          </p:cNvSpPr>
          <p:nvPr/>
        </p:nvSpPr>
        <p:spPr bwMode="auto">
          <a:xfrm>
            <a:off x="3708400" y="5157788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600" b="1"/>
          </a:p>
        </p:txBody>
      </p:sp>
      <p:sp>
        <p:nvSpPr>
          <p:cNvPr id="63499" name="Line 13"/>
          <p:cNvSpPr>
            <a:spLocks noChangeShapeType="1"/>
          </p:cNvSpPr>
          <p:nvPr/>
        </p:nvSpPr>
        <p:spPr bwMode="auto">
          <a:xfrm flipH="1">
            <a:off x="3635375" y="5229225"/>
            <a:ext cx="1368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ATB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5693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588125" y="620713"/>
            <a:ext cx="1490663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Rodillo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403350" y="3716338"/>
            <a:ext cx="19939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Semielaborado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9750" y="476250"/>
            <a:ext cx="18002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243888" y="2636838"/>
            <a:ext cx="57626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555875" y="1844675"/>
            <a:ext cx="863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50825" y="2060575"/>
            <a:ext cx="2736850" cy="1800225"/>
          </a:xfrm>
          <a:prstGeom prst="rightArrow">
            <a:avLst>
              <a:gd name="adj1" fmla="val 50000"/>
              <a:gd name="adj2" fmla="val 38007"/>
            </a:avLst>
          </a:prstGeom>
          <a:solidFill>
            <a:schemeClr val="bg1"/>
          </a:solidFill>
          <a:ln w="508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/>
              <a:t>Avance del Semielaborado</a:t>
            </a: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3348038" y="3500438"/>
            <a:ext cx="9144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3419475" y="3284538"/>
            <a:ext cx="576263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6227763" y="1125538"/>
            <a:ext cx="649287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3" name="AutoShape 18"/>
          <p:cNvSpPr>
            <a:spLocks noChangeArrowheads="1"/>
          </p:cNvSpPr>
          <p:nvPr/>
        </p:nvSpPr>
        <p:spPr bwMode="auto">
          <a:xfrm rot="10572169">
            <a:off x="4932363" y="4149725"/>
            <a:ext cx="360362" cy="35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4" name="Rectangle 3"/>
          <p:cNvSpPr>
            <a:spLocks noChangeArrowheads="1"/>
          </p:cNvSpPr>
          <p:nvPr/>
        </p:nvSpPr>
        <p:spPr bwMode="auto">
          <a:xfrm>
            <a:off x="6300788" y="4508500"/>
            <a:ext cx="4318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5" name="Rectangle 3"/>
          <p:cNvSpPr>
            <a:spLocks noChangeArrowheads="1"/>
          </p:cNvSpPr>
          <p:nvPr/>
        </p:nvSpPr>
        <p:spPr bwMode="auto">
          <a:xfrm>
            <a:off x="3995738" y="1700213"/>
            <a:ext cx="4318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6" name="Rectangle 3"/>
          <p:cNvSpPr>
            <a:spLocks noChangeArrowheads="1"/>
          </p:cNvSpPr>
          <p:nvPr/>
        </p:nvSpPr>
        <p:spPr bwMode="auto">
          <a:xfrm>
            <a:off x="4500563" y="981075"/>
            <a:ext cx="4318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7" name="Rectangle 3"/>
          <p:cNvSpPr>
            <a:spLocks noChangeArrowheads="1"/>
          </p:cNvSpPr>
          <p:nvPr/>
        </p:nvSpPr>
        <p:spPr bwMode="auto">
          <a:xfrm>
            <a:off x="4140200" y="1268413"/>
            <a:ext cx="50323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8" name="Rectangle 3"/>
          <p:cNvSpPr>
            <a:spLocks noChangeArrowheads="1"/>
          </p:cNvSpPr>
          <p:nvPr/>
        </p:nvSpPr>
        <p:spPr bwMode="auto">
          <a:xfrm>
            <a:off x="3995738" y="3716338"/>
            <a:ext cx="468312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8449" name="AutoShape 18"/>
          <p:cNvSpPr>
            <a:spLocks noChangeArrowheads="1"/>
          </p:cNvSpPr>
          <p:nvPr/>
        </p:nvSpPr>
        <p:spPr bwMode="auto">
          <a:xfrm flipH="1">
            <a:off x="4932363" y="2420938"/>
            <a:ext cx="360362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Extrusión</a:t>
            </a:r>
          </a:p>
          <a:p>
            <a:endParaRPr lang="es-ES_tradnl" sz="3600"/>
          </a:p>
          <a:p>
            <a:r>
              <a:rPr lang="es-ES_tradnl" sz="3600"/>
              <a:t>Proceso   por  Compresión  donde  el  Metal fluye  a  través  de  la  abertura  de un Dado para darle forma a su sección transversal.</a:t>
            </a:r>
          </a:p>
          <a:p>
            <a:r>
              <a:rPr lang="es-ES_tradnl" sz="3600"/>
              <a:t>Se puede realizar en </a:t>
            </a:r>
            <a:r>
              <a:rPr lang="es-ES_tradnl" sz="3600">
                <a:solidFill>
                  <a:srgbClr val="0000FF"/>
                </a:solidFill>
              </a:rPr>
              <a:t>Frío</a:t>
            </a:r>
            <a:r>
              <a:rPr lang="es-ES_tradnl" sz="3600"/>
              <a:t> o en </a:t>
            </a:r>
            <a:r>
              <a:rPr lang="es-ES_tradnl" sz="3600">
                <a:solidFill>
                  <a:schemeClr val="accent2"/>
                </a:solidFill>
              </a:rPr>
              <a:t>Caliente</a:t>
            </a:r>
            <a:r>
              <a:rPr lang="es-ES_tradnl" sz="3600"/>
              <a:t>.</a:t>
            </a:r>
          </a:p>
          <a:p>
            <a:endParaRPr lang="es-ES_tradnl" sz="3600"/>
          </a:p>
          <a:p>
            <a:pPr>
              <a:buFontTx/>
              <a:buChar char="•"/>
            </a:pPr>
            <a:r>
              <a:rPr lang="es-ES_tradnl" sz="3600" b="1"/>
              <a:t> Extrusión Directa</a:t>
            </a:r>
          </a:p>
          <a:p>
            <a:pPr>
              <a:buFontTx/>
              <a:buChar char="•"/>
            </a:pPr>
            <a:endParaRPr lang="es-AR" sz="3600"/>
          </a:p>
          <a:p>
            <a:pPr>
              <a:buFontTx/>
              <a:buChar char="•"/>
            </a:pPr>
            <a:r>
              <a:rPr lang="es-ES_tradnl" sz="3600" b="1"/>
              <a:t> Extrusión Indirecta </a:t>
            </a:r>
            <a:endParaRPr lang="es-E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/>
              <a:t>Los Metales  incluyen:</a:t>
            </a:r>
          </a:p>
          <a:p>
            <a:endParaRPr lang="es-ES_tradnl" sz="3600"/>
          </a:p>
          <a:p>
            <a:pPr>
              <a:lnSpc>
                <a:spcPct val="120000"/>
              </a:lnSpc>
            </a:pPr>
            <a:r>
              <a:rPr lang="es-ES_tradnl" sz="3600"/>
              <a:t>Aluminio,  Cobre,  Magnesio,  Zinc,  Estaño, Acero y aleaciones. </a:t>
            </a:r>
          </a:p>
          <a:p>
            <a:pPr>
              <a:lnSpc>
                <a:spcPct val="120000"/>
              </a:lnSpc>
            </a:pPr>
            <a:endParaRPr lang="es-AR" sz="3600"/>
          </a:p>
          <a:p>
            <a:pPr>
              <a:lnSpc>
                <a:spcPct val="120000"/>
              </a:lnSpc>
            </a:pPr>
            <a:r>
              <a:rPr lang="es-ES_tradnl" sz="3600"/>
              <a:t>Del Aluminio  se  obtienen  Productos como Perfiles Estructurales  y  Marcos de Puertas y Ventanas.</a:t>
            </a:r>
            <a:endParaRPr lang="es-E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SAT43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883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Directa Perfiles Sólidos</a:t>
            </a:r>
            <a:endParaRPr lang="es-ES" sz="3600" b="1"/>
          </a:p>
        </p:txBody>
      </p:sp>
      <p:pic>
        <p:nvPicPr>
          <p:cNvPr id="66563" name="Picture 2" descr="SAT43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8835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21"/>
          <p:cNvSpPr>
            <a:spLocks noChangeArrowheads="1"/>
          </p:cNvSpPr>
          <p:nvPr/>
        </p:nvSpPr>
        <p:spPr bwMode="auto">
          <a:xfrm>
            <a:off x="1258888" y="2565400"/>
            <a:ext cx="154781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Pistón</a:t>
            </a:r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2339975" y="3141663"/>
            <a:ext cx="576263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6566" name="Rectangle 21"/>
          <p:cNvSpPr>
            <a:spLocks noChangeArrowheads="1"/>
          </p:cNvSpPr>
          <p:nvPr/>
        </p:nvSpPr>
        <p:spPr bwMode="auto">
          <a:xfrm>
            <a:off x="827088" y="3789363"/>
            <a:ext cx="8651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600" b="1"/>
          </a:p>
        </p:txBody>
      </p:sp>
      <p:sp>
        <p:nvSpPr>
          <p:cNvPr id="66567" name="AutoShape 8"/>
          <p:cNvSpPr>
            <a:spLocks noChangeArrowheads="1"/>
          </p:cNvSpPr>
          <p:nvPr/>
        </p:nvSpPr>
        <p:spPr bwMode="auto">
          <a:xfrm>
            <a:off x="900113" y="3284538"/>
            <a:ext cx="1079500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  <p:sp>
        <p:nvSpPr>
          <p:cNvPr id="66568" name="Rectangle 21"/>
          <p:cNvSpPr>
            <a:spLocks noChangeArrowheads="1"/>
          </p:cNvSpPr>
          <p:nvPr/>
        </p:nvSpPr>
        <p:spPr bwMode="auto">
          <a:xfrm>
            <a:off x="1547813" y="5229225"/>
            <a:ext cx="26638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400" b="1"/>
              <a:t>Tocho</a:t>
            </a:r>
          </a:p>
        </p:txBody>
      </p:sp>
      <p:sp>
        <p:nvSpPr>
          <p:cNvPr id="66569" name="Rectangle 21"/>
          <p:cNvSpPr>
            <a:spLocks noChangeArrowheads="1"/>
          </p:cNvSpPr>
          <p:nvPr/>
        </p:nvSpPr>
        <p:spPr bwMode="auto">
          <a:xfrm>
            <a:off x="3851275" y="4581525"/>
            <a:ext cx="720725" cy="536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66570" name="Rectangle 21"/>
          <p:cNvSpPr>
            <a:spLocks noChangeArrowheads="1"/>
          </p:cNvSpPr>
          <p:nvPr/>
        </p:nvSpPr>
        <p:spPr bwMode="auto">
          <a:xfrm>
            <a:off x="3995738" y="3933825"/>
            <a:ext cx="720725" cy="536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 flipV="1">
            <a:off x="3995738" y="4076700"/>
            <a:ext cx="360362" cy="129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6572" name="Rectangle 21"/>
          <p:cNvSpPr>
            <a:spLocks noChangeArrowheads="1"/>
          </p:cNvSpPr>
          <p:nvPr/>
        </p:nvSpPr>
        <p:spPr bwMode="auto">
          <a:xfrm>
            <a:off x="5580063" y="4581525"/>
            <a:ext cx="26638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Dado</a:t>
            </a:r>
          </a:p>
        </p:txBody>
      </p:sp>
      <p:sp>
        <p:nvSpPr>
          <p:cNvPr id="66573" name="Rectangle 21"/>
          <p:cNvSpPr>
            <a:spLocks noChangeArrowheads="1"/>
          </p:cNvSpPr>
          <p:nvPr/>
        </p:nvSpPr>
        <p:spPr bwMode="auto">
          <a:xfrm>
            <a:off x="5219700" y="4581525"/>
            <a:ext cx="287338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 flipH="1" flipV="1">
            <a:off x="5003800" y="4292600"/>
            <a:ext cx="647700" cy="649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6575" name="Rectangle 21"/>
          <p:cNvSpPr>
            <a:spLocks noChangeArrowheads="1"/>
          </p:cNvSpPr>
          <p:nvPr/>
        </p:nvSpPr>
        <p:spPr bwMode="auto">
          <a:xfrm>
            <a:off x="4572000" y="1341438"/>
            <a:ext cx="26638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Contenedor</a:t>
            </a:r>
          </a:p>
        </p:txBody>
      </p:sp>
      <p:sp>
        <p:nvSpPr>
          <p:cNvPr id="66576" name="Line 17"/>
          <p:cNvSpPr>
            <a:spLocks noChangeShapeType="1"/>
          </p:cNvSpPr>
          <p:nvPr/>
        </p:nvSpPr>
        <p:spPr bwMode="auto">
          <a:xfrm flipH="1">
            <a:off x="4500563" y="2060575"/>
            <a:ext cx="287337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6577" name="Rectangle 21"/>
          <p:cNvSpPr>
            <a:spLocks noChangeArrowheads="1"/>
          </p:cNvSpPr>
          <p:nvPr/>
        </p:nvSpPr>
        <p:spPr bwMode="auto">
          <a:xfrm>
            <a:off x="5867400" y="2708275"/>
            <a:ext cx="302577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Perfil Extruido</a:t>
            </a:r>
          </a:p>
        </p:txBody>
      </p:sp>
      <p:sp>
        <p:nvSpPr>
          <p:cNvPr id="66578" name="Line 19"/>
          <p:cNvSpPr>
            <a:spLocks noChangeShapeType="1"/>
          </p:cNvSpPr>
          <p:nvPr/>
        </p:nvSpPr>
        <p:spPr bwMode="auto">
          <a:xfrm flipH="1">
            <a:off x="5795963" y="3357563"/>
            <a:ext cx="144462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6579" name="Rectangle 21"/>
          <p:cNvSpPr>
            <a:spLocks noChangeArrowheads="1"/>
          </p:cNvSpPr>
          <p:nvPr/>
        </p:nvSpPr>
        <p:spPr bwMode="auto">
          <a:xfrm>
            <a:off x="5724525" y="4292600"/>
            <a:ext cx="26638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2400" b="1"/>
          </a:p>
        </p:txBody>
      </p:sp>
      <p:sp>
        <p:nvSpPr>
          <p:cNvPr id="66580" name="Line 21"/>
          <p:cNvSpPr>
            <a:spLocks noChangeShapeType="1"/>
          </p:cNvSpPr>
          <p:nvPr/>
        </p:nvSpPr>
        <p:spPr bwMode="auto">
          <a:xfrm>
            <a:off x="6156325" y="3860800"/>
            <a:ext cx="10795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SATA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327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Directa Perfiles Huecos</a:t>
            </a:r>
            <a:endParaRPr lang="es-ES" sz="3600" b="1"/>
          </a:p>
        </p:txBody>
      </p:sp>
      <p:sp>
        <p:nvSpPr>
          <p:cNvPr id="67587" name="Rectangle 21"/>
          <p:cNvSpPr>
            <a:spLocks noChangeArrowheads="1"/>
          </p:cNvSpPr>
          <p:nvPr/>
        </p:nvSpPr>
        <p:spPr bwMode="auto">
          <a:xfrm>
            <a:off x="1187450" y="1484313"/>
            <a:ext cx="1547813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Pistón</a:t>
            </a:r>
          </a:p>
        </p:txBody>
      </p:sp>
      <p:sp>
        <p:nvSpPr>
          <p:cNvPr id="67588" name="Line 6"/>
          <p:cNvSpPr>
            <a:spLocks noChangeShapeType="1"/>
          </p:cNvSpPr>
          <p:nvPr/>
        </p:nvSpPr>
        <p:spPr bwMode="auto">
          <a:xfrm>
            <a:off x="2411413" y="2205038"/>
            <a:ext cx="504825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589" name="AutoShape 7"/>
          <p:cNvSpPr>
            <a:spLocks noChangeArrowheads="1"/>
          </p:cNvSpPr>
          <p:nvPr/>
        </p:nvSpPr>
        <p:spPr bwMode="auto">
          <a:xfrm>
            <a:off x="1042988" y="2205038"/>
            <a:ext cx="1079500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  <p:sp>
        <p:nvSpPr>
          <p:cNvPr id="67590" name="Rectangle 21"/>
          <p:cNvSpPr>
            <a:spLocks noChangeArrowheads="1"/>
          </p:cNvSpPr>
          <p:nvPr/>
        </p:nvSpPr>
        <p:spPr bwMode="auto">
          <a:xfrm>
            <a:off x="4427538" y="1268413"/>
            <a:ext cx="2808287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Contenedor</a:t>
            </a:r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 flipH="1">
            <a:off x="4211638" y="1773238"/>
            <a:ext cx="2873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592" name="Rectangle 21"/>
          <p:cNvSpPr>
            <a:spLocks noChangeArrowheads="1"/>
          </p:cNvSpPr>
          <p:nvPr/>
        </p:nvSpPr>
        <p:spPr bwMode="auto">
          <a:xfrm>
            <a:off x="5724525" y="1844675"/>
            <a:ext cx="3025775" cy="684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Perfil Extruido</a:t>
            </a:r>
          </a:p>
        </p:txBody>
      </p:sp>
      <p:sp>
        <p:nvSpPr>
          <p:cNvPr id="67593" name="Line 11"/>
          <p:cNvSpPr>
            <a:spLocks noChangeShapeType="1"/>
          </p:cNvSpPr>
          <p:nvPr/>
        </p:nvSpPr>
        <p:spPr bwMode="auto">
          <a:xfrm>
            <a:off x="6300788" y="23495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594" name="Rectangle 21"/>
          <p:cNvSpPr>
            <a:spLocks noChangeArrowheads="1"/>
          </p:cNvSpPr>
          <p:nvPr/>
        </p:nvSpPr>
        <p:spPr bwMode="auto">
          <a:xfrm flipH="1">
            <a:off x="5435600" y="3068638"/>
            <a:ext cx="1793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>
            <a:off x="5435600" y="2924175"/>
            <a:ext cx="2159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6" name="Rectangle 21"/>
          <p:cNvSpPr>
            <a:spLocks noChangeArrowheads="1"/>
          </p:cNvSpPr>
          <p:nvPr/>
        </p:nvSpPr>
        <p:spPr bwMode="auto">
          <a:xfrm>
            <a:off x="1692275" y="3644900"/>
            <a:ext cx="23034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400" b="1"/>
              <a:t>Tocho</a:t>
            </a:r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>
            <a:off x="3924300" y="3068638"/>
            <a:ext cx="287338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8" name="Rectangle 21"/>
          <p:cNvSpPr>
            <a:spLocks noChangeArrowheads="1"/>
          </p:cNvSpPr>
          <p:nvPr/>
        </p:nvSpPr>
        <p:spPr bwMode="auto">
          <a:xfrm>
            <a:off x="4211638" y="3573463"/>
            <a:ext cx="2303462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Dado</a:t>
            </a:r>
          </a:p>
        </p:txBody>
      </p:sp>
      <p:sp>
        <p:nvSpPr>
          <p:cNvPr id="67599" name="Rectangle 21"/>
          <p:cNvSpPr>
            <a:spLocks noChangeArrowheads="1"/>
          </p:cNvSpPr>
          <p:nvPr/>
        </p:nvSpPr>
        <p:spPr bwMode="auto">
          <a:xfrm>
            <a:off x="5651500" y="3284538"/>
            <a:ext cx="15478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Mandril</a:t>
            </a:r>
          </a:p>
        </p:txBody>
      </p:sp>
      <p:sp>
        <p:nvSpPr>
          <p:cNvPr id="67600" name="Rectangle 21"/>
          <p:cNvSpPr>
            <a:spLocks noChangeArrowheads="1"/>
          </p:cNvSpPr>
          <p:nvPr/>
        </p:nvSpPr>
        <p:spPr bwMode="auto">
          <a:xfrm>
            <a:off x="4859338" y="3284538"/>
            <a:ext cx="503237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67601" name="Line 20"/>
          <p:cNvSpPr>
            <a:spLocks noChangeShapeType="1"/>
          </p:cNvSpPr>
          <p:nvPr/>
        </p:nvSpPr>
        <p:spPr bwMode="auto">
          <a:xfrm flipH="1" flipV="1">
            <a:off x="4859338" y="3068638"/>
            <a:ext cx="288925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602" name="Rectangle 21"/>
          <p:cNvSpPr>
            <a:spLocks noChangeArrowheads="1"/>
          </p:cNvSpPr>
          <p:nvPr/>
        </p:nvSpPr>
        <p:spPr bwMode="auto">
          <a:xfrm>
            <a:off x="1116013" y="5589588"/>
            <a:ext cx="28797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Secciones Huecas</a:t>
            </a:r>
          </a:p>
        </p:txBody>
      </p:sp>
      <p:sp>
        <p:nvSpPr>
          <p:cNvPr id="67603" name="Rectangle 21"/>
          <p:cNvSpPr>
            <a:spLocks noChangeArrowheads="1"/>
          </p:cNvSpPr>
          <p:nvPr/>
        </p:nvSpPr>
        <p:spPr bwMode="auto">
          <a:xfrm>
            <a:off x="4643438" y="5589588"/>
            <a:ext cx="43211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Secciones Semihuecas</a:t>
            </a:r>
          </a:p>
        </p:txBody>
      </p:sp>
      <p:sp>
        <p:nvSpPr>
          <p:cNvPr id="67604" name="Rectangle 21"/>
          <p:cNvSpPr>
            <a:spLocks noChangeArrowheads="1"/>
          </p:cNvSpPr>
          <p:nvPr/>
        </p:nvSpPr>
        <p:spPr bwMode="auto">
          <a:xfrm>
            <a:off x="5795963" y="3068638"/>
            <a:ext cx="1081087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67605" name="Line 22"/>
          <p:cNvSpPr>
            <a:spLocks noChangeShapeType="1"/>
          </p:cNvSpPr>
          <p:nvPr/>
        </p:nvSpPr>
        <p:spPr bwMode="auto">
          <a:xfrm>
            <a:off x="6300788" y="2781300"/>
            <a:ext cx="10795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ChangeArrowheads="1"/>
          </p:cNvSpPr>
          <p:nvPr/>
        </p:nvSpPr>
        <p:spPr bwMode="auto">
          <a:xfrm>
            <a:off x="1331913" y="260350"/>
            <a:ext cx="763270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8610" name="Picture 3" descr="SATB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55967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Indirecta Perfiles Sólidos</a:t>
            </a:r>
            <a:endParaRPr lang="es-ES" sz="3600" b="1"/>
          </a:p>
        </p:txBody>
      </p:sp>
      <p:sp>
        <p:nvSpPr>
          <p:cNvPr id="68612" name="Rectangle 21"/>
          <p:cNvSpPr>
            <a:spLocks noChangeArrowheads="1"/>
          </p:cNvSpPr>
          <p:nvPr/>
        </p:nvSpPr>
        <p:spPr bwMode="auto">
          <a:xfrm>
            <a:off x="6011863" y="4437063"/>
            <a:ext cx="25923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Tocho</a:t>
            </a:r>
          </a:p>
        </p:txBody>
      </p:sp>
      <p:sp>
        <p:nvSpPr>
          <p:cNvPr id="68613" name="Rectangle 21"/>
          <p:cNvSpPr>
            <a:spLocks noChangeArrowheads="1"/>
          </p:cNvSpPr>
          <p:nvPr/>
        </p:nvSpPr>
        <p:spPr bwMode="auto">
          <a:xfrm>
            <a:off x="4500563" y="4437063"/>
            <a:ext cx="15113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Dado</a:t>
            </a:r>
          </a:p>
        </p:txBody>
      </p:sp>
      <p:sp>
        <p:nvSpPr>
          <p:cNvPr id="68614" name="Rectangle 21"/>
          <p:cNvSpPr>
            <a:spLocks noChangeArrowheads="1"/>
          </p:cNvSpPr>
          <p:nvPr/>
        </p:nvSpPr>
        <p:spPr bwMode="auto">
          <a:xfrm>
            <a:off x="4572000" y="3860800"/>
            <a:ext cx="16557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8615" name="Rectangle 21"/>
          <p:cNvSpPr>
            <a:spLocks noChangeArrowheads="1"/>
          </p:cNvSpPr>
          <p:nvPr/>
        </p:nvSpPr>
        <p:spPr bwMode="auto">
          <a:xfrm>
            <a:off x="5651500" y="3284538"/>
            <a:ext cx="2159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 flipH="1" flipV="1">
            <a:off x="5724525" y="3573463"/>
            <a:ext cx="360363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17" name="Line 11"/>
          <p:cNvSpPr>
            <a:spLocks noChangeShapeType="1"/>
          </p:cNvSpPr>
          <p:nvPr/>
        </p:nvSpPr>
        <p:spPr bwMode="auto">
          <a:xfrm flipH="1" flipV="1">
            <a:off x="4716463" y="3716338"/>
            <a:ext cx="142875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18" name="Rectangle 21"/>
          <p:cNvSpPr>
            <a:spLocks noChangeArrowheads="1"/>
          </p:cNvSpPr>
          <p:nvPr/>
        </p:nvSpPr>
        <p:spPr bwMode="auto">
          <a:xfrm>
            <a:off x="2484438" y="4797425"/>
            <a:ext cx="792162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8619" name="Rectangle 21"/>
          <p:cNvSpPr>
            <a:spLocks noChangeArrowheads="1"/>
          </p:cNvSpPr>
          <p:nvPr/>
        </p:nvSpPr>
        <p:spPr bwMode="auto">
          <a:xfrm>
            <a:off x="755650" y="3860800"/>
            <a:ext cx="2879725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Pistón</a:t>
            </a:r>
          </a:p>
        </p:txBody>
      </p:sp>
      <p:sp>
        <p:nvSpPr>
          <p:cNvPr id="68620" name="Line 15"/>
          <p:cNvSpPr>
            <a:spLocks noChangeShapeType="1"/>
          </p:cNvSpPr>
          <p:nvPr/>
        </p:nvSpPr>
        <p:spPr bwMode="auto">
          <a:xfrm flipV="1">
            <a:off x="2627313" y="3716338"/>
            <a:ext cx="360362" cy="649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21" name="Line 16"/>
          <p:cNvSpPr>
            <a:spLocks noChangeShapeType="1"/>
          </p:cNvSpPr>
          <p:nvPr/>
        </p:nvSpPr>
        <p:spPr bwMode="auto">
          <a:xfrm flipV="1">
            <a:off x="3276600" y="3573463"/>
            <a:ext cx="360363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22" name="Rectangle 21"/>
          <p:cNvSpPr>
            <a:spLocks noChangeArrowheads="1"/>
          </p:cNvSpPr>
          <p:nvPr/>
        </p:nvSpPr>
        <p:spPr bwMode="auto">
          <a:xfrm>
            <a:off x="2555875" y="5013325"/>
            <a:ext cx="32400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Perfil Extruido</a:t>
            </a:r>
          </a:p>
        </p:txBody>
      </p:sp>
      <p:sp>
        <p:nvSpPr>
          <p:cNvPr id="68623" name="Rectangle 21"/>
          <p:cNvSpPr>
            <a:spLocks noChangeArrowheads="1"/>
          </p:cNvSpPr>
          <p:nvPr/>
        </p:nvSpPr>
        <p:spPr bwMode="auto">
          <a:xfrm>
            <a:off x="5219700" y="1557338"/>
            <a:ext cx="280828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Contenedor</a:t>
            </a:r>
          </a:p>
        </p:txBody>
      </p:sp>
      <p:sp>
        <p:nvSpPr>
          <p:cNvPr id="68624" name="Line 21"/>
          <p:cNvSpPr>
            <a:spLocks noChangeShapeType="1"/>
          </p:cNvSpPr>
          <p:nvPr/>
        </p:nvSpPr>
        <p:spPr bwMode="auto">
          <a:xfrm flipH="1">
            <a:off x="4859338" y="2060575"/>
            <a:ext cx="43180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25" name="Rectangle 21"/>
          <p:cNvSpPr>
            <a:spLocks noChangeArrowheads="1"/>
          </p:cNvSpPr>
          <p:nvPr/>
        </p:nvSpPr>
        <p:spPr bwMode="auto">
          <a:xfrm>
            <a:off x="1403350" y="2636838"/>
            <a:ext cx="10795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8626" name="Line 24"/>
          <p:cNvSpPr>
            <a:spLocks noChangeShapeType="1"/>
          </p:cNvSpPr>
          <p:nvPr/>
        </p:nvSpPr>
        <p:spPr bwMode="auto">
          <a:xfrm flipH="1">
            <a:off x="2411413" y="3357563"/>
            <a:ext cx="10795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8627" name="AutoShape 7"/>
          <p:cNvSpPr>
            <a:spLocks noChangeArrowheads="1"/>
          </p:cNvSpPr>
          <p:nvPr/>
        </p:nvSpPr>
        <p:spPr bwMode="auto">
          <a:xfrm>
            <a:off x="1547813" y="3500438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  <p:sp>
        <p:nvSpPr>
          <p:cNvPr id="68628" name="AutoShape 7"/>
          <p:cNvSpPr>
            <a:spLocks noChangeArrowheads="1"/>
          </p:cNvSpPr>
          <p:nvPr/>
        </p:nvSpPr>
        <p:spPr bwMode="auto">
          <a:xfrm>
            <a:off x="1547813" y="2708275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1331913" y="260350"/>
            <a:ext cx="763270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9634" name="Picture 2" descr="SATB2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5166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Indirecta Perfiles Huecos</a:t>
            </a:r>
            <a:endParaRPr lang="es-ES" sz="3600" b="1"/>
          </a:p>
        </p:txBody>
      </p:sp>
      <p:sp>
        <p:nvSpPr>
          <p:cNvPr id="69636" name="Rectangle 21"/>
          <p:cNvSpPr>
            <a:spLocks noChangeArrowheads="1"/>
          </p:cNvSpPr>
          <p:nvPr/>
        </p:nvSpPr>
        <p:spPr bwMode="auto">
          <a:xfrm>
            <a:off x="5148263" y="1700213"/>
            <a:ext cx="2808287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Contenedor</a:t>
            </a:r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 flipH="1">
            <a:off x="5076825" y="2205038"/>
            <a:ext cx="21590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38" name="Rectangle 21"/>
          <p:cNvSpPr>
            <a:spLocks noChangeArrowheads="1"/>
          </p:cNvSpPr>
          <p:nvPr/>
        </p:nvSpPr>
        <p:spPr bwMode="auto">
          <a:xfrm>
            <a:off x="5508625" y="4508500"/>
            <a:ext cx="2879725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Tocho</a:t>
            </a:r>
          </a:p>
        </p:txBody>
      </p:sp>
      <p:sp>
        <p:nvSpPr>
          <p:cNvPr id="69639" name="Rectangle 21"/>
          <p:cNvSpPr>
            <a:spLocks noChangeArrowheads="1"/>
          </p:cNvSpPr>
          <p:nvPr/>
        </p:nvSpPr>
        <p:spPr bwMode="auto">
          <a:xfrm>
            <a:off x="4572000" y="4005263"/>
            <a:ext cx="13684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9640" name="Rectangle 21"/>
          <p:cNvSpPr>
            <a:spLocks noChangeArrowheads="1"/>
          </p:cNvSpPr>
          <p:nvPr/>
        </p:nvSpPr>
        <p:spPr bwMode="auto">
          <a:xfrm>
            <a:off x="5580063" y="3644900"/>
            <a:ext cx="215900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 flipH="1" flipV="1">
            <a:off x="5651500" y="3644900"/>
            <a:ext cx="288925" cy="935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42" name="Rectangle 21"/>
          <p:cNvSpPr>
            <a:spLocks noChangeArrowheads="1"/>
          </p:cNvSpPr>
          <p:nvPr/>
        </p:nvSpPr>
        <p:spPr bwMode="auto">
          <a:xfrm>
            <a:off x="4356100" y="4508500"/>
            <a:ext cx="11525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Dado</a:t>
            </a:r>
          </a:p>
        </p:txBody>
      </p:sp>
      <p:sp>
        <p:nvSpPr>
          <p:cNvPr id="69643" name="Rectangle 21"/>
          <p:cNvSpPr>
            <a:spLocks noChangeArrowheads="1"/>
          </p:cNvSpPr>
          <p:nvPr/>
        </p:nvSpPr>
        <p:spPr bwMode="auto">
          <a:xfrm>
            <a:off x="4500563" y="3860800"/>
            <a:ext cx="358775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 flipH="1" flipV="1">
            <a:off x="4572000" y="3573463"/>
            <a:ext cx="360363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45" name="Rectangle 21"/>
          <p:cNvSpPr>
            <a:spLocks noChangeArrowheads="1"/>
          </p:cNvSpPr>
          <p:nvPr/>
        </p:nvSpPr>
        <p:spPr bwMode="auto">
          <a:xfrm>
            <a:off x="1692275" y="3644900"/>
            <a:ext cx="14398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s-ES" sz="2400" b="1"/>
          </a:p>
        </p:txBody>
      </p:sp>
      <p:sp>
        <p:nvSpPr>
          <p:cNvPr id="69646" name="Rectangle 21"/>
          <p:cNvSpPr>
            <a:spLocks noChangeArrowheads="1"/>
          </p:cNvSpPr>
          <p:nvPr/>
        </p:nvSpPr>
        <p:spPr bwMode="auto">
          <a:xfrm>
            <a:off x="2051050" y="5013325"/>
            <a:ext cx="352901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Perfil Extruido</a:t>
            </a:r>
          </a:p>
        </p:txBody>
      </p:sp>
      <p:sp>
        <p:nvSpPr>
          <p:cNvPr id="69647" name="Rectangle 21"/>
          <p:cNvSpPr>
            <a:spLocks noChangeArrowheads="1"/>
          </p:cNvSpPr>
          <p:nvPr/>
        </p:nvSpPr>
        <p:spPr bwMode="auto">
          <a:xfrm>
            <a:off x="3132138" y="4005263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9648" name="Line 20"/>
          <p:cNvSpPr>
            <a:spLocks noChangeShapeType="1"/>
          </p:cNvSpPr>
          <p:nvPr/>
        </p:nvSpPr>
        <p:spPr bwMode="auto">
          <a:xfrm flipV="1">
            <a:off x="3276600" y="3860800"/>
            <a:ext cx="503238" cy="1223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49" name="AutoShape 7"/>
          <p:cNvSpPr>
            <a:spLocks noChangeArrowheads="1"/>
          </p:cNvSpPr>
          <p:nvPr/>
        </p:nvSpPr>
        <p:spPr bwMode="auto">
          <a:xfrm>
            <a:off x="1331913" y="2852738"/>
            <a:ext cx="1079500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  <p:sp>
        <p:nvSpPr>
          <p:cNvPr id="69650" name="Line 23"/>
          <p:cNvSpPr>
            <a:spLocks noChangeShapeType="1"/>
          </p:cNvSpPr>
          <p:nvPr/>
        </p:nvSpPr>
        <p:spPr bwMode="auto">
          <a:xfrm flipH="1">
            <a:off x="2627313" y="3068638"/>
            <a:ext cx="8636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51" name="Rectangle 21"/>
          <p:cNvSpPr>
            <a:spLocks noChangeArrowheads="1"/>
          </p:cNvSpPr>
          <p:nvPr/>
        </p:nvSpPr>
        <p:spPr bwMode="auto">
          <a:xfrm>
            <a:off x="2555875" y="2492375"/>
            <a:ext cx="13684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2400" b="1"/>
          </a:p>
        </p:txBody>
      </p:sp>
      <p:sp>
        <p:nvSpPr>
          <p:cNvPr id="69652" name="Line 25"/>
          <p:cNvSpPr>
            <a:spLocks noChangeShapeType="1"/>
          </p:cNvSpPr>
          <p:nvPr/>
        </p:nvSpPr>
        <p:spPr bwMode="auto">
          <a:xfrm flipH="1">
            <a:off x="2627313" y="3860800"/>
            <a:ext cx="8636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2051050" y="1341438"/>
            <a:ext cx="14398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" sz="2400" b="1"/>
              <a:t>Pistón</a:t>
            </a:r>
          </a:p>
        </p:txBody>
      </p:sp>
      <p:sp>
        <p:nvSpPr>
          <p:cNvPr id="69654" name="Line 27"/>
          <p:cNvSpPr>
            <a:spLocks noChangeShapeType="1"/>
          </p:cNvSpPr>
          <p:nvPr/>
        </p:nvSpPr>
        <p:spPr bwMode="auto">
          <a:xfrm>
            <a:off x="3419475" y="2276475"/>
            <a:ext cx="287338" cy="1225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2"/>
          <p:cNvSpPr>
            <a:spLocks noChangeArrowheads="1"/>
          </p:cNvSpPr>
          <p:nvPr/>
        </p:nvSpPr>
        <p:spPr bwMode="auto">
          <a:xfrm>
            <a:off x="323850" y="549275"/>
            <a:ext cx="8551863" cy="5111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1331913" y="260350"/>
            <a:ext cx="763270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Extrusión Directa Sólidos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object 2"/>
          <p:cNvSpPr>
            <a:spLocks noChangeArrowheads="1"/>
          </p:cNvSpPr>
          <p:nvPr/>
        </p:nvSpPr>
        <p:spPr bwMode="auto">
          <a:xfrm>
            <a:off x="468313" y="333375"/>
            <a:ext cx="8135937" cy="5400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755650" y="333375"/>
            <a:ext cx="7920038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/>
              <a:t>Extrusión Indirecta Sólidos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object 2"/>
          <p:cNvSpPr>
            <a:spLocks noChangeArrowheads="1"/>
          </p:cNvSpPr>
          <p:nvPr/>
        </p:nvSpPr>
        <p:spPr bwMode="auto">
          <a:xfrm>
            <a:off x="539750" y="693738"/>
            <a:ext cx="7920038" cy="504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3600" b="1"/>
              <a:t>Análisis de Extrusión</a:t>
            </a:r>
          </a:p>
          <a:p>
            <a:pPr algn="ctr">
              <a:lnSpc>
                <a:spcPct val="90000"/>
              </a:lnSpc>
            </a:pPr>
            <a:endParaRPr lang="es-ES_tradnl" sz="3600" b="1"/>
          </a:p>
          <a:p>
            <a:pPr>
              <a:lnSpc>
                <a:spcPct val="90000"/>
              </a:lnSpc>
            </a:pPr>
            <a:r>
              <a:rPr lang="es-ES_tradnl" sz="3600"/>
              <a:t>La Relación de Reducción de Extrusión es:</a:t>
            </a:r>
            <a:endParaRPr lang="es-AR" sz="3600"/>
          </a:p>
          <a:p>
            <a:pPr>
              <a:lnSpc>
                <a:spcPct val="90000"/>
              </a:lnSpc>
            </a:pPr>
            <a:endParaRPr lang="es-ES" sz="3600" b="1"/>
          </a:p>
          <a:p>
            <a:pPr algn="ctr">
              <a:lnSpc>
                <a:spcPct val="90000"/>
              </a:lnSpc>
            </a:pPr>
            <a:r>
              <a:rPr lang="es-ES" sz="3600" b="1"/>
              <a:t>rx = Ao / Af</a:t>
            </a:r>
            <a:endParaRPr lang="es-AR" sz="3600"/>
          </a:p>
          <a:p>
            <a:r>
              <a:rPr lang="es-ES_tradnl" sz="1800" b="1"/>
              <a:t>rx = Relación de Extrusión.</a:t>
            </a:r>
            <a:endParaRPr lang="es-AR" sz="1800" b="1"/>
          </a:p>
          <a:p>
            <a:r>
              <a:rPr lang="es-ES_tradnl" sz="1800" b="1"/>
              <a:t>Ao = Area de la sección transversal del Tocho Inicial (mm²).</a:t>
            </a:r>
          </a:p>
          <a:p>
            <a:r>
              <a:rPr lang="es-ES_tradnl" sz="1800" b="1"/>
              <a:t>Af = Área Final de la sección recta del Perfil Extruído (mm)².</a:t>
            </a:r>
            <a:r>
              <a:rPr lang="es-ES_tradnl" sz="1800"/>
              <a:t> </a:t>
            </a:r>
            <a:endParaRPr lang="es-AR" sz="1800"/>
          </a:p>
          <a:p>
            <a:endParaRPr lang="es-ES_tradnl" sz="1800" b="1"/>
          </a:p>
          <a:p>
            <a:pPr>
              <a:lnSpc>
                <a:spcPct val="90000"/>
              </a:lnSpc>
            </a:pPr>
            <a:r>
              <a:rPr lang="es-ES_tradnl" sz="3600"/>
              <a:t>La Deformación sin Fricción resulta: </a:t>
            </a:r>
            <a:endParaRPr lang="es-AR" sz="3600"/>
          </a:p>
          <a:p>
            <a:pPr algn="ctr">
              <a:lnSpc>
                <a:spcPct val="90000"/>
              </a:lnSpc>
            </a:pPr>
            <a:endParaRPr lang="es-ES" sz="3600" b="1"/>
          </a:p>
          <a:p>
            <a:pPr algn="ctr">
              <a:lnSpc>
                <a:spcPct val="90000"/>
              </a:lnSpc>
            </a:pPr>
            <a:r>
              <a:rPr lang="es-ES" sz="3600" b="1"/>
              <a:t>ε = ln (Ao / Af)</a:t>
            </a:r>
            <a:endParaRPr lang="es-AR" sz="3600"/>
          </a:p>
          <a:p>
            <a:r>
              <a:rPr lang="es-ES" sz="1800" b="1"/>
              <a:t>ε = Deformación específica.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600">
                <a:solidFill>
                  <a:srgbClr val="0000FF"/>
                </a:solidFill>
              </a:rPr>
              <a:t>La Laminación en Frío Produce</a:t>
            </a:r>
            <a:r>
              <a:rPr lang="es-AR" sz="3600"/>
              <a:t>:</a:t>
            </a:r>
          </a:p>
          <a:p>
            <a:endParaRPr lang="es-AR" sz="3600"/>
          </a:p>
          <a:p>
            <a:r>
              <a:rPr lang="es-AR" sz="2400" b="1"/>
              <a:t>Superficies Lisas.</a:t>
            </a:r>
          </a:p>
          <a:p>
            <a:r>
              <a:rPr lang="es-AR" sz="2400" b="1"/>
              <a:t>Dimensiones Precisas.</a:t>
            </a:r>
          </a:p>
          <a:p>
            <a:r>
              <a:rPr lang="es-AR" sz="2400" b="1"/>
              <a:t>Alta Resistencia.</a:t>
            </a:r>
          </a:p>
          <a:p>
            <a:r>
              <a:rPr lang="es-AR" sz="2400" b="1"/>
              <a:t>Tolerancias de 0,5 al 1 %. </a:t>
            </a:r>
          </a:p>
          <a:p>
            <a:endParaRPr lang="es-AR" sz="3600"/>
          </a:p>
          <a:p>
            <a:r>
              <a:rPr lang="es-AR" sz="3600">
                <a:solidFill>
                  <a:srgbClr val="FF0000"/>
                </a:solidFill>
              </a:rPr>
              <a:t>La Laminación en Caliente produce</a:t>
            </a:r>
            <a:r>
              <a:rPr lang="es-AR" sz="3600"/>
              <a:t>: </a:t>
            </a:r>
          </a:p>
          <a:p>
            <a:endParaRPr lang="es-AR" sz="3600"/>
          </a:p>
          <a:p>
            <a:r>
              <a:rPr lang="es-AR" sz="2400" b="1"/>
              <a:t>Superficies ligeramente Rugosas.</a:t>
            </a:r>
          </a:p>
          <a:p>
            <a:r>
              <a:rPr lang="es-AR" sz="2400" b="1"/>
              <a:t>Mediana Resistencia.</a:t>
            </a:r>
          </a:p>
          <a:p>
            <a:r>
              <a:rPr lang="es-AR" sz="2400" b="1"/>
              <a:t>Tolerancias de 2 al 5%.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3600"/>
              <a:t>La  Deformación Real  tiene Factores </a:t>
            </a:r>
            <a:r>
              <a:rPr lang="es-ES_tradnl" sz="3600" b="1"/>
              <a:t>a</a:t>
            </a:r>
            <a:r>
              <a:rPr lang="es-ES_tradnl" sz="3600"/>
              <a:t> y b, constantes empíricas del ángulo del Dado.</a:t>
            </a:r>
          </a:p>
          <a:p>
            <a:pPr>
              <a:lnSpc>
                <a:spcPct val="110000"/>
              </a:lnSpc>
            </a:pPr>
            <a:r>
              <a:rPr lang="es-ES_tradnl" sz="3600"/>
              <a:t>A mayor ángulo, mayor valor de </a:t>
            </a:r>
            <a:r>
              <a:rPr lang="es-ES_tradnl" sz="3600" b="1"/>
              <a:t>a</a:t>
            </a:r>
            <a:r>
              <a:rPr lang="es-ES_tradnl" sz="3600"/>
              <a:t> y </a:t>
            </a:r>
            <a:r>
              <a:rPr lang="es-ES_tradnl" sz="3600" b="1"/>
              <a:t>b</a:t>
            </a:r>
            <a:r>
              <a:rPr lang="es-ES_tradnl" sz="3600"/>
              <a:t>.</a:t>
            </a:r>
            <a:endParaRPr lang="es-AR" sz="3600"/>
          </a:p>
          <a:p>
            <a:endParaRPr lang="es-ES_tradnl" sz="3600"/>
          </a:p>
          <a:p>
            <a:pPr algn="ctr"/>
            <a:r>
              <a:rPr lang="es-ES_tradnl" sz="3600"/>
              <a:t> </a:t>
            </a:r>
            <a:r>
              <a:rPr lang="es-ES" sz="4800" b="1"/>
              <a:t>ε</a:t>
            </a:r>
            <a:r>
              <a:rPr lang="es-ES" sz="3600" b="1"/>
              <a:t>x = a + b x </a:t>
            </a:r>
            <a:r>
              <a:rPr lang="es-ES" sz="4800" b="1"/>
              <a:t>ε</a:t>
            </a:r>
            <a:endParaRPr lang="es-AR" sz="4800"/>
          </a:p>
          <a:p>
            <a:endParaRPr lang="es-ES" sz="2400" b="1"/>
          </a:p>
          <a:p>
            <a:r>
              <a:rPr lang="es-ES" sz="2400" b="1"/>
              <a:t>ε</a:t>
            </a:r>
            <a:r>
              <a:rPr lang="es-ES" sz="1800" b="1"/>
              <a:t>x  = Deformación Específica Real.</a:t>
            </a:r>
            <a:endParaRPr lang="es-AR" sz="1800" b="1"/>
          </a:p>
          <a:p>
            <a:endParaRPr lang="es-ES_tradnl" sz="1800" b="1"/>
          </a:p>
          <a:p>
            <a:pPr>
              <a:lnSpc>
                <a:spcPct val="120000"/>
              </a:lnSpc>
            </a:pPr>
            <a:r>
              <a:rPr lang="es-ES_tradnl" sz="3600" b="1"/>
              <a:t>   a</a:t>
            </a:r>
            <a:r>
              <a:rPr lang="es-ES_tradnl" sz="3600"/>
              <a:t> = 0,6 a 0,8 </a:t>
            </a:r>
            <a:endParaRPr lang="es-AR" sz="3600"/>
          </a:p>
          <a:p>
            <a:pPr>
              <a:lnSpc>
                <a:spcPct val="120000"/>
              </a:lnSpc>
            </a:pPr>
            <a:r>
              <a:rPr lang="es-ES_tradnl" sz="3600"/>
              <a:t>   </a:t>
            </a:r>
            <a:r>
              <a:rPr lang="es-ES_tradnl" sz="3600" b="1"/>
              <a:t>b </a:t>
            </a:r>
            <a:r>
              <a:rPr lang="es-ES_tradnl" sz="3600"/>
              <a:t>= 1,2 a 1,5</a:t>
            </a:r>
            <a:endParaRPr lang="es-E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600"/>
          </a:p>
          <a:p>
            <a:r>
              <a:rPr lang="es-ES_tradnl" sz="3600"/>
              <a:t>El Esfuerzo de Fluencia:</a:t>
            </a:r>
            <a:endParaRPr lang="es-AR" sz="3600"/>
          </a:p>
          <a:p>
            <a:pPr algn="ctr"/>
            <a:r>
              <a:rPr lang="es-ES_tradnl" b="1"/>
              <a:t>  </a:t>
            </a:r>
          </a:p>
          <a:p>
            <a:pPr algn="ctr"/>
            <a:endParaRPr lang="es-ES" sz="3600" b="1"/>
          </a:p>
          <a:p>
            <a:pPr algn="ctr"/>
            <a:r>
              <a:rPr lang="es-ES" sz="3600" b="1"/>
              <a:t>Yf = K x ε  / (1 + n)</a:t>
            </a:r>
            <a:endParaRPr lang="es-AR" sz="3600"/>
          </a:p>
          <a:p>
            <a:r>
              <a:rPr lang="es-ES_tradnl"/>
              <a:t> </a:t>
            </a:r>
          </a:p>
          <a:p>
            <a:pPr>
              <a:lnSpc>
                <a:spcPct val="160000"/>
              </a:lnSpc>
            </a:pPr>
            <a:r>
              <a:rPr lang="es-ES_tradnl" sz="1800" b="1"/>
              <a:t>K = Coeficiente de Resistencia (kg/mm²).</a:t>
            </a:r>
            <a:endParaRPr lang="es-AR" sz="1800" b="1"/>
          </a:p>
          <a:p>
            <a:pPr>
              <a:lnSpc>
                <a:spcPct val="160000"/>
              </a:lnSpc>
            </a:pPr>
            <a:r>
              <a:rPr lang="es-ES" sz="1800" b="1"/>
              <a:t> ε = Deformación Específica Ideal.</a:t>
            </a:r>
            <a:endParaRPr lang="es-AR" sz="1800" b="1"/>
          </a:p>
          <a:p>
            <a:pPr>
              <a:lnSpc>
                <a:spcPct val="160000"/>
              </a:lnSpc>
            </a:pPr>
            <a:r>
              <a:rPr lang="es-ES_tradnl" sz="1800" b="1"/>
              <a:t> n = Exponente de Endurecimiento por Deformación. 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4716463" y="2205038"/>
            <a:ext cx="144462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1800" b="1"/>
          </a:p>
          <a:p>
            <a:pPr>
              <a:lnSpc>
                <a:spcPct val="120000"/>
              </a:lnSpc>
            </a:pPr>
            <a:r>
              <a:rPr lang="es-ES_tradnl" sz="3600"/>
              <a:t>La  Presión  del  Pistón  para  comprimir  el Tocho a través de la abertura del dado es:</a:t>
            </a:r>
            <a:endParaRPr lang="es-AR" sz="3600"/>
          </a:p>
          <a:p>
            <a:pPr algn="ctr"/>
            <a:endParaRPr lang="es-ES" sz="3600" b="1"/>
          </a:p>
          <a:p>
            <a:pPr algn="ctr"/>
            <a:r>
              <a:rPr lang="es-ES" sz="3600" b="1"/>
              <a:t>p</a:t>
            </a:r>
            <a:r>
              <a:rPr lang="es-ES" sz="3600" b="1" i="1"/>
              <a:t> = </a:t>
            </a:r>
            <a:r>
              <a:rPr lang="es-ES" sz="3600" b="1"/>
              <a:t>Yf x (</a:t>
            </a:r>
            <a:r>
              <a:rPr lang="es-ES" sz="3600"/>
              <a:t>ε</a:t>
            </a:r>
            <a:r>
              <a:rPr lang="es-ES" sz="3600" b="1"/>
              <a:t>x + 2 L/D)</a:t>
            </a:r>
            <a:endParaRPr lang="es-AR" sz="3600"/>
          </a:p>
          <a:p>
            <a:endParaRPr lang="es-ES" sz="1800" b="1"/>
          </a:p>
          <a:p>
            <a:pPr>
              <a:lnSpc>
                <a:spcPct val="130000"/>
              </a:lnSpc>
            </a:pPr>
            <a:r>
              <a:rPr lang="es-ES" sz="1800" b="1"/>
              <a:t>p = Presión de Extrusión (kg/mm²). 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" sz="1800" b="1"/>
              <a:t>Yf = Esfuerzo de Fluencia Promedio (kg/mm²).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" sz="1800" b="1"/>
              <a:t>εx  = Deformación Específica Real.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_tradnl" sz="1800" b="1"/>
              <a:t>L = Longitud del Tocho (mm).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_tradnl" sz="1800" b="1"/>
              <a:t>D = Diámetro del Tocho (mm).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s-ES_tradnl" sz="3600"/>
              <a:t>La Fuerza del Pistón en la Extrusión: </a:t>
            </a:r>
            <a:endParaRPr lang="es-AR" sz="3600"/>
          </a:p>
          <a:p>
            <a:pPr>
              <a:lnSpc>
                <a:spcPct val="160000"/>
              </a:lnSpc>
            </a:pPr>
            <a:endParaRPr lang="es-ES_tradnl" sz="3600" b="1"/>
          </a:p>
          <a:p>
            <a:pPr algn="ctr">
              <a:lnSpc>
                <a:spcPct val="160000"/>
              </a:lnSpc>
            </a:pPr>
            <a:r>
              <a:rPr lang="es-ES_tradnl" sz="3600" b="1"/>
              <a:t>F = p x Ao </a:t>
            </a:r>
            <a:r>
              <a:rPr lang="es-ES_tradnl" sz="3600"/>
              <a:t> </a:t>
            </a:r>
            <a:endParaRPr lang="es-AR" sz="3600"/>
          </a:p>
          <a:p>
            <a:pPr>
              <a:lnSpc>
                <a:spcPct val="160000"/>
              </a:lnSpc>
            </a:pPr>
            <a:endParaRPr lang="es-ES_tradnl" sz="3600"/>
          </a:p>
          <a:p>
            <a:pPr>
              <a:lnSpc>
                <a:spcPct val="160000"/>
              </a:lnSpc>
            </a:pPr>
            <a:r>
              <a:rPr lang="es-ES_tradnl" sz="1800" b="1"/>
              <a:t>F = Fuerza de Extrusión (Kg).</a:t>
            </a:r>
            <a:endParaRPr lang="es-AR" sz="1800" b="1"/>
          </a:p>
          <a:p>
            <a:pPr>
              <a:lnSpc>
                <a:spcPct val="160000"/>
              </a:lnSpc>
            </a:pPr>
            <a:r>
              <a:rPr lang="es-ES" sz="1800" b="1"/>
              <a:t>p = Presión de Extrusión (kg/mm²). </a:t>
            </a:r>
            <a:endParaRPr lang="es-AR" sz="1800" b="1"/>
          </a:p>
          <a:p>
            <a:pPr>
              <a:lnSpc>
                <a:spcPct val="160000"/>
              </a:lnSpc>
            </a:pPr>
            <a:r>
              <a:rPr lang="es-ES_tradnl" sz="1800" b="1"/>
              <a:t>Ao = Area de la sección transversal del Tocho (mm²).</a:t>
            </a:r>
            <a:r>
              <a:rPr lang="es-ES_tradnl" sz="1800"/>
              <a:t> </a:t>
            </a:r>
            <a:endParaRPr lang="es-A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/>
              <a:t>La Potencia de Extrusión:</a:t>
            </a:r>
            <a:endParaRPr lang="es-AR" sz="3600"/>
          </a:p>
          <a:p>
            <a:endParaRPr lang="es-ES" sz="3600" b="1"/>
          </a:p>
          <a:p>
            <a:pPr algn="ctr"/>
            <a:r>
              <a:rPr lang="es-ES" sz="3600" b="1"/>
              <a:t>P = F x v / 75</a:t>
            </a:r>
            <a:r>
              <a:rPr lang="es-ES" sz="3600"/>
              <a:t> </a:t>
            </a:r>
            <a:endParaRPr lang="es-AR" sz="3600"/>
          </a:p>
          <a:p>
            <a:endParaRPr lang="es-ES" sz="3600"/>
          </a:p>
          <a:p>
            <a:r>
              <a:rPr lang="es-ES" sz="1800" b="1"/>
              <a:t>P = Potencia de Extrusión (CV).</a:t>
            </a:r>
            <a:endParaRPr lang="es-AR" sz="1800" b="1"/>
          </a:p>
          <a:p>
            <a:r>
              <a:rPr lang="es-ES_tradnl" sz="1800" b="1"/>
              <a:t>F = Fuerza de Extrusión (Kg).</a:t>
            </a:r>
            <a:endParaRPr lang="es-AR" sz="1800" b="1"/>
          </a:p>
          <a:p>
            <a:r>
              <a:rPr lang="es-ES_tradnl" sz="1800" b="1"/>
              <a:t>v = Velocidad del Pistón (m/s). </a:t>
            </a:r>
          </a:p>
          <a:p>
            <a:endParaRPr lang="es-ES_tradnl" sz="1800" b="1"/>
          </a:p>
          <a:p>
            <a:pPr algn="ctr"/>
            <a:r>
              <a:rPr lang="es-ES" sz="3600" b="1"/>
              <a:t>P = F x v / 76</a:t>
            </a:r>
            <a:r>
              <a:rPr lang="es-ES" sz="3600"/>
              <a:t> </a:t>
            </a:r>
          </a:p>
          <a:p>
            <a:endParaRPr lang="es-ES" sz="3600"/>
          </a:p>
          <a:p>
            <a:r>
              <a:rPr lang="es-ES" sz="1800" b="1"/>
              <a:t>P = Potencia de Extrusión (HP).</a:t>
            </a:r>
            <a:endParaRPr lang="es-AR" sz="1800" b="1"/>
          </a:p>
          <a:p>
            <a:r>
              <a:rPr lang="es-ES_tradnl" sz="1800" b="1"/>
              <a:t>F = Fuerza de Extrusión (Kg).</a:t>
            </a:r>
            <a:endParaRPr lang="es-AR" sz="1800" b="1"/>
          </a:p>
          <a:p>
            <a:r>
              <a:rPr lang="es-ES_tradnl" sz="1800" b="1"/>
              <a:t>v = Velocidad del Pistón (m/s). </a:t>
            </a: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Trefilado</a:t>
            </a:r>
          </a:p>
          <a:p>
            <a:pPr>
              <a:spcBef>
                <a:spcPct val="20000"/>
              </a:spcBef>
            </a:pPr>
            <a:endParaRPr lang="es-ES_tradnl" sz="3600" b="1"/>
          </a:p>
          <a:p>
            <a:pPr>
              <a:lnSpc>
                <a:spcPct val="180000"/>
              </a:lnSpc>
              <a:spcBef>
                <a:spcPct val="20000"/>
              </a:spcBef>
            </a:pPr>
            <a:r>
              <a:rPr lang="es-ES_tradnl" sz="3600"/>
              <a:t>Es un proceso generalmente en Frío, donde la   sección   transversal   de  una   Barra   o Alambre  se reduce  al  tirar  del  Material  a través de la abertura de un Dado.</a:t>
            </a:r>
            <a:endParaRPr lang="es-A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SAT9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64076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1"/>
          <p:cNvSpPr>
            <a:spLocks noChangeArrowheads="1"/>
          </p:cNvSpPr>
          <p:nvPr/>
        </p:nvSpPr>
        <p:spPr bwMode="auto">
          <a:xfrm>
            <a:off x="3708400" y="692150"/>
            <a:ext cx="3167063" cy="97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Trefila</a:t>
            </a:r>
          </a:p>
        </p:txBody>
      </p:sp>
      <p:sp>
        <p:nvSpPr>
          <p:cNvPr id="80899" name="Line 4"/>
          <p:cNvSpPr>
            <a:spLocks noChangeShapeType="1"/>
          </p:cNvSpPr>
          <p:nvPr/>
        </p:nvSpPr>
        <p:spPr bwMode="auto">
          <a:xfrm flipH="1">
            <a:off x="4572000" y="1412875"/>
            <a:ext cx="50482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0900" name="Rectangle 21"/>
          <p:cNvSpPr>
            <a:spLocks noChangeArrowheads="1"/>
          </p:cNvSpPr>
          <p:nvPr/>
        </p:nvSpPr>
        <p:spPr bwMode="auto">
          <a:xfrm>
            <a:off x="250825" y="1341438"/>
            <a:ext cx="2520950" cy="1258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Material Inicial</a:t>
            </a: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>
            <a:off x="2484438" y="2276475"/>
            <a:ext cx="503237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0902" name="Rectangle 21"/>
          <p:cNvSpPr>
            <a:spLocks noChangeArrowheads="1"/>
          </p:cNvSpPr>
          <p:nvPr/>
        </p:nvSpPr>
        <p:spPr bwMode="auto">
          <a:xfrm>
            <a:off x="5292725" y="3860800"/>
            <a:ext cx="3382963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Tamaño Final</a:t>
            </a:r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 flipH="1" flipV="1">
            <a:off x="5651500" y="3500438"/>
            <a:ext cx="288925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0904" name="Rectangle 21"/>
          <p:cNvSpPr>
            <a:spLocks noChangeArrowheads="1"/>
          </p:cNvSpPr>
          <p:nvPr/>
        </p:nvSpPr>
        <p:spPr bwMode="auto">
          <a:xfrm>
            <a:off x="468313" y="4221163"/>
            <a:ext cx="2374900" cy="118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05" name="Rectangle 21"/>
          <p:cNvSpPr>
            <a:spLocks noChangeArrowheads="1"/>
          </p:cNvSpPr>
          <p:nvPr/>
        </p:nvSpPr>
        <p:spPr bwMode="auto">
          <a:xfrm>
            <a:off x="539750" y="2492375"/>
            <a:ext cx="792163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06" name="Rectangle 21"/>
          <p:cNvSpPr>
            <a:spLocks noChangeArrowheads="1"/>
          </p:cNvSpPr>
          <p:nvPr/>
        </p:nvSpPr>
        <p:spPr bwMode="auto">
          <a:xfrm>
            <a:off x="1763713" y="3068638"/>
            <a:ext cx="649287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D0</a:t>
            </a:r>
          </a:p>
        </p:txBody>
      </p:sp>
      <p:sp>
        <p:nvSpPr>
          <p:cNvPr id="80907" name="Line 14"/>
          <p:cNvSpPr>
            <a:spLocks noChangeShapeType="1"/>
          </p:cNvSpPr>
          <p:nvPr/>
        </p:nvSpPr>
        <p:spPr bwMode="auto">
          <a:xfrm>
            <a:off x="2339975" y="2708275"/>
            <a:ext cx="0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0908" name="Rectangle 21"/>
          <p:cNvSpPr>
            <a:spLocks noChangeArrowheads="1"/>
          </p:cNvSpPr>
          <p:nvPr/>
        </p:nvSpPr>
        <p:spPr bwMode="auto">
          <a:xfrm>
            <a:off x="7019925" y="2997200"/>
            <a:ext cx="1728788" cy="118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09" name="Rectangle 21"/>
          <p:cNvSpPr>
            <a:spLocks noChangeArrowheads="1"/>
          </p:cNvSpPr>
          <p:nvPr/>
        </p:nvSpPr>
        <p:spPr bwMode="auto">
          <a:xfrm>
            <a:off x="6011863" y="1916113"/>
            <a:ext cx="936625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10" name="Rectangle 21"/>
          <p:cNvSpPr>
            <a:spLocks noChangeArrowheads="1"/>
          </p:cNvSpPr>
          <p:nvPr/>
        </p:nvSpPr>
        <p:spPr bwMode="auto">
          <a:xfrm>
            <a:off x="5940425" y="3284538"/>
            <a:ext cx="6111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Df</a:t>
            </a:r>
          </a:p>
        </p:txBody>
      </p:sp>
      <p:sp>
        <p:nvSpPr>
          <p:cNvPr id="80911" name="Line 19"/>
          <p:cNvSpPr>
            <a:spLocks noChangeShapeType="1"/>
          </p:cNvSpPr>
          <p:nvPr/>
        </p:nvSpPr>
        <p:spPr bwMode="auto">
          <a:xfrm>
            <a:off x="6516688" y="3213100"/>
            <a:ext cx="0" cy="611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0912" name="AutoShape 7"/>
          <p:cNvSpPr>
            <a:spLocks noChangeArrowheads="1"/>
          </p:cNvSpPr>
          <p:nvPr/>
        </p:nvSpPr>
        <p:spPr bwMode="auto">
          <a:xfrm>
            <a:off x="7019925" y="2997200"/>
            <a:ext cx="1079500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F</a:t>
            </a:r>
          </a:p>
        </p:txBody>
      </p:sp>
      <p:sp>
        <p:nvSpPr>
          <p:cNvPr id="80913" name="Rectangle 21"/>
          <p:cNvSpPr>
            <a:spLocks noChangeArrowheads="1"/>
          </p:cNvSpPr>
          <p:nvPr/>
        </p:nvSpPr>
        <p:spPr bwMode="auto">
          <a:xfrm>
            <a:off x="3708400" y="4292600"/>
            <a:ext cx="10080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14" name="Rectangle 21"/>
          <p:cNvSpPr>
            <a:spLocks noChangeArrowheads="1"/>
          </p:cNvSpPr>
          <p:nvPr/>
        </p:nvSpPr>
        <p:spPr bwMode="auto">
          <a:xfrm>
            <a:off x="4500563" y="3860800"/>
            <a:ext cx="2159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15" name="Rectangle 21"/>
          <p:cNvSpPr>
            <a:spLocks noChangeArrowheads="1"/>
          </p:cNvSpPr>
          <p:nvPr/>
        </p:nvSpPr>
        <p:spPr bwMode="auto">
          <a:xfrm>
            <a:off x="4067175" y="4076700"/>
            <a:ext cx="433388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2400" b="1"/>
          </a:p>
        </p:txBody>
      </p:sp>
      <p:sp>
        <p:nvSpPr>
          <p:cNvPr id="80916" name="Rectangle 21"/>
          <p:cNvSpPr>
            <a:spLocks noChangeArrowheads="1"/>
          </p:cNvSpPr>
          <p:nvPr/>
        </p:nvSpPr>
        <p:spPr bwMode="auto">
          <a:xfrm rot="-1461351">
            <a:off x="3924300" y="4005263"/>
            <a:ext cx="64928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Lc</a:t>
            </a:r>
          </a:p>
        </p:txBody>
      </p:sp>
      <p:sp>
        <p:nvSpPr>
          <p:cNvPr id="80917" name="Line 25"/>
          <p:cNvSpPr>
            <a:spLocks noChangeShapeType="1"/>
          </p:cNvSpPr>
          <p:nvPr/>
        </p:nvSpPr>
        <p:spPr bwMode="auto">
          <a:xfrm>
            <a:off x="3708400" y="4221163"/>
            <a:ext cx="287338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0918" name="Line 26"/>
          <p:cNvSpPr>
            <a:spLocks noChangeShapeType="1"/>
          </p:cNvSpPr>
          <p:nvPr/>
        </p:nvSpPr>
        <p:spPr bwMode="auto">
          <a:xfrm>
            <a:off x="4500563" y="3789363"/>
            <a:ext cx="28733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0919" name="Line 27"/>
          <p:cNvSpPr>
            <a:spLocks noChangeShapeType="1"/>
          </p:cNvSpPr>
          <p:nvPr/>
        </p:nvSpPr>
        <p:spPr bwMode="auto">
          <a:xfrm flipH="1">
            <a:off x="3924300" y="4292600"/>
            <a:ext cx="82708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SAT91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88931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Trefilado de Barras</a:t>
            </a:r>
          </a:p>
        </p:txBody>
      </p:sp>
      <p:sp>
        <p:nvSpPr>
          <p:cNvPr id="81923" name="Rectangle 21"/>
          <p:cNvSpPr>
            <a:spLocks noChangeArrowheads="1"/>
          </p:cNvSpPr>
          <p:nvPr/>
        </p:nvSpPr>
        <p:spPr bwMode="auto">
          <a:xfrm>
            <a:off x="2124075" y="3573463"/>
            <a:ext cx="28733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24" name="Rectangle 21"/>
          <p:cNvSpPr>
            <a:spLocks noChangeArrowheads="1"/>
          </p:cNvSpPr>
          <p:nvPr/>
        </p:nvSpPr>
        <p:spPr bwMode="auto">
          <a:xfrm>
            <a:off x="179388" y="3500438"/>
            <a:ext cx="23050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Cilindro Hidráulico</a:t>
            </a:r>
          </a:p>
        </p:txBody>
      </p:sp>
      <p:sp>
        <p:nvSpPr>
          <p:cNvPr id="81925" name="Line 7"/>
          <p:cNvSpPr>
            <a:spLocks noChangeShapeType="1"/>
          </p:cNvSpPr>
          <p:nvPr/>
        </p:nvSpPr>
        <p:spPr bwMode="auto">
          <a:xfrm>
            <a:off x="1908175" y="3933825"/>
            <a:ext cx="287338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26" name="Rectangle 21"/>
          <p:cNvSpPr>
            <a:spLocks noChangeArrowheads="1"/>
          </p:cNvSpPr>
          <p:nvPr/>
        </p:nvSpPr>
        <p:spPr bwMode="auto">
          <a:xfrm>
            <a:off x="7308850" y="1268413"/>
            <a:ext cx="28733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27" name="Rectangle 21"/>
          <p:cNvSpPr>
            <a:spLocks noChangeArrowheads="1"/>
          </p:cNvSpPr>
          <p:nvPr/>
        </p:nvSpPr>
        <p:spPr bwMode="auto">
          <a:xfrm>
            <a:off x="7380288" y="836613"/>
            <a:ext cx="1512887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Mesa</a:t>
            </a:r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 flipH="1">
            <a:off x="7524750" y="1484313"/>
            <a:ext cx="43180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29" name="Rectangle 21"/>
          <p:cNvSpPr>
            <a:spLocks noChangeArrowheads="1"/>
          </p:cNvSpPr>
          <p:nvPr/>
        </p:nvSpPr>
        <p:spPr bwMode="auto">
          <a:xfrm>
            <a:off x="5867400" y="4005263"/>
            <a:ext cx="21605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Guías de Salida</a:t>
            </a:r>
          </a:p>
        </p:txBody>
      </p:sp>
      <p:sp>
        <p:nvSpPr>
          <p:cNvPr id="81930" name="Rectangle 21"/>
          <p:cNvSpPr>
            <a:spLocks noChangeArrowheads="1"/>
          </p:cNvSpPr>
          <p:nvPr/>
        </p:nvSpPr>
        <p:spPr bwMode="auto">
          <a:xfrm>
            <a:off x="5651500" y="3644900"/>
            <a:ext cx="2174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31" name="Rectangle 21"/>
          <p:cNvSpPr>
            <a:spLocks noChangeArrowheads="1"/>
          </p:cNvSpPr>
          <p:nvPr/>
        </p:nvSpPr>
        <p:spPr bwMode="auto">
          <a:xfrm>
            <a:off x="7380288" y="1268413"/>
            <a:ext cx="1793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 flipH="1" flipV="1">
            <a:off x="5651500" y="3573463"/>
            <a:ext cx="360363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33" name="Rectangle 21"/>
          <p:cNvSpPr>
            <a:spLocks noChangeArrowheads="1"/>
          </p:cNvSpPr>
          <p:nvPr/>
        </p:nvSpPr>
        <p:spPr bwMode="auto">
          <a:xfrm>
            <a:off x="6732588" y="1484313"/>
            <a:ext cx="215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34" name="Rectangle 21"/>
          <p:cNvSpPr>
            <a:spLocks noChangeArrowheads="1"/>
          </p:cNvSpPr>
          <p:nvPr/>
        </p:nvSpPr>
        <p:spPr bwMode="auto">
          <a:xfrm>
            <a:off x="4716463" y="1052513"/>
            <a:ext cx="23050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Material Inicial</a:t>
            </a:r>
          </a:p>
        </p:txBody>
      </p:sp>
      <p:sp>
        <p:nvSpPr>
          <p:cNvPr id="81935" name="Line 17"/>
          <p:cNvSpPr>
            <a:spLocks noChangeShapeType="1"/>
          </p:cNvSpPr>
          <p:nvPr/>
        </p:nvSpPr>
        <p:spPr bwMode="auto">
          <a:xfrm>
            <a:off x="6659563" y="1484313"/>
            <a:ext cx="28892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36" name="Rectangle 21"/>
          <p:cNvSpPr>
            <a:spLocks noChangeArrowheads="1"/>
          </p:cNvSpPr>
          <p:nvPr/>
        </p:nvSpPr>
        <p:spPr bwMode="auto">
          <a:xfrm>
            <a:off x="5867400" y="1557338"/>
            <a:ext cx="215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37" name="Rectangle 21"/>
          <p:cNvSpPr>
            <a:spLocks noChangeArrowheads="1"/>
          </p:cNvSpPr>
          <p:nvPr/>
        </p:nvSpPr>
        <p:spPr bwMode="auto">
          <a:xfrm>
            <a:off x="3635375" y="1557338"/>
            <a:ext cx="23050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Bastidor de Dados</a:t>
            </a:r>
          </a:p>
        </p:txBody>
      </p:sp>
      <p:sp>
        <p:nvSpPr>
          <p:cNvPr id="81938" name="Line 20"/>
          <p:cNvSpPr>
            <a:spLocks noChangeShapeType="1"/>
          </p:cNvSpPr>
          <p:nvPr/>
        </p:nvSpPr>
        <p:spPr bwMode="auto">
          <a:xfrm>
            <a:off x="5795963" y="1916113"/>
            <a:ext cx="2889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39" name="Rectangle 21"/>
          <p:cNvSpPr>
            <a:spLocks noChangeArrowheads="1"/>
          </p:cNvSpPr>
          <p:nvPr/>
        </p:nvSpPr>
        <p:spPr bwMode="auto">
          <a:xfrm>
            <a:off x="3348038" y="2060575"/>
            <a:ext cx="2339975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Barras Estiradas</a:t>
            </a:r>
          </a:p>
        </p:txBody>
      </p:sp>
      <p:sp>
        <p:nvSpPr>
          <p:cNvPr id="81940" name="Line 22"/>
          <p:cNvSpPr>
            <a:spLocks noChangeShapeType="1"/>
          </p:cNvSpPr>
          <p:nvPr/>
        </p:nvSpPr>
        <p:spPr bwMode="auto">
          <a:xfrm>
            <a:off x="5435600" y="2420938"/>
            <a:ext cx="36195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2555875" y="2565400"/>
            <a:ext cx="191135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Corredera</a:t>
            </a:r>
          </a:p>
        </p:txBody>
      </p:sp>
      <p:sp>
        <p:nvSpPr>
          <p:cNvPr id="81942" name="Line 24"/>
          <p:cNvSpPr>
            <a:spLocks noChangeShapeType="1"/>
          </p:cNvSpPr>
          <p:nvPr/>
        </p:nvSpPr>
        <p:spPr bwMode="auto">
          <a:xfrm>
            <a:off x="4140200" y="2924175"/>
            <a:ext cx="4318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43" name="Rectangle 21"/>
          <p:cNvSpPr>
            <a:spLocks noChangeArrowheads="1"/>
          </p:cNvSpPr>
          <p:nvPr/>
        </p:nvSpPr>
        <p:spPr bwMode="auto">
          <a:xfrm>
            <a:off x="3132138" y="3141663"/>
            <a:ext cx="68421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1944" name="Line 27"/>
          <p:cNvSpPr>
            <a:spLocks noChangeShapeType="1"/>
          </p:cNvSpPr>
          <p:nvPr/>
        </p:nvSpPr>
        <p:spPr bwMode="auto">
          <a:xfrm flipH="1">
            <a:off x="3059113" y="3141663"/>
            <a:ext cx="1081087" cy="503237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/>
              <a:t>Trefilado de Alambres</a:t>
            </a:r>
          </a:p>
          <a:p>
            <a:pPr>
              <a:spcBef>
                <a:spcPct val="20000"/>
              </a:spcBef>
            </a:pPr>
            <a:endParaRPr lang="es-ES_tradnl" sz="3600"/>
          </a:p>
          <a:p>
            <a:r>
              <a:rPr lang="es-ES_tradnl" sz="3600"/>
              <a:t>Produce Alambres hasta Φ de 0,03 mm. </a:t>
            </a:r>
          </a:p>
          <a:p>
            <a:endParaRPr lang="es-ES_tradnl" sz="36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3600" b="1"/>
              <a:t> Estrecho Control Dimensional.</a:t>
            </a:r>
            <a:endParaRPr lang="es-AR" sz="36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3600" b="1"/>
              <a:t> Buen Acabado Superficial.</a:t>
            </a:r>
            <a:endParaRPr lang="es-AR" sz="36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3600" b="1"/>
              <a:t> Propiedades Mecánicas Mejoradas.</a:t>
            </a:r>
            <a:endParaRPr lang="es-AR" sz="36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sz="3600" b="1"/>
              <a:t> Elevada Producción (v = 50 m/seg.).</a:t>
            </a:r>
            <a:endParaRPr lang="es-AR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SAT9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1"/>
          <p:cNvSpPr>
            <a:spLocks noChangeArrowheads="1"/>
          </p:cNvSpPr>
          <p:nvPr/>
        </p:nvSpPr>
        <p:spPr bwMode="auto">
          <a:xfrm>
            <a:off x="179388" y="620713"/>
            <a:ext cx="266382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Alambre Inicial</a:t>
            </a:r>
          </a:p>
        </p:txBody>
      </p:sp>
      <p:sp>
        <p:nvSpPr>
          <p:cNvPr id="83971" name="Rectangle 21"/>
          <p:cNvSpPr>
            <a:spLocks noChangeArrowheads="1"/>
          </p:cNvSpPr>
          <p:nvPr/>
        </p:nvSpPr>
        <p:spPr bwMode="auto">
          <a:xfrm>
            <a:off x="755650" y="1989138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3972" name="Line 5"/>
          <p:cNvSpPr>
            <a:spLocks noChangeShapeType="1"/>
          </p:cNvSpPr>
          <p:nvPr/>
        </p:nvSpPr>
        <p:spPr bwMode="auto">
          <a:xfrm>
            <a:off x="468313" y="1557338"/>
            <a:ext cx="71437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3973" name="Rectangle 21"/>
          <p:cNvSpPr>
            <a:spLocks noChangeArrowheads="1"/>
          </p:cNvSpPr>
          <p:nvPr/>
        </p:nvSpPr>
        <p:spPr bwMode="auto">
          <a:xfrm>
            <a:off x="6732588" y="981075"/>
            <a:ext cx="2232025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Alambre Final</a:t>
            </a: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7954963" y="1773238"/>
            <a:ext cx="14605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3975" name="Rectangle 21"/>
          <p:cNvSpPr>
            <a:spLocks noChangeArrowheads="1"/>
          </p:cNvSpPr>
          <p:nvPr/>
        </p:nvSpPr>
        <p:spPr bwMode="auto">
          <a:xfrm>
            <a:off x="900113" y="4652963"/>
            <a:ext cx="6264275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Tambor Cabrestante con varias vueltas de Alambre</a:t>
            </a:r>
          </a:p>
        </p:txBody>
      </p:sp>
      <p:sp>
        <p:nvSpPr>
          <p:cNvPr id="83976" name="Rectangle 21"/>
          <p:cNvSpPr>
            <a:spLocks noChangeArrowheads="1"/>
          </p:cNvSpPr>
          <p:nvPr/>
        </p:nvSpPr>
        <p:spPr bwMode="auto">
          <a:xfrm>
            <a:off x="2051050" y="4437063"/>
            <a:ext cx="2159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3977" name="Rectangle 21"/>
          <p:cNvSpPr>
            <a:spLocks noChangeArrowheads="1"/>
          </p:cNvSpPr>
          <p:nvPr/>
        </p:nvSpPr>
        <p:spPr bwMode="auto">
          <a:xfrm>
            <a:off x="1835150" y="3860800"/>
            <a:ext cx="2159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3978" name="Line 11"/>
          <p:cNvSpPr>
            <a:spLocks noChangeShapeType="1"/>
          </p:cNvSpPr>
          <p:nvPr/>
        </p:nvSpPr>
        <p:spPr bwMode="auto">
          <a:xfrm flipH="1" flipV="1">
            <a:off x="1979613" y="4149725"/>
            <a:ext cx="288925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940425" y="2781300"/>
            <a:ext cx="1079500" cy="14398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0" name="Oval 15"/>
          <p:cNvSpPr>
            <a:spLocks noChangeArrowheads="1"/>
          </p:cNvSpPr>
          <p:nvPr/>
        </p:nvSpPr>
        <p:spPr bwMode="auto">
          <a:xfrm>
            <a:off x="3492500" y="2781300"/>
            <a:ext cx="1079500" cy="14398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1" name="Oval 16"/>
          <p:cNvSpPr>
            <a:spLocks noChangeArrowheads="1"/>
          </p:cNvSpPr>
          <p:nvPr/>
        </p:nvSpPr>
        <p:spPr bwMode="auto">
          <a:xfrm>
            <a:off x="1116013" y="2781300"/>
            <a:ext cx="1079500" cy="14398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2" name="AutoShape 17"/>
          <p:cNvSpPr>
            <a:spLocks noChangeArrowheads="1"/>
          </p:cNvSpPr>
          <p:nvPr/>
        </p:nvSpPr>
        <p:spPr bwMode="auto">
          <a:xfrm>
            <a:off x="1258888" y="3213100"/>
            <a:ext cx="719137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3" name="AutoShape 18"/>
          <p:cNvSpPr>
            <a:spLocks noChangeArrowheads="1"/>
          </p:cNvSpPr>
          <p:nvPr/>
        </p:nvSpPr>
        <p:spPr bwMode="auto">
          <a:xfrm>
            <a:off x="3708400" y="3213100"/>
            <a:ext cx="719138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4" name="AutoShape 19"/>
          <p:cNvSpPr>
            <a:spLocks noChangeArrowheads="1"/>
          </p:cNvSpPr>
          <p:nvPr/>
        </p:nvSpPr>
        <p:spPr bwMode="auto">
          <a:xfrm>
            <a:off x="6084888" y="3213100"/>
            <a:ext cx="719137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85" name="Rectangle 21"/>
          <p:cNvSpPr>
            <a:spLocks noChangeArrowheads="1"/>
          </p:cNvSpPr>
          <p:nvPr/>
        </p:nvSpPr>
        <p:spPr bwMode="auto">
          <a:xfrm>
            <a:off x="3132138" y="1341438"/>
            <a:ext cx="2016125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Trefila</a:t>
            </a:r>
          </a:p>
        </p:txBody>
      </p:sp>
      <p:sp>
        <p:nvSpPr>
          <p:cNvPr id="83986" name="Rectangle 21"/>
          <p:cNvSpPr>
            <a:spLocks noChangeArrowheads="1"/>
          </p:cNvSpPr>
          <p:nvPr/>
        </p:nvSpPr>
        <p:spPr bwMode="auto">
          <a:xfrm>
            <a:off x="2916238" y="1700213"/>
            <a:ext cx="1008062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83987" name="Rectangle 21"/>
          <p:cNvSpPr>
            <a:spLocks noChangeArrowheads="1"/>
          </p:cNvSpPr>
          <p:nvPr/>
        </p:nvSpPr>
        <p:spPr bwMode="auto">
          <a:xfrm>
            <a:off x="3492500" y="1989138"/>
            <a:ext cx="28733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83988" name="Line 23"/>
          <p:cNvSpPr>
            <a:spLocks noChangeShapeType="1"/>
          </p:cNvSpPr>
          <p:nvPr/>
        </p:nvSpPr>
        <p:spPr bwMode="auto">
          <a:xfrm flipH="1">
            <a:off x="2987675" y="1628775"/>
            <a:ext cx="2159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2771775" y="620713"/>
            <a:ext cx="3240088" cy="684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Caja de Lubricación</a:t>
            </a:r>
          </a:p>
        </p:txBody>
      </p:sp>
      <p:sp>
        <p:nvSpPr>
          <p:cNvPr id="83990" name="Line 25"/>
          <p:cNvSpPr>
            <a:spLocks noChangeShapeType="1"/>
          </p:cNvSpPr>
          <p:nvPr/>
        </p:nvSpPr>
        <p:spPr bwMode="auto">
          <a:xfrm flipH="1">
            <a:off x="2555875" y="1196975"/>
            <a:ext cx="360363" cy="1223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3991" name="AutoShape 26"/>
          <p:cNvSpPr>
            <a:spLocks noChangeArrowheads="1"/>
          </p:cNvSpPr>
          <p:nvPr/>
        </p:nvSpPr>
        <p:spPr bwMode="auto">
          <a:xfrm>
            <a:off x="755650" y="1628775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/>
              <a:t>V1</a:t>
            </a:r>
          </a:p>
        </p:txBody>
      </p:sp>
      <p:sp>
        <p:nvSpPr>
          <p:cNvPr id="83992" name="AutoShape 27"/>
          <p:cNvSpPr>
            <a:spLocks noChangeArrowheads="1"/>
          </p:cNvSpPr>
          <p:nvPr/>
        </p:nvSpPr>
        <p:spPr bwMode="auto">
          <a:xfrm>
            <a:off x="3276600" y="1700213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/>
              <a:t>V2</a:t>
            </a:r>
          </a:p>
        </p:txBody>
      </p:sp>
      <p:sp>
        <p:nvSpPr>
          <p:cNvPr id="83993" name="Rectangle 21"/>
          <p:cNvSpPr>
            <a:spLocks noChangeArrowheads="1"/>
          </p:cNvSpPr>
          <p:nvPr/>
        </p:nvSpPr>
        <p:spPr bwMode="auto">
          <a:xfrm>
            <a:off x="5724525" y="1773238"/>
            <a:ext cx="7921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83994" name="AutoShape 29"/>
          <p:cNvSpPr>
            <a:spLocks noChangeArrowheads="1"/>
          </p:cNvSpPr>
          <p:nvPr/>
        </p:nvSpPr>
        <p:spPr bwMode="auto">
          <a:xfrm>
            <a:off x="5724525" y="1773238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/>
              <a:t>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3600"/>
              <a:t>El Proceso de inicia con Lingotes  o  Colada Continua, pasando al Rodillo de Laminación para convertirlo en Lupia, Tocho o Plancha. </a:t>
            </a:r>
          </a:p>
          <a:p>
            <a:endParaRPr lang="es-ES_tradnl" sz="3600"/>
          </a:p>
          <a:p>
            <a:r>
              <a:rPr lang="es-ES_tradnl" sz="2400" b="1"/>
              <a:t>Lupia: </a:t>
            </a:r>
            <a:r>
              <a:rPr lang="es-ES_tradnl" sz="2400"/>
              <a:t>Sección cuadrada 150 mm x 150 mm o mayor, parte en general de la Colada Continua.</a:t>
            </a:r>
          </a:p>
          <a:p>
            <a:endParaRPr lang="es-AR" sz="2400"/>
          </a:p>
          <a:p>
            <a:r>
              <a:rPr lang="es-ES_tradnl" sz="2400" b="1"/>
              <a:t>Tocho:</a:t>
            </a:r>
            <a:r>
              <a:rPr lang="es-ES_tradnl" sz="2400"/>
              <a:t> Sección cuadrada  40 mm x 40 mm o mayor,  parte en general de la Colada Continua o de la Lupia.</a:t>
            </a:r>
          </a:p>
          <a:p>
            <a:endParaRPr lang="es-AR" sz="2400"/>
          </a:p>
          <a:p>
            <a:r>
              <a:rPr lang="es-ES_tradnl" sz="2400" b="1"/>
              <a:t>Plancha:</a:t>
            </a:r>
            <a:r>
              <a:rPr lang="es-ES_tradnl" sz="2400"/>
              <a:t> Sección rectangular 250 mm x 40 mm o mayor, parte en general del Lingote o de la Lupia.</a:t>
            </a:r>
            <a:endParaRPr lang="es-A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Análisis de Trefilado</a:t>
            </a:r>
          </a:p>
          <a:p>
            <a:endParaRPr lang="es-ES_tradnl" sz="3600" b="1"/>
          </a:p>
          <a:p>
            <a:r>
              <a:rPr lang="es-ES_tradnl" sz="3600"/>
              <a:t>El draft es la diferencia entre los Diámetros Inicial y Final:</a:t>
            </a:r>
            <a:endParaRPr lang="es-AR" sz="3600"/>
          </a:p>
          <a:p>
            <a:r>
              <a:rPr lang="es-ES_tradnl" sz="3600" b="1"/>
              <a:t> </a:t>
            </a:r>
            <a:endParaRPr lang="es-AR" sz="3600"/>
          </a:p>
          <a:p>
            <a:pPr algn="ctr"/>
            <a:r>
              <a:rPr lang="en-US" sz="3600" b="1"/>
              <a:t>d = Do - Df</a:t>
            </a:r>
            <a:endParaRPr lang="es-AR" sz="3600"/>
          </a:p>
          <a:p>
            <a:endParaRPr lang="en-US" sz="3600"/>
          </a:p>
          <a:p>
            <a:pPr>
              <a:lnSpc>
                <a:spcPct val="150000"/>
              </a:lnSpc>
            </a:pPr>
            <a:r>
              <a:rPr lang="en-US" sz="1800" b="1"/>
              <a:t>d    = draft (mm).</a:t>
            </a:r>
            <a:endParaRPr lang="es-AR" sz="1800" b="1"/>
          </a:p>
          <a:p>
            <a:pPr>
              <a:lnSpc>
                <a:spcPct val="150000"/>
              </a:lnSpc>
            </a:pPr>
            <a:r>
              <a:rPr lang="es-ES_tradnl" sz="1800" b="1"/>
              <a:t>Do = Diámetro Inicial del Material (mm).</a:t>
            </a:r>
            <a:endParaRPr lang="es-AR" sz="1800" b="1"/>
          </a:p>
          <a:p>
            <a:pPr>
              <a:lnSpc>
                <a:spcPct val="150000"/>
              </a:lnSpc>
            </a:pPr>
            <a:r>
              <a:rPr lang="es-ES_tradnl" sz="1800" b="1"/>
              <a:t>Df  = Diámetro Final del Material (mm).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/>
              <a:t>Sin fricción la Deformación Específica es:</a:t>
            </a:r>
            <a:endParaRPr lang="es-AR" sz="3600"/>
          </a:p>
          <a:p>
            <a:endParaRPr lang="es-ES" sz="3600" b="1"/>
          </a:p>
          <a:p>
            <a:pPr algn="ctr"/>
            <a:r>
              <a:rPr lang="es-ES" sz="3600" b="1"/>
              <a:t>ε = ln (Ao / Af)</a:t>
            </a:r>
            <a:endParaRPr lang="es-AR" sz="3600"/>
          </a:p>
          <a:p>
            <a:endParaRPr lang="es-ES" sz="3600" b="1"/>
          </a:p>
          <a:p>
            <a:r>
              <a:rPr lang="es-ES" sz="1800" b="1"/>
              <a:t>ε = Deformación Específica Ideal.</a:t>
            </a:r>
            <a:endParaRPr lang="es-AR" sz="1800" b="1"/>
          </a:p>
          <a:p>
            <a:r>
              <a:rPr lang="es-ES_tradnl" sz="1800" b="1"/>
              <a:t>Ao= Area Inicial de sección transversal del Material (mm²).</a:t>
            </a:r>
            <a:endParaRPr lang="es-AR" sz="1800" b="1"/>
          </a:p>
          <a:p>
            <a:r>
              <a:rPr lang="es-ES_tradnl" sz="1800" b="1"/>
              <a:t>Af = Area Final de la sección transversal del Material (mm²).</a:t>
            </a:r>
            <a:endParaRPr lang="es-AR" sz="1800" b="1"/>
          </a:p>
          <a:p>
            <a:endParaRPr lang="es-AR" sz="1800" b="1"/>
          </a:p>
          <a:p>
            <a:pPr>
              <a:lnSpc>
                <a:spcPct val="90000"/>
              </a:lnSpc>
            </a:pPr>
            <a:r>
              <a:rPr lang="es-ES_tradnl" sz="3600"/>
              <a:t>La Tensión sin fricción:</a:t>
            </a:r>
            <a:endParaRPr lang="es-AR" sz="3600"/>
          </a:p>
          <a:p>
            <a:pPr>
              <a:lnSpc>
                <a:spcPct val="90000"/>
              </a:lnSpc>
            </a:pPr>
            <a:r>
              <a:rPr lang="es-ES_tradnl" sz="3600"/>
              <a:t> </a:t>
            </a:r>
          </a:p>
          <a:p>
            <a:pPr algn="ctr">
              <a:lnSpc>
                <a:spcPct val="90000"/>
              </a:lnSpc>
            </a:pPr>
            <a:r>
              <a:rPr lang="es-ES_tradnl" sz="3600" b="1"/>
              <a:t>σ = Yf x </a:t>
            </a:r>
            <a:r>
              <a:rPr lang="es-ES" sz="3600" b="1"/>
              <a:t>ε </a:t>
            </a:r>
            <a:r>
              <a:rPr lang="es-ES_tradnl" sz="3600" b="1"/>
              <a:t>= Yf x </a:t>
            </a:r>
            <a:r>
              <a:rPr lang="es-ES" sz="3600" b="1"/>
              <a:t>ln (Ao / Af)</a:t>
            </a:r>
            <a:endParaRPr lang="es-AR" sz="3600"/>
          </a:p>
          <a:p>
            <a:r>
              <a:rPr lang="es-ES_tradnl"/>
              <a:t> </a:t>
            </a:r>
          </a:p>
          <a:p>
            <a:r>
              <a:rPr lang="es-ES_tradnl" sz="1800" b="1"/>
              <a:t>Yf = Esfuerzo de Fluencia Promedio (kg/mm²).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3600"/>
              <a:t>La   Tensión   Real   incluye   Factores   de corrección:</a:t>
            </a:r>
            <a:endParaRPr lang="es-AR" sz="3600"/>
          </a:p>
          <a:p>
            <a:pPr>
              <a:lnSpc>
                <a:spcPct val="130000"/>
              </a:lnSpc>
            </a:pPr>
            <a:endParaRPr lang="es-AR" sz="3600"/>
          </a:p>
          <a:p>
            <a:pPr algn="ctr">
              <a:lnSpc>
                <a:spcPct val="130000"/>
              </a:lnSpc>
            </a:pPr>
            <a:r>
              <a:rPr lang="es-ES_tradnl" sz="3600" b="1"/>
              <a:t>σd=Yf x (1 + µ/tgα) x Φ x ln</a:t>
            </a:r>
            <a:r>
              <a:rPr lang="es-ES" sz="3600" b="1"/>
              <a:t>(Ao/Af)</a:t>
            </a:r>
            <a:endParaRPr lang="es-AR" sz="3600"/>
          </a:p>
          <a:p>
            <a:pPr>
              <a:lnSpc>
                <a:spcPct val="130000"/>
              </a:lnSpc>
            </a:pPr>
            <a:endParaRPr lang="es-AR" sz="3600"/>
          </a:p>
          <a:p>
            <a:pPr>
              <a:lnSpc>
                <a:spcPct val="130000"/>
              </a:lnSpc>
            </a:pPr>
            <a:r>
              <a:rPr lang="es-ES_tradnl" sz="1800" b="1"/>
              <a:t>σd = Tensión de Estirado (kg/mm²).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_tradnl" sz="1800" b="1"/>
              <a:t>µ  = Coeficiente de Fricción Trefila-Material.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_tradnl" sz="1800" b="1"/>
              <a:t>α  = Angulo del dado.</a:t>
            </a:r>
            <a:endParaRPr lang="es-AR" sz="1800" b="1"/>
          </a:p>
          <a:p>
            <a:pPr>
              <a:lnSpc>
                <a:spcPct val="130000"/>
              </a:lnSpc>
            </a:pPr>
            <a:r>
              <a:rPr lang="es-ES_tradnl" sz="1800" b="1"/>
              <a:t>Φ = Factor de Deformación.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Φ = 0,88 + 0,12 x D / Lc</a:t>
            </a:r>
          </a:p>
          <a:p>
            <a:endParaRPr lang="es-AR" sz="3600"/>
          </a:p>
          <a:p>
            <a:r>
              <a:rPr lang="es-ES_tradnl" sz="1800" b="1"/>
              <a:t>D  = Diámetro promedio del Trabajo durante el Estirado (mm)</a:t>
            </a:r>
            <a:endParaRPr lang="es-AR" sz="1800" b="1"/>
          </a:p>
          <a:p>
            <a:r>
              <a:rPr lang="es-ES_tradnl" sz="1800" b="1"/>
              <a:t>Lc = Longitud de contacto Material - Trefila (mm).</a:t>
            </a:r>
            <a:endParaRPr lang="es-AR" sz="1800" b="1"/>
          </a:p>
          <a:p>
            <a:endParaRPr lang="es-AR" sz="1800" b="1"/>
          </a:p>
          <a:p>
            <a:pPr>
              <a:lnSpc>
                <a:spcPct val="80000"/>
              </a:lnSpc>
            </a:pPr>
            <a:r>
              <a:rPr lang="es-ES_tradnl" sz="3600"/>
              <a:t>Los valores de D y</a:t>
            </a:r>
            <a:r>
              <a:rPr lang="es-ES_tradnl" sz="3600" i="1"/>
              <a:t> </a:t>
            </a:r>
            <a:r>
              <a:rPr lang="es-ES_tradnl" sz="3600"/>
              <a:t>Lc se determinan por:</a:t>
            </a:r>
          </a:p>
          <a:p>
            <a:pPr>
              <a:lnSpc>
                <a:spcPct val="80000"/>
              </a:lnSpc>
            </a:pPr>
            <a:endParaRPr lang="es-AR" sz="3600"/>
          </a:p>
          <a:p>
            <a:pPr algn="ctr">
              <a:lnSpc>
                <a:spcPct val="80000"/>
              </a:lnSpc>
            </a:pPr>
            <a:r>
              <a:rPr lang="es-ES_tradnl" sz="3600"/>
              <a:t> </a:t>
            </a:r>
            <a:r>
              <a:rPr lang="en-US" sz="3600" b="1"/>
              <a:t>D = (Do + Df) / 2</a:t>
            </a:r>
          </a:p>
          <a:p>
            <a:pPr algn="ctr">
              <a:lnSpc>
                <a:spcPct val="80000"/>
              </a:lnSpc>
            </a:pPr>
            <a:endParaRPr lang="es-AR" sz="3600"/>
          </a:p>
          <a:p>
            <a:pPr algn="ctr">
              <a:lnSpc>
                <a:spcPct val="80000"/>
              </a:lnSpc>
            </a:pPr>
            <a:r>
              <a:rPr lang="es-ES" sz="3600" b="1"/>
              <a:t>Lc = (Do – Df) / 2 sen</a:t>
            </a:r>
            <a:r>
              <a:rPr lang="es-ES_tradnl" sz="3600" b="1"/>
              <a:t>α</a:t>
            </a:r>
            <a:endParaRPr lang="es-AR" sz="3600"/>
          </a:p>
          <a:p>
            <a:endParaRPr lang="es-ES_tradnl" sz="3600"/>
          </a:p>
          <a:p>
            <a:r>
              <a:rPr lang="es-ES_tradnl" sz="1800" b="1"/>
              <a:t>α  = Angulo de la Trefila.</a:t>
            </a:r>
            <a:endParaRPr lang="es-AR" sz="1800" b="1"/>
          </a:p>
          <a:p>
            <a:r>
              <a:rPr lang="es-ES_tradnl" sz="1800" b="1"/>
              <a:t>Do = Diámetro Inicial del Material (mm).</a:t>
            </a:r>
            <a:endParaRPr lang="es-AR" sz="1800" b="1"/>
          </a:p>
          <a:p>
            <a:r>
              <a:rPr lang="es-ES_tradnl" sz="1800" b="1"/>
              <a:t>Df  = Diámetro Final del Material (mm).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/>
              <a:t>La Fuerza de Estirado en el Trefilado es:</a:t>
            </a:r>
            <a:endParaRPr lang="es-AR" sz="3600"/>
          </a:p>
          <a:p>
            <a:pPr>
              <a:lnSpc>
                <a:spcPct val="80000"/>
              </a:lnSpc>
            </a:pPr>
            <a:r>
              <a:rPr lang="es-ES" sz="3600" b="1"/>
              <a:t> </a:t>
            </a:r>
          </a:p>
          <a:p>
            <a:pPr algn="ctr">
              <a:lnSpc>
                <a:spcPct val="80000"/>
              </a:lnSpc>
            </a:pPr>
            <a:r>
              <a:rPr lang="en-GB" sz="3600" b="1"/>
              <a:t>F = </a:t>
            </a:r>
            <a:r>
              <a:rPr lang="es-ES_tradnl" sz="3600" b="1"/>
              <a:t>σ</a:t>
            </a:r>
            <a:r>
              <a:rPr lang="en-GB" sz="3600" b="1"/>
              <a:t>d x Af</a:t>
            </a:r>
            <a:endParaRPr lang="es-AR" sz="3600"/>
          </a:p>
          <a:p>
            <a:pPr>
              <a:lnSpc>
                <a:spcPct val="80000"/>
              </a:lnSpc>
            </a:pPr>
            <a:endParaRPr lang="es-ES_tradnl" sz="3600"/>
          </a:p>
          <a:p>
            <a:pPr>
              <a:lnSpc>
                <a:spcPct val="110000"/>
              </a:lnSpc>
            </a:pPr>
            <a:r>
              <a:rPr lang="es-ES_tradnl" sz="1800" b="1"/>
              <a:t>F = Fuerza de Estirado (kg).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σd = Tensión de Estirado (kg/mm²).</a:t>
            </a:r>
            <a:endParaRPr lang="es-AR" sz="1800" b="1"/>
          </a:p>
          <a:p>
            <a:pPr>
              <a:lnSpc>
                <a:spcPct val="110000"/>
              </a:lnSpc>
            </a:pPr>
            <a:r>
              <a:rPr lang="es-ES_tradnl" sz="1800" b="1"/>
              <a:t>Af = Area Final de la sección transversal del Material (mm²).</a:t>
            </a:r>
            <a:endParaRPr lang="es-AR" sz="1800" b="1"/>
          </a:p>
          <a:p>
            <a:pPr>
              <a:lnSpc>
                <a:spcPct val="80000"/>
              </a:lnSpc>
            </a:pPr>
            <a:endParaRPr lang="es-ES_tradnl" sz="1800" b="1"/>
          </a:p>
          <a:p>
            <a:pPr>
              <a:lnSpc>
                <a:spcPct val="80000"/>
              </a:lnSpc>
            </a:pPr>
            <a:r>
              <a:rPr lang="es-ES_tradnl" sz="3600"/>
              <a:t>La potencia requerida:</a:t>
            </a:r>
            <a:endParaRPr lang="es-AR" sz="3600"/>
          </a:p>
          <a:p>
            <a:pPr>
              <a:lnSpc>
                <a:spcPct val="80000"/>
              </a:lnSpc>
            </a:pPr>
            <a:r>
              <a:rPr lang="es-ES" sz="3600" b="1"/>
              <a:t> </a:t>
            </a:r>
            <a:endParaRPr lang="es-AR" sz="3600"/>
          </a:p>
          <a:p>
            <a:pPr algn="ctr">
              <a:lnSpc>
                <a:spcPct val="80000"/>
              </a:lnSpc>
            </a:pPr>
            <a:r>
              <a:rPr lang="es-ES" sz="3600" b="1"/>
              <a:t>P = F x v / 75</a:t>
            </a:r>
            <a:endParaRPr lang="es-AR" sz="3600"/>
          </a:p>
          <a:p>
            <a:pPr>
              <a:lnSpc>
                <a:spcPct val="80000"/>
              </a:lnSpc>
            </a:pPr>
            <a:r>
              <a:rPr lang="es-ES"/>
              <a:t> </a:t>
            </a:r>
            <a:endParaRPr lang="es-AR"/>
          </a:p>
          <a:p>
            <a:r>
              <a:rPr lang="es-ES" sz="1800" b="1"/>
              <a:t>P = Potencia de Estirado (CV).</a:t>
            </a:r>
            <a:endParaRPr lang="es-AR" sz="1800" b="1"/>
          </a:p>
          <a:p>
            <a:r>
              <a:rPr lang="es-ES_tradnl" sz="1800" b="1"/>
              <a:t>F = Fuerza de Estirado (Kg).</a:t>
            </a:r>
            <a:endParaRPr lang="es-AR" sz="1800" b="1"/>
          </a:p>
          <a:p>
            <a:r>
              <a:rPr lang="es-ES_tradnl" sz="1800" b="1"/>
              <a:t>v = Velocidad de Salida del Material (m/s).</a:t>
            </a:r>
            <a:endParaRPr lang="es-A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SATF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583613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1"/>
          <p:cNvSpPr>
            <a:spLocks noChangeArrowheads="1"/>
          </p:cNvSpPr>
          <p:nvPr/>
        </p:nvSpPr>
        <p:spPr bwMode="auto">
          <a:xfrm>
            <a:off x="1835150" y="404813"/>
            <a:ext cx="93503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Trefila</a:t>
            </a:r>
          </a:p>
        </p:txBody>
      </p:sp>
      <p:sp>
        <p:nvSpPr>
          <p:cNvPr id="90115" name="Line 4"/>
          <p:cNvSpPr>
            <a:spLocks noChangeShapeType="1"/>
          </p:cNvSpPr>
          <p:nvPr/>
        </p:nvSpPr>
        <p:spPr bwMode="auto">
          <a:xfrm>
            <a:off x="2700338" y="765175"/>
            <a:ext cx="1008062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16" name="Rectangle 21"/>
          <p:cNvSpPr>
            <a:spLocks noChangeArrowheads="1"/>
          </p:cNvSpPr>
          <p:nvPr/>
        </p:nvSpPr>
        <p:spPr bwMode="auto">
          <a:xfrm>
            <a:off x="1476375" y="1773238"/>
            <a:ext cx="12954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Entrada</a:t>
            </a:r>
          </a:p>
        </p:txBody>
      </p:sp>
      <p:sp>
        <p:nvSpPr>
          <p:cNvPr id="90117" name="Line 6"/>
          <p:cNvSpPr>
            <a:spLocks noChangeShapeType="1"/>
          </p:cNvSpPr>
          <p:nvPr/>
        </p:nvSpPr>
        <p:spPr bwMode="auto">
          <a:xfrm>
            <a:off x="2484438" y="198913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18" name="Rectangle 21"/>
          <p:cNvSpPr>
            <a:spLocks noChangeArrowheads="1"/>
          </p:cNvSpPr>
          <p:nvPr/>
        </p:nvSpPr>
        <p:spPr bwMode="auto">
          <a:xfrm>
            <a:off x="684213" y="2349500"/>
            <a:ext cx="1943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Aproximación</a:t>
            </a:r>
          </a:p>
        </p:txBody>
      </p:sp>
      <p:sp>
        <p:nvSpPr>
          <p:cNvPr id="90119" name="Rectangle 21"/>
          <p:cNvSpPr>
            <a:spLocks noChangeArrowheads="1"/>
          </p:cNvSpPr>
          <p:nvPr/>
        </p:nvSpPr>
        <p:spPr bwMode="auto">
          <a:xfrm>
            <a:off x="2411413" y="2492375"/>
            <a:ext cx="12954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0" name="Rectangle 21"/>
          <p:cNvSpPr>
            <a:spLocks noChangeArrowheads="1"/>
          </p:cNvSpPr>
          <p:nvPr/>
        </p:nvSpPr>
        <p:spPr bwMode="auto">
          <a:xfrm>
            <a:off x="2700338" y="2349500"/>
            <a:ext cx="8636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1" name="Rectangle 21"/>
          <p:cNvSpPr>
            <a:spLocks noChangeArrowheads="1"/>
          </p:cNvSpPr>
          <p:nvPr/>
        </p:nvSpPr>
        <p:spPr bwMode="auto">
          <a:xfrm>
            <a:off x="3203575" y="2492375"/>
            <a:ext cx="7921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2" name="Rectangle 21"/>
          <p:cNvSpPr>
            <a:spLocks noChangeArrowheads="1"/>
          </p:cNvSpPr>
          <p:nvPr/>
        </p:nvSpPr>
        <p:spPr bwMode="auto">
          <a:xfrm>
            <a:off x="2771775" y="2205038"/>
            <a:ext cx="4318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3" name="Line 12"/>
          <p:cNvSpPr>
            <a:spLocks noChangeShapeType="1"/>
          </p:cNvSpPr>
          <p:nvPr/>
        </p:nvSpPr>
        <p:spPr bwMode="auto">
          <a:xfrm flipV="1">
            <a:off x="2339975" y="2565400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24" name="Rectangle 21"/>
          <p:cNvSpPr>
            <a:spLocks noChangeArrowheads="1"/>
          </p:cNvSpPr>
          <p:nvPr/>
        </p:nvSpPr>
        <p:spPr bwMode="auto">
          <a:xfrm>
            <a:off x="3492500" y="2924175"/>
            <a:ext cx="8636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5" name="Rectangle 21"/>
          <p:cNvSpPr>
            <a:spLocks noChangeArrowheads="1"/>
          </p:cNvSpPr>
          <p:nvPr/>
        </p:nvSpPr>
        <p:spPr bwMode="auto">
          <a:xfrm>
            <a:off x="2987675" y="3213100"/>
            <a:ext cx="8636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6" name="Rectangle 21"/>
          <p:cNvSpPr>
            <a:spLocks noChangeArrowheads="1"/>
          </p:cNvSpPr>
          <p:nvPr/>
        </p:nvSpPr>
        <p:spPr bwMode="auto">
          <a:xfrm>
            <a:off x="3995738" y="2852738"/>
            <a:ext cx="8636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27" name="Line 17"/>
          <p:cNvSpPr>
            <a:spLocks noChangeShapeType="1"/>
          </p:cNvSpPr>
          <p:nvPr/>
        </p:nvSpPr>
        <p:spPr bwMode="auto">
          <a:xfrm>
            <a:off x="3492500" y="321310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3635375" y="3213100"/>
            <a:ext cx="7143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29" name="Rectangle 21"/>
          <p:cNvSpPr>
            <a:spLocks noChangeArrowheads="1"/>
          </p:cNvSpPr>
          <p:nvPr/>
        </p:nvSpPr>
        <p:spPr bwMode="auto">
          <a:xfrm>
            <a:off x="250825" y="3141663"/>
            <a:ext cx="3097213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Angulo de Aproximación</a:t>
            </a:r>
          </a:p>
        </p:txBody>
      </p:sp>
      <p:sp>
        <p:nvSpPr>
          <p:cNvPr id="90130" name="Line 20"/>
          <p:cNvSpPr>
            <a:spLocks noChangeShapeType="1"/>
          </p:cNvSpPr>
          <p:nvPr/>
        </p:nvSpPr>
        <p:spPr bwMode="auto">
          <a:xfrm>
            <a:off x="3132138" y="3429000"/>
            <a:ext cx="468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4932363" y="2708275"/>
            <a:ext cx="287337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32" name="Rectangle 21"/>
          <p:cNvSpPr>
            <a:spLocks noChangeArrowheads="1"/>
          </p:cNvSpPr>
          <p:nvPr/>
        </p:nvSpPr>
        <p:spPr bwMode="auto">
          <a:xfrm>
            <a:off x="4932363" y="2565400"/>
            <a:ext cx="431800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516688" y="3284538"/>
            <a:ext cx="21590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34" name="Rectangle 21"/>
          <p:cNvSpPr>
            <a:spLocks noChangeArrowheads="1"/>
          </p:cNvSpPr>
          <p:nvPr/>
        </p:nvSpPr>
        <p:spPr bwMode="auto">
          <a:xfrm>
            <a:off x="6011863" y="2420938"/>
            <a:ext cx="215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35" name="Rectangle 21"/>
          <p:cNvSpPr>
            <a:spLocks noChangeArrowheads="1"/>
          </p:cNvSpPr>
          <p:nvPr/>
        </p:nvSpPr>
        <p:spPr bwMode="auto">
          <a:xfrm>
            <a:off x="5364163" y="2781300"/>
            <a:ext cx="1943100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36" name="Rectangle 21"/>
          <p:cNvSpPr>
            <a:spLocks noChangeArrowheads="1"/>
          </p:cNvSpPr>
          <p:nvPr/>
        </p:nvSpPr>
        <p:spPr bwMode="auto">
          <a:xfrm>
            <a:off x="6227763" y="2924175"/>
            <a:ext cx="2592387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1800" b="1"/>
              <a:t>Campo                       </a:t>
            </a:r>
          </a:p>
        </p:txBody>
      </p:sp>
      <p:sp>
        <p:nvSpPr>
          <p:cNvPr id="90137" name="Rectangle 21"/>
          <p:cNvSpPr>
            <a:spLocks noChangeArrowheads="1"/>
          </p:cNvSpPr>
          <p:nvPr/>
        </p:nvSpPr>
        <p:spPr bwMode="auto">
          <a:xfrm>
            <a:off x="6551613" y="2133600"/>
            <a:ext cx="2592387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800" b="1"/>
              <a:t>Relevo Posterior</a:t>
            </a: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6084888" y="2420938"/>
            <a:ext cx="503237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39" name="Rectangle 21"/>
          <p:cNvSpPr>
            <a:spLocks noChangeArrowheads="1"/>
          </p:cNvSpPr>
          <p:nvPr/>
        </p:nvSpPr>
        <p:spPr bwMode="auto">
          <a:xfrm>
            <a:off x="5292725" y="2924175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s-ES" sz="1800" b="1"/>
          </a:p>
        </p:txBody>
      </p:sp>
      <p:sp>
        <p:nvSpPr>
          <p:cNvPr id="90140" name="Line 32"/>
          <p:cNvSpPr>
            <a:spLocks noChangeShapeType="1"/>
          </p:cNvSpPr>
          <p:nvPr/>
        </p:nvSpPr>
        <p:spPr bwMode="auto">
          <a:xfrm flipV="1">
            <a:off x="4932363" y="3213100"/>
            <a:ext cx="287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41" name="Line 33"/>
          <p:cNvSpPr>
            <a:spLocks noChangeShapeType="1"/>
          </p:cNvSpPr>
          <p:nvPr/>
        </p:nvSpPr>
        <p:spPr bwMode="auto">
          <a:xfrm>
            <a:off x="5148263" y="2565400"/>
            <a:ext cx="0" cy="611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42" name="Line 29"/>
          <p:cNvSpPr>
            <a:spLocks noChangeShapeType="1"/>
          </p:cNvSpPr>
          <p:nvPr/>
        </p:nvSpPr>
        <p:spPr bwMode="auto">
          <a:xfrm flipH="1" flipV="1">
            <a:off x="5219700" y="2924175"/>
            <a:ext cx="1008063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43" name="Rectangle 21"/>
          <p:cNvSpPr>
            <a:spLocks noChangeArrowheads="1"/>
          </p:cNvSpPr>
          <p:nvPr/>
        </p:nvSpPr>
        <p:spPr bwMode="auto">
          <a:xfrm>
            <a:off x="1835150" y="5300663"/>
            <a:ext cx="107950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Entrada </a:t>
            </a:r>
            <a:r>
              <a:rPr lang="es-ES" sz="1200" b="1"/>
              <a:t>(Previene el Rayado)</a:t>
            </a:r>
          </a:p>
        </p:txBody>
      </p:sp>
      <p:sp>
        <p:nvSpPr>
          <p:cNvPr id="90144" name="Rectangle 21"/>
          <p:cNvSpPr>
            <a:spLocks noChangeArrowheads="1"/>
          </p:cNvSpPr>
          <p:nvPr/>
        </p:nvSpPr>
        <p:spPr bwMode="auto">
          <a:xfrm>
            <a:off x="2987675" y="5229225"/>
            <a:ext cx="172720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Aproximación </a:t>
            </a:r>
            <a:r>
              <a:rPr lang="es-ES" sz="1200" b="1"/>
              <a:t>(Entre 6º y 20º)</a:t>
            </a:r>
          </a:p>
        </p:txBody>
      </p:sp>
      <p:sp>
        <p:nvSpPr>
          <p:cNvPr id="90145" name="Rectangle 21"/>
          <p:cNvSpPr>
            <a:spLocks noChangeArrowheads="1"/>
          </p:cNvSpPr>
          <p:nvPr/>
        </p:nvSpPr>
        <p:spPr bwMode="auto">
          <a:xfrm>
            <a:off x="5795963" y="5229225"/>
            <a:ext cx="107950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Salida </a:t>
            </a:r>
            <a:r>
              <a:rPr lang="es-ES" sz="1200" b="1"/>
              <a:t>(30º)</a:t>
            </a:r>
          </a:p>
        </p:txBody>
      </p:sp>
      <p:sp>
        <p:nvSpPr>
          <p:cNvPr id="90146" name="Rectangle 21"/>
          <p:cNvSpPr>
            <a:spLocks noChangeArrowheads="1"/>
          </p:cNvSpPr>
          <p:nvPr/>
        </p:nvSpPr>
        <p:spPr bwMode="auto">
          <a:xfrm>
            <a:off x="0" y="5229225"/>
            <a:ext cx="15113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b="1"/>
              <a:t>4 Zonas:</a:t>
            </a:r>
          </a:p>
        </p:txBody>
      </p:sp>
      <p:sp>
        <p:nvSpPr>
          <p:cNvPr id="90147" name="Rectangle 21"/>
          <p:cNvSpPr>
            <a:spLocks noChangeArrowheads="1"/>
          </p:cNvSpPr>
          <p:nvPr/>
        </p:nvSpPr>
        <p:spPr bwMode="auto">
          <a:xfrm>
            <a:off x="4716463" y="5229225"/>
            <a:ext cx="1150937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/>
              <a:t>Campo </a:t>
            </a:r>
            <a:r>
              <a:rPr lang="es-ES" sz="1200" b="1"/>
              <a:t>(Define el </a:t>
            </a:r>
            <a:r>
              <a:rPr lang="es-ES_tradnl" sz="1200" b="1"/>
              <a:t>Φ</a:t>
            </a:r>
            <a:r>
              <a:rPr lang="es-ES" sz="12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3600"/>
              <a:t>Los Trefilas  generalmente  utilizan Insertos  Diamantados.  La preparación  del  Material involucra tres pasos:</a:t>
            </a:r>
          </a:p>
          <a:p>
            <a:pPr>
              <a:lnSpc>
                <a:spcPct val="140000"/>
              </a:lnSpc>
            </a:pPr>
            <a:endParaRPr lang="es-ES_tradnl" sz="36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_tradnl" sz="3600" b="1"/>
              <a:t> Recocido.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_tradnl" sz="3600" b="1"/>
              <a:t> Limpieza.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_tradnl" sz="3600" b="1"/>
              <a:t> Afilado</a:t>
            </a:r>
            <a:r>
              <a:rPr lang="es-ES_tradnl" sz="3600"/>
              <a:t>.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3600" b="1"/>
              <a:t>Estirado de Tubos</a:t>
            </a:r>
          </a:p>
          <a:p>
            <a:pPr>
              <a:lnSpc>
                <a:spcPct val="90000"/>
              </a:lnSpc>
            </a:pPr>
            <a:endParaRPr lang="es-ES_tradnl" sz="3600"/>
          </a:p>
          <a:p>
            <a:pPr>
              <a:lnSpc>
                <a:spcPct val="90000"/>
              </a:lnSpc>
            </a:pPr>
            <a:r>
              <a:rPr lang="es-ES_tradnl" sz="3600"/>
              <a:t>El Proceso reduce el Diámetro en Caños o Tubos sin Costura.</a:t>
            </a:r>
            <a:endParaRPr lang="es-ES" sz="3600"/>
          </a:p>
        </p:txBody>
      </p:sp>
      <p:pic>
        <p:nvPicPr>
          <p:cNvPr id="92162" name="Picture 3" descr="SAT62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84248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21"/>
          <p:cNvSpPr>
            <a:spLocks noChangeArrowheads="1"/>
          </p:cNvSpPr>
          <p:nvPr/>
        </p:nvSpPr>
        <p:spPr bwMode="auto">
          <a:xfrm>
            <a:off x="1042988" y="5589588"/>
            <a:ext cx="17287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5724525" y="5589588"/>
            <a:ext cx="17287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800" b="1"/>
          </a:p>
        </p:txBody>
      </p:sp>
      <p:sp>
        <p:nvSpPr>
          <p:cNvPr id="92165" name="Rectangle 21"/>
          <p:cNvSpPr>
            <a:spLocks noChangeArrowheads="1"/>
          </p:cNvSpPr>
          <p:nvPr/>
        </p:nvSpPr>
        <p:spPr bwMode="auto">
          <a:xfrm>
            <a:off x="2916238" y="2924175"/>
            <a:ext cx="143986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Mandril Fijo</a:t>
            </a:r>
          </a:p>
        </p:txBody>
      </p:sp>
      <p:sp>
        <p:nvSpPr>
          <p:cNvPr id="92166" name="Rectangle 21"/>
          <p:cNvSpPr>
            <a:spLocks noChangeArrowheads="1"/>
          </p:cNvSpPr>
          <p:nvPr/>
        </p:nvSpPr>
        <p:spPr bwMode="auto">
          <a:xfrm>
            <a:off x="7451725" y="2852738"/>
            <a:ext cx="1439863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/>
              <a:t>Tapón Flotante</a:t>
            </a:r>
          </a:p>
        </p:txBody>
      </p:sp>
      <p:sp>
        <p:nvSpPr>
          <p:cNvPr id="92167" name="Line 10"/>
          <p:cNvSpPr>
            <a:spLocks noChangeShapeType="1"/>
          </p:cNvSpPr>
          <p:nvPr/>
        </p:nvSpPr>
        <p:spPr bwMode="auto">
          <a:xfrm flipH="1">
            <a:off x="2339975" y="3357563"/>
            <a:ext cx="9366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168" name="Line 11"/>
          <p:cNvSpPr>
            <a:spLocks noChangeShapeType="1"/>
          </p:cNvSpPr>
          <p:nvPr/>
        </p:nvSpPr>
        <p:spPr bwMode="auto">
          <a:xfrm flipH="1">
            <a:off x="6877050" y="3573463"/>
            <a:ext cx="6477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AT62A5"/>
          <p:cNvPicPr>
            <a:picLocks noChangeAspect="1" noChangeArrowheads="1"/>
          </p:cNvPicPr>
          <p:nvPr/>
        </p:nvPicPr>
        <p:blipFill>
          <a:blip r:embed="rId2"/>
          <a:srcRect t="2486"/>
          <a:stretch>
            <a:fillRect/>
          </a:stretch>
        </p:blipFill>
        <p:spPr bwMode="auto">
          <a:xfrm>
            <a:off x="323850" y="333375"/>
            <a:ext cx="85693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95288" y="2133600"/>
            <a:ext cx="2016125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" b="1"/>
              <a:t>Lupia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843213" y="1125538"/>
            <a:ext cx="1296987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s-ES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2916238" y="2924175"/>
            <a:ext cx="129698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s-ES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916238" y="4365625"/>
            <a:ext cx="129698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s-ES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2987675" y="4868863"/>
            <a:ext cx="14398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2987675" y="3213100"/>
            <a:ext cx="14398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2987675" y="1557338"/>
            <a:ext cx="14398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1116013" y="260350"/>
            <a:ext cx="12969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s-ES"/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250825" y="4005263"/>
            <a:ext cx="17272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s-ES" b="1"/>
              <a:t>Plancha</a:t>
            </a: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684213" y="5373688"/>
            <a:ext cx="12954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" b="1"/>
              <a:t>Tocho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4211638" y="2060575"/>
            <a:ext cx="21590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Perfiles Estructurales</a:t>
            </a:r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4716463" y="2781300"/>
            <a:ext cx="21590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21518" name="Rectangle 19"/>
          <p:cNvSpPr>
            <a:spLocks noChangeArrowheads="1"/>
          </p:cNvSpPr>
          <p:nvPr/>
        </p:nvSpPr>
        <p:spPr bwMode="auto">
          <a:xfrm>
            <a:off x="4211638" y="5445125"/>
            <a:ext cx="31686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Barras                  Varillas</a:t>
            </a:r>
          </a:p>
        </p:txBody>
      </p:sp>
      <p:sp>
        <p:nvSpPr>
          <p:cNvPr id="21519" name="Rectangle 20"/>
          <p:cNvSpPr>
            <a:spLocks noChangeArrowheads="1"/>
          </p:cNvSpPr>
          <p:nvPr/>
        </p:nvSpPr>
        <p:spPr bwMode="auto">
          <a:xfrm>
            <a:off x="6877050" y="549275"/>
            <a:ext cx="93503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21520" name="Rectangle 21"/>
          <p:cNvSpPr>
            <a:spLocks noChangeArrowheads="1"/>
          </p:cNvSpPr>
          <p:nvPr/>
        </p:nvSpPr>
        <p:spPr bwMode="auto">
          <a:xfrm>
            <a:off x="7740650" y="3933825"/>
            <a:ext cx="10795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/>
              <a:t>Rollos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6732588" y="2636838"/>
            <a:ext cx="10795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s-ES" sz="1600" b="1"/>
          </a:p>
        </p:txBody>
      </p:sp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4787900" y="3860800"/>
            <a:ext cx="2374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/>
              <a:t>Placas     Láminas</a:t>
            </a:r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4427538" y="188913"/>
            <a:ext cx="21590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1600" b="1"/>
          </a:p>
        </p:txBody>
      </p:sp>
      <p:sp>
        <p:nvSpPr>
          <p:cNvPr id="21524" name="Rectangle 25"/>
          <p:cNvSpPr>
            <a:spLocks noChangeArrowheads="1"/>
          </p:cNvSpPr>
          <p:nvPr/>
        </p:nvSpPr>
        <p:spPr bwMode="auto">
          <a:xfrm>
            <a:off x="7885113" y="1773238"/>
            <a:ext cx="8636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/>
              <a:t>Rieles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4"/>
          <p:cNvSpPr>
            <a:spLocks noChangeShapeType="1"/>
          </p:cNvSpPr>
          <p:nvPr/>
        </p:nvSpPr>
        <p:spPr bwMode="auto">
          <a:xfrm>
            <a:off x="1187450" y="30686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692275" y="3068638"/>
            <a:ext cx="2159000" cy="122396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5724525" y="1916113"/>
            <a:ext cx="287338" cy="649287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3635375" y="3141663"/>
            <a:ext cx="287338" cy="10795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3" name="Oval 9"/>
          <p:cNvSpPr>
            <a:spLocks noChangeArrowheads="1"/>
          </p:cNvSpPr>
          <p:nvPr/>
        </p:nvSpPr>
        <p:spPr bwMode="auto">
          <a:xfrm>
            <a:off x="3492500" y="1268413"/>
            <a:ext cx="1655763" cy="2016125"/>
          </a:xfrm>
          <a:prstGeom prst="ellipse">
            <a:avLst/>
          </a:prstGeom>
          <a:solidFill>
            <a:srgbClr val="CC99FF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4" name="Oval 10"/>
          <p:cNvSpPr>
            <a:spLocks noChangeArrowheads="1"/>
          </p:cNvSpPr>
          <p:nvPr/>
        </p:nvSpPr>
        <p:spPr bwMode="auto">
          <a:xfrm>
            <a:off x="3563938" y="4005263"/>
            <a:ext cx="1655762" cy="2016125"/>
          </a:xfrm>
          <a:prstGeom prst="ellipse">
            <a:avLst/>
          </a:prstGeom>
          <a:solidFill>
            <a:srgbClr val="CC99FF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 flipH="1">
            <a:off x="4067175" y="1557338"/>
            <a:ext cx="539750" cy="53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 flipH="1" flipV="1">
            <a:off x="4140200" y="5157788"/>
            <a:ext cx="539750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1187450" y="42926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6804025" y="328453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6804025" y="4005263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1258888" y="3068638"/>
            <a:ext cx="0" cy="1223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380288" y="328453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684213" y="3357563"/>
            <a:ext cx="50323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2400" b="1"/>
              <a:t>to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6948488" y="3357563"/>
            <a:ext cx="3603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2400" b="1"/>
              <a:t>tf</a:t>
            </a:r>
          </a:p>
        </p:txBody>
      </p:sp>
      <p:sp>
        <p:nvSpPr>
          <p:cNvPr id="22544" name="AutoShape 21"/>
          <p:cNvSpPr>
            <a:spLocks noChangeArrowheads="1"/>
          </p:cNvSpPr>
          <p:nvPr/>
        </p:nvSpPr>
        <p:spPr bwMode="auto">
          <a:xfrm>
            <a:off x="2051050" y="3357563"/>
            <a:ext cx="1079500" cy="576262"/>
          </a:xfrm>
          <a:prstGeom prst="rightArrow">
            <a:avLst>
              <a:gd name="adj1" fmla="val 50000"/>
              <a:gd name="adj2" fmla="val 46832"/>
            </a:avLst>
          </a:prstGeom>
          <a:solidFill>
            <a:schemeClr val="bg1"/>
          </a:solidFill>
          <a:ln w="317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vo</a:t>
            </a:r>
          </a:p>
        </p:txBody>
      </p:sp>
      <p:sp>
        <p:nvSpPr>
          <p:cNvPr id="22545" name="AutoShape 22"/>
          <p:cNvSpPr>
            <a:spLocks noChangeArrowheads="1"/>
          </p:cNvSpPr>
          <p:nvPr/>
        </p:nvSpPr>
        <p:spPr bwMode="auto">
          <a:xfrm>
            <a:off x="5364163" y="3357563"/>
            <a:ext cx="1079500" cy="576262"/>
          </a:xfrm>
          <a:prstGeom prst="rightArrow">
            <a:avLst>
              <a:gd name="adj1" fmla="val 50000"/>
              <a:gd name="adj2" fmla="val 46832"/>
            </a:avLst>
          </a:prstGeom>
          <a:solidFill>
            <a:schemeClr val="bg1"/>
          </a:solidFill>
          <a:ln w="317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/>
              <a:t>vf</a:t>
            </a:r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4284663" y="3284538"/>
            <a:ext cx="25923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7" name="Line 25"/>
          <p:cNvSpPr>
            <a:spLocks noChangeShapeType="1"/>
          </p:cNvSpPr>
          <p:nvPr/>
        </p:nvSpPr>
        <p:spPr bwMode="auto">
          <a:xfrm>
            <a:off x="4284663" y="4005263"/>
            <a:ext cx="25923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>
            <a:off x="6877050" y="3284538"/>
            <a:ext cx="0" cy="7207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9" name="Rectangle 29"/>
          <p:cNvSpPr>
            <a:spLocks noChangeArrowheads="1"/>
          </p:cNvSpPr>
          <p:nvPr/>
        </p:nvSpPr>
        <p:spPr bwMode="auto">
          <a:xfrm flipH="1">
            <a:off x="4140200" y="2492375"/>
            <a:ext cx="217488" cy="358775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θ</a:t>
            </a:r>
          </a:p>
        </p:txBody>
      </p:sp>
      <p:sp>
        <p:nvSpPr>
          <p:cNvPr id="22550" name="Line 31"/>
          <p:cNvSpPr>
            <a:spLocks noChangeShapeType="1"/>
          </p:cNvSpPr>
          <p:nvPr/>
        </p:nvSpPr>
        <p:spPr bwMode="auto">
          <a:xfrm>
            <a:off x="4356100" y="22764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1" name="Rectangle 36"/>
          <p:cNvSpPr>
            <a:spLocks noChangeArrowheads="1"/>
          </p:cNvSpPr>
          <p:nvPr/>
        </p:nvSpPr>
        <p:spPr bwMode="auto">
          <a:xfrm>
            <a:off x="3995738" y="4221163"/>
            <a:ext cx="395287" cy="287337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2400" b="1"/>
              <a:t>L</a:t>
            </a:r>
            <a:endParaRPr lang="es-ES" sz="1600" b="1"/>
          </a:p>
        </p:txBody>
      </p:sp>
      <p:sp>
        <p:nvSpPr>
          <p:cNvPr id="22552" name="Rectangle 37"/>
          <p:cNvSpPr>
            <a:spLocks noChangeArrowheads="1"/>
          </p:cNvSpPr>
          <p:nvPr/>
        </p:nvSpPr>
        <p:spPr bwMode="auto">
          <a:xfrm>
            <a:off x="3779838" y="2420938"/>
            <a:ext cx="322262" cy="287337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2400" b="1"/>
              <a:t>R</a:t>
            </a:r>
            <a:endParaRPr lang="es-ES" sz="1600" b="1"/>
          </a:p>
        </p:txBody>
      </p:sp>
      <p:sp>
        <p:nvSpPr>
          <p:cNvPr id="22553" name="Line 38"/>
          <p:cNvSpPr>
            <a:spLocks noChangeShapeType="1"/>
          </p:cNvSpPr>
          <p:nvPr/>
        </p:nvSpPr>
        <p:spPr bwMode="auto">
          <a:xfrm flipH="1">
            <a:off x="3779838" y="2276475"/>
            <a:ext cx="5762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4" name="Rectangle 39"/>
          <p:cNvSpPr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/>
              <a:t>Análisis en Deformación Plana</a:t>
            </a:r>
            <a:endParaRPr lang="es-ES" sz="3600" b="1"/>
          </a:p>
        </p:txBody>
      </p:sp>
      <p:sp>
        <p:nvSpPr>
          <p:cNvPr id="22555" name="Rectangle 41"/>
          <p:cNvSpPr>
            <a:spLocks noChangeArrowheads="1"/>
          </p:cNvSpPr>
          <p:nvPr/>
        </p:nvSpPr>
        <p:spPr bwMode="auto">
          <a:xfrm>
            <a:off x="5292725" y="1196975"/>
            <a:ext cx="3743325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60000"/>
              </a:lnSpc>
            </a:pPr>
            <a:r>
              <a:rPr lang="es-ES" sz="1800" b="1"/>
              <a:t>R = Radio del Rodillo                         L = Longitud de Contacto                    θ = Angulo del Arco de Contacto</a:t>
            </a:r>
            <a:r>
              <a:rPr lang="es-ES" sz="1600" b="1"/>
              <a:t>  </a:t>
            </a:r>
          </a:p>
        </p:txBody>
      </p:sp>
      <p:sp>
        <p:nvSpPr>
          <p:cNvPr id="22556" name="Rectangle 42"/>
          <p:cNvSpPr>
            <a:spLocks noChangeArrowheads="1"/>
          </p:cNvSpPr>
          <p:nvPr/>
        </p:nvSpPr>
        <p:spPr bwMode="auto">
          <a:xfrm>
            <a:off x="5364163" y="4365625"/>
            <a:ext cx="3562350" cy="165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60000"/>
              </a:lnSpc>
            </a:pPr>
            <a:r>
              <a:rPr lang="es-ES" sz="1800" b="1"/>
              <a:t>to = Espesor Inicial                          tf = Espesor Final                             vo = Velocidad de Entrada</a:t>
            </a:r>
          </a:p>
          <a:p>
            <a:pPr>
              <a:lnSpc>
                <a:spcPct val="160000"/>
              </a:lnSpc>
            </a:pPr>
            <a:r>
              <a:rPr lang="es-ES" sz="1800" b="1"/>
              <a:t>Vf = Velocidad de Salida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8923</TotalTime>
  <Words>2760</Words>
  <Application>Microsoft Office PowerPoint</Application>
  <PresentationFormat>Presentación en pantalla (4:3)</PresentationFormat>
  <Paragraphs>619</Paragraphs>
  <Slides>77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4" baseType="lpstr">
      <vt:lpstr>Arial</vt:lpstr>
      <vt:lpstr>Calibri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Arturo</dc:creator>
  <cp:lastModifiedBy>USUARIO</cp:lastModifiedBy>
  <cp:revision>367</cp:revision>
  <dcterms:created xsi:type="dcterms:W3CDTF">2012-05-20T00:08:14Z</dcterms:created>
  <dcterms:modified xsi:type="dcterms:W3CDTF">2026-04-03T12:51:56Z</dcterms:modified>
</cp:coreProperties>
</file>