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sldIdLst>
    <p:sldId id="504" r:id="rId2"/>
    <p:sldId id="554" r:id="rId3"/>
    <p:sldId id="600" r:id="rId4"/>
    <p:sldId id="558" r:id="rId5"/>
    <p:sldId id="557" r:id="rId6"/>
    <p:sldId id="601" r:id="rId7"/>
    <p:sldId id="555" r:id="rId8"/>
    <p:sldId id="556" r:id="rId9"/>
    <p:sldId id="559" r:id="rId10"/>
    <p:sldId id="560" r:id="rId11"/>
    <p:sldId id="573" r:id="rId12"/>
    <p:sldId id="561" r:id="rId13"/>
    <p:sldId id="562" r:id="rId14"/>
    <p:sldId id="602" r:id="rId15"/>
    <p:sldId id="563" r:id="rId16"/>
    <p:sldId id="574" r:id="rId17"/>
    <p:sldId id="575" r:id="rId18"/>
    <p:sldId id="564" r:id="rId19"/>
    <p:sldId id="577" r:id="rId20"/>
    <p:sldId id="576" r:id="rId21"/>
    <p:sldId id="567" r:id="rId22"/>
    <p:sldId id="578" r:id="rId23"/>
    <p:sldId id="568" r:id="rId24"/>
    <p:sldId id="569" r:id="rId25"/>
    <p:sldId id="570" r:id="rId26"/>
    <p:sldId id="571" r:id="rId27"/>
    <p:sldId id="572" r:id="rId28"/>
    <p:sldId id="579" r:id="rId29"/>
    <p:sldId id="580" r:id="rId30"/>
    <p:sldId id="581" r:id="rId31"/>
    <p:sldId id="582" r:id="rId32"/>
    <p:sldId id="583" r:id="rId33"/>
    <p:sldId id="584" r:id="rId34"/>
    <p:sldId id="585" r:id="rId35"/>
    <p:sldId id="586" r:id="rId36"/>
    <p:sldId id="587" r:id="rId37"/>
    <p:sldId id="588" r:id="rId38"/>
    <p:sldId id="589" r:id="rId39"/>
    <p:sldId id="590" r:id="rId40"/>
    <p:sldId id="591" r:id="rId41"/>
    <p:sldId id="592" r:id="rId42"/>
    <p:sldId id="593" r:id="rId43"/>
    <p:sldId id="594" r:id="rId44"/>
    <p:sldId id="597" r:id="rId45"/>
    <p:sldId id="599" r:id="rId46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800000"/>
    <a:srgbClr val="FFCC00"/>
    <a:srgbClr val="FFFF00"/>
    <a:srgbClr val="006600"/>
    <a:srgbClr val="0000FF"/>
    <a:srgbClr val="E2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0" autoAdjust="0"/>
    <p:restoredTop sz="92374" autoAdjust="0"/>
  </p:normalViewPr>
  <p:slideViewPr>
    <p:cSldViewPr>
      <p:cViewPr varScale="1">
        <p:scale>
          <a:sx n="80" d="100"/>
          <a:sy n="80" d="100"/>
        </p:scale>
        <p:origin x="150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56DE5E-6CE7-4F2E-A353-8B630AD89BA9}" type="datetimeFigureOut">
              <a:rPr lang="es-AR"/>
              <a:pPr>
                <a:defRPr/>
              </a:pPr>
              <a:t>3/4/2026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020210D-9F14-4148-91FF-C728B930290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grpSp>
        <p:nvGrpSpPr>
          <p:cNvPr id="5" name="1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6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latin typeface="+mn-lt"/>
                <a:cs typeface="+mn-cs"/>
              </a:endParaRPr>
            </a:p>
          </p:txBody>
        </p:sp>
        <p:sp>
          <p:nvSpPr>
            <p:cNvPr id="7" name="7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latin typeface="+mn-lt"/>
                <a:cs typeface="+mn-cs"/>
              </a:endParaRPr>
            </a:p>
          </p:txBody>
        </p:sp>
        <p:sp>
          <p:nvSpPr>
            <p:cNvPr id="8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/>
            </a:p>
          </p:txBody>
        </p:sp>
        <p:cxnSp>
          <p:nvCxnSpPr>
            <p:cNvPr id="10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55BDBFC-6D79-4025-8C6A-E805F9561600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B4606E2-162D-4DFA-A142-FA9C1EA72AAB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C57D6-77D9-4E6E-81AD-2A4D54FD1E99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A68A1-8569-4A21-88EB-E80C29DBFC39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84535-D0E1-4C9F-89D4-BF24B38BC647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E87A4-0149-49CB-9D7F-83E2FB61F1EC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42B4-E41C-4DA8-975D-C0B773936379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3155C-F2B3-493A-BCB9-BF0E8F0B3A6E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7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9CBB2-4B4D-4ABE-ABA9-9874BF412001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990AF-DFE4-4FB0-8A58-3F091CECADFE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F2D6F-8F5B-4780-91E7-C9DD96313F77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683D7-A856-417E-BE5F-FEFDA190FCA7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CB14F-CFA6-4B80-90DC-5A467E4A763B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D5DEF-EC16-4595-B7E4-9672BB01BB2E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64B62-BC97-446E-83CA-0AD7699A68E6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50F1C-7F4E-40F6-AA95-FA87AB5712BD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F3652-8102-4A0A-8202-168D8929F260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CC759-0194-413F-9E5D-C86622937811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D50AA-C115-4488-804B-977D4D103683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93118-A813-4CCC-A415-06CF377BF85B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6" name="8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7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8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0" name="12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dirty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1F80777-7F2C-4ADD-933B-CBB1DAB0B8A2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8FDCEF0-0E7C-4783-93DD-CD44FF902466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8E68615-69B2-4AB0-A312-A635C21BE5FC}" type="datetimeFigureOut">
              <a:rPr lang="es-AR"/>
              <a:pPr>
                <a:defRPr/>
              </a:pPr>
              <a:t>3/4/2026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FE6BE08-2C49-442D-95F5-FB39FD166769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6" r:id="rId4"/>
    <p:sldLayoutId id="2147483687" r:id="rId5"/>
    <p:sldLayoutId id="2147483688" r:id="rId6"/>
    <p:sldLayoutId id="2147483682" r:id="rId7"/>
    <p:sldLayoutId id="2147483689" r:id="rId8"/>
    <p:sldLayoutId id="2147483690" r:id="rId9"/>
    <p:sldLayoutId id="2147483681" r:id="rId10"/>
    <p:sldLayoutId id="21474836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png"/><Relationship Id="rId5" Type="http://schemas.openxmlformats.org/officeDocument/2006/relationships/oleObject" Target="../embeddings/oleObject5.bin"/><Relationship Id="rId4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581025"/>
            <a:ext cx="91440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>
              <a:lnSpc>
                <a:spcPct val="190000"/>
              </a:lnSpc>
            </a:pPr>
            <a:r>
              <a:rPr lang="es-AR" sz="9600" smtClean="0"/>
              <a:t>UNIDAD 5</a:t>
            </a:r>
            <a:endParaRPr lang="es-AR" sz="9600"/>
          </a:p>
          <a:p>
            <a:pPr algn="ctr">
              <a:lnSpc>
                <a:spcPct val="170000"/>
              </a:lnSpc>
            </a:pPr>
            <a:r>
              <a:rPr lang="es-AR" sz="6000" b="1" dirty="0"/>
              <a:t>Conformación Metálica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"/>
          <p:cNvSpPr>
            <a:spLocks noChangeArrowheads="1"/>
          </p:cNvSpPr>
          <p:nvPr/>
        </p:nvSpPr>
        <p:spPr bwMode="auto">
          <a:xfrm>
            <a:off x="0" y="260350"/>
            <a:ext cx="9144000" cy="553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AR" sz="3600" b="1"/>
              <a:t>Desgaste de la Estampa</a:t>
            </a:r>
          </a:p>
          <a:p>
            <a:pPr>
              <a:lnSpc>
                <a:spcPct val="110000"/>
              </a:lnSpc>
            </a:pPr>
            <a:endParaRPr lang="es-AR" sz="3600"/>
          </a:p>
          <a:p>
            <a:pPr>
              <a:lnSpc>
                <a:spcPct val="110000"/>
              </a:lnSpc>
            </a:pPr>
            <a:r>
              <a:rPr lang="es-AR" sz="3600"/>
              <a:t>La pérdida de Material  para rehabilitar una Estampa puede llegar a 1mm en Punzones pequeños dentro de una Cota de 6 a 8 mm. </a:t>
            </a:r>
          </a:p>
          <a:p>
            <a:pPr>
              <a:lnSpc>
                <a:spcPct val="110000"/>
              </a:lnSpc>
            </a:pPr>
            <a:endParaRPr lang="es-AR" sz="3600"/>
          </a:p>
          <a:p>
            <a:pPr>
              <a:lnSpc>
                <a:spcPct val="110000"/>
              </a:lnSpc>
            </a:pPr>
            <a:r>
              <a:rPr lang="es-AR" sz="3600"/>
              <a:t>Una  Estampa  afilada  elimina en promedio 0,15 mm  y  si  su Cota total  es de 6 mm se tendrá n Rectificados.</a:t>
            </a:r>
            <a:endParaRPr lang="es-AR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ChangeArrowheads="1"/>
          </p:cNvSpPr>
          <p:nvPr/>
        </p:nvSpPr>
        <p:spPr bwMode="auto">
          <a:xfrm>
            <a:off x="468313" y="3429000"/>
            <a:ext cx="1295400" cy="863600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s-ES" sz="1600" b="1"/>
              <a:t>Matriz</a:t>
            </a:r>
          </a:p>
        </p:txBody>
      </p:sp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2700338" y="3429000"/>
            <a:ext cx="1295400" cy="863600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s-ES" sz="1600" b="1"/>
              <a:t>Matriz</a:t>
            </a:r>
          </a:p>
        </p:txBody>
      </p:sp>
      <p:sp>
        <p:nvSpPr>
          <p:cNvPr id="24579" name="AutoShape 11"/>
          <p:cNvSpPr>
            <a:spLocks noChangeArrowheads="1"/>
          </p:cNvSpPr>
          <p:nvPr/>
        </p:nvSpPr>
        <p:spPr bwMode="auto">
          <a:xfrm flipH="1">
            <a:off x="1619250" y="3716338"/>
            <a:ext cx="215900" cy="649287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80" name="AutoShape 12"/>
          <p:cNvSpPr>
            <a:spLocks noChangeArrowheads="1"/>
          </p:cNvSpPr>
          <p:nvPr/>
        </p:nvSpPr>
        <p:spPr bwMode="auto">
          <a:xfrm>
            <a:off x="2627313" y="3644900"/>
            <a:ext cx="215900" cy="792163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81" name="Line 13"/>
          <p:cNvSpPr>
            <a:spLocks noChangeShapeType="1"/>
          </p:cNvSpPr>
          <p:nvPr/>
        </p:nvSpPr>
        <p:spPr bwMode="auto">
          <a:xfrm flipH="1">
            <a:off x="1619250" y="3860800"/>
            <a:ext cx="144463" cy="4318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4582" name="Line 14"/>
          <p:cNvSpPr>
            <a:spLocks noChangeShapeType="1"/>
          </p:cNvSpPr>
          <p:nvPr/>
        </p:nvSpPr>
        <p:spPr bwMode="auto">
          <a:xfrm>
            <a:off x="2700338" y="3789363"/>
            <a:ext cx="142875" cy="503237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4583" name="AutoShape 20"/>
          <p:cNvSpPr>
            <a:spLocks noChangeArrowheads="1"/>
          </p:cNvSpPr>
          <p:nvPr/>
        </p:nvSpPr>
        <p:spPr bwMode="auto">
          <a:xfrm flipH="1">
            <a:off x="6011863" y="3716338"/>
            <a:ext cx="215900" cy="649287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84" name="AutoShape 21"/>
          <p:cNvSpPr>
            <a:spLocks noChangeArrowheads="1"/>
          </p:cNvSpPr>
          <p:nvPr/>
        </p:nvSpPr>
        <p:spPr bwMode="auto">
          <a:xfrm>
            <a:off x="7019925" y="3789363"/>
            <a:ext cx="288925" cy="792162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85" name="Rectangle 2"/>
          <p:cNvSpPr>
            <a:spLocks noChangeArrowheads="1"/>
          </p:cNvSpPr>
          <p:nvPr/>
        </p:nvSpPr>
        <p:spPr bwMode="auto">
          <a:xfrm>
            <a:off x="7596188" y="1700213"/>
            <a:ext cx="792162" cy="1727200"/>
          </a:xfrm>
          <a:prstGeom prst="rect">
            <a:avLst/>
          </a:prstGeom>
          <a:solidFill>
            <a:srgbClr val="FF99CC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es-ES" sz="1600" b="1"/>
              <a:t>Punzón</a:t>
            </a:r>
          </a:p>
        </p:txBody>
      </p:sp>
      <p:sp>
        <p:nvSpPr>
          <p:cNvPr id="24586" name="Rectangle 8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3600" b="1"/>
              <a:t>Rectificado en la Estampa de Corte</a:t>
            </a:r>
          </a:p>
        </p:txBody>
      </p:sp>
      <p:sp>
        <p:nvSpPr>
          <p:cNvPr id="24587" name="Rectangle 4"/>
          <p:cNvSpPr>
            <a:spLocks noChangeArrowheads="1"/>
          </p:cNvSpPr>
          <p:nvPr/>
        </p:nvSpPr>
        <p:spPr bwMode="auto">
          <a:xfrm>
            <a:off x="468313" y="3429000"/>
            <a:ext cx="1295400" cy="395288"/>
          </a:xfrm>
          <a:prstGeom prst="rect">
            <a:avLst/>
          </a:prstGeom>
          <a:solidFill>
            <a:srgbClr val="FF0000"/>
          </a:solidFill>
          <a:ln w="5080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88" name="Rectangle 4"/>
          <p:cNvSpPr>
            <a:spLocks noChangeArrowheads="1"/>
          </p:cNvSpPr>
          <p:nvPr/>
        </p:nvSpPr>
        <p:spPr bwMode="auto">
          <a:xfrm>
            <a:off x="2700338" y="3429000"/>
            <a:ext cx="1295400" cy="395288"/>
          </a:xfrm>
          <a:prstGeom prst="rect">
            <a:avLst/>
          </a:prstGeom>
          <a:solidFill>
            <a:srgbClr val="FF0000"/>
          </a:solidFill>
          <a:ln w="50800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89" name="Rectangle 4"/>
          <p:cNvSpPr>
            <a:spLocks noChangeArrowheads="1"/>
          </p:cNvSpPr>
          <p:nvPr/>
        </p:nvSpPr>
        <p:spPr bwMode="auto">
          <a:xfrm>
            <a:off x="7596188" y="3429000"/>
            <a:ext cx="792162" cy="360363"/>
          </a:xfrm>
          <a:prstGeom prst="rect">
            <a:avLst/>
          </a:prstGeom>
          <a:solidFill>
            <a:srgbClr val="FF0000"/>
          </a:solidFill>
          <a:ln w="5080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90" name="Rectangle 4"/>
          <p:cNvSpPr>
            <a:spLocks noChangeArrowheads="1"/>
          </p:cNvSpPr>
          <p:nvPr/>
        </p:nvSpPr>
        <p:spPr bwMode="auto">
          <a:xfrm>
            <a:off x="4284663" y="3429000"/>
            <a:ext cx="3095625" cy="360363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Cota de Rectificado</a:t>
            </a:r>
          </a:p>
        </p:txBody>
      </p:sp>
      <p:sp>
        <p:nvSpPr>
          <p:cNvPr id="24591" name="Rectangle 4"/>
          <p:cNvSpPr>
            <a:spLocks noChangeArrowheads="1"/>
          </p:cNvSpPr>
          <p:nvPr/>
        </p:nvSpPr>
        <p:spPr bwMode="auto">
          <a:xfrm>
            <a:off x="4211638" y="3284538"/>
            <a:ext cx="431800" cy="719137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4592" name="Rectangle 4"/>
          <p:cNvSpPr>
            <a:spLocks noChangeArrowheads="1"/>
          </p:cNvSpPr>
          <p:nvPr/>
        </p:nvSpPr>
        <p:spPr bwMode="auto">
          <a:xfrm>
            <a:off x="7019925" y="3284538"/>
            <a:ext cx="431800" cy="719137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4593" name="Line 55"/>
          <p:cNvSpPr>
            <a:spLocks noChangeShapeType="1"/>
          </p:cNvSpPr>
          <p:nvPr/>
        </p:nvSpPr>
        <p:spPr bwMode="auto">
          <a:xfrm>
            <a:off x="5940425" y="2565400"/>
            <a:ext cx="0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4594" name="Line 56"/>
          <p:cNvSpPr>
            <a:spLocks noChangeShapeType="1"/>
          </p:cNvSpPr>
          <p:nvPr/>
        </p:nvSpPr>
        <p:spPr bwMode="auto">
          <a:xfrm flipV="1">
            <a:off x="5940425" y="3789363"/>
            <a:ext cx="0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ChangeArrowheads="1"/>
          </p:cNvSpPr>
          <p:nvPr/>
        </p:nvSpPr>
        <p:spPr bwMode="auto">
          <a:xfrm>
            <a:off x="0" y="333375"/>
            <a:ext cx="8964613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</a:pPr>
            <a:r>
              <a:rPr lang="es-AR" sz="3200"/>
              <a:t>n = 6 mm / 0,15 mm = 40 Rectificados</a:t>
            </a:r>
          </a:p>
          <a:p>
            <a:pPr algn="ctr">
              <a:lnSpc>
                <a:spcPct val="140000"/>
              </a:lnSpc>
            </a:pPr>
            <a:r>
              <a:rPr lang="es-AR" sz="3200"/>
              <a:t> </a:t>
            </a:r>
          </a:p>
          <a:p>
            <a:pPr algn="ctr">
              <a:lnSpc>
                <a:spcPct val="140000"/>
              </a:lnSpc>
            </a:pPr>
            <a:r>
              <a:rPr lang="es-AR" sz="3200"/>
              <a:t>Para un Balancín con 25.000 Cortes</a:t>
            </a:r>
          </a:p>
          <a:p>
            <a:pPr algn="ctr">
              <a:lnSpc>
                <a:spcPct val="140000"/>
              </a:lnSpc>
            </a:pPr>
            <a:r>
              <a:rPr lang="es-AR" sz="3200"/>
              <a:t> </a:t>
            </a:r>
          </a:p>
          <a:p>
            <a:pPr algn="ctr">
              <a:lnSpc>
                <a:spcPct val="140000"/>
              </a:lnSpc>
            </a:pPr>
            <a:r>
              <a:rPr lang="es-AR" sz="3200"/>
              <a:t>N = 25.000 Cortes/Rectificado x 40 Rectificados</a:t>
            </a:r>
            <a:r>
              <a:rPr lang="es-AR" sz="3200" b="1"/>
              <a:t> </a:t>
            </a:r>
          </a:p>
          <a:p>
            <a:pPr algn="ctr">
              <a:lnSpc>
                <a:spcPct val="140000"/>
              </a:lnSpc>
            </a:pPr>
            <a:endParaRPr lang="es-AR" sz="3200" b="1"/>
          </a:p>
          <a:p>
            <a:pPr algn="ctr">
              <a:lnSpc>
                <a:spcPct val="140000"/>
              </a:lnSpc>
            </a:pPr>
            <a:r>
              <a:rPr lang="es-AR" sz="3200" b="1"/>
              <a:t>N = 1.000.000 de Cortes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443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ES_tradnl" sz="3600" b="1"/>
              <a:t>Juego Punzón Matriz</a:t>
            </a:r>
            <a:endParaRPr lang="es-AR" sz="3600"/>
          </a:p>
          <a:p>
            <a:pPr>
              <a:lnSpc>
                <a:spcPct val="110000"/>
              </a:lnSpc>
            </a:pPr>
            <a:r>
              <a:rPr lang="es-ES_tradnl" sz="3600"/>
              <a:t> </a:t>
            </a:r>
            <a:endParaRPr lang="es-AR" sz="3600"/>
          </a:p>
          <a:p>
            <a:pPr>
              <a:lnSpc>
                <a:spcPct val="190000"/>
              </a:lnSpc>
            </a:pPr>
            <a:r>
              <a:rPr lang="es-ES_tradnl" sz="3600"/>
              <a:t>La  distancia  Punzón Matriz dependerá del  Espesor  y el Material de  la  Lámina.</a:t>
            </a:r>
          </a:p>
          <a:p>
            <a:pPr>
              <a:lnSpc>
                <a:spcPct val="190000"/>
              </a:lnSpc>
            </a:pPr>
            <a:r>
              <a:rPr lang="es-ES_tradnl" sz="3600"/>
              <a:t>Los Juegos varían del 4 al 10% el Espesor.  </a:t>
            </a:r>
            <a:r>
              <a:rPr lang="es-ES_tradnl" sz="2800" b="1"/>
              <a:t> </a:t>
            </a:r>
            <a:endParaRPr lang="es-A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endParaRPr lang="es-AR" sz="2800"/>
          </a:p>
          <a:p>
            <a:pPr>
              <a:lnSpc>
                <a:spcPct val="360000"/>
              </a:lnSpc>
              <a:buFontTx/>
              <a:buChar char="•"/>
            </a:pPr>
            <a:r>
              <a:rPr lang="es-ES_tradnl" sz="3600" b="1"/>
              <a:t> Juego Pequeño (Gran Fuerza de Corte).</a:t>
            </a:r>
            <a:endParaRPr lang="es-AR" sz="3600"/>
          </a:p>
          <a:p>
            <a:pPr>
              <a:lnSpc>
                <a:spcPct val="360000"/>
              </a:lnSpc>
              <a:buFontTx/>
              <a:buChar char="•"/>
            </a:pPr>
            <a:r>
              <a:rPr lang="es-ES_tradnl" sz="3600" b="1"/>
              <a:t> Juego Grande (Rebaba Excesiva). </a:t>
            </a:r>
            <a:r>
              <a:rPr lang="es-ES_tradnl" sz="3600"/>
              <a:t> </a:t>
            </a:r>
            <a:endParaRPr lang="es-A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3600" b="1"/>
              <a:t>c = a x e</a:t>
            </a:r>
            <a:endParaRPr lang="es-AR" sz="3600"/>
          </a:p>
          <a:p>
            <a:r>
              <a:rPr lang="es-ES_tradnl" sz="1800" b="1"/>
              <a:t>c = Juego (mm)</a:t>
            </a:r>
            <a:endParaRPr lang="es-AR" sz="1800" b="1"/>
          </a:p>
          <a:p>
            <a:r>
              <a:rPr lang="es-ES_tradnl" sz="1800" b="1"/>
              <a:t>a = Tolerancia</a:t>
            </a:r>
            <a:endParaRPr lang="es-AR" sz="1800" b="1"/>
          </a:p>
          <a:p>
            <a:r>
              <a:rPr lang="es-ES_tradnl" sz="1800" b="1"/>
              <a:t>e = Espesor del Material (mm) </a:t>
            </a:r>
            <a:endParaRPr lang="es-AR" sz="1800" b="1"/>
          </a:p>
        </p:txBody>
      </p:sp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900113" y="1989138"/>
            <a:ext cx="6118225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Grupo Metálico</a:t>
            </a: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7019925" y="1989138"/>
            <a:ext cx="1439863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a</a:t>
            </a:r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900113" y="2708275"/>
            <a:ext cx="6118225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/>
              <a:t>Aleaciones de Aluminio</a:t>
            </a: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900113" y="3429000"/>
            <a:ext cx="6118225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/>
              <a:t>Latón – Acero Laminado en Frío</a:t>
            </a:r>
          </a:p>
        </p:txBody>
      </p:sp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900113" y="4149725"/>
            <a:ext cx="6118225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/>
              <a:t>Acero Dureza Media – Acero Inoxidable</a:t>
            </a: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7019925" y="2708275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0,045</a:t>
            </a:r>
          </a:p>
        </p:txBody>
      </p:sp>
      <p:sp>
        <p:nvSpPr>
          <p:cNvPr id="28680" name="Rectangle 9"/>
          <p:cNvSpPr>
            <a:spLocks noChangeArrowheads="1"/>
          </p:cNvSpPr>
          <p:nvPr/>
        </p:nvSpPr>
        <p:spPr bwMode="auto">
          <a:xfrm>
            <a:off x="7019925" y="3429000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0,060</a:t>
            </a:r>
          </a:p>
        </p:txBody>
      </p:sp>
      <p:sp>
        <p:nvSpPr>
          <p:cNvPr id="28681" name="Rectangle 10"/>
          <p:cNvSpPr>
            <a:spLocks noChangeArrowheads="1"/>
          </p:cNvSpPr>
          <p:nvPr/>
        </p:nvSpPr>
        <p:spPr bwMode="auto">
          <a:xfrm>
            <a:off x="7019925" y="4149725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0,075</a:t>
            </a:r>
          </a:p>
        </p:txBody>
      </p:sp>
      <p:sp>
        <p:nvSpPr>
          <p:cNvPr id="28682" name="Rectangle 11"/>
          <p:cNvSpPr>
            <a:spLocks noChangeArrowheads="1"/>
          </p:cNvSpPr>
          <p:nvPr/>
        </p:nvSpPr>
        <p:spPr bwMode="auto">
          <a:xfrm>
            <a:off x="0" y="508476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 b="1"/>
              <a:t>Para que las Partes  caigan  a través de la Matriz,  la  Abertura debe tener un Juego Angular entre 0,25° y 1,5° por lado.</a:t>
            </a:r>
            <a:endParaRPr lang="es-AR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5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3600"/>
              <a:t>Determinar  el  Juego de una Estampa para una  Operación  de Punzonado en Balancín sobre  un  Material  de  Latón  que  tiene un Espesor de 4 mm. </a:t>
            </a:r>
          </a:p>
          <a:p>
            <a:pPr>
              <a:lnSpc>
                <a:spcPct val="110000"/>
              </a:lnSpc>
            </a:pPr>
            <a:endParaRPr lang="es-ES_tradnl" sz="3600"/>
          </a:p>
          <a:p>
            <a:pPr algn="ctr">
              <a:lnSpc>
                <a:spcPct val="150000"/>
              </a:lnSpc>
            </a:pPr>
            <a:r>
              <a:rPr lang="es-ES_tradnl" sz="3600" b="1"/>
              <a:t>c = a x e</a:t>
            </a:r>
          </a:p>
          <a:p>
            <a:pPr algn="ctr">
              <a:lnSpc>
                <a:spcPct val="150000"/>
              </a:lnSpc>
            </a:pPr>
            <a:r>
              <a:rPr lang="es-ES_tradnl" sz="3600"/>
              <a:t>c = 0,06 x 4 mm </a:t>
            </a:r>
          </a:p>
          <a:p>
            <a:pPr algn="ctr">
              <a:lnSpc>
                <a:spcPct val="150000"/>
              </a:lnSpc>
            </a:pPr>
            <a:r>
              <a:rPr lang="es-ES_tradnl" sz="3600" b="1"/>
              <a:t>c = 0,24 mm</a:t>
            </a:r>
            <a:r>
              <a:rPr lang="es-ES_tradnl" b="1"/>
              <a:t> </a:t>
            </a:r>
            <a:r>
              <a:rPr lang="es-ES_tradnl" sz="3600"/>
              <a:t> </a:t>
            </a:r>
            <a:endParaRPr lang="es-A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ES_tradnl" sz="3600" b="1"/>
              <a:t>Denominación en Cortes</a:t>
            </a:r>
            <a:endParaRPr lang="es-AR" sz="3600" b="1"/>
          </a:p>
        </p:txBody>
      </p:sp>
      <p:pic>
        <p:nvPicPr>
          <p:cNvPr id="30722" name="Picture 2" descr="SATA0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341438"/>
            <a:ext cx="8569325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Rectangle 18"/>
          <p:cNvSpPr>
            <a:spLocks noChangeArrowheads="1"/>
          </p:cNvSpPr>
          <p:nvPr/>
        </p:nvSpPr>
        <p:spPr bwMode="auto">
          <a:xfrm>
            <a:off x="684213" y="1557338"/>
            <a:ext cx="1008062" cy="682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Tira</a:t>
            </a:r>
          </a:p>
        </p:txBody>
      </p:sp>
      <p:sp>
        <p:nvSpPr>
          <p:cNvPr id="30724" name="Rectangle 18"/>
          <p:cNvSpPr>
            <a:spLocks noChangeArrowheads="1"/>
          </p:cNvSpPr>
          <p:nvPr/>
        </p:nvSpPr>
        <p:spPr bwMode="auto">
          <a:xfrm>
            <a:off x="4427538" y="1557338"/>
            <a:ext cx="865187" cy="682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Tira</a:t>
            </a:r>
          </a:p>
        </p:txBody>
      </p:sp>
      <p:sp>
        <p:nvSpPr>
          <p:cNvPr id="30725" name="Line 6"/>
          <p:cNvSpPr>
            <a:spLocks noChangeShapeType="1"/>
          </p:cNvSpPr>
          <p:nvPr/>
        </p:nvSpPr>
        <p:spPr bwMode="auto">
          <a:xfrm flipH="1">
            <a:off x="827088" y="1989138"/>
            <a:ext cx="288925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0726" name="Line 7"/>
          <p:cNvSpPr>
            <a:spLocks noChangeShapeType="1"/>
          </p:cNvSpPr>
          <p:nvPr/>
        </p:nvSpPr>
        <p:spPr bwMode="auto">
          <a:xfrm flipH="1">
            <a:off x="4500563" y="1989138"/>
            <a:ext cx="288925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0727" name="Rectangle 18"/>
          <p:cNvSpPr>
            <a:spLocks noChangeArrowheads="1"/>
          </p:cNvSpPr>
          <p:nvPr/>
        </p:nvSpPr>
        <p:spPr bwMode="auto">
          <a:xfrm>
            <a:off x="611188" y="3500438"/>
            <a:ext cx="13684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Pieza</a:t>
            </a:r>
          </a:p>
        </p:txBody>
      </p:sp>
      <p:sp>
        <p:nvSpPr>
          <p:cNvPr id="30728" name="Line 9"/>
          <p:cNvSpPr>
            <a:spLocks noChangeShapeType="1"/>
          </p:cNvSpPr>
          <p:nvPr/>
        </p:nvSpPr>
        <p:spPr bwMode="auto">
          <a:xfrm flipV="1">
            <a:off x="1692275" y="3716338"/>
            <a:ext cx="4318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0729" name="Rectangle 18"/>
          <p:cNvSpPr>
            <a:spLocks noChangeArrowheads="1"/>
          </p:cNvSpPr>
          <p:nvPr/>
        </p:nvSpPr>
        <p:spPr bwMode="auto">
          <a:xfrm>
            <a:off x="7164388" y="3573463"/>
            <a:ext cx="1584325" cy="682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Desperdicio</a:t>
            </a:r>
          </a:p>
        </p:txBody>
      </p:sp>
      <p:sp>
        <p:nvSpPr>
          <p:cNvPr id="30730" name="Line 11"/>
          <p:cNvSpPr>
            <a:spLocks noChangeShapeType="1"/>
          </p:cNvSpPr>
          <p:nvPr/>
        </p:nvSpPr>
        <p:spPr bwMode="auto">
          <a:xfrm flipH="1">
            <a:off x="6516688" y="3933825"/>
            <a:ext cx="792162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0731" name="Rectangle 18"/>
          <p:cNvSpPr>
            <a:spLocks noChangeArrowheads="1"/>
          </p:cNvSpPr>
          <p:nvPr/>
        </p:nvSpPr>
        <p:spPr bwMode="auto">
          <a:xfrm>
            <a:off x="3924300" y="4508500"/>
            <a:ext cx="3384550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0732" name="Rectangle 18"/>
          <p:cNvSpPr>
            <a:spLocks noChangeArrowheads="1"/>
          </p:cNvSpPr>
          <p:nvPr/>
        </p:nvSpPr>
        <p:spPr bwMode="auto">
          <a:xfrm>
            <a:off x="5940425" y="4149725"/>
            <a:ext cx="360363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0733" name="Rectangle 18"/>
          <p:cNvSpPr>
            <a:spLocks noChangeArrowheads="1"/>
          </p:cNvSpPr>
          <p:nvPr/>
        </p:nvSpPr>
        <p:spPr bwMode="auto">
          <a:xfrm>
            <a:off x="3419475" y="3716338"/>
            <a:ext cx="13684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Pieza</a:t>
            </a:r>
          </a:p>
        </p:txBody>
      </p:sp>
      <p:sp>
        <p:nvSpPr>
          <p:cNvPr id="30734" name="Line 15"/>
          <p:cNvSpPr>
            <a:spLocks noChangeShapeType="1"/>
          </p:cNvSpPr>
          <p:nvPr/>
        </p:nvSpPr>
        <p:spPr bwMode="auto">
          <a:xfrm flipV="1">
            <a:off x="4427538" y="3644900"/>
            <a:ext cx="720725" cy="288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0735" name="Rectangle 18"/>
          <p:cNvSpPr>
            <a:spLocks noChangeArrowheads="1"/>
          </p:cNvSpPr>
          <p:nvPr/>
        </p:nvSpPr>
        <p:spPr bwMode="auto">
          <a:xfrm>
            <a:off x="2195513" y="1557338"/>
            <a:ext cx="13684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Corte</a:t>
            </a:r>
          </a:p>
        </p:txBody>
      </p:sp>
      <p:sp>
        <p:nvSpPr>
          <p:cNvPr id="30736" name="Rectangle 18"/>
          <p:cNvSpPr>
            <a:spLocks noChangeArrowheads="1"/>
          </p:cNvSpPr>
          <p:nvPr/>
        </p:nvSpPr>
        <p:spPr bwMode="auto">
          <a:xfrm>
            <a:off x="6084888" y="1412875"/>
            <a:ext cx="2879725" cy="4302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Corte</a:t>
            </a:r>
          </a:p>
        </p:txBody>
      </p:sp>
      <p:sp>
        <p:nvSpPr>
          <p:cNvPr id="30737" name="Rectangle 18"/>
          <p:cNvSpPr>
            <a:spLocks noChangeArrowheads="1"/>
          </p:cNvSpPr>
          <p:nvPr/>
        </p:nvSpPr>
        <p:spPr bwMode="auto">
          <a:xfrm>
            <a:off x="2627313" y="1916113"/>
            <a:ext cx="93662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30738" name="Rectangle 8"/>
          <p:cNvSpPr>
            <a:spLocks noChangeArrowheads="1"/>
          </p:cNvSpPr>
          <p:nvPr/>
        </p:nvSpPr>
        <p:spPr bwMode="auto">
          <a:xfrm>
            <a:off x="250825" y="4941888"/>
            <a:ext cx="338455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800" b="1"/>
              <a:t>Corte en Trozos</a:t>
            </a:r>
          </a:p>
        </p:txBody>
      </p:sp>
      <p:sp>
        <p:nvSpPr>
          <p:cNvPr id="30739" name="Rectangle 8"/>
          <p:cNvSpPr>
            <a:spLocks noChangeArrowheads="1"/>
          </p:cNvSpPr>
          <p:nvPr/>
        </p:nvSpPr>
        <p:spPr bwMode="auto">
          <a:xfrm>
            <a:off x="4067175" y="4941888"/>
            <a:ext cx="338455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800" b="1"/>
              <a:t>Corte Partido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SATA1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549275"/>
            <a:ext cx="864235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Rectangle 18"/>
          <p:cNvSpPr>
            <a:spLocks noChangeArrowheads="1"/>
          </p:cNvSpPr>
          <p:nvPr/>
        </p:nvSpPr>
        <p:spPr bwMode="auto">
          <a:xfrm>
            <a:off x="1258888" y="476250"/>
            <a:ext cx="1008062" cy="682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Ranura</a:t>
            </a:r>
          </a:p>
        </p:txBody>
      </p:sp>
      <p:sp>
        <p:nvSpPr>
          <p:cNvPr id="31747" name="Rectangle 8"/>
          <p:cNvSpPr>
            <a:spLocks noChangeArrowheads="1"/>
          </p:cNvSpPr>
          <p:nvPr/>
        </p:nvSpPr>
        <p:spPr bwMode="auto">
          <a:xfrm>
            <a:off x="0" y="3068638"/>
            <a:ext cx="2195513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es-ES" sz="2800" b="1"/>
          </a:p>
        </p:txBody>
      </p:sp>
      <p:sp>
        <p:nvSpPr>
          <p:cNvPr id="31748" name="Rectangle 8"/>
          <p:cNvSpPr>
            <a:spLocks noChangeArrowheads="1"/>
          </p:cNvSpPr>
          <p:nvPr/>
        </p:nvSpPr>
        <p:spPr bwMode="auto">
          <a:xfrm>
            <a:off x="2195513" y="2924175"/>
            <a:ext cx="2376487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es-ES" sz="2800" b="1"/>
          </a:p>
        </p:txBody>
      </p:sp>
      <p:sp>
        <p:nvSpPr>
          <p:cNvPr id="31749" name="Rectangle 8"/>
          <p:cNvSpPr>
            <a:spLocks noChangeArrowheads="1"/>
          </p:cNvSpPr>
          <p:nvPr/>
        </p:nvSpPr>
        <p:spPr bwMode="auto">
          <a:xfrm>
            <a:off x="0" y="4005263"/>
            <a:ext cx="9072563" cy="1684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s-ES" sz="2800" b="1"/>
              <a:t>Recorte: </a:t>
            </a:r>
            <a:r>
              <a:rPr lang="es-ES" sz="2800"/>
              <a:t>Corte para adecuar el Tamaño</a:t>
            </a:r>
          </a:p>
          <a:p>
            <a:pPr>
              <a:lnSpc>
                <a:spcPct val="110000"/>
              </a:lnSpc>
            </a:pPr>
            <a:endParaRPr lang="es-ES" sz="2800" b="1"/>
          </a:p>
          <a:p>
            <a:pPr>
              <a:lnSpc>
                <a:spcPct val="110000"/>
              </a:lnSpc>
            </a:pPr>
            <a:r>
              <a:rPr lang="es-ES" sz="2800" b="1"/>
              <a:t>Corte Rasurado:</a:t>
            </a:r>
            <a:r>
              <a:rPr lang="es-ES" sz="2800"/>
              <a:t>Juego Pequeño (bordes lisos y rectos)</a:t>
            </a:r>
          </a:p>
        </p:txBody>
      </p:sp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250825" y="2492375"/>
            <a:ext cx="2195513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es-ES" sz="2800" b="1"/>
          </a:p>
        </p:txBody>
      </p:sp>
      <p:sp>
        <p:nvSpPr>
          <p:cNvPr id="31751" name="Rectangle 8"/>
          <p:cNvSpPr>
            <a:spLocks noChangeArrowheads="1"/>
          </p:cNvSpPr>
          <p:nvPr/>
        </p:nvSpPr>
        <p:spPr bwMode="auto">
          <a:xfrm>
            <a:off x="4859338" y="692150"/>
            <a:ext cx="4105275" cy="33131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es-ES" sz="2800" b="1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4643438" y="1196975"/>
            <a:ext cx="2376487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800" b="1"/>
              <a:t>Perforado Múltiple</a:t>
            </a:r>
          </a:p>
        </p:txBody>
      </p:sp>
      <p:sp>
        <p:nvSpPr>
          <p:cNvPr id="31753" name="Rectangle 8"/>
          <p:cNvSpPr>
            <a:spLocks noChangeArrowheads="1"/>
          </p:cNvSpPr>
          <p:nvPr/>
        </p:nvSpPr>
        <p:spPr bwMode="auto">
          <a:xfrm>
            <a:off x="179388" y="2565400"/>
            <a:ext cx="1871662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800" b="1"/>
              <a:t>Corte Ranurado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080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s-ES" sz="3600" smtClean="0">
                <a:solidFill>
                  <a:schemeClr val="tx1"/>
                </a:solidFill>
                <a:effectLst/>
                <a:latin typeface="Arial" charset="0"/>
              </a:rPr>
              <a:t>Cálculo de Baricentro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0" y="1052513"/>
            <a:ext cx="9144000" cy="547211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s-ES" sz="3200" b="1" smtClean="0">
                <a:latin typeface="Arial" charset="0"/>
              </a:rPr>
              <a:t>Segmento L</a:t>
            </a:r>
          </a:p>
          <a:p>
            <a:pPr algn="ctr">
              <a:buFont typeface="Wingdings 3" pitchFamily="18" charset="2"/>
              <a:buNone/>
            </a:pPr>
            <a:r>
              <a:rPr lang="es-ES" sz="3200" b="1" smtClean="0">
                <a:latin typeface="Arial" charset="0"/>
              </a:rPr>
              <a:t>Longitud L</a:t>
            </a:r>
          </a:p>
          <a:p>
            <a:pPr algn="ctr">
              <a:buFont typeface="Wingdings 3" pitchFamily="18" charset="2"/>
              <a:buNone/>
            </a:pPr>
            <a:r>
              <a:rPr lang="es-ES" sz="3200" b="1" smtClean="0">
                <a:latin typeface="Arial" charset="0"/>
              </a:rPr>
              <a:t>Baricentro L/2</a:t>
            </a:r>
          </a:p>
          <a:p>
            <a:pPr>
              <a:buFont typeface="Wingdings 3" pitchFamily="18" charset="2"/>
              <a:buNone/>
            </a:pPr>
            <a:endParaRPr lang="es-ES" sz="2000" b="1" smtClean="0">
              <a:latin typeface="Arial" charset="0"/>
            </a:endParaRPr>
          </a:p>
          <a:p>
            <a:pPr algn="ctr">
              <a:buFont typeface="Wingdings 3" pitchFamily="18" charset="2"/>
              <a:buNone/>
            </a:pPr>
            <a:endParaRPr lang="es-ES" sz="3200" smtClean="0"/>
          </a:p>
        </p:txBody>
      </p:sp>
      <p:sp>
        <p:nvSpPr>
          <p:cNvPr id="32771" name="Line 4"/>
          <p:cNvSpPr>
            <a:spLocks noChangeShapeType="1"/>
          </p:cNvSpPr>
          <p:nvPr/>
        </p:nvSpPr>
        <p:spPr bwMode="auto">
          <a:xfrm>
            <a:off x="2555875" y="4221163"/>
            <a:ext cx="4897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72" name="Oval 5"/>
          <p:cNvSpPr>
            <a:spLocks noChangeArrowheads="1"/>
          </p:cNvSpPr>
          <p:nvPr/>
        </p:nvSpPr>
        <p:spPr bwMode="auto">
          <a:xfrm>
            <a:off x="4859338" y="4076700"/>
            <a:ext cx="252412" cy="25241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>
            <a:off x="2555875" y="4221163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7451725" y="4221163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75" name="Line 8"/>
          <p:cNvSpPr>
            <a:spLocks noChangeShapeType="1"/>
          </p:cNvSpPr>
          <p:nvPr/>
        </p:nvSpPr>
        <p:spPr bwMode="auto">
          <a:xfrm>
            <a:off x="5003800" y="4292600"/>
            <a:ext cx="0" cy="684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76" name="Line 9"/>
          <p:cNvSpPr>
            <a:spLocks noChangeShapeType="1"/>
          </p:cNvSpPr>
          <p:nvPr/>
        </p:nvSpPr>
        <p:spPr bwMode="auto">
          <a:xfrm>
            <a:off x="2555875" y="5445125"/>
            <a:ext cx="4897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2777" name="Line 10"/>
          <p:cNvSpPr>
            <a:spLocks noChangeShapeType="1"/>
          </p:cNvSpPr>
          <p:nvPr/>
        </p:nvSpPr>
        <p:spPr bwMode="auto">
          <a:xfrm>
            <a:off x="2555875" y="4868863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2778" name="Line 11"/>
          <p:cNvSpPr>
            <a:spLocks noChangeShapeType="1"/>
          </p:cNvSpPr>
          <p:nvPr/>
        </p:nvSpPr>
        <p:spPr bwMode="auto">
          <a:xfrm>
            <a:off x="5003800" y="4868863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2779" name="Rectangle 12"/>
          <p:cNvSpPr>
            <a:spLocks noChangeArrowheads="1"/>
          </p:cNvSpPr>
          <p:nvPr/>
        </p:nvSpPr>
        <p:spPr bwMode="auto">
          <a:xfrm>
            <a:off x="4716463" y="5013325"/>
            <a:ext cx="576262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L</a:t>
            </a:r>
          </a:p>
        </p:txBody>
      </p:sp>
      <p:sp>
        <p:nvSpPr>
          <p:cNvPr id="32780" name="Rectangle 13"/>
          <p:cNvSpPr>
            <a:spLocks noChangeArrowheads="1"/>
          </p:cNvSpPr>
          <p:nvPr/>
        </p:nvSpPr>
        <p:spPr bwMode="auto">
          <a:xfrm>
            <a:off x="3563938" y="4437063"/>
            <a:ext cx="576262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L/2</a:t>
            </a:r>
          </a:p>
        </p:txBody>
      </p:sp>
      <p:sp>
        <p:nvSpPr>
          <p:cNvPr id="32781" name="Rectangle 14"/>
          <p:cNvSpPr>
            <a:spLocks noChangeArrowheads="1"/>
          </p:cNvSpPr>
          <p:nvPr/>
        </p:nvSpPr>
        <p:spPr bwMode="auto">
          <a:xfrm>
            <a:off x="5940425" y="4437063"/>
            <a:ext cx="576263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L/2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31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AR" sz="3600" b="1"/>
              <a:t>Conformado Plástico Metálico</a:t>
            </a:r>
          </a:p>
          <a:p>
            <a:endParaRPr lang="es-AR" sz="3600" b="1"/>
          </a:p>
          <a:p>
            <a:pPr>
              <a:lnSpc>
                <a:spcPct val="150000"/>
              </a:lnSpc>
            </a:pPr>
            <a:r>
              <a:rPr lang="es-AR" sz="3600"/>
              <a:t>Proceso ejecutado en Láminas Planas para la  Producción  de  Piezas  sin  Arranque de  Viruta. </a:t>
            </a:r>
          </a:p>
          <a:p>
            <a:pPr>
              <a:lnSpc>
                <a:spcPct val="150000"/>
              </a:lnSpc>
            </a:pPr>
            <a:endParaRPr lang="es-AR" sz="3600"/>
          </a:p>
          <a:p>
            <a:pPr>
              <a:lnSpc>
                <a:spcPct val="150000"/>
              </a:lnSpc>
            </a:pPr>
            <a:r>
              <a:rPr lang="es-AR" sz="3600"/>
              <a:t>Las operaciones más comunes son:</a:t>
            </a:r>
            <a:endParaRPr lang="es-AR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/>
          </p:cNvSpPr>
          <p:nvPr>
            <p:ph type="body" idx="1"/>
          </p:nvPr>
        </p:nvSpPr>
        <p:spPr>
          <a:xfrm>
            <a:off x="0" y="1052513"/>
            <a:ext cx="9144000" cy="547211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s-ES" sz="3200" b="1" smtClean="0">
                <a:latin typeface="Arial" charset="0"/>
              </a:rPr>
              <a:t>Arco de circunferencia L con ángulo α</a:t>
            </a:r>
          </a:p>
          <a:p>
            <a:pPr algn="ctr">
              <a:buFont typeface="Wingdings 3" pitchFamily="18" charset="2"/>
              <a:buNone/>
            </a:pPr>
            <a:endParaRPr lang="es-ES" sz="3200" b="1" smtClean="0">
              <a:latin typeface="Arial" charset="0"/>
            </a:endParaRPr>
          </a:p>
          <a:p>
            <a:pPr algn="ctr">
              <a:buFont typeface="Wingdings 3" pitchFamily="18" charset="2"/>
              <a:buNone/>
            </a:pPr>
            <a:r>
              <a:rPr lang="es-ES" sz="3200" b="1" smtClean="0">
                <a:latin typeface="Arial" charset="0"/>
              </a:rPr>
              <a:t>Longitud L = R x 2α(Rad)</a:t>
            </a:r>
          </a:p>
          <a:p>
            <a:pPr algn="ctr">
              <a:buFont typeface="Wingdings 3" pitchFamily="18" charset="2"/>
              <a:buNone/>
            </a:pPr>
            <a:r>
              <a:rPr lang="es-ES" sz="3200" b="1" smtClean="0">
                <a:latin typeface="Arial" charset="0"/>
              </a:rPr>
              <a:t>Baricentro Zg = R x senα / α(Rad)</a:t>
            </a:r>
            <a:r>
              <a:rPr lang="es-ES" sz="3200" smtClean="0"/>
              <a:t> </a:t>
            </a:r>
          </a:p>
          <a:p>
            <a:pPr>
              <a:buFont typeface="Wingdings 3" pitchFamily="18" charset="2"/>
              <a:buNone/>
            </a:pPr>
            <a:endParaRPr lang="es-ES" sz="2000" b="1" smtClean="0"/>
          </a:p>
        </p:txBody>
      </p:sp>
      <p:sp>
        <p:nvSpPr>
          <p:cNvPr id="33794" name="Arc 4"/>
          <p:cNvSpPr>
            <a:spLocks/>
          </p:cNvSpPr>
          <p:nvPr/>
        </p:nvSpPr>
        <p:spPr bwMode="auto">
          <a:xfrm rot="2674661">
            <a:off x="4211638" y="3573463"/>
            <a:ext cx="1800225" cy="1800225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3795" name="Line 5"/>
          <p:cNvSpPr>
            <a:spLocks noChangeShapeType="1"/>
          </p:cNvSpPr>
          <p:nvPr/>
        </p:nvSpPr>
        <p:spPr bwMode="auto">
          <a:xfrm flipV="1">
            <a:off x="3348038" y="3213100"/>
            <a:ext cx="1727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3796" name="Line 6"/>
          <p:cNvSpPr>
            <a:spLocks noChangeShapeType="1"/>
          </p:cNvSpPr>
          <p:nvPr/>
        </p:nvSpPr>
        <p:spPr bwMode="auto">
          <a:xfrm>
            <a:off x="3348038" y="4508500"/>
            <a:ext cx="1800225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3797" name="Line 7"/>
          <p:cNvSpPr>
            <a:spLocks noChangeShapeType="1"/>
          </p:cNvSpPr>
          <p:nvPr/>
        </p:nvSpPr>
        <p:spPr bwMode="auto">
          <a:xfrm flipV="1">
            <a:off x="3348038" y="4508500"/>
            <a:ext cx="2303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3798" name="Rectangle 8"/>
          <p:cNvSpPr>
            <a:spLocks noChangeArrowheads="1"/>
          </p:cNvSpPr>
          <p:nvPr/>
        </p:nvSpPr>
        <p:spPr bwMode="auto">
          <a:xfrm>
            <a:off x="3563938" y="4149725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000" b="1"/>
              <a:t>α</a:t>
            </a:r>
          </a:p>
        </p:txBody>
      </p:sp>
      <p:sp>
        <p:nvSpPr>
          <p:cNvPr id="33799" name="Line 9"/>
          <p:cNvSpPr>
            <a:spLocks noChangeShapeType="1"/>
          </p:cNvSpPr>
          <p:nvPr/>
        </p:nvSpPr>
        <p:spPr bwMode="auto">
          <a:xfrm>
            <a:off x="3851275" y="4149725"/>
            <a:ext cx="73025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3800" name="Oval 10"/>
          <p:cNvSpPr>
            <a:spLocks noChangeArrowheads="1"/>
          </p:cNvSpPr>
          <p:nvPr/>
        </p:nvSpPr>
        <p:spPr bwMode="auto">
          <a:xfrm>
            <a:off x="5148263" y="4365625"/>
            <a:ext cx="252412" cy="25241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>
            <a:off x="3348038" y="45085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>
            <a:off x="5292725" y="45085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>
            <a:off x="3348038" y="6165850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3804" name="Rectangle 14"/>
          <p:cNvSpPr>
            <a:spLocks noChangeArrowheads="1"/>
          </p:cNvSpPr>
          <p:nvPr/>
        </p:nvSpPr>
        <p:spPr bwMode="auto">
          <a:xfrm>
            <a:off x="4140200" y="5734050"/>
            <a:ext cx="576263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Zg</a:t>
            </a:r>
          </a:p>
        </p:txBody>
      </p:sp>
      <p:sp>
        <p:nvSpPr>
          <p:cNvPr id="33805" name="Rectangle 15"/>
          <p:cNvSpPr>
            <a:spLocks noChangeArrowheads="1"/>
          </p:cNvSpPr>
          <p:nvPr/>
        </p:nvSpPr>
        <p:spPr bwMode="auto">
          <a:xfrm>
            <a:off x="5651500" y="3716338"/>
            <a:ext cx="360363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L</a:t>
            </a:r>
          </a:p>
        </p:txBody>
      </p:sp>
      <p:sp>
        <p:nvSpPr>
          <p:cNvPr id="45073" name="Rectangle 17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080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s-ES" sz="3600" smtClean="0">
                <a:solidFill>
                  <a:schemeClr val="tx1"/>
                </a:solidFill>
                <a:effectLst/>
                <a:latin typeface="Arial" charset="0"/>
              </a:rPr>
              <a:t>Cálculo de Baricentro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" sz="3600" b="1"/>
              <a:t> Cuarto de Circunferencia  Zg = 0,9 R</a:t>
            </a:r>
          </a:p>
          <a:p>
            <a:pPr>
              <a:buFontTx/>
              <a:buChar char="•"/>
            </a:pPr>
            <a:endParaRPr lang="es-ES" sz="3600" b="1"/>
          </a:p>
          <a:p>
            <a:pPr>
              <a:buFontTx/>
              <a:buChar char="•"/>
            </a:pPr>
            <a:r>
              <a:rPr lang="es-ES" sz="3600" b="1"/>
              <a:t> Media Circunferencia Zg = 0,636 R</a:t>
            </a:r>
          </a:p>
          <a:p>
            <a:pPr>
              <a:buFontTx/>
              <a:buChar char="•"/>
            </a:pPr>
            <a:endParaRPr lang="es-ES" sz="3600" b="1"/>
          </a:p>
          <a:p>
            <a:pPr>
              <a:buFontTx/>
              <a:buChar char="•"/>
            </a:pPr>
            <a:r>
              <a:rPr lang="es-ES" sz="3600" b="1"/>
              <a:t> Circunferencia Zg = 0 </a:t>
            </a:r>
          </a:p>
          <a:p>
            <a:endParaRPr lang="es-ES" sz="3600" b="1"/>
          </a:p>
          <a:p>
            <a:endParaRPr lang="es-ES" sz="3600" b="1"/>
          </a:p>
          <a:p>
            <a:r>
              <a:rPr lang="es-ES" sz="3600"/>
              <a:t>En General la Fuerza de corte será:</a:t>
            </a:r>
          </a:p>
          <a:p>
            <a:endParaRPr lang="es-ES" sz="3600"/>
          </a:p>
          <a:p>
            <a:pPr algn="ctr"/>
            <a:r>
              <a:rPr lang="es-ES" sz="3600" b="1"/>
              <a:t>F = e x L x 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Line 47"/>
          <p:cNvSpPr>
            <a:spLocks noChangeShapeType="1"/>
          </p:cNvSpPr>
          <p:nvPr/>
        </p:nvSpPr>
        <p:spPr bwMode="auto">
          <a:xfrm>
            <a:off x="3832225" y="-52705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5842" name="Line 48"/>
          <p:cNvSpPr>
            <a:spLocks noChangeShapeType="1"/>
          </p:cNvSpPr>
          <p:nvPr/>
        </p:nvSpPr>
        <p:spPr bwMode="auto">
          <a:xfrm>
            <a:off x="3651250" y="-52705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838450" y="-958850"/>
            <a:ext cx="7112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35844" name="Line 5"/>
          <p:cNvSpPr>
            <a:spLocks noChangeShapeType="1"/>
          </p:cNvSpPr>
          <p:nvPr/>
        </p:nvSpPr>
        <p:spPr bwMode="auto">
          <a:xfrm>
            <a:off x="2965450" y="-958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45" name="Line 6"/>
          <p:cNvSpPr>
            <a:spLocks noChangeShapeType="1"/>
          </p:cNvSpPr>
          <p:nvPr/>
        </p:nvSpPr>
        <p:spPr bwMode="auto">
          <a:xfrm>
            <a:off x="3028950" y="-958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46" name="Line 7"/>
          <p:cNvSpPr>
            <a:spLocks noChangeShapeType="1"/>
          </p:cNvSpPr>
          <p:nvPr/>
        </p:nvSpPr>
        <p:spPr bwMode="auto">
          <a:xfrm>
            <a:off x="3282950" y="-958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47" name="Line 8"/>
          <p:cNvSpPr>
            <a:spLocks noChangeShapeType="1"/>
          </p:cNvSpPr>
          <p:nvPr/>
        </p:nvSpPr>
        <p:spPr bwMode="auto">
          <a:xfrm>
            <a:off x="3282950" y="-958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48" name="Line 9"/>
          <p:cNvSpPr>
            <a:spLocks noChangeShapeType="1"/>
          </p:cNvSpPr>
          <p:nvPr/>
        </p:nvSpPr>
        <p:spPr bwMode="auto">
          <a:xfrm>
            <a:off x="3346450" y="-958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49" name="Line 10"/>
          <p:cNvSpPr>
            <a:spLocks noChangeShapeType="1"/>
          </p:cNvSpPr>
          <p:nvPr/>
        </p:nvSpPr>
        <p:spPr bwMode="auto">
          <a:xfrm>
            <a:off x="3346450" y="-958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0" name="Line 11"/>
          <p:cNvSpPr>
            <a:spLocks noChangeShapeType="1"/>
          </p:cNvSpPr>
          <p:nvPr/>
        </p:nvSpPr>
        <p:spPr bwMode="auto">
          <a:xfrm>
            <a:off x="29654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1" name="Line 12"/>
          <p:cNvSpPr>
            <a:spLocks noChangeShapeType="1"/>
          </p:cNvSpPr>
          <p:nvPr/>
        </p:nvSpPr>
        <p:spPr bwMode="auto">
          <a:xfrm>
            <a:off x="29654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2" name="Line 13"/>
          <p:cNvSpPr>
            <a:spLocks noChangeShapeType="1"/>
          </p:cNvSpPr>
          <p:nvPr/>
        </p:nvSpPr>
        <p:spPr bwMode="auto">
          <a:xfrm>
            <a:off x="30289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3" name="Line 14"/>
          <p:cNvSpPr>
            <a:spLocks noChangeShapeType="1"/>
          </p:cNvSpPr>
          <p:nvPr/>
        </p:nvSpPr>
        <p:spPr bwMode="auto">
          <a:xfrm>
            <a:off x="30289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4" name="Line 15"/>
          <p:cNvSpPr>
            <a:spLocks noChangeShapeType="1"/>
          </p:cNvSpPr>
          <p:nvPr/>
        </p:nvSpPr>
        <p:spPr bwMode="auto">
          <a:xfrm>
            <a:off x="32829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5" name="Line 16"/>
          <p:cNvSpPr>
            <a:spLocks noChangeShapeType="1"/>
          </p:cNvSpPr>
          <p:nvPr/>
        </p:nvSpPr>
        <p:spPr bwMode="auto">
          <a:xfrm>
            <a:off x="32829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6" name="Line 17"/>
          <p:cNvSpPr>
            <a:spLocks noChangeShapeType="1"/>
          </p:cNvSpPr>
          <p:nvPr/>
        </p:nvSpPr>
        <p:spPr bwMode="auto">
          <a:xfrm>
            <a:off x="33464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7" name="Line 18"/>
          <p:cNvSpPr>
            <a:spLocks noChangeShapeType="1"/>
          </p:cNvSpPr>
          <p:nvPr/>
        </p:nvSpPr>
        <p:spPr bwMode="auto">
          <a:xfrm>
            <a:off x="3346450" y="4095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8" name="Line 19"/>
          <p:cNvSpPr>
            <a:spLocks noChangeShapeType="1"/>
          </p:cNvSpPr>
          <p:nvPr/>
        </p:nvSpPr>
        <p:spPr bwMode="auto">
          <a:xfrm>
            <a:off x="29654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59" name="Line 20"/>
          <p:cNvSpPr>
            <a:spLocks noChangeShapeType="1"/>
          </p:cNvSpPr>
          <p:nvPr/>
        </p:nvSpPr>
        <p:spPr bwMode="auto">
          <a:xfrm>
            <a:off x="29654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0" name="Line 21"/>
          <p:cNvSpPr>
            <a:spLocks noChangeShapeType="1"/>
          </p:cNvSpPr>
          <p:nvPr/>
        </p:nvSpPr>
        <p:spPr bwMode="auto">
          <a:xfrm>
            <a:off x="30289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1" name="Line 22"/>
          <p:cNvSpPr>
            <a:spLocks noChangeShapeType="1"/>
          </p:cNvSpPr>
          <p:nvPr/>
        </p:nvSpPr>
        <p:spPr bwMode="auto">
          <a:xfrm>
            <a:off x="30289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2" name="Line 23"/>
          <p:cNvSpPr>
            <a:spLocks noChangeShapeType="1"/>
          </p:cNvSpPr>
          <p:nvPr/>
        </p:nvSpPr>
        <p:spPr bwMode="auto">
          <a:xfrm>
            <a:off x="32829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3" name="Line 24"/>
          <p:cNvSpPr>
            <a:spLocks noChangeShapeType="1"/>
          </p:cNvSpPr>
          <p:nvPr/>
        </p:nvSpPr>
        <p:spPr bwMode="auto">
          <a:xfrm>
            <a:off x="32829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4" name="Line 25"/>
          <p:cNvSpPr>
            <a:spLocks noChangeShapeType="1"/>
          </p:cNvSpPr>
          <p:nvPr/>
        </p:nvSpPr>
        <p:spPr bwMode="auto">
          <a:xfrm>
            <a:off x="33464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5" name="Line 26"/>
          <p:cNvSpPr>
            <a:spLocks noChangeShapeType="1"/>
          </p:cNvSpPr>
          <p:nvPr/>
        </p:nvSpPr>
        <p:spPr bwMode="auto">
          <a:xfrm>
            <a:off x="3346450" y="7762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6" name="Line 27"/>
          <p:cNvSpPr>
            <a:spLocks noChangeShapeType="1"/>
          </p:cNvSpPr>
          <p:nvPr/>
        </p:nvSpPr>
        <p:spPr bwMode="auto">
          <a:xfrm>
            <a:off x="29654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7" name="Line 28"/>
          <p:cNvSpPr>
            <a:spLocks noChangeShapeType="1"/>
          </p:cNvSpPr>
          <p:nvPr/>
        </p:nvSpPr>
        <p:spPr bwMode="auto">
          <a:xfrm>
            <a:off x="29654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8" name="Line 29"/>
          <p:cNvSpPr>
            <a:spLocks noChangeShapeType="1"/>
          </p:cNvSpPr>
          <p:nvPr/>
        </p:nvSpPr>
        <p:spPr bwMode="auto">
          <a:xfrm>
            <a:off x="30289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69" name="Line 30"/>
          <p:cNvSpPr>
            <a:spLocks noChangeShapeType="1"/>
          </p:cNvSpPr>
          <p:nvPr/>
        </p:nvSpPr>
        <p:spPr bwMode="auto">
          <a:xfrm>
            <a:off x="30289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0" name="Line 31"/>
          <p:cNvSpPr>
            <a:spLocks noChangeShapeType="1"/>
          </p:cNvSpPr>
          <p:nvPr/>
        </p:nvSpPr>
        <p:spPr bwMode="auto">
          <a:xfrm>
            <a:off x="32829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1" name="Line 32"/>
          <p:cNvSpPr>
            <a:spLocks noChangeShapeType="1"/>
          </p:cNvSpPr>
          <p:nvPr/>
        </p:nvSpPr>
        <p:spPr bwMode="auto">
          <a:xfrm>
            <a:off x="32829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2" name="Line 33"/>
          <p:cNvSpPr>
            <a:spLocks noChangeShapeType="1"/>
          </p:cNvSpPr>
          <p:nvPr/>
        </p:nvSpPr>
        <p:spPr bwMode="auto">
          <a:xfrm>
            <a:off x="33464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3" name="Line 34"/>
          <p:cNvSpPr>
            <a:spLocks noChangeShapeType="1"/>
          </p:cNvSpPr>
          <p:nvPr/>
        </p:nvSpPr>
        <p:spPr bwMode="auto">
          <a:xfrm>
            <a:off x="3346450" y="11430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4" name="Line 35"/>
          <p:cNvSpPr>
            <a:spLocks noChangeShapeType="1"/>
          </p:cNvSpPr>
          <p:nvPr/>
        </p:nvSpPr>
        <p:spPr bwMode="auto">
          <a:xfrm>
            <a:off x="29654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5" name="Line 36"/>
          <p:cNvSpPr>
            <a:spLocks noChangeShapeType="1"/>
          </p:cNvSpPr>
          <p:nvPr/>
        </p:nvSpPr>
        <p:spPr bwMode="auto">
          <a:xfrm>
            <a:off x="29654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6" name="Line 37"/>
          <p:cNvSpPr>
            <a:spLocks noChangeShapeType="1"/>
          </p:cNvSpPr>
          <p:nvPr/>
        </p:nvSpPr>
        <p:spPr bwMode="auto">
          <a:xfrm>
            <a:off x="30289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7" name="Line 38"/>
          <p:cNvSpPr>
            <a:spLocks noChangeShapeType="1"/>
          </p:cNvSpPr>
          <p:nvPr/>
        </p:nvSpPr>
        <p:spPr bwMode="auto">
          <a:xfrm>
            <a:off x="30289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8" name="Line 39"/>
          <p:cNvSpPr>
            <a:spLocks noChangeShapeType="1"/>
          </p:cNvSpPr>
          <p:nvPr/>
        </p:nvSpPr>
        <p:spPr bwMode="auto">
          <a:xfrm>
            <a:off x="32829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79" name="Line 40"/>
          <p:cNvSpPr>
            <a:spLocks noChangeShapeType="1"/>
          </p:cNvSpPr>
          <p:nvPr/>
        </p:nvSpPr>
        <p:spPr bwMode="auto">
          <a:xfrm>
            <a:off x="32829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0" name="Line 41"/>
          <p:cNvSpPr>
            <a:spLocks noChangeShapeType="1"/>
          </p:cNvSpPr>
          <p:nvPr/>
        </p:nvSpPr>
        <p:spPr bwMode="auto">
          <a:xfrm>
            <a:off x="33464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1" name="Line 42"/>
          <p:cNvSpPr>
            <a:spLocks noChangeShapeType="1"/>
          </p:cNvSpPr>
          <p:nvPr/>
        </p:nvSpPr>
        <p:spPr bwMode="auto">
          <a:xfrm>
            <a:off x="3346450" y="1509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2" name="Line 43"/>
          <p:cNvSpPr>
            <a:spLocks noChangeShapeType="1"/>
          </p:cNvSpPr>
          <p:nvPr/>
        </p:nvSpPr>
        <p:spPr bwMode="auto">
          <a:xfrm>
            <a:off x="29654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3" name="Line 44"/>
          <p:cNvSpPr>
            <a:spLocks noChangeShapeType="1"/>
          </p:cNvSpPr>
          <p:nvPr/>
        </p:nvSpPr>
        <p:spPr bwMode="auto">
          <a:xfrm>
            <a:off x="29654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4" name="Line 45"/>
          <p:cNvSpPr>
            <a:spLocks noChangeShapeType="1"/>
          </p:cNvSpPr>
          <p:nvPr/>
        </p:nvSpPr>
        <p:spPr bwMode="auto">
          <a:xfrm>
            <a:off x="30289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5" name="Line 46"/>
          <p:cNvSpPr>
            <a:spLocks noChangeShapeType="1"/>
          </p:cNvSpPr>
          <p:nvPr/>
        </p:nvSpPr>
        <p:spPr bwMode="auto">
          <a:xfrm>
            <a:off x="30289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6" name="Line 47"/>
          <p:cNvSpPr>
            <a:spLocks noChangeShapeType="1"/>
          </p:cNvSpPr>
          <p:nvPr/>
        </p:nvSpPr>
        <p:spPr bwMode="auto">
          <a:xfrm>
            <a:off x="32829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7" name="Line 48"/>
          <p:cNvSpPr>
            <a:spLocks noChangeShapeType="1"/>
          </p:cNvSpPr>
          <p:nvPr/>
        </p:nvSpPr>
        <p:spPr bwMode="auto">
          <a:xfrm>
            <a:off x="32829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8" name="Line 49"/>
          <p:cNvSpPr>
            <a:spLocks noChangeShapeType="1"/>
          </p:cNvSpPr>
          <p:nvPr/>
        </p:nvSpPr>
        <p:spPr bwMode="auto">
          <a:xfrm>
            <a:off x="33464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89" name="Line 50"/>
          <p:cNvSpPr>
            <a:spLocks noChangeShapeType="1"/>
          </p:cNvSpPr>
          <p:nvPr/>
        </p:nvSpPr>
        <p:spPr bwMode="auto">
          <a:xfrm>
            <a:off x="3346450" y="18764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890" name="Rectangle 51"/>
          <p:cNvSpPr>
            <a:spLocks noChangeArrowheads="1"/>
          </p:cNvSpPr>
          <p:nvPr/>
        </p:nvSpPr>
        <p:spPr bwMode="auto">
          <a:xfrm>
            <a:off x="611188" y="692150"/>
            <a:ext cx="719137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Nº</a:t>
            </a:r>
          </a:p>
        </p:txBody>
      </p:sp>
      <p:sp>
        <p:nvSpPr>
          <p:cNvPr id="35891" name="Rectangle 52"/>
          <p:cNvSpPr>
            <a:spLocks noChangeArrowheads="1"/>
          </p:cNvSpPr>
          <p:nvPr/>
        </p:nvSpPr>
        <p:spPr bwMode="auto">
          <a:xfrm>
            <a:off x="1331913" y="69215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L</a:t>
            </a:r>
          </a:p>
        </p:txBody>
      </p:sp>
      <p:sp>
        <p:nvSpPr>
          <p:cNvPr id="35892" name="Rectangle 53"/>
          <p:cNvSpPr>
            <a:spLocks noChangeArrowheads="1"/>
          </p:cNvSpPr>
          <p:nvPr/>
        </p:nvSpPr>
        <p:spPr bwMode="auto">
          <a:xfrm>
            <a:off x="2411413" y="69215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</a:t>
            </a:r>
          </a:p>
        </p:txBody>
      </p:sp>
      <p:sp>
        <p:nvSpPr>
          <p:cNvPr id="35893" name="Rectangle 54"/>
          <p:cNvSpPr>
            <a:spLocks noChangeArrowheads="1"/>
          </p:cNvSpPr>
          <p:nvPr/>
        </p:nvSpPr>
        <p:spPr bwMode="auto">
          <a:xfrm>
            <a:off x="3492500" y="69215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x</a:t>
            </a:r>
          </a:p>
        </p:txBody>
      </p:sp>
      <p:sp>
        <p:nvSpPr>
          <p:cNvPr id="35894" name="Rectangle 55"/>
          <p:cNvSpPr>
            <a:spLocks noChangeArrowheads="1"/>
          </p:cNvSpPr>
          <p:nvPr/>
        </p:nvSpPr>
        <p:spPr bwMode="auto">
          <a:xfrm>
            <a:off x="7092950" y="692150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F.y</a:t>
            </a:r>
          </a:p>
        </p:txBody>
      </p:sp>
      <p:sp>
        <p:nvSpPr>
          <p:cNvPr id="35895" name="Rectangle 56"/>
          <p:cNvSpPr>
            <a:spLocks noChangeArrowheads="1"/>
          </p:cNvSpPr>
          <p:nvPr/>
        </p:nvSpPr>
        <p:spPr bwMode="auto">
          <a:xfrm>
            <a:off x="4572000" y="69215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y</a:t>
            </a:r>
          </a:p>
        </p:txBody>
      </p:sp>
      <p:sp>
        <p:nvSpPr>
          <p:cNvPr id="35896" name="Rectangle 57"/>
          <p:cNvSpPr>
            <a:spLocks noChangeArrowheads="1"/>
          </p:cNvSpPr>
          <p:nvPr/>
        </p:nvSpPr>
        <p:spPr bwMode="auto">
          <a:xfrm>
            <a:off x="5651500" y="692150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F.x</a:t>
            </a:r>
          </a:p>
        </p:txBody>
      </p:sp>
      <p:sp>
        <p:nvSpPr>
          <p:cNvPr id="35897" name="Rectangle 58"/>
          <p:cNvSpPr>
            <a:spLocks noChangeArrowheads="1"/>
          </p:cNvSpPr>
          <p:nvPr/>
        </p:nvSpPr>
        <p:spPr bwMode="auto">
          <a:xfrm>
            <a:off x="611188" y="1412875"/>
            <a:ext cx="719137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1</a:t>
            </a:r>
          </a:p>
        </p:txBody>
      </p:sp>
      <p:sp>
        <p:nvSpPr>
          <p:cNvPr id="35898" name="Rectangle 59"/>
          <p:cNvSpPr>
            <a:spLocks noChangeArrowheads="1"/>
          </p:cNvSpPr>
          <p:nvPr/>
        </p:nvSpPr>
        <p:spPr bwMode="auto">
          <a:xfrm>
            <a:off x="1331913" y="1412875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899" name="Rectangle 60"/>
          <p:cNvSpPr>
            <a:spLocks noChangeArrowheads="1"/>
          </p:cNvSpPr>
          <p:nvPr/>
        </p:nvSpPr>
        <p:spPr bwMode="auto">
          <a:xfrm>
            <a:off x="2411413" y="1412875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0" name="Rectangle 61"/>
          <p:cNvSpPr>
            <a:spLocks noChangeArrowheads="1"/>
          </p:cNvSpPr>
          <p:nvPr/>
        </p:nvSpPr>
        <p:spPr bwMode="auto">
          <a:xfrm>
            <a:off x="3492500" y="1412875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1" name="Rectangle 62"/>
          <p:cNvSpPr>
            <a:spLocks noChangeArrowheads="1"/>
          </p:cNvSpPr>
          <p:nvPr/>
        </p:nvSpPr>
        <p:spPr bwMode="auto">
          <a:xfrm>
            <a:off x="4572000" y="1412875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2" name="Rectangle 63"/>
          <p:cNvSpPr>
            <a:spLocks noChangeArrowheads="1"/>
          </p:cNvSpPr>
          <p:nvPr/>
        </p:nvSpPr>
        <p:spPr bwMode="auto">
          <a:xfrm>
            <a:off x="5651500" y="1412875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3" name="Rectangle 64"/>
          <p:cNvSpPr>
            <a:spLocks noChangeArrowheads="1"/>
          </p:cNvSpPr>
          <p:nvPr/>
        </p:nvSpPr>
        <p:spPr bwMode="auto">
          <a:xfrm>
            <a:off x="7092950" y="1412875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4" name="Rectangle 65"/>
          <p:cNvSpPr>
            <a:spLocks noChangeArrowheads="1"/>
          </p:cNvSpPr>
          <p:nvPr/>
        </p:nvSpPr>
        <p:spPr bwMode="auto">
          <a:xfrm>
            <a:off x="611188" y="2133600"/>
            <a:ext cx="719137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2</a:t>
            </a:r>
          </a:p>
        </p:txBody>
      </p:sp>
      <p:sp>
        <p:nvSpPr>
          <p:cNvPr id="35905" name="Rectangle 66"/>
          <p:cNvSpPr>
            <a:spLocks noChangeArrowheads="1"/>
          </p:cNvSpPr>
          <p:nvPr/>
        </p:nvSpPr>
        <p:spPr bwMode="auto">
          <a:xfrm>
            <a:off x="611188" y="2852738"/>
            <a:ext cx="719137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n</a:t>
            </a:r>
          </a:p>
        </p:txBody>
      </p:sp>
      <p:sp>
        <p:nvSpPr>
          <p:cNvPr id="35906" name="Rectangle 67"/>
          <p:cNvSpPr>
            <a:spLocks noChangeArrowheads="1"/>
          </p:cNvSpPr>
          <p:nvPr/>
        </p:nvSpPr>
        <p:spPr bwMode="auto">
          <a:xfrm>
            <a:off x="1331913" y="213360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7" name="Rectangle 68"/>
          <p:cNvSpPr>
            <a:spLocks noChangeArrowheads="1"/>
          </p:cNvSpPr>
          <p:nvPr/>
        </p:nvSpPr>
        <p:spPr bwMode="auto">
          <a:xfrm>
            <a:off x="2411413" y="213360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8" name="Rectangle 69"/>
          <p:cNvSpPr>
            <a:spLocks noChangeArrowheads="1"/>
          </p:cNvSpPr>
          <p:nvPr/>
        </p:nvSpPr>
        <p:spPr bwMode="auto">
          <a:xfrm>
            <a:off x="3492500" y="213360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09" name="Rectangle 70"/>
          <p:cNvSpPr>
            <a:spLocks noChangeArrowheads="1"/>
          </p:cNvSpPr>
          <p:nvPr/>
        </p:nvSpPr>
        <p:spPr bwMode="auto">
          <a:xfrm>
            <a:off x="4572000" y="2133600"/>
            <a:ext cx="10795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0" name="Rectangle 71"/>
          <p:cNvSpPr>
            <a:spLocks noChangeArrowheads="1"/>
          </p:cNvSpPr>
          <p:nvPr/>
        </p:nvSpPr>
        <p:spPr bwMode="auto">
          <a:xfrm>
            <a:off x="5651500" y="2133600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1" name="Rectangle 72"/>
          <p:cNvSpPr>
            <a:spLocks noChangeArrowheads="1"/>
          </p:cNvSpPr>
          <p:nvPr/>
        </p:nvSpPr>
        <p:spPr bwMode="auto">
          <a:xfrm>
            <a:off x="7092950" y="2133600"/>
            <a:ext cx="1439863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2" name="Rectangle 73"/>
          <p:cNvSpPr>
            <a:spLocks noChangeArrowheads="1"/>
          </p:cNvSpPr>
          <p:nvPr/>
        </p:nvSpPr>
        <p:spPr bwMode="auto">
          <a:xfrm>
            <a:off x="1331913" y="2852738"/>
            <a:ext cx="1079500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3" name="Rectangle 74"/>
          <p:cNvSpPr>
            <a:spLocks noChangeArrowheads="1"/>
          </p:cNvSpPr>
          <p:nvPr/>
        </p:nvSpPr>
        <p:spPr bwMode="auto">
          <a:xfrm>
            <a:off x="2411413" y="2852738"/>
            <a:ext cx="1079500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4" name="Rectangle 75"/>
          <p:cNvSpPr>
            <a:spLocks noChangeArrowheads="1"/>
          </p:cNvSpPr>
          <p:nvPr/>
        </p:nvSpPr>
        <p:spPr bwMode="auto">
          <a:xfrm>
            <a:off x="3492500" y="2852738"/>
            <a:ext cx="1079500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5" name="Rectangle 76"/>
          <p:cNvSpPr>
            <a:spLocks noChangeArrowheads="1"/>
          </p:cNvSpPr>
          <p:nvPr/>
        </p:nvSpPr>
        <p:spPr bwMode="auto">
          <a:xfrm>
            <a:off x="4572000" y="2852738"/>
            <a:ext cx="1079500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6" name="Rectangle 77"/>
          <p:cNvSpPr>
            <a:spLocks noChangeArrowheads="1"/>
          </p:cNvSpPr>
          <p:nvPr/>
        </p:nvSpPr>
        <p:spPr bwMode="auto">
          <a:xfrm>
            <a:off x="5651500" y="2852738"/>
            <a:ext cx="1439863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7" name="Rectangle 78"/>
          <p:cNvSpPr>
            <a:spLocks noChangeArrowheads="1"/>
          </p:cNvSpPr>
          <p:nvPr/>
        </p:nvSpPr>
        <p:spPr bwMode="auto">
          <a:xfrm>
            <a:off x="7092950" y="2852738"/>
            <a:ext cx="1439863" cy="7191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2400" b="1"/>
          </a:p>
        </p:txBody>
      </p:sp>
      <p:sp>
        <p:nvSpPr>
          <p:cNvPr id="35918" name="Rectangle 82"/>
          <p:cNvSpPr>
            <a:spLocks noChangeArrowheads="1"/>
          </p:cNvSpPr>
          <p:nvPr/>
        </p:nvSpPr>
        <p:spPr bwMode="auto">
          <a:xfrm>
            <a:off x="2339975" y="3789363"/>
            <a:ext cx="4824413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s-ES" sz="3600" b="1"/>
              <a:t>FT = </a:t>
            </a:r>
            <a:r>
              <a:rPr lang="es-ES" sz="3600" b="1">
                <a:latin typeface="Symbol" pitchFamily="18" charset="2"/>
              </a:rPr>
              <a:t>å </a:t>
            </a:r>
            <a:r>
              <a:rPr lang="es-ES" sz="3600">
                <a:latin typeface="Symbol" pitchFamily="18" charset="2"/>
              </a:rPr>
              <a:t>(</a:t>
            </a:r>
            <a:r>
              <a:rPr lang="es-ES" sz="3600"/>
              <a:t>F1 + F2 + Fn)</a:t>
            </a:r>
          </a:p>
          <a:p>
            <a:pPr>
              <a:lnSpc>
                <a:spcPct val="150000"/>
              </a:lnSpc>
            </a:pPr>
            <a:r>
              <a:rPr lang="es-ES" sz="3600" b="1"/>
              <a:t>dx = </a:t>
            </a:r>
            <a:r>
              <a:rPr lang="es-ES" sz="3600" b="1">
                <a:latin typeface="Symbol" pitchFamily="18" charset="2"/>
              </a:rPr>
              <a:t>å</a:t>
            </a:r>
            <a:r>
              <a:rPr lang="es-ES" sz="3600">
                <a:latin typeface="Symbol" pitchFamily="18" charset="2"/>
              </a:rPr>
              <a:t> (</a:t>
            </a:r>
            <a:r>
              <a:rPr lang="es-ES" sz="3600"/>
              <a:t>F.x) / FT</a:t>
            </a:r>
          </a:p>
          <a:p>
            <a:pPr>
              <a:lnSpc>
                <a:spcPct val="150000"/>
              </a:lnSpc>
            </a:pPr>
            <a:r>
              <a:rPr lang="es-ES" sz="3600" b="1"/>
              <a:t>dy = </a:t>
            </a:r>
            <a:r>
              <a:rPr lang="es-ES" sz="3600" b="1">
                <a:latin typeface="Symbol" pitchFamily="18" charset="2"/>
              </a:rPr>
              <a:t>å</a:t>
            </a:r>
            <a:r>
              <a:rPr lang="es-ES" sz="3600"/>
              <a:t> (F.y) / FT</a:t>
            </a:r>
            <a:endParaRPr lang="es-ES" sz="36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_tradnl" sz="3600" b="1"/>
              <a:t>Doblado</a:t>
            </a:r>
          </a:p>
          <a:p>
            <a:pPr eaLnBrk="0" hangingPunct="0">
              <a:spcBef>
                <a:spcPct val="20000"/>
              </a:spcBef>
            </a:pPr>
            <a:endParaRPr lang="es-ES_tradnl" sz="3600" b="1"/>
          </a:p>
          <a:p>
            <a:pPr eaLnBrk="0" hangingPunct="0">
              <a:spcBef>
                <a:spcPct val="20000"/>
              </a:spcBef>
            </a:pPr>
            <a:r>
              <a:rPr lang="es-ES_tradnl" sz="3600"/>
              <a:t>Es la Deformación  de la  Lámina  alrededor de un  Plano  Neutral,  donde el  Material de un lado se Comprime y del otro se Estira. </a:t>
            </a:r>
          </a:p>
          <a:p>
            <a:pPr eaLnBrk="0" hangingPunct="0">
              <a:spcBef>
                <a:spcPct val="20000"/>
              </a:spcBef>
            </a:pPr>
            <a:endParaRPr lang="es-ES_tradnl" sz="3600"/>
          </a:p>
          <a:p>
            <a:pPr eaLnBrk="0" hangingPunct="0">
              <a:spcBef>
                <a:spcPct val="20000"/>
              </a:spcBef>
            </a:pPr>
            <a:r>
              <a:rPr lang="es-ES_tradnl" sz="3600"/>
              <a:t>El   Plano Neutral   toma  referencia para  el Cálculo del  Desarrollo,  la  Línea Media del Espesor.</a:t>
            </a:r>
            <a:endParaRPr lang="es-A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SAT91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76250"/>
            <a:ext cx="84963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Rectangle 8"/>
          <p:cNvSpPr>
            <a:spLocks noChangeArrowheads="1"/>
          </p:cNvSpPr>
          <p:nvPr/>
        </p:nvSpPr>
        <p:spPr bwMode="auto">
          <a:xfrm>
            <a:off x="971550" y="4941888"/>
            <a:ext cx="3527425" cy="6461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Doblado de la Lámina</a:t>
            </a:r>
          </a:p>
        </p:txBody>
      </p:sp>
      <p:sp>
        <p:nvSpPr>
          <p:cNvPr id="37891" name="Rectangle 8"/>
          <p:cNvSpPr>
            <a:spLocks noChangeArrowheads="1"/>
          </p:cNvSpPr>
          <p:nvPr/>
        </p:nvSpPr>
        <p:spPr bwMode="auto">
          <a:xfrm>
            <a:off x="5292725" y="4941888"/>
            <a:ext cx="3527425" cy="6461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Tensión y Compresión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0" y="3573463"/>
            <a:ext cx="1763713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Eje de Doblado</a:t>
            </a:r>
          </a:p>
        </p:txBody>
      </p:sp>
      <p:sp>
        <p:nvSpPr>
          <p:cNvPr id="37893" name="Rectangle 10"/>
          <p:cNvSpPr>
            <a:spLocks noChangeArrowheads="1"/>
          </p:cNvSpPr>
          <p:nvPr/>
        </p:nvSpPr>
        <p:spPr bwMode="auto">
          <a:xfrm>
            <a:off x="3995738" y="1773238"/>
            <a:ext cx="1584325" cy="15113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Plano Neutral</a:t>
            </a:r>
          </a:p>
        </p:txBody>
      </p:sp>
      <p:sp>
        <p:nvSpPr>
          <p:cNvPr id="37894" name="Rectangle 10"/>
          <p:cNvSpPr>
            <a:spLocks noChangeArrowheads="1"/>
          </p:cNvSpPr>
          <p:nvPr/>
        </p:nvSpPr>
        <p:spPr bwMode="auto">
          <a:xfrm rot="662093">
            <a:off x="3779838" y="1341438"/>
            <a:ext cx="358775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37895" name="Rectangle 10"/>
          <p:cNvSpPr>
            <a:spLocks noChangeArrowheads="1"/>
          </p:cNvSpPr>
          <p:nvPr/>
        </p:nvSpPr>
        <p:spPr bwMode="auto">
          <a:xfrm>
            <a:off x="3779838" y="836613"/>
            <a:ext cx="649287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37896" name="Rectangle 10"/>
          <p:cNvSpPr>
            <a:spLocks noChangeArrowheads="1"/>
          </p:cNvSpPr>
          <p:nvPr/>
        </p:nvSpPr>
        <p:spPr bwMode="auto">
          <a:xfrm>
            <a:off x="3779838" y="2133600"/>
            <a:ext cx="649287" cy="179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37897" name="Rectangle 10"/>
          <p:cNvSpPr>
            <a:spLocks noChangeArrowheads="1"/>
          </p:cNvSpPr>
          <p:nvPr/>
        </p:nvSpPr>
        <p:spPr bwMode="auto">
          <a:xfrm>
            <a:off x="3203575" y="2997200"/>
            <a:ext cx="287338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R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3348038" y="3573463"/>
            <a:ext cx="28733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B</a:t>
            </a:r>
          </a:p>
        </p:txBody>
      </p:sp>
      <p:sp>
        <p:nvSpPr>
          <p:cNvPr id="37899" name="Rectangle 10"/>
          <p:cNvSpPr>
            <a:spLocks noChangeArrowheads="1"/>
          </p:cNvSpPr>
          <p:nvPr/>
        </p:nvSpPr>
        <p:spPr bwMode="auto">
          <a:xfrm>
            <a:off x="1692275" y="2997200"/>
            <a:ext cx="287338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A</a:t>
            </a:r>
          </a:p>
        </p:txBody>
      </p:sp>
      <p:sp>
        <p:nvSpPr>
          <p:cNvPr id="37900" name="Rectangle 10"/>
          <p:cNvSpPr>
            <a:spLocks noChangeArrowheads="1"/>
          </p:cNvSpPr>
          <p:nvPr/>
        </p:nvSpPr>
        <p:spPr bwMode="auto">
          <a:xfrm>
            <a:off x="7596188" y="2349500"/>
            <a:ext cx="1296987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Línea Media</a:t>
            </a:r>
          </a:p>
        </p:txBody>
      </p:sp>
      <p:sp>
        <p:nvSpPr>
          <p:cNvPr id="37901" name="Rectangle 10"/>
          <p:cNvSpPr>
            <a:spLocks noChangeArrowheads="1"/>
          </p:cNvSpPr>
          <p:nvPr/>
        </p:nvSpPr>
        <p:spPr bwMode="auto">
          <a:xfrm>
            <a:off x="6516688" y="3141663"/>
            <a:ext cx="649287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37902" name="Rectangle 10"/>
          <p:cNvSpPr>
            <a:spLocks noChangeArrowheads="1"/>
          </p:cNvSpPr>
          <p:nvPr/>
        </p:nvSpPr>
        <p:spPr bwMode="auto">
          <a:xfrm>
            <a:off x="5724525" y="1484313"/>
            <a:ext cx="5048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37903" name="Rectangle 10"/>
          <p:cNvSpPr>
            <a:spLocks noChangeArrowheads="1"/>
          </p:cNvSpPr>
          <p:nvPr/>
        </p:nvSpPr>
        <p:spPr bwMode="auto">
          <a:xfrm>
            <a:off x="5867400" y="908050"/>
            <a:ext cx="2305050" cy="12969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37904" name="Rectangle 10"/>
          <p:cNvSpPr>
            <a:spLocks noChangeArrowheads="1"/>
          </p:cNvSpPr>
          <p:nvPr/>
        </p:nvSpPr>
        <p:spPr bwMode="auto">
          <a:xfrm>
            <a:off x="4572000" y="908050"/>
            <a:ext cx="2376488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Lámina Tensionada</a:t>
            </a:r>
          </a:p>
        </p:txBody>
      </p:sp>
      <p:sp>
        <p:nvSpPr>
          <p:cNvPr id="37905" name="Line 18"/>
          <p:cNvSpPr>
            <a:spLocks noChangeShapeType="1"/>
          </p:cNvSpPr>
          <p:nvPr/>
        </p:nvSpPr>
        <p:spPr bwMode="auto">
          <a:xfrm>
            <a:off x="5435600" y="1341438"/>
            <a:ext cx="792163" cy="151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7906" name="Rectangle 10"/>
          <p:cNvSpPr>
            <a:spLocks noChangeArrowheads="1"/>
          </p:cNvSpPr>
          <p:nvPr/>
        </p:nvSpPr>
        <p:spPr bwMode="auto">
          <a:xfrm>
            <a:off x="6767513" y="3213100"/>
            <a:ext cx="2159000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Lámina Comprimida</a:t>
            </a:r>
          </a:p>
        </p:txBody>
      </p:sp>
      <p:sp>
        <p:nvSpPr>
          <p:cNvPr id="37907" name="Line 20"/>
          <p:cNvSpPr>
            <a:spLocks noChangeShapeType="1"/>
          </p:cNvSpPr>
          <p:nvPr/>
        </p:nvSpPr>
        <p:spPr bwMode="auto">
          <a:xfrm flipH="1" flipV="1">
            <a:off x="6516688" y="3141663"/>
            <a:ext cx="287337" cy="287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SAT92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549275"/>
            <a:ext cx="8640763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Rectangle 8"/>
          <p:cNvSpPr>
            <a:spLocks noChangeArrowheads="1"/>
          </p:cNvSpPr>
          <p:nvPr/>
        </p:nvSpPr>
        <p:spPr bwMode="auto">
          <a:xfrm>
            <a:off x="395288" y="4365625"/>
            <a:ext cx="3527425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Doblado en V</a:t>
            </a:r>
          </a:p>
        </p:txBody>
      </p:sp>
      <p:sp>
        <p:nvSpPr>
          <p:cNvPr id="38915" name="Rectangle 8"/>
          <p:cNvSpPr>
            <a:spLocks noChangeArrowheads="1"/>
          </p:cNvSpPr>
          <p:nvPr/>
        </p:nvSpPr>
        <p:spPr bwMode="auto">
          <a:xfrm>
            <a:off x="5148263" y="4365625"/>
            <a:ext cx="3527425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Doblado de Bordes</a:t>
            </a:r>
          </a:p>
        </p:txBody>
      </p:sp>
      <p:sp>
        <p:nvSpPr>
          <p:cNvPr id="38916" name="Rectangle 10"/>
          <p:cNvSpPr>
            <a:spLocks noChangeArrowheads="1"/>
          </p:cNvSpPr>
          <p:nvPr/>
        </p:nvSpPr>
        <p:spPr bwMode="auto">
          <a:xfrm>
            <a:off x="755650" y="3716338"/>
            <a:ext cx="53975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Dado</a:t>
            </a:r>
          </a:p>
        </p:txBody>
      </p:sp>
      <p:sp>
        <p:nvSpPr>
          <p:cNvPr id="38917" name="Rectangle 10"/>
          <p:cNvSpPr>
            <a:spLocks noChangeArrowheads="1"/>
          </p:cNvSpPr>
          <p:nvPr/>
        </p:nvSpPr>
        <p:spPr bwMode="auto">
          <a:xfrm>
            <a:off x="3059113" y="3716338"/>
            <a:ext cx="53975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Dado</a:t>
            </a:r>
          </a:p>
        </p:txBody>
      </p:sp>
      <p:sp>
        <p:nvSpPr>
          <p:cNvPr id="38918" name="Rectangle 10"/>
          <p:cNvSpPr>
            <a:spLocks noChangeArrowheads="1"/>
          </p:cNvSpPr>
          <p:nvPr/>
        </p:nvSpPr>
        <p:spPr bwMode="auto">
          <a:xfrm>
            <a:off x="5435600" y="3716338"/>
            <a:ext cx="53975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Dado</a:t>
            </a:r>
          </a:p>
        </p:txBody>
      </p:sp>
      <p:sp>
        <p:nvSpPr>
          <p:cNvPr id="38919" name="Rectangle 10"/>
          <p:cNvSpPr>
            <a:spLocks noChangeArrowheads="1"/>
          </p:cNvSpPr>
          <p:nvPr/>
        </p:nvSpPr>
        <p:spPr bwMode="auto">
          <a:xfrm>
            <a:off x="7596188" y="3573463"/>
            <a:ext cx="53975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Dado</a:t>
            </a:r>
          </a:p>
        </p:txBody>
      </p:sp>
      <p:sp>
        <p:nvSpPr>
          <p:cNvPr id="38920" name="Rectangle 10"/>
          <p:cNvSpPr>
            <a:spLocks noChangeArrowheads="1"/>
          </p:cNvSpPr>
          <p:nvPr/>
        </p:nvSpPr>
        <p:spPr bwMode="auto">
          <a:xfrm>
            <a:off x="6227763" y="2205038"/>
            <a:ext cx="4318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Dado</a:t>
            </a:r>
          </a:p>
        </p:txBody>
      </p:sp>
      <p:sp>
        <p:nvSpPr>
          <p:cNvPr id="38921" name="Rectangle 10"/>
          <p:cNvSpPr>
            <a:spLocks noChangeArrowheads="1"/>
          </p:cNvSpPr>
          <p:nvPr/>
        </p:nvSpPr>
        <p:spPr bwMode="auto">
          <a:xfrm>
            <a:off x="8388350" y="3141663"/>
            <a:ext cx="4318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Dado</a:t>
            </a: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1692275" y="1773238"/>
            <a:ext cx="1150938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Punzón</a:t>
            </a:r>
          </a:p>
        </p:txBody>
      </p:sp>
      <p:sp>
        <p:nvSpPr>
          <p:cNvPr id="38923" name="Rectangle 10"/>
          <p:cNvSpPr>
            <a:spLocks noChangeArrowheads="1"/>
          </p:cNvSpPr>
          <p:nvPr/>
        </p:nvSpPr>
        <p:spPr bwMode="auto">
          <a:xfrm>
            <a:off x="4067175" y="1484313"/>
            <a:ext cx="122555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1600" b="1"/>
              <a:t>Placa de Presión</a:t>
            </a:r>
          </a:p>
        </p:txBody>
      </p:sp>
      <p:sp>
        <p:nvSpPr>
          <p:cNvPr id="38924" name="Rectangle 10"/>
          <p:cNvSpPr>
            <a:spLocks noChangeArrowheads="1"/>
          </p:cNvSpPr>
          <p:nvPr/>
        </p:nvSpPr>
        <p:spPr bwMode="auto">
          <a:xfrm>
            <a:off x="1476375" y="3573463"/>
            <a:ext cx="1366838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25" name="Rectangle 10"/>
          <p:cNvSpPr>
            <a:spLocks noChangeArrowheads="1"/>
          </p:cNvSpPr>
          <p:nvPr/>
        </p:nvSpPr>
        <p:spPr bwMode="auto">
          <a:xfrm>
            <a:off x="6156325" y="3644900"/>
            <a:ext cx="1366838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26" name="Rectangle 10"/>
          <p:cNvSpPr>
            <a:spLocks noChangeArrowheads="1"/>
          </p:cNvSpPr>
          <p:nvPr/>
        </p:nvSpPr>
        <p:spPr bwMode="auto">
          <a:xfrm>
            <a:off x="6804025" y="1557338"/>
            <a:ext cx="611188" cy="8651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27" name="Rectangle 10"/>
          <p:cNvSpPr>
            <a:spLocks noChangeArrowheads="1"/>
          </p:cNvSpPr>
          <p:nvPr/>
        </p:nvSpPr>
        <p:spPr bwMode="auto">
          <a:xfrm>
            <a:off x="5724525" y="1196975"/>
            <a:ext cx="35877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28" name="Rectangle 10"/>
          <p:cNvSpPr>
            <a:spLocks noChangeArrowheads="1"/>
          </p:cNvSpPr>
          <p:nvPr/>
        </p:nvSpPr>
        <p:spPr bwMode="auto">
          <a:xfrm>
            <a:off x="7885113" y="1052513"/>
            <a:ext cx="430212" cy="574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29" name="Line 18"/>
          <p:cNvSpPr>
            <a:spLocks noChangeShapeType="1"/>
          </p:cNvSpPr>
          <p:nvPr/>
        </p:nvSpPr>
        <p:spPr bwMode="auto">
          <a:xfrm>
            <a:off x="5795963" y="1125538"/>
            <a:ext cx="0" cy="10795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8930" name="Line 19"/>
          <p:cNvSpPr>
            <a:spLocks noChangeShapeType="1"/>
          </p:cNvSpPr>
          <p:nvPr/>
        </p:nvSpPr>
        <p:spPr bwMode="auto">
          <a:xfrm>
            <a:off x="7956550" y="1125538"/>
            <a:ext cx="0" cy="10795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8931" name="AutoShape 34"/>
          <p:cNvSpPr>
            <a:spLocks noChangeArrowheads="1"/>
          </p:cNvSpPr>
          <p:nvPr/>
        </p:nvSpPr>
        <p:spPr bwMode="auto">
          <a:xfrm>
            <a:off x="684213" y="620713"/>
            <a:ext cx="576262" cy="1079500"/>
          </a:xfrm>
          <a:prstGeom prst="downArrow">
            <a:avLst>
              <a:gd name="adj1" fmla="val 50000"/>
              <a:gd name="adj2" fmla="val 46832"/>
            </a:avLst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V</a:t>
            </a:r>
          </a:p>
        </p:txBody>
      </p:sp>
      <p:sp>
        <p:nvSpPr>
          <p:cNvPr id="38932" name="AutoShape 34"/>
          <p:cNvSpPr>
            <a:spLocks noChangeArrowheads="1"/>
          </p:cNvSpPr>
          <p:nvPr/>
        </p:nvSpPr>
        <p:spPr bwMode="auto">
          <a:xfrm>
            <a:off x="6227763" y="549275"/>
            <a:ext cx="576262" cy="1079500"/>
          </a:xfrm>
          <a:prstGeom prst="downArrow">
            <a:avLst>
              <a:gd name="adj1" fmla="val 50000"/>
              <a:gd name="adj2" fmla="val 46832"/>
            </a:avLst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V</a:t>
            </a:r>
          </a:p>
        </p:txBody>
      </p:sp>
      <p:sp>
        <p:nvSpPr>
          <p:cNvPr id="38933" name="AutoShape 34"/>
          <p:cNvSpPr>
            <a:spLocks noChangeArrowheads="1"/>
          </p:cNvSpPr>
          <p:nvPr/>
        </p:nvSpPr>
        <p:spPr bwMode="auto">
          <a:xfrm>
            <a:off x="3059113" y="1052513"/>
            <a:ext cx="576262" cy="1079500"/>
          </a:xfrm>
          <a:prstGeom prst="downArrow">
            <a:avLst>
              <a:gd name="adj1" fmla="val 50000"/>
              <a:gd name="adj2" fmla="val 46832"/>
            </a:avLst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</a:t>
            </a:r>
          </a:p>
        </p:txBody>
      </p:sp>
      <p:sp>
        <p:nvSpPr>
          <p:cNvPr id="38934" name="AutoShape 34"/>
          <p:cNvSpPr>
            <a:spLocks noChangeArrowheads="1"/>
          </p:cNvSpPr>
          <p:nvPr/>
        </p:nvSpPr>
        <p:spPr bwMode="auto">
          <a:xfrm>
            <a:off x="8316913" y="1268413"/>
            <a:ext cx="576262" cy="1079500"/>
          </a:xfrm>
          <a:prstGeom prst="downArrow">
            <a:avLst>
              <a:gd name="adj1" fmla="val 50000"/>
              <a:gd name="adj2" fmla="val 46832"/>
            </a:avLst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</a:t>
            </a:r>
          </a:p>
        </p:txBody>
      </p:sp>
      <p:sp>
        <p:nvSpPr>
          <p:cNvPr id="38935" name="Rectangle 10"/>
          <p:cNvSpPr>
            <a:spLocks noChangeArrowheads="1"/>
          </p:cNvSpPr>
          <p:nvPr/>
        </p:nvSpPr>
        <p:spPr bwMode="auto">
          <a:xfrm>
            <a:off x="2700338" y="2060575"/>
            <a:ext cx="35877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36" name="Line 25"/>
          <p:cNvSpPr>
            <a:spLocks noChangeShapeType="1"/>
          </p:cNvSpPr>
          <p:nvPr/>
        </p:nvSpPr>
        <p:spPr bwMode="auto">
          <a:xfrm>
            <a:off x="2700338" y="2205038"/>
            <a:ext cx="43180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8937" name="Rectangle 10"/>
          <p:cNvSpPr>
            <a:spLocks noChangeArrowheads="1"/>
          </p:cNvSpPr>
          <p:nvPr/>
        </p:nvSpPr>
        <p:spPr bwMode="auto">
          <a:xfrm>
            <a:off x="1258888" y="1916113"/>
            <a:ext cx="503237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38" name="Line 27"/>
          <p:cNvSpPr>
            <a:spLocks noChangeShapeType="1"/>
          </p:cNvSpPr>
          <p:nvPr/>
        </p:nvSpPr>
        <p:spPr bwMode="auto">
          <a:xfrm flipH="1" flipV="1">
            <a:off x="1116013" y="2060575"/>
            <a:ext cx="719137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8939" name="Rectangle 10"/>
          <p:cNvSpPr>
            <a:spLocks noChangeArrowheads="1"/>
          </p:cNvSpPr>
          <p:nvPr/>
        </p:nvSpPr>
        <p:spPr bwMode="auto">
          <a:xfrm>
            <a:off x="5508625" y="2420938"/>
            <a:ext cx="287338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40" name="Rectangle 10"/>
          <p:cNvSpPr>
            <a:spLocks noChangeArrowheads="1"/>
          </p:cNvSpPr>
          <p:nvPr/>
        </p:nvSpPr>
        <p:spPr bwMode="auto">
          <a:xfrm>
            <a:off x="5076825" y="2276475"/>
            <a:ext cx="32385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38941" name="Line 30"/>
          <p:cNvSpPr>
            <a:spLocks noChangeShapeType="1"/>
          </p:cNvSpPr>
          <p:nvPr/>
        </p:nvSpPr>
        <p:spPr bwMode="auto">
          <a:xfrm>
            <a:off x="5148263" y="2205038"/>
            <a:ext cx="43180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8942" name="Oval 31"/>
          <p:cNvSpPr>
            <a:spLocks noChangeArrowheads="1"/>
          </p:cNvSpPr>
          <p:nvPr/>
        </p:nvSpPr>
        <p:spPr bwMode="auto">
          <a:xfrm>
            <a:off x="6084888" y="3716338"/>
            <a:ext cx="504825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8943" name="Oval 33"/>
          <p:cNvSpPr>
            <a:spLocks noChangeArrowheads="1"/>
          </p:cNvSpPr>
          <p:nvPr/>
        </p:nvSpPr>
        <p:spPr bwMode="auto">
          <a:xfrm>
            <a:off x="6732588" y="1989138"/>
            <a:ext cx="4318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ChangeArrowheads="1"/>
          </p:cNvSpPr>
          <p:nvPr/>
        </p:nvSpPr>
        <p:spPr bwMode="auto">
          <a:xfrm>
            <a:off x="179388" y="188913"/>
            <a:ext cx="8964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_tradnl" sz="3600" b="1"/>
              <a:t>Doblado Canaleta U con Bordes</a:t>
            </a:r>
          </a:p>
        </p:txBody>
      </p:sp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2771775" y="1125538"/>
            <a:ext cx="3598863" cy="1079500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3132138" y="908050"/>
            <a:ext cx="2879725" cy="36036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2916238" y="1268413"/>
            <a:ext cx="288925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1</a:t>
            </a:r>
          </a:p>
        </p:txBody>
      </p:sp>
      <p:sp>
        <p:nvSpPr>
          <p:cNvPr id="39941" name="Rectangle 6"/>
          <p:cNvSpPr>
            <a:spLocks noChangeArrowheads="1"/>
          </p:cNvSpPr>
          <p:nvPr/>
        </p:nvSpPr>
        <p:spPr bwMode="auto">
          <a:xfrm>
            <a:off x="6011863" y="1341438"/>
            <a:ext cx="252412" cy="1444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2</a:t>
            </a:r>
          </a:p>
        </p:txBody>
      </p:sp>
      <p:sp>
        <p:nvSpPr>
          <p:cNvPr id="39942" name="Rectangle 7"/>
          <p:cNvSpPr>
            <a:spLocks noChangeArrowheads="1"/>
          </p:cNvSpPr>
          <p:nvPr/>
        </p:nvSpPr>
        <p:spPr bwMode="auto">
          <a:xfrm>
            <a:off x="2987675" y="1916113"/>
            <a:ext cx="144463" cy="1444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3</a:t>
            </a:r>
          </a:p>
        </p:txBody>
      </p:sp>
      <p:sp>
        <p:nvSpPr>
          <p:cNvPr id="39943" name="Rectangle 8"/>
          <p:cNvSpPr>
            <a:spLocks noChangeArrowheads="1"/>
          </p:cNvSpPr>
          <p:nvPr/>
        </p:nvSpPr>
        <p:spPr bwMode="auto">
          <a:xfrm>
            <a:off x="6011863" y="1844675"/>
            <a:ext cx="252412" cy="14446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4</a:t>
            </a:r>
          </a:p>
        </p:txBody>
      </p:sp>
      <p:sp>
        <p:nvSpPr>
          <p:cNvPr id="39944" name="Rectangle 9"/>
          <p:cNvSpPr>
            <a:spLocks noChangeArrowheads="1"/>
          </p:cNvSpPr>
          <p:nvPr/>
        </p:nvSpPr>
        <p:spPr bwMode="auto">
          <a:xfrm>
            <a:off x="2771775" y="2276475"/>
            <a:ext cx="5614988" cy="647700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45" name="Rectangle 10"/>
          <p:cNvSpPr>
            <a:spLocks noChangeArrowheads="1"/>
          </p:cNvSpPr>
          <p:nvPr/>
        </p:nvSpPr>
        <p:spPr bwMode="auto">
          <a:xfrm>
            <a:off x="2627313" y="2276475"/>
            <a:ext cx="61214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46" name="Rectangle 11"/>
          <p:cNvSpPr>
            <a:spLocks noChangeArrowheads="1"/>
          </p:cNvSpPr>
          <p:nvPr/>
        </p:nvSpPr>
        <p:spPr bwMode="auto">
          <a:xfrm>
            <a:off x="8243888" y="2420938"/>
            <a:ext cx="358775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47" name="Rectangle 12"/>
          <p:cNvSpPr>
            <a:spLocks noChangeArrowheads="1"/>
          </p:cNvSpPr>
          <p:nvPr/>
        </p:nvSpPr>
        <p:spPr bwMode="auto">
          <a:xfrm>
            <a:off x="2916238" y="2565400"/>
            <a:ext cx="288925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1</a:t>
            </a:r>
          </a:p>
        </p:txBody>
      </p:sp>
      <p:sp>
        <p:nvSpPr>
          <p:cNvPr id="39948" name="Rectangle 13"/>
          <p:cNvSpPr>
            <a:spLocks noChangeArrowheads="1"/>
          </p:cNvSpPr>
          <p:nvPr/>
        </p:nvSpPr>
        <p:spPr bwMode="auto">
          <a:xfrm>
            <a:off x="2771775" y="3068638"/>
            <a:ext cx="5181600" cy="647700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49" name="Rectangle 14"/>
          <p:cNvSpPr>
            <a:spLocks noChangeArrowheads="1"/>
          </p:cNvSpPr>
          <p:nvPr/>
        </p:nvSpPr>
        <p:spPr bwMode="auto">
          <a:xfrm>
            <a:off x="2555875" y="3068638"/>
            <a:ext cx="5903913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0" name="Rectangle 16"/>
          <p:cNvSpPr>
            <a:spLocks noChangeArrowheads="1"/>
          </p:cNvSpPr>
          <p:nvPr/>
        </p:nvSpPr>
        <p:spPr bwMode="auto">
          <a:xfrm>
            <a:off x="7596188" y="3429000"/>
            <a:ext cx="252412" cy="14446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2</a:t>
            </a:r>
          </a:p>
        </p:txBody>
      </p:sp>
      <p:sp>
        <p:nvSpPr>
          <p:cNvPr id="39951" name="Rectangle 17"/>
          <p:cNvSpPr>
            <a:spLocks noChangeArrowheads="1"/>
          </p:cNvSpPr>
          <p:nvPr/>
        </p:nvSpPr>
        <p:spPr bwMode="auto">
          <a:xfrm>
            <a:off x="2771775" y="4005263"/>
            <a:ext cx="4498975" cy="1079500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2" name="Rectangle 18"/>
          <p:cNvSpPr>
            <a:spLocks noChangeArrowheads="1"/>
          </p:cNvSpPr>
          <p:nvPr/>
        </p:nvSpPr>
        <p:spPr bwMode="auto">
          <a:xfrm>
            <a:off x="3132138" y="3933825"/>
            <a:ext cx="4535487" cy="36036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3" name="Rectangle 19"/>
          <p:cNvSpPr>
            <a:spLocks noChangeArrowheads="1"/>
          </p:cNvSpPr>
          <p:nvPr/>
        </p:nvSpPr>
        <p:spPr bwMode="auto">
          <a:xfrm>
            <a:off x="7019925" y="4221163"/>
            <a:ext cx="9144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4" name="Rectangle 20"/>
          <p:cNvSpPr>
            <a:spLocks noChangeArrowheads="1"/>
          </p:cNvSpPr>
          <p:nvPr/>
        </p:nvSpPr>
        <p:spPr bwMode="auto">
          <a:xfrm>
            <a:off x="2916238" y="4797425"/>
            <a:ext cx="144462" cy="14446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3</a:t>
            </a:r>
          </a:p>
        </p:txBody>
      </p:sp>
      <p:sp>
        <p:nvSpPr>
          <p:cNvPr id="39955" name="Rectangle 21"/>
          <p:cNvSpPr>
            <a:spLocks noChangeArrowheads="1"/>
          </p:cNvSpPr>
          <p:nvPr/>
        </p:nvSpPr>
        <p:spPr bwMode="auto">
          <a:xfrm>
            <a:off x="2771775" y="5373688"/>
            <a:ext cx="3598863" cy="1079500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6" name="Rectangle 22"/>
          <p:cNvSpPr>
            <a:spLocks noChangeArrowheads="1"/>
          </p:cNvSpPr>
          <p:nvPr/>
        </p:nvSpPr>
        <p:spPr bwMode="auto">
          <a:xfrm>
            <a:off x="3132138" y="5300663"/>
            <a:ext cx="2879725" cy="3603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7" name="Rectangle 23"/>
          <p:cNvSpPr>
            <a:spLocks noChangeArrowheads="1"/>
          </p:cNvSpPr>
          <p:nvPr/>
        </p:nvSpPr>
        <p:spPr bwMode="auto">
          <a:xfrm>
            <a:off x="6011863" y="6165850"/>
            <a:ext cx="252412" cy="14446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4</a:t>
            </a:r>
          </a:p>
        </p:txBody>
      </p:sp>
      <p:sp>
        <p:nvSpPr>
          <p:cNvPr id="39958" name="Rectangle 24"/>
          <p:cNvSpPr>
            <a:spLocks noChangeArrowheads="1"/>
          </p:cNvSpPr>
          <p:nvPr/>
        </p:nvSpPr>
        <p:spPr bwMode="auto">
          <a:xfrm>
            <a:off x="6516688" y="1989138"/>
            <a:ext cx="2376487" cy="3603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ChangeArrowheads="1"/>
          </p:cNvSpPr>
          <p:nvPr/>
        </p:nvSpPr>
        <p:spPr bwMode="auto">
          <a:xfrm>
            <a:off x="179388" y="188913"/>
            <a:ext cx="8964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_tradnl" sz="3600" b="1"/>
              <a:t>Doblado Tubo</a:t>
            </a:r>
          </a:p>
        </p:txBody>
      </p:sp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468313" y="2133600"/>
            <a:ext cx="1150937" cy="1800225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611188" y="2276475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1</a:t>
            </a: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>
            <a:off x="1042988" y="148431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1258888" y="2276475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2</a:t>
            </a:r>
          </a:p>
        </p:txBody>
      </p:sp>
      <p:sp>
        <p:nvSpPr>
          <p:cNvPr id="40966" name="Rectangle 7"/>
          <p:cNvSpPr>
            <a:spLocks noChangeArrowheads="1"/>
          </p:cNvSpPr>
          <p:nvPr/>
        </p:nvSpPr>
        <p:spPr bwMode="auto">
          <a:xfrm>
            <a:off x="900113" y="3573463"/>
            <a:ext cx="287337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3</a:t>
            </a:r>
          </a:p>
        </p:txBody>
      </p:sp>
      <p:sp>
        <p:nvSpPr>
          <p:cNvPr id="40967" name="Rectangle 8"/>
          <p:cNvSpPr>
            <a:spLocks noChangeArrowheads="1"/>
          </p:cNvSpPr>
          <p:nvPr/>
        </p:nvSpPr>
        <p:spPr bwMode="auto">
          <a:xfrm>
            <a:off x="900113" y="4076700"/>
            <a:ext cx="287337" cy="179388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6</a:t>
            </a:r>
          </a:p>
        </p:txBody>
      </p:sp>
      <p:sp>
        <p:nvSpPr>
          <p:cNvPr id="40968" name="Rectangle 9"/>
          <p:cNvSpPr>
            <a:spLocks noChangeArrowheads="1"/>
          </p:cNvSpPr>
          <p:nvPr/>
        </p:nvSpPr>
        <p:spPr bwMode="auto">
          <a:xfrm>
            <a:off x="611188" y="3573463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4</a:t>
            </a:r>
          </a:p>
        </p:txBody>
      </p:sp>
      <p:sp>
        <p:nvSpPr>
          <p:cNvPr id="40969" name="Rectangle 10"/>
          <p:cNvSpPr>
            <a:spLocks noChangeArrowheads="1"/>
          </p:cNvSpPr>
          <p:nvPr/>
        </p:nvSpPr>
        <p:spPr bwMode="auto">
          <a:xfrm>
            <a:off x="1258888" y="3573463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5</a:t>
            </a:r>
          </a:p>
        </p:txBody>
      </p:sp>
      <p:sp>
        <p:nvSpPr>
          <p:cNvPr id="40970" name="Rectangle 11"/>
          <p:cNvSpPr>
            <a:spLocks noChangeArrowheads="1"/>
          </p:cNvSpPr>
          <p:nvPr/>
        </p:nvSpPr>
        <p:spPr bwMode="auto">
          <a:xfrm>
            <a:off x="3563938" y="908050"/>
            <a:ext cx="4608512" cy="792163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1" name="Rectangle 12"/>
          <p:cNvSpPr>
            <a:spLocks noChangeArrowheads="1"/>
          </p:cNvSpPr>
          <p:nvPr/>
        </p:nvSpPr>
        <p:spPr bwMode="auto">
          <a:xfrm>
            <a:off x="3419475" y="836613"/>
            <a:ext cx="5399088" cy="1444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2" name="Rectangle 13"/>
          <p:cNvSpPr>
            <a:spLocks noChangeArrowheads="1"/>
          </p:cNvSpPr>
          <p:nvPr/>
        </p:nvSpPr>
        <p:spPr bwMode="auto">
          <a:xfrm>
            <a:off x="8027988" y="765175"/>
            <a:ext cx="504825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3" name="Rectangle 14"/>
          <p:cNvSpPr>
            <a:spLocks noChangeArrowheads="1"/>
          </p:cNvSpPr>
          <p:nvPr/>
        </p:nvSpPr>
        <p:spPr bwMode="auto">
          <a:xfrm>
            <a:off x="3708400" y="1341438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1</a:t>
            </a:r>
          </a:p>
        </p:txBody>
      </p:sp>
      <p:sp>
        <p:nvSpPr>
          <p:cNvPr id="40974" name="Rectangle 15"/>
          <p:cNvSpPr>
            <a:spLocks noChangeArrowheads="1"/>
          </p:cNvSpPr>
          <p:nvPr/>
        </p:nvSpPr>
        <p:spPr bwMode="auto">
          <a:xfrm>
            <a:off x="3563938" y="1916113"/>
            <a:ext cx="3778250" cy="792162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5" name="Rectangle 16"/>
          <p:cNvSpPr>
            <a:spLocks noChangeArrowheads="1"/>
          </p:cNvSpPr>
          <p:nvPr/>
        </p:nvSpPr>
        <p:spPr bwMode="auto">
          <a:xfrm>
            <a:off x="3492500" y="1844675"/>
            <a:ext cx="5399088" cy="14446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6" name="Rectangle 17"/>
          <p:cNvSpPr>
            <a:spLocks noChangeArrowheads="1"/>
          </p:cNvSpPr>
          <p:nvPr/>
        </p:nvSpPr>
        <p:spPr bwMode="auto">
          <a:xfrm>
            <a:off x="7019925" y="2349500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2</a:t>
            </a:r>
          </a:p>
        </p:txBody>
      </p:sp>
      <p:sp>
        <p:nvSpPr>
          <p:cNvPr id="40977" name="Rectangle 22"/>
          <p:cNvSpPr>
            <a:spLocks noChangeArrowheads="1"/>
          </p:cNvSpPr>
          <p:nvPr/>
        </p:nvSpPr>
        <p:spPr bwMode="auto">
          <a:xfrm>
            <a:off x="7380288" y="3716338"/>
            <a:ext cx="287337" cy="2174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8" name="Rectangle 23"/>
          <p:cNvSpPr>
            <a:spLocks noChangeArrowheads="1"/>
          </p:cNvSpPr>
          <p:nvPr/>
        </p:nvSpPr>
        <p:spPr bwMode="auto">
          <a:xfrm rot="-949943">
            <a:off x="3851275" y="3429000"/>
            <a:ext cx="323850" cy="2174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9" name="Rectangle 24"/>
          <p:cNvSpPr>
            <a:spLocks noChangeArrowheads="1"/>
          </p:cNvSpPr>
          <p:nvPr/>
        </p:nvSpPr>
        <p:spPr bwMode="auto">
          <a:xfrm rot="18069553" flipH="1">
            <a:off x="6942931" y="3361532"/>
            <a:ext cx="503237" cy="3492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0" name="Rectangle 25"/>
          <p:cNvSpPr>
            <a:spLocks noChangeArrowheads="1"/>
          </p:cNvSpPr>
          <p:nvPr/>
        </p:nvSpPr>
        <p:spPr bwMode="auto">
          <a:xfrm>
            <a:off x="5219700" y="3500438"/>
            <a:ext cx="215900" cy="1444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3</a:t>
            </a:r>
          </a:p>
        </p:txBody>
      </p:sp>
      <p:sp>
        <p:nvSpPr>
          <p:cNvPr id="40981" name="Rectangle 26"/>
          <p:cNvSpPr>
            <a:spLocks noChangeArrowheads="1"/>
          </p:cNvSpPr>
          <p:nvPr/>
        </p:nvSpPr>
        <p:spPr bwMode="auto">
          <a:xfrm rot="3652191">
            <a:off x="4204494" y="2572544"/>
            <a:ext cx="647700" cy="1639888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2" name="Rectangle 27"/>
          <p:cNvSpPr>
            <a:spLocks noChangeArrowheads="1"/>
          </p:cNvSpPr>
          <p:nvPr/>
        </p:nvSpPr>
        <p:spPr bwMode="auto">
          <a:xfrm rot="6934651">
            <a:off x="5931694" y="2572544"/>
            <a:ext cx="647700" cy="1639888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3" name="Rectangle 29"/>
          <p:cNvSpPr>
            <a:spLocks noChangeArrowheads="1"/>
          </p:cNvSpPr>
          <p:nvPr/>
        </p:nvSpPr>
        <p:spPr bwMode="auto">
          <a:xfrm rot="-1862107">
            <a:off x="3452813" y="3078163"/>
            <a:ext cx="1152525" cy="2841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4" name="Rectangle 30"/>
          <p:cNvSpPr>
            <a:spLocks noChangeArrowheads="1"/>
          </p:cNvSpPr>
          <p:nvPr/>
        </p:nvSpPr>
        <p:spPr bwMode="auto">
          <a:xfrm rot="1761742">
            <a:off x="6316663" y="3216275"/>
            <a:ext cx="1143000" cy="212725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5" name="Rectangle 31"/>
          <p:cNvSpPr>
            <a:spLocks noChangeArrowheads="1"/>
          </p:cNvSpPr>
          <p:nvPr/>
        </p:nvSpPr>
        <p:spPr bwMode="auto">
          <a:xfrm>
            <a:off x="4572000" y="2781300"/>
            <a:ext cx="1800225" cy="46831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6" name="Rectangle 33"/>
          <p:cNvSpPr>
            <a:spLocks noChangeArrowheads="1"/>
          </p:cNvSpPr>
          <p:nvPr/>
        </p:nvSpPr>
        <p:spPr bwMode="auto">
          <a:xfrm rot="-1368843">
            <a:off x="4446588" y="4462463"/>
            <a:ext cx="649287" cy="1800225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7" name="Rectangle 34"/>
          <p:cNvSpPr>
            <a:spLocks noChangeArrowheads="1"/>
          </p:cNvSpPr>
          <p:nvPr/>
        </p:nvSpPr>
        <p:spPr bwMode="auto">
          <a:xfrm rot="1524086">
            <a:off x="5795963" y="4508500"/>
            <a:ext cx="576262" cy="1800225"/>
          </a:xfrm>
          <a:prstGeom prst="rect">
            <a:avLst/>
          </a:prstGeom>
          <a:solidFill>
            <a:schemeClr val="bg1"/>
          </a:solidFill>
          <a:ln w="762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8" name="Rectangle 35"/>
          <p:cNvSpPr>
            <a:spLocks noChangeArrowheads="1"/>
          </p:cNvSpPr>
          <p:nvPr/>
        </p:nvSpPr>
        <p:spPr bwMode="auto">
          <a:xfrm rot="1524086">
            <a:off x="5586413" y="4294188"/>
            <a:ext cx="358775" cy="1763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89" name="Rectangle 36"/>
          <p:cNvSpPr>
            <a:spLocks noChangeArrowheads="1"/>
          </p:cNvSpPr>
          <p:nvPr/>
        </p:nvSpPr>
        <p:spPr bwMode="auto">
          <a:xfrm rot="-1241429">
            <a:off x="4860925" y="4305300"/>
            <a:ext cx="431800" cy="176371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90" name="Rectangle 37"/>
          <p:cNvSpPr>
            <a:spLocks noChangeArrowheads="1"/>
          </p:cNvSpPr>
          <p:nvPr/>
        </p:nvSpPr>
        <p:spPr bwMode="auto">
          <a:xfrm>
            <a:off x="4787900" y="5805488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4</a:t>
            </a:r>
          </a:p>
        </p:txBody>
      </p:sp>
      <p:sp>
        <p:nvSpPr>
          <p:cNvPr id="40991" name="Rectangle 38"/>
          <p:cNvSpPr>
            <a:spLocks noChangeArrowheads="1"/>
          </p:cNvSpPr>
          <p:nvPr/>
        </p:nvSpPr>
        <p:spPr bwMode="auto">
          <a:xfrm>
            <a:off x="5795963" y="5805488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5</a:t>
            </a:r>
          </a:p>
        </p:txBody>
      </p:sp>
      <p:sp>
        <p:nvSpPr>
          <p:cNvPr id="40992" name="Rectangle 39"/>
          <p:cNvSpPr>
            <a:spLocks noChangeArrowheads="1"/>
          </p:cNvSpPr>
          <p:nvPr/>
        </p:nvSpPr>
        <p:spPr bwMode="auto">
          <a:xfrm>
            <a:off x="5292725" y="6237288"/>
            <a:ext cx="215900" cy="2159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3" descr="SAT52A1"/>
          <p:cNvPicPr>
            <a:picLocks noChangeAspect="1" noChangeArrowheads="1"/>
          </p:cNvPicPr>
          <p:nvPr/>
        </p:nvPicPr>
        <p:blipFill>
          <a:blip r:embed="rId2">
            <a:lum bright="-60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971550" y="1125538"/>
            <a:ext cx="7920038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Rectangle 3"/>
          <p:cNvSpPr>
            <a:spLocks noChangeArrowheads="1"/>
          </p:cNvSpPr>
          <p:nvPr/>
        </p:nvSpPr>
        <p:spPr bwMode="auto">
          <a:xfrm>
            <a:off x="179388" y="188913"/>
            <a:ext cx="8964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_tradnl" sz="3600" b="1"/>
              <a:t>Doblado con Plegadoras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6156325" y="1052513"/>
            <a:ext cx="2808288" cy="48244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6084" name="Rectangle 10"/>
          <p:cNvSpPr>
            <a:spLocks noChangeArrowheads="1"/>
          </p:cNvSpPr>
          <p:nvPr/>
        </p:nvSpPr>
        <p:spPr bwMode="auto">
          <a:xfrm>
            <a:off x="5580063" y="1268413"/>
            <a:ext cx="1150937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Punzón</a:t>
            </a:r>
          </a:p>
        </p:txBody>
      </p:sp>
      <p:sp>
        <p:nvSpPr>
          <p:cNvPr id="46085" name="Line 6"/>
          <p:cNvSpPr>
            <a:spLocks noChangeShapeType="1"/>
          </p:cNvSpPr>
          <p:nvPr/>
        </p:nvSpPr>
        <p:spPr bwMode="auto">
          <a:xfrm flipH="1">
            <a:off x="4427538" y="1628775"/>
            <a:ext cx="1223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6086" name="Rectangle 10"/>
          <p:cNvSpPr>
            <a:spLocks noChangeArrowheads="1"/>
          </p:cNvSpPr>
          <p:nvPr/>
        </p:nvSpPr>
        <p:spPr bwMode="auto">
          <a:xfrm>
            <a:off x="5651500" y="4868863"/>
            <a:ext cx="1150938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Dado</a:t>
            </a:r>
          </a:p>
        </p:txBody>
      </p:sp>
      <p:sp>
        <p:nvSpPr>
          <p:cNvPr id="46087" name="Line 8"/>
          <p:cNvSpPr>
            <a:spLocks noChangeShapeType="1"/>
          </p:cNvSpPr>
          <p:nvPr/>
        </p:nvSpPr>
        <p:spPr bwMode="auto">
          <a:xfrm flipH="1">
            <a:off x="4643438" y="5229225"/>
            <a:ext cx="1223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6088" name="Line 9"/>
          <p:cNvSpPr>
            <a:spLocks noChangeShapeType="1"/>
          </p:cNvSpPr>
          <p:nvPr/>
        </p:nvSpPr>
        <p:spPr bwMode="auto">
          <a:xfrm flipH="1">
            <a:off x="1979613" y="1844675"/>
            <a:ext cx="431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6089" name="Rectangle 10"/>
          <p:cNvSpPr>
            <a:spLocks noChangeArrowheads="1"/>
          </p:cNvSpPr>
          <p:nvPr/>
        </p:nvSpPr>
        <p:spPr bwMode="auto">
          <a:xfrm>
            <a:off x="2195513" y="2276475"/>
            <a:ext cx="287337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1979613" y="2492375"/>
            <a:ext cx="14287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46091" name="Rectangle 10"/>
          <p:cNvSpPr>
            <a:spLocks noChangeArrowheads="1"/>
          </p:cNvSpPr>
          <p:nvPr/>
        </p:nvSpPr>
        <p:spPr bwMode="auto">
          <a:xfrm>
            <a:off x="2339975" y="1700213"/>
            <a:ext cx="287338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46092" name="Rectangle 10"/>
          <p:cNvSpPr>
            <a:spLocks noChangeArrowheads="1"/>
          </p:cNvSpPr>
          <p:nvPr/>
        </p:nvSpPr>
        <p:spPr bwMode="auto">
          <a:xfrm>
            <a:off x="2411413" y="1700213"/>
            <a:ext cx="7921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Lámina</a:t>
            </a:r>
          </a:p>
        </p:txBody>
      </p:sp>
      <p:sp>
        <p:nvSpPr>
          <p:cNvPr id="46093" name="Rectangle 10"/>
          <p:cNvSpPr>
            <a:spLocks noChangeArrowheads="1"/>
          </p:cNvSpPr>
          <p:nvPr/>
        </p:nvSpPr>
        <p:spPr bwMode="auto">
          <a:xfrm>
            <a:off x="900113" y="1412875"/>
            <a:ext cx="323850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46094" name="Rectangle 10"/>
          <p:cNvSpPr>
            <a:spLocks noChangeArrowheads="1"/>
          </p:cNvSpPr>
          <p:nvPr/>
        </p:nvSpPr>
        <p:spPr bwMode="auto">
          <a:xfrm>
            <a:off x="1331913" y="1628775"/>
            <a:ext cx="14287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46095" name="Line 17"/>
          <p:cNvSpPr>
            <a:spLocks noChangeShapeType="1"/>
          </p:cNvSpPr>
          <p:nvPr/>
        </p:nvSpPr>
        <p:spPr bwMode="auto">
          <a:xfrm>
            <a:off x="1476375" y="1700213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6096" name="Line 18"/>
          <p:cNvSpPr>
            <a:spLocks noChangeShapeType="1"/>
          </p:cNvSpPr>
          <p:nvPr/>
        </p:nvSpPr>
        <p:spPr bwMode="auto">
          <a:xfrm>
            <a:off x="4067175" y="3933825"/>
            <a:ext cx="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6097" name="Rectangle 10"/>
          <p:cNvSpPr>
            <a:spLocks noChangeArrowheads="1"/>
          </p:cNvSpPr>
          <p:nvPr/>
        </p:nvSpPr>
        <p:spPr bwMode="auto">
          <a:xfrm>
            <a:off x="3708400" y="1628775"/>
            <a:ext cx="14287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46098" name="Rectangle 10"/>
          <p:cNvSpPr>
            <a:spLocks noChangeArrowheads="1"/>
          </p:cNvSpPr>
          <p:nvPr/>
        </p:nvSpPr>
        <p:spPr bwMode="auto">
          <a:xfrm>
            <a:off x="1547813" y="3933825"/>
            <a:ext cx="179387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46099" name="Line 21"/>
          <p:cNvSpPr>
            <a:spLocks noChangeShapeType="1"/>
          </p:cNvSpPr>
          <p:nvPr/>
        </p:nvSpPr>
        <p:spPr bwMode="auto">
          <a:xfrm>
            <a:off x="3708400" y="1628775"/>
            <a:ext cx="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6100" name="Line 22"/>
          <p:cNvSpPr>
            <a:spLocks noChangeShapeType="1"/>
          </p:cNvSpPr>
          <p:nvPr/>
        </p:nvSpPr>
        <p:spPr bwMode="auto">
          <a:xfrm>
            <a:off x="1619250" y="3860800"/>
            <a:ext cx="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0" y="0"/>
            <a:ext cx="9144000" cy="557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ES_tradnl" sz="3600" b="1"/>
              <a:t>Cilindrado</a:t>
            </a:r>
          </a:p>
          <a:p>
            <a:pPr algn="ctr">
              <a:lnSpc>
                <a:spcPct val="120000"/>
              </a:lnSpc>
            </a:pPr>
            <a:endParaRPr lang="es-ES_tradnl" sz="3600" b="1"/>
          </a:p>
          <a:p>
            <a:pPr>
              <a:lnSpc>
                <a:spcPct val="120000"/>
              </a:lnSpc>
            </a:pPr>
            <a:r>
              <a:rPr lang="es-ES_tradnl" sz="3600"/>
              <a:t>Maquinaria   que   efectúa   el  Proceso  de Doblado de Placas hasta 300 mm o mayor.</a:t>
            </a:r>
            <a:br>
              <a:rPr lang="es-ES_tradnl" sz="3600"/>
            </a:br>
            <a:endParaRPr lang="es-ES_tradnl" sz="3600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_tradnl" sz="2400" b="1"/>
              <a:t> Un Rodillo Superior Desplazable y dos Inferiores sin Desplazamiento.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es-ES_tradnl" sz="24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_tradnl" sz="2400" b="1"/>
              <a:t> Dos Rodillos Inferiores Desplazables y uno Superior sin Desplazamiento.</a:t>
            </a:r>
            <a:endParaRPr lang="es-E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val 6"/>
          <p:cNvSpPr>
            <a:spLocks noChangeArrowheads="1"/>
          </p:cNvSpPr>
          <p:nvPr/>
        </p:nvSpPr>
        <p:spPr bwMode="auto">
          <a:xfrm>
            <a:off x="3708400" y="2492375"/>
            <a:ext cx="1871663" cy="1871663"/>
          </a:xfrm>
          <a:prstGeom prst="ellipse">
            <a:avLst/>
          </a:prstGeom>
          <a:solidFill>
            <a:schemeClr val="bg1"/>
          </a:solidFill>
          <a:ln w="63500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>
                <a:solidFill>
                  <a:srgbClr val="9900CC"/>
                </a:solidFill>
              </a:rPr>
              <a:t>Corte</a:t>
            </a:r>
          </a:p>
        </p:txBody>
      </p:sp>
      <p:sp>
        <p:nvSpPr>
          <p:cNvPr id="16386" name="Oval 6"/>
          <p:cNvSpPr>
            <a:spLocks noChangeArrowheads="1"/>
          </p:cNvSpPr>
          <p:nvPr/>
        </p:nvSpPr>
        <p:spPr bwMode="auto">
          <a:xfrm>
            <a:off x="5076825" y="260350"/>
            <a:ext cx="1871663" cy="1871663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Doblado</a:t>
            </a:r>
          </a:p>
        </p:txBody>
      </p:sp>
      <p:sp>
        <p:nvSpPr>
          <p:cNvPr id="16387" name="Oval 6"/>
          <p:cNvSpPr>
            <a:spLocks noChangeArrowheads="1"/>
          </p:cNvSpPr>
          <p:nvPr/>
        </p:nvSpPr>
        <p:spPr bwMode="auto">
          <a:xfrm>
            <a:off x="2339975" y="260350"/>
            <a:ext cx="1871663" cy="1871663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Engrafado</a:t>
            </a:r>
          </a:p>
        </p:txBody>
      </p:sp>
      <p:sp>
        <p:nvSpPr>
          <p:cNvPr id="16388" name="Oval 6"/>
          <p:cNvSpPr>
            <a:spLocks noChangeArrowheads="1"/>
          </p:cNvSpPr>
          <p:nvPr/>
        </p:nvSpPr>
        <p:spPr bwMode="auto">
          <a:xfrm>
            <a:off x="6300788" y="2492375"/>
            <a:ext cx="1871662" cy="1871663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Arrollado</a:t>
            </a:r>
          </a:p>
        </p:txBody>
      </p:sp>
      <p:sp>
        <p:nvSpPr>
          <p:cNvPr id="16389" name="Oval 6"/>
          <p:cNvSpPr>
            <a:spLocks noChangeArrowheads="1"/>
          </p:cNvSpPr>
          <p:nvPr/>
        </p:nvSpPr>
        <p:spPr bwMode="auto">
          <a:xfrm>
            <a:off x="971550" y="2492375"/>
            <a:ext cx="1871663" cy="1871663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Perfilado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2339975" y="4437063"/>
            <a:ext cx="1871663" cy="187166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Bordoneado</a:t>
            </a:r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5076825" y="4437063"/>
            <a:ext cx="1871663" cy="1871662"/>
          </a:xfrm>
          <a:prstGeom prst="ellipse">
            <a:avLst/>
          </a:prstGeom>
          <a:solidFill>
            <a:schemeClr val="bg1"/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Embutido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Oval 2"/>
          <p:cNvSpPr>
            <a:spLocks noChangeArrowheads="1"/>
          </p:cNvSpPr>
          <p:nvPr/>
        </p:nvSpPr>
        <p:spPr bwMode="auto">
          <a:xfrm>
            <a:off x="3203575" y="1341438"/>
            <a:ext cx="2519363" cy="3059112"/>
          </a:xfrm>
          <a:prstGeom prst="ellipse">
            <a:avLst/>
          </a:prstGeom>
          <a:solidFill>
            <a:srgbClr val="FFCC99"/>
          </a:solidFill>
          <a:ln w="1143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SD</a:t>
            </a:r>
          </a:p>
        </p:txBody>
      </p:sp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0" y="1889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ES_tradnl" sz="2000" b="1"/>
              <a:t>Dos Rodillos Inferiores Desplazables y uno Superior sin Desplazamiento</a:t>
            </a:r>
            <a:endParaRPr lang="es-ES" sz="2000" b="1"/>
          </a:p>
        </p:txBody>
      </p:sp>
      <p:sp>
        <p:nvSpPr>
          <p:cNvPr id="44035" name="Oval 4"/>
          <p:cNvSpPr>
            <a:spLocks noChangeArrowheads="1"/>
          </p:cNvSpPr>
          <p:nvPr/>
        </p:nvSpPr>
        <p:spPr bwMode="auto">
          <a:xfrm>
            <a:off x="1979613" y="4365625"/>
            <a:ext cx="900112" cy="1079500"/>
          </a:xfrm>
          <a:prstGeom prst="ellipse">
            <a:avLst/>
          </a:prstGeom>
          <a:solidFill>
            <a:srgbClr val="FFCC99"/>
          </a:solidFill>
          <a:ln w="1143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D</a:t>
            </a:r>
          </a:p>
        </p:txBody>
      </p:sp>
      <p:sp>
        <p:nvSpPr>
          <p:cNvPr id="44036" name="Freeform 7"/>
          <p:cNvSpPr>
            <a:spLocks/>
          </p:cNvSpPr>
          <p:nvPr/>
        </p:nvSpPr>
        <p:spPr bwMode="auto">
          <a:xfrm>
            <a:off x="1187450" y="3141663"/>
            <a:ext cx="6624638" cy="1450975"/>
          </a:xfrm>
          <a:custGeom>
            <a:avLst/>
            <a:gdLst>
              <a:gd name="T0" fmla="*/ 0 w 4173"/>
              <a:gd name="T1" fmla="*/ 0 h 914"/>
              <a:gd name="T2" fmla="*/ 2147483647 w 4173"/>
              <a:gd name="T3" fmla="*/ 2147483647 h 914"/>
              <a:gd name="T4" fmla="*/ 2147483647 w 4173"/>
              <a:gd name="T5" fmla="*/ 2147483647 h 914"/>
              <a:gd name="T6" fmla="*/ 2147483647 w 4173"/>
              <a:gd name="T7" fmla="*/ 2147483647 h 914"/>
              <a:gd name="T8" fmla="*/ 2147483647 w 4173"/>
              <a:gd name="T9" fmla="*/ 2147483647 h 914"/>
              <a:gd name="T10" fmla="*/ 2147483647 w 4173"/>
              <a:gd name="T11" fmla="*/ 2147483647 h 914"/>
              <a:gd name="T12" fmla="*/ 2147483647 w 4173"/>
              <a:gd name="T13" fmla="*/ 2147483647 h 914"/>
              <a:gd name="T14" fmla="*/ 2147483647 w 4173"/>
              <a:gd name="T15" fmla="*/ 2147483647 h 91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173"/>
              <a:gd name="T25" fmla="*/ 0 h 914"/>
              <a:gd name="T26" fmla="*/ 4173 w 4173"/>
              <a:gd name="T27" fmla="*/ 914 h 91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173" h="914">
                <a:moveTo>
                  <a:pt x="0" y="0"/>
                </a:moveTo>
                <a:cubicBezTo>
                  <a:pt x="128" y="162"/>
                  <a:pt x="257" y="325"/>
                  <a:pt x="454" y="453"/>
                </a:cubicBezTo>
                <a:cubicBezTo>
                  <a:pt x="651" y="581"/>
                  <a:pt x="893" y="695"/>
                  <a:pt x="1180" y="771"/>
                </a:cubicBezTo>
                <a:cubicBezTo>
                  <a:pt x="1467" y="847"/>
                  <a:pt x="1868" y="900"/>
                  <a:pt x="2178" y="907"/>
                </a:cubicBezTo>
                <a:cubicBezTo>
                  <a:pt x="2488" y="914"/>
                  <a:pt x="2782" y="869"/>
                  <a:pt x="3039" y="816"/>
                </a:cubicBezTo>
                <a:cubicBezTo>
                  <a:pt x="3296" y="763"/>
                  <a:pt x="3546" y="657"/>
                  <a:pt x="3720" y="589"/>
                </a:cubicBezTo>
                <a:cubicBezTo>
                  <a:pt x="3894" y="521"/>
                  <a:pt x="4008" y="453"/>
                  <a:pt x="4083" y="408"/>
                </a:cubicBezTo>
                <a:cubicBezTo>
                  <a:pt x="4158" y="363"/>
                  <a:pt x="4165" y="340"/>
                  <a:pt x="4173" y="317"/>
                </a:cubicBezTo>
              </a:path>
            </a:pathLst>
          </a:custGeom>
          <a:noFill/>
          <a:ln w="279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4037" name="Oval 8"/>
          <p:cNvSpPr>
            <a:spLocks noChangeArrowheads="1"/>
          </p:cNvSpPr>
          <p:nvPr/>
        </p:nvSpPr>
        <p:spPr bwMode="auto">
          <a:xfrm>
            <a:off x="6443663" y="4365625"/>
            <a:ext cx="900112" cy="1079500"/>
          </a:xfrm>
          <a:prstGeom prst="ellipse">
            <a:avLst/>
          </a:prstGeom>
          <a:solidFill>
            <a:srgbClr val="FFCC99"/>
          </a:solidFill>
          <a:ln w="1143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D</a:t>
            </a:r>
          </a:p>
        </p:txBody>
      </p:sp>
      <p:sp>
        <p:nvSpPr>
          <p:cNvPr id="44038" name="AutoShape 9"/>
          <p:cNvSpPr>
            <a:spLocks noChangeArrowheads="1"/>
          </p:cNvSpPr>
          <p:nvPr/>
        </p:nvSpPr>
        <p:spPr bwMode="auto">
          <a:xfrm>
            <a:off x="3995738" y="1844675"/>
            <a:ext cx="976312" cy="9763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4039" name="AutoShape 10"/>
          <p:cNvSpPr>
            <a:spLocks noChangeArrowheads="1"/>
          </p:cNvSpPr>
          <p:nvPr/>
        </p:nvSpPr>
        <p:spPr bwMode="auto">
          <a:xfrm flipH="1">
            <a:off x="2195513" y="4508500"/>
            <a:ext cx="503237" cy="431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4040" name="AutoShape 11"/>
          <p:cNvSpPr>
            <a:spLocks noChangeArrowheads="1"/>
          </p:cNvSpPr>
          <p:nvPr/>
        </p:nvSpPr>
        <p:spPr bwMode="auto">
          <a:xfrm flipH="1">
            <a:off x="6659563" y="4508500"/>
            <a:ext cx="503237" cy="431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4041" name="Rectangle 12"/>
          <p:cNvSpPr>
            <a:spLocks noChangeArrowheads="1"/>
          </p:cNvSpPr>
          <p:nvPr/>
        </p:nvSpPr>
        <p:spPr bwMode="auto">
          <a:xfrm rot="-2565255">
            <a:off x="7596188" y="2924175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6804025" y="3141663"/>
            <a:ext cx="1150938" cy="4302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Placa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250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" sz="3600" b="1"/>
              <a:t>Arrollamiento Rectilíneo</a:t>
            </a:r>
          </a:p>
          <a:p>
            <a:pPr eaLnBrk="0" hangingPunct="0">
              <a:spcBef>
                <a:spcPct val="20000"/>
              </a:spcBef>
            </a:pPr>
            <a:endParaRPr lang="es-ES" sz="3600"/>
          </a:p>
          <a:p>
            <a:pPr eaLnBrk="0" hangingPunct="0">
              <a:spcBef>
                <a:spcPct val="20000"/>
              </a:spcBef>
            </a:pPr>
            <a:r>
              <a:rPr lang="es-ES" sz="3600"/>
              <a:t>Proceso que consiste   en  arrollar en forma ojal el extremo de una Lámina. </a:t>
            </a:r>
            <a:endParaRPr lang="es-AR" sz="3600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331913" y="2924175"/>
          <a:ext cx="7272337" cy="316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Imagen de mapa de bits" r:id="rId3" imgW="7591480" imgH="4438682" progId="PBrush">
                  <p:embed/>
                </p:oleObj>
              </mc:Choice>
              <mc:Fallback>
                <p:oleObj name="Imagen de mapa de bits" r:id="rId3" imgW="7591480" imgH="4438682" progId="PBrus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924175"/>
                        <a:ext cx="7272337" cy="316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1908175" y="5084763"/>
            <a:ext cx="6624638" cy="10588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990" name="Rectangle 5"/>
          <p:cNvSpPr>
            <a:spLocks noChangeArrowheads="1"/>
          </p:cNvSpPr>
          <p:nvPr/>
        </p:nvSpPr>
        <p:spPr bwMode="auto">
          <a:xfrm>
            <a:off x="2339975" y="2781300"/>
            <a:ext cx="91440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991" name="Rectangle 6"/>
          <p:cNvSpPr>
            <a:spLocks noChangeArrowheads="1"/>
          </p:cNvSpPr>
          <p:nvPr/>
        </p:nvSpPr>
        <p:spPr bwMode="auto">
          <a:xfrm>
            <a:off x="3779838" y="2924175"/>
            <a:ext cx="91440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992" name="Rectangle 7"/>
          <p:cNvSpPr>
            <a:spLocks noChangeArrowheads="1"/>
          </p:cNvSpPr>
          <p:nvPr/>
        </p:nvSpPr>
        <p:spPr bwMode="auto">
          <a:xfrm>
            <a:off x="5364163" y="3141663"/>
            <a:ext cx="9144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993" name="Rectangle 8"/>
          <p:cNvSpPr>
            <a:spLocks noChangeArrowheads="1"/>
          </p:cNvSpPr>
          <p:nvPr/>
        </p:nvSpPr>
        <p:spPr bwMode="auto">
          <a:xfrm>
            <a:off x="6659563" y="3284538"/>
            <a:ext cx="914400" cy="3952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994" name="Line 9"/>
          <p:cNvSpPr>
            <a:spLocks noChangeShapeType="1"/>
          </p:cNvSpPr>
          <p:nvPr/>
        </p:nvSpPr>
        <p:spPr bwMode="auto">
          <a:xfrm>
            <a:off x="2843213" y="2781300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995" name="Line 10"/>
          <p:cNvSpPr>
            <a:spLocks noChangeShapeType="1"/>
          </p:cNvSpPr>
          <p:nvPr/>
        </p:nvSpPr>
        <p:spPr bwMode="auto">
          <a:xfrm>
            <a:off x="4140200" y="2852738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996" name="Line 11"/>
          <p:cNvSpPr>
            <a:spLocks noChangeShapeType="1"/>
          </p:cNvSpPr>
          <p:nvPr/>
        </p:nvSpPr>
        <p:spPr bwMode="auto">
          <a:xfrm>
            <a:off x="5435600" y="3213100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997" name="Line 12"/>
          <p:cNvSpPr>
            <a:spLocks noChangeShapeType="1"/>
          </p:cNvSpPr>
          <p:nvPr/>
        </p:nvSpPr>
        <p:spPr bwMode="auto">
          <a:xfrm>
            <a:off x="6659563" y="3357563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5"/>
          <p:cNvGraphicFramePr>
            <a:graphicFrameLocks noChangeAspect="1"/>
          </p:cNvGraphicFramePr>
          <p:nvPr/>
        </p:nvGraphicFramePr>
        <p:xfrm>
          <a:off x="755650" y="1125538"/>
          <a:ext cx="7848600" cy="367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1" name="Imagen de mapa de bits" r:id="rId3" imgW="11600000" imgH="3153215" progId="PBrush">
                  <p:embed/>
                </p:oleObj>
              </mc:Choice>
              <mc:Fallback>
                <p:oleObj name="Imagen de mapa de bits" r:id="rId3" imgW="11600000" imgH="3153215" progId="PBrush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125538"/>
                        <a:ext cx="7848600" cy="3671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356100" y="1052513"/>
            <a:ext cx="914400" cy="6111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4643438" y="836613"/>
            <a:ext cx="0" cy="863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484438" y="981075"/>
            <a:ext cx="914400" cy="611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6156325" y="981075"/>
            <a:ext cx="914400" cy="611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1619250" y="2349500"/>
            <a:ext cx="7191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H="1">
            <a:off x="7092950" y="2349500"/>
            <a:ext cx="7191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3017" name="Rectangle 8"/>
          <p:cNvSpPr>
            <a:spLocks noChangeArrowheads="1"/>
          </p:cNvSpPr>
          <p:nvPr/>
        </p:nvSpPr>
        <p:spPr bwMode="auto">
          <a:xfrm>
            <a:off x="971550" y="3860800"/>
            <a:ext cx="7848600" cy="172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Arrollamiento Doble en una Estampa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277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s-ES" sz="3600" b="1"/>
              <a:t>Bordoneado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endParaRPr lang="es-ES" sz="3600" b="1"/>
          </a:p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r>
              <a:rPr lang="es-ES" sz="3600"/>
              <a:t>Crea   gargantas   circulares    en  forma  de nervio   para  reforzar   los  Recipientes   sin aumentar el peso. </a:t>
            </a:r>
            <a:endParaRPr lang="es-AR" sz="360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2051050" y="2997200"/>
          <a:ext cx="5616575" cy="324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4" name="Imagen de mapa de bits" r:id="rId3" imgW="4648849" imgH="6563641" progId="PBrush">
                  <p:embed/>
                </p:oleObj>
              </mc:Choice>
              <mc:Fallback>
                <p:oleObj name="Imagen de mapa de bits" r:id="rId3" imgW="4648849" imgH="6563641" progId="PBrus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997200"/>
                        <a:ext cx="5616575" cy="324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2916238" y="5373688"/>
            <a:ext cx="4392612" cy="6111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1206" name="Rectangle 8"/>
          <p:cNvSpPr>
            <a:spLocks noChangeArrowheads="1"/>
          </p:cNvSpPr>
          <p:nvPr/>
        </p:nvSpPr>
        <p:spPr bwMode="auto">
          <a:xfrm>
            <a:off x="2771775" y="5445125"/>
            <a:ext cx="3887788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Recipiente Bordoneado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Object 3"/>
          <p:cNvGraphicFramePr>
            <a:graphicFrameLocks noChangeAspect="1"/>
          </p:cNvGraphicFramePr>
          <p:nvPr/>
        </p:nvGraphicFramePr>
        <p:xfrm>
          <a:off x="395288" y="765175"/>
          <a:ext cx="3492500" cy="392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8" name="Imagen de mapa de bits" r:id="rId3" imgW="4247619" imgH="6668431" progId="PBrush">
                  <p:embed/>
                </p:oleObj>
              </mc:Choice>
              <mc:Fallback>
                <p:oleObj name="Imagen de mapa de bits" r:id="rId3" imgW="4247619" imgH="6668431" progId="PBrus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765175"/>
                        <a:ext cx="3492500" cy="392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4"/>
          <p:cNvGraphicFramePr>
            <a:graphicFrameLocks noChangeAspect="1"/>
          </p:cNvGraphicFramePr>
          <p:nvPr/>
        </p:nvGraphicFramePr>
        <p:xfrm>
          <a:off x="3779838" y="1125538"/>
          <a:ext cx="5184775" cy="374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Imagen de mapa de bits" r:id="rId5" imgW="7291441" imgH="4014817" progId="PBrush">
                  <p:embed/>
                </p:oleObj>
              </mc:Choice>
              <mc:Fallback>
                <p:oleObj name="Imagen de mapa de bits" r:id="rId5" imgW="7291441" imgH="4014817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125538"/>
                        <a:ext cx="5184775" cy="374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8" name="Rectangle 8"/>
          <p:cNvSpPr>
            <a:spLocks noChangeArrowheads="1"/>
          </p:cNvSpPr>
          <p:nvPr/>
        </p:nvSpPr>
        <p:spPr bwMode="auto">
          <a:xfrm>
            <a:off x="395288" y="4724400"/>
            <a:ext cx="3311525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Cilindros para Bordonear</a:t>
            </a:r>
          </a:p>
        </p:txBody>
      </p:sp>
      <p:sp>
        <p:nvSpPr>
          <p:cNvPr id="52229" name="Rectangle 8"/>
          <p:cNvSpPr>
            <a:spLocks noChangeArrowheads="1"/>
          </p:cNvSpPr>
          <p:nvPr/>
        </p:nvSpPr>
        <p:spPr bwMode="auto">
          <a:xfrm>
            <a:off x="4500563" y="4581525"/>
            <a:ext cx="3311525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2400" b="1">
                <a:solidFill>
                  <a:srgbClr val="0000FF"/>
                </a:solidFill>
              </a:rPr>
              <a:t>Máquina para Bordonear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" sz="3600" b="1"/>
              <a:t>Perfilado</a:t>
            </a:r>
          </a:p>
          <a:p>
            <a:pPr eaLnBrk="0" hangingPunct="0">
              <a:spcBef>
                <a:spcPct val="20000"/>
              </a:spcBef>
            </a:pPr>
            <a:endParaRPr lang="es-ES" sz="3600" b="1"/>
          </a:p>
          <a:p>
            <a:pPr eaLnBrk="0" hangingPunct="0">
              <a:lnSpc>
                <a:spcPct val="120000"/>
              </a:lnSpc>
              <a:spcBef>
                <a:spcPct val="20000"/>
              </a:spcBef>
            </a:pPr>
            <a:r>
              <a:rPr lang="es-ES" sz="3600"/>
              <a:t>Transformación gradual y sucesiva de una Tira Metálica en un Perfil. </a:t>
            </a:r>
          </a:p>
          <a:p>
            <a:pPr eaLnBrk="0" hangingPunct="0">
              <a:spcBef>
                <a:spcPct val="20000"/>
              </a:spcBef>
            </a:pPr>
            <a:endParaRPr lang="es-ES" sz="3600"/>
          </a:p>
          <a:p>
            <a:pPr eaLnBrk="0" hangingPunct="0">
              <a:lnSpc>
                <a:spcPct val="130000"/>
              </a:lnSpc>
              <a:spcBef>
                <a:spcPct val="20000"/>
              </a:spcBef>
              <a:buFontTx/>
              <a:buChar char="•"/>
            </a:pPr>
            <a:r>
              <a:rPr lang="es-ES" sz="2800" b="1"/>
              <a:t> Molduras.</a:t>
            </a:r>
          </a:p>
          <a:p>
            <a:pPr eaLnBrk="0" hangingPunct="0">
              <a:lnSpc>
                <a:spcPct val="130000"/>
              </a:lnSpc>
              <a:spcBef>
                <a:spcPct val="20000"/>
              </a:spcBef>
              <a:buFontTx/>
              <a:buChar char="•"/>
            </a:pPr>
            <a:r>
              <a:rPr lang="es-ES" sz="2800" b="1"/>
              <a:t> Guías para Cristales.</a:t>
            </a:r>
          </a:p>
          <a:p>
            <a:pPr eaLnBrk="0" hangingPunct="0">
              <a:lnSpc>
                <a:spcPct val="130000"/>
              </a:lnSpc>
              <a:spcBef>
                <a:spcPct val="20000"/>
              </a:spcBef>
              <a:buFontTx/>
              <a:buChar char="•"/>
            </a:pPr>
            <a:r>
              <a:rPr lang="es-ES" sz="2800" b="1"/>
              <a:t> Carpintería Metálica.</a:t>
            </a:r>
            <a:endParaRPr lang="es-AR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4" name="Object 3"/>
          <p:cNvGraphicFramePr>
            <a:graphicFrameLocks noChangeAspect="1"/>
          </p:cNvGraphicFramePr>
          <p:nvPr/>
        </p:nvGraphicFramePr>
        <p:xfrm>
          <a:off x="250825" y="476250"/>
          <a:ext cx="8893175" cy="532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5" name="Imagen de mapa de bits" r:id="rId3" imgW="7391454" imgH="7391454" progId="PBrush">
                  <p:embed/>
                </p:oleObj>
              </mc:Choice>
              <mc:Fallback>
                <p:oleObj name="Imagen de mapa de bits" r:id="rId3" imgW="7391454" imgH="7391454" progId="PBrus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76250"/>
                        <a:ext cx="8893175" cy="5329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Rectangle 10"/>
          <p:cNvSpPr>
            <a:spLocks noChangeArrowheads="1"/>
          </p:cNvSpPr>
          <p:nvPr/>
        </p:nvSpPr>
        <p:spPr bwMode="auto">
          <a:xfrm>
            <a:off x="8243888" y="1052513"/>
            <a:ext cx="71755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Perfil</a:t>
            </a:r>
          </a:p>
        </p:txBody>
      </p:sp>
      <p:sp>
        <p:nvSpPr>
          <p:cNvPr id="54276" name="Rectangle 10"/>
          <p:cNvSpPr>
            <a:spLocks noChangeArrowheads="1"/>
          </p:cNvSpPr>
          <p:nvPr/>
        </p:nvSpPr>
        <p:spPr bwMode="auto">
          <a:xfrm>
            <a:off x="6877050" y="476250"/>
            <a:ext cx="71755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54277" name="Rectangle 10"/>
          <p:cNvSpPr>
            <a:spLocks noChangeArrowheads="1"/>
          </p:cNvSpPr>
          <p:nvPr/>
        </p:nvSpPr>
        <p:spPr bwMode="auto">
          <a:xfrm>
            <a:off x="2627313" y="1628775"/>
            <a:ext cx="108108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1</a:t>
            </a:r>
          </a:p>
        </p:txBody>
      </p:sp>
      <p:sp>
        <p:nvSpPr>
          <p:cNvPr id="54278" name="Rectangle 10"/>
          <p:cNvSpPr>
            <a:spLocks noChangeArrowheads="1"/>
          </p:cNvSpPr>
          <p:nvPr/>
        </p:nvSpPr>
        <p:spPr bwMode="auto">
          <a:xfrm>
            <a:off x="2700338" y="2708275"/>
            <a:ext cx="108108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2</a:t>
            </a:r>
          </a:p>
        </p:txBody>
      </p:sp>
      <p:sp>
        <p:nvSpPr>
          <p:cNvPr id="54279" name="Rectangle 10"/>
          <p:cNvSpPr>
            <a:spLocks noChangeArrowheads="1"/>
          </p:cNvSpPr>
          <p:nvPr/>
        </p:nvSpPr>
        <p:spPr bwMode="auto">
          <a:xfrm>
            <a:off x="2627313" y="3933825"/>
            <a:ext cx="108108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3</a:t>
            </a:r>
          </a:p>
        </p:txBody>
      </p:sp>
      <p:sp>
        <p:nvSpPr>
          <p:cNvPr id="54280" name="Rectangle 10"/>
          <p:cNvSpPr>
            <a:spLocks noChangeArrowheads="1"/>
          </p:cNvSpPr>
          <p:nvPr/>
        </p:nvSpPr>
        <p:spPr bwMode="auto">
          <a:xfrm>
            <a:off x="2627313" y="5157788"/>
            <a:ext cx="10810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4</a:t>
            </a:r>
          </a:p>
        </p:txBody>
      </p:sp>
      <p:sp>
        <p:nvSpPr>
          <p:cNvPr id="54281" name="Rectangle 10"/>
          <p:cNvSpPr>
            <a:spLocks noChangeArrowheads="1"/>
          </p:cNvSpPr>
          <p:nvPr/>
        </p:nvSpPr>
        <p:spPr bwMode="auto">
          <a:xfrm>
            <a:off x="6443663" y="1628775"/>
            <a:ext cx="108108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5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6443663" y="2708275"/>
            <a:ext cx="108108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6</a:t>
            </a:r>
          </a:p>
        </p:txBody>
      </p:sp>
      <p:sp>
        <p:nvSpPr>
          <p:cNvPr id="54283" name="Rectangle 10"/>
          <p:cNvSpPr>
            <a:spLocks noChangeArrowheads="1"/>
          </p:cNvSpPr>
          <p:nvPr/>
        </p:nvSpPr>
        <p:spPr bwMode="auto">
          <a:xfrm>
            <a:off x="6372225" y="3933825"/>
            <a:ext cx="10810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7</a:t>
            </a:r>
          </a:p>
        </p:txBody>
      </p:sp>
      <p:sp>
        <p:nvSpPr>
          <p:cNvPr id="54284" name="Rectangle 10"/>
          <p:cNvSpPr>
            <a:spLocks noChangeArrowheads="1"/>
          </p:cNvSpPr>
          <p:nvPr/>
        </p:nvSpPr>
        <p:spPr bwMode="auto">
          <a:xfrm>
            <a:off x="6443663" y="5229225"/>
            <a:ext cx="108108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Paso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322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" sz="3600" b="1"/>
              <a:t>Engrafado de Recipientes</a:t>
            </a:r>
          </a:p>
          <a:p>
            <a:pPr eaLnBrk="0" hangingPunct="0">
              <a:spcBef>
                <a:spcPct val="20000"/>
              </a:spcBef>
            </a:pPr>
            <a:endParaRPr lang="es-ES" sz="3600"/>
          </a:p>
          <a:p>
            <a:pPr eaLnBrk="0" hangingPunct="0">
              <a:lnSpc>
                <a:spcPct val="110000"/>
              </a:lnSpc>
              <a:spcBef>
                <a:spcPct val="20000"/>
              </a:spcBef>
            </a:pPr>
            <a:r>
              <a:rPr lang="es-ES" sz="3600"/>
              <a:t>Permite unir dos Partes Metálicas mediante una doble acción de doblado de borde, para obtener una unión hermética.</a:t>
            </a:r>
            <a:endParaRPr lang="es-AR" sz="3600"/>
          </a:p>
        </p:txBody>
      </p:sp>
      <p:graphicFrame>
        <p:nvGraphicFramePr>
          <p:cNvPr id="55299" name="Object 4"/>
          <p:cNvGraphicFramePr>
            <a:graphicFrameLocks noChangeAspect="1"/>
          </p:cNvGraphicFramePr>
          <p:nvPr/>
        </p:nvGraphicFramePr>
        <p:xfrm>
          <a:off x="3059113" y="3573463"/>
          <a:ext cx="4140200" cy="273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0" name="Imagen de mapa de bits" r:id="rId3" imgW="15061127" imgH="4629796" progId="PBrush">
                  <p:embed/>
                </p:oleObj>
              </mc:Choice>
              <mc:Fallback>
                <p:oleObj name="Imagen de mapa de bits" r:id="rId3" imgW="15061127" imgH="4629796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573463"/>
                        <a:ext cx="4140200" cy="2735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1" name="Rectangle 10"/>
          <p:cNvSpPr>
            <a:spLocks noChangeArrowheads="1"/>
          </p:cNvSpPr>
          <p:nvPr/>
        </p:nvSpPr>
        <p:spPr bwMode="auto">
          <a:xfrm>
            <a:off x="6156325" y="3644900"/>
            <a:ext cx="792163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Tapa</a:t>
            </a:r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 flipH="1">
            <a:off x="5435600" y="3789363"/>
            <a:ext cx="720725" cy="714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4427538" y="4941888"/>
            <a:ext cx="1223962" cy="1079500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5304" name="Rectangle 10"/>
          <p:cNvSpPr>
            <a:spLocks noChangeArrowheads="1"/>
          </p:cNvSpPr>
          <p:nvPr/>
        </p:nvSpPr>
        <p:spPr bwMode="auto">
          <a:xfrm>
            <a:off x="4500563" y="4797425"/>
            <a:ext cx="1114425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4427538" y="4868863"/>
            <a:ext cx="1201737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4643438" y="3573463"/>
            <a:ext cx="914400" cy="142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4787900" y="3860800"/>
            <a:ext cx="431800" cy="365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5308" name="Rectangle 13"/>
          <p:cNvSpPr>
            <a:spLocks noChangeArrowheads="1"/>
          </p:cNvSpPr>
          <p:nvPr/>
        </p:nvSpPr>
        <p:spPr bwMode="auto">
          <a:xfrm>
            <a:off x="4572000" y="4149725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5309" name="Rectangle 10"/>
          <p:cNvSpPr>
            <a:spLocks noChangeArrowheads="1"/>
          </p:cNvSpPr>
          <p:nvPr/>
        </p:nvSpPr>
        <p:spPr bwMode="auto">
          <a:xfrm>
            <a:off x="2771775" y="4868863"/>
            <a:ext cx="1223963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Recipiente</a:t>
            </a:r>
          </a:p>
        </p:txBody>
      </p:sp>
      <p:sp>
        <p:nvSpPr>
          <p:cNvPr id="55310" name="Line 15"/>
          <p:cNvSpPr>
            <a:spLocks noChangeShapeType="1"/>
          </p:cNvSpPr>
          <p:nvPr/>
        </p:nvSpPr>
        <p:spPr bwMode="auto">
          <a:xfrm>
            <a:off x="4140200" y="5013325"/>
            <a:ext cx="57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3" name="Object 6"/>
          <p:cNvGraphicFramePr>
            <a:graphicFrameLocks noChangeAspect="1"/>
          </p:cNvGraphicFramePr>
          <p:nvPr/>
        </p:nvGraphicFramePr>
        <p:xfrm>
          <a:off x="1547813" y="549275"/>
          <a:ext cx="6553200" cy="518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4" name="Imagen de mapa de bits" r:id="rId3" imgW="7100939" imgH="5148300" progId="PBrush">
                  <p:embed/>
                </p:oleObj>
              </mc:Choice>
              <mc:Fallback>
                <p:oleObj name="Imagen de mapa de bits" r:id="rId3" imgW="7100939" imgH="5148300" progId="PBrush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49275"/>
                        <a:ext cx="6553200" cy="5184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4" name="Rectangle 10"/>
          <p:cNvSpPr>
            <a:spLocks noChangeArrowheads="1"/>
          </p:cNvSpPr>
          <p:nvPr/>
        </p:nvSpPr>
        <p:spPr bwMode="auto">
          <a:xfrm>
            <a:off x="395288" y="2924175"/>
            <a:ext cx="417671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1- Se adhiere la Tapa al Recipiente</a:t>
            </a:r>
          </a:p>
        </p:txBody>
      </p:sp>
      <p:sp>
        <p:nvSpPr>
          <p:cNvPr id="56325" name="Rectangle 10"/>
          <p:cNvSpPr>
            <a:spLocks noChangeArrowheads="1"/>
          </p:cNvSpPr>
          <p:nvPr/>
        </p:nvSpPr>
        <p:spPr bwMode="auto">
          <a:xfrm>
            <a:off x="4643438" y="3284538"/>
            <a:ext cx="417671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2- Se unen ambos bordes</a:t>
            </a:r>
          </a:p>
        </p:txBody>
      </p:sp>
      <p:sp>
        <p:nvSpPr>
          <p:cNvPr id="56326" name="Rectangle 10"/>
          <p:cNvSpPr>
            <a:spLocks noChangeArrowheads="1"/>
          </p:cNvSpPr>
          <p:nvPr/>
        </p:nvSpPr>
        <p:spPr bwMode="auto">
          <a:xfrm>
            <a:off x="1692275" y="5661025"/>
            <a:ext cx="7197725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3- Se aplastan los bordes unidos hacia la pared del Recipiente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3"/>
          <p:cNvSpPr>
            <a:spLocks noChangeArrowheads="1"/>
          </p:cNvSpPr>
          <p:nvPr/>
        </p:nvSpPr>
        <p:spPr bwMode="auto">
          <a:xfrm>
            <a:off x="0" y="188913"/>
            <a:ext cx="9144000" cy="573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" sz="3600" b="1"/>
              <a:t>Repujado</a:t>
            </a:r>
          </a:p>
          <a:p>
            <a:pPr eaLnBrk="0" hangingPunct="0">
              <a:spcBef>
                <a:spcPct val="20000"/>
              </a:spcBef>
            </a:pPr>
            <a:endParaRPr lang="es-ES" sz="3600" b="1"/>
          </a:p>
          <a:p>
            <a:pPr>
              <a:lnSpc>
                <a:spcPct val="120000"/>
              </a:lnSpc>
            </a:pPr>
            <a:r>
              <a:rPr lang="es-ES" sz="3600"/>
              <a:t>El Repujado es una Operación realizada en el Torno doblando y Modelando el Material. </a:t>
            </a:r>
          </a:p>
          <a:p>
            <a:endParaRPr lang="es-ES" sz="3600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2800" b="1"/>
              <a:t> Rotación del Plato.</a:t>
            </a:r>
            <a:endParaRPr lang="es-AR" sz="2800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2800" b="1"/>
              <a:t> Habilidad del Operario.</a:t>
            </a:r>
            <a:endParaRPr lang="es-AR" sz="2800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2800" b="1"/>
              <a:t> Forma de las Herramientas.</a:t>
            </a:r>
            <a:endParaRPr lang="es-AR" sz="2800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2800" b="1"/>
              <a:t> Forma Final del Producto.</a:t>
            </a:r>
            <a:endParaRPr lang="es-AR" sz="2800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2800" b="1"/>
              <a:t> Ductilidad del Material.</a:t>
            </a:r>
            <a:endParaRPr lang="es-A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90000"/>
              </a:lnSpc>
            </a:pPr>
            <a:r>
              <a:rPr lang="es-AR" sz="3600"/>
              <a:t>Las operaciones se realizan generalmente en Frío con espesores (</a:t>
            </a:r>
            <a:r>
              <a:rPr lang="es-ES_tradnl" sz="3600"/>
              <a:t>0,2 mm – 6 mm). </a:t>
            </a:r>
            <a:endParaRPr lang="es-AR" sz="3600"/>
          </a:p>
          <a:p>
            <a:endParaRPr lang="es-ES_tradnl" sz="3600" b="1"/>
          </a:p>
          <a:p>
            <a:pPr>
              <a:buFontTx/>
              <a:buChar char="•"/>
            </a:pPr>
            <a:r>
              <a:rPr lang="es-ES_tradnl" sz="3600" b="1"/>
              <a:t> Carrocerías.</a:t>
            </a:r>
            <a:endParaRPr lang="es-AR" sz="3600"/>
          </a:p>
          <a:p>
            <a:pPr>
              <a:buFontTx/>
              <a:buChar char="•"/>
            </a:pPr>
            <a:endParaRPr lang="es-ES_tradnl" sz="3600" b="1"/>
          </a:p>
          <a:p>
            <a:pPr>
              <a:buFontTx/>
              <a:buChar char="•"/>
            </a:pPr>
            <a:r>
              <a:rPr lang="es-ES_tradnl" sz="3600" b="1"/>
              <a:t> Muebles.</a:t>
            </a:r>
            <a:endParaRPr lang="es-AR" sz="3600"/>
          </a:p>
          <a:p>
            <a:pPr>
              <a:buFontTx/>
              <a:buChar char="•"/>
            </a:pPr>
            <a:endParaRPr lang="es-ES_tradnl" sz="3600" b="1"/>
          </a:p>
          <a:p>
            <a:pPr>
              <a:buFontTx/>
              <a:buChar char="•"/>
            </a:pPr>
            <a:r>
              <a:rPr lang="es-ES_tradnl" sz="3600" b="1"/>
              <a:t> Gabinetes.</a:t>
            </a:r>
            <a:endParaRPr lang="es-AR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394" name="Object 4"/>
          <p:cNvGraphicFramePr>
            <a:graphicFrameLocks noChangeAspect="1"/>
          </p:cNvGraphicFramePr>
          <p:nvPr/>
        </p:nvGraphicFramePr>
        <p:xfrm>
          <a:off x="468313" y="476250"/>
          <a:ext cx="8424862" cy="465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5" name="Imagen de mapa de bits" r:id="rId3" imgW="7677206" imgH="6386559" progId="PBrush">
                  <p:embed/>
                </p:oleObj>
              </mc:Choice>
              <mc:Fallback>
                <p:oleObj name="Imagen de mapa de bits" r:id="rId3" imgW="7677206" imgH="6386559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76250"/>
                        <a:ext cx="8424862" cy="465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851275" y="333375"/>
            <a:ext cx="1225550" cy="12239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1692275" y="4724400"/>
            <a:ext cx="6767513" cy="12239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476375" y="4508500"/>
            <a:ext cx="1800225" cy="12239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/>
              <a:t>1º Fase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5580063" y="4508500"/>
            <a:ext cx="1800225" cy="12239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/>
              <a:t>2º Fase</a:t>
            </a:r>
          </a:p>
        </p:txBody>
      </p:sp>
      <p:sp>
        <p:nvSpPr>
          <p:cNvPr id="59399" name="Rectangle 10"/>
          <p:cNvSpPr>
            <a:spLocks noChangeArrowheads="1"/>
          </p:cNvSpPr>
          <p:nvPr/>
        </p:nvSpPr>
        <p:spPr bwMode="auto">
          <a:xfrm>
            <a:off x="7451725" y="3068638"/>
            <a:ext cx="1296988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Herramental</a:t>
            </a:r>
          </a:p>
        </p:txBody>
      </p:sp>
      <p:sp>
        <p:nvSpPr>
          <p:cNvPr id="59400" name="Line 9"/>
          <p:cNvSpPr>
            <a:spLocks noChangeShapeType="1"/>
          </p:cNvSpPr>
          <p:nvPr/>
        </p:nvSpPr>
        <p:spPr bwMode="auto">
          <a:xfrm flipH="1">
            <a:off x="7380288" y="3357563"/>
            <a:ext cx="144462" cy="287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01" name="Rectangle 10"/>
          <p:cNvSpPr>
            <a:spLocks noChangeArrowheads="1"/>
          </p:cNvSpPr>
          <p:nvPr/>
        </p:nvSpPr>
        <p:spPr bwMode="auto">
          <a:xfrm>
            <a:off x="3348038" y="3141663"/>
            <a:ext cx="1296987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Herramental</a:t>
            </a:r>
          </a:p>
        </p:txBody>
      </p:sp>
      <p:sp>
        <p:nvSpPr>
          <p:cNvPr id="59402" name="Line 11"/>
          <p:cNvSpPr>
            <a:spLocks noChangeShapeType="1"/>
          </p:cNvSpPr>
          <p:nvPr/>
        </p:nvSpPr>
        <p:spPr bwMode="auto">
          <a:xfrm flipH="1">
            <a:off x="3132138" y="3429000"/>
            <a:ext cx="360362" cy="71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03" name="Rectangle 10"/>
          <p:cNvSpPr>
            <a:spLocks noChangeArrowheads="1"/>
          </p:cNvSpPr>
          <p:nvPr/>
        </p:nvSpPr>
        <p:spPr bwMode="auto">
          <a:xfrm>
            <a:off x="755650" y="4508500"/>
            <a:ext cx="1296988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Utilaje</a:t>
            </a:r>
          </a:p>
        </p:txBody>
      </p:sp>
      <p:sp>
        <p:nvSpPr>
          <p:cNvPr id="59404" name="Rectangle 10"/>
          <p:cNvSpPr>
            <a:spLocks noChangeArrowheads="1"/>
          </p:cNvSpPr>
          <p:nvPr/>
        </p:nvSpPr>
        <p:spPr bwMode="auto">
          <a:xfrm>
            <a:off x="5435600" y="4508500"/>
            <a:ext cx="100965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Utilaje</a:t>
            </a:r>
          </a:p>
        </p:txBody>
      </p:sp>
      <p:sp>
        <p:nvSpPr>
          <p:cNvPr id="59405" name="Line 14"/>
          <p:cNvSpPr>
            <a:spLocks noChangeShapeType="1"/>
          </p:cNvSpPr>
          <p:nvPr/>
        </p:nvSpPr>
        <p:spPr bwMode="auto">
          <a:xfrm flipV="1">
            <a:off x="1835150" y="4221163"/>
            <a:ext cx="433388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06" name="Line 15"/>
          <p:cNvSpPr>
            <a:spLocks noChangeShapeType="1"/>
          </p:cNvSpPr>
          <p:nvPr/>
        </p:nvSpPr>
        <p:spPr bwMode="auto">
          <a:xfrm flipV="1">
            <a:off x="6372225" y="4221163"/>
            <a:ext cx="433388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07" name="Rectangle 10"/>
          <p:cNvSpPr>
            <a:spLocks noChangeArrowheads="1"/>
          </p:cNvSpPr>
          <p:nvPr/>
        </p:nvSpPr>
        <p:spPr bwMode="auto">
          <a:xfrm>
            <a:off x="5867400" y="765175"/>
            <a:ext cx="1009650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59408" name="Rectangle 10"/>
          <p:cNvSpPr>
            <a:spLocks noChangeArrowheads="1"/>
          </p:cNvSpPr>
          <p:nvPr/>
        </p:nvSpPr>
        <p:spPr bwMode="auto">
          <a:xfrm>
            <a:off x="3851275" y="1557338"/>
            <a:ext cx="4318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59409" name="Rectangle 10"/>
          <p:cNvSpPr>
            <a:spLocks noChangeArrowheads="1"/>
          </p:cNvSpPr>
          <p:nvPr/>
        </p:nvSpPr>
        <p:spPr bwMode="auto">
          <a:xfrm>
            <a:off x="7740650" y="1628775"/>
            <a:ext cx="4318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59410" name="Rectangle 10"/>
          <p:cNvSpPr>
            <a:spLocks noChangeArrowheads="1"/>
          </p:cNvSpPr>
          <p:nvPr/>
        </p:nvSpPr>
        <p:spPr bwMode="auto">
          <a:xfrm>
            <a:off x="3851275" y="1773238"/>
            <a:ext cx="1444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59411" name="Rectangle 10"/>
          <p:cNvSpPr>
            <a:spLocks noChangeArrowheads="1"/>
          </p:cNvSpPr>
          <p:nvPr/>
        </p:nvSpPr>
        <p:spPr bwMode="auto">
          <a:xfrm>
            <a:off x="1331913" y="692150"/>
            <a:ext cx="1296987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Estampa</a:t>
            </a:r>
          </a:p>
        </p:txBody>
      </p:sp>
      <p:sp>
        <p:nvSpPr>
          <p:cNvPr id="59412" name="Line 21"/>
          <p:cNvSpPr>
            <a:spLocks noChangeShapeType="1"/>
          </p:cNvSpPr>
          <p:nvPr/>
        </p:nvSpPr>
        <p:spPr bwMode="auto">
          <a:xfrm flipH="1">
            <a:off x="2051050" y="981075"/>
            <a:ext cx="144463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13" name="Rectangle 10"/>
          <p:cNvSpPr>
            <a:spLocks noChangeArrowheads="1"/>
          </p:cNvSpPr>
          <p:nvPr/>
        </p:nvSpPr>
        <p:spPr bwMode="auto">
          <a:xfrm>
            <a:off x="3276600" y="981075"/>
            <a:ext cx="187166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1800" b="1"/>
              <a:t>Complemento Estampa</a:t>
            </a:r>
          </a:p>
        </p:txBody>
      </p:sp>
      <p:sp>
        <p:nvSpPr>
          <p:cNvPr id="59414" name="Line 23"/>
          <p:cNvSpPr>
            <a:spLocks noChangeShapeType="1"/>
          </p:cNvSpPr>
          <p:nvPr/>
        </p:nvSpPr>
        <p:spPr bwMode="auto">
          <a:xfrm flipH="1">
            <a:off x="3203575" y="1341438"/>
            <a:ext cx="215900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15" name="Rectangle 10"/>
          <p:cNvSpPr>
            <a:spLocks noChangeArrowheads="1"/>
          </p:cNvSpPr>
          <p:nvPr/>
        </p:nvSpPr>
        <p:spPr bwMode="auto">
          <a:xfrm>
            <a:off x="7092950" y="692150"/>
            <a:ext cx="187166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1800" b="1"/>
              <a:t>Complemento Estampa</a:t>
            </a:r>
          </a:p>
        </p:txBody>
      </p:sp>
      <p:sp>
        <p:nvSpPr>
          <p:cNvPr id="59416" name="Line 26"/>
          <p:cNvSpPr>
            <a:spLocks noChangeShapeType="1"/>
          </p:cNvSpPr>
          <p:nvPr/>
        </p:nvSpPr>
        <p:spPr bwMode="auto">
          <a:xfrm flipH="1">
            <a:off x="7235825" y="1125538"/>
            <a:ext cx="215900" cy="7191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17" name="Rectangle 10"/>
          <p:cNvSpPr>
            <a:spLocks noChangeArrowheads="1"/>
          </p:cNvSpPr>
          <p:nvPr/>
        </p:nvSpPr>
        <p:spPr bwMode="auto">
          <a:xfrm>
            <a:off x="2916238" y="260350"/>
            <a:ext cx="143986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Disco</a:t>
            </a:r>
          </a:p>
        </p:txBody>
      </p:sp>
      <p:sp>
        <p:nvSpPr>
          <p:cNvPr id="59418" name="Line 28"/>
          <p:cNvSpPr>
            <a:spLocks noChangeShapeType="1"/>
          </p:cNvSpPr>
          <p:nvPr/>
        </p:nvSpPr>
        <p:spPr bwMode="auto">
          <a:xfrm flipH="1">
            <a:off x="3132138" y="620713"/>
            <a:ext cx="215900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68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s-ES_tradnl" sz="3600" b="1"/>
              <a:t>Embutido</a:t>
            </a:r>
          </a:p>
          <a:p>
            <a:pPr eaLnBrk="0" hangingPunct="0">
              <a:spcBef>
                <a:spcPct val="20000"/>
              </a:spcBef>
            </a:pPr>
            <a:endParaRPr lang="es-ES_tradnl" sz="3600" b="1"/>
          </a:p>
          <a:p>
            <a:r>
              <a:rPr lang="es-ES_tradnl" sz="3600"/>
              <a:t>Es  una  Operación  de  formado de Lámina Metálica  que se utiliza  para fabricar Piezas de forma Acopada</a:t>
            </a:r>
            <a:r>
              <a:rPr lang="es-ES" sz="3600"/>
              <a:t>. </a:t>
            </a:r>
          </a:p>
          <a:p>
            <a:endParaRPr lang="es-ES" sz="3600"/>
          </a:p>
          <a:p>
            <a:r>
              <a:rPr lang="es-ES" sz="2400" b="1"/>
              <a:t>Material </a:t>
            </a:r>
            <a:r>
              <a:rPr lang="es-ES" sz="2400"/>
              <a:t>(Ductilidad - Tratamiento Térmico).</a:t>
            </a:r>
            <a:endParaRPr lang="es-AR" sz="2400"/>
          </a:p>
          <a:p>
            <a:endParaRPr lang="es-AR" sz="2400"/>
          </a:p>
          <a:p>
            <a:r>
              <a:rPr lang="es-ES" sz="2400" b="1"/>
              <a:t>Lubricación </a:t>
            </a:r>
            <a:r>
              <a:rPr lang="es-ES" sz="2400"/>
              <a:t>(Fibras del Material - Vida útil Punzón Matriz).</a:t>
            </a:r>
            <a:endParaRPr lang="es-AR" sz="2400"/>
          </a:p>
          <a:p>
            <a:endParaRPr lang="es-AR" sz="2400"/>
          </a:p>
          <a:p>
            <a:r>
              <a:rPr lang="es-ES" sz="2400" b="1"/>
              <a:t>Desarrollo </a:t>
            </a:r>
            <a:r>
              <a:rPr lang="es-ES" sz="2400"/>
              <a:t>(Cálculo para Piezas Regulares - Pruebas Sucesivas para Piezas Irregulares).</a:t>
            </a:r>
            <a:endParaRPr lang="es-A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Picture 1" descr="SATB0D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76250"/>
            <a:ext cx="86423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Rectangle 3"/>
          <p:cNvSpPr>
            <a:spLocks noChangeArrowheads="1"/>
          </p:cNvSpPr>
          <p:nvPr/>
        </p:nvSpPr>
        <p:spPr bwMode="auto">
          <a:xfrm>
            <a:off x="4211638" y="4437063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43" name="Rectangle 10"/>
          <p:cNvSpPr>
            <a:spLocks noChangeArrowheads="1"/>
          </p:cNvSpPr>
          <p:nvPr/>
        </p:nvSpPr>
        <p:spPr bwMode="auto">
          <a:xfrm>
            <a:off x="1187450" y="4437063"/>
            <a:ext cx="14398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Disco</a:t>
            </a:r>
          </a:p>
        </p:txBody>
      </p:sp>
      <p:sp>
        <p:nvSpPr>
          <p:cNvPr id="61444" name="Rectangle 10"/>
          <p:cNvSpPr>
            <a:spLocks noChangeArrowheads="1"/>
          </p:cNvSpPr>
          <p:nvPr/>
        </p:nvSpPr>
        <p:spPr bwMode="auto">
          <a:xfrm>
            <a:off x="6227763" y="4581525"/>
            <a:ext cx="1800225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Pieza Acopada</a:t>
            </a:r>
          </a:p>
        </p:txBody>
      </p:sp>
      <p:sp>
        <p:nvSpPr>
          <p:cNvPr id="61445" name="Rectangle 10"/>
          <p:cNvSpPr>
            <a:spLocks noChangeArrowheads="1"/>
          </p:cNvSpPr>
          <p:nvPr/>
        </p:nvSpPr>
        <p:spPr bwMode="auto">
          <a:xfrm>
            <a:off x="468313" y="2924175"/>
            <a:ext cx="4608512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61446" name="Rectangle 10"/>
          <p:cNvSpPr>
            <a:spLocks noChangeArrowheads="1"/>
          </p:cNvSpPr>
          <p:nvPr/>
        </p:nvSpPr>
        <p:spPr bwMode="auto">
          <a:xfrm>
            <a:off x="6516688" y="3284538"/>
            <a:ext cx="1439862" cy="3952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61447" name="Oval 8"/>
          <p:cNvSpPr>
            <a:spLocks noChangeArrowheads="1"/>
          </p:cNvSpPr>
          <p:nvPr/>
        </p:nvSpPr>
        <p:spPr bwMode="auto">
          <a:xfrm>
            <a:off x="7596188" y="2924175"/>
            <a:ext cx="71437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48" name="Oval 9"/>
          <p:cNvSpPr>
            <a:spLocks noChangeArrowheads="1"/>
          </p:cNvSpPr>
          <p:nvPr/>
        </p:nvSpPr>
        <p:spPr bwMode="auto">
          <a:xfrm>
            <a:off x="6516688" y="2924175"/>
            <a:ext cx="107950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49" name="Rectangle 10"/>
          <p:cNvSpPr>
            <a:spLocks noChangeArrowheads="1"/>
          </p:cNvSpPr>
          <p:nvPr/>
        </p:nvSpPr>
        <p:spPr bwMode="auto">
          <a:xfrm>
            <a:off x="4067175" y="1125538"/>
            <a:ext cx="266541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800" b="1"/>
              <a:t>Sujetador</a:t>
            </a: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3708400" y="1341438"/>
            <a:ext cx="358775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61451" name="Rectangle 10"/>
          <p:cNvSpPr>
            <a:spLocks noChangeArrowheads="1"/>
          </p:cNvSpPr>
          <p:nvPr/>
        </p:nvSpPr>
        <p:spPr bwMode="auto">
          <a:xfrm>
            <a:off x="3995738" y="1557338"/>
            <a:ext cx="647700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61452" name="Line 13"/>
          <p:cNvSpPr>
            <a:spLocks noChangeShapeType="1"/>
          </p:cNvSpPr>
          <p:nvPr/>
        </p:nvSpPr>
        <p:spPr bwMode="auto">
          <a:xfrm flipH="1">
            <a:off x="3348038" y="1341438"/>
            <a:ext cx="792162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1453" name="Rectangle 10"/>
          <p:cNvSpPr>
            <a:spLocks noChangeArrowheads="1"/>
          </p:cNvSpPr>
          <p:nvPr/>
        </p:nvSpPr>
        <p:spPr bwMode="auto">
          <a:xfrm>
            <a:off x="3203575" y="188913"/>
            <a:ext cx="2593975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800" b="1"/>
              <a:t>Punzón</a:t>
            </a:r>
          </a:p>
        </p:txBody>
      </p:sp>
      <p:sp>
        <p:nvSpPr>
          <p:cNvPr id="61454" name="Rectangle 15"/>
          <p:cNvSpPr>
            <a:spLocks noChangeArrowheads="1"/>
          </p:cNvSpPr>
          <p:nvPr/>
        </p:nvSpPr>
        <p:spPr bwMode="auto">
          <a:xfrm>
            <a:off x="2627313" y="333375"/>
            <a:ext cx="6477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55" name="Line 16"/>
          <p:cNvSpPr>
            <a:spLocks noChangeShapeType="1"/>
          </p:cNvSpPr>
          <p:nvPr/>
        </p:nvSpPr>
        <p:spPr bwMode="auto">
          <a:xfrm flipH="1">
            <a:off x="2484438" y="620713"/>
            <a:ext cx="719137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1456" name="Rectangle 17"/>
          <p:cNvSpPr>
            <a:spLocks noChangeArrowheads="1"/>
          </p:cNvSpPr>
          <p:nvPr/>
        </p:nvSpPr>
        <p:spPr bwMode="auto">
          <a:xfrm>
            <a:off x="1547813" y="1268413"/>
            <a:ext cx="971550" cy="6111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57" name="Rectangle 10"/>
          <p:cNvSpPr>
            <a:spLocks noChangeArrowheads="1"/>
          </p:cNvSpPr>
          <p:nvPr/>
        </p:nvSpPr>
        <p:spPr bwMode="auto">
          <a:xfrm>
            <a:off x="1331913" y="2133600"/>
            <a:ext cx="10795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c</a:t>
            </a:r>
          </a:p>
        </p:txBody>
      </p:sp>
      <p:sp>
        <p:nvSpPr>
          <p:cNvPr id="61458" name="Rectangle 19"/>
          <p:cNvSpPr>
            <a:spLocks noChangeArrowheads="1"/>
          </p:cNvSpPr>
          <p:nvPr/>
        </p:nvSpPr>
        <p:spPr bwMode="auto">
          <a:xfrm>
            <a:off x="1547813" y="23495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59" name="Rectangle 20"/>
          <p:cNvSpPr>
            <a:spLocks noChangeArrowheads="1"/>
          </p:cNvSpPr>
          <p:nvPr/>
        </p:nvSpPr>
        <p:spPr bwMode="auto">
          <a:xfrm>
            <a:off x="1331913" y="2492375"/>
            <a:ext cx="136842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60" name="Rectangle 21"/>
          <p:cNvSpPr>
            <a:spLocks noChangeArrowheads="1"/>
          </p:cNvSpPr>
          <p:nvPr/>
        </p:nvSpPr>
        <p:spPr bwMode="auto">
          <a:xfrm>
            <a:off x="468313" y="2420938"/>
            <a:ext cx="7905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61" name="Rectangle 22"/>
          <p:cNvSpPr>
            <a:spLocks noChangeArrowheads="1"/>
          </p:cNvSpPr>
          <p:nvPr/>
        </p:nvSpPr>
        <p:spPr bwMode="auto">
          <a:xfrm>
            <a:off x="2843213" y="2060575"/>
            <a:ext cx="719137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62" name="Rectangle 23"/>
          <p:cNvSpPr>
            <a:spLocks noChangeArrowheads="1"/>
          </p:cNvSpPr>
          <p:nvPr/>
        </p:nvSpPr>
        <p:spPr bwMode="auto">
          <a:xfrm>
            <a:off x="468313" y="2060575"/>
            <a:ext cx="21590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63" name="AutoShape 24"/>
          <p:cNvSpPr>
            <a:spLocks noChangeArrowheads="1"/>
          </p:cNvSpPr>
          <p:nvPr/>
        </p:nvSpPr>
        <p:spPr bwMode="auto">
          <a:xfrm>
            <a:off x="1619250" y="333375"/>
            <a:ext cx="865188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V</a:t>
            </a:r>
          </a:p>
        </p:txBody>
      </p:sp>
      <p:sp>
        <p:nvSpPr>
          <p:cNvPr id="61464" name="Rectangle 26"/>
          <p:cNvSpPr>
            <a:spLocks noChangeArrowheads="1"/>
          </p:cNvSpPr>
          <p:nvPr/>
        </p:nvSpPr>
        <p:spPr bwMode="auto">
          <a:xfrm>
            <a:off x="7164388" y="1125538"/>
            <a:ext cx="136842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65" name="AutoShape 24"/>
          <p:cNvSpPr>
            <a:spLocks noChangeArrowheads="1"/>
          </p:cNvSpPr>
          <p:nvPr/>
        </p:nvSpPr>
        <p:spPr bwMode="auto">
          <a:xfrm>
            <a:off x="6659563" y="908050"/>
            <a:ext cx="865187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F</a:t>
            </a:r>
          </a:p>
        </p:txBody>
      </p:sp>
      <p:sp>
        <p:nvSpPr>
          <p:cNvPr id="61466" name="Rectangle 29"/>
          <p:cNvSpPr>
            <a:spLocks noChangeArrowheads="1"/>
          </p:cNvSpPr>
          <p:nvPr/>
        </p:nvSpPr>
        <p:spPr bwMode="auto">
          <a:xfrm>
            <a:off x="468313" y="908050"/>
            <a:ext cx="719137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67" name="Rectangle 30"/>
          <p:cNvSpPr>
            <a:spLocks noChangeArrowheads="1"/>
          </p:cNvSpPr>
          <p:nvPr/>
        </p:nvSpPr>
        <p:spPr bwMode="auto">
          <a:xfrm>
            <a:off x="2916238" y="908050"/>
            <a:ext cx="719137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68" name="Line 32"/>
          <p:cNvSpPr>
            <a:spLocks noChangeShapeType="1"/>
          </p:cNvSpPr>
          <p:nvPr/>
        </p:nvSpPr>
        <p:spPr bwMode="auto">
          <a:xfrm>
            <a:off x="3132138" y="836613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1469" name="Oval 33"/>
          <p:cNvSpPr>
            <a:spLocks noChangeArrowheads="1"/>
          </p:cNvSpPr>
          <p:nvPr/>
        </p:nvSpPr>
        <p:spPr bwMode="auto">
          <a:xfrm>
            <a:off x="827088" y="620713"/>
            <a:ext cx="287337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470" name="Line 34"/>
          <p:cNvSpPr>
            <a:spLocks noChangeShapeType="1"/>
          </p:cNvSpPr>
          <p:nvPr/>
        </p:nvSpPr>
        <p:spPr bwMode="auto">
          <a:xfrm>
            <a:off x="900113" y="836613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1471" name="Rectangle 10"/>
          <p:cNvSpPr>
            <a:spLocks noChangeArrowheads="1"/>
          </p:cNvSpPr>
          <p:nvPr/>
        </p:nvSpPr>
        <p:spPr bwMode="auto">
          <a:xfrm>
            <a:off x="3276600" y="836613"/>
            <a:ext cx="5762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1472" name="Rectangle 10"/>
          <p:cNvSpPr>
            <a:spLocks noChangeArrowheads="1"/>
          </p:cNvSpPr>
          <p:nvPr/>
        </p:nvSpPr>
        <p:spPr bwMode="auto">
          <a:xfrm>
            <a:off x="179388" y="765175"/>
            <a:ext cx="576262" cy="433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1473" name="Line 34"/>
          <p:cNvSpPr>
            <a:spLocks noChangeShapeType="1"/>
          </p:cNvSpPr>
          <p:nvPr/>
        </p:nvSpPr>
        <p:spPr bwMode="auto">
          <a:xfrm flipV="1">
            <a:off x="1258888" y="2636838"/>
            <a:ext cx="15128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1474" name="Rectangle 10"/>
          <p:cNvSpPr>
            <a:spLocks noChangeArrowheads="1"/>
          </p:cNvSpPr>
          <p:nvPr/>
        </p:nvSpPr>
        <p:spPr bwMode="auto">
          <a:xfrm>
            <a:off x="827088" y="2133600"/>
            <a:ext cx="36036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61475" name="Rectangle 10"/>
          <p:cNvSpPr>
            <a:spLocks noChangeArrowheads="1"/>
          </p:cNvSpPr>
          <p:nvPr/>
        </p:nvSpPr>
        <p:spPr bwMode="auto">
          <a:xfrm>
            <a:off x="1547813" y="2133600"/>
            <a:ext cx="36036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61476" name="Rectangle 10"/>
          <p:cNvSpPr>
            <a:spLocks noChangeArrowheads="1"/>
          </p:cNvSpPr>
          <p:nvPr/>
        </p:nvSpPr>
        <p:spPr bwMode="auto">
          <a:xfrm>
            <a:off x="1547813" y="2349500"/>
            <a:ext cx="93503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800" b="1"/>
              <a:t>Ф Matriz</a:t>
            </a:r>
          </a:p>
        </p:txBody>
      </p:sp>
      <p:sp>
        <p:nvSpPr>
          <p:cNvPr id="61477" name="Line 41"/>
          <p:cNvSpPr>
            <a:spLocks noChangeShapeType="1"/>
          </p:cNvSpPr>
          <p:nvPr/>
        </p:nvSpPr>
        <p:spPr bwMode="auto">
          <a:xfrm>
            <a:off x="900113" y="2276475"/>
            <a:ext cx="3603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1478" name="Line 42"/>
          <p:cNvSpPr>
            <a:spLocks noChangeShapeType="1"/>
          </p:cNvSpPr>
          <p:nvPr/>
        </p:nvSpPr>
        <p:spPr bwMode="auto">
          <a:xfrm flipH="1">
            <a:off x="1476375" y="2276475"/>
            <a:ext cx="431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1479" name="Rectangle 10"/>
          <p:cNvSpPr>
            <a:spLocks noChangeArrowheads="1"/>
          </p:cNvSpPr>
          <p:nvPr/>
        </p:nvSpPr>
        <p:spPr bwMode="auto">
          <a:xfrm>
            <a:off x="3851275" y="1773238"/>
            <a:ext cx="1439863" cy="4683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Disco</a:t>
            </a:r>
          </a:p>
        </p:txBody>
      </p:sp>
      <p:sp>
        <p:nvSpPr>
          <p:cNvPr id="61480" name="Line 44"/>
          <p:cNvSpPr>
            <a:spLocks noChangeShapeType="1"/>
          </p:cNvSpPr>
          <p:nvPr/>
        </p:nvSpPr>
        <p:spPr bwMode="auto">
          <a:xfrm flipH="1">
            <a:off x="3492500" y="1989138"/>
            <a:ext cx="719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5" name="Picture 2" descr="SAT1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375"/>
            <a:ext cx="8497887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6" name="Rectangle 10"/>
          <p:cNvSpPr>
            <a:spLocks noChangeArrowheads="1"/>
          </p:cNvSpPr>
          <p:nvPr/>
        </p:nvSpPr>
        <p:spPr bwMode="auto">
          <a:xfrm>
            <a:off x="684213" y="2852738"/>
            <a:ext cx="14398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1- Contacto</a:t>
            </a:r>
          </a:p>
        </p:txBody>
      </p:sp>
      <p:sp>
        <p:nvSpPr>
          <p:cNvPr id="62467" name="Rectangle 10"/>
          <p:cNvSpPr>
            <a:spLocks noChangeArrowheads="1"/>
          </p:cNvSpPr>
          <p:nvPr/>
        </p:nvSpPr>
        <p:spPr bwMode="auto">
          <a:xfrm>
            <a:off x="900113" y="5373688"/>
            <a:ext cx="32385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4- Fricción y Compresión</a:t>
            </a:r>
          </a:p>
        </p:txBody>
      </p:sp>
      <p:sp>
        <p:nvSpPr>
          <p:cNvPr id="62468" name="Rectangle 10"/>
          <p:cNvSpPr>
            <a:spLocks noChangeArrowheads="1"/>
          </p:cNvSpPr>
          <p:nvPr/>
        </p:nvSpPr>
        <p:spPr bwMode="auto">
          <a:xfrm>
            <a:off x="3132138" y="2852738"/>
            <a:ext cx="14398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2- Doblado</a:t>
            </a:r>
          </a:p>
        </p:txBody>
      </p:sp>
      <p:sp>
        <p:nvSpPr>
          <p:cNvPr id="62469" name="Rectangle 10"/>
          <p:cNvSpPr>
            <a:spLocks noChangeArrowheads="1"/>
          </p:cNvSpPr>
          <p:nvPr/>
        </p:nvSpPr>
        <p:spPr bwMode="auto">
          <a:xfrm>
            <a:off x="6084888" y="2852738"/>
            <a:ext cx="1800225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3- Enderezado</a:t>
            </a:r>
          </a:p>
        </p:txBody>
      </p:sp>
      <p:sp>
        <p:nvSpPr>
          <p:cNvPr id="62470" name="Rectangle 10"/>
          <p:cNvSpPr>
            <a:spLocks noChangeArrowheads="1"/>
          </p:cNvSpPr>
          <p:nvPr/>
        </p:nvSpPr>
        <p:spPr bwMode="auto">
          <a:xfrm>
            <a:off x="5795963" y="5373688"/>
            <a:ext cx="14398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00FF"/>
                </a:solidFill>
              </a:rPr>
              <a:t>5- Pieza</a:t>
            </a:r>
          </a:p>
        </p:txBody>
      </p:sp>
      <p:sp>
        <p:nvSpPr>
          <p:cNvPr id="62471" name="Rectangle 3"/>
          <p:cNvSpPr>
            <a:spLocks noChangeArrowheads="1"/>
          </p:cNvSpPr>
          <p:nvPr/>
        </p:nvSpPr>
        <p:spPr bwMode="auto">
          <a:xfrm>
            <a:off x="4787900" y="1989138"/>
            <a:ext cx="9144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2" name="Rectangle 3"/>
          <p:cNvSpPr>
            <a:spLocks noChangeArrowheads="1"/>
          </p:cNvSpPr>
          <p:nvPr/>
        </p:nvSpPr>
        <p:spPr bwMode="auto">
          <a:xfrm>
            <a:off x="7885113" y="1916113"/>
            <a:ext cx="9144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3" name="Rectangle 3"/>
          <p:cNvSpPr>
            <a:spLocks noChangeArrowheads="1"/>
          </p:cNvSpPr>
          <p:nvPr/>
        </p:nvSpPr>
        <p:spPr bwMode="auto">
          <a:xfrm>
            <a:off x="7380288" y="2060575"/>
            <a:ext cx="46831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4" name="Rectangle 3"/>
          <p:cNvSpPr>
            <a:spLocks noChangeArrowheads="1"/>
          </p:cNvSpPr>
          <p:nvPr/>
        </p:nvSpPr>
        <p:spPr bwMode="auto">
          <a:xfrm>
            <a:off x="4284663" y="1989138"/>
            <a:ext cx="4318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5" name="Oval 12"/>
          <p:cNvSpPr>
            <a:spLocks noChangeArrowheads="1"/>
          </p:cNvSpPr>
          <p:nvPr/>
        </p:nvSpPr>
        <p:spPr bwMode="auto">
          <a:xfrm rot="-1422187">
            <a:off x="4356100" y="1916113"/>
            <a:ext cx="1603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6" name="Oval 13"/>
          <p:cNvSpPr>
            <a:spLocks noChangeArrowheads="1"/>
          </p:cNvSpPr>
          <p:nvPr/>
        </p:nvSpPr>
        <p:spPr bwMode="auto">
          <a:xfrm>
            <a:off x="4356100" y="2133600"/>
            <a:ext cx="395288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7" name="Rectangle 3"/>
          <p:cNvSpPr>
            <a:spLocks noChangeArrowheads="1"/>
          </p:cNvSpPr>
          <p:nvPr/>
        </p:nvSpPr>
        <p:spPr bwMode="auto">
          <a:xfrm>
            <a:off x="3492500" y="4076700"/>
            <a:ext cx="1633538" cy="865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8" name="Rectangle 3"/>
          <p:cNvSpPr>
            <a:spLocks noChangeArrowheads="1"/>
          </p:cNvSpPr>
          <p:nvPr/>
        </p:nvSpPr>
        <p:spPr bwMode="auto">
          <a:xfrm>
            <a:off x="3203575" y="4365625"/>
            <a:ext cx="719138" cy="730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79" name="Rectangle 3"/>
          <p:cNvSpPr>
            <a:spLocks noChangeArrowheads="1"/>
          </p:cNvSpPr>
          <p:nvPr/>
        </p:nvSpPr>
        <p:spPr bwMode="auto">
          <a:xfrm>
            <a:off x="468313" y="836613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0" name="Rectangle 3"/>
          <p:cNvSpPr>
            <a:spLocks noChangeArrowheads="1"/>
          </p:cNvSpPr>
          <p:nvPr/>
        </p:nvSpPr>
        <p:spPr bwMode="auto">
          <a:xfrm>
            <a:off x="1692275" y="836613"/>
            <a:ext cx="503238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1" name="Rectangle 3"/>
          <p:cNvSpPr>
            <a:spLocks noChangeArrowheads="1"/>
          </p:cNvSpPr>
          <p:nvPr/>
        </p:nvSpPr>
        <p:spPr bwMode="auto">
          <a:xfrm>
            <a:off x="2916238" y="836613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2" name="Rectangle 3"/>
          <p:cNvSpPr>
            <a:spLocks noChangeArrowheads="1"/>
          </p:cNvSpPr>
          <p:nvPr/>
        </p:nvSpPr>
        <p:spPr bwMode="auto">
          <a:xfrm>
            <a:off x="4284663" y="836613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3" name="Rectangle 3"/>
          <p:cNvSpPr>
            <a:spLocks noChangeArrowheads="1"/>
          </p:cNvSpPr>
          <p:nvPr/>
        </p:nvSpPr>
        <p:spPr bwMode="auto">
          <a:xfrm>
            <a:off x="6011863" y="836613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4" name="Rectangle 3"/>
          <p:cNvSpPr>
            <a:spLocks noChangeArrowheads="1"/>
          </p:cNvSpPr>
          <p:nvPr/>
        </p:nvSpPr>
        <p:spPr bwMode="auto">
          <a:xfrm>
            <a:off x="7451725" y="836613"/>
            <a:ext cx="503238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5" name="Rectangle 3"/>
          <p:cNvSpPr>
            <a:spLocks noChangeArrowheads="1"/>
          </p:cNvSpPr>
          <p:nvPr/>
        </p:nvSpPr>
        <p:spPr bwMode="auto">
          <a:xfrm>
            <a:off x="1619250" y="3357563"/>
            <a:ext cx="503238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6" name="Rectangle 3"/>
          <p:cNvSpPr>
            <a:spLocks noChangeArrowheads="1"/>
          </p:cNvSpPr>
          <p:nvPr/>
        </p:nvSpPr>
        <p:spPr bwMode="auto">
          <a:xfrm>
            <a:off x="3059113" y="3357563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487" name="Line 34"/>
          <p:cNvSpPr>
            <a:spLocks noChangeShapeType="1"/>
          </p:cNvSpPr>
          <p:nvPr/>
        </p:nvSpPr>
        <p:spPr bwMode="auto">
          <a:xfrm>
            <a:off x="755650" y="692150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88" name="Line 34"/>
          <p:cNvSpPr>
            <a:spLocks noChangeShapeType="1"/>
          </p:cNvSpPr>
          <p:nvPr/>
        </p:nvSpPr>
        <p:spPr bwMode="auto">
          <a:xfrm>
            <a:off x="1979613" y="692150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89" name="Line 34"/>
          <p:cNvSpPr>
            <a:spLocks noChangeShapeType="1"/>
          </p:cNvSpPr>
          <p:nvPr/>
        </p:nvSpPr>
        <p:spPr bwMode="auto">
          <a:xfrm>
            <a:off x="3203575" y="692150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90" name="Line 34"/>
          <p:cNvSpPr>
            <a:spLocks noChangeShapeType="1"/>
          </p:cNvSpPr>
          <p:nvPr/>
        </p:nvSpPr>
        <p:spPr bwMode="auto">
          <a:xfrm>
            <a:off x="4427538" y="692150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91" name="Line 34"/>
          <p:cNvSpPr>
            <a:spLocks noChangeShapeType="1"/>
          </p:cNvSpPr>
          <p:nvPr/>
        </p:nvSpPr>
        <p:spPr bwMode="auto">
          <a:xfrm>
            <a:off x="6300788" y="620713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92" name="Line 34"/>
          <p:cNvSpPr>
            <a:spLocks noChangeShapeType="1"/>
          </p:cNvSpPr>
          <p:nvPr/>
        </p:nvSpPr>
        <p:spPr bwMode="auto">
          <a:xfrm>
            <a:off x="7524750" y="620713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93" name="Line 34"/>
          <p:cNvSpPr>
            <a:spLocks noChangeShapeType="1"/>
          </p:cNvSpPr>
          <p:nvPr/>
        </p:nvSpPr>
        <p:spPr bwMode="auto">
          <a:xfrm>
            <a:off x="1908175" y="3213100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94" name="Line 34"/>
          <p:cNvSpPr>
            <a:spLocks noChangeShapeType="1"/>
          </p:cNvSpPr>
          <p:nvPr/>
        </p:nvSpPr>
        <p:spPr bwMode="auto">
          <a:xfrm>
            <a:off x="3203575" y="3213100"/>
            <a:ext cx="0" cy="755650"/>
          </a:xfrm>
          <a:prstGeom prst="line">
            <a:avLst/>
          </a:prstGeom>
          <a:noFill/>
          <a:ln w="1143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2495" name="Rectangle 10"/>
          <p:cNvSpPr>
            <a:spLocks noChangeArrowheads="1"/>
          </p:cNvSpPr>
          <p:nvPr/>
        </p:nvSpPr>
        <p:spPr bwMode="auto">
          <a:xfrm>
            <a:off x="250825" y="549275"/>
            <a:ext cx="358775" cy="433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496" name="Rectangle 10"/>
          <p:cNvSpPr>
            <a:spLocks noChangeArrowheads="1"/>
          </p:cNvSpPr>
          <p:nvPr/>
        </p:nvSpPr>
        <p:spPr bwMode="auto">
          <a:xfrm>
            <a:off x="2195513" y="620713"/>
            <a:ext cx="358775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497" name="Rectangle 10"/>
          <p:cNvSpPr>
            <a:spLocks noChangeArrowheads="1"/>
          </p:cNvSpPr>
          <p:nvPr/>
        </p:nvSpPr>
        <p:spPr bwMode="auto">
          <a:xfrm>
            <a:off x="2700338" y="620713"/>
            <a:ext cx="358775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498" name="Rectangle 10"/>
          <p:cNvSpPr>
            <a:spLocks noChangeArrowheads="1"/>
          </p:cNvSpPr>
          <p:nvPr/>
        </p:nvSpPr>
        <p:spPr bwMode="auto">
          <a:xfrm>
            <a:off x="4643438" y="692150"/>
            <a:ext cx="358775" cy="433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499" name="Rectangle 10"/>
          <p:cNvSpPr>
            <a:spLocks noChangeArrowheads="1"/>
          </p:cNvSpPr>
          <p:nvPr/>
        </p:nvSpPr>
        <p:spPr bwMode="auto">
          <a:xfrm>
            <a:off x="5795963" y="620713"/>
            <a:ext cx="358775" cy="3952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500" name="Rectangle 10"/>
          <p:cNvSpPr>
            <a:spLocks noChangeArrowheads="1"/>
          </p:cNvSpPr>
          <p:nvPr/>
        </p:nvSpPr>
        <p:spPr bwMode="auto">
          <a:xfrm>
            <a:off x="7667625" y="620713"/>
            <a:ext cx="358775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501" name="Rectangle 10"/>
          <p:cNvSpPr>
            <a:spLocks noChangeArrowheads="1"/>
          </p:cNvSpPr>
          <p:nvPr/>
        </p:nvSpPr>
        <p:spPr bwMode="auto">
          <a:xfrm>
            <a:off x="1403350" y="3213100"/>
            <a:ext cx="358775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502" name="Rectangle 10"/>
          <p:cNvSpPr>
            <a:spLocks noChangeArrowheads="1"/>
          </p:cNvSpPr>
          <p:nvPr/>
        </p:nvSpPr>
        <p:spPr bwMode="auto">
          <a:xfrm>
            <a:off x="3276600" y="3141663"/>
            <a:ext cx="358775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62503" name="AutoShape 24"/>
          <p:cNvSpPr>
            <a:spLocks noChangeArrowheads="1"/>
          </p:cNvSpPr>
          <p:nvPr/>
        </p:nvSpPr>
        <p:spPr bwMode="auto">
          <a:xfrm>
            <a:off x="900113" y="188913"/>
            <a:ext cx="900112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V</a:t>
            </a:r>
          </a:p>
        </p:txBody>
      </p:sp>
      <p:sp>
        <p:nvSpPr>
          <p:cNvPr id="62504" name="Rectangle 3"/>
          <p:cNvSpPr>
            <a:spLocks noChangeArrowheads="1"/>
          </p:cNvSpPr>
          <p:nvPr/>
        </p:nvSpPr>
        <p:spPr bwMode="auto">
          <a:xfrm>
            <a:off x="3563938" y="476250"/>
            <a:ext cx="576262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505" name="AutoShape 24"/>
          <p:cNvSpPr>
            <a:spLocks noChangeArrowheads="1"/>
          </p:cNvSpPr>
          <p:nvPr/>
        </p:nvSpPr>
        <p:spPr bwMode="auto">
          <a:xfrm>
            <a:off x="3348038" y="404813"/>
            <a:ext cx="900112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F</a:t>
            </a:r>
          </a:p>
        </p:txBody>
      </p:sp>
      <p:sp>
        <p:nvSpPr>
          <p:cNvPr id="62506" name="Rectangle 3"/>
          <p:cNvSpPr>
            <a:spLocks noChangeArrowheads="1"/>
          </p:cNvSpPr>
          <p:nvPr/>
        </p:nvSpPr>
        <p:spPr bwMode="auto">
          <a:xfrm>
            <a:off x="6732588" y="549275"/>
            <a:ext cx="576262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507" name="Rectangle 3"/>
          <p:cNvSpPr>
            <a:spLocks noChangeArrowheads="1"/>
          </p:cNvSpPr>
          <p:nvPr/>
        </p:nvSpPr>
        <p:spPr bwMode="auto">
          <a:xfrm>
            <a:off x="2268538" y="3284538"/>
            <a:ext cx="576262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2508" name="AutoShape 24"/>
          <p:cNvSpPr>
            <a:spLocks noChangeArrowheads="1"/>
          </p:cNvSpPr>
          <p:nvPr/>
        </p:nvSpPr>
        <p:spPr bwMode="auto">
          <a:xfrm>
            <a:off x="6443663" y="404813"/>
            <a:ext cx="900112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F</a:t>
            </a:r>
          </a:p>
        </p:txBody>
      </p:sp>
      <p:sp>
        <p:nvSpPr>
          <p:cNvPr id="62509" name="AutoShape 24"/>
          <p:cNvSpPr>
            <a:spLocks noChangeArrowheads="1"/>
          </p:cNvSpPr>
          <p:nvPr/>
        </p:nvSpPr>
        <p:spPr bwMode="auto">
          <a:xfrm>
            <a:off x="2124075" y="3213100"/>
            <a:ext cx="863600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88913"/>
            <a:ext cx="9144000" cy="561657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r>
              <a:rPr lang="es-ES" sz="3600" b="1" smtClean="0">
                <a:latin typeface="Arial" charset="0"/>
              </a:rPr>
              <a:t>Presión Específica del Prensa Chapas </a:t>
            </a:r>
            <a:r>
              <a:rPr lang="es-ES" sz="3600" smtClean="0">
                <a:latin typeface="Arial" charset="0"/>
              </a:rPr>
              <a:t> </a:t>
            </a:r>
            <a:endParaRPr lang="es-AR" sz="3600" smtClean="0">
              <a:latin typeface="Arial" charset="0"/>
            </a:endParaRP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endParaRPr lang="es-ES" sz="2400" b="1" smtClean="0">
              <a:latin typeface="Arial" charset="0"/>
            </a:endParaRP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r>
              <a:rPr lang="es-ES" sz="2400" b="1" smtClean="0">
                <a:latin typeface="Arial" charset="0"/>
              </a:rPr>
              <a:t>Fe (10 a 20 kg/cm²)</a:t>
            </a:r>
            <a:endParaRPr lang="es-AR" sz="2400" b="1" smtClean="0">
              <a:latin typeface="Arial" charset="0"/>
            </a:endParaRP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r>
              <a:rPr lang="es-ES" sz="2400" b="1" smtClean="0">
                <a:latin typeface="Arial" charset="0"/>
              </a:rPr>
              <a:t>Al  ( 8  a 10 kg/cm²)</a:t>
            </a:r>
            <a:endParaRPr lang="es-AR" sz="2400" b="1" smtClean="0">
              <a:latin typeface="Arial" charset="0"/>
            </a:endParaRP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s-ES" sz="3600" smtClean="0">
                <a:latin typeface="Arial" charset="0"/>
              </a:rPr>
              <a:t> </a:t>
            </a:r>
            <a:endParaRPr lang="es-AR" sz="3600" smtClean="0">
              <a:latin typeface="Arial" charset="0"/>
            </a:endParaRP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r>
              <a:rPr lang="es-ES" sz="3600" b="1" smtClean="0">
                <a:latin typeface="Arial" charset="0"/>
              </a:rPr>
              <a:t>Cálculo en Cuerpos Cilíndricos</a:t>
            </a:r>
            <a:endParaRPr lang="es-AR" sz="3600" b="1" smtClean="0">
              <a:latin typeface="Arial" charset="0"/>
            </a:endParaRP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r>
              <a:rPr lang="es-ES" sz="3600" b="1" smtClean="0">
                <a:latin typeface="Arial" charset="0"/>
              </a:rPr>
              <a:t>  </a:t>
            </a: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r>
              <a:rPr lang="es-ES" sz="3600" b="1" smtClean="0">
                <a:latin typeface="Arial" charset="0"/>
              </a:rPr>
              <a:t>Ps = </a:t>
            </a:r>
            <a:r>
              <a:rPr lang="es-ES" sz="3600" b="1" smtClean="0">
                <a:latin typeface="Arial" charset="0"/>
                <a:sym typeface="Symbol" pitchFamily="18" charset="2"/>
              </a:rPr>
              <a:t></a:t>
            </a:r>
            <a:r>
              <a:rPr lang="es-ES" sz="3600" b="1" smtClean="0">
                <a:latin typeface="Arial" charset="0"/>
              </a:rPr>
              <a:t> / 4 (D² - d²) x p</a:t>
            </a:r>
            <a:endParaRPr lang="es-AR" sz="3600" b="1" smtClean="0">
              <a:latin typeface="Arial" charset="0"/>
            </a:endParaRP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s-ES" sz="3600" smtClean="0">
                <a:latin typeface="Arial" charset="0"/>
              </a:rPr>
              <a:t> </a:t>
            </a:r>
            <a:endParaRPr lang="es-AR" sz="3600" smtClean="0">
              <a:latin typeface="Arial" charset="0"/>
            </a:endParaRP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s-ES" sz="1800" b="1" smtClean="0">
                <a:latin typeface="Arial" charset="0"/>
              </a:rPr>
              <a:t>Ps = Presión del Sujetador (kg). </a:t>
            </a:r>
            <a:endParaRPr lang="es-AR" sz="1800" b="1" smtClean="0">
              <a:latin typeface="Arial" charset="0"/>
            </a:endParaRP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s-ES" sz="1800" b="1" smtClean="0">
                <a:latin typeface="Arial" charset="0"/>
              </a:rPr>
              <a:t>D  = Diámetro del Disco (cm). </a:t>
            </a:r>
            <a:endParaRPr lang="es-AR" sz="1800" b="1" smtClean="0">
              <a:latin typeface="Arial" charset="0"/>
            </a:endParaRP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s-ES" sz="1800" b="1" smtClean="0">
                <a:latin typeface="Arial" charset="0"/>
              </a:rPr>
              <a:t>d   = Diámetro Interior de la Matriz (cm). </a:t>
            </a:r>
            <a:endParaRPr lang="es-AR" sz="1800" b="1" smtClean="0">
              <a:latin typeface="Arial" charset="0"/>
            </a:endParaRP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s-ES" sz="1800" b="1" smtClean="0">
                <a:latin typeface="Arial" charset="0"/>
              </a:rPr>
              <a:t>p  = Presión Específica (kg/cm²)</a:t>
            </a:r>
            <a:endParaRPr lang="es-AR" sz="1800" b="1" smtClean="0">
              <a:latin typeface="Arial" charset="0"/>
            </a:endParaRPr>
          </a:p>
        </p:txBody>
      </p:sp>
      <p:sp>
        <p:nvSpPr>
          <p:cNvPr id="6349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sz="1800"/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sz="1800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sz="1800"/>
          </a:p>
        </p:txBody>
      </p:sp>
      <p:sp>
        <p:nvSpPr>
          <p:cNvPr id="6349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sz="1800"/>
          </a:p>
        </p:txBody>
      </p:sp>
      <p:sp>
        <p:nvSpPr>
          <p:cNvPr id="6349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sz="1800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es-ES" sz="3600" b="1"/>
              <a:t>Relación de Embutido</a:t>
            </a:r>
            <a:endParaRPr lang="es-AR" sz="3600"/>
          </a:p>
        </p:txBody>
      </p:sp>
      <p:sp>
        <p:nvSpPr>
          <p:cNvPr id="64514" name="Rectangle 3"/>
          <p:cNvSpPr>
            <a:spLocks noChangeArrowheads="1"/>
          </p:cNvSpPr>
          <p:nvPr/>
        </p:nvSpPr>
        <p:spPr bwMode="auto">
          <a:xfrm>
            <a:off x="900113" y="1341438"/>
            <a:ext cx="2519362" cy="900112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Operaciones</a:t>
            </a: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3419475" y="1341438"/>
            <a:ext cx="2519363" cy="900112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Piezas Chicas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5940425" y="1341438"/>
            <a:ext cx="2519363" cy="900112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Piezas Grandes</a:t>
            </a:r>
          </a:p>
        </p:txBody>
      </p:sp>
      <p:sp>
        <p:nvSpPr>
          <p:cNvPr id="64517" name="Rectangle 6"/>
          <p:cNvSpPr>
            <a:spLocks noChangeArrowheads="1"/>
          </p:cNvSpPr>
          <p:nvPr/>
        </p:nvSpPr>
        <p:spPr bwMode="auto">
          <a:xfrm>
            <a:off x="900113" y="2276475"/>
            <a:ext cx="2519362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1</a:t>
            </a:r>
          </a:p>
        </p:txBody>
      </p:sp>
      <p:sp>
        <p:nvSpPr>
          <p:cNvPr id="64518" name="Rectangle 7"/>
          <p:cNvSpPr>
            <a:spLocks noChangeArrowheads="1"/>
          </p:cNvSpPr>
          <p:nvPr/>
        </p:nvSpPr>
        <p:spPr bwMode="auto">
          <a:xfrm>
            <a:off x="900113" y="3213100"/>
            <a:ext cx="2519362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2</a:t>
            </a:r>
          </a:p>
        </p:txBody>
      </p:sp>
      <p:sp>
        <p:nvSpPr>
          <p:cNvPr id="64519" name="Rectangle 8"/>
          <p:cNvSpPr>
            <a:spLocks noChangeArrowheads="1"/>
          </p:cNvSpPr>
          <p:nvPr/>
        </p:nvSpPr>
        <p:spPr bwMode="auto">
          <a:xfrm>
            <a:off x="900113" y="4149725"/>
            <a:ext cx="2519362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3</a:t>
            </a:r>
          </a:p>
        </p:txBody>
      </p:sp>
      <p:sp>
        <p:nvSpPr>
          <p:cNvPr id="64520" name="Rectangle 9"/>
          <p:cNvSpPr>
            <a:spLocks noChangeArrowheads="1"/>
          </p:cNvSpPr>
          <p:nvPr/>
        </p:nvSpPr>
        <p:spPr bwMode="auto">
          <a:xfrm>
            <a:off x="900113" y="5084763"/>
            <a:ext cx="2519362" cy="90011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4</a:t>
            </a:r>
          </a:p>
        </p:txBody>
      </p:sp>
      <p:sp>
        <p:nvSpPr>
          <p:cNvPr id="64521" name="Rectangle 10"/>
          <p:cNvSpPr>
            <a:spLocks noChangeArrowheads="1"/>
          </p:cNvSpPr>
          <p:nvPr/>
        </p:nvSpPr>
        <p:spPr bwMode="auto">
          <a:xfrm>
            <a:off x="3419475" y="2276475"/>
            <a:ext cx="2519363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1/2d</a:t>
            </a:r>
          </a:p>
        </p:txBody>
      </p:sp>
      <p:sp>
        <p:nvSpPr>
          <p:cNvPr id="64522" name="Rectangle 11"/>
          <p:cNvSpPr>
            <a:spLocks noChangeArrowheads="1"/>
          </p:cNvSpPr>
          <p:nvPr/>
        </p:nvSpPr>
        <p:spPr bwMode="auto">
          <a:xfrm>
            <a:off x="3419475" y="3213100"/>
            <a:ext cx="2519363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d</a:t>
            </a:r>
          </a:p>
        </p:txBody>
      </p:sp>
      <p:sp>
        <p:nvSpPr>
          <p:cNvPr id="64523" name="Rectangle 12"/>
          <p:cNvSpPr>
            <a:spLocks noChangeArrowheads="1"/>
          </p:cNvSpPr>
          <p:nvPr/>
        </p:nvSpPr>
        <p:spPr bwMode="auto">
          <a:xfrm>
            <a:off x="3419475" y="4149725"/>
            <a:ext cx="2519363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3/2d</a:t>
            </a:r>
          </a:p>
        </p:txBody>
      </p:sp>
      <p:sp>
        <p:nvSpPr>
          <p:cNvPr id="64524" name="Rectangle 13"/>
          <p:cNvSpPr>
            <a:spLocks noChangeArrowheads="1"/>
          </p:cNvSpPr>
          <p:nvPr/>
        </p:nvSpPr>
        <p:spPr bwMode="auto">
          <a:xfrm>
            <a:off x="3419475" y="5084763"/>
            <a:ext cx="2519363" cy="90011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2d</a:t>
            </a:r>
          </a:p>
        </p:txBody>
      </p:sp>
      <p:sp>
        <p:nvSpPr>
          <p:cNvPr id="64525" name="Rectangle 14"/>
          <p:cNvSpPr>
            <a:spLocks noChangeArrowheads="1"/>
          </p:cNvSpPr>
          <p:nvPr/>
        </p:nvSpPr>
        <p:spPr bwMode="auto">
          <a:xfrm>
            <a:off x="5940425" y="2276475"/>
            <a:ext cx="2519363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1/3d</a:t>
            </a:r>
          </a:p>
        </p:txBody>
      </p:sp>
      <p:sp>
        <p:nvSpPr>
          <p:cNvPr id="64526" name="Rectangle 15"/>
          <p:cNvSpPr>
            <a:spLocks noChangeArrowheads="1"/>
          </p:cNvSpPr>
          <p:nvPr/>
        </p:nvSpPr>
        <p:spPr bwMode="auto">
          <a:xfrm>
            <a:off x="5940425" y="3213100"/>
            <a:ext cx="2519363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2/3d</a:t>
            </a:r>
          </a:p>
        </p:txBody>
      </p:sp>
      <p:sp>
        <p:nvSpPr>
          <p:cNvPr id="64527" name="Rectangle 16"/>
          <p:cNvSpPr>
            <a:spLocks noChangeArrowheads="1"/>
          </p:cNvSpPr>
          <p:nvPr/>
        </p:nvSpPr>
        <p:spPr bwMode="auto">
          <a:xfrm>
            <a:off x="5940425" y="4149725"/>
            <a:ext cx="2519363" cy="9001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d</a:t>
            </a:r>
          </a:p>
        </p:txBody>
      </p:sp>
      <p:sp>
        <p:nvSpPr>
          <p:cNvPr id="64528" name="Rectangle 17"/>
          <p:cNvSpPr>
            <a:spLocks noChangeArrowheads="1"/>
          </p:cNvSpPr>
          <p:nvPr/>
        </p:nvSpPr>
        <p:spPr bwMode="auto">
          <a:xfrm>
            <a:off x="5940425" y="5084763"/>
            <a:ext cx="2519363" cy="90011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/>
              <a:t>h = 4/3d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14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3600" b="1"/>
              <a:t>Características</a:t>
            </a:r>
          </a:p>
          <a:p>
            <a:endParaRPr lang="es-ES_tradnl" sz="3600"/>
          </a:p>
          <a:p>
            <a:pPr>
              <a:lnSpc>
                <a:spcPct val="180000"/>
              </a:lnSpc>
              <a:buFontTx/>
              <a:buChar char="•"/>
            </a:pPr>
            <a:r>
              <a:rPr lang="es-ES_tradnl" sz="3600" b="1"/>
              <a:t> Alta Resistencia</a:t>
            </a:r>
          </a:p>
          <a:p>
            <a:pPr>
              <a:lnSpc>
                <a:spcPct val="180000"/>
              </a:lnSpc>
              <a:buFontTx/>
              <a:buChar char="•"/>
            </a:pPr>
            <a:r>
              <a:rPr lang="es-ES_tradnl" sz="3600" b="1"/>
              <a:t> Buena Precisión Dimensional</a:t>
            </a:r>
          </a:p>
          <a:p>
            <a:pPr>
              <a:lnSpc>
                <a:spcPct val="180000"/>
              </a:lnSpc>
              <a:buFontTx/>
              <a:buChar char="•"/>
            </a:pPr>
            <a:r>
              <a:rPr lang="es-ES_tradnl" sz="3600" b="1"/>
              <a:t> Buen Acabado Superficial</a:t>
            </a:r>
          </a:p>
          <a:p>
            <a:pPr>
              <a:lnSpc>
                <a:spcPct val="180000"/>
              </a:lnSpc>
              <a:buFontTx/>
              <a:buChar char="•"/>
            </a:pPr>
            <a:r>
              <a:rPr lang="es-ES_tradnl" sz="3600" b="1"/>
              <a:t> Bajo Costo Relativo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_tradnl" sz="2800" b="1"/>
          </a:p>
          <a:p>
            <a:endParaRPr lang="es-ES" sz="280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2987675" y="981075"/>
            <a:ext cx="3238500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/>
              <a:t>Forma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2987675" y="2852738"/>
            <a:ext cx="3238500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/>
              <a:t>Dimensión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2987675" y="4652963"/>
            <a:ext cx="3238500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/>
              <a:t>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3600" b="1"/>
              <a:t>Corte por Cizallado</a:t>
            </a:r>
          </a:p>
        </p:txBody>
      </p:sp>
      <p:pic>
        <p:nvPicPr>
          <p:cNvPr id="20482" name="Picture 6" descr="SATB1F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125538"/>
            <a:ext cx="871378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684213" y="2708275"/>
            <a:ext cx="792162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Dado</a:t>
            </a: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2051050" y="1700213"/>
            <a:ext cx="7921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Punzón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2484438" y="1268413"/>
            <a:ext cx="1150937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900113" y="2349500"/>
            <a:ext cx="792162" cy="179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Lámina</a:t>
            </a:r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468313" y="3141663"/>
            <a:ext cx="2879725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1800" b="1">
                <a:solidFill>
                  <a:srgbClr val="0000FF"/>
                </a:solidFill>
              </a:rPr>
              <a:t>1- Punzón en Contacto con la Lámina</a:t>
            </a:r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1763713" y="2781300"/>
            <a:ext cx="1403350" cy="2524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0489" name="Rectangle 10"/>
          <p:cNvSpPr>
            <a:spLocks noChangeArrowheads="1"/>
          </p:cNvSpPr>
          <p:nvPr/>
        </p:nvSpPr>
        <p:spPr bwMode="auto">
          <a:xfrm>
            <a:off x="2051050" y="2781300"/>
            <a:ext cx="792163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600" b="1"/>
              <a:t>Claro</a:t>
            </a:r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>
            <a:off x="1835150" y="2636838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491" name="Rectangle 12"/>
          <p:cNvSpPr>
            <a:spLocks noChangeArrowheads="1"/>
          </p:cNvSpPr>
          <p:nvPr/>
        </p:nvSpPr>
        <p:spPr bwMode="auto">
          <a:xfrm>
            <a:off x="1476375" y="2708275"/>
            <a:ext cx="144463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1403350" y="2924175"/>
            <a:ext cx="2873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 flipH="1">
            <a:off x="1835150" y="2924175"/>
            <a:ext cx="2873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494" name="Rectangle 15"/>
          <p:cNvSpPr>
            <a:spLocks noChangeArrowheads="1"/>
          </p:cNvSpPr>
          <p:nvPr/>
        </p:nvSpPr>
        <p:spPr bwMode="auto">
          <a:xfrm>
            <a:off x="2916238" y="2276475"/>
            <a:ext cx="2376487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>
            <a:off x="2916238" y="227647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>
            <a:off x="2916238" y="26368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497" name="Rectangle 18"/>
          <p:cNvSpPr>
            <a:spLocks noChangeArrowheads="1"/>
          </p:cNvSpPr>
          <p:nvPr/>
        </p:nvSpPr>
        <p:spPr bwMode="auto">
          <a:xfrm>
            <a:off x="2987675" y="2349500"/>
            <a:ext cx="792163" cy="179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Espesor</a:t>
            </a:r>
          </a:p>
        </p:txBody>
      </p:sp>
      <p:sp>
        <p:nvSpPr>
          <p:cNvPr id="20498" name="Line 19"/>
          <p:cNvSpPr>
            <a:spLocks noChangeShapeType="1"/>
          </p:cNvSpPr>
          <p:nvPr/>
        </p:nvSpPr>
        <p:spPr bwMode="auto">
          <a:xfrm>
            <a:off x="3203575" y="19891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499" name="Line 20"/>
          <p:cNvSpPr>
            <a:spLocks noChangeShapeType="1"/>
          </p:cNvSpPr>
          <p:nvPr/>
        </p:nvSpPr>
        <p:spPr bwMode="auto">
          <a:xfrm flipV="1">
            <a:off x="3203575" y="26368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00" name="Rectangle 22"/>
          <p:cNvSpPr>
            <a:spLocks noChangeArrowheads="1"/>
          </p:cNvSpPr>
          <p:nvPr/>
        </p:nvSpPr>
        <p:spPr bwMode="auto">
          <a:xfrm>
            <a:off x="1908175" y="1125538"/>
            <a:ext cx="79216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0501" name="Rectangle 23"/>
          <p:cNvSpPr>
            <a:spLocks noChangeArrowheads="1"/>
          </p:cNvSpPr>
          <p:nvPr/>
        </p:nvSpPr>
        <p:spPr bwMode="auto">
          <a:xfrm>
            <a:off x="7451725" y="1196975"/>
            <a:ext cx="792163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800" b="1"/>
          </a:p>
        </p:txBody>
      </p:sp>
      <p:sp>
        <p:nvSpPr>
          <p:cNvPr id="20502" name="AutoShape 24"/>
          <p:cNvSpPr>
            <a:spLocks noChangeArrowheads="1"/>
          </p:cNvSpPr>
          <p:nvPr/>
        </p:nvSpPr>
        <p:spPr bwMode="auto">
          <a:xfrm>
            <a:off x="2051050" y="1196975"/>
            <a:ext cx="719138" cy="5397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V</a:t>
            </a:r>
          </a:p>
        </p:txBody>
      </p:sp>
      <p:sp>
        <p:nvSpPr>
          <p:cNvPr id="20503" name="Rectangle 25"/>
          <p:cNvSpPr>
            <a:spLocks noChangeArrowheads="1"/>
          </p:cNvSpPr>
          <p:nvPr/>
        </p:nvSpPr>
        <p:spPr bwMode="auto">
          <a:xfrm>
            <a:off x="4643438" y="1628775"/>
            <a:ext cx="266541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0504" name="Rectangle 26"/>
          <p:cNvSpPr>
            <a:spLocks noChangeArrowheads="1"/>
          </p:cNvSpPr>
          <p:nvPr/>
        </p:nvSpPr>
        <p:spPr bwMode="auto">
          <a:xfrm>
            <a:off x="7451725" y="1916113"/>
            <a:ext cx="792163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20505" name="Line 27"/>
          <p:cNvSpPr>
            <a:spLocks noChangeShapeType="1"/>
          </p:cNvSpPr>
          <p:nvPr/>
        </p:nvSpPr>
        <p:spPr bwMode="auto">
          <a:xfrm>
            <a:off x="7740650" y="19891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06" name="Rectangle 28"/>
          <p:cNvSpPr>
            <a:spLocks noChangeArrowheads="1"/>
          </p:cNvSpPr>
          <p:nvPr/>
        </p:nvSpPr>
        <p:spPr bwMode="auto">
          <a:xfrm flipH="1">
            <a:off x="7667625" y="2349500"/>
            <a:ext cx="71438" cy="1444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20507" name="Line 29"/>
          <p:cNvSpPr>
            <a:spLocks noChangeShapeType="1"/>
          </p:cNvSpPr>
          <p:nvPr/>
        </p:nvSpPr>
        <p:spPr bwMode="auto">
          <a:xfrm flipV="1">
            <a:off x="7740650" y="2349500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08" name="Rectangle 30"/>
          <p:cNvSpPr>
            <a:spLocks noChangeArrowheads="1"/>
          </p:cNvSpPr>
          <p:nvPr/>
        </p:nvSpPr>
        <p:spPr bwMode="auto">
          <a:xfrm>
            <a:off x="7164388" y="1700213"/>
            <a:ext cx="1793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20509" name="Line 31"/>
          <p:cNvSpPr>
            <a:spLocks noChangeShapeType="1"/>
          </p:cNvSpPr>
          <p:nvPr/>
        </p:nvSpPr>
        <p:spPr bwMode="auto">
          <a:xfrm>
            <a:off x="6948488" y="1196975"/>
            <a:ext cx="719137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10" name="Rectangle 32"/>
          <p:cNvSpPr>
            <a:spLocks noChangeArrowheads="1"/>
          </p:cNvSpPr>
          <p:nvPr/>
        </p:nvSpPr>
        <p:spPr bwMode="auto">
          <a:xfrm>
            <a:off x="5940425" y="3141663"/>
            <a:ext cx="2879725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1800" b="1">
                <a:solidFill>
                  <a:srgbClr val="0000FF"/>
                </a:solidFill>
              </a:rPr>
              <a:t>2- Punzón Oprime la Lámina</a:t>
            </a:r>
          </a:p>
        </p:txBody>
      </p:sp>
      <p:sp>
        <p:nvSpPr>
          <p:cNvPr id="20511" name="Rectangle 33"/>
          <p:cNvSpPr>
            <a:spLocks noChangeArrowheads="1"/>
          </p:cNvSpPr>
          <p:nvPr/>
        </p:nvSpPr>
        <p:spPr bwMode="auto">
          <a:xfrm>
            <a:off x="3203575" y="4005263"/>
            <a:ext cx="1439863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Penetración</a:t>
            </a:r>
          </a:p>
        </p:txBody>
      </p:sp>
      <p:sp>
        <p:nvSpPr>
          <p:cNvPr id="20512" name="Line 36"/>
          <p:cNvSpPr>
            <a:spLocks noChangeShapeType="1"/>
          </p:cNvSpPr>
          <p:nvPr/>
        </p:nvSpPr>
        <p:spPr bwMode="auto">
          <a:xfrm flipH="1">
            <a:off x="2268538" y="4149725"/>
            <a:ext cx="935037" cy="5032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13" name="Rectangle 37"/>
          <p:cNvSpPr>
            <a:spLocks noChangeArrowheads="1"/>
          </p:cNvSpPr>
          <p:nvPr/>
        </p:nvSpPr>
        <p:spPr bwMode="auto">
          <a:xfrm>
            <a:off x="7380288" y="5157788"/>
            <a:ext cx="1439862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Fractura</a:t>
            </a:r>
          </a:p>
        </p:txBody>
      </p:sp>
      <p:sp>
        <p:nvSpPr>
          <p:cNvPr id="20514" name="Rectangle 38"/>
          <p:cNvSpPr>
            <a:spLocks noChangeArrowheads="1"/>
          </p:cNvSpPr>
          <p:nvPr/>
        </p:nvSpPr>
        <p:spPr bwMode="auto">
          <a:xfrm>
            <a:off x="395288" y="5445125"/>
            <a:ext cx="2879725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1800" b="1">
                <a:solidFill>
                  <a:srgbClr val="0000FF"/>
                </a:solidFill>
              </a:rPr>
              <a:t>3- Punzón Penetra la Lámina</a:t>
            </a:r>
          </a:p>
        </p:txBody>
      </p:sp>
      <p:sp>
        <p:nvSpPr>
          <p:cNvPr id="20515" name="Rectangle 39"/>
          <p:cNvSpPr>
            <a:spLocks noChangeArrowheads="1"/>
          </p:cNvSpPr>
          <p:nvPr/>
        </p:nvSpPr>
        <p:spPr bwMode="auto">
          <a:xfrm>
            <a:off x="5940425" y="5516563"/>
            <a:ext cx="2879725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1800" b="1">
                <a:solidFill>
                  <a:srgbClr val="0000FF"/>
                </a:solidFill>
              </a:rPr>
              <a:t>4- Fractura y Separación de la Lámina</a:t>
            </a:r>
          </a:p>
        </p:txBody>
      </p:sp>
      <p:sp>
        <p:nvSpPr>
          <p:cNvPr id="20516" name="Rectangle 10"/>
          <p:cNvSpPr>
            <a:spLocks noChangeArrowheads="1"/>
          </p:cNvSpPr>
          <p:nvPr/>
        </p:nvSpPr>
        <p:spPr bwMode="auto">
          <a:xfrm>
            <a:off x="2051050" y="3644900"/>
            <a:ext cx="792163" cy="4683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20517" name="Rectangle 10"/>
          <p:cNvSpPr>
            <a:spLocks noChangeArrowheads="1"/>
          </p:cNvSpPr>
          <p:nvPr/>
        </p:nvSpPr>
        <p:spPr bwMode="auto">
          <a:xfrm>
            <a:off x="7451725" y="3716338"/>
            <a:ext cx="79216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sz="1600" b="1"/>
          </a:p>
        </p:txBody>
      </p:sp>
      <p:sp>
        <p:nvSpPr>
          <p:cNvPr id="20518" name="AutoShape 24"/>
          <p:cNvSpPr>
            <a:spLocks noChangeArrowheads="1"/>
          </p:cNvSpPr>
          <p:nvPr/>
        </p:nvSpPr>
        <p:spPr bwMode="auto">
          <a:xfrm>
            <a:off x="7524750" y="1268413"/>
            <a:ext cx="719138" cy="5397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F</a:t>
            </a:r>
          </a:p>
        </p:txBody>
      </p:sp>
      <p:sp>
        <p:nvSpPr>
          <p:cNvPr id="20519" name="AutoShape 24"/>
          <p:cNvSpPr>
            <a:spLocks noChangeArrowheads="1"/>
          </p:cNvSpPr>
          <p:nvPr/>
        </p:nvSpPr>
        <p:spPr bwMode="auto">
          <a:xfrm>
            <a:off x="2051050" y="3716338"/>
            <a:ext cx="719138" cy="5397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F</a:t>
            </a:r>
          </a:p>
        </p:txBody>
      </p:sp>
      <p:sp>
        <p:nvSpPr>
          <p:cNvPr id="20520" name="AutoShape 24"/>
          <p:cNvSpPr>
            <a:spLocks noChangeArrowheads="1"/>
          </p:cNvSpPr>
          <p:nvPr/>
        </p:nvSpPr>
        <p:spPr bwMode="auto">
          <a:xfrm>
            <a:off x="7524750" y="3716338"/>
            <a:ext cx="719138" cy="5397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F</a:t>
            </a:r>
          </a:p>
        </p:txBody>
      </p:sp>
      <p:sp>
        <p:nvSpPr>
          <p:cNvPr id="20521" name="Line 18"/>
          <p:cNvSpPr>
            <a:spLocks noChangeShapeType="1"/>
          </p:cNvSpPr>
          <p:nvPr/>
        </p:nvSpPr>
        <p:spPr bwMode="auto">
          <a:xfrm>
            <a:off x="1258888" y="1412875"/>
            <a:ext cx="0" cy="900113"/>
          </a:xfrm>
          <a:prstGeom prst="line">
            <a:avLst/>
          </a:prstGeom>
          <a:noFill/>
          <a:ln w="1016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22" name="Rectangle 33"/>
          <p:cNvSpPr>
            <a:spLocks noChangeArrowheads="1"/>
          </p:cNvSpPr>
          <p:nvPr/>
        </p:nvSpPr>
        <p:spPr bwMode="auto">
          <a:xfrm>
            <a:off x="250825" y="4005263"/>
            <a:ext cx="1584325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0523" name="Rectangle 33"/>
          <p:cNvSpPr>
            <a:spLocks noChangeArrowheads="1"/>
          </p:cNvSpPr>
          <p:nvPr/>
        </p:nvSpPr>
        <p:spPr bwMode="auto">
          <a:xfrm>
            <a:off x="1908175" y="4292600"/>
            <a:ext cx="287338" cy="1444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0524" name="Line 35"/>
          <p:cNvSpPr>
            <a:spLocks noChangeShapeType="1"/>
          </p:cNvSpPr>
          <p:nvPr/>
        </p:nvSpPr>
        <p:spPr bwMode="auto">
          <a:xfrm>
            <a:off x="2195513" y="4437063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25" name="Line 18"/>
          <p:cNvSpPr>
            <a:spLocks noChangeShapeType="1"/>
          </p:cNvSpPr>
          <p:nvPr/>
        </p:nvSpPr>
        <p:spPr bwMode="auto">
          <a:xfrm>
            <a:off x="1258888" y="3716338"/>
            <a:ext cx="0" cy="900112"/>
          </a:xfrm>
          <a:prstGeom prst="line">
            <a:avLst/>
          </a:prstGeom>
          <a:noFill/>
          <a:ln w="1016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26" name="Line 18"/>
          <p:cNvSpPr>
            <a:spLocks noChangeShapeType="1"/>
          </p:cNvSpPr>
          <p:nvPr/>
        </p:nvSpPr>
        <p:spPr bwMode="auto">
          <a:xfrm>
            <a:off x="6732588" y="3716338"/>
            <a:ext cx="0" cy="900112"/>
          </a:xfrm>
          <a:prstGeom prst="line">
            <a:avLst/>
          </a:prstGeom>
          <a:noFill/>
          <a:ln w="1016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27" name="Line 18"/>
          <p:cNvSpPr>
            <a:spLocks noChangeShapeType="1"/>
          </p:cNvSpPr>
          <p:nvPr/>
        </p:nvSpPr>
        <p:spPr bwMode="auto">
          <a:xfrm>
            <a:off x="6732588" y="1412875"/>
            <a:ext cx="0" cy="900113"/>
          </a:xfrm>
          <a:prstGeom prst="line">
            <a:avLst/>
          </a:prstGeom>
          <a:noFill/>
          <a:ln w="1016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0528" name="Rectangle 25"/>
          <p:cNvSpPr>
            <a:spLocks noChangeArrowheads="1"/>
          </p:cNvSpPr>
          <p:nvPr/>
        </p:nvSpPr>
        <p:spPr bwMode="auto">
          <a:xfrm>
            <a:off x="4932363" y="1052513"/>
            <a:ext cx="266541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Deformación Plástica</a:t>
            </a:r>
          </a:p>
        </p:txBody>
      </p:sp>
      <p:sp>
        <p:nvSpPr>
          <p:cNvPr id="20529" name="Rectangle 33"/>
          <p:cNvSpPr>
            <a:spLocks noChangeArrowheads="1"/>
          </p:cNvSpPr>
          <p:nvPr/>
        </p:nvSpPr>
        <p:spPr bwMode="auto">
          <a:xfrm>
            <a:off x="7092950" y="1700213"/>
            <a:ext cx="25241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0530" name="Rectangle 10"/>
          <p:cNvSpPr>
            <a:spLocks noChangeArrowheads="1"/>
          </p:cNvSpPr>
          <p:nvPr/>
        </p:nvSpPr>
        <p:spPr bwMode="auto">
          <a:xfrm>
            <a:off x="755650" y="1412875"/>
            <a:ext cx="358775" cy="433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20531" name="Rectangle 10"/>
          <p:cNvSpPr>
            <a:spLocks noChangeArrowheads="1"/>
          </p:cNvSpPr>
          <p:nvPr/>
        </p:nvSpPr>
        <p:spPr bwMode="auto">
          <a:xfrm>
            <a:off x="6227763" y="1412875"/>
            <a:ext cx="358775" cy="4333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20532" name="Rectangle 10"/>
          <p:cNvSpPr>
            <a:spLocks noChangeArrowheads="1"/>
          </p:cNvSpPr>
          <p:nvPr/>
        </p:nvSpPr>
        <p:spPr bwMode="auto">
          <a:xfrm>
            <a:off x="755650" y="3789363"/>
            <a:ext cx="358775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  <p:sp>
        <p:nvSpPr>
          <p:cNvPr id="20533" name="Rectangle 10"/>
          <p:cNvSpPr>
            <a:spLocks noChangeArrowheads="1"/>
          </p:cNvSpPr>
          <p:nvPr/>
        </p:nvSpPr>
        <p:spPr bwMode="auto">
          <a:xfrm>
            <a:off x="6156325" y="3789363"/>
            <a:ext cx="358775" cy="433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>
                <a:solidFill>
                  <a:srgbClr val="006600"/>
                </a:solidFill>
              </a:rPr>
              <a:t>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SATB3B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620713"/>
            <a:ext cx="7775575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Rectangle 18"/>
          <p:cNvSpPr>
            <a:spLocks noChangeArrowheads="1"/>
          </p:cNvSpPr>
          <p:nvPr/>
        </p:nvSpPr>
        <p:spPr bwMode="auto">
          <a:xfrm>
            <a:off x="900113" y="1125538"/>
            <a:ext cx="792162" cy="31670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1507" name="Line 6"/>
          <p:cNvSpPr>
            <a:spLocks noChangeShapeType="1"/>
          </p:cNvSpPr>
          <p:nvPr/>
        </p:nvSpPr>
        <p:spPr bwMode="auto">
          <a:xfrm>
            <a:off x="1331913" y="1341438"/>
            <a:ext cx="0" cy="2806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4500563" y="765175"/>
            <a:ext cx="4248150" cy="44640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356100" y="1052513"/>
            <a:ext cx="1512888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4140200" y="4076700"/>
            <a:ext cx="1944688" cy="18732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1511" name="Rectangle 5"/>
          <p:cNvSpPr>
            <a:spLocks noChangeArrowheads="1"/>
          </p:cNvSpPr>
          <p:nvPr/>
        </p:nvSpPr>
        <p:spPr bwMode="auto">
          <a:xfrm>
            <a:off x="3995738" y="4508500"/>
            <a:ext cx="9366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600" b="1"/>
          </a:p>
        </p:txBody>
      </p:sp>
      <p:sp>
        <p:nvSpPr>
          <p:cNvPr id="21512" name="Rectangle 5"/>
          <p:cNvSpPr>
            <a:spLocks noChangeArrowheads="1"/>
          </p:cNvSpPr>
          <p:nvPr/>
        </p:nvSpPr>
        <p:spPr bwMode="auto">
          <a:xfrm>
            <a:off x="3276600" y="4581525"/>
            <a:ext cx="1512888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Rebaba</a:t>
            </a:r>
          </a:p>
        </p:txBody>
      </p:sp>
      <p:sp>
        <p:nvSpPr>
          <p:cNvPr id="21513" name="Rectangle 5"/>
          <p:cNvSpPr>
            <a:spLocks noChangeArrowheads="1"/>
          </p:cNvSpPr>
          <p:nvPr/>
        </p:nvSpPr>
        <p:spPr bwMode="auto">
          <a:xfrm>
            <a:off x="4284663" y="3429000"/>
            <a:ext cx="1512887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Fractura</a:t>
            </a:r>
          </a:p>
        </p:txBody>
      </p:sp>
      <p:sp>
        <p:nvSpPr>
          <p:cNvPr id="21514" name="Rectangle 5"/>
          <p:cNvSpPr>
            <a:spLocks noChangeArrowheads="1"/>
          </p:cNvSpPr>
          <p:nvPr/>
        </p:nvSpPr>
        <p:spPr bwMode="auto">
          <a:xfrm>
            <a:off x="4716463" y="1916113"/>
            <a:ext cx="1512887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Bruñido</a:t>
            </a:r>
          </a:p>
        </p:txBody>
      </p:sp>
      <p:sp>
        <p:nvSpPr>
          <p:cNvPr id="21515" name="Rectangle 5"/>
          <p:cNvSpPr>
            <a:spLocks noChangeArrowheads="1"/>
          </p:cNvSpPr>
          <p:nvPr/>
        </p:nvSpPr>
        <p:spPr bwMode="auto">
          <a:xfrm>
            <a:off x="4787900" y="1196975"/>
            <a:ext cx="1944688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Redondeado</a:t>
            </a:r>
          </a:p>
        </p:txBody>
      </p:sp>
      <p:sp>
        <p:nvSpPr>
          <p:cNvPr id="21516" name="Rectangle 18"/>
          <p:cNvSpPr>
            <a:spLocks noChangeArrowheads="1"/>
          </p:cNvSpPr>
          <p:nvPr/>
        </p:nvSpPr>
        <p:spPr bwMode="auto">
          <a:xfrm rot="-5400000">
            <a:off x="394494" y="2493169"/>
            <a:ext cx="12969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/>
              <a:t>Espesor</a:t>
            </a:r>
          </a:p>
        </p:txBody>
      </p:sp>
      <p:sp>
        <p:nvSpPr>
          <p:cNvPr id="21517" name="Line 20"/>
          <p:cNvSpPr>
            <a:spLocks noChangeShapeType="1"/>
          </p:cNvSpPr>
          <p:nvPr/>
        </p:nvSpPr>
        <p:spPr bwMode="auto">
          <a:xfrm flipH="1">
            <a:off x="1042988" y="1341438"/>
            <a:ext cx="792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1518" name="Line 21"/>
          <p:cNvSpPr>
            <a:spLocks noChangeShapeType="1"/>
          </p:cNvSpPr>
          <p:nvPr/>
        </p:nvSpPr>
        <p:spPr bwMode="auto">
          <a:xfrm flipH="1">
            <a:off x="1042988" y="4149725"/>
            <a:ext cx="792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1519" name="Rectangle 5"/>
          <p:cNvSpPr>
            <a:spLocks noChangeArrowheads="1"/>
          </p:cNvSpPr>
          <p:nvPr/>
        </p:nvSpPr>
        <p:spPr bwMode="auto">
          <a:xfrm>
            <a:off x="2339975" y="2708275"/>
            <a:ext cx="1079500" cy="2524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>
                <a:solidFill>
                  <a:srgbClr val="0000FF"/>
                </a:solidFill>
              </a:rPr>
              <a:t>Lámina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468313" y="3429000"/>
            <a:ext cx="1295400" cy="863600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s-ES" sz="1600" b="1"/>
              <a:t>Matriz</a:t>
            </a:r>
          </a:p>
        </p:txBody>
      </p:sp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2700338" y="3429000"/>
            <a:ext cx="1295400" cy="863600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s-ES" sz="1600" b="1"/>
              <a:t>Matriz</a:t>
            </a:r>
          </a:p>
        </p:txBody>
      </p:sp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1403350" y="3284538"/>
            <a:ext cx="1655763" cy="144462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1835150" y="1557338"/>
            <a:ext cx="792163" cy="1727200"/>
          </a:xfrm>
          <a:prstGeom prst="rect">
            <a:avLst/>
          </a:prstGeom>
          <a:solidFill>
            <a:srgbClr val="FF99CC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es-ES" sz="1600" b="1"/>
              <a:t>Punzón</a:t>
            </a:r>
          </a:p>
        </p:txBody>
      </p:sp>
      <p:sp>
        <p:nvSpPr>
          <p:cNvPr id="22533" name="AutoShape 11"/>
          <p:cNvSpPr>
            <a:spLocks noChangeArrowheads="1"/>
          </p:cNvSpPr>
          <p:nvPr/>
        </p:nvSpPr>
        <p:spPr bwMode="auto">
          <a:xfrm flipH="1">
            <a:off x="1619250" y="3716338"/>
            <a:ext cx="215900" cy="649287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34" name="AutoShape 12"/>
          <p:cNvSpPr>
            <a:spLocks noChangeArrowheads="1"/>
          </p:cNvSpPr>
          <p:nvPr/>
        </p:nvSpPr>
        <p:spPr bwMode="auto">
          <a:xfrm>
            <a:off x="2627313" y="3644900"/>
            <a:ext cx="215900" cy="792163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35" name="Line 13"/>
          <p:cNvSpPr>
            <a:spLocks noChangeShapeType="1"/>
          </p:cNvSpPr>
          <p:nvPr/>
        </p:nvSpPr>
        <p:spPr bwMode="auto">
          <a:xfrm flipH="1">
            <a:off x="1619250" y="3860800"/>
            <a:ext cx="144463" cy="4318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2536" name="Line 14"/>
          <p:cNvSpPr>
            <a:spLocks noChangeShapeType="1"/>
          </p:cNvSpPr>
          <p:nvPr/>
        </p:nvSpPr>
        <p:spPr bwMode="auto">
          <a:xfrm>
            <a:off x="2700338" y="3789363"/>
            <a:ext cx="142875" cy="503237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2537" name="Rectangle 2"/>
          <p:cNvSpPr>
            <a:spLocks noChangeArrowheads="1"/>
          </p:cNvSpPr>
          <p:nvPr/>
        </p:nvSpPr>
        <p:spPr bwMode="auto">
          <a:xfrm>
            <a:off x="4859338" y="3429000"/>
            <a:ext cx="1295400" cy="863600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s-ES" sz="1600" b="1"/>
              <a:t>Matriz</a:t>
            </a:r>
          </a:p>
        </p:txBody>
      </p:sp>
      <p:sp>
        <p:nvSpPr>
          <p:cNvPr id="22538" name="Rectangle 3"/>
          <p:cNvSpPr>
            <a:spLocks noChangeArrowheads="1"/>
          </p:cNvSpPr>
          <p:nvPr/>
        </p:nvSpPr>
        <p:spPr bwMode="auto">
          <a:xfrm>
            <a:off x="7092950" y="3429000"/>
            <a:ext cx="1295400" cy="863600"/>
          </a:xfrm>
          <a:prstGeom prst="rect">
            <a:avLst/>
          </a:prstGeom>
          <a:solidFill>
            <a:srgbClr val="FFCC99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s-ES" sz="1600" b="1"/>
              <a:t>Matriz</a:t>
            </a:r>
          </a:p>
        </p:txBody>
      </p:sp>
      <p:sp>
        <p:nvSpPr>
          <p:cNvPr id="22539" name="AutoShape 20"/>
          <p:cNvSpPr>
            <a:spLocks noChangeArrowheads="1"/>
          </p:cNvSpPr>
          <p:nvPr/>
        </p:nvSpPr>
        <p:spPr bwMode="auto">
          <a:xfrm flipH="1">
            <a:off x="6011863" y="3716338"/>
            <a:ext cx="215900" cy="649287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40" name="AutoShape 21"/>
          <p:cNvSpPr>
            <a:spLocks noChangeArrowheads="1"/>
          </p:cNvSpPr>
          <p:nvPr/>
        </p:nvSpPr>
        <p:spPr bwMode="auto">
          <a:xfrm>
            <a:off x="7019925" y="3789363"/>
            <a:ext cx="288925" cy="792162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 flipH="1">
            <a:off x="6011863" y="3860800"/>
            <a:ext cx="144462" cy="4318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2542" name="Line 23"/>
          <p:cNvSpPr>
            <a:spLocks noChangeShapeType="1"/>
          </p:cNvSpPr>
          <p:nvPr/>
        </p:nvSpPr>
        <p:spPr bwMode="auto">
          <a:xfrm>
            <a:off x="7092950" y="3860800"/>
            <a:ext cx="142875" cy="4318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2543" name="Line 26"/>
          <p:cNvSpPr>
            <a:spLocks noChangeShapeType="1"/>
          </p:cNvSpPr>
          <p:nvPr/>
        </p:nvSpPr>
        <p:spPr bwMode="auto">
          <a:xfrm>
            <a:off x="1692275" y="2349500"/>
            <a:ext cx="0" cy="900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2544" name="Line 27"/>
          <p:cNvSpPr>
            <a:spLocks noChangeShapeType="1"/>
          </p:cNvSpPr>
          <p:nvPr/>
        </p:nvSpPr>
        <p:spPr bwMode="auto">
          <a:xfrm>
            <a:off x="2771775" y="2349500"/>
            <a:ext cx="0" cy="900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2545" name="Rectangle 6"/>
          <p:cNvSpPr>
            <a:spLocks noChangeArrowheads="1"/>
          </p:cNvSpPr>
          <p:nvPr/>
        </p:nvSpPr>
        <p:spPr bwMode="auto">
          <a:xfrm>
            <a:off x="6227763" y="4292600"/>
            <a:ext cx="792162" cy="144463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46" name="Line 30"/>
          <p:cNvSpPr>
            <a:spLocks noChangeShapeType="1"/>
          </p:cNvSpPr>
          <p:nvPr/>
        </p:nvSpPr>
        <p:spPr bwMode="auto">
          <a:xfrm>
            <a:off x="6084888" y="2349500"/>
            <a:ext cx="0" cy="900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2547" name="Line 32"/>
          <p:cNvSpPr>
            <a:spLocks noChangeShapeType="1"/>
          </p:cNvSpPr>
          <p:nvPr/>
        </p:nvSpPr>
        <p:spPr bwMode="auto">
          <a:xfrm>
            <a:off x="7164388" y="2349500"/>
            <a:ext cx="0" cy="900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2548" name="Rectangle 2"/>
          <p:cNvSpPr>
            <a:spLocks noChangeArrowheads="1"/>
          </p:cNvSpPr>
          <p:nvPr/>
        </p:nvSpPr>
        <p:spPr bwMode="auto">
          <a:xfrm>
            <a:off x="6227763" y="2420938"/>
            <a:ext cx="792162" cy="1727200"/>
          </a:xfrm>
          <a:prstGeom prst="rect">
            <a:avLst/>
          </a:prstGeom>
          <a:solidFill>
            <a:srgbClr val="FF99CC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es-ES" sz="1600" b="1"/>
              <a:t>Punzón</a:t>
            </a:r>
          </a:p>
        </p:txBody>
      </p:sp>
      <p:sp>
        <p:nvSpPr>
          <p:cNvPr id="22549" name="AutoShape 34"/>
          <p:cNvSpPr>
            <a:spLocks noChangeArrowheads="1"/>
          </p:cNvSpPr>
          <p:nvPr/>
        </p:nvSpPr>
        <p:spPr bwMode="auto">
          <a:xfrm>
            <a:off x="1692275" y="908050"/>
            <a:ext cx="1079500" cy="61118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</a:t>
            </a:r>
          </a:p>
        </p:txBody>
      </p:sp>
      <p:sp>
        <p:nvSpPr>
          <p:cNvPr id="22550" name="AutoShape 35"/>
          <p:cNvSpPr>
            <a:spLocks noChangeArrowheads="1"/>
          </p:cNvSpPr>
          <p:nvPr/>
        </p:nvSpPr>
        <p:spPr bwMode="auto">
          <a:xfrm>
            <a:off x="6084888" y="1773238"/>
            <a:ext cx="1079500" cy="61118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F</a:t>
            </a:r>
          </a:p>
        </p:txBody>
      </p:sp>
      <p:sp>
        <p:nvSpPr>
          <p:cNvPr id="22551" name="Rectangle 8"/>
          <p:cNvSpPr>
            <a:spLocks noChangeArrowheads="1"/>
          </p:cNvSpPr>
          <p:nvPr/>
        </p:nvSpPr>
        <p:spPr bwMode="auto">
          <a:xfrm>
            <a:off x="468313" y="4508500"/>
            <a:ext cx="3527425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1800" b="1">
                <a:solidFill>
                  <a:srgbClr val="0000FF"/>
                </a:solidFill>
              </a:rPr>
              <a:t>1- Punzón Presiona la Lámina</a:t>
            </a:r>
          </a:p>
        </p:txBody>
      </p:sp>
      <p:sp>
        <p:nvSpPr>
          <p:cNvPr id="22552" name="Rectangle 39"/>
          <p:cNvSpPr>
            <a:spLocks noChangeArrowheads="1"/>
          </p:cNvSpPr>
          <p:nvPr/>
        </p:nvSpPr>
        <p:spPr bwMode="auto">
          <a:xfrm>
            <a:off x="4500563" y="4508500"/>
            <a:ext cx="403225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1800" b="1">
                <a:solidFill>
                  <a:srgbClr val="0000FF"/>
                </a:solidFill>
              </a:rPr>
              <a:t>2- Separación de la Parte Deseada</a:t>
            </a:r>
          </a:p>
        </p:txBody>
      </p:sp>
      <p:sp>
        <p:nvSpPr>
          <p:cNvPr id="22553" name="Rectangle 6"/>
          <p:cNvSpPr>
            <a:spLocks noChangeArrowheads="1"/>
          </p:cNvSpPr>
          <p:nvPr/>
        </p:nvSpPr>
        <p:spPr bwMode="auto">
          <a:xfrm>
            <a:off x="5795963" y="3284538"/>
            <a:ext cx="1655762" cy="144462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54" name="Rectangle 39"/>
          <p:cNvSpPr>
            <a:spLocks noChangeArrowheads="1"/>
          </p:cNvSpPr>
          <p:nvPr/>
        </p:nvSpPr>
        <p:spPr bwMode="auto">
          <a:xfrm>
            <a:off x="4500563" y="5084763"/>
            <a:ext cx="4460875" cy="1295400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55" name="Rectangle 4"/>
          <p:cNvSpPr>
            <a:spLocks noChangeArrowheads="1"/>
          </p:cNvSpPr>
          <p:nvPr/>
        </p:nvSpPr>
        <p:spPr bwMode="auto">
          <a:xfrm>
            <a:off x="468313" y="3213100"/>
            <a:ext cx="1079500" cy="215900"/>
          </a:xfrm>
          <a:prstGeom prst="rect">
            <a:avLst/>
          </a:prstGeom>
          <a:solidFill>
            <a:srgbClr val="80808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56" name="Rectangle 4"/>
          <p:cNvSpPr>
            <a:spLocks noChangeArrowheads="1"/>
          </p:cNvSpPr>
          <p:nvPr/>
        </p:nvSpPr>
        <p:spPr bwMode="auto">
          <a:xfrm>
            <a:off x="2916238" y="3213100"/>
            <a:ext cx="1079500" cy="215900"/>
          </a:xfrm>
          <a:prstGeom prst="rect">
            <a:avLst/>
          </a:prstGeom>
          <a:solidFill>
            <a:srgbClr val="80808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57" name="Rectangle 4"/>
          <p:cNvSpPr>
            <a:spLocks noChangeArrowheads="1"/>
          </p:cNvSpPr>
          <p:nvPr/>
        </p:nvSpPr>
        <p:spPr bwMode="auto">
          <a:xfrm>
            <a:off x="4859338" y="3213100"/>
            <a:ext cx="1079500" cy="215900"/>
          </a:xfrm>
          <a:prstGeom prst="rect">
            <a:avLst/>
          </a:prstGeom>
          <a:solidFill>
            <a:srgbClr val="80808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58" name="Rectangle 4"/>
          <p:cNvSpPr>
            <a:spLocks noChangeArrowheads="1"/>
          </p:cNvSpPr>
          <p:nvPr/>
        </p:nvSpPr>
        <p:spPr bwMode="auto">
          <a:xfrm>
            <a:off x="7308850" y="3213100"/>
            <a:ext cx="1079500" cy="215900"/>
          </a:xfrm>
          <a:prstGeom prst="rect">
            <a:avLst/>
          </a:prstGeom>
          <a:solidFill>
            <a:srgbClr val="80808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59" name="Rectangle 6"/>
          <p:cNvSpPr>
            <a:spLocks noChangeArrowheads="1"/>
          </p:cNvSpPr>
          <p:nvPr/>
        </p:nvSpPr>
        <p:spPr bwMode="auto">
          <a:xfrm>
            <a:off x="4643438" y="5300663"/>
            <a:ext cx="719137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0" name="Rectangle 6"/>
          <p:cNvSpPr>
            <a:spLocks noChangeArrowheads="1"/>
          </p:cNvSpPr>
          <p:nvPr/>
        </p:nvSpPr>
        <p:spPr bwMode="auto">
          <a:xfrm>
            <a:off x="5508625" y="5300663"/>
            <a:ext cx="719138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1" name="Rectangle 6"/>
          <p:cNvSpPr>
            <a:spLocks noChangeArrowheads="1"/>
          </p:cNvSpPr>
          <p:nvPr/>
        </p:nvSpPr>
        <p:spPr bwMode="auto">
          <a:xfrm>
            <a:off x="6372225" y="5300663"/>
            <a:ext cx="719138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2" name="Rectangle 6"/>
          <p:cNvSpPr>
            <a:spLocks noChangeArrowheads="1"/>
          </p:cNvSpPr>
          <p:nvPr/>
        </p:nvSpPr>
        <p:spPr bwMode="auto">
          <a:xfrm>
            <a:off x="7235825" y="5300663"/>
            <a:ext cx="719138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3" name="Rectangle 6"/>
          <p:cNvSpPr>
            <a:spLocks noChangeArrowheads="1"/>
          </p:cNvSpPr>
          <p:nvPr/>
        </p:nvSpPr>
        <p:spPr bwMode="auto">
          <a:xfrm>
            <a:off x="8101013" y="5300663"/>
            <a:ext cx="719137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4" name="Rectangle 6"/>
          <p:cNvSpPr>
            <a:spLocks noChangeArrowheads="1"/>
          </p:cNvSpPr>
          <p:nvPr/>
        </p:nvSpPr>
        <p:spPr bwMode="auto">
          <a:xfrm>
            <a:off x="4643438" y="476250"/>
            <a:ext cx="719137" cy="863600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5" name="Rectangle 6"/>
          <p:cNvSpPr>
            <a:spLocks noChangeArrowheads="1"/>
          </p:cNvSpPr>
          <p:nvPr/>
        </p:nvSpPr>
        <p:spPr bwMode="auto">
          <a:xfrm>
            <a:off x="5508625" y="476250"/>
            <a:ext cx="719138" cy="863600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6" name="Rectangle 6"/>
          <p:cNvSpPr>
            <a:spLocks noChangeArrowheads="1"/>
          </p:cNvSpPr>
          <p:nvPr/>
        </p:nvSpPr>
        <p:spPr bwMode="auto">
          <a:xfrm>
            <a:off x="6372225" y="476250"/>
            <a:ext cx="719138" cy="863600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7" name="Rectangle 6"/>
          <p:cNvSpPr>
            <a:spLocks noChangeArrowheads="1"/>
          </p:cNvSpPr>
          <p:nvPr/>
        </p:nvSpPr>
        <p:spPr bwMode="auto">
          <a:xfrm>
            <a:off x="7235825" y="476250"/>
            <a:ext cx="719138" cy="863600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8" name="Rectangle 6"/>
          <p:cNvSpPr>
            <a:spLocks noChangeArrowheads="1"/>
          </p:cNvSpPr>
          <p:nvPr/>
        </p:nvSpPr>
        <p:spPr bwMode="auto">
          <a:xfrm>
            <a:off x="8101013" y="476250"/>
            <a:ext cx="719137" cy="863600"/>
          </a:xfrm>
          <a:prstGeom prst="rect">
            <a:avLst/>
          </a:prstGeom>
          <a:solidFill>
            <a:srgbClr val="FF66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69" name="Rectangle 8"/>
          <p:cNvSpPr>
            <a:spLocks noChangeArrowheads="1"/>
          </p:cNvSpPr>
          <p:nvPr/>
        </p:nvSpPr>
        <p:spPr bwMode="auto">
          <a:xfrm>
            <a:off x="6011863" y="6497638"/>
            <a:ext cx="16557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80000"/>
              </a:lnSpc>
            </a:pPr>
            <a:r>
              <a:rPr lang="es-ES" sz="2400" b="1">
                <a:solidFill>
                  <a:srgbClr val="E26600"/>
                </a:solidFill>
              </a:rPr>
              <a:t>Perforado</a:t>
            </a:r>
          </a:p>
        </p:txBody>
      </p:sp>
      <p:sp>
        <p:nvSpPr>
          <p:cNvPr id="22570" name="Rectangle 8"/>
          <p:cNvSpPr>
            <a:spLocks noChangeArrowheads="1"/>
          </p:cNvSpPr>
          <p:nvPr/>
        </p:nvSpPr>
        <p:spPr bwMode="auto">
          <a:xfrm>
            <a:off x="5795963" y="188913"/>
            <a:ext cx="18716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80000"/>
              </a:lnSpc>
            </a:pPr>
            <a:r>
              <a:rPr lang="es-ES" sz="2400" b="1">
                <a:solidFill>
                  <a:srgbClr val="E26600"/>
                </a:solidFill>
              </a:rPr>
              <a:t>Punzonado</a:t>
            </a:r>
          </a:p>
        </p:txBody>
      </p:sp>
      <p:sp>
        <p:nvSpPr>
          <p:cNvPr id="22571" name="Rectangle 8"/>
          <p:cNvSpPr>
            <a:spLocks noChangeArrowheads="1"/>
          </p:cNvSpPr>
          <p:nvPr/>
        </p:nvSpPr>
        <p:spPr bwMode="auto">
          <a:xfrm>
            <a:off x="179388" y="188913"/>
            <a:ext cx="388778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3200" b="1"/>
              <a:t>Estampa de Corte</a:t>
            </a:r>
          </a:p>
        </p:txBody>
      </p:sp>
      <p:sp>
        <p:nvSpPr>
          <p:cNvPr id="22572" name="Rectangle 4"/>
          <p:cNvSpPr>
            <a:spLocks noChangeArrowheads="1"/>
          </p:cNvSpPr>
          <p:nvPr/>
        </p:nvSpPr>
        <p:spPr bwMode="auto">
          <a:xfrm>
            <a:off x="3059113" y="1916113"/>
            <a:ext cx="2303462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1600" b="1"/>
              <a:t>Bloque Guía                     </a:t>
            </a:r>
            <a:r>
              <a:rPr lang="es-ES" sz="1200" b="1"/>
              <a:t>(Define el Pasillo para el deslizamiento de la Lámina)</a:t>
            </a:r>
            <a:r>
              <a:rPr lang="es-ES" sz="1600" b="1"/>
              <a:t> </a:t>
            </a:r>
          </a:p>
        </p:txBody>
      </p:sp>
      <p:sp>
        <p:nvSpPr>
          <p:cNvPr id="22573" name="Line 60"/>
          <p:cNvSpPr>
            <a:spLocks noChangeShapeType="1"/>
          </p:cNvSpPr>
          <p:nvPr/>
        </p:nvSpPr>
        <p:spPr bwMode="auto">
          <a:xfrm flipH="1">
            <a:off x="3348038" y="2781300"/>
            <a:ext cx="503237" cy="5762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8931</TotalTime>
  <Words>1124</Words>
  <Application>Microsoft Office PowerPoint</Application>
  <PresentationFormat>Presentación en pantalla (4:3)</PresentationFormat>
  <Paragraphs>352</Paragraphs>
  <Slides>45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45</vt:i4>
      </vt:variant>
    </vt:vector>
  </HeadingPairs>
  <TitlesOfParts>
    <vt:vector size="54" baseType="lpstr">
      <vt:lpstr>Arial</vt:lpstr>
      <vt:lpstr>Calibri</vt:lpstr>
      <vt:lpstr>Lucida Sans Unicode</vt:lpstr>
      <vt:lpstr>Symbol</vt:lpstr>
      <vt:lpstr>Verdana</vt:lpstr>
      <vt:lpstr>Wingdings 2</vt:lpstr>
      <vt:lpstr>Wingdings 3</vt:lpstr>
      <vt:lpstr>Concurrencia</vt:lpstr>
      <vt:lpstr>Imagen de mapa de bits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Cálculo de Baricentro</vt:lpstr>
      <vt:lpstr>Cálculo de Baricentro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Arturo</dc:creator>
  <cp:lastModifiedBy>USUARIO</cp:lastModifiedBy>
  <cp:revision>367</cp:revision>
  <dcterms:created xsi:type="dcterms:W3CDTF">2012-05-20T00:08:14Z</dcterms:created>
  <dcterms:modified xsi:type="dcterms:W3CDTF">2026-04-03T12:52:38Z</dcterms:modified>
</cp:coreProperties>
</file>