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19" y="-113284"/>
            <a:ext cx="9001760" cy="24989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9673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150399"/>
                </a:solidFill>
                <a:latin typeface="Arial"/>
                <a:cs typeface="Arial"/>
              </a:rPr>
              <a:t>PROCESO</a:t>
            </a:r>
            <a:r>
              <a:rPr sz="3600" b="1" spc="-25" dirty="0">
                <a:solidFill>
                  <a:srgbClr val="150399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150399"/>
                </a:solidFill>
                <a:latin typeface="Arial"/>
                <a:cs typeface="Arial"/>
              </a:rPr>
              <a:t>DE </a:t>
            </a:r>
            <a:r>
              <a:rPr sz="3600" b="1" spc="-10" dirty="0">
                <a:solidFill>
                  <a:srgbClr val="150399"/>
                </a:solidFill>
                <a:latin typeface="Arial"/>
                <a:cs typeface="Arial"/>
              </a:rPr>
              <a:t>RECUBRIMIENTOS </a:t>
            </a:r>
            <a:r>
              <a:rPr sz="3600" b="1" dirty="0">
                <a:solidFill>
                  <a:srgbClr val="150399"/>
                </a:solidFill>
                <a:latin typeface="Arial"/>
                <a:cs typeface="Arial"/>
              </a:rPr>
              <a:t>BASADOS</a:t>
            </a:r>
            <a:r>
              <a:rPr sz="3600" b="1" spc="-35" dirty="0">
                <a:solidFill>
                  <a:srgbClr val="150399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150399"/>
                </a:solidFill>
                <a:latin typeface="Arial"/>
                <a:cs typeface="Arial"/>
              </a:rPr>
              <a:t>EN</a:t>
            </a:r>
            <a:r>
              <a:rPr sz="3600" b="1" spc="-10" dirty="0">
                <a:solidFill>
                  <a:srgbClr val="150399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150399"/>
                </a:solidFill>
                <a:latin typeface="Arial"/>
                <a:cs typeface="Arial"/>
              </a:rPr>
              <a:t>DEPOSICIÓN</a:t>
            </a:r>
            <a:r>
              <a:rPr sz="3600" b="1" spc="-15" dirty="0">
                <a:solidFill>
                  <a:srgbClr val="150399"/>
                </a:solidFill>
                <a:latin typeface="Arial"/>
                <a:cs typeface="Arial"/>
              </a:rPr>
              <a:t> </a:t>
            </a:r>
            <a:r>
              <a:rPr sz="3600" b="1" spc="-25" dirty="0">
                <a:solidFill>
                  <a:srgbClr val="150399"/>
                </a:solidFill>
                <a:latin typeface="Arial"/>
                <a:cs typeface="Arial"/>
              </a:rPr>
              <a:t>POR </a:t>
            </a:r>
            <a:r>
              <a:rPr sz="3600" b="1" spc="-10" dirty="0">
                <a:solidFill>
                  <a:srgbClr val="150399"/>
                </a:solidFill>
                <a:latin typeface="Arial"/>
                <a:cs typeface="Arial"/>
              </a:rPr>
              <a:t>PLASMA</a:t>
            </a:r>
            <a:endParaRPr sz="36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373235"/>
            <a:ext cx="9143852" cy="9008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04110" y="2557504"/>
            <a:ext cx="4827924" cy="26063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-94783"/>
            <a:ext cx="8520430" cy="2190115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otro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lado, las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PVD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CVD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básicamente:</a:t>
            </a:r>
            <a:endParaRPr sz="1800">
              <a:latin typeface="Arial MT"/>
              <a:cs typeface="Arial MT"/>
            </a:endParaRPr>
          </a:p>
          <a:p>
            <a:pPr marL="265430" indent="-252729">
              <a:lnSpc>
                <a:spcPct val="100000"/>
              </a:lnSpc>
              <a:spcBef>
                <a:spcPts val="965"/>
              </a:spcBef>
              <a:buAutoNum type="arabicPeriod"/>
              <a:tabLst>
                <a:tab pos="265430" algn="l"/>
              </a:tabLst>
            </a:pPr>
            <a:r>
              <a:rPr sz="1800" dirty="0">
                <a:latin typeface="Arial MT"/>
                <a:cs typeface="Arial MT"/>
              </a:rPr>
              <a:t>Evaporación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térmica,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cual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vaporización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producida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transferencia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calor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sólido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fuente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y,</a:t>
            </a:r>
            <a:endParaRPr sz="1800">
              <a:latin typeface="Arial MT"/>
              <a:cs typeface="Arial MT"/>
            </a:endParaRPr>
          </a:p>
          <a:p>
            <a:pPr marL="12700" marR="53975" indent="254000">
              <a:lnSpc>
                <a:spcPct val="100000"/>
              </a:lnSpc>
              <a:buAutoNum type="arabicPeriod" startAt="2"/>
              <a:tabLst>
                <a:tab pos="266700" algn="l"/>
              </a:tabLst>
            </a:pPr>
            <a:r>
              <a:rPr sz="1800" dirty="0">
                <a:latin typeface="Arial MT"/>
                <a:cs typeface="Arial MT"/>
              </a:rPr>
              <a:t>Evaporación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iónica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(o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sputtering),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cual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vaporización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producida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por </a:t>
            </a:r>
            <a:r>
              <a:rPr sz="1800" dirty="0">
                <a:latin typeface="Arial MT"/>
                <a:cs typeface="Arial MT"/>
              </a:rPr>
              <a:t>transferencia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momento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lineal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(colisiones)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flujo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al </a:t>
            </a:r>
            <a:r>
              <a:rPr sz="1800" dirty="0">
                <a:latin typeface="Arial MT"/>
                <a:cs typeface="Arial MT"/>
              </a:rPr>
              <a:t>material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fuente.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está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utilizan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reactores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“descarga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brillante”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(glow discharge).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532" y="2154668"/>
            <a:ext cx="8362609" cy="4653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85725"/>
            <a:ext cx="8986520" cy="3897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Básicamente,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40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reactores</a:t>
            </a:r>
            <a:r>
              <a:rPr sz="1800" spc="4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como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mostrado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0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figura</a:t>
            </a:r>
            <a:r>
              <a:rPr sz="1800" spc="40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están</a:t>
            </a:r>
            <a:r>
              <a:rPr sz="1800" spc="40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formados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409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una </a:t>
            </a:r>
            <a:r>
              <a:rPr sz="1800" dirty="0">
                <a:latin typeface="Arial MT"/>
                <a:cs typeface="Arial MT"/>
              </a:rPr>
              <a:t>cámara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vacío,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general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acero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inoxidable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(en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caso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nuestro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laboratorio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cámara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vidrio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pyrex),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acoplado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bomba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difusora</a:t>
            </a:r>
            <a:r>
              <a:rPr sz="1800" spc="2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turbo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molecular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vez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opera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bomba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mecánica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pre-vacío.</a:t>
            </a:r>
            <a:endParaRPr sz="180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En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cámara</a:t>
            </a:r>
            <a:r>
              <a:rPr sz="1800" spc="4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crea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presión</a:t>
            </a:r>
            <a:r>
              <a:rPr sz="1800" spc="4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menor</a:t>
            </a:r>
            <a:r>
              <a:rPr sz="1800" spc="4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10-</a:t>
            </a:r>
            <a:r>
              <a:rPr sz="1800" dirty="0">
                <a:latin typeface="Arial MT"/>
                <a:cs typeface="Arial MT"/>
              </a:rPr>
              <a:t>3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</a:t>
            </a:r>
            <a:r>
              <a:rPr sz="1800" spc="4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luego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inyecta</a:t>
            </a:r>
            <a:r>
              <a:rPr sz="1800" spc="4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flujo </a:t>
            </a:r>
            <a:r>
              <a:rPr sz="1800" dirty="0">
                <a:latin typeface="Arial MT"/>
                <a:cs typeface="Arial MT"/>
              </a:rPr>
              <a:t>constante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inerte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(generalmente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Ar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N2)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hasta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cámara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alcanza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una </a:t>
            </a:r>
            <a:r>
              <a:rPr sz="1800" dirty="0">
                <a:latin typeface="Arial MT"/>
                <a:cs typeface="Arial MT"/>
              </a:rPr>
              <a:t>presión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interna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constante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entre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0,1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1</a:t>
            </a:r>
            <a:r>
              <a:rPr sz="1800" spc="-25" dirty="0">
                <a:latin typeface="Arial MT"/>
                <a:cs typeface="Arial MT"/>
              </a:rPr>
              <a:t> Pa.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Se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establece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luego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medio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fuente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voltaje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continuo, </a:t>
            </a:r>
            <a:r>
              <a:rPr sz="1800" dirty="0">
                <a:latin typeface="Arial MT"/>
                <a:cs typeface="Arial MT"/>
              </a:rPr>
              <a:t>alterno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radiofrecuencia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(RF)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y,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generalmente,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intensidad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corriente </a:t>
            </a:r>
            <a:r>
              <a:rPr sz="1800" dirty="0">
                <a:latin typeface="Arial MT"/>
                <a:cs typeface="Arial MT"/>
              </a:rPr>
              <a:t>(entre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100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500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mA);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caso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emplear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fuentes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RF,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además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debe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utilizarse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malla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acople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maximizar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potencia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absorbida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plasma.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Este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último </a:t>
            </a:r>
            <a:r>
              <a:rPr sz="1800" dirty="0">
                <a:latin typeface="Arial MT"/>
                <a:cs typeface="Arial MT"/>
              </a:rPr>
              <a:t>permite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obtener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más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estables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áreas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mayores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procesos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bajas temperaturas.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4689" y="3775069"/>
            <a:ext cx="5529960" cy="308293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311" y="58928"/>
            <a:ext cx="8987155" cy="6245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EL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PROCESO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FÍSICO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QUE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SUCEDE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EXPLICA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LA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SIGUIENTE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FORMA: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El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algunos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argón,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separándolos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iones </a:t>
            </a:r>
            <a:r>
              <a:rPr sz="1800" dirty="0">
                <a:latin typeface="Arial MT"/>
                <a:cs typeface="Arial MT"/>
              </a:rPr>
              <a:t>positivos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12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Ar.</a:t>
            </a:r>
            <a:endParaRPr sz="1800"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Los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acelerados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este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mismo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</a:t>
            </a:r>
            <a:r>
              <a:rPr sz="1800" spc="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colisiones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los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Ar,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logran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ionizarlo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muy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rápidamente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“efecto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avalancha”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formando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una </a:t>
            </a:r>
            <a:r>
              <a:rPr sz="1800" dirty="0">
                <a:latin typeface="Arial MT"/>
                <a:cs typeface="Arial MT"/>
              </a:rPr>
              <a:t>“nube”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plasma.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965"/>
              </a:spcBef>
            </a:pPr>
            <a:r>
              <a:rPr sz="1800" dirty="0">
                <a:latin typeface="Arial MT"/>
                <a:cs typeface="Arial MT"/>
              </a:rPr>
              <a:t>La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aplicación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diferencia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potencial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permite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acelerar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Ar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ionizado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hacia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el </a:t>
            </a:r>
            <a:r>
              <a:rPr sz="1800" dirty="0">
                <a:latin typeface="Arial MT"/>
                <a:cs typeface="Arial MT"/>
              </a:rPr>
              <a:t>cátodo</a:t>
            </a:r>
            <a:r>
              <a:rPr sz="1800" spc="3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(blanco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target)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tal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blanco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extraídos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31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se </a:t>
            </a:r>
            <a:r>
              <a:rPr sz="1800" dirty="0">
                <a:latin typeface="Arial MT"/>
                <a:cs typeface="Arial MT"/>
              </a:rPr>
              <a:t>mezclan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inerte,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formando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nube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compuesto</a:t>
            </a:r>
            <a:r>
              <a:rPr sz="1800" spc="2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del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blanco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combinaciones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(por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ejemplo,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blanco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titanio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gas </a:t>
            </a:r>
            <a:r>
              <a:rPr sz="1800" dirty="0">
                <a:latin typeface="Arial MT"/>
                <a:cs typeface="Arial MT"/>
              </a:rPr>
              <a:t>inerte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nitrógeno,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formará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nube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formada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electrones,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N+,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spc="-20" dirty="0">
                <a:latin typeface="Arial MT"/>
                <a:cs typeface="Arial MT"/>
              </a:rPr>
              <a:t>Ti+, </a:t>
            </a:r>
            <a:r>
              <a:rPr sz="1800" spc="-10" dirty="0">
                <a:latin typeface="Arial MT"/>
                <a:cs typeface="Arial MT"/>
              </a:rPr>
              <a:t>TiN,</a:t>
            </a:r>
            <a:r>
              <a:rPr sz="1800" spc="-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TiN+,</a:t>
            </a:r>
            <a:r>
              <a:rPr sz="1800" spc="-9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etcétera).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Finalmente,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este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direccionado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hacia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sustrato,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3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objeto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se </a:t>
            </a:r>
            <a:r>
              <a:rPr sz="1800" dirty="0">
                <a:latin typeface="Arial MT"/>
                <a:cs typeface="Arial MT"/>
              </a:rPr>
              <a:t>desea</a:t>
            </a:r>
            <a:r>
              <a:rPr sz="1800" spc="4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recubrir,</a:t>
            </a:r>
            <a:r>
              <a:rPr sz="1800" spc="48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condense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sobre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superficie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(en</a:t>
            </a:r>
            <a:r>
              <a:rPr sz="1800" spc="48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ejemplo,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se </a:t>
            </a:r>
            <a:r>
              <a:rPr sz="1800" dirty="0">
                <a:latin typeface="Arial MT"/>
                <a:cs typeface="Arial MT"/>
              </a:rPr>
              <a:t>formaría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recubrimiento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nitruro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titanio,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TiN).</a:t>
            </a:r>
            <a:endParaRPr sz="180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A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veces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necesario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aplicar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voltaje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adicional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(llamado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“voltaje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bias”)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calentar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con </a:t>
            </a:r>
            <a:r>
              <a:rPr sz="1800" dirty="0">
                <a:latin typeface="Arial MT"/>
                <a:cs typeface="Arial MT"/>
              </a:rPr>
              <a:t>resistencias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sustrato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mejorar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adherencia.</a:t>
            </a:r>
            <a:endParaRPr sz="1800"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El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resultado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superior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uniformidad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adherencia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obtenido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medios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químicos, </a:t>
            </a:r>
            <a:r>
              <a:rPr sz="1800" dirty="0">
                <a:latin typeface="Arial MT"/>
                <a:cs typeface="Arial MT"/>
              </a:rPr>
              <a:t>además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posible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controlar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otras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características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recubrimiento.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6923"/>
            <a:ext cx="8986520" cy="6336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PROCEDIMIENTOS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DEPOSICIÓN: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Las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presiones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gases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reactor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tienen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influencia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enorme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cinética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</a:t>
            </a: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la</a:t>
            </a:r>
            <a:r>
              <a:rPr sz="1800" spc="-10" dirty="0">
                <a:latin typeface="Arial MT"/>
                <a:cs typeface="Arial MT"/>
              </a:rPr>
              <a:t> reacción.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Las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menores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presiones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favorecen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reacción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superficie,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denominada</a:t>
            </a:r>
            <a:r>
              <a:rPr sz="1800" spc="30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reacción </a:t>
            </a:r>
            <a:r>
              <a:rPr sz="1800" dirty="0">
                <a:latin typeface="Arial MT"/>
                <a:cs typeface="Arial MT"/>
              </a:rPr>
              <a:t>homogénea,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cual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ventajoso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quieren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recubrimientos</a:t>
            </a:r>
            <a:r>
              <a:rPr sz="1800" spc="2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parejos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superficies </a:t>
            </a:r>
            <a:r>
              <a:rPr sz="1800" dirty="0">
                <a:latin typeface="Arial MT"/>
                <a:cs typeface="Arial MT"/>
              </a:rPr>
              <a:t>grandes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complejas.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Los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depósitos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PECVD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presiones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además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garantizan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economía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proceso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el </a:t>
            </a:r>
            <a:r>
              <a:rPr sz="1800" dirty="0">
                <a:latin typeface="Arial MT"/>
                <a:cs typeface="Arial MT"/>
              </a:rPr>
              <a:t>menor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consumo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gases</a:t>
            </a:r>
            <a:r>
              <a:rPr sz="1800" spc="-10" dirty="0">
                <a:latin typeface="Arial MT"/>
                <a:cs typeface="Arial MT"/>
              </a:rPr>
              <a:t> reactantes.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incrementar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tasa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depósito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reducir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tiempos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proceso,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interior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cámara,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esto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ionización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gases </a:t>
            </a:r>
            <a:r>
              <a:rPr sz="1800" dirty="0">
                <a:latin typeface="Arial MT"/>
                <a:cs typeface="Arial MT"/>
              </a:rPr>
              <a:t>(plasma)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aumenta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reactividad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química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estos.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Dicho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puede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ser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CC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CA.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Muchas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veces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aplicación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</a:t>
            </a: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radiofrecuencia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(13,56MHz)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utilizado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aumentar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grado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ionización.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Esto,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aun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mejora, si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logra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pre-</a:t>
            </a:r>
            <a:r>
              <a:rPr sz="1800" dirty="0">
                <a:latin typeface="Arial MT"/>
                <a:cs typeface="Arial MT"/>
              </a:rPr>
              <a:t>sesión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mediante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</a:t>
            </a:r>
            <a:r>
              <a:rPr sz="1800" spc="-10" dirty="0">
                <a:latin typeface="Arial MT"/>
                <a:cs typeface="Arial MT"/>
              </a:rPr>
              <a:t> magnético.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Más</a:t>
            </a:r>
            <a:r>
              <a:rPr sz="1800" spc="1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recientemente,</a:t>
            </a:r>
            <a:r>
              <a:rPr sz="1800" spc="1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otra</a:t>
            </a:r>
            <a:r>
              <a:rPr sz="1800" spc="1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1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utilizada</a:t>
            </a:r>
            <a:r>
              <a:rPr sz="1800" spc="1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1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lograr</a:t>
            </a:r>
            <a:r>
              <a:rPr sz="1800" spc="13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activación</a:t>
            </a:r>
            <a:r>
              <a:rPr sz="1800" spc="1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140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gases </a:t>
            </a:r>
            <a:r>
              <a:rPr sz="1800" dirty="0">
                <a:latin typeface="Arial MT"/>
                <a:cs typeface="Arial MT"/>
              </a:rPr>
              <a:t>reactantes,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aplicación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luz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láser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(LCVD).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74294"/>
            <a:ext cx="8987790" cy="5513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Los</a:t>
            </a:r>
            <a:r>
              <a:rPr sz="2000" spc="1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recubrimientos</a:t>
            </a:r>
            <a:r>
              <a:rPr sz="2000" spc="1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por</a:t>
            </a:r>
            <a:r>
              <a:rPr sz="2000" spc="1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PECVD</a:t>
            </a:r>
            <a:r>
              <a:rPr sz="2000" spc="1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</a:t>
            </a:r>
            <a:r>
              <a:rPr sz="2000" spc="1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realizan</a:t>
            </a:r>
            <a:r>
              <a:rPr sz="2000" spc="1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1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partir</a:t>
            </a:r>
            <a:r>
              <a:rPr sz="2000" spc="1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1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</a:t>
            </a:r>
            <a:r>
              <a:rPr sz="2000" spc="1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compuesto</a:t>
            </a:r>
            <a:r>
              <a:rPr sz="2000" spc="1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químico </a:t>
            </a:r>
            <a:r>
              <a:rPr sz="2000" dirty="0">
                <a:latin typeface="Arial MT"/>
                <a:cs typeface="Arial MT"/>
              </a:rPr>
              <a:t>denominado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precursor,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este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portador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cierto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metal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(Si,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etc.).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657225" algn="l"/>
                <a:tab pos="1793875" algn="l"/>
                <a:tab pos="2155190" algn="l"/>
                <a:tab pos="4196080" algn="l"/>
                <a:tab pos="4839970" algn="l"/>
                <a:tab pos="5398770" algn="l"/>
                <a:tab pos="6975475" algn="l"/>
                <a:tab pos="8495030" algn="l"/>
              </a:tabLst>
            </a:pPr>
            <a:r>
              <a:rPr sz="2000" spc="-25" dirty="0">
                <a:latin typeface="Arial MT"/>
                <a:cs typeface="Arial MT"/>
              </a:rPr>
              <a:t>Los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cloruros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50" dirty="0">
                <a:latin typeface="Arial MT"/>
                <a:cs typeface="Arial MT"/>
              </a:rPr>
              <a:t>y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metal-orgánicos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son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los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precursores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industriales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más</a:t>
            </a:r>
            <a:endParaRPr sz="2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Arial MT"/>
                <a:cs typeface="Arial MT"/>
              </a:rPr>
              <a:t>empleados.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El</a:t>
            </a:r>
            <a:r>
              <a:rPr sz="2000" spc="43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compuesto</a:t>
            </a:r>
            <a:r>
              <a:rPr sz="2000" spc="4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precursor</a:t>
            </a:r>
            <a:r>
              <a:rPr sz="2000" spc="4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</a:t>
            </a:r>
            <a:r>
              <a:rPr sz="2000" spc="4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disocia</a:t>
            </a:r>
            <a:r>
              <a:rPr sz="2000" spc="4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4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una</a:t>
            </a:r>
            <a:r>
              <a:rPr sz="2000" spc="43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cámara</a:t>
            </a:r>
            <a:r>
              <a:rPr sz="2000" spc="4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4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altas</a:t>
            </a:r>
            <a:r>
              <a:rPr sz="2000" spc="4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temperaturas,</a:t>
            </a:r>
            <a:r>
              <a:rPr sz="2000" spc="430" dirty="0">
                <a:latin typeface="Arial MT"/>
                <a:cs typeface="Arial MT"/>
              </a:rPr>
              <a:t> </a:t>
            </a:r>
            <a:r>
              <a:rPr sz="2000" spc="-50" dirty="0">
                <a:latin typeface="Arial MT"/>
                <a:cs typeface="Arial MT"/>
              </a:rPr>
              <a:t>y </a:t>
            </a:r>
            <a:r>
              <a:rPr sz="2000" dirty="0">
                <a:latin typeface="Arial MT"/>
                <a:cs typeface="Arial MT"/>
              </a:rPr>
              <a:t>libera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metal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seno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atmósfera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controlada.</a:t>
            </a:r>
            <a:endParaRPr sz="2000">
              <a:latin typeface="Arial MT"/>
              <a:cs typeface="Arial MT"/>
            </a:endParaRPr>
          </a:p>
          <a:p>
            <a:pPr marL="12700" marR="5715" algn="just">
              <a:lnSpc>
                <a:spcPct val="2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La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misma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generada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por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circulación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gas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(por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ej.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O2,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CH4,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N2,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etc.).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4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metal</a:t>
            </a:r>
            <a:r>
              <a:rPr sz="2000" spc="4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liberado</a:t>
            </a:r>
            <a:r>
              <a:rPr sz="2000" spc="4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por</a:t>
            </a:r>
            <a:r>
              <a:rPr sz="2000" spc="5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4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precursor</a:t>
            </a:r>
            <a:r>
              <a:rPr sz="2000" spc="5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reacciona</a:t>
            </a:r>
            <a:r>
              <a:rPr sz="2000" spc="5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con</a:t>
            </a:r>
            <a:r>
              <a:rPr sz="2000" spc="3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los</a:t>
            </a:r>
            <a:r>
              <a:rPr sz="2000" spc="5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átomos</a:t>
            </a:r>
            <a:r>
              <a:rPr sz="2000" spc="4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que</a:t>
            </a:r>
            <a:r>
              <a:rPr sz="2000" spc="4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son</a:t>
            </a:r>
            <a:r>
              <a:rPr sz="2000" spc="45" dirty="0">
                <a:latin typeface="Arial MT"/>
                <a:cs typeface="Arial MT"/>
              </a:rPr>
              <a:t>  </a:t>
            </a:r>
            <a:r>
              <a:rPr sz="2000" spc="-25" dirty="0">
                <a:latin typeface="Arial MT"/>
                <a:cs typeface="Arial MT"/>
              </a:rPr>
              <a:t>el</a:t>
            </a:r>
            <a:endParaRPr sz="20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resultado</a:t>
            </a:r>
            <a:r>
              <a:rPr sz="2000" spc="2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1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descomposición</a:t>
            </a:r>
            <a:r>
              <a:rPr sz="2000" spc="2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gas,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dando</a:t>
            </a:r>
            <a:r>
              <a:rPr sz="2000" spc="2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lugar</a:t>
            </a:r>
            <a:r>
              <a:rPr sz="2000" spc="2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2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una</a:t>
            </a:r>
            <a:r>
              <a:rPr sz="2000" spc="1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reacción</a:t>
            </a:r>
            <a:r>
              <a:rPr sz="2000" spc="20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química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superficie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sustrato;</a:t>
            </a:r>
            <a:r>
              <a:rPr sz="2000" spc="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resultado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</a:t>
            </a:r>
            <a:r>
              <a:rPr sz="2000" spc="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síntesis</a:t>
            </a:r>
            <a:r>
              <a:rPr sz="2000" spc="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compuesto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buscado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forma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recubrimiento.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 MT"/>
                <a:cs typeface="Arial MT"/>
              </a:rPr>
              <a:t>Esta</a:t>
            </a:r>
            <a:r>
              <a:rPr sz="2000" spc="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técnica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permite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utilización</a:t>
            </a:r>
            <a:r>
              <a:rPr sz="2000" spc="11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varios</a:t>
            </a:r>
            <a:r>
              <a:rPr sz="2000" spc="1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tipos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sustratos</a:t>
            </a:r>
            <a:r>
              <a:rPr sz="2000" spc="1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metálicos</a:t>
            </a:r>
            <a:r>
              <a:rPr sz="2000" spc="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con</a:t>
            </a:r>
            <a:endParaRPr sz="20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distintas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geometrías.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4541"/>
            <a:ext cx="9144000" cy="676846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71" y="0"/>
            <a:ext cx="913599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6360" y="30606"/>
            <a:ext cx="89833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dirty="0">
                <a:latin typeface="Arial"/>
                <a:cs typeface="Arial"/>
              </a:rPr>
              <a:t>PARA</a:t>
            </a:r>
            <a:r>
              <a:rPr b="1" spc="49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QUE</a:t>
            </a:r>
            <a:r>
              <a:rPr b="1" spc="57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UTILIZA</a:t>
            </a:r>
            <a:r>
              <a:rPr b="1" spc="49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ESTE</a:t>
            </a:r>
            <a:r>
              <a:rPr b="1" spc="56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PROCESO</a:t>
            </a:r>
            <a:r>
              <a:rPr b="1" spc="58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Y</a:t>
            </a:r>
            <a:r>
              <a:rPr b="1" spc="5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POR</a:t>
            </a:r>
            <a:r>
              <a:rPr b="1" spc="57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QUE</a:t>
            </a:r>
            <a:r>
              <a:rPr b="1" spc="56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ES</a:t>
            </a:r>
            <a:r>
              <a:rPr b="1" spc="565" dirty="0">
                <a:latin typeface="Arial"/>
                <a:cs typeface="Arial"/>
              </a:rPr>
              <a:t> </a:t>
            </a:r>
            <a:r>
              <a:rPr b="1" spc="-25" dirty="0">
                <a:latin typeface="Arial"/>
                <a:cs typeface="Arial"/>
              </a:rPr>
              <a:t>TAN </a:t>
            </a:r>
            <a:r>
              <a:rPr b="1" spc="-10" dirty="0">
                <a:latin typeface="Arial"/>
                <a:cs typeface="Arial"/>
              </a:rPr>
              <a:t>IMPORTANTE: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360" y="914781"/>
            <a:ext cx="8989695" cy="58108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298450" algn="l"/>
              </a:tabLst>
            </a:pPr>
            <a:r>
              <a:rPr sz="2000" dirty="0">
                <a:latin typeface="Arial MT"/>
                <a:cs typeface="Arial MT"/>
              </a:rPr>
              <a:t>Sirven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para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producir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recubrimientos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superficiales.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7815" marR="7620" indent="-28575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299085" algn="l"/>
                <a:tab pos="1976755" algn="l"/>
                <a:tab pos="3216275" algn="l"/>
                <a:tab pos="5115560" algn="l"/>
                <a:tab pos="5748020" algn="l"/>
                <a:tab pos="7045325" algn="l"/>
                <a:tab pos="7577455" algn="l"/>
              </a:tabLst>
            </a:pPr>
            <a:r>
              <a:rPr sz="2000" spc="-10" dirty="0">
                <a:latin typeface="Arial MT"/>
                <a:cs typeface="Arial MT"/>
              </a:rPr>
              <a:t>Comprenden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procesos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físico-químicos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que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modifican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25" dirty="0">
                <a:latin typeface="Arial MT"/>
                <a:cs typeface="Arial MT"/>
              </a:rPr>
              <a:t>las</a:t>
            </a:r>
            <a:r>
              <a:rPr sz="2000" dirty="0">
                <a:latin typeface="Arial MT"/>
                <a:cs typeface="Arial MT"/>
              </a:rPr>
              <a:t>	</a:t>
            </a:r>
            <a:r>
              <a:rPr sz="2000" spc="-10" dirty="0">
                <a:latin typeface="Arial MT"/>
                <a:cs typeface="Arial MT"/>
              </a:rPr>
              <a:t>propiedades 	</a:t>
            </a:r>
            <a:r>
              <a:rPr sz="2000" dirty="0">
                <a:latin typeface="Arial MT"/>
                <a:cs typeface="Arial MT"/>
              </a:rPr>
              <a:t>superficiales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orden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micrones,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ó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décimas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milímetro.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"/>
              <a:tabLst>
                <a:tab pos="298450" algn="l"/>
              </a:tabLst>
            </a:pPr>
            <a:r>
              <a:rPr sz="2000" dirty="0">
                <a:latin typeface="Arial MT"/>
                <a:cs typeface="Arial MT"/>
              </a:rPr>
              <a:t>Confieren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al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elemento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así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tratado,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propiedades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muy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específicas.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298450" algn="l"/>
              </a:tabLst>
            </a:pPr>
            <a:r>
              <a:rPr sz="2000" dirty="0">
                <a:latin typeface="Arial MT"/>
                <a:cs typeface="Arial MT"/>
              </a:rPr>
              <a:t>Ciertos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tipos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recubrimientos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no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admiten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otra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forma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elaboración.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7815" marR="5080" indent="-28575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299085" algn="l"/>
              </a:tabLst>
            </a:pPr>
            <a:r>
              <a:rPr sz="2000" dirty="0">
                <a:latin typeface="Arial MT"/>
                <a:cs typeface="Arial MT"/>
              </a:rPr>
              <a:t>Este</a:t>
            </a:r>
            <a:r>
              <a:rPr sz="2000" spc="2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tipo</a:t>
            </a:r>
            <a:r>
              <a:rPr sz="2000" spc="2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2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recubrimiento</a:t>
            </a:r>
            <a:r>
              <a:rPr sz="2000" spc="2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</a:t>
            </a:r>
            <a:r>
              <a:rPr sz="2000" spc="229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realizan</a:t>
            </a:r>
            <a:r>
              <a:rPr sz="2000" spc="2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229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reactores</a:t>
            </a:r>
            <a:r>
              <a:rPr sz="2000" spc="229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229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plasma</a:t>
            </a:r>
            <a:r>
              <a:rPr sz="2000" spc="22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herméticos, 	</a:t>
            </a:r>
            <a:r>
              <a:rPr sz="2000" dirty="0">
                <a:latin typeface="Arial MT"/>
                <a:cs typeface="Arial MT"/>
              </a:rPr>
              <a:t>con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procesos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alto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vacío,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control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preciso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los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reactivos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proceso.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7815" marR="6350" indent="-285750">
              <a:lnSpc>
                <a:spcPct val="100000"/>
              </a:lnSpc>
              <a:buFont typeface="Wingdings"/>
              <a:buChar char=""/>
              <a:tabLst>
                <a:tab pos="299085" algn="l"/>
              </a:tabLst>
            </a:pPr>
            <a:r>
              <a:rPr sz="2000" dirty="0">
                <a:latin typeface="Arial MT"/>
                <a:cs typeface="Arial MT"/>
              </a:rPr>
              <a:t>Se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obtienen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recubrimientos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pureza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estructura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perfecta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dada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absoluta 	</a:t>
            </a:r>
            <a:r>
              <a:rPr sz="2000" dirty="0">
                <a:latin typeface="Arial MT"/>
                <a:cs typeface="Arial MT"/>
              </a:rPr>
              <a:t>independencia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contaminación</a:t>
            </a:r>
            <a:r>
              <a:rPr sz="2000" spc="-7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ambiental.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Font typeface="Wingdings"/>
              <a:buChar char=""/>
            </a:pPr>
            <a:endParaRPr sz="2000">
              <a:latin typeface="Arial MT"/>
              <a:cs typeface="Arial MT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"/>
              <a:tabLst>
                <a:tab pos="298450" algn="l"/>
              </a:tabLst>
            </a:pPr>
            <a:r>
              <a:rPr sz="2000" dirty="0">
                <a:latin typeface="Arial MT"/>
                <a:cs typeface="Arial MT"/>
              </a:rPr>
              <a:t>Estos</a:t>
            </a:r>
            <a:r>
              <a:rPr sz="2000" spc="3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requisitos</a:t>
            </a:r>
            <a:r>
              <a:rPr sz="2000" spc="3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indispensables</a:t>
            </a:r>
            <a:r>
              <a:rPr sz="2000" spc="3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3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microelectrónica</a:t>
            </a:r>
            <a:r>
              <a:rPr sz="2000" spc="3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</a:t>
            </a:r>
            <a:r>
              <a:rPr sz="2000" spc="3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nanotecnología,</a:t>
            </a:r>
            <a:r>
              <a:rPr sz="2000" spc="33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así</a:t>
            </a:r>
            <a:endParaRPr sz="2000">
              <a:latin typeface="Arial MT"/>
              <a:cs typeface="Arial MT"/>
            </a:endParaRPr>
          </a:p>
          <a:p>
            <a:pPr marL="299085">
              <a:lnSpc>
                <a:spcPct val="100000"/>
              </a:lnSpc>
            </a:pPr>
            <a:r>
              <a:rPr sz="2000" dirty="0">
                <a:latin typeface="Arial MT"/>
                <a:cs typeface="Arial MT"/>
              </a:rPr>
              <a:t>como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otras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áreas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altamente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especializadas.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Arial MT"/>
              <a:cs typeface="Arial MT"/>
            </a:endParaRPr>
          </a:p>
          <a:p>
            <a:pPr marL="298450" indent="-285750">
              <a:lnSpc>
                <a:spcPct val="100000"/>
              </a:lnSpc>
              <a:buFont typeface="Wingdings"/>
              <a:buChar char=""/>
              <a:tabLst>
                <a:tab pos="298450" algn="l"/>
              </a:tabLst>
            </a:pPr>
            <a:r>
              <a:rPr sz="2000" dirty="0">
                <a:latin typeface="Arial MT"/>
                <a:cs typeface="Arial MT"/>
              </a:rPr>
              <a:t>Producción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elementos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nano-</a:t>
            </a:r>
            <a:r>
              <a:rPr sz="2000" spc="-10" dirty="0">
                <a:latin typeface="Arial MT"/>
                <a:cs typeface="Arial MT"/>
              </a:rPr>
              <a:t>estructurados.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911" y="85845"/>
            <a:ext cx="8941729" cy="644150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0"/>
            <a:ext cx="9119870" cy="6858000"/>
            <a:chOff x="0" y="20"/>
            <a:chExt cx="911987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14603"/>
              <a:ext cx="9119486" cy="53433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59810" y="20"/>
              <a:ext cx="3299566" cy="239072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59073" y="3977385"/>
              <a:ext cx="2781344" cy="2000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020" marR="5080">
              <a:lnSpc>
                <a:spcPct val="141700"/>
              </a:lnSpc>
              <a:spcBef>
                <a:spcPts val="100"/>
              </a:spcBef>
            </a:pPr>
            <a:r>
              <a:rPr dirty="0"/>
              <a:t>El</a:t>
            </a:r>
            <a:r>
              <a:rPr spc="-60" dirty="0"/>
              <a:t> </a:t>
            </a:r>
            <a:r>
              <a:rPr dirty="0"/>
              <a:t>término</a:t>
            </a:r>
            <a:r>
              <a:rPr spc="-55" dirty="0"/>
              <a:t> </a:t>
            </a:r>
            <a:r>
              <a:rPr dirty="0"/>
              <a:t>“plasma”</a:t>
            </a:r>
            <a:r>
              <a:rPr spc="-45" dirty="0"/>
              <a:t> </a:t>
            </a:r>
            <a:r>
              <a:rPr dirty="0"/>
              <a:t>se</a:t>
            </a:r>
            <a:r>
              <a:rPr spc="-65" dirty="0"/>
              <a:t> </a:t>
            </a:r>
            <a:r>
              <a:rPr dirty="0"/>
              <a:t>utiliza</a:t>
            </a:r>
            <a:r>
              <a:rPr spc="-35" dirty="0"/>
              <a:t> </a:t>
            </a:r>
            <a:r>
              <a:rPr dirty="0"/>
              <a:t>para</a:t>
            </a:r>
            <a:r>
              <a:rPr spc="-60" dirty="0"/>
              <a:t> </a:t>
            </a:r>
            <a:r>
              <a:rPr dirty="0"/>
              <a:t>definir</a:t>
            </a:r>
            <a:r>
              <a:rPr spc="-40" dirty="0"/>
              <a:t> </a:t>
            </a:r>
            <a:r>
              <a:rPr dirty="0"/>
              <a:t>un</a:t>
            </a:r>
            <a:r>
              <a:rPr spc="-60" dirty="0"/>
              <a:t> </a:t>
            </a:r>
            <a:r>
              <a:rPr dirty="0"/>
              <a:t>estado</a:t>
            </a:r>
            <a:r>
              <a:rPr spc="-45" dirty="0"/>
              <a:t> </a:t>
            </a:r>
            <a:r>
              <a:rPr dirty="0"/>
              <a:t>de</a:t>
            </a:r>
            <a:r>
              <a:rPr spc="-55" dirty="0"/>
              <a:t> </a:t>
            </a:r>
            <a:r>
              <a:rPr dirty="0"/>
              <a:t>la</a:t>
            </a:r>
            <a:r>
              <a:rPr spc="-60" dirty="0"/>
              <a:t> </a:t>
            </a:r>
            <a:r>
              <a:rPr spc="-10" dirty="0"/>
              <a:t>materia </a:t>
            </a:r>
            <a:r>
              <a:rPr dirty="0"/>
              <a:t>(“</a:t>
            </a:r>
            <a:r>
              <a:rPr b="1" dirty="0">
                <a:latin typeface="Arial"/>
                <a:cs typeface="Arial"/>
              </a:rPr>
              <a:t>a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veces</a:t>
            </a:r>
            <a:r>
              <a:rPr b="1" spc="-4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referido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como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“cuarto</a:t>
            </a:r>
            <a:r>
              <a:rPr b="1" spc="-3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estado</a:t>
            </a:r>
            <a:r>
              <a:rPr b="1" spc="-5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de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la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spc="-10" dirty="0">
                <a:latin typeface="Arial"/>
                <a:cs typeface="Arial"/>
              </a:rPr>
              <a:t>materia</a:t>
            </a:r>
            <a:r>
              <a:rPr spc="-10" dirty="0"/>
              <a:t>”)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452" y="3118230"/>
            <a:ext cx="9005570" cy="3633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18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Arial MT"/>
                <a:cs typeface="Arial MT"/>
              </a:rPr>
              <a:t>en</a:t>
            </a:r>
            <a:r>
              <a:rPr sz="2400" spc="20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</a:t>
            </a:r>
            <a:r>
              <a:rPr sz="2400" spc="20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cual</a:t>
            </a:r>
            <a:r>
              <a:rPr sz="2400" spc="2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una</a:t>
            </a:r>
            <a:r>
              <a:rPr sz="2400" spc="20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proporción</a:t>
            </a:r>
            <a:r>
              <a:rPr sz="2400" spc="2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importante</a:t>
            </a:r>
            <a:r>
              <a:rPr sz="2400" spc="2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20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átomos</a:t>
            </a:r>
            <a:r>
              <a:rPr sz="2400" spc="204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o</a:t>
            </a:r>
            <a:r>
              <a:rPr sz="2400" spc="2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moléculas</a:t>
            </a:r>
            <a:r>
              <a:rPr sz="2400" spc="21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en </a:t>
            </a:r>
            <a:r>
              <a:rPr sz="2400" dirty="0">
                <a:latin typeface="Arial MT"/>
                <a:cs typeface="Arial MT"/>
              </a:rPr>
              <a:t>un</a:t>
            </a:r>
            <a:r>
              <a:rPr sz="2400" spc="50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gas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encuentran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en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un</a:t>
            </a:r>
            <a:r>
              <a:rPr sz="2400" spc="4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estado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ionizado</a:t>
            </a:r>
            <a:r>
              <a:rPr sz="2400" spc="50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exhibiendo</a:t>
            </a:r>
            <a:r>
              <a:rPr sz="2400" spc="60" dirty="0">
                <a:latin typeface="Arial MT"/>
                <a:cs typeface="Arial MT"/>
              </a:rPr>
              <a:t>  </a:t>
            </a:r>
            <a:r>
              <a:rPr sz="2400" spc="-25" dirty="0">
                <a:latin typeface="Arial MT"/>
                <a:cs typeface="Arial MT"/>
              </a:rPr>
              <a:t>un </a:t>
            </a:r>
            <a:r>
              <a:rPr sz="2400" spc="-10" dirty="0">
                <a:latin typeface="Arial MT"/>
                <a:cs typeface="Arial MT"/>
              </a:rPr>
              <a:t>comportamiento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colectivo</a:t>
            </a:r>
            <a:r>
              <a:rPr sz="2400" spc="-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eléctricamente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neutro</a:t>
            </a:r>
            <a:r>
              <a:rPr sz="2400" spc="-9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(quasi-</a:t>
            </a:r>
            <a:r>
              <a:rPr sz="2400" spc="-10" dirty="0">
                <a:latin typeface="Arial MT"/>
                <a:cs typeface="Arial MT"/>
              </a:rPr>
              <a:t>neutro).</a:t>
            </a:r>
            <a:endParaRPr sz="2400">
              <a:latin typeface="Arial MT"/>
              <a:cs typeface="Arial MT"/>
            </a:endParaRPr>
          </a:p>
          <a:p>
            <a:pPr marL="12700" marR="35560" algn="just">
              <a:lnSpc>
                <a:spcPct val="100000"/>
              </a:lnSpc>
              <a:spcBef>
                <a:spcPts val="1285"/>
              </a:spcBef>
            </a:pPr>
            <a:r>
              <a:rPr sz="2400" dirty="0">
                <a:latin typeface="Arial MT"/>
                <a:cs typeface="Arial MT"/>
              </a:rPr>
              <a:t>El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estado</a:t>
            </a:r>
            <a:r>
              <a:rPr sz="2400" spc="70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60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plasma</a:t>
            </a:r>
            <a:r>
              <a:rPr sz="2400" spc="60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se</a:t>
            </a:r>
            <a:r>
              <a:rPr sz="2400" spc="5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genera</a:t>
            </a:r>
            <a:r>
              <a:rPr sz="2400" spc="6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haciendo</a:t>
            </a:r>
            <a:r>
              <a:rPr sz="2400" spc="6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pasar</a:t>
            </a:r>
            <a:r>
              <a:rPr sz="2400" spc="65" dirty="0">
                <a:latin typeface="Arial MT"/>
                <a:cs typeface="Arial MT"/>
              </a:rPr>
              <a:t> 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65" dirty="0">
                <a:latin typeface="Arial MT"/>
                <a:cs typeface="Arial MT"/>
              </a:rPr>
              <a:t>  </a:t>
            </a:r>
            <a:r>
              <a:rPr sz="2400" spc="-10" dirty="0">
                <a:latin typeface="Arial MT"/>
                <a:cs typeface="Arial MT"/>
              </a:rPr>
              <a:t>corriente </a:t>
            </a:r>
            <a:r>
              <a:rPr sz="2400" dirty="0">
                <a:latin typeface="Arial MT"/>
                <a:cs typeface="Arial MT"/>
              </a:rPr>
              <a:t>gaseosa,</a:t>
            </a:r>
            <a:r>
              <a:rPr sz="2400" spc="1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</a:t>
            </a:r>
            <a:r>
              <a:rPr sz="2400" spc="1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baja</a:t>
            </a:r>
            <a:r>
              <a:rPr sz="2400" spc="1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presión,</a:t>
            </a:r>
            <a:r>
              <a:rPr sz="2400" spc="1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</a:t>
            </a:r>
            <a:r>
              <a:rPr sz="2400" spc="1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través</a:t>
            </a:r>
            <a:r>
              <a:rPr sz="2400" spc="1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19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</a:t>
            </a:r>
            <a:r>
              <a:rPr sz="2400" spc="18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arco</a:t>
            </a:r>
            <a:r>
              <a:rPr sz="2400" spc="19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eléctrico,</a:t>
            </a:r>
            <a:r>
              <a:rPr sz="2400" spc="20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18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forma </a:t>
            </a:r>
            <a:r>
              <a:rPr sz="2400" dirty="0">
                <a:latin typeface="Arial MT"/>
                <a:cs typeface="Arial MT"/>
              </a:rPr>
              <a:t>que</a:t>
            </a:r>
            <a:r>
              <a:rPr sz="2400" spc="4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4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energía</a:t>
            </a:r>
            <a:r>
              <a:rPr sz="2400" spc="4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eléctrica</a:t>
            </a:r>
            <a:r>
              <a:rPr sz="2400" spc="40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que</a:t>
            </a:r>
            <a:r>
              <a:rPr sz="2400" spc="4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proporciona</a:t>
            </a:r>
            <a:r>
              <a:rPr sz="2400" spc="4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el</a:t>
            </a:r>
            <a:r>
              <a:rPr sz="2400" spc="4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arco</a:t>
            </a:r>
            <a:r>
              <a:rPr sz="2400" spc="4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es</a:t>
            </a:r>
            <a:r>
              <a:rPr sz="2400" spc="4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transferida </a:t>
            </a:r>
            <a:r>
              <a:rPr sz="2400" dirty="0">
                <a:latin typeface="Arial MT"/>
                <a:cs typeface="Arial MT"/>
              </a:rPr>
              <a:t>como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energía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térmica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a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las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moléculas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del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20" dirty="0">
                <a:latin typeface="Arial MT"/>
                <a:cs typeface="Arial MT"/>
              </a:rPr>
              <a:t>gas.</a:t>
            </a:r>
            <a:endParaRPr sz="2400">
              <a:latin typeface="Arial MT"/>
              <a:cs typeface="Arial MT"/>
            </a:endParaRPr>
          </a:p>
          <a:p>
            <a:pPr marL="12700" marR="36830" algn="just">
              <a:lnSpc>
                <a:spcPct val="100000"/>
              </a:lnSpc>
              <a:spcBef>
                <a:spcPts val="1200"/>
              </a:spcBef>
            </a:pPr>
            <a:r>
              <a:rPr sz="2400" dirty="0">
                <a:latin typeface="Arial MT"/>
                <a:cs typeface="Arial MT"/>
              </a:rPr>
              <a:t>Como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resultado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dicha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transferencia,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moléculas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del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gas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25" dirty="0">
                <a:latin typeface="Arial MT"/>
                <a:cs typeface="Arial MT"/>
              </a:rPr>
              <a:t>son </a:t>
            </a:r>
            <a:r>
              <a:rPr sz="2400" spc="-10" dirty="0">
                <a:latin typeface="Arial MT"/>
                <a:cs typeface="Arial MT"/>
              </a:rPr>
              <a:t>ionizadas.</a:t>
            </a:r>
            <a:endParaRPr sz="24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523" y="980799"/>
            <a:ext cx="8687969" cy="20280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679572"/>
            <a:ext cx="8999220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Se</a:t>
            </a:r>
            <a:r>
              <a:rPr sz="1800" spc="3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puede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decir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que,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desde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punto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vista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térmico,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producido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una </a:t>
            </a:r>
            <a:r>
              <a:rPr sz="1800" dirty="0">
                <a:latin typeface="Arial MT"/>
                <a:cs typeface="Arial MT"/>
              </a:rPr>
              <a:t>descarga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presión está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formado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dos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fluidos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diferentes:</a:t>
            </a:r>
            <a:endParaRPr sz="1800">
              <a:latin typeface="Arial MT"/>
              <a:cs typeface="Arial MT"/>
            </a:endParaRPr>
          </a:p>
          <a:p>
            <a:pPr marL="364490" indent="-341630">
              <a:lnSpc>
                <a:spcPct val="100000"/>
              </a:lnSpc>
              <a:spcBef>
                <a:spcPts val="1200"/>
              </a:spcBef>
              <a:buAutoNum type="alphaLcParenR"/>
              <a:tabLst>
                <a:tab pos="364490" algn="l"/>
              </a:tabLst>
            </a:pPr>
            <a:r>
              <a:rPr sz="1800" dirty="0">
                <a:latin typeface="Arial MT"/>
                <a:cs typeface="Arial MT"/>
              </a:rPr>
              <a:t>uno,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compuesto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libres,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tiene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propiedades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similares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</a:t>
            </a:r>
            <a:endParaRPr sz="1800">
              <a:latin typeface="Arial MT"/>
              <a:cs typeface="Arial MT"/>
            </a:endParaRPr>
          </a:p>
          <a:p>
            <a:pPr marL="36576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gas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temperatura,</a:t>
            </a:r>
            <a:endParaRPr sz="1800">
              <a:latin typeface="Arial MT"/>
              <a:cs typeface="Arial MT"/>
            </a:endParaRPr>
          </a:p>
          <a:p>
            <a:pPr marL="365760" marR="5080" indent="-342900">
              <a:lnSpc>
                <a:spcPct val="100000"/>
              </a:lnSpc>
              <a:buAutoNum type="alphaLcParenR" startAt="2"/>
              <a:tabLst>
                <a:tab pos="365760" algn="l"/>
                <a:tab pos="2620010" algn="l"/>
              </a:tabLst>
            </a:pPr>
            <a:r>
              <a:rPr sz="1800" dirty="0">
                <a:latin typeface="Arial MT"/>
                <a:cs typeface="Arial MT"/>
              </a:rPr>
              <a:t>en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tanto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otro,</a:t>
            </a:r>
            <a:r>
              <a:rPr sz="1800" dirty="0">
                <a:latin typeface="Arial MT"/>
                <a:cs typeface="Arial MT"/>
              </a:rPr>
              <a:t>	compuesto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elementos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pesados,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comporta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como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 </a:t>
            </a:r>
            <a:r>
              <a:rPr sz="1800" dirty="0">
                <a:latin typeface="Arial MT"/>
                <a:cs typeface="Arial MT"/>
              </a:rPr>
              <a:t>fluido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-10" dirty="0">
                <a:latin typeface="Arial MT"/>
                <a:cs typeface="Arial MT"/>
              </a:rPr>
              <a:t> temperatura.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17145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temperatura,</a:t>
            </a:r>
            <a:r>
              <a:rPr sz="1800" spc="2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2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transfieren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interna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especies </a:t>
            </a:r>
            <a:r>
              <a:rPr sz="1800" dirty="0">
                <a:latin typeface="Arial MT"/>
                <a:cs typeface="Arial MT"/>
              </a:rPr>
              <a:t>pesadas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activándolas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permitiéndoles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reaccionar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químicamente.</a:t>
            </a:r>
            <a:endParaRPr sz="1800">
              <a:latin typeface="Arial MT"/>
              <a:cs typeface="Arial MT"/>
            </a:endParaRPr>
          </a:p>
          <a:p>
            <a:pPr marL="12700" marR="17145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Como</a:t>
            </a:r>
            <a:r>
              <a:rPr sz="1800" spc="3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resultado,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producen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reacciones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químicas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fase</a:t>
            </a:r>
            <a:r>
              <a:rPr sz="1800" spc="3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gaseosa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y,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particular, </a:t>
            </a:r>
            <a:r>
              <a:rPr sz="1800" dirty="0">
                <a:latin typeface="Arial MT"/>
                <a:cs typeface="Arial MT"/>
              </a:rPr>
              <a:t>sobre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superficie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substrato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inmerso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deposición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especies </a:t>
            </a:r>
            <a:r>
              <a:rPr sz="1800" dirty="0">
                <a:latin typeface="Arial MT"/>
                <a:cs typeface="Arial MT"/>
              </a:rPr>
              <a:t>activadas,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lugar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crecimiento de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recubrimiento.</a:t>
            </a: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Esta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constituye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base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procesos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reactivos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deposición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plasma.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7526" y="7788"/>
            <a:ext cx="4000255" cy="26669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6923"/>
            <a:ext cx="898588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La</a:t>
            </a:r>
            <a:r>
              <a:rPr sz="1800" spc="4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alcanza</a:t>
            </a:r>
            <a:r>
              <a:rPr sz="1800" spc="48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4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cuando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encuentra</a:t>
            </a:r>
            <a:r>
              <a:rPr sz="1800" spc="4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ionizada,</a:t>
            </a:r>
            <a:r>
              <a:rPr sz="1800" spc="4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48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decir, </a:t>
            </a:r>
            <a:r>
              <a:rPr sz="1800" dirty="0">
                <a:latin typeface="Arial MT"/>
                <a:cs typeface="Arial MT"/>
              </a:rPr>
              <a:t>compuesta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cargas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eléctricas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positivas</a:t>
            </a:r>
            <a:r>
              <a:rPr sz="1800" spc="2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negativas,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forman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un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carga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eléctrica total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nula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presenta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comportamiento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colectivo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debido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las </a:t>
            </a:r>
            <a:r>
              <a:rPr sz="1800" dirty="0">
                <a:latin typeface="Arial MT"/>
                <a:cs typeface="Arial MT"/>
              </a:rPr>
              <a:t>interacciones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eléctricas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simultáneas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entre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partículas.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La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formación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puede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entender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desde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punto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vista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energía </a:t>
            </a:r>
            <a:r>
              <a:rPr sz="1800" dirty="0">
                <a:latin typeface="Arial MT"/>
                <a:cs typeface="Arial MT"/>
              </a:rPr>
              <a:t>interna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materia.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Así,</a:t>
            </a:r>
            <a:r>
              <a:rPr sz="1800" spc="3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interna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sustancia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3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líquido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mayor</a:t>
            </a:r>
            <a:r>
              <a:rPr sz="1800" spc="3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estado </a:t>
            </a:r>
            <a:r>
              <a:rPr sz="1800" dirty="0">
                <a:latin typeface="Arial MT"/>
                <a:cs typeface="Arial MT"/>
              </a:rPr>
              <a:t>sólido,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3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4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gaseoso</a:t>
            </a:r>
            <a:r>
              <a:rPr sz="1800" spc="4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mayor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43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4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líquido.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Sin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embargo,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</a:t>
            </a:r>
            <a:r>
              <a:rPr sz="1800" spc="4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aumentara </a:t>
            </a:r>
            <a:r>
              <a:rPr sz="1800" dirty="0">
                <a:latin typeface="Arial MT"/>
                <a:cs typeface="Arial MT"/>
              </a:rPr>
              <a:t>paulatinamente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interna,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moléculas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disocian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 </a:t>
            </a:r>
            <a:r>
              <a:rPr sz="1800" spc="-10" dirty="0">
                <a:latin typeface="Arial MT"/>
                <a:cs typeface="Arial MT"/>
              </a:rPr>
              <a:t>estos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vez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positivos,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decir,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ionizan.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3593972"/>
            <a:ext cx="16643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98805" algn="l"/>
                <a:tab pos="1123315" algn="l"/>
              </a:tabLst>
            </a:pPr>
            <a:r>
              <a:rPr sz="1800" spc="-25" dirty="0">
                <a:latin typeface="Arial MT"/>
                <a:cs typeface="Arial MT"/>
              </a:rPr>
              <a:t>Una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vez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que </a:t>
            </a:r>
            <a:r>
              <a:rPr sz="1800" spc="-10" dirty="0">
                <a:latin typeface="Arial MT"/>
                <a:cs typeface="Arial MT"/>
              </a:rPr>
              <a:t>comportamiento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0154" y="3593972"/>
            <a:ext cx="732535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215" marR="5080" indent="-311150">
              <a:lnSpc>
                <a:spcPct val="100000"/>
              </a:lnSpc>
              <a:spcBef>
                <a:spcPts val="100"/>
              </a:spcBef>
              <a:tabLst>
                <a:tab pos="358140" algn="l"/>
                <a:tab pos="1300480" algn="l"/>
                <a:tab pos="1571625" algn="l"/>
                <a:tab pos="1722755" algn="l"/>
                <a:tab pos="2208530" algn="l"/>
                <a:tab pos="2882900" algn="l"/>
                <a:tab pos="3329304" algn="l"/>
                <a:tab pos="4015104" algn="l"/>
                <a:tab pos="4297045" algn="l"/>
                <a:tab pos="4424680" algn="l"/>
                <a:tab pos="5899150" algn="l"/>
                <a:tab pos="6193155" algn="l"/>
                <a:tab pos="6562090" algn="l"/>
                <a:tab pos="7135495" algn="l"/>
              </a:tabLst>
            </a:pPr>
            <a:r>
              <a:rPr sz="1800" spc="-25" dirty="0">
                <a:latin typeface="Arial MT"/>
                <a:cs typeface="Arial MT"/>
              </a:rPr>
              <a:t>el</a:t>
            </a:r>
            <a:r>
              <a:rPr sz="1800" dirty="0">
                <a:latin typeface="Arial MT"/>
                <a:cs typeface="Arial MT"/>
              </a:rPr>
              <a:t>		</a:t>
            </a:r>
            <a:r>
              <a:rPr sz="1800" spc="-10" dirty="0">
                <a:latin typeface="Arial MT"/>
                <a:cs typeface="Arial MT"/>
              </a:rPr>
              <a:t>número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de</a:t>
            </a:r>
            <a:r>
              <a:rPr sz="1800" dirty="0">
                <a:latin typeface="Arial MT"/>
                <a:cs typeface="Arial MT"/>
              </a:rPr>
              <a:t>		</a:t>
            </a:r>
            <a:r>
              <a:rPr sz="1800" spc="-10" dirty="0">
                <a:latin typeface="Arial MT"/>
                <a:cs typeface="Arial MT"/>
              </a:rPr>
              <a:t>partículas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ionizadas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es</a:t>
            </a:r>
            <a:r>
              <a:rPr sz="1800" dirty="0">
                <a:latin typeface="Arial MT"/>
                <a:cs typeface="Arial MT"/>
              </a:rPr>
              <a:t>		</a:t>
            </a:r>
            <a:r>
              <a:rPr sz="1800" spc="-10" dirty="0">
                <a:latin typeface="Arial MT"/>
                <a:cs typeface="Arial MT"/>
              </a:rPr>
              <a:t>suficientemente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grande,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el </a:t>
            </a:r>
            <a:r>
              <a:rPr sz="1800" spc="-10" dirty="0">
                <a:latin typeface="Arial MT"/>
                <a:cs typeface="Arial MT"/>
              </a:rPr>
              <a:t>dinámico</a:t>
            </a:r>
            <a:r>
              <a:rPr sz="1800" dirty="0">
                <a:latin typeface="Arial MT"/>
                <a:cs typeface="Arial MT"/>
              </a:rPr>
              <a:t>		</a:t>
            </a:r>
            <a:r>
              <a:rPr sz="1800" spc="-25" dirty="0">
                <a:latin typeface="Arial MT"/>
                <a:cs typeface="Arial MT"/>
              </a:rPr>
              <a:t>del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sistema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queda</a:t>
            </a:r>
            <a:r>
              <a:rPr sz="1800" dirty="0">
                <a:latin typeface="Arial MT"/>
                <a:cs typeface="Arial MT"/>
              </a:rPr>
              <a:t>		</a:t>
            </a:r>
            <a:r>
              <a:rPr sz="1800" spc="-10" dirty="0">
                <a:latin typeface="Arial MT"/>
                <a:cs typeface="Arial MT"/>
              </a:rPr>
              <a:t>determinado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por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fuerzas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4142613"/>
            <a:ext cx="898525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electromagnéticas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(de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largo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alcance)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2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no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colisiones</a:t>
            </a:r>
            <a:r>
              <a:rPr sz="1800" spc="4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binarias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entre</a:t>
            </a:r>
            <a:r>
              <a:rPr sz="1800" spc="35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partículas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neutras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(como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reales).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A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pesar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considerarse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nuevo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materia,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no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existe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transición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 </a:t>
            </a:r>
            <a:r>
              <a:rPr sz="1800" spc="-10" dirty="0">
                <a:latin typeface="Arial MT"/>
                <a:cs typeface="Arial MT"/>
              </a:rPr>
              <a:t>fase.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En</a:t>
            </a:r>
            <a:r>
              <a:rPr sz="1800" spc="3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general,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energías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internas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equivalentes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3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temperaturas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mayores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10.000ºC, </a:t>
            </a:r>
            <a:r>
              <a:rPr sz="1800" dirty="0">
                <a:latin typeface="Arial MT"/>
                <a:cs typeface="Arial MT"/>
              </a:rPr>
              <a:t>todas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sustancias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conocidas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encuentran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estado.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71119" y="358266"/>
            <a:ext cx="89890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Dependiendo</a:t>
            </a:r>
            <a:r>
              <a:rPr sz="2000" b="1" spc="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</a:t>
            </a:r>
            <a:r>
              <a:rPr sz="2000" b="1" spc="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su</a:t>
            </a:r>
            <a:r>
              <a:rPr sz="2000" b="1" spc="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energía,</a:t>
            </a:r>
            <a:r>
              <a:rPr sz="2000" b="1" spc="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distinguimos</a:t>
            </a:r>
            <a:r>
              <a:rPr sz="2000" b="1" spc="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entre</a:t>
            </a:r>
            <a:r>
              <a:rPr sz="2000" b="1" spc="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plasma</a:t>
            </a:r>
            <a:r>
              <a:rPr sz="2000" b="1" spc="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caliente</a:t>
            </a:r>
            <a:r>
              <a:rPr sz="2000" b="1" spc="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y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plasma frío.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119" y="1243660"/>
            <a:ext cx="8988425" cy="5238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El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primero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(Caliente),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está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fuertemente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ionizado</a:t>
            </a:r>
            <a:r>
              <a:rPr sz="1800" spc="2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solo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está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formado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210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e</a:t>
            </a: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10" dirty="0">
                <a:latin typeface="Arial MT"/>
                <a:cs typeface="Arial MT"/>
              </a:rPr>
              <a:t> positivos.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El</a:t>
            </a:r>
            <a:r>
              <a:rPr sz="1800" spc="1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segundo</a:t>
            </a:r>
            <a:r>
              <a:rPr sz="1800" spc="9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(Frío),</a:t>
            </a:r>
            <a:r>
              <a:rPr sz="1800" spc="1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débilmente</a:t>
            </a:r>
            <a:r>
              <a:rPr sz="1800" spc="9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ionizado,</a:t>
            </a:r>
            <a:r>
              <a:rPr sz="1800" spc="10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además</a:t>
            </a:r>
            <a:r>
              <a:rPr sz="1800" spc="1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1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</a:t>
            </a:r>
            <a:r>
              <a:rPr sz="1800" spc="10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iones,</a:t>
            </a:r>
            <a:r>
              <a:rPr sz="1800" spc="105" dirty="0">
                <a:latin typeface="Arial MT"/>
                <a:cs typeface="Arial MT"/>
              </a:rPr>
              <a:t>  </a:t>
            </a:r>
            <a:r>
              <a:rPr sz="1800" spc="-10" dirty="0">
                <a:latin typeface="Arial MT"/>
                <a:cs typeface="Arial MT"/>
              </a:rPr>
              <a:t>también </a:t>
            </a:r>
            <a:r>
              <a:rPr sz="1800" dirty="0">
                <a:latin typeface="Arial MT"/>
                <a:cs typeface="Arial MT"/>
              </a:rPr>
              <a:t>contiene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moléculas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fundamental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excitados.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Sea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fuerte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29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débilmente</a:t>
            </a:r>
            <a:r>
              <a:rPr sz="1800" spc="29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ionizado,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29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presenta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nuevos</a:t>
            </a:r>
            <a:r>
              <a:rPr sz="1800" spc="28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fenómenos</a:t>
            </a:r>
            <a:r>
              <a:rPr sz="1800" spc="290" dirty="0">
                <a:latin typeface="Arial MT"/>
                <a:cs typeface="Arial MT"/>
              </a:rPr>
              <a:t>  </a:t>
            </a:r>
            <a:r>
              <a:rPr sz="1800" spc="-50" dirty="0">
                <a:latin typeface="Arial MT"/>
                <a:cs typeface="Arial MT"/>
              </a:rPr>
              <a:t>y </a:t>
            </a:r>
            <a:r>
              <a:rPr sz="1800" dirty="0">
                <a:latin typeface="Arial MT"/>
                <a:cs typeface="Arial MT"/>
              </a:rPr>
              <a:t>características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imposibles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observar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otros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estados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materia;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14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ejemplo, </a:t>
            </a:r>
            <a:r>
              <a:rPr sz="1800" dirty="0">
                <a:latin typeface="Arial MT"/>
                <a:cs typeface="Arial MT"/>
              </a:rPr>
              <a:t>estos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gases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conductividad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eléctrica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térmica,</a:t>
            </a:r>
            <a:r>
              <a:rPr sz="1800" spc="2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forman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regiones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laminares </a:t>
            </a:r>
            <a:r>
              <a:rPr sz="1800" dirty="0">
                <a:latin typeface="Arial MT"/>
                <a:cs typeface="Arial MT"/>
              </a:rPr>
              <a:t>ricas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iones,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tienen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1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difusión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partículas,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transmite</a:t>
            </a:r>
            <a:r>
              <a:rPr sz="1800" spc="20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ondas</a:t>
            </a:r>
            <a:r>
              <a:rPr sz="1800" spc="1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electromagnéticas</a:t>
            </a:r>
            <a:r>
              <a:rPr sz="1800" spc="190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y </a:t>
            </a:r>
            <a:r>
              <a:rPr sz="1800" dirty="0">
                <a:latin typeface="Arial MT"/>
                <a:cs typeface="Arial MT"/>
              </a:rPr>
              <a:t>mecánicas,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emite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radiación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partículas.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800" spc="-30" dirty="0">
                <a:latin typeface="Arial MT"/>
                <a:cs typeface="Arial MT"/>
              </a:rPr>
              <a:t>Todas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estas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propiedades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aprovechadas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industria.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Las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sustancias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estado</a:t>
            </a:r>
            <a:r>
              <a:rPr sz="1800" spc="25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2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presentan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2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rango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temperaturas</a:t>
            </a:r>
            <a:r>
              <a:rPr sz="1800" spc="280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y </a:t>
            </a:r>
            <a:r>
              <a:rPr sz="1800" dirty="0">
                <a:latin typeface="Arial MT"/>
                <a:cs typeface="Arial MT"/>
              </a:rPr>
              <a:t>densidades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muy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variados.</a:t>
            </a: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80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</a:pPr>
            <a:r>
              <a:rPr sz="1800" dirty="0">
                <a:latin typeface="Arial MT"/>
                <a:cs typeface="Arial MT"/>
              </a:rPr>
              <a:t>En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figura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muestran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algunos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ejemplos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formación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naturaleza</a:t>
            </a:r>
            <a:r>
              <a:rPr sz="1800" spc="70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y </a:t>
            </a:r>
            <a:r>
              <a:rPr sz="1800" dirty="0">
                <a:latin typeface="Arial MT"/>
                <a:cs typeface="Arial MT"/>
              </a:rPr>
              <a:t>otros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creados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 </a:t>
            </a:r>
            <a:r>
              <a:rPr sz="1800" spc="-10" dirty="0">
                <a:latin typeface="Arial MT"/>
                <a:cs typeface="Arial MT"/>
              </a:rPr>
              <a:t>hombre.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946" y="306342"/>
            <a:ext cx="7729520" cy="622677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01155" y="25273"/>
            <a:ext cx="2838450" cy="1285875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8739" y="-6265"/>
            <a:ext cx="6015990" cy="12700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730250">
              <a:lnSpc>
                <a:spcPct val="100000"/>
              </a:lnSpc>
              <a:spcBef>
                <a:spcPts val="350"/>
              </a:spcBef>
            </a:pPr>
            <a:r>
              <a:rPr b="1" dirty="0">
                <a:latin typeface="Arial"/>
                <a:cs typeface="Arial"/>
              </a:rPr>
              <a:t>CÓMO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SE</a:t>
            </a:r>
            <a:r>
              <a:rPr b="1" spc="-10" dirty="0">
                <a:latin typeface="Arial"/>
                <a:cs typeface="Arial"/>
              </a:rPr>
              <a:t> OBTIENE?</a:t>
            </a:r>
          </a:p>
          <a:p>
            <a:pPr marL="12700" marR="5080" algn="just">
              <a:lnSpc>
                <a:spcPct val="100000"/>
              </a:lnSpc>
              <a:spcBef>
                <a:spcPts val="185"/>
              </a:spcBef>
            </a:pPr>
            <a:r>
              <a:rPr sz="1800" b="1" dirty="0">
                <a:latin typeface="Arial"/>
                <a:cs typeface="Arial"/>
              </a:rPr>
              <a:t>Para</a:t>
            </a:r>
            <a:r>
              <a:rPr sz="1800" b="1" spc="3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que</a:t>
            </a:r>
            <a:r>
              <a:rPr sz="1800" b="1" spc="3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la</a:t>
            </a:r>
            <a:r>
              <a:rPr sz="1800" b="1" spc="30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materia</a:t>
            </a:r>
            <a:r>
              <a:rPr sz="1800" b="1" spc="3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alcance</a:t>
            </a:r>
            <a:r>
              <a:rPr sz="1800" b="1" spc="3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el</a:t>
            </a:r>
            <a:r>
              <a:rPr sz="1800" b="1" spc="3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estado</a:t>
            </a:r>
            <a:r>
              <a:rPr sz="1800" b="1" spc="3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3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plasma,</a:t>
            </a:r>
            <a:r>
              <a:rPr sz="1800" b="1" spc="33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se </a:t>
            </a:r>
            <a:r>
              <a:rPr sz="1800" b="1" dirty="0">
                <a:latin typeface="Arial"/>
                <a:cs typeface="Arial"/>
              </a:rPr>
              <a:t>pueden</a:t>
            </a:r>
            <a:r>
              <a:rPr sz="1800" b="1" spc="3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utilizar</a:t>
            </a:r>
            <a:r>
              <a:rPr sz="1800" b="1" spc="2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diversas</a:t>
            </a:r>
            <a:r>
              <a:rPr sz="1800" b="1" spc="25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técnicas</a:t>
            </a:r>
            <a:r>
              <a:rPr sz="1800" b="1" spc="3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que</a:t>
            </a:r>
            <a:r>
              <a:rPr sz="1800" b="1" spc="25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le</a:t>
            </a:r>
            <a:r>
              <a:rPr sz="1800" b="1" spc="25" dirty="0">
                <a:latin typeface="Arial"/>
                <a:cs typeface="Arial"/>
              </a:rPr>
              <a:t>  </a:t>
            </a:r>
            <a:r>
              <a:rPr sz="1800" b="1" spc="-10" dirty="0">
                <a:latin typeface="Arial"/>
                <a:cs typeface="Arial"/>
              </a:rPr>
              <a:t>transfieran </a:t>
            </a:r>
            <a:r>
              <a:rPr sz="1800" b="1" dirty="0">
                <a:latin typeface="Arial"/>
                <a:cs typeface="Arial"/>
              </a:rPr>
              <a:t>energía,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las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cuales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utilizan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diferentes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procesos</a:t>
            </a:r>
            <a:r>
              <a:rPr sz="1800" b="1" spc="-10" dirty="0">
                <a:latin typeface="Arial"/>
                <a:cs typeface="Arial"/>
              </a:rPr>
              <a:t> físicos.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065" y="1499108"/>
            <a:ext cx="8987790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Es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posible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ejemplo,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estableciendo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intensos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eléctricos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por </a:t>
            </a:r>
            <a:r>
              <a:rPr sz="1800" dirty="0">
                <a:latin typeface="Arial MT"/>
                <a:cs typeface="Arial MT"/>
              </a:rPr>
              <a:t>interacción</a:t>
            </a:r>
            <a:r>
              <a:rPr sz="1800" spc="4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ondas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electromagnéticas</a:t>
            </a:r>
            <a:r>
              <a:rPr sz="1800" spc="4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radiofrecuencia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(RF),</a:t>
            </a:r>
            <a:r>
              <a:rPr sz="1800" spc="4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43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absorción</a:t>
            </a:r>
            <a:r>
              <a:rPr sz="1800" spc="42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de </a:t>
            </a:r>
            <a:r>
              <a:rPr sz="1800" dirty="0">
                <a:latin typeface="Arial MT"/>
                <a:cs typeface="Arial MT"/>
              </a:rPr>
              <a:t>microondas,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interacción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ondas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choque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láseres,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colisiones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haces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energía,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vapores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2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altas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temperaturas,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arcos</a:t>
            </a:r>
            <a:r>
              <a:rPr sz="1800" spc="22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eléctricos, </a:t>
            </a:r>
            <a:r>
              <a:rPr sz="1800" dirty="0">
                <a:latin typeface="Arial MT"/>
                <a:cs typeface="Arial MT"/>
              </a:rPr>
              <a:t>etcétera,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vez,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cada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presenta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diversas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variantes.</a:t>
            </a:r>
            <a:endParaRPr sz="180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Un</a:t>
            </a:r>
            <a:r>
              <a:rPr sz="1800" spc="434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ejemplo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son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reactores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procesamiento</a:t>
            </a:r>
            <a:r>
              <a:rPr sz="1800" spc="4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materiales</a:t>
            </a:r>
            <a:r>
              <a:rPr sz="1800" spc="45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donde </a:t>
            </a:r>
            <a:r>
              <a:rPr sz="1800" dirty="0">
                <a:latin typeface="Arial MT"/>
                <a:cs typeface="Arial MT"/>
              </a:rPr>
              <a:t>pueden</a:t>
            </a:r>
            <a:r>
              <a:rPr sz="1800" spc="1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utilizarse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campos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eléctricos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constantes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variables,</a:t>
            </a:r>
            <a:r>
              <a:rPr sz="1800" spc="1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1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primero</a:t>
            </a:r>
            <a:r>
              <a:rPr sz="1800" spc="1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ionizan</a:t>
            </a:r>
            <a:r>
              <a:rPr sz="1800" spc="17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el </a:t>
            </a:r>
            <a:r>
              <a:rPr sz="1800" dirty="0">
                <a:latin typeface="Arial MT"/>
                <a:cs typeface="Arial MT"/>
              </a:rPr>
              <a:t>átomo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luego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aceleran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10" dirty="0">
                <a:latin typeface="Arial MT"/>
                <a:cs typeface="Arial MT"/>
              </a:rPr>
              <a:t> positivos.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La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transferencia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pesadas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(iones,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spc="-50" dirty="0">
                <a:latin typeface="Arial MT"/>
                <a:cs typeface="Arial MT"/>
              </a:rPr>
              <a:t>o </a:t>
            </a:r>
            <a:r>
              <a:rPr sz="1800" dirty="0">
                <a:latin typeface="Arial MT"/>
                <a:cs typeface="Arial MT"/>
              </a:rPr>
              <a:t>moléculas)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vía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colisiones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muy  lenta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debido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gran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diferencia</a:t>
            </a:r>
            <a:r>
              <a:rPr sz="1800" spc="1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masa.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spc="-25" dirty="0">
                <a:latin typeface="Arial MT"/>
                <a:cs typeface="Arial MT"/>
              </a:rPr>
              <a:t>Sin </a:t>
            </a:r>
            <a:r>
              <a:rPr sz="1800" dirty="0">
                <a:latin typeface="Arial MT"/>
                <a:cs typeface="Arial MT"/>
              </a:rPr>
              <a:t>embargo,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confina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gas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cámara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presión,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tiene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menor </a:t>
            </a:r>
            <a:r>
              <a:rPr sz="1800" dirty="0">
                <a:latin typeface="Arial MT"/>
                <a:cs typeface="Arial MT"/>
              </a:rPr>
              <a:t>frecuencia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colisión,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implica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mayor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recorrido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promedio,</a:t>
            </a:r>
            <a:r>
              <a:rPr sz="1800" spc="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los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pueden acumular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suficiente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 para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producir,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 choques,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ionización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excitación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energética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más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pesadas.</a:t>
            </a:r>
            <a:endParaRPr sz="180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De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esta</a:t>
            </a:r>
            <a:r>
              <a:rPr sz="1800" spc="1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posible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generar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1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ionizadas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(las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pueden </a:t>
            </a:r>
            <a:r>
              <a:rPr sz="1800" dirty="0">
                <a:latin typeface="Arial MT"/>
                <a:cs typeface="Arial MT"/>
              </a:rPr>
              <a:t>ser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químicamente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muy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reactivas)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luego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intervienen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1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procesos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físicos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8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químicos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interactuar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material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desea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procesar.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9563"/>
            <a:ext cx="6428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ALGUNAS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TÉCNICAS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PROCESAMIENTO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POR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PLASMA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486536"/>
            <a:ext cx="89877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8640" algn="l"/>
                <a:tab pos="1555115" algn="l"/>
                <a:tab pos="1976755" algn="l"/>
                <a:tab pos="3644900" algn="l"/>
                <a:tab pos="4142740" algn="l"/>
                <a:tab pos="5048250" algn="l"/>
                <a:tab pos="5584825" algn="l"/>
                <a:tab pos="6185535" algn="l"/>
                <a:tab pos="7216140" algn="l"/>
                <a:tab pos="7842250" algn="l"/>
                <a:tab pos="8252459" algn="l"/>
              </a:tabLst>
            </a:pPr>
            <a:r>
              <a:rPr sz="1800" spc="-25" dirty="0">
                <a:latin typeface="Arial MT"/>
                <a:cs typeface="Arial MT"/>
              </a:rPr>
              <a:t>Las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técnicas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de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procesamiento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por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plasma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son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muy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variadas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0" dirty="0">
                <a:latin typeface="Arial MT"/>
                <a:cs typeface="Arial MT"/>
              </a:rPr>
              <a:t>pero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es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posible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608456"/>
            <a:ext cx="8989060" cy="33788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00"/>
              </a:spcBef>
            </a:pPr>
            <a:r>
              <a:rPr sz="1800" dirty="0">
                <a:latin typeface="Arial MT"/>
                <a:cs typeface="Arial MT"/>
              </a:rPr>
              <a:t>clasificarlas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dos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grandes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grupos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según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energía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interna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requiere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plasma.</a:t>
            </a:r>
            <a:endParaRPr sz="1800">
              <a:latin typeface="Arial MT"/>
              <a:cs typeface="Arial MT"/>
            </a:endParaRPr>
          </a:p>
          <a:p>
            <a:pPr marL="299085" marR="8255" indent="-287020" algn="just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Arial MT"/>
                <a:cs typeface="Arial MT"/>
              </a:rPr>
              <a:t>Los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“plasmas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térmicos” son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 que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poseen</a:t>
            </a:r>
            <a:r>
              <a:rPr sz="1800" spc="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alta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densidad</a:t>
            </a:r>
            <a:r>
              <a:rPr sz="1800" spc="-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partículas </a:t>
            </a:r>
            <a:r>
              <a:rPr sz="1800" spc="-10" dirty="0">
                <a:latin typeface="Arial MT"/>
                <a:cs typeface="Arial MT"/>
              </a:rPr>
              <a:t>cargadas </a:t>
            </a:r>
            <a:r>
              <a:rPr sz="1800" dirty="0">
                <a:latin typeface="Arial MT"/>
                <a:cs typeface="Arial MT"/>
              </a:rPr>
              <a:t>(es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decir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formadas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electrones,</a:t>
            </a:r>
            <a:r>
              <a:rPr sz="1800" spc="2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positivos</a:t>
            </a:r>
            <a:r>
              <a:rPr sz="1800" spc="2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2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menor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cantidad</a:t>
            </a:r>
            <a:r>
              <a:rPr sz="1800" spc="229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3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átomos excitados).</a:t>
            </a:r>
            <a:endParaRPr sz="1800">
              <a:latin typeface="Arial MT"/>
              <a:cs typeface="Arial MT"/>
            </a:endParaRPr>
          </a:p>
          <a:p>
            <a:pPr marL="299085" marR="8255" indent="-287020" algn="just">
              <a:lnSpc>
                <a:spcPct val="100000"/>
              </a:lnSpc>
              <a:spcBef>
                <a:spcPts val="1200"/>
              </a:spcBef>
              <a:buFont typeface="Wingdings"/>
              <a:buChar char=""/>
              <a:tabLst>
                <a:tab pos="299085" algn="l"/>
              </a:tabLst>
            </a:pPr>
            <a:r>
              <a:rPr sz="1800" dirty="0">
                <a:latin typeface="Arial MT"/>
                <a:cs typeface="Arial MT"/>
              </a:rPr>
              <a:t>Los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“plasmas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fríos”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poseen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densidad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baja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(por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está</a:t>
            </a:r>
            <a:r>
              <a:rPr sz="1800" spc="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formado</a:t>
            </a:r>
            <a:r>
              <a:rPr sz="1800" spc="2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no </a:t>
            </a:r>
            <a:r>
              <a:rPr sz="1800" dirty="0">
                <a:latin typeface="Arial MT"/>
                <a:cs typeface="Arial MT"/>
              </a:rPr>
              <a:t>solo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iones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positivos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electrones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sino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también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átomos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neutros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moléculas).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Cada</a:t>
            </a:r>
            <a:r>
              <a:rPr sz="1800" spc="3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uno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estos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agrupa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una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cantidad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técnicas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que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3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aplican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en </a:t>
            </a:r>
            <a:r>
              <a:rPr sz="1800" dirty="0">
                <a:latin typeface="Arial MT"/>
                <a:cs typeface="Arial MT"/>
              </a:rPr>
              <a:t>diversos</a:t>
            </a:r>
            <a:r>
              <a:rPr sz="1800" spc="3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procesos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industria.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caso</a:t>
            </a:r>
            <a:r>
              <a:rPr sz="1800" spc="3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3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3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fríos,</a:t>
            </a:r>
            <a:r>
              <a:rPr sz="1800" spc="3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3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técnicas</a:t>
            </a:r>
            <a:r>
              <a:rPr sz="1800" spc="39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se </a:t>
            </a:r>
            <a:r>
              <a:rPr sz="1800" dirty="0">
                <a:latin typeface="Arial MT"/>
                <a:cs typeface="Arial MT"/>
              </a:rPr>
              <a:t>pueden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subdividir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además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PVD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(Physical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Vapor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Deposition)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CVD </a:t>
            </a:r>
            <a:r>
              <a:rPr sz="1800" dirty="0">
                <a:latin typeface="Arial MT"/>
                <a:cs typeface="Arial MT"/>
              </a:rPr>
              <a:t>(Chemical</a:t>
            </a:r>
            <a:r>
              <a:rPr sz="1800" spc="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Vapor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Deposition),</a:t>
            </a:r>
            <a:r>
              <a:rPr sz="1800" spc="2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ambos</a:t>
            </a:r>
            <a:r>
              <a:rPr sz="1800" spc="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son  bastante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utilizados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la</a:t>
            </a:r>
            <a:r>
              <a:rPr sz="1800" spc="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formación</a:t>
            </a:r>
            <a:r>
              <a:rPr sz="1800" spc="10" dirty="0">
                <a:latin typeface="Arial MT"/>
                <a:cs typeface="Arial MT"/>
              </a:rPr>
              <a:t>  </a:t>
            </a:r>
            <a:r>
              <a:rPr sz="1800" spc="-25" dirty="0">
                <a:latin typeface="Arial MT"/>
                <a:cs typeface="Arial MT"/>
              </a:rPr>
              <a:t>de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3961892"/>
            <a:ext cx="89839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40535" algn="l"/>
                <a:tab pos="2540635" algn="l"/>
                <a:tab pos="3822700" algn="l"/>
                <a:tab pos="5133975" algn="l"/>
                <a:tab pos="5731510" algn="l"/>
                <a:tab pos="7217409" algn="l"/>
                <a:tab pos="7701915" algn="l"/>
                <a:tab pos="8108950" algn="l"/>
              </a:tabLst>
            </a:pPr>
            <a:r>
              <a:rPr sz="1800" spc="-10" dirty="0">
                <a:latin typeface="Arial MT"/>
                <a:cs typeface="Arial MT"/>
              </a:rPr>
              <a:t>recubrimientos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0" dirty="0">
                <a:latin typeface="Arial MT"/>
                <a:cs typeface="Arial MT"/>
              </a:rPr>
              <a:t>sobre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materiales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(sustratos)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con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aplicaciones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en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5" dirty="0">
                <a:latin typeface="Arial MT"/>
                <a:cs typeface="Arial MT"/>
              </a:rPr>
              <a:t>la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industria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083619"/>
            <a:ext cx="8987155" cy="267843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300"/>
              </a:spcBef>
            </a:pPr>
            <a:r>
              <a:rPr sz="1800" dirty="0">
                <a:latin typeface="Arial MT"/>
                <a:cs typeface="Arial MT"/>
              </a:rPr>
              <a:t>metalmecánica,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aeroespacial,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automovilística,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energética,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entre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otras.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0"/>
              </a:spcBef>
            </a:pPr>
            <a:r>
              <a:rPr sz="1800" dirty="0">
                <a:latin typeface="Arial MT"/>
                <a:cs typeface="Arial MT"/>
              </a:rPr>
              <a:t>Si</a:t>
            </a:r>
            <a:r>
              <a:rPr sz="1800" spc="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recubrimiento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produce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evaporación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bombardeo</a:t>
            </a:r>
            <a:r>
              <a:rPr sz="1800" spc="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dentro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plasma,</a:t>
            </a:r>
            <a:r>
              <a:rPr sz="1800" spc="6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se </a:t>
            </a:r>
            <a:r>
              <a:rPr sz="1800" dirty="0">
                <a:latin typeface="Arial MT"/>
                <a:cs typeface="Arial MT"/>
              </a:rPr>
              <a:t>trata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primero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(PVD),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pero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si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recubrimiento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forma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por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reacciones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químicas</a:t>
            </a:r>
            <a:r>
              <a:rPr sz="1800" spc="9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con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sustrato,</a:t>
            </a:r>
            <a:r>
              <a:rPr sz="1800" spc="-1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trata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segundo </a:t>
            </a:r>
            <a:r>
              <a:rPr sz="1800" spc="-10" dirty="0">
                <a:latin typeface="Arial MT"/>
                <a:cs typeface="Arial MT"/>
              </a:rPr>
              <a:t>(CVD).</a:t>
            </a:r>
            <a:endParaRPr sz="180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  <a:spcBef>
                <a:spcPts val="1205"/>
              </a:spcBef>
            </a:pPr>
            <a:r>
              <a:rPr sz="1800" dirty="0">
                <a:latin typeface="Arial MT"/>
                <a:cs typeface="Arial MT"/>
              </a:rPr>
              <a:t>En</a:t>
            </a:r>
            <a:r>
              <a:rPr sz="1800" spc="8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este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grupo</a:t>
            </a:r>
            <a:r>
              <a:rPr sz="1800" spc="10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también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encuentran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plasmas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9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modificación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superficial,</a:t>
            </a:r>
            <a:r>
              <a:rPr sz="1800" spc="10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donde </a:t>
            </a:r>
            <a:r>
              <a:rPr sz="1800" dirty="0">
                <a:latin typeface="Arial MT"/>
                <a:cs typeface="Arial MT"/>
              </a:rPr>
              <a:t>las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nuevas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características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material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se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deben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recubrimiento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al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mismo</a:t>
            </a:r>
            <a:r>
              <a:rPr sz="1800" spc="12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tiempo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al </a:t>
            </a:r>
            <a:r>
              <a:rPr sz="1800" dirty="0">
                <a:latin typeface="Arial MT"/>
                <a:cs typeface="Arial MT"/>
              </a:rPr>
              <a:t>diseño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o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figura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impresa</a:t>
            </a:r>
            <a:r>
              <a:rPr sz="1800" spc="1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sobre</a:t>
            </a:r>
            <a:r>
              <a:rPr sz="1800" spc="1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sustrato,</a:t>
            </a:r>
            <a:r>
              <a:rPr sz="1800" spc="1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técnica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fundamental</a:t>
            </a:r>
            <a:r>
              <a:rPr sz="1800" spc="1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para</a:t>
            </a:r>
            <a:r>
              <a:rPr sz="1800" spc="1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desarrollo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140" dirty="0">
                <a:latin typeface="Arial MT"/>
                <a:cs typeface="Arial MT"/>
              </a:rPr>
              <a:t> </a:t>
            </a:r>
            <a:r>
              <a:rPr sz="1800" spc="-25" dirty="0">
                <a:latin typeface="Arial MT"/>
                <a:cs typeface="Arial MT"/>
              </a:rPr>
              <a:t>la </a:t>
            </a:r>
            <a:r>
              <a:rPr sz="1800" dirty="0">
                <a:latin typeface="Arial MT"/>
                <a:cs typeface="Arial MT"/>
              </a:rPr>
              <a:t>microelectrónica</a:t>
            </a:r>
            <a:r>
              <a:rPr sz="1800" spc="-3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(proceso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también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conocido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como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“plasma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etching”).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17" y="41902"/>
            <a:ext cx="8917399" cy="68160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2212</Words>
  <Application>Microsoft Office PowerPoint</Application>
  <PresentationFormat>Presentación en pantalla (4:3)</PresentationFormat>
  <Paragraphs>115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Arial MT</vt:lpstr>
      <vt:lpstr>Calibri</vt:lpstr>
      <vt:lpstr>Wingdings</vt:lpstr>
      <vt:lpstr>Office Theme</vt:lpstr>
      <vt:lpstr>PROCESO DE RECUBRIMIENTOS BASADOS EN DEPOSICIÓN POR PLASMA</vt:lpstr>
      <vt:lpstr>El término “plasma” se utiliza para definir un estado de la materia (“a veces referido como “cuarto estado de la materia”)</vt:lpstr>
      <vt:lpstr>Presentación de PowerPoint</vt:lpstr>
      <vt:lpstr>Presentación de PowerPoint</vt:lpstr>
      <vt:lpstr>Dependiendo de su energía, distinguimos entre plasma caliente y plasma frío.</vt:lpstr>
      <vt:lpstr>Presentación de PowerPoint</vt:lpstr>
      <vt:lpstr>CÓMO SE OBTIENE? Para que la materia alcance el estado de plasma, se pueden  utilizar  diversas  técnicas  que  le  transfieran energía, las cuales utilizan diferentes procesos físicos.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PARA QUE UTILIZA ESTE PROCESO Y POR QUE ES TAN IMPORTANTE: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Hector Suchowiercha</dc:creator>
  <cp:lastModifiedBy>USUARIO</cp:lastModifiedBy>
  <cp:revision>1</cp:revision>
  <dcterms:created xsi:type="dcterms:W3CDTF">2026-04-03T12:29:55Z</dcterms:created>
  <dcterms:modified xsi:type="dcterms:W3CDTF">2026-04-03T12:31:20Z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2026-04-03T00:00:00Z</vt:filetime>
  </property>
  <property fmtid="{D5CDD505-2E9C-101B-9397-08002B2CF9AE}" pid="5" name="Producer">
    <vt:lpwstr>Microsoft® PowerPoint® 2010</vt:lpwstr>
  </property>
</Properties>
</file>