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504" r:id="rId2"/>
    <p:sldId id="554" r:id="rId3"/>
    <p:sldId id="558" r:id="rId4"/>
    <p:sldId id="562" r:id="rId5"/>
    <p:sldId id="557" r:id="rId6"/>
    <p:sldId id="559" r:id="rId7"/>
    <p:sldId id="561" r:id="rId8"/>
    <p:sldId id="560" r:id="rId9"/>
    <p:sldId id="567" r:id="rId10"/>
    <p:sldId id="566" r:id="rId11"/>
    <p:sldId id="565" r:id="rId12"/>
    <p:sldId id="568" r:id="rId13"/>
    <p:sldId id="564" r:id="rId14"/>
    <p:sldId id="569" r:id="rId15"/>
    <p:sldId id="556" r:id="rId16"/>
    <p:sldId id="570" r:id="rId17"/>
    <p:sldId id="571" r:id="rId18"/>
    <p:sldId id="573" r:id="rId19"/>
    <p:sldId id="572" r:id="rId20"/>
    <p:sldId id="576" r:id="rId21"/>
    <p:sldId id="575" r:id="rId22"/>
    <p:sldId id="574" r:id="rId23"/>
    <p:sldId id="577" r:id="rId24"/>
    <p:sldId id="582" r:id="rId25"/>
    <p:sldId id="578" r:id="rId26"/>
    <p:sldId id="579" r:id="rId27"/>
    <p:sldId id="580" r:id="rId28"/>
    <p:sldId id="581" r:id="rId29"/>
    <p:sldId id="583" r:id="rId30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800000"/>
    <a:srgbClr val="CC00FF"/>
    <a:srgbClr val="006600"/>
    <a:srgbClr val="0000FF"/>
    <a:srgbClr val="6600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0" autoAdjust="0"/>
    <p:restoredTop sz="92374" autoAdjust="0"/>
  </p:normalViewPr>
  <p:slideViewPr>
    <p:cSldViewPr>
      <p:cViewPr>
        <p:scale>
          <a:sx n="66" d="100"/>
          <a:sy n="66" d="100"/>
        </p:scale>
        <p:origin x="-62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138CCE-B1EE-4DCA-9710-AB8A1DEEB5A4}" type="datetimeFigureOut">
              <a:rPr lang="es-AR"/>
              <a:pPr>
                <a:defRPr/>
              </a:pPr>
              <a:t>06/07/2020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F78D26-84E4-49FC-8EC7-0695F3B5468F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grpSp>
        <p:nvGrpSpPr>
          <p:cNvPr id="5" name="1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4EE1686-3D5B-46F6-8A0F-C676CE16AE67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569D2B2-1177-463F-9BDE-C42A8EBB635E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13D-7E12-4012-AAF7-F7F9FD6FDA13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2B704-F835-4478-87E9-81E71650AF91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B437-3E0E-4F6E-945A-150CD1042CBB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73A1B-1AE8-4899-82C8-D7B536C34635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B715B-9FF1-448D-90D4-D7C6E2542526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A7196-F312-4E4E-B4C4-2B1BD1A93D9B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81A99-DBC2-4021-ADA4-814A40D12DB7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CDEC0-9F01-47C5-8C70-ADC943A2EB4A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85F14-3774-4A24-B235-148C2399426A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2325-D97E-4FC1-AFA5-7B50D99FA271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C934-A372-4993-B388-90A5EF4C0482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B0F2A-AEB3-4F60-8ECB-288775CD580F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CC909-0C52-46AC-AD5F-D9C183C21FB3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36F7F-E5FF-47EB-988B-494FCCBF09D5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B97F-EBC7-4468-9BF1-2AE022A9DC8C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BEFB2-4707-46B6-930F-0608A10D0C1A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4D0E-78AD-46E0-8DD4-95058679BE57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2DD5D-A0F6-4F05-97BD-FDA158892FCA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dirty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1DA4298-1345-4F24-A4E3-8EB0503DD484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43613AC-EA9D-49CC-9F54-8DBB6EB98BB0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C29FF12-1F9D-48CD-A21A-ACD731D883C8}" type="datetimeFigureOut">
              <a:rPr lang="es-AR"/>
              <a:pPr>
                <a:defRPr/>
              </a:pPr>
              <a:t>06/07/2020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ABA58A9-A9B9-442B-8373-CB0480FC5021}" type="slidenum">
              <a:rPr lang="es-AR"/>
              <a:pPr>
                <a:defRPr/>
              </a:pPr>
              <a:t>‹#›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8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581025"/>
            <a:ext cx="91440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>
              <a:lnSpc>
                <a:spcPct val="190000"/>
              </a:lnSpc>
            </a:pPr>
            <a:r>
              <a:rPr lang="es-AR" sz="9600"/>
              <a:t>Bloque 5</a:t>
            </a:r>
          </a:p>
          <a:p>
            <a:pPr algn="ctr">
              <a:lnSpc>
                <a:spcPct val="170000"/>
              </a:lnSpc>
            </a:pPr>
            <a:r>
              <a:rPr lang="es-AR" sz="6000" b="1"/>
              <a:t>Tratamiento Superficial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es-ES" sz="3600" b="1">
                <a:solidFill>
                  <a:srgbClr val="6600CC"/>
                </a:solidFill>
              </a:rPr>
              <a:t>Disolventes Orgánicos</a:t>
            </a:r>
          </a:p>
          <a:p>
            <a:pPr>
              <a:lnSpc>
                <a:spcPct val="160000"/>
              </a:lnSpc>
            </a:pPr>
            <a:r>
              <a:rPr lang="es-ES" sz="3600"/>
              <a:t>Componentes Grasos Solubles</a:t>
            </a:r>
          </a:p>
          <a:p>
            <a:pPr>
              <a:lnSpc>
                <a:spcPct val="160000"/>
              </a:lnSpc>
            </a:pPr>
            <a:endParaRPr lang="es-ES" sz="3600"/>
          </a:p>
          <a:p>
            <a:pPr>
              <a:lnSpc>
                <a:spcPct val="160000"/>
              </a:lnSpc>
            </a:pPr>
            <a:r>
              <a:rPr lang="es-ES" sz="3600"/>
              <a:t>        </a:t>
            </a:r>
            <a:r>
              <a:rPr lang="es-ES" sz="3600" b="1"/>
              <a:t>- Vapor.</a:t>
            </a:r>
          </a:p>
          <a:p>
            <a:pPr>
              <a:lnSpc>
                <a:spcPct val="160000"/>
              </a:lnSpc>
            </a:pPr>
            <a:r>
              <a:rPr lang="es-ES" sz="3600" b="1"/>
              <a:t>        - Líquido/Mixto.</a:t>
            </a:r>
          </a:p>
          <a:p>
            <a:pPr>
              <a:lnSpc>
                <a:spcPct val="160000"/>
              </a:lnSpc>
            </a:pPr>
            <a:r>
              <a:rPr lang="es-ES" sz="3600" b="1"/>
              <a:t>        - Proyección.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42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s-ES" sz="3600" b="1">
                <a:solidFill>
                  <a:srgbClr val="6600CC"/>
                </a:solidFill>
              </a:rPr>
              <a:t>Medio Alcalino</a:t>
            </a:r>
          </a:p>
          <a:p>
            <a:pPr>
              <a:lnSpc>
                <a:spcPct val="110000"/>
              </a:lnSpc>
            </a:pPr>
            <a:r>
              <a:rPr lang="es-ES" sz="3600"/>
              <a:t>Sales Solubles en Agua. </a:t>
            </a:r>
          </a:p>
          <a:p>
            <a:pPr>
              <a:lnSpc>
                <a:spcPct val="110000"/>
              </a:lnSpc>
            </a:pPr>
            <a:endParaRPr lang="es-ES" sz="3600"/>
          </a:p>
          <a:p>
            <a:pPr algn="ctr">
              <a:lnSpc>
                <a:spcPct val="110000"/>
              </a:lnSpc>
            </a:pPr>
            <a:r>
              <a:rPr lang="es-ES" sz="3600" b="1"/>
              <a:t>NaOH      KOH      Na2CO3      Na2B4O7</a:t>
            </a:r>
            <a:r>
              <a:rPr lang="es-ES" sz="3600"/>
              <a:t> </a:t>
            </a:r>
          </a:p>
          <a:p>
            <a:pPr>
              <a:lnSpc>
                <a:spcPct val="110000"/>
              </a:lnSpc>
            </a:pPr>
            <a:r>
              <a:rPr lang="es-ES_tradnl" sz="3600"/>
              <a:t> </a:t>
            </a:r>
            <a:endParaRPr lang="es-ES" sz="3600"/>
          </a:p>
          <a:p>
            <a:pPr>
              <a:lnSpc>
                <a:spcPct val="140000"/>
              </a:lnSpc>
            </a:pPr>
            <a:r>
              <a:rPr lang="es-ES" sz="3600"/>
              <a:t>        </a:t>
            </a:r>
            <a:r>
              <a:rPr lang="es-ES" sz="3600" b="1"/>
              <a:t>- Inmersión.</a:t>
            </a:r>
          </a:p>
          <a:p>
            <a:pPr>
              <a:lnSpc>
                <a:spcPct val="140000"/>
              </a:lnSpc>
            </a:pPr>
            <a:r>
              <a:rPr lang="es-ES" sz="3600" b="1"/>
              <a:t>        - Aspersión.</a:t>
            </a:r>
          </a:p>
          <a:p>
            <a:pPr>
              <a:lnSpc>
                <a:spcPct val="140000"/>
              </a:lnSpc>
            </a:pPr>
            <a:r>
              <a:rPr lang="es-ES" sz="3600" b="1"/>
              <a:t>        - Pincel.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0" y="0"/>
            <a:ext cx="9144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>
                <a:solidFill>
                  <a:srgbClr val="FF0000"/>
                </a:solidFill>
              </a:rPr>
              <a:t>Decapado</a:t>
            </a:r>
          </a:p>
          <a:p>
            <a:endParaRPr lang="es-ES" sz="3600">
              <a:solidFill>
                <a:srgbClr val="FF0000"/>
              </a:solidFill>
            </a:endParaRPr>
          </a:p>
          <a:p>
            <a:r>
              <a:rPr lang="es-ES" sz="3600"/>
              <a:t>Elimina Impurezas Sólidas o Inorgánicas </a:t>
            </a:r>
          </a:p>
        </p:txBody>
      </p:sp>
      <p:sp>
        <p:nvSpPr>
          <p:cNvPr id="25602" name="AutoShape 3"/>
          <p:cNvSpPr>
            <a:spLocks noChangeArrowheads="1"/>
          </p:cNvSpPr>
          <p:nvPr/>
        </p:nvSpPr>
        <p:spPr bwMode="auto">
          <a:xfrm>
            <a:off x="2843213" y="2205038"/>
            <a:ext cx="3598862" cy="12588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FF0000"/>
                </a:solidFill>
              </a:rPr>
              <a:t>Químico</a:t>
            </a:r>
          </a:p>
        </p:txBody>
      </p:sp>
      <p:sp>
        <p:nvSpPr>
          <p:cNvPr id="25603" name="AutoShape 6"/>
          <p:cNvSpPr>
            <a:spLocks noChangeArrowheads="1"/>
          </p:cNvSpPr>
          <p:nvPr/>
        </p:nvSpPr>
        <p:spPr bwMode="auto">
          <a:xfrm>
            <a:off x="2843213" y="4005263"/>
            <a:ext cx="3598862" cy="12588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FF0000"/>
                </a:solidFill>
              </a:rPr>
              <a:t>Mecánico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30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90000"/>
              </a:lnSpc>
            </a:pPr>
            <a:r>
              <a:rPr lang="es-ES" sz="3600" b="1">
                <a:solidFill>
                  <a:srgbClr val="FF0000"/>
                </a:solidFill>
              </a:rPr>
              <a:t>Decapado Químico</a:t>
            </a:r>
          </a:p>
          <a:p>
            <a:pPr>
              <a:lnSpc>
                <a:spcPct val="190000"/>
              </a:lnSpc>
            </a:pPr>
            <a:endParaRPr lang="es-ES" sz="3600">
              <a:solidFill>
                <a:srgbClr val="FF0000"/>
              </a:solidFill>
            </a:endParaRPr>
          </a:p>
          <a:p>
            <a:pPr>
              <a:lnSpc>
                <a:spcPct val="190000"/>
              </a:lnSpc>
            </a:pPr>
            <a:r>
              <a:rPr lang="es-ES" sz="3600"/>
              <a:t>        </a:t>
            </a:r>
            <a:r>
              <a:rPr lang="es-ES" sz="3600" b="1"/>
              <a:t>- Medio acido </a:t>
            </a:r>
            <a:r>
              <a:rPr lang="es-ES" sz="2400" b="1"/>
              <a:t>(HCl    H2SO4    HF    H3PO4)</a:t>
            </a:r>
          </a:p>
          <a:p>
            <a:pPr>
              <a:lnSpc>
                <a:spcPct val="190000"/>
              </a:lnSpc>
            </a:pPr>
            <a:r>
              <a:rPr lang="es-ES" sz="3600" b="1"/>
              <a:t>        - Medio básico </a:t>
            </a:r>
            <a:r>
              <a:rPr lang="es-ES" sz="2400" b="1"/>
              <a:t>(Alambres)</a:t>
            </a:r>
          </a:p>
          <a:p>
            <a:pPr>
              <a:lnSpc>
                <a:spcPct val="190000"/>
              </a:lnSpc>
            </a:pPr>
            <a:r>
              <a:rPr lang="es-ES" sz="3600" b="1"/>
              <a:t>        - Electroquímico </a:t>
            </a:r>
            <a:r>
              <a:rPr lang="es-ES" sz="2400" b="1"/>
              <a:t>(Anódico – Catódico)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80000"/>
              </a:lnSpc>
            </a:pPr>
            <a:r>
              <a:rPr lang="es-ES" sz="3600" b="1">
                <a:solidFill>
                  <a:srgbClr val="FF0000"/>
                </a:solidFill>
              </a:rPr>
              <a:t>Decapado Mecánico</a:t>
            </a:r>
          </a:p>
          <a:p>
            <a:pPr>
              <a:lnSpc>
                <a:spcPct val="180000"/>
              </a:lnSpc>
            </a:pPr>
            <a:r>
              <a:rPr lang="es-ES" sz="3600"/>
              <a:t> </a:t>
            </a:r>
          </a:p>
          <a:p>
            <a:pPr>
              <a:lnSpc>
                <a:spcPct val="180000"/>
              </a:lnSpc>
            </a:pPr>
            <a:r>
              <a:rPr lang="es-ES" sz="3600"/>
              <a:t>        </a:t>
            </a:r>
            <a:r>
              <a:rPr lang="es-ES" sz="3600" b="1"/>
              <a:t>- Abrasivo</a:t>
            </a:r>
            <a:endParaRPr lang="es-ES" sz="3600"/>
          </a:p>
          <a:p>
            <a:pPr>
              <a:lnSpc>
                <a:spcPct val="180000"/>
              </a:lnSpc>
            </a:pPr>
            <a:r>
              <a:rPr lang="es-ES" sz="3600" b="1"/>
              <a:t>        - Arenado</a:t>
            </a:r>
            <a:endParaRPr lang="es-ES" sz="3600"/>
          </a:p>
          <a:p>
            <a:pPr>
              <a:lnSpc>
                <a:spcPct val="180000"/>
              </a:lnSpc>
            </a:pPr>
            <a:r>
              <a:rPr lang="es-ES" sz="3600" b="1"/>
              <a:t>        - Granallado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80000"/>
              </a:lnSpc>
            </a:pPr>
            <a:r>
              <a:rPr lang="es-ES" sz="3600" b="1">
                <a:solidFill>
                  <a:srgbClr val="0000FF"/>
                </a:solidFill>
              </a:rPr>
              <a:t>Electrodeposición</a:t>
            </a:r>
          </a:p>
          <a:p>
            <a:pPr>
              <a:lnSpc>
                <a:spcPct val="180000"/>
              </a:lnSpc>
            </a:pPr>
            <a:endParaRPr lang="es-ES" sz="3600" b="1">
              <a:solidFill>
                <a:srgbClr val="0000FF"/>
              </a:solidFill>
            </a:endParaRPr>
          </a:p>
          <a:p>
            <a:pPr eaLnBrk="0" hangingPunct="0">
              <a:lnSpc>
                <a:spcPct val="180000"/>
              </a:lnSpc>
              <a:spcBef>
                <a:spcPct val="20000"/>
              </a:spcBef>
            </a:pPr>
            <a:r>
              <a:rPr lang="es-AR" sz="3600"/>
              <a:t>Proceso electroquímico donde se depositan iones metálicos en una Pieza (cátodo), que está inmersa en solución electrolítica.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12875"/>
            <a:ext cx="8893175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3"/>
          <p:cNvSpPr>
            <a:spLocks noChangeArrowheads="1"/>
          </p:cNvSpPr>
          <p:nvPr/>
        </p:nvSpPr>
        <p:spPr bwMode="auto">
          <a:xfrm>
            <a:off x="3276600" y="1341438"/>
            <a:ext cx="4318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2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5003800" y="1341438"/>
            <a:ext cx="4318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2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3995738" y="1341438"/>
            <a:ext cx="719137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200" b="1"/>
              <a:t>-</a:t>
            </a: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0" y="3357563"/>
            <a:ext cx="215900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b="1"/>
              <a:t>Cuba</a:t>
            </a: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5795963" y="2276475"/>
            <a:ext cx="27368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/>
              <a:t>Pieza (Cátodo)</a:t>
            </a:r>
          </a:p>
        </p:txBody>
      </p:sp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5940425" y="3357563"/>
            <a:ext cx="2952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800" b="1"/>
              <a:t>Anodo</a:t>
            </a:r>
          </a:p>
        </p:txBody>
      </p:sp>
      <p:sp>
        <p:nvSpPr>
          <p:cNvPr id="29704" name="Rectangle 12"/>
          <p:cNvSpPr>
            <a:spLocks noChangeArrowheads="1"/>
          </p:cNvSpPr>
          <p:nvPr/>
        </p:nvSpPr>
        <p:spPr bwMode="auto">
          <a:xfrm>
            <a:off x="3348038" y="2636838"/>
            <a:ext cx="287337" cy="2159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9705" name="Rectangle 15"/>
          <p:cNvSpPr>
            <a:spLocks noChangeArrowheads="1"/>
          </p:cNvSpPr>
          <p:nvPr/>
        </p:nvSpPr>
        <p:spPr bwMode="auto">
          <a:xfrm>
            <a:off x="6084888" y="4076700"/>
            <a:ext cx="21590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800" b="1"/>
              <a:t>Electrolito</a:t>
            </a:r>
          </a:p>
        </p:txBody>
      </p:sp>
      <p:sp>
        <p:nvSpPr>
          <p:cNvPr id="29706" name="Rectangle 16"/>
          <p:cNvSpPr>
            <a:spLocks noChangeArrowheads="1"/>
          </p:cNvSpPr>
          <p:nvPr/>
        </p:nvSpPr>
        <p:spPr bwMode="auto">
          <a:xfrm>
            <a:off x="0" y="2603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sz="3600"/>
              <a:t>El Anodo será del Material a recubrir</a:t>
            </a:r>
            <a:endParaRPr lang="es-ES" sz="3600"/>
          </a:p>
        </p:txBody>
      </p:sp>
      <p:sp>
        <p:nvSpPr>
          <p:cNvPr id="29707" name="Rectangle 5"/>
          <p:cNvSpPr>
            <a:spLocks noChangeArrowheads="1"/>
          </p:cNvSpPr>
          <p:nvPr/>
        </p:nvSpPr>
        <p:spPr bwMode="auto">
          <a:xfrm>
            <a:off x="4643438" y="3357563"/>
            <a:ext cx="107950" cy="1079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3200" b="1"/>
          </a:p>
        </p:txBody>
      </p:sp>
      <p:sp>
        <p:nvSpPr>
          <p:cNvPr id="29708" name="Rectangle 5"/>
          <p:cNvSpPr>
            <a:spLocks noChangeArrowheads="1"/>
          </p:cNvSpPr>
          <p:nvPr/>
        </p:nvSpPr>
        <p:spPr bwMode="auto">
          <a:xfrm>
            <a:off x="8027988" y="4005263"/>
            <a:ext cx="107950" cy="1079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3200" b="1"/>
          </a:p>
        </p:txBody>
      </p:sp>
      <p:sp>
        <p:nvSpPr>
          <p:cNvPr id="29709" name="Rectangle 5"/>
          <p:cNvSpPr>
            <a:spLocks noChangeArrowheads="1"/>
          </p:cNvSpPr>
          <p:nvPr/>
        </p:nvSpPr>
        <p:spPr bwMode="auto">
          <a:xfrm>
            <a:off x="4859338" y="4149725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3200" b="1"/>
          </a:p>
        </p:txBody>
      </p:sp>
      <p:sp>
        <p:nvSpPr>
          <p:cNvPr id="29710" name="Rectangle 5"/>
          <p:cNvSpPr>
            <a:spLocks noChangeArrowheads="1"/>
          </p:cNvSpPr>
          <p:nvPr/>
        </p:nvSpPr>
        <p:spPr bwMode="auto">
          <a:xfrm>
            <a:off x="5435600" y="3573463"/>
            <a:ext cx="144463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3200" b="1"/>
          </a:p>
        </p:txBody>
      </p:sp>
      <p:sp>
        <p:nvSpPr>
          <p:cNvPr id="29711" name="Rectangle 5"/>
          <p:cNvSpPr>
            <a:spLocks noChangeArrowheads="1"/>
          </p:cNvSpPr>
          <p:nvPr/>
        </p:nvSpPr>
        <p:spPr bwMode="auto">
          <a:xfrm>
            <a:off x="2843213" y="3644900"/>
            <a:ext cx="18097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3200" b="1"/>
          </a:p>
        </p:txBody>
      </p:sp>
      <p:sp>
        <p:nvSpPr>
          <p:cNvPr id="29712" name="Line 10"/>
          <p:cNvSpPr>
            <a:spLocks noChangeShapeType="1"/>
          </p:cNvSpPr>
          <p:nvPr/>
        </p:nvSpPr>
        <p:spPr bwMode="auto">
          <a:xfrm flipH="1">
            <a:off x="5364163" y="3716338"/>
            <a:ext cx="6477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9713" name="Rectangle 13"/>
          <p:cNvSpPr>
            <a:spLocks noChangeArrowheads="1"/>
          </p:cNvSpPr>
          <p:nvPr/>
        </p:nvSpPr>
        <p:spPr bwMode="auto">
          <a:xfrm>
            <a:off x="5076825" y="2636838"/>
            <a:ext cx="287338" cy="2159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9714" name="Line 16"/>
          <p:cNvSpPr>
            <a:spLocks noChangeShapeType="1"/>
          </p:cNvSpPr>
          <p:nvPr/>
        </p:nvSpPr>
        <p:spPr bwMode="auto">
          <a:xfrm flipH="1">
            <a:off x="4859338" y="4292600"/>
            <a:ext cx="12588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9715" name="Line 14"/>
          <p:cNvSpPr>
            <a:spLocks noChangeShapeType="1"/>
          </p:cNvSpPr>
          <p:nvPr/>
        </p:nvSpPr>
        <p:spPr bwMode="auto">
          <a:xfrm flipH="1">
            <a:off x="4572000" y="2708275"/>
            <a:ext cx="1223963" cy="792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9716" name="Line 7"/>
          <p:cNvSpPr>
            <a:spLocks noChangeShapeType="1"/>
          </p:cNvSpPr>
          <p:nvPr/>
        </p:nvSpPr>
        <p:spPr bwMode="auto">
          <a:xfrm>
            <a:off x="1619250" y="3789363"/>
            <a:ext cx="143986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9717" name="Line 36"/>
          <p:cNvSpPr>
            <a:spLocks noChangeShapeType="1"/>
          </p:cNvSpPr>
          <p:nvPr/>
        </p:nvSpPr>
        <p:spPr bwMode="auto">
          <a:xfrm>
            <a:off x="3492500" y="1989138"/>
            <a:ext cx="0" cy="647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9718" name="Rectangle 38"/>
          <p:cNvSpPr>
            <a:spLocks noChangeArrowheads="1"/>
          </p:cNvSpPr>
          <p:nvPr/>
        </p:nvSpPr>
        <p:spPr bwMode="auto">
          <a:xfrm>
            <a:off x="4356100" y="1989138"/>
            <a:ext cx="71438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9719" name="Rectangle 40"/>
          <p:cNvSpPr>
            <a:spLocks noChangeArrowheads="1"/>
          </p:cNvSpPr>
          <p:nvPr/>
        </p:nvSpPr>
        <p:spPr bwMode="auto">
          <a:xfrm>
            <a:off x="3348038" y="1773238"/>
            <a:ext cx="2087562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9720" name="Line 41"/>
          <p:cNvSpPr>
            <a:spLocks noChangeShapeType="1"/>
          </p:cNvSpPr>
          <p:nvPr/>
        </p:nvSpPr>
        <p:spPr bwMode="auto">
          <a:xfrm>
            <a:off x="4356100" y="1916113"/>
            <a:ext cx="0" cy="1439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9721" name="Line 42"/>
          <p:cNvSpPr>
            <a:spLocks noChangeShapeType="1"/>
          </p:cNvSpPr>
          <p:nvPr/>
        </p:nvSpPr>
        <p:spPr bwMode="auto">
          <a:xfrm>
            <a:off x="3492500" y="1916113"/>
            <a:ext cx="0" cy="755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9722" name="Line 43"/>
          <p:cNvSpPr>
            <a:spLocks noChangeShapeType="1"/>
          </p:cNvSpPr>
          <p:nvPr/>
        </p:nvSpPr>
        <p:spPr bwMode="auto">
          <a:xfrm>
            <a:off x="5219700" y="1916113"/>
            <a:ext cx="0" cy="755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40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AR" sz="4400" b="1"/>
              <a:t>V = E x C x I x t</a:t>
            </a:r>
            <a:r>
              <a:rPr lang="es-AR"/>
              <a:t>      </a:t>
            </a:r>
          </a:p>
          <a:p>
            <a:pPr>
              <a:lnSpc>
                <a:spcPct val="130000"/>
              </a:lnSpc>
            </a:pPr>
            <a:r>
              <a:rPr lang="es-AR" sz="2000"/>
              <a:t>V= Volumen de metal recubierto (cm³).</a:t>
            </a:r>
          </a:p>
          <a:p>
            <a:pPr>
              <a:lnSpc>
                <a:spcPct val="130000"/>
              </a:lnSpc>
            </a:pPr>
            <a:r>
              <a:rPr lang="es-AR" sz="2000"/>
              <a:t>E= Eficiencia del cátodo.</a:t>
            </a:r>
          </a:p>
          <a:p>
            <a:pPr>
              <a:lnSpc>
                <a:spcPct val="130000"/>
              </a:lnSpc>
            </a:pPr>
            <a:r>
              <a:rPr lang="es-AR" sz="2000"/>
              <a:t>C= Constante de recubrimiento galvánico (cm³/Aseg)</a:t>
            </a:r>
          </a:p>
          <a:p>
            <a:pPr>
              <a:lnSpc>
                <a:spcPct val="130000"/>
              </a:lnSpc>
            </a:pPr>
            <a:r>
              <a:rPr lang="es-AR" sz="2000"/>
              <a:t>I= Corriente eléctrica (A)</a:t>
            </a:r>
          </a:p>
          <a:p>
            <a:pPr>
              <a:lnSpc>
                <a:spcPct val="130000"/>
              </a:lnSpc>
            </a:pPr>
            <a:r>
              <a:rPr lang="es-AR" sz="2000"/>
              <a:t>t= Tiempo (seg.)</a:t>
            </a:r>
          </a:p>
          <a:p>
            <a:pPr>
              <a:lnSpc>
                <a:spcPct val="130000"/>
              </a:lnSpc>
            </a:pPr>
            <a:endParaRPr lang="es-AR" sz="2000"/>
          </a:p>
          <a:p>
            <a:pPr algn="ctr">
              <a:lnSpc>
                <a:spcPct val="130000"/>
              </a:lnSpc>
            </a:pPr>
            <a:r>
              <a:rPr lang="es-AR" sz="4400" b="1"/>
              <a:t>d= V/A</a:t>
            </a:r>
          </a:p>
          <a:p>
            <a:pPr>
              <a:lnSpc>
                <a:spcPct val="130000"/>
              </a:lnSpc>
            </a:pPr>
            <a:r>
              <a:rPr lang="es-AR" sz="2000"/>
              <a:t>d= Espesor promedio del recubrimiento (cm).</a:t>
            </a:r>
          </a:p>
          <a:p>
            <a:pPr>
              <a:lnSpc>
                <a:spcPct val="130000"/>
              </a:lnSpc>
            </a:pPr>
            <a:r>
              <a:rPr lang="es-AR" sz="2000"/>
              <a:t>V= Volumen de metal recubierto (cm³).</a:t>
            </a:r>
          </a:p>
          <a:p>
            <a:pPr>
              <a:lnSpc>
                <a:spcPct val="130000"/>
              </a:lnSpc>
            </a:pPr>
            <a:r>
              <a:rPr lang="es-AR" sz="2000"/>
              <a:t>A= Area superficial de la pieza (cm²).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250825" y="692150"/>
            <a:ext cx="21590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Metal</a:t>
            </a: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auto">
          <a:xfrm>
            <a:off x="2411413" y="692150"/>
            <a:ext cx="21590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Electrolito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4572000" y="692150"/>
            <a:ext cx="21590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/>
              <a:t>Eficiencia     del Cátodo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6732588" y="692150"/>
            <a:ext cx="2159000" cy="71913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/>
              <a:t> C Galvánica</a:t>
            </a:r>
            <a:r>
              <a:rPr lang="es-ES" b="1"/>
              <a:t> </a:t>
            </a:r>
            <a:r>
              <a:rPr lang="es-ES" sz="1600" b="1"/>
              <a:t>(cm/Aseg) x 10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8532813" y="1052513"/>
            <a:ext cx="252412" cy="179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s-ES" sz="1400" b="1"/>
              <a:t>-5</a:t>
            </a:r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250825" y="1412875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Cadmio</a:t>
            </a:r>
          </a:p>
        </p:txBody>
      </p:sp>
      <p:sp>
        <p:nvSpPr>
          <p:cNvPr id="31751" name="Rectangle 8"/>
          <p:cNvSpPr>
            <a:spLocks noChangeArrowheads="1"/>
          </p:cNvSpPr>
          <p:nvPr/>
        </p:nvSpPr>
        <p:spPr bwMode="auto">
          <a:xfrm>
            <a:off x="250825" y="19891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Cobre</a:t>
            </a:r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250825" y="25654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Oro</a:t>
            </a:r>
          </a:p>
        </p:txBody>
      </p:sp>
      <p:sp>
        <p:nvSpPr>
          <p:cNvPr id="31753" name="Rectangle 13"/>
          <p:cNvSpPr>
            <a:spLocks noChangeArrowheads="1"/>
          </p:cNvSpPr>
          <p:nvPr/>
        </p:nvSpPr>
        <p:spPr bwMode="auto">
          <a:xfrm>
            <a:off x="250825" y="31416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Níquel</a:t>
            </a:r>
          </a:p>
        </p:txBody>
      </p:sp>
      <p:sp>
        <p:nvSpPr>
          <p:cNvPr id="31754" name="Rectangle 14"/>
          <p:cNvSpPr>
            <a:spLocks noChangeArrowheads="1"/>
          </p:cNvSpPr>
          <p:nvPr/>
        </p:nvSpPr>
        <p:spPr bwMode="auto">
          <a:xfrm>
            <a:off x="250825" y="37163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Plata</a:t>
            </a:r>
          </a:p>
        </p:txBody>
      </p:sp>
      <p:sp>
        <p:nvSpPr>
          <p:cNvPr id="31755" name="Rectangle 15"/>
          <p:cNvSpPr>
            <a:spLocks noChangeArrowheads="1"/>
          </p:cNvSpPr>
          <p:nvPr/>
        </p:nvSpPr>
        <p:spPr bwMode="auto">
          <a:xfrm>
            <a:off x="250825" y="42926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Estaño</a:t>
            </a:r>
          </a:p>
        </p:txBody>
      </p:sp>
      <p:sp>
        <p:nvSpPr>
          <p:cNvPr id="31756" name="Rectangle 16"/>
          <p:cNvSpPr>
            <a:spLocks noChangeArrowheads="1"/>
          </p:cNvSpPr>
          <p:nvPr/>
        </p:nvSpPr>
        <p:spPr bwMode="auto">
          <a:xfrm>
            <a:off x="250825" y="48688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Zinc</a:t>
            </a:r>
          </a:p>
        </p:txBody>
      </p:sp>
      <p:sp>
        <p:nvSpPr>
          <p:cNvPr id="31757" name="Rectangle 17"/>
          <p:cNvSpPr>
            <a:spLocks noChangeArrowheads="1"/>
          </p:cNvSpPr>
          <p:nvPr/>
        </p:nvSpPr>
        <p:spPr bwMode="auto">
          <a:xfrm>
            <a:off x="2411413" y="1412875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Cianuro</a:t>
            </a:r>
          </a:p>
        </p:txBody>
      </p:sp>
      <p:sp>
        <p:nvSpPr>
          <p:cNvPr id="31758" name="Rectangle 18"/>
          <p:cNvSpPr>
            <a:spLocks noChangeArrowheads="1"/>
          </p:cNvSpPr>
          <p:nvPr/>
        </p:nvSpPr>
        <p:spPr bwMode="auto">
          <a:xfrm>
            <a:off x="2411413" y="19891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Cianuro</a:t>
            </a:r>
          </a:p>
        </p:txBody>
      </p:sp>
      <p:sp>
        <p:nvSpPr>
          <p:cNvPr id="31759" name="Rectangle 19"/>
          <p:cNvSpPr>
            <a:spLocks noChangeArrowheads="1"/>
          </p:cNvSpPr>
          <p:nvPr/>
        </p:nvSpPr>
        <p:spPr bwMode="auto">
          <a:xfrm>
            <a:off x="2411413" y="25654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Cianuro</a:t>
            </a:r>
          </a:p>
        </p:txBody>
      </p:sp>
      <p:sp>
        <p:nvSpPr>
          <p:cNvPr id="31760" name="Rectangle 20"/>
          <p:cNvSpPr>
            <a:spLocks noChangeArrowheads="1"/>
          </p:cNvSpPr>
          <p:nvPr/>
        </p:nvSpPr>
        <p:spPr bwMode="auto">
          <a:xfrm>
            <a:off x="2411413" y="31416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Sulfato Acido</a:t>
            </a:r>
          </a:p>
        </p:txBody>
      </p:sp>
      <p:sp>
        <p:nvSpPr>
          <p:cNvPr id="31761" name="Rectangle 21"/>
          <p:cNvSpPr>
            <a:spLocks noChangeArrowheads="1"/>
          </p:cNvSpPr>
          <p:nvPr/>
        </p:nvSpPr>
        <p:spPr bwMode="auto">
          <a:xfrm>
            <a:off x="2411413" y="48688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Cloruro</a:t>
            </a:r>
          </a:p>
        </p:txBody>
      </p:sp>
      <p:sp>
        <p:nvSpPr>
          <p:cNvPr id="31762" name="Rectangle 22"/>
          <p:cNvSpPr>
            <a:spLocks noChangeArrowheads="1"/>
          </p:cNvSpPr>
          <p:nvPr/>
        </p:nvSpPr>
        <p:spPr bwMode="auto">
          <a:xfrm>
            <a:off x="2411413" y="42926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Sulfato Acido</a:t>
            </a:r>
          </a:p>
        </p:txBody>
      </p:sp>
      <p:sp>
        <p:nvSpPr>
          <p:cNvPr id="31763" name="Rectangle 23"/>
          <p:cNvSpPr>
            <a:spLocks noChangeArrowheads="1"/>
          </p:cNvSpPr>
          <p:nvPr/>
        </p:nvSpPr>
        <p:spPr bwMode="auto">
          <a:xfrm>
            <a:off x="2411413" y="37163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000" b="1"/>
              <a:t>Cianuro</a:t>
            </a:r>
          </a:p>
        </p:txBody>
      </p:sp>
      <p:sp>
        <p:nvSpPr>
          <p:cNvPr id="31764" name="Rectangle 24"/>
          <p:cNvSpPr>
            <a:spLocks noChangeArrowheads="1"/>
          </p:cNvSpPr>
          <p:nvPr/>
        </p:nvSpPr>
        <p:spPr bwMode="auto">
          <a:xfrm>
            <a:off x="4572000" y="1412875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0,90</a:t>
            </a:r>
          </a:p>
        </p:txBody>
      </p:sp>
      <p:sp>
        <p:nvSpPr>
          <p:cNvPr id="31765" name="Rectangle 25"/>
          <p:cNvSpPr>
            <a:spLocks noChangeArrowheads="1"/>
          </p:cNvSpPr>
          <p:nvPr/>
        </p:nvSpPr>
        <p:spPr bwMode="auto">
          <a:xfrm>
            <a:off x="4572000" y="19891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0,98</a:t>
            </a:r>
          </a:p>
        </p:txBody>
      </p:sp>
      <p:sp>
        <p:nvSpPr>
          <p:cNvPr id="31766" name="Rectangle 26"/>
          <p:cNvSpPr>
            <a:spLocks noChangeArrowheads="1"/>
          </p:cNvSpPr>
          <p:nvPr/>
        </p:nvSpPr>
        <p:spPr bwMode="auto">
          <a:xfrm>
            <a:off x="4572000" y="25654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0,80</a:t>
            </a:r>
          </a:p>
        </p:txBody>
      </p:sp>
      <p:sp>
        <p:nvSpPr>
          <p:cNvPr id="31767" name="Rectangle 27"/>
          <p:cNvSpPr>
            <a:spLocks noChangeArrowheads="1"/>
          </p:cNvSpPr>
          <p:nvPr/>
        </p:nvSpPr>
        <p:spPr bwMode="auto">
          <a:xfrm>
            <a:off x="4572000" y="31416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0,95</a:t>
            </a:r>
          </a:p>
        </p:txBody>
      </p:sp>
      <p:sp>
        <p:nvSpPr>
          <p:cNvPr id="31768" name="Rectangle 28"/>
          <p:cNvSpPr>
            <a:spLocks noChangeArrowheads="1"/>
          </p:cNvSpPr>
          <p:nvPr/>
        </p:nvSpPr>
        <p:spPr bwMode="auto">
          <a:xfrm>
            <a:off x="4572000" y="37163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1,00</a:t>
            </a:r>
          </a:p>
        </p:txBody>
      </p:sp>
      <p:sp>
        <p:nvSpPr>
          <p:cNvPr id="31769" name="Rectangle 29"/>
          <p:cNvSpPr>
            <a:spLocks noChangeArrowheads="1"/>
          </p:cNvSpPr>
          <p:nvPr/>
        </p:nvSpPr>
        <p:spPr bwMode="auto">
          <a:xfrm>
            <a:off x="4572000" y="42926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0,90</a:t>
            </a:r>
          </a:p>
        </p:txBody>
      </p:sp>
      <p:sp>
        <p:nvSpPr>
          <p:cNvPr id="31770" name="Rectangle 30"/>
          <p:cNvSpPr>
            <a:spLocks noChangeArrowheads="1"/>
          </p:cNvSpPr>
          <p:nvPr/>
        </p:nvSpPr>
        <p:spPr bwMode="auto">
          <a:xfrm>
            <a:off x="4572000" y="48688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0,95</a:t>
            </a:r>
          </a:p>
        </p:txBody>
      </p:sp>
      <p:sp>
        <p:nvSpPr>
          <p:cNvPr id="31771" name="Rectangle 31"/>
          <p:cNvSpPr>
            <a:spLocks noChangeArrowheads="1"/>
          </p:cNvSpPr>
          <p:nvPr/>
        </p:nvSpPr>
        <p:spPr bwMode="auto">
          <a:xfrm>
            <a:off x="6732588" y="1412875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6,73</a:t>
            </a:r>
          </a:p>
        </p:txBody>
      </p:sp>
      <p:sp>
        <p:nvSpPr>
          <p:cNvPr id="31772" name="Rectangle 32"/>
          <p:cNvSpPr>
            <a:spLocks noChangeArrowheads="1"/>
          </p:cNvSpPr>
          <p:nvPr/>
        </p:nvSpPr>
        <p:spPr bwMode="auto">
          <a:xfrm>
            <a:off x="6732588" y="19891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7,35</a:t>
            </a:r>
          </a:p>
        </p:txBody>
      </p:sp>
      <p:sp>
        <p:nvSpPr>
          <p:cNvPr id="31773" name="Rectangle 33"/>
          <p:cNvSpPr>
            <a:spLocks noChangeArrowheads="1"/>
          </p:cNvSpPr>
          <p:nvPr/>
        </p:nvSpPr>
        <p:spPr bwMode="auto">
          <a:xfrm>
            <a:off x="6732588" y="25654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10,6</a:t>
            </a:r>
          </a:p>
        </p:txBody>
      </p:sp>
      <p:sp>
        <p:nvSpPr>
          <p:cNvPr id="31774" name="Rectangle 34"/>
          <p:cNvSpPr>
            <a:spLocks noChangeArrowheads="1"/>
          </p:cNvSpPr>
          <p:nvPr/>
        </p:nvSpPr>
        <p:spPr bwMode="auto">
          <a:xfrm>
            <a:off x="6732588" y="31416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3,42</a:t>
            </a:r>
          </a:p>
        </p:txBody>
      </p:sp>
      <p:sp>
        <p:nvSpPr>
          <p:cNvPr id="31775" name="Rectangle 35"/>
          <p:cNvSpPr>
            <a:spLocks noChangeArrowheads="1"/>
          </p:cNvSpPr>
          <p:nvPr/>
        </p:nvSpPr>
        <p:spPr bwMode="auto">
          <a:xfrm>
            <a:off x="6732588" y="3716338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10,7</a:t>
            </a:r>
          </a:p>
        </p:txBody>
      </p:sp>
      <p:sp>
        <p:nvSpPr>
          <p:cNvPr id="31776" name="Rectangle 36"/>
          <p:cNvSpPr>
            <a:spLocks noChangeArrowheads="1"/>
          </p:cNvSpPr>
          <p:nvPr/>
        </p:nvSpPr>
        <p:spPr bwMode="auto">
          <a:xfrm>
            <a:off x="6732588" y="4292600"/>
            <a:ext cx="2159000" cy="5762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4,21</a:t>
            </a:r>
          </a:p>
        </p:txBody>
      </p:sp>
      <p:sp>
        <p:nvSpPr>
          <p:cNvPr id="31777" name="Rectangle 37"/>
          <p:cNvSpPr>
            <a:spLocks noChangeArrowheads="1"/>
          </p:cNvSpPr>
          <p:nvPr/>
        </p:nvSpPr>
        <p:spPr bwMode="auto">
          <a:xfrm>
            <a:off x="6732588" y="4868863"/>
            <a:ext cx="2159000" cy="5762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4,75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62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/>
              <a:t>Se recubre con cadmio una pieza de Fe de área superficial de 19,6 cm².</a:t>
            </a:r>
          </a:p>
          <a:p>
            <a:r>
              <a:rPr lang="es-AR"/>
              <a:t>Que grosor de chapeado promedio  se producirá , si se aplican 9 A en  12 minutos bajo baño electrolítico con cianuro.</a:t>
            </a:r>
          </a:p>
          <a:p>
            <a:endParaRPr lang="es-AR"/>
          </a:p>
          <a:p>
            <a:r>
              <a:rPr lang="es-AR"/>
              <a:t>A = 19,6 cm²</a:t>
            </a:r>
          </a:p>
          <a:p>
            <a:r>
              <a:rPr lang="es-AR"/>
              <a:t>E = 0,90</a:t>
            </a:r>
          </a:p>
          <a:p>
            <a:r>
              <a:rPr lang="es-AR"/>
              <a:t>C = 0,0000673 cm³/Aseg </a:t>
            </a:r>
          </a:p>
          <a:p>
            <a:r>
              <a:rPr lang="es-AR"/>
              <a:t>I  =  9 A</a:t>
            </a:r>
          </a:p>
          <a:p>
            <a:r>
              <a:rPr lang="es-AR"/>
              <a:t>t  = 12 min = 720 seg</a:t>
            </a:r>
          </a:p>
          <a:p>
            <a:pPr algn="ctr">
              <a:lnSpc>
                <a:spcPct val="120000"/>
              </a:lnSpc>
            </a:pPr>
            <a:r>
              <a:rPr lang="es-AR" sz="3600" b="1"/>
              <a:t>V = E x C x I x t</a:t>
            </a:r>
          </a:p>
          <a:p>
            <a:pPr>
              <a:lnSpc>
                <a:spcPct val="120000"/>
              </a:lnSpc>
            </a:pPr>
            <a:r>
              <a:rPr lang="es-AR"/>
              <a:t>V = 0,90 x 0,0000673 cm³/Aseg x 9 A x 720 seg = 0,3925 cm³   </a:t>
            </a:r>
          </a:p>
          <a:p>
            <a:pPr>
              <a:lnSpc>
                <a:spcPct val="120000"/>
              </a:lnSpc>
            </a:pPr>
            <a:endParaRPr lang="es-AR"/>
          </a:p>
          <a:p>
            <a:pPr algn="ctr">
              <a:lnSpc>
                <a:spcPct val="120000"/>
              </a:lnSpc>
            </a:pPr>
            <a:r>
              <a:rPr lang="es-AR" sz="3600" b="1"/>
              <a:t>d = V / A     </a:t>
            </a:r>
          </a:p>
          <a:p>
            <a:pPr>
              <a:lnSpc>
                <a:spcPct val="120000"/>
              </a:lnSpc>
            </a:pPr>
            <a:r>
              <a:rPr lang="es-AR"/>
              <a:t>d = 0,3925 cm³ / 19,6 cm² = 0,02 cm = </a:t>
            </a:r>
            <a:r>
              <a:rPr lang="es-AR" b="1"/>
              <a:t>0,2 mm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0" y="0"/>
            <a:ext cx="9144000" cy="553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" sz="3600" b="1"/>
              <a:t>Recubrimiento Metálico</a:t>
            </a:r>
          </a:p>
          <a:p>
            <a:pPr>
              <a:lnSpc>
                <a:spcPct val="110000"/>
              </a:lnSpc>
            </a:pPr>
            <a:endParaRPr lang="es-ES" sz="3600" b="1"/>
          </a:p>
          <a:p>
            <a:pPr>
              <a:lnSpc>
                <a:spcPct val="110000"/>
              </a:lnSpc>
            </a:pPr>
            <a:r>
              <a:rPr lang="es-ES" sz="3600"/>
              <a:t>Capa  delgada  de Material dispuesta en un  Elemento  Metálico  en  general  de sección elevada.</a:t>
            </a:r>
            <a:endParaRPr lang="es-AR" sz="3600"/>
          </a:p>
          <a:p>
            <a:pPr>
              <a:lnSpc>
                <a:spcPct val="110000"/>
              </a:lnSpc>
            </a:pPr>
            <a:r>
              <a:rPr lang="es-ES" sz="3600"/>
              <a:t> </a:t>
            </a:r>
            <a:endParaRPr lang="es-AR" sz="3600"/>
          </a:p>
          <a:p>
            <a:pPr>
              <a:lnSpc>
                <a:spcPct val="110000"/>
              </a:lnSpc>
            </a:pPr>
            <a:r>
              <a:rPr lang="es-ES" sz="3600"/>
              <a:t>Los Recubrimientos  se aplican para  lograr alguna Propiedad  Superficial deseada que no tiene el Metal Base.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AR" sz="3200"/>
              <a:t>Los Procesos Galvanoplásticos dependen de:</a:t>
            </a:r>
          </a:p>
          <a:p>
            <a:pPr>
              <a:lnSpc>
                <a:spcPct val="120000"/>
              </a:lnSpc>
            </a:pPr>
            <a:endParaRPr lang="es-AR" sz="3200"/>
          </a:p>
          <a:p>
            <a:pPr>
              <a:lnSpc>
                <a:spcPct val="120000"/>
              </a:lnSpc>
            </a:pPr>
            <a:r>
              <a:rPr lang="es-AR" sz="2400" b="1"/>
              <a:t>Tamaño y Geometría de la Pieza.</a:t>
            </a:r>
          </a:p>
          <a:p>
            <a:pPr>
              <a:lnSpc>
                <a:spcPct val="120000"/>
              </a:lnSpc>
            </a:pPr>
            <a:r>
              <a:rPr lang="es-AR" sz="2400" b="1"/>
              <a:t>Requisitos de Especificaciones.</a:t>
            </a:r>
          </a:p>
          <a:p>
            <a:pPr>
              <a:lnSpc>
                <a:spcPct val="120000"/>
              </a:lnSpc>
            </a:pPr>
            <a:r>
              <a:rPr lang="es-AR" sz="2400" b="1"/>
              <a:t>Tipo de Metal a recubrir.</a:t>
            </a:r>
            <a:r>
              <a:rPr lang="es-AR" sz="2400"/>
              <a:t> </a:t>
            </a:r>
          </a:p>
          <a:p>
            <a:pPr>
              <a:lnSpc>
                <a:spcPct val="120000"/>
              </a:lnSpc>
            </a:pPr>
            <a:endParaRPr lang="es-AR" sz="2400"/>
          </a:p>
          <a:p>
            <a:pPr>
              <a:lnSpc>
                <a:spcPct val="120000"/>
              </a:lnSpc>
            </a:pPr>
            <a:r>
              <a:rPr lang="es-AR" sz="3200"/>
              <a:t>Aplicación por: </a:t>
            </a:r>
          </a:p>
          <a:p>
            <a:pPr>
              <a:lnSpc>
                <a:spcPct val="120000"/>
              </a:lnSpc>
            </a:pPr>
            <a:endParaRPr lang="es-AR" sz="3200"/>
          </a:p>
          <a:p>
            <a:pPr>
              <a:lnSpc>
                <a:spcPct val="120000"/>
              </a:lnSpc>
            </a:pPr>
            <a:r>
              <a:rPr lang="es-AR" sz="2400" b="1"/>
              <a:t>Deposición en Tambor.</a:t>
            </a:r>
          </a:p>
          <a:p>
            <a:pPr>
              <a:lnSpc>
                <a:spcPct val="120000"/>
              </a:lnSpc>
            </a:pPr>
            <a:r>
              <a:rPr lang="es-AR" sz="2400" b="1"/>
              <a:t>Deposición en Estantes. </a:t>
            </a:r>
          </a:p>
          <a:p>
            <a:pPr>
              <a:lnSpc>
                <a:spcPct val="120000"/>
              </a:lnSpc>
            </a:pPr>
            <a:r>
              <a:rPr lang="es-AR" sz="2400" b="1"/>
              <a:t>Deposición en Tiras.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35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AR" sz="3600" b="1"/>
              <a:t>Instalaciones en Galvanoplastía</a:t>
            </a:r>
          </a:p>
          <a:p>
            <a:pPr>
              <a:lnSpc>
                <a:spcPct val="90000"/>
              </a:lnSpc>
            </a:pPr>
            <a:endParaRPr lang="es-AR" sz="3600" b="1"/>
          </a:p>
          <a:p>
            <a:pPr>
              <a:lnSpc>
                <a:spcPct val="90000"/>
              </a:lnSpc>
            </a:pPr>
            <a:r>
              <a:rPr lang="es-AR" sz="2400" b="1"/>
              <a:t>Sector de Trabajo</a:t>
            </a:r>
            <a:endParaRPr lang="es-AR" sz="2400"/>
          </a:p>
          <a:p>
            <a:pPr>
              <a:lnSpc>
                <a:spcPct val="90000"/>
              </a:lnSpc>
            </a:pPr>
            <a:endParaRPr lang="es-AR" sz="2400"/>
          </a:p>
          <a:p>
            <a:pPr>
              <a:lnSpc>
                <a:spcPct val="90000"/>
              </a:lnSpc>
            </a:pPr>
            <a:r>
              <a:rPr lang="es-AR" sz="2400" b="1"/>
              <a:t>Cubas Electrólíticas</a:t>
            </a:r>
            <a:r>
              <a:rPr lang="es-AR" sz="2400"/>
              <a:t> </a:t>
            </a:r>
            <a:endParaRPr lang="es-AR" sz="2400" b="1"/>
          </a:p>
          <a:p>
            <a:pPr>
              <a:lnSpc>
                <a:spcPct val="90000"/>
              </a:lnSpc>
            </a:pPr>
            <a:endParaRPr lang="es-AR" sz="2400" b="1"/>
          </a:p>
          <a:p>
            <a:pPr>
              <a:lnSpc>
                <a:spcPct val="90000"/>
              </a:lnSpc>
            </a:pPr>
            <a:r>
              <a:rPr lang="es-AR" sz="2400" b="1"/>
              <a:t>Anodos</a:t>
            </a:r>
          </a:p>
          <a:p>
            <a:pPr>
              <a:lnSpc>
                <a:spcPct val="90000"/>
              </a:lnSpc>
            </a:pPr>
            <a:endParaRPr lang="es-AR" sz="2400" b="1"/>
          </a:p>
          <a:p>
            <a:pPr>
              <a:lnSpc>
                <a:spcPct val="90000"/>
              </a:lnSpc>
            </a:pPr>
            <a:r>
              <a:rPr lang="es-AR" sz="2400" b="1"/>
              <a:t>Instalación Eeléctrica</a:t>
            </a:r>
          </a:p>
          <a:p>
            <a:pPr>
              <a:lnSpc>
                <a:spcPct val="90000"/>
              </a:lnSpc>
            </a:pPr>
            <a:endParaRPr lang="es-AR" sz="2400" b="1"/>
          </a:p>
          <a:p>
            <a:pPr>
              <a:lnSpc>
                <a:spcPct val="90000"/>
              </a:lnSpc>
            </a:pPr>
            <a:r>
              <a:rPr lang="es-AR" sz="2400" b="1"/>
              <a:t>Sistemas de Agitación</a:t>
            </a:r>
          </a:p>
          <a:p>
            <a:pPr>
              <a:lnSpc>
                <a:spcPct val="90000"/>
              </a:lnSpc>
            </a:pPr>
            <a:endParaRPr lang="es-AR" sz="2400" b="1"/>
          </a:p>
          <a:p>
            <a:pPr>
              <a:lnSpc>
                <a:spcPct val="90000"/>
              </a:lnSpc>
            </a:pPr>
            <a:r>
              <a:rPr lang="es-AR" sz="2400" b="1"/>
              <a:t>Sistemas de Enjuague</a:t>
            </a:r>
          </a:p>
          <a:p>
            <a:pPr>
              <a:lnSpc>
                <a:spcPct val="90000"/>
              </a:lnSpc>
            </a:pPr>
            <a:endParaRPr lang="es-AR" sz="2400" b="1"/>
          </a:p>
          <a:p>
            <a:pPr>
              <a:lnSpc>
                <a:spcPct val="90000"/>
              </a:lnSpc>
            </a:pPr>
            <a:r>
              <a:rPr lang="es-AR" sz="2400" b="1"/>
              <a:t>Métodos de Secado</a:t>
            </a:r>
            <a:endParaRPr lang="es-A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ChangeArrowheads="1"/>
          </p:cNvSpPr>
          <p:nvPr/>
        </p:nvSpPr>
        <p:spPr bwMode="auto">
          <a:xfrm>
            <a:off x="0" y="0"/>
            <a:ext cx="9144000" cy="573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AR" sz="3600" b="1">
                <a:solidFill>
                  <a:srgbClr val="6600CC"/>
                </a:solidFill>
              </a:rPr>
              <a:t>Inmersión en caliente</a:t>
            </a:r>
          </a:p>
          <a:p>
            <a:pPr algn="ctr"/>
            <a:endParaRPr lang="es-AR" sz="3600" b="1"/>
          </a:p>
          <a:p>
            <a:r>
              <a:rPr lang="es-AR" sz="3600" b="1">
                <a:solidFill>
                  <a:srgbClr val="6600CC"/>
                </a:solidFill>
              </a:rPr>
              <a:t>Galvanizado </a:t>
            </a:r>
            <a:r>
              <a:rPr lang="es-AR" sz="3600">
                <a:solidFill>
                  <a:srgbClr val="6600CC"/>
                </a:solidFill>
              </a:rPr>
              <a:t>(Zinc)</a:t>
            </a:r>
          </a:p>
          <a:p>
            <a:r>
              <a:rPr lang="es-AR" sz="3600" b="1">
                <a:solidFill>
                  <a:srgbClr val="6600CC"/>
                </a:solidFill>
              </a:rPr>
              <a:t>Aluminizado</a:t>
            </a:r>
            <a:r>
              <a:rPr lang="es-AR" sz="3600">
                <a:solidFill>
                  <a:srgbClr val="6600CC"/>
                </a:solidFill>
              </a:rPr>
              <a:t> (Aluminio)</a:t>
            </a:r>
          </a:p>
          <a:p>
            <a:r>
              <a:rPr lang="es-AR" sz="3600" b="1">
                <a:solidFill>
                  <a:srgbClr val="6600CC"/>
                </a:solidFill>
              </a:rPr>
              <a:t>Estañado</a:t>
            </a:r>
            <a:r>
              <a:rPr lang="es-AR" sz="3600">
                <a:solidFill>
                  <a:srgbClr val="6600CC"/>
                </a:solidFill>
              </a:rPr>
              <a:t> (Estaño)</a:t>
            </a:r>
          </a:p>
          <a:p>
            <a:endParaRPr lang="es-AR" sz="3600">
              <a:solidFill>
                <a:srgbClr val="6600CC"/>
              </a:solidFill>
            </a:endParaRPr>
          </a:p>
          <a:p>
            <a:r>
              <a:rPr lang="es-AR"/>
              <a:t>El  Galvanizado  aplica en  Piezas de acero y hierro  en un Proceso por lotes, como Láminas, Tiras, Tubos, Alambres en Operaciones continuas y automatizadas. El espesor recubierto oscila entre 0,04 mm y 0,09 mm según el tiempo de inmersión. La temperatura del baño es de 450 °C. </a:t>
            </a:r>
          </a:p>
          <a:p>
            <a:endParaRPr lang="es-AR"/>
          </a:p>
          <a:p>
            <a:r>
              <a:rPr lang="es-AR"/>
              <a:t>El Aluminizado otorga gran protección contra la corrosión, en algunos casos cinco veces más que el Galvanizado.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333375"/>
            <a:ext cx="914400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lang="es-ES_tradnl" sz="3600" b="1">
                <a:solidFill>
                  <a:srgbClr val="006600"/>
                </a:solidFill>
              </a:rPr>
              <a:t>Anodizado (Conversión Química)</a:t>
            </a:r>
          </a:p>
          <a:p>
            <a:pPr algn="just"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lang="es-ES_tradnl" sz="3600"/>
          </a:p>
          <a:p>
            <a:pPr algn="just"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lang="es-ES_tradnl" sz="3600"/>
              <a:t>El Anodizado (Pieza conectada al Anodo)   produce por un recubrimiento de óxido mediante una reacción electroquímica.</a:t>
            </a:r>
          </a:p>
          <a:p>
            <a:pPr algn="just"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lang="es-ES_tradnl" sz="3600"/>
          </a:p>
          <a:p>
            <a:pPr algn="just"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lang="es-ES_tradnl" sz="3600"/>
              <a:t>Se lo asocia principalmente al Aluminio, al Magnesio y al Titanio.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lang="es-ES_tradnl" sz="3600"/>
              <a:t>En   el   Anodizado   se  pueden  incorporar Tinturas  para crear una amplia variedad de colores, siendo muy común en el Aluminio. </a:t>
            </a:r>
          </a:p>
          <a:p>
            <a:pPr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endParaRPr lang="es-ES_tradnl" sz="3600"/>
          </a:p>
          <a:p>
            <a:pPr>
              <a:lnSpc>
                <a:spcPct val="120000"/>
              </a:lnSpc>
              <a:tabLst>
                <a:tab pos="1096963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  <a:tab pos="15087600" algn="l"/>
              </a:tabLst>
            </a:pPr>
            <a:r>
              <a:rPr lang="es-ES_tradnl" sz="3600"/>
              <a:t>Se logran recubrimientos mayor a 0,25 mm, mediante un Proceso nombrado Anodizado Duro,</a:t>
            </a:r>
            <a:r>
              <a:rPr lang="es-ES_tradnl" sz="3600" i="1"/>
              <a:t> </a:t>
            </a:r>
            <a:r>
              <a:rPr lang="es-ES_tradnl" sz="3600"/>
              <a:t>con notable resistencia  al desgaste y a la corrosión.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ChangeArrowheads="1"/>
          </p:cNvSpPr>
          <p:nvPr/>
        </p:nvSpPr>
        <p:spPr bwMode="auto">
          <a:xfrm>
            <a:off x="0" y="0"/>
            <a:ext cx="9144000" cy="602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ES" sz="3600" b="1">
                <a:solidFill>
                  <a:srgbClr val="800000"/>
                </a:solidFill>
              </a:rPr>
              <a:t>Pinturas (Recubrimiento Orgánico)</a:t>
            </a:r>
            <a:endParaRPr lang="es-AR" sz="3600" b="1">
              <a:solidFill>
                <a:srgbClr val="800000"/>
              </a:solidFill>
            </a:endParaRPr>
          </a:p>
          <a:p>
            <a:pPr algn="ctr">
              <a:lnSpc>
                <a:spcPct val="120000"/>
              </a:lnSpc>
            </a:pPr>
            <a:endParaRPr lang="es-ES" sz="3600" b="1">
              <a:solidFill>
                <a:srgbClr val="800000"/>
              </a:solidFill>
            </a:endParaRPr>
          </a:p>
          <a:p>
            <a:pPr>
              <a:lnSpc>
                <a:spcPct val="120000"/>
              </a:lnSpc>
            </a:pPr>
            <a:r>
              <a:rPr lang="es-ES" sz="3600"/>
              <a:t>La Pintura es una textura  líquida  o  espesa  que aplicada  en una superficie en forma de capas  finas,  se  convierte  en  una película relativamente    impermeable,   aislando   al objeto recubierto del medio exterior. </a:t>
            </a:r>
          </a:p>
          <a:p>
            <a:pPr>
              <a:lnSpc>
                <a:spcPct val="120000"/>
              </a:lnSpc>
            </a:pPr>
            <a:endParaRPr lang="es-ES" sz="3600"/>
          </a:p>
          <a:p>
            <a:pPr algn="ctr">
              <a:lnSpc>
                <a:spcPct val="120000"/>
              </a:lnSpc>
            </a:pPr>
            <a:r>
              <a:rPr lang="es-ES" sz="3600" b="1"/>
              <a:t>Formulación = Vehículo + Pigmento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ChangeArrowheads="1"/>
          </p:cNvSpPr>
          <p:nvPr/>
        </p:nvSpPr>
        <p:spPr bwMode="auto">
          <a:xfrm>
            <a:off x="0" y="0"/>
            <a:ext cx="9144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/>
              <a:t>El Vehículo está  formado por un disolvente y un aglutinante.</a:t>
            </a:r>
            <a:endParaRPr lang="es-AR" sz="3600"/>
          </a:p>
          <a:p>
            <a:endParaRPr lang="es-AR" sz="3600"/>
          </a:p>
          <a:p>
            <a:r>
              <a:rPr lang="es-ES" sz="3600"/>
              <a:t>El Pigmento posee distintas características como    inertes,  anticorrosivos,   ignífugos, dispersantes,   plastificantes,  etc.</a:t>
            </a:r>
            <a:endParaRPr lang="es-AR" sz="3600"/>
          </a:p>
          <a:p>
            <a:endParaRPr lang="es-AR" sz="3600"/>
          </a:p>
          <a:p>
            <a:r>
              <a:rPr lang="es-ES" sz="3600"/>
              <a:t>Una Pintura sin Pigmento, recibe el nombre de Barniz o Laca,  que  al  aplicarse  queda una capa transparente.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ChangeArrowheads="1"/>
          </p:cNvSpPr>
          <p:nvPr/>
        </p:nvSpPr>
        <p:spPr bwMode="auto">
          <a:xfrm>
            <a:off x="0" y="333375"/>
            <a:ext cx="914400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3600" b="1"/>
              <a:t>Tipos</a:t>
            </a:r>
          </a:p>
          <a:p>
            <a:pPr>
              <a:lnSpc>
                <a:spcPct val="80000"/>
              </a:lnSpc>
            </a:pPr>
            <a:endParaRPr lang="es-AR" sz="3600" b="1"/>
          </a:p>
          <a:p>
            <a:pPr>
              <a:lnSpc>
                <a:spcPct val="80000"/>
              </a:lnSpc>
            </a:pPr>
            <a:r>
              <a:rPr lang="es-ES" sz="3200" b="1"/>
              <a:t>Imprimación. </a:t>
            </a:r>
          </a:p>
          <a:p>
            <a:pPr>
              <a:lnSpc>
                <a:spcPct val="80000"/>
              </a:lnSpc>
            </a:pPr>
            <a:endParaRPr lang="es-AR" sz="3200"/>
          </a:p>
          <a:p>
            <a:pPr>
              <a:lnSpc>
                <a:spcPct val="80000"/>
              </a:lnSpc>
            </a:pPr>
            <a:r>
              <a:rPr lang="es-ES" sz="3200" b="1"/>
              <a:t>Alquídica.</a:t>
            </a:r>
          </a:p>
          <a:p>
            <a:pPr>
              <a:lnSpc>
                <a:spcPct val="80000"/>
              </a:lnSpc>
            </a:pPr>
            <a:endParaRPr lang="es-ES" sz="3200" b="1"/>
          </a:p>
          <a:p>
            <a:pPr>
              <a:lnSpc>
                <a:spcPct val="80000"/>
              </a:lnSpc>
            </a:pPr>
            <a:r>
              <a:rPr lang="es-ES" sz="3200" b="1"/>
              <a:t>Bituminosa.</a:t>
            </a:r>
          </a:p>
          <a:p>
            <a:pPr>
              <a:lnSpc>
                <a:spcPct val="80000"/>
              </a:lnSpc>
            </a:pPr>
            <a:endParaRPr lang="es-ES" sz="3200" b="1"/>
          </a:p>
          <a:p>
            <a:pPr>
              <a:lnSpc>
                <a:spcPct val="80000"/>
              </a:lnSpc>
            </a:pPr>
            <a:r>
              <a:rPr lang="es-ES" sz="3200" b="1"/>
              <a:t>Vinílica.</a:t>
            </a:r>
          </a:p>
          <a:p>
            <a:pPr>
              <a:lnSpc>
                <a:spcPct val="80000"/>
              </a:lnSpc>
            </a:pPr>
            <a:endParaRPr lang="es-ES" sz="3200" b="1"/>
          </a:p>
          <a:p>
            <a:pPr>
              <a:lnSpc>
                <a:spcPct val="80000"/>
              </a:lnSpc>
            </a:pPr>
            <a:r>
              <a:rPr lang="es-ES" sz="3200" b="1"/>
              <a:t>Antiincrustante.</a:t>
            </a:r>
          </a:p>
          <a:p>
            <a:pPr>
              <a:lnSpc>
                <a:spcPct val="80000"/>
              </a:lnSpc>
            </a:pPr>
            <a:endParaRPr lang="es-ES" sz="3200" b="1"/>
          </a:p>
          <a:p>
            <a:pPr>
              <a:lnSpc>
                <a:spcPct val="80000"/>
              </a:lnSpc>
            </a:pPr>
            <a:r>
              <a:rPr lang="es-ES" sz="3200" b="1"/>
              <a:t>Epoxídica.</a:t>
            </a:r>
            <a:r>
              <a:rPr lang="es-ES" sz="320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ChangeArrowheads="1"/>
          </p:cNvSpPr>
          <p:nvPr/>
        </p:nvSpPr>
        <p:spPr bwMode="auto">
          <a:xfrm>
            <a:off x="0" y="404813"/>
            <a:ext cx="9144000" cy="495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ES" sz="3600" b="1"/>
              <a:t>Características Generales</a:t>
            </a:r>
            <a:endParaRPr lang="es-AR" sz="3600" b="1"/>
          </a:p>
          <a:p>
            <a:pPr>
              <a:lnSpc>
                <a:spcPct val="70000"/>
              </a:lnSpc>
            </a:pPr>
            <a:endParaRPr lang="es-AR" sz="3600" b="1"/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Pintabilidad</a:t>
            </a:r>
            <a:r>
              <a:rPr lang="es-ES" sz="3200"/>
              <a:t>. </a:t>
            </a:r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Nivelación</a:t>
            </a:r>
            <a:r>
              <a:rPr lang="es-ES" sz="3200"/>
              <a:t>. </a:t>
            </a:r>
            <a:endParaRPr lang="es-AR" sz="3200"/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Secado</a:t>
            </a:r>
            <a:r>
              <a:rPr lang="es-ES" sz="3200"/>
              <a:t>.  </a:t>
            </a:r>
            <a:endParaRPr lang="es-AR" sz="3200"/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Poder Cubritivo</a:t>
            </a:r>
            <a:r>
              <a:rPr lang="es-ES" sz="3200"/>
              <a:t>. </a:t>
            </a:r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Rendimiento</a:t>
            </a:r>
            <a:r>
              <a:rPr lang="es-ES" sz="3200"/>
              <a:t>. </a:t>
            </a:r>
            <a:endParaRPr lang="es-AR" sz="3200"/>
          </a:p>
          <a:p>
            <a:pPr>
              <a:lnSpc>
                <a:spcPct val="70000"/>
              </a:lnSpc>
            </a:pPr>
            <a:endParaRPr lang="es-AR" sz="3200"/>
          </a:p>
          <a:p>
            <a:pPr>
              <a:lnSpc>
                <a:spcPct val="70000"/>
              </a:lnSpc>
            </a:pPr>
            <a:r>
              <a:rPr lang="es-ES" sz="3200" b="1"/>
              <a:t>Estabilidad</a:t>
            </a:r>
            <a:r>
              <a:rPr lang="es-ES" sz="3200"/>
              <a:t>. </a:t>
            </a:r>
            <a:endParaRPr lang="es-AR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333375"/>
            <a:ext cx="9144000" cy="552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" sz="3600" b="1">
                <a:solidFill>
                  <a:srgbClr val="CC00FF"/>
                </a:solidFill>
              </a:rPr>
              <a:t>Cataforesis </a:t>
            </a:r>
          </a:p>
          <a:p>
            <a:pPr>
              <a:lnSpc>
                <a:spcPct val="90000"/>
              </a:lnSpc>
            </a:pPr>
            <a:endParaRPr lang="es-ES" sz="3600" b="1"/>
          </a:p>
          <a:p>
            <a:pPr>
              <a:lnSpc>
                <a:spcPct val="90000"/>
              </a:lnSpc>
            </a:pPr>
            <a:r>
              <a:rPr lang="es-ES" sz="3600"/>
              <a:t>Proceso de Pintura por Inmersión, donde el paso de una Corriente Eléctrica provoca un desplazamiento  de partículas dentro de un Campo Eléctrico hacia el polo opuesto.</a:t>
            </a:r>
          </a:p>
          <a:p>
            <a:pPr>
              <a:lnSpc>
                <a:spcPct val="90000"/>
              </a:lnSpc>
            </a:pPr>
            <a:r>
              <a:rPr lang="es-ES" sz="3600"/>
              <a:t>La Pieza a Recubrir se sitúa en el Cátodo y el pintado  resulta  uniforme  en  superficies interiores y exteriores,  aportando excelente protección  anticorrosiva  y  gran resistencia a deformaciones mecánicas.</a:t>
            </a:r>
            <a:r>
              <a:rPr lang="es-E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ChangeArrowheads="1"/>
          </p:cNvSpPr>
          <p:nvPr/>
        </p:nvSpPr>
        <p:spPr bwMode="auto">
          <a:xfrm>
            <a:off x="0" y="0"/>
            <a:ext cx="9144000" cy="569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Resistencia a la Corrosión.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Reflectividad.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Color.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Soldabilidad.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Conductividad.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Resistencia Eléctrica.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Resistencia a la Abrasión.</a:t>
            </a:r>
            <a:endParaRPr lang="es-AR" sz="3600" b="1"/>
          </a:p>
          <a:p>
            <a:pPr>
              <a:lnSpc>
                <a:spcPct val="120000"/>
              </a:lnSpc>
              <a:buFontTx/>
              <a:buChar char="•"/>
            </a:pPr>
            <a:r>
              <a:rPr lang="es-ES" sz="3600" b="1"/>
              <a:t> Otras Propiedades.</a:t>
            </a:r>
            <a:r>
              <a:rPr lang="es-ES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/>
              <a:t>Recubrimientos</a:t>
            </a:r>
          </a:p>
        </p:txBody>
      </p:sp>
      <p:sp>
        <p:nvSpPr>
          <p:cNvPr id="17410" name="Oval 3"/>
          <p:cNvSpPr>
            <a:spLocks noChangeArrowheads="1"/>
          </p:cNvSpPr>
          <p:nvPr/>
        </p:nvSpPr>
        <p:spPr bwMode="auto">
          <a:xfrm>
            <a:off x="179388" y="1196975"/>
            <a:ext cx="4318000" cy="14398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FF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>
                <a:solidFill>
                  <a:srgbClr val="0000FF"/>
                </a:solidFill>
              </a:rPr>
              <a:t>Electrodeposición                            o                                Galvanoplastía</a:t>
            </a:r>
          </a:p>
        </p:txBody>
      </p:sp>
      <p:sp>
        <p:nvSpPr>
          <p:cNvPr id="17411" name="Oval 4"/>
          <p:cNvSpPr>
            <a:spLocks noChangeArrowheads="1"/>
          </p:cNvSpPr>
          <p:nvPr/>
        </p:nvSpPr>
        <p:spPr bwMode="auto">
          <a:xfrm>
            <a:off x="4643438" y="1196975"/>
            <a:ext cx="4318000" cy="14398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80008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>
                <a:solidFill>
                  <a:srgbClr val="6600CC"/>
                </a:solidFill>
              </a:rPr>
              <a:t>Inmersión en Caliente</a:t>
            </a:r>
          </a:p>
        </p:txBody>
      </p:sp>
      <p:sp>
        <p:nvSpPr>
          <p:cNvPr id="17412" name="Oval 5"/>
          <p:cNvSpPr>
            <a:spLocks noChangeArrowheads="1"/>
          </p:cNvSpPr>
          <p:nvPr/>
        </p:nvSpPr>
        <p:spPr bwMode="auto">
          <a:xfrm>
            <a:off x="2339975" y="2781300"/>
            <a:ext cx="4318000" cy="14398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8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>
                <a:solidFill>
                  <a:srgbClr val="006600"/>
                </a:solidFill>
              </a:rPr>
              <a:t>Anodizado</a:t>
            </a:r>
          </a:p>
        </p:txBody>
      </p:sp>
      <p:sp>
        <p:nvSpPr>
          <p:cNvPr id="17413" name="Oval 6"/>
          <p:cNvSpPr>
            <a:spLocks noChangeArrowheads="1"/>
          </p:cNvSpPr>
          <p:nvPr/>
        </p:nvSpPr>
        <p:spPr bwMode="auto">
          <a:xfrm>
            <a:off x="179388" y="4292600"/>
            <a:ext cx="4318000" cy="14398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8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>
                <a:solidFill>
                  <a:srgbClr val="800000"/>
                </a:solidFill>
              </a:rPr>
              <a:t>Pinturas</a:t>
            </a:r>
          </a:p>
        </p:txBody>
      </p:sp>
      <p:sp>
        <p:nvSpPr>
          <p:cNvPr id="17414" name="Oval 7"/>
          <p:cNvSpPr>
            <a:spLocks noChangeArrowheads="1"/>
          </p:cNvSpPr>
          <p:nvPr/>
        </p:nvSpPr>
        <p:spPr bwMode="auto">
          <a:xfrm>
            <a:off x="4643438" y="4292600"/>
            <a:ext cx="4318000" cy="14398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2400" b="1">
                <a:solidFill>
                  <a:srgbClr val="CC00FF"/>
                </a:solidFill>
              </a:rPr>
              <a:t>Cataforesis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33338"/>
            <a:ext cx="9144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/>
              <a:t>Impurezas</a:t>
            </a:r>
          </a:p>
          <a:p>
            <a:endParaRPr lang="es-ES" sz="3600" b="1"/>
          </a:p>
          <a:p>
            <a:r>
              <a:rPr lang="es-ES" sz="3600"/>
              <a:t>La existencia</a:t>
            </a:r>
            <a:r>
              <a:rPr lang="es-ES" sz="3600" i="1"/>
              <a:t> </a:t>
            </a:r>
            <a:r>
              <a:rPr lang="es-ES" sz="3600"/>
              <a:t>de Materiales extraños  sobre la superficie, ocasiona  en  el recubrimiento defectos como:</a:t>
            </a:r>
            <a:endParaRPr lang="es-AR" sz="3600"/>
          </a:p>
          <a:p>
            <a:endParaRPr lang="es-ES" sz="3600"/>
          </a:p>
          <a:p>
            <a:r>
              <a:rPr lang="es-ES" sz="3600" b="1"/>
              <a:t>Mal Adherencia.</a:t>
            </a:r>
            <a:endParaRPr lang="es-AR" sz="3600" b="1"/>
          </a:p>
          <a:p>
            <a:r>
              <a:rPr lang="es-ES" sz="3600" b="1"/>
              <a:t>Menor Resistencia la Corrosión.</a:t>
            </a:r>
            <a:endParaRPr lang="es-AR" sz="3600" b="1"/>
          </a:p>
          <a:p>
            <a:r>
              <a:rPr lang="es-ES" sz="3600" b="1"/>
              <a:t>Recubrimiento no Uniforme.</a:t>
            </a:r>
            <a:endParaRPr lang="es-AR" sz="3600" b="1"/>
          </a:p>
          <a:p>
            <a:r>
              <a:rPr lang="es-ES" sz="3600" b="1"/>
              <a:t>Defectos de Acabado Estético. </a:t>
            </a:r>
            <a:endParaRPr lang="es-E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ChangeArrowheads="1"/>
          </p:cNvSpPr>
          <p:nvPr/>
        </p:nvSpPr>
        <p:spPr bwMode="auto">
          <a:xfrm>
            <a:off x="0" y="33338"/>
            <a:ext cx="9144000" cy="55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3600" b="1">
                <a:solidFill>
                  <a:srgbClr val="6600CC"/>
                </a:solidFill>
              </a:rPr>
              <a:t>Impurezas Orgánicas</a:t>
            </a:r>
            <a:endParaRPr lang="es-ES" sz="3600">
              <a:solidFill>
                <a:srgbClr val="6600CC"/>
              </a:solidFill>
            </a:endParaRPr>
          </a:p>
          <a:p>
            <a:pPr>
              <a:lnSpc>
                <a:spcPct val="200000"/>
              </a:lnSpc>
            </a:pPr>
            <a:r>
              <a:rPr lang="es-ES" sz="2400" b="1">
                <a:solidFill>
                  <a:srgbClr val="6600CC"/>
                </a:solidFill>
              </a:rPr>
              <a:t>Lubricantes – Pinturas </a:t>
            </a:r>
            <a:r>
              <a:rPr lang="es-ES" b="1">
                <a:solidFill>
                  <a:srgbClr val="6600CC"/>
                </a:solidFill>
              </a:rPr>
              <a:t>–</a:t>
            </a:r>
            <a:r>
              <a:rPr lang="es-ES" sz="2400" b="1">
                <a:solidFill>
                  <a:srgbClr val="6600CC"/>
                </a:solidFill>
              </a:rPr>
              <a:t> Barnices</a:t>
            </a:r>
            <a:endParaRPr lang="es-AR" sz="2400" b="1">
              <a:solidFill>
                <a:srgbClr val="6600CC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es-ES" sz="3600" b="1">
                <a:solidFill>
                  <a:srgbClr val="FF0000"/>
                </a:solidFill>
              </a:rPr>
              <a:t>Impurezas Sólidas</a:t>
            </a:r>
            <a:endParaRPr lang="es-ES" sz="360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s-ES" b="1">
                <a:solidFill>
                  <a:srgbClr val="FF0000"/>
                </a:solidFill>
              </a:rPr>
              <a:t>Residuos Metálicos – Resto de Abrasivos – Almacenamiento</a:t>
            </a:r>
            <a:endParaRPr lang="es-ES" sz="2400" b="1">
              <a:solidFill>
                <a:srgbClr val="CC00FF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es-ES" sz="3600" b="1">
                <a:solidFill>
                  <a:srgbClr val="FF0000"/>
                </a:solidFill>
              </a:rPr>
              <a:t>Impurezas Inorgánicas</a:t>
            </a:r>
            <a:endParaRPr lang="es-ES" sz="360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s-ES" sz="2400" b="1">
                <a:solidFill>
                  <a:srgbClr val="FF0000"/>
                </a:solidFill>
              </a:rPr>
              <a:t>Carburos </a:t>
            </a:r>
            <a:r>
              <a:rPr lang="es-ES" b="1">
                <a:solidFill>
                  <a:srgbClr val="FF0000"/>
                </a:solidFill>
              </a:rPr>
              <a:t>–</a:t>
            </a:r>
            <a:r>
              <a:rPr lang="es-ES" sz="2400" b="1">
                <a:solidFill>
                  <a:srgbClr val="FF0000"/>
                </a:solidFill>
              </a:rPr>
              <a:t> Oxidos </a:t>
            </a:r>
            <a:r>
              <a:rPr lang="es-ES" b="1">
                <a:solidFill>
                  <a:srgbClr val="FF0000"/>
                </a:solidFill>
              </a:rPr>
              <a:t>–</a:t>
            </a:r>
            <a:r>
              <a:rPr lang="es-ES" sz="2400" b="1">
                <a:solidFill>
                  <a:srgbClr val="FF0000"/>
                </a:solidFill>
              </a:rPr>
              <a:t> Hidróxidos</a:t>
            </a:r>
            <a:endParaRPr lang="es-AR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AutoShape 2"/>
          <p:cNvSpPr>
            <a:spLocks noChangeArrowheads="1"/>
          </p:cNvSpPr>
          <p:nvPr/>
        </p:nvSpPr>
        <p:spPr bwMode="auto">
          <a:xfrm>
            <a:off x="755650" y="1844675"/>
            <a:ext cx="3598863" cy="2879725"/>
          </a:xfrm>
          <a:prstGeom prst="rightArrow">
            <a:avLst>
              <a:gd name="adj1" fmla="val 50000"/>
              <a:gd name="adj2" fmla="val 31243"/>
            </a:avLst>
          </a:prstGeom>
          <a:solidFill>
            <a:schemeClr val="bg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3600" b="1"/>
              <a:t>Eliminación de Impurezas</a:t>
            </a:r>
          </a:p>
        </p:txBody>
      </p:sp>
      <p:sp>
        <p:nvSpPr>
          <p:cNvPr id="20482" name="AutoShape 3"/>
          <p:cNvSpPr>
            <a:spLocks noChangeArrowheads="1"/>
          </p:cNvSpPr>
          <p:nvPr/>
        </p:nvSpPr>
        <p:spPr bwMode="auto">
          <a:xfrm>
            <a:off x="4859338" y="981075"/>
            <a:ext cx="3598862" cy="18002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6600CC"/>
                </a:solidFill>
              </a:rPr>
              <a:t>Desengrasado</a:t>
            </a: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4859338" y="3716338"/>
            <a:ext cx="3598862" cy="18002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FF0000"/>
                </a:solidFill>
              </a:rPr>
              <a:t>Decapado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ChangeArrowheads="1"/>
          </p:cNvSpPr>
          <p:nvPr/>
        </p:nvSpPr>
        <p:spPr bwMode="auto">
          <a:xfrm>
            <a:off x="0" y="0"/>
            <a:ext cx="9144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>
                <a:solidFill>
                  <a:srgbClr val="6600CC"/>
                </a:solidFill>
              </a:rPr>
              <a:t>Desengrasado</a:t>
            </a:r>
          </a:p>
          <a:p>
            <a:endParaRPr lang="es-ES" sz="3600">
              <a:solidFill>
                <a:srgbClr val="6600CC"/>
              </a:solidFill>
            </a:endParaRPr>
          </a:p>
          <a:p>
            <a:r>
              <a:rPr lang="es-ES" sz="3600"/>
              <a:t>Elimina Impurezas Orgánicas </a:t>
            </a:r>
          </a:p>
        </p:txBody>
      </p:sp>
      <p:sp>
        <p:nvSpPr>
          <p:cNvPr id="21506" name="AutoShape 3"/>
          <p:cNvSpPr>
            <a:spLocks noChangeArrowheads="1"/>
          </p:cNvSpPr>
          <p:nvPr/>
        </p:nvSpPr>
        <p:spPr bwMode="auto">
          <a:xfrm>
            <a:off x="2843213" y="1989138"/>
            <a:ext cx="3598862" cy="12588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6600CC"/>
                </a:solidFill>
              </a:rPr>
              <a:t>Pirogenación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2843213" y="3573463"/>
            <a:ext cx="3598862" cy="12588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80008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3600" b="1">
                <a:solidFill>
                  <a:srgbClr val="6600CC"/>
                </a:solidFill>
              </a:rPr>
              <a:t>Disolventes Orgánicos</a:t>
            </a:r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>
            <a:off x="2843213" y="5157788"/>
            <a:ext cx="3598862" cy="12588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80008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s-ES" sz="3600" b="1">
                <a:solidFill>
                  <a:srgbClr val="6600CC"/>
                </a:solidFill>
              </a:rPr>
              <a:t>Medio Alcalino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0" y="260350"/>
            <a:ext cx="9144000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es-ES" sz="3600" b="1">
                <a:solidFill>
                  <a:srgbClr val="6600CC"/>
                </a:solidFill>
              </a:rPr>
              <a:t>Pirogenación</a:t>
            </a:r>
          </a:p>
          <a:p>
            <a:pPr>
              <a:lnSpc>
                <a:spcPct val="160000"/>
              </a:lnSpc>
            </a:pPr>
            <a:r>
              <a:rPr lang="es-ES" sz="3600"/>
              <a:t>Combustión de Impurezas Orgánicas.</a:t>
            </a:r>
          </a:p>
          <a:p>
            <a:pPr>
              <a:lnSpc>
                <a:spcPct val="160000"/>
              </a:lnSpc>
            </a:pPr>
            <a:endParaRPr lang="es-ES" sz="3600"/>
          </a:p>
          <a:p>
            <a:pPr>
              <a:lnSpc>
                <a:spcPct val="160000"/>
              </a:lnSpc>
            </a:pPr>
            <a:r>
              <a:rPr lang="es-ES" sz="3600"/>
              <a:t>        </a:t>
            </a:r>
            <a:r>
              <a:rPr lang="es-ES" sz="3600" b="1"/>
              <a:t>- Llama Directa.</a:t>
            </a:r>
          </a:p>
          <a:p>
            <a:pPr>
              <a:lnSpc>
                <a:spcPct val="160000"/>
              </a:lnSpc>
            </a:pPr>
            <a:r>
              <a:rPr lang="es-ES" sz="3600" b="1"/>
              <a:t>        - Inmersión en Caliente.</a:t>
            </a:r>
          </a:p>
          <a:p>
            <a:pPr>
              <a:lnSpc>
                <a:spcPct val="160000"/>
              </a:lnSpc>
            </a:pPr>
            <a:r>
              <a:rPr lang="es-ES" sz="3600" b="1"/>
              <a:t>        - Proceso Sendzimir.</a:t>
            </a:r>
            <a:endParaRPr lang="es-A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8464</TotalTime>
  <Words>733</Words>
  <Application>Microsoft Office PowerPoint</Application>
  <PresentationFormat>On-screen Show (4:3)</PresentationFormat>
  <Paragraphs>232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8</vt:i4>
      </vt:variant>
      <vt:variant>
        <vt:lpstr>Títulos de diapositiva</vt:lpstr>
      </vt:variant>
      <vt:variant>
        <vt:i4>29</vt:i4>
      </vt:variant>
    </vt:vector>
  </HeadingPairs>
  <TitlesOfParts>
    <vt:vector size="43" baseType="lpstr">
      <vt:lpstr>Arial</vt:lpstr>
      <vt:lpstr>Lucida Sans Unicode</vt:lpstr>
      <vt:lpstr>Wingdings 3</vt:lpstr>
      <vt:lpstr>Verdana</vt:lpstr>
      <vt:lpstr>Wingdings 2</vt:lpstr>
      <vt:lpstr>Calibri</vt:lpstr>
      <vt:lpstr>Concurrencia</vt:lpstr>
      <vt:lpstr>Concurrencia</vt:lpstr>
      <vt:lpstr>Concurrencia</vt:lpstr>
      <vt:lpstr>Concurrencia</vt:lpstr>
      <vt:lpstr>Concurrencia</vt:lpstr>
      <vt:lpstr>Concurrencia</vt:lpstr>
      <vt:lpstr>Concurrencia</vt:lpstr>
      <vt:lpstr>Concurrencia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Arturo</dc:creator>
  <cp:lastModifiedBy>Admin</cp:lastModifiedBy>
  <cp:revision>349</cp:revision>
  <dcterms:created xsi:type="dcterms:W3CDTF">2012-05-20T00:08:14Z</dcterms:created>
  <dcterms:modified xsi:type="dcterms:W3CDTF">2020-07-06T22:19:02Z</dcterms:modified>
</cp:coreProperties>
</file>