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6"/>
  </p:notesMasterIdLst>
  <p:handoutMasterIdLst>
    <p:handoutMasterId r:id="rId37"/>
  </p:handoutMasterIdLst>
  <p:sldIdLst>
    <p:sldId id="256" r:id="rId2"/>
    <p:sldId id="311" r:id="rId3"/>
    <p:sldId id="381" r:id="rId4"/>
    <p:sldId id="382" r:id="rId5"/>
    <p:sldId id="321" r:id="rId6"/>
    <p:sldId id="312" r:id="rId7"/>
    <p:sldId id="263" r:id="rId8"/>
    <p:sldId id="365" r:id="rId9"/>
    <p:sldId id="394" r:id="rId10"/>
    <p:sldId id="395" r:id="rId11"/>
    <p:sldId id="396" r:id="rId12"/>
    <p:sldId id="420" r:id="rId13"/>
    <p:sldId id="477" r:id="rId14"/>
    <p:sldId id="495" r:id="rId15"/>
    <p:sldId id="497" r:id="rId16"/>
    <p:sldId id="498" r:id="rId17"/>
    <p:sldId id="499" r:id="rId18"/>
    <p:sldId id="500" r:id="rId19"/>
    <p:sldId id="478" r:id="rId20"/>
    <p:sldId id="479" r:id="rId21"/>
    <p:sldId id="482" r:id="rId22"/>
    <p:sldId id="490" r:id="rId23"/>
    <p:sldId id="481" r:id="rId24"/>
    <p:sldId id="480" r:id="rId25"/>
    <p:sldId id="483" r:id="rId26"/>
    <p:sldId id="488" r:id="rId27"/>
    <p:sldId id="487" r:id="rId28"/>
    <p:sldId id="486" r:id="rId29"/>
    <p:sldId id="485" r:id="rId30"/>
    <p:sldId id="484" r:id="rId31"/>
    <p:sldId id="491" r:id="rId32"/>
    <p:sldId id="493" r:id="rId33"/>
    <p:sldId id="492" r:id="rId34"/>
    <p:sldId id="49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94FF"/>
    <a:srgbClr val="CC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7898" autoAdjust="0"/>
    <p:restoredTop sz="94622" autoAdjust="0"/>
  </p:normalViewPr>
  <p:slideViewPr>
    <p:cSldViewPr>
      <p:cViewPr varScale="1">
        <p:scale>
          <a:sx n="54" d="100"/>
          <a:sy n="54" d="100"/>
        </p:scale>
        <p:origin x="-696" y="-102"/>
      </p:cViewPr>
      <p:guideLst>
        <p:guide orient="horz" pos="2160"/>
        <p:guide pos="2880"/>
      </p:guideLst>
    </p:cSldViewPr>
  </p:slideViewPr>
  <p:outlineViewPr>
    <p:cViewPr>
      <p:scale>
        <a:sx n="33" d="100"/>
        <a:sy n="33" d="100"/>
      </p:scale>
      <p:origin x="0" y="17941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E7AC53-289C-4D3C-A3DE-25F88F715E10}" type="datetimeFigureOut">
              <a:rPr lang="es-AR" smtClean="0"/>
              <a:pPr/>
              <a:t>4/9/2019</a:t>
            </a:fld>
            <a:endParaRPr lang="es-AR"/>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AR"/>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53618C-D037-45FE-BDBF-8ED456E62AF6}" type="slidenum">
              <a:rPr lang="es-AR" smtClean="0"/>
              <a:pPr/>
              <a:t>‹Nº›</a:t>
            </a:fld>
            <a:endParaRPr lang="es-AR"/>
          </a:p>
        </p:txBody>
      </p:sp>
    </p:spTree>
    <p:extLst>
      <p:ext uri="{BB962C8B-B14F-4D97-AF65-F5344CB8AC3E}">
        <p14:creationId xmlns:p14="http://schemas.microsoft.com/office/powerpoint/2010/main" val="327773020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D7D666-7234-42FF-A6B9-1BA02DB3E15A}" type="datetimeFigureOut">
              <a:rPr lang="es-ES" smtClean="0"/>
              <a:pPr/>
              <a:t>04/09/2019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ACB401-8D5A-494D-914F-AED7384DE829}" type="slidenum">
              <a:rPr lang="es-ES" smtClean="0"/>
              <a:pPr/>
              <a:t>‹Nº›</a:t>
            </a:fld>
            <a:endParaRPr lang="es-ES"/>
          </a:p>
        </p:txBody>
      </p:sp>
    </p:spTree>
    <p:extLst>
      <p:ext uri="{BB962C8B-B14F-4D97-AF65-F5344CB8AC3E}">
        <p14:creationId xmlns:p14="http://schemas.microsoft.com/office/powerpoint/2010/main" val="173458332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60C5EB39-BF47-4B54-A680-6086B70D0638}" type="datetime1">
              <a:rPr lang="en-US" smtClean="0"/>
              <a:pPr/>
              <a:t>9/4/2019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3753187424"/>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05F44072-EBCC-4E34-83DC-5007B55F1DDC}" type="datetime1">
              <a:rPr lang="en-US" smtClean="0"/>
              <a:pPr/>
              <a:t>9/4/2019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221399968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903F9B50-F542-45C1-BA64-529D37CE5F50}" type="datetime1">
              <a:rPr lang="en-US" smtClean="0"/>
              <a:pPr/>
              <a:t>9/4/2019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4024170408"/>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59AD47FF-F549-4378-A7F1-C23486024B6D}" type="datetime1">
              <a:rPr lang="en-US" smtClean="0"/>
              <a:pPr/>
              <a:t>9/4/2019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787214127"/>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62A1DD-1CA3-4BC3-A360-CB61C97F3DD5}" type="datetime1">
              <a:rPr lang="en-US" smtClean="0"/>
              <a:pPr/>
              <a:t>9/4/2019</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3565762908"/>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E3C1AEF0-7AD2-4B50-83AC-D1A218980E09}" type="datetime1">
              <a:rPr lang="en-US" smtClean="0"/>
              <a:pPr/>
              <a:t>9/4/2019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259252630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EE9E3457-ECFE-4D8A-A1EC-03AC10077D1F}" type="datetime1">
              <a:rPr lang="en-US" smtClean="0"/>
              <a:pPr/>
              <a:t>9/4/2019</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234073076"/>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58C0717E-314F-44D1-B654-411ECE7481A7}" type="datetime1">
              <a:rPr lang="en-US" smtClean="0"/>
              <a:pPr/>
              <a:t>9/4/2019</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3387904779"/>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3243381-7DDB-4DF4-A883-8D2FAA343987}" type="datetime1">
              <a:rPr lang="en-US" smtClean="0"/>
              <a:pPr/>
              <a:t>9/4/2019</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1495940709"/>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D888CE8-1923-4856-8C3C-9CAE63250CE3}" type="datetime1">
              <a:rPr lang="en-US" smtClean="0"/>
              <a:pPr/>
              <a:t>9/4/2019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2890800693"/>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178947C-AD29-4F6E-9B7E-B0010A7B508B}" type="datetime1">
              <a:rPr lang="en-US" smtClean="0"/>
              <a:pPr/>
              <a:t>9/4/2019</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‹Nº›</a:t>
            </a:fld>
            <a:endParaRPr lang="en-US"/>
          </a:p>
        </p:txBody>
      </p:sp>
    </p:spTree>
    <p:extLst>
      <p:ext uri="{BB962C8B-B14F-4D97-AF65-F5344CB8AC3E}">
        <p14:creationId xmlns:p14="http://schemas.microsoft.com/office/powerpoint/2010/main" val="60893433"/>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635FC-5F2E-4EB7-8244-6F7DDACE7348}" type="datetime1">
              <a:rPr lang="en-US" smtClean="0"/>
              <a:pPr/>
              <a:t>9/4/2019</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03189-723F-4940-BD85-CFB57A344D8C}" type="slidenum">
              <a:rPr lang="en-US" smtClean="0"/>
              <a:pPr/>
              <a:t>‹Nº›</a:t>
            </a:fld>
            <a:endParaRPr lang="en-US"/>
          </a:p>
        </p:txBody>
      </p:sp>
    </p:spTree>
    <p:extLst>
      <p:ext uri="{BB962C8B-B14F-4D97-AF65-F5344CB8AC3E}">
        <p14:creationId xmlns:p14="http://schemas.microsoft.com/office/powerpoint/2010/main" val="681780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es.wikipedia.org/wiki/Dimensi%C3%B3n" TargetMode="External"/><Relationship Id="rId3" Type="http://schemas.openxmlformats.org/officeDocument/2006/relationships/hyperlink" Target="http://es.wikipedia.org/wiki/Helio" TargetMode="External"/><Relationship Id="rId7" Type="http://schemas.openxmlformats.org/officeDocument/2006/relationships/hyperlink" Target="http://es.wikipedia.org/wiki/Espacio_tridimensional" TargetMode="External"/><Relationship Id="rId2" Type="http://schemas.openxmlformats.org/officeDocument/2006/relationships/hyperlink" Target="http://es.wikipedia.org/wiki/Monoat%C3%B3mico" TargetMode="External"/><Relationship Id="rId1" Type="http://schemas.openxmlformats.org/officeDocument/2006/relationships/slideLayout" Target="../slideLayouts/slideLayout2.xml"/><Relationship Id="rId6" Type="http://schemas.openxmlformats.org/officeDocument/2006/relationships/hyperlink" Target="http://es.wikipedia.org/wiki/Energ%C3%ADa_interna" TargetMode="External"/><Relationship Id="rId5" Type="http://schemas.openxmlformats.org/officeDocument/2006/relationships/hyperlink" Target="http://es.wikipedia.org/wiki/Dihidr%C3%B3geno" TargetMode="External"/><Relationship Id="rId4" Type="http://schemas.openxmlformats.org/officeDocument/2006/relationships/hyperlink" Target="http://es.wikipedia.org/wiki/Diat%C3%B3mico" TargetMode="Externa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272351129"/>
              </p:ext>
            </p:extLst>
          </p:nvPr>
        </p:nvGraphicFramePr>
        <p:xfrm>
          <a:off x="35496" y="0"/>
          <a:ext cx="9109521" cy="7465759"/>
        </p:xfrm>
        <a:graphic>
          <a:graphicData uri="http://schemas.openxmlformats.org/drawingml/2006/table">
            <a:tbl>
              <a:tblPr/>
              <a:tblGrid>
                <a:gridCol w="9109521"/>
              </a:tblGrid>
              <a:tr h="6929462">
                <a:tc>
                  <a:txBody>
                    <a:bodyPr/>
                    <a:lstStyle/>
                    <a:p>
                      <a:pPr algn="ctr"/>
                      <a:endParaRPr lang="es-ES" sz="4000" b="1" dirty="0" smtClean="0">
                        <a:latin typeface="+mn-lt"/>
                      </a:endParaRPr>
                    </a:p>
                    <a:p>
                      <a:pPr algn="ctr"/>
                      <a:r>
                        <a:rPr lang="es-ES" sz="4000" b="1" dirty="0" smtClean="0">
                          <a:latin typeface="+mn-lt"/>
                        </a:rPr>
                        <a:t>INGENIARIA INDUSTRIAL</a:t>
                      </a:r>
                    </a:p>
                    <a:p>
                      <a:pPr algn="ctr"/>
                      <a:endParaRPr lang="es-ES" sz="4000" b="1" dirty="0" smtClean="0">
                        <a:latin typeface="+mn-lt"/>
                      </a:endParaRPr>
                    </a:p>
                    <a:p>
                      <a:pPr algn="ctr"/>
                      <a:r>
                        <a:rPr lang="es-ES" sz="2000" b="1" baseline="0" dirty="0" smtClean="0">
                          <a:solidFill>
                            <a:schemeClr val="tx1"/>
                          </a:solidFill>
                          <a:latin typeface="+mn-lt"/>
                        </a:rPr>
                        <a:t>PROCESOS INDUSTRIALES </a:t>
                      </a:r>
                    </a:p>
                    <a:p>
                      <a:pPr algn="ctr"/>
                      <a:endParaRPr lang="es-ES" sz="2000" b="1" baseline="0" dirty="0" smtClean="0">
                        <a:solidFill>
                          <a:schemeClr val="tx1"/>
                        </a:solidFill>
                        <a:latin typeface="+mn-lt"/>
                      </a:endParaRPr>
                    </a:p>
                    <a:p>
                      <a:pPr algn="ctr"/>
                      <a:endParaRPr lang="es-ES" sz="2000" b="1" baseline="0" dirty="0" smtClean="0">
                        <a:solidFill>
                          <a:schemeClr val="accent1"/>
                        </a:solidFill>
                        <a:latin typeface="+mn-lt"/>
                      </a:endParaRPr>
                    </a:p>
                    <a:p>
                      <a:pPr algn="ctr"/>
                      <a:r>
                        <a:rPr lang="es-ES" sz="2000" b="1" baseline="0" dirty="0" smtClean="0">
                          <a:solidFill>
                            <a:schemeClr val="accent1"/>
                          </a:solidFill>
                          <a:latin typeface="+mn-lt"/>
                        </a:rPr>
                        <a:t>Docente: Ing. José H. SuchoWiercha</a:t>
                      </a:r>
                    </a:p>
                    <a:p>
                      <a:pPr algn="ctr"/>
                      <a:r>
                        <a:rPr lang="es-ES" sz="2000" b="1" baseline="0" dirty="0" smtClean="0">
                          <a:solidFill>
                            <a:schemeClr val="accent1"/>
                          </a:solidFill>
                          <a:latin typeface="+mn-lt"/>
                        </a:rPr>
                        <a:t> </a:t>
                      </a:r>
                    </a:p>
                  </a:txBody>
                  <a:tcPr marL="52311" marR="52311" marT="52311" marB="52311" anchor="ctr">
                    <a:lnL>
                      <a:noFill/>
                    </a:lnL>
                    <a:lnR>
                      <a:noFill/>
                    </a:lnR>
                    <a:lnT>
                      <a:noFill/>
                    </a:lnT>
                    <a:lnB>
                      <a:noFill/>
                    </a:lnB>
                    <a:solidFill>
                      <a:srgbClr val="F0F0F0"/>
                    </a:solidFill>
                  </a:tcPr>
                </a:tc>
              </a:tr>
              <a:tr h="536297">
                <a:tc>
                  <a:txBody>
                    <a:bodyPr/>
                    <a:lstStyle/>
                    <a:p>
                      <a:pPr algn="just"/>
                      <a:endParaRPr lang="es-ES" sz="1000" dirty="0"/>
                    </a:p>
                  </a:txBody>
                  <a:tcPr marL="26156" marR="26156" marT="26156" marB="26156" anchor="ctr">
                    <a:lnL>
                      <a:noFill/>
                    </a:lnL>
                    <a:lnR>
                      <a:noFill/>
                    </a:lnR>
                    <a:lnT>
                      <a:noFill/>
                    </a:lnT>
                    <a:lnB>
                      <a:noFill/>
                    </a:lnB>
                  </a:tcPr>
                </a:tc>
              </a:tr>
            </a:tbl>
          </a:graphicData>
        </a:graphic>
      </p:graphicFrame>
      <p:sp>
        <p:nvSpPr>
          <p:cNvPr id="13" name="Rectangle 10"/>
          <p:cNvSpPr>
            <a:spLocks noChangeArrowheads="1"/>
          </p:cNvSpPr>
          <p:nvPr/>
        </p:nvSpPr>
        <p:spPr bwMode="auto">
          <a:xfrm>
            <a:off x="3001963" y="157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1</a:t>
            </a:fld>
            <a:endParaRPr lang="en-US"/>
          </a:p>
        </p:txBody>
      </p:sp>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748883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260247"/>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smtClean="0"/>
              <a:t>Definiciones:</a:t>
            </a:r>
          </a:p>
          <a:p>
            <a:pPr marL="0" indent="0">
              <a:buNone/>
            </a:pPr>
            <a:r>
              <a:rPr lang="es-ES" dirty="0"/>
              <a:t>La </a:t>
            </a:r>
            <a:r>
              <a:rPr lang="es-ES" b="1" i="1" dirty="0"/>
              <a:t>energía</a:t>
            </a:r>
            <a:r>
              <a:rPr lang="es-ES" dirty="0"/>
              <a:t> (</a:t>
            </a:r>
            <a:r>
              <a:rPr lang="es-ES" b="1" i="1" dirty="0"/>
              <a:t>E</a:t>
            </a:r>
            <a:r>
              <a:rPr lang="es-ES" dirty="0"/>
              <a:t>) es la capacidad para realizar trabajo o para transferir calor y se expresa en </a:t>
            </a:r>
            <a:r>
              <a:rPr lang="es-ES" i="1" dirty="0"/>
              <a:t>J</a:t>
            </a:r>
            <a:r>
              <a:rPr lang="es-ES" dirty="0"/>
              <a:t>. </a:t>
            </a:r>
            <a:endParaRPr lang="es-ES" dirty="0" smtClean="0"/>
          </a:p>
          <a:p>
            <a:pPr marL="0" indent="0">
              <a:buNone/>
            </a:pPr>
            <a:r>
              <a:rPr lang="es-ES" dirty="0" smtClean="0"/>
              <a:t>La </a:t>
            </a:r>
            <a:r>
              <a:rPr lang="es-ES" dirty="0"/>
              <a:t>energía no se puede ver, tocar, oler o pesar.</a:t>
            </a:r>
            <a:endParaRPr lang="en-US" dirty="0"/>
          </a:p>
          <a:p>
            <a:r>
              <a:rPr lang="es-ES" sz="2800" dirty="0"/>
              <a:t>La </a:t>
            </a:r>
            <a:r>
              <a:rPr lang="es-ES" sz="2800" b="1" i="1" dirty="0"/>
              <a:t>energía térmica</a:t>
            </a:r>
            <a:r>
              <a:rPr lang="es-ES" sz="2800" dirty="0"/>
              <a:t> es la energía asociada con el movimiento aleatorio de los átomos y las moléculas. En general, la energía térmica se puede calcular a partir de mediciones de temperatura.</a:t>
            </a:r>
            <a:endParaRPr lang="en-US" sz="2800" dirty="0"/>
          </a:p>
          <a:p>
            <a:r>
              <a:rPr lang="es-ES" sz="2800" dirty="0"/>
              <a:t>La </a:t>
            </a:r>
            <a:r>
              <a:rPr lang="es-ES" sz="2800" b="1" i="1" dirty="0"/>
              <a:t>energía química</a:t>
            </a:r>
            <a:r>
              <a:rPr lang="es-ES" sz="2800" dirty="0"/>
              <a:t> es una forma de energía almacenada entre las unidades estructurales de las sustancias; está determinada por el tipo y organización de los átomos de cada sustancia. Cuando las sustancias participan en una reacción química, la energía química se libera, se almacena o se convierte en otras formas de energía.</a:t>
            </a:r>
            <a:endParaRPr lang="en-US" sz="2800" dirty="0"/>
          </a:p>
          <a:p>
            <a:pPr algn="just">
              <a:buNone/>
            </a:pPr>
            <a:endParaRPr lang="es-ES" b="1" u="sng" dirty="0" smtClean="0"/>
          </a:p>
        </p:txBody>
      </p:sp>
      <p:sp>
        <p:nvSpPr>
          <p:cNvPr id="7" name="6 Marcador de número de diapositiva"/>
          <p:cNvSpPr>
            <a:spLocks noGrp="1"/>
          </p:cNvSpPr>
          <p:nvPr>
            <p:ph type="sldNum" sz="quarter" idx="12"/>
          </p:nvPr>
        </p:nvSpPr>
        <p:spPr/>
        <p:txBody>
          <a:bodyPr/>
          <a:lstStyle/>
          <a:p>
            <a:fld id="{82603189-723F-4940-BD85-CFB57A344D8C}"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501467990"/>
      </p:ext>
    </p:extLst>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smtClean="0"/>
              <a:t>Definiciones:</a:t>
            </a:r>
          </a:p>
          <a:p>
            <a:pPr marL="0" indent="0">
              <a:buNone/>
            </a:pPr>
            <a:r>
              <a:rPr lang="es-ES" dirty="0"/>
              <a:t>La energía también puede definirse en función de la posición relativa de un objeto con respecto a otros objetos. </a:t>
            </a:r>
            <a:endParaRPr lang="es-ES" dirty="0" smtClean="0"/>
          </a:p>
          <a:p>
            <a:r>
              <a:rPr lang="es-ES" sz="2800" dirty="0" smtClean="0"/>
              <a:t>Esta </a:t>
            </a:r>
            <a:r>
              <a:rPr lang="es-ES" sz="2800" dirty="0"/>
              <a:t>forma de energía se denomina </a:t>
            </a:r>
            <a:r>
              <a:rPr lang="es-ES" sz="2800" b="1" i="1" dirty="0"/>
              <a:t>energía potencial</a:t>
            </a:r>
            <a:r>
              <a:rPr lang="es-ES" sz="2800" dirty="0"/>
              <a:t>.  Es una energía que se encuentra almacenada y es el resultado de las atracciones y repulsiones que un objeto experimenta en relación a otros objetos. Por ejemplo, una piedra situada en la cima de una montaña tiene una mayor energía potencial y puede provocar un golpe mayor sobre el agua ubicada en el valle, que una piedra situada en </a:t>
            </a:r>
            <a:r>
              <a:rPr lang="es-ES" sz="2800" dirty="0" smtClean="0"/>
              <a:t>el valle.</a:t>
            </a:r>
            <a:endParaRPr lang="en-US" sz="2800" dirty="0"/>
          </a:p>
          <a:p>
            <a:r>
              <a:rPr lang="es-ES" sz="2800" dirty="0"/>
              <a:t>La </a:t>
            </a:r>
            <a:r>
              <a:rPr lang="es-ES" sz="2800" b="1" i="1" dirty="0"/>
              <a:t>energía cinética</a:t>
            </a:r>
            <a:r>
              <a:rPr lang="es-ES" sz="2800" dirty="0"/>
              <a:t> es la energía debida al movimiento de un objeto. La energía cinética de un objeto en movimiento depende tanto de la </a:t>
            </a:r>
            <a:r>
              <a:rPr lang="es-ES" sz="2800" b="1" dirty="0"/>
              <a:t>masa</a:t>
            </a:r>
            <a:r>
              <a:rPr lang="es-ES" sz="2800" dirty="0"/>
              <a:t> como de la </a:t>
            </a:r>
            <a:r>
              <a:rPr lang="es-ES" sz="2800" b="1" dirty="0"/>
              <a:t>velocidad</a:t>
            </a:r>
            <a:r>
              <a:rPr lang="es-ES" sz="2800" dirty="0"/>
              <a:t> del mismo.</a:t>
            </a:r>
            <a:endParaRPr lang="en-US" sz="2800" dirty="0"/>
          </a:p>
          <a:p>
            <a:pPr algn="just">
              <a:buNone/>
            </a:pPr>
            <a:endParaRPr lang="es-ES" b="1" u="sng" dirty="0" smtClean="0"/>
          </a:p>
        </p:txBody>
      </p:sp>
      <p:sp>
        <p:nvSpPr>
          <p:cNvPr id="7" name="6 Marcador de número de diapositiva"/>
          <p:cNvSpPr>
            <a:spLocks noGrp="1"/>
          </p:cNvSpPr>
          <p:nvPr>
            <p:ph type="sldNum" sz="quarter" idx="12"/>
          </p:nvPr>
        </p:nvSpPr>
        <p:spPr/>
        <p:txBody>
          <a:bodyPr/>
          <a:lstStyle/>
          <a:p>
            <a:fld id="{82603189-723F-4940-BD85-CFB57A344D8C}"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1909712249"/>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dirty="0" smtClean="0"/>
              <a:t>Cuando se produce un cambio de fase, la sustancia debe absorber o ceder una cierta cantidad de calor para que tenga lugar. Este calor será positivo (absorbido) cuando el cambio de fase se produce de izquierda a derecha en la figura, y negativo (cedido) cuando la transición de fase tiene lugar de derecha a izquierda.</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82" y="2924944"/>
            <a:ext cx="8715436" cy="3358726"/>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6"/>
          </a:lnRef>
          <a:fillRef idx="1">
            <a:schemeClr val="lt1"/>
          </a:fillRef>
          <a:effectRef idx="0">
            <a:schemeClr val="accent6"/>
          </a:effectRef>
          <a:fontRef idx="minor">
            <a:schemeClr val="dk1"/>
          </a:fontRef>
        </p:style>
      </p:pic>
      <p:sp>
        <p:nvSpPr>
          <p:cNvPr id="7" name="6 Marcador de número de diapositiva"/>
          <p:cNvSpPr>
            <a:spLocks noGrp="1"/>
          </p:cNvSpPr>
          <p:nvPr>
            <p:ph type="sldNum" sz="quarter" idx="12"/>
          </p:nvPr>
        </p:nvSpPr>
        <p:spPr/>
        <p:txBody>
          <a:bodyPr/>
          <a:lstStyle/>
          <a:p>
            <a:fld id="{82603189-723F-4940-BD85-CFB57A344D8C}" type="slidenum">
              <a:rPr lang="en-US" smtClean="0"/>
              <a:pPr/>
              <a:t>12</a:t>
            </a:fld>
            <a:endParaRPr lang="en-US"/>
          </a:p>
        </p:txBody>
      </p:sp>
    </p:spTree>
    <p:extLst>
      <p:ext uri="{BB962C8B-B14F-4D97-AF65-F5344CB8AC3E}">
        <p14:creationId xmlns:p14="http://schemas.microsoft.com/office/powerpoint/2010/main" val="1498351271"/>
      </p:ext>
    </p:extLst>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r>
              <a:rPr lang="es-ES" b="1" dirty="0" smtClean="0"/>
              <a:t>PROCESOS FUNDAMENTALES FÍSICOS Y QUÍMICOS</a:t>
            </a:r>
            <a:br>
              <a:rPr lang="es-ES" b="1" dirty="0" smtClean="0"/>
            </a:br>
            <a:r>
              <a:rPr lang="es-ES" sz="2800" dirty="0"/>
              <a:t/>
            </a:r>
            <a:br>
              <a:rPr lang="es-ES" sz="2800" dirty="0"/>
            </a:br>
            <a:r>
              <a:rPr lang="es-ES" sz="2800" dirty="0"/>
              <a:t>Todo proceso químico – técnico consiste en una serie de procesos parciales:</a:t>
            </a:r>
            <a:br>
              <a:rPr lang="es-ES" sz="2800" dirty="0"/>
            </a:br>
            <a:r>
              <a:rPr lang="es-ES" sz="2800" dirty="0"/>
              <a:t/>
            </a:r>
            <a:br>
              <a:rPr lang="es-ES" sz="2800" dirty="0"/>
            </a:br>
            <a:r>
              <a:rPr lang="es-ES" sz="2800" dirty="0"/>
              <a:t>a) Si no se modifican las substancias que intervienen se trata de “procesos fundamentales físicos”, como; separación, evaporación, trituración, disolución.</a:t>
            </a:r>
            <a:br>
              <a:rPr lang="es-ES" sz="2800" dirty="0"/>
            </a:br>
            <a:r>
              <a:rPr lang="es-ES" sz="2800" dirty="0"/>
              <a:t/>
            </a:r>
            <a:br>
              <a:rPr lang="es-ES" sz="2800" dirty="0"/>
            </a:br>
            <a:r>
              <a:rPr lang="es-ES" sz="2800" dirty="0"/>
              <a:t>b) Los procesos donde se producen transformaciones químicas tales como reacciones, se denominan “procesos fundamentales químicas”.</a:t>
            </a:r>
            <a:br>
              <a:rPr lang="es-ES" sz="2800" dirty="0"/>
            </a:br>
            <a:r>
              <a:rPr lang="es-ES" sz="2800" dirty="0"/>
              <a:t/>
            </a:r>
            <a:br>
              <a:rPr lang="es-ES" sz="2800" dirty="0"/>
            </a:br>
            <a:r>
              <a:rPr lang="es-ES" sz="2800" dirty="0"/>
              <a:t>c) En muchos casos, los procesos “fundamentales físico-químicos” se dan unidos. </a:t>
            </a:r>
            <a:br>
              <a:rPr lang="es-ES" sz="2800" dirty="0"/>
            </a:br>
            <a:endParaRPr lang="es-ES" sz="2800" dirty="0" smtClean="0"/>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13</a:t>
            </a:fld>
            <a:endParaRPr lang="en-US"/>
          </a:p>
        </p:txBody>
      </p:sp>
    </p:spTree>
    <p:extLst>
      <p:ext uri="{BB962C8B-B14F-4D97-AF65-F5344CB8AC3E}">
        <p14:creationId xmlns:p14="http://schemas.microsoft.com/office/powerpoint/2010/main" val="2706063686"/>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fontScale="92500" lnSpcReduction="20000"/>
          </a:bodyPr>
          <a:lstStyle/>
          <a:p>
            <a:pPr marL="0" indent="0" algn="just">
              <a:buNone/>
            </a:pPr>
            <a:r>
              <a:rPr lang="es-ES" sz="3600" b="1" dirty="0" smtClean="0"/>
              <a:t>SOLUCIONES SÓLIDAS</a:t>
            </a:r>
          </a:p>
          <a:p>
            <a:pPr marL="0" indent="0" algn="just">
              <a:buNone/>
            </a:pPr>
            <a:r>
              <a:rPr lang="es-ES" sz="1300" dirty="0" smtClean="0"/>
              <a:t/>
            </a:r>
            <a:br>
              <a:rPr lang="es-ES" sz="1300" dirty="0" smtClean="0"/>
            </a:br>
            <a:r>
              <a:rPr lang="es-ES" sz="2200" b="1" dirty="0" smtClean="0"/>
              <a:t>Soluciones </a:t>
            </a:r>
            <a:r>
              <a:rPr lang="es-ES" sz="2200" b="1" dirty="0"/>
              <a:t>sólidas: </a:t>
            </a:r>
            <a:r>
              <a:rPr lang="es-ES" sz="2200" dirty="0"/>
              <a:t>Una solución sólida es una aleación en la cual un elemento está disuelto en otro para formar una estructura de fase única. El término fase describe cualquier masa homogénea de material, tal como un metal en el que los granos tienen la misma estructura reticular. En una solución sólida, el solvente o elemento base es metálico, y el elemento disuelto puede ser metálico o no metálico</a:t>
            </a:r>
            <a:r>
              <a:rPr lang="es-ES" sz="2200" dirty="0" smtClean="0"/>
              <a:t>. Las </a:t>
            </a:r>
            <a:r>
              <a:rPr lang="es-ES" sz="2200" dirty="0"/>
              <a:t>soluciones sólidas vienen en dos </a:t>
            </a:r>
            <a:r>
              <a:rPr lang="es-ES" sz="2200" dirty="0" smtClean="0"/>
              <a:t>formas. </a:t>
            </a:r>
          </a:p>
          <a:p>
            <a:pPr algn="just"/>
            <a:r>
              <a:rPr lang="es-ES" sz="2200" b="1" dirty="0" smtClean="0"/>
              <a:t>Solución </a:t>
            </a:r>
            <a:r>
              <a:rPr lang="es-ES" sz="2200" b="1" dirty="0"/>
              <a:t>sólida </a:t>
            </a:r>
            <a:r>
              <a:rPr lang="es-ES" sz="2200" b="1" dirty="0" err="1" smtClean="0"/>
              <a:t>substitucional</a:t>
            </a:r>
            <a:r>
              <a:rPr lang="es-ES" sz="2200" b="1" dirty="0" smtClean="0"/>
              <a:t> (a)</a:t>
            </a:r>
            <a:r>
              <a:rPr lang="es-ES" sz="2200" dirty="0" smtClean="0"/>
              <a:t>: </a:t>
            </a:r>
            <a:r>
              <a:rPr lang="es-ES" sz="2200" dirty="0"/>
              <a:t>donde los átomos del elemento solvente son reemplazados en su celda unitaria por átomos del elemento disuelto. El latón es un ejemplo en donde el zinc se disuelve en el cobre</a:t>
            </a:r>
            <a:r>
              <a:rPr lang="es-ES" sz="2200" dirty="0" smtClean="0"/>
              <a:t>.</a:t>
            </a:r>
          </a:p>
          <a:p>
            <a:pPr algn="just"/>
            <a:r>
              <a:rPr lang="es-ES" sz="2200" b="1" dirty="0"/>
              <a:t>S</a:t>
            </a:r>
            <a:r>
              <a:rPr lang="es-ES" sz="2200" b="1" dirty="0" smtClean="0"/>
              <a:t>olución </a:t>
            </a:r>
            <a:r>
              <a:rPr lang="es-ES" sz="2200" b="1" dirty="0"/>
              <a:t>sólida </a:t>
            </a:r>
            <a:r>
              <a:rPr lang="es-ES" sz="2200" b="1" dirty="0" smtClean="0"/>
              <a:t>intersticial (b)</a:t>
            </a:r>
            <a:r>
              <a:rPr lang="es-ES" sz="2200" dirty="0" smtClean="0"/>
              <a:t>: en </a:t>
            </a:r>
            <a:r>
              <a:rPr lang="es-ES" sz="2200" dirty="0"/>
              <a:t>la cual los átomos del elemento disuelto se introducen en los espacios vacantes interatómicos de la estructura reticular del metal base. El ejemplo más importante de este segundo tipo es el carbono disuelto en el hierro para formar </a:t>
            </a:r>
            <a:r>
              <a:rPr lang="es-ES" sz="2200" dirty="0" smtClean="0"/>
              <a:t>acero.</a:t>
            </a:r>
            <a:endParaRPr lang="es-ES" sz="2200" dirty="0"/>
          </a:p>
          <a:p>
            <a:pPr marL="0" indent="0" algn="just">
              <a:buNone/>
            </a:pPr>
            <a:r>
              <a:rPr lang="es-ES" sz="2200" dirty="0" smtClean="0"/>
              <a:t>En </a:t>
            </a:r>
            <a:r>
              <a:rPr lang="es-ES" sz="2200" dirty="0"/>
              <a:t>ambas formas de solución sólida, la estructura de la aleación es generalmente más dura y resistente que cualquiera de sus elementos por separado</a:t>
            </a:r>
            <a:r>
              <a:rPr lang="es-ES" sz="2200" dirty="0" smtClean="0"/>
              <a:t>.                            </a:t>
            </a:r>
          </a:p>
          <a:p>
            <a:pPr marL="0" indent="0" algn="just">
              <a:buNone/>
            </a:pPr>
            <a:r>
              <a:rPr lang="es-ES" sz="2200" dirty="0"/>
              <a:t> </a:t>
            </a:r>
            <a:r>
              <a:rPr lang="es-ES" sz="2200" dirty="0" smtClean="0"/>
              <a:t>          </a:t>
            </a:r>
          </a:p>
          <a:p>
            <a:pPr marL="0" indent="0" algn="just">
              <a:buNone/>
            </a:pPr>
            <a:r>
              <a:rPr lang="es-ES" sz="2200" dirty="0"/>
              <a:t> </a:t>
            </a:r>
            <a:r>
              <a:rPr lang="es-ES" sz="2200" dirty="0" smtClean="0"/>
              <a:t>      </a:t>
            </a:r>
          </a:p>
          <a:p>
            <a:pPr marL="0" indent="0" algn="just">
              <a:buNone/>
            </a:pPr>
            <a:r>
              <a:rPr lang="es-ES" sz="2200" dirty="0"/>
              <a:t> </a:t>
            </a:r>
            <a:r>
              <a:rPr lang="es-ES" sz="2200" dirty="0" smtClean="0"/>
              <a:t>            </a:t>
            </a:r>
          </a:p>
          <a:p>
            <a:pPr marL="0" indent="0" algn="just">
              <a:buNone/>
            </a:pPr>
            <a:r>
              <a:rPr lang="es-ES" sz="2200" dirty="0"/>
              <a:t> </a:t>
            </a:r>
            <a:r>
              <a:rPr lang="es-ES" sz="2200" dirty="0" smtClean="0"/>
              <a:t>               </a:t>
            </a:r>
          </a:p>
          <a:p>
            <a:pPr marL="0" indent="0" algn="just">
              <a:buNone/>
            </a:pPr>
            <a:endParaRPr lang="es-ES" sz="2200" dirty="0"/>
          </a:p>
          <a:p>
            <a:pPr marL="0" indent="0" algn="just">
              <a:buNone/>
            </a:pPr>
            <a:r>
              <a:rPr lang="es-ES" sz="2200" dirty="0" smtClean="0"/>
              <a:t>             </a:t>
            </a:r>
          </a:p>
          <a:p>
            <a:pPr marL="0" indent="0" algn="just">
              <a:buNone/>
            </a:pPr>
            <a:endParaRPr lang="es-ES" sz="2200" dirty="0" smtClean="0"/>
          </a:p>
          <a:p>
            <a:pPr marL="0" indent="0" algn="just">
              <a:buNone/>
            </a:pPr>
            <a:endParaRPr lang="es-ES" sz="2400" dirty="0"/>
          </a:p>
          <a:p>
            <a:pPr marL="0" indent="0" algn="just">
              <a:buNone/>
            </a:pPr>
            <a:endParaRPr lang="es-ES" sz="2400" dirty="0" smtClean="0"/>
          </a:p>
          <a:p>
            <a:pPr marL="0" indent="0" algn="just">
              <a:buNone/>
            </a:pPr>
            <a:endParaRPr lang="es-ES" sz="2400" dirty="0"/>
          </a:p>
          <a:p>
            <a:pPr marL="0" indent="0" algn="just">
              <a:buNone/>
            </a:pPr>
            <a:endParaRPr lang="es-ES" sz="2400" dirty="0" smtClean="0"/>
          </a:p>
          <a:p>
            <a:pPr marL="0" indent="0" algn="just">
              <a:buNone/>
            </a:pPr>
            <a:endParaRPr lang="es-ES" sz="2400" dirty="0"/>
          </a:p>
          <a:p>
            <a:pPr marL="0" indent="0" algn="just">
              <a:buNone/>
            </a:pPr>
            <a:endParaRPr lang="es-ES" sz="2400" dirty="0" smtClean="0"/>
          </a:p>
          <a:p>
            <a:pPr marL="0" indent="0" algn="just">
              <a:buNone/>
            </a:pPr>
            <a:endParaRPr lang="es-ES" sz="2400" dirty="0"/>
          </a:p>
          <a:p>
            <a:pPr marL="0" indent="0" algn="just">
              <a:buNone/>
            </a:pPr>
            <a:endParaRPr lang="es-ES" sz="2400"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14</a:t>
            </a:fld>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708" y="4509120"/>
            <a:ext cx="4953564" cy="234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6385242"/>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fontScale="77500" lnSpcReduction="20000"/>
          </a:bodyPr>
          <a:lstStyle/>
          <a:p>
            <a:pPr marL="0" indent="0" algn="just">
              <a:buNone/>
            </a:pPr>
            <a:r>
              <a:rPr lang="es-ES" sz="2800" b="1" dirty="0" smtClean="0"/>
              <a:t>DESCRIPCIÓN DEL PROCESO FUNDAMENTAL, FÍSICOS Y QUÍMICOS, QUE SE DESARROLLA EN LA SIDERURGIA.</a:t>
            </a:r>
          </a:p>
          <a:p>
            <a:pPr marL="0" indent="0">
              <a:buNone/>
            </a:pPr>
            <a:r>
              <a:rPr lang="es-ES" sz="2800" dirty="0"/>
              <a:t/>
            </a:r>
            <a:br>
              <a:rPr lang="es-ES" sz="2800" dirty="0"/>
            </a:br>
            <a:r>
              <a:rPr lang="es-ES" sz="2800" b="1" dirty="0"/>
              <a:t>Menas de hierro y otras materias primas: </a:t>
            </a:r>
            <a:r>
              <a:rPr lang="es-ES" sz="2800" dirty="0"/>
              <a:t>La mena principal usada en la producción de hierro y acero es la </a:t>
            </a:r>
            <a:r>
              <a:rPr lang="es-ES" sz="2800" i="1" dirty="0" err="1"/>
              <a:t>hematita</a:t>
            </a:r>
            <a:r>
              <a:rPr lang="es-ES" sz="2800" i="1" dirty="0"/>
              <a:t> </a:t>
            </a:r>
            <a:r>
              <a:rPr lang="es-ES" sz="2800" dirty="0"/>
              <a:t>(Fe2O3). Otras menas incluyen la </a:t>
            </a:r>
            <a:r>
              <a:rPr lang="es-ES" sz="2800" i="1" dirty="0"/>
              <a:t>magnetita </a:t>
            </a:r>
            <a:r>
              <a:rPr lang="es-ES" sz="2800" dirty="0"/>
              <a:t>(Fe3O4), la </a:t>
            </a:r>
            <a:r>
              <a:rPr lang="es-ES" sz="2800" i="1" dirty="0"/>
              <a:t>siderita </a:t>
            </a:r>
            <a:r>
              <a:rPr lang="es-ES" sz="2800" dirty="0"/>
              <a:t>(FeCO3) y la </a:t>
            </a:r>
            <a:r>
              <a:rPr lang="es-ES" sz="2800" i="1" dirty="0"/>
              <a:t>limonita </a:t>
            </a:r>
            <a:r>
              <a:rPr lang="es-ES" sz="2800" dirty="0"/>
              <a:t>(Fe2O3-xH20) donde x vale alrededor de 1,5. </a:t>
            </a:r>
          </a:p>
          <a:p>
            <a:r>
              <a:rPr lang="es-ES" sz="2800" dirty="0"/>
              <a:t>Las menas de hierro contienen de un 50 a un 70% de hierro, dependiendo de su concentración, la </a:t>
            </a:r>
            <a:r>
              <a:rPr lang="es-ES" sz="2800" dirty="0" err="1"/>
              <a:t>hematita</a:t>
            </a:r>
            <a:r>
              <a:rPr lang="es-ES" sz="2800" dirty="0"/>
              <a:t> contiene casi 70% de hierro. Además, hoy se usa ampliamente la chatarra como materia prima para la fabricación de hierro y acero. </a:t>
            </a:r>
          </a:p>
          <a:p>
            <a:pPr marL="0" indent="0">
              <a:buNone/>
            </a:pPr>
            <a:r>
              <a:rPr lang="es-ES" sz="2800" dirty="0"/>
              <a:t>Las otras materias primas que se necesitan para reducir el hierro de sus menas, son el coque y la piedra caliza. El coque es un combustible de alto carbono, producido por el calentamiento de carbón bituminoso en una atmósfera con bajo contenido de oxígeno durante varias horas, seguido de una aspersión de agua en torres especiales de enfriamiento. El coque desempeña dos funciones en el proceso de reducción: </a:t>
            </a:r>
          </a:p>
          <a:p>
            <a:r>
              <a:rPr lang="es-ES" sz="2800" dirty="0"/>
              <a:t>1. es un combustible que proporciona calor para la reacción química y </a:t>
            </a:r>
          </a:p>
          <a:p>
            <a:r>
              <a:rPr lang="es-ES" sz="2800" dirty="0"/>
              <a:t>2. produce monóxido de carbono (CO) para reducir las menas de hierro. </a:t>
            </a:r>
            <a:endParaRPr lang="en-US" sz="2800" dirty="0"/>
          </a:p>
          <a:p>
            <a:pPr marL="0" indent="0">
              <a:buNone/>
            </a:pPr>
            <a:r>
              <a:rPr lang="es-ES" sz="2800" dirty="0"/>
              <a:t>La piedra caliza es una roca que contiene altas proporciones de carbonato de calcio (CaCO3). Esta piedra caliza se usa en el proceso como un fundente que reacciona con las impurezas presentes y las remueve del hierro fundido como escoria.</a:t>
            </a:r>
            <a:endParaRPr lang="es-ES" sz="2800" dirty="0" smtClean="0"/>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15</a:t>
            </a:fld>
            <a:endParaRPr lang="en-US"/>
          </a:p>
        </p:txBody>
      </p:sp>
    </p:spTree>
    <p:extLst>
      <p:ext uri="{BB962C8B-B14F-4D97-AF65-F5344CB8AC3E}">
        <p14:creationId xmlns:p14="http://schemas.microsoft.com/office/powerpoint/2010/main" val="2939769577"/>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fontScale="85000" lnSpcReduction="20000"/>
          </a:bodyPr>
          <a:lstStyle/>
          <a:p>
            <a:pPr marL="0" indent="0" algn="just">
              <a:buNone/>
            </a:pPr>
            <a:r>
              <a:rPr lang="es-ES" sz="3600" b="1" dirty="0" smtClean="0"/>
              <a:t>DESCRIPCIÓN DEL PROCESO FUNDAMENTAL, FÍSICOS Y QUÍMICOS, QUE SE DESARROLLA EN LA SIDERURGIA.</a:t>
            </a:r>
          </a:p>
          <a:p>
            <a:pPr marL="0" indent="0" algn="just">
              <a:buNone/>
            </a:pPr>
            <a:r>
              <a:rPr lang="es-ES" sz="2800" dirty="0"/>
              <a:t/>
            </a:r>
            <a:br>
              <a:rPr lang="es-ES" sz="2800" dirty="0"/>
            </a:br>
            <a:r>
              <a:rPr lang="es-ES" dirty="0"/>
              <a:t>Para producir hierro, se deja caer por la parte superior de un alto horno una carga de menas de hierro, coque y piedra caliza. Un alto horno es una cámara revestida con refractario, de alrededor de 9 a 15 m de diámetro en su parte más ancha y una altura de 40 m, en la cual se hace pasar una corriente de gases calientes a gran velocidad desde la parte baja de la cámara para realizar la combustión y la reducción del hierro.</a:t>
            </a:r>
          </a:p>
          <a:p>
            <a:pPr marL="0" indent="0" algn="just">
              <a:buNone/>
            </a:pPr>
            <a:r>
              <a:rPr lang="es-ES" dirty="0" smtClean="0"/>
              <a:t>La </a:t>
            </a:r>
            <a:r>
              <a:rPr lang="es-ES" dirty="0"/>
              <a:t>carga desciende lentamente desde lo alto del horno hacia la base y en el trayecto alcanza temperaturas alrededor de 1650°C. </a:t>
            </a:r>
            <a:endParaRPr lang="es-ES" dirty="0" smtClean="0"/>
          </a:p>
          <a:p>
            <a:pPr marL="0" indent="0" algn="just">
              <a:buNone/>
            </a:pPr>
            <a:r>
              <a:rPr lang="es-ES" dirty="0" smtClean="0"/>
              <a:t>Los </a:t>
            </a:r>
            <a:r>
              <a:rPr lang="es-ES" dirty="0"/>
              <a:t>gases calientes (CO, H2, C2, H2O, N2, O2 y los combustibles) realizan la combustión del coque conforme pasan hacia arriba, a través de la carga de materiales.</a:t>
            </a:r>
          </a:p>
          <a:p>
            <a:pPr marL="0" indent="0" algn="just">
              <a:buNone/>
            </a:pPr>
            <a:r>
              <a:rPr lang="es-ES" dirty="0"/>
              <a:t>El monóxido de carbono se suministra como un gas caliente, pero también se forma adicionalmente por la combustión del coque</a:t>
            </a:r>
            <a:r>
              <a:rPr lang="es-ES" dirty="0" smtClean="0"/>
              <a:t>.</a:t>
            </a:r>
          </a:p>
        </p:txBody>
      </p:sp>
      <p:sp>
        <p:nvSpPr>
          <p:cNvPr id="7" name="6 Marcador de número de diapositiva"/>
          <p:cNvSpPr>
            <a:spLocks noGrp="1"/>
          </p:cNvSpPr>
          <p:nvPr>
            <p:ph type="sldNum" sz="quarter" idx="12"/>
          </p:nvPr>
        </p:nvSpPr>
        <p:spPr/>
        <p:txBody>
          <a:bodyPr/>
          <a:lstStyle/>
          <a:p>
            <a:endParaRPr lang="en-US" dirty="0" smtClean="0"/>
          </a:p>
          <a:p>
            <a:fld id="{82603189-723F-4940-BD85-CFB57A344D8C}" type="slidenum">
              <a:rPr lang="en-US" smtClean="0"/>
              <a:pPr/>
              <a:t>16</a:t>
            </a:fld>
            <a:endParaRPr lang="en-US" dirty="0"/>
          </a:p>
        </p:txBody>
      </p:sp>
    </p:spTree>
    <p:extLst>
      <p:ext uri="{BB962C8B-B14F-4D97-AF65-F5344CB8AC3E}">
        <p14:creationId xmlns:p14="http://schemas.microsoft.com/office/powerpoint/2010/main" val="1817859063"/>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fontScale="70000" lnSpcReduction="20000"/>
          </a:bodyPr>
          <a:lstStyle/>
          <a:p>
            <a:pPr marL="0" indent="0" algn="just">
              <a:buNone/>
            </a:pPr>
            <a:r>
              <a:rPr lang="es-ES" sz="4200" b="1" dirty="0" smtClean="0"/>
              <a:t>DESCRIPCIÓN DEL PROCESO FUNDAMENTAL, FÍSICOS Y QUÍMICOS, QUE SE DESARROLLA EN LA SIDERURGIA.</a:t>
            </a:r>
          </a:p>
          <a:p>
            <a:pPr marL="0" indent="0" algn="just">
              <a:buNone/>
            </a:pPr>
            <a:r>
              <a:rPr lang="es-ES" sz="2800" dirty="0"/>
              <a:t/>
            </a:r>
            <a:br>
              <a:rPr lang="es-ES" sz="2800" dirty="0"/>
            </a:br>
            <a:r>
              <a:rPr lang="es-ES" dirty="0" smtClean="0"/>
              <a:t>El </a:t>
            </a:r>
            <a:r>
              <a:rPr lang="es-ES" dirty="0"/>
              <a:t>gas CO tiene un efecto reductor sobre las menas de hierro; la reacción simplificada se describe a continuación (usando la </a:t>
            </a:r>
            <a:r>
              <a:rPr lang="es-ES" dirty="0" err="1"/>
              <a:t>hematita</a:t>
            </a:r>
            <a:r>
              <a:rPr lang="es-ES" dirty="0"/>
              <a:t> como la mena original): </a:t>
            </a:r>
          </a:p>
          <a:p>
            <a:r>
              <a:rPr lang="en-US" dirty="0"/>
              <a:t>Fe2O3 + CO &gt; 2FeO + CO2 </a:t>
            </a:r>
          </a:p>
          <a:p>
            <a:pPr marL="0" indent="0">
              <a:buNone/>
            </a:pPr>
            <a:r>
              <a:rPr lang="es-ES" dirty="0" smtClean="0"/>
              <a:t>El </a:t>
            </a:r>
            <a:r>
              <a:rPr lang="es-ES" dirty="0"/>
              <a:t>bióxido de carbono reacciona con el coque para formar más monóxido de carbono: </a:t>
            </a:r>
          </a:p>
          <a:p>
            <a:r>
              <a:rPr lang="en-US" dirty="0"/>
              <a:t>CO2 + C (</a:t>
            </a:r>
            <a:r>
              <a:rPr lang="en-US" dirty="0" err="1"/>
              <a:t>coque</a:t>
            </a:r>
            <a:r>
              <a:rPr lang="en-US" dirty="0"/>
              <a:t>) &gt; 2CO </a:t>
            </a:r>
          </a:p>
          <a:p>
            <a:pPr marL="0" indent="0">
              <a:buNone/>
            </a:pPr>
            <a:r>
              <a:rPr lang="es-ES" dirty="0" smtClean="0"/>
              <a:t>El </a:t>
            </a:r>
            <a:r>
              <a:rPr lang="es-ES" dirty="0"/>
              <a:t>cual realiza la reducción final de </a:t>
            </a:r>
            <a:r>
              <a:rPr lang="es-ES" dirty="0" err="1"/>
              <a:t>FeO</a:t>
            </a:r>
            <a:r>
              <a:rPr lang="es-ES" dirty="0"/>
              <a:t> a hierro: </a:t>
            </a:r>
          </a:p>
          <a:p>
            <a:r>
              <a:rPr lang="en-US" dirty="0" err="1"/>
              <a:t>FeO</a:t>
            </a:r>
            <a:r>
              <a:rPr lang="en-US" dirty="0"/>
              <a:t> + CO &gt; Fe + CO2 </a:t>
            </a:r>
          </a:p>
          <a:p>
            <a:pPr marL="0" indent="0">
              <a:buNone/>
            </a:pPr>
            <a:r>
              <a:rPr lang="es-ES" dirty="0"/>
              <a:t>El hierro fundido escurre hacia abajo, acumulándose en la base del alto horno. Éste se vacía periódicamente en carros cuchara (o carros torpedo) que lo transfieren a las siguientes operaciones de la producción de acero. El papel que juega la piedra caliza se resume en la siguiente ecuación. Primero se reduce a cal (</a:t>
            </a:r>
            <a:r>
              <a:rPr lang="es-ES" dirty="0" err="1"/>
              <a:t>CaO</a:t>
            </a:r>
            <a:r>
              <a:rPr lang="es-ES" dirty="0"/>
              <a:t>) por calentamiento: </a:t>
            </a:r>
          </a:p>
          <a:p>
            <a:r>
              <a:rPr lang="en-US" dirty="0"/>
              <a:t>CaCO3 &gt; </a:t>
            </a:r>
            <a:r>
              <a:rPr lang="en-US" dirty="0" err="1"/>
              <a:t>CaO</a:t>
            </a:r>
            <a:r>
              <a:rPr lang="en-US" dirty="0"/>
              <a:t> + C02 </a:t>
            </a:r>
          </a:p>
          <a:p>
            <a:pPr marL="0" indent="0">
              <a:buNone/>
            </a:pPr>
            <a:r>
              <a:rPr lang="es-ES" dirty="0" smtClean="0"/>
              <a:t>La </a:t>
            </a:r>
            <a:r>
              <a:rPr lang="es-ES" dirty="0"/>
              <a:t>cal se combina con impurezas tales como sílice (SiO2), azufre (S) y aluminio (Al2O3) en reacciones que producen una escoria fundida que flota encima del </a:t>
            </a:r>
            <a:r>
              <a:rPr lang="es-ES" dirty="0" smtClean="0"/>
              <a:t>hierro</a:t>
            </a:r>
          </a:p>
        </p:txBody>
      </p:sp>
      <p:sp>
        <p:nvSpPr>
          <p:cNvPr id="7" name="6 Marcador de número de diapositiva"/>
          <p:cNvSpPr>
            <a:spLocks noGrp="1"/>
          </p:cNvSpPr>
          <p:nvPr>
            <p:ph type="sldNum" sz="quarter" idx="12"/>
          </p:nvPr>
        </p:nvSpPr>
        <p:spPr/>
        <p:txBody>
          <a:bodyPr/>
          <a:lstStyle/>
          <a:p>
            <a:endParaRPr lang="en-US" dirty="0" smtClean="0"/>
          </a:p>
          <a:p>
            <a:fld id="{82603189-723F-4940-BD85-CFB57A344D8C}" type="slidenum">
              <a:rPr lang="en-US" smtClean="0"/>
              <a:pPr/>
              <a:t>17</a:t>
            </a:fld>
            <a:endParaRPr lang="en-US" dirty="0"/>
          </a:p>
        </p:txBody>
      </p:sp>
    </p:spTree>
    <p:extLst>
      <p:ext uri="{BB962C8B-B14F-4D97-AF65-F5344CB8AC3E}">
        <p14:creationId xmlns:p14="http://schemas.microsoft.com/office/powerpoint/2010/main" val="1658671526"/>
      </p:ext>
    </p:extLst>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lgn="just">
              <a:buNone/>
            </a:pPr>
            <a:r>
              <a:rPr lang="es-ES" sz="3000" b="1" dirty="0" smtClean="0"/>
              <a:t>DESCRIPCIÓN DEL PROCESO FUNDAMENTAL, FÍSICOS Y QUÍMICOS, QUE SE DESARROLLA EN LA SIDERURGIA.</a:t>
            </a:r>
          </a:p>
          <a:p>
            <a:pPr marL="0" indent="0">
              <a:buNone/>
            </a:pPr>
            <a:r>
              <a:rPr lang="es-ES" sz="2800" dirty="0"/>
              <a:t/>
            </a:r>
            <a:br>
              <a:rPr lang="es-ES" sz="2800" dirty="0"/>
            </a:br>
            <a:r>
              <a:rPr lang="es-ES" sz="2600" dirty="0"/>
              <a:t>Es interesante hacer notar que se requieren aproximadamente siete toneladas de materia prima para producir una tonelada de hierro. La proporción de los ingredientes es aproximadamente: 2 toneladas de mena de hierro, 1 tonelada de coque y 0,5 tonelada de piedra caliza, y 3,5 toneladas de gases. </a:t>
            </a:r>
            <a:endParaRPr lang="es-ES" sz="2600" dirty="0" smtClean="0"/>
          </a:p>
          <a:p>
            <a:pPr marL="0" indent="0">
              <a:buNone/>
            </a:pPr>
            <a:endParaRPr lang="es-ES" sz="2600" dirty="0"/>
          </a:p>
          <a:p>
            <a:pPr marL="0" indent="0">
              <a:buNone/>
            </a:pPr>
            <a:r>
              <a:rPr lang="es-ES" sz="2600" dirty="0"/>
              <a:t>El hierro sangrado (vaciado) de la base del alto horno (llamado </a:t>
            </a:r>
            <a:r>
              <a:rPr lang="es-ES" sz="2600" i="1" dirty="0"/>
              <a:t>arrabio) </a:t>
            </a:r>
            <a:r>
              <a:rPr lang="es-ES" sz="2600" dirty="0"/>
              <a:t>contiene sobre 4% de carbono, más otras impurezas: 0,3 a 1,3 de Si, 0,5 a 2% de Mn, 0,1% a 1 de P y 0,02 a 0,08% de S.  </a:t>
            </a:r>
            <a:endParaRPr lang="es-ES" sz="2600" dirty="0" smtClean="0"/>
          </a:p>
          <a:p>
            <a:pPr marL="0" indent="0">
              <a:buNone/>
            </a:pPr>
            <a:endParaRPr lang="es-ES" sz="3000" dirty="0"/>
          </a:p>
          <a:p>
            <a:pPr marL="0" indent="0" algn="ctr">
              <a:buNone/>
            </a:pPr>
            <a:r>
              <a:rPr lang="es-ES" sz="3500" b="1" dirty="0" smtClean="0"/>
              <a:t>A CONTINUACIÓN SE ILUSTRAN ALGUNOS DETALLES TÉCNICOS DE UN ALTO HORNO TÍPICO. </a:t>
            </a:r>
            <a:endParaRPr lang="es-ES" sz="3500" dirty="0"/>
          </a:p>
        </p:txBody>
      </p:sp>
      <p:sp>
        <p:nvSpPr>
          <p:cNvPr id="7" name="6 Marcador de número de diapositiva"/>
          <p:cNvSpPr>
            <a:spLocks noGrp="1"/>
          </p:cNvSpPr>
          <p:nvPr>
            <p:ph type="sldNum" sz="quarter" idx="12"/>
          </p:nvPr>
        </p:nvSpPr>
        <p:spPr/>
        <p:txBody>
          <a:bodyPr/>
          <a:lstStyle/>
          <a:p>
            <a:endParaRPr lang="en-US" dirty="0" smtClean="0"/>
          </a:p>
          <a:p>
            <a:fld id="{82603189-723F-4940-BD85-CFB57A344D8C}" type="slidenum">
              <a:rPr lang="en-US" smtClean="0"/>
              <a:pPr/>
              <a:t>18</a:t>
            </a:fld>
            <a:endParaRPr lang="en-US" dirty="0"/>
          </a:p>
        </p:txBody>
      </p:sp>
    </p:spTree>
    <p:extLst>
      <p:ext uri="{BB962C8B-B14F-4D97-AF65-F5344CB8AC3E}">
        <p14:creationId xmlns:p14="http://schemas.microsoft.com/office/powerpoint/2010/main" val="1617209861"/>
      </p:ext>
    </p:extLst>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SINTER; </a:t>
            </a:r>
            <a:r>
              <a:rPr lang="es-ES" sz="2400" b="1" dirty="0" smtClean="0"/>
              <a:t>PREPARACIÓN DE LOS MINERALES PARA EL ALTO HORNO</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19</a:t>
            </a:fld>
            <a:endParaRPr lang="en-US"/>
          </a:p>
        </p:txBody>
      </p:sp>
      <p:pic>
        <p:nvPicPr>
          <p:cNvPr id="7170" name="Picture 2" descr="F:\sin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6682"/>
            <a:ext cx="9144000" cy="629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436417"/>
      </p:ext>
    </p:extLst>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smtClean="0"/>
              <a:t>Definiciones:</a:t>
            </a:r>
          </a:p>
          <a:p>
            <a:pPr>
              <a:buNone/>
            </a:pPr>
            <a:r>
              <a:rPr lang="es-ES" sz="2800" u="sng" dirty="0" smtClean="0"/>
              <a:t>Concepto de materia: </a:t>
            </a:r>
            <a:r>
              <a:rPr lang="es-ES" sz="2800" dirty="0" smtClean="0"/>
              <a:t>Todos los cuerpos que forman parte del Universo están constituidos por materia y energía. Definimos la materia como todo lo que tiene un lugar en el espacio y tiene masa.</a:t>
            </a:r>
            <a:endParaRPr lang="es-ES" sz="2800" u="sng" dirty="0" smtClean="0"/>
          </a:p>
          <a:p>
            <a:pPr>
              <a:buNone/>
            </a:pPr>
            <a:r>
              <a:rPr lang="es-ES" sz="2800" u="sng" dirty="0" smtClean="0"/>
              <a:t>Sistema Material</a:t>
            </a:r>
            <a:r>
              <a:rPr lang="es-ES" sz="2800" dirty="0" smtClean="0"/>
              <a:t>: Es una cantidad determinada de masa, sometida a nuestro estudio y análisis. La misma puede tener limites reales, o ideales, pero deberán ser siempre finitos.</a:t>
            </a:r>
          </a:p>
          <a:p>
            <a:pPr>
              <a:buNone/>
            </a:pPr>
            <a:r>
              <a:rPr lang="es-ES" sz="2800" u="sng" dirty="0" smtClean="0"/>
              <a:t>Ambiente / Medio Ambiente</a:t>
            </a:r>
            <a:r>
              <a:rPr lang="es-ES" sz="2800" dirty="0" smtClean="0"/>
              <a:t>: Es todo aquello que rodea al sistema y que influye en su comportamiento; es decir que interactúa con él.</a:t>
            </a:r>
          </a:p>
          <a:p>
            <a:pPr>
              <a:buNone/>
            </a:pPr>
            <a:r>
              <a:rPr lang="es-ES" sz="2800" u="sng" dirty="0" smtClean="0"/>
              <a:t>Universo</a:t>
            </a:r>
            <a:r>
              <a:rPr lang="es-ES" sz="2800" dirty="0" smtClean="0"/>
              <a:t>: Se entiende por tal, a la unión de los conjuntos SISTEMA MATERIAL más MEDIO AMBIENTE.</a:t>
            </a:r>
            <a:endParaRPr lang="es-ES" sz="2800"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2</a:t>
            </a:fld>
            <a:endParaRPr lang="en-US"/>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PREPARACIÓN DEL CARBÓN DE COQUE</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20</a:t>
            </a:fld>
            <a:endParaRPr lang="en-US"/>
          </a:p>
        </p:txBody>
      </p:sp>
      <p:pic>
        <p:nvPicPr>
          <p:cNvPr id="8194" name="Picture 2" descr="F:\carbon de coqu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6" y="620688"/>
            <a:ext cx="9144000"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941446"/>
      </p:ext>
    </p:extLst>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700" b="1" dirty="0" smtClean="0"/>
              <a:t>ESQUEMA DE FUNCIONAMIENTO GENERAL DEL ALTO HORNO </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21</a:t>
            </a:fld>
            <a:endParaRPr lang="en-US"/>
          </a:p>
        </p:txBody>
      </p:sp>
      <p:pic>
        <p:nvPicPr>
          <p:cNvPr id="9218" name="Picture 2" descr="F:\alto horno arrab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730444"/>
      </p:ext>
    </p:extLst>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700" b="1" dirty="0" smtClean="0"/>
              <a:t>DEL ALTO HORNO A LA ACERIA, CONVERTIDOR Y HORNO S.M. SIGUIENTES.</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22</a:t>
            </a:fld>
            <a:endParaRPr lang="en-US"/>
          </a:p>
        </p:txBody>
      </p:sp>
      <p:pic>
        <p:nvPicPr>
          <p:cNvPr id="10243" name="Picture 3" descr="F:\Alto hor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0" y="476672"/>
            <a:ext cx="9098064" cy="638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765424"/>
      </p:ext>
    </p:extLst>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lgn="ctr">
              <a:buNone/>
            </a:pPr>
            <a:r>
              <a:rPr lang="es-ES" sz="2800" b="1" dirty="0" smtClean="0"/>
              <a:t>DE LA </a:t>
            </a:r>
            <a:r>
              <a:rPr lang="es-ES" sz="2800" b="1" dirty="0"/>
              <a:t>ACERIA, </a:t>
            </a:r>
            <a:r>
              <a:rPr lang="es-ES" sz="2800" b="1" dirty="0" smtClean="0"/>
              <a:t>CONVERTIDOR, </a:t>
            </a:r>
            <a:r>
              <a:rPr lang="es-ES" sz="2800" b="1" dirty="0"/>
              <a:t>HORNO S.M</a:t>
            </a:r>
            <a:r>
              <a:rPr lang="es-ES" sz="2800" b="1" dirty="0" smtClean="0"/>
              <a:t>., COLADA CONTINUA, TOCHOS, CHAPAS, PALANQUILLA.</a:t>
            </a:r>
            <a:endParaRPr lang="es-ES" sz="2800" dirty="0" smtClean="0"/>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23</a:t>
            </a:fld>
            <a:endParaRPr lang="en-US"/>
          </a:p>
        </p:txBody>
      </p:sp>
      <p:pic>
        <p:nvPicPr>
          <p:cNvPr id="11266" name="Picture 2" descr="F:\Tochos y laminad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72872"/>
      </p:ext>
    </p:extLst>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LAMINADO EN CALIENTE, LAMINADO EN FRIO, Y HOJALATA</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24</a:t>
            </a:fld>
            <a:endParaRPr lang="en-US"/>
          </a:p>
        </p:txBody>
      </p:sp>
      <p:pic>
        <p:nvPicPr>
          <p:cNvPr id="12290" name="Picture 2" descr="F:\laminacion de chap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620688"/>
            <a:ext cx="9048750"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12115"/>
      </p:ext>
    </p:extLst>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ESQUEMA DEL CONVERTIDOR, CARGA Y DESCARGA</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25</a:t>
            </a:fld>
            <a:endParaRPr lang="en-US"/>
          </a:p>
        </p:txBody>
      </p:sp>
      <p:pic>
        <p:nvPicPr>
          <p:cNvPr id="13314" name="Picture 2" descr="F:\convertid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630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851872"/>
      </p:ext>
    </p:extLst>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COLADA CONTINUA DE CHAPONES PLANOS.</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26</a:t>
            </a:fld>
            <a:endParaRPr lang="en-US"/>
          </a:p>
        </p:txBody>
      </p:sp>
      <p:pic>
        <p:nvPicPr>
          <p:cNvPr id="14338" name="Picture 2" descr="F:\colada contin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537"/>
            <a:ext cx="9144000" cy="6360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873850"/>
      </p:ext>
    </p:extLst>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COLADA CONTINUA DE BARRAS.</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27</a:t>
            </a:fld>
            <a:endParaRPr lang="en-US"/>
          </a:p>
        </p:txBody>
      </p:sp>
      <p:pic>
        <p:nvPicPr>
          <p:cNvPr id="15362" name="Picture 2" descr="F:\colada continua de toch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6" y="612653"/>
            <a:ext cx="9144000" cy="6224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909774"/>
      </p:ext>
    </p:extLst>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LINGOTERA</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28</a:t>
            </a:fld>
            <a:endParaRPr lang="en-US"/>
          </a:p>
        </p:txBody>
      </p:sp>
      <p:pic>
        <p:nvPicPr>
          <p:cNvPr id="16386" name="Picture 2" descr="F:\lingo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3407"/>
            <a:ext cx="9144000" cy="6224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831623"/>
      </p:ext>
    </p:extLst>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LAMINADO DEL LINGOTE.</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29</a:t>
            </a:fld>
            <a:endParaRPr lang="en-US"/>
          </a:p>
        </p:txBody>
      </p:sp>
      <p:pic>
        <p:nvPicPr>
          <p:cNvPr id="17410" name="Picture 2" descr="F:\lingote a toc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5113"/>
            <a:ext cx="9144000" cy="6182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245025"/>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smtClean="0"/>
              <a:t>Definiciones:</a:t>
            </a:r>
          </a:p>
          <a:p>
            <a:pPr>
              <a:buNone/>
            </a:pPr>
            <a:r>
              <a:rPr lang="es-ES" sz="2800" dirty="0" smtClean="0"/>
              <a:t>Los sistemas físicos que encontramos en la Naturaleza consisten en un agregado de un número muy grande de átomos.</a:t>
            </a:r>
          </a:p>
          <a:p>
            <a:pPr>
              <a:buNone/>
            </a:pPr>
            <a:endParaRPr lang="es-ES" sz="2800" dirty="0" smtClean="0"/>
          </a:p>
          <a:p>
            <a:pPr>
              <a:buNone/>
            </a:pPr>
            <a:r>
              <a:rPr lang="es-ES" sz="2800" dirty="0" smtClean="0"/>
              <a:t>La materia está en uno de los estados: sólido, líquido, plasma, o gaseoso.</a:t>
            </a:r>
          </a:p>
          <a:p>
            <a:pPr>
              <a:buNone/>
            </a:pPr>
            <a:endParaRPr lang="es-ES" sz="2800" dirty="0" smtClean="0"/>
          </a:p>
          <a:p>
            <a:pPr>
              <a:buNone/>
            </a:pPr>
            <a:r>
              <a:rPr lang="es-ES" sz="2800" dirty="0" smtClean="0"/>
              <a:t>En los sólidos, las posiciones relativas (distancia y orientación) de los átomos o moléculas son fijas. </a:t>
            </a:r>
          </a:p>
          <a:p>
            <a:pPr>
              <a:buNone/>
            </a:pPr>
            <a:endParaRPr lang="es-ES" sz="2800" dirty="0" smtClean="0"/>
          </a:p>
          <a:p>
            <a:pPr>
              <a:buNone/>
            </a:pPr>
            <a:r>
              <a:rPr lang="es-ES" sz="2800" dirty="0" smtClean="0"/>
              <a:t>En los líquidos, las distancias entre las moléculas son fijas, pero su orientación relativa cambia continuamente. </a:t>
            </a:r>
          </a:p>
          <a:p>
            <a:pPr>
              <a:buNone/>
            </a:pPr>
            <a:endParaRPr lang="es-ES" sz="2800" dirty="0" smtClean="0"/>
          </a:p>
          <a:p>
            <a:pPr>
              <a:buNone/>
            </a:pPr>
            <a:endParaRPr lang="es-ES" sz="2200"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3</a:t>
            </a:fld>
            <a:endParaRPr lang="en-US"/>
          </a:p>
        </p:txBody>
      </p:sp>
    </p:spTree>
    <p:extLst>
      <p:ext uri="{BB962C8B-B14F-4D97-AF65-F5344CB8AC3E}">
        <p14:creationId xmlns:p14="http://schemas.microsoft.com/office/powerpoint/2010/main" val="4267453815"/>
      </p:ext>
    </p:extLst>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FABRICACIÓN DE LA PALANQUILLA.</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30</a:t>
            </a:fld>
            <a:endParaRPr lang="en-US"/>
          </a:p>
        </p:txBody>
      </p:sp>
      <p:pic>
        <p:nvPicPr>
          <p:cNvPr id="18434" name="Picture 2" descr="F:\tocho a palanquil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 y="535522"/>
            <a:ext cx="9144000" cy="633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514791"/>
      </p:ext>
    </p:extLst>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FABRICACIÓN DE PERFILES.</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31</a:t>
            </a:fld>
            <a:endParaRPr lang="en-US"/>
          </a:p>
        </p:txBody>
      </p:sp>
      <p:pic>
        <p:nvPicPr>
          <p:cNvPr id="19458" name="Picture 2" descr="F:\tocho a ri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7863"/>
            <a:ext cx="9144000" cy="6360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216622"/>
      </p:ext>
    </p:extLst>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LAMINADO EN CALIENTE DE CHAPA.</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32</a:t>
            </a:fld>
            <a:endParaRPr lang="en-US"/>
          </a:p>
        </p:txBody>
      </p:sp>
      <p:pic>
        <p:nvPicPr>
          <p:cNvPr id="20482" name="Picture 2" descr="F:\laminado en calien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4782"/>
            <a:ext cx="9144000" cy="631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93960"/>
      </p:ext>
    </p:extLst>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LAMINADO EN FRÍO DE CHAPA.</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33</a:t>
            </a:fld>
            <a:endParaRPr lang="en-US"/>
          </a:p>
        </p:txBody>
      </p:sp>
      <p:pic>
        <p:nvPicPr>
          <p:cNvPr id="21506" name="Picture 2" descr="F:\laminado en fr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630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583148"/>
      </p:ext>
    </p:extLst>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s-ES" sz="2800" b="1" dirty="0" smtClean="0"/>
              <a:t>LAMINADO DE HOJALATA.</a:t>
            </a:r>
          </a:p>
        </p:txBody>
      </p:sp>
      <p:sp>
        <p:nvSpPr>
          <p:cNvPr id="7" name="6 Marcador de número de diapositiva"/>
          <p:cNvSpPr>
            <a:spLocks noGrp="1"/>
          </p:cNvSpPr>
          <p:nvPr>
            <p:ph type="sldNum" sz="quarter" idx="12"/>
          </p:nvPr>
        </p:nvSpPr>
        <p:spPr/>
        <p:txBody>
          <a:bodyPr/>
          <a:lstStyle/>
          <a:p>
            <a:fld id="{82603189-723F-4940-BD85-CFB57A344D8C}" type="slidenum">
              <a:rPr lang="en-US" smtClean="0"/>
              <a:pPr/>
              <a:t>34</a:t>
            </a:fld>
            <a:endParaRPr lang="en-US"/>
          </a:p>
        </p:txBody>
      </p:sp>
      <p:pic>
        <p:nvPicPr>
          <p:cNvPr id="22530" name="Picture 2" descr="F:\laminado de chap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4" y="476672"/>
            <a:ext cx="9144000" cy="638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622157"/>
      </p:ext>
    </p:extLst>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smtClean="0"/>
              <a:t>Definiciones:</a:t>
            </a:r>
          </a:p>
          <a:p>
            <a:pPr>
              <a:buNone/>
            </a:pPr>
            <a:r>
              <a:rPr lang="es-ES" sz="2800" dirty="0" smtClean="0"/>
              <a:t>En los gases, las distancias entre moléculas, son en general, mucho más grandes que las dimensiones de las mismas, y las fuerzas entre las moléculas son muy débiles y se manifiestan principalmente en el momento en que chocan entre sí. </a:t>
            </a:r>
          </a:p>
          <a:p>
            <a:pPr>
              <a:buNone/>
            </a:pPr>
            <a:r>
              <a:rPr lang="es-ES" sz="2800" dirty="0" smtClean="0"/>
              <a:t>Los gases son capaces de una expansión infinita y son compresibles. </a:t>
            </a:r>
          </a:p>
          <a:p>
            <a:pPr>
              <a:buNone/>
            </a:pPr>
            <a:r>
              <a:rPr lang="es-ES" sz="2800" dirty="0" smtClean="0"/>
              <a:t>Por esta razón, los gases son más fáciles de describir que los sólidos y aún que los líquidos.</a:t>
            </a:r>
          </a:p>
          <a:p>
            <a:pPr>
              <a:buNone/>
            </a:pPr>
            <a:endParaRPr lang="es-ES" sz="22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22" y="4643446"/>
            <a:ext cx="5333286" cy="2055324"/>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6"/>
          </a:lnRef>
          <a:fillRef idx="1">
            <a:schemeClr val="lt1"/>
          </a:fillRef>
          <a:effectRef idx="0">
            <a:schemeClr val="accent6"/>
          </a:effectRef>
          <a:fontRef idx="minor">
            <a:schemeClr val="dk1"/>
          </a:fontRef>
        </p:style>
      </p:pic>
      <p:sp>
        <p:nvSpPr>
          <p:cNvPr id="7" name="6 Marcador de número de diapositiva"/>
          <p:cNvSpPr>
            <a:spLocks noGrp="1"/>
          </p:cNvSpPr>
          <p:nvPr>
            <p:ph type="sldNum" sz="quarter" idx="12"/>
          </p:nvPr>
        </p:nvSpPr>
        <p:spPr/>
        <p:txBody>
          <a:bodyPr/>
          <a:lstStyle/>
          <a:p>
            <a:fld id="{82603189-723F-4940-BD85-CFB57A344D8C}" type="slidenum">
              <a:rPr lang="en-US" smtClean="0"/>
              <a:pPr/>
              <a:t>4</a:t>
            </a:fld>
            <a:endParaRPr lang="en-US"/>
          </a:p>
        </p:txBody>
      </p:sp>
    </p:spTree>
    <p:extLst>
      <p:ext uri="{BB962C8B-B14F-4D97-AF65-F5344CB8AC3E}">
        <p14:creationId xmlns:p14="http://schemas.microsoft.com/office/powerpoint/2010/main" val="4267453815"/>
      </p:ext>
    </p:extLst>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0" y="3071810"/>
            <a:ext cx="9144000" cy="4286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s-ES"/>
          </a:p>
        </p:txBody>
      </p:sp>
      <p:sp>
        <p:nvSpPr>
          <p:cNvPr id="2" name="1 Título"/>
          <p:cNvSpPr>
            <a:spLocks noGrp="1"/>
          </p:cNvSpPr>
          <p:nvPr>
            <p:ph type="title"/>
          </p:nvPr>
        </p:nvSpPr>
        <p:spPr>
          <a:xfrm>
            <a:off x="0" y="0"/>
            <a:ext cx="9144000" cy="428604"/>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es-ES" dirty="0" smtClean="0"/>
              <a:t>Dimensiones y  unidades</a:t>
            </a:r>
            <a:endParaRPr lang="es-ES" dirty="0"/>
          </a:p>
        </p:txBody>
      </p:sp>
      <p:sp>
        <p:nvSpPr>
          <p:cNvPr id="3" name="2 Marcador de contenido"/>
          <p:cNvSpPr>
            <a:spLocks noGrp="1"/>
          </p:cNvSpPr>
          <p:nvPr>
            <p:ph idx="1"/>
          </p:nvPr>
        </p:nvSpPr>
        <p:spPr>
          <a:xfrm>
            <a:off x="0" y="428604"/>
            <a:ext cx="9144000" cy="6429396"/>
          </a:xfrm>
        </p:spPr>
        <p:style>
          <a:lnRef idx="1">
            <a:schemeClr val="accent3"/>
          </a:lnRef>
          <a:fillRef idx="2">
            <a:schemeClr val="accent3"/>
          </a:fillRef>
          <a:effectRef idx="1">
            <a:schemeClr val="accent3"/>
          </a:effectRef>
          <a:fontRef idx="minor">
            <a:schemeClr val="dk1"/>
          </a:fontRef>
        </p:style>
        <p:txBody>
          <a:bodyPr>
            <a:normAutofit/>
          </a:bodyPr>
          <a:lstStyle/>
          <a:p>
            <a:pPr>
              <a:buNone/>
            </a:pPr>
            <a:r>
              <a:rPr lang="es-ES" sz="2400" b="1" u="sng" dirty="0" smtClean="0"/>
              <a:t>Dimensión:</a:t>
            </a:r>
            <a:r>
              <a:rPr lang="es-ES" sz="2400" dirty="0" smtClean="0"/>
              <a:t> es el nombre de la cualidad o característica física.</a:t>
            </a:r>
          </a:p>
          <a:p>
            <a:pPr>
              <a:buNone/>
            </a:pPr>
            <a:r>
              <a:rPr lang="es-ES" sz="2400" dirty="0" smtClean="0"/>
              <a:t>Cualidades pueden ser: básicas /fundamentales o secundarias.</a:t>
            </a:r>
          </a:p>
          <a:p>
            <a:pPr>
              <a:buNone/>
            </a:pPr>
            <a:r>
              <a:rPr lang="es-ES" sz="2400" b="1" u="sng" dirty="0" smtClean="0"/>
              <a:t>Cualidades básicas fundamentales</a:t>
            </a:r>
            <a:r>
              <a:rPr lang="es-ES" sz="2400" dirty="0" smtClean="0"/>
              <a:t>: longitud, masa, tiempo, temperatura. Son el punto de partida para describir otras cualidades. </a:t>
            </a:r>
          </a:p>
          <a:p>
            <a:pPr>
              <a:buNone/>
            </a:pPr>
            <a:r>
              <a:rPr lang="es-ES" sz="2400" b="1" u="sng" dirty="0" smtClean="0"/>
              <a:t>Cualidades secundarias</a:t>
            </a:r>
            <a:r>
              <a:rPr lang="es-ES" sz="2400" dirty="0" smtClean="0"/>
              <a:t>:  área, volumen,  y otras que se definen a partir de leyes o principios universales;  como ser la fuerza.  </a:t>
            </a:r>
            <a:endParaRPr lang="es-ES" sz="800" dirty="0" smtClean="0"/>
          </a:p>
          <a:p>
            <a:pPr>
              <a:buNone/>
            </a:pPr>
            <a:endParaRPr lang="es-ES" sz="800" dirty="0" smtClean="0"/>
          </a:p>
          <a:p>
            <a:pPr algn="ctr">
              <a:buNone/>
            </a:pPr>
            <a:r>
              <a:rPr lang="es-ES" sz="2400" dirty="0" smtClean="0"/>
              <a:t>Dimensiones y unidades fundamentales en el sistema internacional </a:t>
            </a:r>
          </a:p>
          <a:p>
            <a:pPr>
              <a:buNone/>
            </a:pPr>
            <a:endParaRPr lang="es-ES" sz="2400" dirty="0"/>
          </a:p>
        </p:txBody>
      </p:sp>
      <p:graphicFrame>
        <p:nvGraphicFramePr>
          <p:cNvPr id="5" name="4 Tabla"/>
          <p:cNvGraphicFramePr>
            <a:graphicFrameLocks noGrp="1"/>
          </p:cNvGraphicFramePr>
          <p:nvPr/>
        </p:nvGraphicFramePr>
        <p:xfrm>
          <a:off x="1" y="3571876"/>
          <a:ext cx="9144000" cy="3286128"/>
        </p:xfrm>
        <a:graphic>
          <a:graphicData uri="http://schemas.openxmlformats.org/drawingml/2006/table">
            <a:tbl>
              <a:tblPr firstRow="1" bandRow="1">
                <a:tableStyleId>{F5AB1C69-6EDB-4FF4-983F-18BD219EF322}</a:tableStyleId>
              </a:tblPr>
              <a:tblGrid>
                <a:gridCol w="3048000"/>
                <a:gridCol w="4047769"/>
                <a:gridCol w="2048231"/>
              </a:tblGrid>
              <a:tr h="410766">
                <a:tc>
                  <a:txBody>
                    <a:bodyPr/>
                    <a:lstStyle/>
                    <a:p>
                      <a:r>
                        <a:rPr lang="es-ES" dirty="0" smtClean="0"/>
                        <a:t>Nombre</a:t>
                      </a:r>
                      <a:endParaRPr lang="es-ES" dirty="0"/>
                    </a:p>
                  </a:txBody>
                  <a:tcPr/>
                </a:tc>
                <a:tc>
                  <a:txBody>
                    <a:bodyPr/>
                    <a:lstStyle/>
                    <a:p>
                      <a:r>
                        <a:rPr lang="es-ES" dirty="0" smtClean="0"/>
                        <a:t>Unidad</a:t>
                      </a:r>
                      <a:endParaRPr lang="es-ES" dirty="0"/>
                    </a:p>
                  </a:txBody>
                  <a:tcPr/>
                </a:tc>
                <a:tc>
                  <a:txBody>
                    <a:bodyPr/>
                    <a:lstStyle/>
                    <a:p>
                      <a:r>
                        <a:rPr lang="es-ES" dirty="0" smtClean="0"/>
                        <a:t>Símbolo</a:t>
                      </a:r>
                      <a:endParaRPr lang="es-ES" dirty="0"/>
                    </a:p>
                  </a:txBody>
                  <a:tcPr/>
                </a:tc>
              </a:tr>
              <a:tr h="410766">
                <a:tc>
                  <a:txBody>
                    <a:bodyPr/>
                    <a:lstStyle/>
                    <a:p>
                      <a:r>
                        <a:rPr lang="es-ES" dirty="0" smtClean="0"/>
                        <a:t>Longitud</a:t>
                      </a:r>
                      <a:endParaRPr lang="es-ES" dirty="0"/>
                    </a:p>
                  </a:txBody>
                  <a:tcPr/>
                </a:tc>
                <a:tc>
                  <a:txBody>
                    <a:bodyPr/>
                    <a:lstStyle/>
                    <a:p>
                      <a:r>
                        <a:rPr lang="es-ES" dirty="0" smtClean="0"/>
                        <a:t>Metro</a:t>
                      </a:r>
                      <a:endParaRPr lang="es-ES" dirty="0"/>
                    </a:p>
                  </a:txBody>
                  <a:tcPr/>
                </a:tc>
                <a:tc>
                  <a:txBody>
                    <a:bodyPr/>
                    <a:lstStyle/>
                    <a:p>
                      <a:r>
                        <a:rPr lang="es-ES" dirty="0" smtClean="0"/>
                        <a:t>m</a:t>
                      </a:r>
                      <a:endParaRPr lang="es-ES" dirty="0"/>
                    </a:p>
                  </a:txBody>
                  <a:tcPr/>
                </a:tc>
              </a:tr>
              <a:tr h="410766">
                <a:tc>
                  <a:txBody>
                    <a:bodyPr/>
                    <a:lstStyle/>
                    <a:p>
                      <a:r>
                        <a:rPr lang="es-ES" dirty="0" smtClean="0"/>
                        <a:t>Masa</a:t>
                      </a:r>
                      <a:endParaRPr lang="es-ES" dirty="0"/>
                    </a:p>
                  </a:txBody>
                  <a:tcPr/>
                </a:tc>
                <a:tc>
                  <a:txBody>
                    <a:bodyPr/>
                    <a:lstStyle/>
                    <a:p>
                      <a:r>
                        <a:rPr lang="es-ES" dirty="0" smtClean="0"/>
                        <a:t>Kilogramo</a:t>
                      </a:r>
                      <a:endParaRPr lang="es-ES" dirty="0"/>
                    </a:p>
                  </a:txBody>
                  <a:tcPr/>
                </a:tc>
                <a:tc>
                  <a:txBody>
                    <a:bodyPr/>
                    <a:lstStyle/>
                    <a:p>
                      <a:r>
                        <a:rPr lang="es-ES" dirty="0" smtClean="0"/>
                        <a:t>kg</a:t>
                      </a:r>
                      <a:endParaRPr lang="es-ES" dirty="0"/>
                    </a:p>
                  </a:txBody>
                  <a:tcPr/>
                </a:tc>
              </a:tr>
              <a:tr h="410766">
                <a:tc>
                  <a:txBody>
                    <a:bodyPr/>
                    <a:lstStyle/>
                    <a:p>
                      <a:r>
                        <a:rPr lang="es-ES" dirty="0" smtClean="0"/>
                        <a:t>Tiempo</a:t>
                      </a:r>
                      <a:endParaRPr lang="es-ES" dirty="0"/>
                    </a:p>
                  </a:txBody>
                  <a:tcPr/>
                </a:tc>
                <a:tc>
                  <a:txBody>
                    <a:bodyPr/>
                    <a:lstStyle/>
                    <a:p>
                      <a:r>
                        <a:rPr lang="es-ES" dirty="0" smtClean="0"/>
                        <a:t>Segundo</a:t>
                      </a:r>
                      <a:endParaRPr lang="es-ES" dirty="0"/>
                    </a:p>
                  </a:txBody>
                  <a:tcPr/>
                </a:tc>
                <a:tc>
                  <a:txBody>
                    <a:bodyPr/>
                    <a:lstStyle/>
                    <a:p>
                      <a:r>
                        <a:rPr lang="es-ES" dirty="0" smtClean="0"/>
                        <a:t>s</a:t>
                      </a:r>
                      <a:endParaRPr lang="es-ES" dirty="0"/>
                    </a:p>
                  </a:txBody>
                  <a:tcPr/>
                </a:tc>
              </a:tr>
              <a:tr h="410766">
                <a:tc>
                  <a:txBody>
                    <a:bodyPr/>
                    <a:lstStyle/>
                    <a:p>
                      <a:r>
                        <a:rPr lang="es-ES" dirty="0" smtClean="0"/>
                        <a:t>Temperatura Termodinámica</a:t>
                      </a:r>
                      <a:endParaRPr lang="es-ES" dirty="0"/>
                    </a:p>
                  </a:txBody>
                  <a:tcPr/>
                </a:tc>
                <a:tc>
                  <a:txBody>
                    <a:bodyPr/>
                    <a:lstStyle/>
                    <a:p>
                      <a:r>
                        <a:rPr lang="es-ES" dirty="0" smtClean="0"/>
                        <a:t>Kelvin</a:t>
                      </a:r>
                      <a:endParaRPr lang="es-ES" dirty="0"/>
                    </a:p>
                  </a:txBody>
                  <a:tcPr/>
                </a:tc>
                <a:tc>
                  <a:txBody>
                    <a:bodyPr/>
                    <a:lstStyle/>
                    <a:p>
                      <a:r>
                        <a:rPr lang="es-ES" dirty="0" smtClean="0"/>
                        <a:t>K</a:t>
                      </a:r>
                      <a:endParaRPr lang="es-ES" dirty="0"/>
                    </a:p>
                  </a:txBody>
                  <a:tcPr/>
                </a:tc>
              </a:tr>
              <a:tr h="410766">
                <a:tc>
                  <a:txBody>
                    <a:bodyPr/>
                    <a:lstStyle/>
                    <a:p>
                      <a:r>
                        <a:rPr lang="es-ES" dirty="0" smtClean="0"/>
                        <a:t>Corriente eléctrica</a:t>
                      </a:r>
                      <a:endParaRPr lang="es-ES" dirty="0"/>
                    </a:p>
                  </a:txBody>
                  <a:tcPr/>
                </a:tc>
                <a:tc>
                  <a:txBody>
                    <a:bodyPr/>
                    <a:lstStyle/>
                    <a:p>
                      <a:r>
                        <a:rPr lang="es-ES" dirty="0" smtClean="0"/>
                        <a:t>Ampere</a:t>
                      </a:r>
                      <a:endParaRPr lang="es-ES" dirty="0"/>
                    </a:p>
                  </a:txBody>
                  <a:tcPr/>
                </a:tc>
                <a:tc>
                  <a:txBody>
                    <a:bodyPr/>
                    <a:lstStyle/>
                    <a:p>
                      <a:r>
                        <a:rPr lang="es-ES" dirty="0" smtClean="0"/>
                        <a:t>A</a:t>
                      </a:r>
                      <a:endParaRPr lang="es-ES" dirty="0"/>
                    </a:p>
                  </a:txBody>
                  <a:tcPr/>
                </a:tc>
              </a:tr>
              <a:tr h="410766">
                <a:tc>
                  <a:txBody>
                    <a:bodyPr/>
                    <a:lstStyle/>
                    <a:p>
                      <a:r>
                        <a:rPr lang="es-ES" dirty="0" smtClean="0"/>
                        <a:t>Intensidad lumínica</a:t>
                      </a:r>
                      <a:endParaRPr lang="es-ES" dirty="0"/>
                    </a:p>
                  </a:txBody>
                  <a:tcPr/>
                </a:tc>
                <a:tc>
                  <a:txBody>
                    <a:bodyPr/>
                    <a:lstStyle/>
                    <a:p>
                      <a:r>
                        <a:rPr lang="es-ES" dirty="0" smtClean="0"/>
                        <a:t>Candela</a:t>
                      </a:r>
                      <a:endParaRPr lang="es-ES" dirty="0"/>
                    </a:p>
                  </a:txBody>
                  <a:tcPr/>
                </a:tc>
                <a:tc>
                  <a:txBody>
                    <a:bodyPr/>
                    <a:lstStyle/>
                    <a:p>
                      <a:r>
                        <a:rPr lang="es-ES" dirty="0" err="1" smtClean="0"/>
                        <a:t>cd</a:t>
                      </a:r>
                      <a:endParaRPr lang="es-ES" dirty="0"/>
                    </a:p>
                  </a:txBody>
                  <a:tcPr/>
                </a:tc>
              </a:tr>
              <a:tr h="410766">
                <a:tc>
                  <a:txBody>
                    <a:bodyPr/>
                    <a:lstStyle/>
                    <a:p>
                      <a:r>
                        <a:rPr lang="es-ES" dirty="0" smtClean="0"/>
                        <a:t>Cantidad de sustancia</a:t>
                      </a:r>
                      <a:endParaRPr lang="es-ES" dirty="0"/>
                    </a:p>
                  </a:txBody>
                  <a:tcPr/>
                </a:tc>
                <a:tc>
                  <a:txBody>
                    <a:bodyPr/>
                    <a:lstStyle/>
                    <a:p>
                      <a:r>
                        <a:rPr lang="es-ES" dirty="0" smtClean="0"/>
                        <a:t>mol</a:t>
                      </a:r>
                      <a:endParaRPr lang="es-ES" dirty="0"/>
                    </a:p>
                  </a:txBody>
                  <a:tcPr/>
                </a:tc>
                <a:tc>
                  <a:txBody>
                    <a:bodyPr/>
                    <a:lstStyle/>
                    <a:p>
                      <a:r>
                        <a:rPr lang="es-ES" dirty="0" smtClean="0"/>
                        <a:t>mol</a:t>
                      </a:r>
                      <a:endParaRPr lang="es-ES" dirty="0"/>
                    </a:p>
                  </a:txBody>
                  <a:tcPr/>
                </a:tc>
              </a:tr>
            </a:tbl>
          </a:graphicData>
        </a:graphic>
      </p:graphicFrame>
      <p:sp>
        <p:nvSpPr>
          <p:cNvPr id="8" name="7 Marcador de número de diapositiva"/>
          <p:cNvSpPr>
            <a:spLocks noGrp="1"/>
          </p:cNvSpPr>
          <p:nvPr>
            <p:ph type="sldNum" sz="quarter" idx="12"/>
          </p:nvPr>
        </p:nvSpPr>
        <p:spPr/>
        <p:txBody>
          <a:bodyPr/>
          <a:lstStyle/>
          <a:p>
            <a:fld id="{82603189-723F-4940-BD85-CFB57A344D8C}" type="slidenum">
              <a:rPr lang="en-US" smtClean="0"/>
              <a:pPr/>
              <a:t>5</a:t>
            </a:fld>
            <a:endParaRPr lang="en-US"/>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571480"/>
          </a:xfrm>
        </p:spPr>
        <p:style>
          <a:lnRef idx="1">
            <a:schemeClr val="accent5"/>
          </a:lnRef>
          <a:fillRef idx="2">
            <a:schemeClr val="accent5"/>
          </a:fillRef>
          <a:effectRef idx="1">
            <a:schemeClr val="accent5"/>
          </a:effectRef>
          <a:fontRef idx="minor">
            <a:schemeClr val="dk1"/>
          </a:fontRef>
        </p:style>
        <p:txBody>
          <a:bodyPr>
            <a:normAutofit fontScale="90000"/>
          </a:bodyPr>
          <a:lstStyle/>
          <a:p>
            <a:r>
              <a:rPr lang="es-ES" b="1" dirty="0" smtClean="0"/>
              <a:t>CONCEPTOS </a:t>
            </a:r>
            <a:r>
              <a:rPr lang="es-ES" b="1" dirty="0"/>
              <a:t>BASICOS (Grados de </a:t>
            </a:r>
            <a:r>
              <a:rPr lang="es-ES" b="1" dirty="0" smtClean="0"/>
              <a:t>libertad)</a:t>
            </a:r>
            <a:endParaRPr lang="es-ES" b="1" dirty="0"/>
          </a:p>
        </p:txBody>
      </p:sp>
      <p:sp>
        <p:nvSpPr>
          <p:cNvPr id="3" name="2 Marcador de contenido"/>
          <p:cNvSpPr>
            <a:spLocks noGrp="1"/>
          </p:cNvSpPr>
          <p:nvPr>
            <p:ph idx="1"/>
          </p:nvPr>
        </p:nvSpPr>
        <p:spPr>
          <a:xfrm>
            <a:off x="0" y="571480"/>
            <a:ext cx="9144000" cy="6286520"/>
          </a:xfrm>
        </p:spPr>
        <p:style>
          <a:lnRef idx="1">
            <a:schemeClr val="accent5"/>
          </a:lnRef>
          <a:fillRef idx="2">
            <a:schemeClr val="accent5"/>
          </a:fillRef>
          <a:effectRef idx="1">
            <a:schemeClr val="accent5"/>
          </a:effectRef>
          <a:fontRef idx="minor">
            <a:schemeClr val="dk1"/>
          </a:fontRef>
        </p:style>
        <p:txBody>
          <a:bodyPr>
            <a:normAutofit fontScale="85000" lnSpcReduction="20000"/>
          </a:bodyPr>
          <a:lstStyle/>
          <a:p>
            <a:pPr>
              <a:buNone/>
            </a:pPr>
            <a:r>
              <a:rPr lang="es-ES" sz="2800" dirty="0"/>
              <a:t>Las moléculas tienen una estructura interna porque están compuestas de átomos que tienen diferentes formas de moverse en las moléculas. La energía cinética almacenada en estos grados de libertad internos no contribuye a la temperatura de la sustancia sino a su calor específico.</a:t>
            </a:r>
            <a:endParaRPr lang="es-ES" sz="2800" dirty="0" smtClean="0"/>
          </a:p>
          <a:p>
            <a:pPr>
              <a:buNone/>
            </a:pPr>
            <a:r>
              <a:rPr lang="es-ES" sz="2800" b="1" dirty="0"/>
              <a:t>Grados de </a:t>
            </a:r>
            <a:r>
              <a:rPr lang="es-ES" sz="2800" b="1" dirty="0" smtClean="0"/>
              <a:t>libertad:</a:t>
            </a:r>
          </a:p>
          <a:p>
            <a:pPr>
              <a:buNone/>
            </a:pPr>
            <a:r>
              <a:rPr lang="es-ES" sz="2800" dirty="0"/>
              <a:t>El comportamiento termodinámico de las </a:t>
            </a:r>
            <a:r>
              <a:rPr lang="es-ES" sz="2800" dirty="0" smtClean="0"/>
              <a:t>moléculas</a:t>
            </a:r>
          </a:p>
          <a:p>
            <a:pPr>
              <a:buNone/>
            </a:pPr>
            <a:r>
              <a:rPr lang="es-ES" sz="2800" dirty="0" smtClean="0"/>
              <a:t>de </a:t>
            </a:r>
            <a:r>
              <a:rPr lang="es-ES" sz="2800" dirty="0"/>
              <a:t>los gases </a:t>
            </a:r>
            <a:r>
              <a:rPr lang="es-ES" sz="2800" u="sng" dirty="0">
                <a:hlinkClick r:id="rId2" tooltip="Monoatómico"/>
              </a:rPr>
              <a:t>monoatómicos</a:t>
            </a:r>
            <a:r>
              <a:rPr lang="es-ES" sz="2800" dirty="0"/>
              <a:t>, como el </a:t>
            </a:r>
            <a:r>
              <a:rPr lang="es-ES" sz="2800" u="sng" dirty="0">
                <a:hlinkClick r:id="rId3" tooltip="Helio"/>
              </a:rPr>
              <a:t>helio</a:t>
            </a:r>
            <a:r>
              <a:rPr lang="es-ES" sz="2800" dirty="0"/>
              <a:t> y de los </a:t>
            </a:r>
            <a:endParaRPr lang="es-ES" sz="2800" dirty="0" smtClean="0"/>
          </a:p>
          <a:p>
            <a:pPr>
              <a:buNone/>
            </a:pPr>
            <a:r>
              <a:rPr lang="es-ES" sz="2800" dirty="0" smtClean="0"/>
              <a:t>gases </a:t>
            </a:r>
            <a:r>
              <a:rPr lang="es-ES" sz="2800" u="sng" dirty="0" err="1">
                <a:hlinkClick r:id="rId4" tooltip="Diatómico"/>
              </a:rPr>
              <a:t>diatómicos</a:t>
            </a:r>
            <a:r>
              <a:rPr lang="es-ES" sz="2800" dirty="0"/>
              <a:t>, como el </a:t>
            </a:r>
            <a:r>
              <a:rPr lang="es-ES" sz="2800" u="sng" dirty="0">
                <a:hlinkClick r:id="rId5" tooltip="Dihidrógeno"/>
              </a:rPr>
              <a:t>hidrógeno</a:t>
            </a:r>
            <a:r>
              <a:rPr lang="es-ES" sz="2800" dirty="0"/>
              <a:t> es muy diferente. </a:t>
            </a:r>
            <a:endParaRPr lang="es-ES" sz="2800" dirty="0" smtClean="0"/>
          </a:p>
          <a:p>
            <a:pPr>
              <a:buNone/>
            </a:pPr>
            <a:r>
              <a:rPr lang="es-ES" sz="2800" dirty="0" smtClean="0"/>
              <a:t>En </a:t>
            </a:r>
            <a:r>
              <a:rPr lang="es-ES" sz="2800" dirty="0"/>
              <a:t>los gases monoatómicos, la </a:t>
            </a:r>
            <a:r>
              <a:rPr lang="es-ES" sz="2800" u="sng" dirty="0">
                <a:hlinkClick r:id="rId6" tooltip="Energía interna"/>
              </a:rPr>
              <a:t>energía interna</a:t>
            </a:r>
            <a:r>
              <a:rPr lang="es-ES" sz="2800" dirty="0"/>
              <a:t> </a:t>
            </a:r>
            <a:r>
              <a:rPr lang="es-ES" sz="2800" dirty="0" smtClean="0"/>
              <a:t>corresponde únicamente </a:t>
            </a:r>
            <a:r>
              <a:rPr lang="es-ES" sz="2800" dirty="0"/>
              <a:t>a </a:t>
            </a:r>
            <a:r>
              <a:rPr lang="es-ES" sz="2800" i="1" dirty="0"/>
              <a:t>movimientos de traslación</a:t>
            </a:r>
            <a:r>
              <a:rPr lang="es-ES" sz="2800" dirty="0"/>
              <a:t>. </a:t>
            </a:r>
            <a:endParaRPr lang="es-ES" sz="2800" dirty="0" smtClean="0"/>
          </a:p>
          <a:p>
            <a:pPr>
              <a:buNone/>
            </a:pPr>
            <a:r>
              <a:rPr lang="es-ES" sz="2800" dirty="0" smtClean="0"/>
              <a:t>Los movimientos de traslación </a:t>
            </a:r>
            <a:r>
              <a:rPr lang="es-ES" sz="2800" dirty="0"/>
              <a:t>son movimientos </a:t>
            </a:r>
            <a:r>
              <a:rPr lang="es-ES" sz="2800" i="1" dirty="0"/>
              <a:t>de cuerpo completo</a:t>
            </a:r>
            <a:r>
              <a:rPr lang="es-ES" sz="2800" dirty="0"/>
              <a:t> en un </a:t>
            </a:r>
            <a:r>
              <a:rPr lang="es-ES" sz="2800" u="sng" dirty="0">
                <a:hlinkClick r:id="rId7" tooltip="Espacio tridimensional"/>
              </a:rPr>
              <a:t>espacio tridimensional</a:t>
            </a:r>
            <a:r>
              <a:rPr lang="es-ES" sz="2800" dirty="0"/>
              <a:t> en el que las partículas se mueven e intercambian energía en colisiones en forma similar a como lo harían pelotas de goma encerradas en un recipiente que se agitaran con </a:t>
            </a:r>
            <a:r>
              <a:rPr lang="es-ES" sz="2800" dirty="0" smtClean="0"/>
              <a:t>fuerza.</a:t>
            </a:r>
          </a:p>
          <a:p>
            <a:pPr>
              <a:buNone/>
            </a:pPr>
            <a:r>
              <a:rPr lang="es-ES" sz="2800" dirty="0" smtClean="0"/>
              <a:t>Estos </a:t>
            </a:r>
            <a:r>
              <a:rPr lang="es-ES" sz="2800" dirty="0"/>
              <a:t>movimientos simples en los ejes dimensionales X, Y, y Z implican que los gases monoatómicos sólo tienen tres </a:t>
            </a:r>
            <a:r>
              <a:rPr lang="es-ES" sz="2800" u="sng" dirty="0">
                <a:hlinkClick r:id="rId8" tooltip="Dimensión"/>
              </a:rPr>
              <a:t>grados de libertad</a:t>
            </a:r>
            <a:r>
              <a:rPr lang="es-ES" sz="2800" dirty="0"/>
              <a:t> </a:t>
            </a:r>
            <a:r>
              <a:rPr lang="es-ES" sz="2800" dirty="0" err="1"/>
              <a:t>traslacionales</a:t>
            </a:r>
            <a:r>
              <a:rPr lang="es-ES" sz="2800" dirty="0"/>
              <a:t>.</a:t>
            </a:r>
            <a:endParaRPr lang="en-US" sz="2800" dirty="0"/>
          </a:p>
          <a:p>
            <a:pPr>
              <a:buNone/>
            </a:pPr>
            <a:endParaRPr lang="es-ES" sz="2800" dirty="0" smtClean="0"/>
          </a:p>
          <a:p>
            <a:pPr>
              <a:buNone/>
            </a:pPr>
            <a:endParaRPr lang="es-ES" sz="2400" dirty="0" smtClean="0"/>
          </a:p>
          <a:p>
            <a:pPr>
              <a:buNone/>
            </a:pPr>
            <a:endParaRPr lang="es-ES" sz="2400" dirty="0" smtClean="0"/>
          </a:p>
          <a:p>
            <a:pPr>
              <a:buNone/>
            </a:pPr>
            <a:endParaRPr lang="es-ES" sz="2400" dirty="0" smtClean="0"/>
          </a:p>
          <a:p>
            <a:pPr>
              <a:buNone/>
            </a:pPr>
            <a:endParaRPr lang="es-ES" sz="2400" dirty="0" smtClean="0"/>
          </a:p>
          <a:p>
            <a:pPr>
              <a:buNone/>
            </a:pPr>
            <a:endParaRPr lang="es-ES" sz="2400" dirty="0" smtClean="0"/>
          </a:p>
          <a:p>
            <a:pPr>
              <a:buNone/>
            </a:pPr>
            <a:endParaRPr lang="es-ES" sz="2400" dirty="0"/>
          </a:p>
        </p:txBody>
      </p:sp>
      <p:pic>
        <p:nvPicPr>
          <p:cNvPr id="1229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7112" y="2060848"/>
            <a:ext cx="1639617" cy="1440159"/>
          </a:xfrm>
          <a:prstGeom prst="rect">
            <a:avLst/>
          </a:prstGeom>
          <a:ln/>
        </p:spPr>
        <p:style>
          <a:lnRef idx="2">
            <a:schemeClr val="dk1"/>
          </a:lnRef>
          <a:fillRef idx="1">
            <a:schemeClr val="lt1"/>
          </a:fillRef>
          <a:effectRef idx="0">
            <a:schemeClr val="dk1"/>
          </a:effectRef>
          <a:fontRef idx="minor">
            <a:schemeClr val="dk1"/>
          </a:fontRef>
        </p:style>
      </p:pic>
      <p:sp>
        <p:nvSpPr>
          <p:cNvPr id="7" name="6 Marcador de número de diapositiva"/>
          <p:cNvSpPr>
            <a:spLocks noGrp="1"/>
          </p:cNvSpPr>
          <p:nvPr>
            <p:ph type="sldNum" sz="quarter" idx="12"/>
          </p:nvPr>
        </p:nvSpPr>
        <p:spPr/>
        <p:txBody>
          <a:bodyPr/>
          <a:lstStyle/>
          <a:p>
            <a:fld id="{82603189-723F-4940-BD85-CFB57A344D8C}" type="slidenum">
              <a:rPr lang="en-US" smtClean="0"/>
              <a:pPr/>
              <a:t>6</a:t>
            </a:fld>
            <a:endParaRPr lang="en-US"/>
          </a:p>
        </p:txBody>
      </p:sp>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08720"/>
          </a:xfrm>
        </p:spPr>
        <p:style>
          <a:lnRef idx="1">
            <a:schemeClr val="accent3"/>
          </a:lnRef>
          <a:fillRef idx="2">
            <a:schemeClr val="accent3"/>
          </a:fillRef>
          <a:effectRef idx="1">
            <a:schemeClr val="accent3"/>
          </a:effectRef>
          <a:fontRef idx="minor">
            <a:schemeClr val="dk1"/>
          </a:fontRef>
        </p:style>
        <p:txBody>
          <a:bodyPr>
            <a:normAutofit/>
          </a:bodyPr>
          <a:lstStyle/>
          <a:p>
            <a:r>
              <a:rPr lang="es-ES" dirty="0" smtClean="0"/>
              <a:t>Variables</a:t>
            </a:r>
            <a:endParaRPr lang="en-US" dirty="0"/>
          </a:p>
        </p:txBody>
      </p:sp>
      <p:sp>
        <p:nvSpPr>
          <p:cNvPr id="3" name="2 Marcador de contenido"/>
          <p:cNvSpPr>
            <a:spLocks noGrp="1"/>
          </p:cNvSpPr>
          <p:nvPr>
            <p:ph idx="1"/>
          </p:nvPr>
        </p:nvSpPr>
        <p:spPr>
          <a:xfrm>
            <a:off x="0" y="908720"/>
            <a:ext cx="9144000" cy="5949280"/>
          </a:xfr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pPr marL="0" indent="0">
              <a:buNone/>
            </a:pPr>
            <a:r>
              <a:rPr lang="es-ES" sz="4600" dirty="0" smtClean="0"/>
              <a:t>Las variables de estado son las magnitudes que se emplean para describir el estado de un sistema. </a:t>
            </a:r>
          </a:p>
          <a:p>
            <a:r>
              <a:rPr lang="es-ES" sz="4300" b="1" dirty="0" smtClean="0"/>
              <a:t>Masa</a:t>
            </a:r>
            <a:r>
              <a:rPr lang="es-ES" sz="4300" dirty="0" smtClean="0"/>
              <a:t> (m ó n): es la cantidad de sustancia que tiene el sistema. En el Sistema Internacional se expresa respectivamente en kilogramos (kg) o en número de moles (mol).</a:t>
            </a:r>
          </a:p>
          <a:p>
            <a:r>
              <a:rPr lang="es-ES" sz="4300" b="1" dirty="0" smtClean="0"/>
              <a:t>Volumen</a:t>
            </a:r>
            <a:r>
              <a:rPr lang="es-ES" sz="4300" dirty="0" smtClean="0"/>
              <a:t> (V): es el espacio tridimensional que ocupa el sistema. En el Sistema Internacional se expresa en metros cúbicos (m3). Si bien el litro (l) no es una unidad del Sistema Internacional, es ampliamente utilizada. Su conversión a metros cúbicos es: 1 l = 10-3 m3.</a:t>
            </a:r>
            <a:endParaRPr lang="en-US" sz="4300"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7</a:t>
            </a:fld>
            <a:endParaRPr lang="en-US"/>
          </a:p>
        </p:txBody>
      </p:sp>
    </p:spTree>
    <p:extLst>
      <p:ext uri="{BB962C8B-B14F-4D97-AF65-F5344CB8AC3E}">
        <p14:creationId xmlns:p14="http://schemas.microsoft.com/office/powerpoint/2010/main" val="2878495231"/>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908720"/>
          </a:xfrm>
        </p:spPr>
        <p:style>
          <a:lnRef idx="1">
            <a:schemeClr val="accent3"/>
          </a:lnRef>
          <a:fillRef idx="2">
            <a:schemeClr val="accent3"/>
          </a:fillRef>
          <a:effectRef idx="1">
            <a:schemeClr val="accent3"/>
          </a:effectRef>
          <a:fontRef idx="minor">
            <a:schemeClr val="dk1"/>
          </a:fontRef>
        </p:style>
        <p:txBody>
          <a:bodyPr>
            <a:normAutofit/>
          </a:bodyPr>
          <a:lstStyle/>
          <a:p>
            <a:r>
              <a:rPr lang="es-ES" dirty="0" smtClean="0"/>
              <a:t>Variables</a:t>
            </a:r>
            <a:endParaRPr lang="en-US" dirty="0"/>
          </a:p>
        </p:txBody>
      </p:sp>
      <p:sp>
        <p:nvSpPr>
          <p:cNvPr id="3" name="2 Marcador de contenido"/>
          <p:cNvSpPr>
            <a:spLocks noGrp="1"/>
          </p:cNvSpPr>
          <p:nvPr>
            <p:ph idx="1"/>
          </p:nvPr>
        </p:nvSpPr>
        <p:spPr>
          <a:xfrm>
            <a:off x="0" y="908720"/>
            <a:ext cx="9144000" cy="5949280"/>
          </a:xfrm>
        </p:spPr>
        <p:style>
          <a:lnRef idx="1">
            <a:schemeClr val="accent3"/>
          </a:lnRef>
          <a:fillRef idx="2">
            <a:schemeClr val="accent3"/>
          </a:fillRef>
          <a:effectRef idx="1">
            <a:schemeClr val="accent3"/>
          </a:effectRef>
          <a:fontRef idx="minor">
            <a:schemeClr val="dk1"/>
          </a:fontRef>
        </p:style>
        <p:txBody>
          <a:bodyPr>
            <a:normAutofit fontScale="70000" lnSpcReduction="20000"/>
          </a:bodyPr>
          <a:lstStyle/>
          <a:p>
            <a:r>
              <a:rPr lang="es-ES" sz="4200" b="1" dirty="0" smtClean="0"/>
              <a:t>Presión</a:t>
            </a:r>
            <a:r>
              <a:rPr lang="es-ES" sz="4200" dirty="0" smtClean="0"/>
              <a:t> (p): Es la fuerza por unidad de área aplicada sobre un cuerpo en la dirección perpendicular a su superficie. En el Sistema Internacional se expresa en pascales (</a:t>
            </a:r>
            <a:r>
              <a:rPr lang="es-ES" sz="4200" dirty="0" err="1" smtClean="0"/>
              <a:t>Pa</a:t>
            </a:r>
            <a:r>
              <a:rPr lang="es-ES" sz="4200" dirty="0" smtClean="0"/>
              <a:t>). La atmósfera es una unidad de presión comúnmente utilizada. Su conversión a pascales es: 1 atm ≅ 105 </a:t>
            </a:r>
            <a:r>
              <a:rPr lang="es-ES" sz="4200" dirty="0" err="1" smtClean="0"/>
              <a:t>Pa</a:t>
            </a:r>
            <a:r>
              <a:rPr lang="es-ES" sz="4200" dirty="0" smtClean="0"/>
              <a:t>.</a:t>
            </a:r>
          </a:p>
          <a:p>
            <a:r>
              <a:rPr lang="es-ES" sz="4200" b="1" dirty="0" smtClean="0"/>
              <a:t>Temperatura</a:t>
            </a:r>
            <a:r>
              <a:rPr lang="es-ES" sz="4200" dirty="0" smtClean="0"/>
              <a:t> (T ó t): A </a:t>
            </a:r>
            <a:r>
              <a:rPr lang="es-ES" sz="4200" u="sng" dirty="0" smtClean="0"/>
              <a:t>nivel microscópico</a:t>
            </a:r>
            <a:r>
              <a:rPr lang="es-ES" sz="4200" dirty="0" smtClean="0"/>
              <a:t> la temperatura de un sistema está relacionada con la energía cinética que tienen las moléculas que lo constituyen. </a:t>
            </a:r>
            <a:r>
              <a:rPr lang="es-ES" sz="4200" u="sng" dirty="0" smtClean="0"/>
              <a:t>Macroscópicamente</a:t>
            </a:r>
            <a:r>
              <a:rPr lang="es-ES" sz="4200" dirty="0" smtClean="0"/>
              <a:t>, la temperatura es una magnitud que determina el sentido en que se produce el flujo de calor cuando dos cuerpos se ponen en contacto. En el Sistema Internacional se mide en kelvin (K), aunque la escala Celsius se emplea con frecuencia. La conversión entre las dos escalas es: T (K) = t (</a:t>
            </a:r>
            <a:r>
              <a:rPr lang="es-ES" sz="4200" dirty="0" err="1" smtClean="0"/>
              <a:t>ºC</a:t>
            </a:r>
            <a:r>
              <a:rPr lang="es-ES" sz="4200" dirty="0" smtClean="0"/>
              <a:t>) + 273.</a:t>
            </a:r>
            <a:endParaRPr lang="en-US" dirty="0"/>
          </a:p>
        </p:txBody>
      </p:sp>
      <p:sp>
        <p:nvSpPr>
          <p:cNvPr id="6" name="5 Marcador de número de diapositiva"/>
          <p:cNvSpPr>
            <a:spLocks noGrp="1"/>
          </p:cNvSpPr>
          <p:nvPr>
            <p:ph type="sldNum" sz="quarter" idx="12"/>
          </p:nvPr>
        </p:nvSpPr>
        <p:spPr/>
        <p:txBody>
          <a:bodyPr/>
          <a:lstStyle/>
          <a:p>
            <a:fld id="{82603189-723F-4940-BD85-CFB57A344D8C}" type="slidenum">
              <a:rPr lang="en-US" smtClean="0"/>
              <a:pPr/>
              <a:t>8</a:t>
            </a:fld>
            <a:endParaRPr lang="en-US"/>
          </a:p>
        </p:txBody>
      </p:sp>
    </p:spTree>
    <p:extLst>
      <p:ext uri="{BB962C8B-B14F-4D97-AF65-F5344CB8AC3E}">
        <p14:creationId xmlns:p14="http://schemas.microsoft.com/office/powerpoint/2010/main" val="3467888700"/>
      </p:ext>
    </p:extLst>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noAutofit/>
          </a:bodyPr>
          <a:lstStyle/>
          <a:p>
            <a:pPr algn="ctr">
              <a:buNone/>
            </a:pPr>
            <a:r>
              <a:rPr lang="es-ES" b="1" u="sng" dirty="0" smtClean="0"/>
              <a:t>Definiciones:</a:t>
            </a:r>
          </a:p>
          <a:p>
            <a:pPr marL="0" indent="0">
              <a:buNone/>
            </a:pPr>
            <a:r>
              <a:rPr lang="es-ES" sz="3000" dirty="0"/>
              <a:t>El </a:t>
            </a:r>
            <a:r>
              <a:rPr lang="es-ES" sz="3000" b="1" i="1" dirty="0"/>
              <a:t>calor</a:t>
            </a:r>
            <a:r>
              <a:rPr lang="es-ES" sz="3000" dirty="0"/>
              <a:t> (</a:t>
            </a:r>
            <a:r>
              <a:rPr lang="es-ES" sz="3000" b="1" i="1" dirty="0"/>
              <a:t>q</a:t>
            </a:r>
            <a:r>
              <a:rPr lang="es-ES" sz="3000" dirty="0"/>
              <a:t>) es la cantidad de energía necesaria para elevar la temperatura de cualquier cantidad de masa a otra temperatura dada. Se expresa en </a:t>
            </a:r>
            <a:r>
              <a:rPr lang="es-ES" sz="3000" b="1" i="1" dirty="0" err="1"/>
              <a:t>joules</a:t>
            </a:r>
            <a:r>
              <a:rPr lang="es-ES" sz="3000" dirty="0"/>
              <a:t> (</a:t>
            </a:r>
            <a:r>
              <a:rPr lang="es-ES" sz="3000" b="1" i="1" dirty="0"/>
              <a:t>J</a:t>
            </a:r>
            <a:r>
              <a:rPr lang="es-ES" sz="3000" dirty="0"/>
              <a:t>). La </a:t>
            </a:r>
            <a:r>
              <a:rPr lang="es-ES" sz="3000" b="1" i="1" dirty="0"/>
              <a:t>temperatura</a:t>
            </a:r>
            <a:r>
              <a:rPr lang="es-ES" sz="3000" dirty="0"/>
              <a:t> es una propiedad que determina si dos sistemas están en equilibrio térmico o no. </a:t>
            </a:r>
            <a:endParaRPr lang="es-ES" sz="3000" dirty="0" smtClean="0"/>
          </a:p>
          <a:p>
            <a:pPr marL="0" indent="0">
              <a:buNone/>
            </a:pPr>
            <a:r>
              <a:rPr lang="es-ES" sz="3000" dirty="0" smtClean="0"/>
              <a:t>Dos </a:t>
            </a:r>
            <a:r>
              <a:rPr lang="es-ES" sz="3000" dirty="0"/>
              <a:t>sistemas en </a:t>
            </a:r>
            <a:r>
              <a:rPr lang="es-ES" sz="3000" b="1" i="1" dirty="0"/>
              <a:t>equilibrio térmico </a:t>
            </a:r>
            <a:r>
              <a:rPr lang="es-ES" sz="3000" dirty="0"/>
              <a:t>entre sí tienen la misma temperatura, </a:t>
            </a:r>
            <a:r>
              <a:rPr lang="es-ES" sz="3000" dirty="0" smtClean="0"/>
              <a:t>al contrario éstas temperaturas serán distintas, </a:t>
            </a:r>
            <a:r>
              <a:rPr lang="es-ES" sz="3000" dirty="0"/>
              <a:t>si no existe ese </a:t>
            </a:r>
            <a:r>
              <a:rPr lang="es-ES" sz="3000" dirty="0" smtClean="0"/>
              <a:t>equilibrio térmico.</a:t>
            </a:r>
            <a:endParaRPr lang="en-US" sz="3000" dirty="0"/>
          </a:p>
          <a:p>
            <a:pPr marL="0" indent="0">
              <a:buNone/>
            </a:pPr>
            <a:r>
              <a:rPr lang="es-ES" sz="3000" dirty="0"/>
              <a:t>El </a:t>
            </a:r>
            <a:r>
              <a:rPr lang="es-ES" sz="3000" b="1" i="1" dirty="0"/>
              <a:t>trabajo</a:t>
            </a:r>
            <a:r>
              <a:rPr lang="es-ES" sz="3000" dirty="0"/>
              <a:t> (</a:t>
            </a:r>
            <a:r>
              <a:rPr lang="es-ES" sz="3000" b="1" i="1" dirty="0"/>
              <a:t>w</a:t>
            </a:r>
            <a:r>
              <a:rPr lang="es-ES" sz="3000" dirty="0"/>
              <a:t>) que se efectúa al mover objetos contra una </a:t>
            </a:r>
            <a:r>
              <a:rPr lang="es-ES" sz="3000" dirty="0" smtClean="0"/>
              <a:t>fuerza, </a:t>
            </a:r>
            <a:r>
              <a:rPr lang="es-ES" sz="3000" dirty="0"/>
              <a:t>es igual producto de la fuerza (</a:t>
            </a:r>
            <a:r>
              <a:rPr lang="es-ES" sz="3000" b="1" i="1" dirty="0"/>
              <a:t>F</a:t>
            </a:r>
            <a:r>
              <a:rPr lang="es-ES" sz="3000" dirty="0"/>
              <a:t>), por la distancia (</a:t>
            </a:r>
            <a:r>
              <a:rPr lang="es-ES" sz="3000" b="1" i="1" dirty="0"/>
              <a:t>d</a:t>
            </a:r>
            <a:r>
              <a:rPr lang="es-ES" sz="3000" dirty="0"/>
              <a:t>) que recorre el objeto y se expresa en </a:t>
            </a:r>
            <a:r>
              <a:rPr lang="es-ES" sz="3000" i="1" dirty="0"/>
              <a:t>J</a:t>
            </a:r>
            <a:r>
              <a:rPr lang="es-ES" sz="3000" dirty="0"/>
              <a:t>:</a:t>
            </a:r>
            <a:endParaRPr lang="en-US" sz="3000" dirty="0"/>
          </a:p>
          <a:p>
            <a:pPr>
              <a:buNone/>
            </a:pPr>
            <a:r>
              <a:rPr lang="es-ES" sz="3000" b="1" i="1" dirty="0" smtClean="0"/>
              <a:t>                                        w</a:t>
            </a:r>
            <a:r>
              <a:rPr lang="es-ES" sz="3000" b="1" dirty="0" smtClean="0"/>
              <a:t>   </a:t>
            </a:r>
            <a:r>
              <a:rPr lang="es-ES" sz="3000" b="1" dirty="0"/>
              <a:t>=</a:t>
            </a:r>
            <a:r>
              <a:rPr lang="es-ES" sz="3000" b="1" i="1" dirty="0"/>
              <a:t> F</a:t>
            </a:r>
            <a:r>
              <a:rPr lang="es-ES" sz="3000" b="1" dirty="0"/>
              <a:t> </a:t>
            </a:r>
            <a:r>
              <a:rPr lang="es-ES" sz="3000" b="1" dirty="0">
                <a:sym typeface="Symbol"/>
              </a:rPr>
              <a:t></a:t>
            </a:r>
            <a:r>
              <a:rPr lang="es-ES" sz="3000" b="1" i="1" dirty="0"/>
              <a:t> d</a:t>
            </a:r>
            <a:endParaRPr lang="en-US" sz="3000" dirty="0"/>
          </a:p>
          <a:p>
            <a:pPr>
              <a:buNone/>
            </a:pPr>
            <a:endParaRPr lang="es-ES" sz="2200" dirty="0"/>
          </a:p>
        </p:txBody>
      </p:sp>
      <p:sp>
        <p:nvSpPr>
          <p:cNvPr id="7" name="6 Marcador de número de diapositiva"/>
          <p:cNvSpPr>
            <a:spLocks noGrp="1"/>
          </p:cNvSpPr>
          <p:nvPr>
            <p:ph type="sldNum" sz="quarter" idx="12"/>
          </p:nvPr>
        </p:nvSpPr>
        <p:spPr/>
        <p:txBody>
          <a:bodyPr/>
          <a:lstStyle/>
          <a:p>
            <a:fld id="{82603189-723F-4940-BD85-CFB57A344D8C}"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4256490524"/>
      </p:ext>
    </p:extLst>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5043</TotalTime>
  <Words>1488</Words>
  <Application>Microsoft Office PowerPoint</Application>
  <PresentationFormat>Presentación en pantalla (4:3)</PresentationFormat>
  <Paragraphs>193</Paragraphs>
  <Slides>34</Slides>
  <Notes>0</Notes>
  <HiddenSlides>0</HiddenSlides>
  <MMClips>0</MMClips>
  <ScaleCrop>false</ScaleCrop>
  <HeadingPairs>
    <vt:vector size="4" baseType="variant">
      <vt:variant>
        <vt:lpstr>Tema</vt:lpstr>
      </vt:variant>
      <vt:variant>
        <vt:i4>1</vt:i4>
      </vt:variant>
      <vt:variant>
        <vt:lpstr>Títulos de diapositiva</vt:lpstr>
      </vt:variant>
      <vt:variant>
        <vt:i4>34</vt:i4>
      </vt:variant>
    </vt:vector>
  </HeadingPairs>
  <TitlesOfParts>
    <vt:vector size="35" baseType="lpstr">
      <vt:lpstr>Tema de Office</vt:lpstr>
      <vt:lpstr>Presentación de PowerPoint</vt:lpstr>
      <vt:lpstr>Presentación de PowerPoint</vt:lpstr>
      <vt:lpstr>Presentación de PowerPoint</vt:lpstr>
      <vt:lpstr>Presentación de PowerPoint</vt:lpstr>
      <vt:lpstr>Dimensiones y  unidades</vt:lpstr>
      <vt:lpstr>CONCEPTOS BASICOS (Grados de libertad)</vt:lpstr>
      <vt:lpstr>Variables</vt:lpstr>
      <vt:lpstr>Variables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Hector Suchowiercha</dc:creator>
  <cp:lastModifiedBy>pablo</cp:lastModifiedBy>
  <cp:revision>373</cp:revision>
  <dcterms:created xsi:type="dcterms:W3CDTF">2013-08-15T12:24:15Z</dcterms:created>
  <dcterms:modified xsi:type="dcterms:W3CDTF">2019-09-05T01:49:20Z</dcterms:modified>
</cp:coreProperties>
</file>