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333" r:id="rId3"/>
    <p:sldId id="334" r:id="rId4"/>
    <p:sldId id="335" r:id="rId5"/>
    <p:sldId id="336" r:id="rId6"/>
    <p:sldId id="318" r:id="rId7"/>
    <p:sldId id="319" r:id="rId8"/>
    <p:sldId id="320" r:id="rId9"/>
    <p:sldId id="256" r:id="rId10"/>
    <p:sldId id="321" r:id="rId11"/>
    <p:sldId id="257" r:id="rId12"/>
    <p:sldId id="260" r:id="rId13"/>
    <p:sldId id="261" r:id="rId14"/>
    <p:sldId id="322" r:id="rId15"/>
    <p:sldId id="258" r:id="rId16"/>
    <p:sldId id="323" r:id="rId17"/>
    <p:sldId id="324" r:id="rId18"/>
    <p:sldId id="325" r:id="rId19"/>
    <p:sldId id="326" r:id="rId20"/>
    <p:sldId id="327" r:id="rId21"/>
    <p:sldId id="328" r:id="rId22"/>
    <p:sldId id="329" r:id="rId23"/>
    <p:sldId id="259"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314" r:id="rId38"/>
    <p:sldId id="315" r:id="rId39"/>
    <p:sldId id="316" r:id="rId40"/>
    <p:sldId id="276" r:id="rId41"/>
    <p:sldId id="278" r:id="rId42"/>
    <p:sldId id="277" r:id="rId43"/>
    <p:sldId id="317" r:id="rId44"/>
    <p:sldId id="279" r:id="rId45"/>
    <p:sldId id="281" r:id="rId46"/>
    <p:sldId id="280"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341" r:id="rId62"/>
    <p:sldId id="342" r:id="rId63"/>
    <p:sldId id="337" r:id="rId64"/>
    <p:sldId id="338" r:id="rId65"/>
    <p:sldId id="339" r:id="rId66"/>
    <p:sldId id="340" r:id="rId67"/>
    <p:sldId id="343" r:id="rId68"/>
    <p:sldId id="296" r:id="rId69"/>
    <p:sldId id="297" r:id="rId70"/>
    <p:sldId id="298" r:id="rId71"/>
    <p:sldId id="299" r:id="rId72"/>
    <p:sldId id="300" r:id="rId73"/>
    <p:sldId id="301" r:id="rId74"/>
    <p:sldId id="302" r:id="rId75"/>
    <p:sldId id="303" r:id="rId76"/>
    <p:sldId id="304" r:id="rId77"/>
    <p:sldId id="305" r:id="rId78"/>
    <p:sldId id="306" r:id="rId79"/>
    <p:sldId id="307" r:id="rId80"/>
    <p:sldId id="308" r:id="rId81"/>
    <p:sldId id="309" r:id="rId82"/>
    <p:sldId id="310" r:id="rId83"/>
    <p:sldId id="311" r:id="rId84"/>
    <p:sldId id="312" r:id="rId85"/>
    <p:sldId id="330" r:id="rId86"/>
    <p:sldId id="331" r:id="rId87"/>
    <p:sldId id="332" r:id="rId88"/>
    <p:sldId id="344" r:id="rId89"/>
    <p:sldId id="345" r:id="rId90"/>
    <p:sldId id="346" r:id="rId91"/>
    <p:sldId id="348" r:id="rId92"/>
    <p:sldId id="347" r:id="rId9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00" autoAdjust="0"/>
    <p:restoredTop sz="94660"/>
  </p:normalViewPr>
  <p:slideViewPr>
    <p:cSldViewPr>
      <p:cViewPr varScale="1">
        <p:scale>
          <a:sx n="82" d="100"/>
          <a:sy n="82" d="100"/>
        </p:scale>
        <p:origin x="1464"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8534B4D9-635E-44CD-9499-436B45BEB987}" type="datetimeFigureOut">
              <a:rPr lang="es-ES" smtClean="0"/>
              <a:t>03/04/2026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1707615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534B4D9-635E-44CD-9499-436B45BEB987}" type="datetimeFigureOut">
              <a:rPr lang="es-ES" smtClean="0"/>
              <a:t>03/04/2026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252927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534B4D9-635E-44CD-9499-436B45BEB987}" type="datetimeFigureOut">
              <a:rPr lang="es-ES" smtClean="0"/>
              <a:t>03/04/2026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2712167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534B4D9-635E-44CD-9499-436B45BEB987}" type="datetimeFigureOut">
              <a:rPr lang="es-ES" smtClean="0"/>
              <a:t>03/04/2026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3983696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534B4D9-635E-44CD-9499-436B45BEB987}" type="datetimeFigureOut">
              <a:rPr lang="es-ES" smtClean="0"/>
              <a:t>03/04/2026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1874527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8534B4D9-635E-44CD-9499-436B45BEB987}" type="datetimeFigureOut">
              <a:rPr lang="es-ES" smtClean="0"/>
              <a:t>03/04/2026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2780411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8534B4D9-635E-44CD-9499-436B45BEB987}" type="datetimeFigureOut">
              <a:rPr lang="es-ES" smtClean="0"/>
              <a:t>03/04/2026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3134988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8534B4D9-635E-44CD-9499-436B45BEB987}" type="datetimeFigureOut">
              <a:rPr lang="es-ES" smtClean="0"/>
              <a:t>03/04/2026</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1529112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534B4D9-635E-44CD-9499-436B45BEB987}" type="datetimeFigureOut">
              <a:rPr lang="es-ES" smtClean="0"/>
              <a:t>03/04/2026</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847512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534B4D9-635E-44CD-9499-436B45BEB987}" type="datetimeFigureOut">
              <a:rPr lang="es-ES" smtClean="0"/>
              <a:t>03/04/2026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2114468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534B4D9-635E-44CD-9499-436B45BEB987}" type="datetimeFigureOut">
              <a:rPr lang="es-ES" smtClean="0"/>
              <a:t>03/04/2026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622557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4B4D9-635E-44CD-9499-436B45BEB987}" type="datetimeFigureOut">
              <a:rPr lang="es-ES" smtClean="0"/>
              <a:t>03/04/2026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B12F1-993A-436C-88D8-7291E20FF181}" type="slidenum">
              <a:rPr lang="es-ES" smtClean="0"/>
              <a:t>‹Nº›</a:t>
            </a:fld>
            <a:endParaRPr lang="es-ES"/>
          </a:p>
        </p:txBody>
      </p:sp>
    </p:spTree>
    <p:extLst>
      <p:ext uri="{BB962C8B-B14F-4D97-AF65-F5344CB8AC3E}">
        <p14:creationId xmlns:p14="http://schemas.microsoft.com/office/powerpoint/2010/main" val="3472931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 Id="rId5" Type="http://schemas.openxmlformats.org/officeDocument/2006/relationships/image" Target="../media/image47.emf"/><Relationship Id="rId4" Type="http://schemas.openxmlformats.org/officeDocument/2006/relationships/image" Target="../media/image46.emf"/></Relationships>
</file>

<file path=ppt/slides/_rels/slide3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7.xml"/><Relationship Id="rId4" Type="http://schemas.openxmlformats.org/officeDocument/2006/relationships/image" Target="../media/image50.emf"/></Relationships>
</file>

<file path=ppt/slides/_rels/slide3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3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7.xml"/><Relationship Id="rId4" Type="http://schemas.openxmlformats.org/officeDocument/2006/relationships/image" Target="../media/image82.emf"/></Relationships>
</file>

<file path=ppt/slides/_rels/slide5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7.xml"/><Relationship Id="rId4" Type="http://schemas.openxmlformats.org/officeDocument/2006/relationships/image" Target="../media/image118.emf"/></Relationships>
</file>

<file path=ppt/slides/_rels/slide75.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7.xml"/><Relationship Id="rId4" Type="http://schemas.openxmlformats.org/officeDocument/2006/relationships/image" Target="../media/image123.emf"/></Relationships>
</file>

<file path=ppt/slides/_rels/slide77.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emf"/><Relationship Id="rId1" Type="http://schemas.openxmlformats.org/officeDocument/2006/relationships/slideLayout" Target="../slideLayouts/slideLayout7.xml"/><Relationship Id="rId4" Type="http://schemas.openxmlformats.org/officeDocument/2006/relationships/image" Target="../media/image132.emf"/></Relationships>
</file>

<file path=ppt/slides/_rels/slide81.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144.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image" Target="../media/image152.emf"/><Relationship Id="rId3" Type="http://schemas.openxmlformats.org/officeDocument/2006/relationships/image" Target="../media/image147.emf"/><Relationship Id="rId7" Type="http://schemas.openxmlformats.org/officeDocument/2006/relationships/image" Target="../media/image151.emf"/><Relationship Id="rId12" Type="http://schemas.openxmlformats.org/officeDocument/2006/relationships/image" Target="../media/image156.emf"/><Relationship Id="rId2" Type="http://schemas.openxmlformats.org/officeDocument/2006/relationships/image" Target="../media/image146.emf"/><Relationship Id="rId1" Type="http://schemas.openxmlformats.org/officeDocument/2006/relationships/slideLayout" Target="../slideLayouts/slideLayout7.xml"/><Relationship Id="rId6" Type="http://schemas.openxmlformats.org/officeDocument/2006/relationships/image" Target="../media/image150.emf"/><Relationship Id="rId11" Type="http://schemas.openxmlformats.org/officeDocument/2006/relationships/image" Target="../media/image155.emf"/><Relationship Id="rId5" Type="http://schemas.openxmlformats.org/officeDocument/2006/relationships/image" Target="../media/image149.emf"/><Relationship Id="rId10" Type="http://schemas.openxmlformats.org/officeDocument/2006/relationships/image" Target="../media/image154.emf"/><Relationship Id="rId4" Type="http://schemas.openxmlformats.org/officeDocument/2006/relationships/image" Target="../media/image148.emf"/><Relationship Id="rId9" Type="http://schemas.openxmlformats.org/officeDocument/2006/relationships/image" Target="../media/image153.emf"/></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emf"/><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91.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F8F2AE5-A87A-B0D6-C1D9-BE1A11C581F3}"/>
              </a:ext>
            </a:extLst>
          </p:cNvPr>
          <p:cNvPicPr>
            <a:picLocks noChangeAspect="1"/>
          </p:cNvPicPr>
          <p:nvPr/>
        </p:nvPicPr>
        <p:blipFill>
          <a:blip r:embed="rId2"/>
          <a:stretch>
            <a:fillRect/>
          </a:stretch>
        </p:blipFill>
        <p:spPr>
          <a:xfrm>
            <a:off x="0" y="521587"/>
            <a:ext cx="9144000" cy="6368331"/>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9" y="-33867"/>
            <a:ext cx="8568952" cy="231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9299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A5FAF5F-6195-D7A6-03B9-E30BD8AEB090}"/>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21659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8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6192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E3A5D4C-64A4-C517-AA47-8C106C50425E}"/>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814076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8640"/>
            <a:ext cx="9043988"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201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C0D157B-ABD5-9653-04EC-DA9D60CD5DDB}"/>
              </a:ext>
            </a:extLst>
          </p:cNvPr>
          <p:cNvPicPr>
            <a:picLocks noChangeAspect="1"/>
          </p:cNvPicPr>
          <p:nvPr/>
        </p:nvPicPr>
        <p:blipFill>
          <a:blip r:embed="rId2"/>
          <a:stretch>
            <a:fillRect/>
          </a:stretch>
        </p:blipFill>
        <p:spPr>
          <a:xfrm>
            <a:off x="11407" y="0"/>
            <a:ext cx="9143998" cy="6858000"/>
          </a:xfrm>
          <a:prstGeom prst="rect">
            <a:avLst/>
          </a:prstGeom>
        </p:spPr>
      </p:pic>
    </p:spTree>
    <p:extLst>
      <p:ext uri="{BB962C8B-B14F-4D97-AF65-F5344CB8AC3E}">
        <p14:creationId xmlns:p14="http://schemas.microsoft.com/office/powerpoint/2010/main" val="1180431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13" y="0"/>
            <a:ext cx="88493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9770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F16C9E2-7BBE-D610-8A96-1D8DAEC45EE8}"/>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186598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2FD3E04-ED31-1017-8AE8-431C0F5459B4}"/>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051501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0DD42EA-FDD6-2F6F-065B-E6F778E1BFBC}"/>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421931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5BA30BF-80A3-AAE4-6CE5-847F593173BC}"/>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451127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E6B6CD4-9369-23F4-3F59-101AAD4CA602}"/>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93258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7880F14-CAE9-6F08-4765-EA53C0F4E2AF}"/>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29473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6E5F180-B15A-C46F-1C20-E3FF8A525AB1}"/>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815782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25FBBA0-1201-B451-3918-C5666D38E9F7}"/>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2792817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40" y="533399"/>
            <a:ext cx="7776875" cy="632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766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0892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06"/>
            <a:ext cx="9144000" cy="39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8680"/>
            <a:ext cx="9143999"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048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 y="51828"/>
            <a:ext cx="9062292" cy="680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543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61"/>
            <a:ext cx="91440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905"/>
            <a:ext cx="9036496" cy="6457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528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12776"/>
            <a:ext cx="5256584" cy="4464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264" y="1844824"/>
            <a:ext cx="3923928" cy="374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404664"/>
            <a:ext cx="43719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6244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78" y="31977"/>
            <a:ext cx="882967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21" y="1412776"/>
            <a:ext cx="7612331" cy="685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078" y="2918187"/>
            <a:ext cx="5995902" cy="689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222" y="4509120"/>
            <a:ext cx="8769531"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614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23813"/>
            <a:ext cx="5724128" cy="912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009650"/>
            <a:ext cx="9096375" cy="558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154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19A65A3-0E64-6A26-20D3-4812F90A253A}"/>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4183679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617"/>
            <a:ext cx="6989887"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7" y="1200207"/>
            <a:ext cx="9151088" cy="5657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6730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928992"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5838"/>
            <a:ext cx="9162325" cy="5683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6051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4276326"/>
            <a:ext cx="9134843" cy="95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886"/>
            <a:ext cx="892899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5286"/>
            <a:ext cx="9067446" cy="3151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3" y="5527219"/>
            <a:ext cx="9058275" cy="121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999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2017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696"/>
            <a:ext cx="9144000" cy="465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1596" y="5344086"/>
            <a:ext cx="4186588" cy="1513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7536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13521"/>
            <a:ext cx="9096375"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5237971"/>
            <a:ext cx="673417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3356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4699"/>
            <a:ext cx="51720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6" y="673738"/>
            <a:ext cx="9088884"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379" y="4941168"/>
            <a:ext cx="3852759"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5533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5" y="25286"/>
            <a:ext cx="9179004" cy="683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190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44945FD-8E23-E2DE-7671-16478274688D}"/>
              </a:ext>
            </a:extLst>
          </p:cNvPr>
          <p:cNvPicPr>
            <a:picLocks noChangeAspect="1"/>
          </p:cNvPicPr>
          <p:nvPr/>
        </p:nvPicPr>
        <p:blipFill>
          <a:blip r:embed="rId2"/>
          <a:stretch>
            <a:fillRect/>
          </a:stretch>
        </p:blipFill>
        <p:spPr>
          <a:xfrm>
            <a:off x="0" y="3173247"/>
            <a:ext cx="9144000" cy="3708200"/>
          </a:xfrm>
          <a:prstGeom prst="rect">
            <a:avLst/>
          </a:prstGeom>
        </p:spPr>
      </p:pic>
      <p:pic>
        <p:nvPicPr>
          <p:cNvPr id="2" name="Imagen 1">
            <a:extLst>
              <a:ext uri="{FF2B5EF4-FFF2-40B4-BE49-F238E27FC236}">
                <a16:creationId xmlns:a16="http://schemas.microsoft.com/office/drawing/2014/main" id="{ED1732D7-5797-3A05-D3D7-51E947EBCF0F}"/>
              </a:ext>
            </a:extLst>
          </p:cNvPr>
          <p:cNvPicPr>
            <a:picLocks noChangeAspect="1"/>
          </p:cNvPicPr>
          <p:nvPr/>
        </p:nvPicPr>
        <p:blipFill>
          <a:blip r:embed="rId3"/>
          <a:stretch>
            <a:fillRect/>
          </a:stretch>
        </p:blipFill>
        <p:spPr>
          <a:xfrm>
            <a:off x="64562" y="19637"/>
            <a:ext cx="5011494" cy="3146465"/>
          </a:xfrm>
          <a:prstGeom prst="rect">
            <a:avLst/>
          </a:prstGeom>
        </p:spPr>
      </p:pic>
      <p:sp>
        <p:nvSpPr>
          <p:cNvPr id="4" name="CuadroTexto 3">
            <a:extLst>
              <a:ext uri="{FF2B5EF4-FFF2-40B4-BE49-F238E27FC236}">
                <a16:creationId xmlns:a16="http://schemas.microsoft.com/office/drawing/2014/main" id="{A141C3E5-752E-5278-9F92-52277C06806A}"/>
              </a:ext>
            </a:extLst>
          </p:cNvPr>
          <p:cNvSpPr txBox="1"/>
          <p:nvPr/>
        </p:nvSpPr>
        <p:spPr>
          <a:xfrm>
            <a:off x="4788024" y="26782"/>
            <a:ext cx="4355976" cy="3785652"/>
          </a:xfrm>
          <a:prstGeom prst="rect">
            <a:avLst/>
          </a:prstGeom>
          <a:noFill/>
        </p:spPr>
        <p:txBody>
          <a:bodyPr wrap="square">
            <a:spAutoFit/>
          </a:bodyPr>
          <a:lstStyle/>
          <a:p>
            <a:r>
              <a:rPr lang="es-ES" sz="2000" dirty="0"/>
              <a:t>Estructura granular del hierro(x100) y del hierro Fundido blanco:  El microscopio electrónico permite descubrir que cada grano está formado por una serie de ordenaciones geométricas iguales para un determinado metal, lo que le da un carácter cristalino a los metales, los distintos cristales que forman la estructura cristalina, están formados por átomos colocados según una red espacial determinada.</a:t>
            </a:r>
          </a:p>
        </p:txBody>
      </p:sp>
    </p:spTree>
    <p:extLst>
      <p:ext uri="{BB962C8B-B14F-4D97-AF65-F5344CB8AC3E}">
        <p14:creationId xmlns:p14="http://schemas.microsoft.com/office/powerpoint/2010/main" val="36528744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4043FF-AF9C-6F3F-D080-50F209E0044B}"/>
              </a:ext>
            </a:extLst>
          </p:cNvPr>
          <p:cNvSpPr txBox="1"/>
          <p:nvPr/>
        </p:nvSpPr>
        <p:spPr>
          <a:xfrm>
            <a:off x="0" y="0"/>
            <a:ext cx="9144000" cy="1015663"/>
          </a:xfrm>
          <a:prstGeom prst="rect">
            <a:avLst/>
          </a:prstGeom>
          <a:noFill/>
        </p:spPr>
        <p:txBody>
          <a:bodyPr wrap="square">
            <a:spAutoFit/>
          </a:bodyPr>
          <a:lstStyle/>
          <a:p>
            <a:r>
              <a:rPr lang="es-ES" sz="2000" dirty="0"/>
              <a:t>La red espacial de los cristales y la ordenación de éstos, varían según la clase de metal y para determinados metales y aleaciones varían según la temperatura, de ésta manera tenemos:</a:t>
            </a:r>
          </a:p>
        </p:txBody>
      </p:sp>
      <p:pic>
        <p:nvPicPr>
          <p:cNvPr id="4" name="Imagen 3">
            <a:extLst>
              <a:ext uri="{FF2B5EF4-FFF2-40B4-BE49-F238E27FC236}">
                <a16:creationId xmlns:a16="http://schemas.microsoft.com/office/drawing/2014/main" id="{27B808DE-E2A5-6295-4426-1682BF08187D}"/>
              </a:ext>
            </a:extLst>
          </p:cNvPr>
          <p:cNvPicPr>
            <a:picLocks noChangeAspect="1"/>
          </p:cNvPicPr>
          <p:nvPr/>
        </p:nvPicPr>
        <p:blipFill>
          <a:blip r:embed="rId2"/>
          <a:stretch>
            <a:fillRect/>
          </a:stretch>
        </p:blipFill>
        <p:spPr>
          <a:xfrm>
            <a:off x="6871344" y="620688"/>
            <a:ext cx="2177576" cy="1656184"/>
          </a:xfrm>
          <a:prstGeom prst="rect">
            <a:avLst/>
          </a:prstGeom>
        </p:spPr>
      </p:pic>
      <p:sp>
        <p:nvSpPr>
          <p:cNvPr id="6" name="CuadroTexto 5">
            <a:extLst>
              <a:ext uri="{FF2B5EF4-FFF2-40B4-BE49-F238E27FC236}">
                <a16:creationId xmlns:a16="http://schemas.microsoft.com/office/drawing/2014/main" id="{9A09A825-9A48-87B5-8AEB-D0171FF1BC1B}"/>
              </a:ext>
            </a:extLst>
          </p:cNvPr>
          <p:cNvSpPr txBox="1"/>
          <p:nvPr/>
        </p:nvSpPr>
        <p:spPr>
          <a:xfrm>
            <a:off x="0" y="1015663"/>
            <a:ext cx="6948264" cy="1200329"/>
          </a:xfrm>
          <a:prstGeom prst="rect">
            <a:avLst/>
          </a:prstGeom>
          <a:noFill/>
        </p:spPr>
        <p:txBody>
          <a:bodyPr wrap="square">
            <a:spAutoFit/>
          </a:bodyPr>
          <a:lstStyle/>
          <a:p>
            <a:r>
              <a:rPr lang="es-ES" dirty="0"/>
              <a:t>a.- Sistema Cúbico Centrado en el cuerpo (</a:t>
            </a:r>
            <a:r>
              <a:rPr lang="es-ES" dirty="0" err="1"/>
              <a:t>b.c.c</a:t>
            </a:r>
            <a:r>
              <a:rPr lang="es-ES" dirty="0"/>
              <a:t>.):  La celda elemental está formado por 9 átomos, un átomo en cada vértice y uno en el centro, éste sistema es característico de los metales duros ( tungsteno, molibdeno, hierro  y hierro  ,vanadio, sodio, cromo).</a:t>
            </a:r>
          </a:p>
        </p:txBody>
      </p:sp>
      <p:sp>
        <p:nvSpPr>
          <p:cNvPr id="8" name="CuadroTexto 7">
            <a:extLst>
              <a:ext uri="{FF2B5EF4-FFF2-40B4-BE49-F238E27FC236}">
                <a16:creationId xmlns:a16="http://schemas.microsoft.com/office/drawing/2014/main" id="{581A84B3-9A3A-AF95-8036-AA880C633182}"/>
              </a:ext>
            </a:extLst>
          </p:cNvPr>
          <p:cNvSpPr txBox="1"/>
          <p:nvPr/>
        </p:nvSpPr>
        <p:spPr>
          <a:xfrm>
            <a:off x="2051720" y="2297395"/>
            <a:ext cx="7092280" cy="1200329"/>
          </a:xfrm>
          <a:prstGeom prst="rect">
            <a:avLst/>
          </a:prstGeom>
          <a:noFill/>
        </p:spPr>
        <p:txBody>
          <a:bodyPr wrap="square">
            <a:spAutoFit/>
          </a:bodyPr>
          <a:lstStyle/>
          <a:p>
            <a:r>
              <a:rPr lang="es-ES" dirty="0"/>
              <a:t>b.- Sistema cúbico de cara centrada (  </a:t>
            </a:r>
            <a:r>
              <a:rPr lang="es-ES" dirty="0" err="1"/>
              <a:t>f.c.c</a:t>
            </a:r>
            <a:r>
              <a:rPr lang="es-ES" dirty="0"/>
              <a:t>.) : La celda elemental está constituida por 14 átomos, un átomo en cada vértice y uno en cada una de las caras del cubo, éste sistema es característico de los metales más dúctiles ( cobre, plata, níquel, plomo, aluminio, hierro , oro.) </a:t>
            </a:r>
          </a:p>
        </p:txBody>
      </p:sp>
      <p:pic>
        <p:nvPicPr>
          <p:cNvPr id="9" name="Imagen 8">
            <a:extLst>
              <a:ext uri="{FF2B5EF4-FFF2-40B4-BE49-F238E27FC236}">
                <a16:creationId xmlns:a16="http://schemas.microsoft.com/office/drawing/2014/main" id="{5C39F739-2A05-1A94-AF83-1253B6C52B6E}"/>
              </a:ext>
            </a:extLst>
          </p:cNvPr>
          <p:cNvPicPr>
            <a:picLocks noChangeAspect="1"/>
          </p:cNvPicPr>
          <p:nvPr/>
        </p:nvPicPr>
        <p:blipFill>
          <a:blip r:embed="rId3"/>
          <a:stretch>
            <a:fillRect/>
          </a:stretch>
        </p:blipFill>
        <p:spPr>
          <a:xfrm>
            <a:off x="95080" y="2174113"/>
            <a:ext cx="1861560" cy="1560664"/>
          </a:xfrm>
          <a:prstGeom prst="rect">
            <a:avLst/>
          </a:prstGeom>
        </p:spPr>
      </p:pic>
      <p:sp>
        <p:nvSpPr>
          <p:cNvPr id="12" name="CuadroTexto 11">
            <a:extLst>
              <a:ext uri="{FF2B5EF4-FFF2-40B4-BE49-F238E27FC236}">
                <a16:creationId xmlns:a16="http://schemas.microsoft.com/office/drawing/2014/main" id="{D7350545-DDDE-B154-E774-B9C447CC256E}"/>
              </a:ext>
            </a:extLst>
          </p:cNvPr>
          <p:cNvSpPr txBox="1"/>
          <p:nvPr/>
        </p:nvSpPr>
        <p:spPr>
          <a:xfrm>
            <a:off x="-12162" y="3734777"/>
            <a:ext cx="7092280" cy="1200329"/>
          </a:xfrm>
          <a:prstGeom prst="rect">
            <a:avLst/>
          </a:prstGeom>
          <a:noFill/>
        </p:spPr>
        <p:txBody>
          <a:bodyPr wrap="square">
            <a:spAutoFit/>
          </a:bodyPr>
          <a:lstStyle/>
          <a:p>
            <a:r>
              <a:rPr lang="es-ES" dirty="0"/>
              <a:t>c.- Sistema Hexagonal (</a:t>
            </a:r>
            <a:r>
              <a:rPr lang="es-ES" dirty="0" err="1"/>
              <a:t>c.p.h</a:t>
            </a:r>
            <a:r>
              <a:rPr lang="es-ES" dirty="0"/>
              <a:t>.)  : La celda elemental está constituida por 17 átomos, 14 formando un prisma hexagonal y 3 al centro de la celda. Esté sistema es característico de los metales frágiles ( magnesio, cadmio, zinc, berilio) </a:t>
            </a:r>
            <a:endParaRPr lang="es-AR" dirty="0"/>
          </a:p>
        </p:txBody>
      </p:sp>
      <p:pic>
        <p:nvPicPr>
          <p:cNvPr id="13" name="Imagen 12">
            <a:extLst>
              <a:ext uri="{FF2B5EF4-FFF2-40B4-BE49-F238E27FC236}">
                <a16:creationId xmlns:a16="http://schemas.microsoft.com/office/drawing/2014/main" id="{FF2F960A-EDEF-0142-17AF-FCB98B640C5A}"/>
              </a:ext>
            </a:extLst>
          </p:cNvPr>
          <p:cNvPicPr>
            <a:picLocks noChangeAspect="1"/>
          </p:cNvPicPr>
          <p:nvPr/>
        </p:nvPicPr>
        <p:blipFill>
          <a:blip r:embed="rId4"/>
          <a:stretch>
            <a:fillRect/>
          </a:stretch>
        </p:blipFill>
        <p:spPr>
          <a:xfrm>
            <a:off x="7212512" y="3558604"/>
            <a:ext cx="1836407" cy="1742604"/>
          </a:xfrm>
          <a:prstGeom prst="rect">
            <a:avLst/>
          </a:prstGeom>
        </p:spPr>
      </p:pic>
      <p:sp>
        <p:nvSpPr>
          <p:cNvPr id="15" name="CuadroTexto 14">
            <a:extLst>
              <a:ext uri="{FF2B5EF4-FFF2-40B4-BE49-F238E27FC236}">
                <a16:creationId xmlns:a16="http://schemas.microsoft.com/office/drawing/2014/main" id="{7F3F32B0-FE1B-BCF0-6854-3F60F59597B8}"/>
              </a:ext>
            </a:extLst>
          </p:cNvPr>
          <p:cNvSpPr txBox="1"/>
          <p:nvPr/>
        </p:nvSpPr>
        <p:spPr>
          <a:xfrm>
            <a:off x="-12162" y="4995986"/>
            <a:ext cx="8953839" cy="1785104"/>
          </a:xfrm>
          <a:prstGeom prst="rect">
            <a:avLst/>
          </a:prstGeom>
          <a:noFill/>
        </p:spPr>
        <p:txBody>
          <a:bodyPr wrap="square">
            <a:spAutoFit/>
          </a:bodyPr>
          <a:lstStyle/>
          <a:p>
            <a:r>
              <a:rPr lang="es-ES" sz="2200" dirty="0"/>
              <a:t>Pero un celda sea de cualquier estructura no es una celda aislada si no que están formando una red cristalina, es decir que alrededor de una celda hay otras celdas con quienes comparten los átomos de los vértices, es  decir que en la celda </a:t>
            </a:r>
            <a:r>
              <a:rPr lang="es-ES" sz="2200" dirty="0" err="1"/>
              <a:t>bcc</a:t>
            </a:r>
            <a:r>
              <a:rPr lang="es-ES" sz="2200" dirty="0"/>
              <a:t>. cada átomo de los vértices esta compartido con otras cuatro celdas unitarias</a:t>
            </a:r>
            <a:endParaRPr lang="es-AR" sz="2200" dirty="0"/>
          </a:p>
        </p:txBody>
      </p:sp>
    </p:spTree>
    <p:extLst>
      <p:ext uri="{BB962C8B-B14F-4D97-AF65-F5344CB8AC3E}">
        <p14:creationId xmlns:p14="http://schemas.microsoft.com/office/powerpoint/2010/main" val="301306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71311E4-0998-D064-E421-9E39EB286EF1}"/>
              </a:ext>
            </a:extLst>
          </p:cNvPr>
          <p:cNvSpPr txBox="1"/>
          <p:nvPr/>
        </p:nvSpPr>
        <p:spPr>
          <a:xfrm>
            <a:off x="-21161" y="0"/>
            <a:ext cx="9144000" cy="6524863"/>
          </a:xfrm>
          <a:prstGeom prst="rect">
            <a:avLst/>
          </a:prstGeom>
          <a:noFill/>
        </p:spPr>
        <p:txBody>
          <a:bodyPr wrap="square">
            <a:spAutoFit/>
          </a:bodyPr>
          <a:lstStyle/>
          <a:p>
            <a:pPr algn="just"/>
            <a:r>
              <a:rPr lang="es-ES" sz="2200" b="1" u="sng" dirty="0"/>
              <a:t>Mecanismos de Cristalización</a:t>
            </a:r>
            <a:r>
              <a:rPr lang="es-ES" sz="2200" dirty="0"/>
              <a:t>: La cristalización es la transición del estado líquido al sólido y ocurre en dos etapas: </a:t>
            </a:r>
          </a:p>
          <a:p>
            <a:pPr algn="just"/>
            <a:r>
              <a:rPr lang="es-ES" sz="2200" dirty="0"/>
              <a:t>a)Formación de núcleos y b) crecimientos del cristal. </a:t>
            </a:r>
          </a:p>
          <a:p>
            <a:pPr algn="just"/>
            <a:r>
              <a:rPr lang="es-ES" sz="2200" dirty="0"/>
              <a:t>Donde las dos variables tienen que ver la temperatura y el tiempo, cuando la temperatura disminuye el movimiento de los átomos disminuye favoreciendo la formación de núcleos y de crecimiento de cristales a partir de ellos. </a:t>
            </a:r>
          </a:p>
          <a:p>
            <a:pPr algn="just"/>
            <a:r>
              <a:rPr lang="es-ES" sz="2200" dirty="0"/>
              <a:t>A sí mismo en estado líquido tienen diferentes formas de energía producto de la temperatura , estas formas de energía son las cinética y la potencial. </a:t>
            </a:r>
          </a:p>
          <a:p>
            <a:pPr algn="just"/>
            <a:r>
              <a:rPr lang="es-ES" sz="2200" dirty="0"/>
              <a:t>La cinética esta relacionada con la velocidad con que se mueven los átomos, la potencial esta relacionada con la distancia entre átomos, ambos tipos de energía se incrementan con la temperatura.</a:t>
            </a:r>
          </a:p>
          <a:p>
            <a:pPr algn="just"/>
            <a:endParaRPr lang="es-ES" sz="2200" dirty="0"/>
          </a:p>
          <a:p>
            <a:pPr algn="just"/>
            <a:r>
              <a:rPr lang="es-ES" sz="2200" b="1" u="sng" dirty="0"/>
              <a:t>Tamaño del Grano</a:t>
            </a:r>
            <a:r>
              <a:rPr lang="es-ES" sz="2200" dirty="0"/>
              <a:t>: Está determinado por la relación entre la rapidez de crecimiento y la rapidez de nucleación. </a:t>
            </a:r>
          </a:p>
          <a:p>
            <a:pPr algn="just"/>
            <a:r>
              <a:rPr lang="es-ES" sz="2200" dirty="0"/>
              <a:t>Si el número de núcleos formados es alto se tendrá un material de grano fino, si sólo se forman unos cuantos núcleos se producirá un material de grano grueso. </a:t>
            </a:r>
          </a:p>
          <a:p>
            <a:pPr algn="just"/>
            <a:r>
              <a:rPr lang="es-ES" sz="2200" dirty="0"/>
              <a:t>La rapidez de enfriamiento es el factor más importantes para determinar la rapidez de nucleación y por lo tanto el tamaño del grano.</a:t>
            </a:r>
          </a:p>
        </p:txBody>
      </p:sp>
    </p:spTree>
    <p:extLst>
      <p:ext uri="{BB962C8B-B14F-4D97-AF65-F5344CB8AC3E}">
        <p14:creationId xmlns:p14="http://schemas.microsoft.com/office/powerpoint/2010/main" val="11121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24CB21B-C7E4-5C3A-784E-79C4F33C7BD5}"/>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4126902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23"/>
            <a:ext cx="9144000" cy="102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950320"/>
            <a:ext cx="4752528" cy="590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49265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2" y="7774"/>
            <a:ext cx="9087638" cy="6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62" y="784650"/>
            <a:ext cx="9084829"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027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0"/>
            <a:ext cx="8076751" cy="805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1" y="1340768"/>
            <a:ext cx="9157124"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517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443AA70-CCBB-243A-0E38-CD225BC9FBEB}"/>
              </a:ext>
            </a:extLst>
          </p:cNvPr>
          <p:cNvSpPr txBox="1"/>
          <p:nvPr/>
        </p:nvSpPr>
        <p:spPr>
          <a:xfrm>
            <a:off x="4156" y="16898"/>
            <a:ext cx="9144000" cy="6709529"/>
          </a:xfrm>
          <a:prstGeom prst="rect">
            <a:avLst/>
          </a:prstGeom>
          <a:noFill/>
        </p:spPr>
        <p:txBody>
          <a:bodyPr wrap="square">
            <a:spAutoFit/>
          </a:bodyPr>
          <a:lstStyle/>
          <a:p>
            <a:r>
              <a:rPr lang="es-ES" sz="2400" b="1" u="sng" dirty="0"/>
              <a:t>Aceros de alta aleación</a:t>
            </a:r>
            <a:r>
              <a:rPr lang="es-ES" dirty="0"/>
              <a:t>: </a:t>
            </a:r>
          </a:p>
          <a:p>
            <a:r>
              <a:rPr lang="es-ES" sz="2000" dirty="0"/>
              <a:t>Tienen más del 5% en masa de componentes aleados, antes de la indicación del componente aleado predominante se antepone una “X” y todos los componentes tienen un factor 1, ejemplo: </a:t>
            </a:r>
          </a:p>
          <a:p>
            <a:r>
              <a:rPr lang="es-ES" sz="2000" dirty="0"/>
              <a:t>X5Cr Ni Mo18 13 nos indica un acero de alta aleación con 5/100 = 0,05% de C, 18% de Cr, 13% de Ni y bajo porcentaje de Mo. También se le llama aceros inoxidable. </a:t>
            </a:r>
          </a:p>
          <a:p>
            <a:endParaRPr lang="es-ES" sz="2000" dirty="0"/>
          </a:p>
          <a:p>
            <a:r>
              <a:rPr lang="es-ES" sz="2200" dirty="0"/>
              <a:t>TIPOS DE ACERO: Aceros de Construcción Básicos, Aceros de Calidad, Aceros Inoxidables, Aceros de Herramientas,  Aceros Rápidos, etc.</a:t>
            </a:r>
          </a:p>
          <a:p>
            <a:r>
              <a:rPr lang="es-ES" sz="2200" dirty="0"/>
              <a:t>Los Aceros de Construcción son los que no se emplean para construcción de herramientas, no son aleados, por su resistencia a la tracción y su límite de fluencia se emplea para la construcción de puentes, carpintería metálica, maquinarias, autopartes, etc.</a:t>
            </a:r>
          </a:p>
          <a:p>
            <a:r>
              <a:rPr lang="es-ES" sz="2200" dirty="0"/>
              <a:t>Aceros de Calidad, con el aumento del contenido del Carbono se consigue mejores propiedades mecánicas, como endurecimiento, capacidad para tratamientos térmicos, dentro de ellos tenemos, los aceros de cementación, Aceros bonificados, aceros de Nitruración</a:t>
            </a:r>
          </a:p>
          <a:p>
            <a:r>
              <a:rPr lang="es-ES" sz="2200" dirty="0"/>
              <a:t>Aceros Inoxidables, con un contenido de 12% como mínimo de Cr y que poseen una estabilidad frente a sustancias que atacan químicamente  (agua, aire, gases, ácidos, lejías).</a:t>
            </a:r>
            <a:endParaRPr lang="es-ES" dirty="0"/>
          </a:p>
        </p:txBody>
      </p:sp>
    </p:spTree>
    <p:extLst>
      <p:ext uri="{BB962C8B-B14F-4D97-AF65-F5344CB8AC3E}">
        <p14:creationId xmlns:p14="http://schemas.microsoft.com/office/powerpoint/2010/main" val="500115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904"/>
            <a:ext cx="8552950" cy="81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80728"/>
            <a:ext cx="8976849" cy="5508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553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9546"/>
            <a:ext cx="8568952" cy="84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94706"/>
            <a:ext cx="8999517" cy="5943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05184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758" y="0"/>
            <a:ext cx="6372534"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70" y="1052736"/>
            <a:ext cx="9004187"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2181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51" y="0"/>
            <a:ext cx="9036496"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5380"/>
            <a:ext cx="9145643" cy="58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39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 y="0"/>
            <a:ext cx="7663230" cy="54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1" y="764704"/>
            <a:ext cx="9017148" cy="590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1569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052" y="46945"/>
            <a:ext cx="3650555" cy="501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6" y="692696"/>
            <a:ext cx="9126827"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820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41C47B0-DA50-8F16-01B2-CD10618EDB5D}"/>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40354337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52" y="0"/>
            <a:ext cx="5584948" cy="59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 y="592882"/>
            <a:ext cx="9150210" cy="286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3462164"/>
            <a:ext cx="7344816" cy="336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1683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24"/>
            <a:ext cx="7421794" cy="356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076" y="3501008"/>
            <a:ext cx="7529920" cy="33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02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3262"/>
            <a:ext cx="8280920" cy="683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824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4" y="0"/>
            <a:ext cx="911915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06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8792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590" y="116632"/>
            <a:ext cx="4155632"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65866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62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7284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1" y="548680"/>
            <a:ext cx="9036496" cy="616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657" y="44624"/>
            <a:ext cx="2977253"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66066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26" y="0"/>
            <a:ext cx="8515064" cy="6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3" y="476673"/>
            <a:ext cx="9036495" cy="63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58599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65" y="29546"/>
            <a:ext cx="9213331" cy="669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064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771" y="0"/>
            <a:ext cx="8032457"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5869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C615FE2-D0F0-19C0-BBB7-FEA76010A6B7}"/>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355006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18" y="1097360"/>
            <a:ext cx="8075614" cy="5752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07" y="116632"/>
            <a:ext cx="7911205" cy="9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8082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0F0748B-5CC8-C09E-2350-D77D207768E8}"/>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7297270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26F3FC0-C967-78B2-831B-F6E46A84E170}"/>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4314202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EB21F15-AAF5-CAF5-7C5F-8BB9F27A4368}"/>
              </a:ext>
            </a:extLst>
          </p:cNvPr>
          <p:cNvPicPr>
            <a:picLocks noChangeAspect="1"/>
          </p:cNvPicPr>
          <p:nvPr/>
        </p:nvPicPr>
        <p:blipFill>
          <a:blip r:embed="rId2"/>
          <a:stretch>
            <a:fillRect/>
          </a:stretch>
        </p:blipFill>
        <p:spPr>
          <a:xfrm>
            <a:off x="1" y="0"/>
            <a:ext cx="9143998" cy="6857999"/>
          </a:xfrm>
          <a:prstGeom prst="rect">
            <a:avLst/>
          </a:prstGeom>
        </p:spPr>
      </p:pic>
    </p:spTree>
    <p:extLst>
      <p:ext uri="{BB962C8B-B14F-4D97-AF65-F5344CB8AC3E}">
        <p14:creationId xmlns:p14="http://schemas.microsoft.com/office/powerpoint/2010/main" val="2801916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943C33D-3FB2-3A8F-AC60-A12C414419F5}"/>
              </a:ext>
            </a:extLst>
          </p:cNvPr>
          <p:cNvPicPr>
            <a:picLocks noChangeAspect="1"/>
          </p:cNvPicPr>
          <p:nvPr/>
        </p:nvPicPr>
        <p:blipFill>
          <a:blip r:embed="rId2"/>
          <a:stretch>
            <a:fillRect/>
          </a:stretch>
        </p:blipFill>
        <p:spPr>
          <a:xfrm>
            <a:off x="1" y="0"/>
            <a:ext cx="9143998" cy="6857999"/>
          </a:xfrm>
          <a:prstGeom prst="rect">
            <a:avLst/>
          </a:prstGeom>
        </p:spPr>
      </p:pic>
    </p:spTree>
    <p:extLst>
      <p:ext uri="{BB962C8B-B14F-4D97-AF65-F5344CB8AC3E}">
        <p14:creationId xmlns:p14="http://schemas.microsoft.com/office/powerpoint/2010/main" val="31332907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8093227-3CEA-3D1D-B8EB-411BB9C2ADE6}"/>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40617958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7C2AFE1-8FF6-DE52-EFEF-0FE2F0DC9606}"/>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2900219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6A31BF-D826-4DF0-5CA3-CE8BB91D7F6A}"/>
              </a:ext>
            </a:extLst>
          </p:cNvPr>
          <p:cNvPicPr>
            <a:picLocks noChangeAspect="1"/>
          </p:cNvPicPr>
          <p:nvPr/>
        </p:nvPicPr>
        <p:blipFill>
          <a:blip r:embed="rId2"/>
          <a:stretch>
            <a:fillRect/>
          </a:stretch>
        </p:blipFill>
        <p:spPr>
          <a:xfrm>
            <a:off x="0" y="-1"/>
            <a:ext cx="6858198" cy="5143649"/>
          </a:xfrm>
          <a:prstGeom prst="rect">
            <a:avLst/>
          </a:prstGeom>
        </p:spPr>
      </p:pic>
    </p:spTree>
    <p:extLst>
      <p:ext uri="{BB962C8B-B14F-4D97-AF65-F5344CB8AC3E}">
        <p14:creationId xmlns:p14="http://schemas.microsoft.com/office/powerpoint/2010/main" val="26335523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797"/>
            <a:ext cx="9073314" cy="638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58" y="0"/>
            <a:ext cx="6175311" cy="69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586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 y="980728"/>
            <a:ext cx="9126506" cy="5903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1" y="116632"/>
            <a:ext cx="7485586" cy="69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829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E777DD8-FDE6-5020-E97D-7AC8EE339BE7}"/>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41026429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69" y="639220"/>
            <a:ext cx="9041024" cy="621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0"/>
            <a:ext cx="7233101"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11879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3" y="0"/>
            <a:ext cx="91884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28013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836" y="0"/>
            <a:ext cx="545855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7" y="836712"/>
            <a:ext cx="9064064" cy="602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63780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8150"/>
            <a:ext cx="9143999" cy="641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68144"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87801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00420"/>
            <a:ext cx="9048110" cy="57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152" y="17477"/>
            <a:ext cx="2798904" cy="54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5004" y="0"/>
            <a:ext cx="1535759" cy="6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29973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0"/>
            <a:ext cx="3672408" cy="59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37" y="925420"/>
            <a:ext cx="9094472" cy="581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71106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8982" y="26534"/>
            <a:ext cx="5717313" cy="8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 y="980728"/>
            <a:ext cx="6260951"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038" y="1412776"/>
            <a:ext cx="3032962"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64868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0191" y="116632"/>
            <a:ext cx="3533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4" y="692696"/>
            <a:ext cx="9004111"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38480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0"/>
            <a:ext cx="7857400" cy="47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672"/>
            <a:ext cx="9166517" cy="63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18313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91750"/>
            <a:ext cx="44100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687"/>
            <a:ext cx="9144000" cy="6185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5191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4DC325C-5582-E136-BA06-C9500BE8B70A}"/>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23243956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0"/>
            <a:ext cx="28479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4" y="506730"/>
            <a:ext cx="9112640" cy="328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448" y="3645024"/>
            <a:ext cx="6684816" cy="317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92446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510" y="0"/>
            <a:ext cx="4228178" cy="79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4" y="798240"/>
            <a:ext cx="9092413" cy="605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0883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0"/>
            <a:ext cx="6296193" cy="49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0" y="1844824"/>
            <a:ext cx="9171201"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74885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0"/>
            <a:ext cx="5737752" cy="750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 y="750615"/>
            <a:ext cx="9140811" cy="5774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1406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0"/>
            <a:ext cx="5760640" cy="67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6" y="1196752"/>
            <a:ext cx="9049189"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2055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E286E9E-2EB6-6697-467B-89B1C4A4DCE5}"/>
              </a:ext>
            </a:extLst>
          </p:cNvPr>
          <p:cNvPicPr>
            <a:picLocks noChangeAspect="1"/>
          </p:cNvPicPr>
          <p:nvPr/>
        </p:nvPicPr>
        <p:blipFill>
          <a:blip r:embed="rId2"/>
          <a:stretch>
            <a:fillRect/>
          </a:stretch>
        </p:blipFill>
        <p:spPr>
          <a:xfrm>
            <a:off x="1" y="1"/>
            <a:ext cx="9143999" cy="6858000"/>
          </a:xfrm>
          <a:prstGeom prst="rect">
            <a:avLst/>
          </a:prstGeom>
        </p:spPr>
      </p:pic>
    </p:spTree>
    <p:extLst>
      <p:ext uri="{BB962C8B-B14F-4D97-AF65-F5344CB8AC3E}">
        <p14:creationId xmlns:p14="http://schemas.microsoft.com/office/powerpoint/2010/main" val="27114299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FDE8E5C-6707-BCDB-3C80-ED6ECDA99336}"/>
              </a:ext>
            </a:extLst>
          </p:cNvPr>
          <p:cNvPicPr>
            <a:picLocks noChangeAspect="1"/>
          </p:cNvPicPr>
          <p:nvPr/>
        </p:nvPicPr>
        <p:blipFill>
          <a:blip r:embed="rId2"/>
          <a:stretch>
            <a:fillRect/>
          </a:stretch>
        </p:blipFill>
        <p:spPr>
          <a:xfrm>
            <a:off x="107504" y="80627"/>
            <a:ext cx="9036496" cy="6777373"/>
          </a:xfrm>
          <a:prstGeom prst="rect">
            <a:avLst/>
          </a:prstGeom>
        </p:spPr>
      </p:pic>
    </p:spTree>
    <p:extLst>
      <p:ext uri="{BB962C8B-B14F-4D97-AF65-F5344CB8AC3E}">
        <p14:creationId xmlns:p14="http://schemas.microsoft.com/office/powerpoint/2010/main" val="31106944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BE2B5B-582D-0344-FF0A-98242C5D3366}"/>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6009202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A97A05-1E97-0F9A-E09D-4E684299458D}"/>
              </a:ext>
            </a:extLst>
          </p:cNvPr>
          <p:cNvSpPr txBox="1"/>
          <p:nvPr/>
        </p:nvSpPr>
        <p:spPr>
          <a:xfrm>
            <a:off x="0" y="0"/>
            <a:ext cx="9144000" cy="646331"/>
          </a:xfrm>
          <a:prstGeom prst="rect">
            <a:avLst/>
          </a:prstGeom>
          <a:noFill/>
        </p:spPr>
        <p:txBody>
          <a:bodyPr wrap="square">
            <a:spAutoFit/>
          </a:bodyPr>
          <a:lstStyle/>
          <a:p>
            <a:r>
              <a:rPr lang="es-ES" dirty="0"/>
              <a:t>Determinar la cantidad de material de fundición para la fabricación de 1000 piezas por día, según indica la figura. </a:t>
            </a:r>
            <a:endParaRPr lang="es-AR" dirty="0"/>
          </a:p>
        </p:txBody>
      </p:sp>
      <p:pic>
        <p:nvPicPr>
          <p:cNvPr id="5" name="Imagen 4">
            <a:extLst>
              <a:ext uri="{FF2B5EF4-FFF2-40B4-BE49-F238E27FC236}">
                <a16:creationId xmlns:a16="http://schemas.microsoft.com/office/drawing/2014/main" id="{C6C3944F-041A-BCE5-8F98-7AE02E023C54}"/>
              </a:ext>
            </a:extLst>
          </p:cNvPr>
          <p:cNvPicPr>
            <a:picLocks noChangeAspect="1"/>
          </p:cNvPicPr>
          <p:nvPr/>
        </p:nvPicPr>
        <p:blipFill>
          <a:blip r:embed="rId2"/>
          <a:stretch>
            <a:fillRect/>
          </a:stretch>
        </p:blipFill>
        <p:spPr>
          <a:xfrm>
            <a:off x="0" y="646331"/>
            <a:ext cx="7759478" cy="3430741"/>
          </a:xfrm>
          <a:prstGeom prst="rect">
            <a:avLst/>
          </a:prstGeom>
        </p:spPr>
      </p:pic>
      <p:pic>
        <p:nvPicPr>
          <p:cNvPr id="7" name="Imagen 6">
            <a:extLst>
              <a:ext uri="{FF2B5EF4-FFF2-40B4-BE49-F238E27FC236}">
                <a16:creationId xmlns:a16="http://schemas.microsoft.com/office/drawing/2014/main" id="{B6141E8C-3E3A-CF9A-5B80-8341ED870F73}"/>
              </a:ext>
            </a:extLst>
          </p:cNvPr>
          <p:cNvPicPr>
            <a:picLocks noChangeAspect="1"/>
          </p:cNvPicPr>
          <p:nvPr/>
        </p:nvPicPr>
        <p:blipFill>
          <a:blip r:embed="rId3"/>
          <a:stretch>
            <a:fillRect/>
          </a:stretch>
        </p:blipFill>
        <p:spPr>
          <a:xfrm>
            <a:off x="4898390" y="3642434"/>
            <a:ext cx="4245610" cy="3215566"/>
          </a:xfrm>
          <a:prstGeom prst="rect">
            <a:avLst/>
          </a:prstGeom>
        </p:spPr>
      </p:pic>
      <p:sp>
        <p:nvSpPr>
          <p:cNvPr id="9" name="CuadroTexto 8">
            <a:extLst>
              <a:ext uri="{FF2B5EF4-FFF2-40B4-BE49-F238E27FC236}">
                <a16:creationId xmlns:a16="http://schemas.microsoft.com/office/drawing/2014/main" id="{63781C63-0487-B946-9F99-83E43B4805FE}"/>
              </a:ext>
            </a:extLst>
          </p:cNvPr>
          <p:cNvSpPr txBox="1"/>
          <p:nvPr/>
        </p:nvSpPr>
        <p:spPr>
          <a:xfrm>
            <a:off x="326390" y="4365104"/>
            <a:ext cx="4245610" cy="1938992"/>
          </a:xfrm>
          <a:prstGeom prst="rect">
            <a:avLst/>
          </a:prstGeom>
          <a:noFill/>
        </p:spPr>
        <p:txBody>
          <a:bodyPr wrap="square">
            <a:spAutoFit/>
          </a:bodyPr>
          <a:lstStyle/>
          <a:p>
            <a:r>
              <a:rPr lang="es-ES" sz="2400" b="1" dirty="0"/>
              <a:t>Determinar la dimensiones adecuadas de la Mazarota, para que cumpla con las exigencias del tiempo de enfriamiento solicitado</a:t>
            </a:r>
            <a:endParaRPr lang="es-AR" sz="2400" b="1" dirty="0"/>
          </a:p>
        </p:txBody>
      </p:sp>
    </p:spTree>
    <p:extLst>
      <p:ext uri="{BB962C8B-B14F-4D97-AF65-F5344CB8AC3E}">
        <p14:creationId xmlns:p14="http://schemas.microsoft.com/office/powerpoint/2010/main" val="29339811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0B4C1DB-7A02-F2D9-42C7-413A40FFDC59}"/>
              </a:ext>
            </a:extLst>
          </p:cNvPr>
          <p:cNvPicPr>
            <a:picLocks noChangeAspect="1"/>
          </p:cNvPicPr>
          <p:nvPr/>
        </p:nvPicPr>
        <p:blipFill>
          <a:blip r:embed="rId2"/>
          <a:stretch>
            <a:fillRect/>
          </a:stretch>
        </p:blipFill>
        <p:spPr>
          <a:xfrm>
            <a:off x="3851920" y="33867"/>
            <a:ext cx="5279587" cy="547868"/>
          </a:xfrm>
          <a:prstGeom prst="rect">
            <a:avLst/>
          </a:prstGeom>
        </p:spPr>
      </p:pic>
      <p:sp>
        <p:nvSpPr>
          <p:cNvPr id="5" name="CuadroTexto 4">
            <a:extLst>
              <a:ext uri="{FF2B5EF4-FFF2-40B4-BE49-F238E27FC236}">
                <a16:creationId xmlns:a16="http://schemas.microsoft.com/office/drawing/2014/main" id="{A464C8C1-9D9C-2AA0-A4A8-FB21D942DA60}"/>
              </a:ext>
            </a:extLst>
          </p:cNvPr>
          <p:cNvSpPr txBox="1"/>
          <p:nvPr/>
        </p:nvSpPr>
        <p:spPr>
          <a:xfrm>
            <a:off x="-1" y="116632"/>
            <a:ext cx="3851921" cy="400110"/>
          </a:xfrm>
          <a:prstGeom prst="rect">
            <a:avLst/>
          </a:prstGeom>
          <a:noFill/>
        </p:spPr>
        <p:txBody>
          <a:bodyPr wrap="square">
            <a:spAutoFit/>
          </a:bodyPr>
          <a:lstStyle/>
          <a:p>
            <a:r>
              <a:rPr lang="es-AR" sz="2000" b="1" dirty="0"/>
              <a:t>Determinar el Volumen de la pieza</a:t>
            </a:r>
          </a:p>
        </p:txBody>
      </p:sp>
      <p:sp>
        <p:nvSpPr>
          <p:cNvPr id="7" name="CuadroTexto 6">
            <a:extLst>
              <a:ext uri="{FF2B5EF4-FFF2-40B4-BE49-F238E27FC236}">
                <a16:creationId xmlns:a16="http://schemas.microsoft.com/office/drawing/2014/main" id="{5F29E9FE-A337-8CEA-91A0-4821B4D56EFF}"/>
              </a:ext>
            </a:extLst>
          </p:cNvPr>
          <p:cNvSpPr txBox="1"/>
          <p:nvPr/>
        </p:nvSpPr>
        <p:spPr>
          <a:xfrm>
            <a:off x="-6142" y="687443"/>
            <a:ext cx="3137982" cy="400110"/>
          </a:xfrm>
          <a:prstGeom prst="rect">
            <a:avLst/>
          </a:prstGeom>
          <a:noFill/>
        </p:spPr>
        <p:txBody>
          <a:bodyPr wrap="square">
            <a:spAutoFit/>
          </a:bodyPr>
          <a:lstStyle/>
          <a:p>
            <a:r>
              <a:rPr lang="es-ES" sz="2000" b="1" dirty="0"/>
              <a:t>Calcular el área de la pieza</a:t>
            </a:r>
          </a:p>
        </p:txBody>
      </p:sp>
      <p:pic>
        <p:nvPicPr>
          <p:cNvPr id="9" name="Imagen 8">
            <a:extLst>
              <a:ext uri="{FF2B5EF4-FFF2-40B4-BE49-F238E27FC236}">
                <a16:creationId xmlns:a16="http://schemas.microsoft.com/office/drawing/2014/main" id="{6BAC0B97-9E89-52AD-942A-5D142095B5AC}"/>
              </a:ext>
            </a:extLst>
          </p:cNvPr>
          <p:cNvPicPr>
            <a:picLocks noChangeAspect="1"/>
          </p:cNvPicPr>
          <p:nvPr/>
        </p:nvPicPr>
        <p:blipFill>
          <a:blip r:embed="rId3"/>
          <a:stretch>
            <a:fillRect/>
          </a:stretch>
        </p:blipFill>
        <p:spPr>
          <a:xfrm>
            <a:off x="3043522" y="634589"/>
            <a:ext cx="6100478" cy="452964"/>
          </a:xfrm>
          <a:prstGeom prst="rect">
            <a:avLst/>
          </a:prstGeom>
        </p:spPr>
      </p:pic>
      <p:pic>
        <p:nvPicPr>
          <p:cNvPr id="11" name="Imagen 10">
            <a:extLst>
              <a:ext uri="{FF2B5EF4-FFF2-40B4-BE49-F238E27FC236}">
                <a16:creationId xmlns:a16="http://schemas.microsoft.com/office/drawing/2014/main" id="{7E272107-8893-2034-BFEE-61B9AA2812B2}"/>
              </a:ext>
            </a:extLst>
          </p:cNvPr>
          <p:cNvPicPr>
            <a:picLocks noChangeAspect="1"/>
          </p:cNvPicPr>
          <p:nvPr/>
        </p:nvPicPr>
        <p:blipFill>
          <a:blip r:embed="rId4"/>
          <a:stretch>
            <a:fillRect/>
          </a:stretch>
        </p:blipFill>
        <p:spPr>
          <a:xfrm>
            <a:off x="5508104" y="1140407"/>
            <a:ext cx="3635896" cy="471055"/>
          </a:xfrm>
          <a:prstGeom prst="rect">
            <a:avLst/>
          </a:prstGeom>
        </p:spPr>
      </p:pic>
      <p:sp>
        <p:nvSpPr>
          <p:cNvPr id="13" name="CuadroTexto 12">
            <a:extLst>
              <a:ext uri="{FF2B5EF4-FFF2-40B4-BE49-F238E27FC236}">
                <a16:creationId xmlns:a16="http://schemas.microsoft.com/office/drawing/2014/main" id="{A987BB3D-CEFB-C5EF-8C61-476B1891A159}"/>
              </a:ext>
            </a:extLst>
          </p:cNvPr>
          <p:cNvSpPr txBox="1"/>
          <p:nvPr/>
        </p:nvSpPr>
        <p:spPr>
          <a:xfrm>
            <a:off x="-6142" y="1175879"/>
            <a:ext cx="5508104" cy="400110"/>
          </a:xfrm>
          <a:prstGeom prst="rect">
            <a:avLst/>
          </a:prstGeom>
          <a:noFill/>
        </p:spPr>
        <p:txBody>
          <a:bodyPr wrap="square">
            <a:spAutoFit/>
          </a:bodyPr>
          <a:lstStyle/>
          <a:p>
            <a:r>
              <a:rPr lang="es-ES" sz="2000" b="1" dirty="0"/>
              <a:t>Calcular de constante de moldeo partiendo del </a:t>
            </a:r>
            <a:r>
              <a:rPr lang="es-ES" sz="2000" b="1" dirty="0" err="1"/>
              <a:t>Ts</a:t>
            </a:r>
            <a:endParaRPr lang="es-ES" sz="2000" b="1" dirty="0"/>
          </a:p>
        </p:txBody>
      </p:sp>
      <p:pic>
        <p:nvPicPr>
          <p:cNvPr id="15" name="Imagen 14">
            <a:extLst>
              <a:ext uri="{FF2B5EF4-FFF2-40B4-BE49-F238E27FC236}">
                <a16:creationId xmlns:a16="http://schemas.microsoft.com/office/drawing/2014/main" id="{24F5FE78-B0FE-689D-37D3-4645564C5F0B}"/>
              </a:ext>
            </a:extLst>
          </p:cNvPr>
          <p:cNvPicPr>
            <a:picLocks noChangeAspect="1"/>
          </p:cNvPicPr>
          <p:nvPr/>
        </p:nvPicPr>
        <p:blipFill>
          <a:blip r:embed="rId5"/>
          <a:stretch>
            <a:fillRect/>
          </a:stretch>
        </p:blipFill>
        <p:spPr>
          <a:xfrm>
            <a:off x="1744950" y="1575417"/>
            <a:ext cx="6096000" cy="508000"/>
          </a:xfrm>
          <a:prstGeom prst="rect">
            <a:avLst/>
          </a:prstGeom>
        </p:spPr>
      </p:pic>
      <p:pic>
        <p:nvPicPr>
          <p:cNvPr id="17" name="Imagen 16">
            <a:extLst>
              <a:ext uri="{FF2B5EF4-FFF2-40B4-BE49-F238E27FC236}">
                <a16:creationId xmlns:a16="http://schemas.microsoft.com/office/drawing/2014/main" id="{0B1CA4B2-AF20-7FE7-1D71-6851BEA80947}"/>
              </a:ext>
            </a:extLst>
          </p:cNvPr>
          <p:cNvPicPr>
            <a:picLocks noChangeAspect="1"/>
          </p:cNvPicPr>
          <p:nvPr/>
        </p:nvPicPr>
        <p:blipFill>
          <a:blip r:embed="rId6"/>
          <a:stretch>
            <a:fillRect/>
          </a:stretch>
        </p:blipFill>
        <p:spPr>
          <a:xfrm>
            <a:off x="5148064" y="2248460"/>
            <a:ext cx="3982026" cy="378691"/>
          </a:xfrm>
          <a:prstGeom prst="rect">
            <a:avLst/>
          </a:prstGeom>
        </p:spPr>
      </p:pic>
      <p:sp>
        <p:nvSpPr>
          <p:cNvPr id="20" name="CuadroTexto 19">
            <a:extLst>
              <a:ext uri="{FF2B5EF4-FFF2-40B4-BE49-F238E27FC236}">
                <a16:creationId xmlns:a16="http://schemas.microsoft.com/office/drawing/2014/main" id="{C1933341-DC0D-36AE-6703-B58F821BCD2D}"/>
              </a:ext>
            </a:extLst>
          </p:cNvPr>
          <p:cNvSpPr txBox="1"/>
          <p:nvPr/>
        </p:nvSpPr>
        <p:spPr>
          <a:xfrm>
            <a:off x="13910" y="2202277"/>
            <a:ext cx="4342066" cy="400110"/>
          </a:xfrm>
          <a:prstGeom prst="rect">
            <a:avLst/>
          </a:prstGeom>
          <a:noFill/>
        </p:spPr>
        <p:txBody>
          <a:bodyPr wrap="square">
            <a:spAutoFit/>
          </a:bodyPr>
          <a:lstStyle/>
          <a:p>
            <a:r>
              <a:rPr lang="es-ES" sz="2000" b="1" dirty="0"/>
              <a:t>Determinar el Volumen de la mazarota </a:t>
            </a:r>
            <a:endParaRPr lang="es-AR" sz="2000" b="1" dirty="0"/>
          </a:p>
        </p:txBody>
      </p:sp>
      <p:pic>
        <p:nvPicPr>
          <p:cNvPr id="22" name="Imagen 21">
            <a:extLst>
              <a:ext uri="{FF2B5EF4-FFF2-40B4-BE49-F238E27FC236}">
                <a16:creationId xmlns:a16="http://schemas.microsoft.com/office/drawing/2014/main" id="{DE1D919C-4D42-0A22-DB64-1F5BA1D8D656}"/>
              </a:ext>
            </a:extLst>
          </p:cNvPr>
          <p:cNvPicPr>
            <a:picLocks noChangeAspect="1"/>
          </p:cNvPicPr>
          <p:nvPr/>
        </p:nvPicPr>
        <p:blipFill>
          <a:blip r:embed="rId7"/>
          <a:stretch>
            <a:fillRect/>
          </a:stretch>
        </p:blipFill>
        <p:spPr>
          <a:xfrm>
            <a:off x="4572000" y="2788461"/>
            <a:ext cx="4572000" cy="508000"/>
          </a:xfrm>
          <a:prstGeom prst="rect">
            <a:avLst/>
          </a:prstGeom>
        </p:spPr>
      </p:pic>
      <p:sp>
        <p:nvSpPr>
          <p:cNvPr id="24" name="CuadroTexto 23">
            <a:extLst>
              <a:ext uri="{FF2B5EF4-FFF2-40B4-BE49-F238E27FC236}">
                <a16:creationId xmlns:a16="http://schemas.microsoft.com/office/drawing/2014/main" id="{B38B41A0-C550-96FC-7C9F-8D5146F97A65}"/>
              </a:ext>
            </a:extLst>
          </p:cNvPr>
          <p:cNvSpPr txBox="1"/>
          <p:nvPr/>
        </p:nvSpPr>
        <p:spPr>
          <a:xfrm>
            <a:off x="-6142" y="2763697"/>
            <a:ext cx="3570030" cy="400110"/>
          </a:xfrm>
          <a:prstGeom prst="rect">
            <a:avLst/>
          </a:prstGeom>
          <a:noFill/>
        </p:spPr>
        <p:txBody>
          <a:bodyPr wrap="square">
            <a:spAutoFit/>
          </a:bodyPr>
          <a:lstStyle/>
          <a:p>
            <a:r>
              <a:rPr lang="es-AR" sz="2000" b="1" dirty="0"/>
              <a:t>Calcular el área de la mazarota </a:t>
            </a:r>
          </a:p>
        </p:txBody>
      </p:sp>
      <p:pic>
        <p:nvPicPr>
          <p:cNvPr id="26" name="Imagen 25">
            <a:extLst>
              <a:ext uri="{FF2B5EF4-FFF2-40B4-BE49-F238E27FC236}">
                <a16:creationId xmlns:a16="http://schemas.microsoft.com/office/drawing/2014/main" id="{85D8D084-6D36-EF24-3CE5-B2CE6A9F546E}"/>
              </a:ext>
            </a:extLst>
          </p:cNvPr>
          <p:cNvPicPr>
            <a:picLocks noChangeAspect="1"/>
          </p:cNvPicPr>
          <p:nvPr/>
        </p:nvPicPr>
        <p:blipFill>
          <a:blip r:embed="rId8"/>
          <a:stretch>
            <a:fillRect/>
          </a:stretch>
        </p:blipFill>
        <p:spPr>
          <a:xfrm>
            <a:off x="13910" y="3515040"/>
            <a:ext cx="4342066" cy="960582"/>
          </a:xfrm>
          <a:prstGeom prst="rect">
            <a:avLst/>
          </a:prstGeom>
        </p:spPr>
      </p:pic>
      <p:pic>
        <p:nvPicPr>
          <p:cNvPr id="28" name="Imagen 27">
            <a:extLst>
              <a:ext uri="{FF2B5EF4-FFF2-40B4-BE49-F238E27FC236}">
                <a16:creationId xmlns:a16="http://schemas.microsoft.com/office/drawing/2014/main" id="{95E4C9E3-87C0-CFCA-5CF0-26C0D95F7E77}"/>
              </a:ext>
            </a:extLst>
          </p:cNvPr>
          <p:cNvPicPr>
            <a:picLocks noChangeAspect="1"/>
          </p:cNvPicPr>
          <p:nvPr/>
        </p:nvPicPr>
        <p:blipFill>
          <a:blip r:embed="rId9"/>
          <a:stretch>
            <a:fillRect/>
          </a:stretch>
        </p:blipFill>
        <p:spPr>
          <a:xfrm>
            <a:off x="4498566" y="3516490"/>
            <a:ext cx="4572000" cy="960582"/>
          </a:xfrm>
          <a:prstGeom prst="rect">
            <a:avLst/>
          </a:prstGeom>
        </p:spPr>
      </p:pic>
      <p:pic>
        <p:nvPicPr>
          <p:cNvPr id="30" name="Imagen 29">
            <a:extLst>
              <a:ext uri="{FF2B5EF4-FFF2-40B4-BE49-F238E27FC236}">
                <a16:creationId xmlns:a16="http://schemas.microsoft.com/office/drawing/2014/main" id="{B7264856-D7F2-E4BC-56E1-F438B0727C03}"/>
              </a:ext>
            </a:extLst>
          </p:cNvPr>
          <p:cNvPicPr>
            <a:picLocks noChangeAspect="1"/>
          </p:cNvPicPr>
          <p:nvPr/>
        </p:nvPicPr>
        <p:blipFill>
          <a:blip r:embed="rId10"/>
          <a:stretch>
            <a:fillRect/>
          </a:stretch>
        </p:blipFill>
        <p:spPr>
          <a:xfrm>
            <a:off x="2539999" y="4801050"/>
            <a:ext cx="4064000" cy="452582"/>
          </a:xfrm>
          <a:prstGeom prst="rect">
            <a:avLst/>
          </a:prstGeom>
        </p:spPr>
      </p:pic>
      <p:pic>
        <p:nvPicPr>
          <p:cNvPr id="32" name="Imagen 31">
            <a:extLst>
              <a:ext uri="{FF2B5EF4-FFF2-40B4-BE49-F238E27FC236}">
                <a16:creationId xmlns:a16="http://schemas.microsoft.com/office/drawing/2014/main" id="{EB546B79-38F5-A096-A4C0-62EAC7184460}"/>
              </a:ext>
            </a:extLst>
          </p:cNvPr>
          <p:cNvPicPr>
            <a:picLocks noChangeAspect="1"/>
          </p:cNvPicPr>
          <p:nvPr/>
        </p:nvPicPr>
        <p:blipFill>
          <a:blip r:embed="rId11"/>
          <a:stretch>
            <a:fillRect/>
          </a:stretch>
        </p:blipFill>
        <p:spPr>
          <a:xfrm>
            <a:off x="2780145" y="5491302"/>
            <a:ext cx="3583709" cy="452582"/>
          </a:xfrm>
          <a:prstGeom prst="rect">
            <a:avLst/>
          </a:prstGeom>
        </p:spPr>
      </p:pic>
      <p:pic>
        <p:nvPicPr>
          <p:cNvPr id="34" name="Imagen 33">
            <a:extLst>
              <a:ext uri="{FF2B5EF4-FFF2-40B4-BE49-F238E27FC236}">
                <a16:creationId xmlns:a16="http://schemas.microsoft.com/office/drawing/2014/main" id="{5ED02866-9032-FCB6-FE1A-8293D2EE3F4E}"/>
              </a:ext>
            </a:extLst>
          </p:cNvPr>
          <p:cNvPicPr>
            <a:picLocks noChangeAspect="1"/>
          </p:cNvPicPr>
          <p:nvPr/>
        </p:nvPicPr>
        <p:blipFill>
          <a:blip r:embed="rId12"/>
          <a:stretch>
            <a:fillRect/>
          </a:stretch>
        </p:blipFill>
        <p:spPr>
          <a:xfrm>
            <a:off x="2387600" y="6155749"/>
            <a:ext cx="4470400" cy="471055"/>
          </a:xfrm>
          <a:prstGeom prst="rect">
            <a:avLst/>
          </a:prstGeom>
        </p:spPr>
      </p:pic>
    </p:spTree>
    <p:extLst>
      <p:ext uri="{BB962C8B-B14F-4D97-AF65-F5344CB8AC3E}">
        <p14:creationId xmlns:p14="http://schemas.microsoft.com/office/powerpoint/2010/main" val="4083236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9" y="0"/>
            <a:ext cx="89988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7915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CA03421-9993-FDBA-B0B9-20146EF0F2B6}"/>
              </a:ext>
            </a:extLst>
          </p:cNvPr>
          <p:cNvPicPr>
            <a:picLocks noChangeAspect="1"/>
          </p:cNvPicPr>
          <p:nvPr/>
        </p:nvPicPr>
        <p:blipFill>
          <a:blip r:embed="rId2"/>
          <a:stretch>
            <a:fillRect/>
          </a:stretch>
        </p:blipFill>
        <p:spPr>
          <a:xfrm>
            <a:off x="0" y="53631"/>
            <a:ext cx="8748464" cy="2909454"/>
          </a:xfrm>
          <a:prstGeom prst="rect">
            <a:avLst/>
          </a:prstGeom>
        </p:spPr>
      </p:pic>
      <p:sp>
        <p:nvSpPr>
          <p:cNvPr id="5" name="CuadroTexto 4">
            <a:extLst>
              <a:ext uri="{FF2B5EF4-FFF2-40B4-BE49-F238E27FC236}">
                <a16:creationId xmlns:a16="http://schemas.microsoft.com/office/drawing/2014/main" id="{77F5D6CC-995E-358E-D80E-AB1033C22167}"/>
              </a:ext>
            </a:extLst>
          </p:cNvPr>
          <p:cNvSpPr txBox="1"/>
          <p:nvPr/>
        </p:nvSpPr>
        <p:spPr>
          <a:xfrm>
            <a:off x="0" y="2970157"/>
            <a:ext cx="9144000" cy="646331"/>
          </a:xfrm>
          <a:prstGeom prst="rect">
            <a:avLst/>
          </a:prstGeom>
          <a:noFill/>
        </p:spPr>
        <p:txBody>
          <a:bodyPr wrap="square">
            <a:spAutoFit/>
          </a:bodyPr>
          <a:lstStyle/>
          <a:p>
            <a:r>
              <a:rPr lang="es-ES" b="1" u="sng" dirty="0"/>
              <a:t>Segundo ejemplo: </a:t>
            </a:r>
            <a:r>
              <a:rPr lang="es-ES" dirty="0"/>
              <a:t>Determinar las dimensiones de la mazarota necesaria para fabricar la pieza del croquis, </a:t>
            </a:r>
            <a:endParaRPr lang="es-AR" dirty="0"/>
          </a:p>
        </p:txBody>
      </p:sp>
      <p:pic>
        <p:nvPicPr>
          <p:cNvPr id="6" name="Imagen 5">
            <a:extLst>
              <a:ext uri="{FF2B5EF4-FFF2-40B4-BE49-F238E27FC236}">
                <a16:creationId xmlns:a16="http://schemas.microsoft.com/office/drawing/2014/main" id="{C4B45253-044C-2227-26D9-8B7655B423A8}"/>
              </a:ext>
            </a:extLst>
          </p:cNvPr>
          <p:cNvPicPr>
            <a:picLocks noChangeAspect="1"/>
          </p:cNvPicPr>
          <p:nvPr/>
        </p:nvPicPr>
        <p:blipFill>
          <a:blip r:embed="rId3"/>
          <a:stretch>
            <a:fillRect/>
          </a:stretch>
        </p:blipFill>
        <p:spPr>
          <a:xfrm>
            <a:off x="17311" y="3597147"/>
            <a:ext cx="5101415" cy="3238597"/>
          </a:xfrm>
          <a:prstGeom prst="rect">
            <a:avLst/>
          </a:prstGeom>
        </p:spPr>
      </p:pic>
      <p:pic>
        <p:nvPicPr>
          <p:cNvPr id="7" name="Imagen 6">
            <a:extLst>
              <a:ext uri="{FF2B5EF4-FFF2-40B4-BE49-F238E27FC236}">
                <a16:creationId xmlns:a16="http://schemas.microsoft.com/office/drawing/2014/main" id="{951F1571-08A7-5D59-94D3-6651C6B3556E}"/>
              </a:ext>
            </a:extLst>
          </p:cNvPr>
          <p:cNvPicPr>
            <a:picLocks noChangeAspect="1"/>
          </p:cNvPicPr>
          <p:nvPr/>
        </p:nvPicPr>
        <p:blipFill>
          <a:blip r:embed="rId4"/>
          <a:stretch>
            <a:fillRect/>
          </a:stretch>
        </p:blipFill>
        <p:spPr>
          <a:xfrm>
            <a:off x="5652119" y="4293096"/>
            <a:ext cx="3085219" cy="1081731"/>
          </a:xfrm>
          <a:prstGeom prst="rect">
            <a:avLst/>
          </a:prstGeom>
        </p:spPr>
      </p:pic>
    </p:spTree>
    <p:extLst>
      <p:ext uri="{BB962C8B-B14F-4D97-AF65-F5344CB8AC3E}">
        <p14:creationId xmlns:p14="http://schemas.microsoft.com/office/powerpoint/2010/main" val="10279898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D380F89-4746-8AAA-D4AE-F45F16F65B46}"/>
              </a:ext>
            </a:extLst>
          </p:cNvPr>
          <p:cNvPicPr>
            <a:picLocks noChangeAspect="1"/>
          </p:cNvPicPr>
          <p:nvPr/>
        </p:nvPicPr>
        <p:blipFill>
          <a:blip r:embed="rId2"/>
          <a:stretch>
            <a:fillRect/>
          </a:stretch>
        </p:blipFill>
        <p:spPr>
          <a:xfrm>
            <a:off x="827583" y="86296"/>
            <a:ext cx="6249773" cy="3774752"/>
          </a:xfrm>
          <a:prstGeom prst="rect">
            <a:avLst/>
          </a:prstGeom>
        </p:spPr>
      </p:pic>
      <p:pic>
        <p:nvPicPr>
          <p:cNvPr id="5" name="Imagen 4">
            <a:extLst>
              <a:ext uri="{FF2B5EF4-FFF2-40B4-BE49-F238E27FC236}">
                <a16:creationId xmlns:a16="http://schemas.microsoft.com/office/drawing/2014/main" id="{A4A3E76F-8AC6-3557-66DF-A084932376B5}"/>
              </a:ext>
            </a:extLst>
          </p:cNvPr>
          <p:cNvPicPr>
            <a:picLocks noChangeAspect="1"/>
          </p:cNvPicPr>
          <p:nvPr/>
        </p:nvPicPr>
        <p:blipFill>
          <a:blip r:embed="rId3"/>
          <a:stretch>
            <a:fillRect/>
          </a:stretch>
        </p:blipFill>
        <p:spPr>
          <a:xfrm>
            <a:off x="827583" y="3779170"/>
            <a:ext cx="6946400" cy="2992534"/>
          </a:xfrm>
          <a:prstGeom prst="rect">
            <a:avLst/>
          </a:prstGeom>
        </p:spPr>
      </p:pic>
    </p:spTree>
    <p:extLst>
      <p:ext uri="{BB962C8B-B14F-4D97-AF65-F5344CB8AC3E}">
        <p14:creationId xmlns:p14="http://schemas.microsoft.com/office/powerpoint/2010/main" val="16207800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F12DB3E-B69F-29F2-6193-3DA88E6D55EE}"/>
              </a:ext>
            </a:extLst>
          </p:cNvPr>
          <p:cNvPicPr>
            <a:picLocks noChangeAspect="1"/>
          </p:cNvPicPr>
          <p:nvPr/>
        </p:nvPicPr>
        <p:blipFill>
          <a:blip r:embed="rId2"/>
          <a:stretch>
            <a:fillRect/>
          </a:stretch>
        </p:blipFill>
        <p:spPr>
          <a:xfrm>
            <a:off x="1835696" y="454536"/>
            <a:ext cx="5472608" cy="5948927"/>
          </a:xfrm>
          <a:prstGeom prst="rect">
            <a:avLst/>
          </a:prstGeom>
        </p:spPr>
      </p:pic>
    </p:spTree>
    <p:extLst>
      <p:ext uri="{BB962C8B-B14F-4D97-AF65-F5344CB8AC3E}">
        <p14:creationId xmlns:p14="http://schemas.microsoft.com/office/powerpoint/2010/main" val="364122869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10017</TotalTime>
  <Words>845</Words>
  <Application>Microsoft Office PowerPoint</Application>
  <PresentationFormat>Presentación en pantalla (4:3)</PresentationFormat>
  <Paragraphs>31</Paragraphs>
  <Slides>92</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92</vt:i4>
      </vt:variant>
    </vt:vector>
  </HeadingPairs>
  <TitlesOfParts>
    <vt:vector size="95" baseType="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pablo</dc:creator>
  <cp:lastModifiedBy>USUARIO</cp:lastModifiedBy>
  <cp:revision>73</cp:revision>
  <dcterms:created xsi:type="dcterms:W3CDTF">2020-05-08T18:28:30Z</dcterms:created>
  <dcterms:modified xsi:type="dcterms:W3CDTF">2026-04-03T11:52:08Z</dcterms:modified>
</cp:coreProperties>
</file>