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200" b="0" i="0" u="sng">
                <a:solidFill>
                  <a:schemeClr val="tx1"/>
                </a:solidFill>
                <a:latin typeface="Microsoft Sans Serif"/>
                <a:cs typeface="Microsoft Sans Serif"/>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800" b="0" i="0">
                <a:solidFill>
                  <a:schemeClr val="tx1"/>
                </a:solidFill>
                <a:latin typeface="Microsoft Sans Serif"/>
                <a:cs typeface="Microsoft Sans Serif"/>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u="sng">
                <a:solidFill>
                  <a:schemeClr val="tx1"/>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Microsoft Sans Serif"/>
                <a:cs typeface="Microsoft Sans Serif"/>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u="sng">
                <a:solidFill>
                  <a:schemeClr val="tx1"/>
                </a:solidFill>
                <a:latin typeface="Microsoft Sans Serif"/>
                <a:cs typeface="Microsoft Sans Serif"/>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u="sng">
                <a:solidFill>
                  <a:schemeClr val="tx1"/>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8739" y="39751"/>
            <a:ext cx="8986520" cy="574040"/>
          </a:xfrm>
          <a:prstGeom prst="rect">
            <a:avLst/>
          </a:prstGeom>
        </p:spPr>
        <p:txBody>
          <a:bodyPr wrap="square" lIns="0" tIns="0" rIns="0" bIns="0">
            <a:spAutoFit/>
          </a:bodyPr>
          <a:lstStyle>
            <a:lvl1pPr>
              <a:defRPr sz="3200" b="0" i="0" u="sng">
                <a:solidFill>
                  <a:schemeClr val="tx1"/>
                </a:solidFill>
                <a:latin typeface="Microsoft Sans Serif"/>
                <a:cs typeface="Microsoft Sans Serif"/>
              </a:defRPr>
            </a:lvl1pPr>
          </a:lstStyle>
          <a:p>
            <a:endParaRPr/>
          </a:p>
        </p:txBody>
      </p:sp>
      <p:sp>
        <p:nvSpPr>
          <p:cNvPr id="3" name="Holder 3"/>
          <p:cNvSpPr>
            <a:spLocks noGrp="1"/>
          </p:cNvSpPr>
          <p:nvPr>
            <p:ph type="body" idx="1"/>
          </p:nvPr>
        </p:nvSpPr>
        <p:spPr>
          <a:xfrm>
            <a:off x="993444" y="3070605"/>
            <a:ext cx="7832090" cy="1397635"/>
          </a:xfrm>
          <a:prstGeom prst="rect">
            <a:avLst/>
          </a:prstGeom>
        </p:spPr>
        <p:txBody>
          <a:bodyPr wrap="square" lIns="0" tIns="0" rIns="0" bIns="0">
            <a:spAutoFit/>
          </a:bodyPr>
          <a:lstStyle>
            <a:lvl1pPr>
              <a:defRPr sz="1800" b="0" i="0">
                <a:solidFill>
                  <a:schemeClr val="tx1"/>
                </a:solidFill>
                <a:latin typeface="Microsoft Sans Serif"/>
                <a:cs typeface="Microsoft Sans Serif"/>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5.xml"/><Relationship Id="rId5" Type="http://schemas.openxmlformats.org/officeDocument/2006/relationships/image" Target="../media/image184.png"/><Relationship Id="rId4" Type="http://schemas.openxmlformats.org/officeDocument/2006/relationships/image" Target="../media/image183.png"/></Relationships>
</file>

<file path=ppt/slides/_rels/slide106.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xml"/><Relationship Id="rId4" Type="http://schemas.openxmlformats.org/officeDocument/2006/relationships/image" Target="../media/image21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5.xml"/><Relationship Id="rId4" Type="http://schemas.openxmlformats.org/officeDocument/2006/relationships/image" Target="../media/image215.png"/></Relationships>
</file>

<file path=ppt/slides/_rels/slide13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40.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jp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45.jp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5.xml"/><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5.xml"/><Relationship Id="rId5" Type="http://schemas.openxmlformats.org/officeDocument/2006/relationships/image" Target="../media/image119.jpg"/><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 Id="rId5" Type="http://schemas.openxmlformats.org/officeDocument/2006/relationships/image" Target="../media/image132.png"/><Relationship Id="rId4" Type="http://schemas.openxmlformats.org/officeDocument/2006/relationships/image" Target="../media/image131.png"/></Relationships>
</file>

<file path=ppt/slides/_rels/slide8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9.png"/></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3.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jpg"/></Relationships>
</file>

<file path=ppt/slides/_rels/slide94.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5.xml"/><Relationship Id="rId6" Type="http://schemas.openxmlformats.org/officeDocument/2006/relationships/image" Target="../media/image164.jpg"/><Relationship Id="rId5" Type="http://schemas.openxmlformats.org/officeDocument/2006/relationships/image" Target="../media/image163.jpg"/><Relationship Id="rId4" Type="http://schemas.openxmlformats.org/officeDocument/2006/relationships/image" Target="../media/image162.png"/></Relationships>
</file>

<file path=ppt/slides/_rels/slide9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jpg"/><Relationship Id="rId1" Type="http://schemas.openxmlformats.org/officeDocument/2006/relationships/slideLayout" Target="../slideLayouts/slideLayout5.xml"/><Relationship Id="rId6" Type="http://schemas.openxmlformats.org/officeDocument/2006/relationships/image" Target="../media/image170.jpg"/><Relationship Id="rId5" Type="http://schemas.openxmlformats.org/officeDocument/2006/relationships/image" Target="../media/image169.png"/><Relationship Id="rId4" Type="http://schemas.openxmlformats.org/officeDocument/2006/relationships/image" Target="../media/image168.jpg"/></Relationships>
</file>

<file path=ppt/slides/_rels/slide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g"/><Relationship Id="rId1" Type="http://schemas.openxmlformats.org/officeDocument/2006/relationships/slideLayout" Target="../slideLayouts/slideLayout5.xml"/><Relationship Id="rId5" Type="http://schemas.openxmlformats.org/officeDocument/2006/relationships/image" Target="../media/image175.png"/><Relationship Id="rId4" Type="http://schemas.openxmlformats.org/officeDocument/2006/relationships/image" Target="../media/image174.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347" y="74674"/>
            <a:ext cx="8889492" cy="6241520"/>
          </a:xfrm>
          <a:prstGeom prst="rect">
            <a:avLst/>
          </a:prstGeom>
        </p:spPr>
      </p:pic>
      <p:sp>
        <p:nvSpPr>
          <p:cNvPr id="3" name="object 3"/>
          <p:cNvSpPr txBox="1">
            <a:spLocks noGrp="1"/>
          </p:cNvSpPr>
          <p:nvPr>
            <p:ph type="title"/>
          </p:nvPr>
        </p:nvSpPr>
        <p:spPr>
          <a:xfrm>
            <a:off x="180238" y="2008758"/>
            <a:ext cx="8708390" cy="314960"/>
          </a:xfrm>
          <a:prstGeom prst="rect">
            <a:avLst/>
          </a:prstGeom>
        </p:spPr>
        <p:txBody>
          <a:bodyPr vert="horz" wrap="square" lIns="0" tIns="12065" rIns="0" bIns="0" rtlCol="0">
            <a:spAutoFit/>
          </a:bodyPr>
          <a:lstStyle/>
          <a:p>
            <a:pPr marL="12700">
              <a:lnSpc>
                <a:spcPct val="100000"/>
              </a:lnSpc>
              <a:spcBef>
                <a:spcPts val="95"/>
              </a:spcBef>
            </a:pPr>
            <a:r>
              <a:rPr sz="1900" b="1" u="none" dirty="0">
                <a:latin typeface="Arial"/>
                <a:cs typeface="Arial"/>
              </a:rPr>
              <a:t>PROCESO:</a:t>
            </a:r>
            <a:r>
              <a:rPr sz="1900" b="1" u="none" spc="-70" dirty="0">
                <a:latin typeface="Arial"/>
                <a:cs typeface="Arial"/>
              </a:rPr>
              <a:t> </a:t>
            </a:r>
            <a:r>
              <a:rPr sz="1900" b="1" u="none" dirty="0">
                <a:latin typeface="Arial"/>
                <a:cs typeface="Arial"/>
              </a:rPr>
              <a:t>Genéricamente</a:t>
            </a:r>
            <a:r>
              <a:rPr sz="1900" b="1" u="none" spc="-35" dirty="0">
                <a:latin typeface="Arial"/>
                <a:cs typeface="Arial"/>
              </a:rPr>
              <a:t> </a:t>
            </a:r>
            <a:r>
              <a:rPr sz="1900" b="1" u="none" dirty="0">
                <a:latin typeface="Arial"/>
                <a:cs typeface="Arial"/>
              </a:rPr>
              <a:t>es</a:t>
            </a:r>
            <a:r>
              <a:rPr sz="1900" b="1" u="none" spc="-65" dirty="0">
                <a:latin typeface="Arial"/>
                <a:cs typeface="Arial"/>
              </a:rPr>
              <a:t> </a:t>
            </a:r>
            <a:r>
              <a:rPr sz="1900" b="1" u="none" dirty="0">
                <a:latin typeface="Arial"/>
                <a:cs typeface="Arial"/>
              </a:rPr>
              <a:t>cualquier</a:t>
            </a:r>
            <a:r>
              <a:rPr sz="1900" b="1" u="none" spc="-65" dirty="0">
                <a:latin typeface="Arial"/>
                <a:cs typeface="Arial"/>
              </a:rPr>
              <a:t> </a:t>
            </a:r>
            <a:r>
              <a:rPr sz="1900" b="1" u="none" dirty="0">
                <a:latin typeface="Arial"/>
                <a:cs typeface="Arial"/>
              </a:rPr>
              <a:t>secuencia</a:t>
            </a:r>
            <a:r>
              <a:rPr sz="1900" b="1" u="none" spc="-55" dirty="0">
                <a:latin typeface="Arial"/>
                <a:cs typeface="Arial"/>
              </a:rPr>
              <a:t> </a:t>
            </a:r>
            <a:r>
              <a:rPr sz="1900" b="1" u="none" dirty="0">
                <a:latin typeface="Arial"/>
                <a:cs typeface="Arial"/>
              </a:rPr>
              <a:t>repetitiva</a:t>
            </a:r>
            <a:r>
              <a:rPr sz="1900" b="1" u="none" spc="-30" dirty="0">
                <a:latin typeface="Arial"/>
                <a:cs typeface="Arial"/>
              </a:rPr>
              <a:t> </a:t>
            </a:r>
            <a:r>
              <a:rPr sz="1900" b="1" u="none" dirty="0">
                <a:latin typeface="Arial"/>
                <a:cs typeface="Arial"/>
              </a:rPr>
              <a:t>de</a:t>
            </a:r>
            <a:r>
              <a:rPr sz="1900" b="1" u="none" spc="-60" dirty="0">
                <a:latin typeface="Arial"/>
                <a:cs typeface="Arial"/>
              </a:rPr>
              <a:t> </a:t>
            </a:r>
            <a:r>
              <a:rPr sz="1900" b="1" u="none" spc="-10" dirty="0">
                <a:latin typeface="Arial"/>
                <a:cs typeface="Arial"/>
              </a:rPr>
              <a:t>actividades</a:t>
            </a:r>
            <a:endParaRPr sz="1900">
              <a:latin typeface="Arial"/>
              <a:cs typeface="Arial"/>
            </a:endParaRPr>
          </a:p>
        </p:txBody>
      </p:sp>
      <p:sp>
        <p:nvSpPr>
          <p:cNvPr id="4" name="object 4"/>
          <p:cNvSpPr txBox="1"/>
          <p:nvPr/>
        </p:nvSpPr>
        <p:spPr>
          <a:xfrm>
            <a:off x="78739" y="2464434"/>
            <a:ext cx="8859520" cy="2176780"/>
          </a:xfrm>
          <a:prstGeom prst="rect">
            <a:avLst/>
          </a:prstGeom>
        </p:spPr>
        <p:txBody>
          <a:bodyPr vert="horz" wrap="square" lIns="0" tIns="12700" rIns="0" bIns="0" rtlCol="0">
            <a:spAutoFit/>
          </a:bodyPr>
          <a:lstStyle/>
          <a:p>
            <a:pPr marL="178435" algn="ctr">
              <a:lnSpc>
                <a:spcPct val="100000"/>
              </a:lnSpc>
              <a:spcBef>
                <a:spcPts val="100"/>
              </a:spcBef>
              <a:tabLst>
                <a:tab pos="3903979" algn="l"/>
              </a:tabLst>
            </a:pPr>
            <a:r>
              <a:rPr sz="2400" dirty="0">
                <a:latin typeface="Microsoft Sans Serif"/>
                <a:cs typeface="Microsoft Sans Serif"/>
              </a:rPr>
              <a:t>Entradas</a:t>
            </a:r>
            <a:r>
              <a:rPr sz="2400" spc="-40" dirty="0">
                <a:latin typeface="Microsoft Sans Serif"/>
                <a:cs typeface="Microsoft Sans Serif"/>
              </a:rPr>
              <a:t> </a:t>
            </a:r>
            <a:r>
              <a:rPr sz="2400" dirty="0">
                <a:latin typeface="Microsoft Sans Serif"/>
                <a:cs typeface="Microsoft Sans Serif"/>
              </a:rPr>
              <a:t>&gt;</a:t>
            </a:r>
            <a:r>
              <a:rPr sz="2400" spc="-35" dirty="0">
                <a:latin typeface="Microsoft Sans Serif"/>
                <a:cs typeface="Microsoft Sans Serif"/>
              </a:rPr>
              <a:t> </a:t>
            </a:r>
            <a:r>
              <a:rPr sz="2400" dirty="0">
                <a:latin typeface="Microsoft Sans Serif"/>
                <a:cs typeface="Microsoft Sans Serif"/>
              </a:rPr>
              <a:t>PROCESOS</a:t>
            </a:r>
            <a:r>
              <a:rPr sz="2400" spc="-30" dirty="0">
                <a:latin typeface="Microsoft Sans Serif"/>
                <a:cs typeface="Microsoft Sans Serif"/>
              </a:rPr>
              <a:t> </a:t>
            </a:r>
            <a:r>
              <a:rPr sz="2400" spc="-50" dirty="0">
                <a:latin typeface="Microsoft Sans Serif"/>
                <a:cs typeface="Microsoft Sans Serif"/>
              </a:rPr>
              <a:t>&gt;</a:t>
            </a:r>
            <a:r>
              <a:rPr sz="2400" dirty="0">
                <a:latin typeface="Microsoft Sans Serif"/>
                <a:cs typeface="Microsoft Sans Serif"/>
              </a:rPr>
              <a:t>	</a:t>
            </a:r>
            <a:r>
              <a:rPr sz="2400" spc="-10" dirty="0">
                <a:latin typeface="Microsoft Sans Serif"/>
                <a:cs typeface="Microsoft Sans Serif"/>
              </a:rPr>
              <a:t>Salidas</a:t>
            </a:r>
            <a:endParaRPr sz="2400">
              <a:latin typeface="Microsoft Sans Serif"/>
              <a:cs typeface="Microsoft Sans Serif"/>
            </a:endParaRPr>
          </a:p>
          <a:p>
            <a:pPr marL="194310" algn="ctr">
              <a:lnSpc>
                <a:spcPct val="100000"/>
              </a:lnSpc>
              <a:spcBef>
                <a:spcPts val="2380"/>
              </a:spcBef>
            </a:pPr>
            <a:r>
              <a:rPr sz="1800" b="1" dirty="0">
                <a:latin typeface="Arial"/>
                <a:cs typeface="Arial"/>
              </a:rPr>
              <a:t>PROCESO</a:t>
            </a:r>
            <a:r>
              <a:rPr sz="1800" dirty="0">
                <a:latin typeface="Microsoft Sans Serif"/>
                <a:cs typeface="Microsoft Sans Serif"/>
              </a:rPr>
              <a:t>:</a:t>
            </a:r>
            <a:r>
              <a:rPr sz="1800" spc="-20" dirty="0">
                <a:latin typeface="Microsoft Sans Serif"/>
                <a:cs typeface="Microsoft Sans Serif"/>
              </a:rPr>
              <a:t> </a:t>
            </a:r>
            <a:r>
              <a:rPr sz="1800" dirty="0">
                <a:latin typeface="Microsoft Sans Serif"/>
                <a:cs typeface="Microsoft Sans Serif"/>
              </a:rPr>
              <a:t>Está</a:t>
            </a:r>
            <a:r>
              <a:rPr sz="1800" spc="-20" dirty="0">
                <a:latin typeface="Microsoft Sans Serif"/>
                <a:cs typeface="Microsoft Sans Serif"/>
              </a:rPr>
              <a:t> </a:t>
            </a:r>
            <a:r>
              <a:rPr sz="1800" dirty="0">
                <a:latin typeface="Microsoft Sans Serif"/>
                <a:cs typeface="Microsoft Sans Serif"/>
              </a:rPr>
              <a:t>constituido</a:t>
            </a:r>
            <a:r>
              <a:rPr sz="1800" spc="-10" dirty="0">
                <a:latin typeface="Microsoft Sans Serif"/>
                <a:cs typeface="Microsoft Sans Serif"/>
              </a:rPr>
              <a:t> </a:t>
            </a:r>
            <a:r>
              <a:rPr sz="1800" dirty="0">
                <a:latin typeface="Microsoft Sans Serif"/>
                <a:cs typeface="Microsoft Sans Serif"/>
              </a:rPr>
              <a:t>por </a:t>
            </a:r>
            <a:r>
              <a:rPr sz="1800" b="1" u="sng" dirty="0">
                <a:uFill>
                  <a:solidFill>
                    <a:srgbClr val="000000"/>
                  </a:solidFill>
                </a:uFill>
                <a:latin typeface="Arial"/>
                <a:cs typeface="Arial"/>
              </a:rPr>
              <a:t>actividades</a:t>
            </a:r>
            <a:r>
              <a:rPr sz="1800" b="1" spc="-5" dirty="0">
                <a:latin typeface="Arial"/>
                <a:cs typeface="Arial"/>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logran</a:t>
            </a:r>
            <a:r>
              <a:rPr sz="1800" spc="-10" dirty="0">
                <a:latin typeface="Microsoft Sans Serif"/>
                <a:cs typeface="Microsoft Sans Serif"/>
              </a:rPr>
              <a:t> </a:t>
            </a:r>
            <a:r>
              <a:rPr sz="1800" dirty="0">
                <a:latin typeface="Microsoft Sans Serif"/>
                <a:cs typeface="Microsoft Sans Serif"/>
              </a:rPr>
              <a:t>agregar</a:t>
            </a:r>
            <a:r>
              <a:rPr sz="1800" spc="-10" dirty="0">
                <a:latin typeface="Microsoft Sans Serif"/>
                <a:cs typeface="Microsoft Sans Serif"/>
              </a:rPr>
              <a:t> VALOR.</a:t>
            </a:r>
            <a:endParaRPr sz="1800">
              <a:latin typeface="Microsoft Sans Serif"/>
              <a:cs typeface="Microsoft Sans Serif"/>
            </a:endParaRPr>
          </a:p>
          <a:p>
            <a:pPr marL="12700">
              <a:lnSpc>
                <a:spcPct val="100000"/>
              </a:lnSpc>
              <a:spcBef>
                <a:spcPts val="1595"/>
              </a:spcBef>
            </a:pPr>
            <a:r>
              <a:rPr sz="1800" b="1" dirty="0">
                <a:latin typeface="Arial"/>
                <a:cs typeface="Arial"/>
              </a:rPr>
              <a:t>ACTIVIDADES</a:t>
            </a:r>
            <a:r>
              <a:rPr sz="1800" dirty="0">
                <a:latin typeface="Microsoft Sans Serif"/>
                <a:cs typeface="Microsoft Sans Serif"/>
              </a:rPr>
              <a:t>:</a:t>
            </a:r>
            <a:r>
              <a:rPr sz="1800" spc="30" dirty="0">
                <a:latin typeface="Microsoft Sans Serif"/>
                <a:cs typeface="Microsoft Sans Serif"/>
              </a:rPr>
              <a:t> </a:t>
            </a:r>
            <a:r>
              <a:rPr sz="1800" dirty="0">
                <a:latin typeface="Microsoft Sans Serif"/>
                <a:cs typeface="Microsoft Sans Serif"/>
              </a:rPr>
              <a:t>Son</a:t>
            </a:r>
            <a:r>
              <a:rPr sz="1800" spc="-20" dirty="0">
                <a:latin typeface="Microsoft Sans Serif"/>
                <a:cs typeface="Microsoft Sans Serif"/>
              </a:rPr>
              <a:t> </a:t>
            </a:r>
            <a:r>
              <a:rPr sz="1800" dirty="0">
                <a:latin typeface="Microsoft Sans Serif"/>
                <a:cs typeface="Microsoft Sans Serif"/>
              </a:rPr>
              <a:t>realizadas por</a:t>
            </a:r>
            <a:r>
              <a:rPr sz="1800" spc="-5" dirty="0">
                <a:latin typeface="Microsoft Sans Serif"/>
                <a:cs typeface="Microsoft Sans Serif"/>
              </a:rPr>
              <a:t> </a:t>
            </a:r>
            <a:r>
              <a:rPr sz="1800" dirty="0">
                <a:latin typeface="Microsoft Sans Serif"/>
                <a:cs typeface="Microsoft Sans Serif"/>
              </a:rPr>
              <a:t>personas,</a:t>
            </a:r>
            <a:r>
              <a:rPr sz="1800" spc="-10" dirty="0">
                <a:latin typeface="Microsoft Sans Serif"/>
                <a:cs typeface="Microsoft Sans Serif"/>
              </a:rPr>
              <a:t> </a:t>
            </a:r>
            <a:r>
              <a:rPr sz="1800" dirty="0">
                <a:latin typeface="Microsoft Sans Serif"/>
                <a:cs typeface="Microsoft Sans Serif"/>
              </a:rPr>
              <a:t>grupos,</a:t>
            </a:r>
            <a:r>
              <a:rPr sz="1800" spc="-15" dirty="0">
                <a:latin typeface="Microsoft Sans Serif"/>
                <a:cs typeface="Microsoft Sans Serif"/>
              </a:rPr>
              <a:t> </a:t>
            </a:r>
            <a:r>
              <a:rPr sz="1800" dirty="0">
                <a:latin typeface="Microsoft Sans Serif"/>
                <a:cs typeface="Microsoft Sans Serif"/>
              </a:rPr>
              <a:t>maquinas,</a:t>
            </a:r>
            <a:r>
              <a:rPr sz="1800" spc="5" dirty="0">
                <a:latin typeface="Microsoft Sans Serif"/>
                <a:cs typeface="Microsoft Sans Serif"/>
              </a:rPr>
              <a:t> </a:t>
            </a:r>
            <a:r>
              <a:rPr sz="1800" dirty="0">
                <a:latin typeface="Microsoft Sans Serif"/>
                <a:cs typeface="Microsoft Sans Serif"/>
              </a:rPr>
              <a:t>o</a:t>
            </a:r>
            <a:r>
              <a:rPr sz="1800" spc="-20" dirty="0">
                <a:latin typeface="Microsoft Sans Serif"/>
                <a:cs typeface="Microsoft Sans Serif"/>
              </a:rPr>
              <a:t> </a:t>
            </a:r>
            <a:r>
              <a:rPr sz="1800" dirty="0">
                <a:latin typeface="Microsoft Sans Serif"/>
                <a:cs typeface="Microsoft Sans Serif"/>
              </a:rPr>
              <a:t>por</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spc="-10" dirty="0">
                <a:latin typeface="Microsoft Sans Serif"/>
                <a:cs typeface="Microsoft Sans Serif"/>
              </a:rPr>
              <a:t>organización.</a:t>
            </a:r>
            <a:endParaRPr sz="1800">
              <a:latin typeface="Microsoft Sans Serif"/>
              <a:cs typeface="Microsoft Sans Serif"/>
            </a:endParaRPr>
          </a:p>
          <a:p>
            <a:pPr marL="178435" algn="ctr">
              <a:lnSpc>
                <a:spcPct val="100000"/>
              </a:lnSpc>
              <a:spcBef>
                <a:spcPts val="1440"/>
              </a:spcBef>
            </a:pPr>
            <a:r>
              <a:rPr sz="1800" b="1" dirty="0">
                <a:latin typeface="Arial"/>
                <a:cs typeface="Arial"/>
              </a:rPr>
              <a:t>LOS</a:t>
            </a:r>
            <a:r>
              <a:rPr sz="1800" b="1" spc="-35" dirty="0">
                <a:latin typeface="Arial"/>
                <a:cs typeface="Arial"/>
              </a:rPr>
              <a:t> </a:t>
            </a:r>
            <a:r>
              <a:rPr sz="1800" b="1" dirty="0">
                <a:latin typeface="Arial"/>
                <a:cs typeface="Arial"/>
              </a:rPr>
              <a:t>PROCESOS</a:t>
            </a:r>
            <a:r>
              <a:rPr sz="1800" b="1" spc="-15" dirty="0">
                <a:latin typeface="Arial"/>
                <a:cs typeface="Arial"/>
              </a:rPr>
              <a:t> </a:t>
            </a:r>
            <a:r>
              <a:rPr sz="1800" b="1" dirty="0">
                <a:latin typeface="Arial"/>
                <a:cs typeface="Arial"/>
              </a:rPr>
              <a:t>CONSUMEN</a:t>
            </a:r>
            <a:r>
              <a:rPr sz="1800" dirty="0">
                <a:latin typeface="Microsoft Sans Serif"/>
                <a:cs typeface="Microsoft Sans Serif"/>
              </a:rPr>
              <a:t>:</a:t>
            </a:r>
            <a:r>
              <a:rPr sz="1800" spc="10" dirty="0">
                <a:latin typeface="Microsoft Sans Serif"/>
                <a:cs typeface="Microsoft Sans Serif"/>
              </a:rPr>
              <a:t> </a:t>
            </a:r>
            <a:r>
              <a:rPr sz="1800" u="sng" spc="-10" dirty="0">
                <a:uFill>
                  <a:solidFill>
                    <a:srgbClr val="000000"/>
                  </a:solidFill>
                </a:uFill>
                <a:latin typeface="Microsoft Sans Serif"/>
                <a:cs typeface="Microsoft Sans Serif"/>
              </a:rPr>
              <a:t>Recursos</a:t>
            </a:r>
            <a:endParaRPr sz="1800">
              <a:latin typeface="Microsoft Sans Serif"/>
              <a:cs typeface="Microsoft Sans Serif"/>
            </a:endParaRPr>
          </a:p>
          <a:p>
            <a:pPr marL="176530" algn="ctr">
              <a:lnSpc>
                <a:spcPct val="100000"/>
              </a:lnSpc>
            </a:pPr>
            <a:r>
              <a:rPr sz="1800" dirty="0">
                <a:latin typeface="Microsoft Sans Serif"/>
                <a:cs typeface="Microsoft Sans Serif"/>
              </a:rPr>
              <a:t>(materiales,</a:t>
            </a:r>
            <a:r>
              <a:rPr sz="1800" spc="-25" dirty="0">
                <a:latin typeface="Microsoft Sans Serif"/>
                <a:cs typeface="Microsoft Sans Serif"/>
              </a:rPr>
              <a:t> </a:t>
            </a:r>
            <a:r>
              <a:rPr sz="1800" dirty="0">
                <a:latin typeface="Microsoft Sans Serif"/>
                <a:cs typeface="Microsoft Sans Serif"/>
              </a:rPr>
              <a:t>tiempo,</a:t>
            </a:r>
            <a:r>
              <a:rPr sz="1800" spc="-35" dirty="0">
                <a:latin typeface="Microsoft Sans Serif"/>
                <a:cs typeface="Microsoft Sans Serif"/>
              </a:rPr>
              <a:t> </a:t>
            </a:r>
            <a:r>
              <a:rPr sz="1800" dirty="0">
                <a:latin typeface="Microsoft Sans Serif"/>
                <a:cs typeface="Microsoft Sans Serif"/>
              </a:rPr>
              <a:t>energía,</a:t>
            </a:r>
            <a:r>
              <a:rPr sz="1800" spc="-20" dirty="0">
                <a:latin typeface="Microsoft Sans Serif"/>
                <a:cs typeface="Microsoft Sans Serif"/>
              </a:rPr>
              <a:t> </a:t>
            </a:r>
            <a:r>
              <a:rPr sz="1800" dirty="0">
                <a:latin typeface="Microsoft Sans Serif"/>
                <a:cs typeface="Microsoft Sans Serif"/>
              </a:rPr>
              <a:t>máquinas,</a:t>
            </a:r>
            <a:r>
              <a:rPr sz="1800" spc="-15" dirty="0">
                <a:latin typeface="Microsoft Sans Serif"/>
                <a:cs typeface="Microsoft Sans Serif"/>
              </a:rPr>
              <a:t> </a:t>
            </a:r>
            <a:r>
              <a:rPr sz="1800" dirty="0">
                <a:latin typeface="Microsoft Sans Serif"/>
                <a:cs typeface="Microsoft Sans Serif"/>
              </a:rPr>
              <a:t>herramientas,</a:t>
            </a:r>
            <a:r>
              <a:rPr sz="1800" spc="-5" dirty="0">
                <a:latin typeface="Microsoft Sans Serif"/>
                <a:cs typeface="Microsoft Sans Serif"/>
              </a:rPr>
              <a:t> </a:t>
            </a:r>
            <a:r>
              <a:rPr sz="1800" dirty="0">
                <a:latin typeface="Microsoft Sans Serif"/>
                <a:cs typeface="Microsoft Sans Serif"/>
              </a:rPr>
              <a:t>y</a:t>
            </a:r>
            <a:r>
              <a:rPr sz="1800" spc="-40" dirty="0">
                <a:latin typeface="Microsoft Sans Serif"/>
                <a:cs typeface="Microsoft Sans Serif"/>
              </a:rPr>
              <a:t> </a:t>
            </a:r>
            <a:r>
              <a:rPr sz="1800" spc="-10" dirty="0">
                <a:latin typeface="Microsoft Sans Serif"/>
                <a:cs typeface="Microsoft Sans Serif"/>
              </a:rPr>
              <a:t>otros).</a:t>
            </a:r>
            <a:endParaRPr sz="1800">
              <a:latin typeface="Microsoft Sans Serif"/>
              <a:cs typeface="Microsoft Sans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7389"/>
            <a:ext cx="9142730" cy="6781165"/>
            <a:chOff x="0" y="77389"/>
            <a:chExt cx="9142730" cy="6781165"/>
          </a:xfrm>
        </p:grpSpPr>
        <p:pic>
          <p:nvPicPr>
            <p:cNvPr id="3" name="object 3"/>
            <p:cNvPicPr/>
            <p:nvPr/>
          </p:nvPicPr>
          <p:blipFill>
            <a:blip r:embed="rId2" cstate="print"/>
            <a:stretch>
              <a:fillRect/>
            </a:stretch>
          </p:blipFill>
          <p:spPr>
            <a:xfrm>
              <a:off x="0" y="2983991"/>
              <a:ext cx="4319016" cy="3874008"/>
            </a:xfrm>
            <a:prstGeom prst="rect">
              <a:avLst/>
            </a:prstGeom>
          </p:spPr>
        </p:pic>
        <p:pic>
          <p:nvPicPr>
            <p:cNvPr id="4" name="object 4"/>
            <p:cNvPicPr/>
            <p:nvPr/>
          </p:nvPicPr>
          <p:blipFill>
            <a:blip r:embed="rId3" cstate="print"/>
            <a:stretch>
              <a:fillRect/>
            </a:stretch>
          </p:blipFill>
          <p:spPr>
            <a:xfrm>
              <a:off x="183160" y="77389"/>
              <a:ext cx="5220070" cy="2876122"/>
            </a:xfrm>
            <a:prstGeom prst="rect">
              <a:avLst/>
            </a:prstGeom>
          </p:spPr>
        </p:pic>
        <p:pic>
          <p:nvPicPr>
            <p:cNvPr id="5" name="object 5"/>
            <p:cNvPicPr/>
            <p:nvPr/>
          </p:nvPicPr>
          <p:blipFill>
            <a:blip r:embed="rId4" cstate="print"/>
            <a:stretch>
              <a:fillRect/>
            </a:stretch>
          </p:blipFill>
          <p:spPr>
            <a:xfrm>
              <a:off x="4319015" y="2407989"/>
              <a:ext cx="4823376" cy="4373809"/>
            </a:xfrm>
            <a:prstGeom prst="rect">
              <a:avLst/>
            </a:prstGeom>
          </p:spPr>
        </p:pic>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5756" y="988016"/>
            <a:ext cx="8386347" cy="5040177"/>
          </a:xfrm>
          <a:prstGeom prst="rect">
            <a:avLst/>
          </a:prstGeom>
        </p:spPr>
      </p:pic>
      <p:sp>
        <p:nvSpPr>
          <p:cNvPr id="3" name="object 3"/>
          <p:cNvSpPr txBox="1"/>
          <p:nvPr/>
        </p:nvSpPr>
        <p:spPr>
          <a:xfrm>
            <a:off x="383540" y="179019"/>
            <a:ext cx="505714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Máquina</a:t>
            </a:r>
            <a:r>
              <a:rPr sz="1800" spc="-35" dirty="0">
                <a:latin typeface="Microsoft Sans Serif"/>
                <a:cs typeface="Microsoft Sans Serif"/>
              </a:rPr>
              <a:t> </a:t>
            </a:r>
            <a:r>
              <a:rPr sz="1800" dirty="0">
                <a:latin typeface="Microsoft Sans Serif"/>
                <a:cs typeface="Microsoft Sans Serif"/>
              </a:rPr>
              <a:t>perforadora</a:t>
            </a:r>
            <a:r>
              <a:rPr sz="1800" spc="-45" dirty="0">
                <a:latin typeface="Microsoft Sans Serif"/>
                <a:cs typeface="Microsoft Sans Serif"/>
              </a:rPr>
              <a:t> </a:t>
            </a:r>
            <a:r>
              <a:rPr sz="1800" dirty="0">
                <a:latin typeface="Microsoft Sans Serif"/>
                <a:cs typeface="Microsoft Sans Serif"/>
              </a:rPr>
              <a:t>vertical.</a:t>
            </a:r>
            <a:r>
              <a:rPr sz="1800" spc="-65" dirty="0">
                <a:latin typeface="Microsoft Sans Serif"/>
                <a:cs typeface="Microsoft Sans Serif"/>
              </a:rPr>
              <a:t> </a:t>
            </a:r>
            <a:r>
              <a:rPr sz="1800" dirty="0">
                <a:latin typeface="Microsoft Sans Serif"/>
                <a:cs typeface="Microsoft Sans Serif"/>
              </a:rPr>
              <a:t>TORNO</a:t>
            </a:r>
            <a:r>
              <a:rPr sz="1800" spc="-55" dirty="0">
                <a:latin typeface="Microsoft Sans Serif"/>
                <a:cs typeface="Microsoft Sans Serif"/>
              </a:rPr>
              <a:t> </a:t>
            </a:r>
            <a:r>
              <a:rPr sz="1800" spc="-10" dirty="0">
                <a:latin typeface="Microsoft Sans Serif"/>
                <a:cs typeface="Microsoft Sans Serif"/>
              </a:rPr>
              <a:t>VERTICAL</a:t>
            </a:r>
            <a:endParaRPr sz="1800">
              <a:latin typeface="Microsoft Sans Serif"/>
              <a:cs typeface="Microsoft Sans Serif"/>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347" y="304847"/>
            <a:ext cx="8964737" cy="6248252"/>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57096"/>
            <a:ext cx="9097898" cy="571498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991" y="401674"/>
            <a:ext cx="8890585" cy="5313325"/>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43" y="1127814"/>
            <a:ext cx="9125218" cy="5730185"/>
          </a:xfrm>
          <a:prstGeom prst="rect">
            <a:avLst/>
          </a:prstGeom>
        </p:spPr>
      </p:pic>
      <p:sp>
        <p:nvSpPr>
          <p:cNvPr id="3" name="object 3"/>
          <p:cNvSpPr txBox="1">
            <a:spLocks noGrp="1"/>
          </p:cNvSpPr>
          <p:nvPr>
            <p:ph type="title"/>
          </p:nvPr>
        </p:nvSpPr>
        <p:spPr>
          <a:xfrm>
            <a:off x="2288794" y="100076"/>
            <a:ext cx="3919854" cy="391160"/>
          </a:xfrm>
          <a:prstGeom prst="rect">
            <a:avLst/>
          </a:prstGeom>
        </p:spPr>
        <p:txBody>
          <a:bodyPr vert="horz" wrap="square" lIns="0" tIns="12700" rIns="0" bIns="0" rtlCol="0">
            <a:spAutoFit/>
          </a:bodyPr>
          <a:lstStyle/>
          <a:p>
            <a:pPr marL="12700">
              <a:lnSpc>
                <a:spcPct val="100000"/>
              </a:lnSpc>
              <a:spcBef>
                <a:spcPts val="100"/>
              </a:spcBef>
            </a:pPr>
            <a:r>
              <a:rPr sz="2400" b="1" u="none" dirty="0">
                <a:latin typeface="Arial"/>
                <a:cs typeface="Arial"/>
              </a:rPr>
              <a:t>TORNOS</a:t>
            </a:r>
            <a:r>
              <a:rPr sz="2400" b="1" u="none" spc="-55" dirty="0">
                <a:latin typeface="Arial"/>
                <a:cs typeface="Arial"/>
              </a:rPr>
              <a:t> </a:t>
            </a:r>
            <a:r>
              <a:rPr sz="2400" b="1" u="none" spc="-10" dirty="0">
                <a:latin typeface="Arial"/>
                <a:cs typeface="Arial"/>
              </a:rPr>
              <a:t>MULTIHUSILLOS</a:t>
            </a:r>
            <a:r>
              <a:rPr sz="1800" u="none" spc="-10" dirty="0"/>
              <a:t>.</a:t>
            </a:r>
            <a:endParaRPr sz="1800">
              <a:latin typeface="Arial"/>
              <a:cs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767" y="-21"/>
            <a:ext cx="9018905" cy="6797675"/>
            <a:chOff x="48767" y="-21"/>
            <a:chExt cx="9018905" cy="6797675"/>
          </a:xfrm>
        </p:grpSpPr>
        <p:pic>
          <p:nvPicPr>
            <p:cNvPr id="3" name="object 3"/>
            <p:cNvPicPr/>
            <p:nvPr/>
          </p:nvPicPr>
          <p:blipFill>
            <a:blip r:embed="rId2" cstate="print"/>
            <a:stretch>
              <a:fillRect/>
            </a:stretch>
          </p:blipFill>
          <p:spPr>
            <a:xfrm>
              <a:off x="3352799" y="-21"/>
              <a:ext cx="5714371" cy="3581421"/>
            </a:xfrm>
            <a:prstGeom prst="rect">
              <a:avLst/>
            </a:prstGeom>
          </p:spPr>
        </p:pic>
        <p:pic>
          <p:nvPicPr>
            <p:cNvPr id="4" name="object 4"/>
            <p:cNvPicPr/>
            <p:nvPr/>
          </p:nvPicPr>
          <p:blipFill>
            <a:blip r:embed="rId3" cstate="print"/>
            <a:stretch>
              <a:fillRect/>
            </a:stretch>
          </p:blipFill>
          <p:spPr>
            <a:xfrm>
              <a:off x="48767" y="2819398"/>
              <a:ext cx="3276600" cy="3977640"/>
            </a:xfrm>
            <a:prstGeom prst="rect">
              <a:avLst/>
            </a:prstGeom>
          </p:spPr>
        </p:pic>
      </p:grpSp>
      <p:sp>
        <p:nvSpPr>
          <p:cNvPr id="5" name="object 5"/>
          <p:cNvSpPr txBox="1"/>
          <p:nvPr/>
        </p:nvSpPr>
        <p:spPr>
          <a:xfrm>
            <a:off x="78739" y="179019"/>
            <a:ext cx="2848610" cy="574675"/>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TORNOS</a:t>
            </a:r>
            <a:r>
              <a:rPr sz="1800" b="1" spc="-45" dirty="0">
                <a:latin typeface="Arial"/>
                <a:cs typeface="Arial"/>
              </a:rPr>
              <a:t> </a:t>
            </a:r>
            <a:r>
              <a:rPr sz="1800" b="1" spc="-10" dirty="0">
                <a:latin typeface="Arial"/>
                <a:cs typeface="Arial"/>
              </a:rPr>
              <a:t>CONTROLADOS</a:t>
            </a:r>
            <a:endParaRPr sz="1800">
              <a:latin typeface="Arial"/>
              <a:cs typeface="Arial"/>
            </a:endParaRPr>
          </a:p>
          <a:p>
            <a:pPr marL="12700">
              <a:lnSpc>
                <a:spcPct val="100000"/>
              </a:lnSpc>
              <a:spcBef>
                <a:spcPts val="5"/>
              </a:spcBef>
            </a:pPr>
            <a:r>
              <a:rPr sz="1800" b="1" spc="-10" dirty="0">
                <a:latin typeface="Arial"/>
                <a:cs typeface="Arial"/>
              </a:rPr>
              <a:t>NUMÉRICAMENTE</a:t>
            </a:r>
            <a:endParaRPr sz="1800">
              <a:latin typeface="Arial"/>
              <a:cs typeface="Arial"/>
            </a:endParaRPr>
          </a:p>
        </p:txBody>
      </p:sp>
      <p:pic>
        <p:nvPicPr>
          <p:cNvPr id="6" name="object 6"/>
          <p:cNvPicPr/>
          <p:nvPr/>
        </p:nvPicPr>
        <p:blipFill>
          <a:blip r:embed="rId4" cstate="print"/>
          <a:stretch>
            <a:fillRect/>
          </a:stretch>
        </p:blipFill>
        <p:spPr>
          <a:xfrm>
            <a:off x="123685" y="1288827"/>
            <a:ext cx="3020084" cy="1269369"/>
          </a:xfrm>
          <a:prstGeom prst="rect">
            <a:avLst/>
          </a:prstGeom>
        </p:spPr>
      </p:pic>
      <p:pic>
        <p:nvPicPr>
          <p:cNvPr id="7" name="object 7"/>
          <p:cNvPicPr/>
          <p:nvPr/>
        </p:nvPicPr>
        <p:blipFill>
          <a:blip r:embed="rId5" cstate="print"/>
          <a:stretch>
            <a:fillRect/>
          </a:stretch>
        </p:blipFill>
        <p:spPr>
          <a:xfrm>
            <a:off x="4753355" y="3770096"/>
            <a:ext cx="3548072" cy="2674199"/>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199" y="435623"/>
            <a:ext cx="8876034" cy="5953661"/>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6072" rIns="0" bIns="0" rtlCol="0">
            <a:spAutoFit/>
          </a:bodyPr>
          <a:lstStyle/>
          <a:p>
            <a:pPr marL="3726815">
              <a:lnSpc>
                <a:spcPct val="100000"/>
              </a:lnSpc>
              <a:spcBef>
                <a:spcPts val="100"/>
              </a:spcBef>
            </a:pPr>
            <a:r>
              <a:rPr sz="1800" b="1" u="none" spc="-10" dirty="0">
                <a:latin typeface="Arial"/>
                <a:cs typeface="Arial"/>
              </a:rPr>
              <a:t>PERFORADO</a:t>
            </a:r>
            <a:endParaRPr sz="1800">
              <a:latin typeface="Arial"/>
              <a:cs typeface="Arial"/>
            </a:endParaRPr>
          </a:p>
        </p:txBody>
      </p:sp>
      <p:sp>
        <p:nvSpPr>
          <p:cNvPr id="3" name="object 3"/>
          <p:cNvSpPr txBox="1"/>
          <p:nvPr/>
        </p:nvSpPr>
        <p:spPr>
          <a:xfrm>
            <a:off x="78739" y="652017"/>
            <a:ext cx="8543925" cy="1946275"/>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perforado</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usa</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crear</a:t>
            </a:r>
            <a:r>
              <a:rPr sz="1800" spc="10"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agujero</a:t>
            </a:r>
            <a:r>
              <a:rPr sz="1800" spc="5" dirty="0">
                <a:latin typeface="Microsoft Sans Serif"/>
                <a:cs typeface="Microsoft Sans Serif"/>
              </a:rPr>
              <a:t> </a:t>
            </a:r>
            <a:r>
              <a:rPr sz="1800" spc="-10" dirty="0">
                <a:latin typeface="Microsoft Sans Serif"/>
                <a:cs typeface="Microsoft Sans Serif"/>
              </a:rPr>
              <a:t>redondo.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nSpc>
                <a:spcPct val="100000"/>
              </a:lnSpc>
            </a:pPr>
            <a:r>
              <a:rPr sz="1800" dirty="0">
                <a:latin typeface="Microsoft Sans Serif"/>
                <a:cs typeface="Microsoft Sans Serif"/>
              </a:rPr>
              <a:t>Esto</a:t>
            </a:r>
            <a:r>
              <a:rPr sz="1800" spc="-2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realiza</a:t>
            </a:r>
            <a:r>
              <a:rPr sz="1800" spc="-10" dirty="0">
                <a:latin typeface="Microsoft Sans Serif"/>
                <a:cs typeface="Microsoft Sans Serif"/>
              </a:rPr>
              <a:t> </a:t>
            </a:r>
            <a:r>
              <a:rPr sz="1800" dirty="0">
                <a:latin typeface="Microsoft Sans Serif"/>
                <a:cs typeface="Microsoft Sans Serif"/>
              </a:rPr>
              <a:t>generalmente</a:t>
            </a:r>
            <a:r>
              <a:rPr sz="1800" spc="5"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herramienta giratoria</a:t>
            </a:r>
            <a:r>
              <a:rPr sz="1800" spc="-10"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tiene</a:t>
            </a:r>
            <a:r>
              <a:rPr sz="1800" spc="-10"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su</a:t>
            </a:r>
            <a:r>
              <a:rPr sz="1800" spc="-20" dirty="0">
                <a:latin typeface="Microsoft Sans Serif"/>
                <a:cs typeface="Microsoft Sans Serif"/>
              </a:rPr>
              <a:t> </a:t>
            </a:r>
            <a:r>
              <a:rPr sz="1800" spc="-10" dirty="0">
                <a:latin typeface="Microsoft Sans Serif"/>
                <a:cs typeface="Microsoft Sans Serif"/>
              </a:rPr>
              <a:t>extremo</a:t>
            </a:r>
            <a:endParaRPr sz="1800">
              <a:latin typeface="Microsoft Sans Serif"/>
              <a:cs typeface="Microsoft Sans Serif"/>
            </a:endParaRPr>
          </a:p>
          <a:p>
            <a:pPr marL="12700">
              <a:lnSpc>
                <a:spcPct val="100000"/>
              </a:lnSpc>
            </a:pPr>
            <a:r>
              <a:rPr sz="1800" dirty="0">
                <a:latin typeface="Microsoft Sans Serif"/>
                <a:cs typeface="Microsoft Sans Serif"/>
              </a:rPr>
              <a:t>dos</a:t>
            </a:r>
            <a:r>
              <a:rPr sz="1800" spc="-15" dirty="0">
                <a:latin typeface="Microsoft Sans Serif"/>
                <a:cs typeface="Microsoft Sans Serif"/>
              </a:rPr>
              <a:t> </a:t>
            </a:r>
            <a:r>
              <a:rPr sz="1800" dirty="0">
                <a:latin typeface="Microsoft Sans Serif"/>
                <a:cs typeface="Microsoft Sans Serif"/>
              </a:rPr>
              <a:t>filos </a:t>
            </a:r>
            <a:r>
              <a:rPr sz="1800" spc="-10" dirty="0">
                <a:latin typeface="Microsoft Sans Serif"/>
                <a:cs typeface="Microsoft Sans Serif"/>
              </a:rPr>
              <a:t>cortantes.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243204">
              <a:lnSpc>
                <a:spcPct val="100000"/>
              </a:lnSpc>
            </a:pP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avanza</a:t>
            </a:r>
            <a:r>
              <a:rPr sz="1800" spc="-1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dirección paralela</a:t>
            </a:r>
            <a:r>
              <a:rPr sz="1800" spc="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su</a:t>
            </a:r>
            <a:r>
              <a:rPr sz="1800" spc="-20" dirty="0">
                <a:latin typeface="Microsoft Sans Serif"/>
                <a:cs typeface="Microsoft Sans Serif"/>
              </a:rPr>
              <a:t> </a:t>
            </a:r>
            <a:r>
              <a:rPr sz="1800" dirty="0">
                <a:latin typeface="Microsoft Sans Serif"/>
                <a:cs typeface="Microsoft Sans Serif"/>
              </a:rPr>
              <a:t>eje</a:t>
            </a:r>
            <a:r>
              <a:rPr sz="1800" spc="-2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rotación</a:t>
            </a:r>
            <a:r>
              <a:rPr sz="1800" spc="-5" dirty="0">
                <a:latin typeface="Microsoft Sans Serif"/>
                <a:cs typeface="Microsoft Sans Serif"/>
              </a:rPr>
              <a:t> </a:t>
            </a:r>
            <a:r>
              <a:rPr sz="1800" dirty="0">
                <a:latin typeface="Microsoft Sans Serif"/>
                <a:cs typeface="Microsoft Sans Serif"/>
              </a:rPr>
              <a:t>dentro</a:t>
            </a:r>
            <a:r>
              <a:rPr sz="1800" spc="-2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formar</a:t>
            </a:r>
            <a:r>
              <a:rPr sz="1800" spc="-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agujero,</a:t>
            </a:r>
            <a:r>
              <a:rPr sz="1800" spc="10" dirty="0">
                <a:latin typeface="Microsoft Sans Serif"/>
                <a:cs typeface="Microsoft Sans Serif"/>
              </a:rPr>
              <a:t> </a:t>
            </a:r>
            <a:r>
              <a:rPr sz="1800" dirty="0">
                <a:latin typeface="Microsoft Sans Serif"/>
                <a:cs typeface="Microsoft Sans Serif"/>
              </a:rPr>
              <a:t>como se</a:t>
            </a:r>
            <a:r>
              <a:rPr sz="1800" spc="-5" dirty="0">
                <a:latin typeface="Microsoft Sans Serif"/>
                <a:cs typeface="Microsoft Sans Serif"/>
              </a:rPr>
              <a:t> </a:t>
            </a:r>
            <a:r>
              <a:rPr sz="1800" dirty="0">
                <a:latin typeface="Microsoft Sans Serif"/>
                <a:cs typeface="Microsoft Sans Serif"/>
              </a:rPr>
              <a:t>ilustra</a:t>
            </a:r>
            <a:r>
              <a:rPr sz="1800" spc="-10" dirty="0">
                <a:latin typeface="Microsoft Sans Serif"/>
                <a:cs typeface="Microsoft Sans Serif"/>
              </a:rPr>
              <a:t> </a:t>
            </a:r>
            <a:r>
              <a:rPr sz="1800" dirty="0">
                <a:latin typeface="Microsoft Sans Serif"/>
                <a:cs typeface="Microsoft Sans Serif"/>
              </a:rPr>
              <a:t>en la</a:t>
            </a:r>
            <a:r>
              <a:rPr sz="1800" spc="-15" dirty="0">
                <a:latin typeface="Microsoft Sans Serif"/>
                <a:cs typeface="Microsoft Sans Serif"/>
              </a:rPr>
              <a:t> </a:t>
            </a:r>
            <a:r>
              <a:rPr sz="1800" spc="-10" dirty="0">
                <a:latin typeface="Microsoft Sans Serif"/>
                <a:cs typeface="Microsoft Sans Serif"/>
              </a:rPr>
              <a:t>figura.</a:t>
            </a:r>
            <a:endParaRPr sz="1800">
              <a:latin typeface="Microsoft Sans Serif"/>
              <a:cs typeface="Microsoft Sans Serif"/>
            </a:endParaRPr>
          </a:p>
        </p:txBody>
      </p:sp>
      <p:pic>
        <p:nvPicPr>
          <p:cNvPr id="4" name="object 4"/>
          <p:cNvPicPr/>
          <p:nvPr/>
        </p:nvPicPr>
        <p:blipFill>
          <a:blip r:embed="rId2" cstate="print"/>
          <a:stretch>
            <a:fillRect/>
          </a:stretch>
        </p:blipFill>
        <p:spPr>
          <a:xfrm>
            <a:off x="609600" y="2667000"/>
            <a:ext cx="7417454" cy="3913779"/>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827532"/>
            <a:ext cx="4480193" cy="5143133"/>
          </a:xfrm>
          <a:prstGeom prst="rect">
            <a:avLst/>
          </a:prstGeom>
        </p:spPr>
      </p:pic>
      <p:pic>
        <p:nvPicPr>
          <p:cNvPr id="3" name="object 3"/>
          <p:cNvPicPr/>
          <p:nvPr/>
        </p:nvPicPr>
        <p:blipFill>
          <a:blip r:embed="rId3" cstate="print"/>
          <a:stretch>
            <a:fillRect/>
          </a:stretch>
        </p:blipFill>
        <p:spPr>
          <a:xfrm>
            <a:off x="4953000" y="838200"/>
            <a:ext cx="4191000" cy="515112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490" y="4319827"/>
            <a:ext cx="8858849" cy="2333145"/>
          </a:xfrm>
          <a:prstGeom prst="rect">
            <a:avLst/>
          </a:prstGeom>
        </p:spPr>
      </p:pic>
      <p:sp>
        <p:nvSpPr>
          <p:cNvPr id="3" name="object 3"/>
          <p:cNvSpPr txBox="1"/>
          <p:nvPr/>
        </p:nvSpPr>
        <p:spPr>
          <a:xfrm>
            <a:off x="134213" y="179019"/>
            <a:ext cx="8915400" cy="3044190"/>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Agujereado</a:t>
            </a:r>
            <a:r>
              <a:rPr sz="1800" spc="-15"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brocas</a:t>
            </a:r>
            <a:r>
              <a:rPr sz="1800" spc="-25" dirty="0">
                <a:latin typeface="Microsoft Sans Serif"/>
                <a:cs typeface="Microsoft Sans Serif"/>
              </a:rPr>
              <a:t> </a:t>
            </a:r>
            <a:r>
              <a:rPr sz="1800" spc="-10" dirty="0">
                <a:latin typeface="Microsoft Sans Serif"/>
                <a:cs typeface="Microsoft Sans Serif"/>
              </a:rPr>
              <a:t>helicoidales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5880">
              <a:lnSpc>
                <a:spcPct val="100000"/>
              </a:lnSpc>
            </a:pPr>
            <a:r>
              <a:rPr sz="1800" dirty="0">
                <a:latin typeface="Microsoft Sans Serif"/>
                <a:cs typeface="Microsoft Sans Serif"/>
              </a:rPr>
              <a:t>Hay</a:t>
            </a:r>
            <a:r>
              <a:rPr sz="1800" spc="-25" dirty="0">
                <a:latin typeface="Microsoft Sans Serif"/>
                <a:cs typeface="Microsoft Sans Serif"/>
              </a:rPr>
              <a:t> </a:t>
            </a:r>
            <a:r>
              <a:rPr sz="1800" dirty="0">
                <a:latin typeface="Microsoft Sans Serif"/>
                <a:cs typeface="Microsoft Sans Serif"/>
              </a:rPr>
              <a:t>disponibles</a:t>
            </a:r>
            <a:r>
              <a:rPr sz="1800" spc="5" dirty="0">
                <a:latin typeface="Microsoft Sans Serif"/>
                <a:cs typeface="Microsoft Sans Serif"/>
              </a:rPr>
              <a:t> </a:t>
            </a:r>
            <a:r>
              <a:rPr sz="1800" dirty="0">
                <a:latin typeface="Microsoft Sans Serif"/>
                <a:cs typeface="Microsoft Sans Serif"/>
              </a:rPr>
              <a:t>varias</a:t>
            </a:r>
            <a:r>
              <a:rPr sz="1800" spc="-15" dirty="0">
                <a:latin typeface="Microsoft Sans Serif"/>
                <a:cs typeface="Microsoft Sans Serif"/>
              </a:rPr>
              <a:t> </a:t>
            </a:r>
            <a:r>
              <a:rPr sz="1800" dirty="0">
                <a:latin typeface="Microsoft Sans Serif"/>
                <a:cs typeface="Microsoft Sans Serif"/>
              </a:rPr>
              <a:t>herramientas</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hacer</a:t>
            </a:r>
            <a:r>
              <a:rPr sz="1800" spc="-10" dirty="0">
                <a:latin typeface="Microsoft Sans Serif"/>
                <a:cs typeface="Microsoft Sans Serif"/>
              </a:rPr>
              <a:t> </a:t>
            </a:r>
            <a:r>
              <a:rPr sz="1800" dirty="0">
                <a:latin typeface="Microsoft Sans Serif"/>
                <a:cs typeface="Microsoft Sans Serif"/>
              </a:rPr>
              <a:t>agujeros,</a:t>
            </a:r>
            <a:r>
              <a:rPr sz="1800" spc="-5" dirty="0">
                <a:latin typeface="Microsoft Sans Serif"/>
                <a:cs typeface="Microsoft Sans Serif"/>
              </a:rPr>
              <a:t> </a:t>
            </a:r>
            <a:r>
              <a:rPr sz="1800" dirty="0">
                <a:latin typeface="Microsoft Sans Serif"/>
                <a:cs typeface="Microsoft Sans Serif"/>
              </a:rPr>
              <a:t>pero</a:t>
            </a:r>
            <a:r>
              <a:rPr sz="1800" spc="-1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spc="-10" dirty="0">
                <a:latin typeface="Microsoft Sans Serif"/>
                <a:cs typeface="Microsoft Sans Serif"/>
              </a:rPr>
              <a:t>broca </a:t>
            </a:r>
            <a:r>
              <a:rPr sz="1800" dirty="0">
                <a:latin typeface="Microsoft Sans Serif"/>
                <a:cs typeface="Microsoft Sans Serif"/>
              </a:rPr>
              <a:t>helicoidal</a:t>
            </a:r>
            <a:r>
              <a:rPr sz="1800" spc="20"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más</a:t>
            </a:r>
            <a:r>
              <a:rPr sz="1800" spc="-15" dirty="0">
                <a:latin typeface="Microsoft Sans Serif"/>
                <a:cs typeface="Microsoft Sans Serif"/>
              </a:rPr>
              <a:t> </a:t>
            </a:r>
            <a:r>
              <a:rPr sz="1800" dirty="0">
                <a:latin typeface="Microsoft Sans Serif"/>
                <a:cs typeface="Microsoft Sans Serif"/>
              </a:rPr>
              <a:t>común.</a:t>
            </a:r>
            <a:r>
              <a:rPr sz="1800" spc="-5" dirty="0">
                <a:latin typeface="Microsoft Sans Serif"/>
                <a:cs typeface="Microsoft Sans Serif"/>
              </a:rPr>
              <a:t> </a:t>
            </a:r>
            <a:r>
              <a:rPr sz="1800" dirty="0">
                <a:latin typeface="Microsoft Sans Serif"/>
                <a:cs typeface="Microsoft Sans Serif"/>
              </a:rPr>
              <a:t>Sus</a:t>
            </a:r>
            <a:r>
              <a:rPr sz="1800" spc="-15" dirty="0">
                <a:latin typeface="Microsoft Sans Serif"/>
                <a:cs typeface="Microsoft Sans Serif"/>
              </a:rPr>
              <a:t> </a:t>
            </a:r>
            <a:r>
              <a:rPr sz="1800" dirty="0">
                <a:latin typeface="Microsoft Sans Serif"/>
                <a:cs typeface="Microsoft Sans Serif"/>
              </a:rPr>
              <a:t>diámetros</a:t>
            </a:r>
            <a:r>
              <a:rPr sz="1800" spc="-5" dirty="0">
                <a:latin typeface="Microsoft Sans Serif"/>
                <a:cs typeface="Microsoft Sans Serif"/>
              </a:rPr>
              <a:t> </a:t>
            </a:r>
            <a:r>
              <a:rPr sz="1800" dirty="0">
                <a:latin typeface="Microsoft Sans Serif"/>
                <a:cs typeface="Microsoft Sans Serif"/>
              </a:rPr>
              <a:t>fluctúan</a:t>
            </a:r>
            <a:r>
              <a:rPr sz="1800" spc="-5" dirty="0">
                <a:latin typeface="Microsoft Sans Serif"/>
                <a:cs typeface="Microsoft Sans Serif"/>
              </a:rPr>
              <a:t> </a:t>
            </a:r>
            <a:r>
              <a:rPr sz="1800" dirty="0">
                <a:latin typeface="Microsoft Sans Serif"/>
                <a:cs typeface="Microsoft Sans Serif"/>
              </a:rPr>
              <a:t>desde</a:t>
            </a:r>
            <a:r>
              <a:rPr sz="1800" spc="-10" dirty="0">
                <a:latin typeface="Microsoft Sans Serif"/>
                <a:cs typeface="Microsoft Sans Serif"/>
              </a:rPr>
              <a:t> </a:t>
            </a:r>
            <a:r>
              <a:rPr sz="1800" dirty="0">
                <a:latin typeface="Microsoft Sans Serif"/>
                <a:cs typeface="Microsoft Sans Serif"/>
              </a:rPr>
              <a:t>0,15</a:t>
            </a:r>
            <a:r>
              <a:rPr sz="1800" spc="-10" dirty="0">
                <a:latin typeface="Microsoft Sans Serif"/>
                <a:cs typeface="Microsoft Sans Serif"/>
              </a:rPr>
              <a:t> </a:t>
            </a:r>
            <a:r>
              <a:rPr sz="1800" dirty="0">
                <a:latin typeface="Microsoft Sans Serif"/>
                <a:cs typeface="Microsoft Sans Serif"/>
              </a:rPr>
              <a:t>mm</a:t>
            </a:r>
            <a:r>
              <a:rPr sz="1800" spc="-10" dirty="0">
                <a:latin typeface="Microsoft Sans Serif"/>
                <a:cs typeface="Microsoft Sans Serif"/>
              </a:rPr>
              <a:t> </a:t>
            </a:r>
            <a:r>
              <a:rPr sz="1800" dirty="0">
                <a:latin typeface="Microsoft Sans Serif"/>
                <a:cs typeface="Microsoft Sans Serif"/>
              </a:rPr>
              <a:t>hasta</a:t>
            </a:r>
            <a:r>
              <a:rPr sz="1800" spc="-10" dirty="0">
                <a:latin typeface="Microsoft Sans Serif"/>
                <a:cs typeface="Microsoft Sans Serif"/>
              </a:rPr>
              <a:t> </a:t>
            </a:r>
            <a:r>
              <a:rPr sz="1800" dirty="0">
                <a:latin typeface="Microsoft Sans Serif"/>
                <a:cs typeface="Microsoft Sans Serif"/>
              </a:rPr>
              <a:t>brocas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25" dirty="0">
                <a:latin typeface="Microsoft Sans Serif"/>
                <a:cs typeface="Microsoft Sans Serif"/>
              </a:rPr>
              <a:t>75</a:t>
            </a:r>
            <a:endParaRPr sz="1800">
              <a:latin typeface="Microsoft Sans Serif"/>
              <a:cs typeface="Microsoft Sans Serif"/>
            </a:endParaRPr>
          </a:p>
          <a:p>
            <a:pPr marL="12700" marR="68580">
              <a:lnSpc>
                <a:spcPct val="100000"/>
              </a:lnSpc>
            </a:pPr>
            <a:r>
              <a:rPr sz="1800" dirty="0">
                <a:latin typeface="Microsoft Sans Serif"/>
                <a:cs typeface="Microsoft Sans Serif"/>
              </a:rPr>
              <a:t>mm.</a:t>
            </a:r>
            <a:r>
              <a:rPr sz="1800" spc="-2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brocas</a:t>
            </a:r>
            <a:r>
              <a:rPr sz="1800" spc="-25" dirty="0">
                <a:latin typeface="Microsoft Sans Serif"/>
                <a:cs typeface="Microsoft Sans Serif"/>
              </a:rPr>
              <a:t> </a:t>
            </a:r>
            <a:r>
              <a:rPr sz="1800" dirty="0">
                <a:latin typeface="Microsoft Sans Serif"/>
                <a:cs typeface="Microsoft Sans Serif"/>
              </a:rPr>
              <a:t>helicoidales</a:t>
            </a:r>
            <a:r>
              <a:rPr sz="1800" spc="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usan</a:t>
            </a:r>
            <a:r>
              <a:rPr sz="1800" spc="-15" dirty="0">
                <a:latin typeface="Microsoft Sans Serif"/>
                <a:cs typeface="Microsoft Sans Serif"/>
              </a:rPr>
              <a:t> </a:t>
            </a:r>
            <a:r>
              <a:rPr sz="1800" dirty="0">
                <a:latin typeface="Microsoft Sans Serif"/>
                <a:cs typeface="Microsoft Sans Serif"/>
              </a:rPr>
              <a:t>ampliamente</a:t>
            </a:r>
            <a:r>
              <a:rPr sz="1800" spc="-5"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industria</a:t>
            </a:r>
            <a:r>
              <a:rPr sz="1800" spc="-10"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spc="-10" dirty="0">
                <a:latin typeface="Microsoft Sans Serif"/>
                <a:cs typeface="Microsoft Sans Serif"/>
              </a:rPr>
              <a:t>producir </a:t>
            </a:r>
            <a:r>
              <a:rPr sz="1800" dirty="0">
                <a:latin typeface="Microsoft Sans Serif"/>
                <a:cs typeface="Microsoft Sans Serif"/>
              </a:rPr>
              <a:t>agujeros en</a:t>
            </a:r>
            <a:r>
              <a:rPr sz="1800" spc="-25" dirty="0">
                <a:latin typeface="Microsoft Sans Serif"/>
                <a:cs typeface="Microsoft Sans Serif"/>
              </a:rPr>
              <a:t> </a:t>
            </a:r>
            <a:r>
              <a:rPr sz="1800" dirty="0">
                <a:latin typeface="Microsoft Sans Serif"/>
                <a:cs typeface="Microsoft Sans Serif"/>
              </a:rPr>
              <a:t>forma</a:t>
            </a:r>
            <a:r>
              <a:rPr sz="1800" spc="-20" dirty="0">
                <a:latin typeface="Microsoft Sans Serif"/>
                <a:cs typeface="Microsoft Sans Serif"/>
              </a:rPr>
              <a:t> </a:t>
            </a:r>
            <a:r>
              <a:rPr sz="1800" dirty="0">
                <a:latin typeface="Microsoft Sans Serif"/>
                <a:cs typeface="Microsoft Sans Serif"/>
              </a:rPr>
              <a:t>rápida</a:t>
            </a:r>
            <a:r>
              <a:rPr sz="1800" spc="-20"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económica.</a:t>
            </a:r>
            <a:r>
              <a:rPr sz="1800" spc="-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geometría</a:t>
            </a:r>
            <a:r>
              <a:rPr sz="1800" spc="-25" dirty="0">
                <a:latin typeface="Microsoft Sans Serif"/>
                <a:cs typeface="Microsoft Sans Serif"/>
              </a:rPr>
              <a:t> </a:t>
            </a:r>
            <a:r>
              <a:rPr sz="1800" dirty="0">
                <a:latin typeface="Microsoft Sans Serif"/>
                <a:cs typeface="Microsoft Sans Serif"/>
              </a:rPr>
              <a:t>estándar</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broca</a:t>
            </a:r>
            <a:r>
              <a:rPr sz="1800" spc="-15" dirty="0">
                <a:latin typeface="Microsoft Sans Serif"/>
                <a:cs typeface="Microsoft Sans Serif"/>
              </a:rPr>
              <a:t> </a:t>
            </a:r>
            <a:r>
              <a:rPr sz="1800" dirty="0">
                <a:latin typeface="Microsoft Sans Serif"/>
                <a:cs typeface="Microsoft Sans Serif"/>
              </a:rPr>
              <a:t>helicoidal</a:t>
            </a:r>
            <a:r>
              <a:rPr sz="1800" spc="-5"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ilustra</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figura.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nSpc>
                <a:spcPct val="100000"/>
              </a:lnSpc>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cuerpo</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broca</a:t>
            </a:r>
            <a:r>
              <a:rPr sz="1800" spc="-15" dirty="0">
                <a:latin typeface="Microsoft Sans Serif"/>
                <a:cs typeface="Microsoft Sans Serif"/>
              </a:rPr>
              <a:t> </a:t>
            </a:r>
            <a:r>
              <a:rPr sz="1800" dirty="0">
                <a:latin typeface="Microsoft Sans Serif"/>
                <a:cs typeface="Microsoft Sans Serif"/>
              </a:rPr>
              <a:t>tiene</a:t>
            </a:r>
            <a:r>
              <a:rPr sz="1800" spc="-15" dirty="0">
                <a:latin typeface="Microsoft Sans Serif"/>
                <a:cs typeface="Microsoft Sans Serif"/>
              </a:rPr>
              <a:t> </a:t>
            </a:r>
            <a:r>
              <a:rPr sz="1800" dirty="0">
                <a:latin typeface="Microsoft Sans Serif"/>
                <a:cs typeface="Microsoft Sans Serif"/>
              </a:rPr>
              <a:t>dos</a:t>
            </a:r>
            <a:r>
              <a:rPr sz="1800" spc="-20" dirty="0">
                <a:latin typeface="Microsoft Sans Serif"/>
                <a:cs typeface="Microsoft Sans Serif"/>
              </a:rPr>
              <a:t> </a:t>
            </a:r>
            <a:r>
              <a:rPr sz="1800" dirty="0">
                <a:latin typeface="Microsoft Sans Serif"/>
                <a:cs typeface="Microsoft Sans Serif"/>
              </a:rPr>
              <a:t>ranuras o</a:t>
            </a:r>
            <a:r>
              <a:rPr sz="1800" spc="-20" dirty="0">
                <a:latin typeface="Microsoft Sans Serif"/>
                <a:cs typeface="Microsoft Sans Serif"/>
              </a:rPr>
              <a:t> </a:t>
            </a:r>
            <a:r>
              <a:rPr sz="1800" dirty="0">
                <a:latin typeface="Microsoft Sans Serif"/>
                <a:cs typeface="Microsoft Sans Serif"/>
              </a:rPr>
              <a:t>canales</a:t>
            </a:r>
            <a:r>
              <a:rPr sz="1800" spc="5" dirty="0">
                <a:latin typeface="Microsoft Sans Serif"/>
                <a:cs typeface="Microsoft Sans Serif"/>
              </a:rPr>
              <a:t> </a:t>
            </a:r>
            <a:r>
              <a:rPr sz="1800" dirty="0">
                <a:latin typeface="Microsoft Sans Serif"/>
                <a:cs typeface="Microsoft Sans Serif"/>
              </a:rPr>
              <a:t>helicoidales</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hélice</a:t>
            </a:r>
            <a:r>
              <a:rPr sz="1800" spc="-5" dirty="0">
                <a:latin typeface="Microsoft Sans Serif"/>
                <a:cs typeface="Microsoft Sans Serif"/>
              </a:rPr>
              <a:t> </a:t>
            </a:r>
            <a:r>
              <a:rPr sz="1800" dirty="0">
                <a:latin typeface="Microsoft Sans Serif"/>
                <a:cs typeface="Microsoft Sans Serif"/>
              </a:rPr>
              <a:t>deriva</a:t>
            </a:r>
            <a:r>
              <a:rPr sz="1800" spc="-1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nombre</a:t>
            </a:r>
            <a:r>
              <a:rPr sz="1800" spc="-1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broca</a:t>
            </a:r>
            <a:r>
              <a:rPr sz="1800" spc="-10" dirty="0">
                <a:latin typeface="Microsoft Sans Serif"/>
                <a:cs typeface="Microsoft Sans Serif"/>
              </a:rPr>
              <a:t> </a:t>
            </a:r>
            <a:r>
              <a:rPr sz="1800" dirty="0">
                <a:latin typeface="Microsoft Sans Serif"/>
                <a:cs typeface="Microsoft Sans Serif"/>
              </a:rPr>
              <a:t>helicoidal). El</a:t>
            </a:r>
            <a:r>
              <a:rPr sz="1800" spc="-25" dirty="0">
                <a:latin typeface="Microsoft Sans Serif"/>
                <a:cs typeface="Microsoft Sans Serif"/>
              </a:rPr>
              <a:t> </a:t>
            </a:r>
            <a:r>
              <a:rPr sz="1800" dirty="0">
                <a:latin typeface="Microsoft Sans Serif"/>
                <a:cs typeface="Microsoft Sans Serif"/>
              </a:rPr>
              <a:t>ángulo</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ranuras</a:t>
            </a:r>
            <a:r>
              <a:rPr sz="1800" spc="-5" dirty="0">
                <a:latin typeface="Microsoft Sans Serif"/>
                <a:cs typeface="Microsoft Sans Serif"/>
              </a:rPr>
              <a:t> </a:t>
            </a:r>
            <a:r>
              <a:rPr sz="1800" dirty="0">
                <a:latin typeface="Microsoft Sans Serif"/>
                <a:cs typeface="Microsoft Sans Serif"/>
              </a:rPr>
              <a:t>helicoidales</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llama</a:t>
            </a:r>
            <a:r>
              <a:rPr sz="1800" spc="-20" dirty="0">
                <a:latin typeface="Microsoft Sans Serif"/>
                <a:cs typeface="Microsoft Sans Serif"/>
              </a:rPr>
              <a:t> </a:t>
            </a:r>
            <a:r>
              <a:rPr sz="1800" dirty="0">
                <a:latin typeface="Microsoft Sans Serif"/>
                <a:cs typeface="Microsoft Sans Serif"/>
              </a:rPr>
              <a:t>ángulo</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hélice,</a:t>
            </a:r>
            <a:r>
              <a:rPr sz="1800" spc="-5"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valor típico</a:t>
            </a:r>
            <a:r>
              <a:rPr sz="1800" spc="-25" dirty="0">
                <a:latin typeface="Microsoft Sans Serif"/>
                <a:cs typeface="Microsoft Sans Serif"/>
              </a:rPr>
              <a:t> </a:t>
            </a:r>
            <a:r>
              <a:rPr sz="1800" dirty="0">
                <a:latin typeface="Microsoft Sans Serif"/>
                <a:cs typeface="Microsoft Sans Serif"/>
              </a:rPr>
              <a:t>tiene</a:t>
            </a:r>
            <a:r>
              <a:rPr sz="1800" spc="-10" dirty="0">
                <a:latin typeface="Microsoft Sans Serif"/>
                <a:cs typeface="Microsoft Sans Serif"/>
              </a:rPr>
              <a:t> </a:t>
            </a:r>
            <a:r>
              <a:rPr sz="1800" dirty="0">
                <a:latin typeface="Microsoft Sans Serif"/>
                <a:cs typeface="Microsoft Sans Serif"/>
              </a:rPr>
              <a:t>alrededor</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30°.</a:t>
            </a:r>
            <a:endParaRPr sz="1800">
              <a:latin typeface="Microsoft Sans Serif"/>
              <a:cs typeface="Microsoft Sans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857" y="381223"/>
            <a:ext cx="8827873" cy="5790877"/>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3441700" cy="2494915"/>
          </a:xfrm>
          <a:prstGeom prst="rect">
            <a:avLst/>
          </a:prstGeom>
        </p:spPr>
        <p:txBody>
          <a:bodyPr vert="horz" wrap="square" lIns="0" tIns="12700" rIns="0" bIns="0" rtlCol="0">
            <a:spAutoFit/>
          </a:bodyPr>
          <a:lstStyle/>
          <a:p>
            <a:pPr marL="12700" marR="43180">
              <a:lnSpc>
                <a:spcPct val="100000"/>
              </a:lnSpc>
              <a:spcBef>
                <a:spcPts val="100"/>
              </a:spcBef>
            </a:pP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el fresado,</a:t>
            </a:r>
            <a:r>
              <a:rPr sz="1800" spc="20" dirty="0">
                <a:latin typeface="Microsoft Sans Serif"/>
                <a:cs typeface="Microsoft Sans Serif"/>
              </a:rPr>
              <a:t> </a:t>
            </a:r>
            <a:r>
              <a:rPr sz="1800" dirty="0">
                <a:latin typeface="Microsoft Sans Serif"/>
                <a:cs typeface="Microsoft Sans Serif"/>
              </a:rPr>
              <a:t>una </a:t>
            </a:r>
            <a:r>
              <a:rPr sz="1800" spc="-10" dirty="0">
                <a:latin typeface="Microsoft Sans Serif"/>
                <a:cs typeface="Microsoft Sans Serif"/>
              </a:rPr>
              <a:t>herramienta </a:t>
            </a:r>
            <a:r>
              <a:rPr sz="1800" dirty="0">
                <a:latin typeface="Microsoft Sans Serif"/>
                <a:cs typeface="Microsoft Sans Serif"/>
              </a:rPr>
              <a:t>giratoria</a:t>
            </a:r>
            <a:r>
              <a:rPr sz="1800" spc="-50" dirty="0">
                <a:latin typeface="Microsoft Sans Serif"/>
                <a:cs typeface="Microsoft Sans Serif"/>
              </a:rPr>
              <a:t> </a:t>
            </a:r>
            <a:r>
              <a:rPr sz="1800" dirty="0">
                <a:latin typeface="Microsoft Sans Serif"/>
                <a:cs typeface="Microsoft Sans Serif"/>
              </a:rPr>
              <a:t>con</a:t>
            </a:r>
            <a:r>
              <a:rPr sz="1800" spc="-50" dirty="0">
                <a:latin typeface="Microsoft Sans Serif"/>
                <a:cs typeface="Microsoft Sans Serif"/>
              </a:rPr>
              <a:t> </a:t>
            </a:r>
            <a:r>
              <a:rPr sz="1800" dirty="0">
                <a:latin typeface="Microsoft Sans Serif"/>
                <a:cs typeface="Microsoft Sans Serif"/>
              </a:rPr>
              <a:t>múltiples</a:t>
            </a:r>
            <a:r>
              <a:rPr sz="1800" spc="-40" dirty="0">
                <a:latin typeface="Microsoft Sans Serif"/>
                <a:cs typeface="Microsoft Sans Serif"/>
              </a:rPr>
              <a:t> </a:t>
            </a:r>
            <a:r>
              <a:rPr sz="1800" spc="-10" dirty="0">
                <a:latin typeface="Microsoft Sans Serif"/>
                <a:cs typeface="Microsoft Sans Serif"/>
              </a:rPr>
              <a:t>filos </a:t>
            </a:r>
            <a:r>
              <a:rPr sz="1800" dirty="0">
                <a:latin typeface="Microsoft Sans Serif"/>
                <a:cs typeface="Microsoft Sans Serif"/>
              </a:rPr>
              <a:t>cortantes</a:t>
            </a:r>
            <a:r>
              <a:rPr sz="1800" spc="-10"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mueve</a:t>
            </a:r>
            <a:r>
              <a:rPr sz="1800" spc="5" dirty="0">
                <a:latin typeface="Microsoft Sans Serif"/>
                <a:cs typeface="Microsoft Sans Serif"/>
              </a:rPr>
              <a:t> </a:t>
            </a:r>
            <a:r>
              <a:rPr sz="1800" spc="-10" dirty="0">
                <a:latin typeface="Microsoft Sans Serif"/>
                <a:cs typeface="Microsoft Sans Serif"/>
              </a:rPr>
              <a:t>lentamente </a:t>
            </a:r>
            <a:r>
              <a:rPr sz="1800" dirty="0">
                <a:latin typeface="Microsoft Sans Serif"/>
                <a:cs typeface="Microsoft Sans Serif"/>
              </a:rPr>
              <a:t>sobre</a:t>
            </a:r>
            <a:r>
              <a:rPr sz="1800" spc="-20"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material</a:t>
            </a:r>
            <a:r>
              <a:rPr sz="1800" spc="-1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generar</a:t>
            </a:r>
            <a:r>
              <a:rPr sz="1800" spc="-20"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plano</a:t>
            </a:r>
            <a:r>
              <a:rPr sz="1800" spc="-10" dirty="0">
                <a:latin typeface="Microsoft Sans Serif"/>
                <a:cs typeface="Microsoft Sans Serif"/>
              </a:rPr>
              <a:t> </a:t>
            </a:r>
            <a:r>
              <a:rPr sz="1800" dirty="0">
                <a:latin typeface="Microsoft Sans Serif"/>
                <a:cs typeface="Microsoft Sans Serif"/>
              </a:rPr>
              <a:t>o</a:t>
            </a:r>
            <a:r>
              <a:rPr sz="1800" spc="-20"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superficie</a:t>
            </a:r>
            <a:r>
              <a:rPr sz="1800" spc="-10" dirty="0">
                <a:latin typeface="Microsoft Sans Serif"/>
                <a:cs typeface="Microsoft Sans Serif"/>
              </a:rPr>
              <a:t> recta.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nSpc>
                <a:spcPct val="100000"/>
              </a:lnSpc>
            </a:pPr>
            <a:r>
              <a:rPr sz="1800" dirty="0">
                <a:latin typeface="Microsoft Sans Serif"/>
                <a:cs typeface="Microsoft Sans Serif"/>
              </a:rPr>
              <a:t>La</a:t>
            </a:r>
            <a:r>
              <a:rPr sz="1800" spc="-60" dirty="0">
                <a:latin typeface="Microsoft Sans Serif"/>
                <a:cs typeface="Microsoft Sans Serif"/>
              </a:rPr>
              <a:t> </a:t>
            </a:r>
            <a:r>
              <a:rPr sz="1800" dirty="0">
                <a:latin typeface="Microsoft Sans Serif"/>
                <a:cs typeface="Microsoft Sans Serif"/>
              </a:rPr>
              <a:t>dirección</a:t>
            </a:r>
            <a:r>
              <a:rPr sz="1800" spc="-25" dirty="0">
                <a:latin typeface="Microsoft Sans Serif"/>
                <a:cs typeface="Microsoft Sans Serif"/>
              </a:rPr>
              <a:t> </a:t>
            </a:r>
            <a:r>
              <a:rPr sz="1800" dirty="0">
                <a:latin typeface="Microsoft Sans Serif"/>
                <a:cs typeface="Microsoft Sans Serif"/>
              </a:rPr>
              <a:t>del</a:t>
            </a:r>
            <a:r>
              <a:rPr sz="1800" spc="-40" dirty="0">
                <a:latin typeface="Microsoft Sans Serif"/>
                <a:cs typeface="Microsoft Sans Serif"/>
              </a:rPr>
              <a:t> </a:t>
            </a:r>
            <a:r>
              <a:rPr sz="1800" dirty="0">
                <a:latin typeface="Microsoft Sans Serif"/>
                <a:cs typeface="Microsoft Sans Serif"/>
              </a:rPr>
              <a:t>movimiento</a:t>
            </a:r>
            <a:r>
              <a:rPr sz="1800" spc="-4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avance</a:t>
            </a:r>
            <a:r>
              <a:rPr sz="1800" spc="-15"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perpendicular</a:t>
            </a:r>
            <a:r>
              <a:rPr sz="1800" spc="10" dirty="0">
                <a:latin typeface="Microsoft Sans Serif"/>
                <a:cs typeface="Microsoft Sans Serif"/>
              </a:rPr>
              <a:t> </a:t>
            </a:r>
            <a:r>
              <a:rPr sz="1800" dirty="0">
                <a:latin typeface="Microsoft Sans Serif"/>
                <a:cs typeface="Microsoft Sans Serif"/>
              </a:rPr>
              <a:t>al</a:t>
            </a:r>
            <a:r>
              <a:rPr sz="1800" spc="-30" dirty="0">
                <a:latin typeface="Microsoft Sans Serif"/>
                <a:cs typeface="Microsoft Sans Serif"/>
              </a:rPr>
              <a:t> </a:t>
            </a:r>
            <a:r>
              <a:rPr sz="1800" dirty="0">
                <a:latin typeface="Microsoft Sans Serif"/>
                <a:cs typeface="Microsoft Sans Serif"/>
              </a:rPr>
              <a:t>eje</a:t>
            </a:r>
            <a:r>
              <a:rPr sz="1800" spc="-15" dirty="0">
                <a:latin typeface="Microsoft Sans Serif"/>
                <a:cs typeface="Microsoft Sans Serif"/>
              </a:rPr>
              <a:t> </a:t>
            </a:r>
            <a:r>
              <a:rPr sz="1800" spc="-25" dirty="0">
                <a:latin typeface="Microsoft Sans Serif"/>
                <a:cs typeface="Microsoft Sans Serif"/>
              </a:rPr>
              <a:t>de </a:t>
            </a:r>
            <a:r>
              <a:rPr sz="1800" spc="-10" dirty="0">
                <a:latin typeface="Microsoft Sans Serif"/>
                <a:cs typeface="Microsoft Sans Serif"/>
              </a:rPr>
              <a:t>rotación.</a:t>
            </a:r>
            <a:endParaRPr sz="1800">
              <a:latin typeface="Microsoft Sans Serif"/>
              <a:cs typeface="Microsoft Sans Serif"/>
            </a:endParaRPr>
          </a:p>
        </p:txBody>
      </p:sp>
      <p:grpSp>
        <p:nvGrpSpPr>
          <p:cNvPr id="3" name="object 3"/>
          <p:cNvGrpSpPr/>
          <p:nvPr/>
        </p:nvGrpSpPr>
        <p:grpSpPr>
          <a:xfrm>
            <a:off x="0" y="0"/>
            <a:ext cx="9062085" cy="6858000"/>
            <a:chOff x="0" y="0"/>
            <a:chExt cx="9062085" cy="6858000"/>
          </a:xfrm>
        </p:grpSpPr>
        <p:pic>
          <p:nvPicPr>
            <p:cNvPr id="4" name="object 4"/>
            <p:cNvPicPr/>
            <p:nvPr/>
          </p:nvPicPr>
          <p:blipFill>
            <a:blip r:embed="rId2" cstate="print"/>
            <a:stretch>
              <a:fillRect/>
            </a:stretch>
          </p:blipFill>
          <p:spPr>
            <a:xfrm>
              <a:off x="3837432" y="0"/>
              <a:ext cx="5224471" cy="4338749"/>
            </a:xfrm>
            <a:prstGeom prst="rect">
              <a:avLst/>
            </a:prstGeom>
          </p:spPr>
        </p:pic>
        <p:pic>
          <p:nvPicPr>
            <p:cNvPr id="5" name="object 5"/>
            <p:cNvPicPr/>
            <p:nvPr/>
          </p:nvPicPr>
          <p:blipFill>
            <a:blip r:embed="rId3" cstate="print"/>
            <a:stretch>
              <a:fillRect/>
            </a:stretch>
          </p:blipFill>
          <p:spPr>
            <a:xfrm>
              <a:off x="0" y="3047998"/>
              <a:ext cx="3851148" cy="3810000"/>
            </a:xfrm>
            <a:prstGeom prst="rect">
              <a:avLst/>
            </a:prstGeom>
          </p:spPr>
        </p:pic>
      </p:grpSp>
      <p:sp>
        <p:nvSpPr>
          <p:cNvPr id="6" name="object 6"/>
          <p:cNvSpPr txBox="1"/>
          <p:nvPr/>
        </p:nvSpPr>
        <p:spPr>
          <a:xfrm>
            <a:off x="4129278" y="4676394"/>
            <a:ext cx="4595495" cy="1671955"/>
          </a:xfrm>
          <a:prstGeom prst="rect">
            <a:avLst/>
          </a:prstGeom>
        </p:spPr>
        <p:txBody>
          <a:bodyPr vert="horz" wrap="square" lIns="0" tIns="12700" rIns="0" bIns="0" rtlCol="0">
            <a:spAutoFit/>
          </a:bodyPr>
          <a:lstStyle/>
          <a:p>
            <a:pPr marL="12700" marR="194310">
              <a:lnSpc>
                <a:spcPct val="100000"/>
              </a:lnSpc>
              <a:spcBef>
                <a:spcPts val="100"/>
              </a:spcBef>
            </a:pP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movimiento</a:t>
            </a:r>
            <a:r>
              <a:rPr sz="1800" spc="-2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rotación</a:t>
            </a:r>
            <a:r>
              <a:rPr sz="1800" spc="-30" dirty="0">
                <a:latin typeface="Microsoft Sans Serif"/>
                <a:cs typeface="Microsoft Sans Serif"/>
              </a:rPr>
              <a:t> </a:t>
            </a:r>
            <a:r>
              <a:rPr sz="1800" dirty="0">
                <a:latin typeface="Microsoft Sans Serif"/>
                <a:cs typeface="Microsoft Sans Serif"/>
              </a:rPr>
              <a:t>lo</a:t>
            </a:r>
            <a:r>
              <a:rPr sz="1800" spc="-40" dirty="0">
                <a:latin typeface="Microsoft Sans Serif"/>
                <a:cs typeface="Microsoft Sans Serif"/>
              </a:rPr>
              <a:t> </a:t>
            </a:r>
            <a:r>
              <a:rPr sz="1800" dirty="0">
                <a:latin typeface="Microsoft Sans Serif"/>
                <a:cs typeface="Microsoft Sans Serif"/>
              </a:rPr>
              <a:t>proporciona</a:t>
            </a:r>
            <a:r>
              <a:rPr sz="1800" spc="-2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fresal</a:t>
            </a:r>
            <a:r>
              <a:rPr sz="1800" spc="-30" dirty="0">
                <a:latin typeface="Microsoft Sans Serif"/>
                <a:cs typeface="Microsoft Sans Serif"/>
              </a:rPr>
              <a:t> </a:t>
            </a:r>
            <a:r>
              <a:rPr sz="1800" spc="-10" dirty="0">
                <a:latin typeface="Microsoft Sans Serif"/>
                <a:cs typeface="Microsoft Sans Serif"/>
              </a:rPr>
              <a:t>girar.</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nSpc>
                <a:spcPct val="100000"/>
              </a:lnSpc>
            </a:pPr>
            <a:r>
              <a:rPr sz="1800" dirty="0">
                <a:latin typeface="Microsoft Sans Serif"/>
                <a:cs typeface="Microsoft Sans Serif"/>
              </a:rPr>
              <a:t>Hay</a:t>
            </a:r>
            <a:r>
              <a:rPr sz="1800" spc="-20" dirty="0">
                <a:latin typeface="Microsoft Sans Serif"/>
                <a:cs typeface="Microsoft Sans Serif"/>
              </a:rPr>
              <a:t> </a:t>
            </a:r>
            <a:r>
              <a:rPr sz="1800" dirty="0">
                <a:latin typeface="Microsoft Sans Serif"/>
                <a:cs typeface="Microsoft Sans Serif"/>
              </a:rPr>
              <a:t>varias</a:t>
            </a:r>
            <a:r>
              <a:rPr sz="1800" spc="-5" dirty="0">
                <a:latin typeface="Microsoft Sans Serif"/>
                <a:cs typeface="Microsoft Sans Serif"/>
              </a:rPr>
              <a:t> </a:t>
            </a:r>
            <a:r>
              <a:rPr sz="1800" dirty="0">
                <a:latin typeface="Microsoft Sans Serif"/>
                <a:cs typeface="Microsoft Sans Serif"/>
              </a:rPr>
              <a:t>formas</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fresado,</a:t>
            </a:r>
            <a:r>
              <a:rPr sz="1800" spc="-5" dirty="0">
                <a:latin typeface="Microsoft Sans Serif"/>
                <a:cs typeface="Microsoft Sans Serif"/>
              </a:rPr>
              <a:t> </a:t>
            </a:r>
            <a:r>
              <a:rPr sz="1800" dirty="0">
                <a:latin typeface="Microsoft Sans Serif"/>
                <a:cs typeface="Microsoft Sans Serif"/>
              </a:rPr>
              <a:t>siendo</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spc="-25" dirty="0">
                <a:latin typeface="Microsoft Sans Serif"/>
                <a:cs typeface="Microsoft Sans Serif"/>
              </a:rPr>
              <a:t>dos </a:t>
            </a:r>
            <a:r>
              <a:rPr sz="1800" dirty="0">
                <a:latin typeface="Microsoft Sans Serif"/>
                <a:cs typeface="Microsoft Sans Serif"/>
              </a:rPr>
              <a:t>básicas</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fresado</a:t>
            </a:r>
            <a:r>
              <a:rPr sz="1800" spc="-10" dirty="0">
                <a:latin typeface="Microsoft Sans Serif"/>
                <a:cs typeface="Microsoft Sans Serif"/>
              </a:rPr>
              <a:t> </a:t>
            </a:r>
            <a:r>
              <a:rPr sz="1800" dirty="0">
                <a:latin typeface="Microsoft Sans Serif"/>
                <a:cs typeface="Microsoft Sans Serif"/>
              </a:rPr>
              <a:t>periférico</a:t>
            </a:r>
            <a:r>
              <a:rPr sz="1800" spc="-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fresado</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frente como</a:t>
            </a:r>
            <a:r>
              <a:rPr sz="1800" spc="-10" dirty="0">
                <a:latin typeface="Microsoft Sans Serif"/>
                <a:cs typeface="Microsoft Sans Serif"/>
              </a:rPr>
              <a:t> </a:t>
            </a:r>
            <a:r>
              <a:rPr sz="1800" dirty="0">
                <a:latin typeface="Microsoft Sans Serif"/>
                <a:cs typeface="Microsoft Sans Serif"/>
              </a:rPr>
              <a:t>se muestra</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la figura</a:t>
            </a:r>
            <a:r>
              <a:rPr sz="1800" spc="5" dirty="0">
                <a:latin typeface="Microsoft Sans Serif"/>
                <a:cs typeface="Microsoft Sans Serif"/>
              </a:rPr>
              <a:t> </a:t>
            </a:r>
            <a:r>
              <a:rPr sz="1800" dirty="0">
                <a:latin typeface="Microsoft Sans Serif"/>
                <a:cs typeface="Microsoft Sans Serif"/>
              </a:rPr>
              <a:t>(c) y</a:t>
            </a:r>
            <a:r>
              <a:rPr sz="1800" spc="-5" dirty="0">
                <a:latin typeface="Microsoft Sans Serif"/>
                <a:cs typeface="Microsoft Sans Serif"/>
              </a:rPr>
              <a:t> </a:t>
            </a:r>
            <a:r>
              <a:rPr sz="1800" spc="-20" dirty="0">
                <a:latin typeface="Microsoft Sans Serif"/>
                <a:cs typeface="Microsoft Sans Serif"/>
              </a:rPr>
              <a:t>(d).</a:t>
            </a:r>
            <a:endParaRPr sz="1800">
              <a:latin typeface="Microsoft Sans Serif"/>
              <a:cs typeface="Microsoft Sans Serif"/>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767" y="26923"/>
            <a:ext cx="4555490" cy="299720"/>
          </a:xfrm>
          <a:prstGeom prst="rect">
            <a:avLst/>
          </a:prstGeom>
        </p:spPr>
        <p:txBody>
          <a:bodyPr vert="horz" wrap="square" lIns="0" tIns="12700" rIns="0" bIns="0" rtlCol="0">
            <a:spAutoFit/>
          </a:bodyPr>
          <a:lstStyle/>
          <a:p>
            <a:pPr marL="12700">
              <a:lnSpc>
                <a:spcPct val="100000"/>
              </a:lnSpc>
              <a:spcBef>
                <a:spcPts val="100"/>
              </a:spcBef>
            </a:pPr>
            <a:r>
              <a:rPr sz="1800" u="none" dirty="0"/>
              <a:t>Operaciones</a:t>
            </a:r>
            <a:r>
              <a:rPr sz="1800" u="none" spc="-20" dirty="0"/>
              <a:t> </a:t>
            </a:r>
            <a:r>
              <a:rPr sz="1800" u="none" dirty="0"/>
              <a:t>relacionadas</a:t>
            </a:r>
            <a:r>
              <a:rPr sz="1800" u="none" spc="-20" dirty="0"/>
              <a:t> </a:t>
            </a:r>
            <a:r>
              <a:rPr sz="1800" u="none" dirty="0"/>
              <a:t>con</a:t>
            </a:r>
            <a:r>
              <a:rPr sz="1800" u="none" spc="-35" dirty="0"/>
              <a:t> </a:t>
            </a:r>
            <a:r>
              <a:rPr sz="1800" u="none" dirty="0"/>
              <a:t>el</a:t>
            </a:r>
            <a:r>
              <a:rPr sz="1800" u="none" spc="-45" dirty="0"/>
              <a:t> </a:t>
            </a:r>
            <a:r>
              <a:rPr sz="1800" u="none" spc="-10" dirty="0"/>
              <a:t>agujereado</a:t>
            </a:r>
            <a:endParaRPr sz="1800"/>
          </a:p>
        </p:txBody>
      </p:sp>
      <p:sp>
        <p:nvSpPr>
          <p:cNvPr id="3" name="object 3"/>
          <p:cNvSpPr txBox="1"/>
          <p:nvPr/>
        </p:nvSpPr>
        <p:spPr>
          <a:xfrm>
            <a:off x="67767" y="577342"/>
            <a:ext cx="8853170" cy="6122670"/>
          </a:xfrm>
          <a:prstGeom prst="rect">
            <a:avLst/>
          </a:prstGeom>
        </p:spPr>
        <p:txBody>
          <a:bodyPr vert="horz" wrap="square" lIns="0" tIns="12065" rIns="0" bIns="0" rtlCol="0">
            <a:spAutoFit/>
          </a:bodyPr>
          <a:lstStyle/>
          <a:p>
            <a:pPr marL="12700">
              <a:lnSpc>
                <a:spcPct val="100000"/>
              </a:lnSpc>
              <a:spcBef>
                <a:spcPts val="95"/>
              </a:spcBef>
            </a:pPr>
            <a:r>
              <a:rPr sz="1600" spc="-10" dirty="0">
                <a:latin typeface="Microsoft Sans Serif"/>
                <a:cs typeface="Microsoft Sans Serif"/>
              </a:rPr>
              <a:t>Varias</a:t>
            </a:r>
            <a:r>
              <a:rPr sz="1600" spc="-25" dirty="0">
                <a:latin typeface="Microsoft Sans Serif"/>
                <a:cs typeface="Microsoft Sans Serif"/>
              </a:rPr>
              <a:t> </a:t>
            </a:r>
            <a:r>
              <a:rPr sz="1600" dirty="0">
                <a:latin typeface="Microsoft Sans Serif"/>
                <a:cs typeface="Microsoft Sans Serif"/>
              </a:rPr>
              <a:t>operaciones</a:t>
            </a:r>
            <a:r>
              <a:rPr sz="1600" spc="-35" dirty="0">
                <a:latin typeface="Microsoft Sans Serif"/>
                <a:cs typeface="Microsoft Sans Serif"/>
              </a:rPr>
              <a:t> </a:t>
            </a:r>
            <a:r>
              <a:rPr sz="1600" dirty="0">
                <a:latin typeface="Microsoft Sans Serif"/>
                <a:cs typeface="Microsoft Sans Serif"/>
              </a:rPr>
              <a:t>se</a:t>
            </a:r>
            <a:r>
              <a:rPr sz="1600" spc="-30" dirty="0">
                <a:latin typeface="Microsoft Sans Serif"/>
                <a:cs typeface="Microsoft Sans Serif"/>
              </a:rPr>
              <a:t> </a:t>
            </a:r>
            <a:r>
              <a:rPr sz="1600" dirty="0">
                <a:latin typeface="Microsoft Sans Serif"/>
                <a:cs typeface="Microsoft Sans Serif"/>
              </a:rPr>
              <a:t>relacionan</a:t>
            </a:r>
            <a:r>
              <a:rPr sz="1600" spc="-40" dirty="0">
                <a:latin typeface="Microsoft Sans Serif"/>
                <a:cs typeface="Microsoft Sans Serif"/>
              </a:rPr>
              <a:t> </a:t>
            </a:r>
            <a:r>
              <a:rPr sz="1600" dirty="0">
                <a:latin typeface="Microsoft Sans Serif"/>
                <a:cs typeface="Microsoft Sans Serif"/>
              </a:rPr>
              <a:t>con</a:t>
            </a:r>
            <a:r>
              <a:rPr sz="1600" spc="-30"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spc="-10" dirty="0">
                <a:latin typeface="Microsoft Sans Serif"/>
                <a:cs typeface="Microsoft Sans Serif"/>
              </a:rPr>
              <a:t>agujereado.</a:t>
            </a:r>
            <a:endParaRPr sz="1600">
              <a:latin typeface="Microsoft Sans Serif"/>
              <a:cs typeface="Microsoft Sans Serif"/>
            </a:endParaRPr>
          </a:p>
          <a:p>
            <a:pPr marL="12700" marR="467359">
              <a:lnSpc>
                <a:spcPct val="100000"/>
              </a:lnSpc>
            </a:pPr>
            <a:r>
              <a:rPr sz="1600" dirty="0">
                <a:latin typeface="Microsoft Sans Serif"/>
                <a:cs typeface="Microsoft Sans Serif"/>
              </a:rPr>
              <a:t>Primero</a:t>
            </a:r>
            <a:r>
              <a:rPr sz="1600" spc="-25" dirty="0">
                <a:latin typeface="Microsoft Sans Serif"/>
                <a:cs typeface="Microsoft Sans Serif"/>
              </a:rPr>
              <a:t> </a:t>
            </a:r>
            <a:r>
              <a:rPr sz="1600" dirty="0">
                <a:latin typeface="Microsoft Sans Serif"/>
                <a:cs typeface="Microsoft Sans Serif"/>
              </a:rPr>
              <a:t>debe</a:t>
            </a:r>
            <a:r>
              <a:rPr sz="1600" spc="-35" dirty="0">
                <a:latin typeface="Microsoft Sans Serif"/>
                <a:cs typeface="Microsoft Sans Serif"/>
              </a:rPr>
              <a:t> </a:t>
            </a:r>
            <a:r>
              <a:rPr sz="1600" dirty="0">
                <a:latin typeface="Microsoft Sans Serif"/>
                <a:cs typeface="Microsoft Sans Serif"/>
              </a:rPr>
              <a:t>hacerse</a:t>
            </a:r>
            <a:r>
              <a:rPr sz="1600" spc="-20" dirty="0">
                <a:latin typeface="Microsoft Sans Serif"/>
                <a:cs typeface="Microsoft Sans Serif"/>
              </a:rPr>
              <a:t> </a:t>
            </a:r>
            <a:r>
              <a:rPr sz="1600" dirty="0">
                <a:latin typeface="Microsoft Sans Serif"/>
                <a:cs typeface="Microsoft Sans Serif"/>
              </a:rPr>
              <a:t>un</a:t>
            </a:r>
            <a:r>
              <a:rPr sz="1600" spc="-35" dirty="0">
                <a:latin typeface="Microsoft Sans Serif"/>
                <a:cs typeface="Microsoft Sans Serif"/>
              </a:rPr>
              <a:t> </a:t>
            </a:r>
            <a:r>
              <a:rPr sz="1600" dirty="0">
                <a:latin typeface="Microsoft Sans Serif"/>
                <a:cs typeface="Microsoft Sans Serif"/>
              </a:rPr>
              <a:t>agujero</a:t>
            </a:r>
            <a:r>
              <a:rPr sz="1600" spc="-20" dirty="0">
                <a:latin typeface="Microsoft Sans Serif"/>
                <a:cs typeface="Microsoft Sans Serif"/>
              </a:rPr>
              <a:t> </a:t>
            </a:r>
            <a:r>
              <a:rPr sz="1600" dirty="0">
                <a:latin typeface="Microsoft Sans Serif"/>
                <a:cs typeface="Microsoft Sans Serif"/>
              </a:rPr>
              <a:t>por</a:t>
            </a:r>
            <a:r>
              <a:rPr sz="1600" spc="-25" dirty="0">
                <a:latin typeface="Microsoft Sans Serif"/>
                <a:cs typeface="Microsoft Sans Serif"/>
              </a:rPr>
              <a:t> </a:t>
            </a:r>
            <a:r>
              <a:rPr sz="1600" dirty="0">
                <a:latin typeface="Microsoft Sans Serif"/>
                <a:cs typeface="Microsoft Sans Serif"/>
              </a:rPr>
              <a:t>agujereado</a:t>
            </a:r>
            <a:r>
              <a:rPr sz="1600" spc="-35" dirty="0">
                <a:latin typeface="Microsoft Sans Serif"/>
                <a:cs typeface="Microsoft Sans Serif"/>
              </a:rPr>
              <a:t> </a:t>
            </a:r>
            <a:r>
              <a:rPr sz="1600" dirty="0">
                <a:latin typeface="Microsoft Sans Serif"/>
                <a:cs typeface="Microsoft Sans Serif"/>
              </a:rPr>
              <a:t>y</a:t>
            </a:r>
            <a:r>
              <a:rPr sz="1600" spc="-30" dirty="0">
                <a:latin typeface="Microsoft Sans Serif"/>
                <a:cs typeface="Microsoft Sans Serif"/>
              </a:rPr>
              <a:t> </a:t>
            </a:r>
            <a:r>
              <a:rPr sz="1600" dirty="0">
                <a:latin typeface="Microsoft Sans Serif"/>
                <a:cs typeface="Microsoft Sans Serif"/>
              </a:rPr>
              <a:t>después</a:t>
            </a:r>
            <a:r>
              <a:rPr sz="1600" spc="-20" dirty="0">
                <a:latin typeface="Microsoft Sans Serif"/>
                <a:cs typeface="Microsoft Sans Serif"/>
              </a:rPr>
              <a:t> </a:t>
            </a:r>
            <a:r>
              <a:rPr sz="1600" dirty="0">
                <a:latin typeface="Microsoft Sans Serif"/>
                <a:cs typeface="Microsoft Sans Serif"/>
              </a:rPr>
              <a:t>mortificarse</a:t>
            </a:r>
            <a:r>
              <a:rPr sz="1600" spc="-20" dirty="0">
                <a:latin typeface="Microsoft Sans Serif"/>
                <a:cs typeface="Microsoft Sans Serif"/>
              </a:rPr>
              <a:t> </a:t>
            </a:r>
            <a:r>
              <a:rPr sz="1600" dirty="0">
                <a:latin typeface="Microsoft Sans Serif"/>
                <a:cs typeface="Microsoft Sans Serif"/>
              </a:rPr>
              <a:t>por</a:t>
            </a:r>
            <a:r>
              <a:rPr sz="1600" spc="-25" dirty="0">
                <a:latin typeface="Microsoft Sans Serif"/>
                <a:cs typeface="Microsoft Sans Serif"/>
              </a:rPr>
              <a:t> </a:t>
            </a:r>
            <a:r>
              <a:rPr sz="1600" dirty="0">
                <a:latin typeface="Microsoft Sans Serif"/>
                <a:cs typeface="Microsoft Sans Serif"/>
              </a:rPr>
              <a:t>alguna</a:t>
            </a:r>
            <a:r>
              <a:rPr sz="1600" spc="-35"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spc="-10" dirty="0">
                <a:latin typeface="Microsoft Sans Serif"/>
                <a:cs typeface="Microsoft Sans Serif"/>
              </a:rPr>
              <a:t>estas operaciones.</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marR="5080" algn="just">
              <a:lnSpc>
                <a:spcPct val="100000"/>
              </a:lnSpc>
            </a:pPr>
            <a:r>
              <a:rPr sz="1600" dirty="0">
                <a:latin typeface="Microsoft Sans Serif"/>
                <a:cs typeface="Microsoft Sans Serif"/>
              </a:rPr>
              <a:t>(a)</a:t>
            </a:r>
            <a:r>
              <a:rPr sz="1600" spc="-5" dirty="0">
                <a:latin typeface="Microsoft Sans Serif"/>
                <a:cs typeface="Microsoft Sans Serif"/>
              </a:rPr>
              <a:t> </a:t>
            </a:r>
            <a:r>
              <a:rPr sz="1600" dirty="0">
                <a:latin typeface="Microsoft Sans Serif"/>
                <a:cs typeface="Microsoft Sans Serif"/>
              </a:rPr>
              <a:t>Escariado.</a:t>
            </a:r>
            <a:r>
              <a:rPr sz="1600" spc="385"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usa</a:t>
            </a:r>
            <a:r>
              <a:rPr sz="1600" spc="-25" dirty="0">
                <a:latin typeface="Microsoft Sans Serif"/>
                <a:cs typeface="Microsoft Sans Serif"/>
              </a:rPr>
              <a:t> </a:t>
            </a:r>
            <a:r>
              <a:rPr sz="1600" dirty="0">
                <a:latin typeface="Microsoft Sans Serif"/>
                <a:cs typeface="Microsoft Sans Serif"/>
              </a:rPr>
              <a:t>para: agrandar </a:t>
            </a:r>
            <a:r>
              <a:rPr sz="1600" spc="-10" dirty="0">
                <a:latin typeface="Microsoft Sans Serif"/>
                <a:cs typeface="Microsoft Sans Serif"/>
              </a:rPr>
              <a:t>ligeramente</a:t>
            </a:r>
            <a:r>
              <a:rPr sz="1600" spc="-25" dirty="0">
                <a:latin typeface="Microsoft Sans Serif"/>
                <a:cs typeface="Microsoft Sans Serif"/>
              </a:rPr>
              <a:t> </a:t>
            </a:r>
            <a:r>
              <a:rPr sz="1600" dirty="0">
                <a:latin typeface="Microsoft Sans Serif"/>
                <a:cs typeface="Microsoft Sans Serif"/>
              </a:rPr>
              <a:t>un</a:t>
            </a:r>
            <a:r>
              <a:rPr sz="1600" spc="-10" dirty="0">
                <a:latin typeface="Microsoft Sans Serif"/>
                <a:cs typeface="Microsoft Sans Serif"/>
              </a:rPr>
              <a:t> </a:t>
            </a:r>
            <a:r>
              <a:rPr sz="1600" dirty="0">
                <a:latin typeface="Microsoft Sans Serif"/>
                <a:cs typeface="Microsoft Sans Serif"/>
              </a:rPr>
              <a:t>agujero,</a:t>
            </a:r>
            <a:r>
              <a:rPr sz="1600" spc="-20" dirty="0">
                <a:latin typeface="Microsoft Sans Serif"/>
                <a:cs typeface="Microsoft Sans Serif"/>
              </a:rPr>
              <a:t> </a:t>
            </a:r>
            <a:r>
              <a:rPr sz="1600" dirty="0">
                <a:latin typeface="Microsoft Sans Serif"/>
                <a:cs typeface="Microsoft Sans Serif"/>
              </a:rPr>
              <a:t>suministrar</a:t>
            </a:r>
            <a:r>
              <a:rPr sz="1600" spc="-15" dirty="0">
                <a:latin typeface="Microsoft Sans Serif"/>
                <a:cs typeface="Microsoft Sans Serif"/>
              </a:rPr>
              <a:t> </a:t>
            </a:r>
            <a:r>
              <a:rPr sz="1600" dirty="0">
                <a:latin typeface="Microsoft Sans Serif"/>
                <a:cs typeface="Microsoft Sans Serif"/>
              </a:rPr>
              <a:t>una</a:t>
            </a:r>
            <a:r>
              <a:rPr sz="1600" spc="-20" dirty="0">
                <a:latin typeface="Microsoft Sans Serif"/>
                <a:cs typeface="Microsoft Sans Serif"/>
              </a:rPr>
              <a:t> </a:t>
            </a:r>
            <a:r>
              <a:rPr sz="1600" dirty="0">
                <a:latin typeface="Microsoft Sans Serif"/>
                <a:cs typeface="Microsoft Sans Serif"/>
              </a:rPr>
              <a:t>mejor</a:t>
            </a:r>
            <a:r>
              <a:rPr sz="1600" spc="-15" dirty="0">
                <a:latin typeface="Microsoft Sans Serif"/>
                <a:cs typeface="Microsoft Sans Serif"/>
              </a:rPr>
              <a:t> </a:t>
            </a:r>
            <a:r>
              <a:rPr sz="1600" dirty="0">
                <a:latin typeface="Microsoft Sans Serif"/>
                <a:cs typeface="Microsoft Sans Serif"/>
              </a:rPr>
              <a:t>tolerancia</a:t>
            </a:r>
            <a:r>
              <a:rPr sz="1600" spc="-20" dirty="0">
                <a:latin typeface="Microsoft Sans Serif"/>
                <a:cs typeface="Microsoft Sans Serif"/>
              </a:rPr>
              <a:t> </a:t>
            </a:r>
            <a:r>
              <a:rPr sz="1600" spc="-25" dirty="0">
                <a:latin typeface="Microsoft Sans Serif"/>
                <a:cs typeface="Microsoft Sans Serif"/>
              </a:rPr>
              <a:t>en </a:t>
            </a:r>
            <a:r>
              <a:rPr sz="1600" dirty="0">
                <a:latin typeface="Microsoft Sans Serif"/>
                <a:cs typeface="Microsoft Sans Serif"/>
              </a:rPr>
              <a:t>su</a:t>
            </a:r>
            <a:r>
              <a:rPr sz="1600" spc="-30" dirty="0">
                <a:latin typeface="Microsoft Sans Serif"/>
                <a:cs typeface="Microsoft Sans Serif"/>
              </a:rPr>
              <a:t> </a:t>
            </a:r>
            <a:r>
              <a:rPr sz="1600" dirty="0">
                <a:latin typeface="Microsoft Sans Serif"/>
                <a:cs typeface="Microsoft Sans Serif"/>
              </a:rPr>
              <a:t>diámetro</a:t>
            </a:r>
            <a:r>
              <a:rPr sz="1600" spc="-20" dirty="0">
                <a:latin typeface="Microsoft Sans Serif"/>
                <a:cs typeface="Microsoft Sans Serif"/>
              </a:rPr>
              <a:t> </a:t>
            </a:r>
            <a:r>
              <a:rPr sz="1600" dirty="0">
                <a:latin typeface="Microsoft Sans Serif"/>
                <a:cs typeface="Microsoft Sans Serif"/>
              </a:rPr>
              <a:t>y</a:t>
            </a:r>
            <a:r>
              <a:rPr sz="1600" spc="-5" dirty="0">
                <a:latin typeface="Microsoft Sans Serif"/>
                <a:cs typeface="Microsoft Sans Serif"/>
              </a:rPr>
              <a:t> </a:t>
            </a:r>
            <a:r>
              <a:rPr sz="1600" dirty="0">
                <a:latin typeface="Microsoft Sans Serif"/>
                <a:cs typeface="Microsoft Sans Serif"/>
              </a:rPr>
              <a:t>mejorar</a:t>
            </a:r>
            <a:r>
              <a:rPr sz="1600" spc="-25" dirty="0">
                <a:latin typeface="Microsoft Sans Serif"/>
                <a:cs typeface="Microsoft Sans Serif"/>
              </a:rPr>
              <a:t> </a:t>
            </a:r>
            <a:r>
              <a:rPr sz="1600" dirty="0">
                <a:latin typeface="Microsoft Sans Serif"/>
                <a:cs typeface="Microsoft Sans Serif"/>
              </a:rPr>
              <a:t>su</a:t>
            </a:r>
            <a:r>
              <a:rPr sz="1600" spc="-30" dirty="0">
                <a:latin typeface="Microsoft Sans Serif"/>
                <a:cs typeface="Microsoft Sans Serif"/>
              </a:rPr>
              <a:t> </a:t>
            </a:r>
            <a:r>
              <a:rPr sz="1600" dirty="0">
                <a:latin typeface="Microsoft Sans Serif"/>
                <a:cs typeface="Microsoft Sans Serif"/>
              </a:rPr>
              <a:t>acabado</a:t>
            </a:r>
            <a:r>
              <a:rPr sz="1600" spc="-25" dirty="0">
                <a:latin typeface="Microsoft Sans Serif"/>
                <a:cs typeface="Microsoft Sans Serif"/>
              </a:rPr>
              <a:t> </a:t>
            </a:r>
            <a:r>
              <a:rPr sz="1600" dirty="0">
                <a:latin typeface="Microsoft Sans Serif"/>
                <a:cs typeface="Microsoft Sans Serif"/>
              </a:rPr>
              <a:t>superficial.</a:t>
            </a:r>
            <a:r>
              <a:rPr sz="1600" spc="-35"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herramienta</a:t>
            </a:r>
            <a:r>
              <a:rPr sz="1600" spc="-5" dirty="0">
                <a:latin typeface="Microsoft Sans Serif"/>
                <a:cs typeface="Microsoft Sans Serif"/>
              </a:rPr>
              <a:t> </a:t>
            </a:r>
            <a:r>
              <a:rPr sz="1600" dirty="0">
                <a:latin typeface="Microsoft Sans Serif"/>
                <a:cs typeface="Microsoft Sans Serif"/>
              </a:rPr>
              <a:t>se</a:t>
            </a:r>
            <a:r>
              <a:rPr sz="1600" spc="-25" dirty="0">
                <a:latin typeface="Microsoft Sans Serif"/>
                <a:cs typeface="Microsoft Sans Serif"/>
              </a:rPr>
              <a:t> </a:t>
            </a:r>
            <a:r>
              <a:rPr sz="1600" dirty="0">
                <a:latin typeface="Microsoft Sans Serif"/>
                <a:cs typeface="Microsoft Sans Serif"/>
              </a:rPr>
              <a:t>llama</a:t>
            </a:r>
            <a:r>
              <a:rPr sz="1600" spc="-35" dirty="0">
                <a:latin typeface="Microsoft Sans Serif"/>
                <a:cs typeface="Microsoft Sans Serif"/>
              </a:rPr>
              <a:t> </a:t>
            </a:r>
            <a:r>
              <a:rPr sz="1600" dirty="0">
                <a:latin typeface="Microsoft Sans Serif"/>
                <a:cs typeface="Microsoft Sans Serif"/>
              </a:rPr>
              <a:t>escariador</a:t>
            </a:r>
            <a:r>
              <a:rPr sz="1600" spc="-25"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cual</a:t>
            </a:r>
            <a:r>
              <a:rPr sz="1600" spc="-30" dirty="0">
                <a:latin typeface="Microsoft Sans Serif"/>
                <a:cs typeface="Microsoft Sans Serif"/>
              </a:rPr>
              <a:t> </a:t>
            </a:r>
            <a:r>
              <a:rPr sz="1600" dirty="0">
                <a:latin typeface="Microsoft Sans Serif"/>
                <a:cs typeface="Microsoft Sans Serif"/>
              </a:rPr>
              <a:t>tiene</a:t>
            </a:r>
            <a:r>
              <a:rPr sz="1600" spc="-30" dirty="0">
                <a:latin typeface="Microsoft Sans Serif"/>
                <a:cs typeface="Microsoft Sans Serif"/>
              </a:rPr>
              <a:t> </a:t>
            </a:r>
            <a:r>
              <a:rPr sz="1600" spc="-25" dirty="0">
                <a:latin typeface="Microsoft Sans Serif"/>
                <a:cs typeface="Microsoft Sans Serif"/>
              </a:rPr>
              <a:t>por </a:t>
            </a:r>
            <a:r>
              <a:rPr sz="1600" dirty="0">
                <a:latin typeface="Microsoft Sans Serif"/>
                <a:cs typeface="Microsoft Sans Serif"/>
              </a:rPr>
              <a:t>lo</a:t>
            </a:r>
            <a:r>
              <a:rPr sz="1600" spc="-35" dirty="0">
                <a:latin typeface="Microsoft Sans Serif"/>
                <a:cs typeface="Microsoft Sans Serif"/>
              </a:rPr>
              <a:t> </a:t>
            </a:r>
            <a:r>
              <a:rPr sz="1600" dirty="0">
                <a:latin typeface="Microsoft Sans Serif"/>
                <a:cs typeface="Microsoft Sans Serif"/>
              </a:rPr>
              <a:t>general</a:t>
            </a:r>
            <a:r>
              <a:rPr sz="1600" spc="-30" dirty="0">
                <a:latin typeface="Microsoft Sans Serif"/>
                <a:cs typeface="Microsoft Sans Serif"/>
              </a:rPr>
              <a:t> </a:t>
            </a:r>
            <a:r>
              <a:rPr sz="1600" dirty="0">
                <a:latin typeface="Microsoft Sans Serif"/>
                <a:cs typeface="Microsoft Sans Serif"/>
              </a:rPr>
              <a:t>ranuras</a:t>
            </a:r>
            <a:r>
              <a:rPr sz="1600" spc="-20" dirty="0">
                <a:latin typeface="Microsoft Sans Serif"/>
                <a:cs typeface="Microsoft Sans Serif"/>
              </a:rPr>
              <a:t> </a:t>
            </a:r>
            <a:r>
              <a:rPr sz="1600" spc="-10" dirty="0">
                <a:latin typeface="Microsoft Sans Serif"/>
                <a:cs typeface="Microsoft Sans Serif"/>
              </a:rPr>
              <a:t>rectas.</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algn="just">
              <a:lnSpc>
                <a:spcPct val="100000"/>
              </a:lnSpc>
            </a:pPr>
            <a:r>
              <a:rPr sz="1600" dirty="0">
                <a:latin typeface="Microsoft Sans Serif"/>
                <a:cs typeface="Microsoft Sans Serif"/>
              </a:rPr>
              <a:t>(b)</a:t>
            </a:r>
            <a:r>
              <a:rPr sz="1600" spc="-5" dirty="0">
                <a:latin typeface="Microsoft Sans Serif"/>
                <a:cs typeface="Microsoft Sans Serif"/>
              </a:rPr>
              <a:t> </a:t>
            </a:r>
            <a:r>
              <a:rPr sz="1600" dirty="0">
                <a:latin typeface="Microsoft Sans Serif"/>
                <a:cs typeface="Microsoft Sans Serif"/>
              </a:rPr>
              <a:t>Roscado</a:t>
            </a:r>
            <a:r>
              <a:rPr sz="1600" spc="-15" dirty="0">
                <a:latin typeface="Microsoft Sans Serif"/>
                <a:cs typeface="Microsoft Sans Serif"/>
              </a:rPr>
              <a:t> </a:t>
            </a:r>
            <a:r>
              <a:rPr sz="1600" dirty="0">
                <a:latin typeface="Microsoft Sans Serif"/>
                <a:cs typeface="Microsoft Sans Serif"/>
              </a:rPr>
              <a:t>interior.</a:t>
            </a:r>
            <a:r>
              <a:rPr sz="1600" spc="409" dirty="0">
                <a:latin typeface="Microsoft Sans Serif"/>
                <a:cs typeface="Microsoft Sans Serif"/>
              </a:rPr>
              <a:t> </a:t>
            </a:r>
            <a:r>
              <a:rPr sz="1600" dirty="0">
                <a:latin typeface="Microsoft Sans Serif"/>
                <a:cs typeface="Microsoft Sans Serif"/>
              </a:rPr>
              <a:t>Esta</a:t>
            </a:r>
            <a:r>
              <a:rPr sz="1600" spc="-15" dirty="0">
                <a:latin typeface="Microsoft Sans Serif"/>
                <a:cs typeface="Microsoft Sans Serif"/>
              </a:rPr>
              <a:t> </a:t>
            </a:r>
            <a:r>
              <a:rPr sz="1600" dirty="0">
                <a:latin typeface="Microsoft Sans Serif"/>
                <a:cs typeface="Microsoft Sans Serif"/>
              </a:rPr>
              <a:t>operación</a:t>
            </a:r>
            <a:r>
              <a:rPr sz="1600" spc="-15" dirty="0">
                <a:latin typeface="Microsoft Sans Serif"/>
                <a:cs typeface="Microsoft Sans Serif"/>
              </a:rPr>
              <a:t> </a:t>
            </a:r>
            <a:r>
              <a:rPr sz="1600" dirty="0">
                <a:latin typeface="Microsoft Sans Serif"/>
                <a:cs typeface="Microsoft Sans Serif"/>
              </a:rPr>
              <a:t>se</a:t>
            </a:r>
            <a:r>
              <a:rPr sz="1600" spc="-15" dirty="0">
                <a:latin typeface="Microsoft Sans Serif"/>
                <a:cs typeface="Microsoft Sans Serif"/>
              </a:rPr>
              <a:t> </a:t>
            </a:r>
            <a:r>
              <a:rPr sz="1600" dirty="0">
                <a:latin typeface="Microsoft Sans Serif"/>
                <a:cs typeface="Microsoft Sans Serif"/>
              </a:rPr>
              <a:t>realiza</a:t>
            </a:r>
            <a:r>
              <a:rPr sz="1600" spc="-25" dirty="0">
                <a:latin typeface="Microsoft Sans Serif"/>
                <a:cs typeface="Microsoft Sans Serif"/>
              </a:rPr>
              <a:t> </a:t>
            </a:r>
            <a:r>
              <a:rPr sz="1600" dirty="0">
                <a:latin typeface="Microsoft Sans Serif"/>
                <a:cs typeface="Microsoft Sans Serif"/>
              </a:rPr>
              <a:t>por</a:t>
            </a:r>
            <a:r>
              <a:rPr sz="1600" spc="5" dirty="0">
                <a:latin typeface="Microsoft Sans Serif"/>
                <a:cs typeface="Microsoft Sans Serif"/>
              </a:rPr>
              <a:t> </a:t>
            </a:r>
            <a:r>
              <a:rPr sz="1600" dirty="0">
                <a:latin typeface="Microsoft Sans Serif"/>
                <a:cs typeface="Microsoft Sans Serif"/>
              </a:rPr>
              <a:t>medio</a:t>
            </a:r>
            <a:r>
              <a:rPr sz="1600" spc="-1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un</a:t>
            </a:r>
            <a:r>
              <a:rPr sz="1600" spc="-15" dirty="0">
                <a:latin typeface="Microsoft Sans Serif"/>
                <a:cs typeface="Microsoft Sans Serif"/>
              </a:rPr>
              <a:t> </a:t>
            </a:r>
            <a:r>
              <a:rPr sz="1600" dirty="0">
                <a:latin typeface="Microsoft Sans Serif"/>
                <a:cs typeface="Microsoft Sans Serif"/>
              </a:rPr>
              <a:t>macho</a:t>
            </a:r>
            <a:r>
              <a:rPr sz="1600" spc="-5" dirty="0">
                <a:latin typeface="Microsoft Sans Serif"/>
                <a:cs typeface="Microsoft Sans Serif"/>
              </a:rPr>
              <a:t> </a:t>
            </a:r>
            <a:r>
              <a:rPr sz="1600" dirty="0">
                <a:latin typeface="Microsoft Sans Serif"/>
                <a:cs typeface="Microsoft Sans Serif"/>
              </a:rPr>
              <a:t>y</a:t>
            </a:r>
            <a:r>
              <a:rPr sz="1600" spc="-10" dirty="0">
                <a:latin typeface="Microsoft Sans Serif"/>
                <a:cs typeface="Microsoft Sans Serif"/>
              </a:rPr>
              <a:t> </a:t>
            </a:r>
            <a:r>
              <a:rPr sz="1600" dirty="0">
                <a:latin typeface="Microsoft Sans Serif"/>
                <a:cs typeface="Microsoft Sans Serif"/>
              </a:rPr>
              <a:t>se</a:t>
            </a:r>
            <a:r>
              <a:rPr sz="1600" spc="-15" dirty="0">
                <a:latin typeface="Microsoft Sans Serif"/>
                <a:cs typeface="Microsoft Sans Serif"/>
              </a:rPr>
              <a:t> </a:t>
            </a:r>
            <a:r>
              <a:rPr sz="1600" dirty="0">
                <a:latin typeface="Microsoft Sans Serif"/>
                <a:cs typeface="Microsoft Sans Serif"/>
              </a:rPr>
              <a:t>usa</a:t>
            </a:r>
            <a:r>
              <a:rPr sz="1600" spc="-15" dirty="0">
                <a:latin typeface="Microsoft Sans Serif"/>
                <a:cs typeface="Microsoft Sans Serif"/>
              </a:rPr>
              <a:t> </a:t>
            </a:r>
            <a:r>
              <a:rPr sz="1600" dirty="0">
                <a:latin typeface="Microsoft Sans Serif"/>
                <a:cs typeface="Microsoft Sans Serif"/>
              </a:rPr>
              <a:t>para</a:t>
            </a:r>
            <a:r>
              <a:rPr sz="1600" spc="-5" dirty="0">
                <a:latin typeface="Microsoft Sans Serif"/>
                <a:cs typeface="Microsoft Sans Serif"/>
              </a:rPr>
              <a:t> </a:t>
            </a:r>
            <a:r>
              <a:rPr sz="1600" dirty="0">
                <a:latin typeface="Microsoft Sans Serif"/>
                <a:cs typeface="Microsoft Sans Serif"/>
              </a:rPr>
              <a:t>cortar</a:t>
            </a:r>
            <a:r>
              <a:rPr sz="1600" spc="10" dirty="0">
                <a:latin typeface="Microsoft Sans Serif"/>
                <a:cs typeface="Microsoft Sans Serif"/>
              </a:rPr>
              <a:t> </a:t>
            </a:r>
            <a:r>
              <a:rPr sz="1600" spc="-25" dirty="0">
                <a:latin typeface="Microsoft Sans Serif"/>
                <a:cs typeface="Microsoft Sans Serif"/>
              </a:rPr>
              <a:t>una</a:t>
            </a:r>
            <a:endParaRPr sz="1600">
              <a:latin typeface="Microsoft Sans Serif"/>
              <a:cs typeface="Microsoft Sans Serif"/>
            </a:endParaRPr>
          </a:p>
          <a:p>
            <a:pPr marL="12700">
              <a:lnSpc>
                <a:spcPct val="100000"/>
              </a:lnSpc>
            </a:pPr>
            <a:r>
              <a:rPr sz="1600" dirty="0">
                <a:latin typeface="Microsoft Sans Serif"/>
                <a:cs typeface="Microsoft Sans Serif"/>
              </a:rPr>
              <a:t>rosca</a:t>
            </a:r>
            <a:r>
              <a:rPr sz="1600" spc="-20" dirty="0">
                <a:latin typeface="Microsoft Sans Serif"/>
                <a:cs typeface="Microsoft Sans Serif"/>
              </a:rPr>
              <a:t> </a:t>
            </a:r>
            <a:r>
              <a:rPr sz="1600" dirty="0">
                <a:latin typeface="Microsoft Sans Serif"/>
                <a:cs typeface="Microsoft Sans Serif"/>
              </a:rPr>
              <a:t>interior</a:t>
            </a:r>
            <a:r>
              <a:rPr sz="1600" spc="-30" dirty="0">
                <a:latin typeface="Microsoft Sans Serif"/>
                <a:cs typeface="Microsoft Sans Serif"/>
              </a:rPr>
              <a:t> </a:t>
            </a:r>
            <a:r>
              <a:rPr sz="1600" dirty="0">
                <a:latin typeface="Microsoft Sans Serif"/>
                <a:cs typeface="Microsoft Sans Serif"/>
              </a:rPr>
              <a:t>en</a:t>
            </a:r>
            <a:r>
              <a:rPr sz="1600" spc="-15" dirty="0">
                <a:latin typeface="Microsoft Sans Serif"/>
                <a:cs typeface="Microsoft Sans Serif"/>
              </a:rPr>
              <a:t> </a:t>
            </a:r>
            <a:r>
              <a:rPr sz="1600" dirty="0">
                <a:latin typeface="Microsoft Sans Serif"/>
                <a:cs typeface="Microsoft Sans Serif"/>
              </a:rPr>
              <a:t>un</a:t>
            </a:r>
            <a:r>
              <a:rPr sz="1600" spc="-30" dirty="0">
                <a:latin typeface="Microsoft Sans Serif"/>
                <a:cs typeface="Microsoft Sans Serif"/>
              </a:rPr>
              <a:t> </a:t>
            </a:r>
            <a:r>
              <a:rPr sz="1600" dirty="0">
                <a:latin typeface="Microsoft Sans Serif"/>
                <a:cs typeface="Microsoft Sans Serif"/>
              </a:rPr>
              <a:t>agujero</a:t>
            </a:r>
            <a:r>
              <a:rPr sz="1600" spc="-25" dirty="0">
                <a:latin typeface="Microsoft Sans Serif"/>
                <a:cs typeface="Microsoft Sans Serif"/>
              </a:rPr>
              <a:t> </a:t>
            </a:r>
            <a:r>
              <a:rPr sz="1600" spc="-10" dirty="0">
                <a:latin typeface="Microsoft Sans Serif"/>
                <a:cs typeface="Microsoft Sans Serif"/>
              </a:rPr>
              <a:t>existente.</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marR="17780">
              <a:lnSpc>
                <a:spcPct val="100000"/>
              </a:lnSpc>
            </a:pPr>
            <a:r>
              <a:rPr sz="1600" dirty="0">
                <a:latin typeface="Microsoft Sans Serif"/>
                <a:cs typeface="Microsoft Sans Serif"/>
              </a:rPr>
              <a:t>(e)</a:t>
            </a:r>
            <a:r>
              <a:rPr sz="1600" spc="-80" dirty="0">
                <a:latin typeface="Microsoft Sans Serif"/>
                <a:cs typeface="Microsoft Sans Serif"/>
              </a:rPr>
              <a:t> </a:t>
            </a:r>
            <a:r>
              <a:rPr sz="1600" dirty="0">
                <a:latin typeface="Microsoft Sans Serif"/>
                <a:cs typeface="Microsoft Sans Serif"/>
              </a:rPr>
              <a:t>Abocardado.</a:t>
            </a:r>
            <a:r>
              <a:rPr sz="1600" spc="400"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el</a:t>
            </a:r>
            <a:r>
              <a:rPr sz="1600" spc="-15" dirty="0">
                <a:latin typeface="Microsoft Sans Serif"/>
                <a:cs typeface="Microsoft Sans Serif"/>
              </a:rPr>
              <a:t> </a:t>
            </a:r>
            <a:r>
              <a:rPr sz="1600" dirty="0">
                <a:latin typeface="Microsoft Sans Serif"/>
                <a:cs typeface="Microsoft Sans Serif"/>
              </a:rPr>
              <a:t>abocardado</a:t>
            </a:r>
            <a:r>
              <a:rPr sz="1600" spc="-20" dirty="0">
                <a:latin typeface="Microsoft Sans Serif"/>
                <a:cs typeface="Microsoft Sans Serif"/>
              </a:rPr>
              <a:t> </a:t>
            </a:r>
            <a:r>
              <a:rPr sz="1600" dirty="0">
                <a:latin typeface="Microsoft Sans Serif"/>
                <a:cs typeface="Microsoft Sans Serif"/>
              </a:rPr>
              <a:t>se</a:t>
            </a:r>
            <a:r>
              <a:rPr sz="1600" spc="-15" dirty="0">
                <a:latin typeface="Microsoft Sans Serif"/>
                <a:cs typeface="Microsoft Sans Serif"/>
              </a:rPr>
              <a:t> </a:t>
            </a:r>
            <a:r>
              <a:rPr sz="1600" dirty="0">
                <a:latin typeface="Microsoft Sans Serif"/>
                <a:cs typeface="Microsoft Sans Serif"/>
              </a:rPr>
              <a:t>produce</a:t>
            </a:r>
            <a:r>
              <a:rPr sz="1600" spc="-10" dirty="0">
                <a:latin typeface="Microsoft Sans Serif"/>
                <a:cs typeface="Microsoft Sans Serif"/>
              </a:rPr>
              <a:t> </a:t>
            </a:r>
            <a:r>
              <a:rPr sz="1600" dirty="0">
                <a:latin typeface="Microsoft Sans Serif"/>
                <a:cs typeface="Microsoft Sans Serif"/>
              </a:rPr>
              <a:t>un</a:t>
            </a:r>
            <a:r>
              <a:rPr sz="1600" spc="-20" dirty="0">
                <a:latin typeface="Microsoft Sans Serif"/>
                <a:cs typeface="Microsoft Sans Serif"/>
              </a:rPr>
              <a:t> </a:t>
            </a:r>
            <a:r>
              <a:rPr sz="1600" dirty="0">
                <a:latin typeface="Microsoft Sans Serif"/>
                <a:cs typeface="Microsoft Sans Serif"/>
              </a:rPr>
              <a:t>agujero</a:t>
            </a:r>
            <a:r>
              <a:rPr sz="1600" spc="-10" dirty="0">
                <a:latin typeface="Microsoft Sans Serif"/>
                <a:cs typeface="Microsoft Sans Serif"/>
              </a:rPr>
              <a:t> </a:t>
            </a:r>
            <a:r>
              <a:rPr sz="1600" dirty="0">
                <a:latin typeface="Microsoft Sans Serif"/>
                <a:cs typeface="Microsoft Sans Serif"/>
              </a:rPr>
              <a:t>escalonado</a:t>
            </a:r>
            <a:r>
              <a:rPr sz="1600" spc="-3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cual</a:t>
            </a:r>
            <a:r>
              <a:rPr sz="1600" spc="-15" dirty="0">
                <a:latin typeface="Microsoft Sans Serif"/>
                <a:cs typeface="Microsoft Sans Serif"/>
              </a:rPr>
              <a:t> </a:t>
            </a:r>
            <a:r>
              <a:rPr sz="1600" dirty="0">
                <a:latin typeface="Microsoft Sans Serif"/>
                <a:cs typeface="Microsoft Sans Serif"/>
              </a:rPr>
              <a:t>un</a:t>
            </a:r>
            <a:r>
              <a:rPr sz="1600" spc="-20" dirty="0">
                <a:latin typeface="Microsoft Sans Serif"/>
                <a:cs typeface="Microsoft Sans Serif"/>
              </a:rPr>
              <a:t> </a:t>
            </a:r>
            <a:r>
              <a:rPr sz="1600" dirty="0">
                <a:latin typeface="Microsoft Sans Serif"/>
                <a:cs typeface="Microsoft Sans Serif"/>
              </a:rPr>
              <a:t>diámetro</a:t>
            </a:r>
            <a:r>
              <a:rPr sz="1600" spc="-10" dirty="0">
                <a:latin typeface="Microsoft Sans Serif"/>
                <a:cs typeface="Microsoft Sans Serif"/>
              </a:rPr>
              <a:t> </a:t>
            </a:r>
            <a:r>
              <a:rPr sz="1600" spc="-25" dirty="0">
                <a:latin typeface="Microsoft Sans Serif"/>
                <a:cs typeface="Microsoft Sans Serif"/>
              </a:rPr>
              <a:t>más </a:t>
            </a:r>
            <a:r>
              <a:rPr sz="1600" dirty="0">
                <a:latin typeface="Microsoft Sans Serif"/>
                <a:cs typeface="Microsoft Sans Serif"/>
              </a:rPr>
              <a:t>grande</a:t>
            </a:r>
            <a:r>
              <a:rPr sz="1600" spc="-20" dirty="0">
                <a:latin typeface="Microsoft Sans Serif"/>
                <a:cs typeface="Microsoft Sans Serif"/>
              </a:rPr>
              <a:t> </a:t>
            </a:r>
            <a:r>
              <a:rPr sz="1600" dirty="0">
                <a:latin typeface="Microsoft Sans Serif"/>
                <a:cs typeface="Microsoft Sans Serif"/>
              </a:rPr>
              <a:t>sigue</a:t>
            </a:r>
            <a:r>
              <a:rPr sz="1600" spc="-30" dirty="0">
                <a:latin typeface="Microsoft Sans Serif"/>
                <a:cs typeface="Microsoft Sans Serif"/>
              </a:rPr>
              <a:t> </a:t>
            </a:r>
            <a:r>
              <a:rPr sz="1600" dirty="0">
                <a:latin typeface="Microsoft Sans Serif"/>
                <a:cs typeface="Microsoft Sans Serif"/>
              </a:rPr>
              <a:t>a</a:t>
            </a:r>
            <a:r>
              <a:rPr sz="1600" spc="-15" dirty="0">
                <a:latin typeface="Microsoft Sans Serif"/>
                <a:cs typeface="Microsoft Sans Serif"/>
              </a:rPr>
              <a:t> </a:t>
            </a:r>
            <a:r>
              <a:rPr sz="1600" dirty="0">
                <a:latin typeface="Microsoft Sans Serif"/>
                <a:cs typeface="Microsoft Sans Serif"/>
              </a:rPr>
              <a:t>un</a:t>
            </a:r>
            <a:r>
              <a:rPr sz="1600" spc="-25" dirty="0">
                <a:latin typeface="Microsoft Sans Serif"/>
                <a:cs typeface="Microsoft Sans Serif"/>
              </a:rPr>
              <a:t> </a:t>
            </a:r>
            <a:r>
              <a:rPr sz="1600" dirty="0">
                <a:latin typeface="Microsoft Sans Serif"/>
                <a:cs typeface="Microsoft Sans Serif"/>
              </a:rPr>
              <a:t>diámetro</a:t>
            </a:r>
            <a:r>
              <a:rPr sz="1600" spc="-15" dirty="0">
                <a:latin typeface="Microsoft Sans Serif"/>
                <a:cs typeface="Microsoft Sans Serif"/>
              </a:rPr>
              <a:t> </a:t>
            </a:r>
            <a:r>
              <a:rPr sz="1600" dirty="0">
                <a:latin typeface="Microsoft Sans Serif"/>
                <a:cs typeface="Microsoft Sans Serif"/>
              </a:rPr>
              <a:t>más</a:t>
            </a:r>
            <a:r>
              <a:rPr sz="1600" spc="-10" dirty="0">
                <a:latin typeface="Microsoft Sans Serif"/>
                <a:cs typeface="Microsoft Sans Serif"/>
              </a:rPr>
              <a:t> </a:t>
            </a:r>
            <a:r>
              <a:rPr sz="1600" dirty="0">
                <a:latin typeface="Microsoft Sans Serif"/>
                <a:cs typeface="Microsoft Sans Serif"/>
              </a:rPr>
              <a:t>pequeño</a:t>
            </a:r>
            <a:r>
              <a:rPr sz="1600" spc="-25" dirty="0">
                <a:latin typeface="Microsoft Sans Serif"/>
                <a:cs typeface="Microsoft Sans Serif"/>
              </a:rPr>
              <a:t> </a:t>
            </a:r>
            <a:r>
              <a:rPr sz="1600" dirty="0">
                <a:latin typeface="Microsoft Sans Serif"/>
                <a:cs typeface="Microsoft Sans Serif"/>
              </a:rPr>
              <a:t>parcialmente</a:t>
            </a:r>
            <a:r>
              <a:rPr sz="1600" spc="-20" dirty="0">
                <a:latin typeface="Microsoft Sans Serif"/>
                <a:cs typeface="Microsoft Sans Serif"/>
              </a:rPr>
              <a:t> </a:t>
            </a:r>
            <a:r>
              <a:rPr sz="1600" dirty="0">
                <a:latin typeface="Microsoft Sans Serif"/>
                <a:cs typeface="Microsoft Sans Serif"/>
              </a:rPr>
              <a:t>dentro del</a:t>
            </a:r>
            <a:r>
              <a:rPr sz="1600" spc="-30" dirty="0">
                <a:latin typeface="Microsoft Sans Serif"/>
                <a:cs typeface="Microsoft Sans Serif"/>
              </a:rPr>
              <a:t> </a:t>
            </a:r>
            <a:r>
              <a:rPr sz="1600" dirty="0">
                <a:latin typeface="Microsoft Sans Serif"/>
                <a:cs typeface="Microsoft Sans Serif"/>
              </a:rPr>
              <a:t>agujero.</a:t>
            </a:r>
            <a:r>
              <a:rPr sz="1600" spc="-15" dirty="0">
                <a:latin typeface="Microsoft Sans Serif"/>
                <a:cs typeface="Microsoft Sans Serif"/>
              </a:rPr>
              <a:t> </a:t>
            </a:r>
            <a:r>
              <a:rPr sz="1600" dirty="0">
                <a:latin typeface="Microsoft Sans Serif"/>
                <a:cs typeface="Microsoft Sans Serif"/>
              </a:rPr>
              <a:t>Se</a:t>
            </a:r>
            <a:r>
              <a:rPr sz="1600" spc="-25" dirty="0">
                <a:latin typeface="Microsoft Sans Serif"/>
                <a:cs typeface="Microsoft Sans Serif"/>
              </a:rPr>
              <a:t> </a:t>
            </a:r>
            <a:r>
              <a:rPr sz="1600" dirty="0">
                <a:latin typeface="Microsoft Sans Serif"/>
                <a:cs typeface="Microsoft Sans Serif"/>
              </a:rPr>
              <a:t>usa</a:t>
            </a:r>
            <a:r>
              <a:rPr sz="1600" spc="-25" dirty="0">
                <a:latin typeface="Microsoft Sans Serif"/>
                <a:cs typeface="Microsoft Sans Serif"/>
              </a:rPr>
              <a:t> </a:t>
            </a:r>
            <a:r>
              <a:rPr sz="1600" dirty="0">
                <a:latin typeface="Microsoft Sans Serif"/>
                <a:cs typeface="Microsoft Sans Serif"/>
              </a:rPr>
              <a:t>un</a:t>
            </a:r>
            <a:r>
              <a:rPr sz="1600" spc="-10" dirty="0">
                <a:latin typeface="Microsoft Sans Serif"/>
                <a:cs typeface="Microsoft Sans Serif"/>
              </a:rPr>
              <a:t> agujero </a:t>
            </a:r>
            <a:r>
              <a:rPr sz="1600" dirty="0">
                <a:latin typeface="Microsoft Sans Serif"/>
                <a:cs typeface="Microsoft Sans Serif"/>
              </a:rPr>
              <a:t>abocardado</a:t>
            </a:r>
            <a:r>
              <a:rPr sz="1600" spc="-20" dirty="0">
                <a:latin typeface="Microsoft Sans Serif"/>
                <a:cs typeface="Microsoft Sans Serif"/>
              </a:rPr>
              <a:t> </a:t>
            </a:r>
            <a:r>
              <a:rPr sz="1600" dirty="0">
                <a:latin typeface="Microsoft Sans Serif"/>
                <a:cs typeface="Microsoft Sans Serif"/>
              </a:rPr>
              <a:t>para</a:t>
            </a:r>
            <a:r>
              <a:rPr sz="1600" spc="-15" dirty="0">
                <a:latin typeface="Microsoft Sans Serif"/>
                <a:cs typeface="Microsoft Sans Serif"/>
              </a:rPr>
              <a:t> </a:t>
            </a:r>
            <a:r>
              <a:rPr sz="1600" dirty="0">
                <a:latin typeface="Microsoft Sans Serif"/>
                <a:cs typeface="Microsoft Sans Serif"/>
              </a:rPr>
              <a:t>asentar</a:t>
            </a:r>
            <a:r>
              <a:rPr sz="1600" spc="-15" dirty="0">
                <a:latin typeface="Microsoft Sans Serif"/>
                <a:cs typeface="Microsoft Sans Serif"/>
              </a:rPr>
              <a:t> </a:t>
            </a:r>
            <a:r>
              <a:rPr sz="1600" dirty="0">
                <a:latin typeface="Microsoft Sans Serif"/>
                <a:cs typeface="Microsoft Sans Serif"/>
              </a:rPr>
              <a:t>las</a:t>
            </a:r>
            <a:r>
              <a:rPr sz="1600" spc="-30" dirty="0">
                <a:latin typeface="Microsoft Sans Serif"/>
                <a:cs typeface="Microsoft Sans Serif"/>
              </a:rPr>
              <a:t> </a:t>
            </a:r>
            <a:r>
              <a:rPr sz="1600" dirty="0">
                <a:latin typeface="Microsoft Sans Serif"/>
                <a:cs typeface="Microsoft Sans Serif"/>
              </a:rPr>
              <a:t>cabezas</a:t>
            </a:r>
            <a:r>
              <a:rPr sz="1600" spc="-20"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los</a:t>
            </a:r>
            <a:r>
              <a:rPr sz="1600" spc="-30" dirty="0">
                <a:latin typeface="Microsoft Sans Serif"/>
                <a:cs typeface="Microsoft Sans Serif"/>
              </a:rPr>
              <a:t> </a:t>
            </a:r>
            <a:r>
              <a:rPr sz="1600" dirty="0">
                <a:latin typeface="Microsoft Sans Serif"/>
                <a:cs typeface="Microsoft Sans Serif"/>
              </a:rPr>
              <a:t>pernos</a:t>
            </a:r>
            <a:r>
              <a:rPr sz="1600" spc="-10" dirty="0">
                <a:latin typeface="Microsoft Sans Serif"/>
                <a:cs typeface="Microsoft Sans Serif"/>
              </a:rPr>
              <a:t> </a:t>
            </a:r>
            <a:r>
              <a:rPr sz="1600" dirty="0">
                <a:latin typeface="Microsoft Sans Serif"/>
                <a:cs typeface="Microsoft Sans Serif"/>
              </a:rPr>
              <a:t>dentro</a:t>
            </a:r>
            <a:r>
              <a:rPr sz="1600" spc="-5"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un</a:t>
            </a:r>
            <a:r>
              <a:rPr sz="1600" spc="-10" dirty="0">
                <a:latin typeface="Microsoft Sans Serif"/>
                <a:cs typeface="Microsoft Sans Serif"/>
              </a:rPr>
              <a:t> </a:t>
            </a:r>
            <a:r>
              <a:rPr sz="1600" dirty="0">
                <a:latin typeface="Microsoft Sans Serif"/>
                <a:cs typeface="Microsoft Sans Serif"/>
              </a:rPr>
              <a:t>agujero</a:t>
            </a:r>
            <a:r>
              <a:rPr sz="1600" spc="-25"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manera</a:t>
            </a:r>
            <a:r>
              <a:rPr sz="1600" spc="-5" dirty="0">
                <a:latin typeface="Microsoft Sans Serif"/>
                <a:cs typeface="Microsoft Sans Serif"/>
              </a:rPr>
              <a:t> </a:t>
            </a:r>
            <a:r>
              <a:rPr sz="1600" dirty="0">
                <a:latin typeface="Microsoft Sans Serif"/>
                <a:cs typeface="Microsoft Sans Serif"/>
              </a:rPr>
              <a:t>que</a:t>
            </a:r>
            <a:r>
              <a:rPr sz="1600" spc="-25" dirty="0">
                <a:latin typeface="Microsoft Sans Serif"/>
                <a:cs typeface="Microsoft Sans Serif"/>
              </a:rPr>
              <a:t> no </a:t>
            </a:r>
            <a:r>
              <a:rPr sz="1600" dirty="0">
                <a:latin typeface="Microsoft Sans Serif"/>
                <a:cs typeface="Microsoft Sans Serif"/>
              </a:rPr>
              <a:t>sobresalgan</a:t>
            </a:r>
            <a:r>
              <a:rPr sz="1600" spc="-3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spc="-10" dirty="0">
                <a:latin typeface="Microsoft Sans Serif"/>
                <a:cs typeface="Microsoft Sans Serif"/>
              </a:rPr>
              <a:t>superficie.</a:t>
            </a:r>
            <a:endParaRPr sz="1600">
              <a:latin typeface="Microsoft Sans Serif"/>
              <a:cs typeface="Microsoft Sans Serif"/>
            </a:endParaRPr>
          </a:p>
          <a:p>
            <a:pPr>
              <a:lnSpc>
                <a:spcPct val="100000"/>
              </a:lnSpc>
              <a:spcBef>
                <a:spcPts val="114"/>
              </a:spcBef>
            </a:pPr>
            <a:endParaRPr sz="1600">
              <a:latin typeface="Microsoft Sans Serif"/>
              <a:cs typeface="Microsoft Sans Serif"/>
            </a:endParaRPr>
          </a:p>
          <a:p>
            <a:pPr marL="12700" marR="182880" indent="295275">
              <a:lnSpc>
                <a:spcPct val="100000"/>
              </a:lnSpc>
              <a:buAutoNum type="alphaLcParenBoth" startAt="4"/>
              <a:tabLst>
                <a:tab pos="307975" algn="l"/>
              </a:tabLst>
            </a:pPr>
            <a:r>
              <a:rPr sz="1600" dirty="0">
                <a:latin typeface="Microsoft Sans Serif"/>
                <a:cs typeface="Microsoft Sans Serif"/>
              </a:rPr>
              <a:t>Avellanado.</a:t>
            </a:r>
            <a:r>
              <a:rPr sz="1600" spc="365" dirty="0">
                <a:latin typeface="Microsoft Sans Serif"/>
                <a:cs typeface="Microsoft Sans Serif"/>
              </a:rPr>
              <a:t> </a:t>
            </a:r>
            <a:r>
              <a:rPr sz="1600" dirty="0">
                <a:latin typeface="Microsoft Sans Serif"/>
                <a:cs typeface="Microsoft Sans Serif"/>
              </a:rPr>
              <a:t>Es</a:t>
            </a:r>
            <a:r>
              <a:rPr sz="1600" spc="-15" dirty="0">
                <a:latin typeface="Microsoft Sans Serif"/>
                <a:cs typeface="Microsoft Sans Serif"/>
              </a:rPr>
              <a:t> </a:t>
            </a:r>
            <a:r>
              <a:rPr sz="1600" dirty="0">
                <a:latin typeface="Microsoft Sans Serif"/>
                <a:cs typeface="Microsoft Sans Serif"/>
              </a:rPr>
              <a:t>una</a:t>
            </a:r>
            <a:r>
              <a:rPr sz="1600" spc="-20" dirty="0">
                <a:latin typeface="Microsoft Sans Serif"/>
                <a:cs typeface="Microsoft Sans Serif"/>
              </a:rPr>
              <a:t> </a:t>
            </a:r>
            <a:r>
              <a:rPr sz="1600" dirty="0">
                <a:latin typeface="Microsoft Sans Serif"/>
                <a:cs typeface="Microsoft Sans Serif"/>
              </a:rPr>
              <a:t>operación</a:t>
            </a:r>
            <a:r>
              <a:rPr sz="1600" spc="-25" dirty="0">
                <a:latin typeface="Microsoft Sans Serif"/>
                <a:cs typeface="Microsoft Sans Serif"/>
              </a:rPr>
              <a:t> </a:t>
            </a:r>
            <a:r>
              <a:rPr sz="1600" dirty="0">
                <a:latin typeface="Microsoft Sans Serif"/>
                <a:cs typeface="Microsoft Sans Serif"/>
              </a:rPr>
              <a:t>similar</a:t>
            </a:r>
            <a:r>
              <a:rPr sz="1600" spc="-35" dirty="0">
                <a:latin typeface="Microsoft Sans Serif"/>
                <a:cs typeface="Microsoft Sans Serif"/>
              </a:rPr>
              <a:t> </a:t>
            </a:r>
            <a:r>
              <a:rPr sz="1600" dirty="0">
                <a:latin typeface="Microsoft Sans Serif"/>
                <a:cs typeface="Microsoft Sans Serif"/>
              </a:rPr>
              <a:t>al</a:t>
            </a:r>
            <a:r>
              <a:rPr sz="1600" spc="-20" dirty="0">
                <a:latin typeface="Microsoft Sans Serif"/>
                <a:cs typeface="Microsoft Sans Serif"/>
              </a:rPr>
              <a:t> </a:t>
            </a:r>
            <a:r>
              <a:rPr sz="1600" dirty="0">
                <a:latin typeface="Microsoft Sans Serif"/>
                <a:cs typeface="Microsoft Sans Serif"/>
              </a:rPr>
              <a:t>abocardado</a:t>
            </a:r>
            <a:r>
              <a:rPr sz="1600" spc="-20" dirty="0">
                <a:latin typeface="Microsoft Sans Serif"/>
                <a:cs typeface="Microsoft Sans Serif"/>
              </a:rPr>
              <a:t> </a:t>
            </a:r>
            <a:r>
              <a:rPr sz="1600" dirty="0">
                <a:latin typeface="Microsoft Sans Serif"/>
                <a:cs typeface="Microsoft Sans Serif"/>
              </a:rPr>
              <a:t>salvo</a:t>
            </a:r>
            <a:r>
              <a:rPr sz="1600" spc="-35" dirty="0">
                <a:latin typeface="Microsoft Sans Serif"/>
                <a:cs typeface="Microsoft Sans Serif"/>
              </a:rPr>
              <a:t> </a:t>
            </a:r>
            <a:r>
              <a:rPr sz="1600" dirty="0">
                <a:latin typeface="Microsoft Sans Serif"/>
                <a:cs typeface="Microsoft Sans Serif"/>
              </a:rPr>
              <a:t>que</a:t>
            </a:r>
            <a:r>
              <a:rPr sz="1600" spc="-20" dirty="0">
                <a:latin typeface="Microsoft Sans Serif"/>
                <a:cs typeface="Microsoft Sans Serif"/>
              </a:rPr>
              <a:t> </a:t>
            </a:r>
            <a:r>
              <a:rPr sz="1600" dirty="0">
                <a:latin typeface="Microsoft Sans Serif"/>
                <a:cs typeface="Microsoft Sans Serif"/>
              </a:rPr>
              <a:t>el</a:t>
            </a:r>
            <a:r>
              <a:rPr sz="1600" spc="-20" dirty="0">
                <a:latin typeface="Microsoft Sans Serif"/>
                <a:cs typeface="Microsoft Sans Serif"/>
              </a:rPr>
              <a:t> </a:t>
            </a:r>
            <a:r>
              <a:rPr sz="1600" dirty="0">
                <a:latin typeface="Microsoft Sans Serif"/>
                <a:cs typeface="Microsoft Sans Serif"/>
              </a:rPr>
              <a:t>escalón</a:t>
            </a:r>
            <a:r>
              <a:rPr sz="1600" spc="-30" dirty="0">
                <a:latin typeface="Microsoft Sans Serif"/>
                <a:cs typeface="Microsoft Sans Serif"/>
              </a:rPr>
              <a:t> </a:t>
            </a:r>
            <a:r>
              <a:rPr sz="1600" dirty="0">
                <a:latin typeface="Microsoft Sans Serif"/>
                <a:cs typeface="Microsoft Sans Serif"/>
              </a:rPr>
              <a:t>en</a:t>
            </a:r>
            <a:r>
              <a:rPr sz="1600" spc="-25" dirty="0">
                <a:latin typeface="Microsoft Sans Serif"/>
                <a:cs typeface="Microsoft Sans Serif"/>
              </a:rPr>
              <a:t> </a:t>
            </a:r>
            <a:r>
              <a:rPr sz="1600" dirty="0">
                <a:latin typeface="Microsoft Sans Serif"/>
                <a:cs typeface="Microsoft Sans Serif"/>
              </a:rPr>
              <a:t>el</a:t>
            </a:r>
            <a:r>
              <a:rPr sz="1600" spc="-15" dirty="0">
                <a:latin typeface="Microsoft Sans Serif"/>
                <a:cs typeface="Microsoft Sans Serif"/>
              </a:rPr>
              <a:t> </a:t>
            </a:r>
            <a:r>
              <a:rPr sz="1600" dirty="0">
                <a:latin typeface="Microsoft Sans Serif"/>
                <a:cs typeface="Microsoft Sans Serif"/>
              </a:rPr>
              <a:t>agujero</a:t>
            </a:r>
            <a:r>
              <a:rPr sz="1600" spc="-25" dirty="0">
                <a:latin typeface="Microsoft Sans Serif"/>
                <a:cs typeface="Microsoft Sans Serif"/>
              </a:rPr>
              <a:t> </a:t>
            </a:r>
            <a:r>
              <a:rPr sz="1600" spc="-10" dirty="0">
                <a:latin typeface="Microsoft Sans Serif"/>
                <a:cs typeface="Microsoft Sans Serif"/>
              </a:rPr>
              <a:t>tiene </a:t>
            </a:r>
            <a:r>
              <a:rPr sz="1600" dirty="0">
                <a:latin typeface="Microsoft Sans Serif"/>
                <a:cs typeface="Microsoft Sans Serif"/>
              </a:rPr>
              <a:t>forma de</a:t>
            </a:r>
            <a:r>
              <a:rPr sz="1600" spc="-10" dirty="0">
                <a:latin typeface="Microsoft Sans Serif"/>
                <a:cs typeface="Microsoft Sans Serif"/>
              </a:rPr>
              <a:t> </a:t>
            </a:r>
            <a:r>
              <a:rPr sz="1600" dirty="0">
                <a:latin typeface="Microsoft Sans Serif"/>
                <a:cs typeface="Microsoft Sans Serif"/>
              </a:rPr>
              <a:t>cono</a:t>
            </a:r>
            <a:r>
              <a:rPr sz="1600" spc="-15" dirty="0">
                <a:latin typeface="Microsoft Sans Serif"/>
                <a:cs typeface="Microsoft Sans Serif"/>
              </a:rPr>
              <a:t> </a:t>
            </a:r>
            <a:r>
              <a:rPr sz="1600" dirty="0">
                <a:latin typeface="Microsoft Sans Serif"/>
                <a:cs typeface="Microsoft Sans Serif"/>
              </a:rPr>
              <a:t>para</a:t>
            </a:r>
            <a:r>
              <a:rPr sz="1600" spc="-10" dirty="0">
                <a:latin typeface="Microsoft Sans Serif"/>
                <a:cs typeface="Microsoft Sans Serif"/>
              </a:rPr>
              <a:t> </a:t>
            </a:r>
            <a:r>
              <a:rPr sz="1600" dirty="0">
                <a:latin typeface="Microsoft Sans Serif"/>
                <a:cs typeface="Microsoft Sans Serif"/>
              </a:rPr>
              <a:t>tomillos</a:t>
            </a:r>
            <a:r>
              <a:rPr sz="1600" spc="-40" dirty="0">
                <a:latin typeface="Microsoft Sans Serif"/>
                <a:cs typeface="Microsoft Sans Serif"/>
              </a:rPr>
              <a:t> </a:t>
            </a:r>
            <a:r>
              <a:rPr sz="1600" dirty="0">
                <a:latin typeface="Microsoft Sans Serif"/>
                <a:cs typeface="Microsoft Sans Serif"/>
              </a:rPr>
              <a:t>y pernos</a:t>
            </a:r>
            <a:r>
              <a:rPr sz="1600" spc="-15"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cabeza</a:t>
            </a:r>
            <a:r>
              <a:rPr sz="1600" spc="-25" dirty="0">
                <a:latin typeface="Microsoft Sans Serif"/>
                <a:cs typeface="Microsoft Sans Serif"/>
              </a:rPr>
              <a:t> </a:t>
            </a:r>
            <a:r>
              <a:rPr sz="1600" spc="-10" dirty="0">
                <a:latin typeface="Microsoft Sans Serif"/>
                <a:cs typeface="Microsoft Sans Serif"/>
              </a:rPr>
              <a:t>plana.</a:t>
            </a:r>
            <a:endParaRPr sz="1600">
              <a:latin typeface="Microsoft Sans Serif"/>
              <a:cs typeface="Microsoft Sans Serif"/>
            </a:endParaRPr>
          </a:p>
          <a:p>
            <a:pPr>
              <a:lnSpc>
                <a:spcPct val="100000"/>
              </a:lnSpc>
              <a:spcBef>
                <a:spcPts val="105"/>
              </a:spcBef>
              <a:buFont typeface="Microsoft Sans Serif"/>
              <a:buAutoNum type="alphaLcParenBoth" startAt="4"/>
            </a:pPr>
            <a:endParaRPr sz="1600">
              <a:latin typeface="Microsoft Sans Serif"/>
              <a:cs typeface="Microsoft Sans Serif"/>
            </a:endParaRPr>
          </a:p>
          <a:p>
            <a:pPr marL="12700" marR="36830" indent="305435" algn="just">
              <a:lnSpc>
                <a:spcPct val="100000"/>
              </a:lnSpc>
              <a:spcBef>
                <a:spcPts val="5"/>
              </a:spcBef>
              <a:buAutoNum type="alphaLcParenBoth" startAt="4"/>
              <a:tabLst>
                <a:tab pos="318135" algn="l"/>
              </a:tabLst>
            </a:pPr>
            <a:r>
              <a:rPr sz="1600" dirty="0">
                <a:latin typeface="Microsoft Sans Serif"/>
                <a:cs typeface="Microsoft Sans Serif"/>
              </a:rPr>
              <a:t>Centrado.</a:t>
            </a:r>
            <a:r>
              <a:rPr sz="1600" spc="335" dirty="0">
                <a:latin typeface="Microsoft Sans Serif"/>
                <a:cs typeface="Microsoft Sans Serif"/>
              </a:rPr>
              <a:t> </a:t>
            </a:r>
            <a:r>
              <a:rPr sz="1600" spc="-20" dirty="0">
                <a:latin typeface="Microsoft Sans Serif"/>
                <a:cs typeface="Microsoft Sans Serif"/>
              </a:rPr>
              <a:t>También</a:t>
            </a:r>
            <a:r>
              <a:rPr sz="1600" spc="-45" dirty="0">
                <a:latin typeface="Microsoft Sans Serif"/>
                <a:cs typeface="Microsoft Sans Serif"/>
              </a:rPr>
              <a:t> </a:t>
            </a:r>
            <a:r>
              <a:rPr sz="1600" dirty="0">
                <a:latin typeface="Microsoft Sans Serif"/>
                <a:cs typeface="Microsoft Sans Serif"/>
              </a:rPr>
              <a:t>llamado</a:t>
            </a:r>
            <a:r>
              <a:rPr sz="1600" spc="-40" dirty="0">
                <a:latin typeface="Microsoft Sans Serif"/>
                <a:cs typeface="Microsoft Sans Serif"/>
              </a:rPr>
              <a:t> </a:t>
            </a:r>
            <a:r>
              <a:rPr sz="1600" dirty="0">
                <a:latin typeface="Microsoft Sans Serif"/>
                <a:cs typeface="Microsoft Sans Serif"/>
              </a:rPr>
              <a:t>agujereado</a:t>
            </a:r>
            <a:r>
              <a:rPr sz="1600" spc="-45" dirty="0">
                <a:latin typeface="Microsoft Sans Serif"/>
                <a:cs typeface="Microsoft Sans Serif"/>
              </a:rPr>
              <a:t> </a:t>
            </a:r>
            <a:r>
              <a:rPr sz="1600" dirty="0">
                <a:latin typeface="Microsoft Sans Serif"/>
                <a:cs typeface="Microsoft Sans Serif"/>
              </a:rPr>
              <a:t>central,</a:t>
            </a:r>
            <a:r>
              <a:rPr sz="1600" spc="-30" dirty="0">
                <a:latin typeface="Microsoft Sans Serif"/>
                <a:cs typeface="Microsoft Sans Serif"/>
              </a:rPr>
              <a:t> </a:t>
            </a:r>
            <a:r>
              <a:rPr sz="1600" dirty="0">
                <a:latin typeface="Microsoft Sans Serif"/>
                <a:cs typeface="Microsoft Sans Serif"/>
              </a:rPr>
              <a:t>esta</a:t>
            </a:r>
            <a:r>
              <a:rPr sz="1600" spc="-45" dirty="0">
                <a:latin typeface="Microsoft Sans Serif"/>
                <a:cs typeface="Microsoft Sans Serif"/>
              </a:rPr>
              <a:t> </a:t>
            </a:r>
            <a:r>
              <a:rPr sz="1600" dirty="0">
                <a:latin typeface="Microsoft Sans Serif"/>
                <a:cs typeface="Microsoft Sans Serif"/>
              </a:rPr>
              <a:t>operación</a:t>
            </a:r>
            <a:r>
              <a:rPr sz="1600" spc="-45" dirty="0">
                <a:latin typeface="Microsoft Sans Serif"/>
                <a:cs typeface="Microsoft Sans Serif"/>
              </a:rPr>
              <a:t> </a:t>
            </a:r>
            <a:r>
              <a:rPr sz="1600" dirty="0">
                <a:latin typeface="Microsoft Sans Serif"/>
                <a:cs typeface="Microsoft Sans Serif"/>
              </a:rPr>
              <a:t>taladra</a:t>
            </a:r>
            <a:r>
              <a:rPr sz="1600" spc="-40" dirty="0">
                <a:latin typeface="Microsoft Sans Serif"/>
                <a:cs typeface="Microsoft Sans Serif"/>
              </a:rPr>
              <a:t> </a:t>
            </a:r>
            <a:r>
              <a:rPr sz="1600" dirty="0">
                <a:latin typeface="Microsoft Sans Serif"/>
                <a:cs typeface="Microsoft Sans Serif"/>
              </a:rPr>
              <a:t>un</a:t>
            </a:r>
            <a:r>
              <a:rPr sz="1600" spc="-45" dirty="0">
                <a:latin typeface="Microsoft Sans Serif"/>
                <a:cs typeface="Microsoft Sans Serif"/>
              </a:rPr>
              <a:t> </a:t>
            </a:r>
            <a:r>
              <a:rPr sz="1600" dirty="0">
                <a:latin typeface="Microsoft Sans Serif"/>
                <a:cs typeface="Microsoft Sans Serif"/>
              </a:rPr>
              <a:t>agujero</a:t>
            </a:r>
            <a:r>
              <a:rPr sz="1600" spc="-35" dirty="0">
                <a:latin typeface="Microsoft Sans Serif"/>
                <a:cs typeface="Microsoft Sans Serif"/>
              </a:rPr>
              <a:t> </a:t>
            </a:r>
            <a:r>
              <a:rPr sz="1600" dirty="0">
                <a:latin typeface="Microsoft Sans Serif"/>
                <a:cs typeface="Microsoft Sans Serif"/>
              </a:rPr>
              <a:t>inicial</a:t>
            </a:r>
            <a:r>
              <a:rPr sz="1600" spc="-80" dirty="0">
                <a:latin typeface="Microsoft Sans Serif"/>
                <a:cs typeface="Microsoft Sans Serif"/>
              </a:rPr>
              <a:t> </a:t>
            </a:r>
            <a:r>
              <a:rPr sz="1600" spc="-20" dirty="0">
                <a:latin typeface="Microsoft Sans Serif"/>
                <a:cs typeface="Microsoft Sans Serif"/>
              </a:rPr>
              <a:t>para </a:t>
            </a:r>
            <a:r>
              <a:rPr sz="1600" dirty="0">
                <a:latin typeface="Microsoft Sans Serif"/>
                <a:cs typeface="Microsoft Sans Serif"/>
              </a:rPr>
              <a:t>establecer</a:t>
            </a:r>
            <a:r>
              <a:rPr sz="1600" spc="-35" dirty="0">
                <a:latin typeface="Microsoft Sans Serif"/>
                <a:cs typeface="Microsoft Sans Serif"/>
              </a:rPr>
              <a:t> </a:t>
            </a:r>
            <a:r>
              <a:rPr sz="1600" dirty="0">
                <a:latin typeface="Microsoft Sans Serif"/>
                <a:cs typeface="Microsoft Sans Serif"/>
              </a:rPr>
              <a:t>con</a:t>
            </a:r>
            <a:r>
              <a:rPr sz="1600" spc="-30" dirty="0">
                <a:latin typeface="Microsoft Sans Serif"/>
                <a:cs typeface="Microsoft Sans Serif"/>
              </a:rPr>
              <a:t> </a:t>
            </a:r>
            <a:r>
              <a:rPr sz="1600" dirty="0">
                <a:latin typeface="Microsoft Sans Serif"/>
                <a:cs typeface="Microsoft Sans Serif"/>
              </a:rPr>
              <a:t>precisión</a:t>
            </a:r>
            <a:r>
              <a:rPr sz="1600" spc="-45" dirty="0">
                <a:latin typeface="Microsoft Sans Serif"/>
                <a:cs typeface="Microsoft Sans Serif"/>
              </a:rPr>
              <a:t> </a:t>
            </a:r>
            <a:r>
              <a:rPr sz="1600" dirty="0">
                <a:latin typeface="Microsoft Sans Serif"/>
                <a:cs typeface="Microsoft Sans Serif"/>
              </a:rPr>
              <a:t>el</a:t>
            </a:r>
            <a:r>
              <a:rPr sz="1600" spc="-30" dirty="0">
                <a:latin typeface="Microsoft Sans Serif"/>
                <a:cs typeface="Microsoft Sans Serif"/>
              </a:rPr>
              <a:t> </a:t>
            </a:r>
            <a:r>
              <a:rPr sz="1600" dirty="0">
                <a:latin typeface="Microsoft Sans Serif"/>
                <a:cs typeface="Microsoft Sans Serif"/>
              </a:rPr>
              <a:t>lugar</a:t>
            </a:r>
            <a:r>
              <a:rPr sz="1600" spc="-35" dirty="0">
                <a:latin typeface="Microsoft Sans Serif"/>
                <a:cs typeface="Microsoft Sans Serif"/>
              </a:rPr>
              <a:t> </a:t>
            </a:r>
            <a:r>
              <a:rPr sz="1600" dirty="0">
                <a:latin typeface="Microsoft Sans Serif"/>
                <a:cs typeface="Microsoft Sans Serif"/>
              </a:rPr>
              <a:t>donde</a:t>
            </a:r>
            <a:r>
              <a:rPr sz="1600" spc="-35" dirty="0">
                <a:latin typeface="Microsoft Sans Serif"/>
                <a:cs typeface="Microsoft Sans Serif"/>
              </a:rPr>
              <a:t> </a:t>
            </a:r>
            <a:r>
              <a:rPr sz="1600" dirty="0">
                <a:latin typeface="Microsoft Sans Serif"/>
                <a:cs typeface="Microsoft Sans Serif"/>
              </a:rPr>
              <a:t>se</a:t>
            </a:r>
            <a:r>
              <a:rPr sz="1600" spc="-30" dirty="0">
                <a:latin typeface="Microsoft Sans Serif"/>
                <a:cs typeface="Microsoft Sans Serif"/>
              </a:rPr>
              <a:t> </a:t>
            </a:r>
            <a:r>
              <a:rPr sz="1600" dirty="0">
                <a:latin typeface="Microsoft Sans Serif"/>
                <a:cs typeface="Microsoft Sans Serif"/>
              </a:rPr>
              <a:t>perforará</a:t>
            </a:r>
            <a:r>
              <a:rPr sz="1600" spc="10" dirty="0">
                <a:latin typeface="Microsoft Sans Serif"/>
                <a:cs typeface="Microsoft Sans Serif"/>
              </a:rPr>
              <a:t> </a:t>
            </a:r>
            <a:r>
              <a:rPr sz="1600" dirty="0">
                <a:latin typeface="Microsoft Sans Serif"/>
                <a:cs typeface="Microsoft Sans Serif"/>
              </a:rPr>
              <a:t>el</a:t>
            </a:r>
            <a:r>
              <a:rPr sz="1600" spc="-35" dirty="0">
                <a:latin typeface="Microsoft Sans Serif"/>
                <a:cs typeface="Microsoft Sans Serif"/>
              </a:rPr>
              <a:t> </a:t>
            </a:r>
            <a:r>
              <a:rPr sz="1600" dirty="0">
                <a:latin typeface="Microsoft Sans Serif"/>
                <a:cs typeface="Microsoft Sans Serif"/>
              </a:rPr>
              <a:t>siguiente</a:t>
            </a:r>
            <a:r>
              <a:rPr sz="1600" spc="-45" dirty="0">
                <a:latin typeface="Microsoft Sans Serif"/>
                <a:cs typeface="Microsoft Sans Serif"/>
              </a:rPr>
              <a:t> </a:t>
            </a:r>
            <a:r>
              <a:rPr sz="1600" dirty="0">
                <a:latin typeface="Microsoft Sans Serif"/>
                <a:cs typeface="Microsoft Sans Serif"/>
              </a:rPr>
              <a:t>agujero.</a:t>
            </a:r>
            <a:r>
              <a:rPr sz="1600" spc="-20"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herramienta</a:t>
            </a:r>
            <a:r>
              <a:rPr sz="1600" spc="-15" dirty="0">
                <a:latin typeface="Microsoft Sans Serif"/>
                <a:cs typeface="Microsoft Sans Serif"/>
              </a:rPr>
              <a:t> </a:t>
            </a:r>
            <a:r>
              <a:rPr sz="1600" dirty="0">
                <a:latin typeface="Microsoft Sans Serif"/>
                <a:cs typeface="Microsoft Sans Serif"/>
              </a:rPr>
              <a:t>se</a:t>
            </a:r>
            <a:r>
              <a:rPr sz="1600" spc="-30" dirty="0">
                <a:latin typeface="Microsoft Sans Serif"/>
                <a:cs typeface="Microsoft Sans Serif"/>
              </a:rPr>
              <a:t> </a:t>
            </a:r>
            <a:r>
              <a:rPr sz="1600" spc="-10" dirty="0">
                <a:latin typeface="Microsoft Sans Serif"/>
                <a:cs typeface="Microsoft Sans Serif"/>
              </a:rPr>
              <a:t>llama </a:t>
            </a:r>
            <a:r>
              <a:rPr sz="1600" dirty="0">
                <a:latin typeface="Microsoft Sans Serif"/>
                <a:cs typeface="Microsoft Sans Serif"/>
              </a:rPr>
              <a:t>mecha</a:t>
            </a:r>
            <a:r>
              <a:rPr sz="1600" spc="-20" dirty="0">
                <a:latin typeface="Microsoft Sans Serif"/>
                <a:cs typeface="Microsoft Sans Serif"/>
              </a:rPr>
              <a:t> </a:t>
            </a:r>
            <a:r>
              <a:rPr sz="1600" spc="-10" dirty="0">
                <a:latin typeface="Microsoft Sans Serif"/>
                <a:cs typeface="Microsoft Sans Serif"/>
              </a:rPr>
              <a:t>centradora.</a:t>
            </a:r>
            <a:endParaRPr sz="1600">
              <a:latin typeface="Microsoft Sans Serif"/>
              <a:cs typeface="Microsoft Sans Serif"/>
            </a:endParaRPr>
          </a:p>
          <a:p>
            <a:pPr>
              <a:lnSpc>
                <a:spcPct val="100000"/>
              </a:lnSpc>
              <a:spcBef>
                <a:spcPts val="110"/>
              </a:spcBef>
              <a:buFont typeface="Microsoft Sans Serif"/>
              <a:buAutoNum type="alphaLcParenBoth" startAt="4"/>
            </a:pPr>
            <a:endParaRPr sz="1600">
              <a:latin typeface="Microsoft Sans Serif"/>
              <a:cs typeface="Microsoft Sans Serif"/>
            </a:endParaRPr>
          </a:p>
          <a:p>
            <a:pPr marL="12700" marR="236854" indent="250825">
              <a:lnSpc>
                <a:spcPct val="100000"/>
              </a:lnSpc>
              <a:buAutoNum type="alphaLcParenBoth" startAt="4"/>
              <a:tabLst>
                <a:tab pos="263525" algn="l"/>
              </a:tabLst>
            </a:pPr>
            <a:r>
              <a:rPr sz="1600" dirty="0">
                <a:latin typeface="Microsoft Sans Serif"/>
                <a:cs typeface="Microsoft Sans Serif"/>
              </a:rPr>
              <a:t>Refrenteado.</a:t>
            </a:r>
            <a:r>
              <a:rPr sz="1600" spc="409" dirty="0">
                <a:latin typeface="Microsoft Sans Serif"/>
                <a:cs typeface="Microsoft Sans Serif"/>
              </a:rPr>
              <a:t> </a:t>
            </a:r>
            <a:r>
              <a:rPr sz="1600" dirty="0">
                <a:latin typeface="Microsoft Sans Serif"/>
                <a:cs typeface="Microsoft Sans Serif"/>
              </a:rPr>
              <a:t>Es</a:t>
            </a:r>
            <a:r>
              <a:rPr sz="1600" spc="-10" dirty="0">
                <a:latin typeface="Microsoft Sans Serif"/>
                <a:cs typeface="Microsoft Sans Serif"/>
              </a:rPr>
              <a:t> </a:t>
            </a:r>
            <a:r>
              <a:rPr sz="1600" dirty="0">
                <a:latin typeface="Microsoft Sans Serif"/>
                <a:cs typeface="Microsoft Sans Serif"/>
              </a:rPr>
              <a:t>una</a:t>
            </a:r>
            <a:r>
              <a:rPr sz="1600" spc="-5" dirty="0">
                <a:latin typeface="Microsoft Sans Serif"/>
                <a:cs typeface="Microsoft Sans Serif"/>
              </a:rPr>
              <a:t> </a:t>
            </a:r>
            <a:r>
              <a:rPr sz="1600" dirty="0">
                <a:latin typeface="Microsoft Sans Serif"/>
                <a:cs typeface="Microsoft Sans Serif"/>
              </a:rPr>
              <a:t>operación</a:t>
            </a:r>
            <a:r>
              <a:rPr sz="1600" spc="-30" dirty="0">
                <a:latin typeface="Microsoft Sans Serif"/>
                <a:cs typeface="Microsoft Sans Serif"/>
              </a:rPr>
              <a:t> </a:t>
            </a:r>
            <a:r>
              <a:rPr sz="1600" dirty="0">
                <a:latin typeface="Microsoft Sans Serif"/>
                <a:cs typeface="Microsoft Sans Serif"/>
              </a:rPr>
              <a:t>similar</a:t>
            </a:r>
            <a:r>
              <a:rPr sz="1600" spc="-35" dirty="0">
                <a:latin typeface="Microsoft Sans Serif"/>
                <a:cs typeface="Microsoft Sans Serif"/>
              </a:rPr>
              <a:t> </a:t>
            </a:r>
            <a:r>
              <a:rPr sz="1600" dirty="0">
                <a:latin typeface="Microsoft Sans Serif"/>
                <a:cs typeface="Microsoft Sans Serif"/>
              </a:rPr>
              <a:t>al</a:t>
            </a:r>
            <a:r>
              <a:rPr sz="1600" spc="-15" dirty="0">
                <a:latin typeface="Microsoft Sans Serif"/>
                <a:cs typeface="Microsoft Sans Serif"/>
              </a:rPr>
              <a:t> </a:t>
            </a:r>
            <a:r>
              <a:rPr sz="1600" dirty="0">
                <a:latin typeface="Microsoft Sans Serif"/>
                <a:cs typeface="Microsoft Sans Serif"/>
              </a:rPr>
              <a:t>fresado</a:t>
            </a:r>
            <a:r>
              <a:rPr sz="1600" spc="-10" dirty="0">
                <a:latin typeface="Microsoft Sans Serif"/>
                <a:cs typeface="Microsoft Sans Serif"/>
              </a:rPr>
              <a:t> </a:t>
            </a:r>
            <a:r>
              <a:rPr sz="1600" dirty="0">
                <a:latin typeface="Microsoft Sans Serif"/>
                <a:cs typeface="Microsoft Sans Serif"/>
              </a:rPr>
              <a:t>que</a:t>
            </a:r>
            <a:r>
              <a:rPr sz="1600" spc="-5"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usa</a:t>
            </a:r>
            <a:r>
              <a:rPr sz="1600" spc="-20" dirty="0">
                <a:latin typeface="Microsoft Sans Serif"/>
                <a:cs typeface="Microsoft Sans Serif"/>
              </a:rPr>
              <a:t> </a:t>
            </a:r>
            <a:r>
              <a:rPr sz="1600" dirty="0">
                <a:latin typeface="Microsoft Sans Serif"/>
                <a:cs typeface="Microsoft Sans Serif"/>
              </a:rPr>
              <a:t>para</a:t>
            </a:r>
            <a:r>
              <a:rPr sz="1600" spc="-10" dirty="0">
                <a:latin typeface="Microsoft Sans Serif"/>
                <a:cs typeface="Microsoft Sans Serif"/>
              </a:rPr>
              <a:t> </a:t>
            </a:r>
            <a:r>
              <a:rPr sz="1600" dirty="0">
                <a:latin typeface="Microsoft Sans Serif"/>
                <a:cs typeface="Microsoft Sans Serif"/>
              </a:rPr>
              <a:t>suministrar</a:t>
            </a:r>
            <a:r>
              <a:rPr sz="1600" spc="-15" dirty="0">
                <a:latin typeface="Microsoft Sans Serif"/>
                <a:cs typeface="Microsoft Sans Serif"/>
              </a:rPr>
              <a:t> </a:t>
            </a:r>
            <a:r>
              <a:rPr sz="1600" dirty="0">
                <a:latin typeface="Microsoft Sans Serif"/>
                <a:cs typeface="Microsoft Sans Serif"/>
              </a:rPr>
              <a:t>una</a:t>
            </a:r>
            <a:r>
              <a:rPr sz="1600" spc="-20" dirty="0">
                <a:latin typeface="Microsoft Sans Serif"/>
                <a:cs typeface="Microsoft Sans Serif"/>
              </a:rPr>
              <a:t> </a:t>
            </a:r>
            <a:r>
              <a:rPr sz="1600" spc="-10" dirty="0">
                <a:latin typeface="Microsoft Sans Serif"/>
                <a:cs typeface="Microsoft Sans Serif"/>
              </a:rPr>
              <a:t>superficie </a:t>
            </a:r>
            <a:r>
              <a:rPr sz="1600" dirty="0">
                <a:latin typeface="Microsoft Sans Serif"/>
                <a:cs typeface="Microsoft Sans Serif"/>
              </a:rPr>
              <a:t>maquinada</a:t>
            </a:r>
            <a:r>
              <a:rPr sz="1600" spc="-15" dirty="0">
                <a:latin typeface="Microsoft Sans Serif"/>
                <a:cs typeface="Microsoft Sans Serif"/>
              </a:rPr>
              <a:t> </a:t>
            </a:r>
            <a:r>
              <a:rPr sz="1600" dirty="0">
                <a:latin typeface="Microsoft Sans Serif"/>
                <a:cs typeface="Microsoft Sans Serif"/>
              </a:rPr>
              <a:t>plana</a:t>
            </a:r>
            <a:r>
              <a:rPr sz="1600" spc="-25" dirty="0">
                <a:latin typeface="Microsoft Sans Serif"/>
                <a:cs typeface="Microsoft Sans Serif"/>
              </a:rPr>
              <a:t> </a:t>
            </a:r>
            <a:r>
              <a:rPr sz="1600" dirty="0">
                <a:latin typeface="Microsoft Sans Serif"/>
                <a:cs typeface="Microsoft Sans Serif"/>
              </a:rPr>
              <a:t>en</a:t>
            </a:r>
            <a:r>
              <a:rPr sz="1600" spc="-5"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dirty="0">
                <a:latin typeface="Microsoft Sans Serif"/>
                <a:cs typeface="Microsoft Sans Serif"/>
              </a:rPr>
              <a:t>parte</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trabajo</a:t>
            </a:r>
            <a:r>
              <a:rPr sz="1600" spc="-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una</a:t>
            </a:r>
            <a:r>
              <a:rPr sz="1600" spc="-15" dirty="0">
                <a:latin typeface="Microsoft Sans Serif"/>
                <a:cs typeface="Microsoft Sans Serif"/>
              </a:rPr>
              <a:t> </a:t>
            </a:r>
            <a:r>
              <a:rPr sz="1600" dirty="0">
                <a:latin typeface="Microsoft Sans Serif"/>
                <a:cs typeface="Microsoft Sans Serif"/>
              </a:rPr>
              <a:t>área</a:t>
            </a:r>
            <a:r>
              <a:rPr sz="1600" spc="-5" dirty="0">
                <a:latin typeface="Microsoft Sans Serif"/>
                <a:cs typeface="Microsoft Sans Serif"/>
              </a:rPr>
              <a:t> </a:t>
            </a:r>
            <a:r>
              <a:rPr sz="1600" spc="-10" dirty="0">
                <a:latin typeface="Microsoft Sans Serif"/>
                <a:cs typeface="Microsoft Sans Serif"/>
              </a:rPr>
              <a:t>localizada.</a:t>
            </a:r>
            <a:endParaRPr sz="1600">
              <a:latin typeface="Microsoft Sans Serif"/>
              <a:cs typeface="Microsoft Sans Serif"/>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4939" y="30226"/>
            <a:ext cx="8747760" cy="4141470"/>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Máquinas</a:t>
            </a:r>
            <a:r>
              <a:rPr sz="1800" spc="-20" dirty="0">
                <a:latin typeface="Microsoft Sans Serif"/>
                <a:cs typeface="Microsoft Sans Serif"/>
              </a:rPr>
              <a:t> </a:t>
            </a:r>
            <a:r>
              <a:rPr sz="1800" spc="-10" dirty="0">
                <a:latin typeface="Microsoft Sans Serif"/>
                <a:cs typeface="Microsoft Sans Serif"/>
              </a:rPr>
              <a:t>perforadoras</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69215">
              <a:lnSpc>
                <a:spcPct val="100000"/>
              </a:lnSpc>
            </a:pP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perforado</a:t>
            </a:r>
            <a:r>
              <a:rPr sz="1800" spc="-10"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similar</a:t>
            </a:r>
            <a:r>
              <a:rPr sz="1800" spc="-5" dirty="0">
                <a:latin typeface="Microsoft Sans Serif"/>
                <a:cs typeface="Microsoft Sans Serif"/>
              </a:rPr>
              <a:t> </a:t>
            </a:r>
            <a:r>
              <a:rPr sz="1800" dirty="0">
                <a:latin typeface="Microsoft Sans Serif"/>
                <a:cs typeface="Microsoft Sans Serif"/>
              </a:rPr>
              <a:t>al</a:t>
            </a:r>
            <a:r>
              <a:rPr sz="1800" spc="-15" dirty="0">
                <a:latin typeface="Microsoft Sans Serif"/>
                <a:cs typeface="Microsoft Sans Serif"/>
              </a:rPr>
              <a:t> </a:t>
            </a:r>
            <a:r>
              <a:rPr sz="1800" dirty="0">
                <a:latin typeface="Microsoft Sans Serif"/>
                <a:cs typeface="Microsoft Sans Serif"/>
              </a:rPr>
              <a:t>torneado. Usa</a:t>
            </a:r>
            <a:r>
              <a:rPr sz="1800" spc="-30"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herramienta</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punta</a:t>
            </a:r>
            <a:r>
              <a:rPr sz="1800" spc="-25" dirty="0">
                <a:latin typeface="Microsoft Sans Serif"/>
                <a:cs typeface="Microsoft Sans Serif"/>
              </a:rPr>
              <a:t> </a:t>
            </a:r>
            <a:r>
              <a:rPr sz="1800" dirty="0">
                <a:latin typeface="Microsoft Sans Serif"/>
                <a:cs typeface="Microsoft Sans Serif"/>
              </a:rPr>
              <a:t>sencilla</a:t>
            </a:r>
            <a:r>
              <a:rPr sz="1800" spc="-5" dirty="0">
                <a:latin typeface="Microsoft Sans Serif"/>
                <a:cs typeface="Microsoft Sans Serif"/>
              </a:rPr>
              <a:t> </a:t>
            </a:r>
            <a:r>
              <a:rPr sz="1800" dirty="0">
                <a:latin typeface="Microsoft Sans Serif"/>
                <a:cs typeface="Microsoft Sans Serif"/>
              </a:rPr>
              <a:t>contra</a:t>
            </a:r>
            <a:r>
              <a:rPr sz="1800" spc="-20"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pieza</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trabajo en</a:t>
            </a:r>
            <a:r>
              <a:rPr sz="1800" spc="-5" dirty="0">
                <a:latin typeface="Microsoft Sans Serif"/>
                <a:cs typeface="Microsoft Sans Serif"/>
              </a:rPr>
              <a:t> </a:t>
            </a:r>
            <a:r>
              <a:rPr sz="1800" dirty="0">
                <a:latin typeface="Microsoft Sans Serif"/>
                <a:cs typeface="Microsoft Sans Serif"/>
              </a:rPr>
              <a:t>rotación.</a:t>
            </a:r>
            <a:r>
              <a:rPr sz="1800" spc="-1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diferencia es</a:t>
            </a:r>
            <a:r>
              <a:rPr sz="1800" spc="-10"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perforado</a:t>
            </a:r>
            <a:r>
              <a:rPr sz="1800" spc="10"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realiza</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diámetro</a:t>
            </a:r>
            <a:r>
              <a:rPr sz="1800" spc="-15" dirty="0">
                <a:latin typeface="Microsoft Sans Serif"/>
                <a:cs typeface="Microsoft Sans Serif"/>
              </a:rPr>
              <a:t> </a:t>
            </a:r>
            <a:r>
              <a:rPr sz="1800" dirty="0">
                <a:latin typeface="Microsoft Sans Serif"/>
                <a:cs typeface="Microsoft Sans Serif"/>
              </a:rPr>
              <a:t>interior</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agujero</a:t>
            </a:r>
            <a:r>
              <a:rPr sz="1800" spc="-20" dirty="0">
                <a:latin typeface="Microsoft Sans Serif"/>
                <a:cs typeface="Microsoft Sans Serif"/>
              </a:rPr>
              <a:t> </a:t>
            </a:r>
            <a:r>
              <a:rPr sz="1800" dirty="0">
                <a:latin typeface="Microsoft Sans Serif"/>
                <a:cs typeface="Microsoft Sans Serif"/>
              </a:rPr>
              <a:t>existente,</a:t>
            </a:r>
            <a:r>
              <a:rPr sz="1800" spc="5"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lugar</a:t>
            </a:r>
            <a:r>
              <a:rPr sz="1800" spc="-1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diámetro</a:t>
            </a:r>
            <a:r>
              <a:rPr sz="1800" spc="-15" dirty="0">
                <a:latin typeface="Microsoft Sans Serif"/>
                <a:cs typeface="Microsoft Sans Serif"/>
              </a:rPr>
              <a:t> </a:t>
            </a:r>
            <a:r>
              <a:rPr sz="1800" dirty="0">
                <a:latin typeface="Microsoft Sans Serif"/>
                <a:cs typeface="Microsoft Sans Serif"/>
              </a:rPr>
              <a:t>exterior</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spc="-10" dirty="0">
                <a:latin typeface="Microsoft Sans Serif"/>
                <a:cs typeface="Microsoft Sans Serif"/>
              </a:rPr>
              <a:t>cilindro </a:t>
            </a:r>
            <a:r>
              <a:rPr sz="1800" dirty="0">
                <a:latin typeface="Microsoft Sans Serif"/>
                <a:cs typeface="Microsoft Sans Serif"/>
              </a:rPr>
              <a:t>existente. En</a:t>
            </a:r>
            <a:r>
              <a:rPr sz="1800" spc="-15" dirty="0">
                <a:latin typeface="Microsoft Sans Serif"/>
                <a:cs typeface="Microsoft Sans Serif"/>
              </a:rPr>
              <a:t> </a:t>
            </a:r>
            <a:r>
              <a:rPr sz="1800" dirty="0">
                <a:latin typeface="Microsoft Sans Serif"/>
                <a:cs typeface="Microsoft Sans Serif"/>
              </a:rPr>
              <a:t>efecto,</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perforado</a:t>
            </a:r>
            <a:r>
              <a:rPr sz="1800" spc="5"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operación</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torneado</a:t>
            </a:r>
            <a:r>
              <a:rPr sz="1800" spc="-10" dirty="0">
                <a:latin typeface="Microsoft Sans Serif"/>
                <a:cs typeface="Microsoft Sans Serif"/>
              </a:rPr>
              <a:t> interno.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nSpc>
                <a:spcPct val="100000"/>
              </a:lnSpc>
              <a:tabLst>
                <a:tab pos="2576195" algn="l"/>
              </a:tabLst>
            </a:pPr>
            <a:r>
              <a:rPr sz="1800" dirty="0">
                <a:latin typeface="Microsoft Sans Serif"/>
                <a:cs typeface="Microsoft Sans Serif"/>
              </a:rPr>
              <a:t>Las</a:t>
            </a:r>
            <a:r>
              <a:rPr sz="1800" spc="-30" dirty="0">
                <a:latin typeface="Microsoft Sans Serif"/>
                <a:cs typeface="Microsoft Sans Serif"/>
              </a:rPr>
              <a:t>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usadas</a:t>
            </a:r>
            <a:r>
              <a:rPr sz="1800" spc="-1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realizar</a:t>
            </a:r>
            <a:r>
              <a:rPr sz="1800" spc="-10" dirty="0">
                <a:latin typeface="Microsoft Sans Serif"/>
                <a:cs typeface="Microsoft Sans Serif"/>
              </a:rPr>
              <a:t> </a:t>
            </a: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operaciones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perforado</a:t>
            </a:r>
            <a:r>
              <a:rPr sz="1800" spc="-20"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llaman</a:t>
            </a:r>
            <a:r>
              <a:rPr sz="1800" spc="-25" dirty="0">
                <a:latin typeface="Microsoft Sans Serif"/>
                <a:cs typeface="Microsoft Sans Serif"/>
              </a:rPr>
              <a:t> </a:t>
            </a:r>
            <a:r>
              <a:rPr sz="1800" dirty="0">
                <a:latin typeface="Microsoft Sans Serif"/>
                <a:cs typeface="Microsoft Sans Serif"/>
              </a:rPr>
              <a:t>máquinas</a:t>
            </a:r>
            <a:r>
              <a:rPr sz="1800" spc="-10" dirty="0">
                <a:latin typeface="Microsoft Sans Serif"/>
                <a:cs typeface="Microsoft Sans Serif"/>
              </a:rPr>
              <a:t> </a:t>
            </a:r>
            <a:r>
              <a:rPr sz="1800" dirty="0">
                <a:latin typeface="Microsoft Sans Serif"/>
                <a:cs typeface="Microsoft Sans Serif"/>
              </a:rPr>
              <a:t>perforadoras</a:t>
            </a:r>
            <a:r>
              <a:rPr sz="1800" spc="-5" dirty="0">
                <a:latin typeface="Microsoft Sans Serif"/>
                <a:cs typeface="Microsoft Sans Serif"/>
              </a:rPr>
              <a:t> </a:t>
            </a:r>
            <a:r>
              <a:rPr sz="1800" dirty="0">
                <a:latin typeface="Microsoft Sans Serif"/>
                <a:cs typeface="Microsoft Sans Serif"/>
              </a:rPr>
              <a:t>(también</a:t>
            </a:r>
            <a:r>
              <a:rPr sz="1800" spc="-25" dirty="0">
                <a:latin typeface="Microsoft Sans Serif"/>
                <a:cs typeface="Microsoft Sans Serif"/>
              </a:rPr>
              <a:t> </a:t>
            </a:r>
            <a:r>
              <a:rPr sz="1800" dirty="0">
                <a:latin typeface="Microsoft Sans Serif"/>
                <a:cs typeface="Microsoft Sans Serif"/>
              </a:rPr>
              <a:t>agujereadoras). Se</a:t>
            </a:r>
            <a:r>
              <a:rPr sz="1800" spc="-40" dirty="0">
                <a:latin typeface="Microsoft Sans Serif"/>
                <a:cs typeface="Microsoft Sans Serif"/>
              </a:rPr>
              <a:t> </a:t>
            </a:r>
            <a:r>
              <a:rPr sz="1800" dirty="0">
                <a:latin typeface="Microsoft Sans Serif"/>
                <a:cs typeface="Microsoft Sans Serif"/>
              </a:rPr>
              <a:t>podría</a:t>
            </a:r>
            <a:r>
              <a:rPr sz="1800" spc="-20" dirty="0">
                <a:latin typeface="Microsoft Sans Serif"/>
                <a:cs typeface="Microsoft Sans Serif"/>
              </a:rPr>
              <a:t> </a:t>
            </a:r>
            <a:r>
              <a:rPr sz="1800" dirty="0">
                <a:latin typeface="Microsoft Sans Serif"/>
                <a:cs typeface="Microsoft Sans Serif"/>
              </a:rPr>
              <a:t>esperar</a:t>
            </a:r>
            <a:r>
              <a:rPr sz="1800" spc="-15" dirty="0">
                <a:latin typeface="Microsoft Sans Serif"/>
                <a:cs typeface="Microsoft Sans Serif"/>
              </a:rPr>
              <a:t> </a:t>
            </a:r>
            <a:r>
              <a:rPr sz="1800" dirty="0">
                <a:latin typeface="Microsoft Sans Serif"/>
                <a:cs typeface="Microsoft Sans Serif"/>
              </a:rPr>
              <a:t>que</a:t>
            </a:r>
            <a:r>
              <a:rPr sz="1800" spc="-25" dirty="0">
                <a:latin typeface="Microsoft Sans Serif"/>
                <a:cs typeface="Microsoft Sans Serif"/>
              </a:rPr>
              <a:t> las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perforadoras</a:t>
            </a:r>
            <a:r>
              <a:rPr sz="1800" spc="-10" dirty="0">
                <a:latin typeface="Microsoft Sans Serif"/>
                <a:cs typeface="Microsoft Sans Serif"/>
              </a:rPr>
              <a:t> </a:t>
            </a:r>
            <a:r>
              <a:rPr sz="1800" dirty="0">
                <a:latin typeface="Microsoft Sans Serif"/>
                <a:cs typeface="Microsoft Sans Serif"/>
              </a:rPr>
              <a:t>tuvieran</a:t>
            </a:r>
            <a:r>
              <a:rPr sz="1800" spc="-20" dirty="0">
                <a:latin typeface="Microsoft Sans Serif"/>
                <a:cs typeface="Microsoft Sans Serif"/>
              </a:rPr>
              <a:t> </a:t>
            </a:r>
            <a:r>
              <a:rPr sz="1800" dirty="0">
                <a:latin typeface="Microsoft Sans Serif"/>
                <a:cs typeface="Microsoft Sans Serif"/>
              </a:rPr>
              <a:t>características</a:t>
            </a:r>
            <a:r>
              <a:rPr sz="1800" spc="-10" dirty="0">
                <a:latin typeface="Microsoft Sans Serif"/>
                <a:cs typeface="Microsoft Sans Serif"/>
              </a:rPr>
              <a:t> </a:t>
            </a:r>
            <a:r>
              <a:rPr sz="1800" dirty="0">
                <a:latin typeface="Microsoft Sans Serif"/>
                <a:cs typeface="Microsoft Sans Serif"/>
              </a:rPr>
              <a:t>comunes</a:t>
            </a:r>
            <a:r>
              <a:rPr sz="1800" spc="-10"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máquinas</a:t>
            </a:r>
            <a:r>
              <a:rPr sz="1800" spc="-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torneado;</a:t>
            </a:r>
            <a:r>
              <a:rPr sz="1800" spc="5" dirty="0">
                <a:latin typeface="Microsoft Sans Serif"/>
                <a:cs typeface="Microsoft Sans Serif"/>
              </a:rPr>
              <a:t> </a:t>
            </a:r>
            <a:r>
              <a:rPr sz="1800" dirty="0">
                <a:latin typeface="Microsoft Sans Serif"/>
                <a:cs typeface="Microsoft Sans Serif"/>
              </a:rPr>
              <a:t>ciertamente, como</a:t>
            </a:r>
            <a:r>
              <a:rPr sz="1800" spc="-20"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indicó</a:t>
            </a:r>
            <a:r>
              <a:rPr sz="1800" spc="-5" dirty="0">
                <a:latin typeface="Microsoft Sans Serif"/>
                <a:cs typeface="Microsoft Sans Serif"/>
              </a:rPr>
              <a:t> </a:t>
            </a:r>
            <a:r>
              <a:rPr sz="1800" dirty="0">
                <a:latin typeface="Microsoft Sans Serif"/>
                <a:cs typeface="Microsoft Sans Serif"/>
              </a:rPr>
              <a:t>antes,</a:t>
            </a:r>
            <a:r>
              <a:rPr sz="1800" spc="-5" dirty="0">
                <a:latin typeface="Microsoft Sans Serif"/>
                <a:cs typeface="Microsoft Sans Serif"/>
              </a:rPr>
              <a:t> </a:t>
            </a:r>
            <a:r>
              <a:rPr sz="1800" dirty="0">
                <a:latin typeface="Microsoft Sans Serif"/>
                <a:cs typeface="Microsoft Sans Serif"/>
              </a:rPr>
              <a:t>los tomos</a:t>
            </a:r>
            <a:r>
              <a:rPr sz="1800" spc="-1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usan</a:t>
            </a:r>
            <a:r>
              <a:rPr sz="1800" spc="-10" dirty="0">
                <a:latin typeface="Microsoft Sans Serif"/>
                <a:cs typeface="Microsoft Sans Serif"/>
              </a:rPr>
              <a:t> </a:t>
            </a:r>
            <a:r>
              <a:rPr sz="1800" dirty="0">
                <a:latin typeface="Microsoft Sans Serif"/>
                <a:cs typeface="Microsoft Sans Serif"/>
              </a:rPr>
              <a:t>algunas</a:t>
            </a:r>
            <a:r>
              <a:rPr sz="1800" spc="5" dirty="0">
                <a:latin typeface="Microsoft Sans Serif"/>
                <a:cs typeface="Microsoft Sans Serif"/>
              </a:rPr>
              <a:t> </a:t>
            </a:r>
            <a:r>
              <a:rPr sz="1800" dirty="0">
                <a:latin typeface="Microsoft Sans Serif"/>
                <a:cs typeface="Microsoft Sans Serif"/>
              </a:rPr>
              <a:t>veces</a:t>
            </a:r>
            <a:r>
              <a:rPr sz="1800" spc="-10" dirty="0">
                <a:latin typeface="Microsoft Sans Serif"/>
                <a:cs typeface="Microsoft Sans Serif"/>
              </a:rPr>
              <a:t> </a:t>
            </a:r>
            <a:r>
              <a:rPr sz="1800" spc="-20" dirty="0">
                <a:latin typeface="Microsoft Sans Serif"/>
                <a:cs typeface="Microsoft Sans Serif"/>
              </a:rPr>
              <a:t>para </a:t>
            </a:r>
            <a:r>
              <a:rPr sz="1800" dirty="0">
                <a:latin typeface="Microsoft Sans Serif"/>
                <a:cs typeface="Microsoft Sans Serif"/>
              </a:rPr>
              <a:t>realizar</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perforado.</a:t>
            </a:r>
            <a:r>
              <a:rPr sz="1800" spc="-15" dirty="0">
                <a:latin typeface="Microsoft Sans Serif"/>
                <a:cs typeface="Microsoft Sans Serif"/>
              </a:rPr>
              <a:t> </a:t>
            </a: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máquinas perforadoras</a:t>
            </a:r>
            <a:r>
              <a:rPr sz="1800" spc="-10" dirty="0">
                <a:latin typeface="Microsoft Sans Serif"/>
                <a:cs typeface="Microsoft Sans Serif"/>
              </a:rPr>
              <a:t> </a:t>
            </a:r>
            <a:r>
              <a:rPr sz="1800" dirty="0">
                <a:latin typeface="Microsoft Sans Serif"/>
                <a:cs typeface="Microsoft Sans Serif"/>
              </a:rPr>
              <a:t>pueden</a:t>
            </a:r>
            <a:r>
              <a:rPr sz="1800" spc="-10" dirty="0">
                <a:latin typeface="Microsoft Sans Serif"/>
                <a:cs typeface="Microsoft Sans Serif"/>
              </a:rPr>
              <a:t> </a:t>
            </a:r>
            <a:r>
              <a:rPr sz="1800" dirty="0">
                <a:latin typeface="Microsoft Sans Serif"/>
                <a:cs typeface="Microsoft Sans Serif"/>
              </a:rPr>
              <a:t>ser</a:t>
            </a:r>
            <a:r>
              <a:rPr sz="1800" spc="-25" dirty="0">
                <a:latin typeface="Microsoft Sans Serif"/>
                <a:cs typeface="Microsoft Sans Serif"/>
              </a:rPr>
              <a:t> </a:t>
            </a:r>
            <a:r>
              <a:rPr sz="1800" dirty="0">
                <a:latin typeface="Microsoft Sans Serif"/>
                <a:cs typeface="Microsoft Sans Serif"/>
              </a:rPr>
              <a:t>horizontales o</a:t>
            </a:r>
            <a:r>
              <a:rPr sz="1800" spc="-25" dirty="0">
                <a:latin typeface="Microsoft Sans Serif"/>
                <a:cs typeface="Microsoft Sans Serif"/>
              </a:rPr>
              <a:t> </a:t>
            </a:r>
            <a:r>
              <a:rPr sz="1800" spc="-10" dirty="0">
                <a:latin typeface="Microsoft Sans Serif"/>
                <a:cs typeface="Microsoft Sans Serif"/>
              </a:rPr>
              <a:t>verticales.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designación</a:t>
            </a:r>
            <a:r>
              <a:rPr sz="1800" spc="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refiere</a:t>
            </a:r>
            <a:r>
              <a:rPr sz="1800" spc="-15"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orientación del</a:t>
            </a:r>
            <a:r>
              <a:rPr sz="1800" spc="-10" dirty="0">
                <a:latin typeface="Microsoft Sans Serif"/>
                <a:cs typeface="Microsoft Sans Serif"/>
              </a:rPr>
              <a:t> </a:t>
            </a:r>
            <a:r>
              <a:rPr sz="1800" dirty="0">
                <a:latin typeface="Microsoft Sans Serif"/>
                <a:cs typeface="Microsoft Sans Serif"/>
              </a:rPr>
              <a:t>eje</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rotación</a:t>
            </a:r>
            <a:r>
              <a:rPr sz="1800" spc="-10" dirty="0">
                <a:latin typeface="Microsoft Sans Serif"/>
                <a:cs typeface="Microsoft Sans Serif"/>
              </a:rPr>
              <a:t> </a:t>
            </a:r>
            <a:r>
              <a:rPr sz="1800" dirty="0">
                <a:latin typeface="Microsoft Sans Serif"/>
                <a:cs typeface="Microsoft Sans Serif"/>
              </a:rPr>
              <a:t>del</a:t>
            </a:r>
            <a:r>
              <a:rPr sz="1800" spc="-20" dirty="0">
                <a:latin typeface="Microsoft Sans Serif"/>
                <a:cs typeface="Microsoft Sans Serif"/>
              </a:rPr>
              <a:t> </a:t>
            </a:r>
            <a:r>
              <a:rPr sz="1800" dirty="0">
                <a:latin typeface="Microsoft Sans Serif"/>
                <a:cs typeface="Microsoft Sans Serif"/>
              </a:rPr>
              <a:t>husillo</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máquina </a:t>
            </a:r>
            <a:r>
              <a:rPr sz="1800" dirty="0">
                <a:latin typeface="Microsoft Sans Serif"/>
                <a:cs typeface="Microsoft Sans Serif"/>
              </a:rPr>
              <a:t>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de </a:t>
            </a:r>
            <a:r>
              <a:rPr sz="1800" spc="-10" dirty="0">
                <a:latin typeface="Microsoft Sans Serif"/>
                <a:cs typeface="Microsoft Sans Serif"/>
              </a:rPr>
              <a:t>trabajo.</a:t>
            </a:r>
            <a:r>
              <a:rPr sz="1800" dirty="0">
                <a:latin typeface="Microsoft Sans Serif"/>
                <a:cs typeface="Microsoft Sans Serif"/>
              </a:rPr>
              <a:t>	En</a:t>
            </a:r>
            <a:r>
              <a:rPr sz="1800" spc="-45" dirty="0">
                <a:latin typeface="Microsoft Sans Serif"/>
                <a:cs typeface="Microsoft Sans Serif"/>
              </a:rPr>
              <a:t> </a:t>
            </a:r>
            <a:r>
              <a:rPr sz="1800" dirty="0">
                <a:latin typeface="Microsoft Sans Serif"/>
                <a:cs typeface="Microsoft Sans Serif"/>
              </a:rPr>
              <a:t>una</a:t>
            </a:r>
            <a:r>
              <a:rPr sz="1800" spc="-25" dirty="0">
                <a:latin typeface="Microsoft Sans Serif"/>
                <a:cs typeface="Microsoft Sans Serif"/>
              </a:rPr>
              <a:t> </a:t>
            </a:r>
            <a:r>
              <a:rPr sz="1800" dirty="0">
                <a:latin typeface="Microsoft Sans Serif"/>
                <a:cs typeface="Microsoft Sans Serif"/>
              </a:rPr>
              <a:t>operación</a:t>
            </a:r>
            <a:r>
              <a:rPr sz="1800" spc="-15"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perforado</a:t>
            </a:r>
            <a:r>
              <a:rPr sz="1800" spc="-10" dirty="0">
                <a:latin typeface="Microsoft Sans Serif"/>
                <a:cs typeface="Microsoft Sans Serif"/>
              </a:rPr>
              <a:t> </a:t>
            </a:r>
            <a:r>
              <a:rPr sz="1800" dirty="0">
                <a:latin typeface="Microsoft Sans Serif"/>
                <a:cs typeface="Microsoft Sans Serif"/>
              </a:rPr>
              <a:t>horizontal,</a:t>
            </a:r>
            <a:r>
              <a:rPr sz="1800" spc="-20" dirty="0">
                <a:latin typeface="Microsoft Sans Serif"/>
                <a:cs typeface="Microsoft Sans Serif"/>
              </a:rPr>
              <a:t> </a:t>
            </a:r>
            <a:r>
              <a:rPr sz="1800" dirty="0">
                <a:latin typeface="Microsoft Sans Serif"/>
                <a:cs typeface="Microsoft Sans Serif"/>
              </a:rPr>
              <a:t>la</a:t>
            </a:r>
            <a:r>
              <a:rPr sz="1800" spc="-40" dirty="0">
                <a:latin typeface="Microsoft Sans Serif"/>
                <a:cs typeface="Microsoft Sans Serif"/>
              </a:rPr>
              <a:t> </a:t>
            </a:r>
            <a:r>
              <a:rPr sz="1800" dirty="0">
                <a:latin typeface="Microsoft Sans Serif"/>
                <a:cs typeface="Microsoft Sans Serif"/>
              </a:rPr>
              <a:t>disposición</a:t>
            </a:r>
            <a:r>
              <a:rPr sz="1800" spc="-5"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puede</a:t>
            </a:r>
            <a:r>
              <a:rPr sz="1800" spc="-5" dirty="0">
                <a:latin typeface="Microsoft Sans Serif"/>
                <a:cs typeface="Microsoft Sans Serif"/>
              </a:rPr>
              <a:t> </a:t>
            </a:r>
            <a:r>
              <a:rPr sz="1800" dirty="0">
                <a:latin typeface="Microsoft Sans Serif"/>
                <a:cs typeface="Microsoft Sans Serif"/>
              </a:rPr>
              <a:t>arreglar</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cualquiera de</a:t>
            </a:r>
            <a:r>
              <a:rPr sz="1800" spc="-5" dirty="0">
                <a:latin typeface="Microsoft Sans Serif"/>
                <a:cs typeface="Microsoft Sans Serif"/>
              </a:rPr>
              <a:t> </a:t>
            </a:r>
            <a:r>
              <a:rPr sz="1800" dirty="0">
                <a:latin typeface="Microsoft Sans Serif"/>
                <a:cs typeface="Microsoft Sans Serif"/>
              </a:rPr>
              <a:t>dos</a:t>
            </a:r>
            <a:r>
              <a:rPr sz="1800" spc="-15" dirty="0">
                <a:latin typeface="Microsoft Sans Serif"/>
                <a:cs typeface="Microsoft Sans Serif"/>
              </a:rPr>
              <a:t> </a:t>
            </a:r>
            <a:r>
              <a:rPr sz="1800" spc="-10" dirty="0">
                <a:latin typeface="Microsoft Sans Serif"/>
                <a:cs typeface="Microsoft Sans Serif"/>
              </a:rPr>
              <a:t>formas.</a:t>
            </a:r>
            <a:endParaRPr sz="1800">
              <a:latin typeface="Microsoft Sans Serif"/>
              <a:cs typeface="Microsoft Sans Serif"/>
            </a:endParaRPr>
          </a:p>
        </p:txBody>
      </p:sp>
      <p:pic>
        <p:nvPicPr>
          <p:cNvPr id="3" name="object 3"/>
          <p:cNvPicPr/>
          <p:nvPr/>
        </p:nvPicPr>
        <p:blipFill>
          <a:blip r:embed="rId2" cstate="print"/>
          <a:stretch>
            <a:fillRect/>
          </a:stretch>
        </p:blipFill>
        <p:spPr>
          <a:xfrm>
            <a:off x="67418" y="4319339"/>
            <a:ext cx="8865544" cy="2358339"/>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569960" cy="139763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taladro</a:t>
            </a:r>
            <a:r>
              <a:rPr sz="1800" spc="-5" dirty="0">
                <a:latin typeface="Microsoft Sans Serif"/>
                <a:cs typeface="Microsoft Sans Serif"/>
              </a:rPr>
              <a:t> </a:t>
            </a:r>
            <a:r>
              <a:rPr sz="1800" dirty="0">
                <a:latin typeface="Microsoft Sans Serif"/>
                <a:cs typeface="Microsoft Sans Serif"/>
              </a:rPr>
              <a:t>radial</a:t>
            </a:r>
            <a:r>
              <a:rPr sz="1800" spc="-10"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perforadora</a:t>
            </a:r>
            <a:r>
              <a:rPr sz="1800" spc="-5" dirty="0">
                <a:latin typeface="Microsoft Sans Serif"/>
                <a:cs typeface="Microsoft Sans Serif"/>
              </a:rPr>
              <a:t> </a:t>
            </a:r>
            <a:r>
              <a:rPr sz="1800" dirty="0">
                <a:latin typeface="Microsoft Sans Serif"/>
                <a:cs typeface="Microsoft Sans Serif"/>
              </a:rPr>
              <a:t>grande</a:t>
            </a:r>
            <a:r>
              <a:rPr sz="1800" spc="-5" dirty="0">
                <a:latin typeface="Microsoft Sans Serif"/>
                <a:cs typeface="Microsoft Sans Serif"/>
              </a:rPr>
              <a:t> </a:t>
            </a:r>
            <a:r>
              <a:rPr sz="1800" dirty="0">
                <a:latin typeface="Microsoft Sans Serif"/>
                <a:cs typeface="Microsoft Sans Serif"/>
              </a:rPr>
              <a:t>diseñado para</a:t>
            </a:r>
            <a:r>
              <a:rPr sz="1800" spc="-5" dirty="0">
                <a:latin typeface="Microsoft Sans Serif"/>
                <a:cs typeface="Microsoft Sans Serif"/>
              </a:rPr>
              <a:t> </a:t>
            </a:r>
            <a:r>
              <a:rPr sz="1800" dirty="0">
                <a:latin typeface="Microsoft Sans Serif"/>
                <a:cs typeface="Microsoft Sans Serif"/>
              </a:rPr>
              <a:t>cortar</a:t>
            </a:r>
            <a:r>
              <a:rPr sz="1800" spc="-20" dirty="0">
                <a:latin typeface="Microsoft Sans Serif"/>
                <a:cs typeface="Microsoft Sans Serif"/>
              </a:rPr>
              <a:t> </a:t>
            </a:r>
            <a:r>
              <a:rPr sz="1800" dirty="0">
                <a:latin typeface="Microsoft Sans Serif"/>
                <a:cs typeface="Microsoft Sans Serif"/>
              </a:rPr>
              <a:t>agujeros en</a:t>
            </a:r>
            <a:r>
              <a:rPr sz="1800" spc="-15" dirty="0">
                <a:latin typeface="Microsoft Sans Serif"/>
                <a:cs typeface="Microsoft Sans Serif"/>
              </a:rPr>
              <a:t> </a:t>
            </a:r>
            <a:r>
              <a:rPr sz="1800" spc="-10" dirty="0">
                <a:latin typeface="Microsoft Sans Serif"/>
                <a:cs typeface="Microsoft Sans Serif"/>
              </a:rPr>
              <a:t>piezas </a:t>
            </a:r>
            <a:r>
              <a:rPr sz="1800" dirty="0">
                <a:latin typeface="Microsoft Sans Serif"/>
                <a:cs typeface="Microsoft Sans Serif"/>
              </a:rPr>
              <a:t>grandes.</a:t>
            </a:r>
            <a:r>
              <a:rPr sz="1800" spc="434" dirty="0">
                <a:latin typeface="Microsoft Sans Serif"/>
                <a:cs typeface="Microsoft Sans Serif"/>
              </a:rPr>
              <a:t> </a:t>
            </a:r>
            <a:r>
              <a:rPr sz="1800" dirty="0">
                <a:latin typeface="Microsoft Sans Serif"/>
                <a:cs typeface="Microsoft Sans Serif"/>
              </a:rPr>
              <a:t>Tiene</a:t>
            </a:r>
            <a:r>
              <a:rPr sz="1800" spc="-20"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brazo</a:t>
            </a:r>
            <a:r>
              <a:rPr sz="1800" spc="-10" dirty="0">
                <a:latin typeface="Microsoft Sans Serif"/>
                <a:cs typeface="Microsoft Sans Serif"/>
              </a:rPr>
              <a:t> </a:t>
            </a:r>
            <a:r>
              <a:rPr sz="1800" dirty="0">
                <a:latin typeface="Microsoft Sans Serif"/>
                <a:cs typeface="Microsoft Sans Serif"/>
              </a:rPr>
              <a:t>radial a</a:t>
            </a:r>
            <a:r>
              <a:rPr sz="1800" spc="-20" dirty="0">
                <a:latin typeface="Microsoft Sans Serif"/>
                <a:cs typeface="Microsoft Sans Serif"/>
              </a:rPr>
              <a:t> </a:t>
            </a:r>
            <a:r>
              <a:rPr sz="1800" dirty="0">
                <a:latin typeface="Microsoft Sans Serif"/>
                <a:cs typeface="Microsoft Sans Serif"/>
              </a:rPr>
              <a:t>lo</a:t>
            </a:r>
            <a:r>
              <a:rPr sz="1800" spc="-10" dirty="0">
                <a:latin typeface="Microsoft Sans Serif"/>
                <a:cs typeface="Microsoft Sans Serif"/>
              </a:rPr>
              <a:t> </a:t>
            </a:r>
            <a:r>
              <a:rPr sz="1800" dirty="0">
                <a:latin typeface="Microsoft Sans Serif"/>
                <a:cs typeface="Microsoft Sans Serif"/>
              </a:rPr>
              <a:t>largo</a:t>
            </a:r>
            <a:r>
              <a:rPr sz="1800" spc="-5"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cual se</a:t>
            </a:r>
            <a:r>
              <a:rPr sz="1800" spc="-20" dirty="0">
                <a:latin typeface="Microsoft Sans Serif"/>
                <a:cs typeface="Microsoft Sans Serif"/>
              </a:rPr>
              <a:t> </a:t>
            </a:r>
            <a:r>
              <a:rPr sz="1800" dirty="0">
                <a:latin typeface="Microsoft Sans Serif"/>
                <a:cs typeface="Microsoft Sans Serif"/>
              </a:rPr>
              <a:t>puede</a:t>
            </a:r>
            <a:r>
              <a:rPr sz="1800" spc="-5" dirty="0">
                <a:latin typeface="Microsoft Sans Serif"/>
                <a:cs typeface="Microsoft Sans Serif"/>
              </a:rPr>
              <a:t> </a:t>
            </a:r>
            <a:r>
              <a:rPr sz="1800" dirty="0">
                <a:latin typeface="Microsoft Sans Serif"/>
                <a:cs typeface="Microsoft Sans Serif"/>
              </a:rPr>
              <a:t>mover y</a:t>
            </a:r>
            <a:r>
              <a:rPr sz="1800" spc="-20" dirty="0">
                <a:latin typeface="Microsoft Sans Serif"/>
                <a:cs typeface="Microsoft Sans Serif"/>
              </a:rPr>
              <a:t> </a:t>
            </a:r>
            <a:r>
              <a:rPr sz="1800" dirty="0">
                <a:latin typeface="Microsoft Sans Serif"/>
                <a:cs typeface="Microsoft Sans Serif"/>
              </a:rPr>
              <a:t>ajustarse</a:t>
            </a:r>
            <a:r>
              <a:rPr sz="1800" spc="-1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cabezal</a:t>
            </a:r>
            <a:r>
              <a:rPr sz="1800" spc="-5"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taladro. Por</a:t>
            </a:r>
            <a:r>
              <a:rPr sz="1800" spc="-10" dirty="0">
                <a:latin typeface="Microsoft Sans Serif"/>
                <a:cs typeface="Microsoft Sans Serif"/>
              </a:rPr>
              <a:t> </a:t>
            </a:r>
            <a:r>
              <a:rPr sz="1800" dirty="0">
                <a:latin typeface="Microsoft Sans Serif"/>
                <a:cs typeface="Microsoft Sans Serif"/>
              </a:rPr>
              <a:t>lo</a:t>
            </a:r>
            <a:r>
              <a:rPr sz="1800" spc="-15" dirty="0">
                <a:latin typeface="Microsoft Sans Serif"/>
                <a:cs typeface="Microsoft Sans Serif"/>
              </a:rPr>
              <a:t> </a:t>
            </a:r>
            <a:r>
              <a:rPr sz="1800" dirty="0">
                <a:latin typeface="Microsoft Sans Serif"/>
                <a:cs typeface="Microsoft Sans Serif"/>
              </a:rPr>
              <a:t>tanto,</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cabezal</a:t>
            </a:r>
            <a:r>
              <a:rPr sz="1800" spc="-5" dirty="0">
                <a:latin typeface="Microsoft Sans Serif"/>
                <a:cs typeface="Microsoft Sans Serif"/>
              </a:rPr>
              <a:t> </a:t>
            </a:r>
            <a:r>
              <a:rPr sz="1800" dirty="0">
                <a:latin typeface="Microsoft Sans Serif"/>
                <a:cs typeface="Microsoft Sans Serif"/>
              </a:rPr>
              <a:t>puede</a:t>
            </a:r>
            <a:r>
              <a:rPr sz="1800" spc="5" dirty="0">
                <a:latin typeface="Microsoft Sans Serif"/>
                <a:cs typeface="Microsoft Sans Serif"/>
              </a:rPr>
              <a:t> </a:t>
            </a:r>
            <a:r>
              <a:rPr sz="1800" dirty="0">
                <a:latin typeface="Microsoft Sans Serif"/>
                <a:cs typeface="Microsoft Sans Serif"/>
              </a:rPr>
              <a:t>ponerse</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posición a</a:t>
            </a:r>
            <a:r>
              <a:rPr sz="1800" spc="-10" dirty="0">
                <a:latin typeface="Microsoft Sans Serif"/>
                <a:cs typeface="Microsoft Sans Serif"/>
              </a:rPr>
              <a:t> </a:t>
            </a:r>
            <a:r>
              <a:rPr sz="1800" dirty="0">
                <a:latin typeface="Microsoft Sans Serif"/>
                <a:cs typeface="Microsoft Sans Serif"/>
              </a:rPr>
              <a:t>lo</a:t>
            </a:r>
            <a:r>
              <a:rPr sz="1800" spc="-25" dirty="0">
                <a:latin typeface="Microsoft Sans Serif"/>
                <a:cs typeface="Microsoft Sans Serif"/>
              </a:rPr>
              <a:t> </a:t>
            </a:r>
            <a:r>
              <a:rPr sz="1800" dirty="0">
                <a:latin typeface="Microsoft Sans Serif"/>
                <a:cs typeface="Microsoft Sans Serif"/>
              </a:rPr>
              <a:t>largo</a:t>
            </a:r>
            <a:r>
              <a:rPr sz="1800" spc="-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brazo</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lugares</a:t>
            </a:r>
            <a:r>
              <a:rPr sz="1800" spc="5" dirty="0">
                <a:latin typeface="Microsoft Sans Serif"/>
                <a:cs typeface="Microsoft Sans Serif"/>
              </a:rPr>
              <a:t> </a:t>
            </a:r>
            <a:r>
              <a:rPr sz="1800" dirty="0">
                <a:latin typeface="Microsoft Sans Serif"/>
                <a:cs typeface="Microsoft Sans Serif"/>
              </a:rPr>
              <a:t>que son</a:t>
            </a:r>
            <a:r>
              <a:rPr sz="1800" spc="-20" dirty="0">
                <a:latin typeface="Microsoft Sans Serif"/>
                <a:cs typeface="Microsoft Sans Serif"/>
              </a:rPr>
              <a:t> </a:t>
            </a:r>
            <a:r>
              <a:rPr sz="1800" spc="-10" dirty="0">
                <a:latin typeface="Microsoft Sans Serif"/>
                <a:cs typeface="Microsoft Sans Serif"/>
              </a:rPr>
              <a:t>significativamente</a:t>
            </a:r>
            <a:r>
              <a:rPr sz="1800" spc="15" dirty="0">
                <a:latin typeface="Microsoft Sans Serif"/>
                <a:cs typeface="Microsoft Sans Serif"/>
              </a:rPr>
              <a:t> </a:t>
            </a:r>
            <a:r>
              <a:rPr sz="1800" dirty="0">
                <a:latin typeface="Microsoft Sans Serif"/>
                <a:cs typeface="Microsoft Sans Serif"/>
              </a:rPr>
              <a:t>distantes</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columna,</a:t>
            </a:r>
            <a:r>
              <a:rPr sz="1800" spc="10" dirty="0">
                <a:latin typeface="Microsoft Sans Serif"/>
                <a:cs typeface="Microsoft Sans Serif"/>
              </a:rPr>
              <a:t> </a:t>
            </a:r>
            <a:r>
              <a:rPr sz="1800" dirty="0">
                <a:latin typeface="Microsoft Sans Serif"/>
                <a:cs typeface="Microsoft Sans Serif"/>
              </a:rPr>
              <a:t>lo</a:t>
            </a:r>
            <a:r>
              <a:rPr sz="1800" spc="-20" dirty="0">
                <a:latin typeface="Microsoft Sans Serif"/>
                <a:cs typeface="Microsoft Sans Serif"/>
              </a:rPr>
              <a:t> </a:t>
            </a:r>
            <a:r>
              <a:rPr sz="1800" dirty="0">
                <a:latin typeface="Microsoft Sans Serif"/>
                <a:cs typeface="Microsoft Sans Serif"/>
              </a:rPr>
              <a:t>cual </a:t>
            </a:r>
            <a:r>
              <a:rPr sz="1800" spc="-10" dirty="0">
                <a:latin typeface="Microsoft Sans Serif"/>
                <a:cs typeface="Microsoft Sans Serif"/>
              </a:rPr>
              <a:t>permite </a:t>
            </a:r>
            <a:r>
              <a:rPr sz="1800" dirty="0">
                <a:latin typeface="Microsoft Sans Serif"/>
                <a:cs typeface="Microsoft Sans Serif"/>
              </a:rPr>
              <a:t>acomodar</a:t>
            </a:r>
            <a:r>
              <a:rPr sz="1800" spc="-10" dirty="0">
                <a:latin typeface="Microsoft Sans Serif"/>
                <a:cs typeface="Microsoft Sans Serif"/>
              </a:rPr>
              <a:t> </a:t>
            </a:r>
            <a:r>
              <a:rPr sz="1800" dirty="0">
                <a:latin typeface="Microsoft Sans Serif"/>
                <a:cs typeface="Microsoft Sans Serif"/>
              </a:rPr>
              <a:t>piezas de</a:t>
            </a:r>
            <a:r>
              <a:rPr sz="1800" spc="-15"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spc="-10" dirty="0">
                <a:latin typeface="Microsoft Sans Serif"/>
                <a:cs typeface="Microsoft Sans Serif"/>
              </a:rPr>
              <a:t>grandes</a:t>
            </a:r>
            <a:endParaRPr sz="1800">
              <a:latin typeface="Microsoft Sans Serif"/>
              <a:cs typeface="Microsoft Sans Serif"/>
            </a:endParaRPr>
          </a:p>
        </p:txBody>
      </p:sp>
      <p:pic>
        <p:nvPicPr>
          <p:cNvPr id="3" name="object 3"/>
          <p:cNvPicPr/>
          <p:nvPr/>
        </p:nvPicPr>
        <p:blipFill>
          <a:blip r:embed="rId2" cstate="print"/>
          <a:stretch>
            <a:fillRect/>
          </a:stretch>
        </p:blipFill>
        <p:spPr>
          <a:xfrm>
            <a:off x="1905000" y="1511378"/>
            <a:ext cx="5234739" cy="529175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6923"/>
            <a:ext cx="8596630" cy="1433830"/>
          </a:xfrm>
          <a:prstGeom prst="rect">
            <a:avLst/>
          </a:prstGeom>
        </p:spPr>
        <p:txBody>
          <a:bodyPr vert="horz" wrap="square" lIns="0" tIns="12700" rIns="0" bIns="0" rtlCol="0">
            <a:spAutoFit/>
          </a:bodyPr>
          <a:lstStyle/>
          <a:p>
            <a:pPr marL="12700" marR="5080">
              <a:lnSpc>
                <a:spcPct val="100000"/>
              </a:lnSpc>
              <a:spcBef>
                <a:spcPts val="100"/>
              </a:spcBef>
            </a:pPr>
            <a:r>
              <a:rPr sz="1800" u="none" dirty="0"/>
              <a:t>FRESADO:</a:t>
            </a:r>
            <a:r>
              <a:rPr sz="1800" u="none" spc="-10" dirty="0"/>
              <a:t> </a:t>
            </a:r>
            <a:r>
              <a:rPr sz="1800" u="none" dirty="0"/>
              <a:t>El</a:t>
            </a:r>
            <a:r>
              <a:rPr sz="1800" u="none" spc="-5" dirty="0"/>
              <a:t> </a:t>
            </a:r>
            <a:r>
              <a:rPr sz="1800" u="none" dirty="0"/>
              <a:t>fresado</a:t>
            </a:r>
            <a:r>
              <a:rPr sz="1800" u="none" spc="5" dirty="0"/>
              <a:t> </a:t>
            </a:r>
            <a:r>
              <a:rPr sz="1800" u="none" dirty="0"/>
              <a:t>es</a:t>
            </a:r>
            <a:r>
              <a:rPr sz="1800" u="none" spc="-5" dirty="0"/>
              <a:t> </a:t>
            </a:r>
            <a:r>
              <a:rPr sz="1800" u="none" dirty="0"/>
              <a:t>una operación</a:t>
            </a:r>
            <a:r>
              <a:rPr sz="1800" u="none" spc="20" dirty="0"/>
              <a:t> </a:t>
            </a:r>
            <a:r>
              <a:rPr sz="1800" u="none" dirty="0"/>
              <a:t>de</a:t>
            </a:r>
            <a:r>
              <a:rPr sz="1800" u="none" spc="-15" dirty="0"/>
              <a:t> </a:t>
            </a:r>
            <a:r>
              <a:rPr sz="1800" u="none" dirty="0"/>
              <a:t>maquinado</a:t>
            </a:r>
            <a:r>
              <a:rPr sz="1800" u="none" spc="10" dirty="0"/>
              <a:t> </a:t>
            </a:r>
            <a:r>
              <a:rPr sz="1800" u="none" dirty="0"/>
              <a:t>en</a:t>
            </a:r>
            <a:r>
              <a:rPr sz="1800" u="none" spc="5" dirty="0"/>
              <a:t> </a:t>
            </a:r>
            <a:r>
              <a:rPr sz="1800" u="none" dirty="0"/>
              <a:t>la</a:t>
            </a:r>
            <a:r>
              <a:rPr sz="1800" u="none" spc="-15" dirty="0"/>
              <a:t> </a:t>
            </a:r>
            <a:r>
              <a:rPr sz="1800" u="none" dirty="0"/>
              <a:t>cual</a:t>
            </a:r>
            <a:r>
              <a:rPr sz="1800" u="none" spc="10" dirty="0"/>
              <a:t> </a:t>
            </a:r>
            <a:r>
              <a:rPr sz="1800" u="none" dirty="0"/>
              <a:t>se</a:t>
            </a:r>
            <a:r>
              <a:rPr sz="1800" u="none" spc="-5" dirty="0"/>
              <a:t> </a:t>
            </a:r>
            <a:r>
              <a:rPr sz="1800" u="none" dirty="0"/>
              <a:t>hace</a:t>
            </a:r>
            <a:r>
              <a:rPr sz="1800" u="none" spc="-15" dirty="0"/>
              <a:t> </a:t>
            </a:r>
            <a:r>
              <a:rPr sz="1800" u="none" dirty="0"/>
              <a:t>pasar</a:t>
            </a:r>
            <a:r>
              <a:rPr sz="1800" u="none" spc="10" dirty="0"/>
              <a:t> </a:t>
            </a:r>
            <a:r>
              <a:rPr sz="1800" u="none" spc="-25" dirty="0"/>
              <a:t>una </a:t>
            </a:r>
            <a:r>
              <a:rPr sz="1800" u="none" dirty="0"/>
              <a:t>pieza</a:t>
            </a:r>
            <a:r>
              <a:rPr sz="1800" u="none" spc="-25" dirty="0"/>
              <a:t> </a:t>
            </a:r>
            <a:r>
              <a:rPr sz="1800" u="none" dirty="0"/>
              <a:t>de</a:t>
            </a:r>
            <a:r>
              <a:rPr sz="1800" u="none" spc="-30" dirty="0"/>
              <a:t> </a:t>
            </a:r>
            <a:r>
              <a:rPr sz="1800" u="none" dirty="0"/>
              <a:t>trabajo</a:t>
            </a:r>
            <a:r>
              <a:rPr sz="1800" u="none" spc="-30" dirty="0"/>
              <a:t> </a:t>
            </a:r>
            <a:r>
              <a:rPr sz="1800" u="none" dirty="0"/>
              <a:t>enfrente</a:t>
            </a:r>
            <a:r>
              <a:rPr sz="1800" u="none" spc="-20" dirty="0"/>
              <a:t> </a:t>
            </a:r>
            <a:r>
              <a:rPr sz="1800" u="none" dirty="0"/>
              <a:t>de</a:t>
            </a:r>
            <a:r>
              <a:rPr sz="1800" u="none" spc="-30" dirty="0"/>
              <a:t> </a:t>
            </a:r>
            <a:r>
              <a:rPr sz="1800" u="none" dirty="0"/>
              <a:t>una</a:t>
            </a:r>
            <a:r>
              <a:rPr sz="1800" u="none" spc="-25" dirty="0"/>
              <a:t> </a:t>
            </a:r>
            <a:r>
              <a:rPr sz="1800" u="none" dirty="0"/>
              <a:t>herramienta</a:t>
            </a:r>
            <a:r>
              <a:rPr sz="1800" u="none" spc="-5" dirty="0"/>
              <a:t> </a:t>
            </a:r>
            <a:r>
              <a:rPr sz="1800" u="none" dirty="0"/>
              <a:t>cilíndrica</a:t>
            </a:r>
            <a:r>
              <a:rPr sz="1800" u="none" spc="-25" dirty="0"/>
              <a:t> </a:t>
            </a:r>
            <a:r>
              <a:rPr sz="1800" u="none" dirty="0"/>
              <a:t>rotatoria</a:t>
            </a:r>
            <a:r>
              <a:rPr sz="1800" u="none" spc="-30" dirty="0"/>
              <a:t> </a:t>
            </a:r>
            <a:r>
              <a:rPr sz="1800" u="none" dirty="0"/>
              <a:t>con</a:t>
            </a:r>
            <a:r>
              <a:rPr sz="1800" u="none" spc="-30" dirty="0"/>
              <a:t> </a:t>
            </a:r>
            <a:r>
              <a:rPr sz="1800" u="none" dirty="0"/>
              <a:t>múltiples</a:t>
            </a:r>
            <a:r>
              <a:rPr sz="1800" u="none" spc="-15" dirty="0"/>
              <a:t> </a:t>
            </a:r>
            <a:r>
              <a:rPr sz="1800" u="none" spc="-10" dirty="0"/>
              <a:t>filos </a:t>
            </a:r>
            <a:r>
              <a:rPr sz="1800" u="none" dirty="0"/>
              <a:t>cortantes</a:t>
            </a:r>
            <a:r>
              <a:rPr sz="1800" u="none" spc="-15" dirty="0"/>
              <a:t> </a:t>
            </a:r>
            <a:r>
              <a:rPr sz="1800" u="none" dirty="0"/>
              <a:t>(en</a:t>
            </a:r>
            <a:r>
              <a:rPr sz="1800" u="none" spc="-5" dirty="0"/>
              <a:t> </a:t>
            </a:r>
            <a:r>
              <a:rPr sz="1800" u="none" dirty="0"/>
              <a:t>algunos casos</a:t>
            </a:r>
            <a:r>
              <a:rPr sz="1800" u="none" spc="5" dirty="0"/>
              <a:t> </a:t>
            </a:r>
            <a:r>
              <a:rPr sz="1800" u="none" dirty="0"/>
              <a:t>raros</a:t>
            </a:r>
            <a:r>
              <a:rPr sz="1800" u="none" spc="-15" dirty="0"/>
              <a:t> </a:t>
            </a:r>
            <a:r>
              <a:rPr sz="1800" u="none" dirty="0"/>
              <a:t>se</a:t>
            </a:r>
            <a:r>
              <a:rPr sz="1800" u="none" spc="-10" dirty="0"/>
              <a:t> </a:t>
            </a:r>
            <a:r>
              <a:rPr sz="1800" u="none" dirty="0"/>
              <a:t>usa</a:t>
            </a:r>
            <a:r>
              <a:rPr sz="1800" u="none" spc="-25" dirty="0"/>
              <a:t> </a:t>
            </a:r>
            <a:r>
              <a:rPr sz="1800" u="none" dirty="0"/>
              <a:t>una</a:t>
            </a:r>
            <a:r>
              <a:rPr sz="1800" u="none" spc="-5" dirty="0"/>
              <a:t> </a:t>
            </a:r>
            <a:r>
              <a:rPr sz="1800" u="none" dirty="0"/>
              <a:t>herramienta</a:t>
            </a:r>
            <a:r>
              <a:rPr sz="1800" u="none" spc="15" dirty="0"/>
              <a:t> </a:t>
            </a:r>
            <a:r>
              <a:rPr sz="1800" u="none" dirty="0"/>
              <a:t>con</a:t>
            </a:r>
            <a:r>
              <a:rPr sz="1800" u="none" spc="-25" dirty="0"/>
              <a:t> </a:t>
            </a:r>
            <a:r>
              <a:rPr sz="1800" u="none" dirty="0"/>
              <a:t>un</a:t>
            </a:r>
            <a:r>
              <a:rPr sz="1800" u="none" spc="-15" dirty="0"/>
              <a:t> </a:t>
            </a:r>
            <a:r>
              <a:rPr sz="1800" u="none" dirty="0"/>
              <a:t>solo</a:t>
            </a:r>
            <a:r>
              <a:rPr sz="1800" u="none" spc="-10" dirty="0"/>
              <a:t> </a:t>
            </a:r>
            <a:r>
              <a:rPr sz="1800" u="none" dirty="0"/>
              <a:t>filo</a:t>
            </a:r>
            <a:r>
              <a:rPr sz="1800" u="none" spc="-20" dirty="0"/>
              <a:t> </a:t>
            </a:r>
            <a:r>
              <a:rPr sz="1800" u="none" spc="-10" dirty="0"/>
              <a:t>cortante </a:t>
            </a:r>
            <a:r>
              <a:rPr sz="1800" u="none" dirty="0"/>
              <a:t>llamado</a:t>
            </a:r>
            <a:r>
              <a:rPr sz="1800" u="none" spc="-30" dirty="0"/>
              <a:t> </a:t>
            </a:r>
            <a:r>
              <a:rPr sz="1800" u="none" dirty="0"/>
              <a:t>cortador</a:t>
            </a:r>
            <a:r>
              <a:rPr sz="1800" u="none" spc="-40" dirty="0"/>
              <a:t> </a:t>
            </a:r>
            <a:r>
              <a:rPr sz="1800" u="none" spc="-10" dirty="0"/>
              <a:t>volante).</a:t>
            </a:r>
            <a:endParaRPr sz="1800"/>
          </a:p>
          <a:p>
            <a:pPr marL="47625">
              <a:lnSpc>
                <a:spcPct val="100000"/>
              </a:lnSpc>
              <a:spcBef>
                <a:spcPts val="285"/>
              </a:spcBef>
            </a:pPr>
            <a:r>
              <a:rPr sz="1800" u="none" dirty="0"/>
              <a:t>Hay</a:t>
            </a:r>
            <a:r>
              <a:rPr sz="1800" u="none" spc="-10" dirty="0"/>
              <a:t> </a:t>
            </a:r>
            <a:r>
              <a:rPr sz="1800" u="none" dirty="0"/>
              <a:t>dos</a:t>
            </a:r>
            <a:r>
              <a:rPr sz="1800" u="none" spc="5" dirty="0"/>
              <a:t> </a:t>
            </a:r>
            <a:r>
              <a:rPr sz="1800" u="none" dirty="0"/>
              <a:t>tipos</a:t>
            </a:r>
            <a:r>
              <a:rPr sz="1800" u="none" spc="-5" dirty="0"/>
              <a:t> </a:t>
            </a:r>
            <a:r>
              <a:rPr sz="1800" u="none" dirty="0"/>
              <a:t>básicos</a:t>
            </a:r>
            <a:r>
              <a:rPr sz="1800" u="none" spc="5" dirty="0"/>
              <a:t> </a:t>
            </a:r>
            <a:r>
              <a:rPr sz="1800" u="none" dirty="0"/>
              <a:t>de</a:t>
            </a:r>
            <a:r>
              <a:rPr sz="1800" u="none" spc="-20" dirty="0"/>
              <a:t> </a:t>
            </a:r>
            <a:r>
              <a:rPr sz="1800" u="none" dirty="0"/>
              <a:t>operaciones</a:t>
            </a:r>
            <a:r>
              <a:rPr sz="1800" u="none" spc="30" dirty="0"/>
              <a:t> </a:t>
            </a:r>
            <a:r>
              <a:rPr sz="1800" u="none" dirty="0"/>
              <a:t>de</a:t>
            </a:r>
            <a:r>
              <a:rPr sz="1800" u="none" spc="-15" dirty="0"/>
              <a:t> </a:t>
            </a:r>
            <a:r>
              <a:rPr sz="1800" u="none" dirty="0"/>
              <a:t>fresado</a:t>
            </a:r>
            <a:r>
              <a:rPr sz="1800" u="none" spc="-5" dirty="0"/>
              <a:t> </a:t>
            </a:r>
            <a:r>
              <a:rPr sz="1800" u="none" dirty="0"/>
              <a:t>como</a:t>
            </a:r>
            <a:r>
              <a:rPr sz="1800" u="none" spc="-15" dirty="0"/>
              <a:t> </a:t>
            </a:r>
            <a:r>
              <a:rPr sz="1800" u="none" dirty="0"/>
              <a:t>se</a:t>
            </a:r>
            <a:r>
              <a:rPr sz="1800" u="none" spc="-10" dirty="0"/>
              <a:t> </a:t>
            </a:r>
            <a:r>
              <a:rPr sz="1800" u="none" dirty="0"/>
              <a:t>muestra</a:t>
            </a:r>
            <a:r>
              <a:rPr sz="1800" u="none" spc="-5" dirty="0"/>
              <a:t> </a:t>
            </a:r>
            <a:r>
              <a:rPr sz="1800" u="none" dirty="0"/>
              <a:t>en</a:t>
            </a:r>
            <a:r>
              <a:rPr sz="1800" u="none" spc="-5" dirty="0"/>
              <a:t> </a:t>
            </a:r>
            <a:r>
              <a:rPr sz="1800" u="none" dirty="0"/>
              <a:t>la</a:t>
            </a:r>
            <a:r>
              <a:rPr sz="1800" u="none" spc="-15" dirty="0"/>
              <a:t> </a:t>
            </a:r>
            <a:r>
              <a:rPr sz="1800" u="none" spc="-10" dirty="0"/>
              <a:t>figura:</a:t>
            </a:r>
            <a:endParaRPr sz="1800"/>
          </a:p>
        </p:txBody>
      </p:sp>
      <p:pic>
        <p:nvPicPr>
          <p:cNvPr id="3" name="object 3"/>
          <p:cNvPicPr/>
          <p:nvPr/>
        </p:nvPicPr>
        <p:blipFill>
          <a:blip r:embed="rId2" cstate="print"/>
          <a:stretch>
            <a:fillRect/>
          </a:stretch>
        </p:blipFill>
        <p:spPr>
          <a:xfrm>
            <a:off x="3286049" y="1601204"/>
            <a:ext cx="5253175" cy="2174592"/>
          </a:xfrm>
          <a:prstGeom prst="rect">
            <a:avLst/>
          </a:prstGeom>
        </p:spPr>
      </p:pic>
      <p:sp>
        <p:nvSpPr>
          <p:cNvPr id="4" name="object 4"/>
          <p:cNvSpPr txBox="1"/>
          <p:nvPr/>
        </p:nvSpPr>
        <p:spPr>
          <a:xfrm>
            <a:off x="113792" y="1435100"/>
            <a:ext cx="2488565" cy="574040"/>
          </a:xfrm>
          <a:prstGeom prst="rect">
            <a:avLst/>
          </a:prstGeom>
        </p:spPr>
        <p:txBody>
          <a:bodyPr vert="horz" wrap="square" lIns="0" tIns="12700" rIns="0" bIns="0" rtlCol="0">
            <a:spAutoFit/>
          </a:bodyPr>
          <a:lstStyle/>
          <a:p>
            <a:pPr marL="354330" indent="-341630">
              <a:lnSpc>
                <a:spcPct val="100000"/>
              </a:lnSpc>
              <a:spcBef>
                <a:spcPts val="100"/>
              </a:spcBef>
              <a:buAutoNum type="alphaLcParenBoth"/>
              <a:tabLst>
                <a:tab pos="354330" algn="l"/>
              </a:tabLst>
            </a:pPr>
            <a:r>
              <a:rPr sz="1800" dirty="0">
                <a:latin typeface="Microsoft Sans Serif"/>
                <a:cs typeface="Microsoft Sans Serif"/>
              </a:rPr>
              <a:t>fresado</a:t>
            </a:r>
            <a:r>
              <a:rPr sz="1800" spc="-40" dirty="0">
                <a:latin typeface="Microsoft Sans Serif"/>
                <a:cs typeface="Microsoft Sans Serif"/>
              </a:rPr>
              <a:t> </a:t>
            </a:r>
            <a:r>
              <a:rPr sz="1800" dirty="0">
                <a:latin typeface="Microsoft Sans Serif"/>
                <a:cs typeface="Microsoft Sans Serif"/>
              </a:rPr>
              <a:t>periférico</a:t>
            </a:r>
            <a:r>
              <a:rPr sz="1800" spc="-35"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354330" indent="-341630">
              <a:lnSpc>
                <a:spcPct val="100000"/>
              </a:lnSpc>
              <a:buAutoNum type="alphaLcParenBoth"/>
              <a:tabLst>
                <a:tab pos="354330" algn="l"/>
              </a:tabLst>
            </a:pPr>
            <a:r>
              <a:rPr sz="1800" dirty="0">
                <a:latin typeface="Microsoft Sans Serif"/>
                <a:cs typeface="Microsoft Sans Serif"/>
              </a:rPr>
              <a:t>fresado en</a:t>
            </a:r>
            <a:r>
              <a:rPr sz="1800" spc="-10" dirty="0">
                <a:latin typeface="Microsoft Sans Serif"/>
                <a:cs typeface="Microsoft Sans Serif"/>
              </a:rPr>
              <a:t> </a:t>
            </a:r>
            <a:r>
              <a:rPr sz="1800" dirty="0">
                <a:latin typeface="Microsoft Sans Serif"/>
                <a:cs typeface="Microsoft Sans Serif"/>
              </a:rPr>
              <a:t>las </a:t>
            </a:r>
            <a:r>
              <a:rPr sz="1800" spc="-10" dirty="0">
                <a:latin typeface="Microsoft Sans Serif"/>
                <a:cs typeface="Microsoft Sans Serif"/>
              </a:rPr>
              <a:t>caras.</a:t>
            </a:r>
            <a:endParaRPr sz="1800">
              <a:latin typeface="Microsoft Sans Serif"/>
              <a:cs typeface="Microsoft Sans Serif"/>
            </a:endParaRPr>
          </a:p>
        </p:txBody>
      </p:sp>
      <p:pic>
        <p:nvPicPr>
          <p:cNvPr id="5" name="object 5"/>
          <p:cNvPicPr/>
          <p:nvPr/>
        </p:nvPicPr>
        <p:blipFill>
          <a:blip r:embed="rId3" cstate="print"/>
          <a:stretch>
            <a:fillRect/>
          </a:stretch>
        </p:blipFill>
        <p:spPr>
          <a:xfrm>
            <a:off x="389749" y="5530076"/>
            <a:ext cx="7714129" cy="1312482"/>
          </a:xfrm>
          <a:prstGeom prst="rect">
            <a:avLst/>
          </a:prstGeom>
        </p:spPr>
      </p:pic>
      <p:sp>
        <p:nvSpPr>
          <p:cNvPr id="6" name="object 6"/>
          <p:cNvSpPr txBox="1"/>
          <p:nvPr/>
        </p:nvSpPr>
        <p:spPr>
          <a:xfrm>
            <a:off x="121716" y="3847033"/>
            <a:ext cx="8967470" cy="158115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Hay</a:t>
            </a:r>
            <a:r>
              <a:rPr sz="1800" spc="-10" dirty="0">
                <a:latin typeface="Microsoft Sans Serif"/>
                <a:cs typeface="Microsoft Sans Serif"/>
              </a:rPr>
              <a:t> </a:t>
            </a:r>
            <a:r>
              <a:rPr sz="1800" dirty="0">
                <a:latin typeface="Microsoft Sans Serif"/>
                <a:cs typeface="Microsoft Sans Serif"/>
              </a:rPr>
              <a:t>varios</a:t>
            </a:r>
            <a:r>
              <a:rPr sz="1800" spc="5" dirty="0">
                <a:latin typeface="Microsoft Sans Serif"/>
                <a:cs typeface="Microsoft Sans Serif"/>
              </a:rPr>
              <a:t> </a:t>
            </a:r>
            <a:r>
              <a:rPr sz="1800" dirty="0">
                <a:latin typeface="Microsoft Sans Serif"/>
                <a:cs typeface="Microsoft Sans Serif"/>
              </a:rPr>
              <a:t>tipos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fresado</a:t>
            </a:r>
            <a:r>
              <a:rPr sz="1800" spc="-10" dirty="0">
                <a:latin typeface="Microsoft Sans Serif"/>
                <a:cs typeface="Microsoft Sans Serif"/>
              </a:rPr>
              <a:t> </a:t>
            </a:r>
            <a:r>
              <a:rPr sz="1800" dirty="0">
                <a:latin typeface="Microsoft Sans Serif"/>
                <a:cs typeface="Microsoft Sans Serif"/>
              </a:rPr>
              <a:t>periférico:</a:t>
            </a:r>
            <a:r>
              <a:rPr sz="1800" spc="15" dirty="0">
                <a:latin typeface="Microsoft Sans Serif"/>
                <a:cs typeface="Microsoft Sans Serif"/>
              </a:rPr>
              <a:t> </a:t>
            </a:r>
            <a:r>
              <a:rPr sz="1400" dirty="0">
                <a:latin typeface="Microsoft Sans Serif"/>
                <a:cs typeface="Microsoft Sans Serif"/>
              </a:rPr>
              <a:t>(a)</a:t>
            </a:r>
            <a:r>
              <a:rPr sz="1400" spc="-25" dirty="0">
                <a:latin typeface="Microsoft Sans Serif"/>
                <a:cs typeface="Microsoft Sans Serif"/>
              </a:rPr>
              <a:t> </a:t>
            </a:r>
            <a:r>
              <a:rPr sz="1400" dirty="0">
                <a:latin typeface="Microsoft Sans Serif"/>
                <a:cs typeface="Microsoft Sans Serif"/>
              </a:rPr>
              <a:t>fresado</a:t>
            </a:r>
            <a:r>
              <a:rPr sz="1400" spc="-50" dirty="0">
                <a:latin typeface="Microsoft Sans Serif"/>
                <a:cs typeface="Microsoft Sans Serif"/>
              </a:rPr>
              <a:t> </a:t>
            </a:r>
            <a:r>
              <a:rPr sz="1400" dirty="0">
                <a:latin typeface="Microsoft Sans Serif"/>
                <a:cs typeface="Microsoft Sans Serif"/>
              </a:rPr>
              <a:t>de</a:t>
            </a:r>
            <a:r>
              <a:rPr sz="1400" spc="-15" dirty="0">
                <a:latin typeface="Microsoft Sans Serif"/>
                <a:cs typeface="Microsoft Sans Serif"/>
              </a:rPr>
              <a:t> </a:t>
            </a:r>
            <a:r>
              <a:rPr sz="1400" dirty="0">
                <a:latin typeface="Microsoft Sans Serif"/>
                <a:cs typeface="Microsoft Sans Serif"/>
              </a:rPr>
              <a:t>placa,</a:t>
            </a:r>
            <a:r>
              <a:rPr sz="1400" spc="-45" dirty="0">
                <a:latin typeface="Microsoft Sans Serif"/>
                <a:cs typeface="Microsoft Sans Serif"/>
              </a:rPr>
              <a:t> </a:t>
            </a:r>
            <a:r>
              <a:rPr sz="1400" dirty="0">
                <a:latin typeface="Microsoft Sans Serif"/>
                <a:cs typeface="Microsoft Sans Serif"/>
              </a:rPr>
              <a:t>la</a:t>
            </a:r>
            <a:r>
              <a:rPr sz="1400" spc="-15" dirty="0">
                <a:latin typeface="Microsoft Sans Serif"/>
                <a:cs typeface="Microsoft Sans Serif"/>
              </a:rPr>
              <a:t> </a:t>
            </a:r>
            <a:r>
              <a:rPr sz="1400" dirty="0">
                <a:latin typeface="Microsoft Sans Serif"/>
                <a:cs typeface="Microsoft Sans Serif"/>
              </a:rPr>
              <a:t>forma</a:t>
            </a:r>
            <a:r>
              <a:rPr sz="1400" spc="-35" dirty="0">
                <a:latin typeface="Microsoft Sans Serif"/>
                <a:cs typeface="Microsoft Sans Serif"/>
              </a:rPr>
              <a:t> </a:t>
            </a:r>
            <a:r>
              <a:rPr sz="1400" dirty="0">
                <a:latin typeface="Microsoft Sans Serif"/>
                <a:cs typeface="Microsoft Sans Serif"/>
              </a:rPr>
              <a:t>básica</a:t>
            </a:r>
            <a:r>
              <a:rPr sz="1400" spc="-35" dirty="0">
                <a:latin typeface="Microsoft Sans Serif"/>
                <a:cs typeface="Microsoft Sans Serif"/>
              </a:rPr>
              <a:t> </a:t>
            </a:r>
            <a:r>
              <a:rPr sz="1400" dirty="0">
                <a:latin typeface="Microsoft Sans Serif"/>
                <a:cs typeface="Microsoft Sans Serif"/>
              </a:rPr>
              <a:t>de</a:t>
            </a:r>
            <a:r>
              <a:rPr sz="1400" spc="-15" dirty="0">
                <a:latin typeface="Microsoft Sans Serif"/>
                <a:cs typeface="Microsoft Sans Serif"/>
              </a:rPr>
              <a:t> </a:t>
            </a:r>
            <a:r>
              <a:rPr sz="1400" dirty="0">
                <a:latin typeface="Microsoft Sans Serif"/>
                <a:cs typeface="Microsoft Sans Serif"/>
              </a:rPr>
              <a:t>fresado</a:t>
            </a:r>
            <a:r>
              <a:rPr sz="1400" spc="-50" dirty="0">
                <a:latin typeface="Microsoft Sans Serif"/>
                <a:cs typeface="Microsoft Sans Serif"/>
              </a:rPr>
              <a:t> </a:t>
            </a:r>
            <a:r>
              <a:rPr sz="1400" dirty="0">
                <a:latin typeface="Microsoft Sans Serif"/>
                <a:cs typeface="Microsoft Sans Serif"/>
              </a:rPr>
              <a:t>periférico</a:t>
            </a:r>
            <a:r>
              <a:rPr sz="1400" spc="-45" dirty="0">
                <a:latin typeface="Microsoft Sans Serif"/>
                <a:cs typeface="Microsoft Sans Serif"/>
              </a:rPr>
              <a:t> </a:t>
            </a:r>
            <a:r>
              <a:rPr sz="1400" dirty="0">
                <a:latin typeface="Microsoft Sans Serif"/>
                <a:cs typeface="Microsoft Sans Serif"/>
              </a:rPr>
              <a:t>en</a:t>
            </a:r>
            <a:r>
              <a:rPr sz="1400" spc="-25" dirty="0">
                <a:latin typeface="Microsoft Sans Serif"/>
                <a:cs typeface="Microsoft Sans Serif"/>
              </a:rPr>
              <a:t> la </a:t>
            </a:r>
            <a:r>
              <a:rPr sz="1400" dirty="0">
                <a:latin typeface="Microsoft Sans Serif"/>
                <a:cs typeface="Microsoft Sans Serif"/>
              </a:rPr>
              <a:t>cual</a:t>
            </a:r>
            <a:r>
              <a:rPr sz="1400" spc="-20"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ancho</a:t>
            </a:r>
            <a:r>
              <a:rPr sz="1400" spc="-30"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la</a:t>
            </a:r>
            <a:r>
              <a:rPr sz="1400" spc="-5" dirty="0">
                <a:latin typeface="Microsoft Sans Serif"/>
                <a:cs typeface="Microsoft Sans Serif"/>
              </a:rPr>
              <a:t> </a:t>
            </a:r>
            <a:r>
              <a:rPr sz="1400" dirty="0">
                <a:latin typeface="Microsoft Sans Serif"/>
                <a:cs typeface="Microsoft Sans Serif"/>
              </a:rPr>
              <a:t>fresa</a:t>
            </a:r>
            <a:r>
              <a:rPr sz="1400" spc="-25" dirty="0">
                <a:latin typeface="Microsoft Sans Serif"/>
                <a:cs typeface="Microsoft Sans Serif"/>
              </a:rPr>
              <a:t> </a:t>
            </a:r>
            <a:r>
              <a:rPr sz="1400" dirty="0">
                <a:latin typeface="Microsoft Sans Serif"/>
                <a:cs typeface="Microsoft Sans Serif"/>
              </a:rPr>
              <a:t>se</a:t>
            </a:r>
            <a:r>
              <a:rPr sz="1400" spc="-15" dirty="0">
                <a:latin typeface="Microsoft Sans Serif"/>
                <a:cs typeface="Microsoft Sans Serif"/>
              </a:rPr>
              <a:t> </a:t>
            </a:r>
            <a:r>
              <a:rPr sz="1400" dirty="0">
                <a:latin typeface="Microsoft Sans Serif"/>
                <a:cs typeface="Microsoft Sans Serif"/>
              </a:rPr>
              <a:t>extiende</a:t>
            </a:r>
            <a:r>
              <a:rPr sz="1400" spc="-20" dirty="0">
                <a:latin typeface="Microsoft Sans Serif"/>
                <a:cs typeface="Microsoft Sans Serif"/>
              </a:rPr>
              <a:t> </a:t>
            </a:r>
            <a:r>
              <a:rPr sz="1400" dirty="0">
                <a:latin typeface="Microsoft Sans Serif"/>
                <a:cs typeface="Microsoft Sans Serif"/>
              </a:rPr>
              <a:t>más</a:t>
            </a:r>
            <a:r>
              <a:rPr sz="1400" spc="-15" dirty="0">
                <a:latin typeface="Microsoft Sans Serif"/>
                <a:cs typeface="Microsoft Sans Serif"/>
              </a:rPr>
              <a:t> </a:t>
            </a:r>
            <a:r>
              <a:rPr sz="1400" dirty="0">
                <a:latin typeface="Microsoft Sans Serif"/>
                <a:cs typeface="Microsoft Sans Serif"/>
              </a:rPr>
              <a:t>allá</a:t>
            </a:r>
            <a:r>
              <a:rPr sz="1400" spc="-10"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la</a:t>
            </a:r>
            <a:r>
              <a:rPr sz="1400" spc="-5" dirty="0">
                <a:latin typeface="Microsoft Sans Serif"/>
                <a:cs typeface="Microsoft Sans Serif"/>
              </a:rPr>
              <a:t> </a:t>
            </a:r>
            <a:r>
              <a:rPr sz="1400" dirty="0">
                <a:latin typeface="Microsoft Sans Serif"/>
                <a:cs typeface="Microsoft Sans Serif"/>
              </a:rPr>
              <a:t>pieza</a:t>
            </a:r>
            <a:r>
              <a:rPr sz="1400" spc="-30"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trabajo</a:t>
            </a:r>
            <a:r>
              <a:rPr sz="1400" spc="-40" dirty="0">
                <a:latin typeface="Microsoft Sans Serif"/>
                <a:cs typeface="Microsoft Sans Serif"/>
              </a:rPr>
              <a:t> </a:t>
            </a:r>
            <a:r>
              <a:rPr sz="1400" dirty="0">
                <a:latin typeface="Microsoft Sans Serif"/>
                <a:cs typeface="Microsoft Sans Serif"/>
              </a:rPr>
              <a:t>en</a:t>
            </a:r>
            <a:r>
              <a:rPr sz="1400" spc="-5" dirty="0">
                <a:latin typeface="Microsoft Sans Serif"/>
                <a:cs typeface="Microsoft Sans Serif"/>
              </a:rPr>
              <a:t> </a:t>
            </a:r>
            <a:r>
              <a:rPr sz="1400" dirty="0">
                <a:latin typeface="Microsoft Sans Serif"/>
                <a:cs typeface="Microsoft Sans Serif"/>
              </a:rPr>
              <a:t>ambos</a:t>
            </a:r>
            <a:r>
              <a:rPr sz="1400" spc="-25" dirty="0">
                <a:latin typeface="Microsoft Sans Serif"/>
                <a:cs typeface="Microsoft Sans Serif"/>
              </a:rPr>
              <a:t> </a:t>
            </a:r>
            <a:r>
              <a:rPr sz="1400" dirty="0">
                <a:latin typeface="Microsoft Sans Serif"/>
                <a:cs typeface="Microsoft Sans Serif"/>
              </a:rPr>
              <a:t>lados;</a:t>
            </a:r>
            <a:r>
              <a:rPr sz="1400" spc="-25" dirty="0">
                <a:latin typeface="Microsoft Sans Serif"/>
                <a:cs typeface="Microsoft Sans Serif"/>
              </a:rPr>
              <a:t> </a:t>
            </a:r>
            <a:r>
              <a:rPr sz="1400" dirty="0">
                <a:latin typeface="Microsoft Sans Serif"/>
                <a:cs typeface="Microsoft Sans Serif"/>
              </a:rPr>
              <a:t>(b)</a:t>
            </a:r>
            <a:r>
              <a:rPr sz="1400" spc="-15" dirty="0">
                <a:latin typeface="Microsoft Sans Serif"/>
                <a:cs typeface="Microsoft Sans Serif"/>
              </a:rPr>
              <a:t> </a:t>
            </a:r>
            <a:r>
              <a:rPr sz="1400" dirty="0">
                <a:latin typeface="Microsoft Sans Serif"/>
                <a:cs typeface="Microsoft Sans Serif"/>
              </a:rPr>
              <a:t>ranurado,</a:t>
            </a:r>
            <a:r>
              <a:rPr sz="1400" spc="-30" dirty="0">
                <a:latin typeface="Microsoft Sans Serif"/>
                <a:cs typeface="Microsoft Sans Serif"/>
              </a:rPr>
              <a:t> </a:t>
            </a:r>
            <a:r>
              <a:rPr sz="1400" spc="-10" dirty="0">
                <a:latin typeface="Microsoft Sans Serif"/>
                <a:cs typeface="Microsoft Sans Serif"/>
              </a:rPr>
              <a:t>también </a:t>
            </a:r>
            <a:r>
              <a:rPr sz="1400" dirty="0">
                <a:latin typeface="Microsoft Sans Serif"/>
                <a:cs typeface="Microsoft Sans Serif"/>
              </a:rPr>
              <a:t>llamado</a:t>
            </a:r>
            <a:r>
              <a:rPr sz="1400" spc="-20" dirty="0">
                <a:latin typeface="Microsoft Sans Serif"/>
                <a:cs typeface="Microsoft Sans Serif"/>
              </a:rPr>
              <a:t> </a:t>
            </a:r>
            <a:r>
              <a:rPr sz="1400" dirty="0">
                <a:latin typeface="Microsoft Sans Serif"/>
                <a:cs typeface="Microsoft Sans Serif"/>
              </a:rPr>
              <a:t>fresado</a:t>
            </a:r>
            <a:r>
              <a:rPr sz="1400" spc="-40" dirty="0">
                <a:latin typeface="Microsoft Sans Serif"/>
                <a:cs typeface="Microsoft Sans Serif"/>
              </a:rPr>
              <a:t> </a:t>
            </a:r>
            <a:r>
              <a:rPr sz="1400" dirty="0">
                <a:latin typeface="Microsoft Sans Serif"/>
                <a:cs typeface="Microsoft Sans Serif"/>
              </a:rPr>
              <a:t>de ranuras,</a:t>
            </a:r>
            <a:r>
              <a:rPr sz="1400" spc="-40" dirty="0">
                <a:latin typeface="Microsoft Sans Serif"/>
                <a:cs typeface="Microsoft Sans Serif"/>
              </a:rPr>
              <a:t> </a:t>
            </a:r>
            <a:r>
              <a:rPr sz="1400" dirty="0">
                <a:latin typeface="Microsoft Sans Serif"/>
                <a:cs typeface="Microsoft Sans Serif"/>
              </a:rPr>
              <a:t>en el cual</a:t>
            </a:r>
            <a:r>
              <a:rPr sz="1400" spc="-25" dirty="0">
                <a:latin typeface="Microsoft Sans Serif"/>
                <a:cs typeface="Microsoft Sans Serif"/>
              </a:rPr>
              <a:t> </a:t>
            </a:r>
            <a:r>
              <a:rPr sz="1400" dirty="0">
                <a:latin typeface="Microsoft Sans Serif"/>
                <a:cs typeface="Microsoft Sans Serif"/>
              </a:rPr>
              <a:t>el ancho</a:t>
            </a:r>
            <a:r>
              <a:rPr sz="1400" spc="-25" dirty="0">
                <a:latin typeface="Microsoft Sans Serif"/>
                <a:cs typeface="Microsoft Sans Serif"/>
              </a:rPr>
              <a:t> </a:t>
            </a:r>
            <a:r>
              <a:rPr sz="1400" dirty="0">
                <a:latin typeface="Microsoft Sans Serif"/>
                <a:cs typeface="Microsoft Sans Serif"/>
              </a:rPr>
              <a:t>de la</a:t>
            </a:r>
            <a:r>
              <a:rPr sz="1400" spc="-5" dirty="0">
                <a:latin typeface="Microsoft Sans Serif"/>
                <a:cs typeface="Microsoft Sans Serif"/>
              </a:rPr>
              <a:t> </a:t>
            </a:r>
            <a:r>
              <a:rPr sz="1400" dirty="0">
                <a:latin typeface="Microsoft Sans Serif"/>
                <a:cs typeface="Microsoft Sans Serif"/>
              </a:rPr>
              <a:t>fresa</a:t>
            </a:r>
            <a:r>
              <a:rPr sz="1400" spc="-35" dirty="0">
                <a:latin typeface="Microsoft Sans Serif"/>
                <a:cs typeface="Microsoft Sans Serif"/>
              </a:rPr>
              <a:t> </a:t>
            </a:r>
            <a:r>
              <a:rPr sz="1400" dirty="0">
                <a:latin typeface="Microsoft Sans Serif"/>
                <a:cs typeface="Microsoft Sans Serif"/>
              </a:rPr>
              <a:t>es</a:t>
            </a:r>
            <a:r>
              <a:rPr sz="1400" spc="-15" dirty="0">
                <a:latin typeface="Microsoft Sans Serif"/>
                <a:cs typeface="Microsoft Sans Serif"/>
              </a:rPr>
              <a:t> </a:t>
            </a:r>
            <a:r>
              <a:rPr sz="1400" dirty="0">
                <a:latin typeface="Microsoft Sans Serif"/>
                <a:cs typeface="Microsoft Sans Serif"/>
              </a:rPr>
              <a:t>menor</a:t>
            </a:r>
            <a:r>
              <a:rPr sz="1400" spc="-15" dirty="0">
                <a:latin typeface="Microsoft Sans Serif"/>
                <a:cs typeface="Microsoft Sans Serif"/>
              </a:rPr>
              <a:t> </a:t>
            </a:r>
            <a:r>
              <a:rPr sz="1400" dirty="0">
                <a:latin typeface="Microsoft Sans Serif"/>
                <a:cs typeface="Microsoft Sans Serif"/>
              </a:rPr>
              <a:t>que</a:t>
            </a:r>
            <a:r>
              <a:rPr sz="1400" spc="-15" dirty="0">
                <a:latin typeface="Microsoft Sans Serif"/>
                <a:cs typeface="Microsoft Sans Serif"/>
              </a:rPr>
              <a:t> </a:t>
            </a:r>
            <a:r>
              <a:rPr sz="1400" dirty="0">
                <a:latin typeface="Microsoft Sans Serif"/>
                <a:cs typeface="Microsoft Sans Serif"/>
              </a:rPr>
              <a:t>el ancho</a:t>
            </a:r>
            <a:r>
              <a:rPr sz="1400" spc="-25" dirty="0">
                <a:latin typeface="Microsoft Sans Serif"/>
                <a:cs typeface="Microsoft Sans Serif"/>
              </a:rPr>
              <a:t> </a:t>
            </a:r>
            <a:r>
              <a:rPr sz="1400" dirty="0">
                <a:latin typeface="Microsoft Sans Serif"/>
                <a:cs typeface="Microsoft Sans Serif"/>
              </a:rPr>
              <a:t>de</a:t>
            </a:r>
            <a:r>
              <a:rPr sz="1400" spc="-15" dirty="0">
                <a:latin typeface="Microsoft Sans Serif"/>
                <a:cs typeface="Microsoft Sans Serif"/>
              </a:rPr>
              <a:t> </a:t>
            </a:r>
            <a:r>
              <a:rPr sz="1400" dirty="0">
                <a:latin typeface="Microsoft Sans Serif"/>
                <a:cs typeface="Microsoft Sans Serif"/>
              </a:rPr>
              <a:t>la pieza</a:t>
            </a:r>
            <a:r>
              <a:rPr sz="1400" spc="-10" dirty="0">
                <a:latin typeface="Microsoft Sans Serif"/>
                <a:cs typeface="Microsoft Sans Serif"/>
              </a:rPr>
              <a:t> </a:t>
            </a:r>
            <a:r>
              <a:rPr sz="1400" dirty="0">
                <a:latin typeface="Microsoft Sans Serif"/>
                <a:cs typeface="Microsoft Sans Serif"/>
              </a:rPr>
              <a:t>de</a:t>
            </a:r>
            <a:r>
              <a:rPr sz="1400" spc="-15" dirty="0">
                <a:latin typeface="Microsoft Sans Serif"/>
                <a:cs typeface="Microsoft Sans Serif"/>
              </a:rPr>
              <a:t> </a:t>
            </a:r>
            <a:r>
              <a:rPr sz="1400" dirty="0">
                <a:latin typeface="Microsoft Sans Serif"/>
                <a:cs typeface="Microsoft Sans Serif"/>
              </a:rPr>
              <a:t>trabajo,</a:t>
            </a:r>
            <a:r>
              <a:rPr sz="1400" spc="-30" dirty="0">
                <a:latin typeface="Microsoft Sans Serif"/>
                <a:cs typeface="Microsoft Sans Serif"/>
              </a:rPr>
              <a:t> </a:t>
            </a:r>
            <a:r>
              <a:rPr sz="1400" spc="-10" dirty="0">
                <a:latin typeface="Microsoft Sans Serif"/>
                <a:cs typeface="Microsoft Sans Serif"/>
              </a:rPr>
              <a:t>creando </a:t>
            </a:r>
            <a:r>
              <a:rPr sz="1400" dirty="0">
                <a:latin typeface="Microsoft Sans Serif"/>
                <a:cs typeface="Microsoft Sans Serif"/>
              </a:rPr>
              <a:t>una</a:t>
            </a:r>
            <a:r>
              <a:rPr sz="1400" spc="-20" dirty="0">
                <a:latin typeface="Microsoft Sans Serif"/>
                <a:cs typeface="Microsoft Sans Serif"/>
              </a:rPr>
              <a:t> </a:t>
            </a:r>
            <a:r>
              <a:rPr sz="1400" dirty="0">
                <a:latin typeface="Microsoft Sans Serif"/>
                <a:cs typeface="Microsoft Sans Serif"/>
              </a:rPr>
              <a:t>ranura</a:t>
            </a:r>
            <a:r>
              <a:rPr sz="1400" spc="-30" dirty="0">
                <a:latin typeface="Microsoft Sans Serif"/>
                <a:cs typeface="Microsoft Sans Serif"/>
              </a:rPr>
              <a:t> </a:t>
            </a:r>
            <a:r>
              <a:rPr sz="1400" dirty="0">
                <a:latin typeface="Microsoft Sans Serif"/>
                <a:cs typeface="Microsoft Sans Serif"/>
              </a:rPr>
              <a:t>en</a:t>
            </a:r>
            <a:r>
              <a:rPr sz="1400" spc="-20"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trabajo</a:t>
            </a:r>
            <a:r>
              <a:rPr sz="1400" spc="-25" dirty="0">
                <a:latin typeface="Microsoft Sans Serif"/>
                <a:cs typeface="Microsoft Sans Serif"/>
              </a:rPr>
              <a:t> </a:t>
            </a:r>
            <a:r>
              <a:rPr sz="1400" dirty="0">
                <a:latin typeface="Microsoft Sans Serif"/>
                <a:cs typeface="Microsoft Sans Serif"/>
              </a:rPr>
              <a:t>(cuando</a:t>
            </a:r>
            <a:r>
              <a:rPr sz="1400" spc="-45" dirty="0">
                <a:latin typeface="Microsoft Sans Serif"/>
                <a:cs typeface="Microsoft Sans Serif"/>
              </a:rPr>
              <a:t> </a:t>
            </a:r>
            <a:r>
              <a:rPr sz="1400" dirty="0">
                <a:latin typeface="Microsoft Sans Serif"/>
                <a:cs typeface="Microsoft Sans Serif"/>
              </a:rPr>
              <a:t>la</a:t>
            </a:r>
            <a:r>
              <a:rPr sz="1400" spc="-5" dirty="0">
                <a:latin typeface="Microsoft Sans Serif"/>
                <a:cs typeface="Microsoft Sans Serif"/>
              </a:rPr>
              <a:t> </a:t>
            </a:r>
            <a:r>
              <a:rPr sz="1400" dirty="0">
                <a:latin typeface="Microsoft Sans Serif"/>
                <a:cs typeface="Microsoft Sans Serif"/>
              </a:rPr>
              <a:t>fresa</a:t>
            </a:r>
            <a:r>
              <a:rPr sz="1400" spc="-45" dirty="0">
                <a:latin typeface="Microsoft Sans Serif"/>
                <a:cs typeface="Microsoft Sans Serif"/>
              </a:rPr>
              <a:t> </a:t>
            </a:r>
            <a:r>
              <a:rPr sz="1400" dirty="0">
                <a:latin typeface="Microsoft Sans Serif"/>
                <a:cs typeface="Microsoft Sans Serif"/>
              </a:rPr>
              <a:t>es</a:t>
            </a:r>
            <a:r>
              <a:rPr sz="1400" spc="-10" dirty="0">
                <a:latin typeface="Microsoft Sans Serif"/>
                <a:cs typeface="Microsoft Sans Serif"/>
              </a:rPr>
              <a:t> </a:t>
            </a:r>
            <a:r>
              <a:rPr sz="1400" dirty="0">
                <a:latin typeface="Microsoft Sans Serif"/>
                <a:cs typeface="Microsoft Sans Serif"/>
              </a:rPr>
              <a:t>muy delgada</a:t>
            </a:r>
            <a:r>
              <a:rPr sz="1400" spc="-45" dirty="0">
                <a:latin typeface="Microsoft Sans Serif"/>
                <a:cs typeface="Microsoft Sans Serif"/>
              </a:rPr>
              <a:t> </a:t>
            </a:r>
            <a:r>
              <a:rPr sz="1400" dirty="0">
                <a:latin typeface="Microsoft Sans Serif"/>
                <a:cs typeface="Microsoft Sans Serif"/>
              </a:rPr>
              <a:t>se</a:t>
            </a:r>
            <a:r>
              <a:rPr sz="1400" spc="-5" dirty="0">
                <a:latin typeface="Microsoft Sans Serif"/>
                <a:cs typeface="Microsoft Sans Serif"/>
              </a:rPr>
              <a:t> </a:t>
            </a:r>
            <a:r>
              <a:rPr sz="1400" dirty="0">
                <a:latin typeface="Microsoft Sans Serif"/>
                <a:cs typeface="Microsoft Sans Serif"/>
              </a:rPr>
              <a:t>puede</a:t>
            </a:r>
            <a:r>
              <a:rPr sz="1400" spc="-35" dirty="0">
                <a:latin typeface="Microsoft Sans Serif"/>
                <a:cs typeface="Microsoft Sans Serif"/>
              </a:rPr>
              <a:t> </a:t>
            </a:r>
            <a:r>
              <a:rPr sz="1400" dirty="0">
                <a:latin typeface="Microsoft Sans Serif"/>
                <a:cs typeface="Microsoft Sans Serif"/>
              </a:rPr>
              <a:t>usar</a:t>
            </a:r>
            <a:r>
              <a:rPr sz="1400" spc="-25" dirty="0">
                <a:latin typeface="Microsoft Sans Serif"/>
                <a:cs typeface="Microsoft Sans Serif"/>
              </a:rPr>
              <a:t> </a:t>
            </a:r>
            <a:r>
              <a:rPr sz="1400" dirty="0">
                <a:latin typeface="Microsoft Sans Serif"/>
                <a:cs typeface="Microsoft Sans Serif"/>
              </a:rPr>
              <a:t>esta</a:t>
            </a:r>
            <a:r>
              <a:rPr sz="1400" spc="-30" dirty="0">
                <a:latin typeface="Microsoft Sans Serif"/>
                <a:cs typeface="Microsoft Sans Serif"/>
              </a:rPr>
              <a:t> </a:t>
            </a:r>
            <a:r>
              <a:rPr sz="1400" dirty="0">
                <a:latin typeface="Microsoft Sans Serif"/>
                <a:cs typeface="Microsoft Sans Serif"/>
              </a:rPr>
              <a:t>operación</a:t>
            </a:r>
            <a:r>
              <a:rPr sz="1400" spc="-45" dirty="0">
                <a:latin typeface="Microsoft Sans Serif"/>
                <a:cs typeface="Microsoft Sans Serif"/>
              </a:rPr>
              <a:t> </a:t>
            </a:r>
            <a:r>
              <a:rPr sz="1400" dirty="0">
                <a:latin typeface="Microsoft Sans Serif"/>
                <a:cs typeface="Microsoft Sans Serif"/>
              </a:rPr>
              <a:t>para</a:t>
            </a:r>
            <a:r>
              <a:rPr sz="1400" spc="-15" dirty="0">
                <a:latin typeface="Microsoft Sans Serif"/>
                <a:cs typeface="Microsoft Sans Serif"/>
              </a:rPr>
              <a:t> </a:t>
            </a:r>
            <a:r>
              <a:rPr sz="1400" dirty="0">
                <a:latin typeface="Microsoft Sans Serif"/>
                <a:cs typeface="Microsoft Sans Serif"/>
              </a:rPr>
              <a:t>tallar</a:t>
            </a:r>
            <a:r>
              <a:rPr sz="1400" spc="-30" dirty="0">
                <a:latin typeface="Microsoft Sans Serif"/>
                <a:cs typeface="Microsoft Sans Serif"/>
              </a:rPr>
              <a:t> </a:t>
            </a:r>
            <a:r>
              <a:rPr sz="1400" spc="-10" dirty="0">
                <a:latin typeface="Microsoft Sans Serif"/>
                <a:cs typeface="Microsoft Sans Serif"/>
              </a:rPr>
              <a:t>ranuras </a:t>
            </a:r>
            <a:r>
              <a:rPr sz="1400" dirty="0">
                <a:latin typeface="Microsoft Sans Serif"/>
                <a:cs typeface="Microsoft Sans Serif"/>
              </a:rPr>
              <a:t>angostas</a:t>
            </a:r>
            <a:r>
              <a:rPr sz="1400" spc="-50" dirty="0">
                <a:latin typeface="Microsoft Sans Serif"/>
                <a:cs typeface="Microsoft Sans Serif"/>
              </a:rPr>
              <a:t> </a:t>
            </a:r>
            <a:r>
              <a:rPr sz="1400" dirty="0">
                <a:latin typeface="Microsoft Sans Serif"/>
                <a:cs typeface="Microsoft Sans Serif"/>
              </a:rPr>
              <a:t>o</a:t>
            </a:r>
            <a:r>
              <a:rPr sz="1400" spc="-5" dirty="0">
                <a:latin typeface="Microsoft Sans Serif"/>
                <a:cs typeface="Microsoft Sans Serif"/>
              </a:rPr>
              <a:t> </a:t>
            </a:r>
            <a:r>
              <a:rPr sz="1400" dirty="0">
                <a:latin typeface="Microsoft Sans Serif"/>
                <a:cs typeface="Microsoft Sans Serif"/>
              </a:rPr>
              <a:t>para</a:t>
            </a:r>
            <a:r>
              <a:rPr sz="1400" spc="-20" dirty="0">
                <a:latin typeface="Microsoft Sans Serif"/>
                <a:cs typeface="Microsoft Sans Serif"/>
              </a:rPr>
              <a:t> </a:t>
            </a:r>
            <a:r>
              <a:rPr sz="1400" dirty="0">
                <a:latin typeface="Microsoft Sans Serif"/>
                <a:cs typeface="Microsoft Sans Serif"/>
              </a:rPr>
              <a:t>cortar</a:t>
            </a:r>
            <a:r>
              <a:rPr sz="1400" spc="-40" dirty="0">
                <a:latin typeface="Microsoft Sans Serif"/>
                <a:cs typeface="Microsoft Sans Serif"/>
              </a:rPr>
              <a:t> </a:t>
            </a:r>
            <a:r>
              <a:rPr sz="1400" dirty="0">
                <a:latin typeface="Microsoft Sans Serif"/>
                <a:cs typeface="Microsoft Sans Serif"/>
              </a:rPr>
              <a:t>una</a:t>
            </a:r>
            <a:r>
              <a:rPr sz="1400" spc="-15" dirty="0">
                <a:latin typeface="Microsoft Sans Serif"/>
                <a:cs typeface="Microsoft Sans Serif"/>
              </a:rPr>
              <a:t> </a:t>
            </a:r>
            <a:r>
              <a:rPr sz="1400" dirty="0">
                <a:latin typeface="Microsoft Sans Serif"/>
                <a:cs typeface="Microsoft Sans Serif"/>
              </a:rPr>
              <a:t>pieza</a:t>
            </a:r>
            <a:r>
              <a:rPr sz="1400" spc="-30"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trabajo</a:t>
            </a:r>
            <a:r>
              <a:rPr sz="1400" spc="-45" dirty="0">
                <a:latin typeface="Microsoft Sans Serif"/>
                <a:cs typeface="Microsoft Sans Serif"/>
              </a:rPr>
              <a:t> </a:t>
            </a:r>
            <a:r>
              <a:rPr sz="1400" dirty="0">
                <a:latin typeface="Microsoft Sans Serif"/>
                <a:cs typeface="Microsoft Sans Serif"/>
              </a:rPr>
              <a:t>en</a:t>
            </a:r>
            <a:r>
              <a:rPr sz="1400" spc="-5" dirty="0">
                <a:latin typeface="Microsoft Sans Serif"/>
                <a:cs typeface="Microsoft Sans Serif"/>
              </a:rPr>
              <a:t> </a:t>
            </a:r>
            <a:r>
              <a:rPr sz="1400" dirty="0">
                <a:latin typeface="Microsoft Sans Serif"/>
                <a:cs typeface="Microsoft Sans Serif"/>
              </a:rPr>
              <a:t>dos,</a:t>
            </a:r>
            <a:r>
              <a:rPr sz="1400" spc="-20" dirty="0">
                <a:latin typeface="Microsoft Sans Serif"/>
                <a:cs typeface="Microsoft Sans Serif"/>
              </a:rPr>
              <a:t> </a:t>
            </a:r>
            <a:r>
              <a:rPr sz="1400" dirty="0">
                <a:latin typeface="Microsoft Sans Serif"/>
                <a:cs typeface="Microsoft Sans Serif"/>
              </a:rPr>
              <a:t>llamado</a:t>
            </a:r>
            <a:r>
              <a:rPr sz="1400" spc="-30" dirty="0">
                <a:latin typeface="Microsoft Sans Serif"/>
                <a:cs typeface="Microsoft Sans Serif"/>
              </a:rPr>
              <a:t> </a:t>
            </a:r>
            <a:r>
              <a:rPr sz="1400" dirty="0">
                <a:latin typeface="Microsoft Sans Serif"/>
                <a:cs typeface="Microsoft Sans Serif"/>
              </a:rPr>
              <a:t>fresado</a:t>
            </a:r>
            <a:r>
              <a:rPr sz="1400" spc="-45" dirty="0">
                <a:latin typeface="Microsoft Sans Serif"/>
                <a:cs typeface="Microsoft Sans Serif"/>
              </a:rPr>
              <a:t> </a:t>
            </a:r>
            <a:r>
              <a:rPr sz="1400" dirty="0">
                <a:latin typeface="Microsoft Sans Serif"/>
                <a:cs typeface="Microsoft Sans Serif"/>
              </a:rPr>
              <a:t>aserrado);</a:t>
            </a:r>
            <a:r>
              <a:rPr sz="1400" spc="-35" dirty="0">
                <a:latin typeface="Microsoft Sans Serif"/>
                <a:cs typeface="Microsoft Sans Serif"/>
              </a:rPr>
              <a:t> </a:t>
            </a:r>
            <a:r>
              <a:rPr sz="1400" dirty="0">
                <a:latin typeface="Microsoft Sans Serif"/>
                <a:cs typeface="Microsoft Sans Serif"/>
              </a:rPr>
              <a:t>(c)fresado</a:t>
            </a:r>
            <a:r>
              <a:rPr sz="1400" spc="-40" dirty="0">
                <a:latin typeface="Microsoft Sans Serif"/>
                <a:cs typeface="Microsoft Sans Serif"/>
              </a:rPr>
              <a:t> </a:t>
            </a:r>
            <a:r>
              <a:rPr sz="1400" dirty="0">
                <a:latin typeface="Microsoft Sans Serif"/>
                <a:cs typeface="Microsoft Sans Serif"/>
              </a:rPr>
              <a:t>lateral,</a:t>
            </a:r>
            <a:r>
              <a:rPr sz="1400" spc="-35" dirty="0">
                <a:latin typeface="Microsoft Sans Serif"/>
                <a:cs typeface="Microsoft Sans Serif"/>
              </a:rPr>
              <a:t> </a:t>
            </a:r>
            <a:r>
              <a:rPr sz="1400" dirty="0">
                <a:latin typeface="Microsoft Sans Serif"/>
                <a:cs typeface="Microsoft Sans Serif"/>
              </a:rPr>
              <a:t>en</a:t>
            </a:r>
            <a:r>
              <a:rPr sz="1400" spc="-5" dirty="0">
                <a:latin typeface="Microsoft Sans Serif"/>
                <a:cs typeface="Microsoft Sans Serif"/>
              </a:rPr>
              <a:t> </a:t>
            </a:r>
            <a:r>
              <a:rPr sz="1400" dirty="0">
                <a:latin typeface="Microsoft Sans Serif"/>
                <a:cs typeface="Microsoft Sans Serif"/>
              </a:rPr>
              <a:t>el</a:t>
            </a:r>
            <a:r>
              <a:rPr sz="1400" spc="-20" dirty="0">
                <a:latin typeface="Microsoft Sans Serif"/>
                <a:cs typeface="Microsoft Sans Serif"/>
              </a:rPr>
              <a:t> </a:t>
            </a:r>
            <a:r>
              <a:rPr sz="1400" dirty="0">
                <a:latin typeface="Microsoft Sans Serif"/>
                <a:cs typeface="Microsoft Sans Serif"/>
              </a:rPr>
              <a:t>cual</a:t>
            </a:r>
            <a:r>
              <a:rPr sz="1400" spc="-20" dirty="0">
                <a:latin typeface="Microsoft Sans Serif"/>
                <a:cs typeface="Microsoft Sans Serif"/>
              </a:rPr>
              <a:t> </a:t>
            </a:r>
            <a:r>
              <a:rPr sz="1400" spc="-25" dirty="0">
                <a:latin typeface="Microsoft Sans Serif"/>
                <a:cs typeface="Microsoft Sans Serif"/>
              </a:rPr>
              <a:t>la </a:t>
            </a:r>
            <a:r>
              <a:rPr sz="1400" dirty="0">
                <a:latin typeface="Microsoft Sans Serif"/>
                <a:cs typeface="Microsoft Sans Serif"/>
              </a:rPr>
              <a:t>fresa</a:t>
            </a:r>
            <a:r>
              <a:rPr sz="1400" spc="-30" dirty="0">
                <a:latin typeface="Microsoft Sans Serif"/>
                <a:cs typeface="Microsoft Sans Serif"/>
              </a:rPr>
              <a:t> </a:t>
            </a:r>
            <a:r>
              <a:rPr sz="1400" dirty="0">
                <a:latin typeface="Microsoft Sans Serif"/>
                <a:cs typeface="Microsoft Sans Serif"/>
              </a:rPr>
              <a:t>maquina</a:t>
            </a:r>
            <a:r>
              <a:rPr sz="1400" spc="-35"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lado</a:t>
            </a:r>
            <a:r>
              <a:rPr sz="1400" spc="-20"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una</a:t>
            </a:r>
            <a:r>
              <a:rPr sz="1400" spc="-20" dirty="0">
                <a:latin typeface="Microsoft Sans Serif"/>
                <a:cs typeface="Microsoft Sans Serif"/>
              </a:rPr>
              <a:t> </a:t>
            </a:r>
            <a:r>
              <a:rPr sz="1400" dirty="0">
                <a:latin typeface="Microsoft Sans Serif"/>
                <a:cs typeface="Microsoft Sans Serif"/>
              </a:rPr>
              <a:t>pieza</a:t>
            </a:r>
            <a:r>
              <a:rPr sz="1400" spc="-15"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trabajo;</a:t>
            </a:r>
            <a:r>
              <a:rPr sz="1400" spc="-35" dirty="0">
                <a:latin typeface="Microsoft Sans Serif"/>
                <a:cs typeface="Microsoft Sans Serif"/>
              </a:rPr>
              <a:t> </a:t>
            </a:r>
            <a:r>
              <a:rPr sz="1400" dirty="0">
                <a:latin typeface="Microsoft Sans Serif"/>
                <a:cs typeface="Microsoft Sans Serif"/>
              </a:rPr>
              <a:t>y (d)</a:t>
            </a:r>
            <a:r>
              <a:rPr sz="1400" spc="-15" dirty="0">
                <a:latin typeface="Microsoft Sans Serif"/>
                <a:cs typeface="Microsoft Sans Serif"/>
              </a:rPr>
              <a:t> </a:t>
            </a:r>
            <a:r>
              <a:rPr sz="1400" dirty="0">
                <a:latin typeface="Microsoft Sans Serif"/>
                <a:cs typeface="Microsoft Sans Serif"/>
              </a:rPr>
              <a:t>fresado</a:t>
            </a:r>
            <a:r>
              <a:rPr sz="1400" spc="-40" dirty="0">
                <a:latin typeface="Microsoft Sans Serif"/>
                <a:cs typeface="Microsoft Sans Serif"/>
              </a:rPr>
              <a:t> </a:t>
            </a:r>
            <a:r>
              <a:rPr sz="1400" dirty="0">
                <a:latin typeface="Microsoft Sans Serif"/>
                <a:cs typeface="Microsoft Sans Serif"/>
              </a:rPr>
              <a:t>paralelo</a:t>
            </a:r>
            <a:r>
              <a:rPr sz="1400" spc="-30" dirty="0">
                <a:latin typeface="Microsoft Sans Serif"/>
                <a:cs typeface="Microsoft Sans Serif"/>
              </a:rPr>
              <a:t> </a:t>
            </a:r>
            <a:r>
              <a:rPr sz="1400" dirty="0">
                <a:latin typeface="Microsoft Sans Serif"/>
                <a:cs typeface="Microsoft Sans Serif"/>
              </a:rPr>
              <a:t>simultáneo,</a:t>
            </a:r>
            <a:r>
              <a:rPr sz="1400" spc="-50"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cual</a:t>
            </a:r>
            <a:r>
              <a:rPr sz="1400" spc="-20" dirty="0">
                <a:latin typeface="Microsoft Sans Serif"/>
                <a:cs typeface="Microsoft Sans Serif"/>
              </a:rPr>
              <a:t> </a:t>
            </a:r>
            <a:r>
              <a:rPr sz="1400" dirty="0">
                <a:latin typeface="Microsoft Sans Serif"/>
                <a:cs typeface="Microsoft Sans Serif"/>
              </a:rPr>
              <a:t>es</a:t>
            </a:r>
            <a:r>
              <a:rPr sz="1400" spc="-15"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mismo</a:t>
            </a:r>
            <a:r>
              <a:rPr sz="1400" spc="-15" dirty="0">
                <a:latin typeface="Microsoft Sans Serif"/>
                <a:cs typeface="Microsoft Sans Serif"/>
              </a:rPr>
              <a:t> </a:t>
            </a:r>
            <a:r>
              <a:rPr sz="1400" dirty="0">
                <a:latin typeface="Microsoft Sans Serif"/>
                <a:cs typeface="Microsoft Sans Serif"/>
              </a:rPr>
              <a:t>que</a:t>
            </a:r>
            <a:r>
              <a:rPr sz="1400" spc="-20" dirty="0">
                <a:latin typeface="Microsoft Sans Serif"/>
                <a:cs typeface="Microsoft Sans Serif"/>
              </a:rPr>
              <a:t> </a:t>
            </a:r>
            <a:r>
              <a:rPr sz="1400" spc="-25" dirty="0">
                <a:latin typeface="Microsoft Sans Serif"/>
                <a:cs typeface="Microsoft Sans Serif"/>
              </a:rPr>
              <a:t>el </a:t>
            </a:r>
            <a:r>
              <a:rPr sz="1400" dirty="0">
                <a:latin typeface="Microsoft Sans Serif"/>
                <a:cs typeface="Microsoft Sans Serif"/>
              </a:rPr>
              <a:t>fresado</a:t>
            </a:r>
            <a:r>
              <a:rPr sz="1400" spc="-50" dirty="0">
                <a:latin typeface="Microsoft Sans Serif"/>
                <a:cs typeface="Microsoft Sans Serif"/>
              </a:rPr>
              <a:t> </a:t>
            </a:r>
            <a:r>
              <a:rPr sz="1400" dirty="0">
                <a:latin typeface="Microsoft Sans Serif"/>
                <a:cs typeface="Microsoft Sans Serif"/>
              </a:rPr>
              <a:t>natural,</a:t>
            </a:r>
            <a:r>
              <a:rPr sz="1400" spc="-40" dirty="0">
                <a:latin typeface="Microsoft Sans Serif"/>
                <a:cs typeface="Microsoft Sans Serif"/>
              </a:rPr>
              <a:t> </a:t>
            </a:r>
            <a:r>
              <a:rPr sz="1400" dirty="0">
                <a:latin typeface="Microsoft Sans Serif"/>
                <a:cs typeface="Microsoft Sans Serif"/>
              </a:rPr>
              <a:t>excepto</a:t>
            </a:r>
            <a:r>
              <a:rPr sz="1400" spc="-30" dirty="0">
                <a:latin typeface="Microsoft Sans Serif"/>
                <a:cs typeface="Microsoft Sans Serif"/>
              </a:rPr>
              <a:t> </a:t>
            </a:r>
            <a:r>
              <a:rPr sz="1400" dirty="0">
                <a:latin typeface="Microsoft Sans Serif"/>
                <a:cs typeface="Microsoft Sans Serif"/>
              </a:rPr>
              <a:t>que</a:t>
            </a:r>
            <a:r>
              <a:rPr sz="1400" spc="-20" dirty="0">
                <a:latin typeface="Microsoft Sans Serif"/>
                <a:cs typeface="Microsoft Sans Serif"/>
              </a:rPr>
              <a:t> </a:t>
            </a:r>
            <a:r>
              <a:rPr sz="1400" dirty="0">
                <a:latin typeface="Microsoft Sans Serif"/>
                <a:cs typeface="Microsoft Sans Serif"/>
              </a:rPr>
              <a:t>el</a:t>
            </a:r>
            <a:r>
              <a:rPr sz="1400" spc="-10" dirty="0">
                <a:latin typeface="Microsoft Sans Serif"/>
                <a:cs typeface="Microsoft Sans Serif"/>
              </a:rPr>
              <a:t> </a:t>
            </a:r>
            <a:r>
              <a:rPr sz="1400" dirty="0">
                <a:latin typeface="Microsoft Sans Serif"/>
                <a:cs typeface="Microsoft Sans Serif"/>
              </a:rPr>
              <a:t>corte</a:t>
            </a:r>
            <a:r>
              <a:rPr sz="1400" spc="-30" dirty="0">
                <a:latin typeface="Microsoft Sans Serif"/>
                <a:cs typeface="Microsoft Sans Serif"/>
              </a:rPr>
              <a:t> </a:t>
            </a:r>
            <a:r>
              <a:rPr sz="1400" dirty="0">
                <a:latin typeface="Microsoft Sans Serif"/>
                <a:cs typeface="Microsoft Sans Serif"/>
              </a:rPr>
              <a:t>tiene</a:t>
            </a:r>
            <a:r>
              <a:rPr sz="1400" spc="-40" dirty="0">
                <a:latin typeface="Microsoft Sans Serif"/>
                <a:cs typeface="Microsoft Sans Serif"/>
              </a:rPr>
              <a:t> </a:t>
            </a:r>
            <a:r>
              <a:rPr sz="1400" dirty="0">
                <a:latin typeface="Microsoft Sans Serif"/>
                <a:cs typeface="Microsoft Sans Serif"/>
              </a:rPr>
              <a:t>lugar</a:t>
            </a:r>
            <a:r>
              <a:rPr sz="1400" spc="-20" dirty="0">
                <a:latin typeface="Microsoft Sans Serif"/>
                <a:cs typeface="Microsoft Sans Serif"/>
              </a:rPr>
              <a:t> </a:t>
            </a:r>
            <a:r>
              <a:rPr sz="1400" dirty="0">
                <a:latin typeface="Microsoft Sans Serif"/>
                <a:cs typeface="Microsoft Sans Serif"/>
              </a:rPr>
              <a:t>en</a:t>
            </a:r>
            <a:r>
              <a:rPr sz="1400" spc="-20" dirty="0">
                <a:latin typeface="Microsoft Sans Serif"/>
                <a:cs typeface="Microsoft Sans Serif"/>
              </a:rPr>
              <a:t> </a:t>
            </a:r>
            <a:r>
              <a:rPr sz="1400" dirty="0">
                <a:latin typeface="Microsoft Sans Serif"/>
                <a:cs typeface="Microsoft Sans Serif"/>
              </a:rPr>
              <a:t>ambos</a:t>
            </a:r>
            <a:r>
              <a:rPr sz="1400" spc="-30" dirty="0">
                <a:latin typeface="Microsoft Sans Serif"/>
                <a:cs typeface="Microsoft Sans Serif"/>
              </a:rPr>
              <a:t> </a:t>
            </a:r>
            <a:r>
              <a:rPr sz="1400" dirty="0">
                <a:latin typeface="Microsoft Sans Serif"/>
                <a:cs typeface="Microsoft Sans Serif"/>
              </a:rPr>
              <a:t>lados</a:t>
            </a:r>
            <a:r>
              <a:rPr sz="1400" spc="-20" dirty="0">
                <a:latin typeface="Microsoft Sans Serif"/>
                <a:cs typeface="Microsoft Sans Serif"/>
              </a:rPr>
              <a:t> </a:t>
            </a:r>
            <a:r>
              <a:rPr sz="1400" dirty="0">
                <a:latin typeface="Microsoft Sans Serif"/>
                <a:cs typeface="Microsoft Sans Serif"/>
              </a:rPr>
              <a:t>del</a:t>
            </a:r>
            <a:r>
              <a:rPr sz="1400" spc="-20" dirty="0">
                <a:latin typeface="Microsoft Sans Serif"/>
                <a:cs typeface="Microsoft Sans Serif"/>
              </a:rPr>
              <a:t> </a:t>
            </a:r>
            <a:r>
              <a:rPr sz="1400" spc="-10" dirty="0">
                <a:latin typeface="Microsoft Sans Serif"/>
                <a:cs typeface="Microsoft Sans Serif"/>
              </a:rPr>
              <a:t>trabajo</a:t>
            </a:r>
            <a:endParaRPr sz="1400">
              <a:latin typeface="Microsoft Sans Serif"/>
              <a:cs typeface="Microsoft Sans Serif"/>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862060" cy="3044190"/>
          </a:xfrm>
          <a:prstGeom prst="rect">
            <a:avLst/>
          </a:prstGeom>
        </p:spPr>
        <p:txBody>
          <a:bodyPr vert="horz" wrap="square" lIns="0" tIns="12700" rIns="0" bIns="0" rtlCol="0">
            <a:spAutoFit/>
          </a:bodyPr>
          <a:lstStyle/>
          <a:p>
            <a:pPr marL="12700" marR="257175">
              <a:lnSpc>
                <a:spcPct val="100000"/>
              </a:lnSpc>
              <a:spcBef>
                <a:spcPts val="100"/>
              </a:spcBef>
            </a:pP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fresado</a:t>
            </a:r>
            <a:r>
              <a:rPr sz="1800" spc="-15" dirty="0">
                <a:latin typeface="Microsoft Sans Serif"/>
                <a:cs typeface="Microsoft Sans Serif"/>
              </a:rPr>
              <a:t> </a:t>
            </a:r>
            <a:r>
              <a:rPr sz="1800" dirty="0">
                <a:latin typeface="Microsoft Sans Serif"/>
                <a:cs typeface="Microsoft Sans Serif"/>
              </a:rPr>
              <a:t>periférico</a:t>
            </a:r>
            <a:r>
              <a:rPr sz="1800" spc="-5" dirty="0">
                <a:latin typeface="Microsoft Sans Serif"/>
                <a:cs typeface="Microsoft Sans Serif"/>
              </a:rPr>
              <a:t> </a:t>
            </a:r>
            <a:r>
              <a:rPr sz="1800" dirty="0">
                <a:latin typeface="Microsoft Sans Serif"/>
                <a:cs typeface="Microsoft Sans Serif"/>
              </a:rPr>
              <a:t>hay</a:t>
            </a:r>
            <a:r>
              <a:rPr sz="1800" spc="-5" dirty="0">
                <a:latin typeface="Microsoft Sans Serif"/>
                <a:cs typeface="Microsoft Sans Serif"/>
              </a:rPr>
              <a:t> </a:t>
            </a:r>
            <a:r>
              <a:rPr sz="1800" dirty="0">
                <a:latin typeface="Microsoft Sans Serif"/>
                <a:cs typeface="Microsoft Sans Serif"/>
              </a:rPr>
              <a:t>dos</a:t>
            </a:r>
            <a:r>
              <a:rPr sz="1800" spc="-20" dirty="0">
                <a:latin typeface="Microsoft Sans Serif"/>
                <a:cs typeface="Microsoft Sans Serif"/>
              </a:rPr>
              <a:t> </a:t>
            </a:r>
            <a:r>
              <a:rPr sz="1800" dirty="0">
                <a:latin typeface="Microsoft Sans Serif"/>
                <a:cs typeface="Microsoft Sans Serif"/>
              </a:rPr>
              <a:t>direcciones</a:t>
            </a:r>
            <a:r>
              <a:rPr sz="1800" spc="10" dirty="0">
                <a:latin typeface="Microsoft Sans Serif"/>
                <a:cs typeface="Microsoft Sans Serif"/>
              </a:rPr>
              <a:t> </a:t>
            </a:r>
            <a:r>
              <a:rPr sz="1800" dirty="0">
                <a:latin typeface="Microsoft Sans Serif"/>
                <a:cs typeface="Microsoft Sans Serif"/>
              </a:rPr>
              <a:t>opuestas</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rotación</a:t>
            </a:r>
            <a:r>
              <a:rPr sz="1800" spc="-1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puede</a:t>
            </a:r>
            <a:r>
              <a:rPr sz="1800" spc="-10" dirty="0">
                <a:latin typeface="Microsoft Sans Serif"/>
                <a:cs typeface="Microsoft Sans Serif"/>
              </a:rPr>
              <a:t> </a:t>
            </a:r>
            <a:r>
              <a:rPr sz="1800" dirty="0">
                <a:latin typeface="Microsoft Sans Serif"/>
                <a:cs typeface="Microsoft Sans Serif"/>
              </a:rPr>
              <a:t>tener</a:t>
            </a:r>
            <a:r>
              <a:rPr sz="1800" spc="-1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fresa</a:t>
            </a:r>
            <a:r>
              <a:rPr sz="1800" spc="-45"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respecto</a:t>
            </a:r>
            <a:r>
              <a:rPr sz="1800" spc="-15" dirty="0">
                <a:latin typeface="Microsoft Sans Serif"/>
                <a:cs typeface="Microsoft Sans Serif"/>
              </a:rPr>
              <a:t> </a:t>
            </a:r>
            <a:r>
              <a:rPr sz="1800" dirty="0">
                <a:latin typeface="Microsoft Sans Serif"/>
                <a:cs typeface="Microsoft Sans Serif"/>
              </a:rPr>
              <a:t>al</a:t>
            </a:r>
            <a:r>
              <a:rPr sz="1800" spc="-20"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Estas</a:t>
            </a:r>
            <a:r>
              <a:rPr sz="1800" spc="-20" dirty="0">
                <a:latin typeface="Microsoft Sans Serif"/>
                <a:cs typeface="Microsoft Sans Serif"/>
              </a:rPr>
              <a:t> </a:t>
            </a:r>
            <a:r>
              <a:rPr sz="1800" dirty="0">
                <a:latin typeface="Microsoft Sans Serif"/>
                <a:cs typeface="Microsoft Sans Serif"/>
              </a:rPr>
              <a:t>direcciones distinguen</a:t>
            </a:r>
            <a:r>
              <a:rPr sz="1800" spc="-5" dirty="0">
                <a:latin typeface="Microsoft Sans Serif"/>
                <a:cs typeface="Microsoft Sans Serif"/>
              </a:rPr>
              <a:t> </a:t>
            </a:r>
            <a:r>
              <a:rPr sz="1800" dirty="0">
                <a:latin typeface="Microsoft Sans Serif"/>
                <a:cs typeface="Microsoft Sans Serif"/>
              </a:rPr>
              <a:t>dos</a:t>
            </a:r>
            <a:r>
              <a:rPr sz="1800" spc="-25" dirty="0">
                <a:latin typeface="Microsoft Sans Serif"/>
                <a:cs typeface="Microsoft Sans Serif"/>
              </a:rPr>
              <a:t> </a:t>
            </a:r>
            <a:r>
              <a:rPr sz="1800" dirty="0">
                <a:latin typeface="Microsoft Sans Serif"/>
                <a:cs typeface="Microsoft Sans Serif"/>
              </a:rPr>
              <a:t>formas</a:t>
            </a:r>
            <a:r>
              <a:rPr sz="1800" spc="-2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fresado, </a:t>
            </a:r>
            <a:r>
              <a:rPr sz="1800" dirty="0">
                <a:latin typeface="Microsoft Sans Serif"/>
                <a:cs typeface="Microsoft Sans Serif"/>
              </a:rPr>
              <a:t>fresado</a:t>
            </a:r>
            <a:r>
              <a:rPr sz="1800" spc="-10" dirty="0">
                <a:latin typeface="Microsoft Sans Serif"/>
                <a:cs typeface="Microsoft Sans Serif"/>
              </a:rPr>
              <a:t> </a:t>
            </a:r>
            <a:r>
              <a:rPr sz="1800" dirty="0">
                <a:latin typeface="Microsoft Sans Serif"/>
                <a:cs typeface="Microsoft Sans Serif"/>
              </a:rPr>
              <a:t>ascendente y</a:t>
            </a:r>
            <a:r>
              <a:rPr sz="1800" spc="-10" dirty="0">
                <a:latin typeface="Microsoft Sans Serif"/>
                <a:cs typeface="Microsoft Sans Serif"/>
              </a:rPr>
              <a:t> </a:t>
            </a:r>
            <a:r>
              <a:rPr sz="1800" dirty="0">
                <a:latin typeface="Microsoft Sans Serif"/>
                <a:cs typeface="Microsoft Sans Serif"/>
              </a:rPr>
              <a:t>fresado</a:t>
            </a:r>
            <a:r>
              <a:rPr sz="1800" spc="-5" dirty="0">
                <a:latin typeface="Microsoft Sans Serif"/>
                <a:cs typeface="Microsoft Sans Serif"/>
              </a:rPr>
              <a:t> </a:t>
            </a:r>
            <a:r>
              <a:rPr sz="1800" dirty="0">
                <a:latin typeface="Microsoft Sans Serif"/>
                <a:cs typeface="Microsoft Sans Serif"/>
              </a:rPr>
              <a:t>descendente</a:t>
            </a:r>
            <a:r>
              <a:rPr sz="1800" spc="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ilustran en</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fig.</a:t>
            </a:r>
            <a:r>
              <a:rPr sz="1800" spc="-5" dirty="0">
                <a:latin typeface="Microsoft Sans Serif"/>
                <a:cs typeface="Microsoft Sans Serif"/>
              </a:rPr>
              <a:t> </a:t>
            </a:r>
            <a:r>
              <a:rPr sz="1800" spc="-25" dirty="0">
                <a:latin typeface="Microsoft Sans Serif"/>
                <a:cs typeface="Microsoft Sans Serif"/>
              </a:rPr>
              <a:t>42.</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50545" algn="just">
              <a:lnSpc>
                <a:spcPct val="100000"/>
              </a:lnSpc>
              <a:spcBef>
                <a:spcPts val="5"/>
              </a:spcBef>
            </a:pP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fresado</a:t>
            </a:r>
            <a:r>
              <a:rPr sz="1800" spc="-25" dirty="0">
                <a:latin typeface="Microsoft Sans Serif"/>
                <a:cs typeface="Microsoft Sans Serif"/>
              </a:rPr>
              <a:t> </a:t>
            </a:r>
            <a:r>
              <a:rPr sz="1800" dirty="0">
                <a:latin typeface="Microsoft Sans Serif"/>
                <a:cs typeface="Microsoft Sans Serif"/>
              </a:rPr>
              <a:t>ascendente,</a:t>
            </a:r>
            <a:r>
              <a:rPr sz="1800" spc="-20" dirty="0">
                <a:latin typeface="Microsoft Sans Serif"/>
                <a:cs typeface="Microsoft Sans Serif"/>
              </a:rPr>
              <a:t> </a:t>
            </a:r>
            <a:r>
              <a:rPr sz="1800" dirty="0">
                <a:latin typeface="Microsoft Sans Serif"/>
                <a:cs typeface="Microsoft Sans Serif"/>
              </a:rPr>
              <a:t>también</a:t>
            </a:r>
            <a:r>
              <a:rPr sz="1800" spc="-25" dirty="0">
                <a:latin typeface="Microsoft Sans Serif"/>
                <a:cs typeface="Microsoft Sans Serif"/>
              </a:rPr>
              <a:t> </a:t>
            </a:r>
            <a:r>
              <a:rPr sz="1800" dirty="0">
                <a:latin typeface="Microsoft Sans Serif"/>
                <a:cs typeface="Microsoft Sans Serif"/>
              </a:rPr>
              <a:t>llamado</a:t>
            </a:r>
            <a:r>
              <a:rPr sz="1800" spc="-15" dirty="0">
                <a:latin typeface="Microsoft Sans Serif"/>
                <a:cs typeface="Microsoft Sans Serif"/>
              </a:rPr>
              <a:t> </a:t>
            </a:r>
            <a:r>
              <a:rPr sz="1800" dirty="0">
                <a:latin typeface="Microsoft Sans Serif"/>
                <a:cs typeface="Microsoft Sans Serif"/>
              </a:rPr>
              <a:t>fresado</a:t>
            </a:r>
            <a:r>
              <a:rPr sz="1800" spc="-30" dirty="0">
                <a:latin typeface="Microsoft Sans Serif"/>
                <a:cs typeface="Microsoft Sans Serif"/>
              </a:rPr>
              <a:t> </a:t>
            </a:r>
            <a:r>
              <a:rPr sz="1800" dirty="0">
                <a:latin typeface="Microsoft Sans Serif"/>
                <a:cs typeface="Microsoft Sans Serif"/>
              </a:rPr>
              <a:t>convencional,</a:t>
            </a:r>
            <a:r>
              <a:rPr sz="1800" spc="-5"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dirección</a:t>
            </a:r>
            <a:r>
              <a:rPr sz="1800" spc="-10"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movimiento</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dientes de</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fresa</a:t>
            </a:r>
            <a:r>
              <a:rPr sz="1800" spc="-20"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opuesto</a:t>
            </a:r>
            <a:r>
              <a:rPr sz="1800" spc="-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dirección</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avance</a:t>
            </a:r>
            <a:r>
              <a:rPr sz="1800" spc="-10" dirty="0">
                <a:latin typeface="Microsoft Sans Serif"/>
                <a:cs typeface="Microsoft Sans Serif"/>
              </a:rPr>
              <a:t> cuando </a:t>
            </a:r>
            <a:r>
              <a:rPr sz="1800" dirty="0">
                <a:latin typeface="Microsoft Sans Serif"/>
                <a:cs typeface="Microsoft Sans Serif"/>
              </a:rPr>
              <a:t>cortan</a:t>
            </a:r>
            <a:r>
              <a:rPr sz="1800" spc="-2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trabajo.</a:t>
            </a:r>
            <a:r>
              <a:rPr sz="1800" spc="-1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spc="-10" dirty="0">
                <a:latin typeface="Microsoft Sans Serif"/>
                <a:cs typeface="Microsoft Sans Serif"/>
              </a:rPr>
              <a:t>decir,</a:t>
            </a:r>
            <a:r>
              <a:rPr sz="1800" spc="-15" dirty="0">
                <a:latin typeface="Microsoft Sans Serif"/>
                <a:cs typeface="Microsoft Sans Serif"/>
              </a:rPr>
              <a:t> </a:t>
            </a:r>
            <a:r>
              <a:rPr sz="1800" dirty="0">
                <a:latin typeface="Microsoft Sans Serif"/>
                <a:cs typeface="Microsoft Sans Serif"/>
              </a:rPr>
              <a:t>cortan</a:t>
            </a:r>
            <a:r>
              <a:rPr sz="1800" spc="-15" dirty="0">
                <a:latin typeface="Microsoft Sans Serif"/>
                <a:cs typeface="Microsoft Sans Serif"/>
              </a:rPr>
              <a:t> </a:t>
            </a:r>
            <a:r>
              <a:rPr sz="1800" dirty="0">
                <a:latin typeface="Microsoft Sans Serif"/>
                <a:cs typeface="Microsoft Sans Serif"/>
              </a:rPr>
              <a:t>"contra</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spc="-10" dirty="0">
                <a:latin typeface="Microsoft Sans Serif"/>
                <a:cs typeface="Microsoft Sans Serif"/>
              </a:rPr>
              <a:t>avance".</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nSpc>
                <a:spcPct val="100000"/>
              </a:lnSpc>
            </a:pPr>
            <a:r>
              <a:rPr sz="1800" dirty="0">
                <a:latin typeface="Microsoft Sans Serif"/>
                <a:cs typeface="Microsoft Sans Serif"/>
              </a:rPr>
              <a:t>En</a:t>
            </a:r>
            <a:r>
              <a:rPr sz="1800" spc="-50"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fresado</a:t>
            </a:r>
            <a:r>
              <a:rPr sz="1800" spc="-25" dirty="0">
                <a:latin typeface="Microsoft Sans Serif"/>
                <a:cs typeface="Microsoft Sans Serif"/>
              </a:rPr>
              <a:t> </a:t>
            </a:r>
            <a:r>
              <a:rPr sz="1800" dirty="0">
                <a:latin typeface="Microsoft Sans Serif"/>
                <a:cs typeface="Microsoft Sans Serif"/>
              </a:rPr>
              <a:t>descendente,</a:t>
            </a:r>
            <a:r>
              <a:rPr sz="1800" spc="-10" dirty="0">
                <a:latin typeface="Microsoft Sans Serif"/>
                <a:cs typeface="Microsoft Sans Serif"/>
              </a:rPr>
              <a:t> </a:t>
            </a:r>
            <a:r>
              <a:rPr sz="1800" dirty="0">
                <a:latin typeface="Microsoft Sans Serif"/>
                <a:cs typeface="Microsoft Sans Serif"/>
              </a:rPr>
              <a:t>también</a:t>
            </a:r>
            <a:r>
              <a:rPr sz="1800" spc="-25" dirty="0">
                <a:latin typeface="Microsoft Sans Serif"/>
                <a:cs typeface="Microsoft Sans Serif"/>
              </a:rPr>
              <a:t> </a:t>
            </a:r>
            <a:r>
              <a:rPr sz="1800" dirty="0">
                <a:latin typeface="Microsoft Sans Serif"/>
                <a:cs typeface="Microsoft Sans Serif"/>
              </a:rPr>
              <a:t>llamado</a:t>
            </a:r>
            <a:r>
              <a:rPr sz="1800" spc="-25" dirty="0">
                <a:latin typeface="Microsoft Sans Serif"/>
                <a:cs typeface="Microsoft Sans Serif"/>
              </a:rPr>
              <a:t> </a:t>
            </a:r>
            <a:r>
              <a:rPr sz="1800" dirty="0">
                <a:latin typeface="Microsoft Sans Serif"/>
                <a:cs typeface="Microsoft Sans Serif"/>
              </a:rPr>
              <a:t>fresado</a:t>
            </a:r>
            <a:r>
              <a:rPr sz="1800" spc="-30" dirty="0">
                <a:latin typeface="Microsoft Sans Serif"/>
                <a:cs typeface="Microsoft Sans Serif"/>
              </a:rPr>
              <a:t> </a:t>
            </a:r>
            <a:r>
              <a:rPr sz="1800" dirty="0">
                <a:latin typeface="Microsoft Sans Serif"/>
                <a:cs typeface="Microsoft Sans Serif"/>
              </a:rPr>
              <a:t>tipo</a:t>
            </a:r>
            <a:r>
              <a:rPr sz="1800" spc="-45" dirty="0">
                <a:latin typeface="Microsoft Sans Serif"/>
                <a:cs typeface="Microsoft Sans Serif"/>
              </a:rPr>
              <a:t> </a:t>
            </a:r>
            <a:r>
              <a:rPr sz="1800" dirty="0">
                <a:latin typeface="Microsoft Sans Serif"/>
                <a:cs typeface="Microsoft Sans Serif"/>
              </a:rPr>
              <a:t>escalamiento,</a:t>
            </a:r>
            <a:r>
              <a:rPr sz="1800" spc="-5" dirty="0">
                <a:latin typeface="Microsoft Sans Serif"/>
                <a:cs typeface="Microsoft Sans Serif"/>
              </a:rPr>
              <a:t> </a:t>
            </a:r>
            <a:r>
              <a:rPr sz="1800" dirty="0">
                <a:latin typeface="Microsoft Sans Serif"/>
                <a:cs typeface="Microsoft Sans Serif"/>
              </a:rPr>
              <a:t>la</a:t>
            </a:r>
            <a:r>
              <a:rPr sz="1800" spc="-40" dirty="0">
                <a:latin typeface="Microsoft Sans Serif"/>
                <a:cs typeface="Microsoft Sans Serif"/>
              </a:rPr>
              <a:t> </a:t>
            </a:r>
            <a:r>
              <a:rPr sz="1800" dirty="0">
                <a:latin typeface="Microsoft Sans Serif"/>
                <a:cs typeface="Microsoft Sans Serif"/>
              </a:rPr>
              <a:t>dirección</a:t>
            </a:r>
            <a:r>
              <a:rPr sz="1800" spc="-1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fresa</a:t>
            </a:r>
            <a:r>
              <a:rPr sz="1800" spc="-2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misma</a:t>
            </a:r>
            <a:r>
              <a:rPr sz="1800" spc="-5"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dirección</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avance</a:t>
            </a:r>
            <a:r>
              <a:rPr sz="1800" spc="-10" dirty="0">
                <a:latin typeface="Microsoft Sans Serif"/>
                <a:cs typeface="Microsoft Sans Serif"/>
              </a:rPr>
              <a:t> </a:t>
            </a:r>
            <a:r>
              <a:rPr sz="1800" dirty="0">
                <a:latin typeface="Microsoft Sans Serif"/>
                <a:cs typeface="Microsoft Sans Serif"/>
              </a:rPr>
              <a:t>cuando</a:t>
            </a:r>
            <a:r>
              <a:rPr sz="1800" spc="-5" dirty="0">
                <a:latin typeface="Microsoft Sans Serif"/>
                <a:cs typeface="Microsoft Sans Serif"/>
              </a:rPr>
              <a:t> </a:t>
            </a:r>
            <a:r>
              <a:rPr sz="1800" dirty="0">
                <a:latin typeface="Microsoft Sans Serif"/>
                <a:cs typeface="Microsoft Sans Serif"/>
              </a:rPr>
              <a:t>los</a:t>
            </a:r>
            <a:r>
              <a:rPr sz="1800" spc="-15" dirty="0">
                <a:latin typeface="Microsoft Sans Serif"/>
                <a:cs typeface="Microsoft Sans Serif"/>
              </a:rPr>
              <a:t> </a:t>
            </a:r>
            <a:r>
              <a:rPr sz="1800" spc="-10" dirty="0">
                <a:latin typeface="Microsoft Sans Serif"/>
                <a:cs typeface="Microsoft Sans Serif"/>
              </a:rPr>
              <a:t>dientes </a:t>
            </a:r>
            <a:r>
              <a:rPr sz="1800" dirty="0">
                <a:latin typeface="Microsoft Sans Serif"/>
                <a:cs typeface="Microsoft Sans Serif"/>
              </a:rPr>
              <a:t>cortan</a:t>
            </a:r>
            <a:r>
              <a:rPr sz="1800" spc="-20" dirty="0">
                <a:latin typeface="Microsoft Sans Serif"/>
                <a:cs typeface="Microsoft Sans Serif"/>
              </a:rPr>
              <a:t> </a:t>
            </a:r>
            <a:r>
              <a:rPr sz="1800" dirty="0">
                <a:latin typeface="Microsoft Sans Serif"/>
                <a:cs typeface="Microsoft Sans Serif"/>
              </a:rPr>
              <a:t>el trabajo. Es</a:t>
            </a:r>
            <a:r>
              <a:rPr sz="1800" spc="-10"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fresado "con</a:t>
            </a:r>
            <a:r>
              <a:rPr sz="1800" spc="-15" dirty="0">
                <a:latin typeface="Microsoft Sans Serif"/>
                <a:cs typeface="Microsoft Sans Serif"/>
              </a:rPr>
              <a:t> </a:t>
            </a:r>
            <a:r>
              <a:rPr sz="1800" dirty="0">
                <a:latin typeface="Microsoft Sans Serif"/>
                <a:cs typeface="Microsoft Sans Serif"/>
              </a:rPr>
              <a:t>el </a:t>
            </a:r>
            <a:r>
              <a:rPr sz="1800" spc="-10" dirty="0">
                <a:latin typeface="Microsoft Sans Serif"/>
                <a:cs typeface="Microsoft Sans Serif"/>
              </a:rPr>
              <a:t>avance".</a:t>
            </a:r>
            <a:endParaRPr sz="1800">
              <a:latin typeface="Microsoft Sans Serif"/>
              <a:cs typeface="Microsoft Sans Serif"/>
            </a:endParaRPr>
          </a:p>
        </p:txBody>
      </p:sp>
      <p:pic>
        <p:nvPicPr>
          <p:cNvPr id="3" name="object 3"/>
          <p:cNvPicPr/>
          <p:nvPr/>
        </p:nvPicPr>
        <p:blipFill>
          <a:blip r:embed="rId2" cstate="print"/>
          <a:stretch>
            <a:fillRect/>
          </a:stretch>
        </p:blipFill>
        <p:spPr>
          <a:xfrm>
            <a:off x="456097" y="3252809"/>
            <a:ext cx="8361758" cy="360519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799195" cy="139763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Fresado frontal:</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fresado</a:t>
            </a:r>
            <a:r>
              <a:rPr sz="1800" spc="-5" dirty="0">
                <a:latin typeface="Microsoft Sans Serif"/>
                <a:cs typeface="Microsoft Sans Serif"/>
              </a:rPr>
              <a:t> </a:t>
            </a:r>
            <a:r>
              <a:rPr sz="1800" dirty="0">
                <a:latin typeface="Microsoft Sans Serif"/>
                <a:cs typeface="Microsoft Sans Serif"/>
              </a:rPr>
              <a:t>frontal,</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eje</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fresa</a:t>
            </a:r>
            <a:r>
              <a:rPr sz="1800" spc="-20" dirty="0">
                <a:latin typeface="Microsoft Sans Serif"/>
                <a:cs typeface="Microsoft Sans Serif"/>
              </a:rPr>
              <a:t> </a:t>
            </a: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perpendicular</a:t>
            </a:r>
            <a:r>
              <a:rPr sz="1800" spc="2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superficie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maquinado</a:t>
            </a:r>
            <a:r>
              <a:rPr sz="1800" spc="2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ejecuta por</a:t>
            </a:r>
            <a:r>
              <a:rPr sz="1800" spc="-15"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bordes</a:t>
            </a:r>
            <a:r>
              <a:rPr sz="1800" spc="5" dirty="0">
                <a:latin typeface="Microsoft Sans Serif"/>
                <a:cs typeface="Microsoft Sans Serif"/>
              </a:rPr>
              <a:t> </a:t>
            </a:r>
            <a:r>
              <a:rPr sz="1800" dirty="0">
                <a:latin typeface="Microsoft Sans Serif"/>
                <a:cs typeface="Microsoft Sans Serif"/>
              </a:rPr>
              <a:t>o</a:t>
            </a:r>
            <a:r>
              <a:rPr sz="1800" spc="-15" dirty="0">
                <a:latin typeface="Microsoft Sans Serif"/>
                <a:cs typeface="Microsoft Sans Serif"/>
              </a:rPr>
              <a:t> </a:t>
            </a:r>
            <a:r>
              <a:rPr sz="1800" dirty="0">
                <a:latin typeface="Microsoft Sans Serif"/>
                <a:cs typeface="Microsoft Sans Serif"/>
              </a:rPr>
              <a:t>filos cortantes</a:t>
            </a:r>
            <a:r>
              <a:rPr sz="1800" spc="-10" dirty="0">
                <a:latin typeface="Microsoft Sans Serif"/>
                <a:cs typeface="Microsoft Sans Serif"/>
              </a:rPr>
              <a:t> </a:t>
            </a:r>
            <a:r>
              <a:rPr sz="1800" dirty="0">
                <a:latin typeface="Microsoft Sans Serif"/>
                <a:cs typeface="Microsoft Sans Serif"/>
              </a:rPr>
              <a:t>del extremo</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periferia</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fresa.</a:t>
            </a:r>
            <a:r>
              <a:rPr sz="1800" spc="470" dirty="0">
                <a:latin typeface="Microsoft Sans Serif"/>
                <a:cs typeface="Microsoft Sans Serif"/>
              </a:rPr>
              <a:t> </a:t>
            </a:r>
            <a:r>
              <a:rPr sz="1800" dirty="0">
                <a:latin typeface="Microsoft Sans Serif"/>
                <a:cs typeface="Microsoft Sans Serif"/>
              </a:rPr>
              <a:t>Cuando</a:t>
            </a:r>
            <a:r>
              <a:rPr sz="1800" spc="1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diámetro</a:t>
            </a:r>
            <a:r>
              <a:rPr sz="1800" spc="10" dirty="0">
                <a:latin typeface="Microsoft Sans Serif"/>
                <a:cs typeface="Microsoft Sans Serif"/>
              </a:rPr>
              <a:t> </a:t>
            </a:r>
            <a:r>
              <a:rPr sz="1800" dirty="0">
                <a:latin typeface="Microsoft Sans Serif"/>
                <a:cs typeface="Microsoft Sans Serif"/>
              </a:rPr>
              <a:t>de la</a:t>
            </a:r>
            <a:r>
              <a:rPr sz="1800" spc="-10" dirty="0">
                <a:latin typeface="Microsoft Sans Serif"/>
                <a:cs typeface="Microsoft Sans Serif"/>
              </a:rPr>
              <a:t> </a:t>
            </a:r>
            <a:r>
              <a:rPr sz="1800" dirty="0">
                <a:latin typeface="Microsoft Sans Serif"/>
                <a:cs typeface="Microsoft Sans Serif"/>
              </a:rPr>
              <a:t>fresa</a:t>
            </a:r>
            <a:r>
              <a:rPr sz="1800" spc="-10" dirty="0">
                <a:latin typeface="Microsoft Sans Serif"/>
                <a:cs typeface="Microsoft Sans Serif"/>
              </a:rPr>
              <a:t> </a:t>
            </a:r>
            <a:r>
              <a:rPr sz="1800" dirty="0">
                <a:latin typeface="Microsoft Sans Serif"/>
                <a:cs typeface="Microsoft Sans Serif"/>
              </a:rPr>
              <a:t>es más grande</a:t>
            </a:r>
            <a:r>
              <a:rPr sz="1800" spc="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ancho</a:t>
            </a:r>
            <a:r>
              <a:rPr sz="1800" spc="5" dirty="0">
                <a:latin typeface="Microsoft Sans Serif"/>
                <a:cs typeface="Microsoft Sans Serif"/>
              </a:rPr>
              <a:t> </a:t>
            </a:r>
            <a:r>
              <a:rPr sz="1800" dirty="0">
                <a:latin typeface="Microsoft Sans Serif"/>
                <a:cs typeface="Microsoft Sans Serif"/>
              </a:rPr>
              <a:t>de </a:t>
            </a:r>
            <a:r>
              <a:rPr sz="1800" spc="-25" dirty="0">
                <a:latin typeface="Microsoft Sans Serif"/>
                <a:cs typeface="Microsoft Sans Serif"/>
              </a:rPr>
              <a:t>la </a:t>
            </a:r>
            <a:r>
              <a:rPr sz="1800" dirty="0">
                <a:latin typeface="Microsoft Sans Serif"/>
                <a:cs typeface="Microsoft Sans Serif"/>
              </a:rPr>
              <a:t>pieza de</a:t>
            </a:r>
            <a:r>
              <a:rPr sz="1800" spc="-15"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tal</a:t>
            </a:r>
            <a:r>
              <a:rPr sz="1800" spc="-15" dirty="0">
                <a:latin typeface="Microsoft Sans Serif"/>
                <a:cs typeface="Microsoft Sans Serif"/>
              </a:rPr>
              <a:t> </a:t>
            </a:r>
            <a:r>
              <a:rPr sz="1800" dirty="0">
                <a:latin typeface="Microsoft Sans Serif"/>
                <a:cs typeface="Microsoft Sans Serif"/>
              </a:rPr>
              <a:t>manera</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fresa</a:t>
            </a:r>
            <a:r>
              <a:rPr sz="1800" spc="-15" dirty="0">
                <a:latin typeface="Microsoft Sans Serif"/>
                <a:cs typeface="Microsoft Sans Serif"/>
              </a:rPr>
              <a:t> </a:t>
            </a:r>
            <a:r>
              <a:rPr sz="1800" dirty="0">
                <a:latin typeface="Microsoft Sans Serif"/>
                <a:cs typeface="Microsoft Sans Serif"/>
              </a:rPr>
              <a:t>sobrepasa</a:t>
            </a:r>
            <a:r>
              <a:rPr sz="1800" spc="10" dirty="0">
                <a:latin typeface="Microsoft Sans Serif"/>
                <a:cs typeface="Microsoft Sans Serif"/>
              </a:rPr>
              <a:t> </a:t>
            </a:r>
            <a:r>
              <a:rPr sz="1800" dirty="0">
                <a:latin typeface="Microsoft Sans Serif"/>
                <a:cs typeface="Microsoft Sans Serif"/>
              </a:rPr>
              <a:t>al</a:t>
            </a:r>
            <a:r>
              <a:rPr sz="1800" spc="-15"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ambos</a:t>
            </a:r>
            <a:r>
              <a:rPr sz="1800" spc="-5" dirty="0">
                <a:latin typeface="Microsoft Sans Serif"/>
                <a:cs typeface="Microsoft Sans Serif"/>
              </a:rPr>
              <a:t> </a:t>
            </a:r>
            <a:r>
              <a:rPr sz="1800" dirty="0">
                <a:latin typeface="Microsoft Sans Serif"/>
                <a:cs typeface="Microsoft Sans Serif"/>
              </a:rPr>
              <a:t>lados,</a:t>
            </a:r>
            <a:r>
              <a:rPr sz="1800" spc="15"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denomina</a:t>
            </a:r>
            <a:r>
              <a:rPr sz="1800" spc="-20" dirty="0">
                <a:latin typeface="Microsoft Sans Serif"/>
                <a:cs typeface="Microsoft Sans Serif"/>
              </a:rPr>
              <a:t> </a:t>
            </a:r>
            <a:r>
              <a:rPr sz="1800" dirty="0">
                <a:latin typeface="Microsoft Sans Serif"/>
                <a:cs typeface="Microsoft Sans Serif"/>
              </a:rPr>
              <a:t>fresado</a:t>
            </a:r>
            <a:r>
              <a:rPr sz="1800" spc="-30" dirty="0">
                <a:latin typeface="Microsoft Sans Serif"/>
                <a:cs typeface="Microsoft Sans Serif"/>
              </a:rPr>
              <a:t> </a:t>
            </a:r>
            <a:r>
              <a:rPr sz="1800" dirty="0">
                <a:latin typeface="Microsoft Sans Serif"/>
                <a:cs typeface="Microsoft Sans Serif"/>
              </a:rPr>
              <a:t>frontal</a:t>
            </a:r>
            <a:r>
              <a:rPr sz="1800" spc="-35" dirty="0">
                <a:latin typeface="Microsoft Sans Serif"/>
                <a:cs typeface="Microsoft Sans Serif"/>
              </a:rPr>
              <a:t> </a:t>
            </a:r>
            <a:r>
              <a:rPr sz="1800" spc="-10" dirty="0">
                <a:latin typeface="Microsoft Sans Serif"/>
                <a:cs typeface="Microsoft Sans Serif"/>
              </a:rPr>
              <a:t>convencional</a:t>
            </a:r>
            <a:endParaRPr sz="1800">
              <a:latin typeface="Microsoft Sans Serif"/>
              <a:cs typeface="Microsoft Sans Serif"/>
            </a:endParaRPr>
          </a:p>
        </p:txBody>
      </p:sp>
      <p:pic>
        <p:nvPicPr>
          <p:cNvPr id="3" name="object 3"/>
          <p:cNvPicPr/>
          <p:nvPr/>
        </p:nvPicPr>
        <p:blipFill>
          <a:blip r:embed="rId2" cstate="print"/>
          <a:stretch>
            <a:fillRect/>
          </a:stretch>
        </p:blipFill>
        <p:spPr>
          <a:xfrm>
            <a:off x="1251271" y="1629185"/>
            <a:ext cx="7045330" cy="5228814"/>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66548"/>
            <a:ext cx="8949690" cy="6122670"/>
          </a:xfrm>
          <a:prstGeom prst="rect">
            <a:avLst/>
          </a:prstGeom>
        </p:spPr>
        <p:txBody>
          <a:bodyPr vert="horz" wrap="square" lIns="0" tIns="12065" rIns="0" bIns="0" rtlCol="0">
            <a:spAutoFit/>
          </a:bodyPr>
          <a:lstStyle/>
          <a:p>
            <a:pPr marL="12700">
              <a:lnSpc>
                <a:spcPct val="100000"/>
              </a:lnSpc>
              <a:spcBef>
                <a:spcPts val="95"/>
              </a:spcBef>
            </a:pPr>
            <a:r>
              <a:rPr sz="1600" spc="-10" dirty="0">
                <a:latin typeface="Microsoft Sans Serif"/>
                <a:cs typeface="Microsoft Sans Serif"/>
              </a:rPr>
              <a:t>Fresas</a:t>
            </a:r>
            <a:endParaRPr sz="1600">
              <a:latin typeface="Microsoft Sans Serif"/>
              <a:cs typeface="Microsoft Sans Serif"/>
            </a:endParaRPr>
          </a:p>
          <a:p>
            <a:pPr marL="12700">
              <a:lnSpc>
                <a:spcPct val="100000"/>
              </a:lnSpc>
            </a:pPr>
            <a:r>
              <a:rPr sz="1600" dirty="0">
                <a:latin typeface="Microsoft Sans Serif"/>
                <a:cs typeface="Microsoft Sans Serif"/>
              </a:rPr>
              <a:t>La</a:t>
            </a:r>
            <a:r>
              <a:rPr sz="1600" spc="-15" dirty="0">
                <a:latin typeface="Microsoft Sans Serif"/>
                <a:cs typeface="Microsoft Sans Serif"/>
              </a:rPr>
              <a:t> </a:t>
            </a:r>
            <a:r>
              <a:rPr sz="1600" spc="-10" dirty="0">
                <a:latin typeface="Microsoft Sans Serif"/>
                <a:cs typeface="Microsoft Sans Serif"/>
              </a:rPr>
              <a:t>clasificación</a:t>
            </a:r>
            <a:r>
              <a:rPr sz="1600" spc="-35"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las</a:t>
            </a:r>
            <a:r>
              <a:rPr sz="1600" spc="-15" dirty="0">
                <a:latin typeface="Microsoft Sans Serif"/>
                <a:cs typeface="Microsoft Sans Serif"/>
              </a:rPr>
              <a:t> </a:t>
            </a:r>
            <a:r>
              <a:rPr sz="1600" dirty="0">
                <a:latin typeface="Microsoft Sans Serif"/>
                <a:cs typeface="Microsoft Sans Serif"/>
              </a:rPr>
              <a:t>fresas como se</a:t>
            </a:r>
            <a:r>
              <a:rPr sz="1600" spc="-15" dirty="0">
                <a:latin typeface="Microsoft Sans Serif"/>
                <a:cs typeface="Microsoft Sans Serif"/>
              </a:rPr>
              <a:t> </a:t>
            </a:r>
            <a:r>
              <a:rPr sz="1600" dirty="0">
                <a:latin typeface="Microsoft Sans Serif"/>
                <a:cs typeface="Microsoft Sans Serif"/>
              </a:rPr>
              <a:t>les</a:t>
            </a:r>
            <a:r>
              <a:rPr sz="1600" spc="-15" dirty="0">
                <a:latin typeface="Microsoft Sans Serif"/>
                <a:cs typeface="Microsoft Sans Serif"/>
              </a:rPr>
              <a:t> </a:t>
            </a:r>
            <a:r>
              <a:rPr sz="1600" dirty="0">
                <a:latin typeface="Microsoft Sans Serif"/>
                <a:cs typeface="Microsoft Sans Serif"/>
              </a:rPr>
              <a:t>conoce</a:t>
            </a:r>
            <a:r>
              <a:rPr sz="1600" spc="-10" dirty="0">
                <a:latin typeface="Microsoft Sans Serif"/>
                <a:cs typeface="Microsoft Sans Serif"/>
              </a:rPr>
              <a:t> </a:t>
            </a:r>
            <a:r>
              <a:rPr sz="1600" dirty="0">
                <a:latin typeface="Microsoft Sans Serif"/>
                <a:cs typeface="Microsoft Sans Serif"/>
              </a:rPr>
              <a:t>comúnmente,</a:t>
            </a:r>
            <a:r>
              <a:rPr sz="1600" spc="5" dirty="0">
                <a:latin typeface="Microsoft Sans Serif"/>
                <a:cs typeface="Microsoft Sans Serif"/>
              </a:rPr>
              <a:t> </a:t>
            </a:r>
            <a:r>
              <a:rPr sz="1600" dirty="0">
                <a:latin typeface="Microsoft Sans Serif"/>
                <a:cs typeface="Microsoft Sans Serif"/>
              </a:rPr>
              <a:t>está</a:t>
            </a:r>
            <a:r>
              <a:rPr sz="1600" spc="-10" dirty="0">
                <a:latin typeface="Microsoft Sans Serif"/>
                <a:cs typeface="Microsoft Sans Serif"/>
              </a:rPr>
              <a:t> </a:t>
            </a:r>
            <a:r>
              <a:rPr sz="1600" dirty="0">
                <a:latin typeface="Microsoft Sans Serif"/>
                <a:cs typeface="Microsoft Sans Serif"/>
              </a:rPr>
              <a:t>muy</a:t>
            </a:r>
            <a:r>
              <a:rPr sz="1600" spc="5" dirty="0">
                <a:latin typeface="Microsoft Sans Serif"/>
                <a:cs typeface="Microsoft Sans Serif"/>
              </a:rPr>
              <a:t> </a:t>
            </a:r>
            <a:r>
              <a:rPr sz="1600" dirty="0">
                <a:latin typeface="Microsoft Sans Serif"/>
                <a:cs typeface="Microsoft Sans Serif"/>
              </a:rPr>
              <a:t>asociada</a:t>
            </a:r>
            <a:r>
              <a:rPr sz="1600" spc="-25" dirty="0">
                <a:latin typeface="Microsoft Sans Serif"/>
                <a:cs typeface="Microsoft Sans Serif"/>
              </a:rPr>
              <a:t> </a:t>
            </a:r>
            <a:r>
              <a:rPr sz="1600" dirty="0">
                <a:latin typeface="Microsoft Sans Serif"/>
                <a:cs typeface="Microsoft Sans Serif"/>
              </a:rPr>
              <a:t>con</a:t>
            </a:r>
            <a:r>
              <a:rPr sz="1600" spc="-10" dirty="0">
                <a:latin typeface="Microsoft Sans Serif"/>
                <a:cs typeface="Microsoft Sans Serif"/>
              </a:rPr>
              <a:t> </a:t>
            </a:r>
            <a:r>
              <a:rPr sz="1600" spc="-25" dirty="0">
                <a:latin typeface="Microsoft Sans Serif"/>
                <a:cs typeface="Microsoft Sans Serif"/>
              </a:rPr>
              <a:t>las</a:t>
            </a:r>
            <a:endParaRPr sz="1600">
              <a:latin typeface="Microsoft Sans Serif"/>
              <a:cs typeface="Microsoft Sans Serif"/>
            </a:endParaRPr>
          </a:p>
          <a:p>
            <a:pPr marL="12700">
              <a:lnSpc>
                <a:spcPct val="100000"/>
              </a:lnSpc>
            </a:pPr>
            <a:r>
              <a:rPr sz="1600" dirty="0">
                <a:latin typeface="Microsoft Sans Serif"/>
                <a:cs typeface="Microsoft Sans Serif"/>
              </a:rPr>
              <a:t>operaciones</a:t>
            </a:r>
            <a:r>
              <a:rPr sz="1600" spc="-4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fresado</a:t>
            </a:r>
            <a:r>
              <a:rPr sz="1600" spc="-20" dirty="0">
                <a:latin typeface="Microsoft Sans Serif"/>
                <a:cs typeface="Microsoft Sans Serif"/>
              </a:rPr>
              <a:t> </a:t>
            </a:r>
            <a:r>
              <a:rPr sz="1600" dirty="0">
                <a:latin typeface="Microsoft Sans Serif"/>
                <a:cs typeface="Microsoft Sans Serif"/>
              </a:rPr>
              <a:t>que</a:t>
            </a:r>
            <a:r>
              <a:rPr sz="1600" spc="-15" dirty="0">
                <a:latin typeface="Microsoft Sans Serif"/>
                <a:cs typeface="Microsoft Sans Serif"/>
              </a:rPr>
              <a:t> </a:t>
            </a:r>
            <a:r>
              <a:rPr sz="1600" dirty="0">
                <a:latin typeface="Microsoft Sans Serif"/>
                <a:cs typeface="Microsoft Sans Serif"/>
              </a:rPr>
              <a:t>acabamos</a:t>
            </a:r>
            <a:r>
              <a:rPr sz="1600" spc="-30"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spc="-10" dirty="0">
                <a:latin typeface="Microsoft Sans Serif"/>
                <a:cs typeface="Microsoft Sans Serif"/>
              </a:rPr>
              <a:t>describir.</a:t>
            </a:r>
            <a:r>
              <a:rPr sz="1600" spc="-30"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tipos</a:t>
            </a:r>
            <a:r>
              <a:rPr sz="1600" spc="-25"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fresas</a:t>
            </a:r>
            <a:r>
              <a:rPr sz="1600" spc="-20" dirty="0">
                <a:latin typeface="Microsoft Sans Serif"/>
                <a:cs typeface="Microsoft Sans Serif"/>
              </a:rPr>
              <a:t> </a:t>
            </a:r>
            <a:r>
              <a:rPr sz="1600" dirty="0">
                <a:latin typeface="Microsoft Sans Serif"/>
                <a:cs typeface="Microsoft Sans Serif"/>
              </a:rPr>
              <a:t>incluyen</a:t>
            </a:r>
            <a:r>
              <a:rPr sz="1600" spc="-30" dirty="0">
                <a:latin typeface="Microsoft Sans Serif"/>
                <a:cs typeface="Microsoft Sans Serif"/>
              </a:rPr>
              <a:t> </a:t>
            </a:r>
            <a:r>
              <a:rPr sz="1600" dirty="0">
                <a:latin typeface="Microsoft Sans Serif"/>
                <a:cs typeface="Microsoft Sans Serif"/>
              </a:rPr>
              <a:t>los</a:t>
            </a:r>
            <a:r>
              <a:rPr sz="1600" spc="-35" dirty="0">
                <a:latin typeface="Microsoft Sans Serif"/>
                <a:cs typeface="Microsoft Sans Serif"/>
              </a:rPr>
              <a:t> </a:t>
            </a:r>
            <a:r>
              <a:rPr sz="1600" spc="-10" dirty="0">
                <a:latin typeface="Microsoft Sans Serif"/>
                <a:cs typeface="Microsoft Sans Serif"/>
              </a:rPr>
              <a:t>siguientes:</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marR="66040">
              <a:lnSpc>
                <a:spcPct val="100000"/>
              </a:lnSpc>
            </a:pPr>
            <a:r>
              <a:rPr sz="1600" dirty="0">
                <a:latin typeface="Microsoft Sans Serif"/>
                <a:cs typeface="Microsoft Sans Serif"/>
              </a:rPr>
              <a:t>fresas planas:</a:t>
            </a:r>
            <a:r>
              <a:rPr sz="1600" spc="-15" dirty="0">
                <a:latin typeface="Microsoft Sans Serif"/>
                <a:cs typeface="Microsoft Sans Serif"/>
              </a:rPr>
              <a:t> </a:t>
            </a:r>
            <a:r>
              <a:rPr sz="1600" dirty="0">
                <a:latin typeface="Microsoft Sans Serif"/>
                <a:cs typeface="Microsoft Sans Serif"/>
              </a:rPr>
              <a:t>Éstos</a:t>
            </a:r>
            <a:r>
              <a:rPr sz="1600" spc="-15" dirty="0">
                <a:latin typeface="Microsoft Sans Serif"/>
                <a:cs typeface="Microsoft Sans Serif"/>
              </a:rPr>
              <a:t> </a:t>
            </a:r>
            <a:r>
              <a:rPr sz="1600" dirty="0">
                <a:latin typeface="Microsoft Sans Serif"/>
                <a:cs typeface="Microsoft Sans Serif"/>
              </a:rPr>
              <a:t>se</a:t>
            </a:r>
            <a:r>
              <a:rPr sz="1600" spc="-15" dirty="0">
                <a:latin typeface="Microsoft Sans Serif"/>
                <a:cs typeface="Microsoft Sans Serif"/>
              </a:rPr>
              <a:t> </a:t>
            </a:r>
            <a:r>
              <a:rPr sz="1600" dirty="0">
                <a:latin typeface="Microsoft Sans Serif"/>
                <a:cs typeface="Microsoft Sans Serif"/>
              </a:rPr>
              <a:t>usan</a:t>
            </a:r>
            <a:r>
              <a:rPr sz="1600" spc="-15" dirty="0">
                <a:latin typeface="Microsoft Sans Serif"/>
                <a:cs typeface="Microsoft Sans Serif"/>
              </a:rPr>
              <a:t> </a:t>
            </a:r>
            <a:r>
              <a:rPr sz="1600" dirty="0">
                <a:latin typeface="Microsoft Sans Serif"/>
                <a:cs typeface="Microsoft Sans Serif"/>
              </a:rPr>
              <a:t>en</a:t>
            </a:r>
            <a:r>
              <a:rPr sz="1600" spc="-15" dirty="0">
                <a:latin typeface="Microsoft Sans Serif"/>
                <a:cs typeface="Microsoft Sans Serif"/>
              </a:rPr>
              <a:t> </a:t>
            </a:r>
            <a:r>
              <a:rPr sz="1600" dirty="0">
                <a:latin typeface="Microsoft Sans Serif"/>
                <a:cs typeface="Microsoft Sans Serif"/>
              </a:rPr>
              <a:t>el</a:t>
            </a:r>
            <a:r>
              <a:rPr sz="1600" spc="-10" dirty="0">
                <a:latin typeface="Microsoft Sans Serif"/>
                <a:cs typeface="Microsoft Sans Serif"/>
              </a:rPr>
              <a:t> </a:t>
            </a:r>
            <a:r>
              <a:rPr sz="1600" dirty="0">
                <a:latin typeface="Microsoft Sans Serif"/>
                <a:cs typeface="Microsoft Sans Serif"/>
              </a:rPr>
              <a:t>fresado</a:t>
            </a:r>
            <a:r>
              <a:rPr sz="1600" spc="-5" dirty="0">
                <a:latin typeface="Microsoft Sans Serif"/>
                <a:cs typeface="Microsoft Sans Serif"/>
              </a:rPr>
              <a:t> </a:t>
            </a:r>
            <a:r>
              <a:rPr sz="1600" dirty="0">
                <a:latin typeface="Microsoft Sans Serif"/>
                <a:cs typeface="Microsoft Sans Serif"/>
              </a:rPr>
              <a:t>periférico</a:t>
            </a:r>
            <a:r>
              <a:rPr sz="1600" spc="-15"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planchas,</a:t>
            </a:r>
            <a:r>
              <a:rPr sz="1600" spc="-25" dirty="0">
                <a:latin typeface="Microsoft Sans Serif"/>
                <a:cs typeface="Microsoft Sans Serif"/>
              </a:rPr>
              <a:t> </a:t>
            </a:r>
            <a:r>
              <a:rPr sz="1600" dirty="0">
                <a:latin typeface="Microsoft Sans Serif"/>
                <a:cs typeface="Microsoft Sans Serif"/>
              </a:rPr>
              <a:t>son</a:t>
            </a:r>
            <a:r>
              <a:rPr sz="1600" spc="-15" dirty="0">
                <a:latin typeface="Microsoft Sans Serif"/>
                <a:cs typeface="Microsoft Sans Serif"/>
              </a:rPr>
              <a:t> </a:t>
            </a:r>
            <a:r>
              <a:rPr sz="1600" dirty="0">
                <a:latin typeface="Microsoft Sans Serif"/>
                <a:cs typeface="Microsoft Sans Serif"/>
              </a:rPr>
              <a:t>fresas cilíndricas</a:t>
            </a:r>
            <a:r>
              <a:rPr sz="1600" spc="-35" dirty="0">
                <a:latin typeface="Microsoft Sans Serif"/>
                <a:cs typeface="Microsoft Sans Serif"/>
              </a:rPr>
              <a:t> </a:t>
            </a:r>
            <a:r>
              <a:rPr sz="1600" dirty="0">
                <a:latin typeface="Microsoft Sans Serif"/>
                <a:cs typeface="Microsoft Sans Serif"/>
              </a:rPr>
              <a:t>con</a:t>
            </a:r>
            <a:r>
              <a:rPr sz="1600" spc="-10" dirty="0">
                <a:latin typeface="Microsoft Sans Serif"/>
                <a:cs typeface="Microsoft Sans Serif"/>
              </a:rPr>
              <a:t> varias </a:t>
            </a:r>
            <a:r>
              <a:rPr sz="1600" dirty="0">
                <a:latin typeface="Microsoft Sans Serif"/>
                <a:cs typeface="Microsoft Sans Serif"/>
              </a:rPr>
              <a:t>filas</a:t>
            </a:r>
            <a:r>
              <a:rPr sz="1600" spc="-3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dientes.</a:t>
            </a:r>
            <a:r>
              <a:rPr sz="1600" spc="-10" dirty="0">
                <a:latin typeface="Microsoft Sans Serif"/>
                <a:cs typeface="Microsoft Sans Serif"/>
              </a:rPr>
              <a:t> </a:t>
            </a:r>
            <a:r>
              <a:rPr sz="1600" dirty="0">
                <a:latin typeface="Microsoft Sans Serif"/>
                <a:cs typeface="Microsoft Sans Serif"/>
              </a:rPr>
              <a:t>Los</a:t>
            </a:r>
            <a:r>
              <a:rPr sz="1600" spc="-15" dirty="0">
                <a:latin typeface="Microsoft Sans Serif"/>
                <a:cs typeface="Microsoft Sans Serif"/>
              </a:rPr>
              <a:t> </a:t>
            </a:r>
            <a:r>
              <a:rPr sz="1600" dirty="0">
                <a:latin typeface="Microsoft Sans Serif"/>
                <a:cs typeface="Microsoft Sans Serif"/>
              </a:rPr>
              <a:t>bordes</a:t>
            </a:r>
            <a:r>
              <a:rPr sz="1600" spc="-15" dirty="0">
                <a:latin typeface="Microsoft Sans Serif"/>
                <a:cs typeface="Microsoft Sans Serif"/>
              </a:rPr>
              <a:t> </a:t>
            </a:r>
            <a:r>
              <a:rPr sz="1600" dirty="0">
                <a:latin typeface="Microsoft Sans Serif"/>
                <a:cs typeface="Microsoft Sans Serif"/>
              </a:rPr>
              <a:t>cortantes</a:t>
            </a:r>
            <a:r>
              <a:rPr sz="1600" spc="5"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orientan</a:t>
            </a:r>
            <a:r>
              <a:rPr sz="1600" spc="-5" dirty="0">
                <a:latin typeface="Microsoft Sans Serif"/>
                <a:cs typeface="Microsoft Sans Serif"/>
              </a:rPr>
              <a:t> </a:t>
            </a:r>
            <a:r>
              <a:rPr sz="1600" dirty="0">
                <a:latin typeface="Microsoft Sans Serif"/>
                <a:cs typeface="Microsoft Sans Serif"/>
              </a:rPr>
              <a:t>por</a:t>
            </a:r>
            <a:r>
              <a:rPr sz="1600" spc="-15" dirty="0">
                <a:latin typeface="Microsoft Sans Serif"/>
                <a:cs typeface="Microsoft Sans Serif"/>
              </a:rPr>
              <a:t> </a:t>
            </a:r>
            <a:r>
              <a:rPr sz="1600" dirty="0">
                <a:latin typeface="Microsoft Sans Serif"/>
                <a:cs typeface="Microsoft Sans Serif"/>
              </a:rPr>
              <a:t>lo</a:t>
            </a:r>
            <a:r>
              <a:rPr sz="1600" spc="-20" dirty="0">
                <a:latin typeface="Microsoft Sans Serif"/>
                <a:cs typeface="Microsoft Sans Serif"/>
              </a:rPr>
              <a:t> </a:t>
            </a:r>
            <a:r>
              <a:rPr sz="1600" dirty="0">
                <a:latin typeface="Microsoft Sans Serif"/>
                <a:cs typeface="Microsoft Sans Serif"/>
              </a:rPr>
              <a:t>general</a:t>
            </a:r>
            <a:r>
              <a:rPr sz="1600" spc="-15"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un</a:t>
            </a:r>
            <a:r>
              <a:rPr sz="1600" spc="-10" dirty="0">
                <a:latin typeface="Microsoft Sans Serif"/>
                <a:cs typeface="Microsoft Sans Serif"/>
              </a:rPr>
              <a:t> </a:t>
            </a:r>
            <a:r>
              <a:rPr sz="1600" dirty="0">
                <a:latin typeface="Microsoft Sans Serif"/>
                <a:cs typeface="Microsoft Sans Serif"/>
              </a:rPr>
              <a:t>ángulo</a:t>
            </a:r>
            <a:r>
              <a:rPr sz="1600" spc="-30"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hélice</a:t>
            </a:r>
            <a:r>
              <a:rPr sz="1600" spc="-40" dirty="0">
                <a:latin typeface="Microsoft Sans Serif"/>
                <a:cs typeface="Microsoft Sans Serif"/>
              </a:rPr>
              <a:t> </a:t>
            </a:r>
            <a:r>
              <a:rPr sz="1600" spc="-20" dirty="0">
                <a:latin typeface="Microsoft Sans Serif"/>
                <a:cs typeface="Microsoft Sans Serif"/>
              </a:rPr>
              <a:t>para</a:t>
            </a:r>
            <a:r>
              <a:rPr sz="1600" spc="500" dirty="0">
                <a:latin typeface="Microsoft Sans Serif"/>
                <a:cs typeface="Microsoft Sans Serif"/>
              </a:rPr>
              <a:t> </a:t>
            </a:r>
            <a:r>
              <a:rPr sz="1600" dirty="0">
                <a:latin typeface="Microsoft Sans Serif"/>
                <a:cs typeface="Microsoft Sans Serif"/>
              </a:rPr>
              <a:t>reducir</a:t>
            </a:r>
            <a:r>
              <a:rPr sz="1600" spc="-15"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impacto</a:t>
            </a:r>
            <a:r>
              <a:rPr sz="1600" spc="-1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entrada</a:t>
            </a:r>
            <a:r>
              <a:rPr sz="1600" spc="-1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el</a:t>
            </a:r>
            <a:r>
              <a:rPr sz="1600" spc="-30" dirty="0">
                <a:latin typeface="Microsoft Sans Serif"/>
                <a:cs typeface="Microsoft Sans Serif"/>
              </a:rPr>
              <a:t> </a:t>
            </a:r>
            <a:r>
              <a:rPr sz="1600" spc="-10" dirty="0">
                <a:latin typeface="Microsoft Sans Serif"/>
                <a:cs typeface="Microsoft Sans Serif"/>
              </a:rPr>
              <a:t>trabajo.</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marR="35560">
              <a:lnSpc>
                <a:spcPct val="100000"/>
              </a:lnSpc>
              <a:spcBef>
                <a:spcPts val="5"/>
              </a:spcBef>
            </a:pPr>
            <a:r>
              <a:rPr sz="1600" dirty="0">
                <a:latin typeface="Microsoft Sans Serif"/>
                <a:cs typeface="Microsoft Sans Serif"/>
              </a:rPr>
              <a:t>fresas</a:t>
            </a:r>
            <a:r>
              <a:rPr sz="1600" spc="-15" dirty="0">
                <a:latin typeface="Microsoft Sans Serif"/>
                <a:cs typeface="Microsoft Sans Serif"/>
              </a:rPr>
              <a:t> </a:t>
            </a:r>
            <a:r>
              <a:rPr sz="1600" dirty="0">
                <a:latin typeface="Microsoft Sans Serif"/>
                <a:cs typeface="Microsoft Sans Serif"/>
              </a:rPr>
              <a:t>formadoras:</a:t>
            </a:r>
            <a:r>
              <a:rPr sz="1600" spc="405" dirty="0">
                <a:latin typeface="Microsoft Sans Serif"/>
                <a:cs typeface="Microsoft Sans Serif"/>
              </a:rPr>
              <a:t> </a:t>
            </a:r>
            <a:r>
              <a:rPr sz="1600" dirty="0">
                <a:latin typeface="Microsoft Sans Serif"/>
                <a:cs typeface="Microsoft Sans Serif"/>
              </a:rPr>
              <a:t>En</a:t>
            </a:r>
            <a:r>
              <a:rPr sz="1600" spc="-30" dirty="0">
                <a:latin typeface="Microsoft Sans Serif"/>
                <a:cs typeface="Microsoft Sans Serif"/>
              </a:rPr>
              <a:t> </a:t>
            </a:r>
            <a:r>
              <a:rPr sz="1600" dirty="0">
                <a:latin typeface="Microsoft Sans Serif"/>
                <a:cs typeface="Microsoft Sans Serif"/>
              </a:rPr>
              <a:t>estos</a:t>
            </a:r>
            <a:r>
              <a:rPr sz="1600" spc="-25" dirty="0">
                <a:latin typeface="Microsoft Sans Serif"/>
                <a:cs typeface="Microsoft Sans Serif"/>
              </a:rPr>
              <a:t> </a:t>
            </a:r>
            <a:r>
              <a:rPr sz="1600" dirty="0">
                <a:latin typeface="Microsoft Sans Serif"/>
                <a:cs typeface="Microsoft Sans Serif"/>
              </a:rPr>
              <a:t>cortadores</a:t>
            </a:r>
            <a:r>
              <a:rPr sz="1600" spc="-10" dirty="0">
                <a:latin typeface="Microsoft Sans Serif"/>
                <a:cs typeface="Microsoft Sans Serif"/>
              </a:rPr>
              <a:t> </a:t>
            </a:r>
            <a:r>
              <a:rPr sz="1600" dirty="0">
                <a:latin typeface="Microsoft Sans Serif"/>
                <a:cs typeface="Microsoft Sans Serif"/>
              </a:rPr>
              <a:t>periféricos,</a:t>
            </a:r>
            <a:r>
              <a:rPr sz="1600" spc="-30" dirty="0">
                <a:latin typeface="Microsoft Sans Serif"/>
                <a:cs typeface="Microsoft Sans Serif"/>
              </a:rPr>
              <a:t> </a:t>
            </a:r>
            <a:r>
              <a:rPr sz="1600" dirty="0">
                <a:latin typeface="Microsoft Sans Serif"/>
                <a:cs typeface="Microsoft Sans Serif"/>
              </a:rPr>
              <a:t>los</a:t>
            </a:r>
            <a:r>
              <a:rPr sz="1600" spc="-40" dirty="0">
                <a:latin typeface="Microsoft Sans Serif"/>
                <a:cs typeface="Microsoft Sans Serif"/>
              </a:rPr>
              <a:t> </a:t>
            </a:r>
            <a:r>
              <a:rPr sz="1600" dirty="0">
                <a:latin typeface="Microsoft Sans Serif"/>
                <a:cs typeface="Microsoft Sans Serif"/>
              </a:rPr>
              <a:t>bordes</a:t>
            </a:r>
            <a:r>
              <a:rPr sz="1600" spc="-15" dirty="0">
                <a:latin typeface="Microsoft Sans Serif"/>
                <a:cs typeface="Microsoft Sans Serif"/>
              </a:rPr>
              <a:t> </a:t>
            </a:r>
            <a:r>
              <a:rPr sz="1600" dirty="0">
                <a:latin typeface="Microsoft Sans Serif"/>
                <a:cs typeface="Microsoft Sans Serif"/>
              </a:rPr>
              <a:t>cortantes</a:t>
            </a:r>
            <a:r>
              <a:rPr sz="1600" spc="-5" dirty="0">
                <a:latin typeface="Microsoft Sans Serif"/>
                <a:cs typeface="Microsoft Sans Serif"/>
              </a:rPr>
              <a:t> </a:t>
            </a:r>
            <a:r>
              <a:rPr sz="1600" dirty="0">
                <a:latin typeface="Microsoft Sans Serif"/>
                <a:cs typeface="Microsoft Sans Serif"/>
              </a:rPr>
              <a:t>tienen</a:t>
            </a:r>
            <a:r>
              <a:rPr sz="1600" spc="-30" dirty="0">
                <a:latin typeface="Microsoft Sans Serif"/>
                <a:cs typeface="Microsoft Sans Serif"/>
              </a:rPr>
              <a:t> </a:t>
            </a:r>
            <a:r>
              <a:rPr sz="1600" dirty="0">
                <a:latin typeface="Microsoft Sans Serif"/>
                <a:cs typeface="Microsoft Sans Serif"/>
              </a:rPr>
              <a:t>un</a:t>
            </a:r>
            <a:r>
              <a:rPr sz="1600" spc="-30" dirty="0">
                <a:latin typeface="Microsoft Sans Serif"/>
                <a:cs typeface="Microsoft Sans Serif"/>
              </a:rPr>
              <a:t> </a:t>
            </a:r>
            <a:r>
              <a:rPr sz="1600" dirty="0">
                <a:latin typeface="Microsoft Sans Serif"/>
                <a:cs typeface="Microsoft Sans Serif"/>
              </a:rPr>
              <a:t>perfil</a:t>
            </a:r>
            <a:r>
              <a:rPr sz="1600" spc="-25" dirty="0">
                <a:latin typeface="Microsoft Sans Serif"/>
                <a:cs typeface="Microsoft Sans Serif"/>
              </a:rPr>
              <a:t> </a:t>
            </a:r>
            <a:r>
              <a:rPr sz="1600" spc="-10" dirty="0">
                <a:latin typeface="Microsoft Sans Serif"/>
                <a:cs typeface="Microsoft Sans Serif"/>
              </a:rPr>
              <a:t>especial </a:t>
            </a:r>
            <a:r>
              <a:rPr sz="1600" dirty="0">
                <a:latin typeface="Microsoft Sans Serif"/>
                <a:cs typeface="Microsoft Sans Serif"/>
              </a:rPr>
              <a:t>que</a:t>
            </a:r>
            <a:r>
              <a:rPr sz="1600" spc="-30" dirty="0">
                <a:latin typeface="Microsoft Sans Serif"/>
                <a:cs typeface="Microsoft Sans Serif"/>
              </a:rPr>
              <a:t> </a:t>
            </a:r>
            <a:r>
              <a:rPr sz="1600" dirty="0">
                <a:latin typeface="Microsoft Sans Serif"/>
                <a:cs typeface="Microsoft Sans Serif"/>
              </a:rPr>
              <a:t>imparten</a:t>
            </a:r>
            <a:r>
              <a:rPr sz="1600" spc="-5" dirty="0">
                <a:latin typeface="Microsoft Sans Serif"/>
                <a:cs typeface="Microsoft Sans Serif"/>
              </a:rPr>
              <a:t> </a:t>
            </a:r>
            <a:r>
              <a:rPr sz="1600" dirty="0">
                <a:latin typeface="Microsoft Sans Serif"/>
                <a:cs typeface="Microsoft Sans Serif"/>
              </a:rPr>
              <a:t>el</a:t>
            </a:r>
            <a:r>
              <a:rPr sz="1600" spc="-30" dirty="0">
                <a:latin typeface="Microsoft Sans Serif"/>
                <a:cs typeface="Microsoft Sans Serif"/>
              </a:rPr>
              <a:t> </a:t>
            </a:r>
            <a:r>
              <a:rPr sz="1600" dirty="0">
                <a:latin typeface="Microsoft Sans Serif"/>
                <a:cs typeface="Microsoft Sans Serif"/>
              </a:rPr>
              <a:t>trabajo.</a:t>
            </a:r>
            <a:r>
              <a:rPr sz="1600" spc="-5" dirty="0">
                <a:latin typeface="Microsoft Sans Serif"/>
                <a:cs typeface="Microsoft Sans Serif"/>
              </a:rPr>
              <a:t> </a:t>
            </a:r>
            <a:r>
              <a:rPr sz="1600" dirty="0">
                <a:latin typeface="Microsoft Sans Serif"/>
                <a:cs typeface="Microsoft Sans Serif"/>
              </a:rPr>
              <a:t>Una</a:t>
            </a:r>
            <a:r>
              <a:rPr sz="1600" spc="-25" dirty="0">
                <a:latin typeface="Microsoft Sans Serif"/>
                <a:cs typeface="Microsoft Sans Serif"/>
              </a:rPr>
              <a:t> </a:t>
            </a:r>
            <a:r>
              <a:rPr sz="1600" dirty="0">
                <a:latin typeface="Microsoft Sans Serif"/>
                <a:cs typeface="Microsoft Sans Serif"/>
              </a:rPr>
              <a:t>aplicación</a:t>
            </a:r>
            <a:r>
              <a:rPr sz="1600" spc="-45" dirty="0">
                <a:latin typeface="Microsoft Sans Serif"/>
                <a:cs typeface="Microsoft Sans Serif"/>
              </a:rPr>
              <a:t> </a:t>
            </a:r>
            <a:r>
              <a:rPr sz="1600" dirty="0">
                <a:latin typeface="Microsoft Sans Serif"/>
                <a:cs typeface="Microsoft Sans Serif"/>
              </a:rPr>
              <a:t>importante</a:t>
            </a:r>
            <a:r>
              <a:rPr sz="1600" spc="-5" dirty="0">
                <a:latin typeface="Microsoft Sans Serif"/>
                <a:cs typeface="Microsoft Sans Serif"/>
              </a:rPr>
              <a:t> </a:t>
            </a:r>
            <a:r>
              <a:rPr sz="1600" dirty="0">
                <a:latin typeface="Microsoft Sans Serif"/>
                <a:cs typeface="Microsoft Sans Serif"/>
              </a:rPr>
              <a:t>está</a:t>
            </a:r>
            <a:r>
              <a:rPr sz="1600" spc="-2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la</a:t>
            </a:r>
            <a:r>
              <a:rPr sz="1600" spc="-40" dirty="0">
                <a:latin typeface="Microsoft Sans Serif"/>
                <a:cs typeface="Microsoft Sans Serif"/>
              </a:rPr>
              <a:t> </a:t>
            </a:r>
            <a:r>
              <a:rPr sz="1600" dirty="0">
                <a:latin typeface="Microsoft Sans Serif"/>
                <a:cs typeface="Microsoft Sans Serif"/>
              </a:rPr>
              <a:t>fabricación</a:t>
            </a:r>
            <a:r>
              <a:rPr sz="1600" spc="-25"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engranes,</a:t>
            </a:r>
            <a:r>
              <a:rPr sz="1600" spc="-15" dirty="0">
                <a:latin typeface="Microsoft Sans Serif"/>
                <a:cs typeface="Microsoft Sans Serif"/>
              </a:rPr>
              <a:t> </a:t>
            </a:r>
            <a:r>
              <a:rPr sz="1600" dirty="0">
                <a:latin typeface="Microsoft Sans Serif"/>
                <a:cs typeface="Microsoft Sans Serif"/>
              </a:rPr>
              <a:t>en</a:t>
            </a:r>
            <a:r>
              <a:rPr sz="1600" spc="-15" dirty="0">
                <a:latin typeface="Microsoft Sans Serif"/>
                <a:cs typeface="Microsoft Sans Serif"/>
              </a:rPr>
              <a:t> </a:t>
            </a:r>
            <a:r>
              <a:rPr sz="1600" dirty="0">
                <a:latin typeface="Microsoft Sans Serif"/>
                <a:cs typeface="Microsoft Sans Serif"/>
              </a:rPr>
              <a:t>el</a:t>
            </a:r>
            <a:r>
              <a:rPr sz="1600" spc="-30" dirty="0">
                <a:latin typeface="Microsoft Sans Serif"/>
                <a:cs typeface="Microsoft Sans Serif"/>
              </a:rPr>
              <a:t> </a:t>
            </a:r>
            <a:r>
              <a:rPr sz="1600" dirty="0">
                <a:latin typeface="Microsoft Sans Serif"/>
                <a:cs typeface="Microsoft Sans Serif"/>
              </a:rPr>
              <a:t>cual</a:t>
            </a:r>
            <a:r>
              <a:rPr sz="1600" spc="-35" dirty="0">
                <a:latin typeface="Microsoft Sans Serif"/>
                <a:cs typeface="Microsoft Sans Serif"/>
              </a:rPr>
              <a:t> </a:t>
            </a:r>
            <a:r>
              <a:rPr sz="1600" spc="-25" dirty="0">
                <a:latin typeface="Microsoft Sans Serif"/>
                <a:cs typeface="Microsoft Sans Serif"/>
              </a:rPr>
              <a:t>la </a:t>
            </a:r>
            <a:r>
              <a:rPr sz="1600" dirty="0">
                <a:latin typeface="Microsoft Sans Serif"/>
                <a:cs typeface="Microsoft Sans Serif"/>
              </a:rPr>
              <a:t>fresa</a:t>
            </a:r>
            <a:r>
              <a:rPr sz="1600" spc="-20" dirty="0">
                <a:latin typeface="Microsoft Sans Serif"/>
                <a:cs typeface="Microsoft Sans Serif"/>
              </a:rPr>
              <a:t> </a:t>
            </a:r>
            <a:r>
              <a:rPr sz="1600" dirty="0">
                <a:latin typeface="Microsoft Sans Serif"/>
                <a:cs typeface="Microsoft Sans Serif"/>
              </a:rPr>
              <a:t>formadora tiene</a:t>
            </a:r>
            <a:r>
              <a:rPr sz="1600" spc="-30" dirty="0">
                <a:latin typeface="Microsoft Sans Serif"/>
                <a:cs typeface="Microsoft Sans Serif"/>
              </a:rPr>
              <a:t> </a:t>
            </a:r>
            <a:r>
              <a:rPr sz="1600" dirty="0">
                <a:latin typeface="Microsoft Sans Serif"/>
                <a:cs typeface="Microsoft Sans Serif"/>
              </a:rPr>
              <a:t>una</a:t>
            </a:r>
            <a:r>
              <a:rPr sz="1600" spc="-20" dirty="0">
                <a:latin typeface="Microsoft Sans Serif"/>
                <a:cs typeface="Microsoft Sans Serif"/>
              </a:rPr>
              <a:t> </a:t>
            </a:r>
            <a:r>
              <a:rPr sz="1600" dirty="0">
                <a:latin typeface="Microsoft Sans Serif"/>
                <a:cs typeface="Microsoft Sans Serif"/>
              </a:rPr>
              <a:t>forma</a:t>
            </a:r>
            <a:r>
              <a:rPr sz="1600" spc="-5" dirty="0">
                <a:latin typeface="Microsoft Sans Serif"/>
                <a:cs typeface="Microsoft Sans Serif"/>
              </a:rPr>
              <a:t> </a:t>
            </a:r>
            <a:r>
              <a:rPr sz="1600" dirty="0">
                <a:latin typeface="Microsoft Sans Serif"/>
                <a:cs typeface="Microsoft Sans Serif"/>
              </a:rPr>
              <a:t>que</a:t>
            </a:r>
            <a:r>
              <a:rPr sz="1600" spc="-30" dirty="0">
                <a:latin typeface="Microsoft Sans Serif"/>
                <a:cs typeface="Microsoft Sans Serif"/>
              </a:rPr>
              <a:t> </a:t>
            </a:r>
            <a:r>
              <a:rPr sz="1600" dirty="0">
                <a:latin typeface="Microsoft Sans Serif"/>
                <a:cs typeface="Microsoft Sans Serif"/>
              </a:rPr>
              <a:t>corta</a:t>
            </a:r>
            <a:r>
              <a:rPr sz="1600" spc="-15" dirty="0">
                <a:latin typeface="Microsoft Sans Serif"/>
                <a:cs typeface="Microsoft Sans Serif"/>
              </a:rPr>
              <a:t> </a:t>
            </a:r>
            <a:r>
              <a:rPr sz="1600" dirty="0">
                <a:latin typeface="Microsoft Sans Serif"/>
                <a:cs typeface="Microsoft Sans Serif"/>
              </a:rPr>
              <a:t>las</a:t>
            </a:r>
            <a:r>
              <a:rPr sz="1600" spc="-35" dirty="0">
                <a:latin typeface="Microsoft Sans Serif"/>
                <a:cs typeface="Microsoft Sans Serif"/>
              </a:rPr>
              <a:t> </a:t>
            </a:r>
            <a:r>
              <a:rPr sz="1600" dirty="0">
                <a:latin typeface="Microsoft Sans Serif"/>
                <a:cs typeface="Microsoft Sans Serif"/>
              </a:rPr>
              <a:t>ranuras</a:t>
            </a:r>
            <a:r>
              <a:rPr sz="1600" spc="-20" dirty="0">
                <a:latin typeface="Microsoft Sans Serif"/>
                <a:cs typeface="Microsoft Sans Serif"/>
              </a:rPr>
              <a:t> </a:t>
            </a:r>
            <a:r>
              <a:rPr sz="1600" dirty="0">
                <a:latin typeface="Microsoft Sans Serif"/>
                <a:cs typeface="Microsoft Sans Serif"/>
              </a:rPr>
              <a:t>entre</a:t>
            </a:r>
            <a:r>
              <a:rPr sz="1600" spc="-10" dirty="0">
                <a:latin typeface="Microsoft Sans Serif"/>
                <a:cs typeface="Microsoft Sans Serif"/>
              </a:rPr>
              <a:t> </a:t>
            </a:r>
            <a:r>
              <a:rPr sz="1600" dirty="0">
                <a:latin typeface="Microsoft Sans Serif"/>
                <a:cs typeface="Microsoft Sans Serif"/>
              </a:rPr>
              <a:t>los</a:t>
            </a:r>
            <a:r>
              <a:rPr sz="1600" spc="-35" dirty="0">
                <a:latin typeface="Microsoft Sans Serif"/>
                <a:cs typeface="Microsoft Sans Serif"/>
              </a:rPr>
              <a:t> </a:t>
            </a:r>
            <a:r>
              <a:rPr sz="1600" dirty="0">
                <a:latin typeface="Microsoft Sans Serif"/>
                <a:cs typeface="Microsoft Sans Serif"/>
              </a:rPr>
              <a:t>dientes</a:t>
            </a:r>
            <a:r>
              <a:rPr sz="1600" spc="-25" dirty="0">
                <a:latin typeface="Microsoft Sans Serif"/>
                <a:cs typeface="Microsoft Sans Serif"/>
              </a:rPr>
              <a:t> </a:t>
            </a:r>
            <a:r>
              <a:rPr sz="1600" dirty="0">
                <a:latin typeface="Microsoft Sans Serif"/>
                <a:cs typeface="Microsoft Sans Serif"/>
              </a:rPr>
              <a:t>adyacentes</a:t>
            </a:r>
            <a:r>
              <a:rPr sz="1600" spc="-5"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spc="-25" dirty="0">
                <a:latin typeface="Microsoft Sans Serif"/>
                <a:cs typeface="Microsoft Sans Serif"/>
              </a:rPr>
              <a:t>los </a:t>
            </a:r>
            <a:r>
              <a:rPr sz="1600" dirty="0">
                <a:latin typeface="Microsoft Sans Serif"/>
                <a:cs typeface="Microsoft Sans Serif"/>
              </a:rPr>
              <a:t>engranes,</a:t>
            </a:r>
            <a:r>
              <a:rPr sz="1600" spc="-15" dirty="0">
                <a:latin typeface="Microsoft Sans Serif"/>
                <a:cs typeface="Microsoft Sans Serif"/>
              </a:rPr>
              <a:t> </a:t>
            </a:r>
            <a:r>
              <a:rPr sz="1600" dirty="0">
                <a:latin typeface="Microsoft Sans Serif"/>
                <a:cs typeface="Microsoft Sans Serif"/>
              </a:rPr>
              <a:t>formando</a:t>
            </a:r>
            <a:r>
              <a:rPr sz="1600" spc="-1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esta</a:t>
            </a:r>
            <a:r>
              <a:rPr sz="1600" spc="-25" dirty="0">
                <a:latin typeface="Microsoft Sans Serif"/>
                <a:cs typeface="Microsoft Sans Serif"/>
              </a:rPr>
              <a:t> </a:t>
            </a:r>
            <a:r>
              <a:rPr sz="1600" dirty="0">
                <a:latin typeface="Microsoft Sans Serif"/>
                <a:cs typeface="Microsoft Sans Serif"/>
              </a:rPr>
              <a:t>manera</a:t>
            </a:r>
            <a:r>
              <a:rPr sz="1600" spc="-10" dirty="0">
                <a:latin typeface="Microsoft Sans Serif"/>
                <a:cs typeface="Microsoft Sans Serif"/>
              </a:rPr>
              <a:t> </a:t>
            </a:r>
            <a:r>
              <a:rPr sz="1600" dirty="0">
                <a:latin typeface="Microsoft Sans Serif"/>
                <a:cs typeface="Microsoft Sans Serif"/>
              </a:rPr>
              <a:t>la</a:t>
            </a:r>
            <a:r>
              <a:rPr sz="1600" spc="-40" dirty="0">
                <a:latin typeface="Microsoft Sans Serif"/>
                <a:cs typeface="Microsoft Sans Serif"/>
              </a:rPr>
              <a:t> </a:t>
            </a:r>
            <a:r>
              <a:rPr sz="1600" dirty="0">
                <a:latin typeface="Microsoft Sans Serif"/>
                <a:cs typeface="Microsoft Sans Serif"/>
              </a:rPr>
              <a:t>geometría</a:t>
            </a:r>
            <a:r>
              <a:rPr sz="1600" spc="5" dirty="0">
                <a:latin typeface="Microsoft Sans Serif"/>
                <a:cs typeface="Microsoft Sans Serif"/>
              </a:rPr>
              <a:t> </a:t>
            </a:r>
            <a:r>
              <a:rPr sz="1600" dirty="0">
                <a:latin typeface="Microsoft Sans Serif"/>
                <a:cs typeface="Microsoft Sans Serif"/>
              </a:rPr>
              <a:t>del</a:t>
            </a:r>
            <a:r>
              <a:rPr sz="1600" spc="-25" dirty="0">
                <a:latin typeface="Microsoft Sans Serif"/>
                <a:cs typeface="Microsoft Sans Serif"/>
              </a:rPr>
              <a:t> </a:t>
            </a:r>
            <a:r>
              <a:rPr sz="1600" dirty="0">
                <a:latin typeface="Microsoft Sans Serif"/>
                <a:cs typeface="Microsoft Sans Serif"/>
              </a:rPr>
              <a:t>diente</a:t>
            </a:r>
            <a:r>
              <a:rPr sz="1600" spc="-30" dirty="0">
                <a:latin typeface="Microsoft Sans Serif"/>
                <a:cs typeface="Microsoft Sans Serif"/>
              </a:rPr>
              <a:t> </a:t>
            </a:r>
            <a:r>
              <a:rPr sz="1600" dirty="0">
                <a:latin typeface="Microsoft Sans Serif"/>
                <a:cs typeface="Microsoft Sans Serif"/>
              </a:rPr>
              <a:t>del</a:t>
            </a:r>
            <a:r>
              <a:rPr sz="1600" spc="-35" dirty="0">
                <a:latin typeface="Microsoft Sans Serif"/>
                <a:cs typeface="Microsoft Sans Serif"/>
              </a:rPr>
              <a:t> </a:t>
            </a:r>
            <a:r>
              <a:rPr sz="1600" spc="-10" dirty="0">
                <a:latin typeface="Microsoft Sans Serif"/>
                <a:cs typeface="Microsoft Sans Serif"/>
              </a:rPr>
              <a:t>engrane.</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marR="244475">
              <a:lnSpc>
                <a:spcPct val="100000"/>
              </a:lnSpc>
            </a:pPr>
            <a:r>
              <a:rPr sz="1600" dirty="0">
                <a:latin typeface="Microsoft Sans Serif"/>
                <a:cs typeface="Microsoft Sans Serif"/>
              </a:rPr>
              <a:t>fresas</a:t>
            </a:r>
            <a:r>
              <a:rPr sz="1600" spc="-10" dirty="0">
                <a:latin typeface="Microsoft Sans Serif"/>
                <a:cs typeface="Microsoft Sans Serif"/>
              </a:rPr>
              <a:t> </a:t>
            </a:r>
            <a:r>
              <a:rPr sz="1600" dirty="0">
                <a:latin typeface="Microsoft Sans Serif"/>
                <a:cs typeface="Microsoft Sans Serif"/>
              </a:rPr>
              <a:t>frontales:</a:t>
            </a:r>
            <a:r>
              <a:rPr sz="1600" spc="-15" dirty="0">
                <a:latin typeface="Microsoft Sans Serif"/>
                <a:cs typeface="Microsoft Sans Serif"/>
              </a:rPr>
              <a:t> </a:t>
            </a:r>
            <a:r>
              <a:rPr sz="1600" dirty="0">
                <a:latin typeface="Microsoft Sans Serif"/>
                <a:cs typeface="Microsoft Sans Serif"/>
              </a:rPr>
              <a:t>Éstos</a:t>
            </a:r>
            <a:r>
              <a:rPr sz="1600" spc="-20" dirty="0">
                <a:latin typeface="Microsoft Sans Serif"/>
                <a:cs typeface="Microsoft Sans Serif"/>
              </a:rPr>
              <a:t> </a:t>
            </a:r>
            <a:r>
              <a:rPr sz="1600" dirty="0">
                <a:latin typeface="Microsoft Sans Serif"/>
                <a:cs typeface="Microsoft Sans Serif"/>
              </a:rPr>
              <a:t>se</a:t>
            </a:r>
            <a:r>
              <a:rPr sz="1600" spc="-25" dirty="0">
                <a:latin typeface="Microsoft Sans Serif"/>
                <a:cs typeface="Microsoft Sans Serif"/>
              </a:rPr>
              <a:t> </a:t>
            </a:r>
            <a:r>
              <a:rPr sz="1600" dirty="0">
                <a:latin typeface="Microsoft Sans Serif"/>
                <a:cs typeface="Microsoft Sans Serif"/>
              </a:rPr>
              <a:t>diseñan</a:t>
            </a:r>
            <a:r>
              <a:rPr sz="1600" spc="-25" dirty="0">
                <a:latin typeface="Microsoft Sans Serif"/>
                <a:cs typeface="Microsoft Sans Serif"/>
              </a:rPr>
              <a:t> </a:t>
            </a:r>
            <a:r>
              <a:rPr sz="1600" dirty="0">
                <a:latin typeface="Microsoft Sans Serif"/>
                <a:cs typeface="Microsoft Sans Serif"/>
              </a:rPr>
              <a:t>con</a:t>
            </a:r>
            <a:r>
              <a:rPr sz="1600" spc="-25" dirty="0">
                <a:latin typeface="Microsoft Sans Serif"/>
                <a:cs typeface="Microsoft Sans Serif"/>
              </a:rPr>
              <a:t> </a:t>
            </a:r>
            <a:r>
              <a:rPr sz="1600" dirty="0">
                <a:latin typeface="Microsoft Sans Serif"/>
                <a:cs typeface="Microsoft Sans Serif"/>
              </a:rPr>
              <a:t>dientes</a:t>
            </a:r>
            <a:r>
              <a:rPr sz="1600" spc="-30" dirty="0">
                <a:latin typeface="Microsoft Sans Serif"/>
                <a:cs typeface="Microsoft Sans Serif"/>
              </a:rPr>
              <a:t> </a:t>
            </a:r>
            <a:r>
              <a:rPr sz="1600" dirty="0">
                <a:latin typeface="Microsoft Sans Serif"/>
                <a:cs typeface="Microsoft Sans Serif"/>
              </a:rPr>
              <a:t>que</a:t>
            </a:r>
            <a:r>
              <a:rPr sz="1600" spc="-10" dirty="0">
                <a:latin typeface="Microsoft Sans Serif"/>
                <a:cs typeface="Microsoft Sans Serif"/>
              </a:rPr>
              <a:t> </a:t>
            </a:r>
            <a:r>
              <a:rPr sz="1600" dirty="0">
                <a:latin typeface="Microsoft Sans Serif"/>
                <a:cs typeface="Microsoft Sans Serif"/>
              </a:rPr>
              <a:t>cortan</a:t>
            </a:r>
            <a:r>
              <a:rPr sz="1600" spc="-20" dirty="0">
                <a:latin typeface="Microsoft Sans Serif"/>
                <a:cs typeface="Microsoft Sans Serif"/>
              </a:rPr>
              <a:t> </a:t>
            </a:r>
            <a:r>
              <a:rPr sz="1600" dirty="0">
                <a:latin typeface="Microsoft Sans Serif"/>
                <a:cs typeface="Microsoft Sans Serif"/>
              </a:rPr>
              <a:t>tanto</a:t>
            </a:r>
            <a:r>
              <a:rPr sz="1600" spc="-10" dirty="0">
                <a:latin typeface="Microsoft Sans Serif"/>
                <a:cs typeface="Microsoft Sans Serif"/>
              </a:rPr>
              <a:t> </a:t>
            </a:r>
            <a:r>
              <a:rPr sz="1600" dirty="0">
                <a:latin typeface="Microsoft Sans Serif"/>
                <a:cs typeface="Microsoft Sans Serif"/>
              </a:rPr>
              <a:t>lateralmente</a:t>
            </a:r>
            <a:r>
              <a:rPr sz="1600" spc="-10" dirty="0">
                <a:latin typeface="Microsoft Sans Serif"/>
                <a:cs typeface="Microsoft Sans Serif"/>
              </a:rPr>
              <a:t> </a:t>
            </a:r>
            <a:r>
              <a:rPr sz="1600" dirty="0">
                <a:latin typeface="Microsoft Sans Serif"/>
                <a:cs typeface="Microsoft Sans Serif"/>
              </a:rPr>
              <a:t>como</a:t>
            </a:r>
            <a:r>
              <a:rPr sz="1600" spc="-10" dirty="0">
                <a:latin typeface="Microsoft Sans Serif"/>
                <a:cs typeface="Microsoft Sans Serif"/>
              </a:rPr>
              <a:t> </a:t>
            </a:r>
            <a:r>
              <a:rPr sz="1600" dirty="0">
                <a:latin typeface="Microsoft Sans Serif"/>
                <a:cs typeface="Microsoft Sans Serif"/>
              </a:rPr>
              <a:t>en</a:t>
            </a:r>
            <a:r>
              <a:rPr sz="1600" spc="-25"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spc="-10" dirty="0">
                <a:latin typeface="Microsoft Sans Serif"/>
                <a:cs typeface="Microsoft Sans Serif"/>
              </a:rPr>
              <a:t>periferia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fresa.</a:t>
            </a:r>
            <a:r>
              <a:rPr sz="1600" spc="10" dirty="0">
                <a:latin typeface="Microsoft Sans Serif"/>
                <a:cs typeface="Microsoft Sans Serif"/>
              </a:rPr>
              <a:t> </a:t>
            </a:r>
            <a:r>
              <a:rPr sz="1600" dirty="0">
                <a:latin typeface="Microsoft Sans Serif"/>
                <a:cs typeface="Microsoft Sans Serif"/>
              </a:rPr>
              <a:t>Las</a:t>
            </a:r>
            <a:r>
              <a:rPr sz="1600" spc="-10" dirty="0">
                <a:latin typeface="Microsoft Sans Serif"/>
                <a:cs typeface="Microsoft Sans Serif"/>
              </a:rPr>
              <a:t> </a:t>
            </a:r>
            <a:r>
              <a:rPr sz="1600" dirty="0">
                <a:latin typeface="Microsoft Sans Serif"/>
                <a:cs typeface="Microsoft Sans Serif"/>
              </a:rPr>
              <a:t>fresas frontales</a:t>
            </a:r>
            <a:r>
              <a:rPr sz="1600" spc="-5" dirty="0">
                <a:latin typeface="Microsoft Sans Serif"/>
                <a:cs typeface="Microsoft Sans Serif"/>
              </a:rPr>
              <a:t> </a:t>
            </a:r>
            <a:r>
              <a:rPr sz="1600" dirty="0">
                <a:latin typeface="Microsoft Sans Serif"/>
                <a:cs typeface="Microsoft Sans Serif"/>
              </a:rPr>
              <a:t>se</a:t>
            </a:r>
            <a:r>
              <a:rPr sz="1600" spc="-15" dirty="0">
                <a:latin typeface="Microsoft Sans Serif"/>
                <a:cs typeface="Microsoft Sans Serif"/>
              </a:rPr>
              <a:t> </a:t>
            </a:r>
            <a:r>
              <a:rPr sz="1600" dirty="0">
                <a:latin typeface="Microsoft Sans Serif"/>
                <a:cs typeface="Microsoft Sans Serif"/>
              </a:rPr>
              <a:t>pueden</a:t>
            </a:r>
            <a:r>
              <a:rPr sz="1600" spc="-15" dirty="0">
                <a:latin typeface="Microsoft Sans Serif"/>
                <a:cs typeface="Microsoft Sans Serif"/>
              </a:rPr>
              <a:t> </a:t>
            </a:r>
            <a:r>
              <a:rPr sz="1600" dirty="0">
                <a:latin typeface="Microsoft Sans Serif"/>
                <a:cs typeface="Microsoft Sans Serif"/>
              </a:rPr>
              <a:t>hacer</a:t>
            </a:r>
            <a:r>
              <a:rPr sz="1600" spc="-5"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acero</a:t>
            </a:r>
            <a:r>
              <a:rPr sz="1600" spc="-20"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alta</a:t>
            </a:r>
            <a:r>
              <a:rPr sz="1600" spc="-20" dirty="0">
                <a:latin typeface="Microsoft Sans Serif"/>
                <a:cs typeface="Microsoft Sans Serif"/>
              </a:rPr>
              <a:t> </a:t>
            </a:r>
            <a:r>
              <a:rPr sz="1600" dirty="0">
                <a:latin typeface="Microsoft Sans Serif"/>
                <a:cs typeface="Microsoft Sans Serif"/>
              </a:rPr>
              <a:t>resistencia</a:t>
            </a:r>
            <a:r>
              <a:rPr sz="1600" spc="-25" dirty="0">
                <a:latin typeface="Microsoft Sans Serif"/>
                <a:cs typeface="Microsoft Sans Serif"/>
              </a:rPr>
              <a:t> </a:t>
            </a:r>
            <a:r>
              <a:rPr sz="1600" dirty="0">
                <a:latin typeface="Microsoft Sans Serif"/>
                <a:cs typeface="Microsoft Sans Serif"/>
              </a:rPr>
              <a:t>al</a:t>
            </a:r>
            <a:r>
              <a:rPr sz="1600" spc="-15" dirty="0">
                <a:latin typeface="Microsoft Sans Serif"/>
                <a:cs typeface="Microsoft Sans Serif"/>
              </a:rPr>
              <a:t> </a:t>
            </a:r>
            <a:r>
              <a:rPr sz="1600" dirty="0">
                <a:latin typeface="Microsoft Sans Serif"/>
                <a:cs typeface="Microsoft Sans Serif"/>
              </a:rPr>
              <a:t>desgaste,</a:t>
            </a:r>
            <a:r>
              <a:rPr sz="1600" spc="-15" dirty="0">
                <a:latin typeface="Microsoft Sans Serif"/>
                <a:cs typeface="Microsoft Sans Serif"/>
              </a:rPr>
              <a:t> </a:t>
            </a:r>
            <a:r>
              <a:rPr sz="1600" dirty="0">
                <a:latin typeface="Microsoft Sans Serif"/>
                <a:cs typeface="Microsoft Sans Serif"/>
              </a:rPr>
              <a:t>o</a:t>
            </a:r>
            <a:r>
              <a:rPr sz="1600" spc="-5" dirty="0">
                <a:latin typeface="Microsoft Sans Serif"/>
                <a:cs typeface="Microsoft Sans Serif"/>
              </a:rPr>
              <a:t> </a:t>
            </a:r>
            <a:r>
              <a:rPr sz="1600" spc="-25" dirty="0">
                <a:latin typeface="Microsoft Sans Serif"/>
                <a:cs typeface="Microsoft Sans Serif"/>
              </a:rPr>
              <a:t>se </a:t>
            </a:r>
            <a:r>
              <a:rPr sz="1600" dirty="0">
                <a:latin typeface="Microsoft Sans Serif"/>
                <a:cs typeface="Microsoft Sans Serif"/>
              </a:rPr>
              <a:t>pueden</a:t>
            </a:r>
            <a:r>
              <a:rPr sz="1600" spc="-15" dirty="0">
                <a:latin typeface="Microsoft Sans Serif"/>
                <a:cs typeface="Microsoft Sans Serif"/>
              </a:rPr>
              <a:t> </a:t>
            </a:r>
            <a:r>
              <a:rPr sz="1600" dirty="0">
                <a:latin typeface="Microsoft Sans Serif"/>
                <a:cs typeface="Microsoft Sans Serif"/>
              </a:rPr>
              <a:t>diseñar</a:t>
            </a:r>
            <a:r>
              <a:rPr sz="1600" spc="-15" dirty="0">
                <a:latin typeface="Microsoft Sans Serif"/>
                <a:cs typeface="Microsoft Sans Serif"/>
              </a:rPr>
              <a:t> </a:t>
            </a:r>
            <a:r>
              <a:rPr sz="1600" dirty="0">
                <a:latin typeface="Microsoft Sans Serif"/>
                <a:cs typeface="Microsoft Sans Serif"/>
              </a:rPr>
              <a:t>para</a:t>
            </a:r>
            <a:r>
              <a:rPr sz="1600" spc="-5" dirty="0">
                <a:latin typeface="Microsoft Sans Serif"/>
                <a:cs typeface="Microsoft Sans Serif"/>
              </a:rPr>
              <a:t> </a:t>
            </a:r>
            <a:r>
              <a:rPr sz="1600" dirty="0">
                <a:latin typeface="Microsoft Sans Serif"/>
                <a:cs typeface="Microsoft Sans Serif"/>
              </a:rPr>
              <a:t>usar</a:t>
            </a:r>
            <a:r>
              <a:rPr sz="1600" spc="-5" dirty="0">
                <a:latin typeface="Microsoft Sans Serif"/>
                <a:cs typeface="Microsoft Sans Serif"/>
              </a:rPr>
              <a:t> </a:t>
            </a:r>
            <a:r>
              <a:rPr sz="1600" dirty="0">
                <a:latin typeface="Microsoft Sans Serif"/>
                <a:cs typeface="Microsoft Sans Serif"/>
              </a:rPr>
              <a:t>insertos</a:t>
            </a:r>
            <a:r>
              <a:rPr sz="1600" spc="-15" dirty="0">
                <a:latin typeface="Microsoft Sans Serif"/>
                <a:cs typeface="Microsoft Sans Serif"/>
              </a:rPr>
              <a:t> </a:t>
            </a:r>
            <a:r>
              <a:rPr sz="1600" dirty="0">
                <a:latin typeface="Microsoft Sans Serif"/>
                <a:cs typeface="Microsoft Sans Serif"/>
              </a:rPr>
              <a:t>de </a:t>
            </a:r>
            <a:r>
              <a:rPr sz="1600" spc="-10" dirty="0">
                <a:latin typeface="Microsoft Sans Serif"/>
                <a:cs typeface="Microsoft Sans Serif"/>
              </a:rPr>
              <a:t>carburo.</a:t>
            </a:r>
            <a:endParaRPr sz="1600">
              <a:latin typeface="Microsoft Sans Serif"/>
              <a:cs typeface="Microsoft Sans Serif"/>
            </a:endParaRPr>
          </a:p>
          <a:p>
            <a:pPr>
              <a:lnSpc>
                <a:spcPct val="100000"/>
              </a:lnSpc>
              <a:spcBef>
                <a:spcPts val="105"/>
              </a:spcBef>
            </a:pPr>
            <a:endParaRPr sz="1600">
              <a:latin typeface="Microsoft Sans Serif"/>
              <a:cs typeface="Microsoft Sans Serif"/>
            </a:endParaRPr>
          </a:p>
          <a:p>
            <a:pPr marL="12700" marR="70485">
              <a:lnSpc>
                <a:spcPct val="100000"/>
              </a:lnSpc>
              <a:spcBef>
                <a:spcPts val="5"/>
              </a:spcBef>
            </a:pPr>
            <a:r>
              <a:rPr sz="1600" dirty="0">
                <a:latin typeface="Microsoft Sans Serif"/>
                <a:cs typeface="Microsoft Sans Serif"/>
              </a:rPr>
              <a:t>fresa</a:t>
            </a:r>
            <a:r>
              <a:rPr sz="1600" spc="-10" dirty="0">
                <a:latin typeface="Microsoft Sans Serif"/>
                <a:cs typeface="Microsoft Sans Serif"/>
              </a:rPr>
              <a:t> </a:t>
            </a:r>
            <a:r>
              <a:rPr sz="1600" dirty="0">
                <a:latin typeface="Microsoft Sans Serif"/>
                <a:cs typeface="Microsoft Sans Serif"/>
              </a:rPr>
              <a:t>terminal:</a:t>
            </a:r>
            <a:r>
              <a:rPr sz="1600" spc="420" dirty="0">
                <a:latin typeface="Microsoft Sans Serif"/>
                <a:cs typeface="Microsoft Sans Serif"/>
              </a:rPr>
              <a:t> </a:t>
            </a:r>
            <a:r>
              <a:rPr sz="1600" dirty="0">
                <a:latin typeface="Microsoft Sans Serif"/>
                <a:cs typeface="Microsoft Sans Serif"/>
              </a:rPr>
              <a:t>una</a:t>
            </a:r>
            <a:r>
              <a:rPr sz="1600" spc="-15" dirty="0">
                <a:latin typeface="Microsoft Sans Serif"/>
                <a:cs typeface="Microsoft Sans Serif"/>
              </a:rPr>
              <a:t> </a:t>
            </a:r>
            <a:r>
              <a:rPr sz="1600" dirty="0">
                <a:latin typeface="Microsoft Sans Serif"/>
                <a:cs typeface="Microsoft Sans Serif"/>
              </a:rPr>
              <a:t>fresa</a:t>
            </a:r>
            <a:r>
              <a:rPr sz="1600" spc="5" dirty="0">
                <a:latin typeface="Microsoft Sans Serif"/>
                <a:cs typeface="Microsoft Sans Serif"/>
              </a:rPr>
              <a:t> </a:t>
            </a:r>
            <a:r>
              <a:rPr sz="1600" dirty="0">
                <a:latin typeface="Microsoft Sans Serif"/>
                <a:cs typeface="Microsoft Sans Serif"/>
              </a:rPr>
              <a:t>terminal</a:t>
            </a:r>
            <a:r>
              <a:rPr sz="1600" spc="-15" dirty="0">
                <a:latin typeface="Microsoft Sans Serif"/>
                <a:cs typeface="Microsoft Sans Serif"/>
              </a:rPr>
              <a:t> </a:t>
            </a:r>
            <a:r>
              <a:rPr sz="1600" dirty="0">
                <a:latin typeface="Microsoft Sans Serif"/>
                <a:cs typeface="Microsoft Sans Serif"/>
              </a:rPr>
              <a:t>se</a:t>
            </a:r>
            <a:r>
              <a:rPr sz="1600" spc="-15" dirty="0">
                <a:latin typeface="Microsoft Sans Serif"/>
                <a:cs typeface="Microsoft Sans Serif"/>
              </a:rPr>
              <a:t> </a:t>
            </a:r>
            <a:r>
              <a:rPr sz="1600" dirty="0">
                <a:latin typeface="Microsoft Sans Serif"/>
                <a:cs typeface="Microsoft Sans Serif"/>
              </a:rPr>
              <a:t>parece</a:t>
            </a:r>
            <a:r>
              <a:rPr sz="1600" spc="-5" dirty="0">
                <a:latin typeface="Microsoft Sans Serif"/>
                <a:cs typeface="Microsoft Sans Serif"/>
              </a:rPr>
              <a:t> </a:t>
            </a:r>
            <a:r>
              <a:rPr sz="1600" dirty="0">
                <a:latin typeface="Microsoft Sans Serif"/>
                <a:cs typeface="Microsoft Sans Serif"/>
              </a:rPr>
              <a:t>a</a:t>
            </a:r>
            <a:r>
              <a:rPr sz="1600" spc="-15" dirty="0">
                <a:latin typeface="Microsoft Sans Serif"/>
                <a:cs typeface="Microsoft Sans Serif"/>
              </a:rPr>
              <a:t> </a:t>
            </a:r>
            <a:r>
              <a:rPr sz="1600" dirty="0">
                <a:latin typeface="Microsoft Sans Serif"/>
                <a:cs typeface="Microsoft Sans Serif"/>
              </a:rPr>
              <a:t>una</a:t>
            </a:r>
            <a:r>
              <a:rPr sz="1600" spc="-5" dirty="0">
                <a:latin typeface="Microsoft Sans Serif"/>
                <a:cs typeface="Microsoft Sans Serif"/>
              </a:rPr>
              <a:t> </a:t>
            </a:r>
            <a:r>
              <a:rPr sz="1600" dirty="0">
                <a:latin typeface="Microsoft Sans Serif"/>
                <a:cs typeface="Microsoft Sans Serif"/>
              </a:rPr>
              <a:t>broca,</a:t>
            </a:r>
            <a:r>
              <a:rPr sz="1600" spc="-5" dirty="0">
                <a:latin typeface="Microsoft Sans Serif"/>
                <a:cs typeface="Microsoft Sans Serif"/>
              </a:rPr>
              <a:t> </a:t>
            </a:r>
            <a:r>
              <a:rPr sz="1600" dirty="0">
                <a:latin typeface="Microsoft Sans Serif"/>
                <a:cs typeface="Microsoft Sans Serif"/>
              </a:rPr>
              <a:t>pero</a:t>
            </a:r>
            <a:r>
              <a:rPr sz="1600" spc="-5" dirty="0">
                <a:latin typeface="Microsoft Sans Serif"/>
                <a:cs typeface="Microsoft Sans Serif"/>
              </a:rPr>
              <a:t> </a:t>
            </a:r>
            <a:r>
              <a:rPr sz="1600" dirty="0">
                <a:latin typeface="Microsoft Sans Serif"/>
                <a:cs typeface="Microsoft Sans Serif"/>
              </a:rPr>
              <a:t>si</a:t>
            </a:r>
            <a:r>
              <a:rPr sz="1600" spc="-10"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dirty="0">
                <a:latin typeface="Microsoft Sans Serif"/>
                <a:cs typeface="Microsoft Sans Serif"/>
              </a:rPr>
              <a:t>observamos</a:t>
            </a:r>
            <a:r>
              <a:rPr sz="1600" spc="-5" dirty="0">
                <a:latin typeface="Microsoft Sans Serif"/>
                <a:cs typeface="Microsoft Sans Serif"/>
              </a:rPr>
              <a:t> </a:t>
            </a:r>
            <a:r>
              <a:rPr sz="1600" dirty="0">
                <a:latin typeface="Microsoft Sans Serif"/>
                <a:cs typeface="Microsoft Sans Serif"/>
              </a:rPr>
              <a:t>con</a:t>
            </a:r>
            <a:r>
              <a:rPr sz="1600" spc="-15" dirty="0">
                <a:latin typeface="Microsoft Sans Serif"/>
                <a:cs typeface="Microsoft Sans Serif"/>
              </a:rPr>
              <a:t> </a:t>
            </a:r>
            <a:r>
              <a:rPr sz="1600" dirty="0">
                <a:latin typeface="Microsoft Sans Serif"/>
                <a:cs typeface="Microsoft Sans Serif"/>
              </a:rPr>
              <a:t>más</a:t>
            </a:r>
            <a:r>
              <a:rPr sz="1600" spc="-15" dirty="0">
                <a:latin typeface="Microsoft Sans Serif"/>
                <a:cs typeface="Microsoft Sans Serif"/>
              </a:rPr>
              <a:t> </a:t>
            </a:r>
            <a:r>
              <a:rPr sz="1600" spc="-10" dirty="0">
                <a:latin typeface="Microsoft Sans Serif"/>
                <a:cs typeface="Microsoft Sans Serif"/>
              </a:rPr>
              <a:t>atención </a:t>
            </a:r>
            <a:r>
              <a:rPr sz="1600" dirty="0">
                <a:latin typeface="Microsoft Sans Serif"/>
                <a:cs typeface="Microsoft Sans Serif"/>
              </a:rPr>
              <a:t>está</a:t>
            </a:r>
            <a:r>
              <a:rPr sz="1600" spc="-15" dirty="0">
                <a:latin typeface="Microsoft Sans Serif"/>
                <a:cs typeface="Microsoft Sans Serif"/>
              </a:rPr>
              <a:t> </a:t>
            </a:r>
            <a:r>
              <a:rPr sz="1600" dirty="0">
                <a:latin typeface="Microsoft Sans Serif"/>
                <a:cs typeface="Microsoft Sans Serif"/>
              </a:rPr>
              <a:t>diseñada</a:t>
            </a:r>
            <a:r>
              <a:rPr sz="1600" spc="-30" dirty="0">
                <a:latin typeface="Microsoft Sans Serif"/>
                <a:cs typeface="Microsoft Sans Serif"/>
              </a:rPr>
              <a:t> </a:t>
            </a:r>
            <a:r>
              <a:rPr sz="1600" dirty="0">
                <a:latin typeface="Microsoft Sans Serif"/>
                <a:cs typeface="Microsoft Sans Serif"/>
              </a:rPr>
              <a:t>para</a:t>
            </a:r>
            <a:r>
              <a:rPr sz="1600" spc="-10" dirty="0">
                <a:latin typeface="Microsoft Sans Serif"/>
                <a:cs typeface="Microsoft Sans Serif"/>
              </a:rPr>
              <a:t> </a:t>
            </a:r>
            <a:r>
              <a:rPr sz="1600" dirty="0">
                <a:latin typeface="Microsoft Sans Serif"/>
                <a:cs typeface="Microsoft Sans Serif"/>
              </a:rPr>
              <a:t>un</a:t>
            </a:r>
            <a:r>
              <a:rPr sz="1600" spc="-25" dirty="0">
                <a:latin typeface="Microsoft Sans Serif"/>
                <a:cs typeface="Microsoft Sans Serif"/>
              </a:rPr>
              <a:t> </a:t>
            </a:r>
            <a:r>
              <a:rPr sz="1600" dirty="0">
                <a:latin typeface="Microsoft Sans Serif"/>
                <a:cs typeface="Microsoft Sans Serif"/>
              </a:rPr>
              <a:t>corte primario</a:t>
            </a:r>
            <a:r>
              <a:rPr sz="1600" spc="-25" dirty="0">
                <a:latin typeface="Microsoft Sans Serif"/>
                <a:cs typeface="Microsoft Sans Serif"/>
              </a:rPr>
              <a:t> </a:t>
            </a:r>
            <a:r>
              <a:rPr sz="1600" dirty="0">
                <a:latin typeface="Microsoft Sans Serif"/>
                <a:cs typeface="Microsoft Sans Serif"/>
              </a:rPr>
              <a:t>con</a:t>
            </a:r>
            <a:r>
              <a:rPr sz="1600" spc="-20"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dientes</a:t>
            </a:r>
            <a:r>
              <a:rPr sz="1600" spc="-25" dirty="0">
                <a:latin typeface="Microsoft Sans Serif"/>
                <a:cs typeface="Microsoft Sans Serif"/>
              </a:rPr>
              <a:t> </a:t>
            </a:r>
            <a:r>
              <a:rPr sz="1600" dirty="0">
                <a:latin typeface="Microsoft Sans Serif"/>
                <a:cs typeface="Microsoft Sans Serif"/>
              </a:rPr>
              <a:t>periféricos</a:t>
            </a:r>
            <a:r>
              <a:rPr sz="1600" spc="-10" dirty="0">
                <a:latin typeface="Microsoft Sans Serif"/>
                <a:cs typeface="Microsoft Sans Serif"/>
              </a:rPr>
              <a:t> </a:t>
            </a:r>
            <a:r>
              <a:rPr sz="1600" dirty="0">
                <a:latin typeface="Microsoft Sans Serif"/>
                <a:cs typeface="Microsoft Sans Serif"/>
              </a:rPr>
              <a:t>más</a:t>
            </a:r>
            <a:r>
              <a:rPr sz="1600" spc="-15" dirty="0">
                <a:latin typeface="Microsoft Sans Serif"/>
                <a:cs typeface="Microsoft Sans Serif"/>
              </a:rPr>
              <a:t> </a:t>
            </a:r>
            <a:r>
              <a:rPr sz="1600" dirty="0">
                <a:latin typeface="Microsoft Sans Serif"/>
                <a:cs typeface="Microsoft Sans Serif"/>
              </a:rPr>
              <a:t>que</a:t>
            </a:r>
            <a:r>
              <a:rPr sz="1600" spc="-20" dirty="0">
                <a:latin typeface="Microsoft Sans Serif"/>
                <a:cs typeface="Microsoft Sans Serif"/>
              </a:rPr>
              <a:t> </a:t>
            </a:r>
            <a:r>
              <a:rPr sz="1600" dirty="0">
                <a:latin typeface="Microsoft Sans Serif"/>
                <a:cs typeface="Microsoft Sans Serif"/>
              </a:rPr>
              <a:t>con</a:t>
            </a:r>
            <a:r>
              <a:rPr sz="1600" spc="-15" dirty="0">
                <a:latin typeface="Microsoft Sans Serif"/>
                <a:cs typeface="Microsoft Sans Serif"/>
              </a:rPr>
              <a:t> </a:t>
            </a:r>
            <a:r>
              <a:rPr sz="1600" dirty="0">
                <a:latin typeface="Microsoft Sans Serif"/>
                <a:cs typeface="Microsoft Sans Serif"/>
              </a:rPr>
              <a:t>su</a:t>
            </a:r>
            <a:r>
              <a:rPr sz="1600" spc="-20" dirty="0">
                <a:latin typeface="Microsoft Sans Serif"/>
                <a:cs typeface="Microsoft Sans Serif"/>
              </a:rPr>
              <a:t> </a:t>
            </a:r>
            <a:r>
              <a:rPr sz="1600" dirty="0">
                <a:latin typeface="Microsoft Sans Serif"/>
                <a:cs typeface="Microsoft Sans Serif"/>
              </a:rPr>
              <a:t>extremo</a:t>
            </a:r>
            <a:r>
              <a:rPr sz="1600" spc="45" dirty="0">
                <a:latin typeface="Microsoft Sans Serif"/>
                <a:cs typeface="Microsoft Sans Serif"/>
              </a:rPr>
              <a:t> </a:t>
            </a:r>
            <a:r>
              <a:rPr sz="1600" spc="-25" dirty="0">
                <a:latin typeface="Microsoft Sans Serif"/>
                <a:cs typeface="Microsoft Sans Serif"/>
              </a:rPr>
              <a:t>-una </a:t>
            </a:r>
            <a:r>
              <a:rPr sz="1600" dirty="0">
                <a:latin typeface="Microsoft Sans Serif"/>
                <a:cs typeface="Microsoft Sans Serif"/>
              </a:rPr>
              <a:t>broca</a:t>
            </a:r>
            <a:r>
              <a:rPr sz="1600" spc="-25" dirty="0">
                <a:latin typeface="Microsoft Sans Serif"/>
                <a:cs typeface="Microsoft Sans Serif"/>
              </a:rPr>
              <a:t> </a:t>
            </a:r>
            <a:r>
              <a:rPr sz="1600" dirty="0">
                <a:latin typeface="Microsoft Sans Serif"/>
                <a:cs typeface="Microsoft Sans Serif"/>
              </a:rPr>
              <a:t>corta</a:t>
            </a:r>
            <a:r>
              <a:rPr sz="1600" spc="-15" dirty="0">
                <a:latin typeface="Microsoft Sans Serif"/>
                <a:cs typeface="Microsoft Sans Serif"/>
              </a:rPr>
              <a:t> </a:t>
            </a:r>
            <a:r>
              <a:rPr sz="1600" dirty="0">
                <a:latin typeface="Microsoft Sans Serif"/>
                <a:cs typeface="Microsoft Sans Serif"/>
              </a:rPr>
              <a:t>solamente</a:t>
            </a:r>
            <a:r>
              <a:rPr sz="1600" spc="-20"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su</a:t>
            </a:r>
            <a:r>
              <a:rPr sz="1600" spc="-25" dirty="0">
                <a:latin typeface="Microsoft Sans Serif"/>
                <a:cs typeface="Microsoft Sans Serif"/>
              </a:rPr>
              <a:t> </a:t>
            </a:r>
            <a:r>
              <a:rPr sz="1600" dirty="0">
                <a:latin typeface="Microsoft Sans Serif"/>
                <a:cs typeface="Microsoft Sans Serif"/>
              </a:rPr>
              <a:t>extremo</a:t>
            </a:r>
            <a:r>
              <a:rPr sz="1600" spc="15" dirty="0">
                <a:latin typeface="Microsoft Sans Serif"/>
                <a:cs typeface="Microsoft Sans Serif"/>
              </a:rPr>
              <a:t> </a:t>
            </a:r>
            <a:r>
              <a:rPr sz="1600" dirty="0">
                <a:latin typeface="Microsoft Sans Serif"/>
                <a:cs typeface="Microsoft Sans Serif"/>
              </a:rPr>
              <a:t>al</a:t>
            </a:r>
            <a:r>
              <a:rPr sz="1600" spc="-30" dirty="0">
                <a:latin typeface="Microsoft Sans Serif"/>
                <a:cs typeface="Microsoft Sans Serif"/>
              </a:rPr>
              <a:t> </a:t>
            </a:r>
            <a:r>
              <a:rPr sz="1600" dirty="0">
                <a:latin typeface="Microsoft Sans Serif"/>
                <a:cs typeface="Microsoft Sans Serif"/>
              </a:rPr>
              <a:t>penetrar</a:t>
            </a:r>
            <a:r>
              <a:rPr sz="1600" spc="5" dirty="0">
                <a:latin typeface="Microsoft Sans Serif"/>
                <a:cs typeface="Microsoft Sans Serif"/>
              </a:rPr>
              <a:t> </a:t>
            </a:r>
            <a:r>
              <a:rPr sz="1600" dirty="0">
                <a:latin typeface="Microsoft Sans Serif"/>
                <a:cs typeface="Microsoft Sans Serif"/>
              </a:rPr>
              <a:t>en</a:t>
            </a:r>
            <a:r>
              <a:rPr sz="1600" spc="-25" dirty="0">
                <a:latin typeface="Microsoft Sans Serif"/>
                <a:cs typeface="Microsoft Sans Serif"/>
              </a:rPr>
              <a:t> </a:t>
            </a:r>
            <a:r>
              <a:rPr sz="1600" dirty="0">
                <a:latin typeface="Microsoft Sans Serif"/>
                <a:cs typeface="Microsoft Sans Serif"/>
              </a:rPr>
              <a:t>el</a:t>
            </a:r>
            <a:r>
              <a:rPr sz="1600" spc="-15" dirty="0">
                <a:latin typeface="Microsoft Sans Serif"/>
                <a:cs typeface="Microsoft Sans Serif"/>
              </a:rPr>
              <a:t> </a:t>
            </a:r>
            <a:r>
              <a:rPr sz="1600" spc="-10" dirty="0">
                <a:latin typeface="Microsoft Sans Serif"/>
                <a:cs typeface="Microsoft Sans Serif"/>
              </a:rPr>
              <a:t>trabajo.</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a:lnSpc>
                <a:spcPct val="100000"/>
              </a:lnSpc>
            </a:pP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fresas</a:t>
            </a:r>
            <a:r>
              <a:rPr sz="1600" spc="-10" dirty="0">
                <a:latin typeface="Microsoft Sans Serif"/>
                <a:cs typeface="Microsoft Sans Serif"/>
              </a:rPr>
              <a:t> </a:t>
            </a:r>
            <a:r>
              <a:rPr sz="1600" dirty="0">
                <a:latin typeface="Microsoft Sans Serif"/>
                <a:cs typeface="Microsoft Sans Serif"/>
              </a:rPr>
              <a:t>terminales</a:t>
            </a:r>
            <a:r>
              <a:rPr sz="1600" spc="-20" dirty="0">
                <a:latin typeface="Microsoft Sans Serif"/>
                <a:cs typeface="Microsoft Sans Serif"/>
              </a:rPr>
              <a:t> </a:t>
            </a:r>
            <a:r>
              <a:rPr sz="1600" dirty="0">
                <a:latin typeface="Microsoft Sans Serif"/>
                <a:cs typeface="Microsoft Sans Serif"/>
              </a:rPr>
              <a:t>se</a:t>
            </a:r>
            <a:r>
              <a:rPr sz="1600" spc="-25" dirty="0">
                <a:latin typeface="Microsoft Sans Serif"/>
                <a:cs typeface="Microsoft Sans Serif"/>
              </a:rPr>
              <a:t> </a:t>
            </a:r>
            <a:r>
              <a:rPr sz="1600" dirty="0">
                <a:latin typeface="Microsoft Sans Serif"/>
                <a:cs typeface="Microsoft Sans Serif"/>
              </a:rPr>
              <a:t>diseñan</a:t>
            </a:r>
            <a:r>
              <a:rPr sz="1600" spc="-35" dirty="0">
                <a:latin typeface="Microsoft Sans Serif"/>
                <a:cs typeface="Microsoft Sans Serif"/>
              </a:rPr>
              <a:t> </a:t>
            </a:r>
            <a:r>
              <a:rPr sz="1600" dirty="0">
                <a:latin typeface="Microsoft Sans Serif"/>
                <a:cs typeface="Microsoft Sans Serif"/>
              </a:rPr>
              <a:t>con</a:t>
            </a:r>
            <a:r>
              <a:rPr sz="1600" spc="-20" dirty="0">
                <a:latin typeface="Microsoft Sans Serif"/>
                <a:cs typeface="Microsoft Sans Serif"/>
              </a:rPr>
              <a:t> </a:t>
            </a:r>
            <a:r>
              <a:rPr sz="1600" dirty="0">
                <a:latin typeface="Microsoft Sans Serif"/>
                <a:cs typeface="Microsoft Sans Serif"/>
              </a:rPr>
              <a:t>extremos cuadrados,</a:t>
            </a:r>
            <a:r>
              <a:rPr sz="1600" spc="-15" dirty="0">
                <a:latin typeface="Microsoft Sans Serif"/>
                <a:cs typeface="Microsoft Sans Serif"/>
              </a:rPr>
              <a:t> </a:t>
            </a:r>
            <a:r>
              <a:rPr sz="1600" dirty="0">
                <a:latin typeface="Microsoft Sans Serif"/>
                <a:cs typeface="Microsoft Sans Serif"/>
              </a:rPr>
              <a:t>extremos con</a:t>
            </a:r>
            <a:r>
              <a:rPr sz="1600" spc="-25" dirty="0">
                <a:latin typeface="Microsoft Sans Serif"/>
                <a:cs typeface="Microsoft Sans Serif"/>
              </a:rPr>
              <a:t> </a:t>
            </a:r>
            <a:r>
              <a:rPr sz="1600" dirty="0">
                <a:latin typeface="Microsoft Sans Serif"/>
                <a:cs typeface="Microsoft Sans Serif"/>
              </a:rPr>
              <a:t>radio</a:t>
            </a:r>
            <a:r>
              <a:rPr sz="1600" spc="-20" dirty="0">
                <a:latin typeface="Microsoft Sans Serif"/>
                <a:cs typeface="Microsoft Sans Serif"/>
              </a:rPr>
              <a:t> </a:t>
            </a:r>
            <a:r>
              <a:rPr sz="1600" dirty="0">
                <a:latin typeface="Microsoft Sans Serif"/>
                <a:cs typeface="Microsoft Sans Serif"/>
              </a:rPr>
              <a:t>y</a:t>
            </a:r>
            <a:r>
              <a:rPr sz="1600" spc="-20" dirty="0">
                <a:latin typeface="Microsoft Sans Serif"/>
                <a:cs typeface="Microsoft Sans Serif"/>
              </a:rPr>
              <a:t> </a:t>
            </a:r>
            <a:r>
              <a:rPr sz="1600" dirty="0">
                <a:latin typeface="Microsoft Sans Serif"/>
                <a:cs typeface="Microsoft Sans Serif"/>
              </a:rPr>
              <a:t>extremos de</a:t>
            </a:r>
            <a:r>
              <a:rPr sz="1600" spc="-15" dirty="0">
                <a:latin typeface="Microsoft Sans Serif"/>
                <a:cs typeface="Microsoft Sans Serif"/>
              </a:rPr>
              <a:t> </a:t>
            </a:r>
            <a:r>
              <a:rPr sz="1600" spc="-10" dirty="0">
                <a:latin typeface="Microsoft Sans Serif"/>
                <a:cs typeface="Microsoft Sans Serif"/>
              </a:rPr>
              <a:t>bola.</a:t>
            </a:r>
            <a:endParaRPr sz="1600">
              <a:latin typeface="Microsoft Sans Serif"/>
              <a:cs typeface="Microsoft Sans Serif"/>
            </a:endParaRPr>
          </a:p>
          <a:p>
            <a:pPr>
              <a:lnSpc>
                <a:spcPct val="100000"/>
              </a:lnSpc>
              <a:spcBef>
                <a:spcPts val="110"/>
              </a:spcBef>
            </a:pPr>
            <a:endParaRPr sz="1600">
              <a:latin typeface="Microsoft Sans Serif"/>
              <a:cs typeface="Microsoft Sans Serif"/>
            </a:endParaRPr>
          </a:p>
          <a:p>
            <a:pPr marL="12700" marR="141605">
              <a:lnSpc>
                <a:spcPct val="100000"/>
              </a:lnSpc>
            </a:pPr>
            <a:r>
              <a:rPr sz="1600" dirty="0">
                <a:latin typeface="Microsoft Sans Serif"/>
                <a:cs typeface="Microsoft Sans Serif"/>
              </a:rPr>
              <a:t>Los</a:t>
            </a:r>
            <a:r>
              <a:rPr sz="1600" spc="-25" dirty="0">
                <a:latin typeface="Microsoft Sans Serif"/>
                <a:cs typeface="Microsoft Sans Serif"/>
              </a:rPr>
              <a:t> </a:t>
            </a:r>
            <a:r>
              <a:rPr sz="1600" dirty="0">
                <a:latin typeface="Microsoft Sans Serif"/>
                <a:cs typeface="Microsoft Sans Serif"/>
              </a:rPr>
              <a:t>extremos pueden</a:t>
            </a:r>
            <a:r>
              <a:rPr sz="1600" spc="-30" dirty="0">
                <a:latin typeface="Microsoft Sans Serif"/>
                <a:cs typeface="Microsoft Sans Serif"/>
              </a:rPr>
              <a:t> </a:t>
            </a:r>
            <a:r>
              <a:rPr sz="1600" dirty="0">
                <a:latin typeface="Microsoft Sans Serif"/>
                <a:cs typeface="Microsoft Sans Serif"/>
              </a:rPr>
              <a:t>usarse</a:t>
            </a:r>
            <a:r>
              <a:rPr sz="1600" spc="-35" dirty="0">
                <a:latin typeface="Microsoft Sans Serif"/>
                <a:cs typeface="Microsoft Sans Serif"/>
              </a:rPr>
              <a:t> </a:t>
            </a:r>
            <a:r>
              <a:rPr sz="1600" dirty="0">
                <a:latin typeface="Microsoft Sans Serif"/>
                <a:cs typeface="Microsoft Sans Serif"/>
              </a:rPr>
              <a:t>para</a:t>
            </a:r>
            <a:r>
              <a:rPr sz="1600" spc="-25" dirty="0">
                <a:latin typeface="Microsoft Sans Serif"/>
                <a:cs typeface="Microsoft Sans Serif"/>
              </a:rPr>
              <a:t> </a:t>
            </a:r>
            <a:r>
              <a:rPr sz="1600" dirty="0">
                <a:latin typeface="Microsoft Sans Serif"/>
                <a:cs typeface="Microsoft Sans Serif"/>
              </a:rPr>
              <a:t>fresado</a:t>
            </a:r>
            <a:r>
              <a:rPr sz="1600" spc="-10" dirty="0">
                <a:latin typeface="Microsoft Sans Serif"/>
                <a:cs typeface="Microsoft Sans Serif"/>
              </a:rPr>
              <a:t> </a:t>
            </a:r>
            <a:r>
              <a:rPr sz="1600" dirty="0">
                <a:latin typeface="Microsoft Sans Serif"/>
                <a:cs typeface="Microsoft Sans Serif"/>
              </a:rPr>
              <a:t>frontal,</a:t>
            </a:r>
            <a:r>
              <a:rPr sz="1600" spc="-10" dirty="0">
                <a:latin typeface="Microsoft Sans Serif"/>
                <a:cs typeface="Microsoft Sans Serif"/>
              </a:rPr>
              <a:t> </a:t>
            </a:r>
            <a:r>
              <a:rPr sz="1600" dirty="0">
                <a:latin typeface="Microsoft Sans Serif"/>
                <a:cs typeface="Microsoft Sans Serif"/>
              </a:rPr>
              <a:t>fresado</a:t>
            </a:r>
            <a:r>
              <a:rPr sz="1600" spc="-20"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perfiles</a:t>
            </a:r>
            <a:r>
              <a:rPr sz="1600" spc="-30" dirty="0">
                <a:latin typeface="Microsoft Sans Serif"/>
                <a:cs typeface="Microsoft Sans Serif"/>
              </a:rPr>
              <a:t> </a:t>
            </a:r>
            <a:r>
              <a:rPr sz="1600" dirty="0">
                <a:latin typeface="Microsoft Sans Serif"/>
                <a:cs typeface="Microsoft Sans Serif"/>
              </a:rPr>
              <a:t>y</a:t>
            </a:r>
            <a:r>
              <a:rPr sz="1600" spc="-25" dirty="0">
                <a:latin typeface="Microsoft Sans Serif"/>
                <a:cs typeface="Microsoft Sans Serif"/>
              </a:rPr>
              <a:t> </a:t>
            </a:r>
            <a:r>
              <a:rPr sz="1600" dirty="0">
                <a:latin typeface="Microsoft Sans Serif"/>
                <a:cs typeface="Microsoft Sans Serif"/>
              </a:rPr>
              <a:t>cavidades,</a:t>
            </a:r>
            <a:r>
              <a:rPr sz="1600" spc="-45" dirty="0">
                <a:latin typeface="Microsoft Sans Serif"/>
                <a:cs typeface="Microsoft Sans Serif"/>
              </a:rPr>
              <a:t> </a:t>
            </a:r>
            <a:r>
              <a:rPr sz="1600" dirty="0">
                <a:latin typeface="Microsoft Sans Serif"/>
                <a:cs typeface="Microsoft Sans Serif"/>
              </a:rPr>
              <a:t>cortar</a:t>
            </a:r>
            <a:r>
              <a:rPr sz="1600" spc="-15" dirty="0">
                <a:latin typeface="Microsoft Sans Serif"/>
                <a:cs typeface="Microsoft Sans Serif"/>
              </a:rPr>
              <a:t> </a:t>
            </a:r>
            <a:r>
              <a:rPr sz="1600" spc="-10" dirty="0">
                <a:latin typeface="Microsoft Sans Serif"/>
                <a:cs typeface="Microsoft Sans Serif"/>
              </a:rPr>
              <a:t>ranuras, </a:t>
            </a:r>
            <a:r>
              <a:rPr sz="1600" dirty="0">
                <a:latin typeface="Microsoft Sans Serif"/>
                <a:cs typeface="Microsoft Sans Serif"/>
              </a:rPr>
              <a:t>grabar,</a:t>
            </a:r>
            <a:r>
              <a:rPr sz="1600" spc="-20" dirty="0">
                <a:latin typeface="Microsoft Sans Serif"/>
                <a:cs typeface="Microsoft Sans Serif"/>
              </a:rPr>
              <a:t> </a:t>
            </a:r>
            <a:r>
              <a:rPr sz="1600" dirty="0">
                <a:latin typeface="Microsoft Sans Serif"/>
                <a:cs typeface="Microsoft Sans Serif"/>
              </a:rPr>
              <a:t>fresar</a:t>
            </a:r>
            <a:r>
              <a:rPr sz="1600" spc="-20" dirty="0">
                <a:latin typeface="Microsoft Sans Serif"/>
                <a:cs typeface="Microsoft Sans Serif"/>
              </a:rPr>
              <a:t> </a:t>
            </a:r>
            <a:r>
              <a:rPr sz="1600" dirty="0">
                <a:latin typeface="Microsoft Sans Serif"/>
                <a:cs typeface="Microsoft Sans Serif"/>
              </a:rPr>
              <a:t>contornos</a:t>
            </a:r>
            <a:r>
              <a:rPr sz="1600" spc="-30"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superficies</a:t>
            </a:r>
            <a:r>
              <a:rPr sz="1600" spc="-45" dirty="0">
                <a:latin typeface="Microsoft Sans Serif"/>
                <a:cs typeface="Microsoft Sans Serif"/>
              </a:rPr>
              <a:t> </a:t>
            </a:r>
            <a:r>
              <a:rPr sz="1600" dirty="0">
                <a:latin typeface="Microsoft Sans Serif"/>
                <a:cs typeface="Microsoft Sans Serif"/>
              </a:rPr>
              <a:t>y</a:t>
            </a:r>
            <a:r>
              <a:rPr sz="1600" spc="-35" dirty="0">
                <a:latin typeface="Microsoft Sans Serif"/>
                <a:cs typeface="Microsoft Sans Serif"/>
              </a:rPr>
              <a:t> </a:t>
            </a:r>
            <a:r>
              <a:rPr sz="1600" dirty="0">
                <a:latin typeface="Microsoft Sans Serif"/>
                <a:cs typeface="Microsoft Sans Serif"/>
              </a:rPr>
              <a:t>tallar</a:t>
            </a:r>
            <a:r>
              <a:rPr sz="1600" spc="-45" dirty="0">
                <a:latin typeface="Microsoft Sans Serif"/>
                <a:cs typeface="Microsoft Sans Serif"/>
              </a:rPr>
              <a:t> </a:t>
            </a:r>
            <a:r>
              <a:rPr sz="1600" spc="-10" dirty="0">
                <a:latin typeface="Microsoft Sans Serif"/>
                <a:cs typeface="Microsoft Sans Serif"/>
              </a:rPr>
              <a:t>dados.</a:t>
            </a:r>
            <a:endParaRPr sz="1600">
              <a:latin typeface="Microsoft Sans Serif"/>
              <a:cs typeface="Microsoft Sans Serif"/>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888095" cy="848994"/>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Condiciones</a:t>
            </a:r>
            <a:r>
              <a:rPr sz="1800" b="1" spc="-45" dirty="0">
                <a:latin typeface="Arial"/>
                <a:cs typeface="Arial"/>
              </a:rPr>
              <a:t> </a:t>
            </a:r>
            <a:r>
              <a:rPr sz="1800" b="1" dirty="0">
                <a:latin typeface="Arial"/>
                <a:cs typeface="Arial"/>
              </a:rPr>
              <a:t>de</a:t>
            </a:r>
            <a:r>
              <a:rPr sz="1800" b="1" spc="-35" dirty="0">
                <a:latin typeface="Arial"/>
                <a:cs typeface="Arial"/>
              </a:rPr>
              <a:t> </a:t>
            </a:r>
            <a:r>
              <a:rPr sz="1800" b="1" dirty="0">
                <a:latin typeface="Arial"/>
                <a:cs typeface="Arial"/>
              </a:rPr>
              <a:t>corte</a:t>
            </a:r>
            <a:r>
              <a:rPr sz="1800" b="1" spc="-25" dirty="0">
                <a:latin typeface="Arial"/>
                <a:cs typeface="Arial"/>
              </a:rPr>
              <a:t> </a:t>
            </a:r>
            <a:r>
              <a:rPr sz="1800" b="1" dirty="0">
                <a:latin typeface="Arial"/>
                <a:cs typeface="Arial"/>
              </a:rPr>
              <a:t>en</a:t>
            </a:r>
            <a:r>
              <a:rPr sz="1800" b="1" spc="-35" dirty="0">
                <a:latin typeface="Arial"/>
                <a:cs typeface="Arial"/>
              </a:rPr>
              <a:t> </a:t>
            </a:r>
            <a:r>
              <a:rPr sz="1800" b="1" dirty="0">
                <a:latin typeface="Arial"/>
                <a:cs typeface="Arial"/>
              </a:rPr>
              <a:t>fresado: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velocidad</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determina</a:t>
            </a:r>
            <a:r>
              <a:rPr sz="1800" spc="10"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spc="-10" dirty="0">
                <a:latin typeface="Microsoft Sans Serif"/>
                <a:cs typeface="Microsoft Sans Serif"/>
              </a:rPr>
              <a:t>diámetro </a:t>
            </a:r>
            <a:r>
              <a:rPr sz="1800" dirty="0">
                <a:latin typeface="Microsoft Sans Serif"/>
                <a:cs typeface="Microsoft Sans Serif"/>
              </a:rPr>
              <a:t>exterior</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fresa.</a:t>
            </a:r>
            <a:r>
              <a:rPr sz="1800" spc="-15" dirty="0">
                <a:latin typeface="Microsoft Sans Serif"/>
                <a:cs typeface="Microsoft Sans Serif"/>
              </a:rPr>
              <a:t> </a:t>
            </a:r>
            <a:r>
              <a:rPr sz="1800" dirty="0">
                <a:latin typeface="Microsoft Sans Serif"/>
                <a:cs typeface="Microsoft Sans Serif"/>
              </a:rPr>
              <a:t>Ésta</a:t>
            </a:r>
            <a:r>
              <a:rPr sz="1800" spc="-2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puede</a:t>
            </a:r>
            <a:r>
              <a:rPr sz="1800" spc="-15" dirty="0">
                <a:latin typeface="Microsoft Sans Serif"/>
                <a:cs typeface="Microsoft Sans Serif"/>
              </a:rPr>
              <a:t> </a:t>
            </a:r>
            <a:r>
              <a:rPr sz="1800" dirty="0">
                <a:latin typeface="Microsoft Sans Serif"/>
                <a:cs typeface="Microsoft Sans Serif"/>
              </a:rPr>
              <a:t>convertir</a:t>
            </a:r>
            <a:r>
              <a:rPr sz="1800" spc="-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velocidad de</a:t>
            </a:r>
            <a:r>
              <a:rPr sz="1800" spc="-20" dirty="0">
                <a:latin typeface="Microsoft Sans Serif"/>
                <a:cs typeface="Microsoft Sans Serif"/>
              </a:rPr>
              <a:t> </a:t>
            </a:r>
            <a:r>
              <a:rPr sz="1800" dirty="0">
                <a:latin typeface="Microsoft Sans Serif"/>
                <a:cs typeface="Microsoft Sans Serif"/>
              </a:rPr>
              <a:t>rotación</a:t>
            </a:r>
            <a:r>
              <a:rPr sz="1800" spc="-10"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husillo </a:t>
            </a:r>
            <a:r>
              <a:rPr sz="1800" dirty="0">
                <a:latin typeface="Microsoft Sans Serif"/>
                <a:cs typeface="Microsoft Sans Serif"/>
              </a:rPr>
              <a:t>usando</a:t>
            </a:r>
            <a:r>
              <a:rPr sz="1800" spc="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fórmula</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ahora nos</a:t>
            </a:r>
            <a:r>
              <a:rPr sz="1800" spc="-5" dirty="0">
                <a:latin typeface="Microsoft Sans Serif"/>
                <a:cs typeface="Microsoft Sans Serif"/>
              </a:rPr>
              <a:t> </a:t>
            </a:r>
            <a:r>
              <a:rPr sz="1800" dirty="0">
                <a:latin typeface="Microsoft Sans Serif"/>
                <a:cs typeface="Microsoft Sans Serif"/>
              </a:rPr>
              <a:t>debe ser</a:t>
            </a:r>
            <a:r>
              <a:rPr sz="1800" spc="-5" dirty="0">
                <a:latin typeface="Microsoft Sans Serif"/>
                <a:cs typeface="Microsoft Sans Serif"/>
              </a:rPr>
              <a:t> </a:t>
            </a:r>
            <a:r>
              <a:rPr sz="1800" spc="-10" dirty="0">
                <a:latin typeface="Microsoft Sans Serif"/>
                <a:cs typeface="Microsoft Sans Serif"/>
              </a:rPr>
              <a:t>familiar</a:t>
            </a:r>
            <a:endParaRPr sz="1800">
              <a:latin typeface="Microsoft Sans Serif"/>
              <a:cs typeface="Microsoft Sans Serif"/>
            </a:endParaRPr>
          </a:p>
        </p:txBody>
      </p:sp>
      <p:grpSp>
        <p:nvGrpSpPr>
          <p:cNvPr id="3" name="object 3"/>
          <p:cNvGrpSpPr/>
          <p:nvPr/>
        </p:nvGrpSpPr>
        <p:grpSpPr>
          <a:xfrm>
            <a:off x="90796" y="1066800"/>
            <a:ext cx="9043035" cy="5791200"/>
            <a:chOff x="90796" y="1066800"/>
            <a:chExt cx="9043035" cy="5791200"/>
          </a:xfrm>
        </p:grpSpPr>
        <p:pic>
          <p:nvPicPr>
            <p:cNvPr id="4" name="object 4"/>
            <p:cNvPicPr/>
            <p:nvPr/>
          </p:nvPicPr>
          <p:blipFill>
            <a:blip r:embed="rId2" cstate="print"/>
            <a:stretch>
              <a:fillRect/>
            </a:stretch>
          </p:blipFill>
          <p:spPr>
            <a:xfrm>
              <a:off x="90796" y="1066800"/>
              <a:ext cx="3919383" cy="3149084"/>
            </a:xfrm>
            <a:prstGeom prst="rect">
              <a:avLst/>
            </a:prstGeom>
          </p:spPr>
        </p:pic>
        <p:pic>
          <p:nvPicPr>
            <p:cNvPr id="5" name="object 5"/>
            <p:cNvPicPr/>
            <p:nvPr/>
          </p:nvPicPr>
          <p:blipFill>
            <a:blip r:embed="rId3" cstate="print"/>
            <a:stretch>
              <a:fillRect/>
            </a:stretch>
          </p:blipFill>
          <p:spPr>
            <a:xfrm>
              <a:off x="2578608" y="4114798"/>
              <a:ext cx="6554724" cy="2743200"/>
            </a:xfrm>
            <a:prstGeom prst="rect">
              <a:avLst/>
            </a:prstGeom>
          </p:spPr>
        </p:pic>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5400"/>
            <a:ext cx="8935085" cy="848994"/>
          </a:xfrm>
          <a:prstGeom prst="rect">
            <a:avLst/>
          </a:prstGeom>
        </p:spPr>
        <p:txBody>
          <a:bodyPr vert="horz" wrap="square" lIns="0" tIns="12700" rIns="0" bIns="0" rtlCol="0">
            <a:spAutoFit/>
          </a:bodyPr>
          <a:lstStyle/>
          <a:p>
            <a:pPr marL="12700" marR="5080">
              <a:lnSpc>
                <a:spcPct val="100000"/>
              </a:lnSpc>
              <a:spcBef>
                <a:spcPts val="100"/>
              </a:spcBef>
              <a:tabLst>
                <a:tab pos="6461125" algn="l"/>
              </a:tabLst>
            </a:pP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el fresado</a:t>
            </a:r>
            <a:r>
              <a:rPr sz="1800" spc="-20" dirty="0">
                <a:latin typeface="Microsoft Sans Serif"/>
                <a:cs typeface="Microsoft Sans Serif"/>
              </a:rPr>
              <a:t> </a:t>
            </a:r>
            <a:r>
              <a:rPr sz="1800" dirty="0">
                <a:latin typeface="Microsoft Sans Serif"/>
                <a:cs typeface="Microsoft Sans Serif"/>
              </a:rPr>
              <a:t>frontal es</a:t>
            </a:r>
            <a:r>
              <a:rPr sz="1800" spc="-10" dirty="0">
                <a:latin typeface="Microsoft Sans Serif"/>
                <a:cs typeface="Microsoft Sans Serif"/>
              </a:rPr>
              <a:t> </a:t>
            </a:r>
            <a:r>
              <a:rPr sz="1800" dirty="0">
                <a:latin typeface="Microsoft Sans Serif"/>
                <a:cs typeface="Microsoft Sans Serif"/>
              </a:rPr>
              <a:t>costumbre</a:t>
            </a:r>
            <a:r>
              <a:rPr sz="1800" spc="-10" dirty="0">
                <a:latin typeface="Microsoft Sans Serif"/>
                <a:cs typeface="Microsoft Sans Serif"/>
              </a:rPr>
              <a:t> </a:t>
            </a:r>
            <a:r>
              <a:rPr sz="1800" dirty="0">
                <a:latin typeface="Microsoft Sans Serif"/>
                <a:cs typeface="Microsoft Sans Serif"/>
              </a:rPr>
              <a:t>dejar</a:t>
            </a:r>
            <a:r>
              <a:rPr sz="1800" spc="-5" dirty="0">
                <a:latin typeface="Microsoft Sans Serif"/>
                <a:cs typeface="Microsoft Sans Serif"/>
              </a:rPr>
              <a:t> </a:t>
            </a:r>
            <a:r>
              <a:rPr sz="1800" dirty="0">
                <a:latin typeface="Microsoft Sans Serif"/>
                <a:cs typeface="Microsoft Sans Serif"/>
              </a:rPr>
              <a:t>para la</a:t>
            </a:r>
            <a:r>
              <a:rPr sz="1800" spc="-20" dirty="0">
                <a:latin typeface="Microsoft Sans Serif"/>
                <a:cs typeface="Microsoft Sans Serif"/>
              </a:rPr>
              <a:t> </a:t>
            </a:r>
            <a:r>
              <a:rPr sz="1800" dirty="0">
                <a:latin typeface="Microsoft Sans Serif"/>
                <a:cs typeface="Microsoft Sans Serif"/>
              </a:rPr>
              <a:t>aproximación</a:t>
            </a:r>
            <a:r>
              <a:rPr sz="1800" spc="3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spc="-10" dirty="0">
                <a:latin typeface="Microsoft Sans Serif"/>
                <a:cs typeface="Microsoft Sans Serif"/>
              </a:rPr>
              <a:t>distancia</a:t>
            </a:r>
            <a:r>
              <a:rPr sz="1800" spc="-90" dirty="0">
                <a:latin typeface="Microsoft Sans Serif"/>
                <a:cs typeface="Microsoft Sans Serif"/>
              </a:rPr>
              <a:t> </a:t>
            </a:r>
            <a:r>
              <a:rPr sz="1800" dirty="0">
                <a:latin typeface="Microsoft Sans Serif"/>
                <a:cs typeface="Microsoft Sans Serif"/>
              </a:rPr>
              <a:t>A</a:t>
            </a:r>
            <a:r>
              <a:rPr sz="1800" spc="-110" dirty="0">
                <a:latin typeface="Microsoft Sans Serif"/>
                <a:cs typeface="Microsoft Sans Serif"/>
              </a:rPr>
              <a:t> </a:t>
            </a:r>
            <a:r>
              <a:rPr sz="1800" dirty="0">
                <a:latin typeface="Microsoft Sans Serif"/>
                <a:cs typeface="Microsoft Sans Serif"/>
              </a:rPr>
              <a:t>más</a:t>
            </a:r>
            <a:r>
              <a:rPr sz="1800" spc="-10"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distancia</a:t>
            </a:r>
            <a:r>
              <a:rPr sz="1800" spc="-15" dirty="0">
                <a:latin typeface="Microsoft Sans Serif"/>
                <a:cs typeface="Microsoft Sans Serif"/>
              </a:rPr>
              <a:t> </a:t>
            </a:r>
            <a:r>
              <a:rPr sz="1800" dirty="0">
                <a:latin typeface="Microsoft Sans Serif"/>
                <a:cs typeface="Microsoft Sans Serif"/>
              </a:rPr>
              <a:t>O,</a:t>
            </a:r>
            <a:r>
              <a:rPr sz="1800" spc="-2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representa</a:t>
            </a:r>
            <a:r>
              <a:rPr sz="1800" spc="-1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profundidad de</a:t>
            </a:r>
            <a:r>
              <a:rPr sz="1800" spc="-30" dirty="0">
                <a:latin typeface="Microsoft Sans Serif"/>
                <a:cs typeface="Microsoft Sans Serif"/>
              </a:rPr>
              <a:t> </a:t>
            </a:r>
            <a:r>
              <a:rPr sz="1800" dirty="0">
                <a:latin typeface="Microsoft Sans Serif"/>
                <a:cs typeface="Microsoft Sans Serif"/>
              </a:rPr>
              <a:t>desbaste</a:t>
            </a:r>
            <a:r>
              <a:rPr sz="1800" spc="-10" dirty="0">
                <a:latin typeface="Microsoft Sans Serif"/>
                <a:cs typeface="Microsoft Sans Serif"/>
              </a:rPr>
              <a:t> inicial.</a:t>
            </a:r>
            <a:r>
              <a:rPr sz="1800" dirty="0">
                <a:latin typeface="Microsoft Sans Serif"/>
                <a:cs typeface="Microsoft Sans Serif"/>
              </a:rPr>
              <a:t>	Hay</a:t>
            </a:r>
            <a:r>
              <a:rPr sz="1800" spc="5" dirty="0">
                <a:latin typeface="Microsoft Sans Serif"/>
                <a:cs typeface="Microsoft Sans Serif"/>
              </a:rPr>
              <a:t> </a:t>
            </a:r>
            <a:r>
              <a:rPr sz="1800" dirty="0">
                <a:latin typeface="Microsoft Sans Serif"/>
                <a:cs typeface="Microsoft Sans Serif"/>
              </a:rPr>
              <a:t>dos casos</a:t>
            </a:r>
            <a:r>
              <a:rPr sz="1800" spc="5" dirty="0">
                <a:latin typeface="Microsoft Sans Serif"/>
                <a:cs typeface="Microsoft Sans Serif"/>
              </a:rPr>
              <a:t> </a:t>
            </a:r>
            <a:r>
              <a:rPr sz="1800" spc="-10" dirty="0">
                <a:latin typeface="Microsoft Sans Serif"/>
                <a:cs typeface="Microsoft Sans Serif"/>
              </a:rPr>
              <a:t>posibles, </a:t>
            </a:r>
            <a:r>
              <a:rPr sz="1800" dirty="0">
                <a:latin typeface="Microsoft Sans Serif"/>
                <a:cs typeface="Microsoft Sans Serif"/>
              </a:rPr>
              <a:t>como se</a:t>
            </a:r>
            <a:r>
              <a:rPr sz="1800" spc="10" dirty="0">
                <a:latin typeface="Microsoft Sans Serif"/>
                <a:cs typeface="Microsoft Sans Serif"/>
              </a:rPr>
              <a:t> </a:t>
            </a:r>
            <a:r>
              <a:rPr sz="1800" spc="-10" dirty="0">
                <a:latin typeface="Microsoft Sans Serif"/>
                <a:cs typeface="Microsoft Sans Serif"/>
              </a:rPr>
              <a:t>muestra</a:t>
            </a:r>
            <a:endParaRPr sz="1800">
              <a:latin typeface="Microsoft Sans Serif"/>
              <a:cs typeface="Microsoft Sans Serif"/>
            </a:endParaRPr>
          </a:p>
        </p:txBody>
      </p:sp>
      <p:pic>
        <p:nvPicPr>
          <p:cNvPr id="3" name="object 3"/>
          <p:cNvPicPr/>
          <p:nvPr/>
        </p:nvPicPr>
        <p:blipFill>
          <a:blip r:embed="rId2" cstate="print"/>
          <a:stretch>
            <a:fillRect/>
          </a:stretch>
        </p:blipFill>
        <p:spPr>
          <a:xfrm>
            <a:off x="269658" y="991267"/>
            <a:ext cx="4915470" cy="1786584"/>
          </a:xfrm>
          <a:prstGeom prst="rect">
            <a:avLst/>
          </a:prstGeom>
        </p:spPr>
      </p:pic>
      <p:pic>
        <p:nvPicPr>
          <p:cNvPr id="4" name="object 4"/>
          <p:cNvPicPr/>
          <p:nvPr/>
        </p:nvPicPr>
        <p:blipFill>
          <a:blip r:embed="rId3" cstate="print"/>
          <a:stretch>
            <a:fillRect/>
          </a:stretch>
        </p:blipFill>
        <p:spPr>
          <a:xfrm>
            <a:off x="206040" y="3326129"/>
            <a:ext cx="8686474" cy="26581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560578"/>
            <a:ext cx="8987790" cy="5787390"/>
          </a:xfrm>
          <a:prstGeom prst="rect">
            <a:avLst/>
          </a:prstGeom>
        </p:spPr>
        <p:txBody>
          <a:bodyPr vert="horz" wrap="square" lIns="0" tIns="12700" rIns="0" bIns="0" rtlCol="0">
            <a:spAutoFit/>
          </a:bodyPr>
          <a:lstStyle/>
          <a:p>
            <a:pPr marL="12700" marR="6985">
              <a:lnSpc>
                <a:spcPct val="100000"/>
              </a:lnSpc>
              <a:spcBef>
                <a:spcPts val="100"/>
              </a:spcBef>
            </a:pPr>
            <a:r>
              <a:rPr sz="1800" dirty="0">
                <a:latin typeface="Microsoft Sans Serif"/>
                <a:cs typeface="Microsoft Sans Serif"/>
              </a:rPr>
              <a:t>Las</a:t>
            </a:r>
            <a:r>
              <a:rPr sz="1800" spc="105" dirty="0">
                <a:latin typeface="Microsoft Sans Serif"/>
                <a:cs typeface="Microsoft Sans Serif"/>
              </a:rPr>
              <a:t> </a:t>
            </a:r>
            <a:r>
              <a:rPr sz="1800" dirty="0">
                <a:latin typeface="Microsoft Sans Serif"/>
                <a:cs typeface="Microsoft Sans Serif"/>
              </a:rPr>
              <a:t>operaciones</a:t>
            </a:r>
            <a:r>
              <a:rPr sz="1800" spc="105" dirty="0">
                <a:latin typeface="Microsoft Sans Serif"/>
                <a:cs typeface="Microsoft Sans Serif"/>
              </a:rPr>
              <a:t> </a:t>
            </a:r>
            <a:r>
              <a:rPr sz="1800" dirty="0">
                <a:latin typeface="Microsoft Sans Serif"/>
                <a:cs typeface="Microsoft Sans Serif"/>
              </a:rPr>
              <a:t>de</a:t>
            </a:r>
            <a:r>
              <a:rPr sz="1800" spc="100" dirty="0">
                <a:latin typeface="Microsoft Sans Serif"/>
                <a:cs typeface="Microsoft Sans Serif"/>
              </a:rPr>
              <a:t> </a:t>
            </a:r>
            <a:r>
              <a:rPr sz="1800" dirty="0">
                <a:latin typeface="Microsoft Sans Serif"/>
                <a:cs typeface="Microsoft Sans Serif"/>
              </a:rPr>
              <a:t>mecanizado</a:t>
            </a:r>
            <a:r>
              <a:rPr sz="1800" spc="105" dirty="0">
                <a:latin typeface="Microsoft Sans Serif"/>
                <a:cs typeface="Microsoft Sans Serif"/>
              </a:rPr>
              <a:t> </a:t>
            </a:r>
            <a:r>
              <a:rPr sz="1800" dirty="0">
                <a:latin typeface="Microsoft Sans Serif"/>
                <a:cs typeface="Microsoft Sans Serif"/>
              </a:rPr>
              <a:t>se</a:t>
            </a:r>
            <a:r>
              <a:rPr sz="1800" spc="100" dirty="0">
                <a:latin typeface="Microsoft Sans Serif"/>
                <a:cs typeface="Microsoft Sans Serif"/>
              </a:rPr>
              <a:t> </a:t>
            </a:r>
            <a:r>
              <a:rPr sz="1800" dirty="0">
                <a:latin typeface="Microsoft Sans Serif"/>
                <a:cs typeface="Microsoft Sans Serif"/>
              </a:rPr>
              <a:t>dividen</a:t>
            </a:r>
            <a:r>
              <a:rPr sz="1800" spc="114" dirty="0">
                <a:latin typeface="Microsoft Sans Serif"/>
                <a:cs typeface="Microsoft Sans Serif"/>
              </a:rPr>
              <a:t> </a:t>
            </a:r>
            <a:r>
              <a:rPr sz="1800" dirty="0">
                <a:latin typeface="Microsoft Sans Serif"/>
                <a:cs typeface="Microsoft Sans Serif"/>
              </a:rPr>
              <a:t>en</a:t>
            </a:r>
            <a:r>
              <a:rPr sz="1800" spc="100" dirty="0">
                <a:latin typeface="Microsoft Sans Serif"/>
                <a:cs typeface="Microsoft Sans Serif"/>
              </a:rPr>
              <a:t> </a:t>
            </a:r>
            <a:r>
              <a:rPr sz="1800" dirty="0">
                <a:latin typeface="Microsoft Sans Serif"/>
                <a:cs typeface="Microsoft Sans Serif"/>
              </a:rPr>
              <a:t>dos</a:t>
            </a:r>
            <a:r>
              <a:rPr sz="1800" spc="105" dirty="0">
                <a:latin typeface="Microsoft Sans Serif"/>
                <a:cs typeface="Microsoft Sans Serif"/>
              </a:rPr>
              <a:t> </a:t>
            </a:r>
            <a:r>
              <a:rPr sz="1800" dirty="0">
                <a:latin typeface="Microsoft Sans Serif"/>
                <a:cs typeface="Microsoft Sans Serif"/>
              </a:rPr>
              <a:t>categorías,</a:t>
            </a:r>
            <a:r>
              <a:rPr sz="1800" spc="110" dirty="0">
                <a:latin typeface="Microsoft Sans Serif"/>
                <a:cs typeface="Microsoft Sans Serif"/>
              </a:rPr>
              <a:t> </a:t>
            </a:r>
            <a:r>
              <a:rPr sz="1800" dirty="0">
                <a:latin typeface="Microsoft Sans Serif"/>
                <a:cs typeface="Microsoft Sans Serif"/>
              </a:rPr>
              <a:t>según</a:t>
            </a:r>
            <a:r>
              <a:rPr sz="1800" spc="95" dirty="0">
                <a:latin typeface="Microsoft Sans Serif"/>
                <a:cs typeface="Microsoft Sans Serif"/>
              </a:rPr>
              <a:t> </a:t>
            </a:r>
            <a:r>
              <a:rPr sz="1800" dirty="0">
                <a:latin typeface="Microsoft Sans Serif"/>
                <a:cs typeface="Microsoft Sans Serif"/>
              </a:rPr>
              <a:t>el</a:t>
            </a:r>
            <a:r>
              <a:rPr sz="1800" spc="105" dirty="0">
                <a:latin typeface="Microsoft Sans Serif"/>
                <a:cs typeface="Microsoft Sans Serif"/>
              </a:rPr>
              <a:t> </a:t>
            </a:r>
            <a:r>
              <a:rPr sz="1800" dirty="0">
                <a:latin typeface="Microsoft Sans Serif"/>
                <a:cs typeface="Microsoft Sans Serif"/>
              </a:rPr>
              <a:t>propósito</a:t>
            </a:r>
            <a:r>
              <a:rPr sz="1800" spc="114" dirty="0">
                <a:latin typeface="Microsoft Sans Serif"/>
                <a:cs typeface="Microsoft Sans Serif"/>
              </a:rPr>
              <a:t> </a:t>
            </a:r>
            <a:r>
              <a:rPr sz="1800" dirty="0">
                <a:latin typeface="Microsoft Sans Serif"/>
                <a:cs typeface="Microsoft Sans Serif"/>
              </a:rPr>
              <a:t>y</a:t>
            </a:r>
            <a:r>
              <a:rPr sz="1800" spc="80" dirty="0">
                <a:latin typeface="Microsoft Sans Serif"/>
                <a:cs typeface="Microsoft Sans Serif"/>
              </a:rPr>
              <a:t> </a:t>
            </a:r>
            <a:r>
              <a:rPr sz="1800" spc="-25" dirty="0">
                <a:latin typeface="Microsoft Sans Serif"/>
                <a:cs typeface="Microsoft Sans Serif"/>
              </a:rPr>
              <a:t>las </a:t>
            </a:r>
            <a:r>
              <a:rPr sz="1800" dirty="0">
                <a:latin typeface="Microsoft Sans Serif"/>
                <a:cs typeface="Microsoft Sans Serif"/>
              </a:rPr>
              <a:t>condiciones</a:t>
            </a:r>
            <a:r>
              <a:rPr sz="1800" spc="-30" dirty="0">
                <a:latin typeface="Microsoft Sans Serif"/>
                <a:cs typeface="Microsoft Sans Serif"/>
              </a:rPr>
              <a:t> </a:t>
            </a:r>
            <a:r>
              <a:rPr sz="1800" dirty="0">
                <a:latin typeface="Microsoft Sans Serif"/>
                <a:cs typeface="Microsoft Sans Serif"/>
              </a:rPr>
              <a:t>del</a:t>
            </a:r>
            <a:r>
              <a:rPr sz="1800" spc="-45"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marL="2584450" indent="-285750">
              <a:lnSpc>
                <a:spcPct val="100000"/>
              </a:lnSpc>
              <a:buFont typeface="Wingdings"/>
              <a:buChar char=""/>
              <a:tabLst>
                <a:tab pos="2584450" algn="l"/>
              </a:tabLst>
            </a:pPr>
            <a:r>
              <a:rPr sz="1800" dirty="0">
                <a:latin typeface="Microsoft Sans Serif"/>
                <a:cs typeface="Microsoft Sans Serif"/>
              </a:rPr>
              <a:t>Cortes</a:t>
            </a:r>
            <a:r>
              <a:rPr sz="1800" spc="10"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desbaste</a:t>
            </a:r>
            <a:r>
              <a:rPr sz="1800" spc="25"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2584450" indent="-285750">
              <a:lnSpc>
                <a:spcPct val="100000"/>
              </a:lnSpc>
              <a:buFont typeface="Wingdings"/>
              <a:buChar char=""/>
              <a:tabLst>
                <a:tab pos="2584450" algn="l"/>
              </a:tabLst>
            </a:pPr>
            <a:r>
              <a:rPr sz="1800" dirty="0">
                <a:latin typeface="Microsoft Sans Serif"/>
                <a:cs typeface="Microsoft Sans Serif"/>
              </a:rPr>
              <a:t>Cortes</a:t>
            </a:r>
            <a:r>
              <a:rPr sz="1800" spc="2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terminado.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Los</a:t>
            </a:r>
            <a:r>
              <a:rPr sz="1800" spc="260" dirty="0">
                <a:latin typeface="Microsoft Sans Serif"/>
                <a:cs typeface="Microsoft Sans Serif"/>
              </a:rPr>
              <a:t> </a:t>
            </a:r>
            <a:r>
              <a:rPr sz="1800" dirty="0">
                <a:latin typeface="Microsoft Sans Serif"/>
                <a:cs typeface="Microsoft Sans Serif"/>
              </a:rPr>
              <a:t>cortes</a:t>
            </a:r>
            <a:r>
              <a:rPr sz="1800" spc="270" dirty="0">
                <a:latin typeface="Microsoft Sans Serif"/>
                <a:cs typeface="Microsoft Sans Serif"/>
              </a:rPr>
              <a:t> </a:t>
            </a:r>
            <a:r>
              <a:rPr sz="1800" dirty="0">
                <a:latin typeface="Microsoft Sans Serif"/>
                <a:cs typeface="Microsoft Sans Serif"/>
              </a:rPr>
              <a:t>para</a:t>
            </a:r>
            <a:r>
              <a:rPr sz="1800" spc="260" dirty="0">
                <a:latin typeface="Microsoft Sans Serif"/>
                <a:cs typeface="Microsoft Sans Serif"/>
              </a:rPr>
              <a:t> </a:t>
            </a:r>
            <a:r>
              <a:rPr sz="1800" dirty="0">
                <a:latin typeface="Microsoft Sans Serif"/>
                <a:cs typeface="Microsoft Sans Serif"/>
              </a:rPr>
              <a:t>desbaste</a:t>
            </a:r>
            <a:r>
              <a:rPr sz="1800" spc="265" dirty="0">
                <a:latin typeface="Microsoft Sans Serif"/>
                <a:cs typeface="Microsoft Sans Serif"/>
              </a:rPr>
              <a:t> </a:t>
            </a:r>
            <a:r>
              <a:rPr sz="1800" dirty="0">
                <a:latin typeface="Microsoft Sans Serif"/>
                <a:cs typeface="Microsoft Sans Serif"/>
              </a:rPr>
              <a:t>se</a:t>
            </a:r>
            <a:r>
              <a:rPr sz="1800" spc="260" dirty="0">
                <a:latin typeface="Microsoft Sans Serif"/>
                <a:cs typeface="Microsoft Sans Serif"/>
              </a:rPr>
              <a:t> </a:t>
            </a:r>
            <a:r>
              <a:rPr sz="1800" dirty="0">
                <a:latin typeface="Microsoft Sans Serif"/>
                <a:cs typeface="Microsoft Sans Serif"/>
              </a:rPr>
              <a:t>usan</a:t>
            </a:r>
            <a:r>
              <a:rPr sz="1800" spc="260" dirty="0">
                <a:latin typeface="Microsoft Sans Serif"/>
                <a:cs typeface="Microsoft Sans Serif"/>
              </a:rPr>
              <a:t> </a:t>
            </a:r>
            <a:r>
              <a:rPr sz="1800" dirty="0">
                <a:latin typeface="Microsoft Sans Serif"/>
                <a:cs typeface="Microsoft Sans Serif"/>
              </a:rPr>
              <a:t>para</a:t>
            </a:r>
            <a:r>
              <a:rPr sz="1800" spc="260" dirty="0">
                <a:latin typeface="Microsoft Sans Serif"/>
                <a:cs typeface="Microsoft Sans Serif"/>
              </a:rPr>
              <a:t> </a:t>
            </a:r>
            <a:r>
              <a:rPr sz="1800" dirty="0">
                <a:latin typeface="Microsoft Sans Serif"/>
                <a:cs typeface="Microsoft Sans Serif"/>
              </a:rPr>
              <a:t>remover</a:t>
            </a:r>
            <a:r>
              <a:rPr sz="1800" spc="254" dirty="0">
                <a:latin typeface="Microsoft Sans Serif"/>
                <a:cs typeface="Microsoft Sans Serif"/>
              </a:rPr>
              <a:t> </a:t>
            </a:r>
            <a:r>
              <a:rPr sz="1800" dirty="0">
                <a:latin typeface="Microsoft Sans Serif"/>
                <a:cs typeface="Microsoft Sans Serif"/>
              </a:rPr>
              <a:t>grandes</a:t>
            </a:r>
            <a:r>
              <a:rPr sz="1800" spc="275" dirty="0">
                <a:latin typeface="Microsoft Sans Serif"/>
                <a:cs typeface="Microsoft Sans Serif"/>
              </a:rPr>
              <a:t> </a:t>
            </a:r>
            <a:r>
              <a:rPr sz="1800" dirty="0">
                <a:latin typeface="Microsoft Sans Serif"/>
                <a:cs typeface="Microsoft Sans Serif"/>
              </a:rPr>
              <a:t>cantidades</a:t>
            </a:r>
            <a:r>
              <a:rPr sz="1800" spc="270" dirty="0">
                <a:latin typeface="Microsoft Sans Serif"/>
                <a:cs typeface="Microsoft Sans Serif"/>
              </a:rPr>
              <a:t> </a:t>
            </a:r>
            <a:r>
              <a:rPr sz="1800" dirty="0">
                <a:latin typeface="Microsoft Sans Serif"/>
                <a:cs typeface="Microsoft Sans Serif"/>
              </a:rPr>
              <a:t>de</a:t>
            </a:r>
            <a:r>
              <a:rPr sz="1800" spc="270" dirty="0">
                <a:latin typeface="Microsoft Sans Serif"/>
                <a:cs typeface="Microsoft Sans Serif"/>
              </a:rPr>
              <a:t> </a:t>
            </a:r>
            <a:r>
              <a:rPr sz="1800" dirty="0">
                <a:latin typeface="Microsoft Sans Serif"/>
                <a:cs typeface="Microsoft Sans Serif"/>
              </a:rPr>
              <a:t>material,</a:t>
            </a:r>
            <a:r>
              <a:rPr sz="1800" spc="270" dirty="0">
                <a:latin typeface="Microsoft Sans Serif"/>
                <a:cs typeface="Microsoft Sans Serif"/>
              </a:rPr>
              <a:t> </a:t>
            </a:r>
            <a:r>
              <a:rPr sz="1800" spc="-25" dirty="0">
                <a:latin typeface="Microsoft Sans Serif"/>
                <a:cs typeface="Microsoft Sans Serif"/>
              </a:rPr>
              <a:t>tan </a:t>
            </a:r>
            <a:r>
              <a:rPr sz="1800" dirty="0">
                <a:latin typeface="Microsoft Sans Serif"/>
                <a:cs typeface="Microsoft Sans Serif"/>
              </a:rPr>
              <a:t>rápido</a:t>
            </a:r>
            <a:r>
              <a:rPr sz="1800" spc="425" dirty="0">
                <a:latin typeface="Microsoft Sans Serif"/>
                <a:cs typeface="Microsoft Sans Serif"/>
              </a:rPr>
              <a:t> </a:t>
            </a:r>
            <a:r>
              <a:rPr sz="1800" dirty="0">
                <a:latin typeface="Microsoft Sans Serif"/>
                <a:cs typeface="Microsoft Sans Serif"/>
              </a:rPr>
              <a:t>como</a:t>
            </a:r>
            <a:r>
              <a:rPr sz="1800" spc="420" dirty="0">
                <a:latin typeface="Microsoft Sans Serif"/>
                <a:cs typeface="Microsoft Sans Serif"/>
              </a:rPr>
              <a:t> </a:t>
            </a:r>
            <a:r>
              <a:rPr sz="1800" dirty="0">
                <a:latin typeface="Microsoft Sans Serif"/>
                <a:cs typeface="Microsoft Sans Serif"/>
              </a:rPr>
              <a:t>sea</a:t>
            </a:r>
            <a:r>
              <a:rPr sz="1800" spc="420" dirty="0">
                <a:latin typeface="Microsoft Sans Serif"/>
                <a:cs typeface="Microsoft Sans Serif"/>
              </a:rPr>
              <a:t> </a:t>
            </a:r>
            <a:r>
              <a:rPr sz="1800" dirty="0">
                <a:latin typeface="Microsoft Sans Serif"/>
                <a:cs typeface="Microsoft Sans Serif"/>
              </a:rPr>
              <a:t>posible</a:t>
            </a:r>
            <a:r>
              <a:rPr sz="1800" spc="425" dirty="0">
                <a:latin typeface="Microsoft Sans Serif"/>
                <a:cs typeface="Microsoft Sans Serif"/>
              </a:rPr>
              <a:t> </a:t>
            </a:r>
            <a:r>
              <a:rPr sz="1800" dirty="0">
                <a:latin typeface="Microsoft Sans Serif"/>
                <a:cs typeface="Microsoft Sans Serif"/>
              </a:rPr>
              <a:t>a</a:t>
            </a:r>
            <a:r>
              <a:rPr sz="1800" spc="425" dirty="0">
                <a:latin typeface="Microsoft Sans Serif"/>
                <a:cs typeface="Microsoft Sans Serif"/>
              </a:rPr>
              <a:t> </a:t>
            </a:r>
            <a:r>
              <a:rPr sz="1800" dirty="0">
                <a:latin typeface="Microsoft Sans Serif"/>
                <a:cs typeface="Microsoft Sans Serif"/>
              </a:rPr>
              <a:t>fin</a:t>
            </a:r>
            <a:r>
              <a:rPr sz="1800" spc="420" dirty="0">
                <a:latin typeface="Microsoft Sans Serif"/>
                <a:cs typeface="Microsoft Sans Serif"/>
              </a:rPr>
              <a:t> </a:t>
            </a:r>
            <a:r>
              <a:rPr sz="1800" dirty="0">
                <a:latin typeface="Microsoft Sans Serif"/>
                <a:cs typeface="Microsoft Sans Serif"/>
              </a:rPr>
              <a:t>de</a:t>
            </a:r>
            <a:r>
              <a:rPr sz="1800" spc="420" dirty="0">
                <a:latin typeface="Microsoft Sans Serif"/>
                <a:cs typeface="Microsoft Sans Serif"/>
              </a:rPr>
              <a:t> </a:t>
            </a:r>
            <a:r>
              <a:rPr sz="1800" dirty="0">
                <a:latin typeface="Microsoft Sans Serif"/>
                <a:cs typeface="Microsoft Sans Serif"/>
              </a:rPr>
              <a:t>producir</a:t>
            </a:r>
            <a:r>
              <a:rPr sz="1800" spc="440" dirty="0">
                <a:latin typeface="Microsoft Sans Serif"/>
                <a:cs typeface="Microsoft Sans Serif"/>
              </a:rPr>
              <a:t> </a:t>
            </a:r>
            <a:r>
              <a:rPr sz="1800" dirty="0">
                <a:latin typeface="Microsoft Sans Serif"/>
                <a:cs typeface="Microsoft Sans Serif"/>
              </a:rPr>
              <a:t>una</a:t>
            </a:r>
            <a:r>
              <a:rPr sz="1800" spc="425" dirty="0">
                <a:latin typeface="Microsoft Sans Serif"/>
                <a:cs typeface="Microsoft Sans Serif"/>
              </a:rPr>
              <a:t> </a:t>
            </a:r>
            <a:r>
              <a:rPr sz="1800" dirty="0">
                <a:latin typeface="Microsoft Sans Serif"/>
                <a:cs typeface="Microsoft Sans Serif"/>
              </a:rPr>
              <a:t>forma</a:t>
            </a:r>
            <a:r>
              <a:rPr sz="1800" spc="425" dirty="0">
                <a:latin typeface="Microsoft Sans Serif"/>
                <a:cs typeface="Microsoft Sans Serif"/>
              </a:rPr>
              <a:t> </a:t>
            </a:r>
            <a:r>
              <a:rPr sz="1800" dirty="0">
                <a:latin typeface="Microsoft Sans Serif"/>
                <a:cs typeface="Microsoft Sans Serif"/>
              </a:rPr>
              <a:t>cercana</a:t>
            </a:r>
            <a:r>
              <a:rPr sz="1800" spc="420" dirty="0">
                <a:latin typeface="Microsoft Sans Serif"/>
                <a:cs typeface="Microsoft Sans Serif"/>
              </a:rPr>
              <a:t> </a:t>
            </a:r>
            <a:r>
              <a:rPr sz="1800" dirty="0">
                <a:latin typeface="Microsoft Sans Serif"/>
                <a:cs typeface="Microsoft Sans Serif"/>
              </a:rPr>
              <a:t>a</a:t>
            </a:r>
            <a:r>
              <a:rPr sz="1800" spc="420" dirty="0">
                <a:latin typeface="Microsoft Sans Serif"/>
                <a:cs typeface="Microsoft Sans Serif"/>
              </a:rPr>
              <a:t> </a:t>
            </a:r>
            <a:r>
              <a:rPr sz="1800" dirty="0">
                <a:latin typeface="Microsoft Sans Serif"/>
                <a:cs typeface="Microsoft Sans Serif"/>
              </a:rPr>
              <a:t>la</a:t>
            </a:r>
            <a:r>
              <a:rPr sz="1800" spc="425" dirty="0">
                <a:latin typeface="Microsoft Sans Serif"/>
                <a:cs typeface="Microsoft Sans Serif"/>
              </a:rPr>
              <a:t> </a:t>
            </a:r>
            <a:r>
              <a:rPr sz="1800" dirty="0">
                <a:latin typeface="Microsoft Sans Serif"/>
                <a:cs typeface="Microsoft Sans Serif"/>
              </a:rPr>
              <a:t>requerida,</a:t>
            </a:r>
            <a:r>
              <a:rPr sz="1800" spc="430" dirty="0">
                <a:latin typeface="Microsoft Sans Serif"/>
                <a:cs typeface="Microsoft Sans Serif"/>
              </a:rPr>
              <a:t> </a:t>
            </a:r>
            <a:r>
              <a:rPr sz="1800" spc="-20" dirty="0">
                <a:latin typeface="Microsoft Sans Serif"/>
                <a:cs typeface="Microsoft Sans Serif"/>
              </a:rPr>
              <a:t>pero </a:t>
            </a:r>
            <a:r>
              <a:rPr sz="1800" dirty="0">
                <a:latin typeface="Microsoft Sans Serif"/>
                <a:cs typeface="Microsoft Sans Serif"/>
              </a:rPr>
              <a:t>dejando material</a:t>
            </a:r>
            <a:r>
              <a:rPr sz="1800" spc="-1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pieza</a:t>
            </a:r>
            <a:r>
              <a:rPr sz="1800" spc="-10"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operación posterior</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terminado.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715" algn="just">
              <a:lnSpc>
                <a:spcPct val="100000"/>
              </a:lnSpc>
            </a:pPr>
            <a:r>
              <a:rPr sz="1800" dirty="0">
                <a:latin typeface="Microsoft Sans Serif"/>
                <a:cs typeface="Microsoft Sans Serif"/>
              </a:rPr>
              <a:t>Los</a:t>
            </a:r>
            <a:r>
              <a:rPr sz="1800" spc="130" dirty="0">
                <a:latin typeface="Microsoft Sans Serif"/>
                <a:cs typeface="Microsoft Sans Serif"/>
              </a:rPr>
              <a:t> </a:t>
            </a:r>
            <a:r>
              <a:rPr sz="1800" dirty="0">
                <a:latin typeface="Microsoft Sans Serif"/>
                <a:cs typeface="Microsoft Sans Serif"/>
              </a:rPr>
              <a:t>cortes</a:t>
            </a:r>
            <a:r>
              <a:rPr sz="1800" spc="140" dirty="0">
                <a:latin typeface="Microsoft Sans Serif"/>
                <a:cs typeface="Microsoft Sans Serif"/>
              </a:rPr>
              <a:t> </a:t>
            </a:r>
            <a:r>
              <a:rPr sz="1800" dirty="0">
                <a:latin typeface="Microsoft Sans Serif"/>
                <a:cs typeface="Microsoft Sans Serif"/>
              </a:rPr>
              <a:t>de</a:t>
            </a:r>
            <a:r>
              <a:rPr sz="1800" spc="130" dirty="0">
                <a:latin typeface="Microsoft Sans Serif"/>
                <a:cs typeface="Microsoft Sans Serif"/>
              </a:rPr>
              <a:t> </a:t>
            </a:r>
            <a:r>
              <a:rPr sz="1800" dirty="0">
                <a:latin typeface="Microsoft Sans Serif"/>
                <a:cs typeface="Microsoft Sans Serif"/>
              </a:rPr>
              <a:t>terminación</a:t>
            </a:r>
            <a:r>
              <a:rPr sz="1800" spc="140" dirty="0">
                <a:latin typeface="Microsoft Sans Serif"/>
                <a:cs typeface="Microsoft Sans Serif"/>
              </a:rPr>
              <a:t> </a:t>
            </a:r>
            <a:r>
              <a:rPr sz="1800" dirty="0">
                <a:latin typeface="Microsoft Sans Serif"/>
                <a:cs typeface="Microsoft Sans Serif"/>
              </a:rPr>
              <a:t>se</a:t>
            </a:r>
            <a:r>
              <a:rPr sz="1800" spc="145" dirty="0">
                <a:latin typeface="Microsoft Sans Serif"/>
                <a:cs typeface="Microsoft Sans Serif"/>
              </a:rPr>
              <a:t> </a:t>
            </a:r>
            <a:r>
              <a:rPr sz="1800" dirty="0">
                <a:latin typeface="Microsoft Sans Serif"/>
                <a:cs typeface="Microsoft Sans Serif"/>
              </a:rPr>
              <a:t>usan</a:t>
            </a:r>
            <a:r>
              <a:rPr sz="1800" spc="130" dirty="0">
                <a:latin typeface="Microsoft Sans Serif"/>
                <a:cs typeface="Microsoft Sans Serif"/>
              </a:rPr>
              <a:t> </a:t>
            </a:r>
            <a:r>
              <a:rPr sz="1800" dirty="0">
                <a:latin typeface="Microsoft Sans Serif"/>
                <a:cs typeface="Microsoft Sans Serif"/>
              </a:rPr>
              <a:t>para</a:t>
            </a:r>
            <a:r>
              <a:rPr sz="1800" spc="135" dirty="0">
                <a:latin typeface="Microsoft Sans Serif"/>
                <a:cs typeface="Microsoft Sans Serif"/>
              </a:rPr>
              <a:t> </a:t>
            </a:r>
            <a:r>
              <a:rPr sz="1800" dirty="0">
                <a:latin typeface="Microsoft Sans Serif"/>
                <a:cs typeface="Microsoft Sans Serif"/>
              </a:rPr>
              <a:t>completar</a:t>
            </a:r>
            <a:r>
              <a:rPr sz="1800" spc="140" dirty="0">
                <a:latin typeface="Microsoft Sans Serif"/>
                <a:cs typeface="Microsoft Sans Serif"/>
              </a:rPr>
              <a:t> </a:t>
            </a:r>
            <a:r>
              <a:rPr sz="1800" dirty="0">
                <a:latin typeface="Microsoft Sans Serif"/>
                <a:cs typeface="Microsoft Sans Serif"/>
              </a:rPr>
              <a:t>la</a:t>
            </a:r>
            <a:r>
              <a:rPr sz="1800" spc="130" dirty="0">
                <a:latin typeface="Microsoft Sans Serif"/>
                <a:cs typeface="Microsoft Sans Serif"/>
              </a:rPr>
              <a:t> </a:t>
            </a:r>
            <a:r>
              <a:rPr sz="1800" dirty="0">
                <a:latin typeface="Microsoft Sans Serif"/>
                <a:cs typeface="Microsoft Sans Serif"/>
              </a:rPr>
              <a:t>pieza</a:t>
            </a:r>
            <a:r>
              <a:rPr sz="1800" spc="145" dirty="0">
                <a:latin typeface="Microsoft Sans Serif"/>
                <a:cs typeface="Microsoft Sans Serif"/>
              </a:rPr>
              <a:t> </a:t>
            </a:r>
            <a:r>
              <a:rPr sz="1800" dirty="0">
                <a:latin typeface="Microsoft Sans Serif"/>
                <a:cs typeface="Microsoft Sans Serif"/>
              </a:rPr>
              <a:t>y</a:t>
            </a:r>
            <a:r>
              <a:rPr sz="1800" spc="130" dirty="0">
                <a:latin typeface="Microsoft Sans Serif"/>
                <a:cs typeface="Microsoft Sans Serif"/>
              </a:rPr>
              <a:t> </a:t>
            </a:r>
            <a:r>
              <a:rPr sz="1800" dirty="0">
                <a:latin typeface="Microsoft Sans Serif"/>
                <a:cs typeface="Microsoft Sans Serif"/>
              </a:rPr>
              <a:t>alcanzar</a:t>
            </a:r>
            <a:r>
              <a:rPr sz="1800" spc="135" dirty="0">
                <a:latin typeface="Microsoft Sans Serif"/>
                <a:cs typeface="Microsoft Sans Serif"/>
              </a:rPr>
              <a:t> </a:t>
            </a:r>
            <a:r>
              <a:rPr sz="1800" dirty="0">
                <a:latin typeface="Microsoft Sans Serif"/>
                <a:cs typeface="Microsoft Sans Serif"/>
              </a:rPr>
              <a:t>las</a:t>
            </a:r>
            <a:r>
              <a:rPr sz="1800" spc="150" dirty="0">
                <a:latin typeface="Microsoft Sans Serif"/>
                <a:cs typeface="Microsoft Sans Serif"/>
              </a:rPr>
              <a:t> </a:t>
            </a:r>
            <a:r>
              <a:rPr sz="1800" spc="-10" dirty="0">
                <a:latin typeface="Microsoft Sans Serif"/>
                <a:cs typeface="Microsoft Sans Serif"/>
              </a:rPr>
              <a:t>dimensiones </a:t>
            </a:r>
            <a:r>
              <a:rPr sz="1800" dirty="0">
                <a:latin typeface="Microsoft Sans Serif"/>
                <a:cs typeface="Microsoft Sans Serif"/>
              </a:rPr>
              <a:t>finales,</a:t>
            </a:r>
            <a:r>
              <a:rPr sz="1800" spc="-20" dirty="0">
                <a:latin typeface="Microsoft Sans Serif"/>
                <a:cs typeface="Microsoft Sans Serif"/>
              </a:rPr>
              <a:t> </a:t>
            </a: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tolerancias</a:t>
            </a:r>
            <a:r>
              <a:rPr sz="1800" spc="-5" dirty="0">
                <a:latin typeface="Microsoft Sans Serif"/>
                <a:cs typeface="Microsoft Sans Serif"/>
              </a:rPr>
              <a:t> </a:t>
            </a:r>
            <a:r>
              <a:rPr sz="1800" dirty="0">
                <a:latin typeface="Microsoft Sans Serif"/>
                <a:cs typeface="Microsoft Sans Serif"/>
              </a:rPr>
              <a:t>y</a:t>
            </a:r>
            <a:r>
              <a:rPr sz="1800" spc="-4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rugosidad</a:t>
            </a:r>
            <a:r>
              <a:rPr sz="1800" spc="-10" dirty="0">
                <a:latin typeface="Microsoft Sans Serif"/>
                <a:cs typeface="Microsoft Sans Serif"/>
              </a:rPr>
              <a:t> superficial.</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gn="just">
              <a:lnSpc>
                <a:spcPct val="100000"/>
              </a:lnSpc>
            </a:pPr>
            <a:r>
              <a:rPr sz="1800" dirty="0">
                <a:latin typeface="Microsoft Sans Serif"/>
                <a:cs typeface="Microsoft Sans Serif"/>
              </a:rPr>
              <a:t>Las</a:t>
            </a:r>
            <a:r>
              <a:rPr sz="1800" spc="85" dirty="0">
                <a:latin typeface="Microsoft Sans Serif"/>
                <a:cs typeface="Microsoft Sans Serif"/>
              </a:rPr>
              <a:t>  </a:t>
            </a:r>
            <a:r>
              <a:rPr sz="1800" dirty="0">
                <a:latin typeface="Microsoft Sans Serif"/>
                <a:cs typeface="Microsoft Sans Serif"/>
              </a:rPr>
              <a:t>operaciones</a:t>
            </a:r>
            <a:r>
              <a:rPr sz="1800" spc="90" dirty="0">
                <a:latin typeface="Microsoft Sans Serif"/>
                <a:cs typeface="Microsoft Sans Serif"/>
              </a:rPr>
              <a:t>  </a:t>
            </a:r>
            <a:r>
              <a:rPr sz="1800" dirty="0">
                <a:latin typeface="Microsoft Sans Serif"/>
                <a:cs typeface="Microsoft Sans Serif"/>
              </a:rPr>
              <a:t>para</a:t>
            </a:r>
            <a:r>
              <a:rPr sz="1800" spc="90" dirty="0">
                <a:latin typeface="Microsoft Sans Serif"/>
                <a:cs typeface="Microsoft Sans Serif"/>
              </a:rPr>
              <a:t>  </a:t>
            </a:r>
            <a:r>
              <a:rPr sz="1800" dirty="0">
                <a:latin typeface="Microsoft Sans Serif"/>
                <a:cs typeface="Microsoft Sans Serif"/>
              </a:rPr>
              <a:t>desbaste</a:t>
            </a:r>
            <a:r>
              <a:rPr sz="1800" spc="90" dirty="0">
                <a:latin typeface="Microsoft Sans Serif"/>
                <a:cs typeface="Microsoft Sans Serif"/>
              </a:rPr>
              <a:t>  </a:t>
            </a:r>
            <a:r>
              <a:rPr sz="1800" dirty="0">
                <a:latin typeface="Microsoft Sans Serif"/>
                <a:cs typeface="Microsoft Sans Serif"/>
              </a:rPr>
              <a:t>se</a:t>
            </a:r>
            <a:r>
              <a:rPr sz="1800" spc="85" dirty="0">
                <a:latin typeface="Microsoft Sans Serif"/>
                <a:cs typeface="Microsoft Sans Serif"/>
              </a:rPr>
              <a:t>  </a:t>
            </a:r>
            <a:r>
              <a:rPr sz="1800" dirty="0">
                <a:latin typeface="Microsoft Sans Serif"/>
                <a:cs typeface="Microsoft Sans Serif"/>
              </a:rPr>
              <a:t>realizan</a:t>
            </a:r>
            <a:r>
              <a:rPr sz="1800" spc="85" dirty="0">
                <a:latin typeface="Microsoft Sans Serif"/>
                <a:cs typeface="Microsoft Sans Serif"/>
              </a:rPr>
              <a:t>  </a:t>
            </a:r>
            <a:r>
              <a:rPr sz="1800" dirty="0">
                <a:latin typeface="Microsoft Sans Serif"/>
                <a:cs typeface="Microsoft Sans Serif"/>
              </a:rPr>
              <a:t>a</a:t>
            </a:r>
            <a:r>
              <a:rPr sz="1800" spc="90" dirty="0">
                <a:latin typeface="Microsoft Sans Serif"/>
                <a:cs typeface="Microsoft Sans Serif"/>
              </a:rPr>
              <a:t>  </a:t>
            </a:r>
            <a:r>
              <a:rPr sz="1800" dirty="0">
                <a:latin typeface="Microsoft Sans Serif"/>
                <a:cs typeface="Microsoft Sans Serif"/>
              </a:rPr>
              <a:t>altas</a:t>
            </a:r>
            <a:r>
              <a:rPr sz="1800" spc="85" dirty="0">
                <a:latin typeface="Microsoft Sans Serif"/>
                <a:cs typeface="Microsoft Sans Serif"/>
              </a:rPr>
              <a:t>  </a:t>
            </a:r>
            <a:r>
              <a:rPr sz="1800" dirty="0">
                <a:latin typeface="Microsoft Sans Serif"/>
                <a:cs typeface="Microsoft Sans Serif"/>
              </a:rPr>
              <a:t>velocidades</a:t>
            </a:r>
            <a:r>
              <a:rPr sz="1800" spc="95" dirty="0">
                <a:latin typeface="Microsoft Sans Serif"/>
                <a:cs typeface="Microsoft Sans Serif"/>
              </a:rPr>
              <a:t>  </a:t>
            </a:r>
            <a:r>
              <a:rPr sz="1800" dirty="0">
                <a:latin typeface="Microsoft Sans Serif"/>
                <a:cs typeface="Microsoft Sans Serif"/>
              </a:rPr>
              <a:t>y</a:t>
            </a:r>
            <a:r>
              <a:rPr sz="1800" spc="90" dirty="0">
                <a:latin typeface="Microsoft Sans Serif"/>
                <a:cs typeface="Microsoft Sans Serif"/>
              </a:rPr>
              <a:t>  </a:t>
            </a:r>
            <a:r>
              <a:rPr sz="1800" spc="-10" dirty="0">
                <a:latin typeface="Microsoft Sans Serif"/>
                <a:cs typeface="Microsoft Sans Serif"/>
              </a:rPr>
              <a:t>profundidades,</a:t>
            </a:r>
            <a:endParaRPr sz="1800">
              <a:latin typeface="Microsoft Sans Serif"/>
              <a:cs typeface="Microsoft Sans Serif"/>
            </a:endParaRPr>
          </a:p>
          <a:p>
            <a:pPr marL="12700" algn="just">
              <a:lnSpc>
                <a:spcPct val="100000"/>
              </a:lnSpc>
            </a:pPr>
            <a:r>
              <a:rPr sz="1800" dirty="0">
                <a:latin typeface="Microsoft Sans Serif"/>
                <a:cs typeface="Microsoft Sans Serif"/>
              </a:rPr>
              <a:t>algunos</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los avances</a:t>
            </a:r>
            <a:r>
              <a:rPr sz="1800" spc="15" dirty="0">
                <a:latin typeface="Microsoft Sans Serif"/>
                <a:cs typeface="Microsoft Sans Serif"/>
              </a:rPr>
              <a:t> </a:t>
            </a:r>
            <a:r>
              <a:rPr sz="1800" dirty="0">
                <a:latin typeface="Microsoft Sans Serif"/>
                <a:cs typeface="Microsoft Sans Serif"/>
              </a:rPr>
              <a:t>van</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0,4</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1,25</a:t>
            </a:r>
            <a:r>
              <a:rPr sz="1800" spc="-5" dirty="0">
                <a:latin typeface="Microsoft Sans Serif"/>
                <a:cs typeface="Microsoft Sans Serif"/>
              </a:rPr>
              <a:t> </a:t>
            </a:r>
            <a:r>
              <a:rPr sz="1800" dirty="0">
                <a:latin typeface="Microsoft Sans Serif"/>
                <a:cs typeface="Microsoft Sans Serif"/>
              </a:rPr>
              <a:t>mm</a:t>
            </a:r>
            <a:r>
              <a:rPr sz="1800" spc="-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profundidades</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0,5</a:t>
            </a:r>
            <a:r>
              <a:rPr sz="1800" spc="-10"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2,0</a:t>
            </a:r>
            <a:r>
              <a:rPr sz="1800" spc="-10" dirty="0">
                <a:latin typeface="Microsoft Sans Serif"/>
                <a:cs typeface="Microsoft Sans Serif"/>
              </a:rPr>
              <a:t> </a:t>
            </a:r>
            <a:r>
              <a:rPr sz="1800" spc="-25" dirty="0">
                <a:latin typeface="Microsoft Sans Serif"/>
                <a:cs typeface="Microsoft Sans Serif"/>
              </a:rPr>
              <a:t>mm.</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6350" algn="just">
              <a:lnSpc>
                <a:spcPct val="100000"/>
              </a:lnSpc>
            </a:pPr>
            <a:r>
              <a:rPr sz="1800" dirty="0">
                <a:latin typeface="Microsoft Sans Serif"/>
                <a:cs typeface="Microsoft Sans Serif"/>
              </a:rPr>
              <a:t>Las</a:t>
            </a:r>
            <a:r>
              <a:rPr sz="1800" spc="220" dirty="0">
                <a:latin typeface="Microsoft Sans Serif"/>
                <a:cs typeface="Microsoft Sans Serif"/>
              </a:rPr>
              <a:t> </a:t>
            </a:r>
            <a:r>
              <a:rPr sz="1800" dirty="0">
                <a:latin typeface="Microsoft Sans Serif"/>
                <a:cs typeface="Microsoft Sans Serif"/>
              </a:rPr>
              <a:t>operaciones</a:t>
            </a:r>
            <a:r>
              <a:rPr sz="1800" spc="225" dirty="0">
                <a:latin typeface="Microsoft Sans Serif"/>
                <a:cs typeface="Microsoft Sans Serif"/>
              </a:rPr>
              <a:t> </a:t>
            </a:r>
            <a:r>
              <a:rPr sz="1800" dirty="0">
                <a:latin typeface="Microsoft Sans Serif"/>
                <a:cs typeface="Microsoft Sans Serif"/>
              </a:rPr>
              <a:t>de</a:t>
            </a:r>
            <a:r>
              <a:rPr sz="1800" spc="215" dirty="0">
                <a:latin typeface="Microsoft Sans Serif"/>
                <a:cs typeface="Microsoft Sans Serif"/>
              </a:rPr>
              <a:t> </a:t>
            </a:r>
            <a:r>
              <a:rPr sz="1800" dirty="0">
                <a:latin typeface="Microsoft Sans Serif"/>
                <a:cs typeface="Microsoft Sans Serif"/>
              </a:rPr>
              <a:t>terminación</a:t>
            </a:r>
            <a:r>
              <a:rPr sz="1800" spc="220" dirty="0">
                <a:latin typeface="Microsoft Sans Serif"/>
                <a:cs typeface="Microsoft Sans Serif"/>
              </a:rPr>
              <a:t> </a:t>
            </a:r>
            <a:r>
              <a:rPr sz="1800" dirty="0">
                <a:latin typeface="Microsoft Sans Serif"/>
                <a:cs typeface="Microsoft Sans Serif"/>
              </a:rPr>
              <a:t>se</a:t>
            </a:r>
            <a:r>
              <a:rPr sz="1800" spc="220" dirty="0">
                <a:latin typeface="Microsoft Sans Serif"/>
                <a:cs typeface="Microsoft Sans Serif"/>
              </a:rPr>
              <a:t> </a:t>
            </a:r>
            <a:r>
              <a:rPr sz="1800" dirty="0">
                <a:latin typeface="Microsoft Sans Serif"/>
                <a:cs typeface="Microsoft Sans Serif"/>
              </a:rPr>
              <a:t>realizan</a:t>
            </a:r>
            <a:r>
              <a:rPr sz="1800" spc="229" dirty="0">
                <a:latin typeface="Microsoft Sans Serif"/>
                <a:cs typeface="Microsoft Sans Serif"/>
              </a:rPr>
              <a:t> </a:t>
            </a:r>
            <a:r>
              <a:rPr sz="1800" dirty="0">
                <a:latin typeface="Microsoft Sans Serif"/>
                <a:cs typeface="Microsoft Sans Serif"/>
              </a:rPr>
              <a:t>a</a:t>
            </a:r>
            <a:r>
              <a:rPr sz="1800" spc="220" dirty="0">
                <a:latin typeface="Microsoft Sans Serif"/>
                <a:cs typeface="Microsoft Sans Serif"/>
              </a:rPr>
              <a:t> </a:t>
            </a:r>
            <a:r>
              <a:rPr sz="1800" dirty="0">
                <a:latin typeface="Microsoft Sans Serif"/>
                <a:cs typeface="Microsoft Sans Serif"/>
              </a:rPr>
              <a:t>bajas</a:t>
            </a:r>
            <a:r>
              <a:rPr sz="1800" spc="220" dirty="0">
                <a:latin typeface="Microsoft Sans Serif"/>
                <a:cs typeface="Microsoft Sans Serif"/>
              </a:rPr>
              <a:t> </a:t>
            </a:r>
            <a:r>
              <a:rPr sz="1800" dirty="0">
                <a:latin typeface="Microsoft Sans Serif"/>
                <a:cs typeface="Microsoft Sans Serif"/>
              </a:rPr>
              <a:t>velocidades</a:t>
            </a:r>
            <a:r>
              <a:rPr sz="1800" spc="229" dirty="0">
                <a:latin typeface="Microsoft Sans Serif"/>
                <a:cs typeface="Microsoft Sans Serif"/>
              </a:rPr>
              <a:t> </a:t>
            </a:r>
            <a:r>
              <a:rPr sz="1800" dirty="0">
                <a:latin typeface="Microsoft Sans Serif"/>
                <a:cs typeface="Microsoft Sans Serif"/>
              </a:rPr>
              <a:t>de</a:t>
            </a:r>
            <a:r>
              <a:rPr sz="1800" spc="215" dirty="0">
                <a:latin typeface="Microsoft Sans Serif"/>
                <a:cs typeface="Microsoft Sans Serif"/>
              </a:rPr>
              <a:t> </a:t>
            </a:r>
            <a:r>
              <a:rPr sz="1800" dirty="0">
                <a:latin typeface="Microsoft Sans Serif"/>
                <a:cs typeface="Microsoft Sans Serif"/>
              </a:rPr>
              <a:t>avance</a:t>
            </a:r>
            <a:r>
              <a:rPr sz="1800" spc="235" dirty="0">
                <a:latin typeface="Microsoft Sans Serif"/>
                <a:cs typeface="Microsoft Sans Serif"/>
              </a:rPr>
              <a:t> </a:t>
            </a:r>
            <a:r>
              <a:rPr sz="1800" dirty="0">
                <a:latin typeface="Microsoft Sans Serif"/>
                <a:cs typeface="Microsoft Sans Serif"/>
              </a:rPr>
              <a:t>y</a:t>
            </a:r>
            <a:r>
              <a:rPr sz="1800" spc="204" dirty="0">
                <a:latin typeface="Microsoft Sans Serif"/>
                <a:cs typeface="Microsoft Sans Serif"/>
              </a:rPr>
              <a:t> </a:t>
            </a:r>
            <a:r>
              <a:rPr sz="1800" dirty="0">
                <a:latin typeface="Microsoft Sans Serif"/>
                <a:cs typeface="Microsoft Sans Serif"/>
              </a:rPr>
              <a:t>a</a:t>
            </a:r>
            <a:r>
              <a:rPr sz="1800" spc="215" dirty="0">
                <a:latin typeface="Microsoft Sans Serif"/>
                <a:cs typeface="Microsoft Sans Serif"/>
              </a:rPr>
              <a:t> </a:t>
            </a:r>
            <a:r>
              <a:rPr sz="1800" spc="-10" dirty="0">
                <a:latin typeface="Microsoft Sans Serif"/>
                <a:cs typeface="Microsoft Sans Serif"/>
              </a:rPr>
              <a:t>bajas </a:t>
            </a:r>
            <a:r>
              <a:rPr sz="1800" dirty="0">
                <a:latin typeface="Microsoft Sans Serif"/>
                <a:cs typeface="Microsoft Sans Serif"/>
              </a:rPr>
              <a:t>profundidades,</a:t>
            </a:r>
            <a:r>
              <a:rPr sz="1800" spc="175" dirty="0">
                <a:latin typeface="Microsoft Sans Serif"/>
                <a:cs typeface="Microsoft Sans Serif"/>
              </a:rPr>
              <a:t> </a:t>
            </a:r>
            <a:r>
              <a:rPr sz="1800" dirty="0">
                <a:latin typeface="Microsoft Sans Serif"/>
                <a:cs typeface="Microsoft Sans Serif"/>
              </a:rPr>
              <a:t>como</a:t>
            </a:r>
            <a:r>
              <a:rPr sz="1800" spc="150" dirty="0">
                <a:latin typeface="Microsoft Sans Serif"/>
                <a:cs typeface="Microsoft Sans Serif"/>
              </a:rPr>
              <a:t> </a:t>
            </a:r>
            <a:r>
              <a:rPr sz="1800" dirty="0">
                <a:latin typeface="Microsoft Sans Serif"/>
                <a:cs typeface="Microsoft Sans Serif"/>
              </a:rPr>
              <a:t>ser:</a:t>
            </a:r>
            <a:r>
              <a:rPr sz="1800" spc="165" dirty="0">
                <a:latin typeface="Microsoft Sans Serif"/>
                <a:cs typeface="Microsoft Sans Serif"/>
              </a:rPr>
              <a:t> </a:t>
            </a:r>
            <a:r>
              <a:rPr sz="1800" dirty="0">
                <a:latin typeface="Microsoft Sans Serif"/>
                <a:cs typeface="Microsoft Sans Serif"/>
              </a:rPr>
              <a:t>avances</a:t>
            </a:r>
            <a:r>
              <a:rPr sz="1800" spc="160" dirty="0">
                <a:latin typeface="Microsoft Sans Serif"/>
                <a:cs typeface="Microsoft Sans Serif"/>
              </a:rPr>
              <a:t> </a:t>
            </a:r>
            <a:r>
              <a:rPr sz="1800" dirty="0">
                <a:latin typeface="Microsoft Sans Serif"/>
                <a:cs typeface="Microsoft Sans Serif"/>
              </a:rPr>
              <a:t>de</a:t>
            </a:r>
            <a:r>
              <a:rPr sz="1800" spc="165" dirty="0">
                <a:latin typeface="Microsoft Sans Serif"/>
                <a:cs typeface="Microsoft Sans Serif"/>
              </a:rPr>
              <a:t> </a:t>
            </a:r>
            <a:r>
              <a:rPr sz="1800" dirty="0">
                <a:latin typeface="Microsoft Sans Serif"/>
                <a:cs typeface="Microsoft Sans Serif"/>
              </a:rPr>
              <a:t>0,125</a:t>
            </a:r>
            <a:r>
              <a:rPr sz="1800" spc="170" dirty="0">
                <a:latin typeface="Microsoft Sans Serif"/>
                <a:cs typeface="Microsoft Sans Serif"/>
              </a:rPr>
              <a:t> </a:t>
            </a:r>
            <a:r>
              <a:rPr sz="1800" dirty="0">
                <a:latin typeface="Microsoft Sans Serif"/>
                <a:cs typeface="Microsoft Sans Serif"/>
              </a:rPr>
              <a:t>a</a:t>
            </a:r>
            <a:r>
              <a:rPr sz="1800" spc="155" dirty="0">
                <a:latin typeface="Microsoft Sans Serif"/>
                <a:cs typeface="Microsoft Sans Serif"/>
              </a:rPr>
              <a:t> </a:t>
            </a:r>
            <a:r>
              <a:rPr sz="1800" dirty="0">
                <a:latin typeface="Microsoft Sans Serif"/>
                <a:cs typeface="Microsoft Sans Serif"/>
              </a:rPr>
              <a:t>0,4</a:t>
            </a:r>
            <a:r>
              <a:rPr sz="1800" spc="155" dirty="0">
                <a:latin typeface="Microsoft Sans Serif"/>
                <a:cs typeface="Microsoft Sans Serif"/>
              </a:rPr>
              <a:t> </a:t>
            </a:r>
            <a:r>
              <a:rPr sz="1800" dirty="0">
                <a:latin typeface="Microsoft Sans Serif"/>
                <a:cs typeface="Microsoft Sans Serif"/>
              </a:rPr>
              <a:t>mm</a:t>
            </a:r>
            <a:r>
              <a:rPr sz="1800" spc="170" dirty="0">
                <a:latin typeface="Microsoft Sans Serif"/>
                <a:cs typeface="Microsoft Sans Serif"/>
              </a:rPr>
              <a:t> </a:t>
            </a:r>
            <a:r>
              <a:rPr sz="1800" dirty="0">
                <a:latin typeface="Microsoft Sans Serif"/>
                <a:cs typeface="Microsoft Sans Serif"/>
              </a:rPr>
              <a:t>y</a:t>
            </a:r>
            <a:r>
              <a:rPr sz="1800" spc="145" dirty="0">
                <a:latin typeface="Microsoft Sans Serif"/>
                <a:cs typeface="Microsoft Sans Serif"/>
              </a:rPr>
              <a:t> </a:t>
            </a:r>
            <a:r>
              <a:rPr sz="1800" dirty="0">
                <a:latin typeface="Microsoft Sans Serif"/>
                <a:cs typeface="Microsoft Sans Serif"/>
              </a:rPr>
              <a:t>profundidades</a:t>
            </a:r>
            <a:r>
              <a:rPr sz="1800" spc="160" dirty="0">
                <a:latin typeface="Microsoft Sans Serif"/>
                <a:cs typeface="Microsoft Sans Serif"/>
              </a:rPr>
              <a:t> </a:t>
            </a:r>
            <a:r>
              <a:rPr sz="1800" dirty="0">
                <a:latin typeface="Microsoft Sans Serif"/>
                <a:cs typeface="Microsoft Sans Serif"/>
              </a:rPr>
              <a:t>de</a:t>
            </a:r>
            <a:r>
              <a:rPr sz="1800" spc="155" dirty="0">
                <a:latin typeface="Microsoft Sans Serif"/>
                <a:cs typeface="Microsoft Sans Serif"/>
              </a:rPr>
              <a:t> </a:t>
            </a:r>
            <a:r>
              <a:rPr sz="1800" dirty="0">
                <a:latin typeface="Microsoft Sans Serif"/>
                <a:cs typeface="Microsoft Sans Serif"/>
              </a:rPr>
              <a:t>0.75</a:t>
            </a:r>
            <a:r>
              <a:rPr sz="1800" spc="155" dirty="0">
                <a:latin typeface="Microsoft Sans Serif"/>
                <a:cs typeface="Microsoft Sans Serif"/>
              </a:rPr>
              <a:t> </a:t>
            </a:r>
            <a:r>
              <a:rPr sz="1800" dirty="0">
                <a:latin typeface="Microsoft Sans Serif"/>
                <a:cs typeface="Microsoft Sans Serif"/>
              </a:rPr>
              <a:t>mm,</a:t>
            </a:r>
            <a:r>
              <a:rPr sz="1800" spc="175" dirty="0">
                <a:latin typeface="Microsoft Sans Serif"/>
                <a:cs typeface="Microsoft Sans Serif"/>
              </a:rPr>
              <a:t> </a:t>
            </a:r>
            <a:r>
              <a:rPr sz="1800" spc="-50" dirty="0">
                <a:latin typeface="Microsoft Sans Serif"/>
                <a:cs typeface="Microsoft Sans Serif"/>
              </a:rPr>
              <a:t>a</a:t>
            </a:r>
            <a:endParaRPr sz="1800">
              <a:latin typeface="Microsoft Sans Serif"/>
              <a:cs typeface="Microsoft Sans Serif"/>
            </a:endParaRPr>
          </a:p>
          <a:p>
            <a:pPr marL="12700">
              <a:lnSpc>
                <a:spcPct val="100000"/>
              </a:lnSpc>
            </a:pPr>
            <a:r>
              <a:rPr sz="1800" dirty="0">
                <a:latin typeface="Microsoft Sans Serif"/>
                <a:cs typeface="Microsoft Sans Serif"/>
              </a:rPr>
              <a:t>2.0</a:t>
            </a:r>
            <a:r>
              <a:rPr sz="1800" spc="15" dirty="0">
                <a:latin typeface="Microsoft Sans Serif"/>
                <a:cs typeface="Microsoft Sans Serif"/>
              </a:rPr>
              <a:t> </a:t>
            </a:r>
            <a:r>
              <a:rPr sz="1800" spc="-25" dirty="0">
                <a:latin typeface="Microsoft Sans Serif"/>
                <a:cs typeface="Microsoft Sans Serif"/>
              </a:rPr>
              <a:t>mm.</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7620" algn="just">
              <a:lnSpc>
                <a:spcPct val="100000"/>
              </a:lnSpc>
            </a:pPr>
            <a:r>
              <a:rPr sz="1800" b="1" dirty="0">
                <a:latin typeface="Arial"/>
                <a:cs typeface="Arial"/>
              </a:rPr>
              <a:t>LAS</a:t>
            </a:r>
            <a:r>
              <a:rPr sz="1800" b="1" spc="245" dirty="0">
                <a:latin typeface="Arial"/>
                <a:cs typeface="Arial"/>
              </a:rPr>
              <a:t>  </a:t>
            </a:r>
            <a:r>
              <a:rPr sz="1800" b="1" dirty="0">
                <a:latin typeface="Arial"/>
                <a:cs typeface="Arial"/>
              </a:rPr>
              <a:t>VELOCIDADES</a:t>
            </a:r>
            <a:r>
              <a:rPr sz="1800" b="1" spc="250" dirty="0">
                <a:latin typeface="Arial"/>
                <a:cs typeface="Arial"/>
              </a:rPr>
              <a:t>  </a:t>
            </a:r>
            <a:r>
              <a:rPr sz="1800" b="1" dirty="0">
                <a:latin typeface="Arial"/>
                <a:cs typeface="Arial"/>
              </a:rPr>
              <a:t>DE</a:t>
            </a:r>
            <a:r>
              <a:rPr sz="1800" b="1" spc="250" dirty="0">
                <a:latin typeface="Arial"/>
                <a:cs typeface="Arial"/>
              </a:rPr>
              <a:t>  </a:t>
            </a:r>
            <a:r>
              <a:rPr sz="1800" b="1" dirty="0">
                <a:latin typeface="Arial"/>
                <a:cs typeface="Arial"/>
              </a:rPr>
              <a:t>CORTE</a:t>
            </a:r>
            <a:r>
              <a:rPr sz="1800" b="1" spc="245" dirty="0">
                <a:latin typeface="Arial"/>
                <a:cs typeface="Arial"/>
              </a:rPr>
              <a:t>  </a:t>
            </a:r>
            <a:r>
              <a:rPr sz="1800" b="1" dirty="0">
                <a:latin typeface="Arial"/>
                <a:cs typeface="Arial"/>
              </a:rPr>
              <a:t>SON</a:t>
            </a:r>
            <a:r>
              <a:rPr sz="1800" b="1" spc="250" dirty="0">
                <a:latin typeface="Arial"/>
                <a:cs typeface="Arial"/>
              </a:rPr>
              <a:t>  </a:t>
            </a:r>
            <a:r>
              <a:rPr sz="1800" b="1" dirty="0">
                <a:latin typeface="Arial"/>
                <a:cs typeface="Arial"/>
              </a:rPr>
              <a:t>MÁS</a:t>
            </a:r>
            <a:r>
              <a:rPr sz="1800" b="1" spc="245" dirty="0">
                <a:latin typeface="Arial"/>
                <a:cs typeface="Arial"/>
              </a:rPr>
              <a:t>  </a:t>
            </a:r>
            <a:r>
              <a:rPr sz="1800" b="1" dirty="0">
                <a:latin typeface="Arial"/>
                <a:cs typeface="Arial"/>
              </a:rPr>
              <a:t>BAJAS</a:t>
            </a:r>
            <a:r>
              <a:rPr sz="1800" b="1" spc="250" dirty="0">
                <a:latin typeface="Arial"/>
                <a:cs typeface="Arial"/>
              </a:rPr>
              <a:t>  </a:t>
            </a:r>
            <a:r>
              <a:rPr sz="1800" b="1" dirty="0">
                <a:latin typeface="Arial"/>
                <a:cs typeface="Arial"/>
              </a:rPr>
              <a:t>EN</a:t>
            </a:r>
            <a:r>
              <a:rPr sz="1800" b="1" spc="245" dirty="0">
                <a:latin typeface="Arial"/>
                <a:cs typeface="Arial"/>
              </a:rPr>
              <a:t>  </a:t>
            </a:r>
            <a:r>
              <a:rPr sz="1800" b="1" dirty="0">
                <a:latin typeface="Arial"/>
                <a:cs typeface="Arial"/>
              </a:rPr>
              <a:t>EL</a:t>
            </a:r>
            <a:r>
              <a:rPr sz="1800" b="1" spc="229" dirty="0">
                <a:latin typeface="Arial"/>
                <a:cs typeface="Arial"/>
              </a:rPr>
              <a:t>  </a:t>
            </a:r>
            <a:r>
              <a:rPr sz="1800" b="1" dirty="0">
                <a:latin typeface="Arial"/>
                <a:cs typeface="Arial"/>
              </a:rPr>
              <a:t>TRABAJO</a:t>
            </a:r>
            <a:r>
              <a:rPr sz="1800" b="1" spc="250" dirty="0">
                <a:latin typeface="Arial"/>
                <a:cs typeface="Arial"/>
              </a:rPr>
              <a:t>  </a:t>
            </a:r>
            <a:r>
              <a:rPr sz="1800" b="1" spc="-25" dirty="0">
                <a:latin typeface="Arial"/>
                <a:cs typeface="Arial"/>
              </a:rPr>
              <a:t>DE </a:t>
            </a:r>
            <a:r>
              <a:rPr sz="1800" b="1" dirty="0">
                <a:latin typeface="Arial"/>
                <a:cs typeface="Arial"/>
              </a:rPr>
              <a:t>DESBASTE</a:t>
            </a:r>
            <a:r>
              <a:rPr sz="1800" b="1" spc="30" dirty="0">
                <a:latin typeface="Arial"/>
                <a:cs typeface="Arial"/>
              </a:rPr>
              <a:t> </a:t>
            </a:r>
            <a:r>
              <a:rPr sz="1800" b="1" dirty="0">
                <a:latin typeface="Arial"/>
                <a:cs typeface="Arial"/>
              </a:rPr>
              <a:t>QUE</a:t>
            </a:r>
            <a:r>
              <a:rPr sz="1800" b="1" spc="-15" dirty="0">
                <a:latin typeface="Arial"/>
                <a:cs typeface="Arial"/>
              </a:rPr>
              <a:t> </a:t>
            </a:r>
            <a:r>
              <a:rPr sz="1800" b="1" dirty="0">
                <a:latin typeface="Arial"/>
                <a:cs typeface="Arial"/>
              </a:rPr>
              <a:t>EN</a:t>
            </a:r>
            <a:r>
              <a:rPr sz="1800" b="1" spc="-20" dirty="0">
                <a:latin typeface="Arial"/>
                <a:cs typeface="Arial"/>
              </a:rPr>
              <a:t> </a:t>
            </a:r>
            <a:r>
              <a:rPr sz="1800" b="1" dirty="0">
                <a:latin typeface="Arial"/>
                <a:cs typeface="Arial"/>
              </a:rPr>
              <a:t>EL</a:t>
            </a:r>
            <a:r>
              <a:rPr sz="1800" b="1" spc="-45" dirty="0">
                <a:latin typeface="Arial"/>
                <a:cs typeface="Arial"/>
              </a:rPr>
              <a:t> </a:t>
            </a:r>
            <a:r>
              <a:rPr sz="1800" b="1" dirty="0">
                <a:latin typeface="Arial"/>
                <a:cs typeface="Arial"/>
              </a:rPr>
              <a:t>DE</a:t>
            </a:r>
            <a:r>
              <a:rPr sz="1800" b="1" spc="-20" dirty="0">
                <a:latin typeface="Arial"/>
                <a:cs typeface="Arial"/>
              </a:rPr>
              <a:t> </a:t>
            </a:r>
            <a:r>
              <a:rPr sz="1800" b="1" spc="-10" dirty="0">
                <a:latin typeface="Arial"/>
                <a:cs typeface="Arial"/>
              </a:rPr>
              <a:t>TERMINADO.</a:t>
            </a:r>
            <a:endParaRPr sz="1800">
              <a:latin typeface="Arial"/>
              <a:cs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938260" cy="249491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Máquinas fresadoras</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rodilla</a:t>
            </a:r>
            <a:r>
              <a:rPr sz="1800" spc="-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columna:</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máquina</a:t>
            </a:r>
            <a:r>
              <a:rPr sz="1800" spc="-15" dirty="0">
                <a:latin typeface="Microsoft Sans Serif"/>
                <a:cs typeface="Microsoft Sans Serif"/>
              </a:rPr>
              <a:t> </a:t>
            </a:r>
            <a:r>
              <a:rPr sz="1800" dirty="0">
                <a:latin typeface="Microsoft Sans Serif"/>
                <a:cs typeface="Microsoft Sans Serif"/>
              </a:rPr>
              <a:t>fresadora</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rodilla</a:t>
            </a:r>
            <a:r>
              <a:rPr sz="1800" spc="-1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spc="-10" dirty="0">
                <a:latin typeface="Microsoft Sans Serif"/>
                <a:cs typeface="Microsoft Sans Serif"/>
              </a:rPr>
              <a:t>columna</a:t>
            </a:r>
            <a:r>
              <a:rPr sz="1800" spc="500"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máquina herramienta</a:t>
            </a:r>
            <a:r>
              <a:rPr sz="1800" spc="5" dirty="0">
                <a:latin typeface="Microsoft Sans Serif"/>
                <a:cs typeface="Microsoft Sans Serif"/>
              </a:rPr>
              <a:t> </a:t>
            </a:r>
            <a:r>
              <a:rPr sz="1800" dirty="0">
                <a:latin typeface="Microsoft Sans Serif"/>
                <a:cs typeface="Microsoft Sans Serif"/>
              </a:rPr>
              <a:t>básica</a:t>
            </a:r>
            <a:r>
              <a:rPr sz="1800" spc="-1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fresado.</a:t>
            </a:r>
            <a:r>
              <a:rPr sz="1800" spc="-5" dirty="0">
                <a:latin typeface="Microsoft Sans Serif"/>
                <a:cs typeface="Microsoft Sans Serif"/>
              </a:rPr>
              <a:t> </a:t>
            </a:r>
            <a:r>
              <a:rPr sz="1800" dirty="0">
                <a:latin typeface="Microsoft Sans Serif"/>
                <a:cs typeface="Microsoft Sans Serif"/>
              </a:rPr>
              <a:t>Deriva</a:t>
            </a:r>
            <a:r>
              <a:rPr sz="1800" spc="-10" dirty="0">
                <a:latin typeface="Microsoft Sans Serif"/>
                <a:cs typeface="Microsoft Sans Serif"/>
              </a:rPr>
              <a:t> </a:t>
            </a:r>
            <a:r>
              <a:rPr sz="1800" dirty="0">
                <a:latin typeface="Microsoft Sans Serif"/>
                <a:cs typeface="Microsoft Sans Serif"/>
              </a:rPr>
              <a:t>su</a:t>
            </a:r>
            <a:r>
              <a:rPr sz="1800" spc="-25" dirty="0">
                <a:latin typeface="Microsoft Sans Serif"/>
                <a:cs typeface="Microsoft Sans Serif"/>
              </a:rPr>
              <a:t> </a:t>
            </a:r>
            <a:r>
              <a:rPr sz="1800" dirty="0">
                <a:latin typeface="Microsoft Sans Serif"/>
                <a:cs typeface="Microsoft Sans Serif"/>
              </a:rPr>
              <a:t>nombre</a:t>
            </a:r>
            <a:r>
              <a:rPr sz="1800" spc="-15"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hecho</a:t>
            </a:r>
            <a:r>
              <a:rPr sz="1800" spc="-15"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spc="-25" dirty="0">
                <a:latin typeface="Microsoft Sans Serif"/>
                <a:cs typeface="Microsoft Sans Serif"/>
              </a:rPr>
              <a:t>sus </a:t>
            </a:r>
            <a:r>
              <a:rPr sz="1800" dirty="0">
                <a:latin typeface="Microsoft Sans Serif"/>
                <a:cs typeface="Microsoft Sans Serif"/>
              </a:rPr>
              <a:t>dos</a:t>
            </a:r>
            <a:r>
              <a:rPr sz="1800" spc="-25" dirty="0">
                <a:latin typeface="Microsoft Sans Serif"/>
                <a:cs typeface="Microsoft Sans Serif"/>
              </a:rPr>
              <a:t> </a:t>
            </a:r>
            <a:r>
              <a:rPr sz="1800" dirty="0">
                <a:latin typeface="Microsoft Sans Serif"/>
                <a:cs typeface="Microsoft Sans Serif"/>
              </a:rPr>
              <a:t>principales</a:t>
            </a:r>
            <a:r>
              <a:rPr sz="1800" spc="5" dirty="0">
                <a:latin typeface="Microsoft Sans Serif"/>
                <a:cs typeface="Microsoft Sans Serif"/>
              </a:rPr>
              <a:t> </a:t>
            </a:r>
            <a:r>
              <a:rPr sz="1800" dirty="0">
                <a:latin typeface="Microsoft Sans Serif"/>
                <a:cs typeface="Microsoft Sans Serif"/>
              </a:rPr>
              <a:t>componentes</a:t>
            </a:r>
            <a:r>
              <a:rPr sz="1800" spc="-10" dirty="0">
                <a:latin typeface="Microsoft Sans Serif"/>
                <a:cs typeface="Microsoft Sans Serif"/>
              </a:rPr>
              <a:t> </a:t>
            </a:r>
            <a:r>
              <a:rPr sz="1800" dirty="0">
                <a:latin typeface="Microsoft Sans Serif"/>
                <a:cs typeface="Microsoft Sans Serif"/>
              </a:rPr>
              <a:t>son</a:t>
            </a:r>
            <a:r>
              <a:rPr sz="1800" spc="-15" dirty="0">
                <a:latin typeface="Microsoft Sans Serif"/>
                <a:cs typeface="Microsoft Sans Serif"/>
              </a:rPr>
              <a:t> </a:t>
            </a:r>
            <a:r>
              <a:rPr sz="1800" dirty="0">
                <a:latin typeface="Microsoft Sans Serif"/>
                <a:cs typeface="Microsoft Sans Serif"/>
              </a:rPr>
              <a:t>una</a:t>
            </a:r>
            <a:r>
              <a:rPr sz="1800" spc="-25" dirty="0">
                <a:latin typeface="Microsoft Sans Serif"/>
                <a:cs typeface="Microsoft Sans Serif"/>
              </a:rPr>
              <a:t> </a:t>
            </a:r>
            <a:r>
              <a:rPr sz="1800" dirty="0">
                <a:latin typeface="Microsoft Sans Serif"/>
                <a:cs typeface="Microsoft Sans Serif"/>
              </a:rPr>
              <a:t>columna</a:t>
            </a:r>
            <a:r>
              <a:rPr sz="1800" spc="-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soporta</a:t>
            </a:r>
            <a:r>
              <a:rPr sz="1800" spc="-1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husillo</a:t>
            </a:r>
            <a:r>
              <a:rPr sz="1800" spc="-10"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rodilla</a:t>
            </a:r>
            <a:r>
              <a:rPr sz="1800" spc="-5"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parece</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rodilla</a:t>
            </a:r>
            <a:r>
              <a:rPr sz="1800" spc="-5" dirty="0">
                <a:latin typeface="Microsoft Sans Serif"/>
                <a:cs typeface="Microsoft Sans Serif"/>
              </a:rPr>
              <a:t> </a:t>
            </a:r>
            <a:r>
              <a:rPr sz="1800" dirty="0">
                <a:latin typeface="Microsoft Sans Serif"/>
                <a:cs typeface="Microsoft Sans Serif"/>
              </a:rPr>
              <a:t>humana)</a:t>
            </a:r>
            <a:r>
              <a:rPr sz="1800" spc="10"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soporta la</a:t>
            </a:r>
            <a:r>
              <a:rPr sz="1800" spc="-15" dirty="0">
                <a:latin typeface="Microsoft Sans Serif"/>
                <a:cs typeface="Microsoft Sans Serif"/>
              </a:rPr>
              <a:t> </a:t>
            </a:r>
            <a:r>
              <a:rPr sz="1800" dirty="0">
                <a:latin typeface="Microsoft Sans Serif"/>
                <a:cs typeface="Microsoft Sans Serif"/>
              </a:rPr>
              <a:t>mesa de</a:t>
            </a:r>
            <a:r>
              <a:rPr sz="1800" spc="-20" dirty="0">
                <a:latin typeface="Microsoft Sans Serif"/>
                <a:cs typeface="Microsoft Sans Serif"/>
              </a:rPr>
              <a:t> </a:t>
            </a:r>
            <a:r>
              <a:rPr sz="1800" dirty="0">
                <a:latin typeface="Microsoft Sans Serif"/>
                <a:cs typeface="Microsoft Sans Serif"/>
              </a:rPr>
              <a:t>trabajo. Se</a:t>
            </a:r>
            <a:r>
              <a:rPr sz="1800" spc="-15" dirty="0">
                <a:latin typeface="Microsoft Sans Serif"/>
                <a:cs typeface="Microsoft Sans Serif"/>
              </a:rPr>
              <a:t> </a:t>
            </a:r>
            <a:r>
              <a:rPr sz="1800" dirty="0">
                <a:latin typeface="Microsoft Sans Serif"/>
                <a:cs typeface="Microsoft Sans Serif"/>
              </a:rPr>
              <a:t>puede</a:t>
            </a:r>
            <a:r>
              <a:rPr sz="1800" spc="5" dirty="0">
                <a:latin typeface="Microsoft Sans Serif"/>
                <a:cs typeface="Microsoft Sans Serif"/>
              </a:rPr>
              <a:t> </a:t>
            </a:r>
            <a:r>
              <a:rPr sz="1800" dirty="0">
                <a:latin typeface="Microsoft Sans Serif"/>
                <a:cs typeface="Microsoft Sans Serif"/>
              </a:rPr>
              <a:t>disponer</a:t>
            </a:r>
            <a:r>
              <a:rPr sz="1800" spc="1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horizontales</a:t>
            </a:r>
            <a:r>
              <a:rPr sz="1800" spc="10" dirty="0">
                <a:latin typeface="Microsoft Sans Serif"/>
                <a:cs typeface="Microsoft Sans Serif"/>
              </a:rPr>
              <a:t> </a:t>
            </a:r>
            <a:r>
              <a:rPr sz="1800" dirty="0">
                <a:latin typeface="Microsoft Sans Serif"/>
                <a:cs typeface="Microsoft Sans Serif"/>
              </a:rPr>
              <a:t>o</a:t>
            </a:r>
            <a:r>
              <a:rPr sz="1800" spc="-10" dirty="0">
                <a:latin typeface="Microsoft Sans Serif"/>
                <a:cs typeface="Microsoft Sans Serif"/>
              </a:rPr>
              <a:t> </a:t>
            </a:r>
            <a:r>
              <a:rPr sz="1800" dirty="0">
                <a:latin typeface="Microsoft Sans Serif"/>
                <a:cs typeface="Microsoft Sans Serif"/>
              </a:rPr>
              <a:t>verticales,</a:t>
            </a:r>
            <a:r>
              <a:rPr sz="1800" spc="-15" dirty="0">
                <a:latin typeface="Microsoft Sans Serif"/>
                <a:cs typeface="Microsoft Sans Serif"/>
              </a:rPr>
              <a:t> </a:t>
            </a:r>
            <a:r>
              <a:rPr sz="1800" dirty="0">
                <a:latin typeface="Microsoft Sans Serif"/>
                <a:cs typeface="Microsoft Sans Serif"/>
              </a:rPr>
              <a:t>como</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ilustra</a:t>
            </a:r>
            <a:r>
              <a:rPr sz="1800" spc="-15"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fig.</a:t>
            </a:r>
            <a:r>
              <a:rPr sz="1800" spc="-10" dirty="0">
                <a:latin typeface="Microsoft Sans Serif"/>
                <a:cs typeface="Microsoft Sans Serif"/>
              </a:rPr>
              <a:t> </a:t>
            </a:r>
            <a:r>
              <a:rPr sz="1800" dirty="0">
                <a:latin typeface="Microsoft Sans Serif"/>
                <a:cs typeface="Microsoft Sans Serif"/>
              </a:rPr>
              <a:t>48.</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spc="-10" dirty="0">
                <a:latin typeface="Microsoft Sans Serif"/>
                <a:cs typeface="Microsoft Sans Serif"/>
              </a:rPr>
              <a:t>versión</a:t>
            </a:r>
            <a:r>
              <a:rPr sz="1800" spc="500" dirty="0">
                <a:latin typeface="Microsoft Sans Serif"/>
                <a:cs typeface="Microsoft Sans Serif"/>
              </a:rPr>
              <a:t> </a:t>
            </a:r>
            <a:r>
              <a:rPr sz="1800" dirty="0">
                <a:latin typeface="Microsoft Sans Serif"/>
                <a:cs typeface="Microsoft Sans Serif"/>
              </a:rPr>
              <a:t>horizontal,</a:t>
            </a:r>
            <a:r>
              <a:rPr sz="1800" spc="-5"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árbol</a:t>
            </a:r>
            <a:r>
              <a:rPr sz="1800" spc="-10" dirty="0">
                <a:latin typeface="Microsoft Sans Serif"/>
                <a:cs typeface="Microsoft Sans Serif"/>
              </a:rPr>
              <a:t> </a:t>
            </a:r>
            <a:r>
              <a:rPr sz="1800" dirty="0">
                <a:latin typeface="Microsoft Sans Serif"/>
                <a:cs typeface="Microsoft Sans Serif"/>
              </a:rPr>
              <a:t>soporta</a:t>
            </a:r>
            <a:r>
              <a:rPr sz="1800" spc="-25" dirty="0">
                <a:latin typeface="Microsoft Sans Serif"/>
                <a:cs typeface="Microsoft Sans Serif"/>
              </a:rPr>
              <a:t> </a:t>
            </a:r>
            <a:r>
              <a:rPr sz="1800" dirty="0">
                <a:latin typeface="Microsoft Sans Serif"/>
                <a:cs typeface="Microsoft Sans Serif"/>
              </a:rPr>
              <a:t>generalmente</a:t>
            </a:r>
            <a:r>
              <a:rPr sz="1800" spc="1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fresa.</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árbol</a:t>
            </a:r>
            <a:r>
              <a:rPr sz="1800" spc="-10"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básicamente</a:t>
            </a:r>
            <a:r>
              <a:rPr sz="1800" spc="-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flecha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sostiene</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fresa</a:t>
            </a:r>
            <a:r>
              <a:rPr sz="1800" spc="-3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acciona</a:t>
            </a:r>
            <a:r>
              <a:rPr sz="1800" spc="-15" dirty="0">
                <a:latin typeface="Microsoft Sans Serif"/>
                <a:cs typeface="Microsoft Sans Serif"/>
              </a:rPr>
              <a:t> </a:t>
            </a:r>
            <a:r>
              <a:rPr sz="1800" dirty="0">
                <a:latin typeface="Microsoft Sans Serif"/>
                <a:cs typeface="Microsoft Sans Serif"/>
              </a:rPr>
              <a:t>mediante</a:t>
            </a:r>
            <a:r>
              <a:rPr sz="1800" spc="-1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husillo</a:t>
            </a:r>
            <a:r>
              <a:rPr sz="1800" spc="-15" dirty="0">
                <a:latin typeface="Microsoft Sans Serif"/>
                <a:cs typeface="Microsoft Sans Serif"/>
              </a:rPr>
              <a:t> </a:t>
            </a:r>
            <a:r>
              <a:rPr sz="1800" dirty="0">
                <a:latin typeface="Microsoft Sans Serif"/>
                <a:cs typeface="Microsoft Sans Serif"/>
              </a:rPr>
              <a:t>principal. En</a:t>
            </a:r>
            <a:r>
              <a:rPr sz="1800" spc="-25"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spc="-10" dirty="0">
                <a:latin typeface="Microsoft Sans Serif"/>
                <a:cs typeface="Microsoft Sans Serif"/>
              </a:rPr>
              <a:t>máquinas </a:t>
            </a:r>
            <a:r>
              <a:rPr sz="1800" dirty="0">
                <a:latin typeface="Microsoft Sans Serif"/>
                <a:cs typeface="Microsoft Sans Serif"/>
              </a:rPr>
              <a:t>horizontales</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provee</a:t>
            </a:r>
            <a:r>
              <a:rPr sz="1800" spc="-10"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brazo</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sostener</a:t>
            </a:r>
            <a:r>
              <a:rPr sz="1800" spc="-2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árbol.</a:t>
            </a:r>
            <a:r>
              <a:rPr sz="1800" spc="-10"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máquinas de</a:t>
            </a:r>
            <a:r>
              <a:rPr sz="1800" spc="-15" dirty="0">
                <a:latin typeface="Microsoft Sans Serif"/>
                <a:cs typeface="Microsoft Sans Serif"/>
              </a:rPr>
              <a:t> </a:t>
            </a:r>
            <a:r>
              <a:rPr sz="1800" dirty="0">
                <a:latin typeface="Microsoft Sans Serif"/>
                <a:cs typeface="Microsoft Sans Serif"/>
              </a:rPr>
              <a:t>rodilla</a:t>
            </a:r>
            <a:r>
              <a:rPr sz="1800" spc="-10" dirty="0">
                <a:latin typeface="Microsoft Sans Serif"/>
                <a:cs typeface="Microsoft Sans Serif"/>
              </a:rPr>
              <a:t> </a:t>
            </a:r>
            <a:r>
              <a:rPr sz="1800" spc="-50" dirty="0">
                <a:latin typeface="Microsoft Sans Serif"/>
                <a:cs typeface="Microsoft Sans Serif"/>
              </a:rPr>
              <a:t>y </a:t>
            </a:r>
            <a:r>
              <a:rPr sz="1800" dirty="0">
                <a:latin typeface="Microsoft Sans Serif"/>
                <a:cs typeface="Microsoft Sans Serif"/>
              </a:rPr>
              <a:t>columna</a:t>
            </a:r>
            <a:r>
              <a:rPr sz="1800" spc="-20" dirty="0">
                <a:latin typeface="Microsoft Sans Serif"/>
                <a:cs typeface="Microsoft Sans Serif"/>
              </a:rPr>
              <a:t> </a:t>
            </a:r>
            <a:r>
              <a:rPr sz="1800" dirty="0">
                <a:latin typeface="Microsoft Sans Serif"/>
                <a:cs typeface="Microsoft Sans Serif"/>
              </a:rPr>
              <a:t>verticales</a:t>
            </a:r>
            <a:r>
              <a:rPr sz="1800" spc="-10"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fresas</a:t>
            </a:r>
            <a:r>
              <a:rPr sz="1800" spc="-25"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pueden</a:t>
            </a:r>
            <a:r>
              <a:rPr sz="1800" spc="-20" dirty="0">
                <a:latin typeface="Microsoft Sans Serif"/>
                <a:cs typeface="Microsoft Sans Serif"/>
              </a:rPr>
              <a:t> </a:t>
            </a:r>
            <a:r>
              <a:rPr sz="1800" dirty="0">
                <a:latin typeface="Microsoft Sans Serif"/>
                <a:cs typeface="Microsoft Sans Serif"/>
              </a:rPr>
              <a:t>montar</a:t>
            </a:r>
            <a:r>
              <a:rPr sz="1800" spc="-15" dirty="0">
                <a:latin typeface="Microsoft Sans Serif"/>
                <a:cs typeface="Microsoft Sans Serif"/>
              </a:rPr>
              <a:t> </a:t>
            </a:r>
            <a:r>
              <a:rPr sz="1800" dirty="0">
                <a:latin typeface="Microsoft Sans Serif"/>
                <a:cs typeface="Microsoft Sans Serif"/>
              </a:rPr>
              <a:t>directamente</a:t>
            </a:r>
            <a:r>
              <a:rPr sz="1800" spc="-20"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husillo</a:t>
            </a:r>
            <a:r>
              <a:rPr sz="1800" spc="-20" dirty="0">
                <a:latin typeface="Microsoft Sans Serif"/>
                <a:cs typeface="Microsoft Sans Serif"/>
              </a:rPr>
              <a:t> </a:t>
            </a:r>
            <a:r>
              <a:rPr sz="1800" spc="-10" dirty="0">
                <a:latin typeface="Microsoft Sans Serif"/>
                <a:cs typeface="Microsoft Sans Serif"/>
              </a:rPr>
              <a:t>principal.</a:t>
            </a:r>
            <a:endParaRPr sz="1800">
              <a:latin typeface="Microsoft Sans Serif"/>
              <a:cs typeface="Microsoft Sans Serif"/>
            </a:endParaRPr>
          </a:p>
        </p:txBody>
      </p:sp>
      <p:pic>
        <p:nvPicPr>
          <p:cNvPr id="3" name="object 3"/>
          <p:cNvPicPr/>
          <p:nvPr/>
        </p:nvPicPr>
        <p:blipFill>
          <a:blip r:embed="rId2" cstate="print"/>
          <a:stretch>
            <a:fillRect/>
          </a:stretch>
        </p:blipFill>
        <p:spPr>
          <a:xfrm>
            <a:off x="84084" y="2736558"/>
            <a:ext cx="8989547" cy="4016004"/>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7076" y="96090"/>
            <a:ext cx="8754899" cy="3593771"/>
          </a:xfrm>
          <a:prstGeom prst="rect">
            <a:avLst/>
          </a:prstGeom>
        </p:spPr>
      </p:pic>
      <p:sp>
        <p:nvSpPr>
          <p:cNvPr id="3" name="object 3"/>
          <p:cNvSpPr txBox="1"/>
          <p:nvPr/>
        </p:nvSpPr>
        <p:spPr>
          <a:xfrm>
            <a:off x="99466" y="4447794"/>
            <a:ext cx="8936355" cy="2220595"/>
          </a:xfrm>
          <a:prstGeom prst="rect">
            <a:avLst/>
          </a:prstGeom>
        </p:spPr>
        <p:txBody>
          <a:bodyPr vert="horz" wrap="square" lIns="0" tIns="12700" rIns="0" bIns="0" rtlCol="0">
            <a:spAutoFit/>
          </a:bodyPr>
          <a:lstStyle/>
          <a:p>
            <a:pPr marL="12700" marR="320040">
              <a:lnSpc>
                <a:spcPct val="100000"/>
              </a:lnSpc>
              <a:spcBef>
                <a:spcPts val="100"/>
              </a:spcBef>
            </a:pPr>
            <a:r>
              <a:rPr sz="1800" dirty="0">
                <a:latin typeface="Microsoft Sans Serif"/>
                <a:cs typeface="Microsoft Sans Serif"/>
              </a:rPr>
              <a:t>Otra</a:t>
            </a:r>
            <a:r>
              <a:rPr sz="1800" spc="-25" dirty="0">
                <a:latin typeface="Microsoft Sans Serif"/>
                <a:cs typeface="Microsoft Sans Serif"/>
              </a:rPr>
              <a:t> </a:t>
            </a:r>
            <a:r>
              <a:rPr sz="1800" dirty="0">
                <a:latin typeface="Microsoft Sans Serif"/>
                <a:cs typeface="Microsoft Sans Serif"/>
              </a:rPr>
              <a:t>máquina</a:t>
            </a:r>
            <a:r>
              <a:rPr sz="1800" spc="5" dirty="0">
                <a:latin typeface="Microsoft Sans Serif"/>
                <a:cs typeface="Microsoft Sans Serif"/>
              </a:rPr>
              <a:t> </a:t>
            </a:r>
            <a:r>
              <a:rPr sz="1800" dirty="0">
                <a:latin typeface="Microsoft Sans Serif"/>
                <a:cs typeface="Microsoft Sans Serif"/>
              </a:rPr>
              <a:t>especial</a:t>
            </a:r>
            <a:r>
              <a:rPr sz="1800" spc="10"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fresadora con</a:t>
            </a:r>
            <a:r>
              <a:rPr sz="1800" spc="-15" dirty="0">
                <a:latin typeface="Microsoft Sans Serif"/>
                <a:cs typeface="Microsoft Sans Serif"/>
              </a:rPr>
              <a:t> </a:t>
            </a:r>
            <a:r>
              <a:rPr sz="1800" dirty="0">
                <a:latin typeface="Microsoft Sans Serif"/>
                <a:cs typeface="Microsoft Sans Serif"/>
              </a:rPr>
              <a:t>corredera</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cabezal</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contiene</a:t>
            </a:r>
            <a:r>
              <a:rPr sz="1800" spc="-10"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husillo,</a:t>
            </a:r>
            <a:r>
              <a:rPr sz="1800" spc="-5"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localiza</a:t>
            </a:r>
            <a:r>
              <a:rPr sz="1800" spc="-10" dirty="0">
                <a:latin typeface="Microsoft Sans Serif"/>
                <a:cs typeface="Microsoft Sans Serif"/>
              </a:rPr>
              <a:t> </a:t>
            </a:r>
            <a:r>
              <a:rPr sz="1800" dirty="0">
                <a:latin typeface="Microsoft Sans Serif"/>
                <a:cs typeface="Microsoft Sans Serif"/>
              </a:rPr>
              <a:t>sobre</a:t>
            </a:r>
            <a:r>
              <a:rPr sz="1800" spc="-1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extremo</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una</a:t>
            </a:r>
            <a:r>
              <a:rPr sz="1800" spc="-25" dirty="0">
                <a:latin typeface="Microsoft Sans Serif"/>
                <a:cs typeface="Microsoft Sans Serif"/>
              </a:rPr>
              <a:t> </a:t>
            </a:r>
            <a:r>
              <a:rPr sz="1800" spc="-10" dirty="0">
                <a:latin typeface="Microsoft Sans Serif"/>
                <a:cs typeface="Microsoft Sans Serif"/>
              </a:rPr>
              <a:t>corredera </a:t>
            </a:r>
            <a:r>
              <a:rPr sz="1800" dirty="0">
                <a:latin typeface="Microsoft Sans Serif"/>
                <a:cs typeface="Microsoft Sans Serif"/>
              </a:rPr>
              <a:t>horizontal;</a:t>
            </a:r>
            <a:r>
              <a:rPr sz="1800" spc="-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corredera</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puede</a:t>
            </a:r>
            <a:r>
              <a:rPr sz="1800" spc="-10" dirty="0">
                <a:latin typeface="Microsoft Sans Serif"/>
                <a:cs typeface="Microsoft Sans Serif"/>
              </a:rPr>
              <a:t> </a:t>
            </a:r>
            <a:r>
              <a:rPr sz="1800" dirty="0">
                <a:latin typeface="Microsoft Sans Serif"/>
                <a:cs typeface="Microsoft Sans Serif"/>
              </a:rPr>
              <a:t>ajustar hacia</a:t>
            </a:r>
            <a:r>
              <a:rPr sz="1800" spc="-10" dirty="0">
                <a:latin typeface="Microsoft Sans Serif"/>
                <a:cs typeface="Microsoft Sans Serif"/>
              </a:rPr>
              <a:t> </a:t>
            </a:r>
            <a:r>
              <a:rPr sz="1800" dirty="0">
                <a:latin typeface="Microsoft Sans Serif"/>
                <a:cs typeface="Microsoft Sans Serif"/>
              </a:rPr>
              <a:t>dentro</a:t>
            </a:r>
            <a:r>
              <a:rPr sz="1800" spc="-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hacia</a:t>
            </a:r>
            <a:r>
              <a:rPr sz="1800" spc="-10" dirty="0">
                <a:latin typeface="Microsoft Sans Serif"/>
                <a:cs typeface="Microsoft Sans Serif"/>
              </a:rPr>
              <a:t> </a:t>
            </a:r>
            <a:r>
              <a:rPr sz="1800" dirty="0">
                <a:latin typeface="Microsoft Sans Serif"/>
                <a:cs typeface="Microsoft Sans Serif"/>
              </a:rPr>
              <a:t>fuera sobre</a:t>
            </a:r>
            <a:r>
              <a:rPr sz="1800" spc="-1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mesa</a:t>
            </a:r>
            <a:r>
              <a:rPr sz="1800" spc="-25" dirty="0">
                <a:latin typeface="Microsoft Sans Serif"/>
                <a:cs typeface="Microsoft Sans Serif"/>
              </a:rPr>
              <a:t> de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dirigir</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fresa</a:t>
            </a:r>
            <a:r>
              <a:rPr sz="1800" spc="-30" dirty="0">
                <a:latin typeface="Microsoft Sans Serif"/>
                <a:cs typeface="Microsoft Sans Serif"/>
              </a:rPr>
              <a:t> </a:t>
            </a:r>
            <a:r>
              <a:rPr sz="1800" dirty="0">
                <a:latin typeface="Microsoft Sans Serif"/>
                <a:cs typeface="Microsoft Sans Serif"/>
              </a:rPr>
              <a:t>hacia</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trabajo.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gn="just">
              <a:lnSpc>
                <a:spcPct val="100000"/>
              </a:lnSpc>
              <a:spcBef>
                <a:spcPts val="5"/>
              </a:spcBef>
            </a:pP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cabezal</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herramienta se</a:t>
            </a:r>
            <a:r>
              <a:rPr sz="1800" spc="-25" dirty="0">
                <a:latin typeface="Microsoft Sans Serif"/>
                <a:cs typeface="Microsoft Sans Serif"/>
              </a:rPr>
              <a:t> </a:t>
            </a:r>
            <a:r>
              <a:rPr sz="1800" dirty="0">
                <a:latin typeface="Microsoft Sans Serif"/>
                <a:cs typeface="Microsoft Sans Serif"/>
              </a:rPr>
              <a:t>puede</a:t>
            </a:r>
            <a:r>
              <a:rPr sz="1800" spc="-15" dirty="0">
                <a:latin typeface="Microsoft Sans Serif"/>
                <a:cs typeface="Microsoft Sans Serif"/>
              </a:rPr>
              <a:t> </a:t>
            </a:r>
            <a:r>
              <a:rPr sz="1800" dirty="0">
                <a:latin typeface="Microsoft Sans Serif"/>
                <a:cs typeface="Microsoft Sans Serif"/>
              </a:rPr>
              <a:t>girar</a:t>
            </a:r>
            <a:r>
              <a:rPr sz="1800" spc="-20" dirty="0">
                <a:latin typeface="Microsoft Sans Serif"/>
                <a:cs typeface="Microsoft Sans Serif"/>
              </a:rPr>
              <a:t> </a:t>
            </a:r>
            <a:r>
              <a:rPr sz="1800" dirty="0">
                <a:latin typeface="Microsoft Sans Serif"/>
                <a:cs typeface="Microsoft Sans Serif"/>
              </a:rPr>
              <a:t>también</a:t>
            </a:r>
            <a:r>
              <a:rPr sz="1800" spc="-1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lograr</a:t>
            </a:r>
            <a:r>
              <a:rPr sz="1800" spc="-10"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orientación</a:t>
            </a:r>
            <a:r>
              <a:rPr sz="1800" spc="-5" dirty="0">
                <a:latin typeface="Microsoft Sans Serif"/>
                <a:cs typeface="Microsoft Sans Serif"/>
              </a:rPr>
              <a:t> </a:t>
            </a:r>
            <a:r>
              <a:rPr sz="1800" spc="-10" dirty="0">
                <a:latin typeface="Microsoft Sans Serif"/>
                <a:cs typeface="Microsoft Sans Serif"/>
              </a:rPr>
              <a:t>angular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fresa</a:t>
            </a:r>
            <a:r>
              <a:rPr sz="1800" spc="-25" dirty="0">
                <a:latin typeface="Microsoft Sans Serif"/>
                <a:cs typeface="Microsoft Sans Serif"/>
              </a:rPr>
              <a:t> </a:t>
            </a:r>
            <a:r>
              <a:rPr sz="1800" dirty="0">
                <a:latin typeface="Microsoft Sans Serif"/>
                <a:cs typeface="Microsoft Sans Serif"/>
              </a:rPr>
              <a:t>hacia</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Estas</a:t>
            </a:r>
            <a:r>
              <a:rPr sz="1800" spc="-25" dirty="0">
                <a:latin typeface="Microsoft Sans Serif"/>
                <a:cs typeface="Microsoft Sans Serif"/>
              </a:rPr>
              <a:t> </a:t>
            </a:r>
            <a:r>
              <a:rPr sz="1800" dirty="0">
                <a:latin typeface="Microsoft Sans Serif"/>
                <a:cs typeface="Microsoft Sans Serif"/>
              </a:rPr>
              <a:t>características</a:t>
            </a:r>
            <a:r>
              <a:rPr sz="1800" spc="-5" dirty="0">
                <a:latin typeface="Microsoft Sans Serif"/>
                <a:cs typeface="Microsoft Sans Serif"/>
              </a:rPr>
              <a:t> </a:t>
            </a:r>
            <a:r>
              <a:rPr sz="1800" dirty="0">
                <a:latin typeface="Microsoft Sans Serif"/>
                <a:cs typeface="Microsoft Sans Serif"/>
              </a:rPr>
              <a:t>aportan</a:t>
            </a:r>
            <a:r>
              <a:rPr sz="1800" spc="-10" dirty="0">
                <a:latin typeface="Microsoft Sans Serif"/>
                <a:cs typeface="Microsoft Sans Serif"/>
              </a:rPr>
              <a:t> </a:t>
            </a:r>
            <a:r>
              <a:rPr sz="1800" dirty="0">
                <a:latin typeface="Microsoft Sans Serif"/>
                <a:cs typeface="Microsoft Sans Serif"/>
              </a:rPr>
              <a:t>considerable</a:t>
            </a:r>
            <a:r>
              <a:rPr sz="1800" spc="5" dirty="0">
                <a:latin typeface="Microsoft Sans Serif"/>
                <a:cs typeface="Microsoft Sans Serif"/>
              </a:rPr>
              <a:t> </a:t>
            </a:r>
            <a:r>
              <a:rPr sz="1800" dirty="0">
                <a:latin typeface="Microsoft Sans Serif"/>
                <a:cs typeface="Microsoft Sans Serif"/>
              </a:rPr>
              <a:t>versatilidad en</a:t>
            </a:r>
            <a:r>
              <a:rPr sz="1800" spc="-1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maquinado de</a:t>
            </a:r>
            <a:r>
              <a:rPr sz="1800" spc="-10" dirty="0">
                <a:latin typeface="Microsoft Sans Serif"/>
                <a:cs typeface="Microsoft Sans Serif"/>
              </a:rPr>
              <a:t> </a:t>
            </a:r>
            <a:r>
              <a:rPr sz="1800" dirty="0">
                <a:latin typeface="Microsoft Sans Serif"/>
                <a:cs typeface="Microsoft Sans Serif"/>
              </a:rPr>
              <a:t>varias</a:t>
            </a:r>
            <a:r>
              <a:rPr sz="1800" spc="-10" dirty="0">
                <a:latin typeface="Microsoft Sans Serif"/>
                <a:cs typeface="Microsoft Sans Serif"/>
              </a:rPr>
              <a:t> </a:t>
            </a:r>
            <a:r>
              <a:rPr sz="1800" dirty="0">
                <a:latin typeface="Microsoft Sans Serif"/>
                <a:cs typeface="Microsoft Sans Serif"/>
              </a:rPr>
              <a:t>formas</a:t>
            </a:r>
            <a:r>
              <a:rPr sz="1800" spc="-15" dirty="0">
                <a:latin typeface="Microsoft Sans Serif"/>
                <a:cs typeface="Microsoft Sans Serif"/>
              </a:rPr>
              <a:t> </a:t>
            </a:r>
            <a:r>
              <a:rPr sz="1800" dirty="0">
                <a:latin typeface="Microsoft Sans Serif"/>
                <a:cs typeface="Microsoft Sans Serif"/>
              </a:rPr>
              <a:t>de </a:t>
            </a:r>
            <a:r>
              <a:rPr sz="1800" spc="-10" dirty="0">
                <a:latin typeface="Microsoft Sans Serif"/>
                <a:cs typeface="Microsoft Sans Serif"/>
              </a:rPr>
              <a:t>trabajo</a:t>
            </a:r>
            <a:endParaRPr sz="1800">
              <a:latin typeface="Microsoft Sans Serif"/>
              <a:cs typeface="Microsoft Sans Serif"/>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42494"/>
            <a:ext cx="8976995" cy="1123315"/>
          </a:xfrm>
          <a:prstGeom prst="rect">
            <a:avLst/>
          </a:prstGeom>
        </p:spPr>
        <p:txBody>
          <a:bodyPr vert="horz" wrap="square" lIns="0" tIns="12700" rIns="0" bIns="0" rtlCol="0">
            <a:spAutoFit/>
          </a:bodyPr>
          <a:lstStyle/>
          <a:p>
            <a:pPr marL="12700" marR="5080">
              <a:lnSpc>
                <a:spcPct val="100000"/>
              </a:lnSpc>
              <a:spcBef>
                <a:spcPts val="100"/>
              </a:spcBef>
              <a:tabLst>
                <a:tab pos="2259330" algn="l"/>
              </a:tabLst>
            </a:pPr>
            <a:r>
              <a:rPr sz="1800" dirty="0">
                <a:latin typeface="Microsoft Sans Serif"/>
                <a:cs typeface="Microsoft Sans Serif"/>
              </a:rPr>
              <a:t>Fresadora</a:t>
            </a:r>
            <a:r>
              <a:rPr sz="1800" spc="-25" dirty="0">
                <a:latin typeface="Microsoft Sans Serif"/>
                <a:cs typeface="Microsoft Sans Serif"/>
              </a:rPr>
              <a:t> </a:t>
            </a:r>
            <a:r>
              <a:rPr sz="1800" dirty="0">
                <a:latin typeface="Microsoft Sans Serif"/>
                <a:cs typeface="Microsoft Sans Serif"/>
              </a:rPr>
              <a:t>tipo</a:t>
            </a:r>
            <a:r>
              <a:rPr sz="1800" spc="-30" dirty="0">
                <a:latin typeface="Microsoft Sans Serif"/>
                <a:cs typeface="Microsoft Sans Serif"/>
              </a:rPr>
              <a:t> </a:t>
            </a:r>
            <a:r>
              <a:rPr sz="1800" dirty="0">
                <a:latin typeface="Microsoft Sans Serif"/>
                <a:cs typeface="Microsoft Sans Serif"/>
              </a:rPr>
              <a:t>bancada:</a:t>
            </a:r>
            <a:r>
              <a:rPr sz="1800" spc="5" dirty="0">
                <a:latin typeface="Microsoft Sans Serif"/>
                <a:cs typeface="Microsoft Sans Serif"/>
              </a:rPr>
              <a:t> </a:t>
            </a:r>
            <a:r>
              <a:rPr sz="1800" dirty="0">
                <a:latin typeface="Microsoft Sans Serif"/>
                <a:cs typeface="Microsoft Sans Serif"/>
              </a:rPr>
              <a:t>Las</a:t>
            </a:r>
            <a:r>
              <a:rPr sz="1800" spc="-30" dirty="0">
                <a:latin typeface="Microsoft Sans Serif"/>
                <a:cs typeface="Microsoft Sans Serif"/>
              </a:rPr>
              <a:t> </a:t>
            </a:r>
            <a:r>
              <a:rPr sz="1800" dirty="0">
                <a:latin typeface="Microsoft Sans Serif"/>
                <a:cs typeface="Microsoft Sans Serif"/>
              </a:rPr>
              <a:t>máquinas fresadoras</a:t>
            </a:r>
            <a:r>
              <a:rPr sz="1800" spc="-15" dirty="0">
                <a:latin typeface="Microsoft Sans Serif"/>
                <a:cs typeface="Microsoft Sans Serif"/>
              </a:rPr>
              <a:t> </a:t>
            </a:r>
            <a:r>
              <a:rPr sz="1800" dirty="0">
                <a:latin typeface="Microsoft Sans Serif"/>
                <a:cs typeface="Microsoft Sans Serif"/>
              </a:rPr>
              <a:t>tipo</a:t>
            </a:r>
            <a:r>
              <a:rPr sz="1800" spc="-30" dirty="0">
                <a:latin typeface="Microsoft Sans Serif"/>
                <a:cs typeface="Microsoft Sans Serif"/>
              </a:rPr>
              <a:t> </a:t>
            </a:r>
            <a:r>
              <a:rPr sz="1800" dirty="0">
                <a:latin typeface="Microsoft Sans Serif"/>
                <a:cs typeface="Microsoft Sans Serif"/>
              </a:rPr>
              <a:t>bancada</a:t>
            </a:r>
            <a:r>
              <a:rPr sz="1800" spc="-5"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diseñan</a:t>
            </a:r>
            <a:r>
              <a:rPr sz="1800" spc="-2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producción</a:t>
            </a:r>
            <a:r>
              <a:rPr sz="1800" spc="-10"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spc="-10" dirty="0">
                <a:latin typeface="Microsoft Sans Serif"/>
                <a:cs typeface="Microsoft Sans Serif"/>
              </a:rPr>
              <a:t>masa.</a:t>
            </a:r>
            <a:r>
              <a:rPr sz="1800" dirty="0">
                <a:latin typeface="Microsoft Sans Serif"/>
                <a:cs typeface="Microsoft Sans Serif"/>
              </a:rPr>
              <a:t>	Están</a:t>
            </a:r>
            <a:r>
              <a:rPr sz="1800" spc="-30" dirty="0">
                <a:latin typeface="Microsoft Sans Serif"/>
                <a:cs typeface="Microsoft Sans Serif"/>
              </a:rPr>
              <a:t> </a:t>
            </a:r>
            <a:r>
              <a:rPr sz="1800" dirty="0">
                <a:latin typeface="Microsoft Sans Serif"/>
                <a:cs typeface="Microsoft Sans Serif"/>
              </a:rPr>
              <a:t>construidas</a:t>
            </a:r>
            <a:r>
              <a:rPr sz="1800" spc="-15"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mayor rigidez</a:t>
            </a:r>
            <a:r>
              <a:rPr sz="1800" spc="-10"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rodilla</a:t>
            </a:r>
            <a:r>
              <a:rPr sz="1800" spc="-5" dirty="0">
                <a:latin typeface="Microsoft Sans Serif"/>
                <a:cs typeface="Microsoft Sans Serif"/>
              </a:rPr>
              <a:t> </a:t>
            </a:r>
            <a:r>
              <a:rPr sz="1800" spc="-50" dirty="0">
                <a:latin typeface="Microsoft Sans Serif"/>
                <a:cs typeface="Microsoft Sans Serif"/>
              </a:rPr>
              <a:t>y </a:t>
            </a:r>
            <a:r>
              <a:rPr sz="1800" dirty="0">
                <a:latin typeface="Microsoft Sans Serif"/>
                <a:cs typeface="Microsoft Sans Serif"/>
              </a:rPr>
              <a:t>columna,</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permiten</a:t>
            </a:r>
            <a:r>
              <a:rPr sz="1800" spc="-10"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velocidades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avance</a:t>
            </a:r>
            <a:r>
              <a:rPr sz="1800" spc="-10" dirty="0">
                <a:latin typeface="Microsoft Sans Serif"/>
                <a:cs typeface="Microsoft Sans Serif"/>
              </a:rPr>
              <a:t> </a:t>
            </a:r>
            <a:r>
              <a:rPr sz="1800" dirty="0">
                <a:latin typeface="Microsoft Sans Serif"/>
                <a:cs typeface="Microsoft Sans Serif"/>
              </a:rPr>
              <a:t>más</a:t>
            </a:r>
            <a:r>
              <a:rPr sz="1800" spc="-15" dirty="0">
                <a:latin typeface="Microsoft Sans Serif"/>
                <a:cs typeface="Microsoft Sans Serif"/>
              </a:rPr>
              <a:t> </a:t>
            </a:r>
            <a:r>
              <a:rPr sz="1800" dirty="0">
                <a:latin typeface="Microsoft Sans Serif"/>
                <a:cs typeface="Microsoft Sans Serif"/>
              </a:rPr>
              <a:t>críticas</a:t>
            </a:r>
            <a:r>
              <a:rPr sz="1800" spc="-2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profundidades</a:t>
            </a:r>
            <a:r>
              <a:rPr sz="1800" spc="20" dirty="0">
                <a:latin typeface="Microsoft Sans Serif"/>
                <a:cs typeface="Microsoft Sans Serif"/>
              </a:rPr>
              <a:t> </a:t>
            </a:r>
            <a:r>
              <a:rPr sz="1800" spc="-25" dirty="0">
                <a:latin typeface="Microsoft Sans Serif"/>
                <a:cs typeface="Microsoft Sans Serif"/>
              </a:rPr>
              <a:t>de</a:t>
            </a:r>
            <a:r>
              <a:rPr sz="1800" spc="500" dirty="0">
                <a:latin typeface="Microsoft Sans Serif"/>
                <a:cs typeface="Microsoft Sans Serif"/>
              </a:rPr>
              <a:t> </a:t>
            </a:r>
            <a:r>
              <a:rPr sz="1800" dirty="0">
                <a:latin typeface="Microsoft Sans Serif"/>
                <a:cs typeface="Microsoft Sans Serif"/>
              </a:rPr>
              <a:t>corte</a:t>
            </a:r>
            <a:r>
              <a:rPr sz="1800" spc="-30"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necesitan</a:t>
            </a:r>
            <a:r>
              <a:rPr sz="1800" spc="-1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altas</a:t>
            </a:r>
            <a:r>
              <a:rPr sz="1800" spc="-20" dirty="0">
                <a:latin typeface="Microsoft Sans Serif"/>
                <a:cs typeface="Microsoft Sans Serif"/>
              </a:rPr>
              <a:t> </a:t>
            </a:r>
            <a:r>
              <a:rPr sz="1800" dirty="0">
                <a:latin typeface="Microsoft Sans Serif"/>
                <a:cs typeface="Microsoft Sans Serif"/>
              </a:rPr>
              <a:t>velocidades</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remoción</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material.</a:t>
            </a:r>
            <a:endParaRPr sz="1800">
              <a:latin typeface="Microsoft Sans Serif"/>
              <a:cs typeface="Microsoft Sans Serif"/>
            </a:endParaRPr>
          </a:p>
        </p:txBody>
      </p:sp>
      <p:pic>
        <p:nvPicPr>
          <p:cNvPr id="3" name="object 3"/>
          <p:cNvPicPr/>
          <p:nvPr/>
        </p:nvPicPr>
        <p:blipFill>
          <a:blip r:embed="rId2" cstate="print"/>
          <a:stretch>
            <a:fillRect/>
          </a:stretch>
        </p:blipFill>
        <p:spPr>
          <a:xfrm>
            <a:off x="147434" y="1506348"/>
            <a:ext cx="8700172" cy="4379667"/>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636778"/>
            <a:ext cx="8978900" cy="578739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Máquinas tipo</a:t>
            </a:r>
            <a:r>
              <a:rPr sz="1800" spc="-25" dirty="0">
                <a:latin typeface="Microsoft Sans Serif"/>
                <a:cs typeface="Microsoft Sans Serif"/>
              </a:rPr>
              <a:t> </a:t>
            </a:r>
            <a:r>
              <a:rPr sz="1800" dirty="0">
                <a:latin typeface="Microsoft Sans Serif"/>
                <a:cs typeface="Microsoft Sans Serif"/>
              </a:rPr>
              <a:t>cepillo:</a:t>
            </a:r>
            <a:r>
              <a:rPr sz="1800" spc="-5"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tipo</a:t>
            </a:r>
            <a:r>
              <a:rPr sz="1800" spc="-15" dirty="0">
                <a:latin typeface="Microsoft Sans Serif"/>
                <a:cs typeface="Microsoft Sans Serif"/>
              </a:rPr>
              <a:t> </a:t>
            </a:r>
            <a:r>
              <a:rPr sz="1800" dirty="0">
                <a:latin typeface="Microsoft Sans Serif"/>
                <a:cs typeface="Microsoft Sans Serif"/>
              </a:rPr>
              <a:t>cepillo</a:t>
            </a:r>
            <a:r>
              <a:rPr sz="1800" spc="-15" dirty="0">
                <a:latin typeface="Microsoft Sans Serif"/>
                <a:cs typeface="Microsoft Sans Serif"/>
              </a:rPr>
              <a:t> </a:t>
            </a:r>
            <a:r>
              <a:rPr sz="1800" dirty="0">
                <a:latin typeface="Microsoft Sans Serif"/>
                <a:cs typeface="Microsoft Sans Serif"/>
              </a:rPr>
              <a:t>forman</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categoría</a:t>
            </a:r>
            <a:r>
              <a:rPr sz="1800" spc="-15" dirty="0">
                <a:latin typeface="Microsoft Sans Serif"/>
                <a:cs typeface="Microsoft Sans Serif"/>
              </a:rPr>
              <a:t> </a:t>
            </a:r>
            <a:r>
              <a:rPr sz="1800" dirty="0">
                <a:latin typeface="Microsoft Sans Serif"/>
                <a:cs typeface="Microsoft Sans Serif"/>
              </a:rPr>
              <a:t>más</a:t>
            </a:r>
            <a:r>
              <a:rPr sz="1800" spc="-15" dirty="0">
                <a:latin typeface="Microsoft Sans Serif"/>
                <a:cs typeface="Microsoft Sans Serif"/>
              </a:rPr>
              <a:t> </a:t>
            </a:r>
            <a:r>
              <a:rPr sz="1800" dirty="0">
                <a:latin typeface="Microsoft Sans Serif"/>
                <a:cs typeface="Microsoft Sans Serif"/>
              </a:rPr>
              <a:t>grande</a:t>
            </a:r>
            <a:r>
              <a:rPr sz="1800" spc="-1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fresadoras.</a:t>
            </a:r>
            <a:r>
              <a:rPr sz="1800" spc="-15" dirty="0">
                <a:latin typeface="Microsoft Sans Serif"/>
                <a:cs typeface="Microsoft Sans Serif"/>
              </a:rPr>
              <a:t> </a:t>
            </a:r>
            <a:r>
              <a:rPr sz="1800" dirty="0">
                <a:latin typeface="Microsoft Sans Serif"/>
                <a:cs typeface="Microsoft Sans Serif"/>
              </a:rPr>
              <a:t>Su</a:t>
            </a:r>
            <a:r>
              <a:rPr sz="1800" spc="-15" dirty="0">
                <a:latin typeface="Microsoft Sans Serif"/>
                <a:cs typeface="Microsoft Sans Serif"/>
              </a:rPr>
              <a:t> </a:t>
            </a:r>
            <a:r>
              <a:rPr sz="1800" dirty="0">
                <a:latin typeface="Microsoft Sans Serif"/>
                <a:cs typeface="Microsoft Sans Serif"/>
              </a:rPr>
              <a:t>apariencia</a:t>
            </a:r>
            <a:r>
              <a:rPr sz="1800" spc="10" dirty="0">
                <a:latin typeface="Microsoft Sans Serif"/>
                <a:cs typeface="Microsoft Sans Serif"/>
              </a:rPr>
              <a:t> </a:t>
            </a:r>
            <a:r>
              <a:rPr sz="1800" dirty="0">
                <a:latin typeface="Microsoft Sans Serif"/>
                <a:cs typeface="Microsoft Sans Serif"/>
              </a:rPr>
              <a:t>general</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su</a:t>
            </a:r>
            <a:r>
              <a:rPr sz="1800" spc="-15" dirty="0">
                <a:latin typeface="Microsoft Sans Serif"/>
                <a:cs typeface="Microsoft Sans Serif"/>
              </a:rPr>
              <a:t> </a:t>
            </a:r>
            <a:r>
              <a:rPr sz="1800" dirty="0">
                <a:latin typeface="Microsoft Sans Serif"/>
                <a:cs typeface="Microsoft Sans Serif"/>
              </a:rPr>
              <a:t>construcción</a:t>
            </a:r>
            <a:r>
              <a:rPr sz="1800" spc="-10" dirty="0">
                <a:latin typeface="Microsoft Sans Serif"/>
                <a:cs typeface="Microsoft Sans Serif"/>
              </a:rPr>
              <a:t> </a:t>
            </a:r>
            <a:r>
              <a:rPr sz="1800" dirty="0">
                <a:latin typeface="Microsoft Sans Serif"/>
                <a:cs typeface="Microsoft Sans Serif"/>
              </a:rPr>
              <a:t>son</a:t>
            </a:r>
            <a:r>
              <a:rPr sz="1800" spc="-10"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spc="-10" dirty="0">
                <a:latin typeface="Microsoft Sans Serif"/>
                <a:cs typeface="Microsoft Sans Serif"/>
              </a:rPr>
              <a:t>cepillo </a:t>
            </a:r>
            <a:r>
              <a:rPr sz="1800" dirty="0">
                <a:latin typeface="Microsoft Sans Serif"/>
                <a:cs typeface="Microsoft Sans Serif"/>
              </a:rPr>
              <a:t>grande;</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diferencia es</a:t>
            </a:r>
            <a:r>
              <a:rPr sz="1800" spc="-1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lugar</a:t>
            </a:r>
            <a:r>
              <a:rPr sz="1800" spc="-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cepillado llevan</a:t>
            </a:r>
            <a:r>
              <a:rPr sz="1800" spc="-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cabo</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fresado. </a:t>
            </a:r>
            <a:r>
              <a:rPr sz="1800" spc="-25" dirty="0">
                <a:latin typeface="Microsoft Sans Serif"/>
                <a:cs typeface="Microsoft Sans Serif"/>
              </a:rPr>
              <a:t>Por </a:t>
            </a:r>
            <a:r>
              <a:rPr sz="1800" dirty="0">
                <a:latin typeface="Microsoft Sans Serif"/>
                <a:cs typeface="Microsoft Sans Serif"/>
              </a:rPr>
              <a:t>consiguiente, uno</a:t>
            </a:r>
            <a:r>
              <a:rPr sz="1800" spc="-15" dirty="0">
                <a:latin typeface="Microsoft Sans Serif"/>
                <a:cs typeface="Microsoft Sans Serif"/>
              </a:rPr>
              <a:t> </a:t>
            </a:r>
            <a:r>
              <a:rPr sz="1800" dirty="0">
                <a:latin typeface="Microsoft Sans Serif"/>
                <a:cs typeface="Microsoft Sans Serif"/>
              </a:rPr>
              <a:t>o</a:t>
            </a:r>
            <a:r>
              <a:rPr sz="1800" spc="-25" dirty="0">
                <a:latin typeface="Microsoft Sans Serif"/>
                <a:cs typeface="Microsoft Sans Serif"/>
              </a:rPr>
              <a:t> </a:t>
            </a:r>
            <a:r>
              <a:rPr sz="1800" dirty="0">
                <a:latin typeface="Microsoft Sans Serif"/>
                <a:cs typeface="Microsoft Sans Serif"/>
              </a:rPr>
              <a:t>más</a:t>
            </a:r>
            <a:r>
              <a:rPr sz="1800" spc="-25" dirty="0">
                <a:latin typeface="Microsoft Sans Serif"/>
                <a:cs typeface="Microsoft Sans Serif"/>
              </a:rPr>
              <a:t> </a:t>
            </a:r>
            <a:r>
              <a:rPr sz="1800" dirty="0">
                <a:latin typeface="Microsoft Sans Serif"/>
                <a:cs typeface="Microsoft Sans Serif"/>
              </a:rPr>
              <a:t>cabezales</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fresado</a:t>
            </a:r>
            <a:r>
              <a:rPr sz="1800" spc="-25" dirty="0">
                <a:latin typeface="Microsoft Sans Serif"/>
                <a:cs typeface="Microsoft Sans Serif"/>
              </a:rPr>
              <a:t> </a:t>
            </a:r>
            <a:r>
              <a:rPr sz="1800" dirty="0">
                <a:latin typeface="Microsoft Sans Serif"/>
                <a:cs typeface="Microsoft Sans Serif"/>
              </a:rPr>
              <a:t>sustituyen</a:t>
            </a:r>
            <a:r>
              <a:rPr sz="1800" spc="15"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herramientas de</a:t>
            </a:r>
            <a:r>
              <a:rPr sz="1800" spc="-25"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de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sola</a:t>
            </a:r>
            <a:r>
              <a:rPr sz="1800" spc="-15" dirty="0">
                <a:latin typeface="Microsoft Sans Serif"/>
                <a:cs typeface="Microsoft Sans Serif"/>
              </a:rPr>
              <a:t> </a:t>
            </a:r>
            <a:r>
              <a:rPr sz="1800" dirty="0">
                <a:latin typeface="Microsoft Sans Serif"/>
                <a:cs typeface="Microsoft Sans Serif"/>
              </a:rPr>
              <a:t>punta que</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usan</a:t>
            </a:r>
            <a:r>
              <a:rPr sz="1800" spc="-25" dirty="0">
                <a:latin typeface="Microsoft Sans Serif"/>
                <a:cs typeface="Microsoft Sans Serif"/>
              </a:rPr>
              <a:t> </a:t>
            </a:r>
            <a:r>
              <a:rPr sz="1800" dirty="0">
                <a:latin typeface="Microsoft Sans Serif"/>
                <a:cs typeface="Microsoft Sans Serif"/>
              </a:rPr>
              <a:t>en los</a:t>
            </a:r>
            <a:r>
              <a:rPr sz="1800" spc="-15" dirty="0">
                <a:latin typeface="Microsoft Sans Serif"/>
                <a:cs typeface="Microsoft Sans Serif"/>
              </a:rPr>
              <a:t> </a:t>
            </a:r>
            <a:r>
              <a:rPr sz="1800" dirty="0">
                <a:latin typeface="Microsoft Sans Serif"/>
                <a:cs typeface="Microsoft Sans Serif"/>
              </a:rPr>
              <a:t>cepillos,</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trabajo que</a:t>
            </a:r>
            <a:r>
              <a:rPr sz="1800" spc="-5" dirty="0">
                <a:latin typeface="Microsoft Sans Serif"/>
                <a:cs typeface="Microsoft Sans Serif"/>
              </a:rPr>
              <a:t> </a:t>
            </a:r>
            <a:r>
              <a:rPr sz="1800" spc="-20" dirty="0">
                <a:latin typeface="Microsoft Sans Serif"/>
                <a:cs typeface="Microsoft Sans Serif"/>
              </a:rPr>
              <a:t>pasa </a:t>
            </a:r>
            <a:r>
              <a:rPr sz="1800" dirty="0">
                <a:latin typeface="Microsoft Sans Serif"/>
                <a:cs typeface="Microsoft Sans Serif"/>
              </a:rPr>
              <a:t>enfrente</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avance</a:t>
            </a:r>
            <a:r>
              <a:rPr sz="1800" spc="-10" dirty="0">
                <a:latin typeface="Microsoft Sans Serif"/>
                <a:cs typeface="Microsoft Sans Serif"/>
              </a:rPr>
              <a:t> </a:t>
            </a:r>
            <a:r>
              <a:rPr sz="1800" dirty="0">
                <a:latin typeface="Microsoft Sans Serif"/>
                <a:cs typeface="Microsoft Sans Serif"/>
              </a:rPr>
              <a:t>más</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movimiento</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velocidad de</a:t>
            </a:r>
            <a:r>
              <a:rPr sz="1800" spc="-30"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fresas</a:t>
            </a:r>
            <a:r>
              <a:rPr sz="1800" spc="-20" dirty="0">
                <a:latin typeface="Microsoft Sans Serif"/>
                <a:cs typeface="Microsoft Sans Serif"/>
              </a:rPr>
              <a:t> </a:t>
            </a:r>
            <a:r>
              <a:rPr sz="1800" dirty="0">
                <a:latin typeface="Microsoft Sans Serif"/>
                <a:cs typeface="Microsoft Sans Serif"/>
              </a:rPr>
              <a:t>tipo</a:t>
            </a:r>
            <a:r>
              <a:rPr sz="1800" spc="-20" dirty="0">
                <a:latin typeface="Microsoft Sans Serif"/>
                <a:cs typeface="Microsoft Sans Serif"/>
              </a:rPr>
              <a:t> </a:t>
            </a:r>
            <a:r>
              <a:rPr sz="1800" dirty="0">
                <a:latin typeface="Microsoft Sans Serif"/>
                <a:cs typeface="Microsoft Sans Serif"/>
              </a:rPr>
              <a:t>cepillo se</a:t>
            </a:r>
            <a:r>
              <a:rPr sz="1800" spc="-20" dirty="0">
                <a:latin typeface="Microsoft Sans Serif"/>
                <a:cs typeface="Microsoft Sans Serif"/>
              </a:rPr>
              <a:t> </a:t>
            </a:r>
            <a:r>
              <a:rPr sz="1800" dirty="0">
                <a:latin typeface="Microsoft Sans Serif"/>
                <a:cs typeface="Microsoft Sans Serif"/>
              </a:rPr>
              <a:t>construyen</a:t>
            </a:r>
            <a:r>
              <a:rPr sz="1800" spc="10"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maquinar </a:t>
            </a:r>
            <a:r>
              <a:rPr sz="1800" dirty="0">
                <a:latin typeface="Microsoft Sans Serif"/>
                <a:cs typeface="Microsoft Sans Serif"/>
              </a:rPr>
              <a:t>partes muy grandes.</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mesa</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cama</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máquina</a:t>
            </a:r>
            <a:r>
              <a:rPr sz="1800" spc="20" dirty="0">
                <a:latin typeface="Microsoft Sans Serif"/>
                <a:cs typeface="Microsoft Sans Serif"/>
              </a:rPr>
              <a:t> </a:t>
            </a:r>
            <a:r>
              <a:rPr sz="1800" dirty="0">
                <a:latin typeface="Microsoft Sans Serif"/>
                <a:cs typeface="Microsoft Sans Serif"/>
              </a:rPr>
              <a:t>son</a:t>
            </a:r>
            <a:r>
              <a:rPr sz="1800" spc="-10" dirty="0">
                <a:latin typeface="Microsoft Sans Serif"/>
                <a:cs typeface="Microsoft Sans Serif"/>
              </a:rPr>
              <a:t> </a:t>
            </a:r>
            <a:r>
              <a:rPr sz="1800" dirty="0">
                <a:latin typeface="Microsoft Sans Serif"/>
                <a:cs typeface="Microsoft Sans Serif"/>
              </a:rPr>
              <a:t>pesadas</a:t>
            </a:r>
            <a:r>
              <a:rPr sz="1800" spc="20" dirty="0">
                <a:latin typeface="Microsoft Sans Serif"/>
                <a:cs typeface="Microsoft Sans Serif"/>
              </a:rPr>
              <a:t> </a:t>
            </a:r>
            <a:r>
              <a:rPr sz="1800" spc="-50" dirty="0">
                <a:latin typeface="Microsoft Sans Serif"/>
                <a:cs typeface="Microsoft Sans Serif"/>
              </a:rPr>
              <a:t>y </a:t>
            </a:r>
            <a:r>
              <a:rPr sz="1800" dirty="0">
                <a:latin typeface="Microsoft Sans Serif"/>
                <a:cs typeface="Microsoft Sans Serif"/>
              </a:rPr>
              <a:t>relativamente</a:t>
            </a:r>
            <a:r>
              <a:rPr sz="1800" spc="-10" dirty="0">
                <a:latin typeface="Microsoft Sans Serif"/>
                <a:cs typeface="Microsoft Sans Serif"/>
              </a:rPr>
              <a:t> </a:t>
            </a:r>
            <a:r>
              <a:rPr sz="1800" dirty="0">
                <a:latin typeface="Microsoft Sans Serif"/>
                <a:cs typeface="Microsoft Sans Serif"/>
              </a:rPr>
              <a:t>bajas,</a:t>
            </a:r>
            <a:r>
              <a:rPr sz="1800" spc="-30" dirty="0">
                <a:latin typeface="Microsoft Sans Serif"/>
                <a:cs typeface="Microsoft Sans Serif"/>
              </a:rPr>
              <a:t> </a:t>
            </a:r>
            <a:r>
              <a:rPr sz="1800" dirty="0">
                <a:latin typeface="Microsoft Sans Serif"/>
                <a:cs typeface="Microsoft Sans Serif"/>
              </a:rPr>
              <a:t>casi</a:t>
            </a:r>
            <a:r>
              <a:rPr sz="1800" spc="-20" dirty="0">
                <a:latin typeface="Microsoft Sans Serif"/>
                <a:cs typeface="Microsoft Sans Serif"/>
              </a:rPr>
              <a:t> </a:t>
            </a:r>
            <a:r>
              <a:rPr sz="1800" dirty="0">
                <a:latin typeface="Microsoft Sans Serif"/>
                <a:cs typeface="Microsoft Sans Serif"/>
              </a:rPr>
              <a:t>al</a:t>
            </a:r>
            <a:r>
              <a:rPr sz="1800" spc="-30" dirty="0">
                <a:latin typeface="Microsoft Sans Serif"/>
                <a:cs typeface="Microsoft Sans Serif"/>
              </a:rPr>
              <a:t> </a:t>
            </a:r>
            <a:r>
              <a:rPr sz="1800" dirty="0">
                <a:latin typeface="Microsoft Sans Serif"/>
                <a:cs typeface="Microsoft Sans Serif"/>
              </a:rPr>
              <a:t>ras</a:t>
            </a:r>
            <a:r>
              <a:rPr sz="1800" spc="-25" dirty="0">
                <a:latin typeface="Microsoft Sans Serif"/>
                <a:cs typeface="Microsoft Sans Serif"/>
              </a:rPr>
              <a:t> </a:t>
            </a:r>
            <a:r>
              <a:rPr sz="1800" dirty="0">
                <a:latin typeface="Microsoft Sans Serif"/>
                <a:cs typeface="Microsoft Sans Serif"/>
              </a:rPr>
              <a:t>del</a:t>
            </a:r>
            <a:r>
              <a:rPr sz="1800" spc="-20" dirty="0">
                <a:latin typeface="Microsoft Sans Serif"/>
                <a:cs typeface="Microsoft Sans Serif"/>
              </a:rPr>
              <a:t> </a:t>
            </a:r>
            <a:r>
              <a:rPr sz="1800" dirty="0">
                <a:latin typeface="Microsoft Sans Serif"/>
                <a:cs typeface="Microsoft Sans Serif"/>
              </a:rPr>
              <a:t>piso,</a:t>
            </a:r>
            <a:r>
              <a:rPr sz="1800" spc="-2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cabezales</a:t>
            </a:r>
            <a:r>
              <a:rPr sz="1800" spc="-5" dirty="0">
                <a:latin typeface="Microsoft Sans Serif"/>
                <a:cs typeface="Microsoft Sans Serif"/>
              </a:rPr>
              <a:t> </a:t>
            </a:r>
            <a:r>
              <a:rPr sz="1800" dirty="0">
                <a:latin typeface="Microsoft Sans Serif"/>
                <a:cs typeface="Microsoft Sans Serif"/>
              </a:rPr>
              <a:t>fresadores</a:t>
            </a:r>
            <a:r>
              <a:rPr sz="1800" spc="-10" dirty="0">
                <a:latin typeface="Microsoft Sans Serif"/>
                <a:cs typeface="Microsoft Sans Serif"/>
              </a:rPr>
              <a:t> </a:t>
            </a:r>
            <a:r>
              <a:rPr sz="1800" dirty="0">
                <a:latin typeface="Microsoft Sans Serif"/>
                <a:cs typeface="Microsoft Sans Serif"/>
              </a:rPr>
              <a:t>se</a:t>
            </a:r>
            <a:r>
              <a:rPr sz="1800" spc="-35" dirty="0">
                <a:latin typeface="Microsoft Sans Serif"/>
                <a:cs typeface="Microsoft Sans Serif"/>
              </a:rPr>
              <a:t> </a:t>
            </a:r>
            <a:r>
              <a:rPr sz="1800" dirty="0">
                <a:latin typeface="Microsoft Sans Serif"/>
                <a:cs typeface="Microsoft Sans Serif"/>
              </a:rPr>
              <a:t>sostienen</a:t>
            </a:r>
            <a:r>
              <a:rPr sz="1800" spc="-20" dirty="0">
                <a:latin typeface="Microsoft Sans Serif"/>
                <a:cs typeface="Microsoft Sans Serif"/>
              </a:rPr>
              <a:t> </a:t>
            </a:r>
            <a:r>
              <a:rPr sz="1800" spc="-10" dirty="0">
                <a:latin typeface="Microsoft Sans Serif"/>
                <a:cs typeface="Microsoft Sans Serif"/>
              </a:rPr>
              <a:t>sobre </a:t>
            </a:r>
            <a:r>
              <a:rPr sz="1800" dirty="0">
                <a:latin typeface="Microsoft Sans Serif"/>
                <a:cs typeface="Microsoft Sans Serif"/>
              </a:rPr>
              <a:t>una estructura</a:t>
            </a:r>
            <a:r>
              <a:rPr sz="1800" spc="-10" dirty="0">
                <a:latin typeface="Microsoft Sans Serif"/>
                <a:cs typeface="Microsoft Sans Serif"/>
              </a:rPr>
              <a:t> </a:t>
            </a:r>
            <a:r>
              <a:rPr sz="1800" dirty="0">
                <a:latin typeface="Microsoft Sans Serif"/>
                <a:cs typeface="Microsoft Sans Serif"/>
              </a:rPr>
              <a:t>puente</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extiende</a:t>
            </a:r>
            <a:r>
              <a:rPr sz="1800" spc="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través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mesa.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98425">
              <a:lnSpc>
                <a:spcPct val="100000"/>
              </a:lnSpc>
            </a:pPr>
            <a:r>
              <a:rPr sz="1800" dirty="0">
                <a:latin typeface="Microsoft Sans Serif"/>
                <a:cs typeface="Microsoft Sans Serif"/>
              </a:rPr>
              <a:t>Fresas</a:t>
            </a:r>
            <a:r>
              <a:rPr sz="1800" spc="-20" dirty="0">
                <a:latin typeface="Microsoft Sans Serif"/>
                <a:cs typeface="Microsoft Sans Serif"/>
              </a:rPr>
              <a:t> </a:t>
            </a:r>
            <a:r>
              <a:rPr sz="1800" dirty="0">
                <a:latin typeface="Microsoft Sans Serif"/>
                <a:cs typeface="Microsoft Sans Serif"/>
              </a:rPr>
              <a:t>trazadoras:</a:t>
            </a:r>
            <a:r>
              <a:rPr sz="1800" spc="-10"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fresa</a:t>
            </a:r>
            <a:r>
              <a:rPr sz="1800" spc="-25" dirty="0">
                <a:latin typeface="Microsoft Sans Serif"/>
                <a:cs typeface="Microsoft Sans Serif"/>
              </a:rPr>
              <a:t> </a:t>
            </a:r>
            <a:r>
              <a:rPr sz="1800" dirty="0">
                <a:latin typeface="Microsoft Sans Serif"/>
                <a:cs typeface="Microsoft Sans Serif"/>
              </a:rPr>
              <a:t>trazadora,</a:t>
            </a:r>
            <a:r>
              <a:rPr sz="1800" spc="-10" dirty="0">
                <a:latin typeface="Microsoft Sans Serif"/>
                <a:cs typeface="Microsoft Sans Serif"/>
              </a:rPr>
              <a:t> </a:t>
            </a:r>
            <a:r>
              <a:rPr sz="1800" dirty="0">
                <a:latin typeface="Microsoft Sans Serif"/>
                <a:cs typeface="Microsoft Sans Serif"/>
              </a:rPr>
              <a:t>también</a:t>
            </a:r>
            <a:r>
              <a:rPr sz="1800" spc="-10" dirty="0">
                <a:latin typeface="Microsoft Sans Serif"/>
                <a:cs typeface="Microsoft Sans Serif"/>
              </a:rPr>
              <a:t> </a:t>
            </a:r>
            <a:r>
              <a:rPr sz="1800" dirty="0">
                <a:latin typeface="Microsoft Sans Serif"/>
                <a:cs typeface="Microsoft Sans Serif"/>
              </a:rPr>
              <a:t>llamada</a:t>
            </a:r>
            <a:r>
              <a:rPr sz="1800" spc="-5" dirty="0">
                <a:latin typeface="Microsoft Sans Serif"/>
                <a:cs typeface="Microsoft Sans Serif"/>
              </a:rPr>
              <a:t> </a:t>
            </a:r>
            <a:r>
              <a:rPr sz="1800" dirty="0">
                <a:latin typeface="Microsoft Sans Serif"/>
                <a:cs typeface="Microsoft Sans Serif"/>
              </a:rPr>
              <a:t>fresa</a:t>
            </a:r>
            <a:r>
              <a:rPr sz="1800" spc="-25" dirty="0">
                <a:latin typeface="Microsoft Sans Serif"/>
                <a:cs typeface="Microsoft Sans Serif"/>
              </a:rPr>
              <a:t> </a:t>
            </a:r>
            <a:r>
              <a:rPr sz="1800" dirty="0">
                <a:latin typeface="Microsoft Sans Serif"/>
                <a:cs typeface="Microsoft Sans Serif"/>
              </a:rPr>
              <a:t>perfiladora,</a:t>
            </a:r>
            <a:r>
              <a:rPr sz="1800" spc="-10" dirty="0">
                <a:latin typeface="Microsoft Sans Serif"/>
                <a:cs typeface="Microsoft Sans Serif"/>
              </a:rPr>
              <a:t> </a:t>
            </a:r>
            <a:r>
              <a:rPr sz="1800" spc="-20" dirty="0">
                <a:latin typeface="Microsoft Sans Serif"/>
                <a:cs typeface="Microsoft Sans Serif"/>
              </a:rPr>
              <a:t>está </a:t>
            </a:r>
            <a:r>
              <a:rPr sz="1800" dirty="0">
                <a:latin typeface="Microsoft Sans Serif"/>
                <a:cs typeface="Microsoft Sans Serif"/>
              </a:rPr>
              <a:t>diseñada</a:t>
            </a:r>
            <a:r>
              <a:rPr sz="1800" spc="5" dirty="0">
                <a:latin typeface="Microsoft Sans Serif"/>
                <a:cs typeface="Microsoft Sans Serif"/>
              </a:rPr>
              <a:t> </a:t>
            </a:r>
            <a:r>
              <a:rPr sz="1800" dirty="0">
                <a:latin typeface="Microsoft Sans Serif"/>
                <a:cs typeface="Microsoft Sans Serif"/>
              </a:rPr>
              <a:t>para reproducir</a:t>
            </a:r>
            <a:r>
              <a:rPr sz="1800" spc="5" dirty="0">
                <a:latin typeface="Microsoft Sans Serif"/>
                <a:cs typeface="Microsoft Sans Serif"/>
              </a:rPr>
              <a:t> </a:t>
            </a:r>
            <a:r>
              <a:rPr sz="1800" dirty="0">
                <a:latin typeface="Microsoft Sans Serif"/>
                <a:cs typeface="Microsoft Sans Serif"/>
              </a:rPr>
              <a:t>una geometría irregular</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parte</a:t>
            </a:r>
            <a:r>
              <a:rPr sz="1800" spc="-10" dirty="0">
                <a:latin typeface="Microsoft Sans Serif"/>
                <a:cs typeface="Microsoft Sans Serif"/>
              </a:rPr>
              <a:t> </a:t>
            </a:r>
            <a:r>
              <a:rPr sz="1800" dirty="0">
                <a:latin typeface="Microsoft Sans Serif"/>
                <a:cs typeface="Microsoft Sans Serif"/>
              </a:rPr>
              <a:t>creada</a:t>
            </a:r>
            <a:r>
              <a:rPr sz="1800" spc="-5" dirty="0">
                <a:latin typeface="Microsoft Sans Serif"/>
                <a:cs typeface="Microsoft Sans Serif"/>
              </a:rPr>
              <a:t> </a:t>
            </a:r>
            <a:r>
              <a:rPr sz="1800" dirty="0">
                <a:latin typeface="Microsoft Sans Serif"/>
                <a:cs typeface="Microsoft Sans Serif"/>
              </a:rPr>
              <a:t>sobre una </a:t>
            </a:r>
            <a:r>
              <a:rPr sz="1800" spc="-10" dirty="0">
                <a:latin typeface="Microsoft Sans Serif"/>
                <a:cs typeface="Microsoft Sans Serif"/>
              </a:rPr>
              <a:t>plantilla. </a:t>
            </a:r>
            <a:r>
              <a:rPr sz="1800" dirty="0">
                <a:latin typeface="Microsoft Sans Serif"/>
                <a:cs typeface="Microsoft Sans Serif"/>
              </a:rPr>
              <a:t>Un</a:t>
            </a:r>
            <a:r>
              <a:rPr sz="1800" spc="-35" dirty="0">
                <a:latin typeface="Microsoft Sans Serif"/>
                <a:cs typeface="Microsoft Sans Serif"/>
              </a:rPr>
              <a:t> </a:t>
            </a:r>
            <a:r>
              <a:rPr sz="1800" dirty="0">
                <a:latin typeface="Microsoft Sans Serif"/>
                <a:cs typeface="Microsoft Sans Serif"/>
              </a:rPr>
              <a:t>estilete</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prueba</a:t>
            </a:r>
            <a:r>
              <a:rPr sz="1800" spc="-5" dirty="0">
                <a:latin typeface="Microsoft Sans Serif"/>
                <a:cs typeface="Microsoft Sans Serif"/>
              </a:rPr>
              <a:t> </a:t>
            </a:r>
            <a:r>
              <a:rPr sz="1800" dirty="0">
                <a:latin typeface="Microsoft Sans Serif"/>
                <a:cs typeface="Microsoft Sans Serif"/>
              </a:rPr>
              <a:t>controlado</a:t>
            </a:r>
            <a:r>
              <a:rPr sz="1800" spc="-20"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avance</a:t>
            </a:r>
            <a:r>
              <a:rPr sz="1800" spc="-20" dirty="0">
                <a:latin typeface="Microsoft Sans Serif"/>
                <a:cs typeface="Microsoft Sans Serif"/>
              </a:rPr>
              <a:t> </a:t>
            </a:r>
            <a:r>
              <a:rPr sz="1800" dirty="0">
                <a:latin typeface="Microsoft Sans Serif"/>
                <a:cs typeface="Microsoft Sans Serif"/>
              </a:rPr>
              <a:t>manual</a:t>
            </a:r>
            <a:r>
              <a:rPr sz="1800" spc="-15" dirty="0">
                <a:latin typeface="Microsoft Sans Serif"/>
                <a:cs typeface="Microsoft Sans Serif"/>
              </a:rPr>
              <a:t> </a:t>
            </a:r>
            <a:r>
              <a:rPr sz="1800" dirty="0">
                <a:latin typeface="Microsoft Sans Serif"/>
                <a:cs typeface="Microsoft Sans Serif"/>
              </a:rPr>
              <a:t>o</a:t>
            </a:r>
            <a:r>
              <a:rPr sz="1800" spc="-25" dirty="0">
                <a:latin typeface="Microsoft Sans Serif"/>
                <a:cs typeface="Microsoft Sans Serif"/>
              </a:rPr>
              <a:t> </a:t>
            </a:r>
            <a:r>
              <a:rPr sz="1800" dirty="0">
                <a:latin typeface="Microsoft Sans Serif"/>
                <a:cs typeface="Microsoft Sans Serif"/>
              </a:rPr>
              <a:t>automático</a:t>
            </a:r>
            <a:r>
              <a:rPr sz="1800" spc="-20" dirty="0">
                <a:latin typeface="Microsoft Sans Serif"/>
                <a:cs typeface="Microsoft Sans Serif"/>
              </a:rPr>
              <a:t> </a:t>
            </a:r>
            <a:r>
              <a:rPr sz="1800" dirty="0">
                <a:latin typeface="Microsoft Sans Serif"/>
                <a:cs typeface="Microsoft Sans Serif"/>
              </a:rPr>
              <a:t>sigue</a:t>
            </a:r>
            <a:r>
              <a:rPr sz="1800" spc="-2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spc="-10" dirty="0">
                <a:latin typeface="Microsoft Sans Serif"/>
                <a:cs typeface="Microsoft Sans Serif"/>
              </a:rPr>
              <a:t>plantilla, </a:t>
            </a:r>
            <a:r>
              <a:rPr sz="1800" dirty="0">
                <a:latin typeface="Microsoft Sans Serif"/>
                <a:cs typeface="Microsoft Sans Serif"/>
              </a:rPr>
              <a:t>mientras</a:t>
            </a:r>
            <a:r>
              <a:rPr sz="1800" spc="-1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cabezal</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fresado</a:t>
            </a:r>
            <a:r>
              <a:rPr sz="1800" spc="-35" dirty="0">
                <a:latin typeface="Microsoft Sans Serif"/>
                <a:cs typeface="Microsoft Sans Serif"/>
              </a:rPr>
              <a:t> </a:t>
            </a:r>
            <a:r>
              <a:rPr sz="1800" dirty="0">
                <a:latin typeface="Microsoft Sans Serif"/>
                <a:cs typeface="Microsoft Sans Serif"/>
              </a:rPr>
              <a:t>duplica</a:t>
            </a:r>
            <a:r>
              <a:rPr sz="1800" spc="-1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trayectoria del</a:t>
            </a:r>
            <a:r>
              <a:rPr sz="1800" spc="-15" dirty="0">
                <a:latin typeface="Microsoft Sans Serif"/>
                <a:cs typeface="Microsoft Sans Serif"/>
              </a:rPr>
              <a:t> </a:t>
            </a:r>
            <a:r>
              <a:rPr sz="1800" dirty="0">
                <a:latin typeface="Microsoft Sans Serif"/>
                <a:cs typeface="Microsoft Sans Serif"/>
              </a:rPr>
              <a:t>estilete</a:t>
            </a:r>
            <a:r>
              <a:rPr sz="1800" spc="-2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maquinar</a:t>
            </a:r>
            <a:r>
              <a:rPr sz="1800" spc="-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spc="-10" dirty="0">
                <a:latin typeface="Microsoft Sans Serif"/>
                <a:cs typeface="Microsoft Sans Serif"/>
              </a:rPr>
              <a:t>forma </a:t>
            </a:r>
            <a:r>
              <a:rPr sz="1800" dirty="0">
                <a:latin typeface="Microsoft Sans Serif"/>
                <a:cs typeface="Microsoft Sans Serif"/>
              </a:rPr>
              <a:t>deseada.</a:t>
            </a:r>
            <a:r>
              <a:rPr sz="1800" spc="-10"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máquinas</a:t>
            </a:r>
            <a:r>
              <a:rPr sz="1800" spc="-10" dirty="0">
                <a:latin typeface="Microsoft Sans Serif"/>
                <a:cs typeface="Microsoft Sans Serif"/>
              </a:rPr>
              <a:t> </a:t>
            </a:r>
            <a:r>
              <a:rPr sz="1800" dirty="0">
                <a:latin typeface="Microsoft Sans Serif"/>
                <a:cs typeface="Microsoft Sans Serif"/>
              </a:rPr>
              <a:t>trazadoras</a:t>
            </a:r>
            <a:r>
              <a:rPr sz="1800" spc="-15"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pueden</a:t>
            </a:r>
            <a:r>
              <a:rPr sz="1800" spc="-5" dirty="0">
                <a:latin typeface="Microsoft Sans Serif"/>
                <a:cs typeface="Microsoft Sans Serif"/>
              </a:rPr>
              <a:t> </a:t>
            </a:r>
            <a:r>
              <a:rPr sz="1800" dirty="0">
                <a:latin typeface="Microsoft Sans Serif"/>
                <a:cs typeface="Microsoft Sans Serif"/>
              </a:rPr>
              <a:t>dividir</a:t>
            </a:r>
            <a:r>
              <a:rPr sz="1800" spc="-1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los</a:t>
            </a:r>
            <a:r>
              <a:rPr sz="1800" spc="-25" dirty="0">
                <a:latin typeface="Microsoft Sans Serif"/>
                <a:cs typeface="Microsoft Sans Serif"/>
              </a:rPr>
              <a:t> </a:t>
            </a:r>
            <a:r>
              <a:rPr sz="1800" dirty="0">
                <a:latin typeface="Microsoft Sans Serif"/>
                <a:cs typeface="Microsoft Sans Serif"/>
              </a:rPr>
              <a:t>siguientes </a:t>
            </a:r>
            <a:r>
              <a:rPr sz="1800" spc="-10" dirty="0">
                <a:latin typeface="Microsoft Sans Serif"/>
                <a:cs typeface="Microsoft Sans Serif"/>
              </a:rPr>
              <a:t>tipos: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303530" indent="-3175">
              <a:lnSpc>
                <a:spcPct val="100000"/>
              </a:lnSpc>
              <a:buSzPct val="94444"/>
              <a:buAutoNum type="arabicParenR"/>
              <a:tabLst>
                <a:tab pos="214629" algn="l"/>
              </a:tabLst>
            </a:pPr>
            <a:r>
              <a:rPr sz="1800" dirty="0">
                <a:latin typeface="Microsoft Sans Serif"/>
                <a:cs typeface="Microsoft Sans Serif"/>
              </a:rPr>
              <a:t>	trazado</a:t>
            </a:r>
            <a:r>
              <a:rPr sz="1800" spc="-15" dirty="0">
                <a:latin typeface="Microsoft Sans Serif"/>
                <a:cs typeface="Microsoft Sans Serif"/>
              </a:rPr>
              <a:t> </a:t>
            </a:r>
            <a:r>
              <a:rPr sz="1800" spc="-10" dirty="0">
                <a:latin typeface="Microsoft Sans Serif"/>
                <a:cs typeface="Microsoft Sans Serif"/>
              </a:rPr>
              <a:t>x-</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plantilla es</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forma</a:t>
            </a:r>
            <a:r>
              <a:rPr sz="1800" spc="-15" dirty="0">
                <a:latin typeface="Microsoft Sans Serif"/>
                <a:cs typeface="Microsoft Sans Serif"/>
              </a:rPr>
              <a:t> </a:t>
            </a:r>
            <a:r>
              <a:rPr sz="1800" dirty="0">
                <a:latin typeface="Microsoft Sans Serif"/>
                <a:cs typeface="Microsoft Sans Serif"/>
              </a:rPr>
              <a:t>plana</a:t>
            </a:r>
            <a:r>
              <a:rPr sz="1800" spc="-1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contorno</a:t>
            </a:r>
            <a:r>
              <a:rPr sz="1800" spc="-5"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spc="-10" dirty="0">
                <a:latin typeface="Microsoft Sans Serif"/>
                <a:cs typeface="Microsoft Sans Serif"/>
              </a:rPr>
              <a:t>perfila </a:t>
            </a:r>
            <a:r>
              <a:rPr sz="1800" dirty="0">
                <a:latin typeface="Microsoft Sans Serif"/>
                <a:cs typeface="Microsoft Sans Serif"/>
              </a:rPr>
              <a:t>usando un control</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dos</a:t>
            </a:r>
            <a:r>
              <a:rPr sz="1800" spc="-5" dirty="0">
                <a:latin typeface="Microsoft Sans Serif"/>
                <a:cs typeface="Microsoft Sans Serif"/>
              </a:rPr>
              <a:t> </a:t>
            </a:r>
            <a:r>
              <a:rPr sz="1800" spc="-20" dirty="0">
                <a:latin typeface="Microsoft Sans Serif"/>
                <a:cs typeface="Microsoft Sans Serif"/>
              </a:rPr>
              <a:t>ejes,</a:t>
            </a:r>
            <a:endParaRPr sz="1800">
              <a:latin typeface="Microsoft Sans Serif"/>
              <a:cs typeface="Microsoft Sans Serif"/>
            </a:endParaRPr>
          </a:p>
          <a:p>
            <a:pPr marL="12700" marR="311785" indent="-3175">
              <a:lnSpc>
                <a:spcPct val="100000"/>
              </a:lnSpc>
              <a:spcBef>
                <a:spcPts val="5"/>
              </a:spcBef>
              <a:buSzPct val="94444"/>
              <a:buAutoNum type="arabicParenR"/>
              <a:tabLst>
                <a:tab pos="214629" algn="l"/>
              </a:tabLst>
            </a:pPr>
            <a:r>
              <a:rPr sz="1800" dirty="0">
                <a:latin typeface="Microsoft Sans Serif"/>
                <a:cs typeface="Microsoft Sans Serif"/>
              </a:rPr>
              <a:t>	trazado</a:t>
            </a:r>
            <a:r>
              <a:rPr sz="1800" spc="-10" dirty="0">
                <a:latin typeface="Microsoft Sans Serif"/>
                <a:cs typeface="Microsoft Sans Serif"/>
              </a:rPr>
              <a:t> x-</a:t>
            </a:r>
            <a:r>
              <a:rPr sz="1800" spc="-25" dirty="0">
                <a:latin typeface="Microsoft Sans Serif"/>
                <a:cs typeface="Microsoft Sans Serif"/>
              </a:rPr>
              <a:t>y-</a:t>
            </a:r>
            <a:r>
              <a:rPr sz="1800" dirty="0">
                <a:latin typeface="Microsoft Sans Serif"/>
                <a:cs typeface="Microsoft Sans Serif"/>
              </a:rPr>
              <a:t>z,</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estilete</a:t>
            </a:r>
            <a:r>
              <a:rPr sz="1800" spc="-5" dirty="0">
                <a:latin typeface="Microsoft Sans Serif"/>
                <a:cs typeface="Microsoft Sans Serif"/>
              </a:rPr>
              <a:t> </a:t>
            </a:r>
            <a:r>
              <a:rPr sz="1800" dirty="0">
                <a:latin typeface="Microsoft Sans Serif"/>
                <a:cs typeface="Microsoft Sans Serif"/>
              </a:rPr>
              <a:t>sigue</a:t>
            </a:r>
            <a:r>
              <a:rPr sz="1800" spc="-10"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patrón</a:t>
            </a:r>
            <a:r>
              <a:rPr sz="1800" spc="-5" dirty="0">
                <a:latin typeface="Microsoft Sans Serif"/>
                <a:cs typeface="Microsoft Sans Serif"/>
              </a:rPr>
              <a:t> </a:t>
            </a:r>
            <a:r>
              <a:rPr sz="1800" dirty="0">
                <a:latin typeface="Microsoft Sans Serif"/>
                <a:cs typeface="Microsoft Sans Serif"/>
              </a:rPr>
              <a:t>tridimensional</a:t>
            </a:r>
            <a:r>
              <a:rPr sz="1800" spc="5" dirty="0">
                <a:latin typeface="Microsoft Sans Serif"/>
                <a:cs typeface="Microsoft Sans Serif"/>
              </a:rPr>
              <a:t> </a:t>
            </a:r>
            <a:r>
              <a:rPr sz="1800" dirty="0">
                <a:latin typeface="Microsoft Sans Serif"/>
                <a:cs typeface="Microsoft Sans Serif"/>
              </a:rPr>
              <a:t>usando</a:t>
            </a:r>
            <a:r>
              <a:rPr sz="1800" spc="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spc="-10" dirty="0">
                <a:latin typeface="Microsoft Sans Serif"/>
                <a:cs typeface="Microsoft Sans Serif"/>
              </a:rPr>
              <a:t>control </a:t>
            </a:r>
            <a:r>
              <a:rPr sz="1800" dirty="0">
                <a:latin typeface="Microsoft Sans Serif"/>
                <a:cs typeface="Microsoft Sans Serif"/>
              </a:rPr>
              <a:t>de tres</a:t>
            </a:r>
            <a:r>
              <a:rPr sz="1800" spc="20" dirty="0">
                <a:latin typeface="Microsoft Sans Serif"/>
                <a:cs typeface="Microsoft Sans Serif"/>
              </a:rPr>
              <a:t> </a:t>
            </a:r>
            <a:r>
              <a:rPr sz="1800" spc="-20" dirty="0">
                <a:latin typeface="Microsoft Sans Serif"/>
                <a:cs typeface="Microsoft Sans Serif"/>
              </a:rPr>
              <a:t>ejes.</a:t>
            </a:r>
            <a:endParaRPr sz="1800">
              <a:latin typeface="Microsoft Sans Serif"/>
              <a:cs typeface="Microsoft Sans Serif"/>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484378"/>
            <a:ext cx="8953500" cy="6061710"/>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CENTROS DE</a:t>
            </a:r>
            <a:r>
              <a:rPr sz="1800" spc="15" dirty="0">
                <a:latin typeface="Microsoft Sans Serif"/>
                <a:cs typeface="Microsoft Sans Serif"/>
              </a:rPr>
              <a:t> </a:t>
            </a:r>
            <a:r>
              <a:rPr sz="1800" dirty="0">
                <a:latin typeface="Microsoft Sans Serif"/>
                <a:cs typeface="Microsoft Sans Serif"/>
              </a:rPr>
              <a:t>MAQUINADO</a:t>
            </a:r>
            <a:r>
              <a:rPr sz="1800" spc="-20"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CENTROS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TORNEADO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362585">
              <a:lnSpc>
                <a:spcPct val="100000"/>
              </a:lnSpc>
            </a:pP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centro</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maquinado es</a:t>
            </a:r>
            <a:r>
              <a:rPr sz="1800" spc="-10"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máquina altamente</a:t>
            </a:r>
            <a:r>
              <a:rPr sz="1800" spc="-5" dirty="0">
                <a:latin typeface="Microsoft Sans Serif"/>
                <a:cs typeface="Microsoft Sans Serif"/>
              </a:rPr>
              <a:t> </a:t>
            </a:r>
            <a:r>
              <a:rPr sz="1800" dirty="0">
                <a:latin typeface="Microsoft Sans Serif"/>
                <a:cs typeface="Microsoft Sans Serif"/>
              </a:rPr>
              <a:t>automatizada</a:t>
            </a:r>
            <a:r>
              <a:rPr sz="1800" spc="-5" dirty="0">
                <a:latin typeface="Microsoft Sans Serif"/>
                <a:cs typeface="Microsoft Sans Serif"/>
              </a:rPr>
              <a:t> </a:t>
            </a:r>
            <a:r>
              <a:rPr sz="1800" dirty="0">
                <a:latin typeface="Microsoft Sans Serif"/>
                <a:cs typeface="Microsoft Sans Serif"/>
              </a:rPr>
              <a:t>capaz</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realizar </a:t>
            </a:r>
            <a:r>
              <a:rPr sz="1800" dirty="0">
                <a:latin typeface="Microsoft Sans Serif"/>
                <a:cs typeface="Microsoft Sans Serif"/>
              </a:rPr>
              <a:t>múltiples</a:t>
            </a:r>
            <a:r>
              <a:rPr sz="1800" spc="-30" dirty="0">
                <a:latin typeface="Microsoft Sans Serif"/>
                <a:cs typeface="Microsoft Sans Serif"/>
              </a:rPr>
              <a:t> </a:t>
            </a:r>
            <a:r>
              <a:rPr sz="1800" dirty="0">
                <a:latin typeface="Microsoft Sans Serif"/>
                <a:cs typeface="Microsoft Sans Serif"/>
              </a:rPr>
              <a:t>operaciones</a:t>
            </a:r>
            <a:r>
              <a:rPr sz="1800" spc="-5"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maquinado</a:t>
            </a:r>
            <a:r>
              <a:rPr sz="1800" spc="-30"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una</a:t>
            </a:r>
            <a:r>
              <a:rPr sz="1800" spc="-40" dirty="0">
                <a:latin typeface="Microsoft Sans Serif"/>
                <a:cs typeface="Microsoft Sans Serif"/>
              </a:rPr>
              <a:t> </a:t>
            </a:r>
            <a:r>
              <a:rPr sz="1800" dirty="0">
                <a:latin typeface="Microsoft Sans Serif"/>
                <a:cs typeface="Microsoft Sans Serif"/>
              </a:rPr>
              <a:t>instalación</a:t>
            </a:r>
            <a:r>
              <a:rPr sz="1800" spc="-20" dirty="0">
                <a:latin typeface="Microsoft Sans Serif"/>
                <a:cs typeface="Microsoft Sans Serif"/>
              </a:rPr>
              <a:t> </a:t>
            </a:r>
            <a:r>
              <a:rPr sz="1800" dirty="0">
                <a:latin typeface="Microsoft Sans Serif"/>
                <a:cs typeface="Microsoft Sans Serif"/>
              </a:rPr>
              <a:t>bajo</a:t>
            </a:r>
            <a:r>
              <a:rPr sz="1800" spc="-35" dirty="0">
                <a:latin typeface="Microsoft Sans Serif"/>
                <a:cs typeface="Microsoft Sans Serif"/>
              </a:rPr>
              <a:t> </a:t>
            </a:r>
            <a:r>
              <a:rPr sz="1800" dirty="0">
                <a:latin typeface="Microsoft Sans Serif"/>
                <a:cs typeface="Microsoft Sans Serif"/>
              </a:rPr>
              <a:t>CNC</a:t>
            </a:r>
            <a:r>
              <a:rPr sz="1800" spc="-30" dirty="0">
                <a:latin typeface="Microsoft Sans Serif"/>
                <a:cs typeface="Microsoft Sans Serif"/>
              </a:rPr>
              <a:t> </a:t>
            </a:r>
            <a:r>
              <a:rPr sz="1800" dirty="0">
                <a:latin typeface="Microsoft Sans Serif"/>
                <a:cs typeface="Microsoft Sans Serif"/>
              </a:rPr>
              <a:t>(control</a:t>
            </a:r>
            <a:r>
              <a:rPr sz="1800" spc="-30" dirty="0">
                <a:latin typeface="Microsoft Sans Serif"/>
                <a:cs typeface="Microsoft Sans Serif"/>
              </a:rPr>
              <a:t> </a:t>
            </a:r>
            <a:r>
              <a:rPr sz="1800" spc="-10" dirty="0">
                <a:latin typeface="Microsoft Sans Serif"/>
                <a:cs typeface="Microsoft Sans Serif"/>
              </a:rPr>
              <a:t>numérico </a:t>
            </a:r>
            <a:r>
              <a:rPr sz="1800" dirty="0">
                <a:latin typeface="Microsoft Sans Serif"/>
                <a:cs typeface="Microsoft Sans Serif"/>
              </a:rPr>
              <a:t>computarizado)</a:t>
            </a:r>
            <a:r>
              <a:rPr sz="1800" spc="-5"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mínima</a:t>
            </a:r>
            <a:r>
              <a:rPr sz="1800" spc="-25" dirty="0">
                <a:latin typeface="Microsoft Sans Serif"/>
                <a:cs typeface="Microsoft Sans Serif"/>
              </a:rPr>
              <a:t> </a:t>
            </a:r>
            <a:r>
              <a:rPr sz="1800" dirty="0">
                <a:latin typeface="Microsoft Sans Serif"/>
                <a:cs typeface="Microsoft Sans Serif"/>
              </a:rPr>
              <a:t>intervención</a:t>
            </a:r>
            <a:r>
              <a:rPr sz="1800" spc="-10" dirty="0">
                <a:latin typeface="Microsoft Sans Serif"/>
                <a:cs typeface="Microsoft Sans Serif"/>
              </a:rPr>
              <a:t> </a:t>
            </a:r>
            <a:r>
              <a:rPr sz="1800" dirty="0">
                <a:latin typeface="Microsoft Sans Serif"/>
                <a:cs typeface="Microsoft Sans Serif"/>
              </a:rPr>
              <a:t>humana.</a:t>
            </a:r>
            <a:r>
              <a:rPr sz="1800" spc="-10" dirty="0">
                <a:latin typeface="Microsoft Sans Serif"/>
                <a:cs typeface="Microsoft Sans Serif"/>
              </a:rPr>
              <a:t> </a:t>
            </a: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operaciones</a:t>
            </a:r>
            <a:r>
              <a:rPr sz="1800" spc="10" dirty="0">
                <a:latin typeface="Microsoft Sans Serif"/>
                <a:cs typeface="Microsoft Sans Serif"/>
              </a:rPr>
              <a:t> </a:t>
            </a:r>
            <a:r>
              <a:rPr sz="1800" dirty="0">
                <a:latin typeface="Microsoft Sans Serif"/>
                <a:cs typeface="Microsoft Sans Serif"/>
              </a:rPr>
              <a:t>típicas</a:t>
            </a:r>
            <a:r>
              <a:rPr sz="1800" spc="-25" dirty="0">
                <a:latin typeface="Microsoft Sans Serif"/>
                <a:cs typeface="Microsoft Sans Serif"/>
              </a:rPr>
              <a:t> son </a:t>
            </a:r>
            <a:r>
              <a:rPr sz="1800" dirty="0">
                <a:latin typeface="Microsoft Sans Serif"/>
                <a:cs typeface="Microsoft Sans Serif"/>
              </a:rPr>
              <a:t>aquellas</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usan</a:t>
            </a:r>
            <a:r>
              <a:rPr sz="1800" spc="-20" dirty="0">
                <a:latin typeface="Microsoft Sans Serif"/>
                <a:cs typeface="Microsoft Sans Serif"/>
              </a:rPr>
              <a:t> </a:t>
            </a:r>
            <a:r>
              <a:rPr sz="1800" dirty="0">
                <a:latin typeface="Microsoft Sans Serif"/>
                <a:cs typeface="Microsoft Sans Serif"/>
              </a:rPr>
              <a:t>herramientas</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rotatorio,</a:t>
            </a:r>
            <a:r>
              <a:rPr sz="1800" spc="-10" dirty="0">
                <a:latin typeface="Microsoft Sans Serif"/>
                <a:cs typeface="Microsoft Sans Serif"/>
              </a:rPr>
              <a:t> </a:t>
            </a:r>
            <a:r>
              <a:rPr sz="1800" dirty="0">
                <a:latin typeface="Microsoft Sans Serif"/>
                <a:cs typeface="Microsoft Sans Serif"/>
              </a:rPr>
              <a:t>como</a:t>
            </a:r>
            <a:r>
              <a:rPr sz="1800" spc="-25" dirty="0">
                <a:latin typeface="Microsoft Sans Serif"/>
                <a:cs typeface="Microsoft Sans Serif"/>
              </a:rPr>
              <a:t> </a:t>
            </a:r>
            <a:r>
              <a:rPr sz="1800" dirty="0">
                <a:latin typeface="Microsoft Sans Serif"/>
                <a:cs typeface="Microsoft Sans Serif"/>
              </a:rPr>
              <a:t>los</a:t>
            </a:r>
            <a:r>
              <a:rPr sz="1800" spc="-20" dirty="0">
                <a:latin typeface="Microsoft Sans Serif"/>
                <a:cs typeface="Microsoft Sans Serif"/>
              </a:rPr>
              <a:t> </a:t>
            </a:r>
            <a:r>
              <a:rPr sz="1800" dirty="0">
                <a:latin typeface="Microsoft Sans Serif"/>
                <a:cs typeface="Microsoft Sans Serif"/>
              </a:rPr>
              <a:t>cortadores</a:t>
            </a:r>
            <a:r>
              <a:rPr sz="1800" spc="-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spc="-10" dirty="0">
                <a:latin typeface="Microsoft Sans Serif"/>
                <a:cs typeface="Microsoft Sans Serif"/>
              </a:rPr>
              <a:t>brocas.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siguientes</a:t>
            </a:r>
            <a:r>
              <a:rPr sz="1800" spc="10" dirty="0">
                <a:latin typeface="Microsoft Sans Serif"/>
                <a:cs typeface="Microsoft Sans Serif"/>
              </a:rPr>
              <a:t> </a:t>
            </a:r>
            <a:r>
              <a:rPr sz="1800" dirty="0">
                <a:latin typeface="Microsoft Sans Serif"/>
                <a:cs typeface="Microsoft Sans Serif"/>
              </a:rPr>
              <a:t>características</a:t>
            </a:r>
            <a:r>
              <a:rPr sz="1800" spc="-10" dirty="0">
                <a:latin typeface="Microsoft Sans Serif"/>
                <a:cs typeface="Microsoft Sans Serif"/>
              </a:rPr>
              <a:t> </a:t>
            </a:r>
            <a:r>
              <a:rPr sz="1800" dirty="0">
                <a:latin typeface="Microsoft Sans Serif"/>
                <a:cs typeface="Microsoft Sans Serif"/>
              </a:rPr>
              <a:t>hacen</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estos</a:t>
            </a:r>
            <a:r>
              <a:rPr sz="1800" spc="-10" dirty="0">
                <a:latin typeface="Microsoft Sans Serif"/>
                <a:cs typeface="Microsoft Sans Serif"/>
              </a:rPr>
              <a:t> </a:t>
            </a:r>
            <a:r>
              <a:rPr sz="1800" dirty="0">
                <a:latin typeface="Microsoft Sans Serif"/>
                <a:cs typeface="Microsoft Sans Serif"/>
              </a:rPr>
              <a:t>centros</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maquinado</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máquina productiva: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nSpc>
                <a:spcPct val="100000"/>
              </a:lnSpc>
              <a:tabLst>
                <a:tab pos="3884929" algn="l"/>
              </a:tabLst>
            </a:pPr>
            <a:r>
              <a:rPr sz="1800" dirty="0">
                <a:latin typeface="Microsoft Sans Serif"/>
                <a:cs typeface="Microsoft Sans Serif"/>
              </a:rPr>
              <a:t>Cambio</a:t>
            </a:r>
            <a:r>
              <a:rPr sz="1800" spc="-35" dirty="0">
                <a:latin typeface="Microsoft Sans Serif"/>
                <a:cs typeface="Microsoft Sans Serif"/>
              </a:rPr>
              <a:t> </a:t>
            </a:r>
            <a:r>
              <a:rPr sz="1800" dirty="0">
                <a:latin typeface="Microsoft Sans Serif"/>
                <a:cs typeface="Microsoft Sans Serif"/>
              </a:rPr>
              <a:t>automático</a:t>
            </a:r>
            <a:r>
              <a:rPr sz="1800" spc="-2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herramientas.</a:t>
            </a:r>
            <a:r>
              <a:rPr sz="1800" dirty="0">
                <a:latin typeface="Microsoft Sans Serif"/>
                <a:cs typeface="Microsoft Sans Serif"/>
              </a:rPr>
              <a:t>	Para</a:t>
            </a:r>
            <a:r>
              <a:rPr sz="1800" spc="-25" dirty="0">
                <a:latin typeface="Microsoft Sans Serif"/>
                <a:cs typeface="Microsoft Sans Serif"/>
              </a:rPr>
              <a:t> </a:t>
            </a:r>
            <a:r>
              <a:rPr sz="1800" dirty="0">
                <a:latin typeface="Microsoft Sans Serif"/>
                <a:cs typeface="Microsoft Sans Serif"/>
              </a:rPr>
              <a:t>cambiar</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operación de</a:t>
            </a:r>
            <a:r>
              <a:rPr sz="1800" spc="-25" dirty="0">
                <a:latin typeface="Microsoft Sans Serif"/>
                <a:cs typeface="Microsoft Sans Serif"/>
              </a:rPr>
              <a:t> </a:t>
            </a:r>
            <a:r>
              <a:rPr sz="1800" dirty="0">
                <a:latin typeface="Microsoft Sans Serif"/>
                <a:cs typeface="Microsoft Sans Serif"/>
              </a:rPr>
              <a:t>maquinado</a:t>
            </a:r>
            <a:r>
              <a:rPr sz="1800" spc="10" dirty="0">
                <a:latin typeface="Microsoft Sans Serif"/>
                <a:cs typeface="Microsoft Sans Serif"/>
              </a:rPr>
              <a:t> </a:t>
            </a:r>
            <a:r>
              <a:rPr sz="1800" spc="-50" dirty="0">
                <a:latin typeface="Microsoft Sans Serif"/>
                <a:cs typeface="Microsoft Sans Serif"/>
              </a:rPr>
              <a:t>a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siguiente</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deben</a:t>
            </a:r>
            <a:r>
              <a:rPr sz="1800" spc="-10" dirty="0">
                <a:latin typeface="Microsoft Sans Serif"/>
                <a:cs typeface="Microsoft Sans Serif"/>
              </a:rPr>
              <a:t> </a:t>
            </a:r>
            <a:r>
              <a:rPr sz="1800" dirty="0">
                <a:latin typeface="Microsoft Sans Serif"/>
                <a:cs typeface="Microsoft Sans Serif"/>
              </a:rPr>
              <a:t>cambiar</a:t>
            </a:r>
            <a:r>
              <a:rPr sz="1800" spc="5" dirty="0">
                <a:latin typeface="Microsoft Sans Serif"/>
                <a:cs typeface="Microsoft Sans Serif"/>
              </a:rPr>
              <a:t> </a:t>
            </a:r>
            <a:r>
              <a:rPr sz="1800" dirty="0">
                <a:latin typeface="Microsoft Sans Serif"/>
                <a:cs typeface="Microsoft Sans Serif"/>
              </a:rPr>
              <a:t>las herramientas. Esto</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hace</a:t>
            </a:r>
            <a:r>
              <a:rPr sz="1800" spc="-1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centro</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maquinado por medio</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programa</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control numérico</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controla</a:t>
            </a:r>
            <a:r>
              <a:rPr sz="1800" spc="-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cambiador </a:t>
            </a:r>
            <a:r>
              <a:rPr sz="1800" dirty="0">
                <a:latin typeface="Microsoft Sans Serif"/>
                <a:cs typeface="Microsoft Sans Serif"/>
              </a:rPr>
              <a:t>automático</a:t>
            </a:r>
            <a:r>
              <a:rPr sz="1800" spc="-3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herramientas</a:t>
            </a:r>
            <a:r>
              <a:rPr sz="1800" spc="-15" dirty="0">
                <a:latin typeface="Microsoft Sans Serif"/>
                <a:cs typeface="Microsoft Sans Serif"/>
              </a:rPr>
              <a:t> </a:t>
            </a:r>
            <a:r>
              <a:rPr sz="1800" dirty="0">
                <a:latin typeface="Microsoft Sans Serif"/>
                <a:cs typeface="Microsoft Sans Serif"/>
              </a:rPr>
              <a:t>diseñado</a:t>
            </a:r>
            <a:r>
              <a:rPr sz="1800" spc="-20"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intercambiar</a:t>
            </a:r>
            <a:r>
              <a:rPr sz="1800" spc="-30" dirty="0">
                <a:latin typeface="Microsoft Sans Serif"/>
                <a:cs typeface="Microsoft Sans Serif"/>
              </a:rPr>
              <a:t> </a:t>
            </a:r>
            <a:r>
              <a:rPr sz="1800" dirty="0">
                <a:latin typeface="Microsoft Sans Serif"/>
                <a:cs typeface="Microsoft Sans Serif"/>
              </a:rPr>
              <a:t>cortadores</a:t>
            </a:r>
            <a:r>
              <a:rPr sz="1800" spc="-30" dirty="0">
                <a:latin typeface="Microsoft Sans Serif"/>
                <a:cs typeface="Microsoft Sans Serif"/>
              </a:rPr>
              <a:t> </a:t>
            </a:r>
            <a:r>
              <a:rPr sz="1800" dirty="0">
                <a:latin typeface="Microsoft Sans Serif"/>
                <a:cs typeface="Microsoft Sans Serif"/>
              </a:rPr>
              <a:t>entre</a:t>
            </a:r>
            <a:r>
              <a:rPr sz="1800" spc="-25" dirty="0">
                <a:latin typeface="Microsoft Sans Serif"/>
                <a:cs typeface="Microsoft Sans Serif"/>
              </a:rPr>
              <a:t> </a:t>
            </a:r>
            <a:r>
              <a:rPr sz="1800" dirty="0">
                <a:latin typeface="Microsoft Sans Serif"/>
                <a:cs typeface="Microsoft Sans Serif"/>
              </a:rPr>
              <a:t>los</a:t>
            </a:r>
            <a:r>
              <a:rPr sz="1800" spc="-35" dirty="0">
                <a:latin typeface="Microsoft Sans Serif"/>
                <a:cs typeface="Microsoft Sans Serif"/>
              </a:rPr>
              <a:t> </a:t>
            </a:r>
            <a:r>
              <a:rPr sz="1800" dirty="0">
                <a:latin typeface="Microsoft Sans Serif"/>
                <a:cs typeface="Microsoft Sans Serif"/>
              </a:rPr>
              <a:t>husillos</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máquina</a:t>
            </a:r>
            <a:r>
              <a:rPr sz="1800" spc="-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tambor</a:t>
            </a:r>
            <a:r>
              <a:rPr sz="1800" spc="-2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almacenamiento</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herramientas.</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capacidades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estos </a:t>
            </a:r>
            <a:r>
              <a:rPr sz="1800" dirty="0">
                <a:latin typeface="Microsoft Sans Serif"/>
                <a:cs typeface="Microsoft Sans Serif"/>
              </a:rPr>
              <a:t>tambores fluctúan</a:t>
            </a:r>
            <a:r>
              <a:rPr sz="1800" spc="-20"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lo</a:t>
            </a:r>
            <a:r>
              <a:rPr sz="1800" spc="-20" dirty="0">
                <a:latin typeface="Microsoft Sans Serif"/>
                <a:cs typeface="Microsoft Sans Serif"/>
              </a:rPr>
              <a:t> </a:t>
            </a:r>
            <a:r>
              <a:rPr sz="1800" dirty="0">
                <a:latin typeface="Microsoft Sans Serif"/>
                <a:cs typeface="Microsoft Sans Serif"/>
              </a:rPr>
              <a:t>general</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16</a:t>
            </a:r>
            <a:r>
              <a:rPr sz="1800" spc="-1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80</a:t>
            </a:r>
            <a:r>
              <a:rPr sz="1800" spc="-5" dirty="0">
                <a:latin typeface="Microsoft Sans Serif"/>
                <a:cs typeface="Microsoft Sans Serif"/>
              </a:rPr>
              <a:t> </a:t>
            </a:r>
            <a:r>
              <a:rPr sz="1800" dirty="0">
                <a:latin typeface="Microsoft Sans Serif"/>
                <a:cs typeface="Microsoft Sans Serif"/>
              </a:rPr>
              <a:t>herramientas de</a:t>
            </a:r>
            <a:r>
              <a:rPr sz="1800" spc="-5"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a:lnSpc>
                <a:spcPct val="100000"/>
              </a:lnSpc>
              <a:spcBef>
                <a:spcPts val="130"/>
              </a:spcBef>
            </a:pPr>
            <a:endParaRPr sz="1800">
              <a:latin typeface="Microsoft Sans Serif"/>
              <a:cs typeface="Microsoft Sans Serif"/>
            </a:endParaRPr>
          </a:p>
          <a:p>
            <a:pPr marL="12700" marR="57785">
              <a:lnSpc>
                <a:spcPct val="100000"/>
              </a:lnSpc>
              <a:tabLst>
                <a:tab pos="2590165" algn="l"/>
                <a:tab pos="4074795" algn="l"/>
              </a:tabLst>
            </a:pPr>
            <a:r>
              <a:rPr sz="1800" dirty="0">
                <a:latin typeface="Microsoft Sans Serif"/>
                <a:cs typeface="Microsoft Sans Serif"/>
              </a:rPr>
              <a:t>Paletas</a:t>
            </a:r>
            <a:r>
              <a:rPr sz="1800" spc="-10" dirty="0">
                <a:latin typeface="Microsoft Sans Serif"/>
                <a:cs typeface="Microsoft Sans Serif"/>
              </a:rPr>
              <a:t> </a:t>
            </a:r>
            <a:r>
              <a:rPr sz="1800" dirty="0">
                <a:latin typeface="Microsoft Sans Serif"/>
                <a:cs typeface="Microsoft Sans Serif"/>
              </a:rPr>
              <a:t>transportadoras.</a:t>
            </a:r>
            <a:r>
              <a:rPr sz="1800" spc="360" dirty="0">
                <a:latin typeface="Microsoft Sans Serif"/>
                <a:cs typeface="Microsoft Sans Serif"/>
              </a:rPr>
              <a:t> </a:t>
            </a:r>
            <a:r>
              <a:rPr sz="1800" dirty="0">
                <a:latin typeface="Microsoft Sans Serif"/>
                <a:cs typeface="Microsoft Sans Serif"/>
              </a:rPr>
              <a:t>Algunos</a:t>
            </a:r>
            <a:r>
              <a:rPr sz="1800" spc="5" dirty="0">
                <a:latin typeface="Microsoft Sans Serif"/>
                <a:cs typeface="Microsoft Sans Serif"/>
              </a:rPr>
              <a:t> </a:t>
            </a:r>
            <a:r>
              <a:rPr sz="1800" dirty="0">
                <a:latin typeface="Microsoft Sans Serif"/>
                <a:cs typeface="Microsoft Sans Serif"/>
              </a:rPr>
              <a:t>centros</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maquinado</a:t>
            </a:r>
            <a:r>
              <a:rPr sz="1800" spc="10" dirty="0">
                <a:latin typeface="Microsoft Sans Serif"/>
                <a:cs typeface="Microsoft Sans Serif"/>
              </a:rPr>
              <a:t> </a:t>
            </a:r>
            <a:r>
              <a:rPr sz="1800" dirty="0">
                <a:latin typeface="Microsoft Sans Serif"/>
                <a:cs typeface="Microsoft Sans Serif"/>
              </a:rPr>
              <a:t>están</a:t>
            </a:r>
            <a:r>
              <a:rPr sz="1800" spc="-15" dirty="0">
                <a:latin typeface="Microsoft Sans Serif"/>
                <a:cs typeface="Microsoft Sans Serif"/>
              </a:rPr>
              <a:t> </a:t>
            </a:r>
            <a:r>
              <a:rPr sz="1800" dirty="0">
                <a:latin typeface="Microsoft Sans Serif"/>
                <a:cs typeface="Microsoft Sans Serif"/>
              </a:rPr>
              <a:t>equipados con</a:t>
            </a:r>
            <a:r>
              <a:rPr sz="1800" spc="-15" dirty="0">
                <a:latin typeface="Microsoft Sans Serif"/>
                <a:cs typeface="Microsoft Sans Serif"/>
              </a:rPr>
              <a:t> </a:t>
            </a:r>
            <a:r>
              <a:rPr sz="1800" dirty="0">
                <a:latin typeface="Microsoft Sans Serif"/>
                <a:cs typeface="Microsoft Sans Serif"/>
              </a:rPr>
              <a:t>dos</a:t>
            </a:r>
            <a:r>
              <a:rPr sz="1800" spc="-15" dirty="0">
                <a:latin typeface="Microsoft Sans Serif"/>
                <a:cs typeface="Microsoft Sans Serif"/>
              </a:rPr>
              <a:t> </a:t>
            </a:r>
            <a:r>
              <a:rPr sz="1800" spc="-50" dirty="0">
                <a:latin typeface="Microsoft Sans Serif"/>
                <a:cs typeface="Microsoft Sans Serif"/>
              </a:rPr>
              <a:t>o </a:t>
            </a:r>
            <a:r>
              <a:rPr sz="1800" dirty="0">
                <a:latin typeface="Microsoft Sans Serif"/>
                <a:cs typeface="Microsoft Sans Serif"/>
              </a:rPr>
              <a:t>más</a:t>
            </a:r>
            <a:r>
              <a:rPr sz="1800" spc="-30" dirty="0">
                <a:latin typeface="Microsoft Sans Serif"/>
                <a:cs typeface="Microsoft Sans Serif"/>
              </a:rPr>
              <a:t> </a:t>
            </a:r>
            <a:r>
              <a:rPr sz="1800" dirty="0">
                <a:latin typeface="Microsoft Sans Serif"/>
                <a:cs typeface="Microsoft Sans Serif"/>
              </a:rPr>
              <a:t>paletas</a:t>
            </a:r>
            <a:r>
              <a:rPr sz="1800" spc="-15" dirty="0">
                <a:latin typeface="Microsoft Sans Serif"/>
                <a:cs typeface="Microsoft Sans Serif"/>
              </a:rPr>
              <a:t> </a:t>
            </a:r>
            <a:r>
              <a:rPr sz="1800" dirty="0">
                <a:latin typeface="Microsoft Sans Serif"/>
                <a:cs typeface="Microsoft Sans Serif"/>
              </a:rPr>
              <a:t>transportadoras</a:t>
            </a:r>
            <a:r>
              <a:rPr sz="1800" spc="-5" dirty="0">
                <a:latin typeface="Microsoft Sans Serif"/>
                <a:cs typeface="Microsoft Sans Serif"/>
              </a:rPr>
              <a:t> </a:t>
            </a:r>
            <a:r>
              <a:rPr sz="1800" dirty="0">
                <a:latin typeface="Microsoft Sans Serif"/>
                <a:cs typeface="Microsoft Sans Serif"/>
              </a:rPr>
              <a:t>que</a:t>
            </a:r>
            <a:r>
              <a:rPr sz="1800" spc="-25" dirty="0">
                <a:latin typeface="Microsoft Sans Serif"/>
                <a:cs typeface="Microsoft Sans Serif"/>
              </a:rPr>
              <a:t> </a:t>
            </a:r>
            <a:r>
              <a:rPr sz="1800" dirty="0">
                <a:latin typeface="Microsoft Sans Serif"/>
                <a:cs typeface="Microsoft Sans Serif"/>
              </a:rPr>
              <a:t>pueden</a:t>
            </a:r>
            <a:r>
              <a:rPr sz="1800" spc="-10" dirty="0">
                <a:latin typeface="Microsoft Sans Serif"/>
                <a:cs typeface="Microsoft Sans Serif"/>
              </a:rPr>
              <a:t> </a:t>
            </a:r>
            <a:r>
              <a:rPr sz="1800" dirty="0">
                <a:latin typeface="Microsoft Sans Serif"/>
                <a:cs typeface="Microsoft Sans Serif"/>
              </a:rPr>
              <a:t>transferir</a:t>
            </a:r>
            <a:r>
              <a:rPr sz="1800" spc="-25" dirty="0">
                <a:latin typeface="Microsoft Sans Serif"/>
                <a:cs typeface="Microsoft Sans Serif"/>
              </a:rPr>
              <a:t> </a:t>
            </a:r>
            <a:r>
              <a:rPr sz="1800" dirty="0">
                <a:latin typeface="Microsoft Sans Serif"/>
                <a:cs typeface="Microsoft Sans Serif"/>
              </a:rPr>
              <a:t>automáticamente</a:t>
            </a:r>
            <a:r>
              <a:rPr sz="1800" spc="-1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pieza</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trabajo </a:t>
            </a:r>
            <a:r>
              <a:rPr sz="1800" dirty="0">
                <a:latin typeface="Microsoft Sans Serif"/>
                <a:cs typeface="Microsoft Sans Serif"/>
              </a:rPr>
              <a:t>al</a:t>
            </a:r>
            <a:r>
              <a:rPr sz="1800" spc="-20" dirty="0">
                <a:latin typeface="Microsoft Sans Serif"/>
                <a:cs typeface="Microsoft Sans Serif"/>
              </a:rPr>
              <a:t> </a:t>
            </a:r>
            <a:r>
              <a:rPr sz="1800" dirty="0">
                <a:latin typeface="Microsoft Sans Serif"/>
                <a:cs typeface="Microsoft Sans Serif"/>
              </a:rPr>
              <a:t>husillo de</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spc="-10" dirty="0">
                <a:latin typeface="Microsoft Sans Serif"/>
                <a:cs typeface="Microsoft Sans Serif"/>
              </a:rPr>
              <a:t>máquina.</a:t>
            </a:r>
            <a:r>
              <a:rPr sz="1800" dirty="0">
                <a:latin typeface="Microsoft Sans Serif"/>
                <a:cs typeface="Microsoft Sans Serif"/>
              </a:rPr>
              <a:t>	Con</a:t>
            </a:r>
            <a:r>
              <a:rPr sz="1800" spc="-25" dirty="0">
                <a:latin typeface="Microsoft Sans Serif"/>
                <a:cs typeface="Microsoft Sans Serif"/>
              </a:rPr>
              <a:t> </a:t>
            </a:r>
            <a:r>
              <a:rPr sz="1800" dirty="0">
                <a:latin typeface="Microsoft Sans Serif"/>
                <a:cs typeface="Microsoft Sans Serif"/>
              </a:rPr>
              <a:t>dos</a:t>
            </a:r>
            <a:r>
              <a:rPr sz="1800" spc="-5" dirty="0">
                <a:latin typeface="Microsoft Sans Serif"/>
                <a:cs typeface="Microsoft Sans Serif"/>
              </a:rPr>
              <a:t> </a:t>
            </a:r>
            <a:r>
              <a:rPr sz="1800" dirty="0">
                <a:latin typeface="Microsoft Sans Serif"/>
                <a:cs typeface="Microsoft Sans Serif"/>
              </a:rPr>
              <a:t>paletas,</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operador</a:t>
            </a:r>
            <a:r>
              <a:rPr sz="1800" spc="-5" dirty="0">
                <a:latin typeface="Microsoft Sans Serif"/>
                <a:cs typeface="Microsoft Sans Serif"/>
              </a:rPr>
              <a:t> </a:t>
            </a:r>
            <a:r>
              <a:rPr sz="1800" dirty="0">
                <a:latin typeface="Microsoft Sans Serif"/>
                <a:cs typeface="Microsoft Sans Serif"/>
              </a:rPr>
              <a:t>puede descargar las</a:t>
            </a:r>
            <a:r>
              <a:rPr sz="1800" spc="-20" dirty="0">
                <a:latin typeface="Microsoft Sans Serif"/>
                <a:cs typeface="Microsoft Sans Serif"/>
              </a:rPr>
              <a:t> </a:t>
            </a:r>
            <a:r>
              <a:rPr sz="1800" spc="-10" dirty="0">
                <a:latin typeface="Microsoft Sans Serif"/>
                <a:cs typeface="Microsoft Sans Serif"/>
              </a:rPr>
              <a:t>partes </a:t>
            </a:r>
            <a:r>
              <a:rPr sz="1800" dirty="0">
                <a:latin typeface="Microsoft Sans Serif"/>
                <a:cs typeface="Microsoft Sans Serif"/>
              </a:rPr>
              <a:t>previamente</a:t>
            </a:r>
            <a:r>
              <a:rPr sz="1800" spc="-15" dirty="0">
                <a:latin typeface="Microsoft Sans Serif"/>
                <a:cs typeface="Microsoft Sans Serif"/>
              </a:rPr>
              <a:t> </a:t>
            </a:r>
            <a:r>
              <a:rPr sz="1800" dirty="0">
                <a:latin typeface="Microsoft Sans Serif"/>
                <a:cs typeface="Microsoft Sans Serif"/>
              </a:rPr>
              <a:t>maquinadas</a:t>
            </a:r>
            <a:r>
              <a:rPr sz="1800" spc="-15" dirty="0">
                <a:latin typeface="Microsoft Sans Serif"/>
                <a:cs typeface="Microsoft Sans Serif"/>
              </a:rPr>
              <a:t> </a:t>
            </a:r>
            <a:r>
              <a:rPr sz="1800" dirty="0">
                <a:latin typeface="Microsoft Sans Serif"/>
                <a:cs typeface="Microsoft Sans Serif"/>
              </a:rPr>
              <a:t>y</a:t>
            </a:r>
            <a:r>
              <a:rPr sz="1800" spc="-35" dirty="0">
                <a:latin typeface="Microsoft Sans Serif"/>
                <a:cs typeface="Microsoft Sans Serif"/>
              </a:rPr>
              <a:t> </a:t>
            </a:r>
            <a:r>
              <a:rPr sz="1800" dirty="0">
                <a:latin typeface="Microsoft Sans Serif"/>
                <a:cs typeface="Microsoft Sans Serif"/>
              </a:rPr>
              <a:t>cargar</a:t>
            </a:r>
            <a:r>
              <a:rPr sz="1800" spc="-3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siguientes,</a:t>
            </a:r>
            <a:r>
              <a:rPr sz="1800" spc="-20" dirty="0">
                <a:latin typeface="Microsoft Sans Serif"/>
                <a:cs typeface="Microsoft Sans Serif"/>
              </a:rPr>
              <a:t> </a:t>
            </a:r>
            <a:r>
              <a:rPr sz="1800" dirty="0">
                <a:latin typeface="Microsoft Sans Serif"/>
                <a:cs typeface="Microsoft Sans Serif"/>
              </a:rPr>
              <a:t>mientras</a:t>
            </a:r>
            <a:r>
              <a:rPr sz="1800" spc="-25" dirty="0">
                <a:latin typeface="Microsoft Sans Serif"/>
                <a:cs typeface="Microsoft Sans Serif"/>
              </a:rPr>
              <a:t> </a:t>
            </a:r>
            <a:r>
              <a:rPr sz="1800" dirty="0">
                <a:latin typeface="Microsoft Sans Serif"/>
                <a:cs typeface="Microsoft Sans Serif"/>
              </a:rPr>
              <a:t>la</a:t>
            </a:r>
            <a:r>
              <a:rPr sz="1800" spc="-40" dirty="0">
                <a:latin typeface="Microsoft Sans Serif"/>
                <a:cs typeface="Microsoft Sans Serif"/>
              </a:rPr>
              <a:t> </a:t>
            </a:r>
            <a:r>
              <a:rPr sz="1800" dirty="0">
                <a:latin typeface="Microsoft Sans Serif"/>
                <a:cs typeface="Microsoft Sans Serif"/>
              </a:rPr>
              <a:t>máquina</a:t>
            </a:r>
            <a:r>
              <a:rPr sz="1800" spc="-25" dirty="0">
                <a:latin typeface="Microsoft Sans Serif"/>
                <a:cs typeface="Microsoft Sans Serif"/>
              </a:rPr>
              <a:t> </a:t>
            </a:r>
            <a:r>
              <a:rPr sz="1800" dirty="0">
                <a:latin typeface="Microsoft Sans Serif"/>
                <a:cs typeface="Microsoft Sans Serif"/>
              </a:rPr>
              <a:t>herramienta</a:t>
            </a:r>
            <a:r>
              <a:rPr sz="1800" spc="-25" dirty="0">
                <a:latin typeface="Microsoft Sans Serif"/>
                <a:cs typeface="Microsoft Sans Serif"/>
              </a:rPr>
              <a:t> se </a:t>
            </a:r>
            <a:r>
              <a:rPr sz="1800" dirty="0">
                <a:latin typeface="Microsoft Sans Serif"/>
                <a:cs typeface="Microsoft Sans Serif"/>
              </a:rPr>
              <a:t>encarga de</a:t>
            </a:r>
            <a:r>
              <a:rPr sz="1800" spc="-5" dirty="0">
                <a:latin typeface="Microsoft Sans Serif"/>
                <a:cs typeface="Microsoft Sans Serif"/>
              </a:rPr>
              <a:t> </a:t>
            </a:r>
            <a:r>
              <a:rPr sz="1800" dirty="0">
                <a:latin typeface="Microsoft Sans Serif"/>
                <a:cs typeface="Microsoft Sans Serif"/>
              </a:rPr>
              <a:t>maquinar</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parte</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spc="-10" dirty="0">
                <a:latin typeface="Microsoft Sans Serif"/>
                <a:cs typeface="Microsoft Sans Serif"/>
              </a:rPr>
              <a:t>tumo.</a:t>
            </a:r>
            <a:r>
              <a:rPr sz="1800" dirty="0">
                <a:latin typeface="Microsoft Sans Serif"/>
                <a:cs typeface="Microsoft Sans Serif"/>
              </a:rPr>
              <a:t>	Esto</a:t>
            </a:r>
            <a:r>
              <a:rPr sz="1800" spc="-30" dirty="0">
                <a:latin typeface="Microsoft Sans Serif"/>
                <a:cs typeface="Microsoft Sans Serif"/>
              </a:rPr>
              <a:t> </a:t>
            </a:r>
            <a:r>
              <a:rPr sz="1800" dirty="0">
                <a:latin typeface="Microsoft Sans Serif"/>
                <a:cs typeface="Microsoft Sans Serif"/>
              </a:rPr>
              <a:t>reduce</a:t>
            </a:r>
            <a:r>
              <a:rPr sz="1800" spc="-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tiempo</a:t>
            </a:r>
            <a:r>
              <a:rPr sz="1800" spc="-10" dirty="0">
                <a:latin typeface="Microsoft Sans Serif"/>
                <a:cs typeface="Microsoft Sans Serif"/>
              </a:rPr>
              <a:t> </a:t>
            </a:r>
            <a:r>
              <a:rPr sz="1800" dirty="0">
                <a:latin typeface="Microsoft Sans Serif"/>
                <a:cs typeface="Microsoft Sans Serif"/>
              </a:rPr>
              <a:t>no</a:t>
            </a:r>
            <a:r>
              <a:rPr sz="1800" spc="-5" dirty="0">
                <a:latin typeface="Microsoft Sans Serif"/>
                <a:cs typeface="Microsoft Sans Serif"/>
              </a:rPr>
              <a:t> </a:t>
            </a:r>
            <a:r>
              <a:rPr sz="1800" dirty="0">
                <a:latin typeface="Microsoft Sans Serif"/>
                <a:cs typeface="Microsoft Sans Serif"/>
              </a:rPr>
              <a:t>productivo en</a:t>
            </a:r>
            <a:r>
              <a:rPr sz="1800" spc="-25" dirty="0">
                <a:latin typeface="Microsoft Sans Serif"/>
                <a:cs typeface="Microsoft Sans Serif"/>
              </a:rPr>
              <a:t> la </a:t>
            </a:r>
            <a:r>
              <a:rPr sz="1800" spc="-10" dirty="0">
                <a:latin typeface="Microsoft Sans Serif"/>
                <a:cs typeface="Microsoft Sans Serif"/>
              </a:rPr>
              <a:t>máquina.</a:t>
            </a:r>
            <a:endParaRPr sz="1800">
              <a:latin typeface="Microsoft Sans Serif"/>
              <a:cs typeface="Microsoft Sans Serif"/>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47625"/>
            <a:ext cx="8911590" cy="4141470"/>
          </a:xfrm>
          <a:prstGeom prst="rect">
            <a:avLst/>
          </a:prstGeom>
        </p:spPr>
        <p:txBody>
          <a:bodyPr vert="horz" wrap="square" lIns="0" tIns="12700" rIns="0" bIns="0" rtlCol="0">
            <a:spAutoFit/>
          </a:bodyPr>
          <a:lstStyle/>
          <a:p>
            <a:pPr marL="12700" marR="15240">
              <a:lnSpc>
                <a:spcPct val="100000"/>
              </a:lnSpc>
              <a:spcBef>
                <a:spcPts val="100"/>
              </a:spcBef>
              <a:tabLst>
                <a:tab pos="5078095" algn="l"/>
              </a:tabLst>
            </a:pPr>
            <a:r>
              <a:rPr sz="1800" dirty="0">
                <a:latin typeface="Microsoft Sans Serif"/>
                <a:cs typeface="Microsoft Sans Serif"/>
              </a:rPr>
              <a:t>Posicionado automático</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partes</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trabajo.</a:t>
            </a:r>
            <a:r>
              <a:rPr sz="1800" dirty="0">
                <a:latin typeface="Microsoft Sans Serif"/>
                <a:cs typeface="Microsoft Sans Serif"/>
              </a:rPr>
              <a:t>	Muchos centros</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maquinado</a:t>
            </a:r>
            <a:r>
              <a:rPr sz="1800" spc="20" dirty="0">
                <a:latin typeface="Microsoft Sans Serif"/>
                <a:cs typeface="Microsoft Sans Serif"/>
              </a:rPr>
              <a:t> </a:t>
            </a:r>
            <a:r>
              <a:rPr sz="1800" spc="-10" dirty="0">
                <a:latin typeface="Microsoft Sans Serif"/>
                <a:cs typeface="Microsoft Sans Serif"/>
              </a:rPr>
              <a:t>tienen </a:t>
            </a:r>
            <a:r>
              <a:rPr sz="1800" dirty="0">
                <a:latin typeface="Microsoft Sans Serif"/>
                <a:cs typeface="Microsoft Sans Serif"/>
              </a:rPr>
              <a:t>más</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tres</a:t>
            </a:r>
            <a:r>
              <a:rPr sz="1800" spc="-10" dirty="0">
                <a:latin typeface="Microsoft Sans Serif"/>
                <a:cs typeface="Microsoft Sans Serif"/>
              </a:rPr>
              <a:t> </a:t>
            </a:r>
            <a:r>
              <a:rPr sz="1800" dirty="0">
                <a:latin typeface="Microsoft Sans Serif"/>
                <a:cs typeface="Microsoft Sans Serif"/>
              </a:rPr>
              <a:t>ejes.</a:t>
            </a:r>
            <a:r>
              <a:rPr sz="1800" spc="-10" dirty="0">
                <a:latin typeface="Microsoft Sans Serif"/>
                <a:cs typeface="Microsoft Sans Serif"/>
              </a:rPr>
              <a:t> </a:t>
            </a:r>
            <a:r>
              <a:rPr sz="1800" dirty="0">
                <a:latin typeface="Microsoft Sans Serif"/>
                <a:cs typeface="Microsoft Sans Serif"/>
              </a:rPr>
              <a:t>Uno de</a:t>
            </a:r>
            <a:r>
              <a:rPr sz="1800" spc="-20" dirty="0">
                <a:latin typeface="Microsoft Sans Serif"/>
                <a:cs typeface="Microsoft Sans Serif"/>
              </a:rPr>
              <a:t> </a:t>
            </a:r>
            <a:r>
              <a:rPr sz="1800" dirty="0">
                <a:latin typeface="Microsoft Sans Serif"/>
                <a:cs typeface="Microsoft Sans Serif"/>
              </a:rPr>
              <a:t>los ejes</a:t>
            </a:r>
            <a:r>
              <a:rPr sz="1800" spc="-10" dirty="0">
                <a:latin typeface="Microsoft Sans Serif"/>
                <a:cs typeface="Microsoft Sans Serif"/>
              </a:rPr>
              <a:t> </a:t>
            </a:r>
            <a:r>
              <a:rPr sz="1800" dirty="0">
                <a:latin typeface="Microsoft Sans Serif"/>
                <a:cs typeface="Microsoft Sans Serif"/>
              </a:rPr>
              <a:t>adicionales</a:t>
            </a:r>
            <a:r>
              <a:rPr sz="1800" spc="30"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diseña</a:t>
            </a:r>
            <a:r>
              <a:rPr sz="1800" spc="-5" dirty="0">
                <a:latin typeface="Microsoft Sans Serif"/>
                <a:cs typeface="Microsoft Sans Serif"/>
              </a:rPr>
              <a:t> </a:t>
            </a:r>
            <a:r>
              <a:rPr sz="1800" dirty="0">
                <a:latin typeface="Microsoft Sans Serif"/>
                <a:cs typeface="Microsoft Sans Serif"/>
              </a:rPr>
              <a:t>frecuentemente</a:t>
            </a:r>
            <a:r>
              <a:rPr sz="1800" spc="5" dirty="0">
                <a:latin typeface="Microsoft Sans Serif"/>
                <a:cs typeface="Microsoft Sans Serif"/>
              </a:rPr>
              <a:t> </a:t>
            </a:r>
            <a:r>
              <a:rPr sz="1800" dirty="0">
                <a:latin typeface="Microsoft Sans Serif"/>
                <a:cs typeface="Microsoft Sans Serif"/>
              </a:rPr>
              <a:t>como</a:t>
            </a:r>
            <a:r>
              <a:rPr sz="1800" spc="-20"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mesa</a:t>
            </a:r>
            <a:r>
              <a:rPr sz="1800" spc="-25" dirty="0">
                <a:latin typeface="Microsoft Sans Serif"/>
                <a:cs typeface="Microsoft Sans Serif"/>
              </a:rPr>
              <a:t> </a:t>
            </a:r>
            <a:r>
              <a:rPr sz="1800" dirty="0">
                <a:latin typeface="Microsoft Sans Serif"/>
                <a:cs typeface="Microsoft Sans Serif"/>
              </a:rPr>
              <a:t>rotatoria</a:t>
            </a:r>
            <a:r>
              <a:rPr sz="1800" spc="-10"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poner la</a:t>
            </a:r>
            <a:r>
              <a:rPr sz="1800" spc="-25" dirty="0">
                <a:latin typeface="Microsoft Sans Serif"/>
                <a:cs typeface="Microsoft Sans Serif"/>
              </a:rPr>
              <a:t> </a:t>
            </a:r>
            <a:r>
              <a:rPr sz="1800" dirty="0">
                <a:latin typeface="Microsoft Sans Serif"/>
                <a:cs typeface="Microsoft Sans Serif"/>
              </a:rPr>
              <a:t>parte</a:t>
            </a:r>
            <a:r>
              <a:rPr sz="1800" spc="-2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posición</a:t>
            </a:r>
            <a:r>
              <a:rPr sz="1800" spc="-15" dirty="0">
                <a:latin typeface="Microsoft Sans Serif"/>
                <a:cs typeface="Microsoft Sans Serif"/>
              </a:rPr>
              <a:t> </a:t>
            </a:r>
            <a:r>
              <a:rPr sz="1800" dirty="0">
                <a:latin typeface="Microsoft Sans Serif"/>
                <a:cs typeface="Microsoft Sans Serif"/>
              </a:rPr>
              <a:t>formando</a:t>
            </a:r>
            <a:r>
              <a:rPr sz="1800" spc="-10"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ángulo</a:t>
            </a:r>
            <a:r>
              <a:rPr sz="1800" spc="-20" dirty="0">
                <a:latin typeface="Microsoft Sans Serif"/>
                <a:cs typeface="Microsoft Sans Serif"/>
              </a:rPr>
              <a:t> </a:t>
            </a:r>
            <a:r>
              <a:rPr sz="1800" dirty="0">
                <a:latin typeface="Microsoft Sans Serif"/>
                <a:cs typeface="Microsoft Sans Serif"/>
              </a:rPr>
              <a:t>específico</a:t>
            </a:r>
            <a:r>
              <a:rPr sz="1800" spc="-10" dirty="0">
                <a:latin typeface="Microsoft Sans Serif"/>
                <a:cs typeface="Microsoft Sans Serif"/>
              </a:rPr>
              <a:t> </a:t>
            </a:r>
            <a:r>
              <a:rPr sz="1800" spc="-25" dirty="0">
                <a:latin typeface="Microsoft Sans Serif"/>
                <a:cs typeface="Microsoft Sans Serif"/>
              </a:rPr>
              <a:t>con </a:t>
            </a:r>
            <a:r>
              <a:rPr sz="1800" dirty="0">
                <a:latin typeface="Microsoft Sans Serif"/>
                <a:cs typeface="Microsoft Sans Serif"/>
              </a:rPr>
              <a:t>respecto</a:t>
            </a:r>
            <a:r>
              <a:rPr sz="1800" spc="-15" dirty="0">
                <a:latin typeface="Microsoft Sans Serif"/>
                <a:cs typeface="Microsoft Sans Serif"/>
              </a:rPr>
              <a:t> </a:t>
            </a:r>
            <a:r>
              <a:rPr sz="1800" dirty="0">
                <a:latin typeface="Microsoft Sans Serif"/>
                <a:cs typeface="Microsoft Sans Serif"/>
              </a:rPr>
              <a:t>al</a:t>
            </a:r>
            <a:r>
              <a:rPr sz="1800" spc="-35" dirty="0">
                <a:latin typeface="Microsoft Sans Serif"/>
                <a:cs typeface="Microsoft Sans Serif"/>
              </a:rPr>
              <a:t> </a:t>
            </a:r>
            <a:r>
              <a:rPr sz="1800" dirty="0">
                <a:latin typeface="Microsoft Sans Serif"/>
                <a:cs typeface="Microsoft Sans Serif"/>
              </a:rPr>
              <a:t>husillo. La</a:t>
            </a:r>
            <a:r>
              <a:rPr sz="1800" spc="-20" dirty="0">
                <a:latin typeface="Microsoft Sans Serif"/>
                <a:cs typeface="Microsoft Sans Serif"/>
              </a:rPr>
              <a:t> </a:t>
            </a:r>
            <a:r>
              <a:rPr sz="1800" dirty="0">
                <a:latin typeface="Microsoft Sans Serif"/>
                <a:cs typeface="Microsoft Sans Serif"/>
              </a:rPr>
              <a:t>mesa</a:t>
            </a:r>
            <a:r>
              <a:rPr sz="1800" spc="-30" dirty="0">
                <a:latin typeface="Microsoft Sans Serif"/>
                <a:cs typeface="Microsoft Sans Serif"/>
              </a:rPr>
              <a:t> </a:t>
            </a:r>
            <a:r>
              <a:rPr sz="1800" dirty="0">
                <a:latin typeface="Microsoft Sans Serif"/>
                <a:cs typeface="Microsoft Sans Serif"/>
              </a:rPr>
              <a:t>rotatoria</a:t>
            </a:r>
            <a:r>
              <a:rPr sz="1800" spc="-15" dirty="0">
                <a:latin typeface="Microsoft Sans Serif"/>
                <a:cs typeface="Microsoft Sans Serif"/>
              </a:rPr>
              <a:t> </a:t>
            </a:r>
            <a:r>
              <a:rPr sz="1800" dirty="0">
                <a:latin typeface="Microsoft Sans Serif"/>
                <a:cs typeface="Microsoft Sans Serif"/>
              </a:rPr>
              <a:t>permite</a:t>
            </a:r>
            <a:r>
              <a:rPr sz="1800" spc="-2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herramienta</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desempeñar</a:t>
            </a:r>
            <a:r>
              <a:rPr sz="1800" spc="-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en cuatro</a:t>
            </a:r>
            <a:r>
              <a:rPr sz="1800" spc="-5" dirty="0">
                <a:latin typeface="Microsoft Sans Serif"/>
                <a:cs typeface="Microsoft Sans Serif"/>
              </a:rPr>
              <a:t> </a:t>
            </a:r>
            <a:r>
              <a:rPr sz="1800" dirty="0">
                <a:latin typeface="Microsoft Sans Serif"/>
                <a:cs typeface="Microsoft Sans Serif"/>
              </a:rPr>
              <a:t>lados</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parte</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sola </a:t>
            </a:r>
            <a:r>
              <a:rPr sz="1800" spc="-10" dirty="0">
                <a:latin typeface="Microsoft Sans Serif"/>
                <a:cs typeface="Microsoft Sans Serif"/>
              </a:rPr>
              <a:t>instalación.</a:t>
            </a:r>
            <a:endParaRPr sz="1800">
              <a:latin typeface="Microsoft Sans Serif"/>
              <a:cs typeface="Microsoft Sans Serif"/>
            </a:endParaRPr>
          </a:p>
          <a:p>
            <a:pPr marL="12700" marR="266700">
              <a:lnSpc>
                <a:spcPct val="100000"/>
              </a:lnSpc>
            </a:pPr>
            <a:r>
              <a:rPr sz="1800" dirty="0">
                <a:latin typeface="Microsoft Sans Serif"/>
                <a:cs typeface="Microsoft Sans Serif"/>
              </a:rPr>
              <a:t>Los</a:t>
            </a:r>
            <a:r>
              <a:rPr sz="1800" spc="-35" dirty="0">
                <a:latin typeface="Microsoft Sans Serif"/>
                <a:cs typeface="Microsoft Sans Serif"/>
              </a:rPr>
              <a:t> </a:t>
            </a:r>
            <a:r>
              <a:rPr sz="1800" dirty="0">
                <a:latin typeface="Microsoft Sans Serif"/>
                <a:cs typeface="Microsoft Sans Serif"/>
              </a:rPr>
              <a:t>centros</a:t>
            </a:r>
            <a:r>
              <a:rPr sz="1800" spc="-2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maquinado</a:t>
            </a:r>
            <a:r>
              <a:rPr sz="1800" spc="-20"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clasifican</a:t>
            </a:r>
            <a:r>
              <a:rPr sz="1800" spc="-15"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horizontales,</a:t>
            </a:r>
            <a:r>
              <a:rPr sz="1800" spc="-5" dirty="0">
                <a:latin typeface="Microsoft Sans Serif"/>
                <a:cs typeface="Microsoft Sans Serif"/>
              </a:rPr>
              <a:t> </a:t>
            </a:r>
            <a:r>
              <a:rPr sz="1800" dirty="0">
                <a:latin typeface="Microsoft Sans Serif"/>
                <a:cs typeface="Microsoft Sans Serif"/>
              </a:rPr>
              <a:t>verticales</a:t>
            </a:r>
            <a:r>
              <a:rPr sz="1800" spc="-20" dirty="0">
                <a:latin typeface="Microsoft Sans Serif"/>
                <a:cs typeface="Microsoft Sans Serif"/>
              </a:rPr>
              <a:t> </a:t>
            </a:r>
            <a:r>
              <a:rPr sz="1800" dirty="0">
                <a:latin typeface="Microsoft Sans Serif"/>
                <a:cs typeface="Microsoft Sans Serif"/>
              </a:rPr>
              <a:t>o</a:t>
            </a:r>
            <a:r>
              <a:rPr sz="1800" spc="-30" dirty="0">
                <a:latin typeface="Microsoft Sans Serif"/>
                <a:cs typeface="Microsoft Sans Serif"/>
              </a:rPr>
              <a:t> </a:t>
            </a:r>
            <a:r>
              <a:rPr sz="1800" dirty="0">
                <a:latin typeface="Microsoft Sans Serif"/>
                <a:cs typeface="Microsoft Sans Serif"/>
              </a:rPr>
              <a:t>universales.</a:t>
            </a:r>
            <a:r>
              <a:rPr sz="1800" spc="-1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designación se</a:t>
            </a:r>
            <a:r>
              <a:rPr sz="1800" spc="-25" dirty="0">
                <a:latin typeface="Microsoft Sans Serif"/>
                <a:cs typeface="Microsoft Sans Serif"/>
              </a:rPr>
              <a:t> </a:t>
            </a:r>
            <a:r>
              <a:rPr sz="1800" dirty="0">
                <a:latin typeface="Microsoft Sans Serif"/>
                <a:cs typeface="Microsoft Sans Serif"/>
              </a:rPr>
              <a:t>refiere</a:t>
            </a:r>
            <a:r>
              <a:rPr sz="1800" spc="-35"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orientación</a:t>
            </a:r>
            <a:r>
              <a:rPr sz="1800" spc="-10"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dirty="0">
                <a:latin typeface="Microsoft Sans Serif"/>
                <a:cs typeface="Microsoft Sans Serif"/>
              </a:rPr>
              <a:t>husillo.</a:t>
            </a:r>
            <a:r>
              <a:rPr sz="1800" spc="5" dirty="0">
                <a:latin typeface="Microsoft Sans Serif"/>
                <a:cs typeface="Microsoft Sans Serif"/>
              </a:rPr>
              <a:t> </a:t>
            </a:r>
            <a:r>
              <a:rPr sz="1800" dirty="0">
                <a:latin typeface="Microsoft Sans Serif"/>
                <a:cs typeface="Microsoft Sans Serif"/>
              </a:rPr>
              <a:t>Los</a:t>
            </a:r>
            <a:r>
              <a:rPr sz="1800" spc="-25" dirty="0">
                <a:latin typeface="Microsoft Sans Serif"/>
                <a:cs typeface="Microsoft Sans Serif"/>
              </a:rPr>
              <a:t> </a:t>
            </a:r>
            <a:r>
              <a:rPr sz="1800" dirty="0">
                <a:latin typeface="Microsoft Sans Serif"/>
                <a:cs typeface="Microsoft Sans Serif"/>
              </a:rPr>
              <a:t>centros</a:t>
            </a:r>
            <a:r>
              <a:rPr sz="1800" spc="-2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maquinado </a:t>
            </a:r>
            <a:r>
              <a:rPr sz="1800" dirty="0">
                <a:latin typeface="Microsoft Sans Serif"/>
                <a:cs typeface="Microsoft Sans Serif"/>
              </a:rPr>
              <a:t>horizontales</a:t>
            </a:r>
            <a:r>
              <a:rPr sz="1800" spc="-15" dirty="0">
                <a:latin typeface="Microsoft Sans Serif"/>
                <a:cs typeface="Microsoft Sans Serif"/>
              </a:rPr>
              <a:t> </a:t>
            </a:r>
            <a:r>
              <a:rPr sz="1800" dirty="0">
                <a:latin typeface="Microsoft Sans Serif"/>
                <a:cs typeface="Microsoft Sans Serif"/>
              </a:rPr>
              <a:t>maquinan</a:t>
            </a:r>
            <a:r>
              <a:rPr sz="1800" spc="-15" dirty="0">
                <a:latin typeface="Microsoft Sans Serif"/>
                <a:cs typeface="Microsoft Sans Serif"/>
              </a:rPr>
              <a:t> </a:t>
            </a:r>
            <a:r>
              <a:rPr sz="1800" dirty="0">
                <a:latin typeface="Microsoft Sans Serif"/>
                <a:cs typeface="Microsoft Sans Serif"/>
              </a:rPr>
              <a:t>normalmente</a:t>
            </a:r>
            <a:r>
              <a:rPr sz="1800" spc="-20" dirty="0">
                <a:latin typeface="Microsoft Sans Serif"/>
                <a:cs typeface="Microsoft Sans Serif"/>
              </a:rPr>
              <a:t> </a:t>
            </a:r>
            <a:r>
              <a:rPr sz="1800" dirty="0">
                <a:latin typeface="Microsoft Sans Serif"/>
                <a:cs typeface="Microsoft Sans Serif"/>
              </a:rPr>
              <a:t>partes</a:t>
            </a:r>
            <a:r>
              <a:rPr sz="1800" spc="-3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forma</a:t>
            </a:r>
            <a:r>
              <a:rPr sz="1800" spc="-40" dirty="0">
                <a:latin typeface="Microsoft Sans Serif"/>
                <a:cs typeface="Microsoft Sans Serif"/>
              </a:rPr>
              <a:t> </a:t>
            </a:r>
            <a:r>
              <a:rPr sz="1800" dirty="0">
                <a:latin typeface="Microsoft Sans Serif"/>
                <a:cs typeface="Microsoft Sans Serif"/>
              </a:rPr>
              <a:t>cúbica</a:t>
            </a:r>
            <a:r>
              <a:rPr sz="1800" spc="-35" dirty="0">
                <a:latin typeface="Microsoft Sans Serif"/>
                <a:cs typeface="Microsoft Sans Serif"/>
              </a:rPr>
              <a:t> </a:t>
            </a:r>
            <a:r>
              <a:rPr sz="1800" dirty="0">
                <a:latin typeface="Microsoft Sans Serif"/>
                <a:cs typeface="Microsoft Sans Serif"/>
              </a:rPr>
              <a:t>donde</a:t>
            </a:r>
            <a:r>
              <a:rPr sz="1800" spc="-15"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herramienta</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tiene</a:t>
            </a:r>
            <a:r>
              <a:rPr sz="1800" spc="-10" dirty="0">
                <a:latin typeface="Microsoft Sans Serif"/>
                <a:cs typeface="Microsoft Sans Serif"/>
              </a:rPr>
              <a:t> </a:t>
            </a:r>
            <a:r>
              <a:rPr sz="1800" dirty="0">
                <a:latin typeface="Microsoft Sans Serif"/>
                <a:cs typeface="Microsoft Sans Serif"/>
              </a:rPr>
              <a:t>acceso</a:t>
            </a:r>
            <a:r>
              <a:rPr sz="1800" spc="-1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cuatro</a:t>
            </a:r>
            <a:r>
              <a:rPr sz="1800" spc="-15" dirty="0">
                <a:latin typeface="Microsoft Sans Serif"/>
                <a:cs typeface="Microsoft Sans Serif"/>
              </a:rPr>
              <a:t> </a:t>
            </a:r>
            <a:r>
              <a:rPr sz="1800" dirty="0">
                <a:latin typeface="Microsoft Sans Serif"/>
                <a:cs typeface="Microsoft Sans Serif"/>
              </a:rPr>
              <a:t>lados</a:t>
            </a:r>
            <a:r>
              <a:rPr sz="1800" spc="-5" dirty="0">
                <a:latin typeface="Microsoft Sans Serif"/>
                <a:cs typeface="Microsoft Sans Serif"/>
              </a:rPr>
              <a:t> </a:t>
            </a:r>
            <a:r>
              <a:rPr sz="1800" dirty="0">
                <a:latin typeface="Microsoft Sans Serif"/>
                <a:cs typeface="Microsoft Sans Serif"/>
              </a:rPr>
              <a:t>verticales del</a:t>
            </a:r>
            <a:r>
              <a:rPr sz="1800" spc="-10" dirty="0">
                <a:latin typeface="Microsoft Sans Serif"/>
                <a:cs typeface="Microsoft Sans Serif"/>
              </a:rPr>
              <a:t> cubo.</a:t>
            </a:r>
            <a:endParaRPr sz="1800">
              <a:latin typeface="Microsoft Sans Serif"/>
              <a:cs typeface="Microsoft Sans Serif"/>
            </a:endParaRPr>
          </a:p>
          <a:p>
            <a:pPr marL="12700" marR="5080">
              <a:lnSpc>
                <a:spcPct val="100000"/>
              </a:lnSpc>
              <a:spcBef>
                <a:spcPts val="5"/>
              </a:spcBef>
            </a:pPr>
            <a:r>
              <a:rPr sz="1800" dirty="0">
                <a:latin typeface="Microsoft Sans Serif"/>
                <a:cs typeface="Microsoft Sans Serif"/>
              </a:rPr>
              <a:t>Los</a:t>
            </a:r>
            <a:r>
              <a:rPr sz="1800" spc="-20" dirty="0">
                <a:latin typeface="Microsoft Sans Serif"/>
                <a:cs typeface="Microsoft Sans Serif"/>
              </a:rPr>
              <a:t> </a:t>
            </a:r>
            <a:r>
              <a:rPr sz="1800" dirty="0">
                <a:latin typeface="Microsoft Sans Serif"/>
                <a:cs typeface="Microsoft Sans Serif"/>
              </a:rPr>
              <a:t>centros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maquinado vertical</a:t>
            </a:r>
            <a:r>
              <a:rPr sz="1800" spc="-5" dirty="0">
                <a:latin typeface="Microsoft Sans Serif"/>
                <a:cs typeface="Microsoft Sans Serif"/>
              </a:rPr>
              <a:t> </a:t>
            </a:r>
            <a:r>
              <a:rPr sz="1800" dirty="0">
                <a:latin typeface="Microsoft Sans Serif"/>
                <a:cs typeface="Microsoft Sans Serif"/>
              </a:rPr>
              <a:t>están</a:t>
            </a:r>
            <a:r>
              <a:rPr sz="1800" spc="-15" dirty="0">
                <a:latin typeface="Microsoft Sans Serif"/>
                <a:cs typeface="Microsoft Sans Serif"/>
              </a:rPr>
              <a:t> </a:t>
            </a:r>
            <a:r>
              <a:rPr sz="1800" dirty="0">
                <a:latin typeface="Microsoft Sans Serif"/>
                <a:cs typeface="Microsoft Sans Serif"/>
              </a:rPr>
              <a:t>adaptados</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partes</a:t>
            </a:r>
            <a:r>
              <a:rPr sz="1800" spc="-15" dirty="0">
                <a:latin typeface="Microsoft Sans Serif"/>
                <a:cs typeface="Microsoft Sans Serif"/>
              </a:rPr>
              <a:t> </a:t>
            </a:r>
            <a:r>
              <a:rPr sz="1800" dirty="0">
                <a:latin typeface="Microsoft Sans Serif"/>
                <a:cs typeface="Microsoft Sans Serif"/>
              </a:rPr>
              <a:t>planas</a:t>
            </a:r>
            <a:r>
              <a:rPr sz="1800" spc="-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cuales</a:t>
            </a:r>
            <a:r>
              <a:rPr sz="1800" spc="-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herramienta</a:t>
            </a:r>
            <a:r>
              <a:rPr sz="1800" spc="-10" dirty="0">
                <a:latin typeface="Microsoft Sans Serif"/>
                <a:cs typeface="Microsoft Sans Serif"/>
              </a:rPr>
              <a:t> </a:t>
            </a:r>
            <a:r>
              <a:rPr sz="1800" dirty="0">
                <a:latin typeface="Microsoft Sans Serif"/>
                <a:cs typeface="Microsoft Sans Serif"/>
              </a:rPr>
              <a:t>puede</a:t>
            </a:r>
            <a:r>
              <a:rPr sz="1800" spc="-20" dirty="0">
                <a:latin typeface="Microsoft Sans Serif"/>
                <a:cs typeface="Microsoft Sans Serif"/>
              </a:rPr>
              <a:t> </a:t>
            </a:r>
            <a:r>
              <a:rPr sz="1800" dirty="0">
                <a:latin typeface="Microsoft Sans Serif"/>
                <a:cs typeface="Microsoft Sans Serif"/>
              </a:rPr>
              <a:t>maquinar</a:t>
            </a:r>
            <a:r>
              <a:rPr sz="1800" spc="-1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superficie</a:t>
            </a:r>
            <a:r>
              <a:rPr sz="1800" spc="-25" dirty="0">
                <a:latin typeface="Microsoft Sans Serif"/>
                <a:cs typeface="Microsoft Sans Serif"/>
              </a:rPr>
              <a:t> </a:t>
            </a:r>
            <a:r>
              <a:rPr sz="1800" spc="-10" dirty="0">
                <a:latin typeface="Microsoft Sans Serif"/>
                <a:cs typeface="Microsoft Sans Serif"/>
              </a:rPr>
              <a:t>superior. </a:t>
            </a: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centros</a:t>
            </a:r>
            <a:r>
              <a:rPr sz="1800" spc="-2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maquinado</a:t>
            </a:r>
            <a:r>
              <a:rPr sz="1800" spc="-15" dirty="0">
                <a:latin typeface="Microsoft Sans Serif"/>
                <a:cs typeface="Microsoft Sans Serif"/>
              </a:rPr>
              <a:t> </a:t>
            </a:r>
            <a:r>
              <a:rPr sz="1800" spc="-10" dirty="0">
                <a:latin typeface="Microsoft Sans Serif"/>
                <a:cs typeface="Microsoft Sans Serif"/>
              </a:rPr>
              <a:t>universal </a:t>
            </a:r>
            <a:r>
              <a:rPr sz="1800" dirty="0">
                <a:latin typeface="Microsoft Sans Serif"/>
                <a:cs typeface="Microsoft Sans Serif"/>
              </a:rPr>
              <a:t>tienen</a:t>
            </a:r>
            <a:r>
              <a:rPr sz="1800" spc="-20" dirty="0">
                <a:latin typeface="Microsoft Sans Serif"/>
                <a:cs typeface="Microsoft Sans Serif"/>
              </a:rPr>
              <a:t> </a:t>
            </a:r>
            <a:r>
              <a:rPr sz="1800" dirty="0">
                <a:latin typeface="Microsoft Sans Serif"/>
                <a:cs typeface="Microsoft Sans Serif"/>
              </a:rPr>
              <a:t>cabezales de</a:t>
            </a:r>
            <a:r>
              <a:rPr sz="1800" spc="-3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pueden</a:t>
            </a:r>
            <a:r>
              <a:rPr sz="1800" spc="-20" dirty="0">
                <a:latin typeface="Microsoft Sans Serif"/>
                <a:cs typeface="Microsoft Sans Serif"/>
              </a:rPr>
              <a:t> </a:t>
            </a:r>
            <a:r>
              <a:rPr sz="1800" dirty="0">
                <a:latin typeface="Microsoft Sans Serif"/>
                <a:cs typeface="Microsoft Sans Serif"/>
              </a:rPr>
              <a:t>girar</a:t>
            </a:r>
            <a:r>
              <a:rPr sz="1800" spc="-15" dirty="0">
                <a:latin typeface="Microsoft Sans Serif"/>
                <a:cs typeface="Microsoft Sans Serif"/>
              </a:rPr>
              <a:t> </a:t>
            </a:r>
            <a:r>
              <a:rPr sz="1800" dirty="0">
                <a:latin typeface="Microsoft Sans Serif"/>
                <a:cs typeface="Microsoft Sans Serif"/>
              </a:rPr>
              <a:t>los</a:t>
            </a:r>
            <a:r>
              <a:rPr sz="1800" spc="-25" dirty="0">
                <a:latin typeface="Microsoft Sans Serif"/>
                <a:cs typeface="Microsoft Sans Serif"/>
              </a:rPr>
              <a:t> </a:t>
            </a:r>
            <a:r>
              <a:rPr sz="1800" dirty="0">
                <a:latin typeface="Microsoft Sans Serif"/>
                <a:cs typeface="Microsoft Sans Serif"/>
              </a:rPr>
              <a:t>ejes</a:t>
            </a:r>
            <a:r>
              <a:rPr sz="1800" spc="-10"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husillo</a:t>
            </a:r>
            <a:r>
              <a:rPr sz="1800" spc="-20"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a:t>
            </a:r>
            <a:r>
              <a:rPr sz="1800" dirty="0">
                <a:latin typeface="Microsoft Sans Serif"/>
                <a:cs typeface="Microsoft Sans Serif"/>
              </a:rPr>
              <a:t>cualquier </a:t>
            </a:r>
            <a:r>
              <a:rPr sz="1800" spc="-10" dirty="0">
                <a:latin typeface="Microsoft Sans Serif"/>
                <a:cs typeface="Microsoft Sans Serif"/>
              </a:rPr>
              <a:t>ángulo </a:t>
            </a:r>
            <a:r>
              <a:rPr sz="1800" dirty="0">
                <a:latin typeface="Microsoft Sans Serif"/>
                <a:cs typeface="Microsoft Sans Serif"/>
              </a:rPr>
              <a:t>entre</a:t>
            </a:r>
            <a:r>
              <a:rPr sz="1800" spc="-2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vertical</a:t>
            </a:r>
            <a:r>
              <a:rPr sz="1800" spc="-1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horizontal,</a:t>
            </a:r>
            <a:r>
              <a:rPr sz="1800" spc="5" dirty="0">
                <a:latin typeface="Microsoft Sans Serif"/>
                <a:cs typeface="Microsoft Sans Serif"/>
              </a:rPr>
              <a:t> </a:t>
            </a:r>
            <a:r>
              <a:rPr sz="1800" dirty="0">
                <a:latin typeface="Microsoft Sans Serif"/>
                <a:cs typeface="Microsoft Sans Serif"/>
              </a:rPr>
              <a:t>como</a:t>
            </a:r>
            <a:r>
              <a:rPr sz="1800" spc="-2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ilustra</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spc="-10" dirty="0">
                <a:latin typeface="Microsoft Sans Serif"/>
                <a:cs typeface="Microsoft Sans Serif"/>
              </a:rPr>
              <a:t>figura.</a:t>
            </a:r>
            <a:endParaRPr sz="1800">
              <a:latin typeface="Microsoft Sans Serif"/>
              <a:cs typeface="Microsoft Sans Serif"/>
            </a:endParaRPr>
          </a:p>
          <a:p>
            <a:pPr marL="12700" marR="408940">
              <a:lnSpc>
                <a:spcPct val="100000"/>
              </a:lnSpc>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éxito</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centros</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maquinado CNC</a:t>
            </a:r>
            <a:r>
              <a:rPr sz="1800" spc="-5" dirty="0">
                <a:latin typeface="Microsoft Sans Serif"/>
                <a:cs typeface="Microsoft Sans Serif"/>
              </a:rPr>
              <a:t> </a:t>
            </a:r>
            <a:r>
              <a:rPr sz="1800" dirty="0">
                <a:latin typeface="Microsoft Sans Serif"/>
                <a:cs typeface="Microsoft Sans Serif"/>
              </a:rPr>
              <a:t>ha</a:t>
            </a:r>
            <a:r>
              <a:rPr sz="1800" spc="-20" dirty="0">
                <a:latin typeface="Microsoft Sans Serif"/>
                <a:cs typeface="Microsoft Sans Serif"/>
              </a:rPr>
              <a:t> </a:t>
            </a:r>
            <a:r>
              <a:rPr sz="1800" dirty="0">
                <a:latin typeface="Microsoft Sans Serif"/>
                <a:cs typeface="Microsoft Sans Serif"/>
              </a:rPr>
              <a:t>conducido</a:t>
            </a:r>
            <a:r>
              <a:rPr sz="1800" spc="5" dirty="0">
                <a:latin typeface="Microsoft Sans Serif"/>
                <a:cs typeface="Microsoft Sans Serif"/>
              </a:rPr>
              <a:t> </a:t>
            </a:r>
            <a:r>
              <a:rPr sz="1800" dirty="0">
                <a:latin typeface="Microsoft Sans Serif"/>
                <a:cs typeface="Microsoft Sans Serif"/>
              </a:rPr>
              <a:t>al</a:t>
            </a:r>
            <a:r>
              <a:rPr sz="1800" spc="-25" dirty="0">
                <a:latin typeface="Microsoft Sans Serif"/>
                <a:cs typeface="Microsoft Sans Serif"/>
              </a:rPr>
              <a:t> </a:t>
            </a:r>
            <a:r>
              <a:rPr sz="1800" dirty="0">
                <a:latin typeface="Microsoft Sans Serif"/>
                <a:cs typeface="Microsoft Sans Serif"/>
              </a:rPr>
              <a:t>desarrollo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centros</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torneado</a:t>
            </a:r>
            <a:r>
              <a:rPr sz="1800" spc="-30" dirty="0">
                <a:latin typeface="Microsoft Sans Serif"/>
                <a:cs typeface="Microsoft Sans Serif"/>
              </a:rPr>
              <a:t> </a:t>
            </a:r>
            <a:r>
              <a:rPr sz="1800" spc="-20" dirty="0">
                <a:latin typeface="Microsoft Sans Serif"/>
                <a:cs typeface="Microsoft Sans Serif"/>
              </a:rPr>
              <a:t>CNC.</a:t>
            </a:r>
            <a:endParaRPr sz="1800">
              <a:latin typeface="Microsoft Sans Serif"/>
              <a:cs typeface="Microsoft Sans Serif"/>
            </a:endParaRPr>
          </a:p>
        </p:txBody>
      </p:sp>
      <p:pic>
        <p:nvPicPr>
          <p:cNvPr id="3" name="object 3"/>
          <p:cNvPicPr/>
          <p:nvPr/>
        </p:nvPicPr>
        <p:blipFill>
          <a:blip r:embed="rId2" cstate="print"/>
          <a:stretch>
            <a:fillRect/>
          </a:stretch>
        </p:blipFill>
        <p:spPr>
          <a:xfrm>
            <a:off x="87064" y="4604774"/>
            <a:ext cx="8776096" cy="2114909"/>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169926"/>
            <a:ext cx="8950960" cy="6428105"/>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OTRAS</a:t>
            </a:r>
            <a:r>
              <a:rPr sz="1800" b="1" spc="-15" dirty="0">
                <a:latin typeface="Arial"/>
                <a:cs typeface="Arial"/>
              </a:rPr>
              <a:t> </a:t>
            </a:r>
            <a:r>
              <a:rPr sz="1800" b="1" dirty="0">
                <a:latin typeface="Arial"/>
                <a:cs typeface="Arial"/>
              </a:rPr>
              <a:t>OPERACIONES</a:t>
            </a:r>
            <a:r>
              <a:rPr sz="1800" b="1" spc="-10" dirty="0">
                <a:latin typeface="Arial"/>
                <a:cs typeface="Arial"/>
              </a:rPr>
              <a:t> </a:t>
            </a:r>
            <a:r>
              <a:rPr sz="1800" b="1" dirty="0">
                <a:latin typeface="Arial"/>
                <a:cs typeface="Arial"/>
              </a:rPr>
              <a:t>DE</a:t>
            </a:r>
            <a:r>
              <a:rPr sz="1800" b="1" spc="-50" dirty="0">
                <a:latin typeface="Arial"/>
                <a:cs typeface="Arial"/>
              </a:rPr>
              <a:t> </a:t>
            </a:r>
            <a:r>
              <a:rPr sz="1800" b="1" spc="-10" dirty="0">
                <a:latin typeface="Arial"/>
                <a:cs typeface="Arial"/>
              </a:rPr>
              <a:t>MAQUINADO</a:t>
            </a:r>
            <a:endParaRPr sz="1800">
              <a:latin typeface="Arial"/>
              <a:cs typeface="Arial"/>
            </a:endParaRPr>
          </a:p>
          <a:p>
            <a:pPr marL="12700" marR="561975">
              <a:lnSpc>
                <a:spcPct val="100000"/>
              </a:lnSpc>
            </a:pPr>
            <a:r>
              <a:rPr sz="1800" dirty="0">
                <a:latin typeface="Microsoft Sans Serif"/>
                <a:cs typeface="Microsoft Sans Serif"/>
              </a:rPr>
              <a:t>Además</a:t>
            </a:r>
            <a:r>
              <a:rPr sz="1800" spc="-10"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dirty="0">
                <a:latin typeface="Microsoft Sans Serif"/>
                <a:cs typeface="Microsoft Sans Serif"/>
              </a:rPr>
              <a:t>torneado,</a:t>
            </a:r>
            <a:r>
              <a:rPr sz="1800" spc="-5" dirty="0">
                <a:latin typeface="Microsoft Sans Serif"/>
                <a:cs typeface="Microsoft Sans Serif"/>
              </a:rPr>
              <a:t> </a:t>
            </a:r>
            <a:r>
              <a:rPr sz="1800" dirty="0">
                <a:latin typeface="Microsoft Sans Serif"/>
                <a:cs typeface="Microsoft Sans Serif"/>
              </a:rPr>
              <a:t>fresado</a:t>
            </a:r>
            <a:r>
              <a:rPr sz="1800" spc="-1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agujereado, se</a:t>
            </a:r>
            <a:r>
              <a:rPr sz="1800" spc="-25" dirty="0">
                <a:latin typeface="Microsoft Sans Serif"/>
                <a:cs typeface="Microsoft Sans Serif"/>
              </a:rPr>
              <a:t> </a:t>
            </a:r>
            <a:r>
              <a:rPr sz="1800" dirty="0">
                <a:latin typeface="Microsoft Sans Serif"/>
                <a:cs typeface="Microsoft Sans Serif"/>
              </a:rPr>
              <a:t>deben</a:t>
            </a:r>
            <a:r>
              <a:rPr sz="1800" spc="-15" dirty="0">
                <a:latin typeface="Microsoft Sans Serif"/>
                <a:cs typeface="Microsoft Sans Serif"/>
              </a:rPr>
              <a:t> </a:t>
            </a:r>
            <a:r>
              <a:rPr sz="1800" dirty="0">
                <a:latin typeface="Microsoft Sans Serif"/>
                <a:cs typeface="Microsoft Sans Serif"/>
              </a:rPr>
              <a:t>incluir otras</a:t>
            </a:r>
            <a:r>
              <a:rPr sz="1800" spc="-25" dirty="0">
                <a:latin typeface="Microsoft Sans Serif"/>
                <a:cs typeface="Microsoft Sans Serif"/>
              </a:rPr>
              <a:t> </a:t>
            </a:r>
            <a:r>
              <a:rPr sz="1800" dirty="0">
                <a:latin typeface="Microsoft Sans Serif"/>
                <a:cs typeface="Microsoft Sans Serif"/>
              </a:rPr>
              <a:t>operaciones </a:t>
            </a:r>
            <a:r>
              <a:rPr sz="1800" spc="-25" dirty="0">
                <a:latin typeface="Microsoft Sans Serif"/>
                <a:cs typeface="Microsoft Sans Serif"/>
              </a:rPr>
              <a:t>de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nuestro</a:t>
            </a:r>
            <a:r>
              <a:rPr sz="1800" spc="-20" dirty="0">
                <a:latin typeface="Microsoft Sans Serif"/>
                <a:cs typeface="Microsoft Sans Serif"/>
              </a:rPr>
              <a:t> </a:t>
            </a:r>
            <a:r>
              <a:rPr sz="1800" dirty="0">
                <a:latin typeface="Microsoft Sans Serif"/>
                <a:cs typeface="Microsoft Sans Serif"/>
              </a:rPr>
              <a:t>estudio: 1)</a:t>
            </a:r>
            <a:r>
              <a:rPr sz="1800" spc="-20" dirty="0">
                <a:latin typeface="Microsoft Sans Serif"/>
                <a:cs typeface="Microsoft Sans Serif"/>
              </a:rPr>
              <a:t> </a:t>
            </a:r>
            <a:r>
              <a:rPr sz="1800" dirty="0">
                <a:latin typeface="Microsoft Sans Serif"/>
                <a:cs typeface="Microsoft Sans Serif"/>
              </a:rPr>
              <a:t>perfilado</a:t>
            </a:r>
            <a:r>
              <a:rPr sz="1800" spc="5"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cepillado,</a:t>
            </a:r>
            <a:r>
              <a:rPr sz="1800" spc="10" dirty="0">
                <a:latin typeface="Microsoft Sans Serif"/>
                <a:cs typeface="Microsoft Sans Serif"/>
              </a:rPr>
              <a:t> </a:t>
            </a:r>
            <a:r>
              <a:rPr sz="1800" dirty="0">
                <a:latin typeface="Microsoft Sans Serif"/>
                <a:cs typeface="Microsoft Sans Serif"/>
              </a:rPr>
              <a:t>2)</a:t>
            </a:r>
            <a:r>
              <a:rPr sz="1800" spc="-15" dirty="0">
                <a:latin typeface="Microsoft Sans Serif"/>
                <a:cs typeface="Microsoft Sans Serif"/>
              </a:rPr>
              <a:t> </a:t>
            </a:r>
            <a:r>
              <a:rPr sz="1800" dirty="0">
                <a:latin typeface="Microsoft Sans Serif"/>
                <a:cs typeface="Microsoft Sans Serif"/>
              </a:rPr>
              <a:t>escariado y</a:t>
            </a:r>
            <a:r>
              <a:rPr sz="1800" spc="-20" dirty="0">
                <a:latin typeface="Microsoft Sans Serif"/>
                <a:cs typeface="Microsoft Sans Serif"/>
              </a:rPr>
              <a:t> </a:t>
            </a:r>
            <a:r>
              <a:rPr sz="1800" dirty="0">
                <a:latin typeface="Microsoft Sans Serif"/>
                <a:cs typeface="Microsoft Sans Serif"/>
              </a:rPr>
              <a:t>3)</a:t>
            </a:r>
            <a:r>
              <a:rPr sz="1800" spc="-15" dirty="0">
                <a:latin typeface="Microsoft Sans Serif"/>
                <a:cs typeface="Microsoft Sans Serif"/>
              </a:rPr>
              <a:t> </a:t>
            </a:r>
            <a:r>
              <a:rPr sz="1800" spc="-10" dirty="0">
                <a:latin typeface="Microsoft Sans Serif"/>
                <a:cs typeface="Microsoft Sans Serif"/>
              </a:rPr>
              <a:t>aserrado.</a:t>
            </a:r>
            <a:endParaRPr sz="1800">
              <a:latin typeface="Microsoft Sans Serif"/>
              <a:cs typeface="Microsoft Sans Serif"/>
            </a:endParaRPr>
          </a:p>
          <a:p>
            <a:pPr marL="12700">
              <a:lnSpc>
                <a:spcPct val="100000"/>
              </a:lnSpc>
              <a:spcBef>
                <a:spcPts val="960"/>
              </a:spcBef>
            </a:pPr>
            <a:r>
              <a:rPr sz="1800" dirty="0">
                <a:latin typeface="Microsoft Sans Serif"/>
                <a:cs typeface="Microsoft Sans Serif"/>
              </a:rPr>
              <a:t>Perfilado</a:t>
            </a:r>
            <a:r>
              <a:rPr sz="1800" spc="-25" dirty="0">
                <a:latin typeface="Microsoft Sans Serif"/>
                <a:cs typeface="Microsoft Sans Serif"/>
              </a:rPr>
              <a:t> </a:t>
            </a:r>
            <a:r>
              <a:rPr sz="1800" dirty="0">
                <a:latin typeface="Microsoft Sans Serif"/>
                <a:cs typeface="Microsoft Sans Serif"/>
              </a:rPr>
              <a:t>(limado)</a:t>
            </a:r>
            <a:r>
              <a:rPr sz="1800" spc="-10" dirty="0">
                <a:latin typeface="Microsoft Sans Serif"/>
                <a:cs typeface="Microsoft Sans Serif"/>
              </a:rPr>
              <a:t> </a:t>
            </a:r>
            <a:r>
              <a:rPr sz="1800" dirty="0">
                <a:latin typeface="Microsoft Sans Serif"/>
                <a:cs typeface="Microsoft Sans Serif"/>
              </a:rPr>
              <a:t>y</a:t>
            </a:r>
            <a:r>
              <a:rPr sz="1800" spc="-40" dirty="0">
                <a:latin typeface="Microsoft Sans Serif"/>
                <a:cs typeface="Microsoft Sans Serif"/>
              </a:rPr>
              <a:t> </a:t>
            </a:r>
            <a:r>
              <a:rPr sz="1800" spc="-10" dirty="0">
                <a:latin typeface="Microsoft Sans Serif"/>
                <a:cs typeface="Microsoft Sans Serif"/>
              </a:rPr>
              <a:t>cepillado:</a:t>
            </a:r>
            <a:endParaRPr sz="1800">
              <a:latin typeface="Microsoft Sans Serif"/>
              <a:cs typeface="Microsoft Sans Serif"/>
            </a:endParaRPr>
          </a:p>
          <a:p>
            <a:pPr marL="12700" marR="54610">
              <a:lnSpc>
                <a:spcPct val="100000"/>
              </a:lnSpc>
            </a:pP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perfilado</a:t>
            </a:r>
            <a:r>
              <a:rPr sz="1800" spc="-5" dirty="0">
                <a:latin typeface="Microsoft Sans Serif"/>
                <a:cs typeface="Microsoft Sans Serif"/>
              </a:rPr>
              <a:t> </a:t>
            </a:r>
            <a:r>
              <a:rPr sz="1800" dirty="0">
                <a:latin typeface="Microsoft Sans Serif"/>
                <a:cs typeface="Microsoft Sans Serif"/>
              </a:rPr>
              <a:t>y</a:t>
            </a:r>
            <a:r>
              <a:rPr sz="1800" spc="-3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cepillado</a:t>
            </a:r>
            <a:r>
              <a:rPr sz="1800" spc="-10" dirty="0">
                <a:latin typeface="Microsoft Sans Serif"/>
                <a:cs typeface="Microsoft Sans Serif"/>
              </a:rPr>
              <a:t> </a:t>
            </a:r>
            <a:r>
              <a:rPr sz="1800" dirty="0">
                <a:latin typeface="Microsoft Sans Serif"/>
                <a:cs typeface="Microsoft Sans Serif"/>
              </a:rPr>
              <a:t>son</a:t>
            </a:r>
            <a:r>
              <a:rPr sz="1800" spc="-35" dirty="0">
                <a:latin typeface="Microsoft Sans Serif"/>
                <a:cs typeface="Microsoft Sans Serif"/>
              </a:rPr>
              <a:t> </a:t>
            </a:r>
            <a:r>
              <a:rPr sz="1800" dirty="0">
                <a:latin typeface="Microsoft Sans Serif"/>
                <a:cs typeface="Microsoft Sans Serif"/>
              </a:rPr>
              <a:t>operaciones</a:t>
            </a:r>
            <a:r>
              <a:rPr sz="1800" spc="15" dirty="0">
                <a:latin typeface="Microsoft Sans Serif"/>
                <a:cs typeface="Microsoft Sans Serif"/>
              </a:rPr>
              <a:t> </a:t>
            </a:r>
            <a:r>
              <a:rPr sz="1800" dirty="0">
                <a:latin typeface="Microsoft Sans Serif"/>
                <a:cs typeface="Microsoft Sans Serif"/>
              </a:rPr>
              <a:t>similares,</a:t>
            </a:r>
            <a:r>
              <a:rPr sz="1800" spc="-15" dirty="0">
                <a:latin typeface="Microsoft Sans Serif"/>
                <a:cs typeface="Microsoft Sans Serif"/>
              </a:rPr>
              <a:t> </a:t>
            </a:r>
            <a:r>
              <a:rPr sz="1800" dirty="0">
                <a:latin typeface="Microsoft Sans Serif"/>
                <a:cs typeface="Microsoft Sans Serif"/>
              </a:rPr>
              <a:t>ambas</a:t>
            </a:r>
            <a:r>
              <a:rPr sz="1800" spc="-25" dirty="0">
                <a:latin typeface="Microsoft Sans Serif"/>
                <a:cs typeface="Microsoft Sans Serif"/>
              </a:rPr>
              <a:t> </a:t>
            </a:r>
            <a:r>
              <a:rPr sz="1800" dirty="0">
                <a:latin typeface="Microsoft Sans Serif"/>
                <a:cs typeface="Microsoft Sans Serif"/>
              </a:rPr>
              <a:t>incluyen</a:t>
            </a:r>
            <a:r>
              <a:rPr sz="1800" spc="15"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uso</a:t>
            </a:r>
            <a:r>
              <a:rPr sz="1800" spc="-1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herramienta de</a:t>
            </a:r>
            <a:r>
              <a:rPr sz="1800" spc="-35"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punta</a:t>
            </a:r>
            <a:r>
              <a:rPr sz="1800" spc="-10" dirty="0">
                <a:latin typeface="Microsoft Sans Serif"/>
                <a:cs typeface="Microsoft Sans Serif"/>
              </a:rPr>
              <a:t> </a:t>
            </a:r>
            <a:r>
              <a:rPr sz="1800" dirty="0">
                <a:latin typeface="Microsoft Sans Serif"/>
                <a:cs typeface="Microsoft Sans Serif"/>
              </a:rPr>
              <a:t>sencilla</a:t>
            </a:r>
            <a:r>
              <a:rPr sz="1800" spc="-10" dirty="0">
                <a:latin typeface="Microsoft Sans Serif"/>
                <a:cs typeface="Microsoft Sans Serif"/>
              </a:rPr>
              <a:t> </a:t>
            </a:r>
            <a:r>
              <a:rPr sz="1800" dirty="0">
                <a:latin typeface="Microsoft Sans Serif"/>
                <a:cs typeface="Microsoft Sans Serif"/>
              </a:rPr>
              <a:t>movida</a:t>
            </a:r>
            <a:r>
              <a:rPr sz="1800" spc="-20" dirty="0">
                <a:latin typeface="Microsoft Sans Serif"/>
                <a:cs typeface="Microsoft Sans Serif"/>
              </a:rPr>
              <a:t> </a:t>
            </a:r>
            <a:r>
              <a:rPr sz="1800" dirty="0">
                <a:latin typeface="Microsoft Sans Serif"/>
                <a:cs typeface="Microsoft Sans Serif"/>
              </a:rPr>
              <a:t>linealmente con</a:t>
            </a:r>
            <a:r>
              <a:rPr sz="1800" spc="-30" dirty="0">
                <a:latin typeface="Microsoft Sans Serif"/>
                <a:cs typeface="Microsoft Sans Serif"/>
              </a:rPr>
              <a:t> </a:t>
            </a:r>
            <a:r>
              <a:rPr sz="1800" dirty="0">
                <a:latin typeface="Microsoft Sans Serif"/>
                <a:cs typeface="Microsoft Sans Serif"/>
              </a:rPr>
              <a:t>respecto</a:t>
            </a:r>
            <a:r>
              <a:rPr sz="1800" spc="-1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pieza</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trabajo.</a:t>
            </a:r>
            <a:r>
              <a:rPr sz="1800" spc="-15"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perfilado</a:t>
            </a:r>
            <a:r>
              <a:rPr sz="1800" spc="-10" dirty="0">
                <a:latin typeface="Microsoft Sans Serif"/>
                <a:cs typeface="Microsoft Sans Serif"/>
              </a:rPr>
              <a:t> </a:t>
            </a:r>
            <a:r>
              <a:rPr sz="1800" dirty="0">
                <a:latin typeface="Microsoft Sans Serif"/>
                <a:cs typeface="Microsoft Sans Serif"/>
              </a:rPr>
              <a:t>convencional</a:t>
            </a:r>
            <a:r>
              <a:rPr sz="1800" spc="-10"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cepillado, se</a:t>
            </a:r>
            <a:r>
              <a:rPr sz="1800" spc="-35" dirty="0">
                <a:latin typeface="Microsoft Sans Serif"/>
                <a:cs typeface="Microsoft Sans Serif"/>
              </a:rPr>
              <a:t> </a:t>
            </a:r>
            <a:r>
              <a:rPr sz="1800" dirty="0">
                <a:latin typeface="Microsoft Sans Serif"/>
                <a:cs typeface="Microsoft Sans Serif"/>
              </a:rPr>
              <a:t>crea</a:t>
            </a:r>
            <a:r>
              <a:rPr sz="1800" spc="-35"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superficie</a:t>
            </a:r>
            <a:r>
              <a:rPr sz="1800" spc="-25" dirty="0">
                <a:latin typeface="Microsoft Sans Serif"/>
                <a:cs typeface="Microsoft Sans Serif"/>
              </a:rPr>
              <a:t> </a:t>
            </a:r>
            <a:r>
              <a:rPr sz="1800" dirty="0">
                <a:latin typeface="Microsoft Sans Serif"/>
                <a:cs typeface="Microsoft Sans Serif"/>
              </a:rPr>
              <a:t>plana</a:t>
            </a:r>
            <a:r>
              <a:rPr sz="1800" spc="-10" dirty="0">
                <a:latin typeface="Microsoft Sans Serif"/>
                <a:cs typeface="Microsoft Sans Serif"/>
              </a:rPr>
              <a:t> </a:t>
            </a:r>
            <a:r>
              <a:rPr sz="1800" dirty="0">
                <a:latin typeface="Microsoft Sans Serif"/>
                <a:cs typeface="Microsoft Sans Serif"/>
              </a:rPr>
              <a:t>y</a:t>
            </a:r>
            <a:r>
              <a:rPr sz="1800" spc="-35" dirty="0">
                <a:latin typeface="Microsoft Sans Serif"/>
                <a:cs typeface="Microsoft Sans Serif"/>
              </a:rPr>
              <a:t> </a:t>
            </a:r>
            <a:r>
              <a:rPr sz="1800" spc="-10" dirty="0">
                <a:latin typeface="Microsoft Sans Serif"/>
                <a:cs typeface="Microsoft Sans Serif"/>
              </a:rPr>
              <a:t>recta.</a:t>
            </a:r>
            <a:r>
              <a:rPr sz="1800" spc="500"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perfilado, el</a:t>
            </a:r>
            <a:r>
              <a:rPr sz="1800" spc="-35" dirty="0">
                <a:latin typeface="Microsoft Sans Serif"/>
                <a:cs typeface="Microsoft Sans Serif"/>
              </a:rPr>
              <a:t>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obtiene</a:t>
            </a:r>
            <a:r>
              <a:rPr sz="1800" spc="-20" dirty="0">
                <a:latin typeface="Microsoft Sans Serif"/>
                <a:cs typeface="Microsoft Sans Serif"/>
              </a:rPr>
              <a:t> </a:t>
            </a:r>
            <a:r>
              <a:rPr sz="1800" dirty="0">
                <a:latin typeface="Microsoft Sans Serif"/>
                <a:cs typeface="Microsoft Sans Serif"/>
              </a:rPr>
              <a:t>al</a:t>
            </a:r>
            <a:r>
              <a:rPr sz="1800" spc="-30" dirty="0">
                <a:latin typeface="Microsoft Sans Serif"/>
                <a:cs typeface="Microsoft Sans Serif"/>
              </a:rPr>
              <a:t> </a:t>
            </a:r>
            <a:r>
              <a:rPr sz="1800" dirty="0">
                <a:latin typeface="Microsoft Sans Serif"/>
                <a:cs typeface="Microsoft Sans Serif"/>
              </a:rPr>
              <a:t>mover</a:t>
            </a:r>
            <a:r>
              <a:rPr sz="1800" spc="-1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herramienta de</a:t>
            </a:r>
            <a:r>
              <a:rPr sz="1800" spc="-35" dirty="0">
                <a:latin typeface="Microsoft Sans Serif"/>
                <a:cs typeface="Microsoft Sans Serif"/>
              </a:rPr>
              <a:t> </a:t>
            </a:r>
            <a:r>
              <a:rPr sz="1800" spc="-10" dirty="0">
                <a:latin typeface="Microsoft Sans Serif"/>
                <a:cs typeface="Microsoft Sans Serif"/>
              </a:rPr>
              <a:t>corte, </a:t>
            </a:r>
            <a:r>
              <a:rPr sz="1800" dirty="0">
                <a:latin typeface="Microsoft Sans Serif"/>
                <a:cs typeface="Microsoft Sans Serif"/>
              </a:rPr>
              <a:t>mientras</a:t>
            </a:r>
            <a:r>
              <a:rPr sz="1800" spc="-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cepillado se</a:t>
            </a:r>
            <a:r>
              <a:rPr sz="1800" spc="-15" dirty="0">
                <a:latin typeface="Microsoft Sans Serif"/>
                <a:cs typeface="Microsoft Sans Serif"/>
              </a:rPr>
              <a:t> </a:t>
            </a:r>
            <a:r>
              <a:rPr sz="1800" dirty="0">
                <a:latin typeface="Microsoft Sans Serif"/>
                <a:cs typeface="Microsoft Sans Serif"/>
              </a:rPr>
              <a:t>logra</a:t>
            </a:r>
            <a:r>
              <a:rPr sz="1800" spc="-10"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movimiento</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trabajo.</a:t>
            </a:r>
            <a:endParaRPr sz="1800">
              <a:latin typeface="Microsoft Sans Serif"/>
              <a:cs typeface="Microsoft Sans Serif"/>
            </a:endParaRPr>
          </a:p>
          <a:p>
            <a:pPr marL="12700" marR="5080">
              <a:lnSpc>
                <a:spcPct val="100000"/>
              </a:lnSpc>
              <a:spcBef>
                <a:spcPts val="960"/>
              </a:spcBef>
            </a:pP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herramientas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usadas</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perfilado</a:t>
            </a:r>
            <a:r>
              <a:rPr sz="1800" spc="-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cepillado</a:t>
            </a:r>
            <a:r>
              <a:rPr sz="1800" spc="10" dirty="0">
                <a:latin typeface="Microsoft Sans Serif"/>
                <a:cs typeface="Microsoft Sans Serif"/>
              </a:rPr>
              <a:t> </a:t>
            </a:r>
            <a:r>
              <a:rPr sz="1800" dirty="0">
                <a:latin typeface="Microsoft Sans Serif"/>
                <a:cs typeface="Microsoft Sans Serif"/>
              </a:rPr>
              <a:t>son</a:t>
            </a:r>
            <a:r>
              <a:rPr sz="1800" spc="-30" dirty="0">
                <a:latin typeface="Microsoft Sans Serif"/>
                <a:cs typeface="Microsoft Sans Serif"/>
              </a:rPr>
              <a:t> </a:t>
            </a:r>
            <a:r>
              <a:rPr sz="1800" dirty="0">
                <a:latin typeface="Microsoft Sans Serif"/>
                <a:cs typeface="Microsoft Sans Serif"/>
              </a:rPr>
              <a:t>herramientas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punta sencilla.</a:t>
            </a:r>
            <a:r>
              <a:rPr sz="1800" spc="-95" dirty="0">
                <a:latin typeface="Microsoft Sans Serif"/>
                <a:cs typeface="Microsoft Sans Serif"/>
              </a:rPr>
              <a:t> </a:t>
            </a:r>
            <a:r>
              <a:rPr sz="1800" dirty="0">
                <a:latin typeface="Microsoft Sans Serif"/>
                <a:cs typeface="Microsoft Sans Serif"/>
              </a:rPr>
              <a:t>A</a:t>
            </a:r>
            <a:r>
              <a:rPr sz="1800" spc="-120" dirty="0">
                <a:latin typeface="Microsoft Sans Serif"/>
                <a:cs typeface="Microsoft Sans Serif"/>
              </a:rPr>
              <a:t> </a:t>
            </a:r>
            <a:r>
              <a:rPr sz="1800" dirty="0">
                <a:latin typeface="Microsoft Sans Serif"/>
                <a:cs typeface="Microsoft Sans Serif"/>
              </a:rPr>
              <a:t>diferencia</a:t>
            </a:r>
            <a:r>
              <a:rPr sz="1800" spc="-10"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torneado,</a:t>
            </a:r>
            <a:r>
              <a:rPr sz="1800" spc="-1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perfilado</a:t>
            </a:r>
            <a:r>
              <a:rPr sz="1800" spc="-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cepillado</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interrumpe,</a:t>
            </a:r>
            <a:r>
              <a:rPr sz="1800" spc="-10" dirty="0">
                <a:latin typeface="Microsoft Sans Serif"/>
                <a:cs typeface="Microsoft Sans Serif"/>
              </a:rPr>
              <a:t> </a:t>
            </a:r>
            <a:r>
              <a:rPr sz="1800" spc="-50" dirty="0">
                <a:latin typeface="Microsoft Sans Serif"/>
                <a:cs typeface="Microsoft Sans Serif"/>
              </a:rPr>
              <a:t>y </a:t>
            </a:r>
            <a:r>
              <a:rPr sz="1800" dirty="0">
                <a:latin typeface="Microsoft Sans Serif"/>
                <a:cs typeface="Microsoft Sans Serif"/>
              </a:rPr>
              <a:t>somete</a:t>
            </a:r>
            <a:r>
              <a:rPr sz="1800" spc="-10"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la herramienta a</a:t>
            </a:r>
            <a:r>
              <a:rPr sz="1800" spc="-5" dirty="0">
                <a:latin typeface="Microsoft Sans Serif"/>
                <a:cs typeface="Microsoft Sans Serif"/>
              </a:rPr>
              <a:t> </a:t>
            </a:r>
            <a:r>
              <a:rPr sz="1800" dirty="0">
                <a:latin typeface="Microsoft Sans Serif"/>
                <a:cs typeface="Microsoft Sans Serif"/>
              </a:rPr>
              <a:t>cargas</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impacto</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entrada</a:t>
            </a:r>
            <a:r>
              <a:rPr sz="1800" spc="5" dirty="0">
                <a:latin typeface="Microsoft Sans Serif"/>
                <a:cs typeface="Microsoft Sans Serif"/>
              </a:rPr>
              <a:t> </a:t>
            </a:r>
            <a:r>
              <a:rPr sz="1800" dirty="0">
                <a:latin typeface="Microsoft Sans Serif"/>
                <a:cs typeface="Microsoft Sans Serif"/>
              </a:rPr>
              <a:t>del </a:t>
            </a:r>
            <a:r>
              <a:rPr sz="1800" spc="-10" dirty="0">
                <a:latin typeface="Microsoft Sans Serif"/>
                <a:cs typeface="Microsoft Sans Serif"/>
              </a:rPr>
              <a:t>trabajo.</a:t>
            </a:r>
            <a:r>
              <a:rPr sz="1800" spc="-95" dirty="0">
                <a:latin typeface="Microsoft Sans Serif"/>
                <a:cs typeface="Microsoft Sans Serif"/>
              </a:rPr>
              <a:t> </a:t>
            </a:r>
            <a:r>
              <a:rPr sz="1800" dirty="0">
                <a:latin typeface="Microsoft Sans Serif"/>
                <a:cs typeface="Microsoft Sans Serif"/>
              </a:rPr>
              <a:t>Además,</a:t>
            </a:r>
            <a:r>
              <a:rPr sz="1800" spc="15" dirty="0">
                <a:latin typeface="Microsoft Sans Serif"/>
                <a:cs typeface="Microsoft Sans Serif"/>
              </a:rPr>
              <a:t> </a:t>
            </a:r>
            <a:r>
              <a:rPr sz="1800" spc="-10" dirty="0">
                <a:latin typeface="Microsoft Sans Serif"/>
                <a:cs typeface="Microsoft Sans Serif"/>
              </a:rPr>
              <a:t>estas </a:t>
            </a:r>
            <a:r>
              <a:rPr sz="1800" dirty="0">
                <a:latin typeface="Microsoft Sans Serif"/>
                <a:cs typeface="Microsoft Sans Serif"/>
              </a:rPr>
              <a:t>máquinas</a:t>
            </a:r>
            <a:r>
              <a:rPr sz="1800" spc="-15" dirty="0">
                <a:latin typeface="Microsoft Sans Serif"/>
                <a:cs typeface="Microsoft Sans Serif"/>
              </a:rPr>
              <a:t> </a:t>
            </a:r>
            <a:r>
              <a:rPr sz="1800" dirty="0">
                <a:latin typeface="Microsoft Sans Serif"/>
                <a:cs typeface="Microsoft Sans Serif"/>
              </a:rPr>
              <a:t>herramienta</a:t>
            </a:r>
            <a:r>
              <a:rPr sz="1800" spc="-30" dirty="0">
                <a:latin typeface="Microsoft Sans Serif"/>
                <a:cs typeface="Microsoft Sans Serif"/>
              </a:rPr>
              <a:t> </a:t>
            </a:r>
            <a:r>
              <a:rPr sz="1800" dirty="0">
                <a:latin typeface="Microsoft Sans Serif"/>
                <a:cs typeface="Microsoft Sans Serif"/>
              </a:rPr>
              <a:t>están</a:t>
            </a:r>
            <a:r>
              <a:rPr sz="1800" spc="-30" dirty="0">
                <a:latin typeface="Microsoft Sans Serif"/>
                <a:cs typeface="Microsoft Sans Serif"/>
              </a:rPr>
              <a:t> </a:t>
            </a:r>
            <a:r>
              <a:rPr sz="1800" dirty="0">
                <a:latin typeface="Microsoft Sans Serif"/>
                <a:cs typeface="Microsoft Sans Serif"/>
              </a:rPr>
              <a:t>limitadas</a:t>
            </a:r>
            <a:r>
              <a:rPr sz="1800" spc="-25" dirty="0">
                <a:latin typeface="Microsoft Sans Serif"/>
                <a:cs typeface="Microsoft Sans Serif"/>
              </a:rPr>
              <a:t> </a:t>
            </a:r>
            <a:r>
              <a:rPr sz="1800" dirty="0">
                <a:latin typeface="Microsoft Sans Serif"/>
                <a:cs typeface="Microsoft Sans Serif"/>
              </a:rPr>
              <a:t>a</a:t>
            </a:r>
            <a:r>
              <a:rPr sz="1800" spc="-40" dirty="0">
                <a:latin typeface="Microsoft Sans Serif"/>
                <a:cs typeface="Microsoft Sans Serif"/>
              </a:rPr>
              <a:t> </a:t>
            </a:r>
            <a:r>
              <a:rPr sz="1800" dirty="0">
                <a:latin typeface="Microsoft Sans Serif"/>
                <a:cs typeface="Microsoft Sans Serif"/>
              </a:rPr>
              <a:t>bajas</a:t>
            </a:r>
            <a:r>
              <a:rPr sz="1800" spc="-25" dirty="0">
                <a:latin typeface="Microsoft Sans Serif"/>
                <a:cs typeface="Microsoft Sans Serif"/>
              </a:rPr>
              <a:t> </a:t>
            </a:r>
            <a:r>
              <a:rPr sz="1800" dirty="0">
                <a:latin typeface="Microsoft Sans Serif"/>
                <a:cs typeface="Microsoft Sans Serif"/>
              </a:rPr>
              <a:t>velocidades</a:t>
            </a:r>
            <a:r>
              <a:rPr sz="1800" spc="-15" dirty="0">
                <a:latin typeface="Microsoft Sans Serif"/>
                <a:cs typeface="Microsoft Sans Serif"/>
              </a:rPr>
              <a:t> </a:t>
            </a:r>
            <a:r>
              <a:rPr sz="1800" dirty="0">
                <a:latin typeface="Microsoft Sans Serif"/>
                <a:cs typeface="Microsoft Sans Serif"/>
              </a:rPr>
              <a:t>debido</a:t>
            </a:r>
            <a:r>
              <a:rPr sz="1800" spc="-25" dirty="0">
                <a:latin typeface="Microsoft Sans Serif"/>
                <a:cs typeface="Microsoft Sans Serif"/>
              </a:rPr>
              <a:t> </a:t>
            </a:r>
            <a:r>
              <a:rPr sz="1800" dirty="0">
                <a:latin typeface="Microsoft Sans Serif"/>
                <a:cs typeface="Microsoft Sans Serif"/>
              </a:rPr>
              <a:t>a</a:t>
            </a:r>
            <a:r>
              <a:rPr sz="1800" spc="-35" dirty="0">
                <a:latin typeface="Microsoft Sans Serif"/>
                <a:cs typeface="Microsoft Sans Serif"/>
              </a:rPr>
              <a:t> </a:t>
            </a:r>
            <a:r>
              <a:rPr sz="1800" dirty="0">
                <a:latin typeface="Microsoft Sans Serif"/>
                <a:cs typeface="Microsoft Sans Serif"/>
              </a:rPr>
              <a:t>su</a:t>
            </a:r>
            <a:r>
              <a:rPr sz="1800" spc="-45" dirty="0">
                <a:latin typeface="Microsoft Sans Serif"/>
                <a:cs typeface="Microsoft Sans Serif"/>
              </a:rPr>
              <a:t> </a:t>
            </a:r>
            <a:r>
              <a:rPr sz="1800" dirty="0">
                <a:latin typeface="Microsoft Sans Serif"/>
                <a:cs typeface="Microsoft Sans Serif"/>
              </a:rPr>
              <a:t>movimiento</a:t>
            </a:r>
            <a:r>
              <a:rPr sz="1800" spc="-25" dirty="0">
                <a:latin typeface="Microsoft Sans Serif"/>
                <a:cs typeface="Microsoft Sans Serif"/>
              </a:rPr>
              <a:t> de </a:t>
            </a:r>
            <a:r>
              <a:rPr sz="1800" dirty="0">
                <a:latin typeface="Microsoft Sans Serif"/>
                <a:cs typeface="Microsoft Sans Serif"/>
              </a:rPr>
              <a:t>vaivén.</a:t>
            </a:r>
            <a:r>
              <a:rPr sz="1800" spc="-5" dirty="0">
                <a:latin typeface="Microsoft Sans Serif"/>
                <a:cs typeface="Microsoft Sans Serif"/>
              </a:rPr>
              <a:t> </a:t>
            </a:r>
            <a:r>
              <a:rPr sz="1800" dirty="0">
                <a:latin typeface="Microsoft Sans Serif"/>
                <a:cs typeface="Microsoft Sans Serif"/>
              </a:rPr>
              <a:t>Estas</a:t>
            </a:r>
            <a:r>
              <a:rPr sz="1800" spc="-25" dirty="0">
                <a:latin typeface="Microsoft Sans Serif"/>
                <a:cs typeface="Microsoft Sans Serif"/>
              </a:rPr>
              <a:t> </a:t>
            </a:r>
            <a:r>
              <a:rPr sz="1800" dirty="0">
                <a:latin typeface="Microsoft Sans Serif"/>
                <a:cs typeface="Microsoft Sans Serif"/>
              </a:rPr>
              <a:t>condiciones</a:t>
            </a:r>
            <a:r>
              <a:rPr sz="1800" spc="15" dirty="0">
                <a:latin typeface="Microsoft Sans Serif"/>
                <a:cs typeface="Microsoft Sans Serif"/>
              </a:rPr>
              <a:t> </a:t>
            </a:r>
            <a:r>
              <a:rPr sz="1800" dirty="0">
                <a:latin typeface="Microsoft Sans Serif"/>
                <a:cs typeface="Microsoft Sans Serif"/>
              </a:rPr>
              <a:t>dictan</a:t>
            </a:r>
            <a:r>
              <a:rPr sz="1800" spc="-25" dirty="0">
                <a:latin typeface="Microsoft Sans Serif"/>
                <a:cs typeface="Microsoft Sans Serif"/>
              </a:rPr>
              <a:t> </a:t>
            </a:r>
            <a:r>
              <a:rPr sz="1800" dirty="0">
                <a:latin typeface="Microsoft Sans Serif"/>
                <a:cs typeface="Microsoft Sans Serif"/>
              </a:rPr>
              <a:t>normalmente</a:t>
            </a:r>
            <a:r>
              <a:rPr sz="1800" spc="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uso</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herramientas</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acero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alta</a:t>
            </a:r>
            <a:r>
              <a:rPr sz="1800" spc="5" dirty="0">
                <a:latin typeface="Microsoft Sans Serif"/>
                <a:cs typeface="Microsoft Sans Serif"/>
              </a:rPr>
              <a:t> </a:t>
            </a:r>
            <a:r>
              <a:rPr sz="1800" spc="-10" dirty="0">
                <a:latin typeface="Microsoft Sans Serif"/>
                <a:cs typeface="Microsoft Sans Serif"/>
              </a:rPr>
              <a:t>velocidad.</a:t>
            </a:r>
            <a:endParaRPr sz="1800">
              <a:latin typeface="Microsoft Sans Serif"/>
              <a:cs typeface="Microsoft Sans Serif"/>
            </a:endParaRPr>
          </a:p>
          <a:p>
            <a:pPr marL="12700" marR="81280">
              <a:lnSpc>
                <a:spcPct val="100000"/>
              </a:lnSpc>
              <a:spcBef>
                <a:spcPts val="965"/>
              </a:spcBef>
            </a:pPr>
            <a:r>
              <a:rPr sz="1800" dirty="0">
                <a:latin typeface="Microsoft Sans Serif"/>
                <a:cs typeface="Microsoft Sans Serif"/>
              </a:rPr>
              <a:t>Perfilado:</a:t>
            </a:r>
            <a:r>
              <a:rPr sz="1800" spc="-20"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perfilado</a:t>
            </a:r>
            <a:r>
              <a:rPr sz="1800" spc="-15" dirty="0">
                <a:latin typeface="Microsoft Sans Serif"/>
                <a:cs typeface="Microsoft Sans Serif"/>
              </a:rPr>
              <a:t> </a:t>
            </a:r>
            <a:r>
              <a:rPr sz="1800" dirty="0">
                <a:latin typeface="Microsoft Sans Serif"/>
                <a:cs typeface="Microsoft Sans Serif"/>
              </a:rPr>
              <a:t>se</a:t>
            </a:r>
            <a:r>
              <a:rPr sz="1800" spc="-35" dirty="0">
                <a:latin typeface="Microsoft Sans Serif"/>
                <a:cs typeface="Microsoft Sans Serif"/>
              </a:rPr>
              <a:t> </a:t>
            </a:r>
            <a:r>
              <a:rPr sz="1800" dirty="0">
                <a:latin typeface="Microsoft Sans Serif"/>
                <a:cs typeface="Microsoft Sans Serif"/>
              </a:rPr>
              <a:t>ejecuta</a:t>
            </a:r>
            <a:r>
              <a:rPr sz="1800" spc="-25"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una</a:t>
            </a:r>
            <a:r>
              <a:rPr sz="1800" spc="-25" dirty="0">
                <a:latin typeface="Microsoft Sans Serif"/>
                <a:cs typeface="Microsoft Sans Serif"/>
              </a:rPr>
              <a:t> </a:t>
            </a:r>
            <a:r>
              <a:rPr sz="1800" dirty="0">
                <a:latin typeface="Microsoft Sans Serif"/>
                <a:cs typeface="Microsoft Sans Serif"/>
              </a:rPr>
              <a:t>máquina</a:t>
            </a:r>
            <a:r>
              <a:rPr sz="1800" spc="-30" dirty="0">
                <a:latin typeface="Microsoft Sans Serif"/>
                <a:cs typeface="Microsoft Sans Serif"/>
              </a:rPr>
              <a:t> </a:t>
            </a:r>
            <a:r>
              <a:rPr sz="1800" dirty="0">
                <a:latin typeface="Microsoft Sans Serif"/>
                <a:cs typeface="Microsoft Sans Serif"/>
              </a:rPr>
              <a:t>herramienta</a:t>
            </a:r>
            <a:r>
              <a:rPr sz="1800" spc="-10" dirty="0">
                <a:latin typeface="Microsoft Sans Serif"/>
                <a:cs typeface="Microsoft Sans Serif"/>
              </a:rPr>
              <a:t> </a:t>
            </a:r>
            <a:r>
              <a:rPr sz="1800" dirty="0">
                <a:latin typeface="Microsoft Sans Serif"/>
                <a:cs typeface="Microsoft Sans Serif"/>
              </a:rPr>
              <a:t>llamada</a:t>
            </a:r>
            <a:r>
              <a:rPr sz="1800" spc="-20" dirty="0">
                <a:latin typeface="Microsoft Sans Serif"/>
                <a:cs typeface="Microsoft Sans Serif"/>
              </a:rPr>
              <a:t> </a:t>
            </a:r>
            <a:r>
              <a:rPr sz="1800" dirty="0">
                <a:latin typeface="Microsoft Sans Serif"/>
                <a:cs typeface="Microsoft Sans Serif"/>
              </a:rPr>
              <a:t>perfiladora.</a:t>
            </a:r>
            <a:r>
              <a:rPr sz="1800" spc="-25" dirty="0">
                <a:latin typeface="Microsoft Sans Serif"/>
                <a:cs typeface="Microsoft Sans Serif"/>
              </a:rPr>
              <a:t> Los </a:t>
            </a:r>
            <a:r>
              <a:rPr sz="1800" dirty="0">
                <a:latin typeface="Microsoft Sans Serif"/>
                <a:cs typeface="Microsoft Sans Serif"/>
              </a:rPr>
              <a:t>componentes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perfiladora</a:t>
            </a:r>
            <a:r>
              <a:rPr sz="1800" spc="-5" dirty="0">
                <a:latin typeface="Microsoft Sans Serif"/>
                <a:cs typeface="Microsoft Sans Serif"/>
              </a:rPr>
              <a:t> </a:t>
            </a:r>
            <a:r>
              <a:rPr sz="1800" dirty="0">
                <a:latin typeface="Microsoft Sans Serif"/>
                <a:cs typeface="Microsoft Sans Serif"/>
              </a:rPr>
              <a:t>incluyen</a:t>
            </a:r>
            <a:r>
              <a:rPr sz="1800" spc="2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ariete</a:t>
            </a:r>
            <a:r>
              <a:rPr sz="1800" spc="-10" dirty="0">
                <a:latin typeface="Microsoft Sans Serif"/>
                <a:cs typeface="Microsoft Sans Serif"/>
              </a:rPr>
              <a:t> </a:t>
            </a:r>
            <a:r>
              <a:rPr sz="1800" dirty="0">
                <a:latin typeface="Microsoft Sans Serif"/>
                <a:cs typeface="Microsoft Sans Serif"/>
              </a:rPr>
              <a:t>o</a:t>
            </a:r>
            <a:r>
              <a:rPr sz="1800" spc="-15" dirty="0">
                <a:latin typeface="Microsoft Sans Serif"/>
                <a:cs typeface="Microsoft Sans Serif"/>
              </a:rPr>
              <a:t> </a:t>
            </a:r>
            <a:r>
              <a:rPr sz="1800" dirty="0">
                <a:latin typeface="Microsoft Sans Serif"/>
                <a:cs typeface="Microsoft Sans Serif"/>
              </a:rPr>
              <a:t>corredera</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mueve</a:t>
            </a:r>
            <a:r>
              <a:rPr sz="1800" spc="-15" dirty="0">
                <a:latin typeface="Microsoft Sans Serif"/>
                <a:cs typeface="Microsoft Sans Serif"/>
              </a:rPr>
              <a:t> </a:t>
            </a:r>
            <a:r>
              <a:rPr sz="1800" spc="-25" dirty="0">
                <a:latin typeface="Microsoft Sans Serif"/>
                <a:cs typeface="Microsoft Sans Serif"/>
              </a:rPr>
              <a:t>con </a:t>
            </a:r>
            <a:r>
              <a:rPr sz="1800" dirty="0">
                <a:latin typeface="Microsoft Sans Serif"/>
                <a:cs typeface="Microsoft Sans Serif"/>
              </a:rPr>
              <a:t>respecto a</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columna</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proveer</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movimiento</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corte, y</a:t>
            </a:r>
            <a:r>
              <a:rPr sz="1800" spc="-20"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mesa</a:t>
            </a:r>
            <a:r>
              <a:rPr sz="1800" spc="-20" dirty="0">
                <a:latin typeface="Microsoft Sans Serif"/>
                <a:cs typeface="Microsoft Sans Serif"/>
              </a:rPr>
              <a:t> </a:t>
            </a:r>
            <a:r>
              <a:rPr sz="1800" dirty="0">
                <a:latin typeface="Microsoft Sans Serif"/>
                <a:cs typeface="Microsoft Sans Serif"/>
              </a:rPr>
              <a:t>de trabajo</a:t>
            </a:r>
            <a:r>
              <a:rPr sz="1800" spc="5" dirty="0">
                <a:latin typeface="Microsoft Sans Serif"/>
                <a:cs typeface="Microsoft Sans Serif"/>
              </a:rPr>
              <a:t> </a:t>
            </a:r>
            <a:r>
              <a:rPr sz="1800" spc="-25" dirty="0">
                <a:latin typeface="Microsoft Sans Serif"/>
                <a:cs typeface="Microsoft Sans Serif"/>
              </a:rPr>
              <a:t>que </a:t>
            </a:r>
            <a:r>
              <a:rPr sz="1800" dirty="0">
                <a:latin typeface="Microsoft Sans Serif"/>
                <a:cs typeface="Microsoft Sans Serif"/>
              </a:rPr>
              <a:t>sujeta</a:t>
            </a:r>
            <a:r>
              <a:rPr sz="1800" spc="-1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pieza</a:t>
            </a:r>
            <a:r>
              <a:rPr sz="1800" spc="-1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realiza</a:t>
            </a:r>
            <a:r>
              <a:rPr sz="1800" spc="-1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movimiento de</a:t>
            </a:r>
            <a:r>
              <a:rPr sz="1800" spc="-30" dirty="0">
                <a:latin typeface="Microsoft Sans Serif"/>
                <a:cs typeface="Microsoft Sans Serif"/>
              </a:rPr>
              <a:t> </a:t>
            </a:r>
            <a:r>
              <a:rPr sz="1800" dirty="0">
                <a:latin typeface="Microsoft Sans Serif"/>
                <a:cs typeface="Microsoft Sans Serif"/>
              </a:rPr>
              <a:t>avance.</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ariete</a:t>
            </a:r>
            <a:r>
              <a:rPr sz="1800" spc="-25" dirty="0">
                <a:latin typeface="Microsoft Sans Serif"/>
                <a:cs typeface="Microsoft Sans Serif"/>
              </a:rPr>
              <a:t> </a:t>
            </a:r>
            <a:r>
              <a:rPr sz="1800" dirty="0">
                <a:latin typeface="Microsoft Sans Serif"/>
                <a:cs typeface="Microsoft Sans Serif"/>
              </a:rPr>
              <a:t>es</a:t>
            </a:r>
            <a:r>
              <a:rPr sz="1800" spc="-25" dirty="0">
                <a:latin typeface="Microsoft Sans Serif"/>
                <a:cs typeface="Microsoft Sans Serif"/>
              </a:rPr>
              <a:t> una </a:t>
            </a:r>
            <a:r>
              <a:rPr sz="1800" dirty="0">
                <a:latin typeface="Microsoft Sans Serif"/>
                <a:cs typeface="Microsoft Sans Serif"/>
              </a:rPr>
              <a:t>carrera</a:t>
            </a:r>
            <a:r>
              <a:rPr sz="1800" spc="-10" dirty="0">
                <a:latin typeface="Microsoft Sans Serif"/>
                <a:cs typeface="Microsoft Sans Serif"/>
              </a:rPr>
              <a:t> </a:t>
            </a:r>
            <a:r>
              <a:rPr sz="1800" dirty="0">
                <a:latin typeface="Microsoft Sans Serif"/>
                <a:cs typeface="Microsoft Sans Serif"/>
              </a:rPr>
              <a:t>hacia</a:t>
            </a:r>
            <a:r>
              <a:rPr sz="1800" spc="-15" dirty="0">
                <a:latin typeface="Microsoft Sans Serif"/>
                <a:cs typeface="Microsoft Sans Serif"/>
              </a:rPr>
              <a:t> </a:t>
            </a:r>
            <a:r>
              <a:rPr sz="1800" dirty="0">
                <a:latin typeface="Microsoft Sans Serif"/>
                <a:cs typeface="Microsoft Sans Serif"/>
              </a:rPr>
              <a:t>adelante</a:t>
            </a:r>
            <a:r>
              <a:rPr sz="1800" spc="-5"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lograr el</a:t>
            </a:r>
            <a:r>
              <a:rPr sz="1800" spc="-15"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carrera</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regreso</a:t>
            </a:r>
            <a:r>
              <a:rPr sz="1800" spc="-10" dirty="0">
                <a:latin typeface="Microsoft Sans Serif"/>
                <a:cs typeface="Microsoft Sans Serif"/>
              </a:rPr>
              <a:t> </a:t>
            </a:r>
            <a:r>
              <a:rPr sz="1800" dirty="0">
                <a:latin typeface="Microsoft Sans Serif"/>
                <a:cs typeface="Microsoft Sans Serif"/>
              </a:rPr>
              <a:t>durante</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eleva</a:t>
            </a:r>
            <a:r>
              <a:rPr sz="1800" spc="-15" dirty="0">
                <a:latin typeface="Microsoft Sans Serif"/>
                <a:cs typeface="Microsoft Sans Serif"/>
              </a:rPr>
              <a:t> </a:t>
            </a:r>
            <a:r>
              <a:rPr sz="1800" dirty="0">
                <a:latin typeface="Microsoft Sans Serif"/>
                <a:cs typeface="Microsoft Sans Serif"/>
              </a:rPr>
              <a:t>ligeramente</a:t>
            </a:r>
            <a:r>
              <a:rPr sz="1800" spc="-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esquivar a</a:t>
            </a:r>
            <a:r>
              <a:rPr sz="1800" spc="-2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pieza,</a:t>
            </a:r>
            <a:r>
              <a:rPr sz="1800" spc="-15" dirty="0">
                <a:latin typeface="Microsoft Sans Serif"/>
                <a:cs typeface="Microsoft Sans Serif"/>
              </a:rPr>
              <a:t> </a:t>
            </a:r>
            <a:r>
              <a:rPr sz="1800" dirty="0">
                <a:latin typeface="Microsoft Sans Serif"/>
                <a:cs typeface="Microsoft Sans Serif"/>
              </a:rPr>
              <a:t>e</a:t>
            </a:r>
            <a:r>
              <a:rPr sz="1800" spc="-20" dirty="0">
                <a:latin typeface="Microsoft Sans Serif"/>
                <a:cs typeface="Microsoft Sans Serif"/>
              </a:rPr>
              <a:t> </a:t>
            </a:r>
            <a:r>
              <a:rPr sz="1800" dirty="0">
                <a:latin typeface="Microsoft Sans Serif"/>
                <a:cs typeface="Microsoft Sans Serif"/>
              </a:rPr>
              <a:t>inmediatamente</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spc="-10" dirty="0">
                <a:latin typeface="Microsoft Sans Serif"/>
                <a:cs typeface="Microsoft Sans Serif"/>
              </a:rPr>
              <a:t>coloca </a:t>
            </a:r>
            <a:r>
              <a:rPr sz="1800" dirty="0">
                <a:latin typeface="Microsoft Sans Serif"/>
                <a:cs typeface="Microsoft Sans Serif"/>
              </a:rPr>
              <a:t>en</a:t>
            </a:r>
            <a:r>
              <a:rPr sz="1800" spc="-35" dirty="0">
                <a:latin typeface="Microsoft Sans Serif"/>
                <a:cs typeface="Microsoft Sans Serif"/>
              </a:rPr>
              <a:t> </a:t>
            </a:r>
            <a:r>
              <a:rPr sz="1800" dirty="0">
                <a:latin typeface="Microsoft Sans Serif"/>
                <a:cs typeface="Microsoft Sans Serif"/>
              </a:rPr>
              <a:t>posición</a:t>
            </a:r>
            <a:r>
              <a:rPr sz="1800" spc="-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siguiente</a:t>
            </a:r>
            <a:r>
              <a:rPr sz="1800" spc="-5" dirty="0">
                <a:latin typeface="Microsoft Sans Serif"/>
                <a:cs typeface="Microsoft Sans Serif"/>
              </a:rPr>
              <a:t> </a:t>
            </a:r>
            <a:r>
              <a:rPr sz="1800" spc="-10" dirty="0">
                <a:latin typeface="Microsoft Sans Serif"/>
                <a:cs typeface="Microsoft Sans Serif"/>
              </a:rPr>
              <a:t>paso.</a:t>
            </a:r>
            <a:endParaRPr sz="1800">
              <a:latin typeface="Microsoft Sans Serif"/>
              <a:cs typeface="Microsoft Sans Serif"/>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3848" y="334992"/>
            <a:ext cx="8050343" cy="2624347"/>
          </a:xfrm>
          <a:prstGeom prst="rect">
            <a:avLst/>
          </a:prstGeom>
        </p:spPr>
      </p:pic>
      <p:pic>
        <p:nvPicPr>
          <p:cNvPr id="3" name="object 3"/>
          <p:cNvPicPr/>
          <p:nvPr/>
        </p:nvPicPr>
        <p:blipFill>
          <a:blip r:embed="rId3" cstate="print"/>
          <a:stretch>
            <a:fillRect/>
          </a:stretch>
        </p:blipFill>
        <p:spPr>
          <a:xfrm>
            <a:off x="1559339" y="3542574"/>
            <a:ext cx="5973505" cy="329658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912225" cy="167195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Cepillado:</a:t>
            </a:r>
            <a:r>
              <a:rPr sz="1800" spc="-2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máquina</a:t>
            </a:r>
            <a:r>
              <a:rPr sz="1800" spc="-30" dirty="0">
                <a:latin typeface="Microsoft Sans Serif"/>
                <a:cs typeface="Microsoft Sans Serif"/>
              </a:rPr>
              <a:t> </a:t>
            </a:r>
            <a:r>
              <a:rPr sz="1800" dirty="0">
                <a:latin typeface="Microsoft Sans Serif"/>
                <a:cs typeface="Microsoft Sans Serif"/>
              </a:rPr>
              <a:t>herramienta</a:t>
            </a:r>
            <a:r>
              <a:rPr sz="1800" spc="-20" dirty="0">
                <a:latin typeface="Microsoft Sans Serif"/>
                <a:cs typeface="Microsoft Sans Serif"/>
              </a:rPr>
              <a:t> </a:t>
            </a:r>
            <a:r>
              <a:rPr sz="1800" dirty="0">
                <a:latin typeface="Microsoft Sans Serif"/>
                <a:cs typeface="Microsoft Sans Serif"/>
              </a:rPr>
              <a:t>para</a:t>
            </a:r>
            <a:r>
              <a:rPr sz="1800" spc="-30" dirty="0">
                <a:latin typeface="Microsoft Sans Serif"/>
                <a:cs typeface="Microsoft Sans Serif"/>
              </a:rPr>
              <a:t> </a:t>
            </a:r>
            <a:r>
              <a:rPr sz="1800" dirty="0">
                <a:latin typeface="Microsoft Sans Serif"/>
                <a:cs typeface="Microsoft Sans Serif"/>
              </a:rPr>
              <a:t>cepillado</a:t>
            </a:r>
            <a:r>
              <a:rPr sz="1800" spc="-25" dirty="0">
                <a:latin typeface="Microsoft Sans Serif"/>
                <a:cs typeface="Microsoft Sans Serif"/>
              </a:rPr>
              <a:t> </a:t>
            </a:r>
            <a:r>
              <a:rPr sz="1800" dirty="0">
                <a:latin typeface="Microsoft Sans Serif"/>
                <a:cs typeface="Microsoft Sans Serif"/>
              </a:rPr>
              <a:t>se</a:t>
            </a:r>
            <a:r>
              <a:rPr sz="1800" spc="-40" dirty="0">
                <a:latin typeface="Microsoft Sans Serif"/>
                <a:cs typeface="Microsoft Sans Serif"/>
              </a:rPr>
              <a:t> </a:t>
            </a:r>
            <a:r>
              <a:rPr sz="1800" dirty="0">
                <a:latin typeface="Microsoft Sans Serif"/>
                <a:cs typeface="Microsoft Sans Serif"/>
              </a:rPr>
              <a:t>llama</a:t>
            </a:r>
            <a:r>
              <a:rPr sz="1800" spc="-30" dirty="0">
                <a:latin typeface="Microsoft Sans Serif"/>
                <a:cs typeface="Microsoft Sans Serif"/>
              </a:rPr>
              <a:t> </a:t>
            </a:r>
            <a:r>
              <a:rPr sz="1800" dirty="0">
                <a:latin typeface="Microsoft Sans Serif"/>
                <a:cs typeface="Microsoft Sans Serif"/>
              </a:rPr>
              <a:t>cepillo.</a:t>
            </a:r>
            <a:r>
              <a:rPr sz="1800" spc="-2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velocidad</a:t>
            </a:r>
            <a:r>
              <a:rPr sz="1800" spc="-25" dirty="0">
                <a:latin typeface="Microsoft Sans Serif"/>
                <a:cs typeface="Microsoft Sans Serif"/>
              </a:rPr>
              <a:t> de</a:t>
            </a:r>
            <a:r>
              <a:rPr sz="1800" spc="500"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logra</a:t>
            </a:r>
            <a:r>
              <a:rPr sz="1800" spc="-5"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medio</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mesa</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oscilante que</a:t>
            </a:r>
            <a:r>
              <a:rPr sz="1800" spc="-10" dirty="0">
                <a:latin typeface="Microsoft Sans Serif"/>
                <a:cs typeface="Microsoft Sans Serif"/>
              </a:rPr>
              <a:t> </a:t>
            </a:r>
            <a:r>
              <a:rPr sz="1800" dirty="0">
                <a:latin typeface="Microsoft Sans Serif"/>
                <a:cs typeface="Microsoft Sans Serif"/>
              </a:rPr>
              <a:t>mueve</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spc="-10" dirty="0">
                <a:latin typeface="Microsoft Sans Serif"/>
                <a:cs typeface="Microsoft Sans Serif"/>
              </a:rPr>
              <a:t>posterior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punta</a:t>
            </a:r>
            <a:r>
              <a:rPr sz="1800" spc="-10" dirty="0">
                <a:latin typeface="Microsoft Sans Serif"/>
                <a:cs typeface="Microsoft Sans Serif"/>
              </a:rPr>
              <a:t> </a:t>
            </a:r>
            <a:r>
              <a:rPr sz="1800" dirty="0">
                <a:latin typeface="Microsoft Sans Serif"/>
                <a:cs typeface="Microsoft Sans Serif"/>
              </a:rPr>
              <a:t>sencilla. La</a:t>
            </a:r>
            <a:r>
              <a:rPr sz="1800" spc="-15" dirty="0">
                <a:latin typeface="Microsoft Sans Serif"/>
                <a:cs typeface="Microsoft Sans Serif"/>
              </a:rPr>
              <a:t> </a:t>
            </a:r>
            <a:r>
              <a:rPr sz="1800" dirty="0">
                <a:latin typeface="Microsoft Sans Serif"/>
                <a:cs typeface="Microsoft Sans Serif"/>
              </a:rPr>
              <a:t>construcción</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capacidad </a:t>
            </a:r>
            <a:r>
              <a:rPr sz="1800" spc="-25" dirty="0">
                <a:latin typeface="Microsoft Sans Serif"/>
                <a:cs typeface="Microsoft Sans Serif"/>
              </a:rPr>
              <a:t>de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cepillo</a:t>
            </a:r>
            <a:r>
              <a:rPr sz="1800" spc="-5" dirty="0">
                <a:latin typeface="Microsoft Sans Serif"/>
                <a:cs typeface="Microsoft Sans Serif"/>
              </a:rPr>
              <a:t> </a:t>
            </a:r>
            <a:r>
              <a:rPr sz="1800" dirty="0">
                <a:latin typeface="Microsoft Sans Serif"/>
                <a:cs typeface="Microsoft Sans Serif"/>
              </a:rPr>
              <a:t>permite</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partes</a:t>
            </a:r>
            <a:r>
              <a:rPr sz="1800" spc="-10" dirty="0">
                <a:latin typeface="Microsoft Sans Serif"/>
                <a:cs typeface="Microsoft Sans Serif"/>
              </a:rPr>
              <a:t> </a:t>
            </a:r>
            <a:r>
              <a:rPr sz="1800" dirty="0">
                <a:latin typeface="Microsoft Sans Serif"/>
                <a:cs typeface="Microsoft Sans Serif"/>
              </a:rPr>
              <a:t>mucho</a:t>
            </a:r>
            <a:r>
              <a:rPr sz="1800" spc="-15" dirty="0">
                <a:latin typeface="Microsoft Sans Serif"/>
                <a:cs typeface="Microsoft Sans Serif"/>
              </a:rPr>
              <a:t> </a:t>
            </a:r>
            <a:r>
              <a:rPr sz="1800" dirty="0">
                <a:latin typeface="Microsoft Sans Serif"/>
                <a:cs typeface="Microsoft Sans Serif"/>
              </a:rPr>
              <a:t>más</a:t>
            </a:r>
            <a:r>
              <a:rPr sz="1800" spc="-20" dirty="0">
                <a:latin typeface="Microsoft Sans Serif"/>
                <a:cs typeface="Microsoft Sans Serif"/>
              </a:rPr>
              <a:t> </a:t>
            </a:r>
            <a:r>
              <a:rPr sz="1800" dirty="0">
                <a:latin typeface="Microsoft Sans Serif"/>
                <a:cs typeface="Microsoft Sans Serif"/>
              </a:rPr>
              <a:t>grandes que</a:t>
            </a:r>
            <a:r>
              <a:rPr sz="1800" spc="-15" dirty="0">
                <a:latin typeface="Microsoft Sans Serif"/>
                <a:cs typeface="Microsoft Sans Serif"/>
              </a:rPr>
              <a:t> </a:t>
            </a:r>
            <a:r>
              <a:rPr sz="1800" spc="-25" dirty="0">
                <a:latin typeface="Microsoft Sans Serif"/>
                <a:cs typeface="Microsoft Sans Serif"/>
              </a:rPr>
              <a:t>las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perfilador.</a:t>
            </a:r>
            <a:r>
              <a:rPr sz="1800" spc="-5" dirty="0">
                <a:latin typeface="Microsoft Sans Serif"/>
                <a:cs typeface="Microsoft Sans Serif"/>
              </a:rPr>
              <a:t> </a:t>
            </a:r>
            <a:r>
              <a:rPr sz="1800" dirty="0">
                <a:latin typeface="Microsoft Sans Serif"/>
                <a:cs typeface="Microsoft Sans Serif"/>
              </a:rPr>
              <a:t>Los</a:t>
            </a:r>
            <a:r>
              <a:rPr sz="1800" spc="-20" dirty="0">
                <a:latin typeface="Microsoft Sans Serif"/>
                <a:cs typeface="Microsoft Sans Serif"/>
              </a:rPr>
              <a:t> </a:t>
            </a:r>
            <a:r>
              <a:rPr sz="1800" dirty="0">
                <a:latin typeface="Microsoft Sans Serif"/>
                <a:cs typeface="Microsoft Sans Serif"/>
              </a:rPr>
              <a:t>cepillos se</a:t>
            </a:r>
            <a:r>
              <a:rPr sz="1800" spc="-25" dirty="0">
                <a:latin typeface="Microsoft Sans Serif"/>
                <a:cs typeface="Microsoft Sans Serif"/>
              </a:rPr>
              <a:t> </a:t>
            </a:r>
            <a:r>
              <a:rPr sz="1800" dirty="0">
                <a:latin typeface="Microsoft Sans Serif"/>
                <a:cs typeface="Microsoft Sans Serif"/>
              </a:rPr>
              <a:t>pueden</a:t>
            </a:r>
            <a:r>
              <a:rPr sz="1800" spc="-10" dirty="0">
                <a:latin typeface="Microsoft Sans Serif"/>
                <a:cs typeface="Microsoft Sans Serif"/>
              </a:rPr>
              <a:t> </a:t>
            </a:r>
            <a:r>
              <a:rPr sz="1800" dirty="0">
                <a:latin typeface="Microsoft Sans Serif"/>
                <a:cs typeface="Microsoft Sans Serif"/>
              </a:rPr>
              <a:t>clasificar</a:t>
            </a:r>
            <a:r>
              <a:rPr sz="1800" spc="-10" dirty="0">
                <a:latin typeface="Microsoft Sans Serif"/>
                <a:cs typeface="Microsoft Sans Serif"/>
              </a:rPr>
              <a:t> </a:t>
            </a:r>
            <a:r>
              <a:rPr sz="1800" dirty="0">
                <a:latin typeface="Microsoft Sans Serif"/>
                <a:cs typeface="Microsoft Sans Serif"/>
              </a:rPr>
              <a:t>como</a:t>
            </a:r>
            <a:r>
              <a:rPr sz="1800" spc="-15" dirty="0">
                <a:latin typeface="Microsoft Sans Serif"/>
                <a:cs typeface="Microsoft Sans Serif"/>
              </a:rPr>
              <a:t> </a:t>
            </a:r>
            <a:r>
              <a:rPr sz="1800" dirty="0">
                <a:latin typeface="Microsoft Sans Serif"/>
                <a:cs typeface="Microsoft Sans Serif"/>
              </a:rPr>
              <a:t>cepillos</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mesa</a:t>
            </a:r>
            <a:r>
              <a:rPr sz="1800" spc="-30" dirty="0">
                <a:latin typeface="Microsoft Sans Serif"/>
                <a:cs typeface="Microsoft Sans Serif"/>
              </a:rPr>
              <a:t> </a:t>
            </a:r>
            <a:r>
              <a:rPr sz="1800" spc="-10" dirty="0">
                <a:latin typeface="Microsoft Sans Serif"/>
                <a:cs typeface="Microsoft Sans Serif"/>
              </a:rPr>
              <a:t>abiertos </a:t>
            </a:r>
            <a:r>
              <a:rPr sz="1800" dirty="0">
                <a:latin typeface="Microsoft Sans Serif"/>
                <a:cs typeface="Microsoft Sans Serif"/>
              </a:rPr>
              <a:t>lateralmente</a:t>
            </a:r>
            <a:r>
              <a:rPr sz="1800" spc="-15" dirty="0">
                <a:latin typeface="Microsoft Sans Serif"/>
                <a:cs typeface="Microsoft Sans Serif"/>
              </a:rPr>
              <a:t> </a:t>
            </a:r>
            <a:r>
              <a:rPr sz="1800" dirty="0">
                <a:latin typeface="Microsoft Sans Serif"/>
                <a:cs typeface="Microsoft Sans Serif"/>
              </a:rPr>
              <a:t>o</a:t>
            </a:r>
            <a:r>
              <a:rPr sz="1800" spc="-30" dirty="0">
                <a:latin typeface="Microsoft Sans Serif"/>
                <a:cs typeface="Microsoft Sans Serif"/>
              </a:rPr>
              <a:t> </a:t>
            </a:r>
            <a:r>
              <a:rPr sz="1800" dirty="0">
                <a:latin typeface="Microsoft Sans Serif"/>
                <a:cs typeface="Microsoft Sans Serif"/>
              </a:rPr>
              <a:t>cepillos</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doble</a:t>
            </a:r>
            <a:r>
              <a:rPr sz="1800" spc="-20" dirty="0">
                <a:latin typeface="Microsoft Sans Serif"/>
                <a:cs typeface="Microsoft Sans Serif"/>
              </a:rPr>
              <a:t> </a:t>
            </a:r>
            <a:r>
              <a:rPr sz="1800" spc="-10" dirty="0">
                <a:latin typeface="Microsoft Sans Serif"/>
                <a:cs typeface="Microsoft Sans Serif"/>
              </a:rPr>
              <a:t>columna.</a:t>
            </a:r>
            <a:endParaRPr sz="1800">
              <a:latin typeface="Microsoft Sans Serif"/>
              <a:cs typeface="Microsoft Sans Serif"/>
            </a:endParaRPr>
          </a:p>
        </p:txBody>
      </p:sp>
      <p:pic>
        <p:nvPicPr>
          <p:cNvPr id="3" name="object 3"/>
          <p:cNvPicPr/>
          <p:nvPr/>
        </p:nvPicPr>
        <p:blipFill>
          <a:blip r:embed="rId2" cstate="print"/>
          <a:stretch>
            <a:fillRect/>
          </a:stretch>
        </p:blipFill>
        <p:spPr>
          <a:xfrm>
            <a:off x="203888" y="2062113"/>
            <a:ext cx="8549233" cy="4477228"/>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84226"/>
            <a:ext cx="8874125" cy="1123315"/>
          </a:xfrm>
          <a:prstGeom prst="rect">
            <a:avLst/>
          </a:prstGeom>
        </p:spPr>
        <p:txBody>
          <a:bodyPr vert="horz" wrap="square" lIns="0" tIns="12700" rIns="0" bIns="0" rtlCol="0">
            <a:spAutoFit/>
          </a:bodyPr>
          <a:lstStyle/>
          <a:p>
            <a:pPr marL="12700" marR="5080">
              <a:lnSpc>
                <a:spcPct val="100000"/>
              </a:lnSpc>
              <a:spcBef>
                <a:spcPts val="100"/>
              </a:spcBef>
            </a:pPr>
            <a:r>
              <a:rPr sz="1800" u="none" dirty="0"/>
              <a:t>Operaciones</a:t>
            </a:r>
            <a:r>
              <a:rPr sz="1800" u="none" spc="-15" dirty="0"/>
              <a:t> </a:t>
            </a:r>
            <a:r>
              <a:rPr sz="1800" u="none" dirty="0"/>
              <a:t>relacionadas:</a:t>
            </a:r>
            <a:r>
              <a:rPr sz="1800" u="none" spc="-10" dirty="0"/>
              <a:t> </a:t>
            </a:r>
            <a:r>
              <a:rPr sz="1800" u="none" dirty="0"/>
              <a:t>El</a:t>
            </a:r>
            <a:r>
              <a:rPr sz="1800" u="none" spc="-30" dirty="0"/>
              <a:t> </a:t>
            </a:r>
            <a:r>
              <a:rPr sz="1800" u="none" dirty="0"/>
              <a:t>perfilado</a:t>
            </a:r>
            <a:r>
              <a:rPr sz="1800" u="none" spc="-10" dirty="0"/>
              <a:t> </a:t>
            </a:r>
            <a:r>
              <a:rPr sz="1800" u="none" dirty="0"/>
              <a:t>y</a:t>
            </a:r>
            <a:r>
              <a:rPr sz="1800" u="none" spc="-40" dirty="0"/>
              <a:t> </a:t>
            </a:r>
            <a:r>
              <a:rPr sz="1800" u="none" dirty="0"/>
              <a:t>cepillado</a:t>
            </a:r>
            <a:r>
              <a:rPr sz="1800" u="none" spc="-5" dirty="0"/>
              <a:t> </a:t>
            </a:r>
            <a:r>
              <a:rPr sz="1800" u="none" dirty="0"/>
              <a:t>se</a:t>
            </a:r>
            <a:r>
              <a:rPr sz="1800" u="none" spc="-30" dirty="0"/>
              <a:t> </a:t>
            </a:r>
            <a:r>
              <a:rPr sz="1800" u="none" dirty="0"/>
              <a:t>pueden</a:t>
            </a:r>
            <a:r>
              <a:rPr sz="1800" u="none" spc="-20" dirty="0"/>
              <a:t> </a:t>
            </a:r>
            <a:r>
              <a:rPr sz="1800" u="none" dirty="0"/>
              <a:t>usar</a:t>
            </a:r>
            <a:r>
              <a:rPr sz="1800" u="none" spc="-20" dirty="0"/>
              <a:t> </a:t>
            </a:r>
            <a:r>
              <a:rPr sz="1800" u="none" dirty="0"/>
              <a:t>para</a:t>
            </a:r>
            <a:r>
              <a:rPr sz="1800" u="none" spc="-30" dirty="0"/>
              <a:t> </a:t>
            </a:r>
            <a:r>
              <a:rPr sz="1800" u="none" dirty="0"/>
              <a:t>maquinar</a:t>
            </a:r>
            <a:r>
              <a:rPr sz="1800" u="none" spc="-10" dirty="0"/>
              <a:t> otras </a:t>
            </a:r>
            <a:r>
              <a:rPr sz="1800" u="none" dirty="0"/>
              <a:t>superficies</a:t>
            </a:r>
            <a:r>
              <a:rPr sz="1800" u="none" spc="-20" dirty="0"/>
              <a:t> </a:t>
            </a:r>
            <a:r>
              <a:rPr sz="1800" u="none" dirty="0"/>
              <a:t>diferentes</a:t>
            </a:r>
            <a:r>
              <a:rPr sz="1800" u="none" spc="-20" dirty="0"/>
              <a:t> </a:t>
            </a:r>
            <a:r>
              <a:rPr sz="1800" u="none" dirty="0"/>
              <a:t>a</a:t>
            </a:r>
            <a:r>
              <a:rPr sz="1800" u="none" spc="-35" dirty="0"/>
              <a:t> </a:t>
            </a:r>
            <a:r>
              <a:rPr sz="1800" u="none" dirty="0"/>
              <a:t>las</a:t>
            </a:r>
            <a:r>
              <a:rPr sz="1800" u="none" spc="-20" dirty="0"/>
              <a:t> </a:t>
            </a:r>
            <a:r>
              <a:rPr sz="1800" u="none" dirty="0"/>
              <a:t>planas.</a:t>
            </a:r>
            <a:r>
              <a:rPr sz="1800" u="none" spc="-15" dirty="0"/>
              <a:t> </a:t>
            </a:r>
            <a:r>
              <a:rPr sz="1800" u="none" dirty="0"/>
              <a:t>La</a:t>
            </a:r>
            <a:r>
              <a:rPr sz="1800" u="none" spc="-35" dirty="0"/>
              <a:t> </a:t>
            </a:r>
            <a:r>
              <a:rPr sz="1800" u="none" dirty="0"/>
              <a:t>restricción</a:t>
            </a:r>
            <a:r>
              <a:rPr sz="1800" u="none" spc="-25" dirty="0"/>
              <a:t> </a:t>
            </a:r>
            <a:r>
              <a:rPr sz="1800" u="none" dirty="0"/>
              <a:t>es</a:t>
            </a:r>
            <a:r>
              <a:rPr sz="1800" u="none" spc="-30" dirty="0"/>
              <a:t> </a:t>
            </a:r>
            <a:r>
              <a:rPr sz="1800" u="none" dirty="0"/>
              <a:t>que</a:t>
            </a:r>
            <a:r>
              <a:rPr sz="1800" u="none" spc="-30" dirty="0"/>
              <a:t> </a:t>
            </a:r>
            <a:r>
              <a:rPr sz="1800" u="none" dirty="0"/>
              <a:t>las</a:t>
            </a:r>
            <a:r>
              <a:rPr sz="1800" u="none" spc="-30" dirty="0"/>
              <a:t> </a:t>
            </a:r>
            <a:r>
              <a:rPr sz="1800" u="none" dirty="0"/>
              <a:t>superficies</a:t>
            </a:r>
            <a:r>
              <a:rPr sz="1800" u="none" spc="-15" dirty="0"/>
              <a:t> </a:t>
            </a:r>
            <a:r>
              <a:rPr sz="1800" u="none" dirty="0"/>
              <a:t>deben</a:t>
            </a:r>
            <a:r>
              <a:rPr sz="1800" u="none" spc="-15" dirty="0"/>
              <a:t> </a:t>
            </a:r>
            <a:r>
              <a:rPr sz="1800" u="none" spc="-25" dirty="0"/>
              <a:t>ser </a:t>
            </a:r>
            <a:r>
              <a:rPr sz="1800" u="none" dirty="0"/>
              <a:t>rectas.</a:t>
            </a:r>
            <a:r>
              <a:rPr sz="1800" u="none" spc="-10" dirty="0"/>
              <a:t> </a:t>
            </a:r>
            <a:r>
              <a:rPr sz="1800" u="none" dirty="0"/>
              <a:t>Esto</a:t>
            </a:r>
            <a:r>
              <a:rPr sz="1800" u="none" spc="-20" dirty="0"/>
              <a:t> </a:t>
            </a:r>
            <a:r>
              <a:rPr sz="1800" u="none" dirty="0"/>
              <a:t>permite</a:t>
            </a:r>
            <a:r>
              <a:rPr sz="1800" u="none" spc="-5" dirty="0"/>
              <a:t> </a:t>
            </a:r>
            <a:r>
              <a:rPr sz="1800" u="none" dirty="0"/>
              <a:t>el</a:t>
            </a:r>
            <a:r>
              <a:rPr sz="1800" u="none" spc="-20" dirty="0"/>
              <a:t> </a:t>
            </a:r>
            <a:r>
              <a:rPr sz="1800" u="none" dirty="0"/>
              <a:t>tallado</a:t>
            </a:r>
            <a:r>
              <a:rPr sz="1800" u="none" spc="5" dirty="0"/>
              <a:t> </a:t>
            </a:r>
            <a:r>
              <a:rPr sz="1800" u="none" dirty="0"/>
              <a:t>de</a:t>
            </a:r>
            <a:r>
              <a:rPr sz="1800" u="none" spc="-25" dirty="0"/>
              <a:t> </a:t>
            </a:r>
            <a:r>
              <a:rPr sz="1800" u="none" dirty="0"/>
              <a:t>canales, ranuras,</a:t>
            </a:r>
            <a:r>
              <a:rPr sz="1800" u="none" spc="5" dirty="0"/>
              <a:t> </a:t>
            </a:r>
            <a:r>
              <a:rPr sz="1800" u="none" dirty="0"/>
              <a:t>dientes de</a:t>
            </a:r>
            <a:r>
              <a:rPr sz="1800" u="none" spc="-20" dirty="0"/>
              <a:t> </a:t>
            </a:r>
            <a:r>
              <a:rPr sz="1800" u="none" dirty="0"/>
              <a:t>engranes</a:t>
            </a:r>
            <a:r>
              <a:rPr sz="1800" u="none" spc="10" dirty="0"/>
              <a:t> </a:t>
            </a:r>
            <a:r>
              <a:rPr sz="1800" u="none" dirty="0"/>
              <a:t>y</a:t>
            </a:r>
            <a:r>
              <a:rPr sz="1800" u="none" spc="-20" dirty="0"/>
              <a:t> </a:t>
            </a:r>
            <a:r>
              <a:rPr sz="1800" u="none" dirty="0"/>
              <a:t>otras</a:t>
            </a:r>
            <a:r>
              <a:rPr sz="1800" u="none" spc="-15" dirty="0"/>
              <a:t> </a:t>
            </a:r>
            <a:r>
              <a:rPr sz="1800" u="none" spc="-10" dirty="0"/>
              <a:t>formas, </a:t>
            </a:r>
            <a:r>
              <a:rPr sz="1800" u="none" dirty="0"/>
              <a:t>como</a:t>
            </a:r>
            <a:r>
              <a:rPr sz="1800" u="none" spc="-10" dirty="0"/>
              <a:t> </a:t>
            </a:r>
            <a:r>
              <a:rPr sz="1800" u="none" dirty="0"/>
              <a:t>las</a:t>
            </a:r>
            <a:r>
              <a:rPr sz="1800" u="none" spc="10" dirty="0"/>
              <a:t> </a:t>
            </a:r>
            <a:r>
              <a:rPr sz="1800" u="none" spc="-10" dirty="0"/>
              <a:t>ilustradas:</a:t>
            </a:r>
            <a:endParaRPr sz="1800"/>
          </a:p>
        </p:txBody>
      </p:sp>
      <p:sp>
        <p:nvSpPr>
          <p:cNvPr id="3" name="object 3"/>
          <p:cNvSpPr txBox="1"/>
          <p:nvPr/>
        </p:nvSpPr>
        <p:spPr>
          <a:xfrm>
            <a:off x="78739" y="3576954"/>
            <a:ext cx="8683625" cy="167195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cortar algunas</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estas formas,</a:t>
            </a:r>
            <a:r>
              <a:rPr sz="1800" spc="-5" dirty="0">
                <a:latin typeface="Microsoft Sans Serif"/>
                <a:cs typeface="Microsoft Sans Serif"/>
              </a:rPr>
              <a:t> </a:t>
            </a:r>
            <a:r>
              <a:rPr sz="1800" dirty="0">
                <a:latin typeface="Microsoft Sans Serif"/>
                <a:cs typeface="Microsoft Sans Serif"/>
              </a:rPr>
              <a:t>es necesario</a:t>
            </a:r>
            <a:r>
              <a:rPr sz="1800" spc="15" dirty="0">
                <a:latin typeface="Microsoft Sans Serif"/>
                <a:cs typeface="Microsoft Sans Serif"/>
              </a:rPr>
              <a:t> </a:t>
            </a:r>
            <a:r>
              <a:rPr sz="1800" dirty="0">
                <a:latin typeface="Microsoft Sans Serif"/>
                <a:cs typeface="Microsoft Sans Serif"/>
              </a:rPr>
              <a:t>especificar</a:t>
            </a:r>
            <a:r>
              <a:rPr sz="1800" spc="10" dirty="0">
                <a:latin typeface="Microsoft Sans Serif"/>
                <a:cs typeface="Microsoft Sans Serif"/>
              </a:rPr>
              <a:t> </a:t>
            </a:r>
            <a:r>
              <a:rPr sz="1800" dirty="0">
                <a:latin typeface="Microsoft Sans Serif"/>
                <a:cs typeface="Microsoft Sans Serif"/>
              </a:rPr>
              <a:t>geometrías</a:t>
            </a:r>
            <a:r>
              <a:rPr sz="1800" spc="5" dirty="0">
                <a:latin typeface="Microsoft Sans Serif"/>
                <a:cs typeface="Microsoft Sans Serif"/>
              </a:rPr>
              <a:t> </a:t>
            </a:r>
            <a:r>
              <a:rPr sz="1800" spc="-10" dirty="0">
                <a:latin typeface="Microsoft Sans Serif"/>
                <a:cs typeface="Microsoft Sans Serif"/>
              </a:rPr>
              <a:t>especiales </a:t>
            </a:r>
            <a:r>
              <a:rPr sz="1800" dirty="0">
                <a:latin typeface="Microsoft Sans Serif"/>
                <a:cs typeface="Microsoft Sans Serif"/>
              </a:rPr>
              <a:t>diferentes</a:t>
            </a:r>
            <a:r>
              <a:rPr sz="1800" spc="-10"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herramientas</a:t>
            </a:r>
            <a:r>
              <a:rPr sz="1800" spc="5" dirty="0">
                <a:latin typeface="Microsoft Sans Serif"/>
                <a:cs typeface="Microsoft Sans Serif"/>
              </a:rPr>
              <a:t> </a:t>
            </a:r>
            <a:r>
              <a:rPr sz="1800" dirty="0">
                <a:latin typeface="Microsoft Sans Serif"/>
                <a:cs typeface="Microsoft Sans Serif"/>
              </a:rPr>
              <a:t>estándar</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punta</a:t>
            </a:r>
            <a:r>
              <a:rPr sz="1800" spc="-10" dirty="0">
                <a:latin typeface="Microsoft Sans Serif"/>
                <a:cs typeface="Microsoft Sans Serif"/>
              </a:rPr>
              <a:t> </a:t>
            </a:r>
            <a:r>
              <a:rPr sz="1800" dirty="0">
                <a:latin typeface="Microsoft Sans Serif"/>
                <a:cs typeface="Microsoft Sans Serif"/>
              </a:rPr>
              <a:t>sencilla.</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hecho,</a:t>
            </a:r>
            <a:r>
              <a:rPr sz="1800" spc="-15"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spc="-10" dirty="0">
                <a:latin typeface="Microsoft Sans Serif"/>
                <a:cs typeface="Microsoft Sans Serif"/>
              </a:rPr>
              <a:t>herramientas </a:t>
            </a:r>
            <a:r>
              <a:rPr sz="1800" dirty="0">
                <a:latin typeface="Microsoft Sans Serif"/>
                <a:cs typeface="Microsoft Sans Serif"/>
              </a:rPr>
              <a:t>especiales</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maquinado se</a:t>
            </a:r>
            <a:r>
              <a:rPr sz="1800" spc="-10" dirty="0">
                <a:latin typeface="Microsoft Sans Serif"/>
                <a:cs typeface="Microsoft Sans Serif"/>
              </a:rPr>
              <a:t> </a:t>
            </a:r>
            <a:r>
              <a:rPr sz="1800" dirty="0">
                <a:latin typeface="Microsoft Sans Serif"/>
                <a:cs typeface="Microsoft Sans Serif"/>
              </a:rPr>
              <a:t>usan</a:t>
            </a:r>
            <a:r>
              <a:rPr sz="1800" spc="-10" dirty="0">
                <a:latin typeface="Microsoft Sans Serif"/>
                <a:cs typeface="Microsoft Sans Serif"/>
              </a:rPr>
              <a:t> </a:t>
            </a:r>
            <a:r>
              <a:rPr sz="1800" dirty="0">
                <a:latin typeface="Microsoft Sans Serif"/>
                <a:cs typeface="Microsoft Sans Serif"/>
              </a:rPr>
              <a:t>algunas veces</a:t>
            </a:r>
            <a:r>
              <a:rPr sz="1800" spc="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este</a:t>
            </a:r>
            <a:r>
              <a:rPr sz="1800" spc="-10" dirty="0">
                <a:latin typeface="Microsoft Sans Serif"/>
                <a:cs typeface="Microsoft Sans Serif"/>
              </a:rPr>
              <a:t> </a:t>
            </a:r>
            <a:r>
              <a:rPr sz="1800" dirty="0">
                <a:latin typeface="Microsoft Sans Serif"/>
                <a:cs typeface="Microsoft Sans Serif"/>
              </a:rPr>
              <a:t>fin.</a:t>
            </a:r>
            <a:r>
              <a:rPr sz="1800" spc="-10"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spc="-10" dirty="0">
                <a:latin typeface="Microsoft Sans Serif"/>
                <a:cs typeface="Microsoft Sans Serif"/>
              </a:rPr>
              <a:t>ejemplo </a:t>
            </a:r>
            <a:r>
              <a:rPr sz="1800" dirty="0">
                <a:latin typeface="Microsoft Sans Serif"/>
                <a:cs typeface="Microsoft Sans Serif"/>
              </a:rPr>
              <a:t>importante</a:t>
            </a:r>
            <a:r>
              <a:rPr sz="1800" spc="-20" dirty="0">
                <a:latin typeface="Microsoft Sans Serif"/>
                <a:cs typeface="Microsoft Sans Serif"/>
              </a:rPr>
              <a:t> </a:t>
            </a:r>
            <a:r>
              <a:rPr sz="1800" dirty="0">
                <a:latin typeface="Microsoft Sans Serif"/>
                <a:cs typeface="Microsoft Sans Serif"/>
              </a:rPr>
              <a:t>es</a:t>
            </a:r>
            <a:r>
              <a:rPr sz="1800" spc="-25"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formador</a:t>
            </a:r>
            <a:r>
              <a:rPr sz="1800" spc="-1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engranes, un</a:t>
            </a:r>
            <a:r>
              <a:rPr sz="1800" spc="-30" dirty="0">
                <a:latin typeface="Microsoft Sans Serif"/>
                <a:cs typeface="Microsoft Sans Serif"/>
              </a:rPr>
              <a:t> </a:t>
            </a:r>
            <a:r>
              <a:rPr sz="1800" dirty="0">
                <a:latin typeface="Microsoft Sans Serif"/>
                <a:cs typeface="Microsoft Sans Serif"/>
              </a:rPr>
              <a:t>formador</a:t>
            </a:r>
            <a:r>
              <a:rPr sz="1800" spc="-10" dirty="0">
                <a:latin typeface="Microsoft Sans Serif"/>
                <a:cs typeface="Microsoft Sans Serif"/>
              </a:rPr>
              <a:t> </a:t>
            </a:r>
            <a:r>
              <a:rPr sz="1800" dirty="0">
                <a:latin typeface="Microsoft Sans Serif"/>
                <a:cs typeface="Microsoft Sans Serif"/>
              </a:rPr>
              <a:t>vertical</a:t>
            </a:r>
            <a:r>
              <a:rPr sz="1800" spc="-25" dirty="0">
                <a:latin typeface="Microsoft Sans Serif"/>
                <a:cs typeface="Microsoft Sans Serif"/>
              </a:rPr>
              <a:t> </a:t>
            </a:r>
            <a:r>
              <a:rPr sz="1800" dirty="0">
                <a:latin typeface="Microsoft Sans Serif"/>
                <a:cs typeface="Microsoft Sans Serif"/>
              </a:rPr>
              <a:t>diseñado</a:t>
            </a:r>
            <a:r>
              <a:rPr sz="1800" spc="-10" dirty="0">
                <a:latin typeface="Microsoft Sans Serif"/>
                <a:cs typeface="Microsoft Sans Serif"/>
              </a:rPr>
              <a:t> especialmente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avance</a:t>
            </a:r>
            <a:r>
              <a:rPr sz="1800" spc="-20" dirty="0">
                <a:latin typeface="Microsoft Sans Serif"/>
                <a:cs typeface="Microsoft Sans Serif"/>
              </a:rPr>
              <a:t> </a:t>
            </a:r>
            <a:r>
              <a:rPr sz="1800" dirty="0">
                <a:latin typeface="Microsoft Sans Serif"/>
                <a:cs typeface="Microsoft Sans Serif"/>
              </a:rPr>
              <a:t>rotatorio</a:t>
            </a:r>
            <a:r>
              <a:rPr sz="1800" spc="-3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cabezal</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herramienta</a:t>
            </a:r>
            <a:r>
              <a:rPr sz="1800" spc="-20" dirty="0">
                <a:latin typeface="Microsoft Sans Serif"/>
                <a:cs typeface="Microsoft Sans Serif"/>
              </a:rPr>
              <a:t> </a:t>
            </a:r>
            <a:r>
              <a:rPr sz="1800" dirty="0">
                <a:latin typeface="Microsoft Sans Serif"/>
                <a:cs typeface="Microsoft Sans Serif"/>
              </a:rPr>
              <a:t>sincronizada</a:t>
            </a:r>
            <a:r>
              <a:rPr sz="1800" spc="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generar</a:t>
            </a:r>
            <a:r>
              <a:rPr sz="1800" spc="-5" dirty="0">
                <a:latin typeface="Microsoft Sans Serif"/>
                <a:cs typeface="Microsoft Sans Serif"/>
              </a:rPr>
              <a:t> </a:t>
            </a:r>
            <a:r>
              <a:rPr sz="1800" dirty="0">
                <a:latin typeface="Microsoft Sans Serif"/>
                <a:cs typeface="Microsoft Sans Serif"/>
              </a:rPr>
              <a:t>los</a:t>
            </a:r>
            <a:r>
              <a:rPr sz="1800" spc="-25" dirty="0">
                <a:latin typeface="Microsoft Sans Serif"/>
                <a:cs typeface="Microsoft Sans Serif"/>
              </a:rPr>
              <a:t> </a:t>
            </a:r>
            <a:r>
              <a:rPr sz="1800" spc="-10" dirty="0">
                <a:latin typeface="Microsoft Sans Serif"/>
                <a:cs typeface="Microsoft Sans Serif"/>
              </a:rPr>
              <a:t>dientes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engranes</a:t>
            </a:r>
            <a:r>
              <a:rPr sz="1800" spc="10" dirty="0">
                <a:latin typeface="Microsoft Sans Serif"/>
                <a:cs typeface="Microsoft Sans Serif"/>
              </a:rPr>
              <a:t> </a:t>
            </a:r>
            <a:r>
              <a:rPr sz="1800" dirty="0">
                <a:latin typeface="Microsoft Sans Serif"/>
                <a:cs typeface="Microsoft Sans Serif"/>
              </a:rPr>
              <a:t>rectos o </a:t>
            </a:r>
            <a:r>
              <a:rPr sz="1800" spc="-10" dirty="0">
                <a:latin typeface="Microsoft Sans Serif"/>
                <a:cs typeface="Microsoft Sans Serif"/>
              </a:rPr>
              <a:t>cilíndricos.</a:t>
            </a:r>
            <a:endParaRPr sz="1800">
              <a:latin typeface="Microsoft Sans Serif"/>
              <a:cs typeface="Microsoft Sans Serif"/>
            </a:endParaRPr>
          </a:p>
        </p:txBody>
      </p:sp>
      <p:pic>
        <p:nvPicPr>
          <p:cNvPr id="4" name="object 4"/>
          <p:cNvPicPr/>
          <p:nvPr/>
        </p:nvPicPr>
        <p:blipFill>
          <a:blip r:embed="rId2" cstate="print"/>
          <a:stretch>
            <a:fillRect/>
          </a:stretch>
        </p:blipFill>
        <p:spPr>
          <a:xfrm>
            <a:off x="76200" y="1143000"/>
            <a:ext cx="8769096" cy="16520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69151"/>
            <a:ext cx="9129395" cy="6612890"/>
            <a:chOff x="0" y="169151"/>
            <a:chExt cx="9129395" cy="6612890"/>
          </a:xfrm>
        </p:grpSpPr>
        <p:pic>
          <p:nvPicPr>
            <p:cNvPr id="3" name="object 3"/>
            <p:cNvPicPr/>
            <p:nvPr/>
          </p:nvPicPr>
          <p:blipFill>
            <a:blip r:embed="rId2" cstate="print"/>
            <a:stretch>
              <a:fillRect/>
            </a:stretch>
          </p:blipFill>
          <p:spPr>
            <a:xfrm>
              <a:off x="1371599" y="169151"/>
              <a:ext cx="5568238" cy="2802534"/>
            </a:xfrm>
            <a:prstGeom prst="rect">
              <a:avLst/>
            </a:prstGeom>
          </p:spPr>
        </p:pic>
        <p:pic>
          <p:nvPicPr>
            <p:cNvPr id="4" name="object 4"/>
            <p:cNvPicPr/>
            <p:nvPr/>
          </p:nvPicPr>
          <p:blipFill>
            <a:blip r:embed="rId3" cstate="print"/>
            <a:stretch>
              <a:fillRect/>
            </a:stretch>
          </p:blipFill>
          <p:spPr>
            <a:xfrm>
              <a:off x="0" y="2926037"/>
              <a:ext cx="9129327" cy="3855761"/>
            </a:xfrm>
            <a:prstGeom prst="rect">
              <a:avLst/>
            </a:prstGeom>
          </p:spPr>
        </p:pic>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965" y="26923"/>
            <a:ext cx="8824595" cy="2769235"/>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Escariado</a:t>
            </a:r>
            <a:r>
              <a:rPr sz="1800" spc="-50" dirty="0">
                <a:latin typeface="Microsoft Sans Serif"/>
                <a:cs typeface="Microsoft Sans Serif"/>
              </a:rPr>
              <a:t> </a:t>
            </a:r>
            <a:r>
              <a:rPr sz="1800" spc="-10" dirty="0">
                <a:latin typeface="Microsoft Sans Serif"/>
                <a:cs typeface="Microsoft Sans Serif"/>
              </a:rPr>
              <a:t>(brochado)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nSpc>
                <a:spcPct val="100000"/>
              </a:lnSpc>
              <a:spcBef>
                <a:spcPts val="5"/>
              </a:spcBef>
              <a:tabLst>
                <a:tab pos="3314065" algn="l"/>
              </a:tabLst>
            </a:pP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escariado</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realiza</a:t>
            </a:r>
            <a:r>
              <a:rPr sz="1800" spc="-20" dirty="0">
                <a:latin typeface="Microsoft Sans Serif"/>
                <a:cs typeface="Microsoft Sans Serif"/>
              </a:rPr>
              <a:t> </a:t>
            </a:r>
            <a:r>
              <a:rPr sz="1800" dirty="0">
                <a:latin typeface="Microsoft Sans Serif"/>
                <a:cs typeface="Microsoft Sans Serif"/>
              </a:rPr>
              <a:t>usando</a:t>
            </a:r>
            <a:r>
              <a:rPr sz="1800" spc="-1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dientes</a:t>
            </a:r>
            <a:r>
              <a:rPr sz="1800" spc="-10" dirty="0">
                <a:latin typeface="Microsoft Sans Serif"/>
                <a:cs typeface="Microsoft Sans Serif"/>
              </a:rPr>
              <a:t> </a:t>
            </a:r>
            <a:r>
              <a:rPr sz="1800" dirty="0">
                <a:latin typeface="Microsoft Sans Serif"/>
                <a:cs typeface="Microsoft Sans Serif"/>
              </a:rPr>
              <a:t>múltiples</a:t>
            </a:r>
            <a:r>
              <a:rPr sz="1800" spc="-5" dirty="0">
                <a:latin typeface="Microsoft Sans Serif"/>
                <a:cs typeface="Microsoft Sans Serif"/>
              </a:rPr>
              <a:t> </a:t>
            </a:r>
            <a:r>
              <a:rPr sz="1800" dirty="0">
                <a:latin typeface="Microsoft Sans Serif"/>
                <a:cs typeface="Microsoft Sans Serif"/>
              </a:rPr>
              <a:t>que</a:t>
            </a:r>
            <a:r>
              <a:rPr sz="1800" spc="-25" dirty="0">
                <a:latin typeface="Microsoft Sans Serif"/>
                <a:cs typeface="Microsoft Sans Serif"/>
              </a:rPr>
              <a:t> se </a:t>
            </a:r>
            <a:r>
              <a:rPr sz="1800" dirty="0">
                <a:latin typeface="Microsoft Sans Serif"/>
                <a:cs typeface="Microsoft Sans Serif"/>
              </a:rPr>
              <a:t>mueve</a:t>
            </a:r>
            <a:r>
              <a:rPr sz="1800" spc="-20" dirty="0">
                <a:latin typeface="Microsoft Sans Serif"/>
                <a:cs typeface="Microsoft Sans Serif"/>
              </a:rPr>
              <a:t> </a:t>
            </a:r>
            <a:r>
              <a:rPr sz="1800" dirty="0">
                <a:latin typeface="Microsoft Sans Serif"/>
                <a:cs typeface="Microsoft Sans Serif"/>
              </a:rPr>
              <a:t>linealmente con</a:t>
            </a:r>
            <a:r>
              <a:rPr sz="1800" spc="-35" dirty="0">
                <a:latin typeface="Microsoft Sans Serif"/>
                <a:cs typeface="Microsoft Sans Serif"/>
              </a:rPr>
              <a:t> </a:t>
            </a:r>
            <a:r>
              <a:rPr sz="1800" dirty="0">
                <a:latin typeface="Microsoft Sans Serif"/>
                <a:cs typeface="Microsoft Sans Serif"/>
              </a:rPr>
              <a:t>relación</a:t>
            </a:r>
            <a:r>
              <a:rPr sz="1800" spc="-10" dirty="0">
                <a:latin typeface="Microsoft Sans Serif"/>
                <a:cs typeface="Microsoft Sans Serif"/>
              </a:rPr>
              <a:t> </a:t>
            </a:r>
            <a:r>
              <a:rPr sz="1800" dirty="0">
                <a:latin typeface="Microsoft Sans Serif"/>
                <a:cs typeface="Microsoft Sans Serif"/>
              </a:rPr>
              <a:t>al</a:t>
            </a:r>
            <a:r>
              <a:rPr sz="1800" spc="-35" dirty="0">
                <a:latin typeface="Microsoft Sans Serif"/>
                <a:cs typeface="Microsoft Sans Serif"/>
              </a:rPr>
              <a:t> </a:t>
            </a:r>
            <a:r>
              <a:rPr sz="1800" dirty="0">
                <a:latin typeface="Microsoft Sans Serif"/>
                <a:cs typeface="Microsoft Sans Serif"/>
              </a:rPr>
              <a:t>trabajo</a:t>
            </a:r>
            <a:r>
              <a:rPr sz="1800" spc="-1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dirección</a:t>
            </a:r>
            <a:r>
              <a:rPr sz="1800" spc="-20" dirty="0">
                <a:latin typeface="Microsoft Sans Serif"/>
                <a:cs typeface="Microsoft Sans Serif"/>
              </a:rPr>
              <a:t> </a:t>
            </a:r>
            <a:r>
              <a:rPr sz="1800" dirty="0">
                <a:latin typeface="Microsoft Sans Serif"/>
                <a:cs typeface="Microsoft Sans Serif"/>
              </a:rPr>
              <a:t>al</a:t>
            </a:r>
            <a:r>
              <a:rPr sz="1800" spc="-25" dirty="0">
                <a:latin typeface="Microsoft Sans Serif"/>
                <a:cs typeface="Microsoft Sans Serif"/>
              </a:rPr>
              <a:t> </a:t>
            </a:r>
            <a:r>
              <a:rPr sz="1800" dirty="0">
                <a:latin typeface="Microsoft Sans Serif"/>
                <a:cs typeface="Microsoft Sans Serif"/>
              </a:rPr>
              <a:t>eje</a:t>
            </a:r>
            <a:r>
              <a:rPr sz="1800" spc="-2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herramienta.</a:t>
            </a:r>
            <a:r>
              <a:rPr sz="1800" spc="-1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herramienta de</a:t>
            </a:r>
            <a:r>
              <a:rPr sz="1800" spc="-35"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llama</a:t>
            </a:r>
            <a:r>
              <a:rPr sz="1800" spc="-15" dirty="0">
                <a:latin typeface="Microsoft Sans Serif"/>
                <a:cs typeface="Microsoft Sans Serif"/>
              </a:rPr>
              <a:t> </a:t>
            </a:r>
            <a:r>
              <a:rPr sz="1800" spc="-10" dirty="0">
                <a:latin typeface="Microsoft Sans Serif"/>
                <a:cs typeface="Microsoft Sans Serif"/>
              </a:rPr>
              <a:t>escariador,</a:t>
            </a:r>
            <a:r>
              <a:rPr sz="1800" spc="-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máquina</a:t>
            </a:r>
            <a:r>
              <a:rPr sz="1800" spc="-5" dirty="0">
                <a:latin typeface="Microsoft Sans Serif"/>
                <a:cs typeface="Microsoft Sans Serif"/>
              </a:rPr>
              <a:t> </a:t>
            </a:r>
            <a:r>
              <a:rPr sz="1800" dirty="0">
                <a:latin typeface="Microsoft Sans Serif"/>
                <a:cs typeface="Microsoft Sans Serif"/>
              </a:rPr>
              <a:t>herramienta</a:t>
            </a:r>
            <a:r>
              <a:rPr sz="1800" spc="-1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llama</a:t>
            </a:r>
            <a:r>
              <a:rPr sz="1800" spc="-20" dirty="0">
                <a:latin typeface="Microsoft Sans Serif"/>
                <a:cs typeface="Microsoft Sans Serif"/>
              </a:rPr>
              <a:t> </a:t>
            </a:r>
            <a:r>
              <a:rPr sz="1800" spc="-10" dirty="0">
                <a:latin typeface="Microsoft Sans Serif"/>
                <a:cs typeface="Microsoft Sans Serif"/>
              </a:rPr>
              <a:t>máquina </a:t>
            </a:r>
            <a:r>
              <a:rPr sz="1800" dirty="0">
                <a:latin typeface="Microsoft Sans Serif"/>
                <a:cs typeface="Microsoft Sans Serif"/>
              </a:rPr>
              <a:t>escariadora.</a:t>
            </a:r>
            <a:r>
              <a:rPr sz="1800" spc="5" dirty="0">
                <a:latin typeface="Microsoft Sans Serif"/>
                <a:cs typeface="Microsoft Sans Serif"/>
              </a:rPr>
              <a:t> </a:t>
            </a:r>
            <a:r>
              <a:rPr sz="1800" dirty="0">
                <a:latin typeface="Microsoft Sans Serif"/>
                <a:cs typeface="Microsoft Sans Serif"/>
              </a:rPr>
              <a:t>Éste</a:t>
            </a:r>
            <a:r>
              <a:rPr sz="1800" spc="-25"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método</a:t>
            </a:r>
            <a:r>
              <a:rPr sz="1800" spc="-2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maquinado altamente</a:t>
            </a:r>
            <a:r>
              <a:rPr sz="1800" spc="-10" dirty="0">
                <a:latin typeface="Microsoft Sans Serif"/>
                <a:cs typeface="Microsoft Sans Serif"/>
              </a:rPr>
              <a:t> </a:t>
            </a:r>
            <a:r>
              <a:rPr sz="1800" dirty="0">
                <a:latin typeface="Microsoft Sans Serif"/>
                <a:cs typeface="Microsoft Sans Serif"/>
              </a:rPr>
              <a:t>productivo</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spc="-10" dirty="0">
                <a:latin typeface="Microsoft Sans Serif"/>
                <a:cs typeface="Microsoft Sans Serif"/>
              </a:rPr>
              <a:t>algunos </a:t>
            </a:r>
            <a:r>
              <a:rPr sz="1800" dirty="0">
                <a:latin typeface="Microsoft Sans Serif"/>
                <a:cs typeface="Microsoft Sans Serif"/>
              </a:rPr>
              <a:t>trabajos que usan</a:t>
            </a:r>
            <a:r>
              <a:rPr sz="1800" spc="-10" dirty="0">
                <a:latin typeface="Microsoft Sans Serif"/>
                <a:cs typeface="Microsoft Sans Serif"/>
              </a:rPr>
              <a:t> </a:t>
            </a:r>
            <a:r>
              <a:rPr sz="1800" dirty="0">
                <a:latin typeface="Microsoft Sans Serif"/>
                <a:cs typeface="Microsoft Sans Serif"/>
              </a:rPr>
              <a:t>el </a:t>
            </a:r>
            <a:r>
              <a:rPr sz="1800" spc="-10" dirty="0">
                <a:latin typeface="Microsoft Sans Serif"/>
                <a:cs typeface="Microsoft Sans Serif"/>
              </a:rPr>
              <a:t>escariado.</a:t>
            </a:r>
            <a:r>
              <a:rPr sz="1800" dirty="0">
                <a:latin typeface="Microsoft Sans Serif"/>
                <a:cs typeface="Microsoft Sans Serif"/>
              </a:rPr>
              <a:t>	Las</a:t>
            </a:r>
            <a:r>
              <a:rPr sz="1800" spc="-20" dirty="0">
                <a:latin typeface="Microsoft Sans Serif"/>
                <a:cs typeface="Microsoft Sans Serif"/>
              </a:rPr>
              <a:t> </a:t>
            </a:r>
            <a:r>
              <a:rPr sz="1800" dirty="0">
                <a:latin typeface="Microsoft Sans Serif"/>
                <a:cs typeface="Microsoft Sans Serif"/>
              </a:rPr>
              <a:t>ventajas</a:t>
            </a:r>
            <a:r>
              <a:rPr sz="1800" spc="-5" dirty="0">
                <a:latin typeface="Microsoft Sans Serif"/>
                <a:cs typeface="Microsoft Sans Serif"/>
              </a:rPr>
              <a:t> </a:t>
            </a:r>
            <a:r>
              <a:rPr sz="1800" dirty="0">
                <a:latin typeface="Microsoft Sans Serif"/>
                <a:cs typeface="Microsoft Sans Serif"/>
              </a:rPr>
              <a:t>incluyen</a:t>
            </a:r>
            <a:r>
              <a:rPr sz="1800" spc="15" dirty="0">
                <a:latin typeface="Microsoft Sans Serif"/>
                <a:cs typeface="Microsoft Sans Serif"/>
              </a:rPr>
              <a:t> </a:t>
            </a:r>
            <a:r>
              <a:rPr sz="1800" dirty="0">
                <a:latin typeface="Microsoft Sans Serif"/>
                <a:cs typeface="Microsoft Sans Serif"/>
              </a:rPr>
              <a:t>buen</a:t>
            </a:r>
            <a:r>
              <a:rPr sz="1800" spc="-10" dirty="0">
                <a:latin typeface="Microsoft Sans Serif"/>
                <a:cs typeface="Microsoft Sans Serif"/>
              </a:rPr>
              <a:t> </a:t>
            </a:r>
            <a:r>
              <a:rPr sz="1800" dirty="0">
                <a:latin typeface="Microsoft Sans Serif"/>
                <a:cs typeface="Microsoft Sans Serif"/>
              </a:rPr>
              <a:t>acabado</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spc="-10" dirty="0">
                <a:latin typeface="Microsoft Sans Serif"/>
                <a:cs typeface="Microsoft Sans Serif"/>
              </a:rPr>
              <a:t>superficie, </a:t>
            </a:r>
            <a:r>
              <a:rPr sz="1800" dirty="0">
                <a:latin typeface="Microsoft Sans Serif"/>
                <a:cs typeface="Microsoft Sans Serif"/>
              </a:rPr>
              <a:t>tolerancias</a:t>
            </a:r>
            <a:r>
              <a:rPr sz="1800" spc="5" dirty="0">
                <a:latin typeface="Microsoft Sans Serif"/>
                <a:cs typeface="Microsoft Sans Serif"/>
              </a:rPr>
              <a:t> </a:t>
            </a:r>
            <a:r>
              <a:rPr sz="1800" dirty="0">
                <a:latin typeface="Microsoft Sans Serif"/>
                <a:cs typeface="Microsoft Sans Serif"/>
              </a:rPr>
              <a:t>estrechas</a:t>
            </a:r>
            <a:r>
              <a:rPr sz="1800" spc="-2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gran</a:t>
            </a:r>
            <a:r>
              <a:rPr sz="1800" spc="-20" dirty="0">
                <a:latin typeface="Microsoft Sans Serif"/>
                <a:cs typeface="Microsoft Sans Serif"/>
              </a:rPr>
              <a:t> </a:t>
            </a:r>
            <a:r>
              <a:rPr sz="1800" dirty="0">
                <a:latin typeface="Microsoft Sans Serif"/>
                <a:cs typeface="Microsoft Sans Serif"/>
              </a:rPr>
              <a:t>variedad</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formas</a:t>
            </a:r>
            <a:r>
              <a:rPr sz="1800" spc="-15" dirty="0">
                <a:latin typeface="Microsoft Sans Serif"/>
                <a:cs typeface="Microsoft Sans Serif"/>
              </a:rPr>
              <a:t> </a:t>
            </a:r>
            <a:r>
              <a:rPr sz="1800" dirty="0">
                <a:latin typeface="Microsoft Sans Serif"/>
                <a:cs typeface="Microsoft Sans Serif"/>
              </a:rPr>
              <a:t>posibles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Debido</a:t>
            </a:r>
            <a:r>
              <a:rPr sz="1800" spc="-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geometría complicada</a:t>
            </a:r>
            <a:r>
              <a:rPr sz="1800" spc="10"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escariador</a:t>
            </a:r>
            <a:r>
              <a:rPr sz="1800" spc="1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frecuentemente</a:t>
            </a:r>
            <a:r>
              <a:rPr sz="1800" spc="10"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diseña</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medida, </a:t>
            </a:r>
            <a:r>
              <a:rPr sz="1800" spc="-25" dirty="0">
                <a:latin typeface="Microsoft Sans Serif"/>
                <a:cs typeface="Microsoft Sans Serif"/>
              </a:rPr>
              <a:t>la </a:t>
            </a:r>
            <a:r>
              <a:rPr sz="1800" dirty="0">
                <a:latin typeface="Microsoft Sans Serif"/>
                <a:cs typeface="Microsoft Sans Serif"/>
              </a:rPr>
              <a:t>herramienta</a:t>
            </a:r>
            <a:r>
              <a:rPr sz="1800" spc="-10" dirty="0">
                <a:latin typeface="Microsoft Sans Serif"/>
                <a:cs typeface="Microsoft Sans Serif"/>
              </a:rPr>
              <a:t> </a:t>
            </a:r>
            <a:r>
              <a:rPr sz="1800" dirty="0">
                <a:latin typeface="Microsoft Sans Serif"/>
                <a:cs typeface="Microsoft Sans Serif"/>
              </a:rPr>
              <a:t>es</a:t>
            </a:r>
            <a:r>
              <a:rPr sz="1800" spc="-35" dirty="0">
                <a:latin typeface="Microsoft Sans Serif"/>
                <a:cs typeface="Microsoft Sans Serif"/>
              </a:rPr>
              <a:t> </a:t>
            </a:r>
            <a:r>
              <a:rPr sz="1800" spc="-10" dirty="0">
                <a:latin typeface="Microsoft Sans Serif"/>
                <a:cs typeface="Microsoft Sans Serif"/>
              </a:rPr>
              <a:t>costosa.</a:t>
            </a:r>
            <a:endParaRPr sz="1800">
              <a:latin typeface="Microsoft Sans Serif"/>
              <a:cs typeface="Microsoft Sans Serif"/>
            </a:endParaRPr>
          </a:p>
        </p:txBody>
      </p:sp>
      <p:pic>
        <p:nvPicPr>
          <p:cNvPr id="3" name="object 3"/>
          <p:cNvPicPr/>
          <p:nvPr/>
        </p:nvPicPr>
        <p:blipFill>
          <a:blip r:embed="rId2" cstate="print"/>
          <a:stretch>
            <a:fillRect/>
          </a:stretch>
        </p:blipFill>
        <p:spPr>
          <a:xfrm>
            <a:off x="26800" y="2910461"/>
            <a:ext cx="4387967" cy="2080760"/>
          </a:xfrm>
          <a:prstGeom prst="rect">
            <a:avLst/>
          </a:prstGeom>
        </p:spPr>
      </p:pic>
      <p:pic>
        <p:nvPicPr>
          <p:cNvPr id="4" name="object 4"/>
          <p:cNvPicPr/>
          <p:nvPr/>
        </p:nvPicPr>
        <p:blipFill>
          <a:blip r:embed="rId3" cstate="print"/>
          <a:stretch>
            <a:fillRect/>
          </a:stretch>
        </p:blipFill>
        <p:spPr>
          <a:xfrm>
            <a:off x="5423950" y="2860662"/>
            <a:ext cx="3575165" cy="2089202"/>
          </a:xfrm>
          <a:prstGeom prst="rect">
            <a:avLst/>
          </a:prstGeom>
        </p:spPr>
      </p:pic>
      <p:pic>
        <p:nvPicPr>
          <p:cNvPr id="5" name="object 5"/>
          <p:cNvPicPr/>
          <p:nvPr/>
        </p:nvPicPr>
        <p:blipFill>
          <a:blip r:embed="rId4" cstate="print"/>
          <a:stretch>
            <a:fillRect/>
          </a:stretch>
        </p:blipFill>
        <p:spPr>
          <a:xfrm>
            <a:off x="221700" y="5079490"/>
            <a:ext cx="8471998" cy="1647394"/>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5692" y="26923"/>
            <a:ext cx="8848725" cy="551307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Microsoft Sans Serif"/>
                <a:cs typeface="Microsoft Sans Serif"/>
              </a:rPr>
              <a:t>Aserrado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nSpc>
                <a:spcPct val="100000"/>
              </a:lnSpc>
              <a:spcBef>
                <a:spcPts val="5"/>
              </a:spcBef>
            </a:pP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aserrado</a:t>
            </a:r>
            <a:r>
              <a:rPr sz="1800" spc="5" dirty="0">
                <a:latin typeface="Microsoft Sans Serif"/>
                <a:cs typeface="Microsoft Sans Serif"/>
              </a:rPr>
              <a:t> </a:t>
            </a: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proceso en</a:t>
            </a:r>
            <a:r>
              <a:rPr sz="1800" spc="-1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corta una</a:t>
            </a:r>
            <a:r>
              <a:rPr sz="1800" spc="5" dirty="0">
                <a:latin typeface="Microsoft Sans Serif"/>
                <a:cs typeface="Microsoft Sans Serif"/>
              </a:rPr>
              <a:t> </a:t>
            </a:r>
            <a:r>
              <a:rPr sz="1800" dirty="0">
                <a:latin typeface="Microsoft Sans Serif"/>
                <a:cs typeface="Microsoft Sans Serif"/>
              </a:rPr>
              <a:t>hendidura</a:t>
            </a:r>
            <a:r>
              <a:rPr sz="1800" spc="15" dirty="0">
                <a:latin typeface="Microsoft Sans Serif"/>
                <a:cs typeface="Microsoft Sans Serif"/>
              </a:rPr>
              <a:t> </a:t>
            </a:r>
            <a:r>
              <a:rPr sz="1800" dirty="0">
                <a:latin typeface="Microsoft Sans Serif"/>
                <a:cs typeface="Microsoft Sans Serif"/>
              </a:rPr>
              <a:t>angosta</a:t>
            </a:r>
            <a:r>
              <a:rPr sz="1800" spc="5" dirty="0">
                <a:latin typeface="Microsoft Sans Serif"/>
                <a:cs typeface="Microsoft Sans Serif"/>
              </a:rPr>
              <a:t> </a:t>
            </a:r>
            <a:r>
              <a:rPr sz="1800" dirty="0">
                <a:latin typeface="Microsoft Sans Serif"/>
                <a:cs typeface="Microsoft Sans Serif"/>
              </a:rPr>
              <a:t>dentro</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 </a:t>
            </a:r>
            <a:r>
              <a:rPr sz="1800" spc="-10" dirty="0">
                <a:latin typeface="Microsoft Sans Serif"/>
                <a:cs typeface="Microsoft Sans Serif"/>
              </a:rPr>
              <a:t>pieza </a:t>
            </a:r>
            <a:r>
              <a:rPr sz="1800" dirty="0">
                <a:latin typeface="Microsoft Sans Serif"/>
                <a:cs typeface="Microsoft Sans Serif"/>
              </a:rPr>
              <a:t>por</a:t>
            </a:r>
            <a:r>
              <a:rPr sz="1800" spc="-20" dirty="0">
                <a:latin typeface="Microsoft Sans Serif"/>
                <a:cs typeface="Microsoft Sans Serif"/>
              </a:rPr>
              <a:t> </a:t>
            </a:r>
            <a:r>
              <a:rPr sz="1800" dirty="0">
                <a:latin typeface="Microsoft Sans Serif"/>
                <a:cs typeface="Microsoft Sans Serif"/>
              </a:rPr>
              <a:t>medio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herramienta que</a:t>
            </a:r>
            <a:r>
              <a:rPr sz="1800" spc="-5" dirty="0">
                <a:latin typeface="Microsoft Sans Serif"/>
                <a:cs typeface="Microsoft Sans Serif"/>
              </a:rPr>
              <a:t> </a:t>
            </a:r>
            <a:r>
              <a:rPr sz="1800" dirty="0">
                <a:latin typeface="Microsoft Sans Serif"/>
                <a:cs typeface="Microsoft Sans Serif"/>
              </a:rPr>
              <a:t>tiene</a:t>
            </a:r>
            <a:r>
              <a:rPr sz="1800" spc="-1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serie</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dientes</a:t>
            </a:r>
            <a:r>
              <a:rPr sz="1800" spc="-5" dirty="0">
                <a:latin typeface="Microsoft Sans Serif"/>
                <a:cs typeface="Microsoft Sans Serif"/>
              </a:rPr>
              <a:t> </a:t>
            </a:r>
            <a:r>
              <a:rPr sz="1800" spc="-10" dirty="0">
                <a:latin typeface="Microsoft Sans Serif"/>
                <a:cs typeface="Microsoft Sans Serif"/>
              </a:rPr>
              <a:t>estrechamente </a:t>
            </a:r>
            <a:r>
              <a:rPr sz="1800" dirty="0">
                <a:latin typeface="Microsoft Sans Serif"/>
                <a:cs typeface="Microsoft Sans Serif"/>
              </a:rPr>
              <a:t>espaciados.</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aserrado</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usa</a:t>
            </a:r>
            <a:r>
              <a:rPr sz="1800" spc="-10" dirty="0">
                <a:latin typeface="Microsoft Sans Serif"/>
                <a:cs typeface="Microsoft Sans Serif"/>
              </a:rPr>
              <a:t> </a:t>
            </a:r>
            <a:r>
              <a:rPr sz="1800" dirty="0">
                <a:latin typeface="Microsoft Sans Serif"/>
                <a:cs typeface="Microsoft Sans Serif"/>
              </a:rPr>
              <a:t>normalmente</a:t>
            </a:r>
            <a:r>
              <a:rPr sz="1800" spc="5" dirty="0">
                <a:latin typeface="Microsoft Sans Serif"/>
                <a:cs typeface="Microsoft Sans Serif"/>
              </a:rPr>
              <a:t> </a:t>
            </a:r>
            <a:r>
              <a:rPr sz="1800" dirty="0">
                <a:latin typeface="Microsoft Sans Serif"/>
                <a:cs typeface="Microsoft Sans Serif"/>
              </a:rPr>
              <a:t>para separar</a:t>
            </a:r>
            <a:r>
              <a:rPr sz="1800" spc="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pieza en</a:t>
            </a:r>
            <a:r>
              <a:rPr sz="1800" spc="-5" dirty="0">
                <a:latin typeface="Microsoft Sans Serif"/>
                <a:cs typeface="Microsoft Sans Serif"/>
              </a:rPr>
              <a:t> </a:t>
            </a:r>
            <a:r>
              <a:rPr sz="1800" dirty="0">
                <a:latin typeface="Microsoft Sans Serif"/>
                <a:cs typeface="Microsoft Sans Serif"/>
              </a:rPr>
              <a:t>dos</a:t>
            </a:r>
            <a:r>
              <a:rPr sz="1800" spc="-10" dirty="0">
                <a:latin typeface="Microsoft Sans Serif"/>
                <a:cs typeface="Microsoft Sans Serif"/>
              </a:rPr>
              <a:t> </a:t>
            </a:r>
            <a:r>
              <a:rPr sz="1800" dirty="0">
                <a:latin typeface="Microsoft Sans Serif"/>
                <a:cs typeface="Microsoft Sans Serif"/>
              </a:rPr>
              <a:t>o</a:t>
            </a:r>
            <a:r>
              <a:rPr sz="1800" spc="-10" dirty="0">
                <a:latin typeface="Microsoft Sans Serif"/>
                <a:cs typeface="Microsoft Sans Serif"/>
              </a:rPr>
              <a:t> </a:t>
            </a:r>
            <a:r>
              <a:rPr sz="1800" spc="-20" dirty="0">
                <a:latin typeface="Microsoft Sans Serif"/>
                <a:cs typeface="Microsoft Sans Serif"/>
              </a:rPr>
              <a:t>para </a:t>
            </a:r>
            <a:r>
              <a:rPr sz="1800" dirty="0">
                <a:latin typeface="Microsoft Sans Serif"/>
                <a:cs typeface="Microsoft Sans Serif"/>
              </a:rPr>
              <a:t>cortar un</a:t>
            </a:r>
            <a:r>
              <a:rPr sz="1800" spc="-5" dirty="0">
                <a:latin typeface="Microsoft Sans Serif"/>
                <a:cs typeface="Microsoft Sans Serif"/>
              </a:rPr>
              <a:t> </a:t>
            </a:r>
            <a:r>
              <a:rPr sz="1800" dirty="0">
                <a:latin typeface="Microsoft Sans Serif"/>
                <a:cs typeface="Microsoft Sans Serif"/>
              </a:rPr>
              <a:t>trozo</a:t>
            </a:r>
            <a:r>
              <a:rPr sz="1800" spc="-5" dirty="0">
                <a:latin typeface="Microsoft Sans Serif"/>
                <a:cs typeface="Microsoft Sans Serif"/>
              </a:rPr>
              <a:t> </a:t>
            </a:r>
            <a:r>
              <a:rPr sz="1800" dirty="0">
                <a:latin typeface="Microsoft Sans Serif"/>
                <a:cs typeface="Microsoft Sans Serif"/>
              </a:rPr>
              <a:t>no</a:t>
            </a:r>
            <a:r>
              <a:rPr sz="1800" spc="10" dirty="0">
                <a:latin typeface="Microsoft Sans Serif"/>
                <a:cs typeface="Microsoft Sans Serif"/>
              </a:rPr>
              <a:t> </a:t>
            </a:r>
            <a:r>
              <a:rPr sz="1800" dirty="0">
                <a:latin typeface="Microsoft Sans Serif"/>
                <a:cs typeface="Microsoft Sans Serif"/>
              </a:rPr>
              <a:t>deseado</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pieza.</a:t>
            </a:r>
            <a:r>
              <a:rPr sz="1800" spc="-90" dirty="0">
                <a:latin typeface="Microsoft Sans Serif"/>
                <a:cs typeface="Microsoft Sans Serif"/>
              </a:rPr>
              <a:t> </a:t>
            </a:r>
            <a:r>
              <a:rPr sz="1800" dirty="0">
                <a:latin typeface="Microsoft Sans Serif"/>
                <a:cs typeface="Microsoft Sans Serif"/>
              </a:rPr>
              <a:t>A</a:t>
            </a:r>
            <a:r>
              <a:rPr sz="1800" spc="-90" dirty="0">
                <a:latin typeface="Microsoft Sans Serif"/>
                <a:cs typeface="Microsoft Sans Serif"/>
              </a:rPr>
              <a:t> </a:t>
            </a:r>
            <a:r>
              <a:rPr sz="1800" dirty="0">
                <a:latin typeface="Microsoft Sans Serif"/>
                <a:cs typeface="Microsoft Sans Serif"/>
              </a:rPr>
              <a:t>estas operaciones</a:t>
            </a:r>
            <a:r>
              <a:rPr sz="1800" spc="30" dirty="0">
                <a:latin typeface="Microsoft Sans Serif"/>
                <a:cs typeface="Microsoft Sans Serif"/>
              </a:rPr>
              <a:t> </a:t>
            </a:r>
            <a:r>
              <a:rPr sz="1800" dirty="0">
                <a:latin typeface="Microsoft Sans Serif"/>
                <a:cs typeface="Microsoft Sans Serif"/>
              </a:rPr>
              <a:t>se les </a:t>
            </a:r>
            <a:r>
              <a:rPr sz="1800" spc="-10" dirty="0">
                <a:latin typeface="Microsoft Sans Serif"/>
                <a:cs typeface="Microsoft Sans Serif"/>
              </a:rPr>
              <a:t>llama </a:t>
            </a:r>
            <a:r>
              <a:rPr sz="1800" dirty="0">
                <a:latin typeface="Microsoft Sans Serif"/>
                <a:cs typeface="Microsoft Sans Serif"/>
              </a:rPr>
              <a:t>frecuentemente</a:t>
            </a:r>
            <a:r>
              <a:rPr sz="1800" spc="-20" dirty="0">
                <a:latin typeface="Microsoft Sans Serif"/>
                <a:cs typeface="Microsoft Sans Serif"/>
              </a:rPr>
              <a:t> </a:t>
            </a:r>
            <a:r>
              <a:rPr sz="1800" dirty="0">
                <a:latin typeface="Microsoft Sans Serif"/>
                <a:cs typeface="Microsoft Sans Serif"/>
              </a:rPr>
              <a:t>operaciones</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separación.</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aserrado</a:t>
            </a:r>
            <a:r>
              <a:rPr sz="1800" spc="-20" dirty="0">
                <a:latin typeface="Microsoft Sans Serif"/>
                <a:cs typeface="Microsoft Sans Serif"/>
              </a:rPr>
              <a:t> </a:t>
            </a:r>
            <a:r>
              <a:rPr sz="1800" dirty="0">
                <a:latin typeface="Microsoft Sans Serif"/>
                <a:cs typeface="Microsoft Sans Serif"/>
              </a:rPr>
              <a:t>es</a:t>
            </a:r>
            <a:r>
              <a:rPr sz="1800" spc="-2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proceso</a:t>
            </a:r>
            <a:r>
              <a:rPr sz="1800" spc="-20" dirty="0">
                <a:latin typeface="Microsoft Sans Serif"/>
                <a:cs typeface="Microsoft Sans Serif"/>
              </a:rPr>
              <a:t> </a:t>
            </a:r>
            <a:r>
              <a:rPr sz="1800" dirty="0">
                <a:latin typeface="Microsoft Sans Serif"/>
                <a:cs typeface="Microsoft Sans Serif"/>
              </a:rPr>
              <a:t>importante</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manufactura, ya que</a:t>
            </a:r>
            <a:r>
              <a:rPr sz="1800" spc="-15" dirty="0">
                <a:latin typeface="Microsoft Sans Serif"/>
                <a:cs typeface="Microsoft Sans Serif"/>
              </a:rPr>
              <a:t> </a:t>
            </a:r>
            <a:r>
              <a:rPr sz="1800" dirty="0">
                <a:latin typeface="Microsoft Sans Serif"/>
                <a:cs typeface="Microsoft Sans Serif"/>
              </a:rPr>
              <a:t>muchas</a:t>
            </a:r>
            <a:r>
              <a:rPr sz="1800" spc="-5" dirty="0">
                <a:latin typeface="Microsoft Sans Serif"/>
                <a:cs typeface="Microsoft Sans Serif"/>
              </a:rPr>
              <a:t> </a:t>
            </a:r>
            <a:r>
              <a:rPr sz="1800" dirty="0">
                <a:latin typeface="Microsoft Sans Serif"/>
                <a:cs typeface="Microsoft Sans Serif"/>
              </a:rPr>
              <a:t>fábricas</a:t>
            </a:r>
            <a:r>
              <a:rPr sz="1800" spc="-5" dirty="0">
                <a:latin typeface="Microsoft Sans Serif"/>
                <a:cs typeface="Microsoft Sans Serif"/>
              </a:rPr>
              <a:t> </a:t>
            </a:r>
            <a:r>
              <a:rPr sz="1800" dirty="0">
                <a:latin typeface="Microsoft Sans Serif"/>
                <a:cs typeface="Microsoft Sans Serif"/>
              </a:rPr>
              <a:t>requieren</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operaciones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spc="-10" dirty="0">
                <a:latin typeface="Microsoft Sans Serif"/>
                <a:cs typeface="Microsoft Sans Serif"/>
              </a:rPr>
              <a:t>algunos </a:t>
            </a:r>
            <a:r>
              <a:rPr sz="1800" dirty="0">
                <a:latin typeface="Microsoft Sans Serif"/>
                <a:cs typeface="Microsoft Sans Serif"/>
              </a:rPr>
              <a:t>puntos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su</a:t>
            </a:r>
            <a:r>
              <a:rPr sz="1800" spc="-5" dirty="0">
                <a:latin typeface="Microsoft Sans Serif"/>
                <a:cs typeface="Microsoft Sans Serif"/>
              </a:rPr>
              <a:t> </a:t>
            </a:r>
            <a:r>
              <a:rPr sz="1800" dirty="0">
                <a:latin typeface="Microsoft Sans Serif"/>
                <a:cs typeface="Microsoft Sans Serif"/>
              </a:rPr>
              <a:t>secuencia</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manufactura.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78740">
              <a:lnSpc>
                <a:spcPct val="100000"/>
              </a:lnSpc>
            </a:pP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mayoría</a:t>
            </a:r>
            <a:r>
              <a:rPr sz="1800" spc="2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operaciones</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aserrado,</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mantiene</a:t>
            </a:r>
            <a:r>
              <a:rPr sz="1800" spc="10" dirty="0">
                <a:latin typeface="Microsoft Sans Serif"/>
                <a:cs typeface="Microsoft Sans Serif"/>
              </a:rPr>
              <a:t> </a:t>
            </a:r>
            <a:r>
              <a:rPr sz="1800" dirty="0">
                <a:latin typeface="Microsoft Sans Serif"/>
                <a:cs typeface="Microsoft Sans Serif"/>
              </a:rPr>
              <a:t>estática</a:t>
            </a:r>
            <a:r>
              <a:rPr sz="1800" spc="-1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hoja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 sierra</a:t>
            </a:r>
            <a:r>
              <a:rPr sz="1800" spc="-10"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mueve con</a:t>
            </a:r>
            <a:r>
              <a:rPr sz="1800" spc="-15" dirty="0">
                <a:latin typeface="Microsoft Sans Serif"/>
                <a:cs typeface="Microsoft Sans Serif"/>
              </a:rPr>
              <a:t> </a:t>
            </a:r>
            <a:r>
              <a:rPr sz="1800" dirty="0">
                <a:latin typeface="Microsoft Sans Serif"/>
                <a:cs typeface="Microsoft Sans Serif"/>
              </a:rPr>
              <a:t>respecto</a:t>
            </a:r>
            <a:r>
              <a:rPr sz="1800" spc="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ella.</a:t>
            </a:r>
            <a:r>
              <a:rPr sz="1800" spc="5" dirty="0">
                <a:latin typeface="Microsoft Sans Serif"/>
                <a:cs typeface="Microsoft Sans Serif"/>
              </a:rPr>
              <a:t> </a:t>
            </a:r>
            <a:r>
              <a:rPr sz="1800" dirty="0">
                <a:latin typeface="Microsoft Sans Serif"/>
                <a:cs typeface="Microsoft Sans Serif"/>
              </a:rPr>
              <a:t>Hay</a:t>
            </a:r>
            <a:r>
              <a:rPr sz="1800" spc="-5" dirty="0">
                <a:latin typeface="Microsoft Sans Serif"/>
                <a:cs typeface="Microsoft Sans Serif"/>
              </a:rPr>
              <a:t> </a:t>
            </a:r>
            <a:r>
              <a:rPr sz="1800" dirty="0">
                <a:latin typeface="Microsoft Sans Serif"/>
                <a:cs typeface="Microsoft Sans Serif"/>
              </a:rPr>
              <a:t>tres</a:t>
            </a:r>
            <a:r>
              <a:rPr sz="1800" spc="-5" dirty="0">
                <a:latin typeface="Microsoft Sans Serif"/>
                <a:cs typeface="Microsoft Sans Serif"/>
              </a:rPr>
              <a:t> </a:t>
            </a:r>
            <a:r>
              <a:rPr sz="1800" dirty="0">
                <a:latin typeface="Microsoft Sans Serif"/>
                <a:cs typeface="Microsoft Sans Serif"/>
              </a:rPr>
              <a:t>tipos</a:t>
            </a:r>
            <a:r>
              <a:rPr sz="1800" spc="-5" dirty="0">
                <a:latin typeface="Microsoft Sans Serif"/>
                <a:cs typeface="Microsoft Sans Serif"/>
              </a:rPr>
              <a:t> </a:t>
            </a:r>
            <a:r>
              <a:rPr sz="1800" dirty="0">
                <a:latin typeface="Microsoft Sans Serif"/>
                <a:cs typeface="Microsoft Sans Serif"/>
              </a:rPr>
              <a:t>básicos</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aserrado,</a:t>
            </a:r>
            <a:r>
              <a:rPr sz="1800" spc="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acuerdo con</a:t>
            </a:r>
            <a:r>
              <a:rPr sz="1800" spc="-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tipo</a:t>
            </a:r>
            <a:r>
              <a:rPr sz="1800" spc="-5" dirty="0">
                <a:latin typeface="Microsoft Sans Serif"/>
                <a:cs typeface="Microsoft Sans Serif"/>
              </a:rPr>
              <a:t> </a:t>
            </a:r>
            <a:r>
              <a:rPr sz="1800" dirty="0">
                <a:latin typeface="Microsoft Sans Serif"/>
                <a:cs typeface="Microsoft Sans Serif"/>
              </a:rPr>
              <a:t>de movimiento</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sierra:</a:t>
            </a:r>
            <a:r>
              <a:rPr sz="1800" spc="-10"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hoja de</a:t>
            </a:r>
            <a:r>
              <a:rPr sz="1800" spc="-5" dirty="0">
                <a:latin typeface="Microsoft Sans Serif"/>
                <a:cs typeface="Microsoft Sans Serif"/>
              </a:rPr>
              <a:t> </a:t>
            </a:r>
            <a:r>
              <a:rPr sz="1800" dirty="0">
                <a:latin typeface="Microsoft Sans Serif"/>
                <a:cs typeface="Microsoft Sans Serif"/>
              </a:rPr>
              <a:t>sierra,</a:t>
            </a:r>
            <a:r>
              <a:rPr sz="1800" spc="-5" dirty="0">
                <a:latin typeface="Microsoft Sans Serif"/>
                <a:cs typeface="Microsoft Sans Serif"/>
              </a:rPr>
              <a:t> </a:t>
            </a:r>
            <a:r>
              <a:rPr sz="1800" dirty="0">
                <a:latin typeface="Microsoft Sans Serif"/>
                <a:cs typeface="Microsoft Sans Serif"/>
              </a:rPr>
              <a:t>(b)</a:t>
            </a:r>
            <a:r>
              <a:rPr sz="1800" spc="-10"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sierra</a:t>
            </a:r>
            <a:r>
              <a:rPr sz="1800" spc="-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cinta</a:t>
            </a:r>
            <a:r>
              <a:rPr sz="1800" spc="-10" dirty="0">
                <a:latin typeface="Microsoft Sans Serif"/>
                <a:cs typeface="Microsoft Sans Serif"/>
              </a:rPr>
              <a:t> </a:t>
            </a:r>
            <a:r>
              <a:rPr sz="1800" dirty="0">
                <a:latin typeface="Microsoft Sans Serif"/>
                <a:cs typeface="Microsoft Sans Serif"/>
              </a:rPr>
              <a:t>y (e)</a:t>
            </a:r>
            <a:r>
              <a:rPr sz="1800" spc="-5"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sierra </a:t>
            </a:r>
            <a:r>
              <a:rPr sz="1800" spc="-10" dirty="0">
                <a:latin typeface="Microsoft Sans Serif"/>
                <a:cs typeface="Microsoft Sans Serif"/>
              </a:rPr>
              <a:t>circular.</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132715">
              <a:lnSpc>
                <a:spcPct val="100000"/>
              </a:lnSpc>
              <a:tabLst>
                <a:tab pos="3756660" algn="l"/>
              </a:tabLst>
            </a:pPr>
            <a:r>
              <a:rPr sz="1800" dirty="0">
                <a:latin typeface="Microsoft Sans Serif"/>
                <a:cs typeface="Microsoft Sans Serif"/>
              </a:rPr>
              <a:t>Hoja</a:t>
            </a:r>
            <a:r>
              <a:rPr sz="1800" spc="-2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sierra:</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hoja</a:t>
            </a:r>
            <a:r>
              <a:rPr sz="1800" spc="-2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sierra</a:t>
            </a:r>
            <a:r>
              <a:rPr sz="1800" spc="-15" dirty="0">
                <a:latin typeface="Microsoft Sans Serif"/>
                <a:cs typeface="Microsoft Sans Serif"/>
              </a:rPr>
              <a:t> </a:t>
            </a:r>
            <a:r>
              <a:rPr sz="1800" dirty="0">
                <a:latin typeface="Microsoft Sans Serif"/>
                <a:cs typeface="Microsoft Sans Serif"/>
              </a:rPr>
              <a:t>segueta</a:t>
            </a:r>
            <a:r>
              <a:rPr sz="1800" spc="-10" dirty="0">
                <a:latin typeface="Microsoft Sans Serif"/>
                <a:cs typeface="Microsoft Sans Serif"/>
              </a:rPr>
              <a:t> </a:t>
            </a:r>
            <a:r>
              <a:rPr sz="1800" dirty="0">
                <a:latin typeface="Microsoft Sans Serif"/>
                <a:cs typeface="Microsoft Sans Serif"/>
              </a:rPr>
              <a:t>involucra</a:t>
            </a:r>
            <a:r>
              <a:rPr sz="1800" spc="-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movimiento</a:t>
            </a:r>
            <a:r>
              <a:rPr sz="1800" spc="-15" dirty="0">
                <a:latin typeface="Microsoft Sans Serif"/>
                <a:cs typeface="Microsoft Sans Serif"/>
              </a:rPr>
              <a:t> </a:t>
            </a:r>
            <a:r>
              <a:rPr sz="1800" dirty="0">
                <a:latin typeface="Microsoft Sans Serif"/>
                <a:cs typeface="Microsoft Sans Serif"/>
              </a:rPr>
              <a:t>lineal </a:t>
            </a:r>
            <a:r>
              <a:rPr sz="1800" spc="-25" dirty="0">
                <a:latin typeface="Microsoft Sans Serif"/>
                <a:cs typeface="Microsoft Sans Serif"/>
              </a:rPr>
              <a:t>de </a:t>
            </a:r>
            <a:r>
              <a:rPr sz="1800" dirty="0">
                <a:latin typeface="Microsoft Sans Serif"/>
                <a:cs typeface="Microsoft Sans Serif"/>
              </a:rPr>
              <a:t>vaivén</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sierra</a:t>
            </a:r>
            <a:r>
              <a:rPr sz="1800" spc="-15" dirty="0">
                <a:latin typeface="Microsoft Sans Serif"/>
                <a:cs typeface="Microsoft Sans Serif"/>
              </a:rPr>
              <a:t> </a:t>
            </a:r>
            <a:r>
              <a:rPr sz="1800" dirty="0">
                <a:latin typeface="Microsoft Sans Serif"/>
                <a:cs typeface="Microsoft Sans Serif"/>
              </a:rPr>
              <a:t>contra</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spc="-10" dirty="0">
                <a:latin typeface="Microsoft Sans Serif"/>
                <a:cs typeface="Microsoft Sans Serif"/>
              </a:rPr>
              <a:t>trabajo.</a:t>
            </a:r>
            <a:r>
              <a:rPr sz="1800" dirty="0">
                <a:latin typeface="Microsoft Sans Serif"/>
                <a:cs typeface="Microsoft Sans Serif"/>
              </a:rPr>
              <a:t>	Este método</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aserrado</a:t>
            </a:r>
            <a:r>
              <a:rPr sz="1800" spc="10" dirty="0">
                <a:latin typeface="Microsoft Sans Serif"/>
                <a:cs typeface="Microsoft Sans Serif"/>
              </a:rPr>
              <a:t> </a:t>
            </a:r>
            <a:r>
              <a:rPr sz="1800" dirty="0">
                <a:latin typeface="Microsoft Sans Serif"/>
                <a:cs typeface="Microsoft Sans Serif"/>
              </a:rPr>
              <a:t>se usa</a:t>
            </a:r>
            <a:r>
              <a:rPr sz="1800" spc="15" dirty="0">
                <a:latin typeface="Microsoft Sans Serif"/>
                <a:cs typeface="Microsoft Sans Serif"/>
              </a:rPr>
              <a:t> </a:t>
            </a:r>
            <a:r>
              <a:rPr sz="1800" spc="-10" dirty="0">
                <a:latin typeface="Microsoft Sans Serif"/>
                <a:cs typeface="Microsoft Sans Serif"/>
              </a:rPr>
              <a:t>frecuentemente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operaciones</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trozado.</a:t>
            </a:r>
            <a:r>
              <a:rPr sz="1800" spc="-1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realiza</a:t>
            </a:r>
            <a:r>
              <a:rPr sz="1800" spc="5" dirty="0">
                <a:latin typeface="Microsoft Sans Serif"/>
                <a:cs typeface="Microsoft Sans Serif"/>
              </a:rPr>
              <a:t> </a:t>
            </a:r>
            <a:r>
              <a:rPr sz="1800" dirty="0">
                <a:latin typeface="Microsoft Sans Serif"/>
                <a:cs typeface="Microsoft Sans Serif"/>
              </a:rPr>
              <a:t>solamente</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carrera</a:t>
            </a:r>
            <a:r>
              <a:rPr sz="1800" spc="-15" dirty="0">
                <a:latin typeface="Microsoft Sans Serif"/>
                <a:cs typeface="Microsoft Sans Serif"/>
              </a:rPr>
              <a:t> </a:t>
            </a:r>
            <a:r>
              <a:rPr sz="1800" dirty="0">
                <a:latin typeface="Microsoft Sans Serif"/>
                <a:cs typeface="Microsoft Sans Serif"/>
              </a:rPr>
              <a:t>hacia</a:t>
            </a:r>
            <a:r>
              <a:rPr sz="1800" spc="-5" dirty="0">
                <a:latin typeface="Microsoft Sans Serif"/>
                <a:cs typeface="Microsoft Sans Serif"/>
              </a:rPr>
              <a:t> </a:t>
            </a:r>
            <a:r>
              <a:rPr sz="1800" spc="-10" dirty="0">
                <a:latin typeface="Microsoft Sans Serif"/>
                <a:cs typeface="Microsoft Sans Serif"/>
              </a:rPr>
              <a:t>adelante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sierra.</a:t>
            </a:r>
            <a:r>
              <a:rPr sz="1800" spc="-10" dirty="0">
                <a:latin typeface="Microsoft Sans Serif"/>
                <a:cs typeface="Microsoft Sans Serif"/>
              </a:rPr>
              <a:t> </a:t>
            </a:r>
            <a:r>
              <a:rPr sz="1800" dirty="0">
                <a:latin typeface="Microsoft Sans Serif"/>
                <a:cs typeface="Microsoft Sans Serif"/>
              </a:rPr>
              <a:t>Debido</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esta</a:t>
            </a:r>
            <a:r>
              <a:rPr sz="1800" spc="-15" dirty="0">
                <a:latin typeface="Microsoft Sans Serif"/>
                <a:cs typeface="Microsoft Sans Serif"/>
              </a:rPr>
              <a:t> </a:t>
            </a:r>
            <a:r>
              <a:rPr sz="1800" dirty="0">
                <a:latin typeface="Microsoft Sans Serif"/>
                <a:cs typeface="Microsoft Sans Serif"/>
              </a:rPr>
              <a:t>acción</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intermitente el</a:t>
            </a:r>
            <a:r>
              <a:rPr sz="1800" spc="-25"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sierra</a:t>
            </a:r>
            <a:r>
              <a:rPr sz="1800" spc="-1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spc="-25" dirty="0">
                <a:latin typeface="Microsoft Sans Serif"/>
                <a:cs typeface="Microsoft Sans Serif"/>
              </a:rPr>
              <a:t>por </a:t>
            </a:r>
            <a:r>
              <a:rPr sz="1800" dirty="0">
                <a:latin typeface="Microsoft Sans Serif"/>
                <a:cs typeface="Microsoft Sans Serif"/>
              </a:rPr>
              <a:t>naturaleza</a:t>
            </a:r>
            <a:r>
              <a:rPr sz="1800" spc="5" dirty="0">
                <a:latin typeface="Microsoft Sans Serif"/>
                <a:cs typeface="Microsoft Sans Serif"/>
              </a:rPr>
              <a:t> </a:t>
            </a:r>
            <a:r>
              <a:rPr sz="1800" dirty="0">
                <a:latin typeface="Microsoft Sans Serif"/>
                <a:cs typeface="Microsoft Sans Serif"/>
              </a:rPr>
              <a:t>menos</a:t>
            </a:r>
            <a:r>
              <a:rPr sz="1800" spc="-10" dirty="0">
                <a:latin typeface="Microsoft Sans Serif"/>
                <a:cs typeface="Microsoft Sans Serif"/>
              </a:rPr>
              <a:t> </a:t>
            </a:r>
            <a:r>
              <a:rPr sz="1800" dirty="0">
                <a:latin typeface="Microsoft Sans Serif"/>
                <a:cs typeface="Microsoft Sans Serif"/>
              </a:rPr>
              <a:t>eficiente que los</a:t>
            </a:r>
            <a:r>
              <a:rPr sz="1800" spc="-10" dirty="0">
                <a:latin typeface="Microsoft Sans Serif"/>
                <a:cs typeface="Microsoft Sans Serif"/>
              </a:rPr>
              <a:t> </a:t>
            </a:r>
            <a:r>
              <a:rPr sz="1800" dirty="0">
                <a:latin typeface="Microsoft Sans Serif"/>
                <a:cs typeface="Microsoft Sans Serif"/>
              </a:rPr>
              <a:t>otros</a:t>
            </a:r>
            <a:r>
              <a:rPr sz="1800" spc="-10" dirty="0">
                <a:latin typeface="Microsoft Sans Serif"/>
                <a:cs typeface="Microsoft Sans Serif"/>
              </a:rPr>
              <a:t> </a:t>
            </a:r>
            <a:r>
              <a:rPr sz="1800" dirty="0">
                <a:latin typeface="Microsoft Sans Serif"/>
                <a:cs typeface="Microsoft Sans Serif"/>
              </a:rPr>
              <a:t>métodos de</a:t>
            </a:r>
            <a:r>
              <a:rPr sz="1800" spc="-20" dirty="0">
                <a:latin typeface="Microsoft Sans Serif"/>
                <a:cs typeface="Microsoft Sans Serif"/>
              </a:rPr>
              <a:t> </a:t>
            </a:r>
            <a:r>
              <a:rPr sz="1800" dirty="0">
                <a:latin typeface="Microsoft Sans Serif"/>
                <a:cs typeface="Microsoft Sans Serif"/>
              </a:rPr>
              <a:t>aserrado, ambos son</a:t>
            </a:r>
            <a:r>
              <a:rPr sz="1800" spc="-20" dirty="0">
                <a:latin typeface="Microsoft Sans Serif"/>
                <a:cs typeface="Microsoft Sans Serif"/>
              </a:rPr>
              <a:t> </a:t>
            </a:r>
            <a:r>
              <a:rPr sz="1800" spc="-10" dirty="0">
                <a:latin typeface="Microsoft Sans Serif"/>
                <a:cs typeface="Microsoft Sans Serif"/>
              </a:rPr>
              <a:t>continuos</a:t>
            </a:r>
            <a:endParaRPr sz="1800">
              <a:latin typeface="Microsoft Sans Serif"/>
              <a:cs typeface="Microsoft Sans Serif"/>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016" y="143275"/>
            <a:ext cx="4741545" cy="5196840"/>
            <a:chOff x="91016" y="143275"/>
            <a:chExt cx="4741545" cy="5196840"/>
          </a:xfrm>
        </p:grpSpPr>
        <p:pic>
          <p:nvPicPr>
            <p:cNvPr id="3" name="object 3"/>
            <p:cNvPicPr/>
            <p:nvPr/>
          </p:nvPicPr>
          <p:blipFill>
            <a:blip r:embed="rId2" cstate="print"/>
            <a:stretch>
              <a:fillRect/>
            </a:stretch>
          </p:blipFill>
          <p:spPr>
            <a:xfrm>
              <a:off x="91016" y="143275"/>
              <a:ext cx="4741333" cy="2543138"/>
            </a:xfrm>
            <a:prstGeom prst="rect">
              <a:avLst/>
            </a:prstGeom>
          </p:spPr>
        </p:pic>
        <p:pic>
          <p:nvPicPr>
            <p:cNvPr id="4" name="object 4"/>
            <p:cNvPicPr/>
            <p:nvPr/>
          </p:nvPicPr>
          <p:blipFill>
            <a:blip r:embed="rId3" cstate="print"/>
            <a:stretch>
              <a:fillRect/>
            </a:stretch>
          </p:blipFill>
          <p:spPr>
            <a:xfrm>
              <a:off x="152400" y="2673095"/>
              <a:ext cx="3962400" cy="2667000"/>
            </a:xfrm>
            <a:prstGeom prst="rect">
              <a:avLst/>
            </a:prstGeom>
          </p:spPr>
        </p:pic>
      </p:grpSp>
      <p:pic>
        <p:nvPicPr>
          <p:cNvPr id="5" name="object 5"/>
          <p:cNvPicPr/>
          <p:nvPr/>
        </p:nvPicPr>
        <p:blipFill>
          <a:blip r:embed="rId4" cstate="print"/>
          <a:stretch>
            <a:fillRect/>
          </a:stretch>
        </p:blipFill>
        <p:spPr>
          <a:xfrm>
            <a:off x="5870673" y="819241"/>
            <a:ext cx="2579736" cy="4425798"/>
          </a:xfrm>
          <a:prstGeom prst="rect">
            <a:avLst/>
          </a:prstGeom>
        </p:spPr>
      </p:pic>
      <p:sp>
        <p:nvSpPr>
          <p:cNvPr id="6" name="object 6"/>
          <p:cNvSpPr txBox="1"/>
          <p:nvPr/>
        </p:nvSpPr>
        <p:spPr>
          <a:xfrm>
            <a:off x="78739" y="5428894"/>
            <a:ext cx="8709660" cy="139763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Sierra</a:t>
            </a:r>
            <a:r>
              <a:rPr sz="1800" spc="-3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cinta:</a:t>
            </a:r>
            <a:r>
              <a:rPr sz="1800" spc="-25"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aserrado</a:t>
            </a:r>
            <a:r>
              <a:rPr sz="1800" spc="-25"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cinta</a:t>
            </a:r>
            <a:r>
              <a:rPr sz="1800" spc="-35" dirty="0">
                <a:latin typeface="Microsoft Sans Serif"/>
                <a:cs typeface="Microsoft Sans Serif"/>
              </a:rPr>
              <a:t> </a:t>
            </a:r>
            <a:r>
              <a:rPr sz="1800" dirty="0">
                <a:latin typeface="Microsoft Sans Serif"/>
                <a:cs typeface="Microsoft Sans Serif"/>
              </a:rPr>
              <a:t>implica</a:t>
            </a:r>
            <a:r>
              <a:rPr sz="1800" spc="-20"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dirty="0">
                <a:latin typeface="Microsoft Sans Serif"/>
                <a:cs typeface="Microsoft Sans Serif"/>
              </a:rPr>
              <a:t>movimiento</a:t>
            </a:r>
            <a:r>
              <a:rPr sz="1800" spc="-20" dirty="0">
                <a:latin typeface="Microsoft Sans Serif"/>
                <a:cs typeface="Microsoft Sans Serif"/>
              </a:rPr>
              <a:t> </a:t>
            </a:r>
            <a:r>
              <a:rPr sz="1800" dirty="0">
                <a:latin typeface="Microsoft Sans Serif"/>
                <a:cs typeface="Microsoft Sans Serif"/>
              </a:rPr>
              <a:t>lineal</a:t>
            </a:r>
            <a:r>
              <a:rPr sz="1800" spc="-20" dirty="0">
                <a:latin typeface="Microsoft Sans Serif"/>
                <a:cs typeface="Microsoft Sans Serif"/>
              </a:rPr>
              <a:t> </a:t>
            </a:r>
            <a:r>
              <a:rPr sz="1800" dirty="0">
                <a:latin typeface="Microsoft Sans Serif"/>
                <a:cs typeface="Microsoft Sans Serif"/>
              </a:rPr>
              <a:t>continuo</a:t>
            </a:r>
            <a:r>
              <a:rPr sz="1800" spc="-20" dirty="0">
                <a:latin typeface="Microsoft Sans Serif"/>
                <a:cs typeface="Microsoft Sans Serif"/>
              </a:rPr>
              <a:t> </a:t>
            </a:r>
            <a:r>
              <a:rPr sz="1800" dirty="0">
                <a:latin typeface="Microsoft Sans Serif"/>
                <a:cs typeface="Microsoft Sans Serif"/>
              </a:rPr>
              <a:t>que</a:t>
            </a:r>
            <a:r>
              <a:rPr sz="1800" spc="-25" dirty="0">
                <a:latin typeface="Microsoft Sans Serif"/>
                <a:cs typeface="Microsoft Sans Serif"/>
              </a:rPr>
              <a:t> </a:t>
            </a:r>
            <a:r>
              <a:rPr sz="1800" spc="-10" dirty="0">
                <a:latin typeface="Microsoft Sans Serif"/>
                <a:cs typeface="Microsoft Sans Serif"/>
              </a:rPr>
              <a:t>utiliza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sierra</a:t>
            </a:r>
            <a:r>
              <a:rPr sz="1800" spc="-15" dirty="0">
                <a:latin typeface="Microsoft Sans Serif"/>
                <a:cs typeface="Microsoft Sans Serif"/>
              </a:rPr>
              <a:t> </a:t>
            </a:r>
            <a:r>
              <a:rPr sz="1800" dirty="0">
                <a:latin typeface="Microsoft Sans Serif"/>
                <a:cs typeface="Microsoft Sans Serif"/>
              </a:rPr>
              <a:t>cinta hecha</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forma</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banda</a:t>
            </a:r>
            <a:r>
              <a:rPr sz="1800" spc="5" dirty="0">
                <a:latin typeface="Microsoft Sans Serif"/>
                <a:cs typeface="Microsoft Sans Serif"/>
              </a:rPr>
              <a:t> </a:t>
            </a:r>
            <a:r>
              <a:rPr sz="1800" dirty="0">
                <a:latin typeface="Microsoft Sans Serif"/>
                <a:cs typeface="Microsoft Sans Serif"/>
              </a:rPr>
              <a:t>flexible</a:t>
            </a:r>
            <a:r>
              <a:rPr sz="1800" spc="5" dirty="0">
                <a:latin typeface="Microsoft Sans Serif"/>
                <a:cs typeface="Microsoft Sans Serif"/>
              </a:rPr>
              <a:t> </a:t>
            </a:r>
            <a:r>
              <a:rPr sz="1800" dirty="0">
                <a:latin typeface="Microsoft Sans Serif"/>
                <a:cs typeface="Microsoft Sans Serif"/>
              </a:rPr>
              <a:t>sin</a:t>
            </a:r>
            <a:r>
              <a:rPr sz="1800" spc="-20" dirty="0">
                <a:latin typeface="Microsoft Sans Serif"/>
                <a:cs typeface="Microsoft Sans Serif"/>
              </a:rPr>
              <a:t> </a:t>
            </a:r>
            <a:r>
              <a:rPr sz="1800" dirty="0">
                <a:latin typeface="Microsoft Sans Serif"/>
                <a:cs typeface="Microsoft Sans Serif"/>
              </a:rPr>
              <a:t>fin</a:t>
            </a:r>
            <a:r>
              <a:rPr sz="1800" spc="-20"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dientes en</a:t>
            </a:r>
            <a:r>
              <a:rPr sz="1800" spc="-15" dirty="0">
                <a:latin typeface="Microsoft Sans Serif"/>
                <a:cs typeface="Microsoft Sans Serif"/>
              </a:rPr>
              <a:t> </a:t>
            </a:r>
            <a:r>
              <a:rPr sz="1800" dirty="0">
                <a:latin typeface="Microsoft Sans Serif"/>
                <a:cs typeface="Microsoft Sans Serif"/>
              </a:rPr>
              <a:t>uno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25" dirty="0">
                <a:latin typeface="Microsoft Sans Serif"/>
                <a:cs typeface="Microsoft Sans Serif"/>
              </a:rPr>
              <a:t>sus </a:t>
            </a:r>
            <a:r>
              <a:rPr sz="1800" dirty="0">
                <a:latin typeface="Microsoft Sans Serif"/>
                <a:cs typeface="Microsoft Sans Serif"/>
              </a:rPr>
              <a:t>bordes. La</a:t>
            </a:r>
            <a:r>
              <a:rPr sz="1800" spc="-25" dirty="0">
                <a:latin typeface="Microsoft Sans Serif"/>
                <a:cs typeface="Microsoft Sans Serif"/>
              </a:rPr>
              <a:t> </a:t>
            </a:r>
            <a:r>
              <a:rPr sz="1800" dirty="0">
                <a:latin typeface="Microsoft Sans Serif"/>
                <a:cs typeface="Microsoft Sans Serif"/>
              </a:rPr>
              <a:t>máquina aserradora</a:t>
            </a:r>
            <a:r>
              <a:rPr sz="1800" spc="-10"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sierra</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cinta,</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tiene</a:t>
            </a:r>
            <a:r>
              <a:rPr sz="1800" spc="-1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mecanismo</a:t>
            </a:r>
            <a:r>
              <a:rPr sz="1800" spc="-1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transmisión</a:t>
            </a:r>
            <a:r>
              <a:rPr sz="1800" spc="-25" dirty="0">
                <a:latin typeface="Microsoft Sans Serif"/>
                <a:cs typeface="Microsoft Sans Serif"/>
              </a:rPr>
              <a:t>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poleas</a:t>
            </a:r>
            <a:r>
              <a:rPr sz="1800" spc="-1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mover</a:t>
            </a:r>
            <a:r>
              <a:rPr sz="1800" spc="-2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guiar</a:t>
            </a:r>
            <a:r>
              <a:rPr sz="1800" spc="-10" dirty="0">
                <a:latin typeface="Microsoft Sans Serif"/>
                <a:cs typeface="Microsoft Sans Serif"/>
              </a:rPr>
              <a:t> </a:t>
            </a:r>
            <a:r>
              <a:rPr sz="1800" dirty="0">
                <a:latin typeface="Microsoft Sans Serif"/>
                <a:cs typeface="Microsoft Sans Serif"/>
              </a:rPr>
              <a:t>continuamente</a:t>
            </a:r>
            <a:r>
              <a:rPr sz="1800" spc="-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sierra</a:t>
            </a:r>
            <a:r>
              <a:rPr sz="1800" spc="-25" dirty="0">
                <a:latin typeface="Microsoft Sans Serif"/>
                <a:cs typeface="Microsoft Sans Serif"/>
              </a:rPr>
              <a:t> </a:t>
            </a:r>
            <a:r>
              <a:rPr sz="1800" dirty="0">
                <a:latin typeface="Microsoft Sans Serif"/>
                <a:cs typeface="Microsoft Sans Serif"/>
              </a:rPr>
              <a:t>cinta</a:t>
            </a:r>
            <a:r>
              <a:rPr sz="1800" spc="-25" dirty="0">
                <a:latin typeface="Microsoft Sans Serif"/>
                <a:cs typeface="Microsoft Sans Serif"/>
              </a:rPr>
              <a:t> </a:t>
            </a:r>
            <a:r>
              <a:rPr sz="1800" dirty="0">
                <a:latin typeface="Microsoft Sans Serif"/>
                <a:cs typeface="Microsoft Sans Serif"/>
              </a:rPr>
              <a:t>delante</a:t>
            </a:r>
            <a:r>
              <a:rPr sz="1800" spc="-15" dirty="0">
                <a:latin typeface="Microsoft Sans Serif"/>
                <a:cs typeface="Microsoft Sans Serif"/>
              </a:rPr>
              <a:t> </a:t>
            </a:r>
            <a:r>
              <a:rPr sz="1800" spc="-25" dirty="0">
                <a:latin typeface="Microsoft Sans Serif"/>
                <a:cs typeface="Microsoft Sans Serif"/>
              </a:rPr>
              <a:t>del </a:t>
            </a:r>
            <a:r>
              <a:rPr sz="1800" spc="-10" dirty="0">
                <a:latin typeface="Microsoft Sans Serif"/>
                <a:cs typeface="Microsoft Sans Serif"/>
              </a:rPr>
              <a:t>trabajo.</a:t>
            </a:r>
            <a:endParaRPr sz="1800">
              <a:latin typeface="Microsoft Sans Serif"/>
              <a:cs typeface="Microsoft Sans Serif"/>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976360" cy="4141470"/>
          </a:xfrm>
          <a:prstGeom prst="rect">
            <a:avLst/>
          </a:prstGeom>
        </p:spPr>
        <p:txBody>
          <a:bodyPr vert="horz" wrap="square" lIns="0" tIns="12700" rIns="0" bIns="0" rtlCol="0">
            <a:spAutoFit/>
          </a:bodyPr>
          <a:lstStyle/>
          <a:p>
            <a:pPr marL="12700" marR="194945">
              <a:lnSpc>
                <a:spcPct val="100000"/>
              </a:lnSpc>
              <a:spcBef>
                <a:spcPts val="100"/>
              </a:spcBef>
            </a:pPr>
            <a:r>
              <a:rPr sz="1800" dirty="0">
                <a:latin typeface="Microsoft Sans Serif"/>
                <a:cs typeface="Microsoft Sans Serif"/>
              </a:rPr>
              <a:t>Hoja</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 sierra:</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tres</a:t>
            </a:r>
            <a:r>
              <a:rPr sz="1800" spc="-10" dirty="0">
                <a:latin typeface="Microsoft Sans Serif"/>
                <a:cs typeface="Microsoft Sans Serif"/>
              </a:rPr>
              <a:t> </a:t>
            </a:r>
            <a:r>
              <a:rPr sz="1800" dirty="0">
                <a:latin typeface="Microsoft Sans Serif"/>
                <a:cs typeface="Microsoft Sans Serif"/>
              </a:rPr>
              <a:t>operaciones</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aserrado anteriores, las</a:t>
            </a:r>
            <a:r>
              <a:rPr sz="1800" spc="-10" dirty="0">
                <a:latin typeface="Microsoft Sans Serif"/>
                <a:cs typeface="Microsoft Sans Serif"/>
              </a:rPr>
              <a:t> </a:t>
            </a:r>
            <a:r>
              <a:rPr sz="1800" dirty="0">
                <a:latin typeface="Microsoft Sans Serif"/>
                <a:cs typeface="Microsoft Sans Serif"/>
              </a:rPr>
              <a:t>hojas</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spc="-10" dirty="0">
                <a:latin typeface="Microsoft Sans Serif"/>
                <a:cs typeface="Microsoft Sans Serif"/>
              </a:rPr>
              <a:t>sierra </a:t>
            </a:r>
            <a:r>
              <a:rPr sz="1800" dirty="0">
                <a:latin typeface="Microsoft Sans Serif"/>
                <a:cs typeface="Microsoft Sans Serif"/>
              </a:rPr>
              <a:t>tienen</a:t>
            </a:r>
            <a:r>
              <a:rPr sz="1800" spc="-15" dirty="0">
                <a:latin typeface="Microsoft Sans Serif"/>
                <a:cs typeface="Microsoft Sans Serif"/>
              </a:rPr>
              <a:t> </a:t>
            </a:r>
            <a:r>
              <a:rPr sz="1800" dirty="0">
                <a:latin typeface="Microsoft Sans Serif"/>
                <a:cs typeface="Microsoft Sans Serif"/>
              </a:rPr>
              <a:t>ciertas</a:t>
            </a:r>
            <a:r>
              <a:rPr sz="1800" spc="-20" dirty="0">
                <a:latin typeface="Microsoft Sans Serif"/>
                <a:cs typeface="Microsoft Sans Serif"/>
              </a:rPr>
              <a:t> </a:t>
            </a:r>
            <a:r>
              <a:rPr sz="1800" dirty="0">
                <a:latin typeface="Microsoft Sans Serif"/>
                <a:cs typeface="Microsoft Sans Serif"/>
              </a:rPr>
              <a:t>características</a:t>
            </a:r>
            <a:r>
              <a:rPr sz="1800" spc="-10" dirty="0">
                <a:latin typeface="Microsoft Sans Serif"/>
                <a:cs typeface="Microsoft Sans Serif"/>
              </a:rPr>
              <a:t> </a:t>
            </a:r>
            <a:r>
              <a:rPr sz="1800" dirty="0">
                <a:latin typeface="Microsoft Sans Serif"/>
                <a:cs typeface="Microsoft Sans Serif"/>
              </a:rPr>
              <a:t>comunes</a:t>
            </a:r>
            <a:r>
              <a:rPr sz="1800" spc="-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incluyen</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forma</a:t>
            </a:r>
            <a:r>
              <a:rPr sz="1800" spc="-2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los</a:t>
            </a:r>
            <a:r>
              <a:rPr sz="1800" spc="-20" dirty="0">
                <a:latin typeface="Microsoft Sans Serif"/>
                <a:cs typeface="Microsoft Sans Serif"/>
              </a:rPr>
              <a:t> </a:t>
            </a:r>
            <a:r>
              <a:rPr sz="1800" dirty="0">
                <a:latin typeface="Microsoft Sans Serif"/>
                <a:cs typeface="Microsoft Sans Serif"/>
              </a:rPr>
              <a:t>dientes,</a:t>
            </a:r>
            <a:r>
              <a:rPr sz="1800" spc="-10" dirty="0">
                <a:latin typeface="Microsoft Sans Serif"/>
                <a:cs typeface="Microsoft Sans Serif"/>
              </a:rPr>
              <a:t> </a:t>
            </a:r>
            <a:r>
              <a:rPr sz="1800" spc="-25" dirty="0">
                <a:latin typeface="Microsoft Sans Serif"/>
                <a:cs typeface="Microsoft Sans Serif"/>
              </a:rPr>
              <a:t>su </a:t>
            </a:r>
            <a:r>
              <a:rPr sz="1800" dirty="0">
                <a:latin typeface="Microsoft Sans Serif"/>
                <a:cs typeface="Microsoft Sans Serif"/>
              </a:rPr>
              <a:t>espaciamiento y</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disposición</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los</a:t>
            </a:r>
            <a:r>
              <a:rPr sz="1800" spc="-20" dirty="0">
                <a:latin typeface="Microsoft Sans Serif"/>
                <a:cs typeface="Microsoft Sans Serif"/>
              </a:rPr>
              <a:t> </a:t>
            </a:r>
            <a:r>
              <a:rPr sz="1800" dirty="0">
                <a:latin typeface="Microsoft Sans Serif"/>
                <a:cs typeface="Microsoft Sans Serif"/>
              </a:rPr>
              <a:t>mismos.</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forma</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los</a:t>
            </a:r>
            <a:r>
              <a:rPr sz="1800" spc="-20" dirty="0">
                <a:latin typeface="Microsoft Sans Serif"/>
                <a:cs typeface="Microsoft Sans Serif"/>
              </a:rPr>
              <a:t> </a:t>
            </a:r>
            <a:r>
              <a:rPr sz="1800" dirty="0">
                <a:latin typeface="Microsoft Sans Serif"/>
                <a:cs typeface="Microsoft Sans Serif"/>
              </a:rPr>
              <a:t>dientes</a:t>
            </a:r>
            <a:r>
              <a:rPr sz="1800" spc="-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refiere</a:t>
            </a:r>
            <a:r>
              <a:rPr sz="1800" spc="-15"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la </a:t>
            </a:r>
            <a:r>
              <a:rPr sz="1800" dirty="0">
                <a:latin typeface="Microsoft Sans Serif"/>
                <a:cs typeface="Microsoft Sans Serif"/>
              </a:rPr>
              <a:t>geometría de</a:t>
            </a:r>
            <a:r>
              <a:rPr sz="1800" spc="-15" dirty="0">
                <a:latin typeface="Microsoft Sans Serif"/>
                <a:cs typeface="Microsoft Sans Serif"/>
              </a:rPr>
              <a:t> </a:t>
            </a:r>
            <a:r>
              <a:rPr sz="1800" dirty="0">
                <a:latin typeface="Microsoft Sans Serif"/>
                <a:cs typeface="Microsoft Sans Serif"/>
              </a:rPr>
              <a:t>cada</a:t>
            </a:r>
            <a:r>
              <a:rPr sz="1800" spc="5" dirty="0">
                <a:latin typeface="Microsoft Sans Serif"/>
                <a:cs typeface="Microsoft Sans Serif"/>
              </a:rPr>
              <a:t> </a:t>
            </a:r>
            <a:r>
              <a:rPr sz="1800" dirty="0">
                <a:latin typeface="Microsoft Sans Serif"/>
                <a:cs typeface="Microsoft Sans Serif"/>
              </a:rPr>
              <a:t>diente de</a:t>
            </a:r>
            <a:r>
              <a:rPr sz="1800" spc="-15" dirty="0">
                <a:latin typeface="Microsoft Sans Serif"/>
                <a:cs typeface="Microsoft Sans Serif"/>
              </a:rPr>
              <a:t> </a:t>
            </a:r>
            <a:r>
              <a:rPr sz="1800" dirty="0">
                <a:latin typeface="Microsoft Sans Serif"/>
                <a:cs typeface="Microsoft Sans Serif"/>
              </a:rPr>
              <a:t>corte. El</a:t>
            </a:r>
            <a:r>
              <a:rPr sz="1800" spc="-5" dirty="0">
                <a:latin typeface="Microsoft Sans Serif"/>
                <a:cs typeface="Microsoft Sans Serif"/>
              </a:rPr>
              <a:t> </a:t>
            </a:r>
            <a:r>
              <a:rPr sz="1800" dirty="0">
                <a:latin typeface="Microsoft Sans Serif"/>
                <a:cs typeface="Microsoft Sans Serif"/>
              </a:rPr>
              <a:t>ángulo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inclinación</a:t>
            </a:r>
            <a:r>
              <a:rPr sz="1800" spc="15" dirty="0">
                <a:latin typeface="Microsoft Sans Serif"/>
                <a:cs typeface="Microsoft Sans Serif"/>
              </a:rPr>
              <a:t> </a:t>
            </a:r>
            <a:r>
              <a:rPr sz="1800" dirty="0">
                <a:latin typeface="Microsoft Sans Serif"/>
                <a:cs typeface="Microsoft Sans Serif"/>
              </a:rPr>
              <a:t>o</a:t>
            </a:r>
            <a:r>
              <a:rPr sz="1800" spc="-5" dirty="0">
                <a:latin typeface="Microsoft Sans Serif"/>
                <a:cs typeface="Microsoft Sans Serif"/>
              </a:rPr>
              <a:t> </a:t>
            </a:r>
            <a:r>
              <a:rPr sz="1800" dirty="0">
                <a:latin typeface="Microsoft Sans Serif"/>
                <a:cs typeface="Microsoft Sans Serif"/>
              </a:rPr>
              <a:t>ataque,</a:t>
            </a:r>
            <a:r>
              <a:rPr sz="1800" spc="1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ángulo</a:t>
            </a:r>
            <a:r>
              <a:rPr sz="1800" spc="10"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claro,</a:t>
            </a:r>
            <a:r>
              <a:rPr sz="1800" spc="-10" dirty="0">
                <a:latin typeface="Microsoft Sans Serif"/>
                <a:cs typeface="Microsoft Sans Serif"/>
              </a:rPr>
              <a:t> </a:t>
            </a:r>
            <a:r>
              <a:rPr sz="1800" dirty="0">
                <a:latin typeface="Microsoft Sans Serif"/>
                <a:cs typeface="Microsoft Sans Serif"/>
              </a:rPr>
              <a:t>el espaciamiento</a:t>
            </a:r>
            <a:r>
              <a:rPr sz="1800" spc="10" dirty="0">
                <a:latin typeface="Microsoft Sans Serif"/>
                <a:cs typeface="Microsoft Sans Serif"/>
              </a:rPr>
              <a:t> </a:t>
            </a:r>
            <a:r>
              <a:rPr sz="1800" dirty="0">
                <a:latin typeface="Microsoft Sans Serif"/>
                <a:cs typeface="Microsoft Sans Serif"/>
              </a:rPr>
              <a:t>entre</a:t>
            </a:r>
            <a:r>
              <a:rPr sz="1800" spc="-5" dirty="0">
                <a:latin typeface="Microsoft Sans Serif"/>
                <a:cs typeface="Microsoft Sans Serif"/>
              </a:rPr>
              <a:t> </a:t>
            </a: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dientes y</a:t>
            </a:r>
            <a:r>
              <a:rPr sz="1800" spc="-20" dirty="0">
                <a:latin typeface="Microsoft Sans Serif"/>
                <a:cs typeface="Microsoft Sans Serif"/>
              </a:rPr>
              <a:t> </a:t>
            </a:r>
            <a:r>
              <a:rPr sz="1800" dirty="0">
                <a:latin typeface="Microsoft Sans Serif"/>
                <a:cs typeface="Microsoft Sans Serif"/>
              </a:rPr>
              <a:t>otras</a:t>
            </a:r>
            <a:r>
              <a:rPr sz="1800" spc="-10" dirty="0">
                <a:latin typeface="Microsoft Sans Serif"/>
                <a:cs typeface="Microsoft Sans Serif"/>
              </a:rPr>
              <a:t> </a:t>
            </a:r>
            <a:r>
              <a:rPr sz="1800" dirty="0">
                <a:latin typeface="Microsoft Sans Serif"/>
                <a:cs typeface="Microsoft Sans Serif"/>
              </a:rPr>
              <a:t>características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geometría </a:t>
            </a:r>
            <a:r>
              <a:rPr sz="1800" spc="-25" dirty="0">
                <a:latin typeface="Microsoft Sans Serif"/>
                <a:cs typeface="Microsoft Sans Serif"/>
              </a:rPr>
              <a:t>se </a:t>
            </a:r>
            <a:r>
              <a:rPr sz="1800" dirty="0">
                <a:latin typeface="Microsoft Sans Serif"/>
                <a:cs typeface="Microsoft Sans Serif"/>
              </a:rPr>
              <a:t>muestran en</a:t>
            </a:r>
            <a:r>
              <a:rPr sz="1800" spc="-2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parte (a)</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figura.</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espaciamiento</a:t>
            </a:r>
            <a:r>
              <a:rPr sz="1800" spc="10" dirty="0">
                <a:latin typeface="Microsoft Sans Serif"/>
                <a:cs typeface="Microsoft Sans Serif"/>
              </a:rPr>
              <a:t> </a:t>
            </a:r>
            <a:r>
              <a:rPr sz="1800" dirty="0">
                <a:latin typeface="Microsoft Sans Serif"/>
                <a:cs typeface="Microsoft Sans Serif"/>
              </a:rPr>
              <a:t>entre</a:t>
            </a:r>
            <a:r>
              <a:rPr sz="1800" spc="-5" dirty="0">
                <a:latin typeface="Microsoft Sans Serif"/>
                <a:cs typeface="Microsoft Sans Serif"/>
              </a:rPr>
              <a:t> </a:t>
            </a:r>
            <a:r>
              <a:rPr sz="1800" dirty="0">
                <a:latin typeface="Microsoft Sans Serif"/>
                <a:cs typeface="Microsoft Sans Serif"/>
              </a:rPr>
              <a:t>los dientes es</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spc="-10" dirty="0">
                <a:latin typeface="Microsoft Sans Serif"/>
                <a:cs typeface="Microsoft Sans Serif"/>
              </a:rPr>
              <a:t>distancia </a:t>
            </a:r>
            <a:r>
              <a:rPr sz="1800" dirty="0">
                <a:latin typeface="Microsoft Sans Serif"/>
                <a:cs typeface="Microsoft Sans Serif"/>
              </a:rPr>
              <a:t>entre</a:t>
            </a:r>
            <a:r>
              <a:rPr sz="1800" spc="-15" dirty="0">
                <a:latin typeface="Microsoft Sans Serif"/>
                <a:cs typeface="Microsoft Sans Serif"/>
              </a:rPr>
              <a:t> </a:t>
            </a: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dientes adyacentes</a:t>
            </a:r>
            <a:r>
              <a:rPr sz="1800" spc="25" dirty="0">
                <a:latin typeface="Microsoft Sans Serif"/>
                <a:cs typeface="Microsoft Sans Serif"/>
              </a:rPr>
              <a:t> </a:t>
            </a:r>
            <a:r>
              <a:rPr sz="1800" dirty="0">
                <a:latin typeface="Microsoft Sans Serif"/>
                <a:cs typeface="Microsoft Sans Serif"/>
              </a:rPr>
              <a:t>sobre la</a:t>
            </a:r>
            <a:r>
              <a:rPr sz="1800" spc="-20" dirty="0">
                <a:latin typeface="Microsoft Sans Serif"/>
                <a:cs typeface="Microsoft Sans Serif"/>
              </a:rPr>
              <a:t> </a:t>
            </a:r>
            <a:r>
              <a:rPr sz="1800" dirty="0">
                <a:latin typeface="Microsoft Sans Serif"/>
                <a:cs typeface="Microsoft Sans Serif"/>
              </a:rPr>
              <a:t>hoja</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sierra.</a:t>
            </a:r>
            <a:endParaRPr sz="1800">
              <a:latin typeface="Microsoft Sans Serif"/>
              <a:cs typeface="Microsoft Sans Serif"/>
            </a:endParaRPr>
          </a:p>
          <a:p>
            <a:pPr marL="12700" marR="119380">
              <a:lnSpc>
                <a:spcPct val="100000"/>
              </a:lnSpc>
              <a:spcBef>
                <a:spcPts val="5"/>
              </a:spcBef>
            </a:pPr>
            <a:r>
              <a:rPr sz="1800" dirty="0">
                <a:latin typeface="Microsoft Sans Serif"/>
                <a:cs typeface="Microsoft Sans Serif"/>
              </a:rPr>
              <a:t>Este</a:t>
            </a:r>
            <a:r>
              <a:rPr sz="1800" spc="-15" dirty="0">
                <a:latin typeface="Microsoft Sans Serif"/>
                <a:cs typeface="Microsoft Sans Serif"/>
              </a:rPr>
              <a:t> </a:t>
            </a:r>
            <a:r>
              <a:rPr sz="1800" dirty="0">
                <a:latin typeface="Microsoft Sans Serif"/>
                <a:cs typeface="Microsoft Sans Serif"/>
              </a:rPr>
              <a:t>parámetro determina el</a:t>
            </a:r>
            <a:r>
              <a:rPr sz="1800" spc="-20" dirty="0">
                <a:latin typeface="Microsoft Sans Serif"/>
                <a:cs typeface="Microsoft Sans Serif"/>
              </a:rPr>
              <a:t> </a:t>
            </a:r>
            <a:r>
              <a:rPr sz="1800" dirty="0">
                <a:latin typeface="Microsoft Sans Serif"/>
                <a:cs typeface="Microsoft Sans Serif"/>
              </a:rPr>
              <a:t>tamaño</a:t>
            </a:r>
            <a:r>
              <a:rPr sz="1800" spc="-5" dirty="0">
                <a:latin typeface="Microsoft Sans Serif"/>
                <a:cs typeface="Microsoft Sans Serif"/>
              </a:rPr>
              <a:t> </a:t>
            </a:r>
            <a:r>
              <a:rPr sz="1800" dirty="0">
                <a:latin typeface="Microsoft Sans Serif"/>
                <a:cs typeface="Microsoft Sans Serif"/>
              </a:rPr>
              <a:t>del diente y</a:t>
            </a:r>
            <a:r>
              <a:rPr sz="1800" spc="-2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tamaño</a:t>
            </a:r>
            <a:r>
              <a:rPr sz="1800" spc="-20" dirty="0">
                <a:latin typeface="Microsoft Sans Serif"/>
                <a:cs typeface="Microsoft Sans Serif"/>
              </a:rPr>
              <a:t> </a:t>
            </a:r>
            <a:r>
              <a:rPr sz="1800" dirty="0">
                <a:latin typeface="Microsoft Sans Serif"/>
                <a:cs typeface="Microsoft Sans Serif"/>
              </a:rPr>
              <a:t>de la</a:t>
            </a:r>
            <a:r>
              <a:rPr sz="1800" spc="-20" dirty="0">
                <a:latin typeface="Microsoft Sans Serif"/>
                <a:cs typeface="Microsoft Sans Serif"/>
              </a:rPr>
              <a:t> </a:t>
            </a:r>
            <a:r>
              <a:rPr sz="1800" dirty="0">
                <a:latin typeface="Microsoft Sans Serif"/>
                <a:cs typeface="Microsoft Sans Serif"/>
              </a:rPr>
              <a:t>garganta entre </a:t>
            </a:r>
            <a:r>
              <a:rPr sz="1800" spc="-25" dirty="0">
                <a:latin typeface="Microsoft Sans Serif"/>
                <a:cs typeface="Microsoft Sans Serif"/>
              </a:rPr>
              <a:t>los </a:t>
            </a:r>
            <a:r>
              <a:rPr sz="1800" dirty="0">
                <a:latin typeface="Microsoft Sans Serif"/>
                <a:cs typeface="Microsoft Sans Serif"/>
              </a:rPr>
              <a:t>dientes.</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garganta</a:t>
            </a:r>
            <a:r>
              <a:rPr sz="1800" spc="-5" dirty="0">
                <a:latin typeface="Microsoft Sans Serif"/>
                <a:cs typeface="Microsoft Sans Serif"/>
              </a:rPr>
              <a:t> </a:t>
            </a:r>
            <a:r>
              <a:rPr sz="1800" dirty="0">
                <a:latin typeface="Microsoft Sans Serif"/>
                <a:cs typeface="Microsoft Sans Serif"/>
              </a:rPr>
              <a:t>proporciona</a:t>
            </a:r>
            <a:r>
              <a:rPr sz="1800" spc="10"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espacio</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formación</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viruta</a:t>
            </a:r>
            <a:r>
              <a:rPr sz="1800" spc="-20" dirty="0">
                <a:latin typeface="Microsoft Sans Serif"/>
                <a:cs typeface="Microsoft Sans Serif"/>
              </a:rPr>
              <a:t> </a:t>
            </a: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los</a:t>
            </a:r>
            <a:r>
              <a:rPr sz="1800" spc="-5" dirty="0">
                <a:latin typeface="Microsoft Sans Serif"/>
                <a:cs typeface="Microsoft Sans Serif"/>
              </a:rPr>
              <a:t> </a:t>
            </a:r>
            <a:r>
              <a:rPr sz="1800" spc="-10" dirty="0">
                <a:latin typeface="Microsoft Sans Serif"/>
                <a:cs typeface="Microsoft Sans Serif"/>
              </a:rPr>
              <a:t>dientes </a:t>
            </a:r>
            <a:r>
              <a:rPr sz="1800" dirty="0">
                <a:latin typeface="Microsoft Sans Serif"/>
                <a:cs typeface="Microsoft Sans Serif"/>
              </a:rPr>
              <a:t>adyacentes</a:t>
            </a:r>
            <a:r>
              <a:rPr sz="1800" spc="2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Las diferentes</a:t>
            </a:r>
            <a:r>
              <a:rPr sz="1800" spc="5" dirty="0">
                <a:latin typeface="Microsoft Sans Serif"/>
                <a:cs typeface="Microsoft Sans Serif"/>
              </a:rPr>
              <a:t> </a:t>
            </a:r>
            <a:r>
              <a:rPr sz="1800" dirty="0">
                <a:latin typeface="Microsoft Sans Serif"/>
                <a:cs typeface="Microsoft Sans Serif"/>
              </a:rPr>
              <a:t>formas</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dientes</a:t>
            </a:r>
            <a:r>
              <a:rPr sz="1800" spc="10"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adecúan</a:t>
            </a:r>
            <a:r>
              <a:rPr sz="1800" spc="10"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diferentes </a:t>
            </a:r>
            <a:r>
              <a:rPr sz="1800" dirty="0">
                <a:latin typeface="Microsoft Sans Serif"/>
                <a:cs typeface="Microsoft Sans Serif"/>
              </a:rPr>
              <a:t>materiales</a:t>
            </a:r>
            <a:r>
              <a:rPr sz="1800" spc="-2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trabajo</a:t>
            </a:r>
            <a:r>
              <a:rPr sz="1800" spc="-30" dirty="0">
                <a:latin typeface="Microsoft Sans Serif"/>
                <a:cs typeface="Microsoft Sans Serif"/>
              </a:rPr>
              <a:t> </a:t>
            </a:r>
            <a:r>
              <a:rPr sz="1800" dirty="0">
                <a:latin typeface="Microsoft Sans Serif"/>
                <a:cs typeface="Microsoft Sans Serif"/>
              </a:rPr>
              <a:t>y</a:t>
            </a:r>
            <a:r>
              <a:rPr sz="1800" spc="-40" dirty="0">
                <a:latin typeface="Microsoft Sans Serif"/>
                <a:cs typeface="Microsoft Sans Serif"/>
              </a:rPr>
              <a:t> </a:t>
            </a:r>
            <a:r>
              <a:rPr sz="1800" dirty="0">
                <a:latin typeface="Microsoft Sans Serif"/>
                <a:cs typeface="Microsoft Sans Serif"/>
              </a:rPr>
              <a:t>situaciones</a:t>
            </a:r>
            <a:r>
              <a:rPr sz="1800" spc="-1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marL="12700" marR="5080" algn="just">
              <a:lnSpc>
                <a:spcPct val="100000"/>
              </a:lnSpc>
            </a:pP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usan</a:t>
            </a:r>
            <a:r>
              <a:rPr sz="1800" spc="5" dirty="0">
                <a:latin typeface="Microsoft Sans Serif"/>
                <a:cs typeface="Microsoft Sans Serif"/>
              </a:rPr>
              <a:t> </a:t>
            </a:r>
            <a:r>
              <a:rPr sz="1800" dirty="0">
                <a:latin typeface="Microsoft Sans Serif"/>
                <a:cs typeface="Microsoft Sans Serif"/>
              </a:rPr>
              <a:t>dos</a:t>
            </a:r>
            <a:r>
              <a:rPr sz="1800" spc="-10" dirty="0">
                <a:latin typeface="Microsoft Sans Serif"/>
                <a:cs typeface="Microsoft Sans Serif"/>
              </a:rPr>
              <a:t> </a:t>
            </a:r>
            <a:r>
              <a:rPr sz="1800" dirty="0">
                <a:latin typeface="Microsoft Sans Serif"/>
                <a:cs typeface="Microsoft Sans Serif"/>
              </a:rPr>
              <a:t>formas</a:t>
            </a:r>
            <a:r>
              <a:rPr sz="1800" spc="-5" dirty="0">
                <a:latin typeface="Microsoft Sans Serif"/>
                <a:cs typeface="Microsoft Sans Serif"/>
              </a:rPr>
              <a:t> </a:t>
            </a:r>
            <a:r>
              <a:rPr sz="1800" dirty="0">
                <a:latin typeface="Microsoft Sans Serif"/>
                <a:cs typeface="Microsoft Sans Serif"/>
              </a:rPr>
              <a:t>comunes</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con</a:t>
            </a:r>
            <a:r>
              <a:rPr sz="1800" spc="-5" dirty="0">
                <a:latin typeface="Microsoft Sans Serif"/>
                <a:cs typeface="Microsoft Sans Serif"/>
              </a:rPr>
              <a:t> </a:t>
            </a:r>
            <a:r>
              <a:rPr sz="1800" dirty="0">
                <a:latin typeface="Microsoft Sans Serif"/>
                <a:cs typeface="Microsoft Sans Serif"/>
              </a:rPr>
              <a:t>cierra</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cinta.</a:t>
            </a:r>
            <a:r>
              <a:rPr sz="1800" spc="-5" dirty="0">
                <a:latin typeface="Microsoft Sans Serif"/>
                <a:cs typeface="Microsoft Sans Serif"/>
              </a:rPr>
              <a:t> </a:t>
            </a:r>
            <a:r>
              <a:rPr sz="1800" dirty="0">
                <a:latin typeface="Microsoft Sans Serif"/>
                <a:cs typeface="Microsoft Sans Serif"/>
              </a:rPr>
              <a:t>La disposición</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25" dirty="0">
                <a:latin typeface="Microsoft Sans Serif"/>
                <a:cs typeface="Microsoft Sans Serif"/>
              </a:rPr>
              <a:t>los </a:t>
            </a:r>
            <a:r>
              <a:rPr sz="1800" dirty="0">
                <a:latin typeface="Microsoft Sans Serif"/>
                <a:cs typeface="Microsoft Sans Serif"/>
              </a:rPr>
              <a:t>dientes permite</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la ranura</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hecha por</a:t>
            </a:r>
            <a:r>
              <a:rPr sz="1800" spc="-5" dirty="0">
                <a:latin typeface="Microsoft Sans Serif"/>
                <a:cs typeface="Microsoft Sans Serif"/>
              </a:rPr>
              <a:t> </a:t>
            </a:r>
            <a:r>
              <a:rPr sz="1800" dirty="0">
                <a:latin typeface="Microsoft Sans Serif"/>
                <a:cs typeface="Microsoft Sans Serif"/>
              </a:rPr>
              <a:t>la hoja de</a:t>
            </a:r>
            <a:r>
              <a:rPr sz="1800" spc="-1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sierra sea</a:t>
            </a:r>
            <a:r>
              <a:rPr sz="1800" spc="-15" dirty="0">
                <a:latin typeface="Microsoft Sans Serif"/>
                <a:cs typeface="Microsoft Sans Serif"/>
              </a:rPr>
              <a:t> </a:t>
            </a:r>
            <a:r>
              <a:rPr sz="1800" dirty="0">
                <a:latin typeface="Microsoft Sans Serif"/>
                <a:cs typeface="Microsoft Sans Serif"/>
              </a:rPr>
              <a:t>más</a:t>
            </a:r>
            <a:r>
              <a:rPr sz="1800" spc="-10" dirty="0">
                <a:latin typeface="Microsoft Sans Serif"/>
                <a:cs typeface="Microsoft Sans Serif"/>
              </a:rPr>
              <a:t> </a:t>
            </a:r>
            <a:r>
              <a:rPr sz="1800" dirty="0">
                <a:latin typeface="Microsoft Sans Serif"/>
                <a:cs typeface="Microsoft Sans Serif"/>
              </a:rPr>
              <a:t>ancha </a:t>
            </a:r>
            <a:r>
              <a:rPr sz="1800" spc="-25" dirty="0">
                <a:latin typeface="Microsoft Sans Serif"/>
                <a:cs typeface="Microsoft Sans Serif"/>
              </a:rPr>
              <a:t>que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ancho</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hoja</a:t>
            </a:r>
            <a:r>
              <a:rPr sz="1800" spc="10" dirty="0">
                <a:latin typeface="Microsoft Sans Serif"/>
                <a:cs typeface="Microsoft Sans Serif"/>
              </a:rPr>
              <a:t> </a:t>
            </a:r>
            <a:r>
              <a:rPr sz="1800" dirty="0">
                <a:latin typeface="Microsoft Sans Serif"/>
                <a:cs typeface="Microsoft Sans Serif"/>
              </a:rPr>
              <a:t>en sí;</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otra manera</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hoja</a:t>
            </a:r>
            <a:r>
              <a:rPr sz="1800" spc="15" dirty="0">
                <a:latin typeface="Microsoft Sans Serif"/>
                <a:cs typeface="Microsoft Sans Serif"/>
              </a:rPr>
              <a:t> </a:t>
            </a:r>
            <a:r>
              <a:rPr sz="1800" dirty="0">
                <a:latin typeface="Microsoft Sans Serif"/>
                <a:cs typeface="Microsoft Sans Serif"/>
              </a:rPr>
              <a:t>podría</a:t>
            </a:r>
            <a:r>
              <a:rPr sz="1800" spc="15" dirty="0">
                <a:latin typeface="Microsoft Sans Serif"/>
                <a:cs typeface="Microsoft Sans Serif"/>
              </a:rPr>
              <a:t> </a:t>
            </a:r>
            <a:r>
              <a:rPr sz="1800" dirty="0">
                <a:latin typeface="Microsoft Sans Serif"/>
                <a:cs typeface="Microsoft Sans Serif"/>
              </a:rPr>
              <a:t>atascarse</a:t>
            </a:r>
            <a:r>
              <a:rPr sz="1800" spc="-5" dirty="0">
                <a:latin typeface="Microsoft Sans Serif"/>
                <a:cs typeface="Microsoft Sans Serif"/>
              </a:rPr>
              <a:t> </a:t>
            </a:r>
            <a:r>
              <a:rPr sz="1800" dirty="0">
                <a:latin typeface="Microsoft Sans Serif"/>
                <a:cs typeface="Microsoft Sans Serif"/>
              </a:rPr>
              <a:t>contra</a:t>
            </a:r>
            <a:r>
              <a:rPr sz="1800" spc="15"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dirty="0">
                <a:latin typeface="Microsoft Sans Serif"/>
                <a:cs typeface="Microsoft Sans Serif"/>
              </a:rPr>
              <a:t>paredes</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ranura hecha</a:t>
            </a:r>
            <a:r>
              <a:rPr sz="1800" spc="5"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sierra.</a:t>
            </a:r>
            <a:endParaRPr sz="1800">
              <a:latin typeface="Microsoft Sans Serif"/>
              <a:cs typeface="Microsoft Sans Serif"/>
            </a:endParaRPr>
          </a:p>
        </p:txBody>
      </p:sp>
      <p:pic>
        <p:nvPicPr>
          <p:cNvPr id="3" name="object 3"/>
          <p:cNvPicPr/>
          <p:nvPr/>
        </p:nvPicPr>
        <p:blipFill>
          <a:blip r:embed="rId2" cstate="print"/>
          <a:stretch>
            <a:fillRect/>
          </a:stretch>
        </p:blipFill>
        <p:spPr>
          <a:xfrm>
            <a:off x="2114545" y="4308336"/>
            <a:ext cx="4704977" cy="2390414"/>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9550" rIns="0" bIns="0" rtlCol="0">
            <a:spAutoFit/>
          </a:bodyPr>
          <a:lstStyle/>
          <a:p>
            <a:pPr marL="1804670">
              <a:lnSpc>
                <a:spcPct val="100000"/>
              </a:lnSpc>
              <a:spcBef>
                <a:spcPts val="100"/>
              </a:spcBef>
            </a:pPr>
            <a:r>
              <a:rPr sz="1800" b="1" u="none" dirty="0">
                <a:latin typeface="Arial"/>
                <a:cs typeface="Arial"/>
              </a:rPr>
              <a:t>ESMERILADO</a:t>
            </a:r>
            <a:r>
              <a:rPr sz="1800" b="1" u="none" spc="-15" dirty="0">
                <a:latin typeface="Arial"/>
                <a:cs typeface="Arial"/>
              </a:rPr>
              <a:t> </a:t>
            </a:r>
            <a:r>
              <a:rPr sz="1800" b="1" u="none" dirty="0">
                <a:latin typeface="Arial"/>
                <a:cs typeface="Arial"/>
              </a:rPr>
              <a:t>Y</a:t>
            </a:r>
            <a:r>
              <a:rPr sz="1800" b="1" u="none" spc="-55" dirty="0">
                <a:latin typeface="Arial"/>
                <a:cs typeface="Arial"/>
              </a:rPr>
              <a:t> </a:t>
            </a:r>
            <a:r>
              <a:rPr sz="1800" b="1" u="none" dirty="0">
                <a:latin typeface="Arial"/>
                <a:cs typeface="Arial"/>
              </a:rPr>
              <a:t>OTROS</a:t>
            </a:r>
            <a:r>
              <a:rPr sz="1800" b="1" u="none" spc="-15" dirty="0">
                <a:latin typeface="Arial"/>
                <a:cs typeface="Arial"/>
              </a:rPr>
              <a:t> </a:t>
            </a:r>
            <a:r>
              <a:rPr sz="1800" b="1" u="none" dirty="0">
                <a:latin typeface="Arial"/>
                <a:cs typeface="Arial"/>
              </a:rPr>
              <a:t>PROCESOS</a:t>
            </a:r>
            <a:r>
              <a:rPr sz="1800" b="1" u="none" spc="-80" dirty="0">
                <a:latin typeface="Arial"/>
                <a:cs typeface="Arial"/>
              </a:rPr>
              <a:t> </a:t>
            </a:r>
            <a:r>
              <a:rPr sz="1800" b="1" u="none" spc="-10" dirty="0">
                <a:latin typeface="Arial"/>
                <a:cs typeface="Arial"/>
              </a:rPr>
              <a:t>ABRASIVOS</a:t>
            </a:r>
            <a:endParaRPr sz="1800">
              <a:latin typeface="Arial"/>
              <a:cs typeface="Arial"/>
            </a:endParaRPr>
          </a:p>
        </p:txBody>
      </p:sp>
      <p:pic>
        <p:nvPicPr>
          <p:cNvPr id="3" name="object 3"/>
          <p:cNvPicPr/>
          <p:nvPr/>
        </p:nvPicPr>
        <p:blipFill>
          <a:blip r:embed="rId2" cstate="print"/>
          <a:stretch>
            <a:fillRect/>
          </a:stretch>
        </p:blipFill>
        <p:spPr>
          <a:xfrm>
            <a:off x="3990466" y="4570729"/>
            <a:ext cx="344424" cy="256031"/>
          </a:xfrm>
          <a:prstGeom prst="rect">
            <a:avLst/>
          </a:prstGeom>
        </p:spPr>
      </p:pic>
      <p:sp>
        <p:nvSpPr>
          <p:cNvPr id="4" name="object 4"/>
          <p:cNvSpPr txBox="1"/>
          <p:nvPr/>
        </p:nvSpPr>
        <p:spPr>
          <a:xfrm>
            <a:off x="78739" y="634365"/>
            <a:ext cx="8940165" cy="5969635"/>
          </a:xfrm>
          <a:prstGeom prst="rect">
            <a:avLst/>
          </a:prstGeom>
        </p:spPr>
        <p:txBody>
          <a:bodyPr vert="horz" wrap="square" lIns="0" tIns="12065" rIns="0" bIns="0" rtlCol="0">
            <a:spAutoFit/>
          </a:bodyPr>
          <a:lstStyle/>
          <a:p>
            <a:pPr marL="12700" marR="315595">
              <a:lnSpc>
                <a:spcPct val="100000"/>
              </a:lnSpc>
              <a:spcBef>
                <a:spcPts val="95"/>
              </a:spcBef>
            </a:pP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maquinado</a:t>
            </a:r>
            <a:r>
              <a:rPr sz="1600" spc="-20" dirty="0">
                <a:latin typeface="Microsoft Sans Serif"/>
                <a:cs typeface="Microsoft Sans Serif"/>
              </a:rPr>
              <a:t> </a:t>
            </a:r>
            <a:r>
              <a:rPr sz="1600" dirty="0">
                <a:latin typeface="Microsoft Sans Serif"/>
                <a:cs typeface="Microsoft Sans Serif"/>
              </a:rPr>
              <a:t>abrasivo</a:t>
            </a:r>
            <a:r>
              <a:rPr sz="1600" spc="-20" dirty="0">
                <a:latin typeface="Microsoft Sans Serif"/>
                <a:cs typeface="Microsoft Sans Serif"/>
              </a:rPr>
              <a:t> </a:t>
            </a:r>
            <a:r>
              <a:rPr sz="1600" dirty="0">
                <a:latin typeface="Microsoft Sans Serif"/>
                <a:cs typeface="Microsoft Sans Serif"/>
              </a:rPr>
              <a:t>implica</a:t>
            </a:r>
            <a:r>
              <a:rPr sz="1600" spc="-40"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eliminación</a:t>
            </a:r>
            <a:r>
              <a:rPr sz="1600" spc="-55"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material</a:t>
            </a:r>
            <a:r>
              <a:rPr sz="1600" spc="-20" dirty="0">
                <a:latin typeface="Microsoft Sans Serif"/>
                <a:cs typeface="Microsoft Sans Serif"/>
              </a:rPr>
              <a:t> </a:t>
            </a:r>
            <a:r>
              <a:rPr sz="1600" dirty="0">
                <a:latin typeface="Microsoft Sans Serif"/>
                <a:cs typeface="Microsoft Sans Serif"/>
              </a:rPr>
              <a:t>por la</a:t>
            </a:r>
            <a:r>
              <a:rPr sz="1600" spc="-30" dirty="0">
                <a:latin typeface="Microsoft Sans Serif"/>
                <a:cs typeface="Microsoft Sans Serif"/>
              </a:rPr>
              <a:t> </a:t>
            </a:r>
            <a:r>
              <a:rPr sz="1600" dirty="0">
                <a:latin typeface="Microsoft Sans Serif"/>
                <a:cs typeface="Microsoft Sans Serif"/>
              </a:rPr>
              <a:t>acción</a:t>
            </a:r>
            <a:r>
              <a:rPr sz="1600" spc="-3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partículas</a:t>
            </a:r>
            <a:r>
              <a:rPr sz="1600" spc="-10" dirty="0">
                <a:latin typeface="Microsoft Sans Serif"/>
                <a:cs typeface="Microsoft Sans Serif"/>
              </a:rPr>
              <a:t> abrasivas </a:t>
            </a:r>
            <a:r>
              <a:rPr sz="1600" dirty="0">
                <a:latin typeface="Microsoft Sans Serif"/>
                <a:cs typeface="Microsoft Sans Serif"/>
              </a:rPr>
              <a:t>duras que</a:t>
            </a:r>
            <a:r>
              <a:rPr sz="1600" spc="-15" dirty="0">
                <a:latin typeface="Microsoft Sans Serif"/>
                <a:cs typeface="Microsoft Sans Serif"/>
              </a:rPr>
              <a:t> </a:t>
            </a:r>
            <a:r>
              <a:rPr sz="1600" dirty="0">
                <a:latin typeface="Microsoft Sans Serif"/>
                <a:cs typeface="Microsoft Sans Serif"/>
              </a:rPr>
              <a:t>están por</a:t>
            </a:r>
            <a:r>
              <a:rPr sz="1600" spc="-10" dirty="0">
                <a:latin typeface="Microsoft Sans Serif"/>
                <a:cs typeface="Microsoft Sans Serif"/>
              </a:rPr>
              <a:t> </a:t>
            </a:r>
            <a:r>
              <a:rPr sz="1600" dirty="0">
                <a:latin typeface="Microsoft Sans Serif"/>
                <a:cs typeface="Microsoft Sans Serif"/>
              </a:rPr>
              <a:t>lo</a:t>
            </a:r>
            <a:r>
              <a:rPr sz="1600" spc="-10" dirty="0">
                <a:latin typeface="Microsoft Sans Serif"/>
                <a:cs typeface="Microsoft Sans Serif"/>
              </a:rPr>
              <a:t> </a:t>
            </a:r>
            <a:r>
              <a:rPr sz="1600" dirty="0">
                <a:latin typeface="Microsoft Sans Serif"/>
                <a:cs typeface="Microsoft Sans Serif"/>
              </a:rPr>
              <a:t>general</a:t>
            </a:r>
            <a:r>
              <a:rPr sz="1600" spc="-15" dirty="0">
                <a:latin typeface="Microsoft Sans Serif"/>
                <a:cs typeface="Microsoft Sans Serif"/>
              </a:rPr>
              <a:t> </a:t>
            </a:r>
            <a:r>
              <a:rPr sz="1600" dirty="0">
                <a:latin typeface="Microsoft Sans Serif"/>
                <a:cs typeface="Microsoft Sans Serif"/>
              </a:rPr>
              <a:t>pegadas</a:t>
            </a:r>
            <a:r>
              <a:rPr sz="1600" spc="-10" dirty="0">
                <a:latin typeface="Microsoft Sans Serif"/>
                <a:cs typeface="Microsoft Sans Serif"/>
              </a:rPr>
              <a:t> </a:t>
            </a:r>
            <a:r>
              <a:rPr sz="1600" dirty="0">
                <a:latin typeface="Microsoft Sans Serif"/>
                <a:cs typeface="Microsoft Sans Serif"/>
              </a:rPr>
              <a:t>a</a:t>
            </a:r>
            <a:r>
              <a:rPr sz="1600" spc="-15" dirty="0">
                <a:latin typeface="Microsoft Sans Serif"/>
                <a:cs typeface="Microsoft Sans Serif"/>
              </a:rPr>
              <a:t> </a:t>
            </a:r>
            <a:r>
              <a:rPr sz="1600" dirty="0">
                <a:latin typeface="Microsoft Sans Serif"/>
                <a:cs typeface="Microsoft Sans Serif"/>
              </a:rPr>
              <a:t>una</a:t>
            </a:r>
            <a:r>
              <a:rPr sz="1600" spc="5" dirty="0">
                <a:latin typeface="Microsoft Sans Serif"/>
                <a:cs typeface="Microsoft Sans Serif"/>
              </a:rPr>
              <a:t> </a:t>
            </a:r>
            <a:r>
              <a:rPr sz="1600" dirty="0">
                <a:latin typeface="Microsoft Sans Serif"/>
                <a:cs typeface="Microsoft Sans Serif"/>
              </a:rPr>
              <a:t>rueda.</a:t>
            </a:r>
            <a:r>
              <a:rPr sz="1600" spc="-5" dirty="0">
                <a:latin typeface="Microsoft Sans Serif"/>
                <a:cs typeface="Microsoft Sans Serif"/>
              </a:rPr>
              <a:t> </a:t>
            </a:r>
            <a:r>
              <a:rPr sz="1600" dirty="0">
                <a:latin typeface="Microsoft Sans Serif"/>
                <a:cs typeface="Microsoft Sans Serif"/>
              </a:rPr>
              <a:t>El</a:t>
            </a:r>
            <a:r>
              <a:rPr sz="1600" spc="-15" dirty="0">
                <a:latin typeface="Microsoft Sans Serif"/>
                <a:cs typeface="Microsoft Sans Serif"/>
              </a:rPr>
              <a:t> </a:t>
            </a:r>
            <a:r>
              <a:rPr sz="1600" dirty="0">
                <a:latin typeface="Microsoft Sans Serif"/>
                <a:cs typeface="Microsoft Sans Serif"/>
              </a:rPr>
              <a:t>esmerilado</a:t>
            </a:r>
            <a:r>
              <a:rPr sz="1600" spc="-15" dirty="0">
                <a:latin typeface="Microsoft Sans Serif"/>
                <a:cs typeface="Microsoft Sans Serif"/>
              </a:rPr>
              <a:t> </a:t>
            </a:r>
            <a:r>
              <a:rPr sz="1600" dirty="0">
                <a:latin typeface="Microsoft Sans Serif"/>
                <a:cs typeface="Microsoft Sans Serif"/>
              </a:rPr>
              <a:t>es</a:t>
            </a:r>
            <a:r>
              <a:rPr sz="1600" spc="-10" dirty="0">
                <a:latin typeface="Microsoft Sans Serif"/>
                <a:cs typeface="Microsoft Sans Serif"/>
              </a:rPr>
              <a:t> </a:t>
            </a:r>
            <a:r>
              <a:rPr sz="1600" dirty="0">
                <a:latin typeface="Microsoft Sans Serif"/>
                <a:cs typeface="Microsoft Sans Serif"/>
              </a:rPr>
              <a:t>el</a:t>
            </a:r>
            <a:r>
              <a:rPr sz="1600" spc="-10" dirty="0">
                <a:latin typeface="Microsoft Sans Serif"/>
                <a:cs typeface="Microsoft Sans Serif"/>
              </a:rPr>
              <a:t> </a:t>
            </a:r>
            <a:r>
              <a:rPr sz="1600" dirty="0">
                <a:latin typeface="Microsoft Sans Serif"/>
                <a:cs typeface="Microsoft Sans Serif"/>
              </a:rPr>
              <a:t>proceso</a:t>
            </a:r>
            <a:r>
              <a:rPr sz="1600" spc="-10" dirty="0">
                <a:latin typeface="Microsoft Sans Serif"/>
                <a:cs typeface="Microsoft Sans Serif"/>
              </a:rPr>
              <a:t> </a:t>
            </a:r>
            <a:r>
              <a:rPr sz="1600" dirty="0">
                <a:latin typeface="Microsoft Sans Serif"/>
                <a:cs typeface="Microsoft Sans Serif"/>
              </a:rPr>
              <a:t>abrasivo</a:t>
            </a:r>
            <a:r>
              <a:rPr sz="1600" spc="-15" dirty="0">
                <a:latin typeface="Microsoft Sans Serif"/>
                <a:cs typeface="Microsoft Sans Serif"/>
              </a:rPr>
              <a:t> </a:t>
            </a:r>
            <a:r>
              <a:rPr sz="1600" spc="-25" dirty="0">
                <a:latin typeface="Microsoft Sans Serif"/>
                <a:cs typeface="Microsoft Sans Serif"/>
              </a:rPr>
              <a:t>más </a:t>
            </a:r>
            <a:r>
              <a:rPr sz="1600" dirty="0">
                <a:latin typeface="Microsoft Sans Serif"/>
                <a:cs typeface="Microsoft Sans Serif"/>
              </a:rPr>
              <a:t>importante.</a:t>
            </a:r>
            <a:r>
              <a:rPr sz="1600" spc="405" dirty="0">
                <a:latin typeface="Microsoft Sans Serif"/>
                <a:cs typeface="Microsoft Sans Serif"/>
              </a:rPr>
              <a:t> </a:t>
            </a:r>
            <a:r>
              <a:rPr sz="1600" dirty="0">
                <a:latin typeface="Microsoft Sans Serif"/>
                <a:cs typeface="Microsoft Sans Serif"/>
              </a:rPr>
              <a:t>El</a:t>
            </a:r>
            <a:r>
              <a:rPr sz="1600" spc="-30" dirty="0">
                <a:latin typeface="Microsoft Sans Serif"/>
                <a:cs typeface="Microsoft Sans Serif"/>
              </a:rPr>
              <a:t> </a:t>
            </a:r>
            <a:r>
              <a:rPr sz="1600" dirty="0">
                <a:latin typeface="Microsoft Sans Serif"/>
                <a:cs typeface="Microsoft Sans Serif"/>
              </a:rPr>
              <a:t>esmerilado,</a:t>
            </a:r>
            <a:r>
              <a:rPr sz="1600" spc="-30" dirty="0">
                <a:latin typeface="Microsoft Sans Serif"/>
                <a:cs typeface="Microsoft Sans Serif"/>
              </a:rPr>
              <a:t> </a:t>
            </a:r>
            <a:r>
              <a:rPr sz="1600" dirty="0">
                <a:latin typeface="Microsoft Sans Serif"/>
                <a:cs typeface="Microsoft Sans Serif"/>
              </a:rPr>
              <a:t>en</a:t>
            </a:r>
            <a:r>
              <a:rPr sz="1600" spc="-25" dirty="0">
                <a:latin typeface="Microsoft Sans Serif"/>
                <a:cs typeface="Microsoft Sans Serif"/>
              </a:rPr>
              <a:t> </a:t>
            </a:r>
            <a:r>
              <a:rPr sz="1600" dirty="0">
                <a:latin typeface="Microsoft Sans Serif"/>
                <a:cs typeface="Microsoft Sans Serif"/>
              </a:rPr>
              <a:t>términos</a:t>
            </a:r>
            <a:r>
              <a:rPr sz="1600" spc="-1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número</a:t>
            </a:r>
            <a:r>
              <a:rPr sz="1600" spc="-1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máquinas</a:t>
            </a:r>
            <a:r>
              <a:rPr sz="1600" spc="-30" dirty="0">
                <a:latin typeface="Microsoft Sans Serif"/>
                <a:cs typeface="Microsoft Sans Serif"/>
              </a:rPr>
              <a:t> </a:t>
            </a:r>
            <a:r>
              <a:rPr sz="1600" dirty="0">
                <a:latin typeface="Microsoft Sans Serif"/>
                <a:cs typeface="Microsoft Sans Serif"/>
              </a:rPr>
              <a:t>herramienta</a:t>
            </a:r>
            <a:r>
              <a:rPr sz="1600" spc="-5"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uso,</a:t>
            </a:r>
            <a:r>
              <a:rPr sz="1600" spc="-25" dirty="0">
                <a:latin typeface="Microsoft Sans Serif"/>
                <a:cs typeface="Microsoft Sans Serif"/>
              </a:rPr>
              <a:t> </a:t>
            </a:r>
            <a:r>
              <a:rPr sz="1600" dirty="0">
                <a:latin typeface="Microsoft Sans Serif"/>
                <a:cs typeface="Microsoft Sans Serif"/>
              </a:rPr>
              <a:t>es</a:t>
            </a:r>
            <a:r>
              <a:rPr sz="1600" spc="-20"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más </a:t>
            </a:r>
            <a:r>
              <a:rPr sz="1600" dirty="0">
                <a:latin typeface="Microsoft Sans Serif"/>
                <a:cs typeface="Microsoft Sans Serif"/>
              </a:rPr>
              <a:t>común</a:t>
            </a:r>
            <a:r>
              <a:rPr sz="1600" spc="-2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todas</a:t>
            </a:r>
            <a:r>
              <a:rPr sz="1600" spc="-15" dirty="0">
                <a:latin typeface="Microsoft Sans Serif"/>
                <a:cs typeface="Microsoft Sans Serif"/>
              </a:rPr>
              <a:t> </a:t>
            </a: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operaciones</a:t>
            </a:r>
            <a:r>
              <a:rPr sz="1600" spc="-2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trabajo</a:t>
            </a:r>
            <a:r>
              <a:rPr sz="1600" spc="-20"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metales.</a:t>
            </a:r>
            <a:endParaRPr sz="1600">
              <a:latin typeface="Microsoft Sans Serif"/>
              <a:cs typeface="Microsoft Sans Serif"/>
            </a:endParaRPr>
          </a:p>
          <a:p>
            <a:pPr marL="12700" marR="13970">
              <a:lnSpc>
                <a:spcPct val="100000"/>
              </a:lnSpc>
            </a:pPr>
            <a:r>
              <a:rPr sz="1600" dirty="0">
                <a:latin typeface="Microsoft Sans Serif"/>
                <a:cs typeface="Microsoft Sans Serif"/>
              </a:rPr>
              <a:t>El</a:t>
            </a:r>
            <a:r>
              <a:rPr sz="1600" spc="-40" dirty="0">
                <a:latin typeface="Microsoft Sans Serif"/>
                <a:cs typeface="Microsoft Sans Serif"/>
              </a:rPr>
              <a:t> </a:t>
            </a:r>
            <a:r>
              <a:rPr sz="1600" dirty="0">
                <a:latin typeface="Microsoft Sans Serif"/>
                <a:cs typeface="Microsoft Sans Serif"/>
              </a:rPr>
              <a:t>rectificado,</a:t>
            </a:r>
            <a:r>
              <a:rPr sz="1600" spc="-35" dirty="0">
                <a:latin typeface="Microsoft Sans Serif"/>
                <a:cs typeface="Microsoft Sans Serif"/>
              </a:rPr>
              <a:t> </a:t>
            </a:r>
            <a:r>
              <a:rPr sz="1600" dirty="0">
                <a:latin typeface="Microsoft Sans Serif"/>
                <a:cs typeface="Microsoft Sans Serif"/>
              </a:rPr>
              <a:t>pulimentado,</a:t>
            </a:r>
            <a:r>
              <a:rPr sz="1600" spc="-30" dirty="0">
                <a:latin typeface="Microsoft Sans Serif"/>
                <a:cs typeface="Microsoft Sans Serif"/>
              </a:rPr>
              <a:t> </a:t>
            </a:r>
            <a:r>
              <a:rPr sz="1600" dirty="0">
                <a:latin typeface="Microsoft Sans Serif"/>
                <a:cs typeface="Microsoft Sans Serif"/>
              </a:rPr>
              <a:t>súper</a:t>
            </a:r>
            <a:r>
              <a:rPr sz="1600" spc="-35" dirty="0">
                <a:latin typeface="Microsoft Sans Serif"/>
                <a:cs typeface="Microsoft Sans Serif"/>
              </a:rPr>
              <a:t> </a:t>
            </a:r>
            <a:r>
              <a:rPr sz="1600" dirty="0">
                <a:latin typeface="Microsoft Sans Serif"/>
                <a:cs typeface="Microsoft Sans Serif"/>
              </a:rPr>
              <a:t>acabado,</a:t>
            </a:r>
            <a:r>
              <a:rPr sz="1600" spc="-25" dirty="0">
                <a:latin typeface="Microsoft Sans Serif"/>
                <a:cs typeface="Microsoft Sans Serif"/>
              </a:rPr>
              <a:t> </a:t>
            </a:r>
            <a:r>
              <a:rPr sz="1600" dirty="0">
                <a:latin typeface="Microsoft Sans Serif"/>
                <a:cs typeface="Microsoft Sans Serif"/>
              </a:rPr>
              <a:t>pulido</a:t>
            </a:r>
            <a:r>
              <a:rPr sz="1600" spc="-55" dirty="0">
                <a:latin typeface="Microsoft Sans Serif"/>
                <a:cs typeface="Microsoft Sans Serif"/>
              </a:rPr>
              <a:t> </a:t>
            </a:r>
            <a:r>
              <a:rPr sz="1600" dirty="0">
                <a:latin typeface="Microsoft Sans Serif"/>
                <a:cs typeface="Microsoft Sans Serif"/>
              </a:rPr>
              <a:t>y</a:t>
            </a:r>
            <a:r>
              <a:rPr sz="1600" spc="-20" dirty="0">
                <a:latin typeface="Microsoft Sans Serif"/>
                <a:cs typeface="Microsoft Sans Serif"/>
              </a:rPr>
              <a:t> </a:t>
            </a:r>
            <a:r>
              <a:rPr sz="1600" spc="-10" dirty="0">
                <a:latin typeface="Microsoft Sans Serif"/>
                <a:cs typeface="Microsoft Sans Serif"/>
              </a:rPr>
              <a:t>abrillantado</a:t>
            </a:r>
            <a:r>
              <a:rPr sz="1600" spc="-40" dirty="0">
                <a:latin typeface="Microsoft Sans Serif"/>
                <a:cs typeface="Microsoft Sans Serif"/>
              </a:rPr>
              <a:t> </a:t>
            </a:r>
            <a:r>
              <a:rPr sz="1600" dirty="0">
                <a:latin typeface="Microsoft Sans Serif"/>
                <a:cs typeface="Microsoft Sans Serif"/>
              </a:rPr>
              <a:t>son</a:t>
            </a:r>
            <a:r>
              <a:rPr sz="1600" spc="-40" dirty="0">
                <a:latin typeface="Microsoft Sans Serif"/>
                <a:cs typeface="Microsoft Sans Serif"/>
              </a:rPr>
              <a:t> </a:t>
            </a:r>
            <a:r>
              <a:rPr sz="1600" dirty="0">
                <a:latin typeface="Microsoft Sans Serif"/>
                <a:cs typeface="Microsoft Sans Serif"/>
              </a:rPr>
              <a:t>otros</a:t>
            </a:r>
            <a:r>
              <a:rPr sz="1600" spc="-25" dirty="0">
                <a:latin typeface="Microsoft Sans Serif"/>
                <a:cs typeface="Microsoft Sans Serif"/>
              </a:rPr>
              <a:t> </a:t>
            </a:r>
            <a:r>
              <a:rPr sz="1600" dirty="0">
                <a:latin typeface="Microsoft Sans Serif"/>
                <a:cs typeface="Microsoft Sans Serif"/>
              </a:rPr>
              <a:t>procesos</a:t>
            </a:r>
            <a:r>
              <a:rPr sz="1600" spc="-30" dirty="0">
                <a:latin typeface="Microsoft Sans Serif"/>
                <a:cs typeface="Microsoft Sans Serif"/>
              </a:rPr>
              <a:t> </a:t>
            </a:r>
            <a:r>
              <a:rPr sz="1600" dirty="0">
                <a:latin typeface="Microsoft Sans Serif"/>
                <a:cs typeface="Microsoft Sans Serif"/>
              </a:rPr>
              <a:t>abrasivos.</a:t>
            </a:r>
            <a:r>
              <a:rPr sz="1600" spc="-40" dirty="0">
                <a:latin typeface="Microsoft Sans Serif"/>
                <a:cs typeface="Microsoft Sans Serif"/>
              </a:rPr>
              <a:t> </a:t>
            </a:r>
            <a:r>
              <a:rPr sz="1600" spc="-25" dirty="0">
                <a:latin typeface="Microsoft Sans Serif"/>
                <a:cs typeface="Microsoft Sans Serif"/>
              </a:rPr>
              <a:t>Los </a:t>
            </a:r>
            <a:r>
              <a:rPr sz="1600" dirty="0">
                <a:latin typeface="Microsoft Sans Serif"/>
                <a:cs typeface="Microsoft Sans Serif"/>
              </a:rPr>
              <a:t>procesos</a:t>
            </a:r>
            <a:r>
              <a:rPr sz="1600" spc="-25"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maquinado</a:t>
            </a:r>
            <a:r>
              <a:rPr sz="1600" spc="-35" dirty="0">
                <a:latin typeface="Microsoft Sans Serif"/>
                <a:cs typeface="Microsoft Sans Serif"/>
              </a:rPr>
              <a:t> </a:t>
            </a:r>
            <a:r>
              <a:rPr sz="1600" dirty="0">
                <a:latin typeface="Microsoft Sans Serif"/>
                <a:cs typeface="Microsoft Sans Serif"/>
              </a:rPr>
              <a:t>abrasivo</a:t>
            </a:r>
            <a:r>
              <a:rPr sz="1600" spc="-25" dirty="0">
                <a:latin typeface="Microsoft Sans Serif"/>
                <a:cs typeface="Microsoft Sans Serif"/>
              </a:rPr>
              <a:t> </a:t>
            </a:r>
            <a:r>
              <a:rPr sz="1600" dirty="0">
                <a:latin typeface="Microsoft Sans Serif"/>
                <a:cs typeface="Microsoft Sans Serif"/>
              </a:rPr>
              <a:t>se</a:t>
            </a:r>
            <a:r>
              <a:rPr sz="1600" spc="-25" dirty="0">
                <a:latin typeface="Microsoft Sans Serif"/>
                <a:cs typeface="Microsoft Sans Serif"/>
              </a:rPr>
              <a:t> </a:t>
            </a:r>
            <a:r>
              <a:rPr sz="1600" dirty="0">
                <a:latin typeface="Microsoft Sans Serif"/>
                <a:cs typeface="Microsoft Sans Serif"/>
              </a:rPr>
              <a:t>usan</a:t>
            </a:r>
            <a:r>
              <a:rPr sz="1600" spc="-25" dirty="0">
                <a:latin typeface="Microsoft Sans Serif"/>
                <a:cs typeface="Microsoft Sans Serif"/>
              </a:rPr>
              <a:t> </a:t>
            </a:r>
            <a:r>
              <a:rPr sz="1600" dirty="0">
                <a:latin typeface="Microsoft Sans Serif"/>
                <a:cs typeface="Microsoft Sans Serif"/>
              </a:rPr>
              <a:t>como</a:t>
            </a:r>
            <a:r>
              <a:rPr sz="1600" spc="-10" dirty="0">
                <a:latin typeface="Microsoft Sans Serif"/>
                <a:cs typeface="Microsoft Sans Serif"/>
              </a:rPr>
              <a:t> </a:t>
            </a:r>
            <a:r>
              <a:rPr sz="1600" dirty="0">
                <a:latin typeface="Microsoft Sans Serif"/>
                <a:cs typeface="Microsoft Sans Serif"/>
              </a:rPr>
              <a:t>operaciones</a:t>
            </a:r>
            <a:r>
              <a:rPr sz="1600" spc="-3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acabado,</a:t>
            </a:r>
            <a:r>
              <a:rPr sz="1600" spc="-25" dirty="0">
                <a:latin typeface="Microsoft Sans Serif"/>
                <a:cs typeface="Microsoft Sans Serif"/>
              </a:rPr>
              <a:t> </a:t>
            </a:r>
            <a:r>
              <a:rPr sz="1600" dirty="0">
                <a:latin typeface="Microsoft Sans Serif"/>
                <a:cs typeface="Microsoft Sans Serif"/>
              </a:rPr>
              <a:t>aunque</a:t>
            </a:r>
            <a:r>
              <a:rPr sz="1600" spc="-25" dirty="0">
                <a:latin typeface="Microsoft Sans Serif"/>
                <a:cs typeface="Microsoft Sans Serif"/>
              </a:rPr>
              <a:t> </a:t>
            </a:r>
            <a:r>
              <a:rPr sz="1600" dirty="0">
                <a:latin typeface="Microsoft Sans Serif"/>
                <a:cs typeface="Microsoft Sans Serif"/>
              </a:rPr>
              <a:t>algunos</a:t>
            </a:r>
            <a:r>
              <a:rPr sz="1600" spc="-3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spc="-10" dirty="0">
                <a:latin typeface="Microsoft Sans Serif"/>
                <a:cs typeface="Microsoft Sans Serif"/>
              </a:rPr>
              <a:t>ellos </a:t>
            </a:r>
            <a:r>
              <a:rPr sz="1600" dirty="0">
                <a:latin typeface="Microsoft Sans Serif"/>
                <a:cs typeface="Microsoft Sans Serif"/>
              </a:rPr>
              <a:t>son</a:t>
            </a:r>
            <a:r>
              <a:rPr sz="1600" spc="-20" dirty="0">
                <a:latin typeface="Microsoft Sans Serif"/>
                <a:cs typeface="Microsoft Sans Serif"/>
              </a:rPr>
              <a:t> </a:t>
            </a:r>
            <a:r>
              <a:rPr sz="1600" dirty="0">
                <a:latin typeface="Microsoft Sans Serif"/>
                <a:cs typeface="Microsoft Sans Serif"/>
              </a:rPr>
              <a:t>capaces</a:t>
            </a:r>
            <a:r>
              <a:rPr sz="1600" spc="-20"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altas</a:t>
            </a:r>
            <a:r>
              <a:rPr sz="1600" spc="-5" dirty="0">
                <a:latin typeface="Microsoft Sans Serif"/>
                <a:cs typeface="Microsoft Sans Serif"/>
              </a:rPr>
              <a:t> </a:t>
            </a:r>
            <a:r>
              <a:rPr sz="1600" dirty="0">
                <a:latin typeface="Microsoft Sans Serif"/>
                <a:cs typeface="Microsoft Sans Serif"/>
              </a:rPr>
              <a:t>velocidades</a:t>
            </a:r>
            <a:r>
              <a:rPr sz="1600" spc="-50"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remoción</a:t>
            </a:r>
            <a:r>
              <a:rPr sz="1600" spc="-1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material</a:t>
            </a:r>
            <a:r>
              <a:rPr sz="1600" spc="-5" dirty="0">
                <a:latin typeface="Microsoft Sans Serif"/>
                <a:cs typeface="Microsoft Sans Serif"/>
              </a:rPr>
              <a:t> </a:t>
            </a:r>
            <a:r>
              <a:rPr sz="1600" dirty="0">
                <a:latin typeface="Microsoft Sans Serif"/>
                <a:cs typeface="Microsoft Sans Serif"/>
              </a:rPr>
              <a:t>que</a:t>
            </a:r>
            <a:r>
              <a:rPr sz="1600" spc="-15" dirty="0">
                <a:latin typeface="Microsoft Sans Serif"/>
                <a:cs typeface="Microsoft Sans Serif"/>
              </a:rPr>
              <a:t> </a:t>
            </a:r>
            <a:r>
              <a:rPr sz="1600" dirty="0">
                <a:latin typeface="Microsoft Sans Serif"/>
                <a:cs typeface="Microsoft Sans Serif"/>
              </a:rPr>
              <a:t>rivalizan</a:t>
            </a:r>
            <a:r>
              <a:rPr sz="1600" spc="-40" dirty="0">
                <a:latin typeface="Microsoft Sans Serif"/>
                <a:cs typeface="Microsoft Sans Serif"/>
              </a:rPr>
              <a:t> </a:t>
            </a:r>
            <a:r>
              <a:rPr sz="1600" dirty="0">
                <a:latin typeface="Microsoft Sans Serif"/>
                <a:cs typeface="Microsoft Sans Serif"/>
              </a:rPr>
              <a:t>con</a:t>
            </a:r>
            <a:r>
              <a:rPr sz="1600" spc="-20" dirty="0">
                <a:latin typeface="Microsoft Sans Serif"/>
                <a:cs typeface="Microsoft Sans Serif"/>
              </a:rPr>
              <a:t> </a:t>
            </a:r>
            <a:r>
              <a:rPr sz="1600" dirty="0">
                <a:latin typeface="Microsoft Sans Serif"/>
                <a:cs typeface="Microsoft Sans Serif"/>
              </a:rPr>
              <a:t>las</a:t>
            </a:r>
            <a:r>
              <a:rPr sz="1600" spc="-5" dirty="0">
                <a:latin typeface="Microsoft Sans Serif"/>
                <a:cs typeface="Microsoft Sans Serif"/>
              </a:rPr>
              <a:t> </a:t>
            </a:r>
            <a:r>
              <a:rPr sz="1600" dirty="0">
                <a:latin typeface="Microsoft Sans Serif"/>
                <a:cs typeface="Microsoft Sans Serif"/>
              </a:rPr>
              <a:t>operaciones</a:t>
            </a:r>
            <a:r>
              <a:rPr sz="1600" spc="-25" dirty="0">
                <a:latin typeface="Microsoft Sans Serif"/>
                <a:cs typeface="Microsoft Sans Serif"/>
              </a:rPr>
              <a:t> de </a:t>
            </a:r>
            <a:r>
              <a:rPr sz="1600" dirty="0">
                <a:latin typeface="Microsoft Sans Serif"/>
                <a:cs typeface="Microsoft Sans Serif"/>
              </a:rPr>
              <a:t>maquinado</a:t>
            </a:r>
            <a:r>
              <a:rPr sz="1600" spc="-60" dirty="0">
                <a:latin typeface="Microsoft Sans Serif"/>
                <a:cs typeface="Microsoft Sans Serif"/>
              </a:rPr>
              <a:t> </a:t>
            </a:r>
            <a:r>
              <a:rPr sz="1600" spc="-10" dirty="0">
                <a:latin typeface="Microsoft Sans Serif"/>
                <a:cs typeface="Microsoft Sans Serif"/>
              </a:rPr>
              <a:t>convencional.</a:t>
            </a:r>
            <a:endParaRPr sz="1600">
              <a:latin typeface="Microsoft Sans Serif"/>
              <a:cs typeface="Microsoft Sans Serif"/>
            </a:endParaRPr>
          </a:p>
          <a:p>
            <a:pPr marL="12700">
              <a:lnSpc>
                <a:spcPct val="100000"/>
              </a:lnSpc>
              <a:spcBef>
                <a:spcPts val="5"/>
              </a:spcBef>
            </a:pPr>
            <a:r>
              <a:rPr sz="1600" dirty="0">
                <a:latin typeface="Microsoft Sans Serif"/>
                <a:cs typeface="Microsoft Sans Serif"/>
              </a:rPr>
              <a:t>El</a:t>
            </a:r>
            <a:r>
              <a:rPr sz="1600" spc="-20" dirty="0">
                <a:latin typeface="Microsoft Sans Serif"/>
                <a:cs typeface="Microsoft Sans Serif"/>
              </a:rPr>
              <a:t> </a:t>
            </a:r>
            <a:r>
              <a:rPr sz="1600" dirty="0">
                <a:latin typeface="Microsoft Sans Serif"/>
                <a:cs typeface="Microsoft Sans Serif"/>
              </a:rPr>
              <a:t>uso</a:t>
            </a:r>
            <a:r>
              <a:rPr sz="1600" spc="-15"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abrasivos</a:t>
            </a:r>
            <a:r>
              <a:rPr sz="1600" spc="-20" dirty="0">
                <a:latin typeface="Microsoft Sans Serif"/>
                <a:cs typeface="Microsoft Sans Serif"/>
              </a:rPr>
              <a:t> </a:t>
            </a:r>
            <a:r>
              <a:rPr sz="1600" dirty="0">
                <a:latin typeface="Microsoft Sans Serif"/>
                <a:cs typeface="Microsoft Sans Serif"/>
              </a:rPr>
              <a:t>para</a:t>
            </a:r>
            <a:r>
              <a:rPr sz="1600" spc="-5" dirty="0">
                <a:latin typeface="Microsoft Sans Serif"/>
                <a:cs typeface="Microsoft Sans Serif"/>
              </a:rPr>
              <a:t> </a:t>
            </a:r>
            <a:r>
              <a:rPr sz="1600" dirty="0">
                <a:latin typeface="Microsoft Sans Serif"/>
                <a:cs typeface="Microsoft Sans Serif"/>
              </a:rPr>
              <a:t>dar</a:t>
            </a:r>
            <a:r>
              <a:rPr sz="1600" spc="-10" dirty="0">
                <a:latin typeface="Microsoft Sans Serif"/>
                <a:cs typeface="Microsoft Sans Serif"/>
              </a:rPr>
              <a:t> </a:t>
            </a:r>
            <a:r>
              <a:rPr sz="1600" dirty="0">
                <a:latin typeface="Microsoft Sans Serif"/>
                <a:cs typeface="Microsoft Sans Serif"/>
              </a:rPr>
              <a:t>forma</a:t>
            </a:r>
            <a:r>
              <a:rPr sz="1600" spc="20" dirty="0">
                <a:latin typeface="Microsoft Sans Serif"/>
                <a:cs typeface="Microsoft Sans Serif"/>
              </a:rPr>
              <a:t> </a:t>
            </a:r>
            <a:r>
              <a:rPr sz="1600" dirty="0">
                <a:latin typeface="Microsoft Sans Serif"/>
                <a:cs typeface="Microsoft Sans Serif"/>
              </a:rPr>
              <a:t>a</a:t>
            </a:r>
            <a:r>
              <a:rPr sz="1600" spc="-20" dirty="0">
                <a:latin typeface="Microsoft Sans Serif"/>
                <a:cs typeface="Microsoft Sans Serif"/>
              </a:rPr>
              <a:t> </a:t>
            </a: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partes</a:t>
            </a:r>
            <a:r>
              <a:rPr sz="1600" spc="1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trabajo</a:t>
            </a:r>
            <a:r>
              <a:rPr sz="1600" spc="-5" dirty="0">
                <a:latin typeface="Microsoft Sans Serif"/>
                <a:cs typeface="Microsoft Sans Serif"/>
              </a:rPr>
              <a:t> </a:t>
            </a:r>
            <a:r>
              <a:rPr sz="1600" dirty="0">
                <a:latin typeface="Microsoft Sans Serif"/>
                <a:cs typeface="Microsoft Sans Serif"/>
              </a:rPr>
              <a:t>es</a:t>
            </a:r>
            <a:r>
              <a:rPr sz="1600" spc="-15" dirty="0">
                <a:latin typeface="Microsoft Sans Serif"/>
                <a:cs typeface="Microsoft Sans Serif"/>
              </a:rPr>
              <a:t> </a:t>
            </a:r>
            <a:r>
              <a:rPr sz="1600" spc="-10" dirty="0">
                <a:latin typeface="Microsoft Sans Serif"/>
                <a:cs typeface="Microsoft Sans Serif"/>
              </a:rPr>
              <a:t>probablemente</a:t>
            </a:r>
            <a:r>
              <a:rPr sz="1600" dirty="0">
                <a:latin typeface="Microsoft Sans Serif"/>
                <a:cs typeface="Microsoft Sans Serif"/>
              </a:rPr>
              <a:t> el</a:t>
            </a:r>
            <a:r>
              <a:rPr sz="1600" spc="-15" dirty="0">
                <a:latin typeface="Microsoft Sans Serif"/>
                <a:cs typeface="Microsoft Sans Serif"/>
              </a:rPr>
              <a:t> </a:t>
            </a:r>
            <a:r>
              <a:rPr sz="1600" dirty="0">
                <a:latin typeface="Microsoft Sans Serif"/>
                <a:cs typeface="Microsoft Sans Serif"/>
              </a:rPr>
              <a:t>proceso</a:t>
            </a:r>
            <a:r>
              <a:rPr sz="1600" spc="-15" dirty="0">
                <a:latin typeface="Microsoft Sans Serif"/>
                <a:cs typeface="Microsoft Sans Serif"/>
              </a:rPr>
              <a:t> </a:t>
            </a:r>
            <a:r>
              <a:rPr sz="1600" spc="-25" dirty="0">
                <a:latin typeface="Microsoft Sans Serif"/>
                <a:cs typeface="Microsoft Sans Serif"/>
              </a:rPr>
              <a:t>más</a:t>
            </a:r>
            <a:endParaRPr sz="1600">
              <a:latin typeface="Microsoft Sans Serif"/>
              <a:cs typeface="Microsoft Sans Serif"/>
            </a:endParaRPr>
          </a:p>
          <a:p>
            <a:pPr marL="12700">
              <a:lnSpc>
                <a:spcPct val="100000"/>
              </a:lnSpc>
              <a:spcBef>
                <a:spcPts val="190"/>
              </a:spcBef>
            </a:pPr>
            <a:r>
              <a:rPr sz="1600" dirty="0">
                <a:latin typeface="Microsoft Sans Serif"/>
                <a:cs typeface="Microsoft Sans Serif"/>
              </a:rPr>
              <a:t>antiguo</a:t>
            </a:r>
            <a:r>
              <a:rPr sz="1600" spc="-1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remoción de</a:t>
            </a:r>
            <a:r>
              <a:rPr sz="1600" spc="-15" dirty="0">
                <a:latin typeface="Microsoft Sans Serif"/>
                <a:cs typeface="Microsoft Sans Serif"/>
              </a:rPr>
              <a:t> </a:t>
            </a:r>
            <a:r>
              <a:rPr sz="1600" spc="-10" dirty="0">
                <a:latin typeface="Microsoft Sans Serif"/>
                <a:cs typeface="Microsoft Sans Serif"/>
              </a:rPr>
              <a:t>material.</a:t>
            </a:r>
            <a:endParaRPr sz="1600">
              <a:latin typeface="Microsoft Sans Serif"/>
              <a:cs typeface="Microsoft Sans Serif"/>
            </a:endParaRPr>
          </a:p>
          <a:p>
            <a:pPr marL="12700" marR="114935">
              <a:lnSpc>
                <a:spcPct val="100000"/>
              </a:lnSpc>
              <a:spcBef>
                <a:spcPts val="50"/>
              </a:spcBef>
            </a:pP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razones</a:t>
            </a:r>
            <a:r>
              <a:rPr sz="1600" spc="-10" dirty="0">
                <a:latin typeface="Microsoft Sans Serif"/>
                <a:cs typeface="Microsoft Sans Serif"/>
              </a:rPr>
              <a:t> </a:t>
            </a:r>
            <a:r>
              <a:rPr sz="1600" dirty="0">
                <a:latin typeface="Microsoft Sans Serif"/>
                <a:cs typeface="Microsoft Sans Serif"/>
              </a:rPr>
              <a:t>por</a:t>
            </a:r>
            <a:r>
              <a:rPr sz="1600" spc="-20" dirty="0">
                <a:latin typeface="Microsoft Sans Serif"/>
                <a:cs typeface="Microsoft Sans Serif"/>
              </a:rPr>
              <a:t> </a:t>
            </a:r>
            <a:r>
              <a:rPr sz="1600" dirty="0">
                <a:latin typeface="Microsoft Sans Serif"/>
                <a:cs typeface="Microsoft Sans Serif"/>
              </a:rPr>
              <a:t>las</a:t>
            </a:r>
            <a:r>
              <a:rPr sz="1600" spc="-30" dirty="0">
                <a:latin typeface="Microsoft Sans Serif"/>
                <a:cs typeface="Microsoft Sans Serif"/>
              </a:rPr>
              <a:t> </a:t>
            </a:r>
            <a:r>
              <a:rPr sz="1600" dirty="0">
                <a:latin typeface="Microsoft Sans Serif"/>
                <a:cs typeface="Microsoft Sans Serif"/>
              </a:rPr>
              <a:t>que</a:t>
            </a:r>
            <a:r>
              <a:rPr sz="1600" spc="-25"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procesos</a:t>
            </a:r>
            <a:r>
              <a:rPr sz="1600" spc="-25" dirty="0">
                <a:latin typeface="Microsoft Sans Serif"/>
                <a:cs typeface="Microsoft Sans Serif"/>
              </a:rPr>
              <a:t> </a:t>
            </a:r>
            <a:r>
              <a:rPr sz="1600" dirty="0">
                <a:latin typeface="Microsoft Sans Serif"/>
                <a:cs typeface="Microsoft Sans Serif"/>
              </a:rPr>
              <a:t>abrasivos</a:t>
            </a:r>
            <a:r>
              <a:rPr sz="1600" spc="-30" dirty="0">
                <a:latin typeface="Microsoft Sans Serif"/>
                <a:cs typeface="Microsoft Sans Serif"/>
              </a:rPr>
              <a:t> </a:t>
            </a:r>
            <a:r>
              <a:rPr sz="1600" dirty="0">
                <a:latin typeface="Microsoft Sans Serif"/>
                <a:cs typeface="Microsoft Sans Serif"/>
              </a:rPr>
              <a:t>son</a:t>
            </a:r>
            <a:r>
              <a:rPr sz="1600" spc="-25" dirty="0">
                <a:latin typeface="Microsoft Sans Serif"/>
                <a:cs typeface="Microsoft Sans Serif"/>
              </a:rPr>
              <a:t> </a:t>
            </a:r>
            <a:r>
              <a:rPr sz="1600" dirty="0">
                <a:latin typeface="Microsoft Sans Serif"/>
                <a:cs typeface="Microsoft Sans Serif"/>
              </a:rPr>
              <a:t>importantes comercial</a:t>
            </a:r>
            <a:r>
              <a:rPr sz="1600" spc="-30" dirty="0">
                <a:latin typeface="Microsoft Sans Serif"/>
                <a:cs typeface="Microsoft Sans Serif"/>
              </a:rPr>
              <a:t> </a:t>
            </a:r>
            <a:r>
              <a:rPr sz="1600" dirty="0">
                <a:latin typeface="Microsoft Sans Serif"/>
                <a:cs typeface="Microsoft Sans Serif"/>
              </a:rPr>
              <a:t>y</a:t>
            </a:r>
            <a:r>
              <a:rPr sz="1600" spc="-20" dirty="0">
                <a:latin typeface="Microsoft Sans Serif"/>
                <a:cs typeface="Microsoft Sans Serif"/>
              </a:rPr>
              <a:t> </a:t>
            </a:r>
            <a:r>
              <a:rPr sz="1600" spc="-10" dirty="0">
                <a:latin typeface="Microsoft Sans Serif"/>
                <a:cs typeface="Microsoft Sans Serif"/>
              </a:rPr>
              <a:t>tecnológicamente</a:t>
            </a:r>
            <a:r>
              <a:rPr sz="1600" spc="-30" dirty="0">
                <a:latin typeface="Microsoft Sans Serif"/>
                <a:cs typeface="Microsoft Sans Serif"/>
              </a:rPr>
              <a:t> </a:t>
            </a:r>
            <a:r>
              <a:rPr sz="1600" spc="-25" dirty="0">
                <a:latin typeface="Microsoft Sans Serif"/>
                <a:cs typeface="Microsoft Sans Serif"/>
              </a:rPr>
              <a:t>en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actualidad,</a:t>
            </a:r>
            <a:r>
              <a:rPr sz="1600" spc="-30" dirty="0">
                <a:latin typeface="Microsoft Sans Serif"/>
                <a:cs typeface="Microsoft Sans Serif"/>
              </a:rPr>
              <a:t> </a:t>
            </a:r>
            <a:r>
              <a:rPr sz="1600" dirty="0">
                <a:latin typeface="Microsoft Sans Serif"/>
                <a:cs typeface="Microsoft Sans Serif"/>
              </a:rPr>
              <a:t>son</a:t>
            </a:r>
            <a:r>
              <a:rPr sz="1600" spc="-20" dirty="0">
                <a:latin typeface="Microsoft Sans Serif"/>
                <a:cs typeface="Microsoft Sans Serif"/>
              </a:rPr>
              <a:t> </a:t>
            </a:r>
            <a:r>
              <a:rPr sz="1600" dirty="0">
                <a:latin typeface="Microsoft Sans Serif"/>
                <a:cs typeface="Microsoft Sans Serif"/>
              </a:rPr>
              <a:t>las</a:t>
            </a:r>
            <a:r>
              <a:rPr sz="1600" spc="-25" dirty="0">
                <a:latin typeface="Microsoft Sans Serif"/>
                <a:cs typeface="Microsoft Sans Serif"/>
              </a:rPr>
              <a:t> </a:t>
            </a:r>
            <a:r>
              <a:rPr sz="1600" spc="-10" dirty="0">
                <a:latin typeface="Microsoft Sans Serif"/>
                <a:cs typeface="Microsoft Sans Serif"/>
              </a:rPr>
              <a:t>siguientes:</a:t>
            </a:r>
            <a:endParaRPr sz="1600">
              <a:latin typeface="Microsoft Sans Serif"/>
              <a:cs typeface="Microsoft Sans Serif"/>
            </a:endParaRPr>
          </a:p>
          <a:p>
            <a:pPr marL="12700" marR="105410" indent="-8890">
              <a:lnSpc>
                <a:spcPct val="100000"/>
              </a:lnSpc>
              <a:spcBef>
                <a:spcPts val="955"/>
              </a:spcBef>
              <a:buSzPct val="94444"/>
              <a:buChar char="•"/>
              <a:tabLst>
                <a:tab pos="92710" algn="l"/>
              </a:tabLst>
            </a:pPr>
            <a:r>
              <a:rPr sz="1800" dirty="0">
                <a:latin typeface="Microsoft Sans Serif"/>
                <a:cs typeface="Microsoft Sans Serif"/>
              </a:rPr>
              <a:t>	Se</a:t>
            </a:r>
            <a:r>
              <a:rPr sz="1800" spc="-25" dirty="0">
                <a:latin typeface="Microsoft Sans Serif"/>
                <a:cs typeface="Microsoft Sans Serif"/>
              </a:rPr>
              <a:t> </a:t>
            </a:r>
            <a:r>
              <a:rPr sz="1800" dirty="0">
                <a:latin typeface="Microsoft Sans Serif"/>
                <a:cs typeface="Microsoft Sans Serif"/>
              </a:rPr>
              <a:t>pueden usar</a:t>
            </a:r>
            <a:r>
              <a:rPr sz="1800" spc="-10"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todos los</a:t>
            </a:r>
            <a:r>
              <a:rPr sz="1800" spc="-10" dirty="0">
                <a:latin typeface="Microsoft Sans Serif"/>
                <a:cs typeface="Microsoft Sans Serif"/>
              </a:rPr>
              <a:t> </a:t>
            </a:r>
            <a:r>
              <a:rPr sz="1800" dirty="0">
                <a:latin typeface="Microsoft Sans Serif"/>
                <a:cs typeface="Microsoft Sans Serif"/>
              </a:rPr>
              <a:t>tipos</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materiales,</a:t>
            </a:r>
            <a:r>
              <a:rPr sz="1800" spc="10" dirty="0">
                <a:latin typeface="Microsoft Sans Serif"/>
                <a:cs typeface="Microsoft Sans Serif"/>
              </a:rPr>
              <a:t> </a:t>
            </a:r>
            <a:r>
              <a:rPr sz="1800" dirty="0">
                <a:latin typeface="Microsoft Sans Serif"/>
                <a:cs typeface="Microsoft Sans Serif"/>
              </a:rPr>
              <a:t>desde</a:t>
            </a:r>
            <a:r>
              <a:rPr sz="1800" spc="-5" dirty="0">
                <a:latin typeface="Microsoft Sans Serif"/>
                <a:cs typeface="Microsoft Sans Serif"/>
              </a:rPr>
              <a:t> </a:t>
            </a:r>
            <a:r>
              <a:rPr sz="1800" dirty="0">
                <a:latin typeface="Microsoft Sans Serif"/>
                <a:cs typeface="Microsoft Sans Serif"/>
              </a:rPr>
              <a:t>metales</a:t>
            </a:r>
            <a:r>
              <a:rPr sz="1800" spc="-10" dirty="0">
                <a:latin typeface="Microsoft Sans Serif"/>
                <a:cs typeface="Microsoft Sans Serif"/>
              </a:rPr>
              <a:t> </a:t>
            </a:r>
            <a:r>
              <a:rPr sz="1800" dirty="0">
                <a:latin typeface="Microsoft Sans Serif"/>
                <a:cs typeface="Microsoft Sans Serif"/>
              </a:rPr>
              <a:t>blandos</a:t>
            </a:r>
            <a:r>
              <a:rPr sz="1800" spc="5" dirty="0">
                <a:latin typeface="Microsoft Sans Serif"/>
                <a:cs typeface="Microsoft Sans Serif"/>
              </a:rPr>
              <a:t> </a:t>
            </a:r>
            <a:r>
              <a:rPr sz="1800" dirty="0">
                <a:latin typeface="Microsoft Sans Serif"/>
                <a:cs typeface="Microsoft Sans Serif"/>
              </a:rPr>
              <a:t>hasta</a:t>
            </a:r>
            <a:r>
              <a:rPr sz="1800" spc="-10" dirty="0">
                <a:latin typeface="Microsoft Sans Serif"/>
                <a:cs typeface="Microsoft Sans Serif"/>
              </a:rPr>
              <a:t> aceros </a:t>
            </a:r>
            <a:r>
              <a:rPr sz="1800" dirty="0">
                <a:latin typeface="Microsoft Sans Serif"/>
                <a:cs typeface="Microsoft Sans Serif"/>
              </a:rPr>
              <a:t>endurecidos, y</a:t>
            </a:r>
            <a:r>
              <a:rPr sz="1800" spc="-25" dirty="0">
                <a:latin typeface="Microsoft Sans Serif"/>
                <a:cs typeface="Microsoft Sans Serif"/>
              </a:rPr>
              <a:t> </a:t>
            </a:r>
            <a:r>
              <a:rPr sz="1800" dirty="0">
                <a:latin typeface="Microsoft Sans Serif"/>
                <a:cs typeface="Microsoft Sans Serif"/>
              </a:rPr>
              <a:t>en</a:t>
            </a:r>
            <a:r>
              <a:rPr sz="1800" spc="-35" dirty="0">
                <a:latin typeface="Microsoft Sans Serif"/>
                <a:cs typeface="Microsoft Sans Serif"/>
              </a:rPr>
              <a:t> </a:t>
            </a:r>
            <a:r>
              <a:rPr sz="1800" dirty="0">
                <a:latin typeface="Microsoft Sans Serif"/>
                <a:cs typeface="Microsoft Sans Serif"/>
              </a:rPr>
              <a:t>materiales</a:t>
            </a:r>
            <a:r>
              <a:rPr sz="1800" spc="-15" dirty="0">
                <a:latin typeface="Microsoft Sans Serif"/>
                <a:cs typeface="Microsoft Sans Serif"/>
              </a:rPr>
              <a:t> </a:t>
            </a:r>
            <a:r>
              <a:rPr sz="1800" dirty="0">
                <a:latin typeface="Microsoft Sans Serif"/>
                <a:cs typeface="Microsoft Sans Serif"/>
              </a:rPr>
              <a:t>no</a:t>
            </a:r>
            <a:r>
              <a:rPr sz="1800" spc="-20" dirty="0">
                <a:latin typeface="Microsoft Sans Serif"/>
                <a:cs typeface="Microsoft Sans Serif"/>
              </a:rPr>
              <a:t> </a:t>
            </a:r>
            <a:r>
              <a:rPr sz="1800" dirty="0">
                <a:latin typeface="Microsoft Sans Serif"/>
                <a:cs typeface="Microsoft Sans Serif"/>
              </a:rPr>
              <a:t>metálicos</a:t>
            </a:r>
            <a:r>
              <a:rPr sz="1800" spc="-15" dirty="0">
                <a:latin typeface="Microsoft Sans Serif"/>
                <a:cs typeface="Microsoft Sans Serif"/>
              </a:rPr>
              <a:t> </a:t>
            </a:r>
            <a:r>
              <a:rPr sz="1800" dirty="0">
                <a:latin typeface="Microsoft Sans Serif"/>
                <a:cs typeface="Microsoft Sans Serif"/>
              </a:rPr>
              <a:t>como</a:t>
            </a:r>
            <a:r>
              <a:rPr sz="1800" spc="-35" dirty="0">
                <a:latin typeface="Microsoft Sans Serif"/>
                <a:cs typeface="Microsoft Sans Serif"/>
              </a:rPr>
              <a:t> </a:t>
            </a:r>
            <a:r>
              <a:rPr sz="1800" dirty="0">
                <a:latin typeface="Microsoft Sans Serif"/>
                <a:cs typeface="Microsoft Sans Serif"/>
              </a:rPr>
              <a:t>cerámicas</a:t>
            </a:r>
            <a:r>
              <a:rPr sz="1800" spc="-10"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spc="-10" dirty="0">
                <a:latin typeface="Microsoft Sans Serif"/>
                <a:cs typeface="Microsoft Sans Serif"/>
              </a:rPr>
              <a:t>silicio.</a:t>
            </a:r>
            <a:endParaRPr sz="1800">
              <a:latin typeface="Microsoft Sans Serif"/>
              <a:cs typeface="Microsoft Sans Serif"/>
            </a:endParaRPr>
          </a:p>
          <a:p>
            <a:pPr marL="12700" marR="665480" indent="-8890">
              <a:lnSpc>
                <a:spcPct val="100000"/>
              </a:lnSpc>
              <a:buSzPct val="94444"/>
              <a:buChar char="•"/>
              <a:tabLst>
                <a:tab pos="92710" algn="l"/>
                <a:tab pos="4083685" algn="l"/>
              </a:tabLst>
            </a:pPr>
            <a:r>
              <a:rPr sz="1800" dirty="0">
                <a:latin typeface="Microsoft Sans Serif"/>
                <a:cs typeface="Microsoft Sans Serif"/>
              </a:rPr>
              <a:t>	Algunos</a:t>
            </a:r>
            <a:r>
              <a:rPr sz="1800" spc="-2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estos</a:t>
            </a:r>
            <a:r>
              <a:rPr sz="1800" spc="-15" dirty="0">
                <a:latin typeface="Microsoft Sans Serif"/>
                <a:cs typeface="Microsoft Sans Serif"/>
              </a:rPr>
              <a:t> </a:t>
            </a:r>
            <a:r>
              <a:rPr sz="1800" dirty="0">
                <a:latin typeface="Microsoft Sans Serif"/>
                <a:cs typeface="Microsoft Sans Serif"/>
              </a:rPr>
              <a:t>procesos se</a:t>
            </a:r>
            <a:r>
              <a:rPr sz="1800" spc="-15" dirty="0">
                <a:latin typeface="Microsoft Sans Serif"/>
                <a:cs typeface="Microsoft Sans Serif"/>
              </a:rPr>
              <a:t> </a:t>
            </a:r>
            <a:r>
              <a:rPr sz="1800" dirty="0">
                <a:latin typeface="Microsoft Sans Serif"/>
                <a:cs typeface="Microsoft Sans Serif"/>
              </a:rPr>
              <a:t>pueden</a:t>
            </a:r>
            <a:r>
              <a:rPr sz="1800" spc="-10" dirty="0">
                <a:latin typeface="Microsoft Sans Serif"/>
                <a:cs typeface="Microsoft Sans Serif"/>
              </a:rPr>
              <a:t> </a:t>
            </a:r>
            <a:r>
              <a:rPr sz="1800" dirty="0">
                <a:latin typeface="Microsoft Sans Serif"/>
                <a:cs typeface="Microsoft Sans Serif"/>
              </a:rPr>
              <a:t>usar para</a:t>
            </a:r>
            <a:r>
              <a:rPr sz="1800" spc="-15" dirty="0">
                <a:latin typeface="Microsoft Sans Serif"/>
                <a:cs typeface="Microsoft Sans Serif"/>
              </a:rPr>
              <a:t> </a:t>
            </a:r>
            <a:r>
              <a:rPr sz="1800" dirty="0">
                <a:latin typeface="Microsoft Sans Serif"/>
                <a:cs typeface="Microsoft Sans Serif"/>
              </a:rPr>
              <a:t>producir</a:t>
            </a:r>
            <a:r>
              <a:rPr sz="1800" spc="10" dirty="0">
                <a:latin typeface="Microsoft Sans Serif"/>
                <a:cs typeface="Microsoft Sans Serif"/>
              </a:rPr>
              <a:t> </a:t>
            </a:r>
            <a:r>
              <a:rPr sz="1800" dirty="0">
                <a:latin typeface="Microsoft Sans Serif"/>
                <a:cs typeface="Microsoft Sans Serif"/>
              </a:rPr>
              <a:t>acabados</a:t>
            </a:r>
            <a:r>
              <a:rPr sz="1800" spc="-5" dirty="0">
                <a:latin typeface="Microsoft Sans Serif"/>
                <a:cs typeface="Microsoft Sans Serif"/>
              </a:rPr>
              <a:t> </a:t>
            </a:r>
            <a:r>
              <a:rPr sz="1800" spc="-10" dirty="0">
                <a:latin typeface="Microsoft Sans Serif"/>
                <a:cs typeface="Microsoft Sans Serif"/>
              </a:rPr>
              <a:t>superficiales </a:t>
            </a:r>
            <a:r>
              <a:rPr sz="1800" dirty="0">
                <a:latin typeface="Microsoft Sans Serif"/>
                <a:cs typeface="Microsoft Sans Serif"/>
              </a:rPr>
              <a:t>extremadamente</a:t>
            </a:r>
            <a:r>
              <a:rPr sz="1800" spc="5" dirty="0">
                <a:latin typeface="Microsoft Sans Serif"/>
                <a:cs typeface="Microsoft Sans Serif"/>
              </a:rPr>
              <a:t> </a:t>
            </a:r>
            <a:r>
              <a:rPr sz="1800" dirty="0">
                <a:latin typeface="Microsoft Sans Serif"/>
                <a:cs typeface="Microsoft Sans Serif"/>
              </a:rPr>
              <a:t>finos</a:t>
            </a:r>
            <a:r>
              <a:rPr sz="1800" spc="-2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hasta</a:t>
            </a:r>
            <a:r>
              <a:rPr sz="1800" spc="-10" dirty="0">
                <a:latin typeface="Microsoft Sans Serif"/>
                <a:cs typeface="Microsoft Sans Serif"/>
              </a:rPr>
              <a:t> 0,025</a:t>
            </a:r>
            <a:r>
              <a:rPr sz="1800" dirty="0">
                <a:latin typeface="Microsoft Sans Serif"/>
                <a:cs typeface="Microsoft Sans Serif"/>
              </a:rPr>
              <a:t>	</a:t>
            </a:r>
            <a:r>
              <a:rPr sz="1800" spc="-25" dirty="0">
                <a:latin typeface="Microsoft Sans Serif"/>
                <a:cs typeface="Microsoft Sans Serif"/>
              </a:rPr>
              <a:t>m.</a:t>
            </a:r>
            <a:endParaRPr sz="1800">
              <a:latin typeface="Microsoft Sans Serif"/>
              <a:cs typeface="Microsoft Sans Serif"/>
            </a:endParaRPr>
          </a:p>
          <a:p>
            <a:pPr marL="12700">
              <a:lnSpc>
                <a:spcPct val="100000"/>
              </a:lnSpc>
            </a:pPr>
            <a:r>
              <a:rPr sz="1800" dirty="0">
                <a:latin typeface="Microsoft Sans Serif"/>
                <a:cs typeface="Microsoft Sans Serif"/>
              </a:rPr>
              <a:t>•Para</a:t>
            </a:r>
            <a:r>
              <a:rPr sz="1800" spc="-55" dirty="0">
                <a:latin typeface="Microsoft Sans Serif"/>
                <a:cs typeface="Microsoft Sans Serif"/>
              </a:rPr>
              <a:t> </a:t>
            </a:r>
            <a:r>
              <a:rPr sz="1800" dirty="0">
                <a:latin typeface="Microsoft Sans Serif"/>
                <a:cs typeface="Microsoft Sans Serif"/>
              </a:rPr>
              <a:t>ciertos</a:t>
            </a:r>
            <a:r>
              <a:rPr sz="1800" spc="-30" dirty="0">
                <a:latin typeface="Microsoft Sans Serif"/>
                <a:cs typeface="Microsoft Sans Serif"/>
              </a:rPr>
              <a:t> </a:t>
            </a:r>
            <a:r>
              <a:rPr sz="1800" dirty="0">
                <a:latin typeface="Microsoft Sans Serif"/>
                <a:cs typeface="Microsoft Sans Serif"/>
              </a:rPr>
              <a:t>procesos</a:t>
            </a:r>
            <a:r>
              <a:rPr sz="1800" spc="-25" dirty="0">
                <a:latin typeface="Microsoft Sans Serif"/>
                <a:cs typeface="Microsoft Sans Serif"/>
              </a:rPr>
              <a:t> </a:t>
            </a:r>
            <a:r>
              <a:rPr sz="1800" dirty="0">
                <a:latin typeface="Microsoft Sans Serif"/>
                <a:cs typeface="Microsoft Sans Serif"/>
              </a:rPr>
              <a:t>abrasivos,</a:t>
            </a:r>
            <a:r>
              <a:rPr sz="1800" spc="-20" dirty="0">
                <a:latin typeface="Microsoft Sans Serif"/>
                <a:cs typeface="Microsoft Sans Serif"/>
              </a:rPr>
              <a:t> </a:t>
            </a:r>
            <a:r>
              <a:rPr sz="1800" dirty="0">
                <a:latin typeface="Microsoft Sans Serif"/>
                <a:cs typeface="Microsoft Sans Serif"/>
              </a:rPr>
              <a:t>las</a:t>
            </a:r>
            <a:r>
              <a:rPr sz="1800" spc="-40" dirty="0">
                <a:latin typeface="Microsoft Sans Serif"/>
                <a:cs typeface="Microsoft Sans Serif"/>
              </a:rPr>
              <a:t> </a:t>
            </a:r>
            <a:r>
              <a:rPr sz="1800" dirty="0">
                <a:latin typeface="Microsoft Sans Serif"/>
                <a:cs typeface="Microsoft Sans Serif"/>
              </a:rPr>
              <a:t>dimensiones</a:t>
            </a:r>
            <a:r>
              <a:rPr sz="1800" spc="-10" dirty="0">
                <a:latin typeface="Microsoft Sans Serif"/>
                <a:cs typeface="Microsoft Sans Serif"/>
              </a:rPr>
              <a:t> </a:t>
            </a:r>
            <a:r>
              <a:rPr sz="1800" dirty="0">
                <a:latin typeface="Microsoft Sans Serif"/>
                <a:cs typeface="Microsoft Sans Serif"/>
              </a:rPr>
              <a:t>pueden</a:t>
            </a:r>
            <a:r>
              <a:rPr sz="1800" spc="-20" dirty="0">
                <a:latin typeface="Microsoft Sans Serif"/>
                <a:cs typeface="Microsoft Sans Serif"/>
              </a:rPr>
              <a:t> </a:t>
            </a:r>
            <a:r>
              <a:rPr sz="1800" dirty="0">
                <a:latin typeface="Microsoft Sans Serif"/>
                <a:cs typeface="Microsoft Sans Serif"/>
              </a:rPr>
              <a:t>mantener</a:t>
            </a:r>
            <a:r>
              <a:rPr sz="1800" spc="-25" dirty="0">
                <a:latin typeface="Microsoft Sans Serif"/>
                <a:cs typeface="Microsoft Sans Serif"/>
              </a:rPr>
              <a:t> </a:t>
            </a:r>
            <a:r>
              <a:rPr sz="1800" spc="-10" dirty="0">
                <a:latin typeface="Microsoft Sans Serif"/>
                <a:cs typeface="Microsoft Sans Serif"/>
              </a:rPr>
              <a:t>tolerancias</a:t>
            </a:r>
            <a:endParaRPr sz="1800">
              <a:latin typeface="Microsoft Sans Serif"/>
              <a:cs typeface="Microsoft Sans Serif"/>
            </a:endParaRPr>
          </a:p>
          <a:p>
            <a:pPr marL="12700">
              <a:lnSpc>
                <a:spcPct val="100000"/>
              </a:lnSpc>
            </a:pPr>
            <a:r>
              <a:rPr sz="1800" dirty="0">
                <a:latin typeface="Microsoft Sans Serif"/>
                <a:cs typeface="Microsoft Sans Serif"/>
              </a:rPr>
              <a:t>extremadamente</a:t>
            </a:r>
            <a:r>
              <a:rPr sz="1800" spc="-35" dirty="0">
                <a:latin typeface="Microsoft Sans Serif"/>
                <a:cs typeface="Microsoft Sans Serif"/>
              </a:rPr>
              <a:t> </a:t>
            </a:r>
            <a:r>
              <a:rPr sz="1800" spc="-10" dirty="0">
                <a:latin typeface="Microsoft Sans Serif"/>
                <a:cs typeface="Microsoft Sans Serif"/>
              </a:rPr>
              <a:t>pequeñas.</a:t>
            </a:r>
            <a:endParaRPr sz="1800">
              <a:latin typeface="Microsoft Sans Serif"/>
              <a:cs typeface="Microsoft Sans Serif"/>
            </a:endParaRPr>
          </a:p>
          <a:p>
            <a:pPr marL="12700" marR="5080">
              <a:lnSpc>
                <a:spcPct val="100000"/>
              </a:lnSpc>
              <a:spcBef>
                <a:spcPts val="960"/>
              </a:spcBef>
            </a:pPr>
            <a:r>
              <a:rPr sz="1800" dirty="0">
                <a:latin typeface="Microsoft Sans Serif"/>
                <a:cs typeface="Microsoft Sans Serif"/>
              </a:rPr>
              <a:t>Algunos</a:t>
            </a:r>
            <a:r>
              <a:rPr sz="1800" spc="-20" dirty="0">
                <a:latin typeface="Microsoft Sans Serif"/>
                <a:cs typeface="Microsoft Sans Serif"/>
              </a:rPr>
              <a:t> </a:t>
            </a:r>
            <a:r>
              <a:rPr sz="1800" dirty="0">
                <a:latin typeface="Microsoft Sans Serif"/>
                <a:cs typeface="Microsoft Sans Serif"/>
              </a:rPr>
              <a:t>otros</a:t>
            </a:r>
            <a:r>
              <a:rPr sz="1800" spc="-30" dirty="0">
                <a:latin typeface="Microsoft Sans Serif"/>
                <a:cs typeface="Microsoft Sans Serif"/>
              </a:rPr>
              <a:t> </a:t>
            </a:r>
            <a:r>
              <a:rPr sz="1800" dirty="0">
                <a:latin typeface="Microsoft Sans Serif"/>
                <a:cs typeface="Microsoft Sans Serif"/>
              </a:rPr>
              <a:t>procesos</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remoción</a:t>
            </a:r>
            <a:r>
              <a:rPr sz="1800" spc="-2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material</a:t>
            </a:r>
            <a:r>
              <a:rPr sz="1800" spc="-15"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clasifican</a:t>
            </a:r>
            <a:r>
              <a:rPr sz="1800" spc="-10" dirty="0">
                <a:latin typeface="Microsoft Sans Serif"/>
                <a:cs typeface="Microsoft Sans Serif"/>
              </a:rPr>
              <a:t> </a:t>
            </a:r>
            <a:r>
              <a:rPr sz="1800" dirty="0">
                <a:latin typeface="Microsoft Sans Serif"/>
                <a:cs typeface="Microsoft Sans Serif"/>
              </a:rPr>
              <a:t>también</a:t>
            </a:r>
            <a:r>
              <a:rPr sz="1800" spc="-20" dirty="0">
                <a:latin typeface="Microsoft Sans Serif"/>
                <a:cs typeface="Microsoft Sans Serif"/>
              </a:rPr>
              <a:t> </a:t>
            </a:r>
            <a:r>
              <a:rPr sz="1800" dirty="0">
                <a:latin typeface="Microsoft Sans Serif"/>
                <a:cs typeface="Microsoft Sans Serif"/>
              </a:rPr>
              <a:t>dentro</a:t>
            </a:r>
            <a:r>
              <a:rPr sz="1800" spc="-30"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abrasivo,</a:t>
            </a:r>
            <a:r>
              <a:rPr sz="1800" spc="-10" dirty="0">
                <a:latin typeface="Microsoft Sans Serif"/>
                <a:cs typeface="Microsoft Sans Serif"/>
              </a:rPr>
              <a:t> </a:t>
            </a:r>
            <a:r>
              <a:rPr sz="1800" dirty="0">
                <a:latin typeface="Microsoft Sans Serif"/>
                <a:cs typeface="Microsoft Sans Serif"/>
              </a:rPr>
              <a:t>debido</a:t>
            </a:r>
            <a:r>
              <a:rPr sz="1800" spc="-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realizan</a:t>
            </a:r>
            <a:r>
              <a:rPr sz="1800" spc="-1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por</a:t>
            </a:r>
            <a:r>
              <a:rPr sz="1800" spc="-20" dirty="0">
                <a:latin typeface="Microsoft Sans Serif"/>
                <a:cs typeface="Microsoft Sans Serif"/>
              </a:rPr>
              <a:t> </a:t>
            </a:r>
            <a:r>
              <a:rPr sz="1800" dirty="0">
                <a:latin typeface="Microsoft Sans Serif"/>
                <a:cs typeface="Microsoft Sans Serif"/>
              </a:rPr>
              <a:t>medios</a:t>
            </a:r>
            <a:r>
              <a:rPr sz="1800" spc="-10" dirty="0">
                <a:latin typeface="Microsoft Sans Serif"/>
                <a:cs typeface="Microsoft Sans Serif"/>
              </a:rPr>
              <a:t> </a:t>
            </a:r>
            <a:r>
              <a:rPr sz="1800" dirty="0">
                <a:latin typeface="Microsoft Sans Serif"/>
                <a:cs typeface="Microsoft Sans Serif"/>
              </a:rPr>
              <a:t>abrasivos,</a:t>
            </a:r>
            <a:r>
              <a:rPr sz="1800" spc="-10" dirty="0">
                <a:latin typeface="Microsoft Sans Serif"/>
                <a:cs typeface="Microsoft Sans Serif"/>
              </a:rPr>
              <a:t> </a:t>
            </a:r>
            <a:r>
              <a:rPr sz="1800" dirty="0">
                <a:latin typeface="Microsoft Sans Serif"/>
                <a:cs typeface="Microsoft Sans Serif"/>
              </a:rPr>
              <a:t>como</a:t>
            </a:r>
            <a:r>
              <a:rPr sz="1800" spc="-2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corte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chorro</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agua</a:t>
            </a:r>
            <a:r>
              <a:rPr sz="1800" spc="-15" dirty="0">
                <a:latin typeface="Microsoft Sans Serif"/>
                <a:cs typeface="Microsoft Sans Serif"/>
              </a:rPr>
              <a:t> </a:t>
            </a:r>
            <a:r>
              <a:rPr sz="1800" dirty="0">
                <a:latin typeface="Microsoft Sans Serif"/>
                <a:cs typeface="Microsoft Sans Serif"/>
              </a:rPr>
              <a:t>abrasiva</a:t>
            </a:r>
            <a:r>
              <a:rPr sz="1800" spc="-5"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ultrasónico.</a:t>
            </a:r>
            <a:r>
              <a:rPr sz="1800" spc="-5" dirty="0">
                <a:latin typeface="Microsoft Sans Serif"/>
                <a:cs typeface="Microsoft Sans Serif"/>
              </a:rPr>
              <a:t> </a:t>
            </a:r>
            <a:r>
              <a:rPr sz="1800" dirty="0">
                <a:latin typeface="Microsoft Sans Serif"/>
                <a:cs typeface="Microsoft Sans Serif"/>
              </a:rPr>
              <a:t>Sin</a:t>
            </a:r>
            <a:r>
              <a:rPr sz="1800" spc="-20" dirty="0">
                <a:latin typeface="Microsoft Sans Serif"/>
                <a:cs typeface="Microsoft Sans Serif"/>
              </a:rPr>
              <a:t> </a:t>
            </a:r>
            <a:r>
              <a:rPr sz="1800" dirty="0">
                <a:latin typeface="Microsoft Sans Serif"/>
                <a:cs typeface="Microsoft Sans Serif"/>
              </a:rPr>
              <a:t>embargo,</a:t>
            </a:r>
            <a:r>
              <a:rPr sz="1800" spc="-5" dirty="0">
                <a:latin typeface="Microsoft Sans Serif"/>
                <a:cs typeface="Microsoft Sans Serif"/>
              </a:rPr>
              <a:t> </a:t>
            </a:r>
            <a:r>
              <a:rPr sz="1800" dirty="0">
                <a:latin typeface="Microsoft Sans Serif"/>
                <a:cs typeface="Microsoft Sans Serif"/>
              </a:rPr>
              <a:t>estos</a:t>
            </a:r>
            <a:r>
              <a:rPr sz="1800" spc="-25" dirty="0">
                <a:latin typeface="Microsoft Sans Serif"/>
                <a:cs typeface="Microsoft Sans Serif"/>
              </a:rPr>
              <a:t> </a:t>
            </a:r>
            <a:r>
              <a:rPr sz="1800" spc="-10" dirty="0">
                <a:latin typeface="Microsoft Sans Serif"/>
                <a:cs typeface="Microsoft Sans Serif"/>
              </a:rPr>
              <a:t>procesos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conocen</a:t>
            </a:r>
            <a:r>
              <a:rPr sz="1800" spc="-15" dirty="0">
                <a:latin typeface="Microsoft Sans Serif"/>
                <a:cs typeface="Microsoft Sans Serif"/>
              </a:rPr>
              <a:t> </a:t>
            </a:r>
            <a:r>
              <a:rPr sz="1800" dirty="0">
                <a:latin typeface="Microsoft Sans Serif"/>
                <a:cs typeface="Microsoft Sans Serif"/>
              </a:rPr>
              <a:t>comúnmente como</a:t>
            </a:r>
            <a:r>
              <a:rPr sz="1800" spc="-25" dirty="0">
                <a:latin typeface="Microsoft Sans Serif"/>
                <a:cs typeface="Microsoft Sans Serif"/>
              </a:rPr>
              <a:t> </a:t>
            </a:r>
            <a:r>
              <a:rPr sz="1800" dirty="0">
                <a:latin typeface="Microsoft Sans Serif"/>
                <a:cs typeface="Microsoft Sans Serif"/>
              </a:rPr>
              <a:t>procesos</a:t>
            </a:r>
            <a:r>
              <a:rPr sz="1800" spc="-5" dirty="0">
                <a:latin typeface="Microsoft Sans Serif"/>
                <a:cs typeface="Microsoft Sans Serif"/>
              </a:rPr>
              <a:t> </a:t>
            </a:r>
            <a:r>
              <a:rPr sz="1800" dirty="0">
                <a:latin typeface="Microsoft Sans Serif"/>
                <a:cs typeface="Microsoft Sans Serif"/>
              </a:rPr>
              <a:t>no</a:t>
            </a:r>
            <a:r>
              <a:rPr sz="1800" spc="-25" dirty="0">
                <a:latin typeface="Microsoft Sans Serif"/>
                <a:cs typeface="Microsoft Sans Serif"/>
              </a:rPr>
              <a:t> </a:t>
            </a:r>
            <a:r>
              <a:rPr sz="1800" dirty="0">
                <a:latin typeface="Microsoft Sans Serif"/>
                <a:cs typeface="Microsoft Sans Serif"/>
              </a:rPr>
              <a:t>tradicionales</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remoción</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material.</a:t>
            </a:r>
            <a:endParaRPr sz="1800">
              <a:latin typeface="Microsoft Sans Serif"/>
              <a:cs typeface="Microsoft Sans Serif"/>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6923"/>
            <a:ext cx="2044064" cy="299720"/>
          </a:xfrm>
          <a:prstGeom prst="rect">
            <a:avLst/>
          </a:prstGeom>
        </p:spPr>
        <p:txBody>
          <a:bodyPr vert="horz" wrap="square" lIns="0" tIns="12700" rIns="0" bIns="0" rtlCol="0">
            <a:spAutoFit/>
          </a:bodyPr>
          <a:lstStyle/>
          <a:p>
            <a:pPr marL="12700">
              <a:lnSpc>
                <a:spcPct val="100000"/>
              </a:lnSpc>
              <a:spcBef>
                <a:spcPts val="100"/>
              </a:spcBef>
            </a:pPr>
            <a:r>
              <a:rPr sz="1800" u="none" dirty="0"/>
              <a:t>La</a:t>
            </a:r>
            <a:r>
              <a:rPr sz="1800" u="none" spc="-5" dirty="0"/>
              <a:t> </a:t>
            </a:r>
            <a:r>
              <a:rPr sz="1800" u="none" dirty="0"/>
              <a:t>rueda</a:t>
            </a:r>
            <a:r>
              <a:rPr sz="1800" u="none" spc="15" dirty="0"/>
              <a:t> </a:t>
            </a:r>
            <a:r>
              <a:rPr sz="1800" u="none" dirty="0"/>
              <a:t>de</a:t>
            </a:r>
            <a:r>
              <a:rPr sz="1800" u="none" spc="15" dirty="0"/>
              <a:t> </a:t>
            </a:r>
            <a:r>
              <a:rPr sz="1800" u="none" spc="-10" dirty="0"/>
              <a:t>esmeril</a:t>
            </a:r>
            <a:endParaRPr sz="1800"/>
          </a:p>
        </p:txBody>
      </p:sp>
      <p:sp>
        <p:nvSpPr>
          <p:cNvPr id="3" name="object 3"/>
          <p:cNvSpPr txBox="1"/>
          <p:nvPr/>
        </p:nvSpPr>
        <p:spPr>
          <a:xfrm>
            <a:off x="78739" y="424942"/>
            <a:ext cx="8476615" cy="1000760"/>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Microsoft Sans Serif"/>
                <a:cs typeface="Microsoft Sans Serif"/>
              </a:rPr>
              <a:t>Una</a:t>
            </a:r>
            <a:r>
              <a:rPr sz="1600" spc="-30" dirty="0">
                <a:latin typeface="Microsoft Sans Serif"/>
                <a:cs typeface="Microsoft Sans Serif"/>
              </a:rPr>
              <a:t> </a:t>
            </a:r>
            <a:r>
              <a:rPr sz="1600" dirty="0">
                <a:latin typeface="Microsoft Sans Serif"/>
                <a:cs typeface="Microsoft Sans Serif"/>
              </a:rPr>
              <a:t>rueda</a:t>
            </a:r>
            <a:r>
              <a:rPr sz="1600" spc="-2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esmeril</a:t>
            </a:r>
            <a:r>
              <a:rPr sz="1600" spc="-35" dirty="0">
                <a:latin typeface="Microsoft Sans Serif"/>
                <a:cs typeface="Microsoft Sans Serif"/>
              </a:rPr>
              <a:t> </a:t>
            </a:r>
            <a:r>
              <a:rPr sz="1600" dirty="0">
                <a:latin typeface="Microsoft Sans Serif"/>
                <a:cs typeface="Microsoft Sans Serif"/>
              </a:rPr>
              <a:t>consiste</a:t>
            </a:r>
            <a:r>
              <a:rPr sz="1600" spc="-25" dirty="0">
                <a:latin typeface="Microsoft Sans Serif"/>
                <a:cs typeface="Microsoft Sans Serif"/>
              </a:rPr>
              <a:t> </a:t>
            </a:r>
            <a:r>
              <a:rPr sz="1600" dirty="0">
                <a:latin typeface="Microsoft Sans Serif"/>
                <a:cs typeface="Microsoft Sans Serif"/>
              </a:rPr>
              <a:t>en</a:t>
            </a:r>
            <a:r>
              <a:rPr sz="1600" spc="-30" dirty="0">
                <a:latin typeface="Microsoft Sans Serif"/>
                <a:cs typeface="Microsoft Sans Serif"/>
              </a:rPr>
              <a:t> </a:t>
            </a:r>
            <a:r>
              <a:rPr sz="1600" dirty="0">
                <a:latin typeface="Microsoft Sans Serif"/>
                <a:cs typeface="Microsoft Sans Serif"/>
              </a:rPr>
              <a:t>partículas</a:t>
            </a:r>
            <a:r>
              <a:rPr sz="1600" spc="-15" dirty="0">
                <a:latin typeface="Microsoft Sans Serif"/>
                <a:cs typeface="Microsoft Sans Serif"/>
              </a:rPr>
              <a:t> </a:t>
            </a:r>
            <a:r>
              <a:rPr sz="1600" dirty="0">
                <a:latin typeface="Microsoft Sans Serif"/>
                <a:cs typeface="Microsoft Sans Serif"/>
              </a:rPr>
              <a:t>abrasivas</a:t>
            </a:r>
            <a:r>
              <a:rPr sz="1600" spc="-30" dirty="0">
                <a:latin typeface="Microsoft Sans Serif"/>
                <a:cs typeface="Microsoft Sans Serif"/>
              </a:rPr>
              <a:t> </a:t>
            </a:r>
            <a:r>
              <a:rPr sz="1600" dirty="0">
                <a:latin typeface="Microsoft Sans Serif"/>
                <a:cs typeface="Microsoft Sans Serif"/>
              </a:rPr>
              <a:t>y</a:t>
            </a:r>
            <a:r>
              <a:rPr sz="1600" spc="-25" dirty="0">
                <a:latin typeface="Microsoft Sans Serif"/>
                <a:cs typeface="Microsoft Sans Serif"/>
              </a:rPr>
              <a:t> </a:t>
            </a:r>
            <a:r>
              <a:rPr sz="1600" dirty="0">
                <a:latin typeface="Microsoft Sans Serif"/>
                <a:cs typeface="Microsoft Sans Serif"/>
              </a:rPr>
              <a:t>material</a:t>
            </a:r>
            <a:r>
              <a:rPr sz="1600" spc="-25" dirty="0">
                <a:latin typeface="Microsoft Sans Serif"/>
                <a:cs typeface="Microsoft Sans Serif"/>
              </a:rPr>
              <a:t> </a:t>
            </a:r>
            <a:r>
              <a:rPr sz="1600" dirty="0">
                <a:latin typeface="Microsoft Sans Serif"/>
                <a:cs typeface="Microsoft Sans Serif"/>
              </a:rPr>
              <a:t>aglutinante.</a:t>
            </a:r>
            <a:r>
              <a:rPr sz="1600" spc="-10"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spc="-10" dirty="0">
                <a:latin typeface="Microsoft Sans Serif"/>
                <a:cs typeface="Microsoft Sans Serif"/>
              </a:rPr>
              <a:t>materiales </a:t>
            </a:r>
            <a:r>
              <a:rPr sz="1600" dirty="0">
                <a:latin typeface="Microsoft Sans Serif"/>
                <a:cs typeface="Microsoft Sans Serif"/>
              </a:rPr>
              <a:t>aglutinantes</a:t>
            </a:r>
            <a:r>
              <a:rPr sz="1600" spc="-20" dirty="0">
                <a:latin typeface="Microsoft Sans Serif"/>
                <a:cs typeface="Microsoft Sans Serif"/>
              </a:rPr>
              <a:t> </a:t>
            </a:r>
            <a:r>
              <a:rPr sz="1600" dirty="0">
                <a:latin typeface="Microsoft Sans Serif"/>
                <a:cs typeface="Microsoft Sans Serif"/>
              </a:rPr>
              <a:t>mantienen</a:t>
            </a:r>
            <a:r>
              <a:rPr sz="1600" spc="-5" dirty="0">
                <a:latin typeface="Microsoft Sans Serif"/>
                <a:cs typeface="Microsoft Sans Serif"/>
              </a:rPr>
              <a:t> </a:t>
            </a:r>
            <a:r>
              <a:rPr sz="1600" dirty="0">
                <a:latin typeface="Microsoft Sans Serif"/>
                <a:cs typeface="Microsoft Sans Serif"/>
              </a:rPr>
              <a:t>a</a:t>
            </a:r>
            <a:r>
              <a:rPr sz="1600" spc="-20" dirty="0">
                <a:latin typeface="Microsoft Sans Serif"/>
                <a:cs typeface="Microsoft Sans Serif"/>
              </a:rPr>
              <a:t> </a:t>
            </a: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partículas</a:t>
            </a:r>
            <a:r>
              <a:rPr sz="1600" spc="-5"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su</a:t>
            </a:r>
            <a:r>
              <a:rPr sz="1600" spc="-10" dirty="0">
                <a:latin typeface="Microsoft Sans Serif"/>
                <a:cs typeface="Microsoft Sans Serif"/>
              </a:rPr>
              <a:t> </a:t>
            </a:r>
            <a:r>
              <a:rPr sz="1600" dirty="0">
                <a:latin typeface="Microsoft Sans Serif"/>
                <a:cs typeface="Microsoft Sans Serif"/>
              </a:rPr>
              <a:t>lugar</a:t>
            </a:r>
            <a:r>
              <a:rPr sz="1600" spc="-20" dirty="0">
                <a:latin typeface="Microsoft Sans Serif"/>
                <a:cs typeface="Microsoft Sans Serif"/>
              </a:rPr>
              <a:t> </a:t>
            </a:r>
            <a:r>
              <a:rPr sz="1600" dirty="0">
                <a:latin typeface="Microsoft Sans Serif"/>
                <a:cs typeface="Microsoft Sans Serif"/>
              </a:rPr>
              <a:t>y</a:t>
            </a:r>
            <a:r>
              <a:rPr sz="1600" spc="-10" dirty="0">
                <a:latin typeface="Microsoft Sans Serif"/>
                <a:cs typeface="Microsoft Sans Serif"/>
              </a:rPr>
              <a:t> </a:t>
            </a:r>
            <a:r>
              <a:rPr sz="1600" dirty="0">
                <a:latin typeface="Microsoft Sans Serif"/>
                <a:cs typeface="Microsoft Sans Serif"/>
              </a:rPr>
              <a:t>establecen</a:t>
            </a:r>
            <a:r>
              <a:rPr sz="1600" spc="-3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forma</a:t>
            </a:r>
            <a:r>
              <a:rPr sz="1600" spc="5"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dirty="0">
                <a:latin typeface="Microsoft Sans Serif"/>
                <a:cs typeface="Microsoft Sans Serif"/>
              </a:rPr>
              <a:t>la</a:t>
            </a:r>
            <a:r>
              <a:rPr sz="1600" spc="-15" dirty="0">
                <a:latin typeface="Microsoft Sans Serif"/>
                <a:cs typeface="Microsoft Sans Serif"/>
              </a:rPr>
              <a:t> </a:t>
            </a:r>
            <a:r>
              <a:rPr sz="1600" dirty="0">
                <a:latin typeface="Microsoft Sans Serif"/>
                <a:cs typeface="Microsoft Sans Serif"/>
              </a:rPr>
              <a:t>estructura</a:t>
            </a:r>
            <a:r>
              <a:rPr sz="1600" spc="5"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spc="-25" dirty="0">
                <a:latin typeface="Microsoft Sans Serif"/>
                <a:cs typeface="Microsoft Sans Serif"/>
              </a:rPr>
              <a:t>la </a:t>
            </a:r>
            <a:r>
              <a:rPr sz="1600" dirty="0">
                <a:latin typeface="Microsoft Sans Serif"/>
                <a:cs typeface="Microsoft Sans Serif"/>
              </a:rPr>
              <a:t>rueda.</a:t>
            </a:r>
            <a:r>
              <a:rPr sz="1600" spc="405" dirty="0">
                <a:latin typeface="Microsoft Sans Serif"/>
                <a:cs typeface="Microsoft Sans Serif"/>
              </a:rPr>
              <a:t> </a:t>
            </a:r>
            <a:r>
              <a:rPr sz="1600" dirty="0">
                <a:latin typeface="Microsoft Sans Serif"/>
                <a:cs typeface="Microsoft Sans Serif"/>
              </a:rPr>
              <a:t>Estos</a:t>
            </a:r>
            <a:r>
              <a:rPr sz="1600" spc="-15" dirty="0">
                <a:latin typeface="Microsoft Sans Serif"/>
                <a:cs typeface="Microsoft Sans Serif"/>
              </a:rPr>
              <a:t> </a:t>
            </a:r>
            <a:r>
              <a:rPr sz="1600" dirty="0">
                <a:latin typeface="Microsoft Sans Serif"/>
                <a:cs typeface="Microsoft Sans Serif"/>
              </a:rPr>
              <a:t>dos</a:t>
            </a:r>
            <a:r>
              <a:rPr sz="1600" spc="-10" dirty="0">
                <a:latin typeface="Microsoft Sans Serif"/>
                <a:cs typeface="Microsoft Sans Serif"/>
              </a:rPr>
              <a:t> </a:t>
            </a:r>
            <a:r>
              <a:rPr sz="1600" dirty="0">
                <a:latin typeface="Microsoft Sans Serif"/>
                <a:cs typeface="Microsoft Sans Serif"/>
              </a:rPr>
              <a:t>ingredientes</a:t>
            </a:r>
            <a:r>
              <a:rPr sz="1600" spc="-10"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forma</a:t>
            </a:r>
            <a:r>
              <a:rPr sz="1600" spc="10"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que</a:t>
            </a:r>
            <a:r>
              <a:rPr sz="1600" spc="-20"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fabrican,</a:t>
            </a:r>
            <a:r>
              <a:rPr sz="1600" spc="-5" dirty="0">
                <a:latin typeface="Microsoft Sans Serif"/>
                <a:cs typeface="Microsoft Sans Serif"/>
              </a:rPr>
              <a:t> </a:t>
            </a:r>
            <a:r>
              <a:rPr sz="1600" dirty="0">
                <a:latin typeface="Microsoft Sans Serif"/>
                <a:cs typeface="Microsoft Sans Serif"/>
              </a:rPr>
              <a:t>determinan los</a:t>
            </a:r>
            <a:r>
              <a:rPr sz="1600" spc="-25" dirty="0">
                <a:latin typeface="Microsoft Sans Serif"/>
                <a:cs typeface="Microsoft Sans Serif"/>
              </a:rPr>
              <a:t> </a:t>
            </a:r>
            <a:r>
              <a:rPr sz="1600" dirty="0">
                <a:latin typeface="Microsoft Sans Serif"/>
                <a:cs typeface="Microsoft Sans Serif"/>
              </a:rPr>
              <a:t>parámetros</a:t>
            </a:r>
            <a:r>
              <a:rPr sz="1600" spc="5"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spc="-25" dirty="0">
                <a:latin typeface="Microsoft Sans Serif"/>
                <a:cs typeface="Microsoft Sans Serif"/>
              </a:rPr>
              <a:t>la </a:t>
            </a:r>
            <a:r>
              <a:rPr sz="1600" dirty="0">
                <a:latin typeface="Microsoft Sans Serif"/>
                <a:cs typeface="Microsoft Sans Serif"/>
              </a:rPr>
              <a:t>rueda</a:t>
            </a:r>
            <a:r>
              <a:rPr sz="1600" spc="-10"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esmeril,</a:t>
            </a:r>
            <a:r>
              <a:rPr sz="1600" spc="-20" dirty="0">
                <a:latin typeface="Microsoft Sans Serif"/>
                <a:cs typeface="Microsoft Sans Serif"/>
              </a:rPr>
              <a:t> </a:t>
            </a:r>
            <a:r>
              <a:rPr sz="1600" dirty="0">
                <a:latin typeface="Microsoft Sans Serif"/>
                <a:cs typeface="Microsoft Sans Serif"/>
              </a:rPr>
              <a:t>que</a:t>
            </a:r>
            <a:r>
              <a:rPr sz="1600" spc="-15" dirty="0">
                <a:latin typeface="Microsoft Sans Serif"/>
                <a:cs typeface="Microsoft Sans Serif"/>
              </a:rPr>
              <a:t> </a:t>
            </a:r>
            <a:r>
              <a:rPr sz="1600" dirty="0">
                <a:latin typeface="Microsoft Sans Serif"/>
                <a:cs typeface="Microsoft Sans Serif"/>
              </a:rPr>
              <a:t>son</a:t>
            </a:r>
            <a:r>
              <a:rPr sz="1600" spc="-15"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spc="-10" dirty="0">
                <a:latin typeface="Microsoft Sans Serif"/>
                <a:cs typeface="Microsoft Sans Serif"/>
              </a:rPr>
              <a:t>siguientes:</a:t>
            </a:r>
            <a:endParaRPr sz="1600">
              <a:latin typeface="Microsoft Sans Serif"/>
              <a:cs typeface="Microsoft Sans Serif"/>
            </a:endParaRPr>
          </a:p>
        </p:txBody>
      </p:sp>
      <p:sp>
        <p:nvSpPr>
          <p:cNvPr id="4" name="object 4"/>
          <p:cNvSpPr txBox="1"/>
          <p:nvPr/>
        </p:nvSpPr>
        <p:spPr>
          <a:xfrm>
            <a:off x="78739" y="1643837"/>
            <a:ext cx="194945" cy="1245235"/>
          </a:xfrm>
          <a:prstGeom prst="rect">
            <a:avLst/>
          </a:prstGeom>
        </p:spPr>
        <p:txBody>
          <a:bodyPr vert="horz" wrap="square" lIns="0" tIns="12065" rIns="0" bIns="0" rtlCol="0">
            <a:spAutoFit/>
          </a:bodyPr>
          <a:lstStyle/>
          <a:p>
            <a:pPr marL="12700">
              <a:lnSpc>
                <a:spcPct val="100000"/>
              </a:lnSpc>
              <a:spcBef>
                <a:spcPts val="95"/>
              </a:spcBef>
            </a:pPr>
            <a:r>
              <a:rPr sz="1600" spc="-25" dirty="0">
                <a:latin typeface="Microsoft Sans Serif"/>
                <a:cs typeface="Microsoft Sans Serif"/>
              </a:rPr>
              <a:t>1.</a:t>
            </a:r>
            <a:endParaRPr sz="1600">
              <a:latin typeface="Microsoft Sans Serif"/>
              <a:cs typeface="Microsoft Sans Serif"/>
            </a:endParaRPr>
          </a:p>
          <a:p>
            <a:pPr marL="12700">
              <a:lnSpc>
                <a:spcPct val="100000"/>
              </a:lnSpc>
              <a:spcBef>
                <a:spcPts val="5"/>
              </a:spcBef>
            </a:pPr>
            <a:r>
              <a:rPr sz="1600" spc="-25" dirty="0">
                <a:latin typeface="Microsoft Sans Serif"/>
                <a:cs typeface="Microsoft Sans Serif"/>
              </a:rPr>
              <a:t>2.</a:t>
            </a:r>
            <a:endParaRPr sz="1600">
              <a:latin typeface="Microsoft Sans Serif"/>
              <a:cs typeface="Microsoft Sans Serif"/>
            </a:endParaRPr>
          </a:p>
          <a:p>
            <a:pPr marL="12700">
              <a:lnSpc>
                <a:spcPct val="100000"/>
              </a:lnSpc>
            </a:pPr>
            <a:r>
              <a:rPr sz="1600" spc="-25" dirty="0">
                <a:latin typeface="Microsoft Sans Serif"/>
                <a:cs typeface="Microsoft Sans Serif"/>
              </a:rPr>
              <a:t>3.</a:t>
            </a:r>
            <a:endParaRPr sz="1600">
              <a:latin typeface="Microsoft Sans Serif"/>
              <a:cs typeface="Microsoft Sans Serif"/>
            </a:endParaRPr>
          </a:p>
          <a:p>
            <a:pPr marL="12700">
              <a:lnSpc>
                <a:spcPct val="100000"/>
              </a:lnSpc>
            </a:pPr>
            <a:r>
              <a:rPr sz="1600" spc="-25" dirty="0">
                <a:latin typeface="Microsoft Sans Serif"/>
                <a:cs typeface="Microsoft Sans Serif"/>
              </a:rPr>
              <a:t>4.</a:t>
            </a:r>
            <a:endParaRPr sz="1600">
              <a:latin typeface="Microsoft Sans Serif"/>
              <a:cs typeface="Microsoft Sans Serif"/>
            </a:endParaRPr>
          </a:p>
          <a:p>
            <a:pPr marL="12700">
              <a:lnSpc>
                <a:spcPct val="100000"/>
              </a:lnSpc>
            </a:pPr>
            <a:r>
              <a:rPr sz="1600" spc="-25" dirty="0">
                <a:latin typeface="Microsoft Sans Serif"/>
                <a:cs typeface="Microsoft Sans Serif"/>
              </a:rPr>
              <a:t>5.</a:t>
            </a:r>
            <a:endParaRPr sz="1600">
              <a:latin typeface="Microsoft Sans Serif"/>
              <a:cs typeface="Microsoft Sans Serif"/>
            </a:endParaRPr>
          </a:p>
        </p:txBody>
      </p:sp>
      <p:sp>
        <p:nvSpPr>
          <p:cNvPr id="5" name="object 5"/>
          <p:cNvSpPr txBox="1"/>
          <p:nvPr/>
        </p:nvSpPr>
        <p:spPr>
          <a:xfrm>
            <a:off x="993444" y="1643837"/>
            <a:ext cx="2058035" cy="1245235"/>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Microsoft Sans Serif"/>
                <a:cs typeface="Microsoft Sans Serif"/>
              </a:rPr>
              <a:t>material</a:t>
            </a:r>
            <a:r>
              <a:rPr sz="1600" spc="-60" dirty="0">
                <a:latin typeface="Microsoft Sans Serif"/>
                <a:cs typeface="Microsoft Sans Serif"/>
              </a:rPr>
              <a:t> </a:t>
            </a:r>
            <a:r>
              <a:rPr sz="1600" spc="-10" dirty="0">
                <a:latin typeface="Microsoft Sans Serif"/>
                <a:cs typeface="Microsoft Sans Serif"/>
              </a:rPr>
              <a:t>abrasivo, </a:t>
            </a:r>
            <a:r>
              <a:rPr sz="1600" dirty="0">
                <a:latin typeface="Microsoft Sans Serif"/>
                <a:cs typeface="Microsoft Sans Serif"/>
              </a:rPr>
              <a:t>tamaño</a:t>
            </a:r>
            <a:r>
              <a:rPr sz="1600" spc="-30" dirty="0">
                <a:latin typeface="Microsoft Sans Serif"/>
                <a:cs typeface="Microsoft Sans Serif"/>
              </a:rPr>
              <a:t> </a:t>
            </a:r>
            <a:r>
              <a:rPr sz="1600" dirty="0">
                <a:latin typeface="Microsoft Sans Serif"/>
                <a:cs typeface="Microsoft Sans Serif"/>
              </a:rPr>
              <a:t>del</a:t>
            </a:r>
            <a:r>
              <a:rPr sz="1600" spc="-30" dirty="0">
                <a:latin typeface="Microsoft Sans Serif"/>
                <a:cs typeface="Microsoft Sans Serif"/>
              </a:rPr>
              <a:t> </a:t>
            </a:r>
            <a:r>
              <a:rPr sz="1600" spc="-10" dirty="0">
                <a:latin typeface="Microsoft Sans Serif"/>
                <a:cs typeface="Microsoft Sans Serif"/>
              </a:rPr>
              <a:t>grano, </a:t>
            </a:r>
            <a:r>
              <a:rPr sz="1600" dirty="0">
                <a:latin typeface="Microsoft Sans Serif"/>
                <a:cs typeface="Microsoft Sans Serif"/>
              </a:rPr>
              <a:t>material</a:t>
            </a:r>
            <a:r>
              <a:rPr sz="1600" spc="-70" dirty="0">
                <a:latin typeface="Microsoft Sans Serif"/>
                <a:cs typeface="Microsoft Sans Serif"/>
              </a:rPr>
              <a:t> </a:t>
            </a:r>
            <a:r>
              <a:rPr sz="1600" spc="-10" dirty="0">
                <a:latin typeface="Microsoft Sans Serif"/>
                <a:cs typeface="Microsoft Sans Serif"/>
              </a:rPr>
              <a:t>aglutinante, </a:t>
            </a:r>
            <a:r>
              <a:rPr sz="1600" dirty="0">
                <a:latin typeface="Microsoft Sans Serif"/>
                <a:cs typeface="Microsoft Sans Serif"/>
              </a:rPr>
              <a:t>grado</a:t>
            </a:r>
            <a:r>
              <a:rPr sz="1600" spc="-10"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rueda</a:t>
            </a:r>
            <a:r>
              <a:rPr sz="1600" spc="-10" dirty="0">
                <a:latin typeface="Microsoft Sans Serif"/>
                <a:cs typeface="Microsoft Sans Serif"/>
              </a:rPr>
              <a:t> </a:t>
            </a:r>
            <a:r>
              <a:rPr sz="1600" spc="-50" dirty="0">
                <a:latin typeface="Microsoft Sans Serif"/>
                <a:cs typeface="Microsoft Sans Serif"/>
              </a:rPr>
              <a:t>y </a:t>
            </a:r>
            <a:r>
              <a:rPr sz="1600" dirty="0">
                <a:latin typeface="Microsoft Sans Serif"/>
                <a:cs typeface="Microsoft Sans Serif"/>
              </a:rPr>
              <a:t>estructura</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35" dirty="0">
                <a:latin typeface="Microsoft Sans Serif"/>
                <a:cs typeface="Microsoft Sans Serif"/>
              </a:rPr>
              <a:t> </a:t>
            </a:r>
            <a:r>
              <a:rPr sz="1600" spc="-10" dirty="0">
                <a:latin typeface="Microsoft Sans Serif"/>
                <a:cs typeface="Microsoft Sans Serif"/>
              </a:rPr>
              <a:t>rueda.</a:t>
            </a:r>
            <a:endParaRPr sz="1600">
              <a:latin typeface="Microsoft Sans Serif"/>
              <a:cs typeface="Microsoft Sans Serif"/>
            </a:endParaRPr>
          </a:p>
        </p:txBody>
      </p:sp>
      <p:sp>
        <p:nvSpPr>
          <p:cNvPr id="6" name="object 6"/>
          <p:cNvSpPr txBox="1"/>
          <p:nvPr/>
        </p:nvSpPr>
        <p:spPr>
          <a:xfrm>
            <a:off x="51917" y="3107817"/>
            <a:ext cx="8660130" cy="3683635"/>
          </a:xfrm>
          <a:prstGeom prst="rect">
            <a:avLst/>
          </a:prstGeom>
        </p:spPr>
        <p:txBody>
          <a:bodyPr vert="horz" wrap="square" lIns="0" tIns="12065" rIns="0" bIns="0" rtlCol="0">
            <a:spAutoFit/>
          </a:bodyPr>
          <a:lstStyle/>
          <a:p>
            <a:pPr marL="39370" marR="32384">
              <a:lnSpc>
                <a:spcPct val="100000"/>
              </a:lnSpc>
              <a:spcBef>
                <a:spcPts val="95"/>
              </a:spcBef>
            </a:pPr>
            <a:r>
              <a:rPr sz="1600" dirty="0">
                <a:latin typeface="Microsoft Sans Serif"/>
                <a:cs typeface="Microsoft Sans Serif"/>
              </a:rPr>
              <a:t>Éstos</a:t>
            </a:r>
            <a:r>
              <a:rPr sz="1600" spc="-20" dirty="0">
                <a:latin typeface="Microsoft Sans Serif"/>
                <a:cs typeface="Microsoft Sans Serif"/>
              </a:rPr>
              <a:t> </a:t>
            </a:r>
            <a:r>
              <a:rPr sz="1600" dirty="0">
                <a:latin typeface="Microsoft Sans Serif"/>
                <a:cs typeface="Microsoft Sans Serif"/>
              </a:rPr>
              <a:t>son</a:t>
            </a:r>
            <a:r>
              <a:rPr sz="1600" spc="-25" dirty="0">
                <a:latin typeface="Microsoft Sans Serif"/>
                <a:cs typeface="Microsoft Sans Serif"/>
              </a:rPr>
              <a:t> </a:t>
            </a:r>
            <a:r>
              <a:rPr sz="1600" dirty="0">
                <a:latin typeface="Microsoft Sans Serif"/>
                <a:cs typeface="Microsoft Sans Serif"/>
              </a:rPr>
              <a:t>análogos</a:t>
            </a:r>
            <a:r>
              <a:rPr sz="1600" spc="-30" dirty="0">
                <a:latin typeface="Microsoft Sans Serif"/>
                <a:cs typeface="Microsoft Sans Serif"/>
              </a:rPr>
              <a:t> </a:t>
            </a:r>
            <a:r>
              <a:rPr sz="1600" dirty="0">
                <a:latin typeface="Microsoft Sans Serif"/>
                <a:cs typeface="Microsoft Sans Serif"/>
              </a:rPr>
              <a:t>al</a:t>
            </a:r>
            <a:r>
              <a:rPr sz="1600" spc="-15" dirty="0">
                <a:latin typeface="Microsoft Sans Serif"/>
                <a:cs typeface="Microsoft Sans Serif"/>
              </a:rPr>
              <a:t> </a:t>
            </a:r>
            <a:r>
              <a:rPr sz="1600" dirty="0">
                <a:latin typeface="Microsoft Sans Serif"/>
                <a:cs typeface="Microsoft Sans Serif"/>
              </a:rPr>
              <a:t>material</a:t>
            </a:r>
            <a:r>
              <a:rPr sz="1600" spc="-20" dirty="0">
                <a:latin typeface="Microsoft Sans Serif"/>
                <a:cs typeface="Microsoft Sans Serif"/>
              </a:rPr>
              <a:t> </a:t>
            </a:r>
            <a:r>
              <a:rPr sz="1600" dirty="0">
                <a:latin typeface="Microsoft Sans Serif"/>
                <a:cs typeface="Microsoft Sans Serif"/>
              </a:rPr>
              <a:t>y</a:t>
            </a:r>
            <a:r>
              <a:rPr sz="1600" spc="-20" dirty="0">
                <a:latin typeface="Microsoft Sans Serif"/>
                <a:cs typeface="Microsoft Sans Serif"/>
              </a:rPr>
              <a:t> </a:t>
            </a:r>
            <a:r>
              <a:rPr sz="1600" dirty="0">
                <a:latin typeface="Microsoft Sans Serif"/>
                <a:cs typeface="Microsoft Sans Serif"/>
              </a:rPr>
              <a:t>geometría</a:t>
            </a:r>
            <a:r>
              <a:rPr sz="1600" spc="10"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herramientas</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corte</a:t>
            </a:r>
            <a:r>
              <a:rPr sz="1600" spc="-15" dirty="0">
                <a:latin typeface="Microsoft Sans Serif"/>
                <a:cs typeface="Microsoft Sans Serif"/>
              </a:rPr>
              <a:t> </a:t>
            </a:r>
            <a:r>
              <a:rPr sz="1600" dirty="0">
                <a:latin typeface="Microsoft Sans Serif"/>
                <a:cs typeface="Microsoft Sans Serif"/>
              </a:rPr>
              <a:t>convencionales.</a:t>
            </a:r>
            <a:r>
              <a:rPr sz="1600" spc="360" dirty="0">
                <a:latin typeface="Microsoft Sans Serif"/>
                <a:cs typeface="Microsoft Sans Serif"/>
              </a:rPr>
              <a:t> </a:t>
            </a:r>
            <a:r>
              <a:rPr sz="1600" spc="-20" dirty="0">
                <a:latin typeface="Microsoft Sans Serif"/>
                <a:cs typeface="Microsoft Sans Serif"/>
              </a:rPr>
              <a:t>Para </a:t>
            </a:r>
            <a:r>
              <a:rPr sz="1600" dirty="0">
                <a:latin typeface="Microsoft Sans Serif"/>
                <a:cs typeface="Microsoft Sans Serif"/>
              </a:rPr>
              <a:t>lograr</a:t>
            </a:r>
            <a:r>
              <a:rPr sz="1600" spc="-10" dirty="0">
                <a:latin typeface="Microsoft Sans Serif"/>
                <a:cs typeface="Microsoft Sans Serif"/>
              </a:rPr>
              <a:t> </a:t>
            </a:r>
            <a:r>
              <a:rPr sz="1600" dirty="0">
                <a:latin typeface="Microsoft Sans Serif"/>
                <a:cs typeface="Microsoft Sans Serif"/>
              </a:rPr>
              <a:t>el</a:t>
            </a:r>
            <a:r>
              <a:rPr sz="1600" spc="-15" dirty="0">
                <a:latin typeface="Microsoft Sans Serif"/>
                <a:cs typeface="Microsoft Sans Serif"/>
              </a:rPr>
              <a:t> </a:t>
            </a:r>
            <a:r>
              <a:rPr sz="1600" dirty="0">
                <a:latin typeface="Microsoft Sans Serif"/>
                <a:cs typeface="Microsoft Sans Serif"/>
              </a:rPr>
              <a:t>desempeño</a:t>
            </a:r>
            <a:r>
              <a:rPr sz="1600" spc="-20" dirty="0">
                <a:latin typeface="Microsoft Sans Serif"/>
                <a:cs typeface="Microsoft Sans Serif"/>
              </a:rPr>
              <a:t> </a:t>
            </a:r>
            <a:r>
              <a:rPr sz="1600" dirty="0">
                <a:latin typeface="Microsoft Sans Serif"/>
                <a:cs typeface="Microsoft Sans Serif"/>
              </a:rPr>
              <a:t>deseado</a:t>
            </a:r>
            <a:r>
              <a:rPr sz="1600" spc="-15"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una</a:t>
            </a:r>
            <a:r>
              <a:rPr sz="1600" spc="-10" dirty="0">
                <a:latin typeface="Microsoft Sans Serif"/>
                <a:cs typeface="Microsoft Sans Serif"/>
              </a:rPr>
              <a:t> </a:t>
            </a:r>
            <a:r>
              <a:rPr sz="1600" dirty="0">
                <a:latin typeface="Microsoft Sans Serif"/>
                <a:cs typeface="Microsoft Sans Serif"/>
              </a:rPr>
              <a:t>aplicación</a:t>
            </a:r>
            <a:r>
              <a:rPr sz="1600" spc="-35" dirty="0">
                <a:latin typeface="Microsoft Sans Serif"/>
                <a:cs typeface="Microsoft Sans Serif"/>
              </a:rPr>
              <a:t> </a:t>
            </a:r>
            <a:r>
              <a:rPr sz="1600" dirty="0">
                <a:latin typeface="Microsoft Sans Serif"/>
                <a:cs typeface="Microsoft Sans Serif"/>
              </a:rPr>
              <a:t>dada,</a:t>
            </a:r>
            <a:r>
              <a:rPr sz="1600" spc="-5" dirty="0">
                <a:latin typeface="Microsoft Sans Serif"/>
                <a:cs typeface="Microsoft Sans Serif"/>
              </a:rPr>
              <a:t> </a:t>
            </a:r>
            <a:r>
              <a:rPr sz="1600" dirty="0">
                <a:latin typeface="Microsoft Sans Serif"/>
                <a:cs typeface="Microsoft Sans Serif"/>
              </a:rPr>
              <a:t>debe</a:t>
            </a:r>
            <a:r>
              <a:rPr sz="1600" spc="-20" dirty="0">
                <a:latin typeface="Microsoft Sans Serif"/>
                <a:cs typeface="Microsoft Sans Serif"/>
              </a:rPr>
              <a:t> </a:t>
            </a:r>
            <a:r>
              <a:rPr sz="1600" spc="-10" dirty="0">
                <a:latin typeface="Microsoft Sans Serif"/>
                <a:cs typeface="Microsoft Sans Serif"/>
              </a:rPr>
              <a:t>seleccionarse</a:t>
            </a:r>
            <a:r>
              <a:rPr sz="1600" spc="-35" dirty="0">
                <a:latin typeface="Microsoft Sans Serif"/>
                <a:cs typeface="Microsoft Sans Serif"/>
              </a:rPr>
              <a:t> </a:t>
            </a:r>
            <a:r>
              <a:rPr sz="1600" dirty="0">
                <a:latin typeface="Microsoft Sans Serif"/>
                <a:cs typeface="Microsoft Sans Serif"/>
              </a:rPr>
              <a:t>cada</a:t>
            </a:r>
            <a:r>
              <a:rPr sz="1600" spc="-20" dirty="0">
                <a:latin typeface="Microsoft Sans Serif"/>
                <a:cs typeface="Microsoft Sans Serif"/>
              </a:rPr>
              <a:t> </a:t>
            </a:r>
            <a:r>
              <a:rPr sz="1600" spc="-10" dirty="0">
                <a:latin typeface="Microsoft Sans Serif"/>
                <a:cs typeface="Microsoft Sans Serif"/>
              </a:rPr>
              <a:t>parámetro cuidadosamente.</a:t>
            </a:r>
            <a:endParaRPr sz="1600">
              <a:latin typeface="Microsoft Sans Serif"/>
              <a:cs typeface="Microsoft Sans Serif"/>
            </a:endParaRPr>
          </a:p>
          <a:p>
            <a:pPr marL="12700" marR="106680">
              <a:lnSpc>
                <a:spcPct val="100000"/>
              </a:lnSpc>
              <a:spcBef>
                <a:spcPts val="480"/>
              </a:spcBef>
            </a:pPr>
            <a:r>
              <a:rPr sz="1800" dirty="0">
                <a:latin typeface="Microsoft Sans Serif"/>
                <a:cs typeface="Microsoft Sans Serif"/>
              </a:rPr>
              <a:t>Material</a:t>
            </a:r>
            <a:r>
              <a:rPr sz="1800" spc="-30" dirty="0">
                <a:latin typeface="Microsoft Sans Serif"/>
                <a:cs typeface="Microsoft Sans Serif"/>
              </a:rPr>
              <a:t> </a:t>
            </a:r>
            <a:r>
              <a:rPr sz="1800" dirty="0">
                <a:latin typeface="Microsoft Sans Serif"/>
                <a:cs typeface="Microsoft Sans Serif"/>
              </a:rPr>
              <a:t>abrasivo.</a:t>
            </a:r>
            <a:r>
              <a:rPr sz="1800" spc="-25" dirty="0">
                <a:latin typeface="Microsoft Sans Serif"/>
                <a:cs typeface="Microsoft Sans Serif"/>
              </a:rPr>
              <a:t> </a:t>
            </a:r>
            <a:r>
              <a:rPr sz="1800" dirty="0">
                <a:latin typeface="Microsoft Sans Serif"/>
                <a:cs typeface="Microsoft Sans Serif"/>
              </a:rPr>
              <a:t>Los</a:t>
            </a:r>
            <a:r>
              <a:rPr sz="1800" spc="-35" dirty="0">
                <a:latin typeface="Microsoft Sans Serif"/>
                <a:cs typeface="Microsoft Sans Serif"/>
              </a:rPr>
              <a:t> </a:t>
            </a:r>
            <a:r>
              <a:rPr sz="1800" dirty="0">
                <a:latin typeface="Microsoft Sans Serif"/>
                <a:cs typeface="Microsoft Sans Serif"/>
              </a:rPr>
              <a:t>diferentes</a:t>
            </a:r>
            <a:r>
              <a:rPr sz="1800" spc="-25" dirty="0">
                <a:latin typeface="Microsoft Sans Serif"/>
                <a:cs typeface="Microsoft Sans Serif"/>
              </a:rPr>
              <a:t> </a:t>
            </a:r>
            <a:r>
              <a:rPr sz="1800" dirty="0">
                <a:latin typeface="Microsoft Sans Serif"/>
                <a:cs typeface="Microsoft Sans Serif"/>
              </a:rPr>
              <a:t>materiales</a:t>
            </a:r>
            <a:r>
              <a:rPr sz="1800" spc="-15" dirty="0">
                <a:latin typeface="Microsoft Sans Serif"/>
                <a:cs typeface="Microsoft Sans Serif"/>
              </a:rPr>
              <a:t> </a:t>
            </a:r>
            <a:r>
              <a:rPr sz="1800" dirty="0">
                <a:latin typeface="Microsoft Sans Serif"/>
                <a:cs typeface="Microsoft Sans Serif"/>
              </a:rPr>
              <a:t>abrasivos</a:t>
            </a:r>
            <a:r>
              <a:rPr sz="1800" spc="-25" dirty="0">
                <a:latin typeface="Microsoft Sans Serif"/>
                <a:cs typeface="Microsoft Sans Serif"/>
              </a:rPr>
              <a:t> </a:t>
            </a:r>
            <a:r>
              <a:rPr sz="1800" dirty="0">
                <a:latin typeface="Microsoft Sans Serif"/>
                <a:cs typeface="Microsoft Sans Serif"/>
              </a:rPr>
              <a:t>se</a:t>
            </a:r>
            <a:r>
              <a:rPr sz="1800" spc="-40" dirty="0">
                <a:latin typeface="Microsoft Sans Serif"/>
                <a:cs typeface="Microsoft Sans Serif"/>
              </a:rPr>
              <a:t> </a:t>
            </a:r>
            <a:r>
              <a:rPr sz="1800" dirty="0">
                <a:latin typeface="Microsoft Sans Serif"/>
                <a:cs typeface="Microsoft Sans Serif"/>
              </a:rPr>
              <a:t>adecuan</a:t>
            </a:r>
            <a:r>
              <a:rPr sz="1800" spc="-15" dirty="0">
                <a:latin typeface="Microsoft Sans Serif"/>
                <a:cs typeface="Microsoft Sans Serif"/>
              </a:rPr>
              <a:t> </a:t>
            </a:r>
            <a:r>
              <a:rPr sz="1800" dirty="0">
                <a:latin typeface="Microsoft Sans Serif"/>
                <a:cs typeface="Microsoft Sans Serif"/>
              </a:rPr>
              <a:t>para</a:t>
            </a:r>
            <a:r>
              <a:rPr sz="1800" spc="-45" dirty="0">
                <a:latin typeface="Microsoft Sans Serif"/>
                <a:cs typeface="Microsoft Sans Serif"/>
              </a:rPr>
              <a:t> </a:t>
            </a:r>
            <a:r>
              <a:rPr sz="1800" spc="-10" dirty="0">
                <a:latin typeface="Microsoft Sans Serif"/>
                <a:cs typeface="Microsoft Sans Serif"/>
              </a:rPr>
              <a:t>esmerilar </a:t>
            </a:r>
            <a:r>
              <a:rPr sz="1800" dirty="0">
                <a:latin typeface="Microsoft Sans Serif"/>
                <a:cs typeface="Microsoft Sans Serif"/>
              </a:rPr>
              <a:t>diferentes</a:t>
            </a:r>
            <a:r>
              <a:rPr sz="1800" spc="-20" dirty="0">
                <a:latin typeface="Microsoft Sans Serif"/>
                <a:cs typeface="Microsoft Sans Serif"/>
              </a:rPr>
              <a:t> </a:t>
            </a:r>
            <a:r>
              <a:rPr sz="1800" dirty="0">
                <a:latin typeface="Microsoft Sans Serif"/>
                <a:cs typeface="Microsoft Sans Serif"/>
              </a:rPr>
              <a:t>materiales</a:t>
            </a:r>
            <a:r>
              <a:rPr sz="1800" spc="-1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trabajo.</a:t>
            </a:r>
            <a:r>
              <a:rPr sz="1800" spc="-30"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propiedades</a:t>
            </a:r>
            <a:r>
              <a:rPr sz="1800" spc="-15" dirty="0">
                <a:latin typeface="Microsoft Sans Serif"/>
                <a:cs typeface="Microsoft Sans Serif"/>
              </a:rPr>
              <a:t> </a:t>
            </a:r>
            <a:r>
              <a:rPr sz="1800" dirty="0">
                <a:latin typeface="Microsoft Sans Serif"/>
                <a:cs typeface="Microsoft Sans Serif"/>
              </a:rPr>
              <a:t>generales</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un</a:t>
            </a:r>
            <a:r>
              <a:rPr sz="1800" spc="-40" dirty="0">
                <a:latin typeface="Microsoft Sans Serif"/>
                <a:cs typeface="Microsoft Sans Serif"/>
              </a:rPr>
              <a:t> </a:t>
            </a:r>
            <a:r>
              <a:rPr sz="1800" dirty="0">
                <a:latin typeface="Microsoft Sans Serif"/>
                <a:cs typeface="Microsoft Sans Serif"/>
              </a:rPr>
              <a:t>material</a:t>
            </a:r>
            <a:r>
              <a:rPr sz="1800" spc="-20" dirty="0">
                <a:latin typeface="Microsoft Sans Serif"/>
                <a:cs typeface="Microsoft Sans Serif"/>
              </a:rPr>
              <a:t> </a:t>
            </a:r>
            <a:r>
              <a:rPr sz="1800" spc="-10" dirty="0">
                <a:latin typeface="Microsoft Sans Serif"/>
                <a:cs typeface="Microsoft Sans Serif"/>
              </a:rPr>
              <a:t>abrasivo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ruedas</a:t>
            </a:r>
            <a:r>
              <a:rPr sz="1800" spc="-1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esmeril</a:t>
            </a:r>
            <a:r>
              <a:rPr sz="1800" spc="-25" dirty="0">
                <a:latin typeface="Microsoft Sans Serif"/>
                <a:cs typeface="Microsoft Sans Serif"/>
              </a:rPr>
              <a:t> </a:t>
            </a:r>
            <a:r>
              <a:rPr sz="1800" dirty="0">
                <a:latin typeface="Microsoft Sans Serif"/>
                <a:cs typeface="Microsoft Sans Serif"/>
              </a:rPr>
              <a:t>incluyen</a:t>
            </a:r>
            <a:r>
              <a:rPr sz="1800" spc="10" dirty="0">
                <a:latin typeface="Microsoft Sans Serif"/>
                <a:cs typeface="Microsoft Sans Serif"/>
              </a:rPr>
              <a:t> </a:t>
            </a:r>
            <a:r>
              <a:rPr sz="1800" dirty="0">
                <a:latin typeface="Microsoft Sans Serif"/>
                <a:cs typeface="Microsoft Sans Serif"/>
              </a:rPr>
              <a:t>alta</a:t>
            </a:r>
            <a:r>
              <a:rPr sz="1800" spc="-25" dirty="0">
                <a:latin typeface="Microsoft Sans Serif"/>
                <a:cs typeface="Microsoft Sans Serif"/>
              </a:rPr>
              <a:t> </a:t>
            </a:r>
            <a:r>
              <a:rPr sz="1800" dirty="0">
                <a:latin typeface="Microsoft Sans Serif"/>
                <a:cs typeface="Microsoft Sans Serif"/>
              </a:rPr>
              <a:t>dureza,</a:t>
            </a:r>
            <a:r>
              <a:rPr sz="1800" spc="-10" dirty="0">
                <a:latin typeface="Microsoft Sans Serif"/>
                <a:cs typeface="Microsoft Sans Serif"/>
              </a:rPr>
              <a:t> </a:t>
            </a:r>
            <a:r>
              <a:rPr sz="1800" dirty="0">
                <a:latin typeface="Microsoft Sans Serif"/>
                <a:cs typeface="Microsoft Sans Serif"/>
              </a:rPr>
              <a:t>resistencia</a:t>
            </a:r>
            <a:r>
              <a:rPr sz="1800" spc="-20" dirty="0">
                <a:latin typeface="Microsoft Sans Serif"/>
                <a:cs typeface="Microsoft Sans Serif"/>
              </a:rPr>
              <a:t> </a:t>
            </a:r>
            <a:r>
              <a:rPr sz="1800" dirty="0">
                <a:latin typeface="Microsoft Sans Serif"/>
                <a:cs typeface="Microsoft Sans Serif"/>
              </a:rPr>
              <a:t>al</a:t>
            </a:r>
            <a:r>
              <a:rPr sz="1800" spc="-25" dirty="0">
                <a:latin typeface="Microsoft Sans Serif"/>
                <a:cs typeface="Microsoft Sans Serif"/>
              </a:rPr>
              <a:t> </a:t>
            </a:r>
            <a:r>
              <a:rPr sz="1800" dirty="0">
                <a:latin typeface="Microsoft Sans Serif"/>
                <a:cs typeface="Microsoft Sans Serif"/>
              </a:rPr>
              <a:t>desgaste,</a:t>
            </a:r>
            <a:r>
              <a:rPr sz="1800" spc="-20" dirty="0">
                <a:latin typeface="Microsoft Sans Serif"/>
                <a:cs typeface="Microsoft Sans Serif"/>
              </a:rPr>
              <a:t> </a:t>
            </a:r>
            <a:r>
              <a:rPr sz="1800" dirty="0">
                <a:latin typeface="Microsoft Sans Serif"/>
                <a:cs typeface="Microsoft Sans Serif"/>
              </a:rPr>
              <a:t>tenacidad</a:t>
            </a:r>
            <a:r>
              <a:rPr sz="1800" spc="-10" dirty="0">
                <a:latin typeface="Microsoft Sans Serif"/>
                <a:cs typeface="Microsoft Sans Serif"/>
              </a:rPr>
              <a:t> </a:t>
            </a:r>
            <a:r>
              <a:rPr sz="1800" spc="-50" dirty="0">
                <a:latin typeface="Microsoft Sans Serif"/>
                <a:cs typeface="Microsoft Sans Serif"/>
              </a:rPr>
              <a:t>y </a:t>
            </a:r>
            <a:r>
              <a:rPr sz="1800" spc="-10" dirty="0">
                <a:latin typeface="Microsoft Sans Serif"/>
                <a:cs typeface="Microsoft Sans Serif"/>
              </a:rPr>
              <a:t>fragilidad.</a:t>
            </a:r>
            <a:endParaRPr sz="1800">
              <a:latin typeface="Microsoft Sans Serif"/>
              <a:cs typeface="Microsoft Sans Serif"/>
            </a:endParaRPr>
          </a:p>
          <a:p>
            <a:pPr marL="12700" marR="5080">
              <a:lnSpc>
                <a:spcPct val="100000"/>
              </a:lnSpc>
              <a:spcBef>
                <a:spcPts val="960"/>
              </a:spcBef>
            </a:pP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dureza,</a:t>
            </a:r>
            <a:r>
              <a:rPr sz="1800" spc="-1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resistencia</a:t>
            </a:r>
            <a:r>
              <a:rPr sz="1800" spc="-10" dirty="0">
                <a:latin typeface="Microsoft Sans Serif"/>
                <a:cs typeface="Microsoft Sans Serif"/>
              </a:rPr>
              <a:t> </a:t>
            </a:r>
            <a:r>
              <a:rPr sz="1800" dirty="0">
                <a:latin typeface="Microsoft Sans Serif"/>
                <a:cs typeface="Microsoft Sans Serif"/>
              </a:rPr>
              <a:t>y</a:t>
            </a:r>
            <a:r>
              <a:rPr sz="1800" spc="-3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tenacidad</a:t>
            </a:r>
            <a:r>
              <a:rPr sz="1800" spc="-15" dirty="0">
                <a:latin typeface="Microsoft Sans Serif"/>
                <a:cs typeface="Microsoft Sans Serif"/>
              </a:rPr>
              <a:t> </a:t>
            </a:r>
            <a:r>
              <a:rPr sz="1800" dirty="0">
                <a:latin typeface="Microsoft Sans Serif"/>
                <a:cs typeface="Microsoft Sans Serif"/>
              </a:rPr>
              <a:t>son</a:t>
            </a:r>
            <a:r>
              <a:rPr sz="1800" spc="-20" dirty="0">
                <a:latin typeface="Microsoft Sans Serif"/>
                <a:cs typeface="Microsoft Sans Serif"/>
              </a:rPr>
              <a:t> </a:t>
            </a:r>
            <a:r>
              <a:rPr sz="1800" dirty="0">
                <a:latin typeface="Microsoft Sans Serif"/>
                <a:cs typeface="Microsoft Sans Serif"/>
              </a:rPr>
              <a:t>propiedades</a:t>
            </a:r>
            <a:r>
              <a:rPr sz="1800" spc="-10" dirty="0">
                <a:latin typeface="Microsoft Sans Serif"/>
                <a:cs typeface="Microsoft Sans Serif"/>
              </a:rPr>
              <a:t> </a:t>
            </a:r>
            <a:r>
              <a:rPr sz="1800" dirty="0">
                <a:latin typeface="Microsoft Sans Serif"/>
                <a:cs typeface="Microsoft Sans Serif"/>
              </a:rPr>
              <a:t>convenientes para</a:t>
            </a:r>
            <a:r>
              <a:rPr sz="1800" spc="-20" dirty="0">
                <a:latin typeface="Microsoft Sans Serif"/>
                <a:cs typeface="Microsoft Sans Serif"/>
              </a:rPr>
              <a:t> </a:t>
            </a:r>
            <a:r>
              <a:rPr sz="1800" spc="-10" dirty="0">
                <a:latin typeface="Microsoft Sans Serif"/>
                <a:cs typeface="Microsoft Sans Serif"/>
              </a:rPr>
              <a:t>cualquier </a:t>
            </a:r>
            <a:r>
              <a:rPr sz="1800" dirty="0">
                <a:latin typeface="Microsoft Sans Serif"/>
                <a:cs typeface="Microsoft Sans Serif"/>
              </a:rPr>
              <a:t>material</a:t>
            </a:r>
            <a:r>
              <a:rPr sz="1800" spc="-2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La</a:t>
            </a:r>
            <a:r>
              <a:rPr sz="1800" spc="-40" dirty="0">
                <a:latin typeface="Microsoft Sans Serif"/>
                <a:cs typeface="Microsoft Sans Serif"/>
              </a:rPr>
              <a:t> </a:t>
            </a:r>
            <a:r>
              <a:rPr sz="1800" dirty="0">
                <a:latin typeface="Microsoft Sans Serif"/>
                <a:cs typeface="Microsoft Sans Serif"/>
              </a:rPr>
              <a:t>fragilidad</a:t>
            </a:r>
            <a:r>
              <a:rPr sz="1800" spc="-15" dirty="0">
                <a:latin typeface="Microsoft Sans Serif"/>
                <a:cs typeface="Microsoft Sans Serif"/>
              </a:rPr>
              <a:t> </a:t>
            </a:r>
            <a:r>
              <a:rPr sz="1800" dirty="0">
                <a:latin typeface="Microsoft Sans Serif"/>
                <a:cs typeface="Microsoft Sans Serif"/>
              </a:rPr>
              <a:t>(friability)</a:t>
            </a:r>
            <a:r>
              <a:rPr sz="1800" spc="10"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refiere</a:t>
            </a:r>
            <a:r>
              <a:rPr sz="1800" spc="-25" dirty="0">
                <a:latin typeface="Microsoft Sans Serif"/>
                <a:cs typeface="Microsoft Sans Serif"/>
              </a:rPr>
              <a:t> </a:t>
            </a:r>
            <a:r>
              <a:rPr sz="1800" dirty="0">
                <a:latin typeface="Microsoft Sans Serif"/>
                <a:cs typeface="Microsoft Sans Serif"/>
              </a:rPr>
              <a:t>a</a:t>
            </a:r>
            <a:r>
              <a:rPr sz="1800" spc="-3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capacidad</a:t>
            </a:r>
            <a:r>
              <a:rPr sz="1800" spc="-1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material</a:t>
            </a:r>
            <a:r>
              <a:rPr sz="1800" spc="-10" dirty="0">
                <a:latin typeface="Microsoft Sans Serif"/>
                <a:cs typeface="Microsoft Sans Serif"/>
              </a:rPr>
              <a:t> </a:t>
            </a:r>
            <a:r>
              <a:rPr sz="1800" dirty="0">
                <a:latin typeface="Microsoft Sans Serif"/>
                <a:cs typeface="Microsoft Sans Serif"/>
              </a:rPr>
              <a:t>abrasivo</a:t>
            </a:r>
            <a:r>
              <a:rPr sz="1800" spc="-10"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fracturarse</a:t>
            </a:r>
            <a:r>
              <a:rPr sz="1800" spc="-5" dirty="0">
                <a:latin typeface="Microsoft Sans Serif"/>
                <a:cs typeface="Microsoft Sans Serif"/>
              </a:rPr>
              <a:t> </a:t>
            </a:r>
            <a:r>
              <a:rPr sz="1800" dirty="0">
                <a:latin typeface="Microsoft Sans Serif"/>
                <a:cs typeface="Microsoft Sans Serif"/>
              </a:rPr>
              <a:t>cuando</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filo</a:t>
            </a:r>
            <a:r>
              <a:rPr sz="1800" spc="-10" dirty="0">
                <a:latin typeface="Microsoft Sans Serif"/>
                <a:cs typeface="Microsoft Sans Serif"/>
              </a:rPr>
              <a:t> </a:t>
            </a:r>
            <a:r>
              <a:rPr sz="1800" dirty="0">
                <a:latin typeface="Microsoft Sans Serif"/>
                <a:cs typeface="Microsoft Sans Serif"/>
              </a:rPr>
              <a:t>cortante</a:t>
            </a:r>
            <a:r>
              <a:rPr sz="1800" spc="-20"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grano</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spc="-10" dirty="0">
                <a:latin typeface="Microsoft Sans Serif"/>
                <a:cs typeface="Microsoft Sans Serif"/>
              </a:rPr>
              <a:t>desgasta, </a:t>
            </a:r>
            <a:r>
              <a:rPr sz="1800" dirty="0">
                <a:latin typeface="Microsoft Sans Serif"/>
                <a:cs typeface="Microsoft Sans Serif"/>
              </a:rPr>
              <a:t>exponiendo</a:t>
            </a:r>
            <a:r>
              <a:rPr sz="1800" spc="25" dirty="0">
                <a:latin typeface="Microsoft Sans Serif"/>
                <a:cs typeface="Microsoft Sans Serif"/>
              </a:rPr>
              <a:t> </a:t>
            </a:r>
            <a:r>
              <a:rPr sz="1800" dirty="0">
                <a:latin typeface="Microsoft Sans Serif"/>
                <a:cs typeface="Microsoft Sans Serif"/>
              </a:rPr>
              <a:t>así</a:t>
            </a:r>
            <a:r>
              <a:rPr sz="1800" spc="-2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nuevo</a:t>
            </a:r>
            <a:r>
              <a:rPr sz="1800" spc="-10" dirty="0">
                <a:latin typeface="Microsoft Sans Serif"/>
                <a:cs typeface="Microsoft Sans Serif"/>
              </a:rPr>
              <a:t> </a:t>
            </a:r>
            <a:r>
              <a:rPr sz="1800" dirty="0">
                <a:latin typeface="Microsoft Sans Serif"/>
                <a:cs typeface="Microsoft Sans Serif"/>
              </a:rPr>
              <a:t>filo</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corte.</a:t>
            </a:r>
            <a:r>
              <a:rPr sz="1800" spc="-95" dirty="0">
                <a:latin typeface="Microsoft Sans Serif"/>
                <a:cs typeface="Microsoft Sans Serif"/>
              </a:rPr>
              <a:t> </a:t>
            </a:r>
            <a:r>
              <a:rPr sz="1800" dirty="0">
                <a:latin typeface="Microsoft Sans Serif"/>
                <a:cs typeface="Microsoft Sans Serif"/>
              </a:rPr>
              <a:t>A</a:t>
            </a:r>
            <a:r>
              <a:rPr sz="1800" spc="-110" dirty="0">
                <a:latin typeface="Microsoft Sans Serif"/>
                <a:cs typeface="Microsoft Sans Serif"/>
              </a:rPr>
              <a:t> </a:t>
            </a:r>
            <a:r>
              <a:rPr sz="1800" dirty="0">
                <a:latin typeface="Microsoft Sans Serif"/>
                <a:cs typeface="Microsoft Sans Serif"/>
              </a:rPr>
              <a:t>continuación</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describen</a:t>
            </a:r>
            <a:r>
              <a:rPr sz="1800" spc="10" dirty="0">
                <a:latin typeface="Microsoft Sans Serif"/>
                <a:cs typeface="Microsoft Sans Serif"/>
              </a:rPr>
              <a:t> </a:t>
            </a:r>
            <a:r>
              <a:rPr sz="1800" dirty="0">
                <a:latin typeface="Microsoft Sans Serif"/>
                <a:cs typeface="Microsoft Sans Serif"/>
              </a:rPr>
              <a:t>los</a:t>
            </a:r>
            <a:r>
              <a:rPr sz="1800" spc="-15" dirty="0">
                <a:latin typeface="Microsoft Sans Serif"/>
                <a:cs typeface="Microsoft Sans Serif"/>
              </a:rPr>
              <a:t> </a:t>
            </a:r>
            <a:r>
              <a:rPr sz="1800" spc="-10" dirty="0">
                <a:latin typeface="Microsoft Sans Serif"/>
                <a:cs typeface="Microsoft Sans Serif"/>
              </a:rPr>
              <a:t>materiales </a:t>
            </a:r>
            <a:r>
              <a:rPr sz="1800" dirty="0">
                <a:latin typeface="Microsoft Sans Serif"/>
                <a:cs typeface="Microsoft Sans Serif"/>
              </a:rPr>
              <a:t>abrasivos</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mayor</a:t>
            </a:r>
            <a:r>
              <a:rPr sz="1800" spc="-10" dirty="0">
                <a:latin typeface="Microsoft Sans Serif"/>
                <a:cs typeface="Microsoft Sans Serif"/>
              </a:rPr>
              <a:t> </a:t>
            </a:r>
            <a:r>
              <a:rPr sz="1800" dirty="0">
                <a:latin typeface="Microsoft Sans Serif"/>
                <a:cs typeface="Microsoft Sans Serif"/>
              </a:rPr>
              <a:t>importancia</a:t>
            </a:r>
            <a:r>
              <a:rPr sz="1800" spc="-10" dirty="0">
                <a:latin typeface="Microsoft Sans Serif"/>
                <a:cs typeface="Microsoft Sans Serif"/>
              </a:rPr>
              <a:t> </a:t>
            </a:r>
            <a:r>
              <a:rPr sz="1800" dirty="0">
                <a:latin typeface="Microsoft Sans Serif"/>
                <a:cs typeface="Microsoft Sans Serif"/>
              </a:rPr>
              <a:t>comercial</a:t>
            </a:r>
            <a:r>
              <a:rPr sz="1800" spc="-20"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actualidad,</a:t>
            </a:r>
            <a:r>
              <a:rPr sz="1800" spc="-10"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sus</a:t>
            </a:r>
            <a:r>
              <a:rPr sz="1800" spc="-30" dirty="0">
                <a:latin typeface="Microsoft Sans Serif"/>
                <a:cs typeface="Microsoft Sans Serif"/>
              </a:rPr>
              <a:t> </a:t>
            </a:r>
            <a:r>
              <a:rPr sz="1800" dirty="0">
                <a:latin typeface="Microsoft Sans Serif"/>
                <a:cs typeface="Microsoft Sans Serif"/>
              </a:rPr>
              <a:t>valores</a:t>
            </a:r>
            <a:r>
              <a:rPr sz="1800" spc="-20" dirty="0">
                <a:latin typeface="Microsoft Sans Serif"/>
                <a:cs typeface="Microsoft Sans Serif"/>
              </a:rPr>
              <a:t> </a:t>
            </a:r>
            <a:r>
              <a:rPr sz="1800" dirty="0">
                <a:latin typeface="Microsoft Sans Serif"/>
                <a:cs typeface="Microsoft Sans Serif"/>
              </a:rPr>
              <a:t>relativos</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dureza</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presentan en la</a:t>
            </a:r>
            <a:r>
              <a:rPr sz="1800" spc="-15" dirty="0">
                <a:latin typeface="Microsoft Sans Serif"/>
                <a:cs typeface="Microsoft Sans Serif"/>
              </a:rPr>
              <a:t> </a:t>
            </a:r>
            <a:r>
              <a:rPr sz="1800" spc="-20" dirty="0">
                <a:latin typeface="Microsoft Sans Serif"/>
                <a:cs typeface="Microsoft Sans Serif"/>
              </a:rPr>
              <a:t>tabla</a:t>
            </a:r>
            <a:endParaRPr sz="1800">
              <a:latin typeface="Microsoft Sans Serif"/>
              <a:cs typeface="Microsoft Sans Serif"/>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1800" u="none" dirty="0"/>
              <a:t>Óxido</a:t>
            </a:r>
            <a:r>
              <a:rPr sz="1800" u="none" spc="-10" dirty="0"/>
              <a:t> </a:t>
            </a:r>
            <a:r>
              <a:rPr sz="1800" u="none" dirty="0"/>
              <a:t>de</a:t>
            </a:r>
            <a:r>
              <a:rPr sz="1800" u="none" spc="-10" dirty="0"/>
              <a:t> </a:t>
            </a:r>
            <a:r>
              <a:rPr sz="1800" u="none" dirty="0"/>
              <a:t>aluminio (Al203).</a:t>
            </a:r>
            <a:r>
              <a:rPr sz="1800" u="none" spc="-10" dirty="0"/>
              <a:t> </a:t>
            </a:r>
            <a:r>
              <a:rPr sz="1800" u="none" dirty="0"/>
              <a:t>Éste</a:t>
            </a:r>
            <a:r>
              <a:rPr sz="1800" u="none" spc="-20" dirty="0"/>
              <a:t> </a:t>
            </a:r>
            <a:r>
              <a:rPr sz="1800" u="none" dirty="0"/>
              <a:t>es</a:t>
            </a:r>
            <a:r>
              <a:rPr sz="1800" u="none" spc="-15" dirty="0"/>
              <a:t> </a:t>
            </a:r>
            <a:r>
              <a:rPr sz="1800" u="none" dirty="0"/>
              <a:t>el</a:t>
            </a:r>
            <a:r>
              <a:rPr sz="1800" u="none" spc="-25" dirty="0"/>
              <a:t> </a:t>
            </a:r>
            <a:r>
              <a:rPr sz="1800" u="none" dirty="0"/>
              <a:t>material</a:t>
            </a:r>
            <a:r>
              <a:rPr sz="1800" u="none" spc="-10" dirty="0"/>
              <a:t> </a:t>
            </a:r>
            <a:r>
              <a:rPr sz="1800" u="none" dirty="0"/>
              <a:t>abrasivo</a:t>
            </a:r>
            <a:r>
              <a:rPr sz="1800" u="none" spc="5" dirty="0"/>
              <a:t> </a:t>
            </a:r>
            <a:r>
              <a:rPr sz="1800" u="none" dirty="0"/>
              <a:t>más</a:t>
            </a:r>
            <a:r>
              <a:rPr sz="1800" u="none" spc="-20" dirty="0"/>
              <a:t> </a:t>
            </a:r>
            <a:r>
              <a:rPr sz="1800" u="none" dirty="0"/>
              <a:t>común.</a:t>
            </a:r>
            <a:r>
              <a:rPr sz="1800" u="none" spc="-15" dirty="0"/>
              <a:t> </a:t>
            </a:r>
            <a:r>
              <a:rPr sz="1800" u="none" dirty="0"/>
              <a:t>Se</a:t>
            </a:r>
            <a:r>
              <a:rPr sz="1800" u="none" spc="-15" dirty="0"/>
              <a:t> </a:t>
            </a:r>
            <a:r>
              <a:rPr sz="1800" u="none" dirty="0"/>
              <a:t>usa</a:t>
            </a:r>
            <a:r>
              <a:rPr sz="1800" u="none" spc="-25" dirty="0"/>
              <a:t> </a:t>
            </a:r>
            <a:r>
              <a:rPr sz="1800" u="none" spc="-20" dirty="0"/>
              <a:t>para</a:t>
            </a:r>
            <a:endParaRPr sz="1800"/>
          </a:p>
          <a:p>
            <a:pPr marL="12700">
              <a:lnSpc>
                <a:spcPct val="100000"/>
              </a:lnSpc>
            </a:pPr>
            <a:r>
              <a:rPr sz="1800" u="none" dirty="0"/>
              <a:t>esmerilar</a:t>
            </a:r>
            <a:r>
              <a:rPr sz="1800" u="none" spc="-10" dirty="0"/>
              <a:t> </a:t>
            </a:r>
            <a:r>
              <a:rPr sz="1800" u="none" dirty="0"/>
              <a:t>acero</a:t>
            </a:r>
            <a:r>
              <a:rPr sz="1800" u="none" spc="-20" dirty="0"/>
              <a:t> </a:t>
            </a:r>
            <a:r>
              <a:rPr sz="1800" u="none" dirty="0"/>
              <a:t>y</a:t>
            </a:r>
            <a:r>
              <a:rPr sz="1800" u="none" spc="-20" dirty="0"/>
              <a:t> </a:t>
            </a:r>
            <a:r>
              <a:rPr sz="1800" u="none" dirty="0"/>
              <a:t>otras</a:t>
            </a:r>
            <a:r>
              <a:rPr sz="1800" u="none" spc="-20" dirty="0"/>
              <a:t> </a:t>
            </a:r>
            <a:r>
              <a:rPr sz="1800" u="none" dirty="0"/>
              <a:t>aleaciones ferrosas</a:t>
            </a:r>
            <a:r>
              <a:rPr sz="1800" u="none" spc="-25" dirty="0"/>
              <a:t> </a:t>
            </a:r>
            <a:r>
              <a:rPr sz="1800" u="none" dirty="0"/>
              <a:t>de</a:t>
            </a:r>
            <a:r>
              <a:rPr sz="1800" u="none" spc="-20" dirty="0"/>
              <a:t> </a:t>
            </a:r>
            <a:r>
              <a:rPr sz="1800" u="none" dirty="0"/>
              <a:t>alta</a:t>
            </a:r>
            <a:r>
              <a:rPr sz="1800" u="none" spc="-25" dirty="0"/>
              <a:t> </a:t>
            </a:r>
            <a:r>
              <a:rPr sz="1800" u="none" spc="-10" dirty="0"/>
              <a:t>resistencia.</a:t>
            </a:r>
            <a:endParaRPr sz="1800"/>
          </a:p>
        </p:txBody>
      </p:sp>
      <p:sp>
        <p:nvSpPr>
          <p:cNvPr id="3" name="object 3"/>
          <p:cNvSpPr txBox="1"/>
          <p:nvPr/>
        </p:nvSpPr>
        <p:spPr>
          <a:xfrm>
            <a:off x="78739" y="697738"/>
            <a:ext cx="8911590" cy="356171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Carburo</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silicio</a:t>
            </a:r>
            <a:r>
              <a:rPr sz="1800" spc="-5" dirty="0">
                <a:latin typeface="Microsoft Sans Serif"/>
                <a:cs typeface="Microsoft Sans Serif"/>
              </a:rPr>
              <a:t> </a:t>
            </a:r>
            <a:r>
              <a:rPr sz="1800" dirty="0">
                <a:latin typeface="Microsoft Sans Serif"/>
                <a:cs typeface="Microsoft Sans Serif"/>
              </a:rPr>
              <a:t>(SiC).</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carburo</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silicio</a:t>
            </a:r>
            <a:r>
              <a:rPr sz="1800" spc="-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más</a:t>
            </a:r>
            <a:r>
              <a:rPr sz="1800" spc="-20" dirty="0">
                <a:latin typeface="Microsoft Sans Serif"/>
                <a:cs typeface="Microsoft Sans Serif"/>
              </a:rPr>
              <a:t> </a:t>
            </a:r>
            <a:r>
              <a:rPr sz="1800" dirty="0">
                <a:latin typeface="Microsoft Sans Serif"/>
                <a:cs typeface="Microsoft Sans Serif"/>
              </a:rPr>
              <a:t>duro</a:t>
            </a:r>
            <a:r>
              <a:rPr sz="1800" spc="-15"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óxido de</a:t>
            </a:r>
            <a:r>
              <a:rPr sz="1800" spc="-10" dirty="0">
                <a:latin typeface="Microsoft Sans Serif"/>
                <a:cs typeface="Microsoft Sans Serif"/>
              </a:rPr>
              <a:t> </a:t>
            </a:r>
            <a:r>
              <a:rPr sz="1800" dirty="0">
                <a:latin typeface="Microsoft Sans Serif"/>
                <a:cs typeface="Microsoft Sans Serif"/>
              </a:rPr>
              <a:t>aluminio,</a:t>
            </a:r>
            <a:r>
              <a:rPr sz="1800" spc="-10" dirty="0">
                <a:latin typeface="Microsoft Sans Serif"/>
                <a:cs typeface="Microsoft Sans Serif"/>
              </a:rPr>
              <a:t> </a:t>
            </a:r>
            <a:r>
              <a:rPr sz="1800" spc="-20" dirty="0">
                <a:latin typeface="Microsoft Sans Serif"/>
                <a:cs typeface="Microsoft Sans Serif"/>
              </a:rPr>
              <a:t>pero </a:t>
            </a:r>
            <a:r>
              <a:rPr sz="1800" dirty="0">
                <a:latin typeface="Microsoft Sans Serif"/>
                <a:cs typeface="Microsoft Sans Serif"/>
              </a:rPr>
              <a:t>no</a:t>
            </a:r>
            <a:r>
              <a:rPr sz="1800" spc="-35" dirty="0">
                <a:latin typeface="Microsoft Sans Serif"/>
                <a:cs typeface="Microsoft Sans Serif"/>
              </a:rPr>
              <a:t> </a:t>
            </a:r>
            <a:r>
              <a:rPr sz="1800" dirty="0">
                <a:latin typeface="Microsoft Sans Serif"/>
                <a:cs typeface="Microsoft Sans Serif"/>
              </a:rPr>
              <a:t>tan</a:t>
            </a:r>
            <a:r>
              <a:rPr sz="1800" spc="-35" dirty="0">
                <a:latin typeface="Microsoft Sans Serif"/>
                <a:cs typeface="Microsoft Sans Serif"/>
              </a:rPr>
              <a:t> </a:t>
            </a:r>
            <a:r>
              <a:rPr sz="1800" dirty="0">
                <a:latin typeface="Microsoft Sans Serif"/>
                <a:cs typeface="Microsoft Sans Serif"/>
              </a:rPr>
              <a:t>tenaz;</a:t>
            </a:r>
            <a:r>
              <a:rPr sz="1800" spc="-25" dirty="0">
                <a:latin typeface="Microsoft Sans Serif"/>
                <a:cs typeface="Microsoft Sans Serif"/>
              </a:rPr>
              <a:t> </a:t>
            </a:r>
            <a:r>
              <a:rPr sz="1800" dirty="0">
                <a:latin typeface="Microsoft Sans Serif"/>
                <a:cs typeface="Microsoft Sans Serif"/>
              </a:rPr>
              <a:t>sus</a:t>
            </a:r>
            <a:r>
              <a:rPr sz="1800" spc="-20" dirty="0">
                <a:latin typeface="Microsoft Sans Serif"/>
                <a:cs typeface="Microsoft Sans Serif"/>
              </a:rPr>
              <a:t> </a:t>
            </a:r>
            <a:r>
              <a:rPr sz="1800" dirty="0">
                <a:latin typeface="Microsoft Sans Serif"/>
                <a:cs typeface="Microsoft Sans Serif"/>
              </a:rPr>
              <a:t>aplicaciones en</a:t>
            </a:r>
            <a:r>
              <a:rPr sz="1800" spc="-30" dirty="0">
                <a:latin typeface="Microsoft Sans Serif"/>
                <a:cs typeface="Microsoft Sans Serif"/>
              </a:rPr>
              <a:t> </a:t>
            </a:r>
            <a:r>
              <a:rPr sz="1800" dirty="0">
                <a:latin typeface="Microsoft Sans Serif"/>
                <a:cs typeface="Microsoft Sans Serif"/>
              </a:rPr>
              <a:t>esmerilado</a:t>
            </a:r>
            <a:r>
              <a:rPr sz="1800" spc="-10" dirty="0">
                <a:latin typeface="Microsoft Sans Serif"/>
                <a:cs typeface="Microsoft Sans Serif"/>
              </a:rPr>
              <a:t> </a:t>
            </a:r>
            <a:r>
              <a:rPr sz="1800" dirty="0">
                <a:latin typeface="Microsoft Sans Serif"/>
                <a:cs typeface="Microsoft Sans Serif"/>
              </a:rPr>
              <a:t>incluyen</a:t>
            </a:r>
            <a:r>
              <a:rPr sz="1800" spc="15" dirty="0">
                <a:latin typeface="Microsoft Sans Serif"/>
                <a:cs typeface="Microsoft Sans Serif"/>
              </a:rPr>
              <a:t> </a:t>
            </a:r>
            <a:r>
              <a:rPr sz="1800" dirty="0">
                <a:latin typeface="Microsoft Sans Serif"/>
                <a:cs typeface="Microsoft Sans Serif"/>
              </a:rPr>
              <a:t>metales</a:t>
            </a:r>
            <a:r>
              <a:rPr sz="1800" spc="-10" dirty="0">
                <a:latin typeface="Microsoft Sans Serif"/>
                <a:cs typeface="Microsoft Sans Serif"/>
              </a:rPr>
              <a:t> </a:t>
            </a:r>
            <a:r>
              <a:rPr sz="1800" dirty="0">
                <a:latin typeface="Microsoft Sans Serif"/>
                <a:cs typeface="Microsoft Sans Serif"/>
              </a:rPr>
              <a:t>dúctiles</a:t>
            </a:r>
            <a:r>
              <a:rPr sz="1800" spc="-10" dirty="0">
                <a:latin typeface="Microsoft Sans Serif"/>
                <a:cs typeface="Microsoft Sans Serif"/>
              </a:rPr>
              <a:t> </a:t>
            </a:r>
            <a:r>
              <a:rPr sz="1800" dirty="0">
                <a:latin typeface="Microsoft Sans Serif"/>
                <a:cs typeface="Microsoft Sans Serif"/>
              </a:rPr>
              <a:t>como</a:t>
            </a:r>
            <a:r>
              <a:rPr sz="1800" spc="-3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aluminio,</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latón</a:t>
            </a:r>
            <a:r>
              <a:rPr sz="1800" spc="-10"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acero</a:t>
            </a:r>
            <a:r>
              <a:rPr sz="1800" spc="-20" dirty="0">
                <a:latin typeface="Microsoft Sans Serif"/>
                <a:cs typeface="Microsoft Sans Serif"/>
              </a:rPr>
              <a:t> </a:t>
            </a:r>
            <a:r>
              <a:rPr sz="1800" dirty="0">
                <a:latin typeface="Microsoft Sans Serif"/>
                <a:cs typeface="Microsoft Sans Serif"/>
              </a:rPr>
              <a:t>inoxidable,</a:t>
            </a:r>
            <a:r>
              <a:rPr sz="1800" spc="35" dirty="0">
                <a:latin typeface="Microsoft Sans Serif"/>
                <a:cs typeface="Microsoft Sans Serif"/>
              </a:rPr>
              <a:t> </a:t>
            </a:r>
            <a:r>
              <a:rPr sz="1800" dirty="0">
                <a:latin typeface="Microsoft Sans Serif"/>
                <a:cs typeface="Microsoft Sans Serif"/>
              </a:rPr>
              <a:t>así</a:t>
            </a:r>
            <a:r>
              <a:rPr sz="1800" spc="-30" dirty="0">
                <a:latin typeface="Microsoft Sans Serif"/>
                <a:cs typeface="Microsoft Sans Serif"/>
              </a:rPr>
              <a:t> </a:t>
            </a:r>
            <a:r>
              <a:rPr sz="1800" dirty="0">
                <a:latin typeface="Microsoft Sans Serif"/>
                <a:cs typeface="Microsoft Sans Serif"/>
              </a:rPr>
              <a:t>como</a:t>
            </a:r>
            <a:r>
              <a:rPr sz="1800" spc="-15" dirty="0">
                <a:latin typeface="Microsoft Sans Serif"/>
                <a:cs typeface="Microsoft Sans Serif"/>
              </a:rPr>
              <a:t> </a:t>
            </a:r>
            <a:r>
              <a:rPr sz="1800" dirty="0">
                <a:latin typeface="Microsoft Sans Serif"/>
                <a:cs typeface="Microsoft Sans Serif"/>
              </a:rPr>
              <a:t>materiales</a:t>
            </a:r>
            <a:r>
              <a:rPr sz="1800" spc="-5" dirty="0">
                <a:latin typeface="Microsoft Sans Serif"/>
                <a:cs typeface="Microsoft Sans Serif"/>
              </a:rPr>
              <a:t> </a:t>
            </a:r>
            <a:r>
              <a:rPr sz="1800" dirty="0">
                <a:latin typeface="Microsoft Sans Serif"/>
                <a:cs typeface="Microsoft Sans Serif"/>
              </a:rPr>
              <a:t>frágiles</a:t>
            </a:r>
            <a:r>
              <a:rPr sz="1800" spc="-10" dirty="0">
                <a:latin typeface="Microsoft Sans Serif"/>
                <a:cs typeface="Microsoft Sans Serif"/>
              </a:rPr>
              <a:t> </a:t>
            </a:r>
            <a:r>
              <a:rPr sz="1800" dirty="0">
                <a:latin typeface="Microsoft Sans Serif"/>
                <a:cs typeface="Microsoft Sans Serif"/>
              </a:rPr>
              <a:t>como</a:t>
            </a:r>
            <a:r>
              <a:rPr sz="1800" spc="-25" dirty="0">
                <a:latin typeface="Microsoft Sans Serif"/>
                <a:cs typeface="Microsoft Sans Serif"/>
              </a:rPr>
              <a:t> </a:t>
            </a:r>
            <a:r>
              <a:rPr sz="1800" spc="-10" dirty="0">
                <a:latin typeface="Microsoft Sans Serif"/>
                <a:cs typeface="Microsoft Sans Serif"/>
              </a:rPr>
              <a:t>algunas </a:t>
            </a:r>
            <a:r>
              <a:rPr sz="1800" dirty="0">
                <a:latin typeface="Microsoft Sans Serif"/>
                <a:cs typeface="Microsoft Sans Serif"/>
              </a:rPr>
              <a:t>fundiciones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hierro</a:t>
            </a:r>
            <a:r>
              <a:rPr sz="1800" spc="-20"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ciertos</a:t>
            </a:r>
            <a:r>
              <a:rPr sz="1800" spc="-25" dirty="0">
                <a:latin typeface="Microsoft Sans Serif"/>
                <a:cs typeface="Microsoft Sans Serif"/>
              </a:rPr>
              <a:t> </a:t>
            </a:r>
            <a:r>
              <a:rPr sz="1800" spc="-10" dirty="0">
                <a:latin typeface="Microsoft Sans Serif"/>
                <a:cs typeface="Microsoft Sans Serif"/>
              </a:rPr>
              <a:t>cerámicas.</a:t>
            </a:r>
            <a:endParaRPr sz="1800">
              <a:latin typeface="Microsoft Sans Serif"/>
              <a:cs typeface="Microsoft Sans Serif"/>
            </a:endParaRPr>
          </a:p>
          <a:p>
            <a:pPr marL="12700" marR="71755">
              <a:lnSpc>
                <a:spcPct val="100000"/>
              </a:lnSpc>
              <a:spcBef>
                <a:spcPts val="960"/>
              </a:spcBef>
            </a:pPr>
            <a:r>
              <a:rPr sz="1800" dirty="0">
                <a:latin typeface="Microsoft Sans Serif"/>
                <a:cs typeface="Microsoft Sans Serif"/>
              </a:rPr>
              <a:t>Nitruro</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boro</a:t>
            </a:r>
            <a:r>
              <a:rPr sz="1800" spc="-5" dirty="0">
                <a:latin typeface="Microsoft Sans Serif"/>
                <a:cs typeface="Microsoft Sans Serif"/>
              </a:rPr>
              <a:t> </a:t>
            </a:r>
            <a:r>
              <a:rPr sz="1800" dirty="0">
                <a:latin typeface="Microsoft Sans Serif"/>
                <a:cs typeface="Microsoft Sans Serif"/>
              </a:rPr>
              <a:t>cúbico</a:t>
            </a:r>
            <a:r>
              <a:rPr sz="1800" spc="-5" dirty="0">
                <a:latin typeface="Microsoft Sans Serif"/>
                <a:cs typeface="Microsoft Sans Serif"/>
              </a:rPr>
              <a:t> </a:t>
            </a:r>
            <a:r>
              <a:rPr sz="1800" dirty="0">
                <a:latin typeface="Microsoft Sans Serif"/>
                <a:cs typeface="Microsoft Sans Serif"/>
              </a:rPr>
              <a:t>(CBN).</a:t>
            </a:r>
            <a:r>
              <a:rPr sz="1800" spc="-10" dirty="0">
                <a:latin typeface="Microsoft Sans Serif"/>
                <a:cs typeface="Microsoft Sans Serif"/>
              </a:rPr>
              <a:t> </a:t>
            </a:r>
            <a:r>
              <a:rPr sz="1800" dirty="0">
                <a:latin typeface="Microsoft Sans Serif"/>
                <a:cs typeface="Microsoft Sans Serif"/>
              </a:rPr>
              <a:t>Cuando</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usa</a:t>
            </a:r>
            <a:r>
              <a:rPr sz="1800" spc="-5" dirty="0">
                <a:latin typeface="Microsoft Sans Serif"/>
                <a:cs typeface="Microsoft Sans Serif"/>
              </a:rPr>
              <a:t> </a:t>
            </a:r>
            <a:r>
              <a:rPr sz="1800" dirty="0">
                <a:latin typeface="Microsoft Sans Serif"/>
                <a:cs typeface="Microsoft Sans Serif"/>
              </a:rPr>
              <a:t>como</a:t>
            </a:r>
            <a:r>
              <a:rPr sz="1800" spc="-20" dirty="0">
                <a:latin typeface="Microsoft Sans Serif"/>
                <a:cs typeface="Microsoft Sans Serif"/>
              </a:rPr>
              <a:t> </a:t>
            </a:r>
            <a:r>
              <a:rPr sz="1800" dirty="0">
                <a:latin typeface="Microsoft Sans Serif"/>
                <a:cs typeface="Microsoft Sans Serif"/>
              </a:rPr>
              <a:t>abrasivo,</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nitruro de</a:t>
            </a:r>
            <a:r>
              <a:rPr sz="1800" spc="-25" dirty="0">
                <a:latin typeface="Microsoft Sans Serif"/>
                <a:cs typeface="Microsoft Sans Serif"/>
              </a:rPr>
              <a:t> </a:t>
            </a:r>
            <a:r>
              <a:rPr sz="1800" dirty="0">
                <a:latin typeface="Microsoft Sans Serif"/>
                <a:cs typeface="Microsoft Sans Serif"/>
              </a:rPr>
              <a:t>boro </a:t>
            </a:r>
            <a:r>
              <a:rPr sz="1800" spc="-10" dirty="0">
                <a:latin typeface="Microsoft Sans Serif"/>
                <a:cs typeface="Microsoft Sans Serif"/>
              </a:rPr>
              <a:t>cúbico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produce</a:t>
            </a:r>
            <a:r>
              <a:rPr sz="1800" spc="-15" dirty="0">
                <a:latin typeface="Microsoft Sans Serif"/>
                <a:cs typeface="Microsoft Sans Serif"/>
              </a:rPr>
              <a:t> </a:t>
            </a:r>
            <a:r>
              <a:rPr sz="1800" dirty="0">
                <a:latin typeface="Microsoft Sans Serif"/>
                <a:cs typeface="Microsoft Sans Serif"/>
              </a:rPr>
              <a:t>bajo</a:t>
            </a:r>
            <a:r>
              <a:rPr sz="1800" spc="-2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nombre</a:t>
            </a:r>
            <a:r>
              <a:rPr sz="1800" spc="-20" dirty="0">
                <a:latin typeface="Microsoft Sans Serif"/>
                <a:cs typeface="Microsoft Sans Serif"/>
              </a:rPr>
              <a:t> </a:t>
            </a:r>
            <a:r>
              <a:rPr sz="1800" dirty="0">
                <a:latin typeface="Microsoft Sans Serif"/>
                <a:cs typeface="Microsoft Sans Serif"/>
              </a:rPr>
              <a:t>comercial</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Borazon</a:t>
            </a:r>
            <a:r>
              <a:rPr sz="1800" spc="-20"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General</a:t>
            </a:r>
            <a:r>
              <a:rPr sz="1800" spc="-10" dirty="0">
                <a:latin typeface="Microsoft Sans Serif"/>
                <a:cs typeface="Microsoft Sans Serif"/>
              </a:rPr>
              <a:t> </a:t>
            </a:r>
            <a:r>
              <a:rPr sz="1800" dirty="0">
                <a:latin typeface="Microsoft Sans Serif"/>
                <a:cs typeface="Microsoft Sans Serif"/>
              </a:rPr>
              <a:t>Electric</a:t>
            </a:r>
            <a:r>
              <a:rPr sz="1800" spc="-20" dirty="0">
                <a:latin typeface="Microsoft Sans Serif"/>
                <a:cs typeface="Microsoft Sans Serif"/>
              </a:rPr>
              <a:t> </a:t>
            </a:r>
            <a:r>
              <a:rPr sz="1800" spc="-10" dirty="0">
                <a:latin typeface="Microsoft Sans Serif"/>
                <a:cs typeface="Microsoft Sans Serif"/>
              </a:rPr>
              <a:t>Company.</a:t>
            </a:r>
            <a:r>
              <a:rPr sz="1800" spc="15" dirty="0">
                <a:latin typeface="Microsoft Sans Serif"/>
                <a:cs typeface="Microsoft Sans Serif"/>
              </a:rPr>
              <a:t> </a:t>
            </a:r>
            <a:r>
              <a:rPr sz="1800" spc="-25" dirty="0">
                <a:latin typeface="Microsoft Sans Serif"/>
                <a:cs typeface="Microsoft Sans Serif"/>
              </a:rPr>
              <a:t>Las </a:t>
            </a:r>
            <a:r>
              <a:rPr sz="1800" dirty="0">
                <a:latin typeface="Microsoft Sans Serif"/>
                <a:cs typeface="Microsoft Sans Serif"/>
              </a:rPr>
              <a:t>ruedas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esmeril de</a:t>
            </a:r>
            <a:r>
              <a:rPr sz="1800" spc="-5" dirty="0">
                <a:latin typeface="Microsoft Sans Serif"/>
                <a:cs typeface="Microsoft Sans Serif"/>
              </a:rPr>
              <a:t> </a:t>
            </a:r>
            <a:r>
              <a:rPr sz="1800" dirty="0">
                <a:latin typeface="Microsoft Sans Serif"/>
                <a:cs typeface="Microsoft Sans Serif"/>
              </a:rPr>
              <a:t>Borazon se</a:t>
            </a:r>
            <a:r>
              <a:rPr sz="1800" spc="-5" dirty="0">
                <a:latin typeface="Microsoft Sans Serif"/>
                <a:cs typeface="Microsoft Sans Serif"/>
              </a:rPr>
              <a:t> </a:t>
            </a:r>
            <a:r>
              <a:rPr sz="1800" dirty="0">
                <a:latin typeface="Microsoft Sans Serif"/>
                <a:cs typeface="Microsoft Sans Serif"/>
              </a:rPr>
              <a:t>usan</a:t>
            </a:r>
            <a:r>
              <a:rPr sz="1800" spc="-20"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materiales</a:t>
            </a:r>
            <a:r>
              <a:rPr sz="1800" spc="5" dirty="0">
                <a:latin typeface="Microsoft Sans Serif"/>
                <a:cs typeface="Microsoft Sans Serif"/>
              </a:rPr>
              <a:t> </a:t>
            </a:r>
            <a:r>
              <a:rPr sz="1800" dirty="0">
                <a:latin typeface="Microsoft Sans Serif"/>
                <a:cs typeface="Microsoft Sans Serif"/>
              </a:rPr>
              <a:t>duros como</a:t>
            </a:r>
            <a:r>
              <a:rPr sz="1800" spc="-15" dirty="0">
                <a:latin typeface="Microsoft Sans Serif"/>
                <a:cs typeface="Microsoft Sans Serif"/>
              </a:rPr>
              <a:t> </a:t>
            </a:r>
            <a:r>
              <a:rPr sz="1800" dirty="0">
                <a:latin typeface="Microsoft Sans Serif"/>
                <a:cs typeface="Microsoft Sans Serif"/>
              </a:rPr>
              <a:t>aceros </a:t>
            </a:r>
            <a:r>
              <a:rPr sz="1800" spc="-25" dirty="0">
                <a:latin typeface="Microsoft Sans Serif"/>
                <a:cs typeface="Microsoft Sans Serif"/>
              </a:rPr>
              <a:t>de </a:t>
            </a:r>
            <a:r>
              <a:rPr sz="1800" dirty="0">
                <a:latin typeface="Microsoft Sans Serif"/>
                <a:cs typeface="Microsoft Sans Serif"/>
              </a:rPr>
              <a:t>herramienta</a:t>
            </a:r>
            <a:r>
              <a:rPr sz="1800" spc="-45" dirty="0">
                <a:latin typeface="Microsoft Sans Serif"/>
                <a:cs typeface="Microsoft Sans Serif"/>
              </a:rPr>
              <a:t> </a:t>
            </a:r>
            <a:r>
              <a:rPr sz="1800" dirty="0">
                <a:latin typeface="Microsoft Sans Serif"/>
                <a:cs typeface="Microsoft Sans Serif"/>
              </a:rPr>
              <a:t>endurecidos</a:t>
            </a:r>
            <a:r>
              <a:rPr sz="1800" spc="-40" dirty="0">
                <a:latin typeface="Microsoft Sans Serif"/>
                <a:cs typeface="Microsoft Sans Serif"/>
              </a:rPr>
              <a:t> </a:t>
            </a:r>
            <a:r>
              <a:rPr sz="1800" dirty="0">
                <a:latin typeface="Microsoft Sans Serif"/>
                <a:cs typeface="Microsoft Sans Serif"/>
              </a:rPr>
              <a:t>y</a:t>
            </a:r>
            <a:r>
              <a:rPr sz="1800" spc="-60" dirty="0">
                <a:latin typeface="Microsoft Sans Serif"/>
                <a:cs typeface="Microsoft Sans Serif"/>
              </a:rPr>
              <a:t> </a:t>
            </a:r>
            <a:r>
              <a:rPr sz="1800" dirty="0">
                <a:latin typeface="Microsoft Sans Serif"/>
                <a:cs typeface="Microsoft Sans Serif"/>
              </a:rPr>
              <a:t>aleaciones</a:t>
            </a:r>
            <a:r>
              <a:rPr sz="1800" spc="-40" dirty="0">
                <a:latin typeface="Microsoft Sans Serif"/>
                <a:cs typeface="Microsoft Sans Serif"/>
              </a:rPr>
              <a:t> </a:t>
            </a:r>
            <a:r>
              <a:rPr sz="1800" spc="-10" dirty="0">
                <a:latin typeface="Microsoft Sans Serif"/>
                <a:cs typeface="Microsoft Sans Serif"/>
              </a:rPr>
              <a:t>aeroespaciales.</a:t>
            </a:r>
            <a:endParaRPr sz="1800">
              <a:latin typeface="Microsoft Sans Serif"/>
              <a:cs typeface="Microsoft Sans Serif"/>
            </a:endParaRPr>
          </a:p>
          <a:p>
            <a:pPr marL="12700" marR="6350">
              <a:lnSpc>
                <a:spcPct val="100000"/>
              </a:lnSpc>
              <a:spcBef>
                <a:spcPts val="965"/>
              </a:spcBef>
            </a:pPr>
            <a:r>
              <a:rPr sz="1800" dirty="0">
                <a:latin typeface="Microsoft Sans Serif"/>
                <a:cs typeface="Microsoft Sans Serif"/>
              </a:rPr>
              <a:t>Diamante.</a:t>
            </a:r>
            <a:r>
              <a:rPr sz="1800" spc="5"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abrasivos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diamante se</a:t>
            </a:r>
            <a:r>
              <a:rPr sz="1800" spc="-10" dirty="0">
                <a:latin typeface="Microsoft Sans Serif"/>
                <a:cs typeface="Microsoft Sans Serif"/>
              </a:rPr>
              <a:t> </a:t>
            </a:r>
            <a:r>
              <a:rPr sz="1800" dirty="0">
                <a:latin typeface="Microsoft Sans Serif"/>
                <a:cs typeface="Microsoft Sans Serif"/>
              </a:rPr>
              <a:t>dan</a:t>
            </a:r>
            <a:r>
              <a:rPr sz="1800" spc="-10"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forma</a:t>
            </a:r>
            <a:r>
              <a:rPr sz="1800" spc="-20" dirty="0">
                <a:latin typeface="Microsoft Sans Serif"/>
                <a:cs typeface="Microsoft Sans Serif"/>
              </a:rPr>
              <a:t> </a:t>
            </a:r>
            <a:r>
              <a:rPr sz="1800" dirty="0">
                <a:latin typeface="Microsoft Sans Serif"/>
                <a:cs typeface="Microsoft Sans Serif"/>
              </a:rPr>
              <a:t>natural y</a:t>
            </a:r>
            <a:r>
              <a:rPr sz="1800" spc="-10" dirty="0">
                <a:latin typeface="Microsoft Sans Serif"/>
                <a:cs typeface="Microsoft Sans Serif"/>
              </a:rPr>
              <a:t> </a:t>
            </a:r>
            <a:r>
              <a:rPr sz="1800" dirty="0">
                <a:latin typeface="Microsoft Sans Serif"/>
                <a:cs typeface="Microsoft Sans Serif"/>
              </a:rPr>
              <a:t>también</a:t>
            </a:r>
            <a:r>
              <a:rPr sz="1800" spc="-5" dirty="0">
                <a:latin typeface="Microsoft Sans Serif"/>
                <a:cs typeface="Microsoft Sans Serif"/>
              </a:rPr>
              <a:t> </a:t>
            </a:r>
            <a:r>
              <a:rPr sz="1800" spc="-10" dirty="0">
                <a:latin typeface="Microsoft Sans Serif"/>
                <a:cs typeface="Microsoft Sans Serif"/>
              </a:rPr>
              <a:t>pueden </a:t>
            </a:r>
            <a:r>
              <a:rPr sz="1800" dirty="0">
                <a:latin typeface="Microsoft Sans Serif"/>
                <a:cs typeface="Microsoft Sans Serif"/>
              </a:rPr>
              <a:t>hacerse</a:t>
            </a:r>
            <a:r>
              <a:rPr sz="1800" spc="-20" dirty="0">
                <a:latin typeface="Microsoft Sans Serif"/>
                <a:cs typeface="Microsoft Sans Serif"/>
              </a:rPr>
              <a:t> </a:t>
            </a:r>
            <a:r>
              <a:rPr sz="1800" dirty="0">
                <a:latin typeface="Microsoft Sans Serif"/>
                <a:cs typeface="Microsoft Sans Serif"/>
              </a:rPr>
              <a:t>sintéticamente.</a:t>
            </a:r>
            <a:r>
              <a:rPr sz="1800" spc="-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ruedas</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diamante</a:t>
            </a:r>
            <a:r>
              <a:rPr sz="1800" spc="-1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usan</a:t>
            </a:r>
            <a:r>
              <a:rPr sz="1800" spc="-15" dirty="0">
                <a:latin typeface="Microsoft Sans Serif"/>
                <a:cs typeface="Microsoft Sans Serif"/>
              </a:rPr>
              <a:t> </a:t>
            </a:r>
            <a:r>
              <a:rPr sz="1800" dirty="0">
                <a:latin typeface="Microsoft Sans Serif"/>
                <a:cs typeface="Microsoft Sans Serif"/>
              </a:rPr>
              <a:t>generalmente en</a:t>
            </a:r>
            <a:r>
              <a:rPr sz="1800" spc="-30" dirty="0">
                <a:latin typeface="Microsoft Sans Serif"/>
                <a:cs typeface="Microsoft Sans Serif"/>
              </a:rPr>
              <a:t> </a:t>
            </a:r>
            <a:r>
              <a:rPr sz="1800" spc="-10" dirty="0">
                <a:latin typeface="Microsoft Sans Serif"/>
                <a:cs typeface="Microsoft Sans Serif"/>
              </a:rPr>
              <a:t>aplicaciones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esmerilado</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materiales</a:t>
            </a:r>
            <a:r>
              <a:rPr sz="1800" spc="-15" dirty="0">
                <a:latin typeface="Microsoft Sans Serif"/>
                <a:cs typeface="Microsoft Sans Serif"/>
              </a:rPr>
              <a:t> </a:t>
            </a:r>
            <a:r>
              <a:rPr sz="1800" dirty="0">
                <a:latin typeface="Microsoft Sans Serif"/>
                <a:cs typeface="Microsoft Sans Serif"/>
              </a:rPr>
              <a:t>abrasivos</a:t>
            </a:r>
            <a:r>
              <a:rPr sz="1800" spc="-20" dirty="0">
                <a:latin typeface="Microsoft Sans Serif"/>
                <a:cs typeface="Microsoft Sans Serif"/>
              </a:rPr>
              <a:t> </a:t>
            </a:r>
            <a:r>
              <a:rPr sz="1800" dirty="0">
                <a:latin typeface="Microsoft Sans Serif"/>
                <a:cs typeface="Microsoft Sans Serif"/>
              </a:rPr>
              <a:t>duros</a:t>
            </a:r>
            <a:r>
              <a:rPr sz="1800" spc="-20" dirty="0">
                <a:latin typeface="Microsoft Sans Serif"/>
                <a:cs typeface="Microsoft Sans Serif"/>
              </a:rPr>
              <a:t> </a:t>
            </a:r>
            <a:r>
              <a:rPr sz="1800" dirty="0">
                <a:latin typeface="Microsoft Sans Serif"/>
                <a:cs typeface="Microsoft Sans Serif"/>
              </a:rPr>
              <a:t>como</a:t>
            </a:r>
            <a:r>
              <a:rPr sz="1800" spc="-35" dirty="0">
                <a:latin typeface="Microsoft Sans Serif"/>
                <a:cs typeface="Microsoft Sans Serif"/>
              </a:rPr>
              <a:t> </a:t>
            </a:r>
            <a:r>
              <a:rPr sz="1800" dirty="0">
                <a:latin typeface="Microsoft Sans Serif"/>
                <a:cs typeface="Microsoft Sans Serif"/>
              </a:rPr>
              <a:t>cerámicas,</a:t>
            </a:r>
            <a:r>
              <a:rPr sz="1800" spc="-10" dirty="0">
                <a:latin typeface="Microsoft Sans Serif"/>
                <a:cs typeface="Microsoft Sans Serif"/>
              </a:rPr>
              <a:t> </a:t>
            </a:r>
            <a:r>
              <a:rPr sz="1800" dirty="0">
                <a:latin typeface="Microsoft Sans Serif"/>
                <a:cs typeface="Microsoft Sans Serif"/>
              </a:rPr>
              <a:t>carburos</a:t>
            </a:r>
            <a:r>
              <a:rPr sz="1800" spc="-15" dirty="0">
                <a:latin typeface="Microsoft Sans Serif"/>
                <a:cs typeface="Microsoft Sans Serif"/>
              </a:rPr>
              <a:t> </a:t>
            </a:r>
            <a:r>
              <a:rPr sz="1800" dirty="0">
                <a:latin typeface="Microsoft Sans Serif"/>
                <a:cs typeface="Microsoft Sans Serif"/>
              </a:rPr>
              <a:t>cementados</a:t>
            </a:r>
            <a:r>
              <a:rPr sz="1800" spc="-10" dirty="0">
                <a:latin typeface="Microsoft Sans Serif"/>
                <a:cs typeface="Microsoft Sans Serif"/>
              </a:rPr>
              <a:t> </a:t>
            </a:r>
            <a:r>
              <a:rPr sz="1800" spc="-50" dirty="0">
                <a:latin typeface="Microsoft Sans Serif"/>
                <a:cs typeface="Microsoft Sans Serif"/>
              </a:rPr>
              <a:t>y </a:t>
            </a:r>
            <a:r>
              <a:rPr sz="1800" spc="-10" dirty="0">
                <a:latin typeface="Microsoft Sans Serif"/>
                <a:cs typeface="Microsoft Sans Serif"/>
              </a:rPr>
              <a:t>vidrio.</a:t>
            </a:r>
            <a:endParaRPr sz="1800">
              <a:latin typeface="Microsoft Sans Serif"/>
              <a:cs typeface="Microsoft Sans Serif"/>
            </a:endParaRPr>
          </a:p>
        </p:txBody>
      </p:sp>
      <p:graphicFrame>
        <p:nvGraphicFramePr>
          <p:cNvPr id="4" name="object 4"/>
          <p:cNvGraphicFramePr>
            <a:graphicFrameLocks noGrp="1"/>
          </p:cNvGraphicFramePr>
          <p:nvPr/>
        </p:nvGraphicFramePr>
        <p:xfrm>
          <a:off x="59690" y="4671145"/>
          <a:ext cx="2985770" cy="1631950"/>
        </p:xfrm>
        <a:graphic>
          <a:graphicData uri="http://schemas.openxmlformats.org/drawingml/2006/table">
            <a:tbl>
              <a:tblPr firstRow="1" bandRow="1">
                <a:tableStyleId>{2D5ABB26-0587-4C30-8999-92F81FD0307C}</a:tableStyleId>
              </a:tblPr>
              <a:tblGrid>
                <a:gridCol w="1694814">
                  <a:extLst>
                    <a:ext uri="{9D8B030D-6E8A-4147-A177-3AD203B41FA5}">
                      <a16:colId xmlns:a16="http://schemas.microsoft.com/office/drawing/2014/main" val="20000"/>
                    </a:ext>
                  </a:extLst>
                </a:gridCol>
                <a:gridCol w="1214755">
                  <a:extLst>
                    <a:ext uri="{9D8B030D-6E8A-4147-A177-3AD203B41FA5}">
                      <a16:colId xmlns:a16="http://schemas.microsoft.com/office/drawing/2014/main" val="20001"/>
                    </a:ext>
                  </a:extLst>
                </a:gridCol>
              </a:tblGrid>
              <a:tr h="267970">
                <a:tc>
                  <a:txBody>
                    <a:bodyPr/>
                    <a:lstStyle/>
                    <a:p>
                      <a:pPr marL="31750">
                        <a:lnSpc>
                          <a:spcPts val="1325"/>
                        </a:lnSpc>
                      </a:pPr>
                      <a:r>
                        <a:rPr sz="1200" dirty="0">
                          <a:latin typeface="Microsoft Sans Serif"/>
                          <a:cs typeface="Microsoft Sans Serif"/>
                        </a:rPr>
                        <a:t>Material</a:t>
                      </a:r>
                      <a:r>
                        <a:rPr sz="1200" spc="-65" dirty="0">
                          <a:latin typeface="Microsoft Sans Serif"/>
                          <a:cs typeface="Microsoft Sans Serif"/>
                        </a:rPr>
                        <a:t> </a:t>
                      </a:r>
                      <a:r>
                        <a:rPr sz="1200" spc="-10" dirty="0">
                          <a:latin typeface="Microsoft Sans Serif"/>
                          <a:cs typeface="Microsoft Sans Serif"/>
                        </a:rPr>
                        <a:t>abrasivo</a:t>
                      </a:r>
                      <a:endParaRPr sz="1200">
                        <a:latin typeface="Microsoft Sans Serif"/>
                        <a:cs typeface="Microsoft Sans Serif"/>
                      </a:endParaRPr>
                    </a:p>
                  </a:txBody>
                  <a:tcPr marL="0" marR="0" marT="0" marB="0"/>
                </a:tc>
                <a:tc>
                  <a:txBody>
                    <a:bodyPr/>
                    <a:lstStyle/>
                    <a:p>
                      <a:pPr marL="165735">
                        <a:lnSpc>
                          <a:spcPts val="1325"/>
                        </a:lnSpc>
                      </a:pPr>
                      <a:r>
                        <a:rPr sz="1200" dirty="0">
                          <a:latin typeface="Microsoft Sans Serif"/>
                          <a:cs typeface="Microsoft Sans Serif"/>
                        </a:rPr>
                        <a:t>Dureza</a:t>
                      </a:r>
                      <a:r>
                        <a:rPr sz="1200" spc="315" dirty="0">
                          <a:latin typeface="Microsoft Sans Serif"/>
                          <a:cs typeface="Microsoft Sans Serif"/>
                        </a:rPr>
                        <a:t> </a:t>
                      </a:r>
                      <a:r>
                        <a:rPr sz="1200" spc="-10" dirty="0">
                          <a:latin typeface="Microsoft Sans Serif"/>
                          <a:cs typeface="Microsoft Sans Serif"/>
                        </a:rPr>
                        <a:t>Knoop</a:t>
                      </a:r>
                      <a:endParaRPr sz="1200">
                        <a:latin typeface="Microsoft Sans Serif"/>
                        <a:cs typeface="Microsoft Sans Serif"/>
                      </a:endParaRPr>
                    </a:p>
                  </a:txBody>
                  <a:tcPr marL="0" marR="0" marT="0" marB="0"/>
                </a:tc>
                <a:extLst>
                  <a:ext uri="{0D108BD9-81ED-4DB2-BD59-A6C34878D82A}">
                    <a16:rowId xmlns:a16="http://schemas.microsoft.com/office/drawing/2014/main" val="10000"/>
                  </a:ext>
                </a:extLst>
              </a:tr>
              <a:tr h="365760">
                <a:tc>
                  <a:txBody>
                    <a:bodyPr/>
                    <a:lstStyle/>
                    <a:p>
                      <a:pPr marL="31750">
                        <a:lnSpc>
                          <a:spcPct val="100000"/>
                        </a:lnSpc>
                        <a:spcBef>
                          <a:spcPts val="655"/>
                        </a:spcBef>
                      </a:pPr>
                      <a:r>
                        <a:rPr sz="1200" dirty="0">
                          <a:latin typeface="Microsoft Sans Serif"/>
                          <a:cs typeface="Microsoft Sans Serif"/>
                        </a:rPr>
                        <a:t>óxido</a:t>
                      </a:r>
                      <a:r>
                        <a:rPr sz="1200" spc="-5" dirty="0">
                          <a:latin typeface="Microsoft Sans Serif"/>
                          <a:cs typeface="Microsoft Sans Serif"/>
                        </a:rPr>
                        <a:t> </a:t>
                      </a:r>
                      <a:r>
                        <a:rPr sz="1200" dirty="0">
                          <a:latin typeface="Microsoft Sans Serif"/>
                          <a:cs typeface="Microsoft Sans Serif"/>
                        </a:rPr>
                        <a:t>de</a:t>
                      </a:r>
                      <a:r>
                        <a:rPr sz="1200" spc="-15" dirty="0">
                          <a:latin typeface="Microsoft Sans Serif"/>
                          <a:cs typeface="Microsoft Sans Serif"/>
                        </a:rPr>
                        <a:t> </a:t>
                      </a:r>
                      <a:r>
                        <a:rPr sz="1200" spc="-10" dirty="0">
                          <a:latin typeface="Microsoft Sans Serif"/>
                          <a:cs typeface="Microsoft Sans Serif"/>
                        </a:rPr>
                        <a:t>aluminio</a:t>
                      </a:r>
                      <a:endParaRPr sz="1200">
                        <a:latin typeface="Microsoft Sans Serif"/>
                        <a:cs typeface="Microsoft Sans Serif"/>
                      </a:endParaRPr>
                    </a:p>
                  </a:txBody>
                  <a:tcPr marL="0" marR="0" marT="83185" marB="0"/>
                </a:tc>
                <a:tc>
                  <a:txBody>
                    <a:bodyPr/>
                    <a:lstStyle/>
                    <a:p>
                      <a:pPr marL="584835">
                        <a:lnSpc>
                          <a:spcPct val="100000"/>
                        </a:lnSpc>
                        <a:spcBef>
                          <a:spcPts val="655"/>
                        </a:spcBef>
                      </a:pPr>
                      <a:r>
                        <a:rPr sz="1200" spc="-20" dirty="0">
                          <a:latin typeface="Microsoft Sans Serif"/>
                          <a:cs typeface="Microsoft Sans Serif"/>
                        </a:rPr>
                        <a:t>2100</a:t>
                      </a:r>
                      <a:endParaRPr sz="1200">
                        <a:latin typeface="Microsoft Sans Serif"/>
                        <a:cs typeface="Microsoft Sans Serif"/>
                      </a:endParaRPr>
                    </a:p>
                  </a:txBody>
                  <a:tcPr marL="0" marR="0" marT="83185" marB="0"/>
                </a:tc>
                <a:extLst>
                  <a:ext uri="{0D108BD9-81ED-4DB2-BD59-A6C34878D82A}">
                    <a16:rowId xmlns:a16="http://schemas.microsoft.com/office/drawing/2014/main" val="10001"/>
                  </a:ext>
                </a:extLst>
              </a:tr>
              <a:tr h="365125">
                <a:tc>
                  <a:txBody>
                    <a:bodyPr/>
                    <a:lstStyle/>
                    <a:p>
                      <a:pPr marL="31750">
                        <a:lnSpc>
                          <a:spcPct val="100000"/>
                        </a:lnSpc>
                        <a:spcBef>
                          <a:spcPts val="655"/>
                        </a:spcBef>
                      </a:pPr>
                      <a:r>
                        <a:rPr sz="1200" dirty="0">
                          <a:latin typeface="Microsoft Sans Serif"/>
                          <a:cs typeface="Microsoft Sans Serif"/>
                        </a:rPr>
                        <a:t>Carburo</a:t>
                      </a:r>
                      <a:r>
                        <a:rPr sz="1200" spc="-30" dirty="0">
                          <a:latin typeface="Microsoft Sans Serif"/>
                          <a:cs typeface="Microsoft Sans Serif"/>
                        </a:rPr>
                        <a:t> </a:t>
                      </a:r>
                      <a:r>
                        <a:rPr sz="1200" dirty="0">
                          <a:latin typeface="Microsoft Sans Serif"/>
                          <a:cs typeface="Microsoft Sans Serif"/>
                        </a:rPr>
                        <a:t>de</a:t>
                      </a:r>
                      <a:r>
                        <a:rPr sz="1200" spc="-5" dirty="0">
                          <a:latin typeface="Microsoft Sans Serif"/>
                          <a:cs typeface="Microsoft Sans Serif"/>
                        </a:rPr>
                        <a:t> </a:t>
                      </a:r>
                      <a:r>
                        <a:rPr sz="1200" spc="-10" dirty="0">
                          <a:latin typeface="Microsoft Sans Serif"/>
                          <a:cs typeface="Microsoft Sans Serif"/>
                        </a:rPr>
                        <a:t>silicio</a:t>
                      </a:r>
                      <a:endParaRPr sz="1200">
                        <a:latin typeface="Microsoft Sans Serif"/>
                        <a:cs typeface="Microsoft Sans Serif"/>
                      </a:endParaRPr>
                    </a:p>
                  </a:txBody>
                  <a:tcPr marL="0" marR="0" marT="83185" marB="0"/>
                </a:tc>
                <a:tc>
                  <a:txBody>
                    <a:bodyPr/>
                    <a:lstStyle/>
                    <a:p>
                      <a:pPr marL="577215">
                        <a:lnSpc>
                          <a:spcPct val="100000"/>
                        </a:lnSpc>
                        <a:spcBef>
                          <a:spcPts val="655"/>
                        </a:spcBef>
                      </a:pPr>
                      <a:r>
                        <a:rPr sz="1200" spc="-20" dirty="0">
                          <a:latin typeface="Microsoft Sans Serif"/>
                          <a:cs typeface="Microsoft Sans Serif"/>
                        </a:rPr>
                        <a:t>2500</a:t>
                      </a:r>
                      <a:endParaRPr sz="1200">
                        <a:latin typeface="Microsoft Sans Serif"/>
                        <a:cs typeface="Microsoft Sans Serif"/>
                      </a:endParaRPr>
                    </a:p>
                  </a:txBody>
                  <a:tcPr marL="0" marR="0" marT="83185" marB="0"/>
                </a:tc>
                <a:extLst>
                  <a:ext uri="{0D108BD9-81ED-4DB2-BD59-A6C34878D82A}">
                    <a16:rowId xmlns:a16="http://schemas.microsoft.com/office/drawing/2014/main" val="10002"/>
                  </a:ext>
                </a:extLst>
              </a:tr>
              <a:tr h="365125">
                <a:tc>
                  <a:txBody>
                    <a:bodyPr/>
                    <a:lstStyle/>
                    <a:p>
                      <a:pPr marL="31750">
                        <a:lnSpc>
                          <a:spcPct val="100000"/>
                        </a:lnSpc>
                        <a:spcBef>
                          <a:spcPts val="655"/>
                        </a:spcBef>
                      </a:pPr>
                      <a:r>
                        <a:rPr sz="1200" dirty="0">
                          <a:latin typeface="Microsoft Sans Serif"/>
                          <a:cs typeface="Microsoft Sans Serif"/>
                        </a:rPr>
                        <a:t>Nitruro</a:t>
                      </a:r>
                      <a:r>
                        <a:rPr sz="1200" spc="-10" dirty="0">
                          <a:latin typeface="Microsoft Sans Serif"/>
                          <a:cs typeface="Microsoft Sans Serif"/>
                        </a:rPr>
                        <a:t> </a:t>
                      </a:r>
                      <a:r>
                        <a:rPr sz="1200" dirty="0">
                          <a:latin typeface="Microsoft Sans Serif"/>
                          <a:cs typeface="Microsoft Sans Serif"/>
                        </a:rPr>
                        <a:t>de</a:t>
                      </a:r>
                      <a:r>
                        <a:rPr sz="1200" spc="-10" dirty="0">
                          <a:latin typeface="Microsoft Sans Serif"/>
                          <a:cs typeface="Microsoft Sans Serif"/>
                        </a:rPr>
                        <a:t> </a:t>
                      </a:r>
                      <a:r>
                        <a:rPr sz="1200" dirty="0">
                          <a:latin typeface="Microsoft Sans Serif"/>
                          <a:cs typeface="Microsoft Sans Serif"/>
                        </a:rPr>
                        <a:t>boro</a:t>
                      </a:r>
                      <a:r>
                        <a:rPr sz="1200" spc="-25" dirty="0">
                          <a:latin typeface="Microsoft Sans Serif"/>
                          <a:cs typeface="Microsoft Sans Serif"/>
                        </a:rPr>
                        <a:t> </a:t>
                      </a:r>
                      <a:r>
                        <a:rPr sz="1200" spc="-10" dirty="0">
                          <a:latin typeface="Microsoft Sans Serif"/>
                          <a:cs typeface="Microsoft Sans Serif"/>
                        </a:rPr>
                        <a:t>cúbico</a:t>
                      </a:r>
                      <a:endParaRPr sz="1200">
                        <a:latin typeface="Microsoft Sans Serif"/>
                        <a:cs typeface="Microsoft Sans Serif"/>
                      </a:endParaRPr>
                    </a:p>
                  </a:txBody>
                  <a:tcPr marL="0" marR="0" marT="83185" marB="0"/>
                </a:tc>
                <a:tc>
                  <a:txBody>
                    <a:bodyPr/>
                    <a:lstStyle/>
                    <a:p>
                      <a:pPr marL="556260">
                        <a:lnSpc>
                          <a:spcPct val="100000"/>
                        </a:lnSpc>
                        <a:spcBef>
                          <a:spcPts val="655"/>
                        </a:spcBef>
                      </a:pPr>
                      <a:r>
                        <a:rPr sz="1200" spc="-20" dirty="0">
                          <a:latin typeface="Microsoft Sans Serif"/>
                          <a:cs typeface="Microsoft Sans Serif"/>
                        </a:rPr>
                        <a:t>5000</a:t>
                      </a:r>
                      <a:endParaRPr sz="1200">
                        <a:latin typeface="Microsoft Sans Serif"/>
                        <a:cs typeface="Microsoft Sans Serif"/>
                      </a:endParaRPr>
                    </a:p>
                  </a:txBody>
                  <a:tcPr marL="0" marR="0" marT="83185" marB="0"/>
                </a:tc>
                <a:extLst>
                  <a:ext uri="{0D108BD9-81ED-4DB2-BD59-A6C34878D82A}">
                    <a16:rowId xmlns:a16="http://schemas.microsoft.com/office/drawing/2014/main" val="10003"/>
                  </a:ext>
                </a:extLst>
              </a:tr>
              <a:tr h="267970">
                <a:tc>
                  <a:txBody>
                    <a:bodyPr/>
                    <a:lstStyle/>
                    <a:p>
                      <a:pPr marL="31750">
                        <a:lnSpc>
                          <a:spcPts val="1355"/>
                        </a:lnSpc>
                        <a:spcBef>
                          <a:spcPts val="655"/>
                        </a:spcBef>
                      </a:pPr>
                      <a:r>
                        <a:rPr sz="1200" dirty="0">
                          <a:latin typeface="Microsoft Sans Serif"/>
                          <a:cs typeface="Microsoft Sans Serif"/>
                        </a:rPr>
                        <a:t>Diamante</a:t>
                      </a:r>
                      <a:r>
                        <a:rPr sz="1200" spc="-55" dirty="0">
                          <a:latin typeface="Microsoft Sans Serif"/>
                          <a:cs typeface="Microsoft Sans Serif"/>
                        </a:rPr>
                        <a:t> </a:t>
                      </a:r>
                      <a:r>
                        <a:rPr sz="1200" spc="-10" dirty="0">
                          <a:latin typeface="Microsoft Sans Serif"/>
                          <a:cs typeface="Microsoft Sans Serif"/>
                        </a:rPr>
                        <a:t>(artificial)</a:t>
                      </a:r>
                      <a:endParaRPr sz="1200">
                        <a:latin typeface="Microsoft Sans Serif"/>
                        <a:cs typeface="Microsoft Sans Serif"/>
                      </a:endParaRPr>
                    </a:p>
                  </a:txBody>
                  <a:tcPr marL="0" marR="0" marT="83185" marB="0"/>
                </a:tc>
                <a:tc>
                  <a:txBody>
                    <a:bodyPr/>
                    <a:lstStyle/>
                    <a:p>
                      <a:pPr marL="551815">
                        <a:lnSpc>
                          <a:spcPts val="1355"/>
                        </a:lnSpc>
                        <a:spcBef>
                          <a:spcPts val="655"/>
                        </a:spcBef>
                      </a:pPr>
                      <a:r>
                        <a:rPr sz="1200" spc="-20" dirty="0">
                          <a:latin typeface="Microsoft Sans Serif"/>
                          <a:cs typeface="Microsoft Sans Serif"/>
                        </a:rPr>
                        <a:t>7000</a:t>
                      </a:r>
                      <a:endParaRPr sz="1200">
                        <a:latin typeface="Microsoft Sans Serif"/>
                        <a:cs typeface="Microsoft Sans Serif"/>
                      </a:endParaRPr>
                    </a:p>
                  </a:txBody>
                  <a:tcPr marL="0" marR="0" marT="83185" marB="0"/>
                </a:tc>
                <a:extLst>
                  <a:ext uri="{0D108BD9-81ED-4DB2-BD59-A6C34878D82A}">
                    <a16:rowId xmlns:a16="http://schemas.microsoft.com/office/drawing/2014/main" val="10004"/>
                  </a:ext>
                </a:extLst>
              </a:tr>
            </a:tbl>
          </a:graphicData>
        </a:graphic>
      </p:graphicFrame>
      <p:sp>
        <p:nvSpPr>
          <p:cNvPr id="5" name="object 5"/>
          <p:cNvSpPr txBox="1"/>
          <p:nvPr/>
        </p:nvSpPr>
        <p:spPr>
          <a:xfrm>
            <a:off x="78739" y="6474967"/>
            <a:ext cx="458597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Microsoft Sans Serif"/>
                <a:cs typeface="Microsoft Sans Serif"/>
              </a:rPr>
              <a:t>TABLA</a:t>
            </a:r>
            <a:r>
              <a:rPr sz="1000" spc="-30" dirty="0">
                <a:latin typeface="Microsoft Sans Serif"/>
                <a:cs typeface="Microsoft Sans Serif"/>
              </a:rPr>
              <a:t> </a:t>
            </a:r>
            <a:r>
              <a:rPr sz="1000" dirty="0">
                <a:latin typeface="Microsoft Sans Serif"/>
                <a:cs typeface="Microsoft Sans Serif"/>
              </a:rPr>
              <a:t>1.</a:t>
            </a:r>
            <a:r>
              <a:rPr sz="1000" spc="240" dirty="0">
                <a:latin typeface="Microsoft Sans Serif"/>
                <a:cs typeface="Microsoft Sans Serif"/>
              </a:rPr>
              <a:t> </a:t>
            </a:r>
            <a:r>
              <a:rPr sz="1000" dirty="0">
                <a:latin typeface="Microsoft Sans Serif"/>
                <a:cs typeface="Microsoft Sans Serif"/>
              </a:rPr>
              <a:t>Valores de</a:t>
            </a:r>
            <a:r>
              <a:rPr sz="1000" spc="-15" dirty="0">
                <a:latin typeface="Microsoft Sans Serif"/>
                <a:cs typeface="Microsoft Sans Serif"/>
              </a:rPr>
              <a:t> </a:t>
            </a:r>
            <a:r>
              <a:rPr sz="1000" dirty="0">
                <a:latin typeface="Microsoft Sans Serif"/>
                <a:cs typeface="Microsoft Sans Serif"/>
              </a:rPr>
              <a:t>dureza</a:t>
            </a:r>
            <a:r>
              <a:rPr sz="1000" spc="-5" dirty="0">
                <a:latin typeface="Microsoft Sans Serif"/>
                <a:cs typeface="Microsoft Sans Serif"/>
              </a:rPr>
              <a:t> </a:t>
            </a:r>
            <a:r>
              <a:rPr sz="1000" dirty="0">
                <a:latin typeface="Microsoft Sans Serif"/>
                <a:cs typeface="Microsoft Sans Serif"/>
              </a:rPr>
              <a:t>de</a:t>
            </a:r>
            <a:r>
              <a:rPr sz="1000" spc="-25" dirty="0">
                <a:latin typeface="Microsoft Sans Serif"/>
                <a:cs typeface="Microsoft Sans Serif"/>
              </a:rPr>
              <a:t> </a:t>
            </a:r>
            <a:r>
              <a:rPr sz="1000" dirty="0">
                <a:latin typeface="Microsoft Sans Serif"/>
                <a:cs typeface="Microsoft Sans Serif"/>
              </a:rPr>
              <a:t>los materiales</a:t>
            </a:r>
            <a:r>
              <a:rPr sz="1000" spc="-15" dirty="0">
                <a:latin typeface="Microsoft Sans Serif"/>
                <a:cs typeface="Microsoft Sans Serif"/>
              </a:rPr>
              <a:t> </a:t>
            </a:r>
            <a:r>
              <a:rPr sz="1000" dirty="0">
                <a:latin typeface="Microsoft Sans Serif"/>
                <a:cs typeface="Microsoft Sans Serif"/>
              </a:rPr>
              <a:t>abrasivos</a:t>
            </a:r>
            <a:r>
              <a:rPr sz="1000" spc="-10" dirty="0">
                <a:latin typeface="Microsoft Sans Serif"/>
                <a:cs typeface="Microsoft Sans Serif"/>
              </a:rPr>
              <a:t> </a:t>
            </a:r>
            <a:r>
              <a:rPr sz="1000" dirty="0">
                <a:latin typeface="Microsoft Sans Serif"/>
                <a:cs typeface="Microsoft Sans Serif"/>
              </a:rPr>
              <a:t>para</a:t>
            </a:r>
            <a:r>
              <a:rPr sz="1000" spc="-20" dirty="0">
                <a:latin typeface="Microsoft Sans Serif"/>
                <a:cs typeface="Microsoft Sans Serif"/>
              </a:rPr>
              <a:t> </a:t>
            </a:r>
            <a:r>
              <a:rPr sz="1000" dirty="0">
                <a:latin typeface="Microsoft Sans Serif"/>
                <a:cs typeface="Microsoft Sans Serif"/>
              </a:rPr>
              <a:t>ruedas</a:t>
            </a:r>
            <a:r>
              <a:rPr sz="1000" spc="-5" dirty="0">
                <a:latin typeface="Microsoft Sans Serif"/>
                <a:cs typeface="Microsoft Sans Serif"/>
              </a:rPr>
              <a:t> </a:t>
            </a:r>
            <a:r>
              <a:rPr sz="1000" dirty="0">
                <a:latin typeface="Microsoft Sans Serif"/>
                <a:cs typeface="Microsoft Sans Serif"/>
              </a:rPr>
              <a:t>de</a:t>
            </a:r>
            <a:r>
              <a:rPr sz="1000" spc="-25" dirty="0">
                <a:latin typeface="Microsoft Sans Serif"/>
                <a:cs typeface="Microsoft Sans Serif"/>
              </a:rPr>
              <a:t> </a:t>
            </a:r>
            <a:r>
              <a:rPr sz="1000" spc="-10" dirty="0">
                <a:latin typeface="Microsoft Sans Serif"/>
                <a:cs typeface="Microsoft Sans Serif"/>
              </a:rPr>
              <a:t>esmeril.</a:t>
            </a:r>
            <a:endParaRPr sz="1000">
              <a:latin typeface="Microsoft Sans Serif"/>
              <a:cs typeface="Microsoft Sans Serif"/>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1917" y="300939"/>
            <a:ext cx="8901430" cy="5513705"/>
          </a:xfrm>
          <a:prstGeom prst="rect">
            <a:avLst/>
          </a:prstGeom>
        </p:spPr>
        <p:txBody>
          <a:bodyPr vert="horz" wrap="square" lIns="0" tIns="12700" rIns="0" bIns="0" rtlCol="0">
            <a:spAutoFit/>
          </a:bodyPr>
          <a:lstStyle/>
          <a:p>
            <a:pPr marL="12700">
              <a:lnSpc>
                <a:spcPct val="100000"/>
              </a:lnSpc>
              <a:spcBef>
                <a:spcPts val="100"/>
              </a:spcBef>
            </a:pPr>
            <a:r>
              <a:rPr sz="1800" spc="-25" dirty="0">
                <a:latin typeface="Microsoft Sans Serif"/>
                <a:cs typeface="Microsoft Sans Serif"/>
              </a:rPr>
              <a:t>Tamaño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los </a:t>
            </a:r>
            <a:r>
              <a:rPr sz="1800" spc="-10" dirty="0">
                <a:latin typeface="Microsoft Sans Serif"/>
                <a:cs typeface="Microsoft Sans Serif"/>
              </a:rPr>
              <a:t>granos.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219710">
              <a:lnSpc>
                <a:spcPct val="100000"/>
              </a:lnSpc>
            </a:pP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tamaño de</a:t>
            </a:r>
            <a:r>
              <a:rPr sz="1800" spc="-15" dirty="0">
                <a:latin typeface="Microsoft Sans Serif"/>
                <a:cs typeface="Microsoft Sans Serif"/>
              </a:rPr>
              <a:t> </a:t>
            </a: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granos</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dirty="0">
                <a:latin typeface="Microsoft Sans Serif"/>
                <a:cs typeface="Microsoft Sans Serif"/>
              </a:rPr>
              <a:t>partículas</a:t>
            </a:r>
            <a:r>
              <a:rPr sz="1800" spc="5" dirty="0">
                <a:latin typeface="Microsoft Sans Serif"/>
                <a:cs typeface="Microsoft Sans Serif"/>
              </a:rPr>
              <a:t> </a:t>
            </a:r>
            <a:r>
              <a:rPr sz="1800" dirty="0">
                <a:latin typeface="Microsoft Sans Serif"/>
                <a:cs typeface="Microsoft Sans Serif"/>
              </a:rPr>
              <a:t>abrasivas</a:t>
            </a:r>
            <a:r>
              <a:rPr sz="1800" spc="5" dirty="0">
                <a:latin typeface="Microsoft Sans Serif"/>
                <a:cs typeface="Microsoft Sans Serif"/>
              </a:rPr>
              <a:t> </a:t>
            </a: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parámetro</a:t>
            </a:r>
            <a:r>
              <a:rPr sz="1800" spc="5" dirty="0">
                <a:latin typeface="Microsoft Sans Serif"/>
                <a:cs typeface="Microsoft Sans Serif"/>
              </a:rPr>
              <a:t> </a:t>
            </a:r>
            <a:r>
              <a:rPr sz="1800" dirty="0">
                <a:latin typeface="Microsoft Sans Serif"/>
                <a:cs typeface="Microsoft Sans Serif"/>
              </a:rPr>
              <a:t>importante</a:t>
            </a:r>
            <a:r>
              <a:rPr sz="1800" spc="10" dirty="0">
                <a:latin typeface="Microsoft Sans Serif"/>
                <a:cs typeface="Microsoft Sans Serif"/>
              </a:rPr>
              <a:t> </a:t>
            </a:r>
            <a:r>
              <a:rPr sz="1800" dirty="0">
                <a:latin typeface="Microsoft Sans Serif"/>
                <a:cs typeface="Microsoft Sans Serif"/>
              </a:rPr>
              <a:t>en </a:t>
            </a:r>
            <a:r>
              <a:rPr sz="1800" spc="-25" dirty="0">
                <a:latin typeface="Microsoft Sans Serif"/>
                <a:cs typeface="Microsoft Sans Serif"/>
              </a:rPr>
              <a:t>la </a:t>
            </a:r>
            <a:r>
              <a:rPr sz="1800" dirty="0">
                <a:latin typeface="Microsoft Sans Serif"/>
                <a:cs typeface="Microsoft Sans Serif"/>
              </a:rPr>
              <a:t>determinación</a:t>
            </a:r>
            <a:r>
              <a:rPr sz="1800" spc="-25"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dirty="0">
                <a:latin typeface="Microsoft Sans Serif"/>
                <a:cs typeface="Microsoft Sans Serif"/>
              </a:rPr>
              <a:t>acabado</a:t>
            </a:r>
            <a:r>
              <a:rPr sz="1800" spc="-20" dirty="0">
                <a:latin typeface="Microsoft Sans Serif"/>
                <a:cs typeface="Microsoft Sans Serif"/>
              </a:rPr>
              <a:t> </a:t>
            </a:r>
            <a:r>
              <a:rPr sz="1800" dirty="0">
                <a:latin typeface="Microsoft Sans Serif"/>
                <a:cs typeface="Microsoft Sans Serif"/>
              </a:rPr>
              <a:t>superficial</a:t>
            </a:r>
            <a:r>
              <a:rPr sz="1800" spc="-35" dirty="0">
                <a:latin typeface="Microsoft Sans Serif"/>
                <a:cs typeface="Microsoft Sans Serif"/>
              </a:rPr>
              <a:t> </a:t>
            </a:r>
            <a:r>
              <a:rPr sz="1800" dirty="0">
                <a:latin typeface="Microsoft Sans Serif"/>
                <a:cs typeface="Microsoft Sans Serif"/>
              </a:rPr>
              <a:t>y</a:t>
            </a:r>
            <a:r>
              <a:rPr sz="1800" spc="-35"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velocidad</a:t>
            </a:r>
            <a:r>
              <a:rPr sz="1800" spc="-15"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remoción</a:t>
            </a:r>
            <a:r>
              <a:rPr sz="1800" spc="-30"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dirty="0">
                <a:latin typeface="Microsoft Sans Serif"/>
                <a:cs typeface="Microsoft Sans Serif"/>
              </a:rPr>
              <a:t>material.</a:t>
            </a:r>
            <a:r>
              <a:rPr sz="1800" spc="-25" dirty="0">
                <a:latin typeface="Microsoft Sans Serif"/>
                <a:cs typeface="Microsoft Sans Serif"/>
              </a:rPr>
              <a:t> El </a:t>
            </a:r>
            <a:r>
              <a:rPr sz="1800" dirty="0">
                <a:latin typeface="Microsoft Sans Serif"/>
                <a:cs typeface="Microsoft Sans Serif"/>
              </a:rPr>
              <a:t>tamaño</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grano</a:t>
            </a:r>
            <a:r>
              <a:rPr sz="1800" spc="-15" dirty="0">
                <a:latin typeface="Microsoft Sans Serif"/>
                <a:cs typeface="Microsoft Sans Serif"/>
              </a:rPr>
              <a:t> </a:t>
            </a:r>
            <a:r>
              <a:rPr sz="1800" dirty="0">
                <a:latin typeface="Microsoft Sans Serif"/>
                <a:cs typeface="Microsoft Sans Serif"/>
              </a:rPr>
              <a:t>pequeño produce</a:t>
            </a:r>
            <a:r>
              <a:rPr sz="1800" spc="-10" dirty="0">
                <a:latin typeface="Microsoft Sans Serif"/>
                <a:cs typeface="Microsoft Sans Serif"/>
              </a:rPr>
              <a:t> </a:t>
            </a:r>
            <a:r>
              <a:rPr sz="1800" dirty="0">
                <a:latin typeface="Microsoft Sans Serif"/>
                <a:cs typeface="Microsoft Sans Serif"/>
              </a:rPr>
              <a:t>mejores acabados,</a:t>
            </a:r>
            <a:r>
              <a:rPr sz="1800" spc="10" dirty="0">
                <a:latin typeface="Microsoft Sans Serif"/>
                <a:cs typeface="Microsoft Sans Serif"/>
              </a:rPr>
              <a:t> </a:t>
            </a:r>
            <a:r>
              <a:rPr sz="1800" dirty="0">
                <a:latin typeface="Microsoft Sans Serif"/>
                <a:cs typeface="Microsoft Sans Serif"/>
              </a:rPr>
              <a:t>mientras</a:t>
            </a:r>
            <a:r>
              <a:rPr sz="1800" spc="-2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los</a:t>
            </a:r>
            <a:r>
              <a:rPr sz="1800" spc="-20" dirty="0">
                <a:latin typeface="Microsoft Sans Serif"/>
                <a:cs typeface="Microsoft Sans Serif"/>
              </a:rPr>
              <a:t> </a:t>
            </a:r>
            <a:r>
              <a:rPr sz="1800" spc="-10" dirty="0">
                <a:latin typeface="Microsoft Sans Serif"/>
                <a:cs typeface="Microsoft Sans Serif"/>
              </a:rPr>
              <a:t>mayores </a:t>
            </a:r>
            <a:r>
              <a:rPr sz="1800" dirty="0">
                <a:latin typeface="Microsoft Sans Serif"/>
                <a:cs typeface="Microsoft Sans Serif"/>
              </a:rPr>
              <a:t>tamaños</a:t>
            </a:r>
            <a:r>
              <a:rPr sz="1800" spc="-1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grano</a:t>
            </a:r>
            <a:r>
              <a:rPr sz="1800" spc="-25" dirty="0">
                <a:latin typeface="Microsoft Sans Serif"/>
                <a:cs typeface="Microsoft Sans Serif"/>
              </a:rPr>
              <a:t> </a:t>
            </a:r>
            <a:r>
              <a:rPr sz="1800" dirty="0">
                <a:latin typeface="Microsoft Sans Serif"/>
                <a:cs typeface="Microsoft Sans Serif"/>
              </a:rPr>
              <a:t>permiten</a:t>
            </a:r>
            <a:r>
              <a:rPr sz="1800" spc="-20" dirty="0">
                <a:latin typeface="Microsoft Sans Serif"/>
                <a:cs typeface="Microsoft Sans Serif"/>
              </a:rPr>
              <a:t> </a:t>
            </a:r>
            <a:r>
              <a:rPr sz="1800" dirty="0">
                <a:latin typeface="Microsoft Sans Serif"/>
                <a:cs typeface="Microsoft Sans Serif"/>
              </a:rPr>
              <a:t>velocidades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remoción</a:t>
            </a:r>
            <a:r>
              <a:rPr sz="1800" spc="-2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material</a:t>
            </a:r>
            <a:r>
              <a:rPr sz="1800" spc="-15" dirty="0">
                <a:latin typeface="Microsoft Sans Serif"/>
                <a:cs typeface="Microsoft Sans Serif"/>
              </a:rPr>
              <a:t> </a:t>
            </a:r>
            <a:r>
              <a:rPr sz="1800" dirty="0">
                <a:latin typeface="Microsoft Sans Serif"/>
                <a:cs typeface="Microsoft Sans Serif"/>
              </a:rPr>
              <a:t>más</a:t>
            </a:r>
            <a:r>
              <a:rPr sz="1800" spc="-30" dirty="0">
                <a:latin typeface="Microsoft Sans Serif"/>
                <a:cs typeface="Microsoft Sans Serif"/>
              </a:rPr>
              <a:t> </a:t>
            </a:r>
            <a:r>
              <a:rPr sz="1800" spc="-10" dirty="0">
                <a:latin typeface="Microsoft Sans Serif"/>
                <a:cs typeface="Microsoft Sans Serif"/>
              </a:rPr>
              <a:t>grandes.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220345">
              <a:lnSpc>
                <a:spcPct val="100000"/>
              </a:lnSpc>
            </a:pP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lo</a:t>
            </a:r>
            <a:r>
              <a:rPr sz="1800" spc="-15" dirty="0">
                <a:latin typeface="Microsoft Sans Serif"/>
                <a:cs typeface="Microsoft Sans Serif"/>
              </a:rPr>
              <a:t> </a:t>
            </a:r>
            <a:r>
              <a:rPr sz="1800" dirty="0">
                <a:latin typeface="Microsoft Sans Serif"/>
                <a:cs typeface="Microsoft Sans Serif"/>
              </a:rPr>
              <a:t>tanto,</a:t>
            </a:r>
            <a:r>
              <a:rPr sz="1800" spc="-5" dirty="0">
                <a:latin typeface="Microsoft Sans Serif"/>
                <a:cs typeface="Microsoft Sans Serif"/>
              </a:rPr>
              <a:t> </a:t>
            </a:r>
            <a:r>
              <a:rPr sz="1800" dirty="0">
                <a:latin typeface="Microsoft Sans Serif"/>
                <a:cs typeface="Microsoft Sans Serif"/>
              </a:rPr>
              <a:t>cuando</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selecciona el</a:t>
            </a:r>
            <a:r>
              <a:rPr sz="1800" spc="-10" dirty="0">
                <a:latin typeface="Microsoft Sans Serif"/>
                <a:cs typeface="Microsoft Sans Serif"/>
              </a:rPr>
              <a:t> </a:t>
            </a:r>
            <a:r>
              <a:rPr sz="1800" dirty="0">
                <a:latin typeface="Microsoft Sans Serif"/>
                <a:cs typeface="Microsoft Sans Serif"/>
              </a:rPr>
              <a:t>tamaño</a:t>
            </a:r>
            <a:r>
              <a:rPr sz="1800" spc="-2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granos</a:t>
            </a:r>
            <a:r>
              <a:rPr sz="1800" spc="5" dirty="0">
                <a:latin typeface="Microsoft Sans Serif"/>
                <a:cs typeface="Microsoft Sans Serif"/>
              </a:rPr>
              <a:t> </a:t>
            </a:r>
            <a:r>
              <a:rPr sz="1800" dirty="0">
                <a:latin typeface="Microsoft Sans Serif"/>
                <a:cs typeface="Microsoft Sans Serif"/>
              </a:rPr>
              <a:t>abrasivos,</a:t>
            </a:r>
            <a:r>
              <a:rPr sz="1800" spc="-5" dirty="0">
                <a:latin typeface="Microsoft Sans Serif"/>
                <a:cs typeface="Microsoft Sans Serif"/>
              </a:rPr>
              <a:t> </a:t>
            </a:r>
            <a:r>
              <a:rPr sz="1800" dirty="0">
                <a:latin typeface="Microsoft Sans Serif"/>
                <a:cs typeface="Microsoft Sans Serif"/>
              </a:rPr>
              <a:t>deben</a:t>
            </a:r>
            <a:r>
              <a:rPr sz="1800" spc="-5" dirty="0">
                <a:latin typeface="Microsoft Sans Serif"/>
                <a:cs typeface="Microsoft Sans Serif"/>
              </a:rPr>
              <a:t> </a:t>
            </a:r>
            <a:r>
              <a:rPr sz="1800" dirty="0">
                <a:latin typeface="Microsoft Sans Serif"/>
                <a:cs typeface="Microsoft Sans Serif"/>
              </a:rPr>
              <a:t>tenerse</a:t>
            </a:r>
            <a:r>
              <a:rPr sz="1800" spc="-5" dirty="0">
                <a:latin typeface="Microsoft Sans Serif"/>
                <a:cs typeface="Microsoft Sans Serif"/>
              </a:rPr>
              <a:t> </a:t>
            </a:r>
            <a:r>
              <a:rPr sz="1800" spc="-25" dirty="0">
                <a:latin typeface="Microsoft Sans Serif"/>
                <a:cs typeface="Microsoft Sans Serif"/>
              </a:rPr>
              <a:t>en </a:t>
            </a:r>
            <a:r>
              <a:rPr sz="1800" dirty="0">
                <a:latin typeface="Microsoft Sans Serif"/>
                <a:cs typeface="Microsoft Sans Serif"/>
              </a:rPr>
              <a:t>cuenta</a:t>
            </a:r>
            <a:r>
              <a:rPr sz="1800" spc="-10" dirty="0">
                <a:latin typeface="Microsoft Sans Serif"/>
                <a:cs typeface="Microsoft Sans Serif"/>
              </a:rPr>
              <a:t> </a:t>
            </a:r>
            <a:r>
              <a:rPr sz="1800" dirty="0">
                <a:latin typeface="Microsoft Sans Serif"/>
                <a:cs typeface="Microsoft Sans Serif"/>
              </a:rPr>
              <a:t>ambos</a:t>
            </a:r>
            <a:r>
              <a:rPr sz="1800" spc="-15" dirty="0">
                <a:latin typeface="Microsoft Sans Serif"/>
                <a:cs typeface="Microsoft Sans Serif"/>
              </a:rPr>
              <a:t> </a:t>
            </a:r>
            <a:r>
              <a:rPr sz="1800" dirty="0">
                <a:latin typeface="Microsoft Sans Serif"/>
                <a:cs typeface="Microsoft Sans Serif"/>
              </a:rPr>
              <a:t>parámetros.</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selección</a:t>
            </a:r>
            <a:r>
              <a:rPr sz="1800" spc="5"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tamaño</a:t>
            </a:r>
            <a:r>
              <a:rPr sz="1800" spc="-2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grano</a:t>
            </a:r>
            <a:r>
              <a:rPr sz="1800" spc="-10" dirty="0">
                <a:latin typeface="Microsoft Sans Serif"/>
                <a:cs typeface="Microsoft Sans Serif"/>
              </a:rPr>
              <a:t> </a:t>
            </a:r>
            <a:r>
              <a:rPr sz="1800" dirty="0">
                <a:latin typeface="Microsoft Sans Serif"/>
                <a:cs typeface="Microsoft Sans Serif"/>
              </a:rPr>
              <a:t>depende también</a:t>
            </a:r>
            <a:r>
              <a:rPr sz="1800" spc="-5" dirty="0">
                <a:latin typeface="Microsoft Sans Serif"/>
                <a:cs typeface="Microsoft Sans Serif"/>
              </a:rPr>
              <a:t> </a:t>
            </a:r>
            <a:r>
              <a:rPr sz="1800" spc="-10" dirty="0">
                <a:latin typeface="Microsoft Sans Serif"/>
                <a:cs typeface="Microsoft Sans Serif"/>
              </a:rPr>
              <a:t>hasta </a:t>
            </a:r>
            <a:r>
              <a:rPr sz="1800" dirty="0">
                <a:latin typeface="Microsoft Sans Serif"/>
                <a:cs typeface="Microsoft Sans Serif"/>
              </a:rPr>
              <a:t>cierto</a:t>
            </a:r>
            <a:r>
              <a:rPr sz="1800" spc="-25" dirty="0">
                <a:latin typeface="Microsoft Sans Serif"/>
                <a:cs typeface="Microsoft Sans Serif"/>
              </a:rPr>
              <a:t> </a:t>
            </a:r>
            <a:r>
              <a:rPr sz="1800" dirty="0">
                <a:latin typeface="Microsoft Sans Serif"/>
                <a:cs typeface="Microsoft Sans Serif"/>
              </a:rPr>
              <a:t>punto</a:t>
            </a:r>
            <a:r>
              <a:rPr sz="1800" spc="-10"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tipo</a:t>
            </a:r>
            <a:r>
              <a:rPr sz="1800" spc="-2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material</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trabajo.</a:t>
            </a:r>
            <a:r>
              <a:rPr sz="1800" spc="-20" dirty="0">
                <a:latin typeface="Microsoft Sans Serif"/>
                <a:cs typeface="Microsoft Sans Serif"/>
              </a:rPr>
              <a:t> </a:t>
            </a: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materiales</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trabajo</a:t>
            </a:r>
            <a:r>
              <a:rPr sz="1800" spc="-20" dirty="0">
                <a:latin typeface="Microsoft Sans Serif"/>
                <a:cs typeface="Microsoft Sans Serif"/>
              </a:rPr>
              <a:t> </a:t>
            </a:r>
            <a:r>
              <a:rPr sz="1800" dirty="0">
                <a:latin typeface="Microsoft Sans Serif"/>
                <a:cs typeface="Microsoft Sans Serif"/>
              </a:rPr>
              <a:t>más</a:t>
            </a:r>
            <a:r>
              <a:rPr sz="1800" spc="-20" dirty="0">
                <a:latin typeface="Microsoft Sans Serif"/>
                <a:cs typeface="Microsoft Sans Serif"/>
              </a:rPr>
              <a:t> </a:t>
            </a:r>
            <a:r>
              <a:rPr sz="1800" spc="-10" dirty="0">
                <a:latin typeface="Microsoft Sans Serif"/>
                <a:cs typeface="Microsoft Sans Serif"/>
              </a:rPr>
              <a:t>duros </a:t>
            </a:r>
            <a:r>
              <a:rPr sz="1800" dirty="0">
                <a:latin typeface="Microsoft Sans Serif"/>
                <a:cs typeface="Microsoft Sans Serif"/>
              </a:rPr>
              <a:t>requieren tamaño</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grano</a:t>
            </a:r>
            <a:r>
              <a:rPr sz="1800" spc="-10" dirty="0">
                <a:latin typeface="Microsoft Sans Serif"/>
                <a:cs typeface="Microsoft Sans Serif"/>
              </a:rPr>
              <a:t> </a:t>
            </a:r>
            <a:r>
              <a:rPr sz="1800" dirty="0">
                <a:latin typeface="Microsoft Sans Serif"/>
                <a:cs typeface="Microsoft Sans Serif"/>
              </a:rPr>
              <a:t>más</a:t>
            </a:r>
            <a:r>
              <a:rPr sz="1800" spc="-10" dirty="0">
                <a:latin typeface="Microsoft Sans Serif"/>
                <a:cs typeface="Microsoft Sans Serif"/>
              </a:rPr>
              <a:t> </a:t>
            </a:r>
            <a:r>
              <a:rPr sz="1800" dirty="0">
                <a:latin typeface="Microsoft Sans Serif"/>
                <a:cs typeface="Microsoft Sans Serif"/>
              </a:rPr>
              <a:t>pequeño para</a:t>
            </a:r>
            <a:r>
              <a:rPr sz="1800" spc="-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efectivo,</a:t>
            </a:r>
            <a:r>
              <a:rPr sz="1800" spc="-10" dirty="0">
                <a:latin typeface="Microsoft Sans Serif"/>
                <a:cs typeface="Microsoft Sans Serif"/>
              </a:rPr>
              <a:t> </a:t>
            </a:r>
            <a:r>
              <a:rPr sz="1800" dirty="0">
                <a:latin typeface="Microsoft Sans Serif"/>
                <a:cs typeface="Microsoft Sans Serif"/>
              </a:rPr>
              <a:t>mientras</a:t>
            </a:r>
            <a:r>
              <a:rPr sz="1800" spc="-5"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spc="-25" dirty="0">
                <a:latin typeface="Microsoft Sans Serif"/>
                <a:cs typeface="Microsoft Sans Serif"/>
              </a:rPr>
              <a:t>los </a:t>
            </a:r>
            <a:r>
              <a:rPr sz="1800" dirty="0">
                <a:latin typeface="Microsoft Sans Serif"/>
                <a:cs typeface="Microsoft Sans Serif"/>
              </a:rPr>
              <a:t>materiales</a:t>
            </a:r>
            <a:r>
              <a:rPr sz="1800" spc="-5" dirty="0">
                <a:latin typeface="Microsoft Sans Serif"/>
                <a:cs typeface="Microsoft Sans Serif"/>
              </a:rPr>
              <a:t> </a:t>
            </a:r>
            <a:r>
              <a:rPr sz="1800" dirty="0">
                <a:latin typeface="Microsoft Sans Serif"/>
                <a:cs typeface="Microsoft Sans Serif"/>
              </a:rPr>
              <a:t>más</a:t>
            </a:r>
            <a:r>
              <a:rPr sz="1800" spc="-20" dirty="0">
                <a:latin typeface="Microsoft Sans Serif"/>
                <a:cs typeface="Microsoft Sans Serif"/>
              </a:rPr>
              <a:t> </a:t>
            </a:r>
            <a:r>
              <a:rPr sz="1800" dirty="0">
                <a:latin typeface="Microsoft Sans Serif"/>
                <a:cs typeface="Microsoft Sans Serif"/>
              </a:rPr>
              <a:t>blandos</a:t>
            </a:r>
            <a:r>
              <a:rPr sz="1800" spc="10" dirty="0">
                <a:latin typeface="Microsoft Sans Serif"/>
                <a:cs typeface="Microsoft Sans Serif"/>
              </a:rPr>
              <a:t> </a:t>
            </a:r>
            <a:r>
              <a:rPr sz="1800" dirty="0">
                <a:latin typeface="Microsoft Sans Serif"/>
                <a:cs typeface="Microsoft Sans Serif"/>
              </a:rPr>
              <a:t>requieren tamaños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granos</a:t>
            </a:r>
            <a:r>
              <a:rPr sz="1800" spc="-5" dirty="0">
                <a:latin typeface="Microsoft Sans Serif"/>
                <a:cs typeface="Microsoft Sans Serif"/>
              </a:rPr>
              <a:t> </a:t>
            </a:r>
            <a:r>
              <a:rPr sz="1800" dirty="0">
                <a:latin typeface="Microsoft Sans Serif"/>
                <a:cs typeface="Microsoft Sans Serif"/>
              </a:rPr>
              <a:t>más</a:t>
            </a:r>
            <a:r>
              <a:rPr sz="1800" spc="-15" dirty="0">
                <a:latin typeface="Microsoft Sans Serif"/>
                <a:cs typeface="Microsoft Sans Serif"/>
              </a:rPr>
              <a:t> </a:t>
            </a:r>
            <a:r>
              <a:rPr sz="1800" spc="-10" dirty="0">
                <a:latin typeface="Microsoft Sans Serif"/>
                <a:cs typeface="Microsoft Sans Serif"/>
              </a:rPr>
              <a:t>grandes.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422909">
              <a:lnSpc>
                <a:spcPct val="100000"/>
              </a:lnSpc>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tamaño</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grano</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mide por</a:t>
            </a:r>
            <a:r>
              <a:rPr sz="1800" spc="-1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procedimiento</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cribas</a:t>
            </a:r>
            <a:r>
              <a:rPr sz="1800" spc="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mallas.</a:t>
            </a:r>
            <a:r>
              <a:rPr sz="1800" spc="10"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este </a:t>
            </a:r>
            <a:r>
              <a:rPr sz="1800" dirty="0">
                <a:latin typeface="Microsoft Sans Serif"/>
                <a:cs typeface="Microsoft Sans Serif"/>
              </a:rPr>
              <a:t>procedimiento</a:t>
            </a:r>
            <a:r>
              <a:rPr sz="1800" spc="-10" dirty="0">
                <a:latin typeface="Microsoft Sans Serif"/>
                <a:cs typeface="Microsoft Sans Serif"/>
              </a:rPr>
              <a:t> </a:t>
            </a: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tamaños</a:t>
            </a:r>
            <a:r>
              <a:rPr sz="1800" spc="-2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grano</a:t>
            </a:r>
            <a:r>
              <a:rPr sz="1800" spc="-20" dirty="0">
                <a:latin typeface="Microsoft Sans Serif"/>
                <a:cs typeface="Microsoft Sans Serif"/>
              </a:rPr>
              <a:t> </a:t>
            </a:r>
            <a:r>
              <a:rPr sz="1800" dirty="0">
                <a:latin typeface="Microsoft Sans Serif"/>
                <a:cs typeface="Microsoft Sans Serif"/>
              </a:rPr>
              <a:t>más</a:t>
            </a:r>
            <a:r>
              <a:rPr sz="1800" spc="-30" dirty="0">
                <a:latin typeface="Microsoft Sans Serif"/>
                <a:cs typeface="Microsoft Sans Serif"/>
              </a:rPr>
              <a:t> </a:t>
            </a:r>
            <a:r>
              <a:rPr sz="1800" dirty="0">
                <a:latin typeface="Microsoft Sans Serif"/>
                <a:cs typeface="Microsoft Sans Serif"/>
              </a:rPr>
              <a:t>pequeños tienen</a:t>
            </a:r>
            <a:r>
              <a:rPr sz="1800" spc="-25" dirty="0">
                <a:latin typeface="Microsoft Sans Serif"/>
                <a:cs typeface="Microsoft Sans Serif"/>
              </a:rPr>
              <a:t> </a:t>
            </a:r>
            <a:r>
              <a:rPr sz="1800" dirty="0">
                <a:latin typeface="Microsoft Sans Serif"/>
                <a:cs typeface="Microsoft Sans Serif"/>
              </a:rPr>
              <a:t>números</a:t>
            </a:r>
            <a:r>
              <a:rPr sz="1800" spc="-10" dirty="0">
                <a:latin typeface="Microsoft Sans Serif"/>
                <a:cs typeface="Microsoft Sans Serif"/>
              </a:rPr>
              <a:t> </a:t>
            </a:r>
            <a:r>
              <a:rPr sz="1800" dirty="0">
                <a:latin typeface="Microsoft Sans Serif"/>
                <a:cs typeface="Microsoft Sans Serif"/>
              </a:rPr>
              <a:t>más</a:t>
            </a:r>
            <a:r>
              <a:rPr sz="1800" spc="-25" dirty="0">
                <a:latin typeface="Microsoft Sans Serif"/>
                <a:cs typeface="Microsoft Sans Serif"/>
              </a:rPr>
              <a:t> </a:t>
            </a:r>
            <a:r>
              <a:rPr sz="1800" dirty="0">
                <a:latin typeface="Microsoft Sans Serif"/>
                <a:cs typeface="Microsoft Sans Serif"/>
              </a:rPr>
              <a:t>grandes</a:t>
            </a:r>
            <a:r>
              <a:rPr sz="1800" spc="-15" dirty="0">
                <a:latin typeface="Microsoft Sans Serif"/>
                <a:cs typeface="Microsoft Sans Serif"/>
              </a:rPr>
              <a:t> </a:t>
            </a:r>
            <a:r>
              <a:rPr sz="1800" spc="-50" dirty="0">
                <a:latin typeface="Microsoft Sans Serif"/>
                <a:cs typeface="Microsoft Sans Serif"/>
              </a:rPr>
              <a:t>y </a:t>
            </a:r>
            <a:r>
              <a:rPr sz="1800" spc="-10" dirty="0">
                <a:latin typeface="Microsoft Sans Serif"/>
                <a:cs typeface="Microsoft Sans Serif"/>
              </a:rPr>
              <a:t>viceversa.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tamaño de</a:t>
            </a:r>
            <a:r>
              <a:rPr sz="1800" spc="-15" dirty="0">
                <a:latin typeface="Microsoft Sans Serif"/>
                <a:cs typeface="Microsoft Sans Serif"/>
              </a:rPr>
              <a:t> </a:t>
            </a: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granos</a:t>
            </a:r>
            <a:r>
              <a:rPr sz="1800" spc="5" dirty="0">
                <a:latin typeface="Microsoft Sans Serif"/>
                <a:cs typeface="Microsoft Sans Serif"/>
              </a:rPr>
              <a:t> </a:t>
            </a:r>
            <a:r>
              <a:rPr sz="1800" dirty="0">
                <a:latin typeface="Microsoft Sans Serif"/>
                <a:cs typeface="Microsoft Sans Serif"/>
              </a:rPr>
              <a:t>usados</a:t>
            </a:r>
            <a:r>
              <a:rPr sz="1800" spc="10" dirty="0">
                <a:latin typeface="Microsoft Sans Serif"/>
                <a:cs typeface="Microsoft Sans Serif"/>
              </a:rPr>
              <a:t> </a:t>
            </a:r>
            <a:r>
              <a:rPr sz="1800" dirty="0">
                <a:latin typeface="Microsoft Sans Serif"/>
                <a:cs typeface="Microsoft Sans Serif"/>
              </a:rPr>
              <a:t>en las</a:t>
            </a:r>
            <a:r>
              <a:rPr sz="1800" spc="-5" dirty="0">
                <a:latin typeface="Microsoft Sans Serif"/>
                <a:cs typeface="Microsoft Sans Serif"/>
              </a:rPr>
              <a:t> </a:t>
            </a:r>
            <a:r>
              <a:rPr sz="1800" dirty="0">
                <a:latin typeface="Microsoft Sans Serif"/>
                <a:cs typeface="Microsoft Sans Serif"/>
              </a:rPr>
              <a:t>ruedas</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esmeril fluctúan típicamente</a:t>
            </a:r>
            <a:r>
              <a:rPr sz="1800" spc="5" dirty="0">
                <a:latin typeface="Microsoft Sans Serif"/>
                <a:cs typeface="Microsoft Sans Serif"/>
              </a:rPr>
              <a:t> </a:t>
            </a:r>
            <a:r>
              <a:rPr sz="1800" dirty="0">
                <a:latin typeface="Microsoft Sans Serif"/>
                <a:cs typeface="Microsoft Sans Serif"/>
              </a:rPr>
              <a:t>entre</a:t>
            </a:r>
            <a:r>
              <a:rPr sz="1800" spc="-5" dirty="0">
                <a:latin typeface="Microsoft Sans Serif"/>
                <a:cs typeface="Microsoft Sans Serif"/>
              </a:rPr>
              <a:t> </a:t>
            </a:r>
            <a:r>
              <a:rPr sz="1800" dirty="0">
                <a:latin typeface="Microsoft Sans Serif"/>
                <a:cs typeface="Microsoft Sans Serif"/>
              </a:rPr>
              <a:t>8</a:t>
            </a:r>
            <a:r>
              <a:rPr sz="1800" spc="-5"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12700">
              <a:lnSpc>
                <a:spcPct val="100000"/>
              </a:lnSpc>
            </a:pPr>
            <a:r>
              <a:rPr sz="1800" dirty="0">
                <a:latin typeface="Microsoft Sans Serif"/>
                <a:cs typeface="Microsoft Sans Serif"/>
              </a:rPr>
              <a:t>250. El grano</a:t>
            </a:r>
            <a:r>
              <a:rPr sz="1800" spc="10" dirty="0">
                <a:latin typeface="Microsoft Sans Serif"/>
                <a:cs typeface="Microsoft Sans Serif"/>
              </a:rPr>
              <a:t> </a:t>
            </a:r>
            <a:r>
              <a:rPr sz="1800" dirty="0">
                <a:latin typeface="Microsoft Sans Serif"/>
                <a:cs typeface="Microsoft Sans Serif"/>
              </a:rPr>
              <a:t>tamaño</a:t>
            </a:r>
            <a:r>
              <a:rPr sz="1800" spc="5" dirty="0">
                <a:latin typeface="Microsoft Sans Serif"/>
                <a:cs typeface="Microsoft Sans Serif"/>
              </a:rPr>
              <a:t> </a:t>
            </a:r>
            <a:r>
              <a:rPr sz="1800" dirty="0">
                <a:latin typeface="Microsoft Sans Serif"/>
                <a:cs typeface="Microsoft Sans Serif"/>
              </a:rPr>
              <a:t>ocho</a:t>
            </a:r>
            <a:r>
              <a:rPr sz="1800" spc="15" dirty="0">
                <a:latin typeface="Microsoft Sans Serif"/>
                <a:cs typeface="Microsoft Sans Serif"/>
              </a:rPr>
              <a:t> </a:t>
            </a:r>
            <a:r>
              <a:rPr sz="1800" dirty="0">
                <a:latin typeface="Microsoft Sans Serif"/>
                <a:cs typeface="Microsoft Sans Serif"/>
              </a:rPr>
              <a:t>es muy grueso</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tamaño</a:t>
            </a:r>
            <a:r>
              <a:rPr sz="1800" spc="-10" dirty="0">
                <a:latin typeface="Microsoft Sans Serif"/>
                <a:cs typeface="Microsoft Sans Serif"/>
              </a:rPr>
              <a:t> </a:t>
            </a:r>
            <a:r>
              <a:rPr sz="1800" dirty="0">
                <a:latin typeface="Microsoft Sans Serif"/>
                <a:cs typeface="Microsoft Sans Serif"/>
              </a:rPr>
              <a:t>250</a:t>
            </a:r>
            <a:r>
              <a:rPr sz="1800" spc="15" dirty="0">
                <a:latin typeface="Microsoft Sans Serif"/>
                <a:cs typeface="Microsoft Sans Serif"/>
              </a:rPr>
              <a:t> </a:t>
            </a:r>
            <a:r>
              <a:rPr sz="1800" dirty="0">
                <a:latin typeface="Microsoft Sans Serif"/>
                <a:cs typeface="Microsoft Sans Serif"/>
              </a:rPr>
              <a:t>es muy fino.</a:t>
            </a:r>
            <a:r>
              <a:rPr sz="1800" spc="10"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usan</a:t>
            </a:r>
            <a:r>
              <a:rPr sz="1800" spc="15" dirty="0">
                <a:latin typeface="Microsoft Sans Serif"/>
                <a:cs typeface="Microsoft Sans Serif"/>
              </a:rPr>
              <a:t> </a:t>
            </a:r>
            <a:r>
              <a:rPr sz="1800" spc="-25" dirty="0">
                <a:latin typeface="Microsoft Sans Serif"/>
                <a:cs typeface="Microsoft Sans Serif"/>
              </a:rPr>
              <a:t>los</a:t>
            </a:r>
            <a:endParaRPr sz="1800">
              <a:latin typeface="Microsoft Sans Serif"/>
              <a:cs typeface="Microsoft Sans Serif"/>
            </a:endParaRPr>
          </a:p>
          <a:p>
            <a:pPr marL="12700">
              <a:lnSpc>
                <a:spcPct val="100000"/>
              </a:lnSpc>
            </a:pPr>
            <a:r>
              <a:rPr sz="1800" dirty="0">
                <a:latin typeface="Microsoft Sans Serif"/>
                <a:cs typeface="Microsoft Sans Serif"/>
              </a:rPr>
              <a:t>tamaños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grano</a:t>
            </a:r>
            <a:r>
              <a:rPr sz="1800" spc="-10" dirty="0">
                <a:latin typeface="Microsoft Sans Serif"/>
                <a:cs typeface="Microsoft Sans Serif"/>
              </a:rPr>
              <a:t> </a:t>
            </a:r>
            <a:r>
              <a:rPr sz="1800" dirty="0">
                <a:latin typeface="Microsoft Sans Serif"/>
                <a:cs typeface="Microsoft Sans Serif"/>
              </a:rPr>
              <a:t>más</a:t>
            </a:r>
            <a:r>
              <a:rPr sz="1800" spc="-15" dirty="0">
                <a:latin typeface="Microsoft Sans Serif"/>
                <a:cs typeface="Microsoft Sans Serif"/>
              </a:rPr>
              <a:t> </a:t>
            </a:r>
            <a:r>
              <a:rPr sz="1800" dirty="0">
                <a:latin typeface="Microsoft Sans Serif"/>
                <a:cs typeface="Microsoft Sans Serif"/>
              </a:rPr>
              <a:t>finos</a:t>
            </a:r>
            <a:r>
              <a:rPr sz="1800" spc="-15"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pulimentado</a:t>
            </a:r>
            <a:r>
              <a:rPr sz="1800" spc="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súper </a:t>
            </a:r>
            <a:r>
              <a:rPr sz="1800" spc="-10" dirty="0">
                <a:latin typeface="Microsoft Sans Serif"/>
                <a:cs typeface="Microsoft Sans Serif"/>
              </a:rPr>
              <a:t>acabado.</a:t>
            </a:r>
            <a:endParaRPr sz="1800">
              <a:latin typeface="Microsoft Sans Serif"/>
              <a:cs typeface="Microsoft Sans Serif"/>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6923"/>
            <a:ext cx="8977630" cy="788670"/>
          </a:xfrm>
          <a:prstGeom prst="rect">
            <a:avLst/>
          </a:prstGeom>
        </p:spPr>
        <p:txBody>
          <a:bodyPr vert="horz" wrap="square" lIns="0" tIns="12700" rIns="0" bIns="0" rtlCol="0">
            <a:spAutoFit/>
          </a:bodyPr>
          <a:lstStyle/>
          <a:p>
            <a:pPr marL="12700" marR="5080">
              <a:lnSpc>
                <a:spcPct val="100000"/>
              </a:lnSpc>
              <a:spcBef>
                <a:spcPts val="100"/>
              </a:spcBef>
            </a:pPr>
            <a:r>
              <a:rPr sz="1800" b="1" u="none" dirty="0">
                <a:latin typeface="Arial"/>
                <a:cs typeface="Arial"/>
              </a:rPr>
              <a:t>Materiales</a:t>
            </a:r>
            <a:r>
              <a:rPr sz="1800" b="1" u="none" spc="-55" dirty="0">
                <a:latin typeface="Arial"/>
                <a:cs typeface="Arial"/>
              </a:rPr>
              <a:t> </a:t>
            </a:r>
            <a:r>
              <a:rPr sz="1800" b="1" u="none" dirty="0">
                <a:latin typeface="Arial"/>
                <a:cs typeface="Arial"/>
              </a:rPr>
              <a:t>aglutinantes</a:t>
            </a:r>
            <a:r>
              <a:rPr sz="1800" u="none" dirty="0"/>
              <a:t>.</a:t>
            </a:r>
            <a:r>
              <a:rPr sz="1800" u="none" spc="-35" dirty="0"/>
              <a:t> </a:t>
            </a:r>
            <a:r>
              <a:rPr sz="1600" u="none" dirty="0"/>
              <a:t>Los</a:t>
            </a:r>
            <a:r>
              <a:rPr sz="1600" u="none" spc="-25" dirty="0"/>
              <a:t> </a:t>
            </a:r>
            <a:r>
              <a:rPr sz="1600" u="none" dirty="0"/>
              <a:t>materiales</a:t>
            </a:r>
            <a:r>
              <a:rPr sz="1600" u="none" spc="-30" dirty="0"/>
              <a:t> </a:t>
            </a:r>
            <a:r>
              <a:rPr sz="1600" u="none" dirty="0"/>
              <a:t>aglutinantes</a:t>
            </a:r>
            <a:r>
              <a:rPr sz="1600" u="none" spc="-35" dirty="0"/>
              <a:t> </a:t>
            </a:r>
            <a:r>
              <a:rPr sz="1600" u="none" dirty="0"/>
              <a:t>sujetan</a:t>
            </a:r>
            <a:r>
              <a:rPr sz="1600" u="none" spc="-35" dirty="0"/>
              <a:t> </a:t>
            </a:r>
            <a:r>
              <a:rPr sz="1600" u="none" dirty="0"/>
              <a:t>los</a:t>
            </a:r>
            <a:r>
              <a:rPr sz="1600" u="none" spc="-35" dirty="0"/>
              <a:t> </a:t>
            </a:r>
            <a:r>
              <a:rPr sz="1600" u="none" dirty="0"/>
              <a:t>granos</a:t>
            </a:r>
            <a:r>
              <a:rPr sz="1600" u="none" spc="-20" dirty="0"/>
              <a:t> </a:t>
            </a:r>
            <a:r>
              <a:rPr sz="1600" u="none" dirty="0"/>
              <a:t>abrasivos</a:t>
            </a:r>
            <a:r>
              <a:rPr sz="1600" u="none" spc="-40" dirty="0"/>
              <a:t> </a:t>
            </a:r>
            <a:r>
              <a:rPr sz="1600" u="none" dirty="0"/>
              <a:t>y</a:t>
            </a:r>
            <a:r>
              <a:rPr sz="1600" u="none" spc="-30" dirty="0"/>
              <a:t> </a:t>
            </a:r>
            <a:r>
              <a:rPr sz="1600" u="none" spc="-10" dirty="0"/>
              <a:t>establecen </a:t>
            </a:r>
            <a:r>
              <a:rPr sz="1600" u="none" dirty="0"/>
              <a:t>la</a:t>
            </a:r>
            <a:r>
              <a:rPr sz="1600" u="none" spc="-20" dirty="0"/>
              <a:t> </a:t>
            </a:r>
            <a:r>
              <a:rPr sz="1600" u="none" dirty="0"/>
              <a:t>forma</a:t>
            </a:r>
            <a:r>
              <a:rPr sz="1600" u="none" spc="10" dirty="0"/>
              <a:t> </a:t>
            </a:r>
            <a:r>
              <a:rPr sz="1600" u="none" dirty="0"/>
              <a:t>y</a:t>
            </a:r>
            <a:r>
              <a:rPr sz="1600" u="none" spc="-15" dirty="0"/>
              <a:t> </a:t>
            </a:r>
            <a:r>
              <a:rPr sz="1600" u="none" dirty="0"/>
              <a:t>la</a:t>
            </a:r>
            <a:r>
              <a:rPr sz="1600" u="none" spc="-15" dirty="0"/>
              <a:t> </a:t>
            </a:r>
            <a:r>
              <a:rPr sz="1600" u="none" spc="-10" dirty="0"/>
              <a:t>integridad</a:t>
            </a:r>
            <a:r>
              <a:rPr sz="1600" u="none" spc="-25" dirty="0"/>
              <a:t> </a:t>
            </a:r>
            <a:r>
              <a:rPr sz="1600" u="none" dirty="0"/>
              <a:t>estructural</a:t>
            </a:r>
            <a:r>
              <a:rPr sz="1600" u="none" spc="5" dirty="0"/>
              <a:t> </a:t>
            </a:r>
            <a:r>
              <a:rPr sz="1600" u="none" dirty="0"/>
              <a:t>de</a:t>
            </a:r>
            <a:r>
              <a:rPr sz="1600" u="none" spc="-15" dirty="0"/>
              <a:t> </a:t>
            </a:r>
            <a:r>
              <a:rPr sz="1600" u="none" dirty="0"/>
              <a:t>la</a:t>
            </a:r>
            <a:r>
              <a:rPr sz="1600" u="none" spc="-15" dirty="0"/>
              <a:t> </a:t>
            </a:r>
            <a:r>
              <a:rPr sz="1600" u="none" dirty="0"/>
              <a:t>rueda</a:t>
            </a:r>
            <a:r>
              <a:rPr sz="1600" u="none" spc="-15" dirty="0"/>
              <a:t> </a:t>
            </a:r>
            <a:r>
              <a:rPr sz="1600" u="none" dirty="0"/>
              <a:t>de</a:t>
            </a:r>
            <a:r>
              <a:rPr sz="1600" u="none" spc="-15" dirty="0"/>
              <a:t> </a:t>
            </a:r>
            <a:r>
              <a:rPr sz="1600" u="none" dirty="0"/>
              <a:t>esmeril.</a:t>
            </a:r>
            <a:r>
              <a:rPr sz="1600" u="none" spc="-5" dirty="0"/>
              <a:t> </a:t>
            </a:r>
            <a:r>
              <a:rPr sz="1600" u="none" dirty="0"/>
              <a:t>Las</a:t>
            </a:r>
            <a:r>
              <a:rPr sz="1600" u="none" spc="-20" dirty="0"/>
              <a:t> </a:t>
            </a:r>
            <a:r>
              <a:rPr sz="1600" u="none" dirty="0"/>
              <a:t>propiedades</a:t>
            </a:r>
            <a:r>
              <a:rPr sz="1600" u="none" spc="-15" dirty="0"/>
              <a:t> </a:t>
            </a:r>
            <a:r>
              <a:rPr sz="1600" u="none" spc="-10" dirty="0"/>
              <a:t>convenientes</a:t>
            </a:r>
            <a:r>
              <a:rPr sz="1600" u="none" spc="-35" dirty="0"/>
              <a:t> </a:t>
            </a:r>
            <a:r>
              <a:rPr sz="1600" u="none" spc="-25" dirty="0"/>
              <a:t>del </a:t>
            </a:r>
            <a:r>
              <a:rPr sz="1600" u="none" dirty="0"/>
              <a:t>material</a:t>
            </a:r>
            <a:r>
              <a:rPr sz="1600" u="none" spc="-35" dirty="0"/>
              <a:t> </a:t>
            </a:r>
            <a:r>
              <a:rPr sz="1600" u="none" dirty="0"/>
              <a:t>aglutinante</a:t>
            </a:r>
            <a:r>
              <a:rPr sz="1600" u="none" spc="-40" dirty="0"/>
              <a:t> </a:t>
            </a:r>
            <a:r>
              <a:rPr sz="1600" u="none" dirty="0"/>
              <a:t>son:</a:t>
            </a:r>
            <a:r>
              <a:rPr sz="1600" u="none" spc="-25" dirty="0"/>
              <a:t> </a:t>
            </a:r>
            <a:r>
              <a:rPr sz="1600" u="none" dirty="0"/>
              <a:t>resistencia,</a:t>
            </a:r>
            <a:r>
              <a:rPr sz="1600" u="none" spc="-45" dirty="0"/>
              <a:t> </a:t>
            </a:r>
            <a:r>
              <a:rPr sz="1600" u="none" dirty="0"/>
              <a:t>tenacidad,</a:t>
            </a:r>
            <a:r>
              <a:rPr sz="1600" u="none" spc="-40" dirty="0"/>
              <a:t> </a:t>
            </a:r>
            <a:r>
              <a:rPr sz="1600" u="none" dirty="0"/>
              <a:t>dureza</a:t>
            </a:r>
            <a:r>
              <a:rPr sz="1600" u="none" spc="-30" dirty="0"/>
              <a:t> </a:t>
            </a:r>
            <a:r>
              <a:rPr sz="1600" u="none" dirty="0"/>
              <a:t>y</a:t>
            </a:r>
            <a:r>
              <a:rPr sz="1600" u="none" spc="-35" dirty="0"/>
              <a:t> </a:t>
            </a:r>
            <a:r>
              <a:rPr sz="1600" u="none" dirty="0"/>
              <a:t>resistencia</a:t>
            </a:r>
            <a:r>
              <a:rPr sz="1600" u="none" spc="-45" dirty="0"/>
              <a:t> </a:t>
            </a:r>
            <a:r>
              <a:rPr sz="1600" u="none" dirty="0"/>
              <a:t>a</a:t>
            </a:r>
            <a:r>
              <a:rPr sz="1600" u="none" spc="-30" dirty="0"/>
              <a:t> </a:t>
            </a:r>
            <a:r>
              <a:rPr sz="1600" u="none" dirty="0"/>
              <a:t>la</a:t>
            </a:r>
            <a:r>
              <a:rPr sz="1600" u="none" spc="-45" dirty="0"/>
              <a:t> </a:t>
            </a:r>
            <a:r>
              <a:rPr sz="1600" u="none" spc="-10" dirty="0"/>
              <a:t>temperatura.</a:t>
            </a:r>
            <a:endParaRPr sz="1600">
              <a:latin typeface="Arial"/>
              <a:cs typeface="Arial"/>
            </a:endParaRPr>
          </a:p>
        </p:txBody>
      </p:sp>
      <p:sp>
        <p:nvSpPr>
          <p:cNvPr id="3" name="object 3"/>
          <p:cNvSpPr txBox="1"/>
          <p:nvPr/>
        </p:nvSpPr>
        <p:spPr>
          <a:xfrm>
            <a:off x="102514" y="768248"/>
            <a:ext cx="8935085" cy="5756910"/>
          </a:xfrm>
          <a:prstGeom prst="rect">
            <a:avLst/>
          </a:prstGeom>
        </p:spPr>
        <p:txBody>
          <a:bodyPr vert="horz" wrap="square" lIns="0" tIns="12700" rIns="0" bIns="0" rtlCol="0">
            <a:spAutoFit/>
          </a:bodyPr>
          <a:lstStyle/>
          <a:p>
            <a:pPr marL="12700" marR="22225">
              <a:lnSpc>
                <a:spcPct val="150000"/>
              </a:lnSpc>
              <a:spcBef>
                <a:spcPts val="100"/>
              </a:spcBef>
            </a:pPr>
            <a:r>
              <a:rPr sz="1600" dirty="0">
                <a:latin typeface="Microsoft Sans Serif"/>
                <a:cs typeface="Microsoft Sans Serif"/>
              </a:rPr>
              <a:t>Los</a:t>
            </a:r>
            <a:r>
              <a:rPr sz="1600" spc="-30" dirty="0">
                <a:latin typeface="Microsoft Sans Serif"/>
                <a:cs typeface="Microsoft Sans Serif"/>
              </a:rPr>
              <a:t> </a:t>
            </a:r>
            <a:r>
              <a:rPr sz="1600" dirty="0">
                <a:latin typeface="Microsoft Sans Serif"/>
                <a:cs typeface="Microsoft Sans Serif"/>
              </a:rPr>
              <a:t>materiales</a:t>
            </a:r>
            <a:r>
              <a:rPr sz="1600" spc="-35" dirty="0">
                <a:latin typeface="Microsoft Sans Serif"/>
                <a:cs typeface="Microsoft Sans Serif"/>
              </a:rPr>
              <a:t> </a:t>
            </a:r>
            <a:r>
              <a:rPr sz="1600" dirty="0">
                <a:latin typeface="Microsoft Sans Serif"/>
                <a:cs typeface="Microsoft Sans Serif"/>
              </a:rPr>
              <a:t>aglutinantes</a:t>
            </a:r>
            <a:r>
              <a:rPr sz="1600" spc="-35" dirty="0">
                <a:latin typeface="Microsoft Sans Serif"/>
                <a:cs typeface="Microsoft Sans Serif"/>
              </a:rPr>
              <a:t> </a:t>
            </a:r>
            <a:r>
              <a:rPr sz="1600" dirty="0">
                <a:latin typeface="Microsoft Sans Serif"/>
                <a:cs typeface="Microsoft Sans Serif"/>
              </a:rPr>
              <a:t>comunes</a:t>
            </a:r>
            <a:r>
              <a:rPr sz="1600" spc="-25" dirty="0">
                <a:latin typeface="Microsoft Sans Serif"/>
                <a:cs typeface="Microsoft Sans Serif"/>
              </a:rPr>
              <a:t> </a:t>
            </a:r>
            <a:r>
              <a:rPr sz="1600" dirty="0">
                <a:latin typeface="Microsoft Sans Serif"/>
                <a:cs typeface="Microsoft Sans Serif"/>
              </a:rPr>
              <a:t>usados</a:t>
            </a:r>
            <a:r>
              <a:rPr sz="1600" spc="-40" dirty="0">
                <a:latin typeface="Microsoft Sans Serif"/>
                <a:cs typeface="Microsoft Sans Serif"/>
              </a:rPr>
              <a:t> </a:t>
            </a:r>
            <a:r>
              <a:rPr sz="1600" dirty="0">
                <a:latin typeface="Microsoft Sans Serif"/>
                <a:cs typeface="Microsoft Sans Serif"/>
              </a:rPr>
              <a:t>en</a:t>
            </a:r>
            <a:r>
              <a:rPr sz="1600" spc="-25" dirty="0">
                <a:latin typeface="Microsoft Sans Serif"/>
                <a:cs typeface="Microsoft Sans Serif"/>
              </a:rPr>
              <a:t> </a:t>
            </a:r>
            <a:r>
              <a:rPr sz="1600" dirty="0">
                <a:latin typeface="Microsoft Sans Serif"/>
                <a:cs typeface="Microsoft Sans Serif"/>
              </a:rPr>
              <a:t>las</a:t>
            </a:r>
            <a:r>
              <a:rPr sz="1600" spc="-45" dirty="0">
                <a:latin typeface="Microsoft Sans Serif"/>
                <a:cs typeface="Microsoft Sans Serif"/>
              </a:rPr>
              <a:t> </a:t>
            </a:r>
            <a:r>
              <a:rPr sz="1600" dirty="0">
                <a:latin typeface="Microsoft Sans Serif"/>
                <a:cs typeface="Microsoft Sans Serif"/>
              </a:rPr>
              <a:t>ruedas</a:t>
            </a:r>
            <a:r>
              <a:rPr sz="1600" spc="-20" dirty="0">
                <a:latin typeface="Microsoft Sans Serif"/>
                <a:cs typeface="Microsoft Sans Serif"/>
              </a:rPr>
              <a:t> </a:t>
            </a:r>
            <a:r>
              <a:rPr sz="1600" dirty="0">
                <a:latin typeface="Microsoft Sans Serif"/>
                <a:cs typeface="Microsoft Sans Serif"/>
              </a:rPr>
              <a:t>de</a:t>
            </a:r>
            <a:r>
              <a:rPr sz="1600" spc="-40" dirty="0">
                <a:latin typeface="Microsoft Sans Serif"/>
                <a:cs typeface="Microsoft Sans Serif"/>
              </a:rPr>
              <a:t> </a:t>
            </a:r>
            <a:r>
              <a:rPr sz="1600" dirty="0">
                <a:latin typeface="Microsoft Sans Serif"/>
                <a:cs typeface="Microsoft Sans Serif"/>
              </a:rPr>
              <a:t>esmeril</a:t>
            </a:r>
            <a:r>
              <a:rPr sz="1600" spc="-30" dirty="0">
                <a:latin typeface="Microsoft Sans Serif"/>
                <a:cs typeface="Microsoft Sans Serif"/>
              </a:rPr>
              <a:t> </a:t>
            </a:r>
            <a:r>
              <a:rPr sz="1600" dirty="0">
                <a:latin typeface="Microsoft Sans Serif"/>
                <a:cs typeface="Microsoft Sans Serif"/>
              </a:rPr>
              <a:t>incluyen</a:t>
            </a:r>
            <a:r>
              <a:rPr sz="1600" spc="-40" dirty="0">
                <a:latin typeface="Microsoft Sans Serif"/>
                <a:cs typeface="Microsoft Sans Serif"/>
              </a:rPr>
              <a:t> </a:t>
            </a:r>
            <a:r>
              <a:rPr sz="1600" dirty="0">
                <a:latin typeface="Microsoft Sans Serif"/>
                <a:cs typeface="Microsoft Sans Serif"/>
              </a:rPr>
              <a:t>los</a:t>
            </a:r>
            <a:r>
              <a:rPr sz="1600" spc="-40" dirty="0">
                <a:latin typeface="Microsoft Sans Serif"/>
                <a:cs typeface="Microsoft Sans Serif"/>
              </a:rPr>
              <a:t> </a:t>
            </a:r>
            <a:r>
              <a:rPr sz="1600" spc="-10" dirty="0">
                <a:latin typeface="Microsoft Sans Serif"/>
                <a:cs typeface="Microsoft Sans Serif"/>
              </a:rPr>
              <a:t>siguientes: </a:t>
            </a:r>
            <a:r>
              <a:rPr sz="1600" dirty="0">
                <a:latin typeface="Microsoft Sans Serif"/>
                <a:cs typeface="Microsoft Sans Serif"/>
              </a:rPr>
              <a:t>Aglutinantes</a:t>
            </a:r>
            <a:r>
              <a:rPr sz="1600" spc="-35" dirty="0">
                <a:latin typeface="Microsoft Sans Serif"/>
                <a:cs typeface="Microsoft Sans Serif"/>
              </a:rPr>
              <a:t> </a:t>
            </a:r>
            <a:r>
              <a:rPr sz="1600" spc="-10" dirty="0">
                <a:latin typeface="Microsoft Sans Serif"/>
                <a:cs typeface="Microsoft Sans Serif"/>
              </a:rPr>
              <a:t>vitrificados.</a:t>
            </a:r>
            <a:r>
              <a:rPr sz="1600" spc="-35" dirty="0">
                <a:latin typeface="Microsoft Sans Serif"/>
                <a:cs typeface="Microsoft Sans Serif"/>
              </a:rPr>
              <a:t> </a:t>
            </a:r>
            <a:r>
              <a:rPr sz="1600" dirty="0">
                <a:latin typeface="Microsoft Sans Serif"/>
                <a:cs typeface="Microsoft Sans Serif"/>
              </a:rPr>
              <a:t>Los</a:t>
            </a:r>
            <a:r>
              <a:rPr sz="1600" spc="-25" dirty="0">
                <a:latin typeface="Microsoft Sans Serif"/>
                <a:cs typeface="Microsoft Sans Serif"/>
              </a:rPr>
              <a:t> </a:t>
            </a:r>
            <a:r>
              <a:rPr sz="1600" dirty="0">
                <a:latin typeface="Microsoft Sans Serif"/>
                <a:cs typeface="Microsoft Sans Serif"/>
              </a:rPr>
              <a:t>materiales</a:t>
            </a:r>
            <a:r>
              <a:rPr sz="1600" spc="-25" dirty="0">
                <a:latin typeface="Microsoft Sans Serif"/>
                <a:cs typeface="Microsoft Sans Serif"/>
              </a:rPr>
              <a:t> </a:t>
            </a:r>
            <a:r>
              <a:rPr sz="1600" dirty="0">
                <a:latin typeface="Microsoft Sans Serif"/>
                <a:cs typeface="Microsoft Sans Serif"/>
              </a:rPr>
              <a:t>aglutinantes</a:t>
            </a:r>
            <a:r>
              <a:rPr sz="1600" spc="-30" dirty="0">
                <a:latin typeface="Microsoft Sans Serif"/>
                <a:cs typeface="Microsoft Sans Serif"/>
              </a:rPr>
              <a:t> </a:t>
            </a:r>
            <a:r>
              <a:rPr sz="1600" spc="-10" dirty="0">
                <a:latin typeface="Microsoft Sans Serif"/>
                <a:cs typeface="Microsoft Sans Serif"/>
              </a:rPr>
              <a:t>vitrificados</a:t>
            </a:r>
            <a:r>
              <a:rPr sz="1600" spc="-35" dirty="0">
                <a:latin typeface="Microsoft Sans Serif"/>
                <a:cs typeface="Microsoft Sans Serif"/>
              </a:rPr>
              <a:t> </a:t>
            </a:r>
            <a:r>
              <a:rPr sz="1600" dirty="0">
                <a:latin typeface="Microsoft Sans Serif"/>
                <a:cs typeface="Microsoft Sans Serif"/>
              </a:rPr>
              <a:t>consisten</a:t>
            </a:r>
            <a:r>
              <a:rPr sz="1600" spc="-40" dirty="0">
                <a:latin typeface="Microsoft Sans Serif"/>
                <a:cs typeface="Microsoft Sans Serif"/>
              </a:rPr>
              <a:t> </a:t>
            </a:r>
            <a:r>
              <a:rPr sz="1600" spc="-10" dirty="0">
                <a:latin typeface="Microsoft Sans Serif"/>
                <a:cs typeface="Microsoft Sans Serif"/>
              </a:rPr>
              <a:t>principalmente</a:t>
            </a:r>
            <a:r>
              <a:rPr sz="1600" spc="-35"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spc="-10" dirty="0">
                <a:latin typeface="Microsoft Sans Serif"/>
                <a:cs typeface="Microsoft Sans Serif"/>
              </a:rPr>
              <a:t>arcilla</a:t>
            </a:r>
            <a:endParaRPr sz="1600">
              <a:latin typeface="Microsoft Sans Serif"/>
              <a:cs typeface="Microsoft Sans Serif"/>
            </a:endParaRPr>
          </a:p>
          <a:p>
            <a:pPr marL="12700" marR="13970">
              <a:lnSpc>
                <a:spcPct val="100000"/>
              </a:lnSpc>
            </a:pPr>
            <a:r>
              <a:rPr sz="1600" dirty="0">
                <a:latin typeface="Microsoft Sans Serif"/>
                <a:cs typeface="Microsoft Sans Serif"/>
              </a:rPr>
              <a:t>cocida</a:t>
            </a:r>
            <a:r>
              <a:rPr sz="1600" spc="-30" dirty="0">
                <a:latin typeface="Microsoft Sans Serif"/>
                <a:cs typeface="Microsoft Sans Serif"/>
              </a:rPr>
              <a:t> </a:t>
            </a:r>
            <a:r>
              <a:rPr sz="1600" dirty="0">
                <a:latin typeface="Microsoft Sans Serif"/>
                <a:cs typeface="Microsoft Sans Serif"/>
              </a:rPr>
              <a:t>y</a:t>
            </a:r>
            <a:r>
              <a:rPr sz="1600" spc="-10" dirty="0">
                <a:latin typeface="Microsoft Sans Serif"/>
                <a:cs typeface="Microsoft Sans Serif"/>
              </a:rPr>
              <a:t> </a:t>
            </a:r>
            <a:r>
              <a:rPr sz="1600" dirty="0">
                <a:latin typeface="Microsoft Sans Serif"/>
                <a:cs typeface="Microsoft Sans Serif"/>
              </a:rPr>
              <a:t>materiales</a:t>
            </a:r>
            <a:r>
              <a:rPr sz="1600" spc="-5" dirty="0">
                <a:latin typeface="Microsoft Sans Serif"/>
                <a:cs typeface="Microsoft Sans Serif"/>
              </a:rPr>
              <a:t> </a:t>
            </a:r>
            <a:r>
              <a:rPr sz="1600" dirty="0">
                <a:latin typeface="Microsoft Sans Serif"/>
                <a:cs typeface="Microsoft Sans Serif"/>
              </a:rPr>
              <a:t>cerámicas.</a:t>
            </a:r>
            <a:r>
              <a:rPr sz="1600" spc="-15" dirty="0">
                <a:latin typeface="Microsoft Sans Serif"/>
                <a:cs typeface="Microsoft Sans Serif"/>
              </a:rPr>
              <a:t> </a:t>
            </a:r>
            <a:r>
              <a:rPr sz="1600" dirty="0">
                <a:latin typeface="Microsoft Sans Serif"/>
                <a:cs typeface="Microsoft Sans Serif"/>
              </a:rPr>
              <a:t>La</a:t>
            </a:r>
            <a:r>
              <a:rPr sz="1600" spc="-5" dirty="0">
                <a:latin typeface="Microsoft Sans Serif"/>
                <a:cs typeface="Microsoft Sans Serif"/>
              </a:rPr>
              <a:t> </a:t>
            </a:r>
            <a:r>
              <a:rPr sz="1600" dirty="0">
                <a:latin typeface="Microsoft Sans Serif"/>
                <a:cs typeface="Microsoft Sans Serif"/>
              </a:rPr>
              <a:t>mayoría</a:t>
            </a:r>
            <a:r>
              <a:rPr sz="1600" spc="3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ruedas de</a:t>
            </a:r>
            <a:r>
              <a:rPr sz="1600" spc="-5" dirty="0">
                <a:latin typeface="Microsoft Sans Serif"/>
                <a:cs typeface="Microsoft Sans Serif"/>
              </a:rPr>
              <a:t> </a:t>
            </a:r>
            <a:r>
              <a:rPr sz="1600" dirty="0">
                <a:latin typeface="Microsoft Sans Serif"/>
                <a:cs typeface="Microsoft Sans Serif"/>
              </a:rPr>
              <a:t>esmeril</a:t>
            </a:r>
            <a:r>
              <a:rPr sz="1600" spc="-25"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uso</a:t>
            </a:r>
            <a:r>
              <a:rPr sz="1600" spc="-15" dirty="0">
                <a:latin typeface="Microsoft Sans Serif"/>
                <a:cs typeface="Microsoft Sans Serif"/>
              </a:rPr>
              <a:t> </a:t>
            </a:r>
            <a:r>
              <a:rPr sz="1600" dirty="0">
                <a:latin typeface="Microsoft Sans Serif"/>
                <a:cs typeface="Microsoft Sans Serif"/>
              </a:rPr>
              <a:t>común</a:t>
            </a:r>
            <a:r>
              <a:rPr sz="1600" spc="-15" dirty="0">
                <a:latin typeface="Microsoft Sans Serif"/>
                <a:cs typeface="Microsoft Sans Serif"/>
              </a:rPr>
              <a:t> </a:t>
            </a:r>
            <a:r>
              <a:rPr sz="1600" dirty="0">
                <a:latin typeface="Microsoft Sans Serif"/>
                <a:cs typeface="Microsoft Sans Serif"/>
              </a:rPr>
              <a:t>son</a:t>
            </a:r>
            <a:r>
              <a:rPr sz="1600" spc="-15" dirty="0">
                <a:latin typeface="Microsoft Sans Serif"/>
                <a:cs typeface="Microsoft Sans Serif"/>
              </a:rPr>
              <a:t> </a:t>
            </a:r>
            <a:r>
              <a:rPr sz="1600" dirty="0">
                <a:latin typeface="Microsoft Sans Serif"/>
                <a:cs typeface="Microsoft Sans Serif"/>
              </a:rPr>
              <a:t>ruedas </a:t>
            </a:r>
            <a:r>
              <a:rPr sz="1600" spc="-25" dirty="0">
                <a:latin typeface="Microsoft Sans Serif"/>
                <a:cs typeface="Microsoft Sans Serif"/>
              </a:rPr>
              <a:t>con </a:t>
            </a:r>
            <a:r>
              <a:rPr sz="1600" dirty="0">
                <a:latin typeface="Microsoft Sans Serif"/>
                <a:cs typeface="Microsoft Sans Serif"/>
              </a:rPr>
              <a:t>aglutinantes</a:t>
            </a:r>
            <a:r>
              <a:rPr sz="1600" spc="-20" dirty="0">
                <a:latin typeface="Microsoft Sans Serif"/>
                <a:cs typeface="Microsoft Sans Serif"/>
              </a:rPr>
              <a:t> </a:t>
            </a:r>
            <a:r>
              <a:rPr sz="1600" spc="-10" dirty="0">
                <a:latin typeface="Microsoft Sans Serif"/>
                <a:cs typeface="Microsoft Sans Serif"/>
              </a:rPr>
              <a:t>vitrificados,</a:t>
            </a:r>
            <a:r>
              <a:rPr sz="1600" spc="-30" dirty="0">
                <a:latin typeface="Microsoft Sans Serif"/>
                <a:cs typeface="Microsoft Sans Serif"/>
              </a:rPr>
              <a:t> </a:t>
            </a:r>
            <a:r>
              <a:rPr sz="1600" dirty="0">
                <a:latin typeface="Microsoft Sans Serif"/>
                <a:cs typeface="Microsoft Sans Serif"/>
              </a:rPr>
              <a:t>fuertes</a:t>
            </a:r>
            <a:r>
              <a:rPr sz="1600" spc="5"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dirty="0">
                <a:latin typeface="Microsoft Sans Serif"/>
                <a:cs typeface="Microsoft Sans Serif"/>
              </a:rPr>
              <a:t>rígidas,</a:t>
            </a:r>
            <a:r>
              <a:rPr sz="1600" spc="-5" dirty="0">
                <a:latin typeface="Microsoft Sans Serif"/>
                <a:cs typeface="Microsoft Sans Serif"/>
              </a:rPr>
              <a:t> </a:t>
            </a:r>
            <a:r>
              <a:rPr sz="1600" dirty="0">
                <a:latin typeface="Microsoft Sans Serif"/>
                <a:cs typeface="Microsoft Sans Serif"/>
              </a:rPr>
              <a:t>resistentes a</a:t>
            </a:r>
            <a:r>
              <a:rPr sz="1600" spc="-20" dirty="0">
                <a:latin typeface="Microsoft Sans Serif"/>
                <a:cs typeface="Microsoft Sans Serif"/>
              </a:rPr>
              <a:t> </a:t>
            </a:r>
            <a:r>
              <a:rPr sz="1600" dirty="0">
                <a:latin typeface="Microsoft Sans Serif"/>
                <a:cs typeface="Microsoft Sans Serif"/>
              </a:rPr>
              <a:t>las</a:t>
            </a:r>
            <a:r>
              <a:rPr sz="1600" spc="-25" dirty="0">
                <a:latin typeface="Microsoft Sans Serif"/>
                <a:cs typeface="Microsoft Sans Serif"/>
              </a:rPr>
              <a:t> </a:t>
            </a:r>
            <a:r>
              <a:rPr sz="1600" dirty="0">
                <a:latin typeface="Microsoft Sans Serif"/>
                <a:cs typeface="Microsoft Sans Serif"/>
              </a:rPr>
              <a:t>temperaturas</a:t>
            </a:r>
            <a:r>
              <a:rPr sz="1600" spc="20" dirty="0">
                <a:latin typeface="Microsoft Sans Serif"/>
                <a:cs typeface="Microsoft Sans Serif"/>
              </a:rPr>
              <a:t> </a:t>
            </a:r>
            <a:r>
              <a:rPr sz="1600" dirty="0">
                <a:latin typeface="Microsoft Sans Serif"/>
                <a:cs typeface="Microsoft Sans Serif"/>
              </a:rPr>
              <a:t>elevadas</a:t>
            </a:r>
            <a:r>
              <a:rPr sz="1600" spc="-25" dirty="0">
                <a:latin typeface="Microsoft Sans Serif"/>
                <a:cs typeface="Microsoft Sans Serif"/>
              </a:rPr>
              <a:t> </a:t>
            </a:r>
            <a:r>
              <a:rPr sz="1600" dirty="0">
                <a:latin typeface="Microsoft Sans Serif"/>
                <a:cs typeface="Microsoft Sans Serif"/>
              </a:rPr>
              <a:t>y</a:t>
            </a:r>
            <a:r>
              <a:rPr sz="1600" spc="-10" dirty="0">
                <a:latin typeface="Microsoft Sans Serif"/>
                <a:cs typeface="Microsoft Sans Serif"/>
              </a:rPr>
              <a:t> </a:t>
            </a:r>
            <a:r>
              <a:rPr sz="1600" dirty="0">
                <a:latin typeface="Microsoft Sans Serif"/>
                <a:cs typeface="Microsoft Sans Serif"/>
              </a:rPr>
              <a:t>casi</a:t>
            </a:r>
            <a:r>
              <a:rPr sz="1600" spc="-25" dirty="0">
                <a:latin typeface="Microsoft Sans Serif"/>
                <a:cs typeface="Microsoft Sans Serif"/>
              </a:rPr>
              <a:t> </a:t>
            </a:r>
            <a:r>
              <a:rPr sz="1600" dirty="0">
                <a:latin typeface="Microsoft Sans Serif"/>
                <a:cs typeface="Microsoft Sans Serif"/>
              </a:rPr>
              <a:t>no</a:t>
            </a:r>
            <a:r>
              <a:rPr sz="1600" spc="-10" dirty="0">
                <a:latin typeface="Microsoft Sans Serif"/>
                <a:cs typeface="Microsoft Sans Serif"/>
              </a:rPr>
              <a:t> </a:t>
            </a:r>
            <a:r>
              <a:rPr sz="1600" spc="-25" dirty="0">
                <a:latin typeface="Microsoft Sans Serif"/>
                <a:cs typeface="Microsoft Sans Serif"/>
              </a:rPr>
              <a:t>se </a:t>
            </a:r>
            <a:r>
              <a:rPr sz="1600" dirty="0">
                <a:latin typeface="Microsoft Sans Serif"/>
                <a:cs typeface="Microsoft Sans Serif"/>
              </a:rPr>
              <a:t>afectan con</a:t>
            </a:r>
            <a:r>
              <a:rPr sz="1600" spc="-15" dirty="0">
                <a:latin typeface="Microsoft Sans Serif"/>
                <a:cs typeface="Microsoft Sans Serif"/>
              </a:rPr>
              <a:t> </a:t>
            </a:r>
            <a:r>
              <a:rPr sz="1600" dirty="0">
                <a:latin typeface="Microsoft Sans Serif"/>
                <a:cs typeface="Microsoft Sans Serif"/>
              </a:rPr>
              <a:t>el</a:t>
            </a:r>
            <a:r>
              <a:rPr sz="1600" spc="-5" dirty="0">
                <a:latin typeface="Microsoft Sans Serif"/>
                <a:cs typeface="Microsoft Sans Serif"/>
              </a:rPr>
              <a:t> </a:t>
            </a:r>
            <a:r>
              <a:rPr sz="1600" dirty="0">
                <a:latin typeface="Microsoft Sans Serif"/>
                <a:cs typeface="Microsoft Sans Serif"/>
              </a:rPr>
              <a:t>agua</a:t>
            </a:r>
            <a:r>
              <a:rPr sz="1600" spc="-15" dirty="0">
                <a:latin typeface="Microsoft Sans Serif"/>
                <a:cs typeface="Microsoft Sans Serif"/>
              </a:rPr>
              <a:t> </a:t>
            </a:r>
            <a:r>
              <a:rPr sz="1600" dirty="0">
                <a:latin typeface="Microsoft Sans Serif"/>
                <a:cs typeface="Microsoft Sans Serif"/>
              </a:rPr>
              <a:t>y</a:t>
            </a:r>
            <a:r>
              <a:rPr sz="1600" spc="-5" dirty="0">
                <a:latin typeface="Microsoft Sans Serif"/>
                <a:cs typeface="Microsoft Sans Serif"/>
              </a:rPr>
              <a:t> </a:t>
            </a:r>
            <a:r>
              <a:rPr sz="1600" dirty="0">
                <a:latin typeface="Microsoft Sans Serif"/>
                <a:cs typeface="Microsoft Sans Serif"/>
              </a:rPr>
              <a:t>los</a:t>
            </a:r>
            <a:r>
              <a:rPr sz="1600" spc="-5" dirty="0">
                <a:latin typeface="Microsoft Sans Serif"/>
                <a:cs typeface="Microsoft Sans Serif"/>
              </a:rPr>
              <a:t> </a:t>
            </a:r>
            <a:r>
              <a:rPr sz="1600" dirty="0">
                <a:latin typeface="Microsoft Sans Serif"/>
                <a:cs typeface="Microsoft Sans Serif"/>
              </a:rPr>
              <a:t>aceites</a:t>
            </a:r>
            <a:r>
              <a:rPr sz="1600" spc="-20" dirty="0">
                <a:latin typeface="Microsoft Sans Serif"/>
                <a:cs typeface="Microsoft Sans Serif"/>
              </a:rPr>
              <a:t> </a:t>
            </a:r>
            <a:r>
              <a:rPr sz="1600" dirty="0">
                <a:latin typeface="Microsoft Sans Serif"/>
                <a:cs typeface="Microsoft Sans Serif"/>
              </a:rPr>
              <a:t>que</a:t>
            </a:r>
            <a:r>
              <a:rPr sz="1600" spc="-10" dirty="0">
                <a:latin typeface="Microsoft Sans Serif"/>
                <a:cs typeface="Microsoft Sans Serif"/>
              </a:rPr>
              <a:t> </a:t>
            </a:r>
            <a:r>
              <a:rPr sz="1600" dirty="0">
                <a:latin typeface="Microsoft Sans Serif"/>
                <a:cs typeface="Microsoft Sans Serif"/>
              </a:rPr>
              <a:t>puedan</a:t>
            </a:r>
            <a:r>
              <a:rPr sz="1600" spc="-5" dirty="0">
                <a:latin typeface="Microsoft Sans Serif"/>
                <a:cs typeface="Microsoft Sans Serif"/>
              </a:rPr>
              <a:t> </a:t>
            </a:r>
            <a:r>
              <a:rPr sz="1600" dirty="0">
                <a:latin typeface="Microsoft Sans Serif"/>
                <a:cs typeface="Microsoft Sans Serif"/>
              </a:rPr>
              <a:t>usarse</a:t>
            </a:r>
            <a:r>
              <a:rPr sz="1600" spc="-10"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los</a:t>
            </a:r>
            <a:r>
              <a:rPr sz="1600" spc="-5" dirty="0">
                <a:latin typeface="Microsoft Sans Serif"/>
                <a:cs typeface="Microsoft Sans Serif"/>
              </a:rPr>
              <a:t> </a:t>
            </a:r>
            <a:r>
              <a:rPr sz="1600" dirty="0">
                <a:latin typeface="Microsoft Sans Serif"/>
                <a:cs typeface="Microsoft Sans Serif"/>
              </a:rPr>
              <a:t>fluidos</a:t>
            </a:r>
            <a:r>
              <a:rPr sz="1600" spc="-20"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esmerilado.</a:t>
            </a:r>
            <a:endParaRPr sz="1600">
              <a:latin typeface="Microsoft Sans Serif"/>
              <a:cs typeface="Microsoft Sans Serif"/>
            </a:endParaRPr>
          </a:p>
          <a:p>
            <a:pPr marL="12700" marR="92075">
              <a:lnSpc>
                <a:spcPct val="100000"/>
              </a:lnSpc>
              <a:spcBef>
                <a:spcPts val="960"/>
              </a:spcBef>
            </a:pPr>
            <a:r>
              <a:rPr sz="1600" spc="-10" dirty="0">
                <a:latin typeface="Microsoft Sans Serif"/>
                <a:cs typeface="Microsoft Sans Serif"/>
              </a:rPr>
              <a:t>Aglutinante</a:t>
            </a:r>
            <a:r>
              <a:rPr sz="1600" spc="-50"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silicato.</a:t>
            </a:r>
            <a:r>
              <a:rPr sz="1600" spc="-45" dirty="0">
                <a:latin typeface="Microsoft Sans Serif"/>
                <a:cs typeface="Microsoft Sans Serif"/>
              </a:rPr>
              <a:t> </a:t>
            </a:r>
            <a:r>
              <a:rPr sz="1600" dirty="0">
                <a:latin typeface="Microsoft Sans Serif"/>
                <a:cs typeface="Microsoft Sans Serif"/>
              </a:rPr>
              <a:t>Este</a:t>
            </a:r>
            <a:r>
              <a:rPr sz="1600" spc="-40" dirty="0">
                <a:latin typeface="Microsoft Sans Serif"/>
                <a:cs typeface="Microsoft Sans Serif"/>
              </a:rPr>
              <a:t> </a:t>
            </a:r>
            <a:r>
              <a:rPr sz="1600" dirty="0">
                <a:latin typeface="Microsoft Sans Serif"/>
                <a:cs typeface="Microsoft Sans Serif"/>
              </a:rPr>
              <a:t>material</a:t>
            </a:r>
            <a:r>
              <a:rPr sz="1600" spc="-30" dirty="0">
                <a:latin typeface="Microsoft Sans Serif"/>
                <a:cs typeface="Microsoft Sans Serif"/>
              </a:rPr>
              <a:t> </a:t>
            </a:r>
            <a:r>
              <a:rPr sz="1600" dirty="0">
                <a:latin typeface="Microsoft Sans Serif"/>
                <a:cs typeface="Microsoft Sans Serif"/>
              </a:rPr>
              <a:t>aglutinante</a:t>
            </a:r>
            <a:r>
              <a:rPr sz="1600" spc="-40" dirty="0">
                <a:latin typeface="Microsoft Sans Serif"/>
                <a:cs typeface="Microsoft Sans Serif"/>
              </a:rPr>
              <a:t> </a:t>
            </a:r>
            <a:r>
              <a:rPr sz="1600" dirty="0">
                <a:latin typeface="Microsoft Sans Serif"/>
                <a:cs typeface="Microsoft Sans Serif"/>
              </a:rPr>
              <a:t>consiste</a:t>
            </a:r>
            <a:r>
              <a:rPr sz="1600" spc="-45" dirty="0">
                <a:latin typeface="Microsoft Sans Serif"/>
                <a:cs typeface="Microsoft Sans Serif"/>
              </a:rPr>
              <a:t> </a:t>
            </a:r>
            <a:r>
              <a:rPr sz="1600" dirty="0">
                <a:latin typeface="Microsoft Sans Serif"/>
                <a:cs typeface="Microsoft Sans Serif"/>
              </a:rPr>
              <a:t>en</a:t>
            </a:r>
            <a:r>
              <a:rPr sz="1600" spc="-40" dirty="0">
                <a:latin typeface="Microsoft Sans Serif"/>
                <a:cs typeface="Microsoft Sans Serif"/>
              </a:rPr>
              <a:t> </a:t>
            </a:r>
            <a:r>
              <a:rPr sz="1600" dirty="0">
                <a:latin typeface="Microsoft Sans Serif"/>
                <a:cs typeface="Microsoft Sans Serif"/>
              </a:rPr>
              <a:t>silicato</a:t>
            </a:r>
            <a:r>
              <a:rPr sz="1600" spc="-55"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sodio</a:t>
            </a:r>
            <a:r>
              <a:rPr sz="1600" spc="-45" dirty="0">
                <a:latin typeface="Microsoft Sans Serif"/>
                <a:cs typeface="Microsoft Sans Serif"/>
              </a:rPr>
              <a:t> </a:t>
            </a:r>
            <a:r>
              <a:rPr sz="1600" dirty="0">
                <a:latin typeface="Microsoft Sans Serif"/>
                <a:cs typeface="Microsoft Sans Serif"/>
              </a:rPr>
              <a:t>(Na2SiO3).</a:t>
            </a:r>
            <a:r>
              <a:rPr sz="1600" spc="-20" dirty="0">
                <a:latin typeface="Microsoft Sans Serif"/>
                <a:cs typeface="Microsoft Sans Serif"/>
              </a:rPr>
              <a:t> </a:t>
            </a:r>
            <a:r>
              <a:rPr sz="1600" spc="-25" dirty="0">
                <a:latin typeface="Microsoft Sans Serif"/>
                <a:cs typeface="Microsoft Sans Serif"/>
              </a:rPr>
              <a:t>Sus </a:t>
            </a:r>
            <a:r>
              <a:rPr sz="1600" dirty="0">
                <a:latin typeface="Microsoft Sans Serif"/>
                <a:cs typeface="Microsoft Sans Serif"/>
              </a:rPr>
              <a:t>aplicaciones</a:t>
            </a:r>
            <a:r>
              <a:rPr sz="1600" spc="-30" dirty="0">
                <a:latin typeface="Microsoft Sans Serif"/>
                <a:cs typeface="Microsoft Sans Serif"/>
              </a:rPr>
              <a:t> </a:t>
            </a:r>
            <a:r>
              <a:rPr sz="1600" dirty="0">
                <a:latin typeface="Microsoft Sans Serif"/>
                <a:cs typeface="Microsoft Sans Serif"/>
              </a:rPr>
              <a:t>se</a:t>
            </a:r>
            <a:r>
              <a:rPr sz="1600" spc="-40" dirty="0">
                <a:latin typeface="Microsoft Sans Serif"/>
                <a:cs typeface="Microsoft Sans Serif"/>
              </a:rPr>
              <a:t> </a:t>
            </a:r>
            <a:r>
              <a:rPr sz="1600" dirty="0">
                <a:latin typeface="Microsoft Sans Serif"/>
                <a:cs typeface="Microsoft Sans Serif"/>
              </a:rPr>
              <a:t>limitan</a:t>
            </a:r>
            <a:r>
              <a:rPr sz="1600" spc="-35" dirty="0">
                <a:latin typeface="Microsoft Sans Serif"/>
                <a:cs typeface="Microsoft Sans Serif"/>
              </a:rPr>
              <a:t> </a:t>
            </a:r>
            <a:r>
              <a:rPr sz="1600" dirty="0">
                <a:latin typeface="Microsoft Sans Serif"/>
                <a:cs typeface="Microsoft Sans Serif"/>
              </a:rPr>
              <a:t>generalmente</a:t>
            </a:r>
            <a:r>
              <a:rPr sz="1600" spc="-10" dirty="0">
                <a:latin typeface="Microsoft Sans Serif"/>
                <a:cs typeface="Microsoft Sans Serif"/>
              </a:rPr>
              <a:t> </a:t>
            </a:r>
            <a:r>
              <a:rPr sz="1600" dirty="0">
                <a:latin typeface="Microsoft Sans Serif"/>
                <a:cs typeface="Microsoft Sans Serif"/>
              </a:rPr>
              <a:t>a</a:t>
            </a:r>
            <a:r>
              <a:rPr sz="1600" spc="-20" dirty="0">
                <a:latin typeface="Microsoft Sans Serif"/>
                <a:cs typeface="Microsoft Sans Serif"/>
              </a:rPr>
              <a:t> </a:t>
            </a:r>
            <a:r>
              <a:rPr sz="1600" dirty="0">
                <a:latin typeface="Microsoft Sans Serif"/>
                <a:cs typeface="Microsoft Sans Serif"/>
              </a:rPr>
              <a:t>situaciones</a:t>
            </a:r>
            <a:r>
              <a:rPr sz="1600" spc="-3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las</a:t>
            </a:r>
            <a:r>
              <a:rPr sz="1600" spc="-25" dirty="0">
                <a:latin typeface="Microsoft Sans Serif"/>
                <a:cs typeface="Microsoft Sans Serif"/>
              </a:rPr>
              <a:t> </a:t>
            </a:r>
            <a:r>
              <a:rPr sz="1600" dirty="0">
                <a:latin typeface="Microsoft Sans Serif"/>
                <a:cs typeface="Microsoft Sans Serif"/>
              </a:rPr>
              <a:t>que</a:t>
            </a:r>
            <a:r>
              <a:rPr sz="1600" spc="-10"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debe</a:t>
            </a:r>
            <a:r>
              <a:rPr sz="1600" spc="-20" dirty="0">
                <a:latin typeface="Microsoft Sans Serif"/>
                <a:cs typeface="Microsoft Sans Serif"/>
              </a:rPr>
              <a:t> </a:t>
            </a:r>
            <a:r>
              <a:rPr sz="1600" dirty="0">
                <a:latin typeface="Microsoft Sans Serif"/>
                <a:cs typeface="Microsoft Sans Serif"/>
              </a:rPr>
              <a:t>minimizar</a:t>
            </a:r>
            <a:r>
              <a:rPr sz="1600" spc="-35"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generación</a:t>
            </a:r>
            <a:r>
              <a:rPr sz="1600" spc="-20" dirty="0">
                <a:latin typeface="Microsoft Sans Serif"/>
                <a:cs typeface="Microsoft Sans Serif"/>
              </a:rPr>
              <a:t> </a:t>
            </a:r>
            <a:r>
              <a:rPr sz="1600" spc="-25" dirty="0">
                <a:latin typeface="Microsoft Sans Serif"/>
                <a:cs typeface="Microsoft Sans Serif"/>
              </a:rPr>
              <a:t>de </a:t>
            </a:r>
            <a:r>
              <a:rPr sz="1600" spc="-10" dirty="0">
                <a:latin typeface="Microsoft Sans Serif"/>
                <a:cs typeface="Microsoft Sans Serif"/>
              </a:rPr>
              <a:t>calor,</a:t>
            </a:r>
            <a:r>
              <a:rPr sz="1600" spc="-30" dirty="0">
                <a:latin typeface="Microsoft Sans Serif"/>
                <a:cs typeface="Microsoft Sans Serif"/>
              </a:rPr>
              <a:t> </a:t>
            </a:r>
            <a:r>
              <a:rPr sz="1600" dirty="0">
                <a:latin typeface="Microsoft Sans Serif"/>
                <a:cs typeface="Microsoft Sans Serif"/>
              </a:rPr>
              <a:t>como</a:t>
            </a:r>
            <a:r>
              <a:rPr sz="1600" spc="-15" dirty="0">
                <a:latin typeface="Microsoft Sans Serif"/>
                <a:cs typeface="Microsoft Sans Serif"/>
              </a:rPr>
              <a:t> </a:t>
            </a:r>
            <a:r>
              <a:rPr sz="1600" dirty="0">
                <a:latin typeface="Microsoft Sans Serif"/>
                <a:cs typeface="Microsoft Sans Serif"/>
              </a:rPr>
              <a:t>en</a:t>
            </a:r>
            <a:r>
              <a:rPr sz="1600" spc="-30"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esmerilado</a:t>
            </a:r>
            <a:r>
              <a:rPr sz="1600" spc="-3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herramientas</a:t>
            </a:r>
            <a:r>
              <a:rPr sz="1600" spc="-1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spc="-10" dirty="0">
                <a:latin typeface="Microsoft Sans Serif"/>
                <a:cs typeface="Microsoft Sans Serif"/>
              </a:rPr>
              <a:t>corte.</a:t>
            </a:r>
            <a:endParaRPr sz="1600">
              <a:latin typeface="Microsoft Sans Serif"/>
              <a:cs typeface="Microsoft Sans Serif"/>
            </a:endParaRPr>
          </a:p>
          <a:p>
            <a:pPr marL="12700" marR="191770">
              <a:lnSpc>
                <a:spcPct val="100000"/>
              </a:lnSpc>
              <a:spcBef>
                <a:spcPts val="965"/>
              </a:spcBef>
            </a:pPr>
            <a:r>
              <a:rPr sz="1600" spc="-10" dirty="0">
                <a:latin typeface="Microsoft Sans Serif"/>
                <a:cs typeface="Microsoft Sans Serif"/>
              </a:rPr>
              <a:t>Aglutinante</a:t>
            </a:r>
            <a:r>
              <a:rPr sz="1600" spc="-30"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caucho.</a:t>
            </a:r>
            <a:r>
              <a:rPr sz="1600" spc="395" dirty="0">
                <a:latin typeface="Microsoft Sans Serif"/>
                <a:cs typeface="Microsoft Sans Serif"/>
              </a:rPr>
              <a:t> </a:t>
            </a:r>
            <a:r>
              <a:rPr sz="1600" dirty="0">
                <a:latin typeface="Microsoft Sans Serif"/>
                <a:cs typeface="Microsoft Sans Serif"/>
              </a:rPr>
              <a:t>El</a:t>
            </a:r>
            <a:r>
              <a:rPr sz="1600" spc="-20" dirty="0">
                <a:latin typeface="Microsoft Sans Serif"/>
                <a:cs typeface="Microsoft Sans Serif"/>
              </a:rPr>
              <a:t> </a:t>
            </a:r>
            <a:r>
              <a:rPr sz="1600" dirty="0">
                <a:latin typeface="Microsoft Sans Serif"/>
                <a:cs typeface="Microsoft Sans Serif"/>
              </a:rPr>
              <a:t>caucho</a:t>
            </a:r>
            <a:r>
              <a:rPr sz="1600" spc="-15" dirty="0">
                <a:latin typeface="Microsoft Sans Serif"/>
                <a:cs typeface="Microsoft Sans Serif"/>
              </a:rPr>
              <a:t> </a:t>
            </a:r>
            <a:r>
              <a:rPr sz="1600" dirty="0">
                <a:latin typeface="Microsoft Sans Serif"/>
                <a:cs typeface="Microsoft Sans Serif"/>
              </a:rPr>
              <a:t>es</a:t>
            </a:r>
            <a:r>
              <a:rPr sz="1600" spc="-10" dirty="0">
                <a:latin typeface="Microsoft Sans Serif"/>
                <a:cs typeface="Microsoft Sans Serif"/>
              </a:rPr>
              <a:t> </a:t>
            </a:r>
            <a:r>
              <a:rPr sz="1600" dirty="0">
                <a:latin typeface="Microsoft Sans Serif"/>
                <a:cs typeface="Microsoft Sans Serif"/>
              </a:rPr>
              <a:t>el</a:t>
            </a:r>
            <a:r>
              <a:rPr sz="1600" spc="-10" dirty="0">
                <a:latin typeface="Microsoft Sans Serif"/>
                <a:cs typeface="Microsoft Sans Serif"/>
              </a:rPr>
              <a:t> </a:t>
            </a:r>
            <a:r>
              <a:rPr sz="1600" dirty="0">
                <a:latin typeface="Microsoft Sans Serif"/>
                <a:cs typeface="Microsoft Sans Serif"/>
              </a:rPr>
              <a:t>más</a:t>
            </a:r>
            <a:r>
              <a:rPr sz="1600" spc="-10" dirty="0">
                <a:latin typeface="Microsoft Sans Serif"/>
                <a:cs typeface="Microsoft Sans Serif"/>
              </a:rPr>
              <a:t> </a:t>
            </a:r>
            <a:r>
              <a:rPr sz="1600" dirty="0">
                <a:latin typeface="Microsoft Sans Serif"/>
                <a:cs typeface="Microsoft Sans Serif"/>
              </a:rPr>
              <a:t>flexible</a:t>
            </a:r>
            <a:r>
              <a:rPr sz="1600" spc="-25"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materiales</a:t>
            </a:r>
            <a:r>
              <a:rPr sz="1600" spc="-15" dirty="0">
                <a:latin typeface="Microsoft Sans Serif"/>
                <a:cs typeface="Microsoft Sans Serif"/>
              </a:rPr>
              <a:t> </a:t>
            </a:r>
            <a:r>
              <a:rPr sz="1600" dirty="0">
                <a:latin typeface="Microsoft Sans Serif"/>
                <a:cs typeface="Microsoft Sans Serif"/>
              </a:rPr>
              <a:t>aglutinantes.</a:t>
            </a:r>
            <a:r>
              <a:rPr sz="1600" spc="-15" dirty="0">
                <a:latin typeface="Microsoft Sans Serif"/>
                <a:cs typeface="Microsoft Sans Serif"/>
              </a:rPr>
              <a:t> </a:t>
            </a:r>
            <a:r>
              <a:rPr sz="1600" dirty="0">
                <a:latin typeface="Microsoft Sans Serif"/>
                <a:cs typeface="Microsoft Sans Serif"/>
              </a:rPr>
              <a:t>Se</a:t>
            </a:r>
            <a:r>
              <a:rPr sz="1600" spc="-10" dirty="0">
                <a:latin typeface="Microsoft Sans Serif"/>
                <a:cs typeface="Microsoft Sans Serif"/>
              </a:rPr>
              <a:t> </a:t>
            </a:r>
            <a:r>
              <a:rPr sz="1600" dirty="0">
                <a:latin typeface="Microsoft Sans Serif"/>
                <a:cs typeface="Microsoft Sans Serif"/>
              </a:rPr>
              <a:t>usa</a:t>
            </a:r>
            <a:r>
              <a:rPr sz="1600" spc="-20" dirty="0">
                <a:latin typeface="Microsoft Sans Serif"/>
                <a:cs typeface="Microsoft Sans Serif"/>
              </a:rPr>
              <a:t> como </a:t>
            </a:r>
            <a:r>
              <a:rPr sz="1600" dirty="0">
                <a:latin typeface="Microsoft Sans Serif"/>
                <a:cs typeface="Microsoft Sans Serif"/>
              </a:rPr>
              <a:t>material</a:t>
            </a:r>
            <a:r>
              <a:rPr sz="1600" spc="-30" dirty="0">
                <a:latin typeface="Microsoft Sans Serif"/>
                <a:cs typeface="Microsoft Sans Serif"/>
              </a:rPr>
              <a:t> </a:t>
            </a:r>
            <a:r>
              <a:rPr sz="1600" dirty="0">
                <a:latin typeface="Microsoft Sans Serif"/>
                <a:cs typeface="Microsoft Sans Serif"/>
              </a:rPr>
              <a:t>aglutinante</a:t>
            </a:r>
            <a:r>
              <a:rPr sz="1600" spc="-30" dirty="0">
                <a:latin typeface="Microsoft Sans Serif"/>
                <a:cs typeface="Microsoft Sans Serif"/>
              </a:rPr>
              <a:t> </a:t>
            </a:r>
            <a:r>
              <a:rPr sz="1600" dirty="0">
                <a:latin typeface="Microsoft Sans Serif"/>
                <a:cs typeface="Microsoft Sans Serif"/>
              </a:rPr>
              <a:t>en</a:t>
            </a:r>
            <a:r>
              <a:rPr sz="1600" spc="-35" dirty="0">
                <a:latin typeface="Microsoft Sans Serif"/>
                <a:cs typeface="Microsoft Sans Serif"/>
              </a:rPr>
              <a:t> </a:t>
            </a:r>
            <a:r>
              <a:rPr sz="1600" dirty="0">
                <a:latin typeface="Microsoft Sans Serif"/>
                <a:cs typeface="Microsoft Sans Serif"/>
              </a:rPr>
              <a:t>las</a:t>
            </a:r>
            <a:r>
              <a:rPr sz="1600" spc="-25" dirty="0">
                <a:latin typeface="Microsoft Sans Serif"/>
                <a:cs typeface="Microsoft Sans Serif"/>
              </a:rPr>
              <a:t> </a:t>
            </a:r>
            <a:r>
              <a:rPr sz="1600" dirty="0">
                <a:latin typeface="Microsoft Sans Serif"/>
                <a:cs typeface="Microsoft Sans Serif"/>
              </a:rPr>
              <a:t>ruedas</a:t>
            </a:r>
            <a:r>
              <a:rPr sz="1600" spc="-20"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spc="-10" dirty="0">
                <a:latin typeface="Microsoft Sans Serif"/>
                <a:cs typeface="Microsoft Sans Serif"/>
              </a:rPr>
              <a:t>corte.</a:t>
            </a:r>
            <a:endParaRPr sz="1600">
              <a:latin typeface="Microsoft Sans Serif"/>
              <a:cs typeface="Microsoft Sans Serif"/>
            </a:endParaRPr>
          </a:p>
          <a:p>
            <a:pPr marL="12700" marR="197485">
              <a:lnSpc>
                <a:spcPct val="100000"/>
              </a:lnSpc>
              <a:spcBef>
                <a:spcPts val="960"/>
              </a:spcBef>
            </a:pPr>
            <a:r>
              <a:rPr sz="1600" spc="-10" dirty="0">
                <a:latin typeface="Microsoft Sans Serif"/>
                <a:cs typeface="Microsoft Sans Serif"/>
              </a:rPr>
              <a:t>Aglutinante</a:t>
            </a:r>
            <a:r>
              <a:rPr sz="1600" spc="-3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resina.</a:t>
            </a:r>
            <a:r>
              <a:rPr sz="1600" spc="-25" dirty="0">
                <a:latin typeface="Microsoft Sans Serif"/>
                <a:cs typeface="Microsoft Sans Serif"/>
              </a:rPr>
              <a:t> </a:t>
            </a:r>
            <a:r>
              <a:rPr sz="1600" dirty="0">
                <a:latin typeface="Microsoft Sans Serif"/>
                <a:cs typeface="Microsoft Sans Serif"/>
              </a:rPr>
              <a:t>Este</a:t>
            </a:r>
            <a:r>
              <a:rPr sz="1600" spc="-20" dirty="0">
                <a:latin typeface="Microsoft Sans Serif"/>
                <a:cs typeface="Microsoft Sans Serif"/>
              </a:rPr>
              <a:t> </a:t>
            </a:r>
            <a:r>
              <a:rPr sz="1600" dirty="0">
                <a:latin typeface="Microsoft Sans Serif"/>
                <a:cs typeface="Microsoft Sans Serif"/>
              </a:rPr>
              <a:t>aglutinante</a:t>
            </a:r>
            <a:r>
              <a:rPr sz="1600" spc="-25" dirty="0">
                <a:latin typeface="Microsoft Sans Serif"/>
                <a:cs typeface="Microsoft Sans Serif"/>
              </a:rPr>
              <a:t> </a:t>
            </a:r>
            <a:r>
              <a:rPr sz="1600" dirty="0">
                <a:latin typeface="Microsoft Sans Serif"/>
                <a:cs typeface="Microsoft Sans Serif"/>
              </a:rPr>
              <a:t>se</a:t>
            </a:r>
            <a:r>
              <a:rPr sz="1600" spc="-25" dirty="0">
                <a:latin typeface="Microsoft Sans Serif"/>
                <a:cs typeface="Microsoft Sans Serif"/>
              </a:rPr>
              <a:t> </a:t>
            </a:r>
            <a:r>
              <a:rPr sz="1600" dirty="0">
                <a:latin typeface="Microsoft Sans Serif"/>
                <a:cs typeface="Microsoft Sans Serif"/>
              </a:rPr>
              <a:t>hace</a:t>
            </a:r>
            <a:r>
              <a:rPr sz="1600" spc="-20"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varias</a:t>
            </a:r>
            <a:r>
              <a:rPr sz="1600" spc="-15" dirty="0">
                <a:latin typeface="Microsoft Sans Serif"/>
                <a:cs typeface="Microsoft Sans Serif"/>
              </a:rPr>
              <a:t> </a:t>
            </a:r>
            <a:r>
              <a:rPr sz="1600" dirty="0">
                <a:latin typeface="Microsoft Sans Serif"/>
                <a:cs typeface="Microsoft Sans Serif"/>
              </a:rPr>
              <a:t>resinas</a:t>
            </a:r>
            <a:r>
              <a:rPr sz="1600" spc="-15" dirty="0">
                <a:latin typeface="Microsoft Sans Serif"/>
                <a:cs typeface="Microsoft Sans Serif"/>
              </a:rPr>
              <a:t> </a:t>
            </a:r>
            <a:r>
              <a:rPr sz="1600" dirty="0">
                <a:latin typeface="Microsoft Sans Serif"/>
                <a:cs typeface="Microsoft Sans Serif"/>
              </a:rPr>
              <a:t>termo fijas,</a:t>
            </a:r>
            <a:r>
              <a:rPr sz="1600" spc="-30" dirty="0">
                <a:latin typeface="Microsoft Sans Serif"/>
                <a:cs typeface="Microsoft Sans Serif"/>
              </a:rPr>
              <a:t> </a:t>
            </a:r>
            <a:r>
              <a:rPr sz="1600" dirty="0">
                <a:latin typeface="Microsoft Sans Serif"/>
                <a:cs typeface="Microsoft Sans Serif"/>
              </a:rPr>
              <a:t>como</a:t>
            </a:r>
            <a:r>
              <a:rPr sz="1600" spc="-10" dirty="0">
                <a:latin typeface="Microsoft Sans Serif"/>
                <a:cs typeface="Microsoft Sans Serif"/>
              </a:rPr>
              <a:t> fenol </a:t>
            </a:r>
            <a:r>
              <a:rPr sz="1600" dirty="0">
                <a:latin typeface="Microsoft Sans Serif"/>
                <a:cs typeface="Microsoft Sans Serif"/>
              </a:rPr>
              <a:t>formaldehído.</a:t>
            </a:r>
            <a:r>
              <a:rPr sz="1600" spc="-20" dirty="0">
                <a:latin typeface="Microsoft Sans Serif"/>
                <a:cs typeface="Microsoft Sans Serif"/>
              </a:rPr>
              <a:t> </a:t>
            </a:r>
            <a:r>
              <a:rPr sz="1600" dirty="0">
                <a:latin typeface="Microsoft Sans Serif"/>
                <a:cs typeface="Microsoft Sans Serif"/>
              </a:rPr>
              <a:t>Tienen</a:t>
            </a:r>
            <a:r>
              <a:rPr sz="1600" spc="-20" dirty="0">
                <a:latin typeface="Microsoft Sans Serif"/>
                <a:cs typeface="Microsoft Sans Serif"/>
              </a:rPr>
              <a:t> </a:t>
            </a:r>
            <a:r>
              <a:rPr sz="1600" dirty="0">
                <a:latin typeface="Microsoft Sans Serif"/>
                <a:cs typeface="Microsoft Sans Serif"/>
              </a:rPr>
              <a:t>una</a:t>
            </a:r>
            <a:r>
              <a:rPr sz="1600" spc="-25" dirty="0">
                <a:latin typeface="Microsoft Sans Serif"/>
                <a:cs typeface="Microsoft Sans Serif"/>
              </a:rPr>
              <a:t> </a:t>
            </a:r>
            <a:r>
              <a:rPr sz="1600" dirty="0">
                <a:latin typeface="Microsoft Sans Serif"/>
                <a:cs typeface="Microsoft Sans Serif"/>
              </a:rPr>
              <a:t>gran</a:t>
            </a:r>
            <a:r>
              <a:rPr sz="1600" spc="-10" dirty="0">
                <a:latin typeface="Microsoft Sans Serif"/>
                <a:cs typeface="Microsoft Sans Serif"/>
              </a:rPr>
              <a:t> </a:t>
            </a:r>
            <a:r>
              <a:rPr sz="1600" dirty="0">
                <a:latin typeface="Microsoft Sans Serif"/>
                <a:cs typeface="Microsoft Sans Serif"/>
              </a:rPr>
              <a:t>resistencia</a:t>
            </a:r>
            <a:r>
              <a:rPr sz="1600" spc="-25"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usan</a:t>
            </a:r>
            <a:r>
              <a:rPr sz="1600" spc="-20" dirty="0">
                <a:latin typeface="Microsoft Sans Serif"/>
                <a:cs typeface="Microsoft Sans Serif"/>
              </a:rPr>
              <a:t> </a:t>
            </a:r>
            <a:r>
              <a:rPr sz="1600" dirty="0">
                <a:latin typeface="Microsoft Sans Serif"/>
                <a:cs typeface="Microsoft Sans Serif"/>
              </a:rPr>
              <a:t>para esmerilado</a:t>
            </a:r>
            <a:r>
              <a:rPr sz="1600" spc="-3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desbaste</a:t>
            </a:r>
            <a:r>
              <a:rPr sz="1600" spc="-10"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spc="-10" dirty="0">
                <a:latin typeface="Microsoft Sans Serif"/>
                <a:cs typeface="Microsoft Sans Serif"/>
              </a:rPr>
              <a:t>operaciones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corte</a:t>
            </a:r>
            <a:r>
              <a:rPr sz="1600" spc="20" dirty="0">
                <a:latin typeface="Microsoft Sans Serif"/>
                <a:cs typeface="Microsoft Sans Serif"/>
              </a:rPr>
              <a:t> </a:t>
            </a:r>
            <a:r>
              <a:rPr sz="1600" dirty="0">
                <a:latin typeface="Microsoft Sans Serif"/>
                <a:cs typeface="Microsoft Sans Serif"/>
              </a:rPr>
              <a:t>o</a:t>
            </a:r>
            <a:r>
              <a:rPr sz="1600" spc="-5" dirty="0">
                <a:latin typeface="Microsoft Sans Serif"/>
                <a:cs typeface="Microsoft Sans Serif"/>
              </a:rPr>
              <a:t> </a:t>
            </a:r>
            <a:r>
              <a:rPr sz="1600" spc="-10" dirty="0">
                <a:latin typeface="Microsoft Sans Serif"/>
                <a:cs typeface="Microsoft Sans Serif"/>
              </a:rPr>
              <a:t>separación.</a:t>
            </a:r>
            <a:endParaRPr sz="1600">
              <a:latin typeface="Microsoft Sans Serif"/>
              <a:cs typeface="Microsoft Sans Serif"/>
            </a:endParaRPr>
          </a:p>
          <a:p>
            <a:pPr marL="12700" marR="32384">
              <a:lnSpc>
                <a:spcPct val="100000"/>
              </a:lnSpc>
              <a:spcBef>
                <a:spcPts val="960"/>
              </a:spcBef>
            </a:pPr>
            <a:r>
              <a:rPr sz="1600" spc="-10" dirty="0">
                <a:latin typeface="Microsoft Sans Serif"/>
                <a:cs typeface="Microsoft Sans Serif"/>
              </a:rPr>
              <a:t>Aglutinante</a:t>
            </a:r>
            <a:r>
              <a:rPr sz="1600" spc="-30"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laca.</a:t>
            </a:r>
            <a:r>
              <a:rPr sz="1600" spc="400" dirty="0">
                <a:latin typeface="Microsoft Sans Serif"/>
                <a:cs typeface="Microsoft Sans Serif"/>
              </a:rPr>
              <a:t> </a:t>
            </a:r>
            <a:r>
              <a:rPr sz="1600" dirty="0">
                <a:latin typeface="Microsoft Sans Serif"/>
                <a:cs typeface="Microsoft Sans Serif"/>
              </a:rPr>
              <a:t>Las</a:t>
            </a:r>
            <a:r>
              <a:rPr sz="1600" spc="-5" dirty="0">
                <a:latin typeface="Microsoft Sans Serif"/>
                <a:cs typeface="Microsoft Sans Serif"/>
              </a:rPr>
              <a:t> </a:t>
            </a:r>
            <a:r>
              <a:rPr sz="1600" dirty="0">
                <a:latin typeface="Microsoft Sans Serif"/>
                <a:cs typeface="Microsoft Sans Serif"/>
              </a:rPr>
              <a:t>ruedas</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esmeril</a:t>
            </a:r>
            <a:r>
              <a:rPr sz="1600" spc="-10" dirty="0">
                <a:latin typeface="Microsoft Sans Serif"/>
                <a:cs typeface="Microsoft Sans Serif"/>
              </a:rPr>
              <a:t> </a:t>
            </a:r>
            <a:r>
              <a:rPr sz="1600" dirty="0">
                <a:latin typeface="Microsoft Sans Serif"/>
                <a:cs typeface="Microsoft Sans Serif"/>
              </a:rPr>
              <a:t>aglutinadas</a:t>
            </a:r>
            <a:r>
              <a:rPr sz="1600" spc="-30" dirty="0">
                <a:latin typeface="Microsoft Sans Serif"/>
                <a:cs typeface="Microsoft Sans Serif"/>
              </a:rPr>
              <a:t> </a:t>
            </a:r>
            <a:r>
              <a:rPr sz="1600" dirty="0">
                <a:latin typeface="Microsoft Sans Serif"/>
                <a:cs typeface="Microsoft Sans Serif"/>
              </a:rPr>
              <a:t>con</a:t>
            </a:r>
            <a:r>
              <a:rPr sz="1600" spc="-5" dirty="0">
                <a:latin typeface="Microsoft Sans Serif"/>
                <a:cs typeface="Microsoft Sans Serif"/>
              </a:rPr>
              <a:t> </a:t>
            </a:r>
            <a:r>
              <a:rPr sz="1600" dirty="0">
                <a:latin typeface="Microsoft Sans Serif"/>
                <a:cs typeface="Microsoft Sans Serif"/>
              </a:rPr>
              <a:t>laca</a:t>
            </a:r>
            <a:r>
              <a:rPr sz="1600" spc="-25" dirty="0">
                <a:latin typeface="Microsoft Sans Serif"/>
                <a:cs typeface="Microsoft Sans Serif"/>
              </a:rPr>
              <a:t> </a:t>
            </a:r>
            <a:r>
              <a:rPr sz="1600" dirty="0">
                <a:latin typeface="Microsoft Sans Serif"/>
                <a:cs typeface="Microsoft Sans Serif"/>
              </a:rPr>
              <a:t>son</a:t>
            </a:r>
            <a:r>
              <a:rPr sz="1600" spc="-20" dirty="0">
                <a:latin typeface="Microsoft Sans Serif"/>
                <a:cs typeface="Microsoft Sans Serif"/>
              </a:rPr>
              <a:t> </a:t>
            </a:r>
            <a:r>
              <a:rPr sz="1600" spc="-10" dirty="0">
                <a:latin typeface="Microsoft Sans Serif"/>
                <a:cs typeface="Microsoft Sans Serif"/>
              </a:rPr>
              <a:t>relativamente </a:t>
            </a:r>
            <a:r>
              <a:rPr sz="1600" dirty="0">
                <a:latin typeface="Microsoft Sans Serif"/>
                <a:cs typeface="Microsoft Sans Serif"/>
              </a:rPr>
              <a:t>fuertes</a:t>
            </a:r>
            <a:r>
              <a:rPr sz="1600" spc="10" dirty="0">
                <a:latin typeface="Microsoft Sans Serif"/>
                <a:cs typeface="Microsoft Sans Serif"/>
              </a:rPr>
              <a:t> </a:t>
            </a:r>
            <a:r>
              <a:rPr sz="1600" dirty="0">
                <a:latin typeface="Microsoft Sans Serif"/>
                <a:cs typeface="Microsoft Sans Serif"/>
              </a:rPr>
              <a:t>pero</a:t>
            </a:r>
            <a:r>
              <a:rPr sz="1600" spc="-10" dirty="0">
                <a:latin typeface="Microsoft Sans Serif"/>
                <a:cs typeface="Microsoft Sans Serif"/>
              </a:rPr>
              <a:t> </a:t>
            </a:r>
            <a:r>
              <a:rPr sz="1600" spc="-25" dirty="0">
                <a:latin typeface="Microsoft Sans Serif"/>
                <a:cs typeface="Microsoft Sans Serif"/>
              </a:rPr>
              <a:t>no </a:t>
            </a:r>
            <a:r>
              <a:rPr sz="1600" dirty="0">
                <a:latin typeface="Microsoft Sans Serif"/>
                <a:cs typeface="Microsoft Sans Serif"/>
              </a:rPr>
              <a:t>rígidas.</a:t>
            </a:r>
            <a:r>
              <a:rPr sz="1600" spc="-15"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usan</a:t>
            </a:r>
            <a:r>
              <a:rPr sz="1600" spc="-15" dirty="0">
                <a:latin typeface="Microsoft Sans Serif"/>
                <a:cs typeface="Microsoft Sans Serif"/>
              </a:rPr>
              <a:t> </a:t>
            </a:r>
            <a:r>
              <a:rPr sz="1600" dirty="0">
                <a:latin typeface="Microsoft Sans Serif"/>
                <a:cs typeface="Microsoft Sans Serif"/>
              </a:rPr>
              <a:t>frecuentemente</a:t>
            </a:r>
            <a:r>
              <a:rPr sz="1600" spc="15"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aplicaciones</a:t>
            </a:r>
            <a:r>
              <a:rPr sz="1600" spc="-20" dirty="0">
                <a:latin typeface="Microsoft Sans Serif"/>
                <a:cs typeface="Microsoft Sans Serif"/>
              </a:rPr>
              <a:t> </a:t>
            </a:r>
            <a:r>
              <a:rPr sz="1600" dirty="0">
                <a:latin typeface="Microsoft Sans Serif"/>
                <a:cs typeface="Microsoft Sans Serif"/>
              </a:rPr>
              <a:t>que</a:t>
            </a:r>
            <a:r>
              <a:rPr sz="1600" spc="-45" dirty="0">
                <a:latin typeface="Microsoft Sans Serif"/>
                <a:cs typeface="Microsoft Sans Serif"/>
              </a:rPr>
              <a:t> </a:t>
            </a:r>
            <a:r>
              <a:rPr sz="1600" dirty="0">
                <a:latin typeface="Microsoft Sans Serif"/>
                <a:cs typeface="Microsoft Sans Serif"/>
              </a:rPr>
              <a:t>requieren</a:t>
            </a:r>
            <a:r>
              <a:rPr sz="1600" spc="-5" dirty="0">
                <a:latin typeface="Microsoft Sans Serif"/>
                <a:cs typeface="Microsoft Sans Serif"/>
              </a:rPr>
              <a:t> </a:t>
            </a:r>
            <a:r>
              <a:rPr sz="1600" dirty="0">
                <a:latin typeface="Microsoft Sans Serif"/>
                <a:cs typeface="Microsoft Sans Serif"/>
              </a:rPr>
              <a:t>un</a:t>
            </a:r>
            <a:r>
              <a:rPr sz="1600" spc="-10" dirty="0">
                <a:latin typeface="Microsoft Sans Serif"/>
                <a:cs typeface="Microsoft Sans Serif"/>
              </a:rPr>
              <a:t> </a:t>
            </a:r>
            <a:r>
              <a:rPr sz="1600" dirty="0">
                <a:latin typeface="Microsoft Sans Serif"/>
                <a:cs typeface="Microsoft Sans Serif"/>
              </a:rPr>
              <a:t>buen</a:t>
            </a:r>
            <a:r>
              <a:rPr sz="1600" spc="-20" dirty="0">
                <a:latin typeface="Microsoft Sans Serif"/>
                <a:cs typeface="Microsoft Sans Serif"/>
              </a:rPr>
              <a:t> </a:t>
            </a:r>
            <a:r>
              <a:rPr sz="1600" spc="-10" dirty="0">
                <a:latin typeface="Microsoft Sans Serif"/>
                <a:cs typeface="Microsoft Sans Serif"/>
              </a:rPr>
              <a:t>acabado.</a:t>
            </a:r>
            <a:endParaRPr sz="1600">
              <a:latin typeface="Microsoft Sans Serif"/>
              <a:cs typeface="Microsoft Sans Serif"/>
            </a:endParaRPr>
          </a:p>
          <a:p>
            <a:pPr marL="12700" marR="5080">
              <a:lnSpc>
                <a:spcPct val="100000"/>
              </a:lnSpc>
              <a:spcBef>
                <a:spcPts val="960"/>
              </a:spcBef>
            </a:pPr>
            <a:r>
              <a:rPr sz="1600" spc="-10" dirty="0">
                <a:latin typeface="Microsoft Sans Serif"/>
                <a:cs typeface="Microsoft Sans Serif"/>
              </a:rPr>
              <a:t>Aglutinante</a:t>
            </a:r>
            <a:r>
              <a:rPr sz="1600" spc="-35" dirty="0">
                <a:latin typeface="Microsoft Sans Serif"/>
                <a:cs typeface="Microsoft Sans Serif"/>
              </a:rPr>
              <a:t> </a:t>
            </a:r>
            <a:r>
              <a:rPr sz="1600" dirty="0">
                <a:latin typeface="Microsoft Sans Serif"/>
                <a:cs typeface="Microsoft Sans Serif"/>
              </a:rPr>
              <a:t>metálico.</a:t>
            </a:r>
            <a:r>
              <a:rPr sz="1600" spc="-20"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aglutinantes</a:t>
            </a:r>
            <a:r>
              <a:rPr sz="1600" spc="-30" dirty="0">
                <a:latin typeface="Microsoft Sans Serif"/>
                <a:cs typeface="Microsoft Sans Serif"/>
              </a:rPr>
              <a:t> </a:t>
            </a:r>
            <a:r>
              <a:rPr sz="1600" dirty="0">
                <a:latin typeface="Microsoft Sans Serif"/>
                <a:cs typeface="Microsoft Sans Serif"/>
              </a:rPr>
              <a:t>metálicos,</a:t>
            </a:r>
            <a:r>
              <a:rPr sz="1600" spc="-20" dirty="0">
                <a:latin typeface="Microsoft Sans Serif"/>
                <a:cs typeface="Microsoft Sans Serif"/>
              </a:rPr>
              <a:t> </a:t>
            </a:r>
            <a:r>
              <a:rPr sz="1600" dirty="0">
                <a:latin typeface="Microsoft Sans Serif"/>
                <a:cs typeface="Microsoft Sans Serif"/>
              </a:rPr>
              <a:t>bronce</a:t>
            </a:r>
            <a:r>
              <a:rPr sz="1600" spc="-10" dirty="0">
                <a:latin typeface="Microsoft Sans Serif"/>
                <a:cs typeface="Microsoft Sans Serif"/>
              </a:rPr>
              <a:t> </a:t>
            </a:r>
            <a:r>
              <a:rPr sz="1600" dirty="0">
                <a:latin typeface="Microsoft Sans Serif"/>
                <a:cs typeface="Microsoft Sans Serif"/>
              </a:rPr>
              <a:t>por</a:t>
            </a:r>
            <a:r>
              <a:rPr sz="1600" spc="-15" dirty="0">
                <a:latin typeface="Microsoft Sans Serif"/>
                <a:cs typeface="Microsoft Sans Serif"/>
              </a:rPr>
              <a:t> </a:t>
            </a:r>
            <a:r>
              <a:rPr sz="1600" dirty="0">
                <a:latin typeface="Microsoft Sans Serif"/>
                <a:cs typeface="Microsoft Sans Serif"/>
              </a:rPr>
              <a:t>lo</a:t>
            </a:r>
            <a:r>
              <a:rPr sz="1600" spc="-30" dirty="0">
                <a:latin typeface="Microsoft Sans Serif"/>
                <a:cs typeface="Microsoft Sans Serif"/>
              </a:rPr>
              <a:t> </a:t>
            </a:r>
            <a:r>
              <a:rPr sz="1600" dirty="0">
                <a:latin typeface="Microsoft Sans Serif"/>
                <a:cs typeface="Microsoft Sans Serif"/>
              </a:rPr>
              <a:t>general,</a:t>
            </a:r>
            <a:r>
              <a:rPr sz="1600" spc="-10" dirty="0">
                <a:latin typeface="Microsoft Sans Serif"/>
                <a:cs typeface="Microsoft Sans Serif"/>
              </a:rPr>
              <a:t> </a:t>
            </a:r>
            <a:r>
              <a:rPr sz="1600" dirty="0">
                <a:latin typeface="Microsoft Sans Serif"/>
                <a:cs typeface="Microsoft Sans Serif"/>
              </a:rPr>
              <a:t>son</a:t>
            </a:r>
            <a:r>
              <a:rPr sz="1600" spc="-20" dirty="0">
                <a:latin typeface="Microsoft Sans Serif"/>
                <a:cs typeface="Microsoft Sans Serif"/>
              </a:rPr>
              <a:t> </a:t>
            </a:r>
            <a:r>
              <a:rPr sz="1600" dirty="0">
                <a:latin typeface="Microsoft Sans Serif"/>
                <a:cs typeface="Microsoft Sans Serif"/>
              </a:rPr>
              <a:t>los</a:t>
            </a:r>
            <a:r>
              <a:rPr sz="1600" spc="-15" dirty="0">
                <a:latin typeface="Microsoft Sans Serif"/>
                <a:cs typeface="Microsoft Sans Serif"/>
              </a:rPr>
              <a:t> </a:t>
            </a:r>
            <a:r>
              <a:rPr sz="1600" spc="-10" dirty="0">
                <a:latin typeface="Microsoft Sans Serif"/>
                <a:cs typeface="Microsoft Sans Serif"/>
              </a:rPr>
              <a:t>materiales </a:t>
            </a:r>
            <a:r>
              <a:rPr sz="1600" dirty="0">
                <a:latin typeface="Microsoft Sans Serif"/>
                <a:cs typeface="Microsoft Sans Serif"/>
              </a:rPr>
              <a:t>aglutinantes</a:t>
            </a:r>
            <a:r>
              <a:rPr sz="1600" spc="-25" dirty="0">
                <a:latin typeface="Microsoft Sans Serif"/>
                <a:cs typeface="Microsoft Sans Serif"/>
              </a:rPr>
              <a:t> </a:t>
            </a:r>
            <a:r>
              <a:rPr sz="1600" dirty="0">
                <a:latin typeface="Microsoft Sans Serif"/>
                <a:cs typeface="Microsoft Sans Serif"/>
              </a:rPr>
              <a:t>más</a:t>
            </a:r>
            <a:r>
              <a:rPr sz="1600" spc="-5" dirty="0">
                <a:latin typeface="Microsoft Sans Serif"/>
                <a:cs typeface="Microsoft Sans Serif"/>
              </a:rPr>
              <a:t> </a:t>
            </a:r>
            <a:r>
              <a:rPr sz="1600" dirty="0">
                <a:latin typeface="Microsoft Sans Serif"/>
                <a:cs typeface="Microsoft Sans Serif"/>
              </a:rPr>
              <a:t>comunes</a:t>
            </a:r>
            <a:r>
              <a:rPr sz="1600" spc="-15" dirty="0">
                <a:latin typeface="Microsoft Sans Serif"/>
                <a:cs typeface="Microsoft Sans Serif"/>
              </a:rPr>
              <a:t> </a:t>
            </a:r>
            <a:r>
              <a:rPr sz="1600" dirty="0">
                <a:latin typeface="Microsoft Sans Serif"/>
                <a:cs typeface="Microsoft Sans Serif"/>
              </a:rPr>
              <a:t>para</a:t>
            </a:r>
            <a:r>
              <a:rPr sz="1600" spc="-15" dirty="0">
                <a:latin typeface="Microsoft Sans Serif"/>
                <a:cs typeface="Microsoft Sans Serif"/>
              </a:rPr>
              <a:t> </a:t>
            </a:r>
            <a:r>
              <a:rPr sz="1600" dirty="0">
                <a:latin typeface="Microsoft Sans Serif"/>
                <a:cs typeface="Microsoft Sans Serif"/>
              </a:rPr>
              <a:t>ruedas</a:t>
            </a:r>
            <a:r>
              <a:rPr sz="1600" spc="-5"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diamante</a:t>
            </a:r>
            <a:r>
              <a:rPr sz="1600" spc="-10"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nitruro de</a:t>
            </a:r>
            <a:r>
              <a:rPr sz="1600" spc="-25" dirty="0">
                <a:latin typeface="Microsoft Sans Serif"/>
                <a:cs typeface="Microsoft Sans Serif"/>
              </a:rPr>
              <a:t> </a:t>
            </a:r>
            <a:r>
              <a:rPr sz="1600" dirty="0">
                <a:latin typeface="Microsoft Sans Serif"/>
                <a:cs typeface="Microsoft Sans Serif"/>
              </a:rPr>
              <a:t>boro cúbico.</a:t>
            </a:r>
            <a:r>
              <a:rPr sz="1600" spc="380" dirty="0">
                <a:latin typeface="Microsoft Sans Serif"/>
                <a:cs typeface="Microsoft Sans Serif"/>
              </a:rPr>
              <a:t> </a:t>
            </a:r>
            <a:r>
              <a:rPr sz="1600" dirty="0">
                <a:latin typeface="Microsoft Sans Serif"/>
                <a:cs typeface="Microsoft Sans Serif"/>
              </a:rPr>
              <a:t>Se</a:t>
            </a:r>
            <a:r>
              <a:rPr sz="1600" spc="-25" dirty="0">
                <a:latin typeface="Microsoft Sans Serif"/>
                <a:cs typeface="Microsoft Sans Serif"/>
              </a:rPr>
              <a:t> </a:t>
            </a:r>
            <a:r>
              <a:rPr sz="1600" dirty="0">
                <a:latin typeface="Microsoft Sans Serif"/>
                <a:cs typeface="Microsoft Sans Serif"/>
              </a:rPr>
              <a:t>usan</a:t>
            </a:r>
            <a:r>
              <a:rPr sz="1600" spc="-20" dirty="0">
                <a:latin typeface="Microsoft Sans Serif"/>
                <a:cs typeface="Microsoft Sans Serif"/>
              </a:rPr>
              <a:t> </a:t>
            </a:r>
            <a:r>
              <a:rPr sz="1600" spc="-10" dirty="0">
                <a:latin typeface="Microsoft Sans Serif"/>
                <a:cs typeface="Microsoft Sans Serif"/>
              </a:rPr>
              <a:t>técnicas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procesamiento</a:t>
            </a:r>
            <a:r>
              <a:rPr sz="1600" spc="-1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partículas</a:t>
            </a:r>
            <a:r>
              <a:rPr sz="1600" spc="-10" dirty="0">
                <a:latin typeface="Microsoft Sans Serif"/>
                <a:cs typeface="Microsoft Sans Serif"/>
              </a:rPr>
              <a:t> </a:t>
            </a:r>
            <a:r>
              <a:rPr sz="1600" dirty="0">
                <a:latin typeface="Microsoft Sans Serif"/>
                <a:cs typeface="Microsoft Sans Serif"/>
              </a:rPr>
              <a:t>para</a:t>
            </a:r>
            <a:r>
              <a:rPr sz="1600" spc="-15" dirty="0">
                <a:latin typeface="Microsoft Sans Serif"/>
                <a:cs typeface="Microsoft Sans Serif"/>
              </a:rPr>
              <a:t> </a:t>
            </a:r>
            <a:r>
              <a:rPr sz="1600" dirty="0">
                <a:latin typeface="Microsoft Sans Serif"/>
                <a:cs typeface="Microsoft Sans Serif"/>
              </a:rPr>
              <a:t>aglutinar</a:t>
            </a:r>
            <a:r>
              <a:rPr sz="1600" spc="-25"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matriz</a:t>
            </a:r>
            <a:r>
              <a:rPr sz="1600" spc="-5"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los</a:t>
            </a:r>
            <a:r>
              <a:rPr sz="1600" spc="-25" dirty="0">
                <a:latin typeface="Microsoft Sans Serif"/>
                <a:cs typeface="Microsoft Sans Serif"/>
              </a:rPr>
              <a:t> </a:t>
            </a:r>
            <a:r>
              <a:rPr sz="1600" dirty="0">
                <a:latin typeface="Microsoft Sans Serif"/>
                <a:cs typeface="Microsoft Sans Serif"/>
              </a:rPr>
              <a:t>granos</a:t>
            </a:r>
            <a:r>
              <a:rPr sz="1600" spc="-10" dirty="0">
                <a:latin typeface="Microsoft Sans Serif"/>
                <a:cs typeface="Microsoft Sans Serif"/>
              </a:rPr>
              <a:t> </a:t>
            </a:r>
            <a:r>
              <a:rPr sz="1600" dirty="0">
                <a:latin typeface="Microsoft Sans Serif"/>
                <a:cs typeface="Microsoft Sans Serif"/>
              </a:rPr>
              <a:t>abrasivos,</a:t>
            </a:r>
            <a:r>
              <a:rPr sz="1600" spc="-20" dirty="0">
                <a:latin typeface="Microsoft Sans Serif"/>
                <a:cs typeface="Microsoft Sans Serif"/>
              </a:rPr>
              <a:t> </a:t>
            </a:r>
            <a:r>
              <a:rPr sz="1600" dirty="0">
                <a:latin typeface="Microsoft Sans Serif"/>
                <a:cs typeface="Microsoft Sans Serif"/>
              </a:rPr>
              <a:t>en</a:t>
            </a:r>
            <a:r>
              <a:rPr sz="1600" spc="-25"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cuales</a:t>
            </a:r>
            <a:r>
              <a:rPr sz="1600" spc="-25" dirty="0">
                <a:latin typeface="Microsoft Sans Serif"/>
                <a:cs typeface="Microsoft Sans Serif"/>
              </a:rPr>
              <a:t> se </a:t>
            </a:r>
            <a:r>
              <a:rPr sz="1600" dirty="0">
                <a:latin typeface="Microsoft Sans Serif"/>
                <a:cs typeface="Microsoft Sans Serif"/>
              </a:rPr>
              <a:t>pega</a:t>
            </a:r>
            <a:r>
              <a:rPr sz="1600" spc="-25" dirty="0">
                <a:latin typeface="Microsoft Sans Serif"/>
                <a:cs typeface="Microsoft Sans Serif"/>
              </a:rPr>
              <a:t> </a:t>
            </a:r>
            <a:r>
              <a:rPr sz="1600" dirty="0">
                <a:latin typeface="Microsoft Sans Serif"/>
                <a:cs typeface="Microsoft Sans Serif"/>
              </a:rPr>
              <a:t>el</a:t>
            </a:r>
            <a:r>
              <a:rPr sz="1600" spc="-15" dirty="0">
                <a:latin typeface="Microsoft Sans Serif"/>
                <a:cs typeface="Microsoft Sans Serif"/>
              </a:rPr>
              <a:t> </a:t>
            </a:r>
            <a:r>
              <a:rPr sz="1600" dirty="0">
                <a:latin typeface="Microsoft Sans Serif"/>
                <a:cs typeface="Microsoft Sans Serif"/>
              </a:rPr>
              <a:t>material</a:t>
            </a:r>
            <a:r>
              <a:rPr sz="1600" spc="-15" dirty="0">
                <a:latin typeface="Microsoft Sans Serif"/>
                <a:cs typeface="Microsoft Sans Serif"/>
              </a:rPr>
              <a:t> </a:t>
            </a:r>
            <a:r>
              <a:rPr sz="1600" dirty="0">
                <a:latin typeface="Microsoft Sans Serif"/>
                <a:cs typeface="Microsoft Sans Serif"/>
              </a:rPr>
              <a:t>únicamente</a:t>
            </a:r>
            <a:r>
              <a:rPr sz="1600" spc="-20"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periferia</a:t>
            </a:r>
            <a:r>
              <a:rPr sz="1600" spc="-25"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la</a:t>
            </a:r>
            <a:r>
              <a:rPr sz="1600" spc="-35" dirty="0">
                <a:latin typeface="Microsoft Sans Serif"/>
                <a:cs typeface="Microsoft Sans Serif"/>
              </a:rPr>
              <a:t> </a:t>
            </a:r>
            <a:r>
              <a:rPr sz="1600" dirty="0">
                <a:latin typeface="Microsoft Sans Serif"/>
                <a:cs typeface="Microsoft Sans Serif"/>
              </a:rPr>
              <a:t>rueda, y</a:t>
            </a:r>
            <a:r>
              <a:rPr sz="1600" spc="-1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esta</a:t>
            </a:r>
            <a:r>
              <a:rPr sz="1600" spc="-20" dirty="0">
                <a:latin typeface="Microsoft Sans Serif"/>
                <a:cs typeface="Microsoft Sans Serif"/>
              </a:rPr>
              <a:t> </a:t>
            </a:r>
            <a:r>
              <a:rPr sz="1600" dirty="0">
                <a:latin typeface="Microsoft Sans Serif"/>
                <a:cs typeface="Microsoft Sans Serif"/>
              </a:rPr>
              <a:t>forma se</a:t>
            </a:r>
            <a:r>
              <a:rPr sz="1600" spc="-25" dirty="0">
                <a:latin typeface="Microsoft Sans Serif"/>
                <a:cs typeface="Microsoft Sans Serif"/>
              </a:rPr>
              <a:t> </a:t>
            </a:r>
            <a:r>
              <a:rPr sz="1600" dirty="0">
                <a:latin typeface="Microsoft Sans Serif"/>
                <a:cs typeface="Microsoft Sans Serif"/>
              </a:rPr>
              <a:t>conservan</a:t>
            </a:r>
            <a:r>
              <a:rPr sz="1600" spc="-20" dirty="0">
                <a:latin typeface="Microsoft Sans Serif"/>
                <a:cs typeface="Microsoft Sans Serif"/>
              </a:rPr>
              <a:t> </a:t>
            </a:r>
            <a:r>
              <a:rPr sz="1600" spc="-25" dirty="0">
                <a:latin typeface="Microsoft Sans Serif"/>
                <a:cs typeface="Microsoft Sans Serif"/>
              </a:rPr>
              <a:t>los</a:t>
            </a:r>
            <a:r>
              <a:rPr sz="1600" spc="500" dirty="0">
                <a:latin typeface="Microsoft Sans Serif"/>
                <a:cs typeface="Microsoft Sans Serif"/>
              </a:rPr>
              <a:t> </a:t>
            </a:r>
            <a:r>
              <a:rPr sz="1600" dirty="0">
                <a:latin typeface="Microsoft Sans Serif"/>
                <a:cs typeface="Microsoft Sans Serif"/>
              </a:rPr>
              <a:t>materiales</a:t>
            </a:r>
            <a:r>
              <a:rPr sz="1600" spc="-80" dirty="0">
                <a:latin typeface="Microsoft Sans Serif"/>
                <a:cs typeface="Microsoft Sans Serif"/>
              </a:rPr>
              <a:t> </a:t>
            </a:r>
            <a:r>
              <a:rPr sz="1600" dirty="0">
                <a:latin typeface="Microsoft Sans Serif"/>
                <a:cs typeface="Microsoft Sans Serif"/>
              </a:rPr>
              <a:t>abrasivos</a:t>
            </a:r>
            <a:r>
              <a:rPr sz="1600" spc="-85" dirty="0">
                <a:latin typeface="Microsoft Sans Serif"/>
                <a:cs typeface="Microsoft Sans Serif"/>
              </a:rPr>
              <a:t> </a:t>
            </a:r>
            <a:r>
              <a:rPr sz="1600" spc="-10" dirty="0">
                <a:latin typeface="Microsoft Sans Serif"/>
                <a:cs typeface="Microsoft Sans Serif"/>
              </a:rPr>
              <a:t>costosos.</a:t>
            </a:r>
            <a:endParaRPr sz="1600">
              <a:latin typeface="Microsoft Sans Serif"/>
              <a:cs typeface="Microsoft Sans Serif"/>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84832" y="180283"/>
            <a:ext cx="6888247" cy="2235516"/>
          </a:xfrm>
          <a:prstGeom prst="rect">
            <a:avLst/>
          </a:prstGeom>
        </p:spPr>
      </p:pic>
      <p:sp>
        <p:nvSpPr>
          <p:cNvPr id="3" name="object 3"/>
          <p:cNvSpPr txBox="1"/>
          <p:nvPr/>
        </p:nvSpPr>
        <p:spPr>
          <a:xfrm>
            <a:off x="40640" y="2573299"/>
            <a:ext cx="8938895" cy="4209415"/>
          </a:xfrm>
          <a:prstGeom prst="rect">
            <a:avLst/>
          </a:prstGeom>
        </p:spPr>
        <p:txBody>
          <a:bodyPr vert="horz" wrap="square" lIns="0" tIns="134620" rIns="0" bIns="0" rtlCol="0">
            <a:spAutoFit/>
          </a:bodyPr>
          <a:lstStyle/>
          <a:p>
            <a:pPr marL="88265">
              <a:lnSpc>
                <a:spcPct val="100000"/>
              </a:lnSpc>
              <a:spcBef>
                <a:spcPts val="1060"/>
              </a:spcBef>
            </a:pPr>
            <a:r>
              <a:rPr sz="1600" dirty="0">
                <a:latin typeface="Microsoft Sans Serif"/>
                <a:cs typeface="Microsoft Sans Serif"/>
              </a:rPr>
              <a:t>Estructura</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15" dirty="0">
                <a:latin typeface="Microsoft Sans Serif"/>
                <a:cs typeface="Microsoft Sans Serif"/>
              </a:rPr>
              <a:t> </a:t>
            </a:r>
            <a:r>
              <a:rPr sz="1600" dirty="0">
                <a:latin typeface="Microsoft Sans Serif"/>
                <a:cs typeface="Microsoft Sans Serif"/>
              </a:rPr>
              <a:t>rueda</a:t>
            </a:r>
            <a:r>
              <a:rPr sz="1600" spc="-5" dirty="0">
                <a:latin typeface="Microsoft Sans Serif"/>
                <a:cs typeface="Microsoft Sans Serif"/>
              </a:rPr>
              <a:t> </a:t>
            </a:r>
            <a:r>
              <a:rPr sz="1600" dirty="0">
                <a:latin typeface="Microsoft Sans Serif"/>
                <a:cs typeface="Microsoft Sans Serif"/>
              </a:rPr>
              <a:t>y</a:t>
            </a:r>
            <a:r>
              <a:rPr sz="1600" spc="-10" dirty="0">
                <a:latin typeface="Microsoft Sans Serif"/>
                <a:cs typeface="Microsoft Sans Serif"/>
              </a:rPr>
              <a:t> </a:t>
            </a:r>
            <a:r>
              <a:rPr sz="1600" dirty="0">
                <a:latin typeface="Microsoft Sans Serif"/>
                <a:cs typeface="Microsoft Sans Serif"/>
              </a:rPr>
              <a:t>grado</a:t>
            </a:r>
            <a:r>
              <a:rPr sz="1600" spc="-5"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spc="-10" dirty="0">
                <a:latin typeface="Microsoft Sans Serif"/>
                <a:cs typeface="Microsoft Sans Serif"/>
              </a:rPr>
              <a:t>rueda.</a:t>
            </a:r>
            <a:endParaRPr sz="1600">
              <a:latin typeface="Microsoft Sans Serif"/>
              <a:cs typeface="Microsoft Sans Serif"/>
            </a:endParaRPr>
          </a:p>
          <a:p>
            <a:pPr marL="88265">
              <a:lnSpc>
                <a:spcPct val="100000"/>
              </a:lnSpc>
              <a:spcBef>
                <a:spcPts val="965"/>
              </a:spcBef>
            </a:pP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estructura</a:t>
            </a:r>
            <a:r>
              <a:rPr sz="1600" spc="2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15" dirty="0">
                <a:latin typeface="Microsoft Sans Serif"/>
                <a:cs typeface="Microsoft Sans Serif"/>
              </a:rPr>
              <a:t> </a:t>
            </a:r>
            <a:r>
              <a:rPr sz="1600" dirty="0">
                <a:latin typeface="Microsoft Sans Serif"/>
                <a:cs typeface="Microsoft Sans Serif"/>
              </a:rPr>
              <a:t>rueda</a:t>
            </a:r>
            <a:r>
              <a:rPr sz="1600" spc="-10" dirty="0">
                <a:latin typeface="Microsoft Sans Serif"/>
                <a:cs typeface="Microsoft Sans Serif"/>
              </a:rPr>
              <a:t> </a:t>
            </a:r>
            <a:r>
              <a:rPr sz="1600" dirty="0">
                <a:latin typeface="Microsoft Sans Serif"/>
                <a:cs typeface="Microsoft Sans Serif"/>
              </a:rPr>
              <a:t>se</a:t>
            </a:r>
            <a:r>
              <a:rPr sz="1600" spc="-15" dirty="0">
                <a:latin typeface="Microsoft Sans Serif"/>
                <a:cs typeface="Microsoft Sans Serif"/>
              </a:rPr>
              <a:t> </a:t>
            </a:r>
            <a:r>
              <a:rPr sz="1600" dirty="0">
                <a:latin typeface="Microsoft Sans Serif"/>
                <a:cs typeface="Microsoft Sans Serif"/>
              </a:rPr>
              <a:t>refiere</a:t>
            </a:r>
            <a:r>
              <a:rPr sz="1600" spc="5" dirty="0">
                <a:latin typeface="Microsoft Sans Serif"/>
                <a:cs typeface="Microsoft Sans Serif"/>
              </a:rPr>
              <a:t> </a:t>
            </a:r>
            <a:r>
              <a:rPr sz="1600" dirty="0">
                <a:latin typeface="Microsoft Sans Serif"/>
                <a:cs typeface="Microsoft Sans Serif"/>
              </a:rPr>
              <a:t>al</a:t>
            </a:r>
            <a:r>
              <a:rPr sz="1600" spc="-20" dirty="0">
                <a:latin typeface="Microsoft Sans Serif"/>
                <a:cs typeface="Microsoft Sans Serif"/>
              </a:rPr>
              <a:t> </a:t>
            </a:r>
            <a:r>
              <a:rPr sz="1600" spc="-10" dirty="0">
                <a:latin typeface="Microsoft Sans Serif"/>
                <a:cs typeface="Microsoft Sans Serif"/>
              </a:rPr>
              <a:t>espaciamiento</a:t>
            </a:r>
            <a:r>
              <a:rPr sz="1600" spc="-30" dirty="0">
                <a:latin typeface="Microsoft Sans Serif"/>
                <a:cs typeface="Microsoft Sans Serif"/>
              </a:rPr>
              <a:t> </a:t>
            </a:r>
            <a:r>
              <a:rPr sz="1600" dirty="0">
                <a:latin typeface="Microsoft Sans Serif"/>
                <a:cs typeface="Microsoft Sans Serif"/>
              </a:rPr>
              <a:t>relativo</a:t>
            </a:r>
            <a:r>
              <a:rPr sz="1600" spc="-1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granos</a:t>
            </a:r>
            <a:r>
              <a:rPr sz="1600" spc="-5" dirty="0">
                <a:latin typeface="Microsoft Sans Serif"/>
                <a:cs typeface="Microsoft Sans Serif"/>
              </a:rPr>
              <a:t> </a:t>
            </a:r>
            <a:r>
              <a:rPr sz="1600" dirty="0">
                <a:latin typeface="Microsoft Sans Serif"/>
                <a:cs typeface="Microsoft Sans Serif"/>
              </a:rPr>
              <a:t>abrasivos</a:t>
            </a:r>
            <a:r>
              <a:rPr sz="1600" spc="-10" dirty="0">
                <a:latin typeface="Microsoft Sans Serif"/>
                <a:cs typeface="Microsoft Sans Serif"/>
              </a:rPr>
              <a:t> </a:t>
            </a:r>
            <a:r>
              <a:rPr sz="1600" dirty="0">
                <a:latin typeface="Microsoft Sans Serif"/>
                <a:cs typeface="Microsoft Sans Serif"/>
              </a:rPr>
              <a:t>en</a:t>
            </a:r>
            <a:r>
              <a:rPr sz="1600" spc="-20" dirty="0">
                <a:latin typeface="Microsoft Sans Serif"/>
                <a:cs typeface="Microsoft Sans Serif"/>
              </a:rPr>
              <a:t> </a:t>
            </a:r>
            <a:r>
              <a:rPr sz="1600" dirty="0">
                <a:latin typeface="Microsoft Sans Serif"/>
                <a:cs typeface="Microsoft Sans Serif"/>
              </a:rPr>
              <a:t>la</a:t>
            </a:r>
            <a:r>
              <a:rPr sz="1600" spc="-15" dirty="0">
                <a:latin typeface="Microsoft Sans Serif"/>
                <a:cs typeface="Microsoft Sans Serif"/>
              </a:rPr>
              <a:t> </a:t>
            </a:r>
            <a:r>
              <a:rPr sz="1600" spc="-10" dirty="0">
                <a:latin typeface="Microsoft Sans Serif"/>
                <a:cs typeface="Microsoft Sans Serif"/>
              </a:rPr>
              <a:t>rueda.</a:t>
            </a:r>
            <a:endParaRPr sz="1600">
              <a:latin typeface="Microsoft Sans Serif"/>
              <a:cs typeface="Microsoft Sans Serif"/>
            </a:endParaRPr>
          </a:p>
          <a:p>
            <a:pPr marL="88265" marR="5080">
              <a:lnSpc>
                <a:spcPct val="100000"/>
              </a:lnSpc>
              <a:spcBef>
                <a:spcPts val="960"/>
              </a:spcBef>
            </a:pPr>
            <a:r>
              <a:rPr sz="1600" dirty="0">
                <a:latin typeface="Microsoft Sans Serif"/>
                <a:cs typeface="Microsoft Sans Serif"/>
              </a:rPr>
              <a:t>Además</a:t>
            </a:r>
            <a:r>
              <a:rPr sz="1600" spc="-30"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los</a:t>
            </a:r>
            <a:r>
              <a:rPr sz="1600" spc="-25" dirty="0">
                <a:latin typeface="Microsoft Sans Serif"/>
                <a:cs typeface="Microsoft Sans Serif"/>
              </a:rPr>
              <a:t> </a:t>
            </a:r>
            <a:r>
              <a:rPr sz="1600" dirty="0">
                <a:latin typeface="Microsoft Sans Serif"/>
                <a:cs typeface="Microsoft Sans Serif"/>
              </a:rPr>
              <a:t>granos</a:t>
            </a:r>
            <a:r>
              <a:rPr sz="1600" spc="-15" dirty="0">
                <a:latin typeface="Microsoft Sans Serif"/>
                <a:cs typeface="Microsoft Sans Serif"/>
              </a:rPr>
              <a:t> </a:t>
            </a:r>
            <a:r>
              <a:rPr sz="1600" dirty="0">
                <a:latin typeface="Microsoft Sans Serif"/>
                <a:cs typeface="Microsoft Sans Serif"/>
              </a:rPr>
              <a:t>abrasivos</a:t>
            </a:r>
            <a:r>
              <a:rPr sz="1600" spc="-35" dirty="0">
                <a:latin typeface="Microsoft Sans Serif"/>
                <a:cs typeface="Microsoft Sans Serif"/>
              </a:rPr>
              <a:t> </a:t>
            </a:r>
            <a:r>
              <a:rPr sz="1600" dirty="0">
                <a:latin typeface="Microsoft Sans Serif"/>
                <a:cs typeface="Microsoft Sans Serif"/>
              </a:rPr>
              <a:t>y</a:t>
            </a:r>
            <a:r>
              <a:rPr sz="1600" spc="-25"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material</a:t>
            </a:r>
            <a:r>
              <a:rPr sz="1600" spc="-30" dirty="0">
                <a:latin typeface="Microsoft Sans Serif"/>
                <a:cs typeface="Microsoft Sans Serif"/>
              </a:rPr>
              <a:t> </a:t>
            </a:r>
            <a:r>
              <a:rPr sz="1600" dirty="0">
                <a:latin typeface="Microsoft Sans Serif"/>
                <a:cs typeface="Microsoft Sans Serif"/>
              </a:rPr>
              <a:t>aglutinante,</a:t>
            </a:r>
            <a:r>
              <a:rPr sz="1600" spc="-30" dirty="0">
                <a:latin typeface="Microsoft Sans Serif"/>
                <a:cs typeface="Microsoft Sans Serif"/>
              </a:rPr>
              <a:t> </a:t>
            </a:r>
            <a:r>
              <a:rPr sz="1600" dirty="0">
                <a:latin typeface="Microsoft Sans Serif"/>
                <a:cs typeface="Microsoft Sans Serif"/>
              </a:rPr>
              <a:t>las</a:t>
            </a:r>
            <a:r>
              <a:rPr sz="1600" spc="-35" dirty="0">
                <a:latin typeface="Microsoft Sans Serif"/>
                <a:cs typeface="Microsoft Sans Serif"/>
              </a:rPr>
              <a:t> </a:t>
            </a:r>
            <a:r>
              <a:rPr sz="1600" dirty="0">
                <a:latin typeface="Microsoft Sans Serif"/>
                <a:cs typeface="Microsoft Sans Serif"/>
              </a:rPr>
              <a:t>ruedas</a:t>
            </a:r>
            <a:r>
              <a:rPr sz="1600" spc="-1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esmeril</a:t>
            </a:r>
            <a:r>
              <a:rPr sz="1600" spc="-35" dirty="0">
                <a:latin typeface="Microsoft Sans Serif"/>
                <a:cs typeface="Microsoft Sans Serif"/>
              </a:rPr>
              <a:t> </a:t>
            </a:r>
            <a:r>
              <a:rPr sz="1600" dirty="0">
                <a:latin typeface="Microsoft Sans Serif"/>
                <a:cs typeface="Microsoft Sans Serif"/>
              </a:rPr>
              <a:t>contienen</a:t>
            </a:r>
            <a:r>
              <a:rPr sz="1600" spc="-30" dirty="0">
                <a:latin typeface="Microsoft Sans Serif"/>
                <a:cs typeface="Microsoft Sans Serif"/>
              </a:rPr>
              <a:t> </a:t>
            </a:r>
            <a:r>
              <a:rPr sz="1600" spc="-10" dirty="0">
                <a:latin typeface="Microsoft Sans Serif"/>
                <a:cs typeface="Microsoft Sans Serif"/>
              </a:rPr>
              <a:t>huecos </a:t>
            </a:r>
            <a:r>
              <a:rPr sz="1600" dirty="0">
                <a:latin typeface="Microsoft Sans Serif"/>
                <a:cs typeface="Microsoft Sans Serif"/>
              </a:rPr>
              <a:t>de aire</a:t>
            </a:r>
            <a:r>
              <a:rPr sz="1600" spc="15" dirty="0">
                <a:latin typeface="Microsoft Sans Serif"/>
                <a:cs typeface="Microsoft Sans Serif"/>
              </a:rPr>
              <a:t> </a:t>
            </a:r>
            <a:r>
              <a:rPr sz="1600" dirty="0">
                <a:latin typeface="Microsoft Sans Serif"/>
                <a:cs typeface="Microsoft Sans Serif"/>
              </a:rPr>
              <a:t>o </a:t>
            </a:r>
            <a:r>
              <a:rPr sz="1600" spc="-10" dirty="0">
                <a:latin typeface="Microsoft Sans Serif"/>
                <a:cs typeface="Microsoft Sans Serif"/>
              </a:rPr>
              <a:t>poros</a:t>
            </a:r>
            <a:endParaRPr sz="1600">
              <a:latin typeface="Microsoft Sans Serif"/>
              <a:cs typeface="Microsoft Sans Serif"/>
            </a:endParaRPr>
          </a:p>
          <a:p>
            <a:pPr>
              <a:lnSpc>
                <a:spcPct val="100000"/>
              </a:lnSpc>
              <a:spcBef>
                <a:spcPts val="400"/>
              </a:spcBef>
            </a:pPr>
            <a:endParaRPr sz="1600">
              <a:latin typeface="Microsoft Sans Serif"/>
              <a:cs typeface="Microsoft Sans Serif"/>
            </a:endParaRPr>
          </a:p>
          <a:p>
            <a:pPr marL="12700">
              <a:lnSpc>
                <a:spcPct val="100000"/>
              </a:lnSpc>
            </a:pPr>
            <a:r>
              <a:rPr sz="1600" dirty="0">
                <a:latin typeface="Microsoft Sans Serif"/>
                <a:cs typeface="Microsoft Sans Serif"/>
              </a:rPr>
              <a:t>Las</a:t>
            </a:r>
            <a:r>
              <a:rPr sz="1600" spc="-15" dirty="0">
                <a:latin typeface="Microsoft Sans Serif"/>
                <a:cs typeface="Microsoft Sans Serif"/>
              </a:rPr>
              <a:t> </a:t>
            </a:r>
            <a:r>
              <a:rPr sz="1600" dirty="0">
                <a:latin typeface="Microsoft Sans Serif"/>
                <a:cs typeface="Microsoft Sans Serif"/>
              </a:rPr>
              <a:t>proporciones</a:t>
            </a:r>
            <a:r>
              <a:rPr sz="1600" spc="-15" dirty="0">
                <a:latin typeface="Microsoft Sans Serif"/>
                <a:cs typeface="Microsoft Sans Serif"/>
              </a:rPr>
              <a:t> </a:t>
            </a:r>
            <a:r>
              <a:rPr sz="1600" dirty="0">
                <a:latin typeface="Microsoft Sans Serif"/>
                <a:cs typeface="Microsoft Sans Serif"/>
              </a:rPr>
              <a:t>volumétricas</a:t>
            </a:r>
            <a:r>
              <a:rPr sz="1600" spc="-1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los</a:t>
            </a:r>
            <a:r>
              <a:rPr sz="1600" spc="-10" dirty="0">
                <a:latin typeface="Microsoft Sans Serif"/>
                <a:cs typeface="Microsoft Sans Serif"/>
              </a:rPr>
              <a:t> </a:t>
            </a:r>
            <a:r>
              <a:rPr sz="1600" dirty="0">
                <a:latin typeface="Microsoft Sans Serif"/>
                <a:cs typeface="Microsoft Sans Serif"/>
              </a:rPr>
              <a:t>granos, el</a:t>
            </a:r>
            <a:r>
              <a:rPr sz="1600" spc="-20" dirty="0">
                <a:latin typeface="Microsoft Sans Serif"/>
                <a:cs typeface="Microsoft Sans Serif"/>
              </a:rPr>
              <a:t> </a:t>
            </a:r>
            <a:r>
              <a:rPr sz="1600" dirty="0">
                <a:latin typeface="Microsoft Sans Serif"/>
                <a:cs typeface="Microsoft Sans Serif"/>
              </a:rPr>
              <a:t>material</a:t>
            </a:r>
            <a:r>
              <a:rPr sz="1600" spc="5" dirty="0">
                <a:latin typeface="Microsoft Sans Serif"/>
                <a:cs typeface="Microsoft Sans Serif"/>
              </a:rPr>
              <a:t> </a:t>
            </a:r>
            <a:r>
              <a:rPr sz="1600" spc="-10" dirty="0">
                <a:latin typeface="Microsoft Sans Serif"/>
                <a:cs typeface="Microsoft Sans Serif"/>
              </a:rPr>
              <a:t>aglutinante</a:t>
            </a:r>
            <a:r>
              <a:rPr sz="1600" spc="-35" dirty="0">
                <a:latin typeface="Microsoft Sans Serif"/>
                <a:cs typeface="Microsoft Sans Serif"/>
              </a:rPr>
              <a:t> </a:t>
            </a:r>
            <a:r>
              <a:rPr sz="1600" dirty="0">
                <a:latin typeface="Microsoft Sans Serif"/>
                <a:cs typeface="Microsoft Sans Serif"/>
              </a:rPr>
              <a:t>y los</a:t>
            </a:r>
            <a:r>
              <a:rPr sz="1600" spc="-15" dirty="0">
                <a:latin typeface="Microsoft Sans Serif"/>
                <a:cs typeface="Microsoft Sans Serif"/>
              </a:rPr>
              <a:t> </a:t>
            </a:r>
            <a:r>
              <a:rPr sz="1600" dirty="0">
                <a:latin typeface="Microsoft Sans Serif"/>
                <a:cs typeface="Microsoft Sans Serif"/>
              </a:rPr>
              <a:t>poros se</a:t>
            </a:r>
            <a:r>
              <a:rPr sz="1600" spc="-10" dirty="0">
                <a:latin typeface="Microsoft Sans Serif"/>
                <a:cs typeface="Microsoft Sans Serif"/>
              </a:rPr>
              <a:t> </a:t>
            </a:r>
            <a:r>
              <a:rPr sz="1600" dirty="0">
                <a:latin typeface="Microsoft Sans Serif"/>
                <a:cs typeface="Microsoft Sans Serif"/>
              </a:rPr>
              <a:t>puede</a:t>
            </a:r>
            <a:r>
              <a:rPr sz="1600" spc="-20" dirty="0">
                <a:latin typeface="Microsoft Sans Serif"/>
                <a:cs typeface="Microsoft Sans Serif"/>
              </a:rPr>
              <a:t> </a:t>
            </a:r>
            <a:r>
              <a:rPr sz="1600" spc="-10" dirty="0">
                <a:latin typeface="Microsoft Sans Serif"/>
                <a:cs typeface="Microsoft Sans Serif"/>
              </a:rPr>
              <a:t>expresar</a:t>
            </a:r>
            <a:endParaRPr sz="1600">
              <a:latin typeface="Microsoft Sans Serif"/>
              <a:cs typeface="Microsoft Sans Serif"/>
            </a:endParaRPr>
          </a:p>
          <a:p>
            <a:pPr marL="12700">
              <a:lnSpc>
                <a:spcPct val="100000"/>
              </a:lnSpc>
            </a:pPr>
            <a:r>
              <a:rPr sz="1600" spc="-10" dirty="0">
                <a:latin typeface="Microsoft Sans Serif"/>
                <a:cs typeface="Microsoft Sans Serif"/>
              </a:rPr>
              <a:t>como:</a:t>
            </a:r>
            <a:endParaRPr sz="1600">
              <a:latin typeface="Microsoft Sans Serif"/>
              <a:cs typeface="Microsoft Sans Serif"/>
            </a:endParaRPr>
          </a:p>
          <a:p>
            <a:pPr marL="12700">
              <a:lnSpc>
                <a:spcPct val="100000"/>
              </a:lnSpc>
              <a:spcBef>
                <a:spcPts val="960"/>
              </a:spcBef>
              <a:tabLst>
                <a:tab pos="3677285" algn="l"/>
              </a:tabLst>
            </a:pPr>
            <a:r>
              <a:rPr sz="1600" dirty="0">
                <a:latin typeface="Microsoft Sans Serif"/>
                <a:cs typeface="Microsoft Sans Serif"/>
              </a:rPr>
              <a:t>Vg</a:t>
            </a:r>
            <a:r>
              <a:rPr sz="1600" spc="5" dirty="0">
                <a:latin typeface="Microsoft Sans Serif"/>
                <a:cs typeface="Microsoft Sans Serif"/>
              </a:rPr>
              <a:t> </a:t>
            </a:r>
            <a:r>
              <a:rPr sz="1600" dirty="0">
                <a:latin typeface="Microsoft Sans Serif"/>
                <a:cs typeface="Microsoft Sans Serif"/>
              </a:rPr>
              <a:t>+</a:t>
            </a:r>
            <a:r>
              <a:rPr sz="1600" spc="30" dirty="0">
                <a:latin typeface="Microsoft Sans Serif"/>
                <a:cs typeface="Microsoft Sans Serif"/>
              </a:rPr>
              <a:t> </a:t>
            </a:r>
            <a:r>
              <a:rPr sz="1600" dirty="0">
                <a:latin typeface="Microsoft Sans Serif"/>
                <a:cs typeface="Microsoft Sans Serif"/>
              </a:rPr>
              <a:t>Vb</a:t>
            </a:r>
            <a:r>
              <a:rPr sz="1600" spc="5" dirty="0">
                <a:latin typeface="Microsoft Sans Serif"/>
                <a:cs typeface="Microsoft Sans Serif"/>
              </a:rPr>
              <a:t> </a:t>
            </a:r>
            <a:r>
              <a:rPr sz="1600" dirty="0">
                <a:latin typeface="Microsoft Sans Serif"/>
                <a:cs typeface="Microsoft Sans Serif"/>
              </a:rPr>
              <a:t>+</a:t>
            </a:r>
            <a:r>
              <a:rPr sz="1600" spc="20" dirty="0">
                <a:latin typeface="Microsoft Sans Serif"/>
                <a:cs typeface="Microsoft Sans Serif"/>
              </a:rPr>
              <a:t> </a:t>
            </a:r>
            <a:r>
              <a:rPr sz="1600" dirty="0">
                <a:latin typeface="Microsoft Sans Serif"/>
                <a:cs typeface="Microsoft Sans Serif"/>
              </a:rPr>
              <a:t>Vp</a:t>
            </a:r>
            <a:r>
              <a:rPr sz="1600" spc="5" dirty="0">
                <a:latin typeface="Microsoft Sans Serif"/>
                <a:cs typeface="Microsoft Sans Serif"/>
              </a:rPr>
              <a:t> </a:t>
            </a:r>
            <a:r>
              <a:rPr sz="1600" dirty="0">
                <a:latin typeface="Microsoft Sans Serif"/>
                <a:cs typeface="Microsoft Sans Serif"/>
              </a:rPr>
              <a:t>=</a:t>
            </a:r>
            <a:r>
              <a:rPr sz="1600" spc="30" dirty="0">
                <a:latin typeface="Microsoft Sans Serif"/>
                <a:cs typeface="Microsoft Sans Serif"/>
              </a:rPr>
              <a:t> </a:t>
            </a:r>
            <a:r>
              <a:rPr sz="1600" spc="-50" dirty="0">
                <a:latin typeface="Microsoft Sans Serif"/>
                <a:cs typeface="Microsoft Sans Serif"/>
              </a:rPr>
              <a:t>1</a:t>
            </a:r>
            <a:r>
              <a:rPr sz="1600" dirty="0">
                <a:latin typeface="Microsoft Sans Serif"/>
                <a:cs typeface="Microsoft Sans Serif"/>
              </a:rPr>
              <a:t>	</a:t>
            </a:r>
            <a:r>
              <a:rPr sz="1600" spc="-25" dirty="0">
                <a:latin typeface="Microsoft Sans Serif"/>
                <a:cs typeface="Microsoft Sans Serif"/>
              </a:rPr>
              <a:t>(1)</a:t>
            </a:r>
            <a:endParaRPr sz="1600">
              <a:latin typeface="Microsoft Sans Serif"/>
              <a:cs typeface="Microsoft Sans Serif"/>
            </a:endParaRPr>
          </a:p>
          <a:p>
            <a:pPr marL="12700" marR="270510">
              <a:lnSpc>
                <a:spcPct val="100000"/>
              </a:lnSpc>
              <a:spcBef>
                <a:spcPts val="960"/>
              </a:spcBef>
            </a:pPr>
            <a:r>
              <a:rPr sz="1600" dirty="0">
                <a:latin typeface="Microsoft Sans Serif"/>
                <a:cs typeface="Microsoft Sans Serif"/>
              </a:rPr>
              <a:t>donde</a:t>
            </a:r>
            <a:r>
              <a:rPr sz="1600" spc="-15" dirty="0">
                <a:latin typeface="Microsoft Sans Serif"/>
                <a:cs typeface="Microsoft Sans Serif"/>
              </a:rPr>
              <a:t> </a:t>
            </a:r>
            <a:r>
              <a:rPr sz="1600" dirty="0">
                <a:latin typeface="Microsoft Sans Serif"/>
                <a:cs typeface="Microsoft Sans Serif"/>
              </a:rPr>
              <a:t>Vg</a:t>
            </a:r>
            <a:r>
              <a:rPr sz="1600" spc="-15" dirty="0">
                <a:latin typeface="Microsoft Sans Serif"/>
                <a:cs typeface="Microsoft Sans Serif"/>
              </a:rPr>
              <a:t> </a:t>
            </a:r>
            <a:r>
              <a:rPr sz="1600" dirty="0">
                <a:latin typeface="Microsoft Sans Serif"/>
                <a:cs typeface="Microsoft Sans Serif"/>
              </a:rPr>
              <a:t>=</a:t>
            </a:r>
            <a:r>
              <a:rPr sz="1600" spc="-5" dirty="0">
                <a:latin typeface="Microsoft Sans Serif"/>
                <a:cs typeface="Microsoft Sans Serif"/>
              </a:rPr>
              <a:t> </a:t>
            </a:r>
            <a:r>
              <a:rPr sz="1600" dirty="0">
                <a:latin typeface="Microsoft Sans Serif"/>
                <a:cs typeface="Microsoft Sans Serif"/>
              </a:rPr>
              <a:t>proporción</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los</a:t>
            </a:r>
            <a:r>
              <a:rPr sz="1600" spc="-15" dirty="0">
                <a:latin typeface="Microsoft Sans Serif"/>
                <a:cs typeface="Microsoft Sans Serif"/>
              </a:rPr>
              <a:t> </a:t>
            </a:r>
            <a:r>
              <a:rPr sz="1600" dirty="0">
                <a:latin typeface="Microsoft Sans Serif"/>
                <a:cs typeface="Microsoft Sans Serif"/>
              </a:rPr>
              <a:t>granos</a:t>
            </a:r>
            <a:r>
              <a:rPr sz="1600" spc="-5" dirty="0">
                <a:latin typeface="Microsoft Sans Serif"/>
                <a:cs typeface="Microsoft Sans Serif"/>
              </a:rPr>
              <a:t> </a:t>
            </a:r>
            <a:r>
              <a:rPr sz="1600" dirty="0">
                <a:latin typeface="Microsoft Sans Serif"/>
                <a:cs typeface="Microsoft Sans Serif"/>
              </a:rPr>
              <a:t>abrasivos</a:t>
            </a:r>
            <a:r>
              <a:rPr sz="1600" spc="-1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el</a:t>
            </a:r>
            <a:r>
              <a:rPr sz="1600" spc="-15" dirty="0">
                <a:latin typeface="Microsoft Sans Serif"/>
                <a:cs typeface="Microsoft Sans Serif"/>
              </a:rPr>
              <a:t> </a:t>
            </a:r>
            <a:r>
              <a:rPr sz="1600" dirty="0">
                <a:latin typeface="Microsoft Sans Serif"/>
                <a:cs typeface="Microsoft Sans Serif"/>
              </a:rPr>
              <a:t>volumen</a:t>
            </a:r>
            <a:r>
              <a:rPr sz="1600" spc="-15" dirty="0">
                <a:latin typeface="Microsoft Sans Serif"/>
                <a:cs typeface="Microsoft Sans Serif"/>
              </a:rPr>
              <a:t> </a:t>
            </a:r>
            <a:r>
              <a:rPr sz="1600" dirty="0">
                <a:latin typeface="Microsoft Sans Serif"/>
                <a:cs typeface="Microsoft Sans Serif"/>
              </a:rPr>
              <a:t>total de</a:t>
            </a:r>
            <a:r>
              <a:rPr sz="1600" spc="-10" dirty="0">
                <a:latin typeface="Microsoft Sans Serif"/>
                <a:cs typeface="Microsoft Sans Serif"/>
              </a:rPr>
              <a:t> </a:t>
            </a:r>
            <a:r>
              <a:rPr sz="1600" dirty="0">
                <a:latin typeface="Microsoft Sans Serif"/>
                <a:cs typeface="Microsoft Sans Serif"/>
              </a:rPr>
              <a:t>la</a:t>
            </a:r>
            <a:r>
              <a:rPr sz="1600" spc="-15" dirty="0">
                <a:latin typeface="Microsoft Sans Serif"/>
                <a:cs typeface="Microsoft Sans Serif"/>
              </a:rPr>
              <a:t> </a:t>
            </a:r>
            <a:r>
              <a:rPr sz="1600" dirty="0">
                <a:latin typeface="Microsoft Sans Serif"/>
                <a:cs typeface="Microsoft Sans Serif"/>
              </a:rPr>
              <a:t>rueda,</a:t>
            </a:r>
            <a:r>
              <a:rPr sz="1600" spc="-10" dirty="0">
                <a:latin typeface="Microsoft Sans Serif"/>
                <a:cs typeface="Microsoft Sans Serif"/>
              </a:rPr>
              <a:t> </a:t>
            </a:r>
            <a:r>
              <a:rPr sz="1600" dirty="0">
                <a:latin typeface="Microsoft Sans Serif"/>
                <a:cs typeface="Microsoft Sans Serif"/>
              </a:rPr>
              <a:t>Vb</a:t>
            </a:r>
            <a:r>
              <a:rPr sz="1600" spc="-10" dirty="0">
                <a:latin typeface="Microsoft Sans Serif"/>
                <a:cs typeface="Microsoft Sans Serif"/>
              </a:rPr>
              <a:t> </a:t>
            </a:r>
            <a:r>
              <a:rPr sz="1600" dirty="0">
                <a:latin typeface="Microsoft Sans Serif"/>
                <a:cs typeface="Microsoft Sans Serif"/>
              </a:rPr>
              <a:t>= </a:t>
            </a:r>
            <a:r>
              <a:rPr sz="1600" spc="-10" dirty="0">
                <a:latin typeface="Microsoft Sans Serif"/>
                <a:cs typeface="Microsoft Sans Serif"/>
              </a:rPr>
              <a:t>proporción </a:t>
            </a:r>
            <a:r>
              <a:rPr sz="1600" dirty="0">
                <a:latin typeface="Microsoft Sans Serif"/>
                <a:cs typeface="Microsoft Sans Serif"/>
              </a:rPr>
              <a:t>del</a:t>
            </a:r>
            <a:r>
              <a:rPr sz="1600" spc="-25" dirty="0">
                <a:latin typeface="Microsoft Sans Serif"/>
                <a:cs typeface="Microsoft Sans Serif"/>
              </a:rPr>
              <a:t> </a:t>
            </a:r>
            <a:r>
              <a:rPr sz="1600" dirty="0">
                <a:latin typeface="Microsoft Sans Serif"/>
                <a:cs typeface="Microsoft Sans Serif"/>
              </a:rPr>
              <a:t>material</a:t>
            </a:r>
            <a:r>
              <a:rPr sz="1600" spc="-20" dirty="0">
                <a:latin typeface="Microsoft Sans Serif"/>
                <a:cs typeface="Microsoft Sans Serif"/>
              </a:rPr>
              <a:t> </a:t>
            </a:r>
            <a:r>
              <a:rPr sz="1600" dirty="0">
                <a:latin typeface="Microsoft Sans Serif"/>
                <a:cs typeface="Microsoft Sans Serif"/>
              </a:rPr>
              <a:t>aglutinante</a:t>
            </a:r>
            <a:r>
              <a:rPr sz="1600" spc="-25" dirty="0">
                <a:latin typeface="Microsoft Sans Serif"/>
                <a:cs typeface="Microsoft Sans Serif"/>
              </a:rPr>
              <a:t> </a:t>
            </a:r>
            <a:r>
              <a:rPr sz="1600" dirty="0">
                <a:latin typeface="Microsoft Sans Serif"/>
                <a:cs typeface="Microsoft Sans Serif"/>
              </a:rPr>
              <a:t>y</a:t>
            </a:r>
            <a:r>
              <a:rPr sz="1600" spc="-20" dirty="0">
                <a:latin typeface="Microsoft Sans Serif"/>
                <a:cs typeface="Microsoft Sans Serif"/>
              </a:rPr>
              <a:t> </a:t>
            </a:r>
            <a:r>
              <a:rPr sz="1600" dirty="0">
                <a:latin typeface="Microsoft Sans Serif"/>
                <a:cs typeface="Microsoft Sans Serif"/>
              </a:rPr>
              <a:t>Vp</a:t>
            </a:r>
            <a:r>
              <a:rPr sz="1600" spc="-25" dirty="0">
                <a:latin typeface="Microsoft Sans Serif"/>
                <a:cs typeface="Microsoft Sans Serif"/>
              </a:rPr>
              <a:t> </a:t>
            </a:r>
            <a:r>
              <a:rPr sz="1600" dirty="0">
                <a:latin typeface="Microsoft Sans Serif"/>
                <a:cs typeface="Microsoft Sans Serif"/>
              </a:rPr>
              <a:t>=</a:t>
            </a:r>
            <a:r>
              <a:rPr sz="1600" spc="-15" dirty="0">
                <a:latin typeface="Microsoft Sans Serif"/>
                <a:cs typeface="Microsoft Sans Serif"/>
              </a:rPr>
              <a:t> </a:t>
            </a:r>
            <a:r>
              <a:rPr sz="1600" dirty="0">
                <a:latin typeface="Microsoft Sans Serif"/>
                <a:cs typeface="Microsoft Sans Serif"/>
              </a:rPr>
              <a:t>proporción</a:t>
            </a:r>
            <a:r>
              <a:rPr sz="1600" spc="-20" dirty="0">
                <a:latin typeface="Microsoft Sans Serif"/>
                <a:cs typeface="Microsoft Sans Serif"/>
              </a:rPr>
              <a:t> </a:t>
            </a:r>
            <a:r>
              <a:rPr sz="1600" dirty="0">
                <a:latin typeface="Microsoft Sans Serif"/>
                <a:cs typeface="Microsoft Sans Serif"/>
              </a:rPr>
              <a:t>de</a:t>
            </a:r>
            <a:r>
              <a:rPr sz="1600" spc="-25" dirty="0">
                <a:latin typeface="Microsoft Sans Serif"/>
                <a:cs typeface="Microsoft Sans Serif"/>
              </a:rPr>
              <a:t> </a:t>
            </a:r>
            <a:r>
              <a:rPr sz="1600" dirty="0">
                <a:latin typeface="Microsoft Sans Serif"/>
                <a:cs typeface="Microsoft Sans Serif"/>
              </a:rPr>
              <a:t>los</a:t>
            </a:r>
            <a:r>
              <a:rPr sz="1600" spc="-20" dirty="0">
                <a:latin typeface="Microsoft Sans Serif"/>
                <a:cs typeface="Microsoft Sans Serif"/>
              </a:rPr>
              <a:t> </a:t>
            </a:r>
            <a:r>
              <a:rPr sz="1600" dirty="0">
                <a:latin typeface="Microsoft Sans Serif"/>
                <a:cs typeface="Microsoft Sans Serif"/>
              </a:rPr>
              <a:t>poros</a:t>
            </a:r>
            <a:r>
              <a:rPr sz="1600" spc="-10" dirty="0">
                <a:latin typeface="Microsoft Sans Serif"/>
                <a:cs typeface="Microsoft Sans Serif"/>
              </a:rPr>
              <a:t> (huecos).</a:t>
            </a:r>
            <a:endParaRPr sz="1600">
              <a:latin typeface="Microsoft Sans Serif"/>
              <a:cs typeface="Microsoft Sans Serif"/>
            </a:endParaRPr>
          </a:p>
          <a:p>
            <a:pPr marL="12700" marR="40005">
              <a:lnSpc>
                <a:spcPct val="100000"/>
              </a:lnSpc>
              <a:spcBef>
                <a:spcPts val="965"/>
              </a:spcBef>
            </a:pPr>
            <a:r>
              <a:rPr sz="1600" dirty="0">
                <a:latin typeface="Microsoft Sans Serif"/>
                <a:cs typeface="Microsoft Sans Serif"/>
              </a:rPr>
              <a:t>La</a:t>
            </a:r>
            <a:r>
              <a:rPr sz="1600" spc="-15" dirty="0">
                <a:latin typeface="Microsoft Sans Serif"/>
                <a:cs typeface="Microsoft Sans Serif"/>
              </a:rPr>
              <a:t> </a:t>
            </a:r>
            <a:r>
              <a:rPr sz="1600" dirty="0">
                <a:latin typeface="Microsoft Sans Serif"/>
                <a:cs typeface="Microsoft Sans Serif"/>
              </a:rPr>
              <a:t>estructura</a:t>
            </a:r>
            <a:r>
              <a:rPr sz="1600" spc="2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15" dirty="0">
                <a:latin typeface="Microsoft Sans Serif"/>
                <a:cs typeface="Microsoft Sans Serif"/>
              </a:rPr>
              <a:t> </a:t>
            </a:r>
            <a:r>
              <a:rPr sz="1600" dirty="0">
                <a:latin typeface="Microsoft Sans Serif"/>
                <a:cs typeface="Microsoft Sans Serif"/>
              </a:rPr>
              <a:t>rueda se</a:t>
            </a:r>
            <a:r>
              <a:rPr sz="1600" spc="-15" dirty="0">
                <a:latin typeface="Microsoft Sans Serif"/>
                <a:cs typeface="Microsoft Sans Serif"/>
              </a:rPr>
              <a:t> </a:t>
            </a:r>
            <a:r>
              <a:rPr sz="1600" dirty="0">
                <a:latin typeface="Microsoft Sans Serif"/>
                <a:cs typeface="Microsoft Sans Serif"/>
              </a:rPr>
              <a:t>mide</a:t>
            </a:r>
            <a:r>
              <a:rPr sz="1600" spc="-1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una escala</a:t>
            </a:r>
            <a:r>
              <a:rPr sz="1600" spc="-25" dirty="0">
                <a:latin typeface="Microsoft Sans Serif"/>
                <a:cs typeface="Microsoft Sans Serif"/>
              </a:rPr>
              <a:t> </a:t>
            </a:r>
            <a:r>
              <a:rPr sz="1600" dirty="0">
                <a:latin typeface="Microsoft Sans Serif"/>
                <a:cs typeface="Microsoft Sans Serif"/>
              </a:rPr>
              <a:t>que</a:t>
            </a:r>
            <a:r>
              <a:rPr sz="1600" spc="-10" dirty="0">
                <a:latin typeface="Microsoft Sans Serif"/>
                <a:cs typeface="Microsoft Sans Serif"/>
              </a:rPr>
              <a:t> </a:t>
            </a:r>
            <a:r>
              <a:rPr sz="1600" dirty="0">
                <a:latin typeface="Microsoft Sans Serif"/>
                <a:cs typeface="Microsoft Sans Serif"/>
              </a:rPr>
              <a:t>va</a:t>
            </a:r>
            <a:r>
              <a:rPr sz="1600" spc="-15" dirty="0">
                <a:latin typeface="Microsoft Sans Serif"/>
                <a:cs typeface="Microsoft Sans Serif"/>
              </a:rPr>
              <a:t> </a:t>
            </a:r>
            <a:r>
              <a:rPr sz="1600" dirty="0">
                <a:latin typeface="Microsoft Sans Serif"/>
                <a:cs typeface="Microsoft Sans Serif"/>
              </a:rPr>
              <a:t>de abierta</a:t>
            </a:r>
            <a:r>
              <a:rPr sz="1600" spc="-15" dirty="0">
                <a:latin typeface="Microsoft Sans Serif"/>
                <a:cs typeface="Microsoft Sans Serif"/>
              </a:rPr>
              <a:t> </a:t>
            </a:r>
            <a:r>
              <a:rPr sz="1600" dirty="0">
                <a:latin typeface="Microsoft Sans Serif"/>
                <a:cs typeface="Microsoft Sans Serif"/>
              </a:rPr>
              <a:t>a densa.</a:t>
            </a:r>
            <a:r>
              <a:rPr sz="1600" spc="-15" dirty="0">
                <a:latin typeface="Microsoft Sans Serif"/>
                <a:cs typeface="Microsoft Sans Serif"/>
              </a:rPr>
              <a:t> </a:t>
            </a:r>
            <a:r>
              <a:rPr sz="1600" dirty="0">
                <a:latin typeface="Microsoft Sans Serif"/>
                <a:cs typeface="Microsoft Sans Serif"/>
              </a:rPr>
              <a:t>Una estructura</a:t>
            </a:r>
            <a:r>
              <a:rPr sz="1600" spc="10" dirty="0">
                <a:latin typeface="Microsoft Sans Serif"/>
                <a:cs typeface="Microsoft Sans Serif"/>
              </a:rPr>
              <a:t> </a:t>
            </a:r>
            <a:r>
              <a:rPr sz="1600" spc="-10" dirty="0">
                <a:latin typeface="Microsoft Sans Serif"/>
                <a:cs typeface="Microsoft Sans Serif"/>
              </a:rPr>
              <a:t>abierta </a:t>
            </a:r>
            <a:r>
              <a:rPr sz="1600" dirty="0">
                <a:latin typeface="Microsoft Sans Serif"/>
                <a:cs typeface="Microsoft Sans Serif"/>
              </a:rPr>
              <a:t>es</a:t>
            </a:r>
            <a:r>
              <a:rPr sz="1600" spc="-5" dirty="0">
                <a:latin typeface="Microsoft Sans Serif"/>
                <a:cs typeface="Microsoft Sans Serif"/>
              </a:rPr>
              <a:t> </a:t>
            </a:r>
            <a:r>
              <a:rPr sz="1600" dirty="0">
                <a:latin typeface="Microsoft Sans Serif"/>
                <a:cs typeface="Microsoft Sans Serif"/>
              </a:rPr>
              <a:t>aquella</a:t>
            </a:r>
            <a:r>
              <a:rPr sz="1600" spc="-15" dirty="0">
                <a:latin typeface="Microsoft Sans Serif"/>
                <a:cs typeface="Microsoft Sans Serif"/>
              </a:rPr>
              <a:t> </a:t>
            </a:r>
            <a:r>
              <a:rPr sz="1600" dirty="0">
                <a:latin typeface="Microsoft Sans Serif"/>
                <a:cs typeface="Microsoft Sans Serif"/>
              </a:rPr>
              <a:t>en</a:t>
            </a:r>
            <a:r>
              <a:rPr sz="1600" spc="-5" dirty="0">
                <a:latin typeface="Microsoft Sans Serif"/>
                <a:cs typeface="Microsoft Sans Serif"/>
              </a:rPr>
              <a:t> </a:t>
            </a:r>
            <a:r>
              <a:rPr sz="1600" dirty="0">
                <a:latin typeface="Microsoft Sans Serif"/>
                <a:cs typeface="Microsoft Sans Serif"/>
              </a:rPr>
              <a:t>la</a:t>
            </a:r>
            <a:r>
              <a:rPr sz="1600" spc="-5" dirty="0">
                <a:latin typeface="Microsoft Sans Serif"/>
                <a:cs typeface="Microsoft Sans Serif"/>
              </a:rPr>
              <a:t> </a:t>
            </a:r>
            <a:r>
              <a:rPr sz="1600" dirty="0">
                <a:latin typeface="Microsoft Sans Serif"/>
                <a:cs typeface="Microsoft Sans Serif"/>
              </a:rPr>
              <a:t>que</a:t>
            </a:r>
            <a:r>
              <a:rPr sz="1600" spc="-10" dirty="0">
                <a:latin typeface="Microsoft Sans Serif"/>
                <a:cs typeface="Microsoft Sans Serif"/>
              </a:rPr>
              <a:t> </a:t>
            </a:r>
            <a:r>
              <a:rPr sz="1600" dirty="0">
                <a:latin typeface="Microsoft Sans Serif"/>
                <a:cs typeface="Microsoft Sans Serif"/>
              </a:rPr>
              <a:t>Vp</a:t>
            </a:r>
            <a:r>
              <a:rPr sz="1600" spc="-5" dirty="0">
                <a:latin typeface="Microsoft Sans Serif"/>
                <a:cs typeface="Microsoft Sans Serif"/>
              </a:rPr>
              <a:t> </a:t>
            </a:r>
            <a:r>
              <a:rPr sz="1600" dirty="0">
                <a:latin typeface="Microsoft Sans Serif"/>
                <a:cs typeface="Microsoft Sans Serif"/>
              </a:rPr>
              <a:t>es</a:t>
            </a:r>
            <a:r>
              <a:rPr sz="1600" spc="5" dirty="0">
                <a:latin typeface="Microsoft Sans Serif"/>
                <a:cs typeface="Microsoft Sans Serif"/>
              </a:rPr>
              <a:t> </a:t>
            </a:r>
            <a:r>
              <a:rPr sz="1600" spc="-10" dirty="0">
                <a:latin typeface="Microsoft Sans Serif"/>
                <a:cs typeface="Microsoft Sans Serif"/>
              </a:rPr>
              <a:t>relativamente</a:t>
            </a:r>
            <a:r>
              <a:rPr sz="1600" spc="5" dirty="0">
                <a:latin typeface="Microsoft Sans Serif"/>
                <a:cs typeface="Microsoft Sans Serif"/>
              </a:rPr>
              <a:t> </a:t>
            </a:r>
            <a:r>
              <a:rPr sz="1600" dirty="0">
                <a:latin typeface="Microsoft Sans Serif"/>
                <a:cs typeface="Microsoft Sans Serif"/>
              </a:rPr>
              <a:t>grande</a:t>
            </a:r>
            <a:r>
              <a:rPr sz="1600" spc="5" dirty="0">
                <a:latin typeface="Microsoft Sans Serif"/>
                <a:cs typeface="Microsoft Sans Serif"/>
              </a:rPr>
              <a:t> </a:t>
            </a:r>
            <a:r>
              <a:rPr sz="1600" dirty="0">
                <a:latin typeface="Microsoft Sans Serif"/>
                <a:cs typeface="Microsoft Sans Serif"/>
              </a:rPr>
              <a:t>y Vg</a:t>
            </a:r>
            <a:r>
              <a:rPr sz="1600" spc="-10" dirty="0">
                <a:latin typeface="Microsoft Sans Serif"/>
                <a:cs typeface="Microsoft Sans Serif"/>
              </a:rPr>
              <a:t> </a:t>
            </a:r>
            <a:r>
              <a:rPr sz="1600" dirty="0">
                <a:latin typeface="Microsoft Sans Serif"/>
                <a:cs typeface="Microsoft Sans Serif"/>
              </a:rPr>
              <a:t>es </a:t>
            </a:r>
            <a:r>
              <a:rPr sz="1600" spc="-10" dirty="0">
                <a:latin typeface="Microsoft Sans Serif"/>
                <a:cs typeface="Microsoft Sans Serif"/>
              </a:rPr>
              <a:t>relativamente</a:t>
            </a:r>
            <a:r>
              <a:rPr sz="1600" spc="10" dirty="0">
                <a:latin typeface="Microsoft Sans Serif"/>
                <a:cs typeface="Microsoft Sans Serif"/>
              </a:rPr>
              <a:t> </a:t>
            </a:r>
            <a:r>
              <a:rPr sz="1600" dirty="0">
                <a:latin typeface="Microsoft Sans Serif"/>
                <a:cs typeface="Microsoft Sans Serif"/>
              </a:rPr>
              <a:t>pequeña.</a:t>
            </a:r>
            <a:r>
              <a:rPr sz="1600" spc="-5" dirty="0">
                <a:latin typeface="Microsoft Sans Serif"/>
                <a:cs typeface="Microsoft Sans Serif"/>
              </a:rPr>
              <a:t> </a:t>
            </a:r>
            <a:r>
              <a:rPr sz="1600" dirty="0">
                <a:latin typeface="Microsoft Sans Serif"/>
                <a:cs typeface="Microsoft Sans Serif"/>
              </a:rPr>
              <a:t>Esto</a:t>
            </a:r>
            <a:r>
              <a:rPr sz="1600" spc="5" dirty="0">
                <a:latin typeface="Microsoft Sans Serif"/>
                <a:cs typeface="Microsoft Sans Serif"/>
              </a:rPr>
              <a:t> </a:t>
            </a:r>
            <a:r>
              <a:rPr sz="1600" dirty="0">
                <a:latin typeface="Microsoft Sans Serif"/>
                <a:cs typeface="Microsoft Sans Serif"/>
              </a:rPr>
              <a:t>es,</a:t>
            </a:r>
            <a:r>
              <a:rPr sz="1600" spc="-5" dirty="0">
                <a:latin typeface="Microsoft Sans Serif"/>
                <a:cs typeface="Microsoft Sans Serif"/>
              </a:rPr>
              <a:t> </a:t>
            </a:r>
            <a:r>
              <a:rPr sz="1600" spc="-25" dirty="0">
                <a:latin typeface="Microsoft Sans Serif"/>
                <a:cs typeface="Microsoft Sans Serif"/>
              </a:rPr>
              <a:t>hay </a:t>
            </a:r>
            <a:r>
              <a:rPr sz="1600" dirty="0">
                <a:latin typeface="Microsoft Sans Serif"/>
                <a:cs typeface="Microsoft Sans Serif"/>
              </a:rPr>
              <a:t>muchos</a:t>
            </a:r>
            <a:r>
              <a:rPr sz="1600" spc="-15" dirty="0">
                <a:latin typeface="Microsoft Sans Serif"/>
                <a:cs typeface="Microsoft Sans Serif"/>
              </a:rPr>
              <a:t> </a:t>
            </a:r>
            <a:r>
              <a:rPr sz="1600" dirty="0">
                <a:latin typeface="Microsoft Sans Serif"/>
                <a:cs typeface="Microsoft Sans Serif"/>
              </a:rPr>
              <a:t>poros</a:t>
            </a:r>
            <a:r>
              <a:rPr sz="1600" spc="-10"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dirty="0">
                <a:latin typeface="Microsoft Sans Serif"/>
                <a:cs typeface="Microsoft Sans Serif"/>
              </a:rPr>
              <a:t>pocos</a:t>
            </a:r>
            <a:r>
              <a:rPr sz="1600" spc="-20" dirty="0">
                <a:latin typeface="Microsoft Sans Serif"/>
                <a:cs typeface="Microsoft Sans Serif"/>
              </a:rPr>
              <a:t> </a:t>
            </a:r>
            <a:r>
              <a:rPr sz="1600" dirty="0">
                <a:latin typeface="Microsoft Sans Serif"/>
                <a:cs typeface="Microsoft Sans Serif"/>
              </a:rPr>
              <a:t>granos</a:t>
            </a:r>
            <a:r>
              <a:rPr sz="1600" spc="-10" dirty="0">
                <a:latin typeface="Microsoft Sans Serif"/>
                <a:cs typeface="Microsoft Sans Serif"/>
              </a:rPr>
              <a:t> </a:t>
            </a:r>
            <a:r>
              <a:rPr sz="1600" dirty="0">
                <a:latin typeface="Microsoft Sans Serif"/>
                <a:cs typeface="Microsoft Sans Serif"/>
              </a:rPr>
              <a:t>por</a:t>
            </a:r>
            <a:r>
              <a:rPr sz="1600" spc="-15" dirty="0">
                <a:latin typeface="Microsoft Sans Serif"/>
                <a:cs typeface="Microsoft Sans Serif"/>
              </a:rPr>
              <a:t> </a:t>
            </a:r>
            <a:r>
              <a:rPr sz="1600" dirty="0">
                <a:latin typeface="Microsoft Sans Serif"/>
                <a:cs typeface="Microsoft Sans Serif"/>
              </a:rPr>
              <a:t>unidad</a:t>
            </a:r>
            <a:r>
              <a:rPr sz="1600" spc="-3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volumen</a:t>
            </a:r>
            <a:r>
              <a:rPr sz="1600" spc="-25" dirty="0">
                <a:latin typeface="Microsoft Sans Serif"/>
                <a:cs typeface="Microsoft Sans Serif"/>
              </a:rPr>
              <a:t> </a:t>
            </a:r>
            <a:r>
              <a:rPr sz="1600" dirty="0">
                <a:latin typeface="Microsoft Sans Serif"/>
                <a:cs typeface="Microsoft Sans Serif"/>
              </a:rPr>
              <a:t>en</a:t>
            </a:r>
            <a:r>
              <a:rPr sz="1600" spc="-15" dirty="0">
                <a:latin typeface="Microsoft Sans Serif"/>
                <a:cs typeface="Microsoft Sans Serif"/>
              </a:rPr>
              <a:t> </a:t>
            </a:r>
            <a:r>
              <a:rPr sz="1600" dirty="0">
                <a:latin typeface="Microsoft Sans Serif"/>
                <a:cs typeface="Microsoft Sans Serif"/>
              </a:rPr>
              <a:t>una</a:t>
            </a:r>
            <a:r>
              <a:rPr sz="1600" spc="-20" dirty="0">
                <a:latin typeface="Microsoft Sans Serif"/>
                <a:cs typeface="Microsoft Sans Serif"/>
              </a:rPr>
              <a:t> </a:t>
            </a:r>
            <a:r>
              <a:rPr sz="1600" dirty="0">
                <a:latin typeface="Microsoft Sans Serif"/>
                <a:cs typeface="Microsoft Sans Serif"/>
              </a:rPr>
              <a:t>rueda</a:t>
            </a:r>
            <a:r>
              <a:rPr sz="1600" spc="-15"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estructura abierta.</a:t>
            </a:r>
            <a:r>
              <a:rPr sz="1600" spc="-15" dirty="0">
                <a:latin typeface="Microsoft Sans Serif"/>
                <a:cs typeface="Microsoft Sans Serif"/>
              </a:rPr>
              <a:t> </a:t>
            </a:r>
            <a:r>
              <a:rPr sz="1600" dirty="0">
                <a:latin typeface="Microsoft Sans Serif"/>
                <a:cs typeface="Microsoft Sans Serif"/>
              </a:rPr>
              <a:t>Por</a:t>
            </a:r>
            <a:r>
              <a:rPr sz="1600" spc="-15" dirty="0">
                <a:latin typeface="Microsoft Sans Serif"/>
                <a:cs typeface="Microsoft Sans Serif"/>
              </a:rPr>
              <a:t> </a:t>
            </a:r>
            <a:r>
              <a:rPr sz="1600" spc="-25" dirty="0">
                <a:latin typeface="Microsoft Sans Serif"/>
                <a:cs typeface="Microsoft Sans Serif"/>
              </a:rPr>
              <a:t>el </a:t>
            </a:r>
            <a:r>
              <a:rPr sz="1600" dirty="0">
                <a:latin typeface="Microsoft Sans Serif"/>
                <a:cs typeface="Microsoft Sans Serif"/>
              </a:rPr>
              <a:t>contrario,</a:t>
            </a:r>
            <a:r>
              <a:rPr sz="1600" spc="10"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una</a:t>
            </a:r>
            <a:r>
              <a:rPr sz="1600" spc="5" dirty="0">
                <a:latin typeface="Microsoft Sans Serif"/>
                <a:cs typeface="Microsoft Sans Serif"/>
              </a:rPr>
              <a:t> </a:t>
            </a:r>
            <a:r>
              <a:rPr sz="1600" dirty="0">
                <a:latin typeface="Microsoft Sans Serif"/>
                <a:cs typeface="Microsoft Sans Serif"/>
              </a:rPr>
              <a:t>estructura</a:t>
            </a:r>
            <a:r>
              <a:rPr sz="1600" spc="15" dirty="0">
                <a:latin typeface="Microsoft Sans Serif"/>
                <a:cs typeface="Microsoft Sans Serif"/>
              </a:rPr>
              <a:t> </a:t>
            </a:r>
            <a:r>
              <a:rPr sz="1600" dirty="0">
                <a:latin typeface="Microsoft Sans Serif"/>
                <a:cs typeface="Microsoft Sans Serif"/>
              </a:rPr>
              <a:t>densa</a:t>
            </a:r>
            <a:r>
              <a:rPr sz="1600" spc="-10" dirty="0">
                <a:latin typeface="Microsoft Sans Serif"/>
                <a:cs typeface="Microsoft Sans Serif"/>
              </a:rPr>
              <a:t> </a:t>
            </a:r>
            <a:r>
              <a:rPr sz="1600" dirty="0">
                <a:latin typeface="Microsoft Sans Serif"/>
                <a:cs typeface="Microsoft Sans Serif"/>
              </a:rPr>
              <a:t>Vp</a:t>
            </a:r>
            <a:r>
              <a:rPr sz="1600" spc="-5" dirty="0">
                <a:latin typeface="Microsoft Sans Serif"/>
                <a:cs typeface="Microsoft Sans Serif"/>
              </a:rPr>
              <a:t> </a:t>
            </a:r>
            <a:r>
              <a:rPr sz="1600" dirty="0">
                <a:latin typeface="Microsoft Sans Serif"/>
                <a:cs typeface="Microsoft Sans Serif"/>
              </a:rPr>
              <a:t>es</a:t>
            </a:r>
            <a:r>
              <a:rPr sz="1600" spc="-5" dirty="0">
                <a:latin typeface="Microsoft Sans Serif"/>
                <a:cs typeface="Microsoft Sans Serif"/>
              </a:rPr>
              <a:t> </a:t>
            </a:r>
            <a:r>
              <a:rPr sz="1600" spc="-10" dirty="0">
                <a:latin typeface="Microsoft Sans Serif"/>
                <a:cs typeface="Microsoft Sans Serif"/>
              </a:rPr>
              <a:t>relativamente</a:t>
            </a:r>
            <a:r>
              <a:rPr sz="1600" spc="-5" dirty="0">
                <a:latin typeface="Microsoft Sans Serif"/>
                <a:cs typeface="Microsoft Sans Serif"/>
              </a:rPr>
              <a:t> </a:t>
            </a:r>
            <a:r>
              <a:rPr sz="1600" dirty="0">
                <a:latin typeface="Microsoft Sans Serif"/>
                <a:cs typeface="Microsoft Sans Serif"/>
              </a:rPr>
              <a:t>pequeña y</a:t>
            </a:r>
            <a:r>
              <a:rPr sz="1600" spc="-5" dirty="0">
                <a:latin typeface="Microsoft Sans Serif"/>
                <a:cs typeface="Microsoft Sans Serif"/>
              </a:rPr>
              <a:t> </a:t>
            </a:r>
            <a:r>
              <a:rPr sz="1600" dirty="0">
                <a:latin typeface="Microsoft Sans Serif"/>
                <a:cs typeface="Microsoft Sans Serif"/>
              </a:rPr>
              <a:t>Vg</a:t>
            </a:r>
            <a:r>
              <a:rPr sz="1600" spc="-10" dirty="0">
                <a:latin typeface="Microsoft Sans Serif"/>
                <a:cs typeface="Microsoft Sans Serif"/>
              </a:rPr>
              <a:t> </a:t>
            </a:r>
            <a:r>
              <a:rPr sz="1600" dirty="0">
                <a:latin typeface="Microsoft Sans Serif"/>
                <a:cs typeface="Microsoft Sans Serif"/>
              </a:rPr>
              <a:t>es</a:t>
            </a:r>
            <a:r>
              <a:rPr sz="1600" spc="-5" dirty="0">
                <a:latin typeface="Microsoft Sans Serif"/>
                <a:cs typeface="Microsoft Sans Serif"/>
              </a:rPr>
              <a:t> </a:t>
            </a:r>
            <a:r>
              <a:rPr sz="1600" dirty="0">
                <a:latin typeface="Microsoft Sans Serif"/>
                <a:cs typeface="Microsoft Sans Serif"/>
              </a:rPr>
              <a:t>más</a:t>
            </a:r>
            <a:r>
              <a:rPr sz="1600" spc="10" dirty="0">
                <a:latin typeface="Microsoft Sans Serif"/>
                <a:cs typeface="Microsoft Sans Serif"/>
              </a:rPr>
              <a:t> </a:t>
            </a:r>
            <a:r>
              <a:rPr sz="1600" spc="-10" dirty="0">
                <a:latin typeface="Microsoft Sans Serif"/>
                <a:cs typeface="Microsoft Sans Serif"/>
              </a:rPr>
              <a:t>grande.</a:t>
            </a:r>
            <a:endParaRPr sz="1600">
              <a:latin typeface="Microsoft Sans Serif"/>
              <a:cs typeface="Microsoft Sans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3" y="-12953"/>
            <a:ext cx="9027160" cy="3620770"/>
            <a:chOff x="-9143" y="-12953"/>
            <a:chExt cx="9027160" cy="3620770"/>
          </a:xfrm>
        </p:grpSpPr>
        <p:pic>
          <p:nvPicPr>
            <p:cNvPr id="3" name="object 3"/>
            <p:cNvPicPr/>
            <p:nvPr/>
          </p:nvPicPr>
          <p:blipFill>
            <a:blip r:embed="rId2" cstate="print"/>
            <a:stretch>
              <a:fillRect/>
            </a:stretch>
          </p:blipFill>
          <p:spPr>
            <a:xfrm>
              <a:off x="16763" y="21"/>
              <a:ext cx="4631384" cy="3549824"/>
            </a:xfrm>
            <a:prstGeom prst="rect">
              <a:avLst/>
            </a:prstGeom>
          </p:spPr>
        </p:pic>
        <p:sp>
          <p:nvSpPr>
            <p:cNvPr id="4" name="object 4"/>
            <p:cNvSpPr/>
            <p:nvPr/>
          </p:nvSpPr>
          <p:spPr>
            <a:xfrm>
              <a:off x="3810" y="0"/>
              <a:ext cx="4657725" cy="3594735"/>
            </a:xfrm>
            <a:custGeom>
              <a:avLst/>
              <a:gdLst/>
              <a:ahLst/>
              <a:cxnLst/>
              <a:rect l="l" t="t" r="r" b="b"/>
              <a:pathLst>
                <a:path w="4657725" h="3594735">
                  <a:moveTo>
                    <a:pt x="0" y="0"/>
                  </a:moveTo>
                  <a:lnTo>
                    <a:pt x="0" y="3594354"/>
                  </a:lnTo>
                  <a:lnTo>
                    <a:pt x="4657344" y="3594354"/>
                  </a:lnTo>
                  <a:lnTo>
                    <a:pt x="4657344" y="0"/>
                  </a:lnTo>
                </a:path>
              </a:pathLst>
            </a:custGeom>
            <a:ln w="25908">
              <a:solidFill>
                <a:srgbClr val="2C2C89"/>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648199" y="0"/>
              <a:ext cx="4343400" cy="3581400"/>
            </a:xfrm>
            <a:prstGeom prst="rect">
              <a:avLst/>
            </a:prstGeom>
          </p:spPr>
        </p:pic>
        <p:sp>
          <p:nvSpPr>
            <p:cNvPr id="6" name="object 6"/>
            <p:cNvSpPr/>
            <p:nvPr/>
          </p:nvSpPr>
          <p:spPr>
            <a:xfrm>
              <a:off x="4635245" y="0"/>
              <a:ext cx="4369435" cy="3594735"/>
            </a:xfrm>
            <a:custGeom>
              <a:avLst/>
              <a:gdLst/>
              <a:ahLst/>
              <a:cxnLst/>
              <a:rect l="l" t="t" r="r" b="b"/>
              <a:pathLst>
                <a:path w="4369434" h="3594735">
                  <a:moveTo>
                    <a:pt x="0" y="0"/>
                  </a:moveTo>
                  <a:lnTo>
                    <a:pt x="0" y="3594354"/>
                  </a:lnTo>
                  <a:lnTo>
                    <a:pt x="4369308" y="3594354"/>
                  </a:lnTo>
                  <a:lnTo>
                    <a:pt x="4369308" y="0"/>
                  </a:lnTo>
                </a:path>
              </a:pathLst>
            </a:custGeom>
            <a:ln w="25908">
              <a:solidFill>
                <a:srgbClr val="2C2C89"/>
              </a:solidFill>
            </a:ln>
          </p:spPr>
          <p:txBody>
            <a:bodyPr wrap="square" lIns="0" tIns="0" rIns="0" bIns="0" rtlCol="0"/>
            <a:lstStyle/>
            <a:p>
              <a:endParaRPr/>
            </a:p>
          </p:txBody>
        </p:sp>
      </p:grpSp>
      <p:grpSp>
        <p:nvGrpSpPr>
          <p:cNvPr id="7" name="object 7"/>
          <p:cNvGrpSpPr/>
          <p:nvPr/>
        </p:nvGrpSpPr>
        <p:grpSpPr>
          <a:xfrm>
            <a:off x="-12953" y="4058411"/>
            <a:ext cx="9065895" cy="2520950"/>
            <a:chOff x="-12953" y="4058411"/>
            <a:chExt cx="9065895" cy="2520950"/>
          </a:xfrm>
        </p:grpSpPr>
        <p:pic>
          <p:nvPicPr>
            <p:cNvPr id="8" name="object 8"/>
            <p:cNvPicPr/>
            <p:nvPr/>
          </p:nvPicPr>
          <p:blipFill>
            <a:blip r:embed="rId4" cstate="print"/>
            <a:stretch>
              <a:fillRect/>
            </a:stretch>
          </p:blipFill>
          <p:spPr>
            <a:xfrm>
              <a:off x="3048" y="4084347"/>
              <a:ext cx="9001944" cy="2468852"/>
            </a:xfrm>
            <a:prstGeom prst="rect">
              <a:avLst/>
            </a:prstGeom>
          </p:spPr>
        </p:pic>
        <p:sp>
          <p:nvSpPr>
            <p:cNvPr id="9" name="object 9"/>
            <p:cNvSpPr/>
            <p:nvPr/>
          </p:nvSpPr>
          <p:spPr>
            <a:xfrm>
              <a:off x="0" y="4071365"/>
              <a:ext cx="9039860" cy="2494915"/>
            </a:xfrm>
            <a:custGeom>
              <a:avLst/>
              <a:gdLst/>
              <a:ahLst/>
              <a:cxnLst/>
              <a:rect l="l" t="t" r="r" b="b"/>
              <a:pathLst>
                <a:path w="9039860" h="2494915">
                  <a:moveTo>
                    <a:pt x="0" y="2494787"/>
                  </a:moveTo>
                  <a:lnTo>
                    <a:pt x="9039606" y="2494787"/>
                  </a:lnTo>
                  <a:lnTo>
                    <a:pt x="9039606" y="0"/>
                  </a:lnTo>
                  <a:lnTo>
                    <a:pt x="0" y="0"/>
                  </a:lnTo>
                </a:path>
              </a:pathLst>
            </a:custGeom>
            <a:ln w="25907">
              <a:solidFill>
                <a:srgbClr val="2C2C89"/>
              </a:solidFill>
            </a:ln>
          </p:spPr>
          <p:txBody>
            <a:bodyPr wrap="square" lIns="0" tIns="0" rIns="0" bIns="0" rtlCol="0"/>
            <a:lstStyle/>
            <a:p>
              <a:endParaRP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54102"/>
            <a:ext cx="836739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Especificación</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ruedas</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esmeril.</a:t>
            </a:r>
            <a:r>
              <a:rPr sz="1800" spc="-5" dirty="0">
                <a:latin typeface="Microsoft Sans Serif"/>
                <a:cs typeface="Microsoft Sans Serif"/>
              </a:rPr>
              <a:t> </a:t>
            </a: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parámetros</a:t>
            </a:r>
            <a:r>
              <a:rPr sz="1800" spc="-10" dirty="0">
                <a:latin typeface="Microsoft Sans Serif"/>
                <a:cs typeface="Microsoft Sans Serif"/>
              </a:rPr>
              <a:t> </a:t>
            </a:r>
            <a:r>
              <a:rPr sz="1800" dirty="0">
                <a:latin typeface="Microsoft Sans Serif"/>
                <a:cs typeface="Microsoft Sans Serif"/>
              </a:rPr>
              <a:t>precedentes se</a:t>
            </a:r>
            <a:r>
              <a:rPr sz="1800" spc="-20" dirty="0">
                <a:latin typeface="Microsoft Sans Serif"/>
                <a:cs typeface="Microsoft Sans Serif"/>
              </a:rPr>
              <a:t> </a:t>
            </a:r>
            <a:r>
              <a:rPr sz="1800" spc="-10" dirty="0">
                <a:latin typeface="Microsoft Sans Serif"/>
                <a:cs typeface="Microsoft Sans Serif"/>
              </a:rPr>
              <a:t>pueden </a:t>
            </a:r>
            <a:r>
              <a:rPr sz="1800" dirty="0">
                <a:latin typeface="Microsoft Sans Serif"/>
                <a:cs typeface="Microsoft Sans Serif"/>
              </a:rPr>
              <a:t>designar</a:t>
            </a:r>
            <a:r>
              <a:rPr sz="1800" spc="-10" dirty="0">
                <a:latin typeface="Microsoft Sans Serif"/>
                <a:cs typeface="Microsoft Sans Serif"/>
              </a:rPr>
              <a:t> </a:t>
            </a:r>
            <a:r>
              <a:rPr sz="1800" dirty="0">
                <a:latin typeface="Microsoft Sans Serif"/>
                <a:cs typeface="Microsoft Sans Serif"/>
              </a:rPr>
              <a:t>concisamente</a:t>
            </a:r>
            <a:r>
              <a:rPr sz="1800" spc="-20" dirty="0">
                <a:latin typeface="Microsoft Sans Serif"/>
                <a:cs typeface="Microsoft Sans Serif"/>
              </a:rPr>
              <a:t> </a:t>
            </a:r>
            <a:r>
              <a:rPr sz="1800" dirty="0">
                <a:latin typeface="Microsoft Sans Serif"/>
                <a:cs typeface="Microsoft Sans Serif"/>
              </a:rPr>
              <a:t>usando</a:t>
            </a:r>
            <a:r>
              <a:rPr sz="1800" spc="-15" dirty="0">
                <a:latin typeface="Microsoft Sans Serif"/>
                <a:cs typeface="Microsoft Sans Serif"/>
              </a:rPr>
              <a:t> </a:t>
            </a:r>
            <a:r>
              <a:rPr sz="1800" dirty="0">
                <a:latin typeface="Microsoft Sans Serif"/>
                <a:cs typeface="Microsoft Sans Serif"/>
              </a:rPr>
              <a:t>un</a:t>
            </a:r>
            <a:r>
              <a:rPr sz="1800" spc="-35" dirty="0">
                <a:latin typeface="Microsoft Sans Serif"/>
                <a:cs typeface="Microsoft Sans Serif"/>
              </a:rPr>
              <a:t> </a:t>
            </a:r>
            <a:r>
              <a:rPr sz="1800" dirty="0">
                <a:latin typeface="Microsoft Sans Serif"/>
                <a:cs typeface="Microsoft Sans Serif"/>
              </a:rPr>
              <a:t>sistema</a:t>
            </a:r>
            <a:r>
              <a:rPr sz="1800" spc="-3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especificación</a:t>
            </a:r>
            <a:r>
              <a:rPr sz="1800" spc="-15"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ruedas</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esmeril </a:t>
            </a:r>
            <a:r>
              <a:rPr sz="1800" dirty="0">
                <a:latin typeface="Microsoft Sans Serif"/>
                <a:cs typeface="Microsoft Sans Serif"/>
              </a:rPr>
              <a:t>definido</a:t>
            </a:r>
            <a:r>
              <a:rPr sz="1800" spc="-50" dirty="0">
                <a:latin typeface="Microsoft Sans Serif"/>
                <a:cs typeface="Microsoft Sans Serif"/>
              </a:rPr>
              <a:t> </a:t>
            </a:r>
            <a:r>
              <a:rPr sz="1800" dirty="0">
                <a:latin typeface="Microsoft Sans Serif"/>
                <a:cs typeface="Microsoft Sans Serif"/>
              </a:rPr>
              <a:t>por</a:t>
            </a:r>
            <a:r>
              <a:rPr sz="1800" spc="-45" dirty="0">
                <a:latin typeface="Microsoft Sans Serif"/>
                <a:cs typeface="Microsoft Sans Serif"/>
              </a:rPr>
              <a:t> </a:t>
            </a:r>
            <a:r>
              <a:rPr sz="1800" dirty="0">
                <a:latin typeface="Microsoft Sans Serif"/>
                <a:cs typeface="Microsoft Sans Serif"/>
              </a:rPr>
              <a:t>la</a:t>
            </a:r>
            <a:r>
              <a:rPr sz="1800" spc="-120" dirty="0">
                <a:latin typeface="Microsoft Sans Serif"/>
                <a:cs typeface="Microsoft Sans Serif"/>
              </a:rPr>
              <a:t> </a:t>
            </a:r>
            <a:r>
              <a:rPr sz="1800" dirty="0">
                <a:latin typeface="Microsoft Sans Serif"/>
                <a:cs typeface="Microsoft Sans Serif"/>
              </a:rPr>
              <a:t>American</a:t>
            </a:r>
            <a:r>
              <a:rPr sz="1800" spc="-40" dirty="0">
                <a:latin typeface="Microsoft Sans Serif"/>
                <a:cs typeface="Microsoft Sans Serif"/>
              </a:rPr>
              <a:t> </a:t>
            </a:r>
            <a:r>
              <a:rPr sz="1800" dirty="0">
                <a:latin typeface="Microsoft Sans Serif"/>
                <a:cs typeface="Microsoft Sans Serif"/>
              </a:rPr>
              <a:t>National</a:t>
            </a:r>
            <a:r>
              <a:rPr sz="1800" spc="-30" dirty="0">
                <a:latin typeface="Microsoft Sans Serif"/>
                <a:cs typeface="Microsoft Sans Serif"/>
              </a:rPr>
              <a:t> </a:t>
            </a:r>
            <a:r>
              <a:rPr sz="1800" dirty="0">
                <a:latin typeface="Microsoft Sans Serif"/>
                <a:cs typeface="Microsoft Sans Serif"/>
              </a:rPr>
              <a:t>Standards</a:t>
            </a:r>
            <a:r>
              <a:rPr sz="1800" spc="-40" dirty="0">
                <a:latin typeface="Microsoft Sans Serif"/>
                <a:cs typeface="Microsoft Sans Serif"/>
              </a:rPr>
              <a:t> </a:t>
            </a:r>
            <a:r>
              <a:rPr sz="1800" dirty="0">
                <a:latin typeface="Microsoft Sans Serif"/>
                <a:cs typeface="Microsoft Sans Serif"/>
              </a:rPr>
              <a:t>Institute</a:t>
            </a:r>
            <a:r>
              <a:rPr sz="1800" spc="-60" dirty="0">
                <a:latin typeface="Microsoft Sans Serif"/>
                <a:cs typeface="Microsoft Sans Serif"/>
              </a:rPr>
              <a:t> </a:t>
            </a:r>
            <a:r>
              <a:rPr sz="1800" spc="-10" dirty="0">
                <a:latin typeface="Microsoft Sans Serif"/>
                <a:cs typeface="Microsoft Sans Serif"/>
              </a:rPr>
              <a:t>(ANSI).</a:t>
            </a:r>
            <a:endParaRPr sz="1800">
              <a:latin typeface="Microsoft Sans Serif"/>
              <a:cs typeface="Microsoft Sans Serif"/>
            </a:endParaRPr>
          </a:p>
        </p:txBody>
      </p:sp>
      <p:pic>
        <p:nvPicPr>
          <p:cNvPr id="3" name="object 3"/>
          <p:cNvPicPr/>
          <p:nvPr/>
        </p:nvPicPr>
        <p:blipFill>
          <a:blip r:embed="rId2" cstate="print"/>
          <a:stretch>
            <a:fillRect/>
          </a:stretch>
        </p:blipFill>
        <p:spPr>
          <a:xfrm>
            <a:off x="783336" y="993646"/>
            <a:ext cx="7647078" cy="577077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16002"/>
            <a:ext cx="8873490" cy="139763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Este</a:t>
            </a:r>
            <a:r>
              <a:rPr sz="1800" spc="-20" dirty="0">
                <a:latin typeface="Microsoft Sans Serif"/>
                <a:cs typeface="Microsoft Sans Serif"/>
              </a:rPr>
              <a:t> </a:t>
            </a:r>
            <a:r>
              <a:rPr sz="1800" dirty="0">
                <a:latin typeface="Microsoft Sans Serif"/>
                <a:cs typeface="Microsoft Sans Serif"/>
              </a:rPr>
              <a:t>sistema</a:t>
            </a:r>
            <a:r>
              <a:rPr sz="1800" spc="-2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especificación</a:t>
            </a:r>
            <a:r>
              <a:rPr sz="1800" spc="10" dirty="0">
                <a:latin typeface="Microsoft Sans Serif"/>
                <a:cs typeface="Microsoft Sans Serif"/>
              </a:rPr>
              <a:t> </a:t>
            </a:r>
            <a:r>
              <a:rPr sz="1800" dirty="0">
                <a:latin typeface="Microsoft Sans Serif"/>
                <a:cs typeface="Microsoft Sans Serif"/>
              </a:rPr>
              <a:t>usa</a:t>
            </a:r>
            <a:r>
              <a:rPr sz="1800" spc="-25" dirty="0">
                <a:latin typeface="Microsoft Sans Serif"/>
                <a:cs typeface="Microsoft Sans Serif"/>
              </a:rPr>
              <a:t> </a:t>
            </a:r>
            <a:r>
              <a:rPr sz="1800" dirty="0">
                <a:latin typeface="Microsoft Sans Serif"/>
                <a:cs typeface="Microsoft Sans Serif"/>
              </a:rPr>
              <a:t>números</a:t>
            </a:r>
            <a:r>
              <a:rPr sz="1800" spc="-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letras</a:t>
            </a:r>
            <a:r>
              <a:rPr sz="1800" spc="-20"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identificar</a:t>
            </a:r>
            <a:r>
              <a:rPr sz="1800" spc="-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tipo</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abrasivo,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tamaño</a:t>
            </a:r>
            <a:r>
              <a:rPr sz="1800" spc="-10" dirty="0">
                <a:latin typeface="Microsoft Sans Serif"/>
                <a:cs typeface="Microsoft Sans Serif"/>
              </a:rPr>
              <a:t> </a:t>
            </a:r>
            <a:r>
              <a:rPr sz="1800" dirty="0">
                <a:latin typeface="Microsoft Sans Serif"/>
                <a:cs typeface="Microsoft Sans Serif"/>
              </a:rPr>
              <a:t>del grano,</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grado,</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estructura</a:t>
            </a:r>
            <a:r>
              <a:rPr sz="1800" spc="-20"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material </a:t>
            </a:r>
            <a:r>
              <a:rPr sz="1800" spc="-10" dirty="0">
                <a:latin typeface="Microsoft Sans Serif"/>
                <a:cs typeface="Microsoft Sans Serif"/>
              </a:rPr>
              <a:t>aglutinante.</a:t>
            </a:r>
            <a:endParaRPr sz="1800">
              <a:latin typeface="Microsoft Sans Serif"/>
              <a:cs typeface="Microsoft Sans Serif"/>
            </a:endParaRPr>
          </a:p>
          <a:p>
            <a:pPr marL="12700" marR="41275">
              <a:lnSpc>
                <a:spcPct val="100000"/>
              </a:lnSpc>
            </a:pP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versión</a:t>
            </a:r>
            <a:r>
              <a:rPr sz="1800" spc="-10" dirty="0">
                <a:latin typeface="Microsoft Sans Serif"/>
                <a:cs typeface="Microsoft Sans Serif"/>
              </a:rPr>
              <a:t> </a:t>
            </a:r>
            <a:r>
              <a:rPr sz="1800" dirty="0">
                <a:latin typeface="Microsoft Sans Serif"/>
                <a:cs typeface="Microsoft Sans Serif"/>
              </a:rPr>
              <a:t>abreviada</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norma</a:t>
            </a:r>
            <a:r>
              <a:rPr sz="1800" spc="-100" dirty="0">
                <a:latin typeface="Microsoft Sans Serif"/>
                <a:cs typeface="Microsoft Sans Serif"/>
              </a:rPr>
              <a:t> </a:t>
            </a:r>
            <a:r>
              <a:rPr sz="1800" dirty="0">
                <a:latin typeface="Microsoft Sans Serif"/>
                <a:cs typeface="Microsoft Sans Serif"/>
              </a:rPr>
              <a:t>ANSI</a:t>
            </a:r>
            <a:r>
              <a:rPr sz="1800" spc="-2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indica</a:t>
            </a:r>
            <a:r>
              <a:rPr sz="1800" spc="-5" dirty="0">
                <a:latin typeface="Microsoft Sans Serif"/>
                <a:cs typeface="Microsoft Sans Serif"/>
              </a:rPr>
              <a:t> </a:t>
            </a:r>
            <a:r>
              <a:rPr sz="1800" dirty="0">
                <a:latin typeface="Microsoft Sans Serif"/>
                <a:cs typeface="Microsoft Sans Serif"/>
              </a:rPr>
              <a:t>cómo</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interpretan los</a:t>
            </a:r>
            <a:r>
              <a:rPr sz="1800" spc="-15" dirty="0">
                <a:latin typeface="Microsoft Sans Serif"/>
                <a:cs typeface="Microsoft Sans Serif"/>
              </a:rPr>
              <a:t> </a:t>
            </a:r>
            <a:r>
              <a:rPr sz="1800" dirty="0">
                <a:latin typeface="Microsoft Sans Serif"/>
                <a:cs typeface="Microsoft Sans Serif"/>
              </a:rPr>
              <a:t>números </a:t>
            </a:r>
            <a:r>
              <a:rPr sz="1800" spc="-50" dirty="0">
                <a:latin typeface="Microsoft Sans Serif"/>
                <a:cs typeface="Microsoft Sans Serif"/>
              </a:rPr>
              <a:t>y </a:t>
            </a:r>
            <a:r>
              <a:rPr sz="1800" dirty="0">
                <a:latin typeface="Microsoft Sans Serif"/>
                <a:cs typeface="Microsoft Sans Serif"/>
              </a:rPr>
              <a:t>las</a:t>
            </a:r>
            <a:r>
              <a:rPr sz="1800" spc="-30" dirty="0">
                <a:latin typeface="Microsoft Sans Serif"/>
                <a:cs typeface="Microsoft Sans Serif"/>
              </a:rPr>
              <a:t> </a:t>
            </a:r>
            <a:r>
              <a:rPr sz="1800" dirty="0">
                <a:latin typeface="Microsoft Sans Serif"/>
                <a:cs typeface="Microsoft Sans Serif"/>
              </a:rPr>
              <a:t>letras.</a:t>
            </a:r>
            <a:r>
              <a:rPr sz="1800" spc="-3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norma</a:t>
            </a:r>
            <a:r>
              <a:rPr sz="1800" spc="-35" dirty="0">
                <a:latin typeface="Microsoft Sans Serif"/>
                <a:cs typeface="Microsoft Sans Serif"/>
              </a:rPr>
              <a:t> </a:t>
            </a:r>
            <a:r>
              <a:rPr sz="1800" dirty="0">
                <a:latin typeface="Microsoft Sans Serif"/>
                <a:cs typeface="Microsoft Sans Serif"/>
              </a:rPr>
              <a:t>también</a:t>
            </a:r>
            <a:r>
              <a:rPr sz="1800" spc="-25" dirty="0">
                <a:latin typeface="Microsoft Sans Serif"/>
                <a:cs typeface="Microsoft Sans Serif"/>
              </a:rPr>
              <a:t> </a:t>
            </a:r>
            <a:r>
              <a:rPr sz="1800" dirty="0">
                <a:latin typeface="Microsoft Sans Serif"/>
                <a:cs typeface="Microsoft Sans Serif"/>
              </a:rPr>
              <a:t>proporciona</a:t>
            </a:r>
            <a:r>
              <a:rPr sz="1800" spc="5" dirty="0">
                <a:latin typeface="Microsoft Sans Serif"/>
                <a:cs typeface="Microsoft Sans Serif"/>
              </a:rPr>
              <a:t> </a:t>
            </a:r>
            <a:r>
              <a:rPr sz="1800" spc="-10" dirty="0">
                <a:latin typeface="Microsoft Sans Serif"/>
                <a:cs typeface="Microsoft Sans Serif"/>
              </a:rPr>
              <a:t>identificaciones </a:t>
            </a:r>
            <a:r>
              <a:rPr sz="1800" dirty="0">
                <a:latin typeface="Microsoft Sans Serif"/>
                <a:cs typeface="Microsoft Sans Serif"/>
              </a:rPr>
              <a:t>adicionales</a:t>
            </a:r>
            <a:r>
              <a:rPr sz="1800" spc="5" dirty="0">
                <a:latin typeface="Microsoft Sans Serif"/>
                <a:cs typeface="Microsoft Sans Serif"/>
              </a:rPr>
              <a:t> </a:t>
            </a:r>
            <a:r>
              <a:rPr sz="1800" dirty="0">
                <a:latin typeface="Microsoft Sans Serif"/>
                <a:cs typeface="Microsoft Sans Serif"/>
              </a:rPr>
              <a:t>que</a:t>
            </a:r>
            <a:r>
              <a:rPr sz="1800" spc="-25" dirty="0">
                <a:latin typeface="Microsoft Sans Serif"/>
                <a:cs typeface="Microsoft Sans Serif"/>
              </a:rPr>
              <a:t> </a:t>
            </a:r>
            <a:r>
              <a:rPr sz="1800" spc="-10" dirty="0">
                <a:latin typeface="Microsoft Sans Serif"/>
                <a:cs typeface="Microsoft Sans Serif"/>
              </a:rPr>
              <a:t>pueden </a:t>
            </a:r>
            <a:r>
              <a:rPr sz="1800" dirty="0">
                <a:latin typeface="Microsoft Sans Serif"/>
                <a:cs typeface="Microsoft Sans Serif"/>
              </a:rPr>
              <a:t>utilizar</a:t>
            </a:r>
            <a:r>
              <a:rPr sz="1800" spc="-15" dirty="0">
                <a:latin typeface="Microsoft Sans Serif"/>
                <a:cs typeface="Microsoft Sans Serif"/>
              </a:rPr>
              <a:t> </a:t>
            </a:r>
            <a:r>
              <a:rPr sz="1800" dirty="0">
                <a:latin typeface="Microsoft Sans Serif"/>
                <a:cs typeface="Microsoft Sans Serif"/>
              </a:rPr>
              <a:t>los</a:t>
            </a:r>
            <a:r>
              <a:rPr sz="1800" spc="-25" dirty="0">
                <a:latin typeface="Microsoft Sans Serif"/>
                <a:cs typeface="Microsoft Sans Serif"/>
              </a:rPr>
              <a:t> </a:t>
            </a:r>
            <a:r>
              <a:rPr sz="1800" dirty="0">
                <a:latin typeface="Microsoft Sans Serif"/>
                <a:cs typeface="Microsoft Sans Serif"/>
              </a:rPr>
              <a:t>fabricantes</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ruedas</a:t>
            </a:r>
            <a:r>
              <a:rPr sz="1800" spc="-1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spc="-10" dirty="0">
                <a:latin typeface="Microsoft Sans Serif"/>
                <a:cs typeface="Microsoft Sans Serif"/>
              </a:rPr>
              <a:t>esmeril.</a:t>
            </a:r>
            <a:endParaRPr sz="1800">
              <a:latin typeface="Microsoft Sans Serif"/>
              <a:cs typeface="Microsoft Sans Serif"/>
            </a:endParaRPr>
          </a:p>
        </p:txBody>
      </p:sp>
      <p:graphicFrame>
        <p:nvGraphicFramePr>
          <p:cNvPr id="3" name="object 3"/>
          <p:cNvGraphicFramePr>
            <a:graphicFrameLocks noGrp="1"/>
          </p:cNvGraphicFramePr>
          <p:nvPr/>
        </p:nvGraphicFramePr>
        <p:xfrm>
          <a:off x="2256867" y="1676375"/>
          <a:ext cx="4620260" cy="575945"/>
        </p:xfrm>
        <a:graphic>
          <a:graphicData uri="http://schemas.openxmlformats.org/drawingml/2006/table">
            <a:tbl>
              <a:tblPr firstRow="1" bandRow="1">
                <a:tableStyleId>{2D5ABB26-0587-4C30-8999-92F81FD0307C}</a:tableStyleId>
              </a:tblPr>
              <a:tblGrid>
                <a:gridCol w="49212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638810">
                  <a:extLst>
                    <a:ext uri="{9D8B030D-6E8A-4147-A177-3AD203B41FA5}">
                      <a16:colId xmlns:a16="http://schemas.microsoft.com/office/drawing/2014/main" val="20002"/>
                    </a:ext>
                  </a:extLst>
                </a:gridCol>
                <a:gridCol w="484505">
                  <a:extLst>
                    <a:ext uri="{9D8B030D-6E8A-4147-A177-3AD203B41FA5}">
                      <a16:colId xmlns:a16="http://schemas.microsoft.com/office/drawing/2014/main" val="20003"/>
                    </a:ext>
                  </a:extLst>
                </a:gridCol>
                <a:gridCol w="718184">
                  <a:extLst>
                    <a:ext uri="{9D8B030D-6E8A-4147-A177-3AD203B41FA5}">
                      <a16:colId xmlns:a16="http://schemas.microsoft.com/office/drawing/2014/main" val="20004"/>
                    </a:ext>
                  </a:extLst>
                </a:gridCol>
                <a:gridCol w="763904">
                  <a:extLst>
                    <a:ext uri="{9D8B030D-6E8A-4147-A177-3AD203B41FA5}">
                      <a16:colId xmlns:a16="http://schemas.microsoft.com/office/drawing/2014/main" val="20005"/>
                    </a:ext>
                  </a:extLst>
                </a:gridCol>
                <a:gridCol w="821055">
                  <a:extLst>
                    <a:ext uri="{9D8B030D-6E8A-4147-A177-3AD203B41FA5}">
                      <a16:colId xmlns:a16="http://schemas.microsoft.com/office/drawing/2014/main" val="20006"/>
                    </a:ext>
                  </a:extLst>
                </a:gridCol>
              </a:tblGrid>
              <a:tr h="381000">
                <a:tc>
                  <a:txBody>
                    <a:bodyPr/>
                    <a:lstStyle/>
                    <a:p>
                      <a:pPr marL="3810" algn="ctr">
                        <a:lnSpc>
                          <a:spcPct val="100000"/>
                        </a:lnSpc>
                        <a:spcBef>
                          <a:spcPts val="685"/>
                        </a:spcBef>
                      </a:pPr>
                      <a:r>
                        <a:rPr sz="1250" spc="-10" dirty="0">
                          <a:latin typeface="Microsoft Sans Serif"/>
                          <a:cs typeface="Microsoft Sans Serif"/>
                        </a:rPr>
                        <a:t>Prefijo</a:t>
                      </a:r>
                      <a:endParaRPr sz="1250">
                        <a:latin typeface="Microsoft Sans Serif"/>
                        <a:cs typeface="Microsoft Sans Serif"/>
                      </a:endParaRPr>
                    </a:p>
                  </a:txBody>
                  <a:tcPr marL="0" marR="0" marT="869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9055" marR="46990" indent="29209">
                        <a:lnSpc>
                          <a:spcPts val="1440"/>
                        </a:lnSpc>
                        <a:spcBef>
                          <a:spcPts val="20"/>
                        </a:spcBef>
                      </a:pPr>
                      <a:r>
                        <a:rPr sz="1250" spc="-114" dirty="0">
                          <a:latin typeface="Microsoft Sans Serif"/>
                          <a:cs typeface="Microsoft Sans Serif"/>
                        </a:rPr>
                        <a:t>Tipo</a:t>
                      </a:r>
                      <a:r>
                        <a:rPr sz="1250" spc="-25" dirty="0">
                          <a:latin typeface="Microsoft Sans Serif"/>
                          <a:cs typeface="Microsoft Sans Serif"/>
                        </a:rPr>
                        <a:t> de </a:t>
                      </a:r>
                      <a:r>
                        <a:rPr sz="1250" spc="-105" dirty="0">
                          <a:latin typeface="Microsoft Sans Serif"/>
                          <a:cs typeface="Microsoft Sans Serif"/>
                        </a:rPr>
                        <a:t>abrasivo</a:t>
                      </a:r>
                      <a:endParaRPr sz="1250">
                        <a:latin typeface="Microsoft Sans Serif"/>
                        <a:cs typeface="Microsoft Sans Serif"/>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9055" marR="48895" indent="17780">
                        <a:lnSpc>
                          <a:spcPts val="1440"/>
                        </a:lnSpc>
                        <a:spcBef>
                          <a:spcPts val="20"/>
                        </a:spcBef>
                      </a:pPr>
                      <a:r>
                        <a:rPr sz="1250" spc="-120" dirty="0">
                          <a:latin typeface="Microsoft Sans Serif"/>
                          <a:cs typeface="Microsoft Sans Serif"/>
                        </a:rPr>
                        <a:t>Tamaño </a:t>
                      </a:r>
                      <a:r>
                        <a:rPr sz="1250" spc="-130" dirty="0">
                          <a:latin typeface="Microsoft Sans Serif"/>
                          <a:cs typeface="Microsoft Sans Serif"/>
                        </a:rPr>
                        <a:t>de</a:t>
                      </a:r>
                      <a:r>
                        <a:rPr sz="1250" spc="-35" dirty="0">
                          <a:latin typeface="Microsoft Sans Serif"/>
                          <a:cs typeface="Microsoft Sans Serif"/>
                        </a:rPr>
                        <a:t> </a:t>
                      </a:r>
                      <a:r>
                        <a:rPr sz="1250" spc="-125" dirty="0">
                          <a:latin typeface="Microsoft Sans Serif"/>
                          <a:cs typeface="Microsoft Sans Serif"/>
                        </a:rPr>
                        <a:t>grano</a:t>
                      </a:r>
                      <a:endParaRPr sz="1250">
                        <a:latin typeface="Microsoft Sans Serif"/>
                        <a:cs typeface="Microsoft Sans Serif"/>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685"/>
                        </a:spcBef>
                      </a:pPr>
                      <a:r>
                        <a:rPr sz="1250" spc="-10" dirty="0">
                          <a:latin typeface="Microsoft Sans Serif"/>
                          <a:cs typeface="Microsoft Sans Serif"/>
                        </a:rPr>
                        <a:t>Grado</a:t>
                      </a:r>
                      <a:endParaRPr sz="1250">
                        <a:latin typeface="Microsoft Sans Serif"/>
                        <a:cs typeface="Microsoft Sans Serif"/>
                      </a:endParaRPr>
                    </a:p>
                  </a:txBody>
                  <a:tcPr marL="0" marR="0" marT="869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685"/>
                        </a:spcBef>
                      </a:pPr>
                      <a:r>
                        <a:rPr sz="1250" spc="-20" dirty="0">
                          <a:latin typeface="Microsoft Sans Serif"/>
                          <a:cs typeface="Microsoft Sans Serif"/>
                        </a:rPr>
                        <a:t>Estructura</a:t>
                      </a:r>
                      <a:endParaRPr sz="1250">
                        <a:latin typeface="Microsoft Sans Serif"/>
                        <a:cs typeface="Microsoft Sans Serif"/>
                      </a:endParaRPr>
                    </a:p>
                  </a:txBody>
                  <a:tcPr marL="0" marR="0" marT="869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9055" marR="46990" indent="102870">
                        <a:lnSpc>
                          <a:spcPts val="1440"/>
                        </a:lnSpc>
                        <a:spcBef>
                          <a:spcPts val="20"/>
                        </a:spcBef>
                      </a:pPr>
                      <a:r>
                        <a:rPr sz="1250" spc="-114" dirty="0">
                          <a:latin typeface="Microsoft Sans Serif"/>
                          <a:cs typeface="Microsoft Sans Serif"/>
                        </a:rPr>
                        <a:t>Tipo</a:t>
                      </a:r>
                      <a:r>
                        <a:rPr sz="1250" spc="-25" dirty="0">
                          <a:latin typeface="Microsoft Sans Serif"/>
                          <a:cs typeface="Microsoft Sans Serif"/>
                        </a:rPr>
                        <a:t> de </a:t>
                      </a:r>
                      <a:r>
                        <a:rPr sz="1250" spc="-105" dirty="0">
                          <a:latin typeface="Microsoft Sans Serif"/>
                          <a:cs typeface="Microsoft Sans Serif"/>
                        </a:rPr>
                        <a:t>aglutinante</a:t>
                      </a:r>
                      <a:endParaRPr sz="1250">
                        <a:latin typeface="Microsoft Sans Serif"/>
                        <a:cs typeface="Microsoft Sans Serif"/>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18745" marR="47625" indent="-61594">
                        <a:lnSpc>
                          <a:spcPts val="1440"/>
                        </a:lnSpc>
                        <a:spcBef>
                          <a:spcPts val="20"/>
                        </a:spcBef>
                      </a:pPr>
                      <a:r>
                        <a:rPr sz="1250" spc="-105" dirty="0">
                          <a:latin typeface="Microsoft Sans Serif"/>
                          <a:cs typeface="Microsoft Sans Serif"/>
                        </a:rPr>
                        <a:t>Registro</a:t>
                      </a:r>
                      <a:r>
                        <a:rPr sz="1250" spc="-25" dirty="0">
                          <a:latin typeface="Microsoft Sans Serif"/>
                          <a:cs typeface="Microsoft Sans Serif"/>
                        </a:rPr>
                        <a:t> </a:t>
                      </a:r>
                      <a:r>
                        <a:rPr sz="1250" spc="-105" dirty="0">
                          <a:latin typeface="Microsoft Sans Serif"/>
                          <a:cs typeface="Microsoft Sans Serif"/>
                        </a:rPr>
                        <a:t>del </a:t>
                      </a:r>
                      <a:r>
                        <a:rPr sz="1250" spc="-55" dirty="0">
                          <a:latin typeface="Microsoft Sans Serif"/>
                          <a:cs typeface="Microsoft Sans Serif"/>
                        </a:rPr>
                        <a:t>fabricante</a:t>
                      </a:r>
                      <a:endParaRPr sz="1250">
                        <a:latin typeface="Microsoft Sans Serif"/>
                        <a:cs typeface="Microsoft Sans Serif"/>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194945">
                <a:tc>
                  <a:txBody>
                    <a:bodyPr/>
                    <a:lstStyle/>
                    <a:p>
                      <a:pPr algn="ctr">
                        <a:lnSpc>
                          <a:spcPts val="1435"/>
                        </a:lnSpc>
                      </a:pPr>
                      <a:r>
                        <a:rPr sz="1250" spc="-25" dirty="0">
                          <a:latin typeface="Microsoft Sans Serif"/>
                          <a:cs typeface="Microsoft Sans Serif"/>
                        </a:rPr>
                        <a:t>30</a:t>
                      </a:r>
                      <a:endParaRPr sz="125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80" algn="ctr">
                        <a:lnSpc>
                          <a:spcPts val="1435"/>
                        </a:lnSpc>
                      </a:pPr>
                      <a:r>
                        <a:rPr sz="1250" spc="-50" dirty="0">
                          <a:latin typeface="Microsoft Sans Serif"/>
                          <a:cs typeface="Microsoft Sans Serif"/>
                        </a:rPr>
                        <a:t>A</a:t>
                      </a:r>
                      <a:endParaRPr sz="125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1435"/>
                        </a:lnSpc>
                      </a:pPr>
                      <a:r>
                        <a:rPr sz="1250" spc="-25" dirty="0">
                          <a:latin typeface="Microsoft Sans Serif"/>
                          <a:cs typeface="Microsoft Sans Serif"/>
                        </a:rPr>
                        <a:t>46</a:t>
                      </a:r>
                      <a:endParaRPr sz="125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1435"/>
                        </a:lnSpc>
                      </a:pPr>
                      <a:r>
                        <a:rPr sz="1250" spc="-50" dirty="0">
                          <a:latin typeface="Microsoft Sans Serif"/>
                          <a:cs typeface="Microsoft Sans Serif"/>
                        </a:rPr>
                        <a:t>H</a:t>
                      </a:r>
                      <a:endParaRPr sz="125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1435"/>
                        </a:lnSpc>
                      </a:pPr>
                      <a:r>
                        <a:rPr sz="1250" spc="-50" dirty="0">
                          <a:latin typeface="Microsoft Sans Serif"/>
                          <a:cs typeface="Microsoft Sans Serif"/>
                        </a:rPr>
                        <a:t>6</a:t>
                      </a:r>
                      <a:endParaRPr sz="125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ts val="1435"/>
                        </a:lnSpc>
                      </a:pPr>
                      <a:r>
                        <a:rPr sz="1250" spc="-50" dirty="0">
                          <a:latin typeface="Microsoft Sans Serif"/>
                          <a:cs typeface="Microsoft Sans Serif"/>
                        </a:rPr>
                        <a:t>v</a:t>
                      </a:r>
                      <a:endParaRPr sz="125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1435"/>
                        </a:lnSpc>
                      </a:pPr>
                      <a:r>
                        <a:rPr sz="1250" spc="-25" dirty="0">
                          <a:latin typeface="Microsoft Sans Serif"/>
                          <a:cs typeface="Microsoft Sans Serif"/>
                        </a:rPr>
                        <a:t>xx</a:t>
                      </a:r>
                      <a:endParaRPr sz="125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bl>
          </a:graphicData>
        </a:graphic>
      </p:graphicFrame>
      <p:sp>
        <p:nvSpPr>
          <p:cNvPr id="4" name="object 4"/>
          <p:cNvSpPr txBox="1"/>
          <p:nvPr/>
        </p:nvSpPr>
        <p:spPr>
          <a:xfrm>
            <a:off x="78739" y="2639059"/>
            <a:ext cx="8568055" cy="3867150"/>
          </a:xfrm>
          <a:prstGeom prst="rect">
            <a:avLst/>
          </a:prstGeom>
        </p:spPr>
        <p:txBody>
          <a:bodyPr vert="horz" wrap="square" lIns="0" tIns="12700" rIns="0" bIns="0" rtlCol="0">
            <a:spAutoFit/>
          </a:bodyPr>
          <a:lstStyle/>
          <a:p>
            <a:pPr marL="12700" marR="2613025">
              <a:lnSpc>
                <a:spcPct val="100000"/>
              </a:lnSpc>
              <a:spcBef>
                <a:spcPts val="100"/>
              </a:spcBef>
            </a:pPr>
            <a:r>
              <a:rPr sz="1800" dirty="0">
                <a:latin typeface="Microsoft Sans Serif"/>
                <a:cs typeface="Microsoft Sans Serif"/>
              </a:rPr>
              <a:t>Prefijo</a:t>
            </a:r>
            <a:r>
              <a:rPr sz="1800" spc="-10" dirty="0">
                <a:latin typeface="Microsoft Sans Serif"/>
                <a:cs typeface="Microsoft Sans Serif"/>
              </a:rPr>
              <a:t> </a:t>
            </a:r>
            <a:r>
              <a:rPr sz="1800" dirty="0">
                <a:latin typeface="Microsoft Sans Serif"/>
                <a:cs typeface="Microsoft Sans Serif"/>
              </a:rPr>
              <a:t>=</a:t>
            </a:r>
            <a:r>
              <a:rPr sz="1800" spc="-20" dirty="0">
                <a:latin typeface="Microsoft Sans Serif"/>
                <a:cs typeface="Microsoft Sans Serif"/>
              </a:rPr>
              <a:t> </a:t>
            </a:r>
            <a:r>
              <a:rPr sz="1800" dirty="0">
                <a:latin typeface="Microsoft Sans Serif"/>
                <a:cs typeface="Microsoft Sans Serif"/>
              </a:rPr>
              <a:t>Símbolo</a:t>
            </a:r>
            <a:r>
              <a:rPr sz="1800" spc="-10" dirty="0">
                <a:latin typeface="Microsoft Sans Serif"/>
                <a:cs typeface="Microsoft Sans Serif"/>
              </a:rPr>
              <a:t> </a:t>
            </a:r>
            <a:r>
              <a:rPr sz="1800" dirty="0">
                <a:latin typeface="Microsoft Sans Serif"/>
                <a:cs typeface="Microsoft Sans Serif"/>
              </a:rPr>
              <a:t>del</a:t>
            </a:r>
            <a:r>
              <a:rPr sz="1800" spc="-20" dirty="0">
                <a:latin typeface="Microsoft Sans Serif"/>
                <a:cs typeface="Microsoft Sans Serif"/>
              </a:rPr>
              <a:t> </a:t>
            </a:r>
            <a:r>
              <a:rPr sz="1800" dirty="0">
                <a:latin typeface="Microsoft Sans Serif"/>
                <a:cs typeface="Microsoft Sans Serif"/>
              </a:rPr>
              <a:t>fabricante</a:t>
            </a:r>
            <a:r>
              <a:rPr sz="1800" spc="-5"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abrasivo </a:t>
            </a:r>
            <a:r>
              <a:rPr sz="1800" spc="-10" dirty="0">
                <a:latin typeface="Microsoft Sans Serif"/>
                <a:cs typeface="Microsoft Sans Serif"/>
              </a:rPr>
              <a:t>(opcional) </a:t>
            </a:r>
            <a:r>
              <a:rPr sz="1800" dirty="0">
                <a:latin typeface="Microsoft Sans Serif"/>
                <a:cs typeface="Microsoft Sans Serif"/>
              </a:rPr>
              <a:t>Tipo</a:t>
            </a:r>
            <a:r>
              <a:rPr sz="1800" spc="-4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spc="-10" dirty="0">
                <a:latin typeface="Microsoft Sans Serif"/>
                <a:cs typeface="Microsoft Sans Serif"/>
              </a:rPr>
              <a:t>abrasivo:</a:t>
            </a:r>
            <a:endParaRPr sz="1800">
              <a:latin typeface="Microsoft Sans Serif"/>
              <a:cs typeface="Microsoft Sans Serif"/>
            </a:endParaRPr>
          </a:p>
          <a:p>
            <a:pPr marL="12700">
              <a:lnSpc>
                <a:spcPct val="100000"/>
              </a:lnSpc>
            </a:pPr>
            <a:r>
              <a:rPr sz="1800" dirty="0">
                <a:latin typeface="Microsoft Sans Serif"/>
                <a:cs typeface="Microsoft Sans Serif"/>
              </a:rPr>
              <a:t>A</a:t>
            </a:r>
            <a:r>
              <a:rPr sz="1800" spc="-100" dirty="0">
                <a:latin typeface="Microsoft Sans Serif"/>
                <a:cs typeface="Microsoft Sans Serif"/>
              </a:rPr>
              <a:t> </a:t>
            </a:r>
            <a:r>
              <a:rPr sz="1800" dirty="0">
                <a:latin typeface="Microsoft Sans Serif"/>
                <a:cs typeface="Microsoft Sans Serif"/>
              </a:rPr>
              <a:t>=</a:t>
            </a:r>
            <a:r>
              <a:rPr sz="1800" spc="5" dirty="0">
                <a:latin typeface="Microsoft Sans Serif"/>
                <a:cs typeface="Microsoft Sans Serif"/>
              </a:rPr>
              <a:t> </a:t>
            </a:r>
            <a:r>
              <a:rPr sz="1800" dirty="0">
                <a:latin typeface="Microsoft Sans Serif"/>
                <a:cs typeface="Microsoft Sans Serif"/>
              </a:rPr>
              <a:t>óxido</a:t>
            </a:r>
            <a:r>
              <a:rPr sz="1800" spc="20" dirty="0">
                <a:latin typeface="Microsoft Sans Serif"/>
                <a:cs typeface="Microsoft Sans Serif"/>
              </a:rPr>
              <a:t> </a:t>
            </a:r>
            <a:r>
              <a:rPr sz="1800" dirty="0">
                <a:latin typeface="Microsoft Sans Serif"/>
                <a:cs typeface="Microsoft Sans Serif"/>
              </a:rPr>
              <a:t>de </a:t>
            </a:r>
            <a:r>
              <a:rPr sz="1800" spc="-10" dirty="0">
                <a:latin typeface="Microsoft Sans Serif"/>
                <a:cs typeface="Microsoft Sans Serif"/>
              </a:rPr>
              <a:t>aluminio</a:t>
            </a:r>
            <a:endParaRPr sz="1800">
              <a:latin typeface="Microsoft Sans Serif"/>
              <a:cs typeface="Microsoft Sans Serif"/>
            </a:endParaRPr>
          </a:p>
          <a:p>
            <a:pPr marL="12700" marR="5861050">
              <a:lnSpc>
                <a:spcPct val="100000"/>
              </a:lnSpc>
            </a:pPr>
            <a:r>
              <a:rPr sz="1800" dirty="0">
                <a:latin typeface="Microsoft Sans Serif"/>
                <a:cs typeface="Microsoft Sans Serif"/>
              </a:rPr>
              <a:t>C</a:t>
            </a:r>
            <a:r>
              <a:rPr sz="1800" spc="-30" dirty="0">
                <a:latin typeface="Microsoft Sans Serif"/>
                <a:cs typeface="Microsoft Sans Serif"/>
              </a:rPr>
              <a:t> </a:t>
            </a:r>
            <a:r>
              <a:rPr sz="1800" dirty="0">
                <a:latin typeface="Microsoft Sans Serif"/>
                <a:cs typeface="Microsoft Sans Serif"/>
              </a:rPr>
              <a:t>=</a:t>
            </a:r>
            <a:r>
              <a:rPr sz="1800" spc="-15" dirty="0">
                <a:latin typeface="Microsoft Sans Serif"/>
                <a:cs typeface="Microsoft Sans Serif"/>
              </a:rPr>
              <a:t> </a:t>
            </a:r>
            <a:r>
              <a:rPr sz="1800" dirty="0">
                <a:latin typeface="Microsoft Sans Serif"/>
                <a:cs typeface="Microsoft Sans Serif"/>
              </a:rPr>
              <a:t>Carburo</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silicio,</a:t>
            </a:r>
            <a:r>
              <a:rPr sz="1800" spc="-5" dirty="0">
                <a:latin typeface="Microsoft Sans Serif"/>
                <a:cs typeface="Microsoft Sans Serif"/>
              </a:rPr>
              <a:t> </a:t>
            </a:r>
            <a:r>
              <a:rPr sz="1800" spc="-20" dirty="0">
                <a:latin typeface="Microsoft Sans Serif"/>
                <a:cs typeface="Microsoft Sans Serif"/>
              </a:rPr>
              <a:t>etc. </a:t>
            </a:r>
            <a:r>
              <a:rPr sz="1800" spc="-25" dirty="0">
                <a:latin typeface="Microsoft Sans Serif"/>
                <a:cs typeface="Microsoft Sans Serif"/>
              </a:rPr>
              <a:t>Tamaño</a:t>
            </a:r>
            <a:r>
              <a:rPr sz="1800" spc="-45"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spc="-10" dirty="0">
                <a:latin typeface="Microsoft Sans Serif"/>
                <a:cs typeface="Microsoft Sans Serif"/>
              </a:rPr>
              <a:t>grano:</a:t>
            </a:r>
            <a:endParaRPr sz="1800">
              <a:latin typeface="Microsoft Sans Serif"/>
              <a:cs typeface="Microsoft Sans Serif"/>
            </a:endParaRPr>
          </a:p>
          <a:p>
            <a:pPr marL="12700">
              <a:lnSpc>
                <a:spcPct val="100000"/>
              </a:lnSpc>
            </a:pPr>
            <a:r>
              <a:rPr sz="1800" dirty="0">
                <a:latin typeface="Microsoft Sans Serif"/>
                <a:cs typeface="Microsoft Sans Serif"/>
              </a:rPr>
              <a:t>Burdo =</a:t>
            </a:r>
            <a:r>
              <a:rPr sz="1800" spc="5" dirty="0">
                <a:latin typeface="Microsoft Sans Serif"/>
                <a:cs typeface="Microsoft Sans Serif"/>
              </a:rPr>
              <a:t> </a:t>
            </a:r>
            <a:r>
              <a:rPr sz="1800" dirty="0">
                <a:latin typeface="Microsoft Sans Serif"/>
                <a:cs typeface="Microsoft Sans Serif"/>
              </a:rPr>
              <a:t>tamaños</a:t>
            </a:r>
            <a:r>
              <a:rPr sz="1800" spc="2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grano</a:t>
            </a:r>
            <a:r>
              <a:rPr sz="1800" spc="10" dirty="0">
                <a:latin typeface="Microsoft Sans Serif"/>
                <a:cs typeface="Microsoft Sans Serif"/>
              </a:rPr>
              <a:t> </a:t>
            </a:r>
            <a:r>
              <a:rPr sz="1800" dirty="0">
                <a:latin typeface="Microsoft Sans Serif"/>
                <a:cs typeface="Microsoft Sans Serif"/>
              </a:rPr>
              <a:t>8,</a:t>
            </a:r>
            <a:r>
              <a:rPr sz="1800" spc="10" dirty="0">
                <a:latin typeface="Microsoft Sans Serif"/>
                <a:cs typeface="Microsoft Sans Serif"/>
              </a:rPr>
              <a:t> </a:t>
            </a:r>
            <a:r>
              <a:rPr sz="1800" dirty="0">
                <a:latin typeface="Microsoft Sans Serif"/>
                <a:cs typeface="Microsoft Sans Serif"/>
              </a:rPr>
              <a:t>10,</a:t>
            </a:r>
            <a:r>
              <a:rPr sz="1800" spc="10" dirty="0">
                <a:latin typeface="Microsoft Sans Serif"/>
                <a:cs typeface="Microsoft Sans Serif"/>
              </a:rPr>
              <a:t> </a:t>
            </a:r>
            <a:r>
              <a:rPr sz="1800" dirty="0">
                <a:latin typeface="Microsoft Sans Serif"/>
                <a:cs typeface="Microsoft Sans Serif"/>
              </a:rPr>
              <a:t>12,</a:t>
            </a:r>
            <a:r>
              <a:rPr sz="1800" spc="10" dirty="0">
                <a:latin typeface="Microsoft Sans Serif"/>
                <a:cs typeface="Microsoft Sans Serif"/>
              </a:rPr>
              <a:t> </a:t>
            </a:r>
            <a:r>
              <a:rPr sz="1800" dirty="0">
                <a:latin typeface="Microsoft Sans Serif"/>
                <a:cs typeface="Microsoft Sans Serif"/>
              </a:rPr>
              <a:t>14,</a:t>
            </a:r>
            <a:r>
              <a:rPr sz="1800" spc="15" dirty="0">
                <a:latin typeface="Microsoft Sans Serif"/>
                <a:cs typeface="Microsoft Sans Serif"/>
              </a:rPr>
              <a:t> </a:t>
            </a:r>
            <a:r>
              <a:rPr sz="1800" dirty="0">
                <a:latin typeface="Microsoft Sans Serif"/>
                <a:cs typeface="Microsoft Sans Serif"/>
              </a:rPr>
              <a:t>16,</a:t>
            </a:r>
            <a:r>
              <a:rPr sz="1800" spc="10" dirty="0">
                <a:latin typeface="Microsoft Sans Serif"/>
                <a:cs typeface="Microsoft Sans Serif"/>
              </a:rPr>
              <a:t> </a:t>
            </a:r>
            <a:r>
              <a:rPr sz="1800" dirty="0">
                <a:latin typeface="Microsoft Sans Serif"/>
                <a:cs typeface="Microsoft Sans Serif"/>
              </a:rPr>
              <a:t>20,</a:t>
            </a:r>
            <a:r>
              <a:rPr sz="1800" spc="15" dirty="0">
                <a:latin typeface="Microsoft Sans Serif"/>
                <a:cs typeface="Microsoft Sans Serif"/>
              </a:rPr>
              <a:t> </a:t>
            </a:r>
            <a:r>
              <a:rPr sz="1800" spc="-25" dirty="0">
                <a:latin typeface="Microsoft Sans Serif"/>
                <a:cs typeface="Microsoft Sans Serif"/>
              </a:rPr>
              <a:t>24</a:t>
            </a:r>
            <a:endParaRPr sz="1800">
              <a:latin typeface="Microsoft Sans Serif"/>
              <a:cs typeface="Microsoft Sans Serif"/>
            </a:endParaRPr>
          </a:p>
          <a:p>
            <a:pPr marL="12700">
              <a:lnSpc>
                <a:spcPct val="100000"/>
              </a:lnSpc>
            </a:pPr>
            <a:r>
              <a:rPr sz="1800" dirty="0">
                <a:latin typeface="Microsoft Sans Serif"/>
                <a:cs typeface="Microsoft Sans Serif"/>
              </a:rPr>
              <a:t>Mediano</a:t>
            </a:r>
            <a:r>
              <a:rPr sz="1800" spc="15" dirty="0">
                <a:latin typeface="Microsoft Sans Serif"/>
                <a:cs typeface="Microsoft Sans Serif"/>
              </a:rPr>
              <a:t> </a:t>
            </a:r>
            <a:r>
              <a:rPr sz="1800" dirty="0">
                <a:latin typeface="Microsoft Sans Serif"/>
                <a:cs typeface="Microsoft Sans Serif"/>
              </a:rPr>
              <a:t>= tamaños</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grano</a:t>
            </a:r>
            <a:r>
              <a:rPr sz="1800" spc="5" dirty="0">
                <a:latin typeface="Microsoft Sans Serif"/>
                <a:cs typeface="Microsoft Sans Serif"/>
              </a:rPr>
              <a:t> </a:t>
            </a:r>
            <a:r>
              <a:rPr sz="1800" dirty="0">
                <a:latin typeface="Microsoft Sans Serif"/>
                <a:cs typeface="Microsoft Sans Serif"/>
              </a:rPr>
              <a:t>30,</a:t>
            </a:r>
            <a:r>
              <a:rPr sz="1800" spc="10" dirty="0">
                <a:latin typeface="Microsoft Sans Serif"/>
                <a:cs typeface="Microsoft Sans Serif"/>
              </a:rPr>
              <a:t> </a:t>
            </a:r>
            <a:r>
              <a:rPr sz="1800" dirty="0">
                <a:latin typeface="Microsoft Sans Serif"/>
                <a:cs typeface="Microsoft Sans Serif"/>
              </a:rPr>
              <a:t>36,</a:t>
            </a:r>
            <a:r>
              <a:rPr sz="1800" spc="5" dirty="0">
                <a:latin typeface="Microsoft Sans Serif"/>
                <a:cs typeface="Microsoft Sans Serif"/>
              </a:rPr>
              <a:t> </a:t>
            </a:r>
            <a:r>
              <a:rPr sz="1800" dirty="0">
                <a:latin typeface="Microsoft Sans Serif"/>
                <a:cs typeface="Microsoft Sans Serif"/>
              </a:rPr>
              <a:t>46,</a:t>
            </a:r>
            <a:r>
              <a:rPr sz="1800" spc="5" dirty="0">
                <a:latin typeface="Microsoft Sans Serif"/>
                <a:cs typeface="Microsoft Sans Serif"/>
              </a:rPr>
              <a:t> </a:t>
            </a:r>
            <a:r>
              <a:rPr sz="1800" dirty="0">
                <a:latin typeface="Microsoft Sans Serif"/>
                <a:cs typeface="Microsoft Sans Serif"/>
              </a:rPr>
              <a:t>54,</a:t>
            </a:r>
            <a:r>
              <a:rPr sz="1800" spc="10" dirty="0">
                <a:latin typeface="Microsoft Sans Serif"/>
                <a:cs typeface="Microsoft Sans Serif"/>
              </a:rPr>
              <a:t> </a:t>
            </a:r>
            <a:r>
              <a:rPr sz="1800" spc="-25" dirty="0">
                <a:latin typeface="Microsoft Sans Serif"/>
                <a:cs typeface="Microsoft Sans Serif"/>
              </a:rPr>
              <a:t>60</a:t>
            </a:r>
            <a:endParaRPr sz="1800">
              <a:latin typeface="Microsoft Sans Serif"/>
              <a:cs typeface="Microsoft Sans Serif"/>
            </a:endParaRPr>
          </a:p>
          <a:p>
            <a:pPr marL="12700">
              <a:lnSpc>
                <a:spcPct val="100000"/>
              </a:lnSpc>
            </a:pPr>
            <a:r>
              <a:rPr sz="1800" dirty="0">
                <a:latin typeface="Microsoft Sans Serif"/>
                <a:cs typeface="Microsoft Sans Serif"/>
              </a:rPr>
              <a:t>Fino</a:t>
            </a:r>
            <a:r>
              <a:rPr sz="1800" spc="-10" dirty="0">
                <a:latin typeface="Microsoft Sans Serif"/>
                <a:cs typeface="Microsoft Sans Serif"/>
              </a:rPr>
              <a:t> </a:t>
            </a:r>
            <a:r>
              <a:rPr sz="1800" dirty="0">
                <a:latin typeface="Microsoft Sans Serif"/>
                <a:cs typeface="Microsoft Sans Serif"/>
              </a:rPr>
              <a:t>=</a:t>
            </a:r>
            <a:r>
              <a:rPr sz="1800" spc="-5" dirty="0">
                <a:latin typeface="Microsoft Sans Serif"/>
                <a:cs typeface="Microsoft Sans Serif"/>
              </a:rPr>
              <a:t> </a:t>
            </a:r>
            <a:r>
              <a:rPr sz="1800" dirty="0">
                <a:latin typeface="Microsoft Sans Serif"/>
                <a:cs typeface="Microsoft Sans Serif"/>
              </a:rPr>
              <a:t>tamaños</a:t>
            </a:r>
            <a:r>
              <a:rPr sz="1800" spc="10" dirty="0">
                <a:latin typeface="Microsoft Sans Serif"/>
                <a:cs typeface="Microsoft Sans Serif"/>
              </a:rPr>
              <a:t> </a:t>
            </a:r>
            <a:r>
              <a:rPr sz="1800" dirty="0">
                <a:latin typeface="Microsoft Sans Serif"/>
                <a:cs typeface="Microsoft Sans Serif"/>
              </a:rPr>
              <a:t>de grano</a:t>
            </a:r>
            <a:r>
              <a:rPr sz="1800" spc="5" dirty="0">
                <a:latin typeface="Microsoft Sans Serif"/>
                <a:cs typeface="Microsoft Sans Serif"/>
              </a:rPr>
              <a:t> </a:t>
            </a:r>
            <a:r>
              <a:rPr sz="1800" dirty="0">
                <a:latin typeface="Microsoft Sans Serif"/>
                <a:cs typeface="Microsoft Sans Serif"/>
              </a:rPr>
              <a:t>70, 80,</a:t>
            </a:r>
            <a:r>
              <a:rPr sz="1800" spc="5" dirty="0">
                <a:latin typeface="Microsoft Sans Serif"/>
                <a:cs typeface="Microsoft Sans Serif"/>
              </a:rPr>
              <a:t> </a:t>
            </a:r>
            <a:r>
              <a:rPr sz="1800" dirty="0">
                <a:latin typeface="Microsoft Sans Serif"/>
                <a:cs typeface="Microsoft Sans Serif"/>
              </a:rPr>
              <a:t>...,</a:t>
            </a:r>
            <a:r>
              <a:rPr sz="1800" spc="-25" dirty="0">
                <a:latin typeface="Microsoft Sans Serif"/>
                <a:cs typeface="Microsoft Sans Serif"/>
              </a:rPr>
              <a:t> 180</a:t>
            </a:r>
            <a:endParaRPr sz="1800">
              <a:latin typeface="Microsoft Sans Serif"/>
              <a:cs typeface="Microsoft Sans Serif"/>
            </a:endParaRPr>
          </a:p>
          <a:p>
            <a:pPr marL="12700">
              <a:lnSpc>
                <a:spcPct val="100000"/>
              </a:lnSpc>
              <a:spcBef>
                <a:spcPts val="5"/>
              </a:spcBef>
            </a:pPr>
            <a:r>
              <a:rPr sz="1800" dirty="0">
                <a:latin typeface="Microsoft Sans Serif"/>
                <a:cs typeface="Microsoft Sans Serif"/>
              </a:rPr>
              <a:t>Muy fino</a:t>
            </a:r>
            <a:r>
              <a:rPr sz="1800" spc="-5" dirty="0">
                <a:latin typeface="Microsoft Sans Serif"/>
                <a:cs typeface="Microsoft Sans Serif"/>
              </a:rPr>
              <a:t> </a:t>
            </a:r>
            <a:r>
              <a:rPr sz="1800" dirty="0">
                <a:latin typeface="Microsoft Sans Serif"/>
                <a:cs typeface="Microsoft Sans Serif"/>
              </a:rPr>
              <a:t>=</a:t>
            </a:r>
            <a:r>
              <a:rPr sz="1800" spc="5" dirty="0">
                <a:latin typeface="Microsoft Sans Serif"/>
                <a:cs typeface="Microsoft Sans Serif"/>
              </a:rPr>
              <a:t> </a:t>
            </a:r>
            <a:r>
              <a:rPr sz="1800" dirty="0">
                <a:latin typeface="Microsoft Sans Serif"/>
                <a:cs typeface="Microsoft Sans Serif"/>
              </a:rPr>
              <a:t>tamaños</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grano</a:t>
            </a:r>
            <a:r>
              <a:rPr sz="1800" spc="10" dirty="0">
                <a:latin typeface="Microsoft Sans Serif"/>
                <a:cs typeface="Microsoft Sans Serif"/>
              </a:rPr>
              <a:t> </a:t>
            </a:r>
            <a:r>
              <a:rPr sz="1800" dirty="0">
                <a:latin typeface="Microsoft Sans Serif"/>
                <a:cs typeface="Microsoft Sans Serif"/>
              </a:rPr>
              <a:t>220,</a:t>
            </a:r>
            <a:r>
              <a:rPr sz="1800" spc="5" dirty="0">
                <a:latin typeface="Microsoft Sans Serif"/>
                <a:cs typeface="Microsoft Sans Serif"/>
              </a:rPr>
              <a:t> </a:t>
            </a:r>
            <a:r>
              <a:rPr sz="1800" dirty="0">
                <a:latin typeface="Microsoft Sans Serif"/>
                <a:cs typeface="Microsoft Sans Serif"/>
              </a:rPr>
              <a:t>240,</a:t>
            </a:r>
            <a:r>
              <a:rPr sz="1800" spc="10" dirty="0">
                <a:latin typeface="Microsoft Sans Serif"/>
                <a:cs typeface="Microsoft Sans Serif"/>
              </a:rPr>
              <a:t> </a:t>
            </a:r>
            <a:r>
              <a:rPr sz="1800" dirty="0">
                <a:latin typeface="Microsoft Sans Serif"/>
                <a:cs typeface="Microsoft Sans Serif"/>
              </a:rPr>
              <a:t>...,</a:t>
            </a:r>
            <a:r>
              <a:rPr sz="1800" spc="5" dirty="0">
                <a:latin typeface="Microsoft Sans Serif"/>
                <a:cs typeface="Microsoft Sans Serif"/>
              </a:rPr>
              <a:t> </a:t>
            </a:r>
            <a:r>
              <a:rPr sz="1800" spc="-25" dirty="0">
                <a:latin typeface="Microsoft Sans Serif"/>
                <a:cs typeface="Microsoft Sans Serif"/>
              </a:rPr>
              <a:t>600</a:t>
            </a:r>
            <a:endParaRPr sz="1800">
              <a:latin typeface="Microsoft Sans Serif"/>
              <a:cs typeface="Microsoft Sans Serif"/>
            </a:endParaRPr>
          </a:p>
          <a:p>
            <a:pPr marL="12700" marR="5080">
              <a:lnSpc>
                <a:spcPct val="100000"/>
              </a:lnSpc>
              <a:tabLst>
                <a:tab pos="2755900" algn="l"/>
              </a:tabLst>
            </a:pPr>
            <a:r>
              <a:rPr sz="1800" dirty="0">
                <a:latin typeface="Microsoft Sans Serif"/>
                <a:cs typeface="Microsoft Sans Serif"/>
              </a:rPr>
              <a:t>Grado: La</a:t>
            </a:r>
            <a:r>
              <a:rPr sz="1800" spc="-5" dirty="0">
                <a:latin typeface="Microsoft Sans Serif"/>
                <a:cs typeface="Microsoft Sans Serif"/>
              </a:rPr>
              <a:t> </a:t>
            </a:r>
            <a:r>
              <a:rPr sz="1800" dirty="0">
                <a:latin typeface="Microsoft Sans Serif"/>
                <a:cs typeface="Microsoft Sans Serif"/>
              </a:rPr>
              <a:t>escala</a:t>
            </a:r>
            <a:r>
              <a:rPr sz="1800" spc="5" dirty="0">
                <a:latin typeface="Microsoft Sans Serif"/>
                <a:cs typeface="Microsoft Sans Serif"/>
              </a:rPr>
              <a:t> </a:t>
            </a:r>
            <a:r>
              <a:rPr sz="1800" dirty="0">
                <a:latin typeface="Microsoft Sans Serif"/>
                <a:cs typeface="Microsoft Sans Serif"/>
              </a:rPr>
              <a:t>va</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95" dirty="0">
                <a:latin typeface="Microsoft Sans Serif"/>
                <a:cs typeface="Microsoft Sans Serif"/>
              </a:rPr>
              <a:t> </a:t>
            </a:r>
            <a:r>
              <a:rPr sz="1800" dirty="0">
                <a:latin typeface="Microsoft Sans Serif"/>
                <a:cs typeface="Microsoft Sans Serif"/>
              </a:rPr>
              <a:t>A</a:t>
            </a:r>
            <a:r>
              <a:rPr sz="1800" spc="-95" dirty="0">
                <a:latin typeface="Microsoft Sans Serif"/>
                <a:cs typeface="Microsoft Sans Serif"/>
              </a:rPr>
              <a:t> </a:t>
            </a:r>
            <a:r>
              <a:rPr sz="1800" dirty="0">
                <a:latin typeface="Microsoft Sans Serif"/>
                <a:cs typeface="Microsoft Sans Serif"/>
              </a:rPr>
              <a:t>hasta la</a:t>
            </a:r>
            <a:r>
              <a:rPr sz="1800" spc="10" dirty="0">
                <a:latin typeface="Microsoft Sans Serif"/>
                <a:cs typeface="Microsoft Sans Serif"/>
              </a:rPr>
              <a:t> </a:t>
            </a:r>
            <a:r>
              <a:rPr sz="1800" dirty="0">
                <a:latin typeface="Microsoft Sans Serif"/>
                <a:cs typeface="Microsoft Sans Serif"/>
              </a:rPr>
              <a:t>Z:</a:t>
            </a:r>
            <a:r>
              <a:rPr sz="1800" spc="-100" dirty="0">
                <a:latin typeface="Microsoft Sans Serif"/>
                <a:cs typeface="Microsoft Sans Serif"/>
              </a:rPr>
              <a:t> </a:t>
            </a:r>
            <a:r>
              <a:rPr sz="1800" dirty="0">
                <a:latin typeface="Microsoft Sans Serif"/>
                <a:cs typeface="Microsoft Sans Serif"/>
              </a:rPr>
              <a:t>A</a:t>
            </a:r>
            <a:r>
              <a:rPr sz="1800" spc="-90" dirty="0">
                <a:latin typeface="Microsoft Sans Serif"/>
                <a:cs typeface="Microsoft Sans Serif"/>
              </a:rPr>
              <a:t> </a:t>
            </a:r>
            <a:r>
              <a:rPr sz="1800" dirty="0">
                <a:latin typeface="Microsoft Sans Serif"/>
                <a:cs typeface="Microsoft Sans Serif"/>
              </a:rPr>
              <a:t>= blando,</a:t>
            </a:r>
            <a:r>
              <a:rPr sz="1800" spc="25" dirty="0">
                <a:latin typeface="Microsoft Sans Serif"/>
                <a:cs typeface="Microsoft Sans Serif"/>
              </a:rPr>
              <a:t> </a:t>
            </a:r>
            <a:r>
              <a:rPr sz="1800" dirty="0">
                <a:latin typeface="Microsoft Sans Serif"/>
                <a:cs typeface="Microsoft Sans Serif"/>
              </a:rPr>
              <a:t>M =</a:t>
            </a:r>
            <a:r>
              <a:rPr sz="1800" spc="5" dirty="0">
                <a:latin typeface="Microsoft Sans Serif"/>
                <a:cs typeface="Microsoft Sans Serif"/>
              </a:rPr>
              <a:t> </a:t>
            </a:r>
            <a:r>
              <a:rPr sz="1800" dirty="0">
                <a:latin typeface="Microsoft Sans Serif"/>
                <a:cs typeface="Microsoft Sans Serif"/>
              </a:rPr>
              <a:t>mediano,</a:t>
            </a:r>
            <a:r>
              <a:rPr sz="1800" spc="30" dirty="0">
                <a:latin typeface="Microsoft Sans Serif"/>
                <a:cs typeface="Microsoft Sans Serif"/>
              </a:rPr>
              <a:t> </a:t>
            </a:r>
            <a:r>
              <a:rPr sz="1800" dirty="0">
                <a:latin typeface="Microsoft Sans Serif"/>
                <a:cs typeface="Microsoft Sans Serif"/>
              </a:rPr>
              <a:t>Z</a:t>
            </a:r>
            <a:r>
              <a:rPr sz="1800" spc="5" dirty="0">
                <a:latin typeface="Microsoft Sans Serif"/>
                <a:cs typeface="Microsoft Sans Serif"/>
              </a:rPr>
              <a:t> </a:t>
            </a:r>
            <a:r>
              <a:rPr sz="1800" dirty="0">
                <a:latin typeface="Microsoft Sans Serif"/>
                <a:cs typeface="Microsoft Sans Serif"/>
              </a:rPr>
              <a:t>=</a:t>
            </a:r>
            <a:r>
              <a:rPr sz="1800" spc="-5" dirty="0">
                <a:latin typeface="Microsoft Sans Serif"/>
                <a:cs typeface="Microsoft Sans Serif"/>
              </a:rPr>
              <a:t> </a:t>
            </a:r>
            <a:r>
              <a:rPr sz="1800" spc="-10" dirty="0">
                <a:latin typeface="Microsoft Sans Serif"/>
                <a:cs typeface="Microsoft Sans Serif"/>
              </a:rPr>
              <a:t>duro. </a:t>
            </a:r>
            <a:r>
              <a:rPr sz="1800" dirty="0">
                <a:latin typeface="Microsoft Sans Serif"/>
                <a:cs typeface="Microsoft Sans Serif"/>
              </a:rPr>
              <a:t>Estructura:</a:t>
            </a:r>
            <a:r>
              <a:rPr sz="1800" spc="-5" dirty="0">
                <a:latin typeface="Microsoft Sans Serif"/>
                <a:cs typeface="Microsoft Sans Serif"/>
              </a:rPr>
              <a:t> </a:t>
            </a:r>
            <a:r>
              <a:rPr sz="1800" dirty="0">
                <a:latin typeface="Microsoft Sans Serif"/>
                <a:cs typeface="Microsoft Sans Serif"/>
              </a:rPr>
              <a:t>Escala</a:t>
            </a:r>
            <a:r>
              <a:rPr sz="1800" spc="-15" dirty="0">
                <a:latin typeface="Microsoft Sans Serif"/>
                <a:cs typeface="Microsoft Sans Serif"/>
              </a:rPr>
              <a:t> </a:t>
            </a:r>
            <a:r>
              <a:rPr sz="1800" dirty="0">
                <a:latin typeface="Microsoft Sans Serif"/>
                <a:cs typeface="Microsoft Sans Serif"/>
              </a:rPr>
              <a:t>numérica:</a:t>
            </a:r>
            <a:r>
              <a:rPr sz="1800" spc="5" dirty="0">
                <a:latin typeface="Microsoft Sans Serif"/>
                <a:cs typeface="Microsoft Sans Serif"/>
              </a:rPr>
              <a:t> </a:t>
            </a:r>
            <a:r>
              <a:rPr sz="1800" dirty="0">
                <a:latin typeface="Microsoft Sans Serif"/>
                <a:cs typeface="Microsoft Sans Serif"/>
              </a:rPr>
              <a:t>1</a:t>
            </a:r>
            <a:r>
              <a:rPr sz="1800" spc="-5" dirty="0">
                <a:latin typeface="Microsoft Sans Serif"/>
                <a:cs typeface="Microsoft Sans Serif"/>
              </a:rPr>
              <a:t> </a:t>
            </a:r>
            <a:r>
              <a:rPr sz="1800" dirty="0">
                <a:latin typeface="Microsoft Sans Serif"/>
                <a:cs typeface="Microsoft Sans Serif"/>
              </a:rPr>
              <a:t>= estructura</a:t>
            </a:r>
            <a:r>
              <a:rPr sz="1800" spc="-10" dirty="0">
                <a:latin typeface="Microsoft Sans Serif"/>
                <a:cs typeface="Microsoft Sans Serif"/>
              </a:rPr>
              <a:t> </a:t>
            </a:r>
            <a:r>
              <a:rPr sz="1800" dirty="0">
                <a:latin typeface="Microsoft Sans Serif"/>
                <a:cs typeface="Microsoft Sans Serif"/>
              </a:rPr>
              <a:t>muy</a:t>
            </a:r>
            <a:r>
              <a:rPr sz="1800" spc="-10" dirty="0">
                <a:latin typeface="Microsoft Sans Serif"/>
                <a:cs typeface="Microsoft Sans Serif"/>
              </a:rPr>
              <a:t> </a:t>
            </a:r>
            <a:r>
              <a:rPr sz="1800" dirty="0">
                <a:latin typeface="Microsoft Sans Serif"/>
                <a:cs typeface="Microsoft Sans Serif"/>
              </a:rPr>
              <a:t>densa,</a:t>
            </a:r>
            <a:r>
              <a:rPr sz="1800" spc="15" dirty="0">
                <a:latin typeface="Microsoft Sans Serif"/>
                <a:cs typeface="Microsoft Sans Serif"/>
              </a:rPr>
              <a:t> </a:t>
            </a:r>
            <a:r>
              <a:rPr sz="1800" dirty="0">
                <a:latin typeface="Microsoft Sans Serif"/>
                <a:cs typeface="Microsoft Sans Serif"/>
              </a:rPr>
              <a:t>15</a:t>
            </a:r>
            <a:r>
              <a:rPr sz="1800" spc="-15" dirty="0">
                <a:latin typeface="Microsoft Sans Serif"/>
                <a:cs typeface="Microsoft Sans Serif"/>
              </a:rPr>
              <a:t> </a:t>
            </a:r>
            <a:r>
              <a:rPr sz="1800" dirty="0">
                <a:latin typeface="Microsoft Sans Serif"/>
                <a:cs typeface="Microsoft Sans Serif"/>
              </a:rPr>
              <a:t>=</a:t>
            </a:r>
            <a:r>
              <a:rPr sz="1800" spc="-5" dirty="0">
                <a:latin typeface="Microsoft Sans Serif"/>
                <a:cs typeface="Microsoft Sans Serif"/>
              </a:rPr>
              <a:t> </a:t>
            </a:r>
            <a:r>
              <a:rPr sz="1800" dirty="0">
                <a:latin typeface="Microsoft Sans Serif"/>
                <a:cs typeface="Microsoft Sans Serif"/>
              </a:rPr>
              <a:t>estructura</a:t>
            </a:r>
            <a:r>
              <a:rPr sz="1800" spc="-10" dirty="0">
                <a:latin typeface="Microsoft Sans Serif"/>
                <a:cs typeface="Microsoft Sans Serif"/>
              </a:rPr>
              <a:t> </a:t>
            </a:r>
            <a:r>
              <a:rPr sz="1800" dirty="0">
                <a:latin typeface="Microsoft Sans Serif"/>
                <a:cs typeface="Microsoft Sans Serif"/>
              </a:rPr>
              <a:t>muy</a:t>
            </a:r>
            <a:r>
              <a:rPr sz="1800" spc="-5" dirty="0">
                <a:latin typeface="Microsoft Sans Serif"/>
                <a:cs typeface="Microsoft Sans Serif"/>
              </a:rPr>
              <a:t> </a:t>
            </a:r>
            <a:r>
              <a:rPr sz="1800" spc="-10" dirty="0">
                <a:latin typeface="Microsoft Sans Serif"/>
                <a:cs typeface="Microsoft Sans Serif"/>
              </a:rPr>
              <a:t>abierta. </a:t>
            </a:r>
            <a:r>
              <a:rPr sz="1800" dirty="0">
                <a:latin typeface="Microsoft Sans Serif"/>
                <a:cs typeface="Microsoft Sans Serif"/>
              </a:rPr>
              <a:t>Tipo</a:t>
            </a:r>
            <a:r>
              <a:rPr sz="1800" spc="-4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spc="-10" dirty="0">
                <a:latin typeface="Microsoft Sans Serif"/>
                <a:cs typeface="Microsoft Sans Serif"/>
              </a:rPr>
              <a:t>aglutinante:</a:t>
            </a:r>
            <a:r>
              <a:rPr sz="1800" dirty="0">
                <a:latin typeface="Microsoft Sans Serif"/>
                <a:cs typeface="Microsoft Sans Serif"/>
              </a:rPr>
              <a:t>	B =</a:t>
            </a:r>
            <a:r>
              <a:rPr sz="1800" spc="-5" dirty="0">
                <a:latin typeface="Microsoft Sans Serif"/>
                <a:cs typeface="Microsoft Sans Serif"/>
              </a:rPr>
              <a:t> </a:t>
            </a:r>
            <a:r>
              <a:rPr sz="1800" dirty="0">
                <a:latin typeface="Microsoft Sans Serif"/>
                <a:cs typeface="Microsoft Sans Serif"/>
              </a:rPr>
              <a:t>resinoso,</a:t>
            </a:r>
            <a:r>
              <a:rPr sz="1800" spc="10" dirty="0">
                <a:latin typeface="Microsoft Sans Serif"/>
                <a:cs typeface="Microsoft Sans Serif"/>
              </a:rPr>
              <a:t> </a:t>
            </a:r>
            <a:r>
              <a:rPr sz="1800" dirty="0">
                <a:latin typeface="Microsoft Sans Serif"/>
                <a:cs typeface="Microsoft Sans Serif"/>
              </a:rPr>
              <a:t>E =</a:t>
            </a:r>
            <a:r>
              <a:rPr sz="1800" spc="-5" dirty="0">
                <a:latin typeface="Microsoft Sans Serif"/>
                <a:cs typeface="Microsoft Sans Serif"/>
              </a:rPr>
              <a:t> </a:t>
            </a:r>
            <a:r>
              <a:rPr sz="1800" dirty="0">
                <a:latin typeface="Microsoft Sans Serif"/>
                <a:cs typeface="Microsoft Sans Serif"/>
              </a:rPr>
              <a:t>laca,</a:t>
            </a:r>
            <a:r>
              <a:rPr sz="1800" spc="5" dirty="0">
                <a:latin typeface="Microsoft Sans Serif"/>
                <a:cs typeface="Microsoft Sans Serif"/>
              </a:rPr>
              <a:t> </a:t>
            </a:r>
            <a:r>
              <a:rPr sz="1800" dirty="0">
                <a:latin typeface="Microsoft Sans Serif"/>
                <a:cs typeface="Microsoft Sans Serif"/>
              </a:rPr>
              <a:t>R =</a:t>
            </a:r>
            <a:r>
              <a:rPr sz="1800" spc="-5" dirty="0">
                <a:latin typeface="Microsoft Sans Serif"/>
                <a:cs typeface="Microsoft Sans Serif"/>
              </a:rPr>
              <a:t> </a:t>
            </a:r>
            <a:r>
              <a:rPr sz="1800" dirty="0">
                <a:latin typeface="Microsoft Sans Serif"/>
                <a:cs typeface="Microsoft Sans Serif"/>
              </a:rPr>
              <a:t>caucho,</a:t>
            </a:r>
            <a:r>
              <a:rPr sz="1800" spc="20" dirty="0">
                <a:latin typeface="Microsoft Sans Serif"/>
                <a:cs typeface="Microsoft Sans Serif"/>
              </a:rPr>
              <a:t> </a:t>
            </a:r>
            <a:r>
              <a:rPr sz="1800" dirty="0">
                <a:latin typeface="Microsoft Sans Serif"/>
                <a:cs typeface="Microsoft Sans Serif"/>
              </a:rPr>
              <a:t>S =</a:t>
            </a:r>
            <a:r>
              <a:rPr sz="1800" spc="-5" dirty="0">
                <a:latin typeface="Microsoft Sans Serif"/>
                <a:cs typeface="Microsoft Sans Serif"/>
              </a:rPr>
              <a:t> </a:t>
            </a:r>
            <a:r>
              <a:rPr sz="1800" dirty="0">
                <a:latin typeface="Microsoft Sans Serif"/>
                <a:cs typeface="Microsoft Sans Serif"/>
              </a:rPr>
              <a:t>silicato,</a:t>
            </a:r>
            <a:r>
              <a:rPr sz="1800" spc="10" dirty="0">
                <a:latin typeface="Microsoft Sans Serif"/>
                <a:cs typeface="Microsoft Sans Serif"/>
              </a:rPr>
              <a:t> </a:t>
            </a:r>
            <a:r>
              <a:rPr sz="1800" dirty="0">
                <a:latin typeface="Microsoft Sans Serif"/>
                <a:cs typeface="Microsoft Sans Serif"/>
              </a:rPr>
              <a:t>V </a:t>
            </a:r>
            <a:r>
              <a:rPr sz="1800" spc="-50" dirty="0">
                <a:latin typeface="Microsoft Sans Serif"/>
                <a:cs typeface="Microsoft Sans Serif"/>
              </a:rPr>
              <a:t>= </a:t>
            </a:r>
            <a:r>
              <a:rPr sz="1800" spc="-10" dirty="0">
                <a:latin typeface="Microsoft Sans Serif"/>
                <a:cs typeface="Microsoft Sans Serif"/>
              </a:rPr>
              <a:t>vitrificado.</a:t>
            </a:r>
            <a:endParaRPr sz="1800">
              <a:latin typeface="Microsoft Sans Serif"/>
              <a:cs typeface="Microsoft Sans Serif"/>
            </a:endParaRPr>
          </a:p>
          <a:p>
            <a:pPr marL="12700">
              <a:lnSpc>
                <a:spcPct val="100000"/>
              </a:lnSpc>
            </a:pPr>
            <a:r>
              <a:rPr sz="1800" dirty="0">
                <a:latin typeface="Microsoft Sans Serif"/>
                <a:cs typeface="Microsoft Sans Serif"/>
              </a:rPr>
              <a:t>Registro</a:t>
            </a:r>
            <a:r>
              <a:rPr sz="1800" spc="-10"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fabricante:</a:t>
            </a:r>
            <a:r>
              <a:rPr sz="1800" spc="-10" dirty="0">
                <a:latin typeface="Microsoft Sans Serif"/>
                <a:cs typeface="Microsoft Sans Serif"/>
              </a:rPr>
              <a:t> </a:t>
            </a:r>
            <a:r>
              <a:rPr sz="1800" dirty="0">
                <a:latin typeface="Microsoft Sans Serif"/>
                <a:cs typeface="Microsoft Sans Serif"/>
              </a:rPr>
              <a:t>Marca</a:t>
            </a:r>
            <a:r>
              <a:rPr sz="1800" spc="-10" dirty="0">
                <a:latin typeface="Microsoft Sans Serif"/>
                <a:cs typeface="Microsoft Sans Serif"/>
              </a:rPr>
              <a:t> </a:t>
            </a:r>
            <a:r>
              <a:rPr sz="1800" dirty="0">
                <a:latin typeface="Microsoft Sans Serif"/>
                <a:cs typeface="Microsoft Sans Serif"/>
              </a:rPr>
              <a:t>privada</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identificación</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rueda</a:t>
            </a:r>
            <a:r>
              <a:rPr sz="1800" spc="-5" dirty="0">
                <a:latin typeface="Microsoft Sans Serif"/>
                <a:cs typeface="Microsoft Sans Serif"/>
              </a:rPr>
              <a:t> </a:t>
            </a:r>
            <a:r>
              <a:rPr sz="1800" spc="-10" dirty="0">
                <a:latin typeface="Microsoft Sans Serif"/>
                <a:cs typeface="Microsoft Sans Serif"/>
              </a:rPr>
              <a:t>(opcional)</a:t>
            </a:r>
            <a:endParaRPr sz="1800">
              <a:latin typeface="Microsoft Sans Serif"/>
              <a:cs typeface="Microsoft Sans Serif"/>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92" y="30226"/>
            <a:ext cx="3552190" cy="299720"/>
          </a:xfrm>
          <a:prstGeom prst="rect">
            <a:avLst/>
          </a:prstGeom>
        </p:spPr>
        <p:txBody>
          <a:bodyPr vert="horz" wrap="square" lIns="0" tIns="12700" rIns="0" bIns="0" rtlCol="0">
            <a:spAutoFit/>
          </a:bodyPr>
          <a:lstStyle/>
          <a:p>
            <a:pPr marL="12700">
              <a:lnSpc>
                <a:spcPct val="100000"/>
              </a:lnSpc>
              <a:spcBef>
                <a:spcPts val="100"/>
              </a:spcBef>
            </a:pPr>
            <a:r>
              <a:rPr sz="1800" u="none" dirty="0"/>
              <a:t>Análisis</a:t>
            </a:r>
            <a:r>
              <a:rPr sz="1800" u="none" spc="-10" dirty="0"/>
              <a:t> </a:t>
            </a:r>
            <a:r>
              <a:rPr sz="1800" u="none" dirty="0"/>
              <a:t>del</a:t>
            </a:r>
            <a:r>
              <a:rPr sz="1800" u="none" spc="-15" dirty="0"/>
              <a:t> </a:t>
            </a:r>
            <a:r>
              <a:rPr sz="1800" u="none" dirty="0"/>
              <a:t>proceso</a:t>
            </a:r>
            <a:r>
              <a:rPr sz="1800" u="none" spc="-15" dirty="0"/>
              <a:t> </a:t>
            </a:r>
            <a:r>
              <a:rPr sz="1800" u="none" dirty="0"/>
              <a:t>de</a:t>
            </a:r>
            <a:r>
              <a:rPr sz="1800" u="none" spc="-35" dirty="0"/>
              <a:t> </a:t>
            </a:r>
            <a:r>
              <a:rPr sz="1800" u="none" spc="-10" dirty="0"/>
              <a:t>esmerilado</a:t>
            </a:r>
            <a:endParaRPr sz="1800"/>
          </a:p>
        </p:txBody>
      </p:sp>
      <p:sp>
        <p:nvSpPr>
          <p:cNvPr id="3" name="object 3"/>
          <p:cNvSpPr txBox="1"/>
          <p:nvPr/>
        </p:nvSpPr>
        <p:spPr>
          <a:xfrm>
            <a:off x="75692" y="427990"/>
            <a:ext cx="8862060" cy="1000760"/>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condiciones</a:t>
            </a:r>
            <a:r>
              <a:rPr sz="1600" spc="-40"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corte</a:t>
            </a:r>
            <a:r>
              <a:rPr sz="1600" spc="-20" dirty="0">
                <a:latin typeface="Microsoft Sans Serif"/>
                <a:cs typeface="Microsoft Sans Serif"/>
              </a:rPr>
              <a:t> </a:t>
            </a:r>
            <a:r>
              <a:rPr sz="1600" dirty="0">
                <a:latin typeface="Microsoft Sans Serif"/>
                <a:cs typeface="Microsoft Sans Serif"/>
              </a:rPr>
              <a:t>en</a:t>
            </a:r>
            <a:r>
              <a:rPr sz="1600" spc="-15"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esmerilado</a:t>
            </a:r>
            <a:r>
              <a:rPr sz="1600" spc="-35" dirty="0">
                <a:latin typeface="Microsoft Sans Serif"/>
                <a:cs typeface="Microsoft Sans Serif"/>
              </a:rPr>
              <a:t> </a:t>
            </a:r>
            <a:r>
              <a:rPr sz="1600" dirty="0">
                <a:latin typeface="Microsoft Sans Serif"/>
                <a:cs typeface="Microsoft Sans Serif"/>
              </a:rPr>
              <a:t>se</a:t>
            </a:r>
            <a:r>
              <a:rPr sz="1600" spc="-30" dirty="0">
                <a:latin typeface="Microsoft Sans Serif"/>
                <a:cs typeface="Microsoft Sans Serif"/>
              </a:rPr>
              <a:t> </a:t>
            </a:r>
            <a:r>
              <a:rPr sz="1600" dirty="0">
                <a:latin typeface="Microsoft Sans Serif"/>
                <a:cs typeface="Microsoft Sans Serif"/>
              </a:rPr>
              <a:t>caracterizan</a:t>
            </a:r>
            <a:r>
              <a:rPr sz="1600" spc="-15" dirty="0">
                <a:latin typeface="Microsoft Sans Serif"/>
                <a:cs typeface="Microsoft Sans Serif"/>
              </a:rPr>
              <a:t> </a:t>
            </a:r>
            <a:r>
              <a:rPr sz="1600" dirty="0">
                <a:latin typeface="Microsoft Sans Serif"/>
                <a:cs typeface="Microsoft Sans Serif"/>
              </a:rPr>
              <a:t>por</a:t>
            </a:r>
            <a:r>
              <a:rPr sz="1600" spc="-20" dirty="0">
                <a:latin typeface="Microsoft Sans Serif"/>
                <a:cs typeface="Microsoft Sans Serif"/>
              </a:rPr>
              <a:t> </a:t>
            </a:r>
            <a:r>
              <a:rPr sz="1600" dirty="0">
                <a:latin typeface="Microsoft Sans Serif"/>
                <a:cs typeface="Microsoft Sans Serif"/>
              </a:rPr>
              <a:t>velocidades</a:t>
            </a:r>
            <a:r>
              <a:rPr sz="1600" spc="-40" dirty="0">
                <a:latin typeface="Microsoft Sans Serif"/>
                <a:cs typeface="Microsoft Sans Serif"/>
              </a:rPr>
              <a:t> </a:t>
            </a:r>
            <a:r>
              <a:rPr sz="1600" dirty="0">
                <a:latin typeface="Microsoft Sans Serif"/>
                <a:cs typeface="Microsoft Sans Serif"/>
              </a:rPr>
              <a:t>muy</a:t>
            </a:r>
            <a:r>
              <a:rPr sz="1600" spc="-20" dirty="0">
                <a:latin typeface="Microsoft Sans Serif"/>
                <a:cs typeface="Microsoft Sans Serif"/>
              </a:rPr>
              <a:t> </a:t>
            </a:r>
            <a:r>
              <a:rPr sz="1600" dirty="0">
                <a:latin typeface="Microsoft Sans Serif"/>
                <a:cs typeface="Microsoft Sans Serif"/>
              </a:rPr>
              <a:t>altas</a:t>
            </a:r>
            <a:r>
              <a:rPr sz="1600" spc="-25" dirty="0">
                <a:latin typeface="Microsoft Sans Serif"/>
                <a:cs typeface="Microsoft Sans Serif"/>
              </a:rPr>
              <a:t> </a:t>
            </a:r>
            <a:r>
              <a:rPr sz="1600" dirty="0">
                <a:latin typeface="Microsoft Sans Serif"/>
                <a:cs typeface="Microsoft Sans Serif"/>
              </a:rPr>
              <a:t>y</a:t>
            </a:r>
            <a:r>
              <a:rPr sz="1600" spc="-20" dirty="0">
                <a:latin typeface="Microsoft Sans Serif"/>
                <a:cs typeface="Microsoft Sans Serif"/>
              </a:rPr>
              <a:t> </a:t>
            </a:r>
            <a:r>
              <a:rPr sz="1600" dirty="0">
                <a:latin typeface="Microsoft Sans Serif"/>
                <a:cs typeface="Microsoft Sans Serif"/>
              </a:rPr>
              <a:t>cortes</a:t>
            </a:r>
            <a:r>
              <a:rPr sz="1600" spc="-15" dirty="0">
                <a:latin typeface="Microsoft Sans Serif"/>
                <a:cs typeface="Microsoft Sans Serif"/>
              </a:rPr>
              <a:t> </a:t>
            </a:r>
            <a:r>
              <a:rPr sz="1600" spc="-25" dirty="0">
                <a:latin typeface="Microsoft Sans Serif"/>
                <a:cs typeface="Microsoft Sans Serif"/>
              </a:rPr>
              <a:t>muy </a:t>
            </a:r>
            <a:r>
              <a:rPr sz="1600" dirty="0">
                <a:latin typeface="Microsoft Sans Serif"/>
                <a:cs typeface="Microsoft Sans Serif"/>
              </a:rPr>
              <a:t>pequeños,</a:t>
            </a:r>
            <a:r>
              <a:rPr sz="1600" spc="-25" dirty="0">
                <a:latin typeface="Microsoft Sans Serif"/>
                <a:cs typeface="Microsoft Sans Serif"/>
              </a:rPr>
              <a:t> </a:t>
            </a:r>
            <a:r>
              <a:rPr sz="1600" dirty="0">
                <a:latin typeface="Microsoft Sans Serif"/>
                <a:cs typeface="Microsoft Sans Serif"/>
              </a:rPr>
              <a:t>comparados</a:t>
            </a:r>
            <a:r>
              <a:rPr sz="1600" spc="-10" dirty="0">
                <a:latin typeface="Microsoft Sans Serif"/>
                <a:cs typeface="Microsoft Sans Serif"/>
              </a:rPr>
              <a:t> </a:t>
            </a:r>
            <a:r>
              <a:rPr sz="1600" dirty="0">
                <a:latin typeface="Microsoft Sans Serif"/>
                <a:cs typeface="Microsoft Sans Serif"/>
              </a:rPr>
              <a:t>con</a:t>
            </a:r>
            <a:r>
              <a:rPr sz="1600" spc="-20"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fresado</a:t>
            </a:r>
            <a:r>
              <a:rPr sz="1600" spc="-15" dirty="0">
                <a:latin typeface="Microsoft Sans Serif"/>
                <a:cs typeface="Microsoft Sans Serif"/>
              </a:rPr>
              <a:t> </a:t>
            </a:r>
            <a:r>
              <a:rPr sz="1600" dirty="0">
                <a:latin typeface="Microsoft Sans Serif"/>
                <a:cs typeface="Microsoft Sans Serif"/>
              </a:rPr>
              <a:t>y</a:t>
            </a:r>
            <a:r>
              <a:rPr sz="1600" spc="-15" dirty="0">
                <a:latin typeface="Microsoft Sans Serif"/>
                <a:cs typeface="Microsoft Sans Serif"/>
              </a:rPr>
              <a:t> </a:t>
            </a:r>
            <a:r>
              <a:rPr sz="1600" dirty="0">
                <a:latin typeface="Microsoft Sans Serif"/>
                <a:cs typeface="Microsoft Sans Serif"/>
              </a:rPr>
              <a:t>otras operaciones</a:t>
            </a:r>
            <a:r>
              <a:rPr sz="1600" spc="-3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maquinado</a:t>
            </a:r>
            <a:r>
              <a:rPr sz="1600" spc="-20" dirty="0">
                <a:latin typeface="Microsoft Sans Serif"/>
                <a:cs typeface="Microsoft Sans Serif"/>
              </a:rPr>
              <a:t> </a:t>
            </a:r>
            <a:r>
              <a:rPr sz="1600" dirty="0">
                <a:latin typeface="Microsoft Sans Serif"/>
                <a:cs typeface="Microsoft Sans Serif"/>
              </a:rPr>
              <a:t>tradicional.</a:t>
            </a:r>
            <a:r>
              <a:rPr sz="1600" spc="-35" dirty="0">
                <a:latin typeface="Microsoft Sans Serif"/>
                <a:cs typeface="Microsoft Sans Serif"/>
              </a:rPr>
              <a:t> </a:t>
            </a:r>
            <a:r>
              <a:rPr sz="1600" dirty="0">
                <a:latin typeface="Microsoft Sans Serif"/>
                <a:cs typeface="Microsoft Sans Serif"/>
              </a:rPr>
              <a:t>Usando</a:t>
            </a:r>
            <a:r>
              <a:rPr sz="1600" spc="-20" dirty="0">
                <a:latin typeface="Microsoft Sans Serif"/>
                <a:cs typeface="Microsoft Sans Serif"/>
              </a:rPr>
              <a:t> </a:t>
            </a:r>
            <a:r>
              <a:rPr sz="1600" spc="-25" dirty="0">
                <a:latin typeface="Microsoft Sans Serif"/>
                <a:cs typeface="Microsoft Sans Serif"/>
              </a:rPr>
              <a:t>el </a:t>
            </a:r>
            <a:r>
              <a:rPr sz="1600" dirty="0">
                <a:latin typeface="Microsoft Sans Serif"/>
                <a:cs typeface="Microsoft Sans Serif"/>
              </a:rPr>
              <a:t>esmerilado</a:t>
            </a:r>
            <a:r>
              <a:rPr sz="1600" spc="-25" dirty="0">
                <a:latin typeface="Microsoft Sans Serif"/>
                <a:cs typeface="Microsoft Sans Serif"/>
              </a:rPr>
              <a:t> </a:t>
            </a:r>
            <a:r>
              <a:rPr sz="1600" dirty="0">
                <a:latin typeface="Microsoft Sans Serif"/>
                <a:cs typeface="Microsoft Sans Serif"/>
              </a:rPr>
              <a:t>superficial</a:t>
            </a:r>
            <a:r>
              <a:rPr sz="1600" spc="-3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dirty="0">
                <a:latin typeface="Microsoft Sans Serif"/>
                <a:cs typeface="Microsoft Sans Serif"/>
              </a:rPr>
              <a:t>fig.</a:t>
            </a:r>
            <a:r>
              <a:rPr sz="1600" spc="-10" dirty="0">
                <a:latin typeface="Microsoft Sans Serif"/>
                <a:cs typeface="Microsoft Sans Serif"/>
              </a:rPr>
              <a:t> </a:t>
            </a:r>
            <a:r>
              <a:rPr sz="1600" dirty="0">
                <a:latin typeface="Microsoft Sans Serif"/>
                <a:cs typeface="Microsoft Sans Serif"/>
              </a:rPr>
              <a:t>5(a) para</a:t>
            </a:r>
            <a:r>
              <a:rPr sz="1600" spc="-15" dirty="0">
                <a:latin typeface="Microsoft Sans Serif"/>
                <a:cs typeface="Microsoft Sans Serif"/>
              </a:rPr>
              <a:t> </a:t>
            </a:r>
            <a:r>
              <a:rPr sz="1600" dirty="0">
                <a:latin typeface="Microsoft Sans Serif"/>
                <a:cs typeface="Microsoft Sans Serif"/>
              </a:rPr>
              <a:t>ilustrar</a:t>
            </a:r>
            <a:r>
              <a:rPr sz="1600" spc="-25" dirty="0">
                <a:latin typeface="Microsoft Sans Serif"/>
                <a:cs typeface="Microsoft Sans Serif"/>
              </a:rPr>
              <a:t> </a:t>
            </a:r>
            <a:r>
              <a:rPr sz="1600" dirty="0">
                <a:latin typeface="Microsoft Sans Serif"/>
                <a:cs typeface="Microsoft Sans Serif"/>
              </a:rPr>
              <a:t>las</a:t>
            </a:r>
            <a:r>
              <a:rPr sz="1600" spc="-20" dirty="0">
                <a:latin typeface="Microsoft Sans Serif"/>
                <a:cs typeface="Microsoft Sans Serif"/>
              </a:rPr>
              <a:t> </a:t>
            </a:r>
            <a:r>
              <a:rPr sz="1600" dirty="0">
                <a:latin typeface="Microsoft Sans Serif"/>
                <a:cs typeface="Microsoft Sans Serif"/>
              </a:rPr>
              <a:t>características</a:t>
            </a:r>
            <a:r>
              <a:rPr sz="1600" spc="-5" dirty="0">
                <a:latin typeface="Microsoft Sans Serif"/>
                <a:cs typeface="Microsoft Sans Serif"/>
              </a:rPr>
              <a:t> </a:t>
            </a:r>
            <a:r>
              <a:rPr sz="1600" spc="-10" dirty="0">
                <a:latin typeface="Microsoft Sans Serif"/>
                <a:cs typeface="Microsoft Sans Serif"/>
              </a:rPr>
              <a:t>principales</a:t>
            </a:r>
            <a:r>
              <a:rPr sz="1600" spc="-50" dirty="0">
                <a:latin typeface="Microsoft Sans Serif"/>
                <a:cs typeface="Microsoft Sans Serif"/>
              </a:rPr>
              <a:t> </a:t>
            </a:r>
            <a:r>
              <a:rPr sz="1600" dirty="0">
                <a:latin typeface="Microsoft Sans Serif"/>
                <a:cs typeface="Microsoft Sans Serif"/>
              </a:rPr>
              <a:t>del</a:t>
            </a:r>
            <a:r>
              <a:rPr sz="1600" spc="-20" dirty="0">
                <a:latin typeface="Microsoft Sans Serif"/>
                <a:cs typeface="Microsoft Sans Serif"/>
              </a:rPr>
              <a:t> </a:t>
            </a:r>
            <a:r>
              <a:rPr sz="1600" dirty="0">
                <a:latin typeface="Microsoft Sans Serif"/>
                <a:cs typeface="Microsoft Sans Serif"/>
              </a:rPr>
              <a:t>proceso,</a:t>
            </a:r>
            <a:r>
              <a:rPr sz="1600" spc="-10" dirty="0">
                <a:latin typeface="Microsoft Sans Serif"/>
                <a:cs typeface="Microsoft Sans Serif"/>
              </a:rPr>
              <a:t> </a:t>
            </a:r>
            <a:r>
              <a:rPr sz="1600" spc="-25" dirty="0">
                <a:latin typeface="Microsoft Sans Serif"/>
                <a:cs typeface="Microsoft Sans Serif"/>
              </a:rPr>
              <a:t>la </a:t>
            </a:r>
            <a:r>
              <a:rPr sz="1600" dirty="0">
                <a:latin typeface="Microsoft Sans Serif"/>
                <a:cs typeface="Microsoft Sans Serif"/>
              </a:rPr>
              <a:t>velocidad</a:t>
            </a:r>
            <a:r>
              <a:rPr sz="1600" spc="-40" dirty="0">
                <a:latin typeface="Microsoft Sans Serif"/>
                <a:cs typeface="Microsoft Sans Serif"/>
              </a:rPr>
              <a:t> </a:t>
            </a:r>
            <a:r>
              <a:rPr sz="1600" dirty="0">
                <a:latin typeface="Microsoft Sans Serif"/>
                <a:cs typeface="Microsoft Sans Serif"/>
              </a:rPr>
              <a:t>periférico</a:t>
            </a:r>
            <a:r>
              <a:rPr sz="1600" spc="-20"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rueda de</a:t>
            </a:r>
            <a:r>
              <a:rPr sz="1600" spc="-20" dirty="0">
                <a:latin typeface="Microsoft Sans Serif"/>
                <a:cs typeface="Microsoft Sans Serif"/>
              </a:rPr>
              <a:t> </a:t>
            </a:r>
            <a:r>
              <a:rPr sz="1600" dirty="0">
                <a:latin typeface="Microsoft Sans Serif"/>
                <a:cs typeface="Microsoft Sans Serif"/>
              </a:rPr>
              <a:t>esmeril</a:t>
            </a:r>
            <a:r>
              <a:rPr sz="1600" spc="-15" dirty="0">
                <a:latin typeface="Microsoft Sans Serif"/>
                <a:cs typeface="Microsoft Sans Serif"/>
              </a:rPr>
              <a:t> </a:t>
            </a:r>
            <a:r>
              <a:rPr sz="1600" dirty="0">
                <a:latin typeface="Microsoft Sans Serif"/>
                <a:cs typeface="Microsoft Sans Serif"/>
              </a:rPr>
              <a:t>se</a:t>
            </a:r>
            <a:r>
              <a:rPr sz="1600" spc="-20" dirty="0">
                <a:latin typeface="Microsoft Sans Serif"/>
                <a:cs typeface="Microsoft Sans Serif"/>
              </a:rPr>
              <a:t> </a:t>
            </a:r>
            <a:r>
              <a:rPr sz="1600" dirty="0">
                <a:latin typeface="Microsoft Sans Serif"/>
                <a:cs typeface="Microsoft Sans Serif"/>
              </a:rPr>
              <a:t>determina</a:t>
            </a:r>
            <a:r>
              <a:rPr sz="1600" spc="-10" dirty="0">
                <a:latin typeface="Microsoft Sans Serif"/>
                <a:cs typeface="Microsoft Sans Serif"/>
              </a:rPr>
              <a:t> </a:t>
            </a:r>
            <a:r>
              <a:rPr sz="1600" dirty="0">
                <a:latin typeface="Microsoft Sans Serif"/>
                <a:cs typeface="Microsoft Sans Serif"/>
              </a:rPr>
              <a:t>por</a:t>
            </a:r>
            <a:r>
              <a:rPr sz="1600" spc="-1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velocidad</a:t>
            </a:r>
            <a:r>
              <a:rPr sz="1600" spc="-4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rotación</a:t>
            </a:r>
            <a:r>
              <a:rPr sz="1600" spc="-10"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spc="-10" dirty="0">
                <a:latin typeface="Microsoft Sans Serif"/>
                <a:cs typeface="Microsoft Sans Serif"/>
              </a:rPr>
              <a:t>rueda:</a:t>
            </a:r>
            <a:endParaRPr sz="1600">
              <a:latin typeface="Microsoft Sans Serif"/>
              <a:cs typeface="Microsoft Sans Serif"/>
            </a:endParaRPr>
          </a:p>
        </p:txBody>
      </p:sp>
      <p:sp>
        <p:nvSpPr>
          <p:cNvPr id="4" name="object 4"/>
          <p:cNvSpPr txBox="1"/>
          <p:nvPr/>
        </p:nvSpPr>
        <p:spPr>
          <a:xfrm>
            <a:off x="2191257" y="1403730"/>
            <a:ext cx="273685" cy="269240"/>
          </a:xfrm>
          <a:prstGeom prst="rect">
            <a:avLst/>
          </a:prstGeom>
        </p:spPr>
        <p:txBody>
          <a:bodyPr vert="horz" wrap="square" lIns="0" tIns="12065" rIns="0" bIns="0" rtlCol="0">
            <a:spAutoFit/>
          </a:bodyPr>
          <a:lstStyle/>
          <a:p>
            <a:pPr marL="12700">
              <a:lnSpc>
                <a:spcPct val="100000"/>
              </a:lnSpc>
              <a:spcBef>
                <a:spcPts val="95"/>
              </a:spcBef>
            </a:pPr>
            <a:r>
              <a:rPr sz="1600" spc="-25" dirty="0">
                <a:latin typeface="Microsoft Sans Serif"/>
                <a:cs typeface="Microsoft Sans Serif"/>
              </a:rPr>
              <a:t>(2)</a:t>
            </a:r>
            <a:endParaRPr sz="1600">
              <a:latin typeface="Microsoft Sans Serif"/>
              <a:cs typeface="Microsoft Sans Serif"/>
            </a:endParaRPr>
          </a:p>
        </p:txBody>
      </p:sp>
      <p:sp>
        <p:nvSpPr>
          <p:cNvPr id="5" name="object 5"/>
          <p:cNvSpPr txBox="1"/>
          <p:nvPr/>
        </p:nvSpPr>
        <p:spPr>
          <a:xfrm>
            <a:off x="75692" y="1769491"/>
            <a:ext cx="8957945" cy="1610360"/>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Microsoft Sans Serif"/>
                <a:cs typeface="Microsoft Sans Serif"/>
              </a:rPr>
              <a:t>donde</a:t>
            </a:r>
            <a:r>
              <a:rPr sz="1600" spc="-20" dirty="0">
                <a:latin typeface="Microsoft Sans Serif"/>
                <a:cs typeface="Microsoft Sans Serif"/>
              </a:rPr>
              <a:t> </a:t>
            </a:r>
            <a:r>
              <a:rPr sz="1600" dirty="0">
                <a:latin typeface="Microsoft Sans Serif"/>
                <a:cs typeface="Microsoft Sans Serif"/>
              </a:rPr>
              <a:t>v</a:t>
            </a:r>
            <a:r>
              <a:rPr sz="1600" spc="-5" dirty="0">
                <a:latin typeface="Microsoft Sans Serif"/>
                <a:cs typeface="Microsoft Sans Serif"/>
              </a:rPr>
              <a:t> </a:t>
            </a:r>
            <a:r>
              <a:rPr sz="1600" dirty="0">
                <a:latin typeface="Microsoft Sans Serif"/>
                <a:cs typeface="Microsoft Sans Serif"/>
              </a:rPr>
              <a:t>=</a:t>
            </a:r>
            <a:r>
              <a:rPr sz="1600" spc="-5" dirty="0">
                <a:latin typeface="Microsoft Sans Serif"/>
                <a:cs typeface="Microsoft Sans Serif"/>
              </a:rPr>
              <a:t> </a:t>
            </a:r>
            <a:r>
              <a:rPr sz="1600" dirty="0">
                <a:latin typeface="Microsoft Sans Serif"/>
                <a:cs typeface="Microsoft Sans Serif"/>
              </a:rPr>
              <a:t>velocidad</a:t>
            </a:r>
            <a:r>
              <a:rPr sz="1600" spc="-30" dirty="0">
                <a:latin typeface="Microsoft Sans Serif"/>
                <a:cs typeface="Microsoft Sans Serif"/>
              </a:rPr>
              <a:t> </a:t>
            </a:r>
            <a:r>
              <a:rPr sz="1600" dirty="0">
                <a:latin typeface="Microsoft Sans Serif"/>
                <a:cs typeface="Microsoft Sans Serif"/>
              </a:rPr>
              <a:t>superficial</a:t>
            </a:r>
            <a:r>
              <a:rPr sz="1600" spc="-2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15" dirty="0">
                <a:latin typeface="Microsoft Sans Serif"/>
                <a:cs typeface="Microsoft Sans Serif"/>
              </a:rPr>
              <a:t> </a:t>
            </a:r>
            <a:r>
              <a:rPr sz="1600" dirty="0">
                <a:latin typeface="Microsoft Sans Serif"/>
                <a:cs typeface="Microsoft Sans Serif"/>
              </a:rPr>
              <a:t>rueda,</a:t>
            </a:r>
            <a:r>
              <a:rPr sz="1600" spc="-10" dirty="0">
                <a:latin typeface="Microsoft Sans Serif"/>
                <a:cs typeface="Microsoft Sans Serif"/>
              </a:rPr>
              <a:t> </a:t>
            </a:r>
            <a:r>
              <a:rPr sz="1600" dirty="0">
                <a:latin typeface="Microsoft Sans Serif"/>
                <a:cs typeface="Microsoft Sans Serif"/>
              </a:rPr>
              <a:t>en</a:t>
            </a:r>
            <a:r>
              <a:rPr sz="1600" spc="-5" dirty="0">
                <a:latin typeface="Microsoft Sans Serif"/>
                <a:cs typeface="Microsoft Sans Serif"/>
              </a:rPr>
              <a:t> </a:t>
            </a:r>
            <a:r>
              <a:rPr sz="1600" dirty="0">
                <a:latin typeface="Microsoft Sans Serif"/>
                <a:cs typeface="Microsoft Sans Serif"/>
              </a:rPr>
              <a:t>m/min;</a:t>
            </a:r>
            <a:r>
              <a:rPr sz="1600" spc="-5" dirty="0">
                <a:latin typeface="Microsoft Sans Serif"/>
                <a:cs typeface="Microsoft Sans Serif"/>
              </a:rPr>
              <a:t> </a:t>
            </a:r>
            <a:r>
              <a:rPr sz="1600" dirty="0">
                <a:latin typeface="Microsoft Sans Serif"/>
                <a:cs typeface="Microsoft Sans Serif"/>
              </a:rPr>
              <a:t>N</a:t>
            </a:r>
            <a:r>
              <a:rPr sz="1600" spc="-15" dirty="0">
                <a:latin typeface="Microsoft Sans Serif"/>
                <a:cs typeface="Microsoft Sans Serif"/>
              </a:rPr>
              <a:t> </a:t>
            </a:r>
            <a:r>
              <a:rPr sz="1600" dirty="0">
                <a:latin typeface="Microsoft Sans Serif"/>
                <a:cs typeface="Microsoft Sans Serif"/>
              </a:rPr>
              <a:t>=</a:t>
            </a:r>
            <a:r>
              <a:rPr sz="1600" spc="-5" dirty="0">
                <a:latin typeface="Microsoft Sans Serif"/>
                <a:cs typeface="Microsoft Sans Serif"/>
              </a:rPr>
              <a:t> </a:t>
            </a:r>
            <a:r>
              <a:rPr sz="1600" dirty="0">
                <a:latin typeface="Microsoft Sans Serif"/>
                <a:cs typeface="Microsoft Sans Serif"/>
              </a:rPr>
              <a:t>velocidad</a:t>
            </a:r>
            <a:r>
              <a:rPr sz="1600" spc="-35" dirty="0">
                <a:latin typeface="Microsoft Sans Serif"/>
                <a:cs typeface="Microsoft Sans Serif"/>
              </a:rPr>
              <a:t> </a:t>
            </a:r>
            <a:r>
              <a:rPr sz="1600" dirty="0">
                <a:latin typeface="Microsoft Sans Serif"/>
                <a:cs typeface="Microsoft Sans Serif"/>
              </a:rPr>
              <a:t>del</a:t>
            </a:r>
            <a:r>
              <a:rPr sz="1600" spc="-10" dirty="0">
                <a:latin typeface="Microsoft Sans Serif"/>
                <a:cs typeface="Microsoft Sans Serif"/>
              </a:rPr>
              <a:t> </a:t>
            </a:r>
            <a:r>
              <a:rPr sz="1600" dirty="0">
                <a:latin typeface="Microsoft Sans Serif"/>
                <a:cs typeface="Microsoft Sans Serif"/>
              </a:rPr>
              <a:t>husillo,</a:t>
            </a:r>
            <a:r>
              <a:rPr sz="1600" spc="-35" dirty="0">
                <a:latin typeface="Microsoft Sans Serif"/>
                <a:cs typeface="Microsoft Sans Serif"/>
              </a:rPr>
              <a:t> </a:t>
            </a:r>
            <a:r>
              <a:rPr sz="1600" dirty="0">
                <a:latin typeface="Microsoft Sans Serif"/>
                <a:cs typeface="Microsoft Sans Serif"/>
              </a:rPr>
              <a:t>rev/min;</a:t>
            </a:r>
            <a:r>
              <a:rPr sz="1600" spc="-10" dirty="0">
                <a:latin typeface="Microsoft Sans Serif"/>
                <a:cs typeface="Microsoft Sans Serif"/>
              </a:rPr>
              <a:t> </a:t>
            </a:r>
            <a:r>
              <a:rPr sz="1600" dirty="0">
                <a:latin typeface="Microsoft Sans Serif"/>
                <a:cs typeface="Microsoft Sans Serif"/>
              </a:rPr>
              <a:t>D</a:t>
            </a:r>
            <a:r>
              <a:rPr sz="1600" spc="-5" dirty="0">
                <a:latin typeface="Microsoft Sans Serif"/>
                <a:cs typeface="Microsoft Sans Serif"/>
              </a:rPr>
              <a:t> </a:t>
            </a:r>
            <a:r>
              <a:rPr sz="1600" spc="-50" dirty="0">
                <a:latin typeface="Microsoft Sans Serif"/>
                <a:cs typeface="Microsoft Sans Serif"/>
              </a:rPr>
              <a:t>= </a:t>
            </a:r>
            <a:r>
              <a:rPr sz="1600" dirty="0">
                <a:latin typeface="Microsoft Sans Serif"/>
                <a:cs typeface="Microsoft Sans Serif"/>
              </a:rPr>
              <a:t>diámetro</a:t>
            </a:r>
            <a:r>
              <a:rPr sz="1600" spc="-20"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rueda,</a:t>
            </a:r>
            <a:r>
              <a:rPr sz="1600" spc="-5" dirty="0">
                <a:latin typeface="Microsoft Sans Serif"/>
                <a:cs typeface="Microsoft Sans Serif"/>
              </a:rPr>
              <a:t> </a:t>
            </a:r>
            <a:r>
              <a:rPr sz="1600" dirty="0">
                <a:latin typeface="Microsoft Sans Serif"/>
                <a:cs typeface="Microsoft Sans Serif"/>
              </a:rPr>
              <a:t>en</a:t>
            </a:r>
            <a:r>
              <a:rPr sz="1600" spc="-25" dirty="0">
                <a:latin typeface="Microsoft Sans Serif"/>
                <a:cs typeface="Microsoft Sans Serif"/>
              </a:rPr>
              <a:t> </a:t>
            </a:r>
            <a:r>
              <a:rPr sz="1600" dirty="0">
                <a:latin typeface="Microsoft Sans Serif"/>
                <a:cs typeface="Microsoft Sans Serif"/>
              </a:rPr>
              <a:t>m.</a:t>
            </a:r>
            <a:r>
              <a:rPr sz="1600" spc="5"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dirty="0">
                <a:latin typeface="Microsoft Sans Serif"/>
                <a:cs typeface="Microsoft Sans Serif"/>
              </a:rPr>
              <a:t>profundidad</a:t>
            </a:r>
            <a:r>
              <a:rPr sz="1600" spc="-10" dirty="0">
                <a:latin typeface="Microsoft Sans Serif"/>
                <a:cs typeface="Microsoft Sans Serif"/>
              </a:rPr>
              <a:t> </a:t>
            </a:r>
            <a:r>
              <a:rPr sz="1600" dirty="0">
                <a:latin typeface="Microsoft Sans Serif"/>
                <a:cs typeface="Microsoft Sans Serif"/>
              </a:rPr>
              <a:t>del</a:t>
            </a:r>
            <a:r>
              <a:rPr sz="1600" spc="-30" dirty="0">
                <a:latin typeface="Microsoft Sans Serif"/>
                <a:cs typeface="Microsoft Sans Serif"/>
              </a:rPr>
              <a:t> </a:t>
            </a:r>
            <a:r>
              <a:rPr sz="1600" dirty="0">
                <a:latin typeface="Microsoft Sans Serif"/>
                <a:cs typeface="Microsoft Sans Serif"/>
              </a:rPr>
              <a:t>corte</a:t>
            </a:r>
            <a:r>
              <a:rPr sz="1600" spc="-10" dirty="0">
                <a:latin typeface="Microsoft Sans Serif"/>
                <a:cs typeface="Microsoft Sans Serif"/>
              </a:rPr>
              <a:t> </a:t>
            </a:r>
            <a:r>
              <a:rPr sz="1600" dirty="0">
                <a:latin typeface="Microsoft Sans Serif"/>
                <a:cs typeface="Microsoft Sans Serif"/>
              </a:rPr>
              <a:t>d,</a:t>
            </a:r>
            <a:r>
              <a:rPr sz="1600" spc="-15" dirty="0">
                <a:latin typeface="Microsoft Sans Serif"/>
                <a:cs typeface="Microsoft Sans Serif"/>
              </a:rPr>
              <a:t> </a:t>
            </a:r>
            <a:r>
              <a:rPr sz="1600" dirty="0">
                <a:latin typeface="Microsoft Sans Serif"/>
                <a:cs typeface="Microsoft Sans Serif"/>
              </a:rPr>
              <a:t>llamada</a:t>
            </a:r>
            <a:r>
              <a:rPr sz="1600" spc="-30" dirty="0">
                <a:latin typeface="Microsoft Sans Serif"/>
                <a:cs typeface="Microsoft Sans Serif"/>
              </a:rPr>
              <a:t> </a:t>
            </a:r>
            <a:r>
              <a:rPr sz="1600" dirty="0">
                <a:latin typeface="Microsoft Sans Serif"/>
                <a:cs typeface="Microsoft Sans Serif"/>
              </a:rPr>
              <a:t>avance</a:t>
            </a:r>
            <a:r>
              <a:rPr sz="1600" spc="-20" dirty="0">
                <a:latin typeface="Microsoft Sans Serif"/>
                <a:cs typeface="Microsoft Sans Serif"/>
              </a:rPr>
              <a:t> </a:t>
            </a:r>
            <a:r>
              <a:rPr sz="1600" dirty="0">
                <a:latin typeface="Microsoft Sans Serif"/>
                <a:cs typeface="Microsoft Sans Serif"/>
              </a:rPr>
              <a:t>radial,</a:t>
            </a:r>
            <a:r>
              <a:rPr sz="1600" spc="-25" dirty="0">
                <a:latin typeface="Microsoft Sans Serif"/>
                <a:cs typeface="Microsoft Sans Serif"/>
              </a:rPr>
              <a:t> </a:t>
            </a:r>
            <a:r>
              <a:rPr sz="1600" dirty="0">
                <a:latin typeface="Microsoft Sans Serif"/>
                <a:cs typeface="Microsoft Sans Serif"/>
              </a:rPr>
              <a:t>es</a:t>
            </a:r>
            <a:r>
              <a:rPr sz="1600" spc="-15" dirty="0">
                <a:latin typeface="Microsoft Sans Serif"/>
                <a:cs typeface="Microsoft Sans Serif"/>
              </a:rPr>
              <a:t> </a:t>
            </a:r>
            <a:r>
              <a:rPr sz="1600" dirty="0">
                <a:latin typeface="Microsoft Sans Serif"/>
                <a:cs typeface="Microsoft Sans Serif"/>
              </a:rPr>
              <a:t>la</a:t>
            </a:r>
            <a:r>
              <a:rPr sz="1600" spc="-35" dirty="0">
                <a:latin typeface="Microsoft Sans Serif"/>
                <a:cs typeface="Microsoft Sans Serif"/>
              </a:rPr>
              <a:t> </a:t>
            </a:r>
            <a:r>
              <a:rPr sz="1600" dirty="0">
                <a:latin typeface="Microsoft Sans Serif"/>
                <a:cs typeface="Microsoft Sans Serif"/>
              </a:rPr>
              <a:t>penetración</a:t>
            </a:r>
            <a:r>
              <a:rPr sz="1600" spc="-15" dirty="0">
                <a:latin typeface="Microsoft Sans Serif"/>
                <a:cs typeface="Microsoft Sans Serif"/>
              </a:rPr>
              <a:t> </a:t>
            </a:r>
            <a:r>
              <a:rPr sz="1600" spc="-25" dirty="0">
                <a:latin typeface="Microsoft Sans Serif"/>
                <a:cs typeface="Microsoft Sans Serif"/>
              </a:rPr>
              <a:t>de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rueda</a:t>
            </a:r>
            <a:r>
              <a:rPr sz="1600" spc="-5" dirty="0">
                <a:latin typeface="Microsoft Sans Serif"/>
                <a:cs typeface="Microsoft Sans Serif"/>
              </a:rPr>
              <a:t> </a:t>
            </a:r>
            <a:r>
              <a:rPr sz="1600" dirty="0">
                <a:latin typeface="Microsoft Sans Serif"/>
                <a:cs typeface="Microsoft Sans Serif"/>
              </a:rPr>
              <a:t>dentro</a:t>
            </a:r>
            <a:r>
              <a:rPr sz="1600" spc="-10"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superficie</a:t>
            </a:r>
            <a:r>
              <a:rPr sz="1600" spc="-15" dirty="0">
                <a:latin typeface="Microsoft Sans Serif"/>
                <a:cs typeface="Microsoft Sans Serif"/>
              </a:rPr>
              <a:t> </a:t>
            </a:r>
            <a:r>
              <a:rPr sz="1600" dirty="0">
                <a:latin typeface="Microsoft Sans Serif"/>
                <a:cs typeface="Microsoft Sans Serif"/>
              </a:rPr>
              <a:t>original</a:t>
            </a:r>
            <a:r>
              <a:rPr sz="1600" spc="-30" dirty="0">
                <a:latin typeface="Microsoft Sans Serif"/>
                <a:cs typeface="Microsoft Sans Serif"/>
              </a:rPr>
              <a:t> </a:t>
            </a:r>
            <a:r>
              <a:rPr sz="1600" dirty="0">
                <a:latin typeface="Microsoft Sans Serif"/>
                <a:cs typeface="Microsoft Sans Serif"/>
              </a:rPr>
              <a:t>de</a:t>
            </a:r>
            <a:r>
              <a:rPr sz="1600" spc="-10"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spc="-10" dirty="0">
                <a:latin typeface="Microsoft Sans Serif"/>
                <a:cs typeface="Microsoft Sans Serif"/>
              </a:rPr>
              <a:t>pieza.</a:t>
            </a:r>
            <a:r>
              <a:rPr sz="1600" spc="-95" dirty="0">
                <a:latin typeface="Microsoft Sans Serif"/>
                <a:cs typeface="Microsoft Sans Serif"/>
              </a:rPr>
              <a:t> </a:t>
            </a:r>
            <a:r>
              <a:rPr sz="1600" dirty="0">
                <a:latin typeface="Microsoft Sans Serif"/>
                <a:cs typeface="Microsoft Sans Serif"/>
              </a:rPr>
              <a:t>Al</a:t>
            </a:r>
            <a:r>
              <a:rPr sz="1600" spc="-25" dirty="0">
                <a:latin typeface="Microsoft Sans Serif"/>
                <a:cs typeface="Microsoft Sans Serif"/>
              </a:rPr>
              <a:t> </a:t>
            </a:r>
            <a:r>
              <a:rPr sz="1600" dirty="0">
                <a:latin typeface="Microsoft Sans Serif"/>
                <a:cs typeface="Microsoft Sans Serif"/>
              </a:rPr>
              <a:t>proseguir</a:t>
            </a:r>
            <a:r>
              <a:rPr sz="1600" spc="-5"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dirty="0">
                <a:latin typeface="Microsoft Sans Serif"/>
                <a:cs typeface="Microsoft Sans Serif"/>
              </a:rPr>
              <a:t>operación,</a:t>
            </a:r>
            <a:r>
              <a:rPr sz="1600" spc="-10" dirty="0">
                <a:latin typeface="Microsoft Sans Serif"/>
                <a:cs typeface="Microsoft Sans Serif"/>
              </a:rPr>
              <a:t> </a:t>
            </a:r>
            <a:r>
              <a:rPr sz="1600" dirty="0">
                <a:latin typeface="Microsoft Sans Serif"/>
                <a:cs typeface="Microsoft Sans Serif"/>
              </a:rPr>
              <a:t>la</a:t>
            </a:r>
            <a:r>
              <a:rPr sz="1600" spc="-25" dirty="0">
                <a:latin typeface="Microsoft Sans Serif"/>
                <a:cs typeface="Microsoft Sans Serif"/>
              </a:rPr>
              <a:t> </a:t>
            </a:r>
            <a:r>
              <a:rPr sz="1600" dirty="0">
                <a:latin typeface="Microsoft Sans Serif"/>
                <a:cs typeface="Microsoft Sans Serif"/>
              </a:rPr>
              <a:t>rueda</a:t>
            </a:r>
            <a:r>
              <a:rPr sz="1600" spc="-10" dirty="0">
                <a:latin typeface="Microsoft Sans Serif"/>
                <a:cs typeface="Microsoft Sans Serif"/>
              </a:rPr>
              <a:t> </a:t>
            </a:r>
            <a:r>
              <a:rPr sz="1600" dirty="0">
                <a:latin typeface="Microsoft Sans Serif"/>
                <a:cs typeface="Microsoft Sans Serif"/>
              </a:rPr>
              <a:t>de</a:t>
            </a:r>
            <a:r>
              <a:rPr sz="1600" spc="-5" dirty="0">
                <a:latin typeface="Microsoft Sans Serif"/>
                <a:cs typeface="Microsoft Sans Serif"/>
              </a:rPr>
              <a:t> </a:t>
            </a:r>
            <a:r>
              <a:rPr sz="1600" spc="-10" dirty="0">
                <a:latin typeface="Microsoft Sans Serif"/>
                <a:cs typeface="Microsoft Sans Serif"/>
              </a:rPr>
              <a:t>esmeril </a:t>
            </a:r>
            <a:r>
              <a:rPr sz="1600" dirty="0">
                <a:latin typeface="Microsoft Sans Serif"/>
                <a:cs typeface="Microsoft Sans Serif"/>
              </a:rPr>
              <a:t>avanza</a:t>
            </a:r>
            <a:r>
              <a:rPr sz="1600" spc="-20" dirty="0">
                <a:latin typeface="Microsoft Sans Serif"/>
                <a:cs typeface="Microsoft Sans Serif"/>
              </a:rPr>
              <a:t> </a:t>
            </a:r>
            <a:r>
              <a:rPr sz="1600" dirty="0">
                <a:latin typeface="Microsoft Sans Serif"/>
                <a:cs typeface="Microsoft Sans Serif"/>
              </a:rPr>
              <a:t>lateralmente</a:t>
            </a:r>
            <a:r>
              <a:rPr sz="1600" spc="-5" dirty="0">
                <a:latin typeface="Microsoft Sans Serif"/>
                <a:cs typeface="Microsoft Sans Serif"/>
              </a:rPr>
              <a:t> </a:t>
            </a:r>
            <a:r>
              <a:rPr sz="1600" dirty="0">
                <a:latin typeface="Microsoft Sans Serif"/>
                <a:cs typeface="Microsoft Sans Serif"/>
              </a:rPr>
              <a:t>a</a:t>
            </a:r>
            <a:r>
              <a:rPr sz="1600" spc="-15" dirty="0">
                <a:latin typeface="Microsoft Sans Serif"/>
                <a:cs typeface="Microsoft Sans Serif"/>
              </a:rPr>
              <a:t> </a:t>
            </a:r>
            <a:r>
              <a:rPr sz="1600" dirty="0">
                <a:latin typeface="Microsoft Sans Serif"/>
                <a:cs typeface="Microsoft Sans Serif"/>
              </a:rPr>
              <a:t>través</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superficie</a:t>
            </a:r>
            <a:r>
              <a:rPr sz="1600" spc="-25" dirty="0">
                <a:latin typeface="Microsoft Sans Serif"/>
                <a:cs typeface="Microsoft Sans Serif"/>
              </a:rPr>
              <a:t> </a:t>
            </a:r>
            <a:r>
              <a:rPr sz="1600" dirty="0">
                <a:latin typeface="Microsoft Sans Serif"/>
                <a:cs typeface="Microsoft Sans Serif"/>
              </a:rPr>
              <a:t>en</a:t>
            </a:r>
            <a:r>
              <a:rPr sz="1600" spc="-10" dirty="0">
                <a:latin typeface="Microsoft Sans Serif"/>
                <a:cs typeface="Microsoft Sans Serif"/>
              </a:rPr>
              <a:t> </a:t>
            </a:r>
            <a:r>
              <a:rPr sz="1600" dirty="0">
                <a:latin typeface="Microsoft Sans Serif"/>
                <a:cs typeface="Microsoft Sans Serif"/>
              </a:rPr>
              <a:t>cada</a:t>
            </a:r>
            <a:r>
              <a:rPr sz="1600" spc="-15" dirty="0">
                <a:latin typeface="Microsoft Sans Serif"/>
                <a:cs typeface="Microsoft Sans Serif"/>
              </a:rPr>
              <a:t> </a:t>
            </a:r>
            <a:r>
              <a:rPr sz="1600" dirty="0">
                <a:latin typeface="Microsoft Sans Serif"/>
                <a:cs typeface="Microsoft Sans Serif"/>
              </a:rPr>
              <a:t>paso</a:t>
            </a:r>
            <a:r>
              <a:rPr sz="1600" spc="-20" dirty="0">
                <a:latin typeface="Microsoft Sans Serif"/>
                <a:cs typeface="Microsoft Sans Serif"/>
              </a:rPr>
              <a:t> </a:t>
            </a:r>
            <a:r>
              <a:rPr sz="1600" dirty="0">
                <a:latin typeface="Microsoft Sans Serif"/>
                <a:cs typeface="Microsoft Sans Serif"/>
              </a:rPr>
              <a:t>del</a:t>
            </a:r>
            <a:r>
              <a:rPr sz="1600" spc="-20" dirty="0">
                <a:latin typeface="Microsoft Sans Serif"/>
                <a:cs typeface="Microsoft Sans Serif"/>
              </a:rPr>
              <a:t> </a:t>
            </a:r>
            <a:r>
              <a:rPr sz="1600" spc="-10" dirty="0">
                <a:latin typeface="Microsoft Sans Serif"/>
                <a:cs typeface="Microsoft Sans Serif"/>
              </a:rPr>
              <a:t>trabajo.</a:t>
            </a:r>
            <a:endParaRPr sz="1600">
              <a:latin typeface="Microsoft Sans Serif"/>
              <a:cs typeface="Microsoft Sans Serif"/>
            </a:endParaRPr>
          </a:p>
          <a:p>
            <a:pPr marL="12700" marR="424180">
              <a:lnSpc>
                <a:spcPct val="100000"/>
              </a:lnSpc>
              <a:spcBef>
                <a:spcPts val="960"/>
              </a:spcBef>
            </a:pPr>
            <a:r>
              <a:rPr sz="1600" dirty="0">
                <a:latin typeface="Microsoft Sans Serif"/>
                <a:cs typeface="Microsoft Sans Serif"/>
              </a:rPr>
              <a:t>Esto</a:t>
            </a:r>
            <a:r>
              <a:rPr sz="1600" spc="-35" dirty="0">
                <a:latin typeface="Microsoft Sans Serif"/>
                <a:cs typeface="Microsoft Sans Serif"/>
              </a:rPr>
              <a:t> </a:t>
            </a:r>
            <a:r>
              <a:rPr sz="1600" dirty="0">
                <a:latin typeface="Microsoft Sans Serif"/>
                <a:cs typeface="Microsoft Sans Serif"/>
              </a:rPr>
              <a:t>se</a:t>
            </a:r>
            <a:r>
              <a:rPr sz="1600" spc="-30" dirty="0">
                <a:latin typeface="Microsoft Sans Serif"/>
                <a:cs typeface="Microsoft Sans Serif"/>
              </a:rPr>
              <a:t> </a:t>
            </a:r>
            <a:r>
              <a:rPr sz="1600" dirty="0">
                <a:latin typeface="Microsoft Sans Serif"/>
                <a:cs typeface="Microsoft Sans Serif"/>
              </a:rPr>
              <a:t>llama</a:t>
            </a:r>
            <a:r>
              <a:rPr sz="1600" spc="-35" dirty="0">
                <a:latin typeface="Microsoft Sans Serif"/>
                <a:cs typeface="Microsoft Sans Serif"/>
              </a:rPr>
              <a:t> </a:t>
            </a:r>
            <a:r>
              <a:rPr sz="1600" dirty="0">
                <a:latin typeface="Microsoft Sans Serif"/>
                <a:cs typeface="Microsoft Sans Serif"/>
              </a:rPr>
              <a:t>avance</a:t>
            </a:r>
            <a:r>
              <a:rPr sz="1600" spc="-30" dirty="0">
                <a:latin typeface="Microsoft Sans Serif"/>
                <a:cs typeface="Microsoft Sans Serif"/>
              </a:rPr>
              <a:t> </a:t>
            </a:r>
            <a:r>
              <a:rPr sz="1600" dirty="0">
                <a:latin typeface="Microsoft Sans Serif"/>
                <a:cs typeface="Microsoft Sans Serif"/>
              </a:rPr>
              <a:t>transversal</a:t>
            </a:r>
            <a:r>
              <a:rPr sz="1600" spc="-15" dirty="0">
                <a:latin typeface="Microsoft Sans Serif"/>
                <a:cs typeface="Microsoft Sans Serif"/>
              </a:rPr>
              <a:t> </a:t>
            </a:r>
            <a:r>
              <a:rPr sz="1600" dirty="0">
                <a:latin typeface="Microsoft Sans Serif"/>
                <a:cs typeface="Microsoft Sans Serif"/>
              </a:rPr>
              <a:t>y</a:t>
            </a:r>
            <a:r>
              <a:rPr sz="1600" spc="-30" dirty="0">
                <a:latin typeface="Microsoft Sans Serif"/>
                <a:cs typeface="Microsoft Sans Serif"/>
              </a:rPr>
              <a:t> </a:t>
            </a:r>
            <a:r>
              <a:rPr sz="1600" dirty="0">
                <a:latin typeface="Microsoft Sans Serif"/>
                <a:cs typeface="Microsoft Sans Serif"/>
              </a:rPr>
              <a:t>determina</a:t>
            </a:r>
            <a:r>
              <a:rPr sz="1600" spc="-20" dirty="0">
                <a:latin typeface="Microsoft Sans Serif"/>
                <a:cs typeface="Microsoft Sans Serif"/>
              </a:rPr>
              <a:t> </a:t>
            </a:r>
            <a:r>
              <a:rPr sz="1600" dirty="0">
                <a:latin typeface="Microsoft Sans Serif"/>
                <a:cs typeface="Microsoft Sans Serif"/>
              </a:rPr>
              <a:t>el</a:t>
            </a:r>
            <a:r>
              <a:rPr sz="1600" spc="-25" dirty="0">
                <a:latin typeface="Microsoft Sans Serif"/>
                <a:cs typeface="Microsoft Sans Serif"/>
              </a:rPr>
              <a:t> </a:t>
            </a:r>
            <a:r>
              <a:rPr sz="1600" dirty="0">
                <a:latin typeface="Microsoft Sans Serif"/>
                <a:cs typeface="Microsoft Sans Serif"/>
              </a:rPr>
              <a:t>ancho</a:t>
            </a:r>
            <a:r>
              <a:rPr sz="1600" spc="-35" dirty="0">
                <a:latin typeface="Microsoft Sans Serif"/>
                <a:cs typeface="Microsoft Sans Serif"/>
              </a:rPr>
              <a:t> </a:t>
            </a:r>
            <a:r>
              <a:rPr sz="1600" dirty="0">
                <a:latin typeface="Microsoft Sans Serif"/>
                <a:cs typeface="Microsoft Sans Serif"/>
              </a:rPr>
              <a:t>de</a:t>
            </a:r>
            <a:r>
              <a:rPr sz="1600" spc="-30" dirty="0">
                <a:latin typeface="Microsoft Sans Serif"/>
                <a:cs typeface="Microsoft Sans Serif"/>
              </a:rPr>
              <a:t> </a:t>
            </a:r>
            <a:r>
              <a:rPr sz="1600" dirty="0">
                <a:latin typeface="Microsoft Sans Serif"/>
                <a:cs typeface="Microsoft Sans Serif"/>
              </a:rPr>
              <a:t>la</a:t>
            </a:r>
            <a:r>
              <a:rPr sz="1600" spc="-30" dirty="0">
                <a:latin typeface="Microsoft Sans Serif"/>
                <a:cs typeface="Microsoft Sans Serif"/>
              </a:rPr>
              <a:t> </a:t>
            </a:r>
            <a:r>
              <a:rPr sz="1600" dirty="0">
                <a:latin typeface="Microsoft Sans Serif"/>
                <a:cs typeface="Microsoft Sans Serif"/>
              </a:rPr>
              <a:t>trayectoria</a:t>
            </a:r>
            <a:r>
              <a:rPr sz="1600" spc="5" dirty="0">
                <a:latin typeface="Microsoft Sans Serif"/>
                <a:cs typeface="Microsoft Sans Serif"/>
              </a:rPr>
              <a:t> </a:t>
            </a:r>
            <a:r>
              <a:rPr sz="1600" dirty="0">
                <a:latin typeface="Microsoft Sans Serif"/>
                <a:cs typeface="Microsoft Sans Serif"/>
              </a:rPr>
              <a:t>del</a:t>
            </a:r>
            <a:r>
              <a:rPr sz="1600" spc="-30" dirty="0">
                <a:latin typeface="Microsoft Sans Serif"/>
                <a:cs typeface="Microsoft Sans Serif"/>
              </a:rPr>
              <a:t> </a:t>
            </a:r>
            <a:r>
              <a:rPr sz="1600" dirty="0">
                <a:latin typeface="Microsoft Sans Serif"/>
                <a:cs typeface="Microsoft Sans Serif"/>
              </a:rPr>
              <a:t>esmerilado</a:t>
            </a:r>
            <a:r>
              <a:rPr sz="1600" spc="-40" dirty="0">
                <a:latin typeface="Microsoft Sans Serif"/>
                <a:cs typeface="Microsoft Sans Serif"/>
              </a:rPr>
              <a:t> </a:t>
            </a:r>
            <a:r>
              <a:rPr sz="1600" dirty="0">
                <a:latin typeface="Microsoft Sans Serif"/>
                <a:cs typeface="Microsoft Sans Serif"/>
              </a:rPr>
              <a:t>w.</a:t>
            </a:r>
            <a:r>
              <a:rPr sz="1600" spc="-10" dirty="0">
                <a:latin typeface="Microsoft Sans Serif"/>
                <a:cs typeface="Microsoft Sans Serif"/>
              </a:rPr>
              <a:t> </a:t>
            </a:r>
            <a:r>
              <a:rPr sz="1600" spc="-20" dirty="0">
                <a:latin typeface="Microsoft Sans Serif"/>
                <a:cs typeface="Microsoft Sans Serif"/>
              </a:rPr>
              <a:t>Este </a:t>
            </a:r>
            <a:r>
              <a:rPr sz="1600" dirty="0">
                <a:latin typeface="Microsoft Sans Serif"/>
                <a:cs typeface="Microsoft Sans Serif"/>
              </a:rPr>
              <a:t>ancho,</a:t>
            </a:r>
            <a:r>
              <a:rPr sz="1600" spc="-20" dirty="0">
                <a:latin typeface="Microsoft Sans Serif"/>
                <a:cs typeface="Microsoft Sans Serif"/>
              </a:rPr>
              <a:t> </a:t>
            </a:r>
            <a:r>
              <a:rPr sz="1600" spc="-10" dirty="0">
                <a:latin typeface="Microsoft Sans Serif"/>
                <a:cs typeface="Microsoft Sans Serif"/>
              </a:rPr>
              <a:t>multiplicado</a:t>
            </a:r>
            <a:r>
              <a:rPr sz="1600" spc="-40" dirty="0">
                <a:latin typeface="Microsoft Sans Serif"/>
                <a:cs typeface="Microsoft Sans Serif"/>
              </a:rPr>
              <a:t> </a:t>
            </a:r>
            <a:r>
              <a:rPr sz="1600" dirty="0">
                <a:latin typeface="Microsoft Sans Serif"/>
                <a:cs typeface="Microsoft Sans Serif"/>
              </a:rPr>
              <a:t>por</a:t>
            </a:r>
            <a:r>
              <a:rPr sz="1600" spc="-1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profundidad</a:t>
            </a:r>
            <a:r>
              <a:rPr sz="1600" spc="-5" dirty="0">
                <a:latin typeface="Microsoft Sans Serif"/>
                <a:cs typeface="Microsoft Sans Serif"/>
              </a:rPr>
              <a:t> </a:t>
            </a:r>
            <a:r>
              <a:rPr sz="1600" dirty="0">
                <a:latin typeface="Microsoft Sans Serif"/>
                <a:cs typeface="Microsoft Sans Serif"/>
              </a:rPr>
              <a:t>d,</a:t>
            </a:r>
            <a:r>
              <a:rPr sz="1600" spc="-10" dirty="0">
                <a:latin typeface="Microsoft Sans Serif"/>
                <a:cs typeface="Microsoft Sans Serif"/>
              </a:rPr>
              <a:t> </a:t>
            </a:r>
            <a:r>
              <a:rPr sz="1600" dirty="0">
                <a:latin typeface="Microsoft Sans Serif"/>
                <a:cs typeface="Microsoft Sans Serif"/>
              </a:rPr>
              <a:t>determina</a:t>
            </a:r>
            <a:r>
              <a:rPr sz="1600" spc="-15" dirty="0">
                <a:latin typeface="Microsoft Sans Serif"/>
                <a:cs typeface="Microsoft Sans Serif"/>
              </a:rPr>
              <a:t> </a:t>
            </a:r>
            <a:r>
              <a:rPr sz="1600" dirty="0">
                <a:latin typeface="Microsoft Sans Serif"/>
                <a:cs typeface="Microsoft Sans Serif"/>
              </a:rPr>
              <a:t>el</a:t>
            </a:r>
            <a:r>
              <a:rPr sz="1600" spc="-20" dirty="0">
                <a:latin typeface="Microsoft Sans Serif"/>
                <a:cs typeface="Microsoft Sans Serif"/>
              </a:rPr>
              <a:t> </a:t>
            </a:r>
            <a:r>
              <a:rPr sz="1600" dirty="0">
                <a:latin typeface="Microsoft Sans Serif"/>
                <a:cs typeface="Microsoft Sans Serif"/>
              </a:rPr>
              <a:t>área</a:t>
            </a:r>
            <a:r>
              <a:rPr sz="1600" spc="-5" dirty="0">
                <a:latin typeface="Microsoft Sans Serif"/>
                <a:cs typeface="Microsoft Sans Serif"/>
              </a:rPr>
              <a:t> </a:t>
            </a:r>
            <a:r>
              <a:rPr sz="1600" dirty="0">
                <a:latin typeface="Microsoft Sans Serif"/>
                <a:cs typeface="Microsoft Sans Serif"/>
              </a:rPr>
              <a:t>de</a:t>
            </a:r>
            <a:r>
              <a:rPr sz="1600" spc="-20" dirty="0">
                <a:latin typeface="Microsoft Sans Serif"/>
                <a:cs typeface="Microsoft Sans Serif"/>
              </a:rPr>
              <a:t> </a:t>
            </a:r>
            <a:r>
              <a:rPr sz="1600" dirty="0">
                <a:latin typeface="Microsoft Sans Serif"/>
                <a:cs typeface="Microsoft Sans Serif"/>
              </a:rPr>
              <a:t>la</a:t>
            </a:r>
            <a:r>
              <a:rPr sz="1600" spc="-20" dirty="0">
                <a:latin typeface="Microsoft Sans Serif"/>
                <a:cs typeface="Microsoft Sans Serif"/>
              </a:rPr>
              <a:t> </a:t>
            </a:r>
            <a:r>
              <a:rPr sz="1600" dirty="0">
                <a:latin typeface="Microsoft Sans Serif"/>
                <a:cs typeface="Microsoft Sans Serif"/>
              </a:rPr>
              <a:t>sección</a:t>
            </a:r>
            <a:r>
              <a:rPr sz="1600" spc="-35" dirty="0">
                <a:latin typeface="Microsoft Sans Serif"/>
                <a:cs typeface="Microsoft Sans Serif"/>
              </a:rPr>
              <a:t> </a:t>
            </a:r>
            <a:r>
              <a:rPr sz="1600" dirty="0">
                <a:latin typeface="Microsoft Sans Serif"/>
                <a:cs typeface="Microsoft Sans Serif"/>
              </a:rPr>
              <a:t>transversal</a:t>
            </a:r>
            <a:r>
              <a:rPr sz="1600" spc="-5" dirty="0">
                <a:latin typeface="Microsoft Sans Serif"/>
                <a:cs typeface="Microsoft Sans Serif"/>
              </a:rPr>
              <a:t> </a:t>
            </a:r>
            <a:r>
              <a:rPr sz="1600" dirty="0">
                <a:latin typeface="Microsoft Sans Serif"/>
                <a:cs typeface="Microsoft Sans Serif"/>
              </a:rPr>
              <a:t>de</a:t>
            </a:r>
            <a:r>
              <a:rPr sz="1600" spc="-15" dirty="0">
                <a:latin typeface="Microsoft Sans Serif"/>
                <a:cs typeface="Microsoft Sans Serif"/>
              </a:rPr>
              <a:t> </a:t>
            </a:r>
            <a:r>
              <a:rPr sz="1600" spc="-10" dirty="0">
                <a:latin typeface="Microsoft Sans Serif"/>
                <a:cs typeface="Microsoft Sans Serif"/>
              </a:rPr>
              <a:t>corte.</a:t>
            </a:r>
            <a:endParaRPr sz="1600">
              <a:latin typeface="Microsoft Sans Serif"/>
              <a:cs typeface="Microsoft Sans Serif"/>
            </a:endParaRPr>
          </a:p>
        </p:txBody>
      </p:sp>
      <p:sp>
        <p:nvSpPr>
          <p:cNvPr id="6" name="object 6"/>
          <p:cNvSpPr txBox="1"/>
          <p:nvPr/>
        </p:nvSpPr>
        <p:spPr>
          <a:xfrm>
            <a:off x="369823" y="1358897"/>
            <a:ext cx="913130" cy="400050"/>
          </a:xfrm>
          <a:prstGeom prst="rect">
            <a:avLst/>
          </a:prstGeom>
        </p:spPr>
        <p:txBody>
          <a:bodyPr vert="horz" wrap="square" lIns="0" tIns="13335" rIns="0" bIns="0" rtlCol="0">
            <a:spAutoFit/>
          </a:bodyPr>
          <a:lstStyle/>
          <a:p>
            <a:pPr marL="12700">
              <a:lnSpc>
                <a:spcPct val="100000"/>
              </a:lnSpc>
              <a:spcBef>
                <a:spcPts val="105"/>
              </a:spcBef>
            </a:pPr>
            <a:r>
              <a:rPr sz="2450" spc="-380" dirty="0">
                <a:latin typeface="Microsoft Sans Serif"/>
                <a:cs typeface="Microsoft Sans Serif"/>
              </a:rPr>
              <a:t>v</a:t>
            </a:r>
            <a:r>
              <a:rPr sz="2450" spc="-215" dirty="0">
                <a:latin typeface="Microsoft Sans Serif"/>
                <a:cs typeface="Microsoft Sans Serif"/>
              </a:rPr>
              <a:t> </a:t>
            </a:r>
            <a:r>
              <a:rPr sz="2450" spc="-445" dirty="0">
                <a:latin typeface="Microsoft Sans Serif"/>
                <a:cs typeface="Microsoft Sans Serif"/>
              </a:rPr>
              <a:t>=</a:t>
            </a:r>
            <a:r>
              <a:rPr sz="2450" spc="-170" dirty="0">
                <a:latin typeface="Microsoft Sans Serif"/>
                <a:cs typeface="Microsoft Sans Serif"/>
              </a:rPr>
              <a:t> </a:t>
            </a:r>
            <a:r>
              <a:rPr sz="2450" spc="-409" dirty="0">
                <a:latin typeface="Symbol"/>
                <a:cs typeface="Symbol"/>
              </a:rPr>
              <a:t></a:t>
            </a:r>
            <a:r>
              <a:rPr sz="2450" spc="-409" dirty="0">
                <a:latin typeface="Microsoft Sans Serif"/>
                <a:cs typeface="Microsoft Sans Serif"/>
              </a:rPr>
              <a:t>D.N</a:t>
            </a:r>
            <a:endParaRPr sz="2450">
              <a:latin typeface="Microsoft Sans Serif"/>
              <a:cs typeface="Microsoft Sans Serif"/>
            </a:endParaRPr>
          </a:p>
        </p:txBody>
      </p:sp>
      <p:pic>
        <p:nvPicPr>
          <p:cNvPr id="7" name="object 7"/>
          <p:cNvPicPr/>
          <p:nvPr/>
        </p:nvPicPr>
        <p:blipFill>
          <a:blip r:embed="rId2" cstate="print"/>
          <a:stretch>
            <a:fillRect/>
          </a:stretch>
        </p:blipFill>
        <p:spPr>
          <a:xfrm>
            <a:off x="1271597" y="3534354"/>
            <a:ext cx="6981416" cy="3323645"/>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39751"/>
            <a:ext cx="8478520" cy="574040"/>
          </a:xfrm>
          <a:prstGeom prst="rect">
            <a:avLst/>
          </a:prstGeom>
        </p:spPr>
        <p:txBody>
          <a:bodyPr vert="horz" wrap="square" lIns="0" tIns="12700" rIns="0" bIns="0" rtlCol="0">
            <a:spAutoFit/>
          </a:bodyPr>
          <a:lstStyle/>
          <a:p>
            <a:pPr marL="12700" marR="5080">
              <a:lnSpc>
                <a:spcPct val="100000"/>
              </a:lnSpc>
              <a:spcBef>
                <a:spcPts val="100"/>
              </a:spcBef>
              <a:tabLst>
                <a:tab pos="1535430" algn="l"/>
              </a:tabLst>
            </a:pPr>
            <a:r>
              <a:rPr sz="1800" u="none" dirty="0"/>
              <a:t>En</a:t>
            </a:r>
            <a:r>
              <a:rPr sz="1800" u="none" spc="-5" dirty="0"/>
              <a:t> </a:t>
            </a:r>
            <a:r>
              <a:rPr sz="1800" u="none" dirty="0"/>
              <a:t>el</a:t>
            </a:r>
            <a:r>
              <a:rPr sz="1800" u="none" spc="5" dirty="0"/>
              <a:t> </a:t>
            </a:r>
            <a:r>
              <a:rPr sz="1800" u="none" dirty="0"/>
              <a:t>esmerilado,</a:t>
            </a:r>
            <a:r>
              <a:rPr sz="1800" u="none" spc="30" dirty="0"/>
              <a:t> </a:t>
            </a:r>
            <a:r>
              <a:rPr sz="1800" u="none" dirty="0"/>
              <a:t>la</a:t>
            </a:r>
            <a:r>
              <a:rPr sz="1800" u="none" spc="-5" dirty="0"/>
              <a:t> </a:t>
            </a:r>
            <a:r>
              <a:rPr sz="1800" u="none" dirty="0"/>
              <a:t>energía</a:t>
            </a:r>
            <a:r>
              <a:rPr sz="1800" u="none" spc="10" dirty="0"/>
              <a:t> </a:t>
            </a:r>
            <a:r>
              <a:rPr sz="1800" u="none" dirty="0"/>
              <a:t>específica</a:t>
            </a:r>
            <a:r>
              <a:rPr sz="1800" u="none" spc="15" dirty="0"/>
              <a:t> </a:t>
            </a:r>
            <a:r>
              <a:rPr sz="1800" u="none" dirty="0"/>
              <a:t>es mucho</a:t>
            </a:r>
            <a:r>
              <a:rPr sz="1800" u="none" spc="10" dirty="0"/>
              <a:t> </a:t>
            </a:r>
            <a:r>
              <a:rPr sz="1800" u="none" dirty="0"/>
              <a:t>más grande</a:t>
            </a:r>
            <a:r>
              <a:rPr sz="1800" u="none" spc="15" dirty="0"/>
              <a:t> </a:t>
            </a:r>
            <a:r>
              <a:rPr sz="1800" u="none" dirty="0"/>
              <a:t>que</a:t>
            </a:r>
            <a:r>
              <a:rPr sz="1800" u="none" spc="10" dirty="0"/>
              <a:t> </a:t>
            </a:r>
            <a:r>
              <a:rPr sz="1800" u="none" dirty="0"/>
              <a:t>en</a:t>
            </a:r>
            <a:r>
              <a:rPr sz="1800" u="none" spc="-5" dirty="0"/>
              <a:t> </a:t>
            </a:r>
            <a:r>
              <a:rPr sz="1800" u="none" dirty="0"/>
              <a:t>el</a:t>
            </a:r>
            <a:r>
              <a:rPr sz="1800" u="none" spc="5" dirty="0"/>
              <a:t> </a:t>
            </a:r>
            <a:r>
              <a:rPr sz="1800" u="none" spc="-10" dirty="0"/>
              <a:t>maquinado convencional.</a:t>
            </a:r>
            <a:r>
              <a:rPr sz="1800" u="none" dirty="0"/>
              <a:t>	Hay</a:t>
            </a:r>
            <a:r>
              <a:rPr sz="1800" u="none" spc="-15" dirty="0"/>
              <a:t> </a:t>
            </a:r>
            <a:r>
              <a:rPr sz="1800" u="none" dirty="0"/>
              <a:t>varias razones</a:t>
            </a:r>
            <a:r>
              <a:rPr sz="1800" u="none" spc="5" dirty="0"/>
              <a:t> </a:t>
            </a:r>
            <a:r>
              <a:rPr sz="1800" u="none" dirty="0"/>
              <a:t>para</a:t>
            </a:r>
            <a:r>
              <a:rPr sz="1800" u="none" spc="5" dirty="0"/>
              <a:t> </a:t>
            </a:r>
            <a:r>
              <a:rPr sz="1800" u="none" spc="-20" dirty="0"/>
              <a:t>esto</a:t>
            </a:r>
            <a:endParaRPr sz="1800"/>
          </a:p>
        </p:txBody>
      </p:sp>
      <p:sp>
        <p:nvSpPr>
          <p:cNvPr id="3" name="object 3"/>
          <p:cNvSpPr txBox="1"/>
          <p:nvPr/>
        </p:nvSpPr>
        <p:spPr>
          <a:xfrm>
            <a:off x="78739" y="685926"/>
            <a:ext cx="8962390" cy="5056505"/>
          </a:xfrm>
          <a:prstGeom prst="rect">
            <a:avLst/>
          </a:prstGeom>
        </p:spPr>
        <p:txBody>
          <a:bodyPr vert="horz" wrap="square" lIns="0" tIns="13335" rIns="0" bIns="0" rtlCol="0">
            <a:spAutoFit/>
          </a:bodyPr>
          <a:lstStyle/>
          <a:p>
            <a:pPr marL="12700" marR="5080">
              <a:lnSpc>
                <a:spcPct val="100000"/>
              </a:lnSpc>
              <a:spcBef>
                <a:spcPts val="105"/>
              </a:spcBef>
            </a:pPr>
            <a:r>
              <a:rPr sz="1400" dirty="0">
                <a:latin typeface="Microsoft Sans Serif"/>
                <a:cs typeface="Microsoft Sans Serif"/>
              </a:rPr>
              <a:t>La</a:t>
            </a:r>
            <a:r>
              <a:rPr sz="1400" spc="-20" dirty="0">
                <a:latin typeface="Microsoft Sans Serif"/>
                <a:cs typeface="Microsoft Sans Serif"/>
              </a:rPr>
              <a:t> </a:t>
            </a:r>
            <a:r>
              <a:rPr sz="1400" dirty="0">
                <a:latin typeface="Microsoft Sans Serif"/>
                <a:cs typeface="Microsoft Sans Serif"/>
              </a:rPr>
              <a:t>primera</a:t>
            </a:r>
            <a:r>
              <a:rPr sz="1400" spc="-30" dirty="0">
                <a:latin typeface="Microsoft Sans Serif"/>
                <a:cs typeface="Microsoft Sans Serif"/>
              </a:rPr>
              <a:t> </a:t>
            </a:r>
            <a:r>
              <a:rPr sz="1400" dirty="0">
                <a:latin typeface="Microsoft Sans Serif"/>
                <a:cs typeface="Microsoft Sans Serif"/>
              </a:rPr>
              <a:t>es el</a:t>
            </a:r>
            <a:r>
              <a:rPr sz="1400" spc="-5" dirty="0">
                <a:latin typeface="Microsoft Sans Serif"/>
                <a:cs typeface="Microsoft Sans Serif"/>
              </a:rPr>
              <a:t> </a:t>
            </a:r>
            <a:r>
              <a:rPr sz="1400" dirty="0">
                <a:latin typeface="Microsoft Sans Serif"/>
                <a:cs typeface="Microsoft Sans Serif"/>
              </a:rPr>
              <a:t>efecto</a:t>
            </a:r>
            <a:r>
              <a:rPr sz="1400" spc="-45" dirty="0">
                <a:latin typeface="Microsoft Sans Serif"/>
                <a:cs typeface="Microsoft Sans Serif"/>
              </a:rPr>
              <a:t> </a:t>
            </a:r>
            <a:r>
              <a:rPr sz="1400" dirty="0">
                <a:latin typeface="Microsoft Sans Serif"/>
                <a:cs typeface="Microsoft Sans Serif"/>
              </a:rPr>
              <a:t>del</a:t>
            </a:r>
            <a:r>
              <a:rPr sz="1400" spc="-20" dirty="0">
                <a:latin typeface="Microsoft Sans Serif"/>
                <a:cs typeface="Microsoft Sans Serif"/>
              </a:rPr>
              <a:t> </a:t>
            </a:r>
            <a:r>
              <a:rPr sz="1400" dirty="0">
                <a:latin typeface="Microsoft Sans Serif"/>
                <a:cs typeface="Microsoft Sans Serif"/>
              </a:rPr>
              <a:t>tamaño</a:t>
            </a:r>
            <a:r>
              <a:rPr sz="1400" spc="-30" dirty="0">
                <a:latin typeface="Microsoft Sans Serif"/>
                <a:cs typeface="Microsoft Sans Serif"/>
              </a:rPr>
              <a:t> </a:t>
            </a:r>
            <a:r>
              <a:rPr sz="1400" dirty="0">
                <a:latin typeface="Microsoft Sans Serif"/>
                <a:cs typeface="Microsoft Sans Serif"/>
              </a:rPr>
              <a:t>en</a:t>
            </a:r>
            <a:r>
              <a:rPr sz="1400" spc="-20" dirty="0">
                <a:latin typeface="Microsoft Sans Serif"/>
                <a:cs typeface="Microsoft Sans Serif"/>
              </a:rPr>
              <a:t> </a:t>
            </a:r>
            <a:r>
              <a:rPr sz="1400" dirty="0">
                <a:latin typeface="Microsoft Sans Serif"/>
                <a:cs typeface="Microsoft Sans Serif"/>
              </a:rPr>
              <a:t>maquinado.</a:t>
            </a:r>
            <a:r>
              <a:rPr sz="1400" spc="-35" dirty="0">
                <a:latin typeface="Microsoft Sans Serif"/>
                <a:cs typeface="Microsoft Sans Serif"/>
              </a:rPr>
              <a:t> </a:t>
            </a:r>
            <a:r>
              <a:rPr sz="1400" dirty="0">
                <a:latin typeface="Microsoft Sans Serif"/>
                <a:cs typeface="Microsoft Sans Serif"/>
              </a:rPr>
              <a:t>Como</a:t>
            </a:r>
            <a:r>
              <a:rPr sz="1400" spc="-5" dirty="0">
                <a:latin typeface="Microsoft Sans Serif"/>
                <a:cs typeface="Microsoft Sans Serif"/>
              </a:rPr>
              <a:t> </a:t>
            </a:r>
            <a:r>
              <a:rPr sz="1400" dirty="0">
                <a:latin typeface="Microsoft Sans Serif"/>
                <a:cs typeface="Microsoft Sans Serif"/>
              </a:rPr>
              <a:t>se</a:t>
            </a:r>
            <a:r>
              <a:rPr sz="1400" spc="-15" dirty="0">
                <a:latin typeface="Microsoft Sans Serif"/>
                <a:cs typeface="Microsoft Sans Serif"/>
              </a:rPr>
              <a:t> </a:t>
            </a:r>
            <a:r>
              <a:rPr sz="1400" dirty="0">
                <a:latin typeface="Microsoft Sans Serif"/>
                <a:cs typeface="Microsoft Sans Serif"/>
              </a:rPr>
              <a:t>analizó</a:t>
            </a:r>
            <a:r>
              <a:rPr sz="1400" spc="-30" dirty="0">
                <a:latin typeface="Microsoft Sans Serif"/>
                <a:cs typeface="Microsoft Sans Serif"/>
              </a:rPr>
              <a:t> </a:t>
            </a:r>
            <a:r>
              <a:rPr sz="1400" dirty="0">
                <a:latin typeface="Microsoft Sans Serif"/>
                <a:cs typeface="Microsoft Sans Serif"/>
              </a:rPr>
              <a:t>previamente,</a:t>
            </a:r>
            <a:r>
              <a:rPr sz="1400" spc="-35"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espesor</a:t>
            </a:r>
            <a:r>
              <a:rPr sz="1400" spc="-40"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la</a:t>
            </a:r>
            <a:r>
              <a:rPr sz="1400" spc="-5" dirty="0">
                <a:latin typeface="Microsoft Sans Serif"/>
                <a:cs typeface="Microsoft Sans Serif"/>
              </a:rPr>
              <a:t> </a:t>
            </a:r>
            <a:r>
              <a:rPr sz="1400" dirty="0">
                <a:latin typeface="Microsoft Sans Serif"/>
                <a:cs typeface="Microsoft Sans Serif"/>
              </a:rPr>
              <a:t>viruta</a:t>
            </a:r>
            <a:r>
              <a:rPr sz="1400" spc="-5" dirty="0">
                <a:latin typeface="Microsoft Sans Serif"/>
                <a:cs typeface="Microsoft Sans Serif"/>
              </a:rPr>
              <a:t> </a:t>
            </a:r>
            <a:r>
              <a:rPr sz="1400" dirty="0">
                <a:latin typeface="Microsoft Sans Serif"/>
                <a:cs typeface="Microsoft Sans Serif"/>
              </a:rPr>
              <a:t>en</a:t>
            </a:r>
            <a:r>
              <a:rPr sz="1400" spc="-20" dirty="0">
                <a:latin typeface="Microsoft Sans Serif"/>
                <a:cs typeface="Microsoft Sans Serif"/>
              </a:rPr>
              <a:t> </a:t>
            </a:r>
            <a:r>
              <a:rPr sz="1400" spc="-25" dirty="0">
                <a:latin typeface="Microsoft Sans Serif"/>
                <a:cs typeface="Microsoft Sans Serif"/>
              </a:rPr>
              <a:t>el </a:t>
            </a:r>
            <a:r>
              <a:rPr sz="1400" dirty="0">
                <a:latin typeface="Microsoft Sans Serif"/>
                <a:cs typeface="Microsoft Sans Serif"/>
              </a:rPr>
              <a:t>esmerilado</a:t>
            </a:r>
            <a:r>
              <a:rPr sz="1400" spc="-50" dirty="0">
                <a:latin typeface="Microsoft Sans Serif"/>
                <a:cs typeface="Microsoft Sans Serif"/>
              </a:rPr>
              <a:t> </a:t>
            </a:r>
            <a:r>
              <a:rPr sz="1400" dirty="0">
                <a:latin typeface="Microsoft Sans Serif"/>
                <a:cs typeface="Microsoft Sans Serif"/>
              </a:rPr>
              <a:t>es</a:t>
            </a:r>
            <a:r>
              <a:rPr sz="1400" spc="-15" dirty="0">
                <a:latin typeface="Microsoft Sans Serif"/>
                <a:cs typeface="Microsoft Sans Serif"/>
              </a:rPr>
              <a:t> </a:t>
            </a:r>
            <a:r>
              <a:rPr sz="1400" dirty="0">
                <a:latin typeface="Microsoft Sans Serif"/>
                <a:cs typeface="Microsoft Sans Serif"/>
              </a:rPr>
              <a:t>mucho</a:t>
            </a:r>
            <a:r>
              <a:rPr sz="1400" spc="-25" dirty="0">
                <a:latin typeface="Microsoft Sans Serif"/>
                <a:cs typeface="Microsoft Sans Serif"/>
              </a:rPr>
              <a:t> </a:t>
            </a:r>
            <a:r>
              <a:rPr sz="1400" dirty="0">
                <a:latin typeface="Microsoft Sans Serif"/>
                <a:cs typeface="Microsoft Sans Serif"/>
              </a:rPr>
              <a:t>más</a:t>
            </a:r>
            <a:r>
              <a:rPr sz="1400" spc="-20" dirty="0">
                <a:latin typeface="Microsoft Sans Serif"/>
                <a:cs typeface="Microsoft Sans Serif"/>
              </a:rPr>
              <a:t> </a:t>
            </a:r>
            <a:r>
              <a:rPr sz="1400" dirty="0">
                <a:latin typeface="Microsoft Sans Serif"/>
                <a:cs typeface="Microsoft Sans Serif"/>
              </a:rPr>
              <a:t>pequeño</a:t>
            </a:r>
            <a:r>
              <a:rPr sz="1400" spc="-45" dirty="0">
                <a:latin typeface="Microsoft Sans Serif"/>
                <a:cs typeface="Microsoft Sans Serif"/>
              </a:rPr>
              <a:t> </a:t>
            </a:r>
            <a:r>
              <a:rPr sz="1400" dirty="0">
                <a:latin typeface="Microsoft Sans Serif"/>
                <a:cs typeface="Microsoft Sans Serif"/>
              </a:rPr>
              <a:t>que</a:t>
            </a:r>
            <a:r>
              <a:rPr sz="1400" spc="-25" dirty="0">
                <a:latin typeface="Microsoft Sans Serif"/>
                <a:cs typeface="Microsoft Sans Serif"/>
              </a:rPr>
              <a:t> </a:t>
            </a:r>
            <a:r>
              <a:rPr sz="1400" dirty="0">
                <a:latin typeface="Microsoft Sans Serif"/>
                <a:cs typeface="Microsoft Sans Serif"/>
              </a:rPr>
              <a:t>para</a:t>
            </a:r>
            <a:r>
              <a:rPr sz="1400" spc="-20" dirty="0">
                <a:latin typeface="Microsoft Sans Serif"/>
                <a:cs typeface="Microsoft Sans Serif"/>
              </a:rPr>
              <a:t> </a:t>
            </a:r>
            <a:r>
              <a:rPr sz="1400" dirty="0">
                <a:latin typeface="Microsoft Sans Serif"/>
                <a:cs typeface="Microsoft Sans Serif"/>
              </a:rPr>
              <a:t>otras</a:t>
            </a:r>
            <a:r>
              <a:rPr sz="1400" spc="-40" dirty="0">
                <a:latin typeface="Microsoft Sans Serif"/>
                <a:cs typeface="Microsoft Sans Serif"/>
              </a:rPr>
              <a:t> </a:t>
            </a:r>
            <a:r>
              <a:rPr sz="1400" dirty="0">
                <a:latin typeface="Microsoft Sans Serif"/>
                <a:cs typeface="Microsoft Sans Serif"/>
              </a:rPr>
              <a:t>operaciones</a:t>
            </a:r>
            <a:r>
              <a:rPr sz="1400" spc="-35" dirty="0">
                <a:latin typeface="Microsoft Sans Serif"/>
                <a:cs typeface="Microsoft Sans Serif"/>
              </a:rPr>
              <a:t> </a:t>
            </a:r>
            <a:r>
              <a:rPr sz="1400" dirty="0">
                <a:latin typeface="Microsoft Sans Serif"/>
                <a:cs typeface="Microsoft Sans Serif"/>
              </a:rPr>
              <a:t>de</a:t>
            </a:r>
            <a:r>
              <a:rPr sz="1400" spc="-25" dirty="0">
                <a:latin typeface="Microsoft Sans Serif"/>
                <a:cs typeface="Microsoft Sans Serif"/>
              </a:rPr>
              <a:t> </a:t>
            </a:r>
            <a:r>
              <a:rPr sz="1400" dirty="0">
                <a:latin typeface="Microsoft Sans Serif"/>
                <a:cs typeface="Microsoft Sans Serif"/>
              </a:rPr>
              <a:t>maquinado</a:t>
            </a:r>
            <a:r>
              <a:rPr sz="1400" spc="-35" dirty="0">
                <a:latin typeface="Microsoft Sans Serif"/>
                <a:cs typeface="Microsoft Sans Serif"/>
              </a:rPr>
              <a:t> </a:t>
            </a:r>
            <a:r>
              <a:rPr sz="1400" dirty="0">
                <a:latin typeface="Microsoft Sans Serif"/>
                <a:cs typeface="Microsoft Sans Serif"/>
              </a:rPr>
              <a:t>como</a:t>
            </a:r>
            <a:r>
              <a:rPr sz="1400" spc="-35"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fresado.</a:t>
            </a:r>
            <a:r>
              <a:rPr sz="1400" spc="-55"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acuerdo</a:t>
            </a:r>
            <a:r>
              <a:rPr sz="1400" spc="-50" dirty="0">
                <a:latin typeface="Microsoft Sans Serif"/>
                <a:cs typeface="Microsoft Sans Serif"/>
              </a:rPr>
              <a:t> a</a:t>
            </a:r>
            <a:r>
              <a:rPr sz="1400" spc="500" dirty="0">
                <a:latin typeface="Microsoft Sans Serif"/>
                <a:cs typeface="Microsoft Sans Serif"/>
              </a:rPr>
              <a:t> </a:t>
            </a:r>
            <a:r>
              <a:rPr sz="1400" dirty="0">
                <a:latin typeface="Microsoft Sans Serif"/>
                <a:cs typeface="Microsoft Sans Serif"/>
              </a:rPr>
              <a:t>este</a:t>
            </a:r>
            <a:r>
              <a:rPr sz="1400" spc="-35" dirty="0">
                <a:latin typeface="Microsoft Sans Serif"/>
                <a:cs typeface="Microsoft Sans Serif"/>
              </a:rPr>
              <a:t> </a:t>
            </a:r>
            <a:r>
              <a:rPr sz="1400" dirty="0">
                <a:latin typeface="Microsoft Sans Serif"/>
                <a:cs typeface="Microsoft Sans Serif"/>
              </a:rPr>
              <a:t>efecto</a:t>
            </a:r>
            <a:r>
              <a:rPr sz="1400" spc="-45"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tamaño,</a:t>
            </a:r>
            <a:r>
              <a:rPr sz="1400" spc="-25" dirty="0">
                <a:latin typeface="Microsoft Sans Serif"/>
                <a:cs typeface="Microsoft Sans Serif"/>
              </a:rPr>
              <a:t> </a:t>
            </a:r>
            <a:r>
              <a:rPr sz="1400" dirty="0">
                <a:latin typeface="Microsoft Sans Serif"/>
                <a:cs typeface="Microsoft Sans Serif"/>
              </a:rPr>
              <a:t>los</a:t>
            </a:r>
            <a:r>
              <a:rPr sz="1400" spc="-15" dirty="0">
                <a:latin typeface="Microsoft Sans Serif"/>
                <a:cs typeface="Microsoft Sans Serif"/>
              </a:rPr>
              <a:t> </a:t>
            </a:r>
            <a:r>
              <a:rPr sz="1400" dirty="0">
                <a:latin typeface="Microsoft Sans Serif"/>
                <a:cs typeface="Microsoft Sans Serif"/>
              </a:rPr>
              <a:t>tamaños</a:t>
            </a:r>
            <a:r>
              <a:rPr sz="1400" spc="-40" dirty="0">
                <a:latin typeface="Microsoft Sans Serif"/>
                <a:cs typeface="Microsoft Sans Serif"/>
              </a:rPr>
              <a:t> </a:t>
            </a:r>
            <a:r>
              <a:rPr sz="1400" dirty="0">
                <a:latin typeface="Microsoft Sans Serif"/>
                <a:cs typeface="Microsoft Sans Serif"/>
              </a:rPr>
              <a:t>más</a:t>
            </a:r>
            <a:r>
              <a:rPr sz="1400" spc="-20" dirty="0">
                <a:latin typeface="Microsoft Sans Serif"/>
                <a:cs typeface="Microsoft Sans Serif"/>
              </a:rPr>
              <a:t> </a:t>
            </a:r>
            <a:r>
              <a:rPr sz="1400" dirty="0">
                <a:latin typeface="Microsoft Sans Serif"/>
                <a:cs typeface="Microsoft Sans Serif"/>
              </a:rPr>
              <a:t>pequeños</a:t>
            </a:r>
            <a:r>
              <a:rPr sz="1400" spc="-40"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viruta</a:t>
            </a:r>
            <a:r>
              <a:rPr sz="1400" spc="-5" dirty="0">
                <a:latin typeface="Microsoft Sans Serif"/>
                <a:cs typeface="Microsoft Sans Serif"/>
              </a:rPr>
              <a:t> </a:t>
            </a:r>
            <a:r>
              <a:rPr sz="1400" dirty="0">
                <a:latin typeface="Microsoft Sans Serif"/>
                <a:cs typeface="Microsoft Sans Serif"/>
              </a:rPr>
              <a:t>en</a:t>
            </a:r>
            <a:r>
              <a:rPr sz="1400" spc="-25" dirty="0">
                <a:latin typeface="Microsoft Sans Serif"/>
                <a:cs typeface="Microsoft Sans Serif"/>
              </a:rPr>
              <a:t> </a:t>
            </a:r>
            <a:r>
              <a:rPr sz="1400" dirty="0">
                <a:latin typeface="Microsoft Sans Serif"/>
                <a:cs typeface="Microsoft Sans Serif"/>
              </a:rPr>
              <a:t>el</a:t>
            </a:r>
            <a:r>
              <a:rPr sz="1400" spc="-10" dirty="0">
                <a:latin typeface="Microsoft Sans Serif"/>
                <a:cs typeface="Microsoft Sans Serif"/>
              </a:rPr>
              <a:t> </a:t>
            </a:r>
            <a:r>
              <a:rPr sz="1400" dirty="0">
                <a:latin typeface="Microsoft Sans Serif"/>
                <a:cs typeface="Microsoft Sans Serif"/>
              </a:rPr>
              <a:t>esmerilado</a:t>
            </a:r>
            <a:r>
              <a:rPr sz="1400" spc="-45" dirty="0">
                <a:latin typeface="Microsoft Sans Serif"/>
                <a:cs typeface="Microsoft Sans Serif"/>
              </a:rPr>
              <a:t> </a:t>
            </a:r>
            <a:r>
              <a:rPr sz="1400" dirty="0">
                <a:latin typeface="Microsoft Sans Serif"/>
                <a:cs typeface="Microsoft Sans Serif"/>
              </a:rPr>
              <a:t>ocasionan</a:t>
            </a:r>
            <a:r>
              <a:rPr sz="1400" spc="-45" dirty="0">
                <a:latin typeface="Microsoft Sans Serif"/>
                <a:cs typeface="Microsoft Sans Serif"/>
              </a:rPr>
              <a:t> </a:t>
            </a:r>
            <a:r>
              <a:rPr sz="1400" dirty="0">
                <a:latin typeface="Microsoft Sans Serif"/>
                <a:cs typeface="Microsoft Sans Serif"/>
              </a:rPr>
              <a:t>que</a:t>
            </a:r>
            <a:r>
              <a:rPr sz="1400" spc="-20" dirty="0">
                <a:latin typeface="Microsoft Sans Serif"/>
                <a:cs typeface="Microsoft Sans Serif"/>
              </a:rPr>
              <a:t> </a:t>
            </a:r>
            <a:r>
              <a:rPr sz="1400" dirty="0">
                <a:latin typeface="Microsoft Sans Serif"/>
                <a:cs typeface="Microsoft Sans Serif"/>
              </a:rPr>
              <a:t>la</a:t>
            </a:r>
            <a:r>
              <a:rPr sz="1400" spc="-15" dirty="0">
                <a:latin typeface="Microsoft Sans Serif"/>
                <a:cs typeface="Microsoft Sans Serif"/>
              </a:rPr>
              <a:t> </a:t>
            </a:r>
            <a:r>
              <a:rPr sz="1400" dirty="0">
                <a:latin typeface="Microsoft Sans Serif"/>
                <a:cs typeface="Microsoft Sans Serif"/>
              </a:rPr>
              <a:t>energía</a:t>
            </a:r>
            <a:r>
              <a:rPr sz="1400" spc="-40" dirty="0">
                <a:latin typeface="Microsoft Sans Serif"/>
                <a:cs typeface="Microsoft Sans Serif"/>
              </a:rPr>
              <a:t> </a:t>
            </a:r>
            <a:r>
              <a:rPr sz="1400" spc="-10" dirty="0">
                <a:latin typeface="Microsoft Sans Serif"/>
                <a:cs typeface="Microsoft Sans Serif"/>
              </a:rPr>
              <a:t>requerida </a:t>
            </a:r>
            <a:r>
              <a:rPr sz="1400" dirty="0">
                <a:latin typeface="Microsoft Sans Serif"/>
                <a:cs typeface="Microsoft Sans Serif"/>
              </a:rPr>
              <a:t>para</a:t>
            </a:r>
            <a:r>
              <a:rPr sz="1400" spc="-15" dirty="0">
                <a:latin typeface="Microsoft Sans Serif"/>
                <a:cs typeface="Microsoft Sans Serif"/>
              </a:rPr>
              <a:t> </a:t>
            </a:r>
            <a:r>
              <a:rPr sz="1400" dirty="0">
                <a:latin typeface="Microsoft Sans Serif"/>
                <a:cs typeface="Microsoft Sans Serif"/>
              </a:rPr>
              <a:t>remover</a:t>
            </a:r>
            <a:r>
              <a:rPr sz="1400" spc="-10" dirty="0">
                <a:latin typeface="Microsoft Sans Serif"/>
                <a:cs typeface="Microsoft Sans Serif"/>
              </a:rPr>
              <a:t> </a:t>
            </a:r>
            <a:r>
              <a:rPr sz="1400" dirty="0">
                <a:latin typeface="Microsoft Sans Serif"/>
                <a:cs typeface="Microsoft Sans Serif"/>
              </a:rPr>
              <a:t>cada</a:t>
            </a:r>
            <a:r>
              <a:rPr sz="1400" spc="-25" dirty="0">
                <a:latin typeface="Microsoft Sans Serif"/>
                <a:cs typeface="Microsoft Sans Serif"/>
              </a:rPr>
              <a:t> </a:t>
            </a:r>
            <a:r>
              <a:rPr sz="1400" dirty="0">
                <a:latin typeface="Microsoft Sans Serif"/>
                <a:cs typeface="Microsoft Sans Serif"/>
              </a:rPr>
              <a:t>unidad</a:t>
            </a:r>
            <a:r>
              <a:rPr sz="1400" spc="-15" dirty="0">
                <a:latin typeface="Microsoft Sans Serif"/>
                <a:cs typeface="Microsoft Sans Serif"/>
              </a:rPr>
              <a:t> </a:t>
            </a:r>
            <a:r>
              <a:rPr sz="1400" dirty="0">
                <a:latin typeface="Microsoft Sans Serif"/>
                <a:cs typeface="Microsoft Sans Serif"/>
              </a:rPr>
              <a:t>de</a:t>
            </a:r>
            <a:r>
              <a:rPr sz="1400" spc="-15" dirty="0">
                <a:latin typeface="Microsoft Sans Serif"/>
                <a:cs typeface="Microsoft Sans Serif"/>
              </a:rPr>
              <a:t> </a:t>
            </a:r>
            <a:r>
              <a:rPr sz="1400" dirty="0">
                <a:latin typeface="Microsoft Sans Serif"/>
                <a:cs typeface="Microsoft Sans Serif"/>
              </a:rPr>
              <a:t>volumen de</a:t>
            </a:r>
            <a:r>
              <a:rPr sz="1400" spc="-15" dirty="0">
                <a:latin typeface="Microsoft Sans Serif"/>
                <a:cs typeface="Microsoft Sans Serif"/>
              </a:rPr>
              <a:t> </a:t>
            </a:r>
            <a:r>
              <a:rPr sz="1400" dirty="0">
                <a:latin typeface="Microsoft Sans Serif"/>
                <a:cs typeface="Microsoft Sans Serif"/>
              </a:rPr>
              <a:t>material</a:t>
            </a:r>
            <a:r>
              <a:rPr sz="1400" spc="-25" dirty="0">
                <a:latin typeface="Microsoft Sans Serif"/>
                <a:cs typeface="Microsoft Sans Serif"/>
              </a:rPr>
              <a:t> </a:t>
            </a:r>
            <a:r>
              <a:rPr sz="1400" dirty="0">
                <a:latin typeface="Microsoft Sans Serif"/>
                <a:cs typeface="Microsoft Sans Serif"/>
              </a:rPr>
              <a:t>sea</a:t>
            </a:r>
            <a:r>
              <a:rPr sz="1400" spc="-15" dirty="0">
                <a:latin typeface="Microsoft Sans Serif"/>
                <a:cs typeface="Microsoft Sans Serif"/>
              </a:rPr>
              <a:t> </a:t>
            </a:r>
            <a:r>
              <a:rPr sz="1400" spc="-10" dirty="0">
                <a:latin typeface="Microsoft Sans Serif"/>
                <a:cs typeface="Microsoft Sans Serif"/>
              </a:rPr>
              <a:t>aproximadamente</a:t>
            </a:r>
            <a:r>
              <a:rPr sz="1400" spc="-45" dirty="0">
                <a:latin typeface="Microsoft Sans Serif"/>
                <a:cs typeface="Microsoft Sans Serif"/>
              </a:rPr>
              <a:t> </a:t>
            </a:r>
            <a:r>
              <a:rPr sz="1400" dirty="0">
                <a:latin typeface="Microsoft Sans Serif"/>
                <a:cs typeface="Microsoft Sans Serif"/>
              </a:rPr>
              <a:t>diez</a:t>
            </a:r>
            <a:r>
              <a:rPr sz="1400" spc="-10" dirty="0">
                <a:latin typeface="Microsoft Sans Serif"/>
                <a:cs typeface="Microsoft Sans Serif"/>
              </a:rPr>
              <a:t> </a:t>
            </a:r>
            <a:r>
              <a:rPr sz="1400" dirty="0">
                <a:latin typeface="Microsoft Sans Serif"/>
                <a:cs typeface="Microsoft Sans Serif"/>
              </a:rPr>
              <a:t>veces</a:t>
            </a:r>
            <a:r>
              <a:rPr sz="1400" spc="5" dirty="0">
                <a:latin typeface="Microsoft Sans Serif"/>
                <a:cs typeface="Microsoft Sans Serif"/>
              </a:rPr>
              <a:t> </a:t>
            </a:r>
            <a:r>
              <a:rPr sz="1400" dirty="0">
                <a:latin typeface="Microsoft Sans Serif"/>
                <a:cs typeface="Microsoft Sans Serif"/>
              </a:rPr>
              <a:t>más</a:t>
            </a:r>
            <a:r>
              <a:rPr sz="1400" spc="-10" dirty="0">
                <a:latin typeface="Microsoft Sans Serif"/>
                <a:cs typeface="Microsoft Sans Serif"/>
              </a:rPr>
              <a:t> </a:t>
            </a:r>
            <a:r>
              <a:rPr sz="1400" dirty="0">
                <a:latin typeface="Microsoft Sans Serif"/>
                <a:cs typeface="Microsoft Sans Serif"/>
              </a:rPr>
              <a:t>alta</a:t>
            </a:r>
            <a:r>
              <a:rPr sz="1400" spc="-10" dirty="0">
                <a:latin typeface="Microsoft Sans Serif"/>
                <a:cs typeface="Microsoft Sans Serif"/>
              </a:rPr>
              <a:t> </a:t>
            </a:r>
            <a:r>
              <a:rPr sz="1400" dirty="0">
                <a:latin typeface="Microsoft Sans Serif"/>
                <a:cs typeface="Microsoft Sans Serif"/>
              </a:rPr>
              <a:t>que</a:t>
            </a:r>
            <a:r>
              <a:rPr sz="1400" spc="-15" dirty="0">
                <a:latin typeface="Microsoft Sans Serif"/>
                <a:cs typeface="Microsoft Sans Serif"/>
              </a:rPr>
              <a:t> </a:t>
            </a:r>
            <a:r>
              <a:rPr sz="1400" dirty="0">
                <a:latin typeface="Microsoft Sans Serif"/>
                <a:cs typeface="Microsoft Sans Serif"/>
              </a:rPr>
              <a:t>en</a:t>
            </a:r>
            <a:r>
              <a:rPr sz="1400" spc="-15" dirty="0">
                <a:latin typeface="Microsoft Sans Serif"/>
                <a:cs typeface="Microsoft Sans Serif"/>
              </a:rPr>
              <a:t> </a:t>
            </a:r>
            <a:r>
              <a:rPr sz="1400" spc="-25" dirty="0">
                <a:latin typeface="Microsoft Sans Serif"/>
                <a:cs typeface="Microsoft Sans Serif"/>
              </a:rPr>
              <a:t>el </a:t>
            </a:r>
            <a:r>
              <a:rPr sz="1400" dirty="0">
                <a:latin typeface="Microsoft Sans Serif"/>
                <a:cs typeface="Microsoft Sans Serif"/>
              </a:rPr>
              <a:t>maquinado</a:t>
            </a:r>
            <a:r>
              <a:rPr sz="1400" spc="-75" dirty="0">
                <a:latin typeface="Microsoft Sans Serif"/>
                <a:cs typeface="Microsoft Sans Serif"/>
              </a:rPr>
              <a:t> </a:t>
            </a:r>
            <a:r>
              <a:rPr sz="1400" spc="-10" dirty="0">
                <a:latin typeface="Microsoft Sans Serif"/>
                <a:cs typeface="Microsoft Sans Serif"/>
              </a:rPr>
              <a:t>convencional.</a:t>
            </a:r>
            <a:endParaRPr sz="1400">
              <a:latin typeface="Microsoft Sans Serif"/>
              <a:cs typeface="Microsoft Sans Serif"/>
            </a:endParaRPr>
          </a:p>
          <a:p>
            <a:pPr marL="12700" marR="137160">
              <a:lnSpc>
                <a:spcPct val="100000"/>
              </a:lnSpc>
              <a:spcBef>
                <a:spcPts val="960"/>
              </a:spcBef>
            </a:pPr>
            <a:r>
              <a:rPr sz="1400" dirty="0">
                <a:latin typeface="Microsoft Sans Serif"/>
                <a:cs typeface="Microsoft Sans Serif"/>
              </a:rPr>
              <a:t>Segundo,</a:t>
            </a:r>
            <a:r>
              <a:rPr sz="1400" spc="-45" dirty="0">
                <a:latin typeface="Microsoft Sans Serif"/>
                <a:cs typeface="Microsoft Sans Serif"/>
              </a:rPr>
              <a:t> </a:t>
            </a:r>
            <a:r>
              <a:rPr sz="1400" dirty="0">
                <a:latin typeface="Microsoft Sans Serif"/>
                <a:cs typeface="Microsoft Sans Serif"/>
              </a:rPr>
              <a:t>los</a:t>
            </a:r>
            <a:r>
              <a:rPr sz="1400" spc="-20" dirty="0">
                <a:latin typeface="Microsoft Sans Serif"/>
                <a:cs typeface="Microsoft Sans Serif"/>
              </a:rPr>
              <a:t> </a:t>
            </a:r>
            <a:r>
              <a:rPr sz="1400" dirty="0">
                <a:latin typeface="Microsoft Sans Serif"/>
                <a:cs typeface="Microsoft Sans Serif"/>
              </a:rPr>
              <a:t>granos</a:t>
            </a:r>
            <a:r>
              <a:rPr sz="1400" spc="-30" dirty="0">
                <a:latin typeface="Microsoft Sans Serif"/>
                <a:cs typeface="Microsoft Sans Serif"/>
              </a:rPr>
              <a:t> </a:t>
            </a:r>
            <a:r>
              <a:rPr sz="1400" spc="-10" dirty="0">
                <a:latin typeface="Microsoft Sans Serif"/>
                <a:cs typeface="Microsoft Sans Serif"/>
              </a:rPr>
              <a:t>individuales</a:t>
            </a:r>
            <a:r>
              <a:rPr sz="1400" spc="-15" dirty="0">
                <a:latin typeface="Microsoft Sans Serif"/>
                <a:cs typeface="Microsoft Sans Serif"/>
              </a:rPr>
              <a:t> </a:t>
            </a:r>
            <a:r>
              <a:rPr sz="1400" dirty="0">
                <a:latin typeface="Microsoft Sans Serif"/>
                <a:cs typeface="Microsoft Sans Serif"/>
              </a:rPr>
              <a:t>en</a:t>
            </a:r>
            <a:r>
              <a:rPr sz="1400" spc="-25" dirty="0">
                <a:latin typeface="Microsoft Sans Serif"/>
                <a:cs typeface="Microsoft Sans Serif"/>
              </a:rPr>
              <a:t> </a:t>
            </a:r>
            <a:r>
              <a:rPr sz="1400" dirty="0">
                <a:latin typeface="Microsoft Sans Serif"/>
                <a:cs typeface="Microsoft Sans Serif"/>
              </a:rPr>
              <a:t>una</a:t>
            </a:r>
            <a:r>
              <a:rPr sz="1400" spc="-25" dirty="0">
                <a:latin typeface="Microsoft Sans Serif"/>
                <a:cs typeface="Microsoft Sans Serif"/>
              </a:rPr>
              <a:t> </a:t>
            </a:r>
            <a:r>
              <a:rPr sz="1400" dirty="0">
                <a:latin typeface="Microsoft Sans Serif"/>
                <a:cs typeface="Microsoft Sans Serif"/>
              </a:rPr>
              <a:t>rueda</a:t>
            </a:r>
            <a:r>
              <a:rPr sz="1400" spc="-35"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esmeril</a:t>
            </a:r>
            <a:r>
              <a:rPr sz="1400" spc="-35" dirty="0">
                <a:latin typeface="Microsoft Sans Serif"/>
                <a:cs typeface="Microsoft Sans Serif"/>
              </a:rPr>
              <a:t> </a:t>
            </a:r>
            <a:r>
              <a:rPr sz="1400" dirty="0">
                <a:latin typeface="Microsoft Sans Serif"/>
                <a:cs typeface="Microsoft Sans Serif"/>
              </a:rPr>
              <a:t>tienen</a:t>
            </a:r>
            <a:r>
              <a:rPr sz="1400" spc="-35" dirty="0">
                <a:latin typeface="Microsoft Sans Serif"/>
                <a:cs typeface="Microsoft Sans Serif"/>
              </a:rPr>
              <a:t> </a:t>
            </a:r>
            <a:r>
              <a:rPr sz="1400" dirty="0">
                <a:latin typeface="Microsoft Sans Serif"/>
                <a:cs typeface="Microsoft Sans Serif"/>
              </a:rPr>
              <a:t>ángulos</a:t>
            </a:r>
            <a:r>
              <a:rPr sz="1400" spc="-25" dirty="0">
                <a:latin typeface="Microsoft Sans Serif"/>
                <a:cs typeface="Microsoft Sans Serif"/>
              </a:rPr>
              <a:t> </a:t>
            </a:r>
            <a:r>
              <a:rPr sz="1400" dirty="0">
                <a:latin typeface="Microsoft Sans Serif"/>
                <a:cs typeface="Microsoft Sans Serif"/>
              </a:rPr>
              <a:t>de</a:t>
            </a:r>
            <a:r>
              <a:rPr sz="1400" spc="-25" dirty="0">
                <a:latin typeface="Microsoft Sans Serif"/>
                <a:cs typeface="Microsoft Sans Serif"/>
              </a:rPr>
              <a:t> </a:t>
            </a:r>
            <a:r>
              <a:rPr sz="1400" spc="-10" dirty="0">
                <a:latin typeface="Microsoft Sans Serif"/>
                <a:cs typeface="Microsoft Sans Serif"/>
              </a:rPr>
              <a:t>inclinación</a:t>
            </a:r>
            <a:r>
              <a:rPr sz="1400" spc="-45" dirty="0">
                <a:latin typeface="Microsoft Sans Serif"/>
                <a:cs typeface="Microsoft Sans Serif"/>
              </a:rPr>
              <a:t> </a:t>
            </a:r>
            <a:r>
              <a:rPr sz="1400" spc="-10" dirty="0">
                <a:latin typeface="Microsoft Sans Serif"/>
                <a:cs typeface="Microsoft Sans Serif"/>
              </a:rPr>
              <a:t>extremadamente </a:t>
            </a:r>
            <a:r>
              <a:rPr sz="1400" dirty="0">
                <a:latin typeface="Microsoft Sans Serif"/>
                <a:cs typeface="Microsoft Sans Serif"/>
              </a:rPr>
              <a:t>negativos.</a:t>
            </a:r>
            <a:r>
              <a:rPr sz="1400" spc="-35" dirty="0">
                <a:latin typeface="Microsoft Sans Serif"/>
                <a:cs typeface="Microsoft Sans Serif"/>
              </a:rPr>
              <a:t> </a:t>
            </a:r>
            <a:r>
              <a:rPr sz="1400" dirty="0">
                <a:latin typeface="Microsoft Sans Serif"/>
                <a:cs typeface="Microsoft Sans Serif"/>
              </a:rPr>
              <a:t>El</a:t>
            </a:r>
            <a:r>
              <a:rPr sz="1400" spc="10" dirty="0">
                <a:latin typeface="Microsoft Sans Serif"/>
                <a:cs typeface="Microsoft Sans Serif"/>
              </a:rPr>
              <a:t> </a:t>
            </a:r>
            <a:r>
              <a:rPr sz="1400" dirty="0">
                <a:latin typeface="Microsoft Sans Serif"/>
                <a:cs typeface="Microsoft Sans Serif"/>
              </a:rPr>
              <a:t>ángulo</a:t>
            </a:r>
            <a:r>
              <a:rPr sz="1400" spc="-30" dirty="0">
                <a:latin typeface="Microsoft Sans Serif"/>
                <a:cs typeface="Microsoft Sans Serif"/>
              </a:rPr>
              <a:t> </a:t>
            </a:r>
            <a:r>
              <a:rPr sz="1400" dirty="0">
                <a:latin typeface="Microsoft Sans Serif"/>
                <a:cs typeface="Microsoft Sans Serif"/>
              </a:rPr>
              <a:t>de </a:t>
            </a:r>
            <a:r>
              <a:rPr sz="1400" spc="-10" dirty="0">
                <a:latin typeface="Microsoft Sans Serif"/>
                <a:cs typeface="Microsoft Sans Serif"/>
              </a:rPr>
              <a:t>inclinación</a:t>
            </a:r>
            <a:r>
              <a:rPr sz="1400" spc="-40" dirty="0">
                <a:latin typeface="Microsoft Sans Serif"/>
                <a:cs typeface="Microsoft Sans Serif"/>
              </a:rPr>
              <a:t> </a:t>
            </a:r>
            <a:r>
              <a:rPr sz="1400" dirty="0">
                <a:latin typeface="Microsoft Sans Serif"/>
                <a:cs typeface="Microsoft Sans Serif"/>
              </a:rPr>
              <a:t>promedio</a:t>
            </a:r>
            <a:r>
              <a:rPr sz="1400" spc="-40" dirty="0">
                <a:latin typeface="Microsoft Sans Serif"/>
                <a:cs typeface="Microsoft Sans Serif"/>
              </a:rPr>
              <a:t> </a:t>
            </a:r>
            <a:r>
              <a:rPr sz="1400" dirty="0">
                <a:latin typeface="Microsoft Sans Serif"/>
                <a:cs typeface="Microsoft Sans Serif"/>
              </a:rPr>
              <a:t>es aproximadamente</a:t>
            </a:r>
            <a:r>
              <a:rPr sz="1400" spc="-30" dirty="0">
                <a:latin typeface="Microsoft Sans Serif"/>
                <a:cs typeface="Microsoft Sans Serif"/>
              </a:rPr>
              <a:t> </a:t>
            </a:r>
            <a:r>
              <a:rPr sz="1400" spc="65" dirty="0">
                <a:latin typeface="Microsoft Sans Serif"/>
                <a:cs typeface="Microsoft Sans Serif"/>
              </a:rPr>
              <a:t>–30°,</a:t>
            </a:r>
            <a:r>
              <a:rPr sz="1400" spc="-20" dirty="0">
                <a:latin typeface="Microsoft Sans Serif"/>
                <a:cs typeface="Microsoft Sans Serif"/>
              </a:rPr>
              <a:t> </a:t>
            </a:r>
            <a:r>
              <a:rPr sz="1400" dirty="0">
                <a:latin typeface="Microsoft Sans Serif"/>
                <a:cs typeface="Microsoft Sans Serif"/>
              </a:rPr>
              <a:t>con</a:t>
            </a:r>
            <a:r>
              <a:rPr sz="1400" spc="-15" dirty="0">
                <a:latin typeface="Microsoft Sans Serif"/>
                <a:cs typeface="Microsoft Sans Serif"/>
              </a:rPr>
              <a:t> </a:t>
            </a:r>
            <a:r>
              <a:rPr sz="1400" dirty="0">
                <a:latin typeface="Microsoft Sans Serif"/>
                <a:cs typeface="Microsoft Sans Serif"/>
              </a:rPr>
              <a:t>valores</a:t>
            </a:r>
            <a:r>
              <a:rPr sz="1400" spc="-10" dirty="0">
                <a:latin typeface="Microsoft Sans Serif"/>
                <a:cs typeface="Microsoft Sans Serif"/>
              </a:rPr>
              <a:t> </a:t>
            </a:r>
            <a:r>
              <a:rPr sz="1400" dirty="0">
                <a:latin typeface="Microsoft Sans Serif"/>
                <a:cs typeface="Microsoft Sans Serif"/>
              </a:rPr>
              <a:t>de algunos</a:t>
            </a:r>
            <a:r>
              <a:rPr sz="1400" spc="-35" dirty="0">
                <a:latin typeface="Microsoft Sans Serif"/>
                <a:cs typeface="Microsoft Sans Serif"/>
              </a:rPr>
              <a:t> </a:t>
            </a:r>
            <a:r>
              <a:rPr sz="1400" spc="-10" dirty="0">
                <a:latin typeface="Microsoft Sans Serif"/>
                <a:cs typeface="Microsoft Sans Serif"/>
              </a:rPr>
              <a:t>granos individuales </a:t>
            </a:r>
            <a:r>
              <a:rPr sz="1400" dirty="0">
                <a:latin typeface="Microsoft Sans Serif"/>
                <a:cs typeface="Microsoft Sans Serif"/>
              </a:rPr>
              <a:t>hasta</a:t>
            </a:r>
            <a:r>
              <a:rPr sz="1400" spc="-35" dirty="0">
                <a:latin typeface="Microsoft Sans Serif"/>
                <a:cs typeface="Microsoft Sans Serif"/>
              </a:rPr>
              <a:t> </a:t>
            </a:r>
            <a:r>
              <a:rPr sz="1400" spc="85" dirty="0">
                <a:latin typeface="Microsoft Sans Serif"/>
                <a:cs typeface="Microsoft Sans Serif"/>
              </a:rPr>
              <a:t>–60°</a:t>
            </a:r>
            <a:r>
              <a:rPr sz="1400" spc="-5" dirty="0">
                <a:latin typeface="Microsoft Sans Serif"/>
                <a:cs typeface="Microsoft Sans Serif"/>
              </a:rPr>
              <a:t> </a:t>
            </a:r>
            <a:r>
              <a:rPr sz="1400" dirty="0">
                <a:latin typeface="Microsoft Sans Serif"/>
                <a:cs typeface="Microsoft Sans Serif"/>
              </a:rPr>
              <a:t>(según</a:t>
            </a:r>
            <a:r>
              <a:rPr sz="1400" spc="-25" dirty="0">
                <a:latin typeface="Microsoft Sans Serif"/>
                <a:cs typeface="Microsoft Sans Serif"/>
              </a:rPr>
              <a:t> </a:t>
            </a:r>
            <a:r>
              <a:rPr sz="1400" dirty="0">
                <a:latin typeface="Microsoft Sans Serif"/>
                <a:cs typeface="Microsoft Sans Serif"/>
              </a:rPr>
              <a:t>se</a:t>
            </a:r>
            <a:r>
              <a:rPr sz="1400" spc="-10" dirty="0">
                <a:latin typeface="Microsoft Sans Serif"/>
                <a:cs typeface="Microsoft Sans Serif"/>
              </a:rPr>
              <a:t> </a:t>
            </a:r>
            <a:r>
              <a:rPr sz="1400" dirty="0">
                <a:latin typeface="Microsoft Sans Serif"/>
                <a:cs typeface="Microsoft Sans Serif"/>
              </a:rPr>
              <a:t>cree).</a:t>
            </a:r>
            <a:r>
              <a:rPr sz="1400" spc="-35" dirty="0">
                <a:latin typeface="Microsoft Sans Serif"/>
                <a:cs typeface="Microsoft Sans Serif"/>
              </a:rPr>
              <a:t> </a:t>
            </a:r>
            <a:r>
              <a:rPr sz="1400" dirty="0">
                <a:latin typeface="Microsoft Sans Serif"/>
                <a:cs typeface="Microsoft Sans Serif"/>
              </a:rPr>
              <a:t>Estos</a:t>
            </a:r>
            <a:r>
              <a:rPr sz="1400" spc="-15" dirty="0">
                <a:latin typeface="Microsoft Sans Serif"/>
                <a:cs typeface="Microsoft Sans Serif"/>
              </a:rPr>
              <a:t> </a:t>
            </a:r>
            <a:r>
              <a:rPr sz="1400" dirty="0">
                <a:latin typeface="Microsoft Sans Serif"/>
                <a:cs typeface="Microsoft Sans Serif"/>
              </a:rPr>
              <a:t>ángulos</a:t>
            </a:r>
            <a:r>
              <a:rPr sz="1400" spc="-25" dirty="0">
                <a:latin typeface="Microsoft Sans Serif"/>
                <a:cs typeface="Microsoft Sans Serif"/>
              </a:rPr>
              <a:t> </a:t>
            </a:r>
            <a:r>
              <a:rPr sz="1400" dirty="0">
                <a:latin typeface="Microsoft Sans Serif"/>
                <a:cs typeface="Microsoft Sans Serif"/>
              </a:rPr>
              <a:t>de</a:t>
            </a:r>
            <a:r>
              <a:rPr sz="1400" spc="-10" dirty="0">
                <a:latin typeface="Microsoft Sans Serif"/>
                <a:cs typeface="Microsoft Sans Serif"/>
              </a:rPr>
              <a:t> inclinación</a:t>
            </a:r>
            <a:r>
              <a:rPr sz="1400" spc="-35" dirty="0">
                <a:latin typeface="Microsoft Sans Serif"/>
                <a:cs typeface="Microsoft Sans Serif"/>
              </a:rPr>
              <a:t> </a:t>
            </a:r>
            <a:r>
              <a:rPr sz="1400" dirty="0">
                <a:latin typeface="Microsoft Sans Serif"/>
                <a:cs typeface="Microsoft Sans Serif"/>
              </a:rPr>
              <a:t>muy</a:t>
            </a:r>
            <a:r>
              <a:rPr sz="1400" spc="-10" dirty="0">
                <a:latin typeface="Microsoft Sans Serif"/>
                <a:cs typeface="Microsoft Sans Serif"/>
              </a:rPr>
              <a:t> </a:t>
            </a:r>
            <a:r>
              <a:rPr sz="1400" dirty="0">
                <a:latin typeface="Microsoft Sans Serif"/>
                <a:cs typeface="Microsoft Sans Serif"/>
              </a:rPr>
              <a:t>bajos</a:t>
            </a:r>
            <a:r>
              <a:rPr sz="1400" spc="-5" dirty="0">
                <a:latin typeface="Microsoft Sans Serif"/>
                <a:cs typeface="Microsoft Sans Serif"/>
              </a:rPr>
              <a:t> </a:t>
            </a:r>
            <a:r>
              <a:rPr sz="1400" dirty="0">
                <a:latin typeface="Microsoft Sans Serif"/>
                <a:cs typeface="Microsoft Sans Serif"/>
              </a:rPr>
              <a:t>rinden</a:t>
            </a:r>
            <a:r>
              <a:rPr sz="1400" spc="-30" dirty="0">
                <a:latin typeface="Microsoft Sans Serif"/>
                <a:cs typeface="Microsoft Sans Serif"/>
              </a:rPr>
              <a:t> </a:t>
            </a:r>
            <a:r>
              <a:rPr sz="1400" dirty="0">
                <a:latin typeface="Microsoft Sans Serif"/>
                <a:cs typeface="Microsoft Sans Serif"/>
              </a:rPr>
              <a:t>valores</a:t>
            </a:r>
            <a:r>
              <a:rPr sz="1400" spc="-5" dirty="0">
                <a:latin typeface="Microsoft Sans Serif"/>
                <a:cs typeface="Microsoft Sans Serif"/>
              </a:rPr>
              <a:t> </a:t>
            </a:r>
            <a:r>
              <a:rPr sz="1400" dirty="0">
                <a:latin typeface="Microsoft Sans Serif"/>
                <a:cs typeface="Microsoft Sans Serif"/>
              </a:rPr>
              <a:t>bajos</a:t>
            </a:r>
            <a:r>
              <a:rPr sz="1400" spc="-10" dirty="0">
                <a:latin typeface="Microsoft Sans Serif"/>
                <a:cs typeface="Microsoft Sans Serif"/>
              </a:rPr>
              <a:t> </a:t>
            </a:r>
            <a:r>
              <a:rPr sz="1400" dirty="0">
                <a:latin typeface="Microsoft Sans Serif"/>
                <a:cs typeface="Microsoft Sans Serif"/>
              </a:rPr>
              <a:t>del</a:t>
            </a:r>
            <a:r>
              <a:rPr sz="1400" spc="-10" dirty="0">
                <a:latin typeface="Microsoft Sans Serif"/>
                <a:cs typeface="Microsoft Sans Serif"/>
              </a:rPr>
              <a:t> ángulo </a:t>
            </a:r>
            <a:r>
              <a:rPr sz="1400" dirty="0">
                <a:latin typeface="Microsoft Sans Serif"/>
                <a:cs typeface="Microsoft Sans Serif"/>
              </a:rPr>
              <a:t>del</a:t>
            </a:r>
            <a:r>
              <a:rPr sz="1400" spc="-20" dirty="0">
                <a:latin typeface="Microsoft Sans Serif"/>
                <a:cs typeface="Microsoft Sans Serif"/>
              </a:rPr>
              <a:t> </a:t>
            </a:r>
            <a:r>
              <a:rPr sz="1400" dirty="0">
                <a:latin typeface="Microsoft Sans Serif"/>
                <a:cs typeface="Microsoft Sans Serif"/>
              </a:rPr>
              <a:t>plano</a:t>
            </a:r>
            <a:r>
              <a:rPr sz="1400" spc="-20" dirty="0">
                <a:latin typeface="Microsoft Sans Serif"/>
                <a:cs typeface="Microsoft Sans Serif"/>
              </a:rPr>
              <a:t> </a:t>
            </a:r>
            <a:r>
              <a:rPr sz="1400" dirty="0">
                <a:latin typeface="Microsoft Sans Serif"/>
                <a:cs typeface="Microsoft Sans Serif"/>
              </a:rPr>
              <a:t>de corte</a:t>
            </a:r>
            <a:r>
              <a:rPr sz="1400" spc="-45" dirty="0">
                <a:latin typeface="Microsoft Sans Serif"/>
                <a:cs typeface="Microsoft Sans Serif"/>
              </a:rPr>
              <a:t> </a:t>
            </a:r>
            <a:r>
              <a:rPr sz="1400" dirty="0">
                <a:latin typeface="Microsoft Sans Serif"/>
                <a:cs typeface="Microsoft Sans Serif"/>
              </a:rPr>
              <a:t>y altas</a:t>
            </a:r>
            <a:r>
              <a:rPr sz="1400" spc="-20" dirty="0">
                <a:latin typeface="Microsoft Sans Serif"/>
                <a:cs typeface="Microsoft Sans Serif"/>
              </a:rPr>
              <a:t> </a:t>
            </a:r>
            <a:r>
              <a:rPr sz="1400" dirty="0">
                <a:latin typeface="Microsoft Sans Serif"/>
                <a:cs typeface="Microsoft Sans Serif"/>
              </a:rPr>
              <a:t>deformaciones</a:t>
            </a:r>
            <a:r>
              <a:rPr sz="1400" spc="-35" dirty="0">
                <a:latin typeface="Microsoft Sans Serif"/>
                <a:cs typeface="Microsoft Sans Serif"/>
              </a:rPr>
              <a:t> </a:t>
            </a:r>
            <a:r>
              <a:rPr sz="1400" dirty="0">
                <a:latin typeface="Microsoft Sans Serif"/>
                <a:cs typeface="Microsoft Sans Serif"/>
              </a:rPr>
              <a:t>cortantes,</a:t>
            </a:r>
            <a:r>
              <a:rPr sz="1400" spc="-30" dirty="0">
                <a:latin typeface="Microsoft Sans Serif"/>
                <a:cs typeface="Microsoft Sans Serif"/>
              </a:rPr>
              <a:t> </a:t>
            </a:r>
            <a:r>
              <a:rPr sz="1400" dirty="0">
                <a:latin typeface="Microsoft Sans Serif"/>
                <a:cs typeface="Microsoft Sans Serif"/>
              </a:rPr>
              <a:t>lo</a:t>
            </a:r>
            <a:r>
              <a:rPr sz="1400" spc="-15" dirty="0">
                <a:latin typeface="Microsoft Sans Serif"/>
                <a:cs typeface="Microsoft Sans Serif"/>
              </a:rPr>
              <a:t> </a:t>
            </a:r>
            <a:r>
              <a:rPr sz="1400" dirty="0">
                <a:latin typeface="Microsoft Sans Serif"/>
                <a:cs typeface="Microsoft Sans Serif"/>
              </a:rPr>
              <a:t>anterior</a:t>
            </a:r>
            <a:r>
              <a:rPr sz="1400" spc="-35" dirty="0">
                <a:latin typeface="Microsoft Sans Serif"/>
                <a:cs typeface="Microsoft Sans Serif"/>
              </a:rPr>
              <a:t> </a:t>
            </a:r>
            <a:r>
              <a:rPr sz="1400" dirty="0">
                <a:latin typeface="Microsoft Sans Serif"/>
                <a:cs typeface="Microsoft Sans Serif"/>
              </a:rPr>
              <a:t>significa</a:t>
            </a:r>
            <a:r>
              <a:rPr sz="1400" spc="-30" dirty="0">
                <a:latin typeface="Microsoft Sans Serif"/>
                <a:cs typeface="Microsoft Sans Serif"/>
              </a:rPr>
              <a:t> </a:t>
            </a:r>
            <a:r>
              <a:rPr sz="1400" dirty="0">
                <a:latin typeface="Microsoft Sans Serif"/>
                <a:cs typeface="Microsoft Sans Serif"/>
              </a:rPr>
              <a:t>niveles</a:t>
            </a:r>
            <a:r>
              <a:rPr sz="1400" spc="-10"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energía</a:t>
            </a:r>
            <a:r>
              <a:rPr sz="1400" spc="-35" dirty="0">
                <a:latin typeface="Microsoft Sans Serif"/>
                <a:cs typeface="Microsoft Sans Serif"/>
              </a:rPr>
              <a:t> </a:t>
            </a:r>
            <a:r>
              <a:rPr sz="1400" dirty="0">
                <a:latin typeface="Microsoft Sans Serif"/>
                <a:cs typeface="Microsoft Sans Serif"/>
              </a:rPr>
              <a:t>más</a:t>
            </a:r>
            <a:r>
              <a:rPr sz="1400" spc="-15" dirty="0">
                <a:latin typeface="Microsoft Sans Serif"/>
                <a:cs typeface="Microsoft Sans Serif"/>
              </a:rPr>
              <a:t> </a:t>
            </a:r>
            <a:r>
              <a:rPr sz="1400" dirty="0">
                <a:latin typeface="Microsoft Sans Serif"/>
                <a:cs typeface="Microsoft Sans Serif"/>
              </a:rPr>
              <a:t>altos</a:t>
            </a:r>
            <a:r>
              <a:rPr sz="1400" spc="-25" dirty="0">
                <a:latin typeface="Microsoft Sans Serif"/>
                <a:cs typeface="Microsoft Sans Serif"/>
              </a:rPr>
              <a:t> en </a:t>
            </a:r>
            <a:r>
              <a:rPr sz="1400" spc="-10" dirty="0">
                <a:latin typeface="Microsoft Sans Serif"/>
                <a:cs typeface="Microsoft Sans Serif"/>
              </a:rPr>
              <a:t>esmerilado.</a:t>
            </a:r>
            <a:endParaRPr sz="1400">
              <a:latin typeface="Microsoft Sans Serif"/>
              <a:cs typeface="Microsoft Sans Serif"/>
            </a:endParaRPr>
          </a:p>
          <a:p>
            <a:pPr marL="12700" marR="15240">
              <a:lnSpc>
                <a:spcPct val="100000"/>
              </a:lnSpc>
              <a:spcBef>
                <a:spcPts val="960"/>
              </a:spcBef>
            </a:pPr>
            <a:r>
              <a:rPr sz="1400" dirty="0">
                <a:latin typeface="Microsoft Sans Serif"/>
                <a:cs typeface="Microsoft Sans Serif"/>
              </a:rPr>
              <a:t>La</a:t>
            </a:r>
            <a:r>
              <a:rPr sz="1400" spc="-15" dirty="0">
                <a:latin typeface="Microsoft Sans Serif"/>
                <a:cs typeface="Microsoft Sans Serif"/>
              </a:rPr>
              <a:t> </a:t>
            </a:r>
            <a:r>
              <a:rPr sz="1400" dirty="0">
                <a:latin typeface="Microsoft Sans Serif"/>
                <a:cs typeface="Microsoft Sans Serif"/>
              </a:rPr>
              <a:t>tercera</a:t>
            </a:r>
            <a:r>
              <a:rPr sz="1400" spc="-35" dirty="0">
                <a:latin typeface="Microsoft Sans Serif"/>
                <a:cs typeface="Microsoft Sans Serif"/>
              </a:rPr>
              <a:t> </a:t>
            </a:r>
            <a:r>
              <a:rPr sz="1400" dirty="0">
                <a:latin typeface="Microsoft Sans Serif"/>
                <a:cs typeface="Microsoft Sans Serif"/>
              </a:rPr>
              <a:t>razón</a:t>
            </a:r>
            <a:r>
              <a:rPr sz="1400" spc="-20" dirty="0">
                <a:latin typeface="Microsoft Sans Serif"/>
                <a:cs typeface="Microsoft Sans Serif"/>
              </a:rPr>
              <a:t> </a:t>
            </a:r>
            <a:r>
              <a:rPr sz="1400" dirty="0">
                <a:latin typeface="Microsoft Sans Serif"/>
                <a:cs typeface="Microsoft Sans Serif"/>
              </a:rPr>
              <a:t>por</a:t>
            </a:r>
            <a:r>
              <a:rPr sz="1400" spc="-10" dirty="0">
                <a:latin typeface="Microsoft Sans Serif"/>
                <a:cs typeface="Microsoft Sans Serif"/>
              </a:rPr>
              <a:t> </a:t>
            </a:r>
            <a:r>
              <a:rPr sz="1400" dirty="0">
                <a:latin typeface="Microsoft Sans Serif"/>
                <a:cs typeface="Microsoft Sans Serif"/>
              </a:rPr>
              <a:t>la</a:t>
            </a:r>
            <a:r>
              <a:rPr sz="1400" spc="5" dirty="0">
                <a:latin typeface="Microsoft Sans Serif"/>
                <a:cs typeface="Microsoft Sans Serif"/>
              </a:rPr>
              <a:t> </a:t>
            </a:r>
            <a:r>
              <a:rPr sz="1400" dirty="0">
                <a:latin typeface="Microsoft Sans Serif"/>
                <a:cs typeface="Microsoft Sans Serif"/>
              </a:rPr>
              <a:t>cual</a:t>
            </a:r>
            <a:r>
              <a:rPr sz="1400" spc="-10" dirty="0">
                <a:latin typeface="Microsoft Sans Serif"/>
                <a:cs typeface="Microsoft Sans Serif"/>
              </a:rPr>
              <a:t> </a:t>
            </a:r>
            <a:r>
              <a:rPr sz="1400" dirty="0">
                <a:latin typeface="Microsoft Sans Serif"/>
                <a:cs typeface="Microsoft Sans Serif"/>
              </a:rPr>
              <a:t>la energía</a:t>
            </a:r>
            <a:r>
              <a:rPr sz="1400" spc="-30" dirty="0">
                <a:latin typeface="Microsoft Sans Serif"/>
                <a:cs typeface="Microsoft Sans Serif"/>
              </a:rPr>
              <a:t> </a:t>
            </a:r>
            <a:r>
              <a:rPr sz="1400" dirty="0">
                <a:latin typeface="Microsoft Sans Serif"/>
                <a:cs typeface="Microsoft Sans Serif"/>
              </a:rPr>
              <a:t>específica</a:t>
            </a:r>
            <a:r>
              <a:rPr sz="1400" spc="-35" dirty="0">
                <a:latin typeface="Microsoft Sans Serif"/>
                <a:cs typeface="Microsoft Sans Serif"/>
              </a:rPr>
              <a:t> </a:t>
            </a:r>
            <a:r>
              <a:rPr sz="1400" dirty="0">
                <a:latin typeface="Microsoft Sans Serif"/>
                <a:cs typeface="Microsoft Sans Serif"/>
              </a:rPr>
              <a:t>es</a:t>
            </a:r>
            <a:r>
              <a:rPr sz="1400" spc="-5" dirty="0">
                <a:latin typeface="Microsoft Sans Serif"/>
                <a:cs typeface="Microsoft Sans Serif"/>
              </a:rPr>
              <a:t> </a:t>
            </a:r>
            <a:r>
              <a:rPr sz="1400" dirty="0">
                <a:latin typeface="Microsoft Sans Serif"/>
                <a:cs typeface="Microsoft Sans Serif"/>
              </a:rPr>
              <a:t>más</a:t>
            </a:r>
            <a:r>
              <a:rPr sz="1400" spc="-5" dirty="0">
                <a:latin typeface="Microsoft Sans Serif"/>
                <a:cs typeface="Microsoft Sans Serif"/>
              </a:rPr>
              <a:t> </a:t>
            </a:r>
            <a:r>
              <a:rPr sz="1400" dirty="0">
                <a:latin typeface="Microsoft Sans Serif"/>
                <a:cs typeface="Microsoft Sans Serif"/>
              </a:rPr>
              <a:t>alta</a:t>
            </a:r>
            <a:r>
              <a:rPr sz="1400" spc="-5" dirty="0">
                <a:latin typeface="Microsoft Sans Serif"/>
                <a:cs typeface="Microsoft Sans Serif"/>
              </a:rPr>
              <a:t> </a:t>
            </a:r>
            <a:r>
              <a:rPr sz="1400" dirty="0">
                <a:latin typeface="Microsoft Sans Serif"/>
                <a:cs typeface="Microsoft Sans Serif"/>
              </a:rPr>
              <a:t>en esmerilado</a:t>
            </a:r>
            <a:r>
              <a:rPr sz="1400" spc="-35" dirty="0">
                <a:latin typeface="Microsoft Sans Serif"/>
                <a:cs typeface="Microsoft Sans Serif"/>
              </a:rPr>
              <a:t> </a:t>
            </a:r>
            <a:r>
              <a:rPr sz="1400" dirty="0">
                <a:latin typeface="Microsoft Sans Serif"/>
                <a:cs typeface="Microsoft Sans Serif"/>
              </a:rPr>
              <a:t>es</a:t>
            </a:r>
            <a:r>
              <a:rPr sz="1400" spc="-5" dirty="0">
                <a:latin typeface="Microsoft Sans Serif"/>
                <a:cs typeface="Microsoft Sans Serif"/>
              </a:rPr>
              <a:t> </a:t>
            </a:r>
            <a:r>
              <a:rPr sz="1400" dirty="0">
                <a:latin typeface="Microsoft Sans Serif"/>
                <a:cs typeface="Microsoft Sans Serif"/>
              </a:rPr>
              <a:t>porque</a:t>
            </a:r>
            <a:r>
              <a:rPr sz="1400" spc="-20" dirty="0">
                <a:latin typeface="Microsoft Sans Serif"/>
                <a:cs typeface="Microsoft Sans Serif"/>
              </a:rPr>
              <a:t> </a:t>
            </a:r>
            <a:r>
              <a:rPr sz="1400" dirty="0">
                <a:latin typeface="Microsoft Sans Serif"/>
                <a:cs typeface="Microsoft Sans Serif"/>
              </a:rPr>
              <a:t>no</a:t>
            </a:r>
            <a:r>
              <a:rPr sz="1400" spc="-10" dirty="0">
                <a:latin typeface="Microsoft Sans Serif"/>
                <a:cs typeface="Microsoft Sans Serif"/>
              </a:rPr>
              <a:t> </a:t>
            </a:r>
            <a:r>
              <a:rPr sz="1400" dirty="0">
                <a:latin typeface="Microsoft Sans Serif"/>
                <a:cs typeface="Microsoft Sans Serif"/>
              </a:rPr>
              <a:t>todos</a:t>
            </a:r>
            <a:r>
              <a:rPr sz="1400" spc="-15" dirty="0">
                <a:latin typeface="Microsoft Sans Serif"/>
                <a:cs typeface="Microsoft Sans Serif"/>
              </a:rPr>
              <a:t> </a:t>
            </a:r>
            <a:r>
              <a:rPr sz="1400" dirty="0">
                <a:latin typeface="Microsoft Sans Serif"/>
                <a:cs typeface="Microsoft Sans Serif"/>
              </a:rPr>
              <a:t>las</a:t>
            </a:r>
            <a:r>
              <a:rPr sz="1400" spc="-10" dirty="0">
                <a:latin typeface="Microsoft Sans Serif"/>
                <a:cs typeface="Microsoft Sans Serif"/>
              </a:rPr>
              <a:t> partículas </a:t>
            </a:r>
            <a:r>
              <a:rPr sz="1400" dirty="0">
                <a:latin typeface="Microsoft Sans Serif"/>
                <a:cs typeface="Microsoft Sans Serif"/>
              </a:rPr>
              <a:t>individuales</a:t>
            </a:r>
            <a:r>
              <a:rPr sz="1400" spc="-20" dirty="0">
                <a:latin typeface="Microsoft Sans Serif"/>
                <a:cs typeface="Microsoft Sans Serif"/>
              </a:rPr>
              <a:t> </a:t>
            </a:r>
            <a:r>
              <a:rPr sz="1400" dirty="0">
                <a:latin typeface="Microsoft Sans Serif"/>
                <a:cs typeface="Microsoft Sans Serif"/>
              </a:rPr>
              <a:t>se</a:t>
            </a:r>
            <a:r>
              <a:rPr sz="1400" spc="-20" dirty="0">
                <a:latin typeface="Microsoft Sans Serif"/>
                <a:cs typeface="Microsoft Sans Serif"/>
              </a:rPr>
              <a:t> </a:t>
            </a:r>
            <a:r>
              <a:rPr sz="1400" dirty="0">
                <a:latin typeface="Microsoft Sans Serif"/>
                <a:cs typeface="Microsoft Sans Serif"/>
              </a:rPr>
              <a:t>involucran</a:t>
            </a:r>
            <a:r>
              <a:rPr sz="1400" spc="-35" dirty="0">
                <a:latin typeface="Microsoft Sans Serif"/>
                <a:cs typeface="Microsoft Sans Serif"/>
              </a:rPr>
              <a:t> </a:t>
            </a:r>
            <a:r>
              <a:rPr sz="1400" dirty="0">
                <a:latin typeface="Microsoft Sans Serif"/>
                <a:cs typeface="Microsoft Sans Serif"/>
              </a:rPr>
              <a:t>en</a:t>
            </a:r>
            <a:r>
              <a:rPr sz="1400" spc="-10"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corte</a:t>
            </a:r>
            <a:r>
              <a:rPr sz="1400" spc="-50" dirty="0">
                <a:latin typeface="Microsoft Sans Serif"/>
                <a:cs typeface="Microsoft Sans Serif"/>
              </a:rPr>
              <a:t> </a:t>
            </a:r>
            <a:r>
              <a:rPr sz="1400" dirty="0">
                <a:latin typeface="Microsoft Sans Serif"/>
                <a:cs typeface="Microsoft Sans Serif"/>
              </a:rPr>
              <a:t>real.</a:t>
            </a:r>
            <a:r>
              <a:rPr sz="1400" spc="-20" dirty="0">
                <a:latin typeface="Microsoft Sans Serif"/>
                <a:cs typeface="Microsoft Sans Serif"/>
              </a:rPr>
              <a:t> </a:t>
            </a:r>
            <a:r>
              <a:rPr sz="1400" dirty="0">
                <a:latin typeface="Microsoft Sans Serif"/>
                <a:cs typeface="Microsoft Sans Serif"/>
              </a:rPr>
              <a:t>Debido</a:t>
            </a:r>
            <a:r>
              <a:rPr sz="1400" spc="-20" dirty="0">
                <a:latin typeface="Microsoft Sans Serif"/>
                <a:cs typeface="Microsoft Sans Serif"/>
              </a:rPr>
              <a:t> </a:t>
            </a:r>
            <a:r>
              <a:rPr sz="1400" dirty="0">
                <a:latin typeface="Microsoft Sans Serif"/>
                <a:cs typeface="Microsoft Sans Serif"/>
              </a:rPr>
              <a:t>a</a:t>
            </a:r>
            <a:r>
              <a:rPr sz="1400" spc="-10" dirty="0">
                <a:latin typeface="Microsoft Sans Serif"/>
                <a:cs typeface="Microsoft Sans Serif"/>
              </a:rPr>
              <a:t> </a:t>
            </a:r>
            <a:r>
              <a:rPr sz="1400" dirty="0">
                <a:latin typeface="Microsoft Sans Serif"/>
                <a:cs typeface="Microsoft Sans Serif"/>
              </a:rPr>
              <a:t>su</a:t>
            </a:r>
            <a:r>
              <a:rPr sz="1400" spc="-20" dirty="0">
                <a:latin typeface="Microsoft Sans Serif"/>
                <a:cs typeface="Microsoft Sans Serif"/>
              </a:rPr>
              <a:t> </a:t>
            </a:r>
            <a:r>
              <a:rPr sz="1400" dirty="0">
                <a:latin typeface="Microsoft Sans Serif"/>
                <a:cs typeface="Microsoft Sans Serif"/>
              </a:rPr>
              <a:t>posición</a:t>
            </a:r>
            <a:r>
              <a:rPr sz="1400" spc="-50" dirty="0">
                <a:latin typeface="Microsoft Sans Serif"/>
                <a:cs typeface="Microsoft Sans Serif"/>
              </a:rPr>
              <a:t> </a:t>
            </a:r>
            <a:r>
              <a:rPr sz="1400" dirty="0">
                <a:latin typeface="Microsoft Sans Serif"/>
                <a:cs typeface="Microsoft Sans Serif"/>
              </a:rPr>
              <a:t>aleatoria</a:t>
            </a:r>
            <a:r>
              <a:rPr sz="1400" spc="-45" dirty="0">
                <a:latin typeface="Microsoft Sans Serif"/>
                <a:cs typeface="Microsoft Sans Serif"/>
              </a:rPr>
              <a:t> </a:t>
            </a:r>
            <a:r>
              <a:rPr sz="1400" dirty="0">
                <a:latin typeface="Microsoft Sans Serif"/>
                <a:cs typeface="Microsoft Sans Serif"/>
              </a:rPr>
              <a:t>y</a:t>
            </a:r>
            <a:r>
              <a:rPr sz="1400" spc="-5" dirty="0">
                <a:latin typeface="Microsoft Sans Serif"/>
                <a:cs typeface="Microsoft Sans Serif"/>
              </a:rPr>
              <a:t> </a:t>
            </a:r>
            <a:r>
              <a:rPr sz="1400" dirty="0">
                <a:latin typeface="Microsoft Sans Serif"/>
                <a:cs typeface="Microsoft Sans Serif"/>
              </a:rPr>
              <a:t>a</a:t>
            </a:r>
            <a:r>
              <a:rPr sz="1400" spc="-10" dirty="0">
                <a:latin typeface="Microsoft Sans Serif"/>
                <a:cs typeface="Microsoft Sans Serif"/>
              </a:rPr>
              <a:t> </a:t>
            </a:r>
            <a:r>
              <a:rPr sz="1400" dirty="0">
                <a:latin typeface="Microsoft Sans Serif"/>
                <a:cs typeface="Microsoft Sans Serif"/>
              </a:rPr>
              <a:t>las</a:t>
            </a:r>
            <a:r>
              <a:rPr sz="1400" spc="-20" dirty="0">
                <a:latin typeface="Microsoft Sans Serif"/>
                <a:cs typeface="Microsoft Sans Serif"/>
              </a:rPr>
              <a:t> </a:t>
            </a:r>
            <a:r>
              <a:rPr sz="1400" dirty="0">
                <a:latin typeface="Microsoft Sans Serif"/>
                <a:cs typeface="Microsoft Sans Serif"/>
              </a:rPr>
              <a:t>orientaciones</a:t>
            </a:r>
            <a:r>
              <a:rPr sz="1400" spc="-35" dirty="0">
                <a:latin typeface="Microsoft Sans Serif"/>
                <a:cs typeface="Microsoft Sans Serif"/>
              </a:rPr>
              <a:t> </a:t>
            </a:r>
            <a:r>
              <a:rPr sz="1400" dirty="0">
                <a:latin typeface="Microsoft Sans Serif"/>
                <a:cs typeface="Microsoft Sans Serif"/>
              </a:rPr>
              <a:t>de</a:t>
            </a:r>
            <a:r>
              <a:rPr sz="1400" spc="-25" dirty="0">
                <a:latin typeface="Microsoft Sans Serif"/>
                <a:cs typeface="Microsoft Sans Serif"/>
              </a:rPr>
              <a:t> </a:t>
            </a:r>
            <a:r>
              <a:rPr sz="1400" dirty="0">
                <a:latin typeface="Microsoft Sans Serif"/>
                <a:cs typeface="Microsoft Sans Serif"/>
              </a:rPr>
              <a:t>los</a:t>
            </a:r>
            <a:r>
              <a:rPr sz="1400" spc="-5" dirty="0">
                <a:latin typeface="Microsoft Sans Serif"/>
                <a:cs typeface="Microsoft Sans Serif"/>
              </a:rPr>
              <a:t> </a:t>
            </a:r>
            <a:r>
              <a:rPr sz="1400" dirty="0">
                <a:latin typeface="Microsoft Sans Serif"/>
                <a:cs typeface="Microsoft Sans Serif"/>
              </a:rPr>
              <a:t>granos</a:t>
            </a:r>
            <a:r>
              <a:rPr sz="1400" spc="-35" dirty="0">
                <a:latin typeface="Microsoft Sans Serif"/>
                <a:cs typeface="Microsoft Sans Serif"/>
              </a:rPr>
              <a:t> </a:t>
            </a:r>
            <a:r>
              <a:rPr sz="1400" dirty="0">
                <a:latin typeface="Microsoft Sans Serif"/>
                <a:cs typeface="Microsoft Sans Serif"/>
              </a:rPr>
              <a:t>en</a:t>
            </a:r>
            <a:r>
              <a:rPr sz="1400" spc="-10" dirty="0">
                <a:latin typeface="Microsoft Sans Serif"/>
                <a:cs typeface="Microsoft Sans Serif"/>
              </a:rPr>
              <a:t> </a:t>
            </a:r>
            <a:r>
              <a:rPr sz="1400" spc="-25" dirty="0">
                <a:latin typeface="Microsoft Sans Serif"/>
                <a:cs typeface="Microsoft Sans Serif"/>
              </a:rPr>
              <a:t>la </a:t>
            </a:r>
            <a:r>
              <a:rPr sz="1400" dirty="0">
                <a:latin typeface="Microsoft Sans Serif"/>
                <a:cs typeface="Microsoft Sans Serif"/>
              </a:rPr>
              <a:t>rueda,</a:t>
            </a:r>
            <a:r>
              <a:rPr sz="1400" spc="-40" dirty="0">
                <a:latin typeface="Microsoft Sans Serif"/>
                <a:cs typeface="Microsoft Sans Serif"/>
              </a:rPr>
              <a:t> </a:t>
            </a:r>
            <a:r>
              <a:rPr sz="1400" dirty="0">
                <a:latin typeface="Microsoft Sans Serif"/>
                <a:cs typeface="Microsoft Sans Serif"/>
              </a:rPr>
              <a:t>algunos</a:t>
            </a:r>
            <a:r>
              <a:rPr sz="1400" spc="-25" dirty="0">
                <a:latin typeface="Microsoft Sans Serif"/>
                <a:cs typeface="Microsoft Sans Serif"/>
              </a:rPr>
              <a:t> </a:t>
            </a:r>
            <a:r>
              <a:rPr sz="1400" dirty="0">
                <a:latin typeface="Microsoft Sans Serif"/>
                <a:cs typeface="Microsoft Sans Serif"/>
              </a:rPr>
              <a:t>granos</a:t>
            </a:r>
            <a:r>
              <a:rPr sz="1400" spc="-20" dirty="0">
                <a:latin typeface="Microsoft Sans Serif"/>
                <a:cs typeface="Microsoft Sans Serif"/>
              </a:rPr>
              <a:t> </a:t>
            </a:r>
            <a:r>
              <a:rPr sz="1400" dirty="0">
                <a:latin typeface="Microsoft Sans Serif"/>
                <a:cs typeface="Microsoft Sans Serif"/>
              </a:rPr>
              <a:t>no</a:t>
            </a:r>
            <a:r>
              <a:rPr sz="1400" spc="-20" dirty="0">
                <a:latin typeface="Microsoft Sans Serif"/>
                <a:cs typeface="Microsoft Sans Serif"/>
              </a:rPr>
              <a:t> </a:t>
            </a:r>
            <a:r>
              <a:rPr sz="1400" dirty="0">
                <a:latin typeface="Microsoft Sans Serif"/>
                <a:cs typeface="Microsoft Sans Serif"/>
              </a:rPr>
              <a:t>se</a:t>
            </a:r>
            <a:r>
              <a:rPr sz="1400" spc="-15" dirty="0">
                <a:latin typeface="Microsoft Sans Serif"/>
                <a:cs typeface="Microsoft Sans Serif"/>
              </a:rPr>
              <a:t> </a:t>
            </a:r>
            <a:r>
              <a:rPr sz="1400" dirty="0">
                <a:latin typeface="Microsoft Sans Serif"/>
                <a:cs typeface="Microsoft Sans Serif"/>
              </a:rPr>
              <a:t>proyectan</a:t>
            </a:r>
            <a:r>
              <a:rPr sz="1400" spc="-25" dirty="0">
                <a:latin typeface="Microsoft Sans Serif"/>
                <a:cs typeface="Microsoft Sans Serif"/>
              </a:rPr>
              <a:t> </a:t>
            </a:r>
            <a:r>
              <a:rPr sz="1400" dirty="0">
                <a:latin typeface="Microsoft Sans Serif"/>
                <a:cs typeface="Microsoft Sans Serif"/>
              </a:rPr>
              <a:t>lo</a:t>
            </a:r>
            <a:r>
              <a:rPr sz="1400" spc="-5" dirty="0">
                <a:latin typeface="Microsoft Sans Serif"/>
                <a:cs typeface="Microsoft Sans Serif"/>
              </a:rPr>
              <a:t> </a:t>
            </a:r>
            <a:r>
              <a:rPr sz="1400" dirty="0">
                <a:latin typeface="Microsoft Sans Serif"/>
                <a:cs typeface="Microsoft Sans Serif"/>
              </a:rPr>
              <a:t>suficiente</a:t>
            </a:r>
            <a:r>
              <a:rPr sz="1400" spc="-45" dirty="0">
                <a:latin typeface="Microsoft Sans Serif"/>
                <a:cs typeface="Microsoft Sans Serif"/>
              </a:rPr>
              <a:t> </a:t>
            </a:r>
            <a:r>
              <a:rPr sz="1400" dirty="0">
                <a:latin typeface="Microsoft Sans Serif"/>
                <a:cs typeface="Microsoft Sans Serif"/>
              </a:rPr>
              <a:t>dentro</a:t>
            </a:r>
            <a:r>
              <a:rPr sz="1400" spc="-40"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la</a:t>
            </a:r>
            <a:r>
              <a:rPr sz="1400" spc="-5" dirty="0">
                <a:latin typeface="Microsoft Sans Serif"/>
                <a:cs typeface="Microsoft Sans Serif"/>
              </a:rPr>
              <a:t> </a:t>
            </a:r>
            <a:r>
              <a:rPr sz="1400" dirty="0">
                <a:latin typeface="Microsoft Sans Serif"/>
                <a:cs typeface="Microsoft Sans Serif"/>
              </a:rPr>
              <a:t>superficie</a:t>
            </a:r>
            <a:r>
              <a:rPr sz="1400" spc="-35"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trabajo</a:t>
            </a:r>
            <a:r>
              <a:rPr sz="1400" spc="-30" dirty="0">
                <a:latin typeface="Microsoft Sans Serif"/>
                <a:cs typeface="Microsoft Sans Serif"/>
              </a:rPr>
              <a:t> </a:t>
            </a:r>
            <a:r>
              <a:rPr sz="1400" dirty="0">
                <a:latin typeface="Microsoft Sans Serif"/>
                <a:cs typeface="Microsoft Sans Serif"/>
              </a:rPr>
              <a:t>para</a:t>
            </a:r>
            <a:r>
              <a:rPr sz="1400" spc="-25" dirty="0">
                <a:latin typeface="Microsoft Sans Serif"/>
                <a:cs typeface="Microsoft Sans Serif"/>
              </a:rPr>
              <a:t> </a:t>
            </a:r>
            <a:r>
              <a:rPr sz="1400" dirty="0">
                <a:latin typeface="Microsoft Sans Serif"/>
                <a:cs typeface="Microsoft Sans Serif"/>
              </a:rPr>
              <a:t>realizar</a:t>
            </a:r>
            <a:r>
              <a:rPr sz="1400" spc="-30" dirty="0">
                <a:latin typeface="Microsoft Sans Serif"/>
                <a:cs typeface="Microsoft Sans Serif"/>
              </a:rPr>
              <a:t> </a:t>
            </a: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corte.</a:t>
            </a:r>
            <a:r>
              <a:rPr sz="1400" spc="-30" dirty="0">
                <a:latin typeface="Microsoft Sans Serif"/>
                <a:cs typeface="Microsoft Sans Serif"/>
              </a:rPr>
              <a:t> </a:t>
            </a:r>
            <a:r>
              <a:rPr sz="1400" spc="-25" dirty="0">
                <a:latin typeface="Microsoft Sans Serif"/>
                <a:cs typeface="Microsoft Sans Serif"/>
              </a:rPr>
              <a:t>Se </a:t>
            </a:r>
            <a:r>
              <a:rPr sz="1400" dirty="0">
                <a:latin typeface="Microsoft Sans Serif"/>
                <a:cs typeface="Microsoft Sans Serif"/>
              </a:rPr>
              <a:t>pueden</a:t>
            </a:r>
            <a:r>
              <a:rPr sz="1400" spc="-30" dirty="0">
                <a:latin typeface="Microsoft Sans Serif"/>
                <a:cs typeface="Microsoft Sans Serif"/>
              </a:rPr>
              <a:t> </a:t>
            </a:r>
            <a:r>
              <a:rPr sz="1400" dirty="0">
                <a:latin typeface="Microsoft Sans Serif"/>
                <a:cs typeface="Microsoft Sans Serif"/>
              </a:rPr>
              <a:t>reconocer</a:t>
            </a:r>
            <a:r>
              <a:rPr sz="1400" spc="-40" dirty="0">
                <a:latin typeface="Microsoft Sans Serif"/>
                <a:cs typeface="Microsoft Sans Serif"/>
              </a:rPr>
              <a:t> </a:t>
            </a:r>
            <a:r>
              <a:rPr sz="1400" dirty="0">
                <a:latin typeface="Microsoft Sans Serif"/>
                <a:cs typeface="Microsoft Sans Serif"/>
              </a:rPr>
              <a:t>tres</a:t>
            </a:r>
            <a:r>
              <a:rPr sz="1400" spc="-20" dirty="0">
                <a:latin typeface="Microsoft Sans Serif"/>
                <a:cs typeface="Microsoft Sans Serif"/>
              </a:rPr>
              <a:t> </a:t>
            </a:r>
            <a:r>
              <a:rPr sz="1400" dirty="0">
                <a:latin typeface="Microsoft Sans Serif"/>
                <a:cs typeface="Microsoft Sans Serif"/>
              </a:rPr>
              <a:t>tipos</a:t>
            </a:r>
            <a:r>
              <a:rPr sz="1400" spc="-25" dirty="0">
                <a:latin typeface="Microsoft Sans Serif"/>
                <a:cs typeface="Microsoft Sans Serif"/>
              </a:rPr>
              <a:t> </a:t>
            </a:r>
            <a:r>
              <a:rPr sz="1400" dirty="0">
                <a:latin typeface="Microsoft Sans Serif"/>
                <a:cs typeface="Microsoft Sans Serif"/>
              </a:rPr>
              <a:t>de</a:t>
            </a:r>
            <a:r>
              <a:rPr sz="1400" spc="-15" dirty="0">
                <a:latin typeface="Microsoft Sans Serif"/>
                <a:cs typeface="Microsoft Sans Serif"/>
              </a:rPr>
              <a:t> </a:t>
            </a:r>
            <a:r>
              <a:rPr sz="1400" dirty="0">
                <a:latin typeface="Microsoft Sans Serif"/>
                <a:cs typeface="Microsoft Sans Serif"/>
              </a:rPr>
              <a:t>acciones</a:t>
            </a:r>
            <a:r>
              <a:rPr sz="1400" spc="-35"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los</a:t>
            </a:r>
            <a:r>
              <a:rPr sz="1400" spc="-10" dirty="0">
                <a:latin typeface="Microsoft Sans Serif"/>
                <a:cs typeface="Microsoft Sans Serif"/>
              </a:rPr>
              <a:t> </a:t>
            </a:r>
            <a:r>
              <a:rPr sz="1400" dirty="0">
                <a:latin typeface="Microsoft Sans Serif"/>
                <a:cs typeface="Microsoft Sans Serif"/>
              </a:rPr>
              <a:t>granos,</a:t>
            </a:r>
            <a:r>
              <a:rPr sz="1400" spc="-30" dirty="0">
                <a:latin typeface="Microsoft Sans Serif"/>
                <a:cs typeface="Microsoft Sans Serif"/>
              </a:rPr>
              <a:t> </a:t>
            </a:r>
            <a:r>
              <a:rPr sz="1400" dirty="0">
                <a:latin typeface="Microsoft Sans Serif"/>
                <a:cs typeface="Microsoft Sans Serif"/>
              </a:rPr>
              <a:t>según</a:t>
            </a:r>
            <a:r>
              <a:rPr sz="1400" spc="-25" dirty="0">
                <a:latin typeface="Microsoft Sans Serif"/>
                <a:cs typeface="Microsoft Sans Serif"/>
              </a:rPr>
              <a:t> </a:t>
            </a:r>
            <a:r>
              <a:rPr sz="1400" dirty="0">
                <a:latin typeface="Microsoft Sans Serif"/>
                <a:cs typeface="Microsoft Sans Serif"/>
              </a:rPr>
              <a:t>se</a:t>
            </a:r>
            <a:r>
              <a:rPr sz="1400" spc="-15" dirty="0">
                <a:latin typeface="Microsoft Sans Serif"/>
                <a:cs typeface="Microsoft Sans Serif"/>
              </a:rPr>
              <a:t> </a:t>
            </a:r>
            <a:r>
              <a:rPr sz="1400" dirty="0">
                <a:latin typeface="Microsoft Sans Serif"/>
                <a:cs typeface="Microsoft Sans Serif"/>
              </a:rPr>
              <a:t>ilustra</a:t>
            </a:r>
            <a:r>
              <a:rPr sz="1400" spc="-35" dirty="0">
                <a:latin typeface="Microsoft Sans Serif"/>
                <a:cs typeface="Microsoft Sans Serif"/>
              </a:rPr>
              <a:t> </a:t>
            </a:r>
            <a:r>
              <a:rPr sz="1400" dirty="0">
                <a:latin typeface="Microsoft Sans Serif"/>
                <a:cs typeface="Microsoft Sans Serif"/>
              </a:rPr>
              <a:t>en</a:t>
            </a:r>
            <a:r>
              <a:rPr sz="1400" spc="-5" dirty="0">
                <a:latin typeface="Microsoft Sans Serif"/>
                <a:cs typeface="Microsoft Sans Serif"/>
              </a:rPr>
              <a:t> </a:t>
            </a:r>
            <a:r>
              <a:rPr sz="1400" dirty="0">
                <a:latin typeface="Microsoft Sans Serif"/>
                <a:cs typeface="Microsoft Sans Serif"/>
              </a:rPr>
              <a:t>la</a:t>
            </a:r>
            <a:r>
              <a:rPr sz="1400" spc="-5" dirty="0">
                <a:latin typeface="Microsoft Sans Serif"/>
                <a:cs typeface="Microsoft Sans Serif"/>
              </a:rPr>
              <a:t> </a:t>
            </a:r>
            <a:r>
              <a:rPr sz="1400" dirty="0">
                <a:latin typeface="Microsoft Sans Serif"/>
                <a:cs typeface="Microsoft Sans Serif"/>
              </a:rPr>
              <a:t>fig.</a:t>
            </a:r>
            <a:r>
              <a:rPr sz="1400" spc="-20" dirty="0">
                <a:latin typeface="Microsoft Sans Serif"/>
                <a:cs typeface="Microsoft Sans Serif"/>
              </a:rPr>
              <a:t> </a:t>
            </a:r>
            <a:r>
              <a:rPr sz="1400" spc="-25" dirty="0">
                <a:latin typeface="Microsoft Sans Serif"/>
                <a:cs typeface="Microsoft Sans Serif"/>
              </a:rPr>
              <a:t>6:</a:t>
            </a:r>
            <a:endParaRPr sz="1400">
              <a:latin typeface="Microsoft Sans Serif"/>
              <a:cs typeface="Microsoft Sans Serif"/>
            </a:endParaRPr>
          </a:p>
          <a:p>
            <a:pPr marL="139065" indent="-128905">
              <a:lnSpc>
                <a:spcPct val="100000"/>
              </a:lnSpc>
              <a:spcBef>
                <a:spcPts val="975"/>
              </a:spcBef>
              <a:buSzPct val="91666"/>
              <a:buAutoNum type="arabicPeriod"/>
              <a:tabLst>
                <a:tab pos="139065" algn="l"/>
              </a:tabLst>
            </a:pPr>
            <a:r>
              <a:rPr sz="1200" dirty="0">
                <a:latin typeface="Microsoft Sans Serif"/>
                <a:cs typeface="Microsoft Sans Serif"/>
              </a:rPr>
              <a:t>corte,</a:t>
            </a:r>
            <a:r>
              <a:rPr sz="1200" spc="-20" dirty="0">
                <a:latin typeface="Microsoft Sans Serif"/>
                <a:cs typeface="Microsoft Sans Serif"/>
              </a:rPr>
              <a:t> </a:t>
            </a:r>
            <a:r>
              <a:rPr sz="1200" dirty="0">
                <a:latin typeface="Microsoft Sans Serif"/>
                <a:cs typeface="Microsoft Sans Serif"/>
              </a:rPr>
              <a:t>en</a:t>
            </a:r>
            <a:r>
              <a:rPr sz="1200" spc="-10" dirty="0">
                <a:latin typeface="Microsoft Sans Serif"/>
                <a:cs typeface="Microsoft Sans Serif"/>
              </a:rPr>
              <a:t> </a:t>
            </a:r>
            <a:r>
              <a:rPr sz="1200" dirty="0">
                <a:latin typeface="Microsoft Sans Serif"/>
                <a:cs typeface="Microsoft Sans Serif"/>
              </a:rPr>
              <a:t>el</a:t>
            </a:r>
            <a:r>
              <a:rPr sz="1200" spc="-15" dirty="0">
                <a:latin typeface="Microsoft Sans Serif"/>
                <a:cs typeface="Microsoft Sans Serif"/>
              </a:rPr>
              <a:t> </a:t>
            </a:r>
            <a:r>
              <a:rPr sz="1200" dirty="0">
                <a:latin typeface="Microsoft Sans Serif"/>
                <a:cs typeface="Microsoft Sans Serif"/>
              </a:rPr>
              <a:t>cual</a:t>
            </a:r>
            <a:r>
              <a:rPr sz="1200" spc="-15" dirty="0">
                <a:latin typeface="Microsoft Sans Serif"/>
                <a:cs typeface="Microsoft Sans Serif"/>
              </a:rPr>
              <a:t> </a:t>
            </a:r>
            <a:r>
              <a:rPr sz="1200" dirty="0">
                <a:latin typeface="Microsoft Sans Serif"/>
                <a:cs typeface="Microsoft Sans Serif"/>
              </a:rPr>
              <a:t>los</a:t>
            </a:r>
            <a:r>
              <a:rPr sz="1200" spc="-10" dirty="0">
                <a:latin typeface="Microsoft Sans Serif"/>
                <a:cs typeface="Microsoft Sans Serif"/>
              </a:rPr>
              <a:t> </a:t>
            </a:r>
            <a:r>
              <a:rPr sz="1200" dirty="0">
                <a:latin typeface="Microsoft Sans Serif"/>
                <a:cs typeface="Microsoft Sans Serif"/>
              </a:rPr>
              <a:t>granos</a:t>
            </a:r>
            <a:r>
              <a:rPr sz="1200" spc="-25" dirty="0">
                <a:latin typeface="Microsoft Sans Serif"/>
                <a:cs typeface="Microsoft Sans Serif"/>
              </a:rPr>
              <a:t> </a:t>
            </a:r>
            <a:r>
              <a:rPr sz="1200" dirty="0">
                <a:latin typeface="Microsoft Sans Serif"/>
                <a:cs typeface="Microsoft Sans Serif"/>
              </a:rPr>
              <a:t>se</a:t>
            </a:r>
            <a:r>
              <a:rPr sz="1200" spc="-10" dirty="0">
                <a:latin typeface="Microsoft Sans Serif"/>
                <a:cs typeface="Microsoft Sans Serif"/>
              </a:rPr>
              <a:t> </a:t>
            </a:r>
            <a:r>
              <a:rPr sz="1200" dirty="0">
                <a:latin typeface="Microsoft Sans Serif"/>
                <a:cs typeface="Microsoft Sans Serif"/>
              </a:rPr>
              <a:t>proyectan</a:t>
            </a:r>
            <a:r>
              <a:rPr sz="1200" spc="-20" dirty="0">
                <a:latin typeface="Microsoft Sans Serif"/>
                <a:cs typeface="Microsoft Sans Serif"/>
              </a:rPr>
              <a:t> </a:t>
            </a:r>
            <a:r>
              <a:rPr sz="1200" dirty="0">
                <a:latin typeface="Microsoft Sans Serif"/>
                <a:cs typeface="Microsoft Sans Serif"/>
              </a:rPr>
              <a:t>bastante</a:t>
            </a:r>
            <a:r>
              <a:rPr sz="1200" spc="-10" dirty="0">
                <a:latin typeface="Microsoft Sans Serif"/>
                <a:cs typeface="Microsoft Sans Serif"/>
              </a:rPr>
              <a:t> </a:t>
            </a:r>
            <a:r>
              <a:rPr sz="1200" dirty="0">
                <a:latin typeface="Microsoft Sans Serif"/>
                <a:cs typeface="Microsoft Sans Serif"/>
              </a:rPr>
              <a:t>dentro</a:t>
            </a:r>
            <a:r>
              <a:rPr sz="1200" spc="-30" dirty="0">
                <a:latin typeface="Microsoft Sans Serif"/>
                <a:cs typeface="Microsoft Sans Serif"/>
              </a:rPr>
              <a:t> </a:t>
            </a:r>
            <a:r>
              <a:rPr sz="1200" dirty="0">
                <a:latin typeface="Microsoft Sans Serif"/>
                <a:cs typeface="Microsoft Sans Serif"/>
              </a:rPr>
              <a:t>de</a:t>
            </a:r>
            <a:r>
              <a:rPr sz="1200" spc="-20" dirty="0">
                <a:latin typeface="Microsoft Sans Serif"/>
                <a:cs typeface="Microsoft Sans Serif"/>
              </a:rPr>
              <a:t> </a:t>
            </a:r>
            <a:r>
              <a:rPr sz="1200" dirty="0">
                <a:latin typeface="Microsoft Sans Serif"/>
                <a:cs typeface="Microsoft Sans Serif"/>
              </a:rPr>
              <a:t>la superficie</a:t>
            </a:r>
            <a:r>
              <a:rPr sz="1200" spc="-45" dirty="0">
                <a:latin typeface="Microsoft Sans Serif"/>
                <a:cs typeface="Microsoft Sans Serif"/>
              </a:rPr>
              <a:t> </a:t>
            </a:r>
            <a:r>
              <a:rPr sz="1200" dirty="0">
                <a:latin typeface="Microsoft Sans Serif"/>
                <a:cs typeface="Microsoft Sans Serif"/>
              </a:rPr>
              <a:t>para</a:t>
            </a:r>
            <a:r>
              <a:rPr sz="1200" spc="-25" dirty="0">
                <a:latin typeface="Microsoft Sans Serif"/>
                <a:cs typeface="Microsoft Sans Serif"/>
              </a:rPr>
              <a:t> </a:t>
            </a:r>
            <a:r>
              <a:rPr sz="1200" dirty="0">
                <a:latin typeface="Microsoft Sans Serif"/>
                <a:cs typeface="Microsoft Sans Serif"/>
              </a:rPr>
              <a:t>formar</a:t>
            </a:r>
            <a:r>
              <a:rPr sz="1200" spc="-25" dirty="0">
                <a:latin typeface="Microsoft Sans Serif"/>
                <a:cs typeface="Microsoft Sans Serif"/>
              </a:rPr>
              <a:t> </a:t>
            </a:r>
            <a:r>
              <a:rPr sz="1200" dirty="0">
                <a:latin typeface="Microsoft Sans Serif"/>
                <a:cs typeface="Microsoft Sans Serif"/>
              </a:rPr>
              <a:t>una</a:t>
            </a:r>
            <a:r>
              <a:rPr sz="1200" spc="-35" dirty="0">
                <a:latin typeface="Microsoft Sans Serif"/>
                <a:cs typeface="Microsoft Sans Serif"/>
              </a:rPr>
              <a:t> </a:t>
            </a:r>
            <a:r>
              <a:rPr sz="1200" dirty="0">
                <a:latin typeface="Microsoft Sans Serif"/>
                <a:cs typeface="Microsoft Sans Serif"/>
              </a:rPr>
              <a:t>viruta</a:t>
            </a:r>
            <a:r>
              <a:rPr sz="1200" spc="5" dirty="0">
                <a:latin typeface="Microsoft Sans Serif"/>
                <a:cs typeface="Microsoft Sans Serif"/>
              </a:rPr>
              <a:t> </a:t>
            </a:r>
            <a:r>
              <a:rPr sz="1200" dirty="0">
                <a:latin typeface="Microsoft Sans Serif"/>
                <a:cs typeface="Microsoft Sans Serif"/>
              </a:rPr>
              <a:t>y remover</a:t>
            </a:r>
            <a:r>
              <a:rPr sz="1200" spc="-15" dirty="0">
                <a:latin typeface="Microsoft Sans Serif"/>
                <a:cs typeface="Microsoft Sans Serif"/>
              </a:rPr>
              <a:t> </a:t>
            </a:r>
            <a:r>
              <a:rPr sz="1200" dirty="0">
                <a:latin typeface="Microsoft Sans Serif"/>
                <a:cs typeface="Microsoft Sans Serif"/>
              </a:rPr>
              <a:t>el</a:t>
            </a:r>
            <a:r>
              <a:rPr sz="1200" spc="-15" dirty="0">
                <a:latin typeface="Microsoft Sans Serif"/>
                <a:cs typeface="Microsoft Sans Serif"/>
              </a:rPr>
              <a:t> </a:t>
            </a:r>
            <a:r>
              <a:rPr sz="1200" spc="-10" dirty="0">
                <a:latin typeface="Microsoft Sans Serif"/>
                <a:cs typeface="Microsoft Sans Serif"/>
              </a:rPr>
              <a:t>material;</a:t>
            </a:r>
            <a:endParaRPr sz="1200">
              <a:latin typeface="Microsoft Sans Serif"/>
              <a:cs typeface="Microsoft Sans Serif"/>
            </a:endParaRPr>
          </a:p>
          <a:p>
            <a:pPr marL="12700" marR="271145" indent="-2540">
              <a:lnSpc>
                <a:spcPct val="100000"/>
              </a:lnSpc>
              <a:buSzPct val="91666"/>
              <a:buAutoNum type="arabicPeriod"/>
              <a:tabLst>
                <a:tab pos="139065" algn="l"/>
              </a:tabLst>
            </a:pPr>
            <a:r>
              <a:rPr sz="1200" dirty="0">
                <a:latin typeface="Microsoft Sans Serif"/>
                <a:cs typeface="Microsoft Sans Serif"/>
              </a:rPr>
              <a:t>	roturado</a:t>
            </a:r>
            <a:r>
              <a:rPr sz="1200" spc="-45" dirty="0">
                <a:latin typeface="Microsoft Sans Serif"/>
                <a:cs typeface="Microsoft Sans Serif"/>
              </a:rPr>
              <a:t> </a:t>
            </a:r>
            <a:r>
              <a:rPr sz="1200" dirty="0">
                <a:latin typeface="Microsoft Sans Serif"/>
                <a:cs typeface="Microsoft Sans Serif"/>
              </a:rPr>
              <a:t>en</a:t>
            </a:r>
            <a:r>
              <a:rPr sz="1200" spc="-5" dirty="0">
                <a:latin typeface="Microsoft Sans Serif"/>
                <a:cs typeface="Microsoft Sans Serif"/>
              </a:rPr>
              <a:t> </a:t>
            </a:r>
            <a:r>
              <a:rPr sz="1200" dirty="0">
                <a:latin typeface="Microsoft Sans Serif"/>
                <a:cs typeface="Microsoft Sans Serif"/>
              </a:rPr>
              <a:t>el</a:t>
            </a:r>
            <a:r>
              <a:rPr sz="1200" spc="-15" dirty="0">
                <a:latin typeface="Microsoft Sans Serif"/>
                <a:cs typeface="Microsoft Sans Serif"/>
              </a:rPr>
              <a:t> </a:t>
            </a:r>
            <a:r>
              <a:rPr sz="1200" dirty="0">
                <a:latin typeface="Microsoft Sans Serif"/>
                <a:cs typeface="Microsoft Sans Serif"/>
              </a:rPr>
              <a:t>cual</a:t>
            </a:r>
            <a:r>
              <a:rPr sz="1200" spc="-20" dirty="0">
                <a:latin typeface="Microsoft Sans Serif"/>
                <a:cs typeface="Microsoft Sans Serif"/>
              </a:rPr>
              <a:t> </a:t>
            </a:r>
            <a:r>
              <a:rPr sz="1200" dirty="0">
                <a:latin typeface="Microsoft Sans Serif"/>
                <a:cs typeface="Microsoft Sans Serif"/>
              </a:rPr>
              <a:t>el grano</a:t>
            </a:r>
            <a:r>
              <a:rPr sz="1200" spc="-20" dirty="0">
                <a:latin typeface="Microsoft Sans Serif"/>
                <a:cs typeface="Microsoft Sans Serif"/>
              </a:rPr>
              <a:t> </a:t>
            </a:r>
            <a:r>
              <a:rPr sz="1200" dirty="0">
                <a:latin typeface="Microsoft Sans Serif"/>
                <a:cs typeface="Microsoft Sans Serif"/>
              </a:rPr>
              <a:t>se</a:t>
            </a:r>
            <a:r>
              <a:rPr sz="1200" spc="-5" dirty="0">
                <a:latin typeface="Microsoft Sans Serif"/>
                <a:cs typeface="Microsoft Sans Serif"/>
              </a:rPr>
              <a:t> </a:t>
            </a:r>
            <a:r>
              <a:rPr sz="1200" dirty="0">
                <a:latin typeface="Microsoft Sans Serif"/>
                <a:cs typeface="Microsoft Sans Serif"/>
              </a:rPr>
              <a:t>proyecta</a:t>
            </a:r>
            <a:r>
              <a:rPr sz="1200" spc="-5" dirty="0">
                <a:latin typeface="Microsoft Sans Serif"/>
                <a:cs typeface="Microsoft Sans Serif"/>
              </a:rPr>
              <a:t> </a:t>
            </a:r>
            <a:r>
              <a:rPr sz="1200" dirty="0">
                <a:latin typeface="Microsoft Sans Serif"/>
                <a:cs typeface="Microsoft Sans Serif"/>
              </a:rPr>
              <a:t>dentro</a:t>
            </a:r>
            <a:r>
              <a:rPr sz="1200" spc="-30" dirty="0">
                <a:latin typeface="Microsoft Sans Serif"/>
                <a:cs typeface="Microsoft Sans Serif"/>
              </a:rPr>
              <a:t> </a:t>
            </a:r>
            <a:r>
              <a:rPr sz="1200" dirty="0">
                <a:latin typeface="Microsoft Sans Serif"/>
                <a:cs typeface="Microsoft Sans Serif"/>
              </a:rPr>
              <a:t>del</a:t>
            </a:r>
            <a:r>
              <a:rPr sz="1200" spc="-15" dirty="0">
                <a:latin typeface="Microsoft Sans Serif"/>
                <a:cs typeface="Microsoft Sans Serif"/>
              </a:rPr>
              <a:t> </a:t>
            </a:r>
            <a:r>
              <a:rPr sz="1200" dirty="0">
                <a:latin typeface="Microsoft Sans Serif"/>
                <a:cs typeface="Microsoft Sans Serif"/>
              </a:rPr>
              <a:t>trabajo,</a:t>
            </a:r>
            <a:r>
              <a:rPr sz="1200" spc="-30" dirty="0">
                <a:latin typeface="Microsoft Sans Serif"/>
                <a:cs typeface="Microsoft Sans Serif"/>
              </a:rPr>
              <a:t> </a:t>
            </a:r>
            <a:r>
              <a:rPr sz="1200" dirty="0">
                <a:latin typeface="Microsoft Sans Serif"/>
                <a:cs typeface="Microsoft Sans Serif"/>
              </a:rPr>
              <a:t>pero</a:t>
            </a:r>
            <a:r>
              <a:rPr sz="1200" spc="-20" dirty="0">
                <a:latin typeface="Microsoft Sans Serif"/>
                <a:cs typeface="Microsoft Sans Serif"/>
              </a:rPr>
              <a:t> </a:t>
            </a:r>
            <a:r>
              <a:rPr sz="1200" dirty="0">
                <a:latin typeface="Microsoft Sans Serif"/>
                <a:cs typeface="Microsoft Sans Serif"/>
              </a:rPr>
              <a:t>no</a:t>
            </a:r>
            <a:r>
              <a:rPr sz="1200" spc="-10" dirty="0">
                <a:latin typeface="Microsoft Sans Serif"/>
                <a:cs typeface="Microsoft Sans Serif"/>
              </a:rPr>
              <a:t> </a:t>
            </a:r>
            <a:r>
              <a:rPr sz="1200" dirty="0">
                <a:latin typeface="Microsoft Sans Serif"/>
                <a:cs typeface="Microsoft Sans Serif"/>
              </a:rPr>
              <a:t>lo</a:t>
            </a:r>
            <a:r>
              <a:rPr sz="1200" spc="-5" dirty="0">
                <a:latin typeface="Microsoft Sans Serif"/>
                <a:cs typeface="Microsoft Sans Serif"/>
              </a:rPr>
              <a:t> </a:t>
            </a:r>
            <a:r>
              <a:rPr sz="1200" dirty="0">
                <a:latin typeface="Microsoft Sans Serif"/>
                <a:cs typeface="Microsoft Sans Serif"/>
              </a:rPr>
              <a:t>suficiente</a:t>
            </a:r>
            <a:r>
              <a:rPr sz="1200" spc="-25" dirty="0">
                <a:latin typeface="Microsoft Sans Serif"/>
                <a:cs typeface="Microsoft Sans Serif"/>
              </a:rPr>
              <a:t> </a:t>
            </a:r>
            <a:r>
              <a:rPr sz="1200" dirty="0">
                <a:latin typeface="Microsoft Sans Serif"/>
                <a:cs typeface="Microsoft Sans Serif"/>
              </a:rPr>
              <a:t>para</a:t>
            </a:r>
            <a:r>
              <a:rPr sz="1200" spc="-25" dirty="0">
                <a:latin typeface="Microsoft Sans Serif"/>
                <a:cs typeface="Microsoft Sans Serif"/>
              </a:rPr>
              <a:t> </a:t>
            </a:r>
            <a:r>
              <a:rPr sz="1200" dirty="0">
                <a:latin typeface="Microsoft Sans Serif"/>
                <a:cs typeface="Microsoft Sans Serif"/>
              </a:rPr>
              <a:t>causar</a:t>
            </a:r>
            <a:r>
              <a:rPr sz="1200" spc="-25" dirty="0">
                <a:latin typeface="Microsoft Sans Serif"/>
                <a:cs typeface="Microsoft Sans Serif"/>
              </a:rPr>
              <a:t> </a:t>
            </a:r>
            <a:r>
              <a:rPr sz="1200" dirty="0">
                <a:latin typeface="Microsoft Sans Serif"/>
                <a:cs typeface="Microsoft Sans Serif"/>
              </a:rPr>
              <a:t>corte;</a:t>
            </a:r>
            <a:r>
              <a:rPr sz="1200" spc="-10" dirty="0">
                <a:latin typeface="Microsoft Sans Serif"/>
                <a:cs typeface="Microsoft Sans Serif"/>
              </a:rPr>
              <a:t> </a:t>
            </a:r>
            <a:r>
              <a:rPr sz="1200" dirty="0">
                <a:latin typeface="Microsoft Sans Serif"/>
                <a:cs typeface="Microsoft Sans Serif"/>
              </a:rPr>
              <a:t>en</a:t>
            </a:r>
            <a:r>
              <a:rPr sz="1200" spc="-5" dirty="0">
                <a:latin typeface="Microsoft Sans Serif"/>
                <a:cs typeface="Microsoft Sans Serif"/>
              </a:rPr>
              <a:t> </a:t>
            </a:r>
            <a:r>
              <a:rPr sz="1200" dirty="0">
                <a:latin typeface="Microsoft Sans Serif"/>
                <a:cs typeface="Microsoft Sans Serif"/>
              </a:rPr>
              <a:t>su</a:t>
            </a:r>
            <a:r>
              <a:rPr sz="1200" spc="-5" dirty="0">
                <a:latin typeface="Microsoft Sans Serif"/>
                <a:cs typeface="Microsoft Sans Serif"/>
              </a:rPr>
              <a:t> </a:t>
            </a:r>
            <a:r>
              <a:rPr sz="1200" spc="-10" dirty="0">
                <a:latin typeface="Microsoft Sans Serif"/>
                <a:cs typeface="Microsoft Sans Serif"/>
              </a:rPr>
              <a:t>lugar, </a:t>
            </a:r>
            <a:r>
              <a:rPr sz="1200" dirty="0">
                <a:latin typeface="Microsoft Sans Serif"/>
                <a:cs typeface="Microsoft Sans Serif"/>
              </a:rPr>
              <a:t>la</a:t>
            </a:r>
            <a:r>
              <a:rPr sz="1200" spc="-5" dirty="0">
                <a:latin typeface="Microsoft Sans Serif"/>
                <a:cs typeface="Microsoft Sans Serif"/>
              </a:rPr>
              <a:t> </a:t>
            </a:r>
            <a:r>
              <a:rPr sz="1200" dirty="0">
                <a:latin typeface="Microsoft Sans Serif"/>
                <a:cs typeface="Microsoft Sans Serif"/>
              </a:rPr>
              <a:t>superficie</a:t>
            </a:r>
            <a:r>
              <a:rPr sz="1200" spc="-45" dirty="0">
                <a:latin typeface="Microsoft Sans Serif"/>
                <a:cs typeface="Microsoft Sans Serif"/>
              </a:rPr>
              <a:t> </a:t>
            </a:r>
            <a:r>
              <a:rPr sz="1200" spc="-25" dirty="0">
                <a:latin typeface="Microsoft Sans Serif"/>
                <a:cs typeface="Microsoft Sans Serif"/>
              </a:rPr>
              <a:t>del </a:t>
            </a:r>
            <a:r>
              <a:rPr sz="1200" dirty="0">
                <a:latin typeface="Microsoft Sans Serif"/>
                <a:cs typeface="Microsoft Sans Serif"/>
              </a:rPr>
              <a:t>trabajo</a:t>
            </a:r>
            <a:r>
              <a:rPr sz="1200" spc="-30" dirty="0">
                <a:latin typeface="Microsoft Sans Serif"/>
                <a:cs typeface="Microsoft Sans Serif"/>
              </a:rPr>
              <a:t> </a:t>
            </a:r>
            <a:r>
              <a:rPr sz="1200" dirty="0">
                <a:latin typeface="Microsoft Sans Serif"/>
                <a:cs typeface="Microsoft Sans Serif"/>
              </a:rPr>
              <a:t>se</a:t>
            </a:r>
            <a:r>
              <a:rPr sz="1200" spc="5" dirty="0">
                <a:latin typeface="Microsoft Sans Serif"/>
                <a:cs typeface="Microsoft Sans Serif"/>
              </a:rPr>
              <a:t> </a:t>
            </a:r>
            <a:r>
              <a:rPr sz="1200" dirty="0">
                <a:latin typeface="Microsoft Sans Serif"/>
                <a:cs typeface="Microsoft Sans Serif"/>
              </a:rPr>
              <a:t>deforma</a:t>
            </a:r>
            <a:r>
              <a:rPr sz="1200" spc="-35" dirty="0">
                <a:latin typeface="Microsoft Sans Serif"/>
                <a:cs typeface="Microsoft Sans Serif"/>
              </a:rPr>
              <a:t> </a:t>
            </a:r>
            <a:r>
              <a:rPr sz="1200" dirty="0">
                <a:latin typeface="Microsoft Sans Serif"/>
                <a:cs typeface="Microsoft Sans Serif"/>
              </a:rPr>
              <a:t>y</a:t>
            </a:r>
            <a:r>
              <a:rPr sz="1200" spc="5" dirty="0">
                <a:latin typeface="Microsoft Sans Serif"/>
                <a:cs typeface="Microsoft Sans Serif"/>
              </a:rPr>
              <a:t> </a:t>
            </a:r>
            <a:r>
              <a:rPr sz="1200" dirty="0">
                <a:latin typeface="Microsoft Sans Serif"/>
                <a:cs typeface="Microsoft Sans Serif"/>
              </a:rPr>
              <a:t>la</a:t>
            </a:r>
            <a:r>
              <a:rPr sz="1200" spc="5" dirty="0">
                <a:latin typeface="Microsoft Sans Serif"/>
                <a:cs typeface="Microsoft Sans Serif"/>
              </a:rPr>
              <a:t> </a:t>
            </a:r>
            <a:r>
              <a:rPr sz="1200" dirty="0">
                <a:latin typeface="Microsoft Sans Serif"/>
                <a:cs typeface="Microsoft Sans Serif"/>
              </a:rPr>
              <a:t>energía</a:t>
            </a:r>
            <a:r>
              <a:rPr sz="1200" spc="-10" dirty="0">
                <a:latin typeface="Microsoft Sans Serif"/>
                <a:cs typeface="Microsoft Sans Serif"/>
              </a:rPr>
              <a:t> </a:t>
            </a:r>
            <a:r>
              <a:rPr sz="1200" dirty="0">
                <a:latin typeface="Microsoft Sans Serif"/>
                <a:cs typeface="Microsoft Sans Serif"/>
              </a:rPr>
              <a:t>se</a:t>
            </a:r>
            <a:r>
              <a:rPr sz="1200" spc="5" dirty="0">
                <a:latin typeface="Microsoft Sans Serif"/>
                <a:cs typeface="Microsoft Sans Serif"/>
              </a:rPr>
              <a:t> </a:t>
            </a:r>
            <a:r>
              <a:rPr sz="1200" dirty="0">
                <a:latin typeface="Microsoft Sans Serif"/>
                <a:cs typeface="Microsoft Sans Serif"/>
              </a:rPr>
              <a:t>consume</a:t>
            </a:r>
            <a:r>
              <a:rPr sz="1200" spc="-40" dirty="0">
                <a:latin typeface="Microsoft Sans Serif"/>
                <a:cs typeface="Microsoft Sans Serif"/>
              </a:rPr>
              <a:t> </a:t>
            </a:r>
            <a:r>
              <a:rPr sz="1200" dirty="0">
                <a:latin typeface="Microsoft Sans Serif"/>
                <a:cs typeface="Microsoft Sans Serif"/>
              </a:rPr>
              <a:t>sin ninguna</a:t>
            </a:r>
            <a:r>
              <a:rPr sz="1200" spc="-40" dirty="0">
                <a:latin typeface="Microsoft Sans Serif"/>
                <a:cs typeface="Microsoft Sans Serif"/>
              </a:rPr>
              <a:t> </a:t>
            </a:r>
            <a:r>
              <a:rPr sz="1200" dirty="0">
                <a:latin typeface="Microsoft Sans Serif"/>
                <a:cs typeface="Microsoft Sans Serif"/>
              </a:rPr>
              <a:t>remoción</a:t>
            </a:r>
            <a:r>
              <a:rPr sz="1200" spc="-20" dirty="0">
                <a:latin typeface="Microsoft Sans Serif"/>
                <a:cs typeface="Microsoft Sans Serif"/>
              </a:rPr>
              <a:t> </a:t>
            </a:r>
            <a:r>
              <a:rPr sz="1200" dirty="0">
                <a:latin typeface="Microsoft Sans Serif"/>
                <a:cs typeface="Microsoft Sans Serif"/>
              </a:rPr>
              <a:t>de</a:t>
            </a:r>
            <a:r>
              <a:rPr sz="1200" spc="-15" dirty="0">
                <a:latin typeface="Microsoft Sans Serif"/>
                <a:cs typeface="Microsoft Sans Serif"/>
              </a:rPr>
              <a:t> </a:t>
            </a:r>
            <a:r>
              <a:rPr sz="1200" spc="-10" dirty="0">
                <a:latin typeface="Microsoft Sans Serif"/>
                <a:cs typeface="Microsoft Sans Serif"/>
              </a:rPr>
              <a:t>material;</a:t>
            </a:r>
            <a:endParaRPr sz="1200">
              <a:latin typeface="Microsoft Sans Serif"/>
              <a:cs typeface="Microsoft Sans Serif"/>
            </a:endParaRPr>
          </a:p>
          <a:p>
            <a:pPr marL="12700" marR="187960" indent="-2540">
              <a:lnSpc>
                <a:spcPct val="100000"/>
              </a:lnSpc>
              <a:buSzPct val="91666"/>
              <a:buAutoNum type="arabicPeriod"/>
              <a:tabLst>
                <a:tab pos="139065" algn="l"/>
              </a:tabLst>
            </a:pPr>
            <a:r>
              <a:rPr sz="1200" dirty="0">
                <a:latin typeface="Microsoft Sans Serif"/>
                <a:cs typeface="Microsoft Sans Serif"/>
              </a:rPr>
              <a:t>	roce,</a:t>
            </a:r>
            <a:r>
              <a:rPr sz="1200" spc="-25" dirty="0">
                <a:latin typeface="Microsoft Sans Serif"/>
                <a:cs typeface="Microsoft Sans Serif"/>
              </a:rPr>
              <a:t> </a:t>
            </a:r>
            <a:r>
              <a:rPr sz="1200" dirty="0">
                <a:latin typeface="Microsoft Sans Serif"/>
                <a:cs typeface="Microsoft Sans Serif"/>
              </a:rPr>
              <a:t>en</a:t>
            </a:r>
            <a:r>
              <a:rPr sz="1200" spc="-15" dirty="0">
                <a:latin typeface="Microsoft Sans Serif"/>
                <a:cs typeface="Microsoft Sans Serif"/>
              </a:rPr>
              <a:t> </a:t>
            </a:r>
            <a:r>
              <a:rPr sz="1200" dirty="0">
                <a:latin typeface="Microsoft Sans Serif"/>
                <a:cs typeface="Microsoft Sans Serif"/>
              </a:rPr>
              <a:t>el</a:t>
            </a:r>
            <a:r>
              <a:rPr sz="1200" spc="-20" dirty="0">
                <a:latin typeface="Microsoft Sans Serif"/>
                <a:cs typeface="Microsoft Sans Serif"/>
              </a:rPr>
              <a:t> </a:t>
            </a:r>
            <a:r>
              <a:rPr sz="1200" dirty="0">
                <a:latin typeface="Microsoft Sans Serif"/>
                <a:cs typeface="Microsoft Sans Serif"/>
              </a:rPr>
              <a:t>cual</a:t>
            </a:r>
            <a:r>
              <a:rPr sz="1200" spc="-25" dirty="0">
                <a:latin typeface="Microsoft Sans Serif"/>
                <a:cs typeface="Microsoft Sans Serif"/>
              </a:rPr>
              <a:t> </a:t>
            </a:r>
            <a:r>
              <a:rPr sz="1200" dirty="0">
                <a:latin typeface="Microsoft Sans Serif"/>
                <a:cs typeface="Microsoft Sans Serif"/>
              </a:rPr>
              <a:t>el</a:t>
            </a:r>
            <a:r>
              <a:rPr sz="1200" spc="-10" dirty="0">
                <a:latin typeface="Microsoft Sans Serif"/>
                <a:cs typeface="Microsoft Sans Serif"/>
              </a:rPr>
              <a:t> </a:t>
            </a:r>
            <a:r>
              <a:rPr sz="1200" dirty="0">
                <a:latin typeface="Microsoft Sans Serif"/>
                <a:cs typeface="Microsoft Sans Serif"/>
              </a:rPr>
              <a:t>grano</a:t>
            </a:r>
            <a:r>
              <a:rPr sz="1200" spc="-20" dirty="0">
                <a:latin typeface="Microsoft Sans Serif"/>
                <a:cs typeface="Microsoft Sans Serif"/>
              </a:rPr>
              <a:t> </a:t>
            </a:r>
            <a:r>
              <a:rPr sz="1200" dirty="0">
                <a:latin typeface="Microsoft Sans Serif"/>
                <a:cs typeface="Microsoft Sans Serif"/>
              </a:rPr>
              <a:t>toca</a:t>
            </a:r>
            <a:r>
              <a:rPr sz="1200" spc="-15" dirty="0">
                <a:latin typeface="Microsoft Sans Serif"/>
                <a:cs typeface="Microsoft Sans Serif"/>
              </a:rPr>
              <a:t> </a:t>
            </a:r>
            <a:r>
              <a:rPr sz="1200" dirty="0">
                <a:latin typeface="Microsoft Sans Serif"/>
                <a:cs typeface="Microsoft Sans Serif"/>
              </a:rPr>
              <a:t>la</a:t>
            </a:r>
            <a:r>
              <a:rPr sz="1200" spc="-15" dirty="0">
                <a:latin typeface="Microsoft Sans Serif"/>
                <a:cs typeface="Microsoft Sans Serif"/>
              </a:rPr>
              <a:t> </a:t>
            </a:r>
            <a:r>
              <a:rPr sz="1200" dirty="0">
                <a:latin typeface="Microsoft Sans Serif"/>
                <a:cs typeface="Microsoft Sans Serif"/>
              </a:rPr>
              <a:t>superficie</a:t>
            </a:r>
            <a:r>
              <a:rPr sz="1200" spc="-45" dirty="0">
                <a:latin typeface="Microsoft Sans Serif"/>
                <a:cs typeface="Microsoft Sans Serif"/>
              </a:rPr>
              <a:t> </a:t>
            </a:r>
            <a:r>
              <a:rPr sz="1200" dirty="0">
                <a:latin typeface="Microsoft Sans Serif"/>
                <a:cs typeface="Microsoft Sans Serif"/>
              </a:rPr>
              <a:t>durante</a:t>
            </a:r>
            <a:r>
              <a:rPr sz="1200" spc="-35" dirty="0">
                <a:latin typeface="Microsoft Sans Serif"/>
                <a:cs typeface="Microsoft Sans Serif"/>
              </a:rPr>
              <a:t> </a:t>
            </a:r>
            <a:r>
              <a:rPr sz="1200" dirty="0">
                <a:latin typeface="Microsoft Sans Serif"/>
                <a:cs typeface="Microsoft Sans Serif"/>
              </a:rPr>
              <a:t>su</a:t>
            </a:r>
            <a:r>
              <a:rPr sz="1200" spc="-10" dirty="0">
                <a:latin typeface="Microsoft Sans Serif"/>
                <a:cs typeface="Microsoft Sans Serif"/>
              </a:rPr>
              <a:t> </a:t>
            </a:r>
            <a:r>
              <a:rPr sz="1200" dirty="0">
                <a:latin typeface="Microsoft Sans Serif"/>
                <a:cs typeface="Microsoft Sans Serif"/>
              </a:rPr>
              <a:t>recorrido,</a:t>
            </a:r>
            <a:r>
              <a:rPr sz="1200" spc="-25" dirty="0">
                <a:latin typeface="Microsoft Sans Serif"/>
                <a:cs typeface="Microsoft Sans Serif"/>
              </a:rPr>
              <a:t> </a:t>
            </a:r>
            <a:r>
              <a:rPr sz="1200" dirty="0">
                <a:latin typeface="Microsoft Sans Serif"/>
                <a:cs typeface="Microsoft Sans Serif"/>
              </a:rPr>
              <a:t>pero</a:t>
            </a:r>
            <a:r>
              <a:rPr sz="1200" spc="-30" dirty="0">
                <a:latin typeface="Microsoft Sans Serif"/>
                <a:cs typeface="Microsoft Sans Serif"/>
              </a:rPr>
              <a:t> </a:t>
            </a:r>
            <a:r>
              <a:rPr sz="1200" dirty="0">
                <a:latin typeface="Microsoft Sans Serif"/>
                <a:cs typeface="Microsoft Sans Serif"/>
              </a:rPr>
              <a:t>solamente</a:t>
            </a:r>
            <a:r>
              <a:rPr sz="1200" spc="-10" dirty="0">
                <a:latin typeface="Microsoft Sans Serif"/>
                <a:cs typeface="Microsoft Sans Serif"/>
              </a:rPr>
              <a:t> </a:t>
            </a:r>
            <a:r>
              <a:rPr sz="1200" dirty="0">
                <a:latin typeface="Microsoft Sans Serif"/>
                <a:cs typeface="Microsoft Sans Serif"/>
              </a:rPr>
              <a:t>ocurre</a:t>
            </a:r>
            <a:r>
              <a:rPr sz="1200" spc="-40" dirty="0">
                <a:latin typeface="Microsoft Sans Serif"/>
                <a:cs typeface="Microsoft Sans Serif"/>
              </a:rPr>
              <a:t> </a:t>
            </a:r>
            <a:r>
              <a:rPr sz="1200" dirty="0">
                <a:latin typeface="Microsoft Sans Serif"/>
                <a:cs typeface="Microsoft Sans Serif"/>
              </a:rPr>
              <a:t>fricción</a:t>
            </a:r>
            <a:r>
              <a:rPr sz="1200" spc="-20" dirty="0">
                <a:latin typeface="Microsoft Sans Serif"/>
                <a:cs typeface="Microsoft Sans Serif"/>
              </a:rPr>
              <a:t> </a:t>
            </a:r>
            <a:r>
              <a:rPr sz="1200" dirty="0">
                <a:latin typeface="Microsoft Sans Serif"/>
                <a:cs typeface="Microsoft Sans Serif"/>
              </a:rPr>
              <a:t>de</a:t>
            </a:r>
            <a:r>
              <a:rPr sz="1200" spc="-25" dirty="0">
                <a:latin typeface="Microsoft Sans Serif"/>
                <a:cs typeface="Microsoft Sans Serif"/>
              </a:rPr>
              <a:t> </a:t>
            </a:r>
            <a:r>
              <a:rPr sz="1200" dirty="0">
                <a:latin typeface="Microsoft Sans Serif"/>
                <a:cs typeface="Microsoft Sans Serif"/>
              </a:rPr>
              <a:t>roce,</a:t>
            </a:r>
            <a:r>
              <a:rPr sz="1200" spc="-15" dirty="0">
                <a:latin typeface="Microsoft Sans Serif"/>
                <a:cs typeface="Microsoft Sans Serif"/>
              </a:rPr>
              <a:t> </a:t>
            </a:r>
            <a:r>
              <a:rPr sz="1200" dirty="0">
                <a:latin typeface="Microsoft Sans Serif"/>
                <a:cs typeface="Microsoft Sans Serif"/>
              </a:rPr>
              <a:t>la</a:t>
            </a:r>
            <a:r>
              <a:rPr sz="1200" spc="-10" dirty="0">
                <a:latin typeface="Microsoft Sans Serif"/>
                <a:cs typeface="Microsoft Sans Serif"/>
              </a:rPr>
              <a:t> </a:t>
            </a:r>
            <a:r>
              <a:rPr sz="1200" dirty="0">
                <a:latin typeface="Microsoft Sans Serif"/>
                <a:cs typeface="Microsoft Sans Serif"/>
              </a:rPr>
              <a:t>cual</a:t>
            </a:r>
            <a:r>
              <a:rPr sz="1200" spc="-20" dirty="0">
                <a:latin typeface="Microsoft Sans Serif"/>
                <a:cs typeface="Microsoft Sans Serif"/>
              </a:rPr>
              <a:t> </a:t>
            </a:r>
            <a:r>
              <a:rPr sz="1200" dirty="0">
                <a:latin typeface="Microsoft Sans Serif"/>
                <a:cs typeface="Microsoft Sans Serif"/>
              </a:rPr>
              <a:t>consume</a:t>
            </a:r>
            <a:r>
              <a:rPr sz="1200" spc="20" dirty="0">
                <a:latin typeface="Microsoft Sans Serif"/>
                <a:cs typeface="Microsoft Sans Serif"/>
              </a:rPr>
              <a:t> </a:t>
            </a:r>
            <a:r>
              <a:rPr sz="1200" spc="-10" dirty="0">
                <a:latin typeface="Microsoft Sans Serif"/>
                <a:cs typeface="Microsoft Sans Serif"/>
              </a:rPr>
              <a:t>energía </a:t>
            </a:r>
            <a:r>
              <a:rPr sz="1200" dirty="0">
                <a:latin typeface="Microsoft Sans Serif"/>
                <a:cs typeface="Microsoft Sans Serif"/>
              </a:rPr>
              <a:t>sin</a:t>
            </a:r>
            <a:r>
              <a:rPr sz="1200" spc="-15" dirty="0">
                <a:latin typeface="Microsoft Sans Serif"/>
                <a:cs typeface="Microsoft Sans Serif"/>
              </a:rPr>
              <a:t> </a:t>
            </a:r>
            <a:r>
              <a:rPr sz="1200" dirty="0">
                <a:latin typeface="Microsoft Sans Serif"/>
                <a:cs typeface="Microsoft Sans Serif"/>
              </a:rPr>
              <a:t>remover</a:t>
            </a:r>
            <a:r>
              <a:rPr sz="1200" spc="-20" dirty="0">
                <a:latin typeface="Microsoft Sans Serif"/>
                <a:cs typeface="Microsoft Sans Serif"/>
              </a:rPr>
              <a:t> </a:t>
            </a:r>
            <a:r>
              <a:rPr sz="1200" dirty="0">
                <a:latin typeface="Microsoft Sans Serif"/>
                <a:cs typeface="Microsoft Sans Serif"/>
              </a:rPr>
              <a:t>ningún</a:t>
            </a:r>
            <a:r>
              <a:rPr sz="1200" spc="-35" dirty="0">
                <a:latin typeface="Microsoft Sans Serif"/>
                <a:cs typeface="Microsoft Sans Serif"/>
              </a:rPr>
              <a:t> </a:t>
            </a:r>
            <a:r>
              <a:rPr sz="1200" spc="-10" dirty="0">
                <a:latin typeface="Microsoft Sans Serif"/>
                <a:cs typeface="Microsoft Sans Serif"/>
              </a:rPr>
              <a:t>material.</a:t>
            </a:r>
            <a:endParaRPr sz="1200">
              <a:latin typeface="Microsoft Sans Serif"/>
              <a:cs typeface="Microsoft Sans Serif"/>
            </a:endParaRPr>
          </a:p>
          <a:p>
            <a:pPr marL="12700" marR="266065">
              <a:lnSpc>
                <a:spcPct val="100000"/>
              </a:lnSpc>
              <a:spcBef>
                <a:spcPts val="950"/>
              </a:spcBef>
            </a:pPr>
            <a:r>
              <a:rPr sz="1400" dirty="0">
                <a:latin typeface="Microsoft Sans Serif"/>
                <a:cs typeface="Microsoft Sans Serif"/>
              </a:rPr>
              <a:t>El</a:t>
            </a:r>
            <a:r>
              <a:rPr sz="1400" spc="-5" dirty="0">
                <a:latin typeface="Microsoft Sans Serif"/>
                <a:cs typeface="Microsoft Sans Serif"/>
              </a:rPr>
              <a:t> </a:t>
            </a:r>
            <a:r>
              <a:rPr sz="1400" dirty="0">
                <a:latin typeface="Microsoft Sans Serif"/>
                <a:cs typeface="Microsoft Sans Serif"/>
              </a:rPr>
              <a:t>efecto</a:t>
            </a:r>
            <a:r>
              <a:rPr sz="1400" spc="-35" dirty="0">
                <a:latin typeface="Microsoft Sans Serif"/>
                <a:cs typeface="Microsoft Sans Serif"/>
              </a:rPr>
              <a:t> </a:t>
            </a:r>
            <a:r>
              <a:rPr sz="1400" dirty="0">
                <a:latin typeface="Microsoft Sans Serif"/>
                <a:cs typeface="Microsoft Sans Serif"/>
              </a:rPr>
              <a:t>del tamaño,</a:t>
            </a:r>
            <a:r>
              <a:rPr sz="1400" spc="-30" dirty="0">
                <a:latin typeface="Microsoft Sans Serif"/>
                <a:cs typeface="Microsoft Sans Serif"/>
              </a:rPr>
              <a:t> </a:t>
            </a:r>
            <a:r>
              <a:rPr sz="1400" dirty="0">
                <a:latin typeface="Microsoft Sans Serif"/>
                <a:cs typeface="Microsoft Sans Serif"/>
              </a:rPr>
              <a:t>los</a:t>
            </a:r>
            <a:r>
              <a:rPr sz="1400" spc="-10" dirty="0">
                <a:latin typeface="Microsoft Sans Serif"/>
                <a:cs typeface="Microsoft Sans Serif"/>
              </a:rPr>
              <a:t> </a:t>
            </a:r>
            <a:r>
              <a:rPr sz="1400" dirty="0">
                <a:latin typeface="Microsoft Sans Serif"/>
                <a:cs typeface="Microsoft Sans Serif"/>
              </a:rPr>
              <a:t>ángulos</a:t>
            </a:r>
            <a:r>
              <a:rPr sz="1400" spc="-20" dirty="0">
                <a:latin typeface="Microsoft Sans Serif"/>
                <a:cs typeface="Microsoft Sans Serif"/>
              </a:rPr>
              <a:t> </a:t>
            </a:r>
            <a:r>
              <a:rPr sz="1400" dirty="0">
                <a:latin typeface="Microsoft Sans Serif"/>
                <a:cs typeface="Microsoft Sans Serif"/>
              </a:rPr>
              <a:t>de</a:t>
            </a:r>
            <a:r>
              <a:rPr sz="1400" spc="-15" dirty="0">
                <a:latin typeface="Microsoft Sans Serif"/>
                <a:cs typeface="Microsoft Sans Serif"/>
              </a:rPr>
              <a:t> </a:t>
            </a:r>
            <a:r>
              <a:rPr sz="1400" spc="-10" dirty="0">
                <a:latin typeface="Microsoft Sans Serif"/>
                <a:cs typeface="Microsoft Sans Serif"/>
              </a:rPr>
              <a:t>inclinación</a:t>
            </a:r>
            <a:r>
              <a:rPr sz="1400" spc="-40" dirty="0">
                <a:latin typeface="Microsoft Sans Serif"/>
                <a:cs typeface="Microsoft Sans Serif"/>
              </a:rPr>
              <a:t> </a:t>
            </a:r>
            <a:r>
              <a:rPr sz="1400" dirty="0">
                <a:latin typeface="Microsoft Sans Serif"/>
                <a:cs typeface="Microsoft Sans Serif"/>
              </a:rPr>
              <a:t>negativa</a:t>
            </a:r>
            <a:r>
              <a:rPr sz="1400" spc="-10" dirty="0">
                <a:latin typeface="Microsoft Sans Serif"/>
                <a:cs typeface="Microsoft Sans Serif"/>
              </a:rPr>
              <a:t> </a:t>
            </a:r>
            <a:r>
              <a:rPr sz="1400" dirty="0">
                <a:latin typeface="Microsoft Sans Serif"/>
                <a:cs typeface="Microsoft Sans Serif"/>
              </a:rPr>
              <a:t>y</a:t>
            </a:r>
            <a:r>
              <a:rPr sz="1400" spc="5" dirty="0">
                <a:latin typeface="Microsoft Sans Serif"/>
                <a:cs typeface="Microsoft Sans Serif"/>
              </a:rPr>
              <a:t> </a:t>
            </a:r>
            <a:r>
              <a:rPr sz="1400" dirty="0">
                <a:latin typeface="Microsoft Sans Serif"/>
                <a:cs typeface="Microsoft Sans Serif"/>
              </a:rPr>
              <a:t>las</a:t>
            </a:r>
            <a:r>
              <a:rPr sz="1400" spc="-10" dirty="0">
                <a:latin typeface="Microsoft Sans Serif"/>
                <a:cs typeface="Microsoft Sans Serif"/>
              </a:rPr>
              <a:t> </a:t>
            </a:r>
            <a:r>
              <a:rPr sz="1400" dirty="0">
                <a:latin typeface="Microsoft Sans Serif"/>
                <a:cs typeface="Microsoft Sans Serif"/>
              </a:rPr>
              <a:t>acciones</a:t>
            </a:r>
            <a:r>
              <a:rPr sz="1400" spc="-30" dirty="0">
                <a:latin typeface="Microsoft Sans Serif"/>
                <a:cs typeface="Microsoft Sans Serif"/>
              </a:rPr>
              <a:t> </a:t>
            </a:r>
            <a:r>
              <a:rPr sz="1400" dirty="0">
                <a:latin typeface="Microsoft Sans Serif"/>
                <a:cs typeface="Microsoft Sans Serif"/>
              </a:rPr>
              <a:t>inefectivas</a:t>
            </a:r>
            <a:r>
              <a:rPr sz="1400" spc="-20" dirty="0">
                <a:latin typeface="Microsoft Sans Serif"/>
                <a:cs typeface="Microsoft Sans Serif"/>
              </a:rPr>
              <a:t> </a:t>
            </a:r>
            <a:r>
              <a:rPr sz="1400" dirty="0">
                <a:latin typeface="Microsoft Sans Serif"/>
                <a:cs typeface="Microsoft Sans Serif"/>
              </a:rPr>
              <a:t>de los</a:t>
            </a:r>
            <a:r>
              <a:rPr sz="1400" spc="-10" dirty="0">
                <a:latin typeface="Microsoft Sans Serif"/>
                <a:cs typeface="Microsoft Sans Serif"/>
              </a:rPr>
              <a:t> </a:t>
            </a:r>
            <a:r>
              <a:rPr sz="1400" dirty="0">
                <a:latin typeface="Microsoft Sans Serif"/>
                <a:cs typeface="Microsoft Sans Serif"/>
              </a:rPr>
              <a:t>granos</a:t>
            </a:r>
            <a:r>
              <a:rPr sz="1400" spc="-25" dirty="0">
                <a:latin typeface="Microsoft Sans Serif"/>
                <a:cs typeface="Microsoft Sans Serif"/>
              </a:rPr>
              <a:t> </a:t>
            </a:r>
            <a:r>
              <a:rPr sz="1400" dirty="0">
                <a:latin typeface="Microsoft Sans Serif"/>
                <a:cs typeface="Microsoft Sans Serif"/>
              </a:rPr>
              <a:t>se</a:t>
            </a:r>
            <a:r>
              <a:rPr sz="1400" spc="-10" dirty="0">
                <a:latin typeface="Microsoft Sans Serif"/>
                <a:cs typeface="Microsoft Sans Serif"/>
              </a:rPr>
              <a:t> combinan </a:t>
            </a:r>
            <a:r>
              <a:rPr sz="1400" dirty="0">
                <a:latin typeface="Microsoft Sans Serif"/>
                <a:cs typeface="Microsoft Sans Serif"/>
              </a:rPr>
              <a:t>para</a:t>
            </a:r>
            <a:r>
              <a:rPr sz="1400" spc="-15" dirty="0">
                <a:latin typeface="Microsoft Sans Serif"/>
                <a:cs typeface="Microsoft Sans Serif"/>
              </a:rPr>
              <a:t> </a:t>
            </a:r>
            <a:r>
              <a:rPr sz="1400" dirty="0">
                <a:latin typeface="Microsoft Sans Serif"/>
                <a:cs typeface="Microsoft Sans Serif"/>
              </a:rPr>
              <a:t>causar</a:t>
            </a:r>
            <a:r>
              <a:rPr sz="1400" spc="-30" dirty="0">
                <a:latin typeface="Microsoft Sans Serif"/>
                <a:cs typeface="Microsoft Sans Serif"/>
              </a:rPr>
              <a:t> </a:t>
            </a:r>
            <a:r>
              <a:rPr sz="1400" dirty="0">
                <a:latin typeface="Microsoft Sans Serif"/>
                <a:cs typeface="Microsoft Sans Serif"/>
              </a:rPr>
              <a:t>que</a:t>
            </a:r>
            <a:r>
              <a:rPr sz="1400" spc="-15" dirty="0">
                <a:latin typeface="Microsoft Sans Serif"/>
                <a:cs typeface="Microsoft Sans Serif"/>
              </a:rPr>
              <a:t> </a:t>
            </a:r>
            <a:r>
              <a:rPr sz="1400" dirty="0">
                <a:latin typeface="Microsoft Sans Serif"/>
                <a:cs typeface="Microsoft Sans Serif"/>
              </a:rPr>
              <a:t>los</a:t>
            </a:r>
            <a:r>
              <a:rPr sz="1400" spc="-5" dirty="0">
                <a:latin typeface="Microsoft Sans Serif"/>
                <a:cs typeface="Microsoft Sans Serif"/>
              </a:rPr>
              <a:t> </a:t>
            </a:r>
            <a:r>
              <a:rPr sz="1400" dirty="0">
                <a:latin typeface="Microsoft Sans Serif"/>
                <a:cs typeface="Microsoft Sans Serif"/>
              </a:rPr>
              <a:t>procesos</a:t>
            </a:r>
            <a:r>
              <a:rPr sz="1400" spc="-45"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esmerilado</a:t>
            </a:r>
            <a:r>
              <a:rPr sz="1400" spc="-40" dirty="0">
                <a:latin typeface="Microsoft Sans Serif"/>
                <a:cs typeface="Microsoft Sans Serif"/>
              </a:rPr>
              <a:t> </a:t>
            </a:r>
            <a:r>
              <a:rPr sz="1400" dirty="0">
                <a:latin typeface="Microsoft Sans Serif"/>
                <a:cs typeface="Microsoft Sans Serif"/>
              </a:rPr>
              <a:t>sean</a:t>
            </a:r>
            <a:r>
              <a:rPr sz="1400" spc="-20" dirty="0">
                <a:latin typeface="Microsoft Sans Serif"/>
                <a:cs typeface="Microsoft Sans Serif"/>
              </a:rPr>
              <a:t> </a:t>
            </a:r>
            <a:r>
              <a:rPr sz="1400" dirty="0">
                <a:latin typeface="Microsoft Sans Serif"/>
                <a:cs typeface="Microsoft Sans Serif"/>
              </a:rPr>
              <a:t>muy</a:t>
            </a:r>
            <a:r>
              <a:rPr sz="1400" spc="-5" dirty="0">
                <a:latin typeface="Microsoft Sans Serif"/>
                <a:cs typeface="Microsoft Sans Serif"/>
              </a:rPr>
              <a:t> </a:t>
            </a:r>
            <a:r>
              <a:rPr sz="1400" dirty="0">
                <a:latin typeface="Microsoft Sans Serif"/>
                <a:cs typeface="Microsoft Sans Serif"/>
              </a:rPr>
              <a:t>ineficientes</a:t>
            </a:r>
            <a:r>
              <a:rPr sz="1400" spc="-30" dirty="0">
                <a:latin typeface="Microsoft Sans Serif"/>
                <a:cs typeface="Microsoft Sans Serif"/>
              </a:rPr>
              <a:t> </a:t>
            </a:r>
            <a:r>
              <a:rPr sz="1400" dirty="0">
                <a:latin typeface="Microsoft Sans Serif"/>
                <a:cs typeface="Microsoft Sans Serif"/>
              </a:rPr>
              <a:t>en</a:t>
            </a:r>
            <a:r>
              <a:rPr sz="1400" spc="-10" dirty="0">
                <a:latin typeface="Microsoft Sans Serif"/>
                <a:cs typeface="Microsoft Sans Serif"/>
              </a:rPr>
              <a:t> </a:t>
            </a:r>
            <a:r>
              <a:rPr sz="1400" dirty="0">
                <a:latin typeface="Microsoft Sans Serif"/>
                <a:cs typeface="Microsoft Sans Serif"/>
              </a:rPr>
              <a:t>términos</a:t>
            </a:r>
            <a:r>
              <a:rPr sz="1400" spc="-30"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consumo</a:t>
            </a:r>
            <a:r>
              <a:rPr sz="1400" spc="-40" dirty="0">
                <a:latin typeface="Microsoft Sans Serif"/>
                <a:cs typeface="Microsoft Sans Serif"/>
              </a:rPr>
              <a:t> </a:t>
            </a:r>
            <a:r>
              <a:rPr sz="1400" dirty="0">
                <a:latin typeface="Microsoft Sans Serif"/>
                <a:cs typeface="Microsoft Sans Serif"/>
              </a:rPr>
              <a:t>de</a:t>
            </a:r>
            <a:r>
              <a:rPr sz="1400" spc="5" dirty="0">
                <a:latin typeface="Microsoft Sans Serif"/>
                <a:cs typeface="Microsoft Sans Serif"/>
              </a:rPr>
              <a:t> </a:t>
            </a:r>
            <a:r>
              <a:rPr sz="1400" dirty="0">
                <a:latin typeface="Microsoft Sans Serif"/>
                <a:cs typeface="Microsoft Sans Serif"/>
              </a:rPr>
              <a:t>energía</a:t>
            </a:r>
            <a:r>
              <a:rPr sz="1400" spc="-35" dirty="0">
                <a:latin typeface="Microsoft Sans Serif"/>
                <a:cs typeface="Microsoft Sans Serif"/>
              </a:rPr>
              <a:t> </a:t>
            </a:r>
            <a:r>
              <a:rPr sz="1400" spc="-25" dirty="0">
                <a:latin typeface="Microsoft Sans Serif"/>
                <a:cs typeface="Microsoft Sans Serif"/>
              </a:rPr>
              <a:t>por </a:t>
            </a:r>
            <a:r>
              <a:rPr sz="1400" dirty="0">
                <a:latin typeface="Microsoft Sans Serif"/>
                <a:cs typeface="Microsoft Sans Serif"/>
              </a:rPr>
              <a:t>volumen</a:t>
            </a:r>
            <a:r>
              <a:rPr sz="1400" spc="-25" dirty="0">
                <a:latin typeface="Microsoft Sans Serif"/>
                <a:cs typeface="Microsoft Sans Serif"/>
              </a:rPr>
              <a:t> </a:t>
            </a:r>
            <a:r>
              <a:rPr sz="1400" dirty="0">
                <a:latin typeface="Microsoft Sans Serif"/>
                <a:cs typeface="Microsoft Sans Serif"/>
              </a:rPr>
              <a:t>de</a:t>
            </a:r>
            <a:r>
              <a:rPr sz="1400" spc="-40" dirty="0">
                <a:latin typeface="Microsoft Sans Serif"/>
                <a:cs typeface="Microsoft Sans Serif"/>
              </a:rPr>
              <a:t> </a:t>
            </a:r>
            <a:r>
              <a:rPr sz="1400" dirty="0">
                <a:latin typeface="Microsoft Sans Serif"/>
                <a:cs typeface="Microsoft Sans Serif"/>
              </a:rPr>
              <a:t>material</a:t>
            </a:r>
            <a:r>
              <a:rPr sz="1400" spc="-45" dirty="0">
                <a:latin typeface="Microsoft Sans Serif"/>
                <a:cs typeface="Microsoft Sans Serif"/>
              </a:rPr>
              <a:t> </a:t>
            </a:r>
            <a:r>
              <a:rPr sz="1400" spc="-10" dirty="0">
                <a:latin typeface="Microsoft Sans Serif"/>
                <a:cs typeface="Microsoft Sans Serif"/>
              </a:rPr>
              <a:t>removido.</a:t>
            </a:r>
            <a:endParaRPr sz="1400">
              <a:latin typeface="Microsoft Sans Serif"/>
              <a:cs typeface="Microsoft Sans Serif"/>
            </a:endParaRPr>
          </a:p>
        </p:txBody>
      </p:sp>
      <p:pic>
        <p:nvPicPr>
          <p:cNvPr id="4" name="object 4"/>
          <p:cNvPicPr/>
          <p:nvPr/>
        </p:nvPicPr>
        <p:blipFill>
          <a:blip r:embed="rId2" cstate="print"/>
          <a:stretch>
            <a:fillRect/>
          </a:stretch>
        </p:blipFill>
        <p:spPr>
          <a:xfrm>
            <a:off x="2605425" y="5595936"/>
            <a:ext cx="5116515" cy="1251967"/>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8330" y="86375"/>
            <a:ext cx="8342915" cy="5407123"/>
          </a:xfrm>
          <a:prstGeom prst="rect">
            <a:avLst/>
          </a:prstGeom>
        </p:spPr>
      </p:pic>
      <p:sp>
        <p:nvSpPr>
          <p:cNvPr id="3" name="object 3"/>
          <p:cNvSpPr txBox="1"/>
          <p:nvPr/>
        </p:nvSpPr>
        <p:spPr>
          <a:xfrm>
            <a:off x="78739" y="5819647"/>
            <a:ext cx="845693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Cuatro</a:t>
            </a:r>
            <a:r>
              <a:rPr sz="1800" spc="-20" dirty="0">
                <a:latin typeface="Microsoft Sans Serif"/>
                <a:cs typeface="Microsoft Sans Serif"/>
              </a:rPr>
              <a:t> </a:t>
            </a:r>
            <a:r>
              <a:rPr sz="1800" dirty="0">
                <a:latin typeface="Microsoft Sans Serif"/>
                <a:cs typeface="Microsoft Sans Serif"/>
              </a:rPr>
              <a:t>tipos</a:t>
            </a:r>
            <a:r>
              <a:rPr sz="1800" spc="-3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esmerilado</a:t>
            </a:r>
            <a:r>
              <a:rPr sz="1800" spc="-10" dirty="0">
                <a:latin typeface="Microsoft Sans Serif"/>
                <a:cs typeface="Microsoft Sans Serif"/>
              </a:rPr>
              <a:t> </a:t>
            </a:r>
            <a:r>
              <a:rPr sz="1800" dirty="0">
                <a:latin typeface="Microsoft Sans Serif"/>
                <a:cs typeface="Microsoft Sans Serif"/>
              </a:rPr>
              <a:t>superficial: (a)</a:t>
            </a:r>
            <a:r>
              <a:rPr sz="1800" spc="-25" dirty="0">
                <a:latin typeface="Microsoft Sans Serif"/>
                <a:cs typeface="Microsoft Sans Serif"/>
              </a:rPr>
              <a:t> </a:t>
            </a:r>
            <a:r>
              <a:rPr sz="1800" dirty="0">
                <a:latin typeface="Microsoft Sans Serif"/>
                <a:cs typeface="Microsoft Sans Serif"/>
              </a:rPr>
              <a:t>husillo</a:t>
            </a:r>
            <a:r>
              <a:rPr sz="1800" spc="-25" dirty="0">
                <a:latin typeface="Microsoft Sans Serif"/>
                <a:cs typeface="Microsoft Sans Serif"/>
              </a:rPr>
              <a:t> </a:t>
            </a:r>
            <a:r>
              <a:rPr sz="1800" dirty="0">
                <a:latin typeface="Microsoft Sans Serif"/>
                <a:cs typeface="Microsoft Sans Serif"/>
              </a:rPr>
              <a:t>horizontal</a:t>
            </a:r>
            <a:r>
              <a:rPr sz="1800" spc="-5" dirty="0">
                <a:latin typeface="Microsoft Sans Serif"/>
                <a:cs typeface="Microsoft Sans Serif"/>
              </a:rPr>
              <a:t> </a:t>
            </a:r>
            <a:r>
              <a:rPr sz="1800" dirty="0">
                <a:latin typeface="Microsoft Sans Serif"/>
                <a:cs typeface="Microsoft Sans Serif"/>
              </a:rPr>
              <a:t>con</a:t>
            </a:r>
            <a:r>
              <a:rPr sz="1800" spc="-40" dirty="0">
                <a:latin typeface="Microsoft Sans Serif"/>
                <a:cs typeface="Microsoft Sans Serif"/>
              </a:rPr>
              <a:t> </a:t>
            </a:r>
            <a:r>
              <a:rPr sz="1800" dirty="0">
                <a:latin typeface="Microsoft Sans Serif"/>
                <a:cs typeface="Microsoft Sans Serif"/>
              </a:rPr>
              <a:t>mesa</a:t>
            </a:r>
            <a:r>
              <a:rPr sz="1800" spc="-1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spc="-10" dirty="0">
                <a:latin typeface="Microsoft Sans Serif"/>
                <a:cs typeface="Microsoft Sans Serif"/>
              </a:rPr>
              <a:t>trabajo </a:t>
            </a:r>
            <a:r>
              <a:rPr sz="1800" dirty="0">
                <a:latin typeface="Microsoft Sans Serif"/>
                <a:cs typeface="Microsoft Sans Serif"/>
              </a:rPr>
              <a:t>oscilante,</a:t>
            </a:r>
            <a:r>
              <a:rPr sz="1800" spc="-20" dirty="0">
                <a:latin typeface="Microsoft Sans Serif"/>
                <a:cs typeface="Microsoft Sans Serif"/>
              </a:rPr>
              <a:t> </a:t>
            </a:r>
            <a:r>
              <a:rPr sz="1800" dirty="0">
                <a:latin typeface="Microsoft Sans Serif"/>
                <a:cs typeface="Microsoft Sans Serif"/>
              </a:rPr>
              <a:t>(b)</a:t>
            </a:r>
            <a:r>
              <a:rPr sz="1800" spc="-35" dirty="0">
                <a:latin typeface="Microsoft Sans Serif"/>
                <a:cs typeface="Microsoft Sans Serif"/>
              </a:rPr>
              <a:t> </a:t>
            </a:r>
            <a:r>
              <a:rPr sz="1800" dirty="0">
                <a:latin typeface="Microsoft Sans Serif"/>
                <a:cs typeface="Microsoft Sans Serif"/>
              </a:rPr>
              <a:t>husillo</a:t>
            </a:r>
            <a:r>
              <a:rPr sz="1800" spc="-25" dirty="0">
                <a:latin typeface="Microsoft Sans Serif"/>
                <a:cs typeface="Microsoft Sans Serif"/>
              </a:rPr>
              <a:t> </a:t>
            </a:r>
            <a:r>
              <a:rPr sz="1800" dirty="0">
                <a:latin typeface="Microsoft Sans Serif"/>
                <a:cs typeface="Microsoft Sans Serif"/>
              </a:rPr>
              <a:t>horizontal</a:t>
            </a:r>
            <a:r>
              <a:rPr sz="1800" spc="-25" dirty="0">
                <a:latin typeface="Microsoft Sans Serif"/>
                <a:cs typeface="Microsoft Sans Serif"/>
              </a:rPr>
              <a:t> </a:t>
            </a:r>
            <a:r>
              <a:rPr sz="1800" dirty="0">
                <a:latin typeface="Microsoft Sans Serif"/>
                <a:cs typeface="Microsoft Sans Serif"/>
              </a:rPr>
              <a:t>con</a:t>
            </a:r>
            <a:r>
              <a:rPr sz="1800" spc="-35" dirty="0">
                <a:latin typeface="Microsoft Sans Serif"/>
                <a:cs typeface="Microsoft Sans Serif"/>
              </a:rPr>
              <a:t> </a:t>
            </a:r>
            <a:r>
              <a:rPr sz="1800" dirty="0">
                <a:latin typeface="Microsoft Sans Serif"/>
                <a:cs typeface="Microsoft Sans Serif"/>
              </a:rPr>
              <a:t>mesa</a:t>
            </a:r>
            <a:r>
              <a:rPr sz="1800" spc="-45"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trabajo</a:t>
            </a:r>
            <a:r>
              <a:rPr sz="1800" spc="-25" dirty="0">
                <a:latin typeface="Microsoft Sans Serif"/>
                <a:cs typeface="Microsoft Sans Serif"/>
              </a:rPr>
              <a:t> </a:t>
            </a:r>
            <a:r>
              <a:rPr sz="1800" dirty="0">
                <a:latin typeface="Microsoft Sans Serif"/>
                <a:cs typeface="Microsoft Sans Serif"/>
              </a:rPr>
              <a:t>rotatoria,</a:t>
            </a:r>
            <a:r>
              <a:rPr sz="1800" spc="-20" dirty="0">
                <a:latin typeface="Microsoft Sans Serif"/>
                <a:cs typeface="Microsoft Sans Serif"/>
              </a:rPr>
              <a:t> </a:t>
            </a:r>
            <a:r>
              <a:rPr sz="1800" dirty="0">
                <a:latin typeface="Microsoft Sans Serif"/>
                <a:cs typeface="Microsoft Sans Serif"/>
              </a:rPr>
              <a:t>(c)</a:t>
            </a:r>
            <a:r>
              <a:rPr sz="1800" spc="-40" dirty="0">
                <a:latin typeface="Microsoft Sans Serif"/>
                <a:cs typeface="Microsoft Sans Serif"/>
              </a:rPr>
              <a:t> </a:t>
            </a:r>
            <a:r>
              <a:rPr sz="1800" dirty="0">
                <a:latin typeface="Microsoft Sans Serif"/>
                <a:cs typeface="Microsoft Sans Serif"/>
              </a:rPr>
              <a:t>husillo</a:t>
            </a:r>
            <a:r>
              <a:rPr sz="1800" spc="-25" dirty="0">
                <a:latin typeface="Microsoft Sans Serif"/>
                <a:cs typeface="Microsoft Sans Serif"/>
              </a:rPr>
              <a:t> </a:t>
            </a:r>
            <a:r>
              <a:rPr sz="1800" dirty="0">
                <a:latin typeface="Microsoft Sans Serif"/>
                <a:cs typeface="Microsoft Sans Serif"/>
              </a:rPr>
              <a:t>vertical</a:t>
            </a:r>
            <a:r>
              <a:rPr sz="1800" spc="-25" dirty="0">
                <a:latin typeface="Microsoft Sans Serif"/>
                <a:cs typeface="Microsoft Sans Serif"/>
              </a:rPr>
              <a:t> con </a:t>
            </a:r>
            <a:r>
              <a:rPr sz="1800" dirty="0">
                <a:latin typeface="Microsoft Sans Serif"/>
                <a:cs typeface="Microsoft Sans Serif"/>
              </a:rPr>
              <a:t>mesa</a:t>
            </a:r>
            <a:r>
              <a:rPr sz="1800" spc="-3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oscilante</a:t>
            </a:r>
            <a:r>
              <a:rPr sz="1800" spc="-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(d)</a:t>
            </a:r>
            <a:r>
              <a:rPr sz="1800" spc="-20" dirty="0">
                <a:latin typeface="Microsoft Sans Serif"/>
                <a:cs typeface="Microsoft Sans Serif"/>
              </a:rPr>
              <a:t> </a:t>
            </a:r>
            <a:r>
              <a:rPr sz="1800" dirty="0">
                <a:latin typeface="Microsoft Sans Serif"/>
                <a:cs typeface="Microsoft Sans Serif"/>
              </a:rPr>
              <a:t>husillo</a:t>
            </a:r>
            <a:r>
              <a:rPr sz="1800" spc="-10" dirty="0">
                <a:latin typeface="Microsoft Sans Serif"/>
                <a:cs typeface="Microsoft Sans Serif"/>
              </a:rPr>
              <a:t> </a:t>
            </a:r>
            <a:r>
              <a:rPr sz="1800" dirty="0">
                <a:latin typeface="Microsoft Sans Serif"/>
                <a:cs typeface="Microsoft Sans Serif"/>
              </a:rPr>
              <a:t>vertical</a:t>
            </a:r>
            <a:r>
              <a:rPr sz="1800" spc="-1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mesa</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spc="-10" dirty="0">
                <a:latin typeface="Microsoft Sans Serif"/>
                <a:cs typeface="Microsoft Sans Serif"/>
              </a:rPr>
              <a:t>rotatoria.</a:t>
            </a:r>
            <a:endParaRPr sz="1800">
              <a:latin typeface="Microsoft Sans Serif"/>
              <a:cs typeface="Microsoft Sans Serif"/>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200" y="258900"/>
            <a:ext cx="7461351" cy="4077686"/>
          </a:xfrm>
          <a:prstGeom prst="rect">
            <a:avLst/>
          </a:prstGeom>
        </p:spPr>
      </p:pic>
      <p:sp>
        <p:nvSpPr>
          <p:cNvPr id="3" name="object 3"/>
          <p:cNvSpPr txBox="1"/>
          <p:nvPr/>
        </p:nvSpPr>
        <p:spPr>
          <a:xfrm>
            <a:off x="78739" y="4523994"/>
            <a:ext cx="7693025" cy="299720"/>
          </a:xfrm>
          <a:prstGeom prst="rect">
            <a:avLst/>
          </a:prstGeom>
        </p:spPr>
        <p:txBody>
          <a:bodyPr vert="horz" wrap="square" lIns="0" tIns="12700" rIns="0" bIns="0" rtlCol="0">
            <a:spAutoFit/>
          </a:bodyPr>
          <a:lstStyle/>
          <a:p>
            <a:pPr marL="12700">
              <a:lnSpc>
                <a:spcPct val="100000"/>
              </a:lnSpc>
              <a:spcBef>
                <a:spcPts val="100"/>
              </a:spcBef>
              <a:tabLst>
                <a:tab pos="203200" algn="l"/>
              </a:tabLst>
            </a:pPr>
            <a:r>
              <a:rPr sz="1800" spc="-50" dirty="0">
                <a:latin typeface="Microsoft Sans Serif"/>
                <a:cs typeface="Microsoft Sans Serif"/>
              </a:rPr>
              <a:t>.</a:t>
            </a:r>
            <a:r>
              <a:rPr sz="1800" dirty="0">
                <a:latin typeface="Microsoft Sans Serif"/>
                <a:cs typeface="Microsoft Sans Serif"/>
              </a:rPr>
              <a:t>	Esmeriladora</a:t>
            </a:r>
            <a:r>
              <a:rPr sz="1800" spc="-25" dirty="0">
                <a:latin typeface="Microsoft Sans Serif"/>
                <a:cs typeface="Microsoft Sans Serif"/>
              </a:rPr>
              <a:t> </a:t>
            </a:r>
            <a:r>
              <a:rPr sz="1800" dirty="0">
                <a:latin typeface="Microsoft Sans Serif"/>
                <a:cs typeface="Microsoft Sans Serif"/>
              </a:rPr>
              <a:t>superficial</a:t>
            </a:r>
            <a:r>
              <a:rPr sz="1800" spc="-20" dirty="0">
                <a:latin typeface="Microsoft Sans Serif"/>
                <a:cs typeface="Microsoft Sans Serif"/>
              </a:rPr>
              <a:t> </a:t>
            </a:r>
            <a:r>
              <a:rPr sz="1800" dirty="0">
                <a:latin typeface="Microsoft Sans Serif"/>
                <a:cs typeface="Microsoft Sans Serif"/>
              </a:rPr>
              <a:t>con</a:t>
            </a:r>
            <a:r>
              <a:rPr sz="1800" spc="-40" dirty="0">
                <a:latin typeface="Microsoft Sans Serif"/>
                <a:cs typeface="Microsoft Sans Serif"/>
              </a:rPr>
              <a:t> </a:t>
            </a:r>
            <a:r>
              <a:rPr sz="1800" dirty="0">
                <a:latin typeface="Microsoft Sans Serif"/>
                <a:cs typeface="Microsoft Sans Serif"/>
              </a:rPr>
              <a:t>husillo</a:t>
            </a:r>
            <a:r>
              <a:rPr sz="1800" spc="-20" dirty="0">
                <a:latin typeface="Microsoft Sans Serif"/>
                <a:cs typeface="Microsoft Sans Serif"/>
              </a:rPr>
              <a:t> </a:t>
            </a:r>
            <a:r>
              <a:rPr sz="1800" dirty="0">
                <a:latin typeface="Microsoft Sans Serif"/>
                <a:cs typeface="Microsoft Sans Serif"/>
              </a:rPr>
              <a:t>horizontal</a:t>
            </a:r>
            <a:r>
              <a:rPr sz="1800" spc="-25" dirty="0">
                <a:latin typeface="Microsoft Sans Serif"/>
                <a:cs typeface="Microsoft Sans Serif"/>
              </a:rPr>
              <a:t> </a:t>
            </a:r>
            <a:r>
              <a:rPr sz="1800" dirty="0">
                <a:latin typeface="Microsoft Sans Serif"/>
                <a:cs typeface="Microsoft Sans Serif"/>
              </a:rPr>
              <a:t>y</a:t>
            </a:r>
            <a:r>
              <a:rPr sz="1800" spc="-35" dirty="0">
                <a:latin typeface="Microsoft Sans Serif"/>
                <a:cs typeface="Microsoft Sans Serif"/>
              </a:rPr>
              <a:t> </a:t>
            </a:r>
            <a:r>
              <a:rPr sz="1800" dirty="0">
                <a:latin typeface="Microsoft Sans Serif"/>
                <a:cs typeface="Microsoft Sans Serif"/>
              </a:rPr>
              <a:t>mesa</a:t>
            </a:r>
            <a:r>
              <a:rPr sz="1800" spc="-4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trabajo</a:t>
            </a:r>
            <a:r>
              <a:rPr sz="1800" spc="-25" dirty="0">
                <a:latin typeface="Microsoft Sans Serif"/>
                <a:cs typeface="Microsoft Sans Serif"/>
              </a:rPr>
              <a:t> </a:t>
            </a:r>
            <a:r>
              <a:rPr sz="1800" spc="-10" dirty="0">
                <a:latin typeface="Microsoft Sans Serif"/>
                <a:cs typeface="Microsoft Sans Serif"/>
              </a:rPr>
              <a:t>oscilante</a:t>
            </a:r>
            <a:endParaRPr sz="1800">
              <a:latin typeface="Microsoft Sans Serif"/>
              <a:cs typeface="Microsoft Sans Serif"/>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53778" y="866172"/>
            <a:ext cx="7241850" cy="2578511"/>
          </a:xfrm>
          <a:prstGeom prst="rect">
            <a:avLst/>
          </a:prstGeom>
        </p:spPr>
      </p:pic>
      <p:pic>
        <p:nvPicPr>
          <p:cNvPr id="3" name="object 3"/>
          <p:cNvPicPr/>
          <p:nvPr/>
        </p:nvPicPr>
        <p:blipFill>
          <a:blip r:embed="rId3" cstate="print"/>
          <a:stretch>
            <a:fillRect/>
          </a:stretch>
        </p:blipFill>
        <p:spPr>
          <a:xfrm>
            <a:off x="1553997" y="3846078"/>
            <a:ext cx="6973641" cy="2921855"/>
          </a:xfrm>
          <a:prstGeom prst="rect">
            <a:avLst/>
          </a:prstGeom>
        </p:spPr>
      </p:pic>
      <p:sp>
        <p:nvSpPr>
          <p:cNvPr id="4" name="object 4"/>
          <p:cNvSpPr txBox="1"/>
          <p:nvPr/>
        </p:nvSpPr>
        <p:spPr>
          <a:xfrm>
            <a:off x="78739" y="33273"/>
            <a:ext cx="7108190"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Dos</a:t>
            </a:r>
            <a:r>
              <a:rPr sz="1800" spc="-20" dirty="0">
                <a:latin typeface="Microsoft Sans Serif"/>
                <a:cs typeface="Microsoft Sans Serif"/>
              </a:rPr>
              <a:t> </a:t>
            </a:r>
            <a:r>
              <a:rPr sz="1800" dirty="0">
                <a:latin typeface="Microsoft Sans Serif"/>
                <a:cs typeface="Microsoft Sans Serif"/>
              </a:rPr>
              <a:t>tipos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movimientos</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avance</a:t>
            </a:r>
            <a:r>
              <a:rPr sz="1800" spc="-1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esmerilado</a:t>
            </a:r>
            <a:r>
              <a:rPr sz="1800" spc="5" dirty="0">
                <a:latin typeface="Microsoft Sans Serif"/>
                <a:cs typeface="Microsoft Sans Serif"/>
              </a:rPr>
              <a:t> </a:t>
            </a:r>
            <a:r>
              <a:rPr sz="1800" dirty="0">
                <a:latin typeface="Microsoft Sans Serif"/>
                <a:cs typeface="Microsoft Sans Serif"/>
              </a:rPr>
              <a:t>cilíndrico</a:t>
            </a:r>
            <a:r>
              <a:rPr sz="1800" spc="-15" dirty="0">
                <a:latin typeface="Microsoft Sans Serif"/>
                <a:cs typeface="Microsoft Sans Serif"/>
              </a:rPr>
              <a:t> </a:t>
            </a:r>
            <a:r>
              <a:rPr sz="1800" spc="-10" dirty="0">
                <a:latin typeface="Microsoft Sans Serif"/>
                <a:cs typeface="Microsoft Sans Serif"/>
              </a:rPr>
              <a:t>externo:</a:t>
            </a:r>
            <a:endParaRPr sz="1800">
              <a:latin typeface="Microsoft Sans Serif"/>
              <a:cs typeface="Microsoft Sans Serif"/>
            </a:endParaRPr>
          </a:p>
          <a:p>
            <a:pPr marL="710565">
              <a:lnSpc>
                <a:spcPct val="100000"/>
              </a:lnSpc>
            </a:pP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avance</a:t>
            </a:r>
            <a:r>
              <a:rPr sz="1800" spc="15" dirty="0">
                <a:latin typeface="Microsoft Sans Serif"/>
                <a:cs typeface="Microsoft Sans Serif"/>
              </a:rPr>
              <a:t> </a:t>
            </a:r>
            <a:r>
              <a:rPr sz="1800" dirty="0">
                <a:latin typeface="Microsoft Sans Serif"/>
                <a:cs typeface="Microsoft Sans Serif"/>
              </a:rPr>
              <a:t>transversal</a:t>
            </a:r>
            <a:r>
              <a:rPr sz="1800" spc="2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(b)</a:t>
            </a:r>
            <a:r>
              <a:rPr sz="1800" spc="15"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spc="-10" dirty="0">
                <a:latin typeface="Microsoft Sans Serif"/>
                <a:cs typeface="Microsoft Sans Serif"/>
              </a:rPr>
              <a:t>hundido</a:t>
            </a:r>
            <a:endParaRPr sz="1800">
              <a:latin typeface="Microsoft Sans Serif"/>
              <a:cs typeface="Microsoft Sans Serif"/>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6226" y="702204"/>
            <a:ext cx="7482621" cy="2555875"/>
          </a:xfrm>
          <a:prstGeom prst="rect">
            <a:avLst/>
          </a:prstGeom>
        </p:spPr>
      </p:pic>
      <p:sp>
        <p:nvSpPr>
          <p:cNvPr id="3" name="object 3"/>
          <p:cNvSpPr txBox="1"/>
          <p:nvPr/>
        </p:nvSpPr>
        <p:spPr>
          <a:xfrm>
            <a:off x="2212594" y="103123"/>
            <a:ext cx="32238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Esmerilado</a:t>
            </a:r>
            <a:r>
              <a:rPr sz="1800" spc="-35" dirty="0">
                <a:latin typeface="Microsoft Sans Serif"/>
                <a:cs typeface="Microsoft Sans Serif"/>
              </a:rPr>
              <a:t> </a:t>
            </a:r>
            <a:r>
              <a:rPr sz="1800" dirty="0">
                <a:latin typeface="Microsoft Sans Serif"/>
                <a:cs typeface="Microsoft Sans Serif"/>
              </a:rPr>
              <a:t>extremo</a:t>
            </a:r>
            <a:r>
              <a:rPr sz="1800" spc="-35" dirty="0">
                <a:latin typeface="Microsoft Sans Serif"/>
                <a:cs typeface="Microsoft Sans Serif"/>
              </a:rPr>
              <a:t> </a:t>
            </a:r>
            <a:r>
              <a:rPr sz="1800" dirty="0">
                <a:latin typeface="Microsoft Sans Serif"/>
                <a:cs typeface="Microsoft Sans Serif"/>
              </a:rPr>
              <a:t>sin</a:t>
            </a:r>
            <a:r>
              <a:rPr sz="1800" spc="-55" dirty="0">
                <a:latin typeface="Microsoft Sans Serif"/>
                <a:cs typeface="Microsoft Sans Serif"/>
              </a:rPr>
              <a:t> </a:t>
            </a:r>
            <a:r>
              <a:rPr sz="1800" spc="-10" dirty="0">
                <a:latin typeface="Microsoft Sans Serif"/>
                <a:cs typeface="Microsoft Sans Serif"/>
              </a:rPr>
              <a:t>centros</a:t>
            </a:r>
            <a:endParaRPr sz="1800">
              <a:latin typeface="Microsoft Sans Serif"/>
              <a:cs typeface="Microsoft Sans Serif"/>
            </a:endParaRPr>
          </a:p>
        </p:txBody>
      </p:sp>
      <p:pic>
        <p:nvPicPr>
          <p:cNvPr id="4" name="object 4"/>
          <p:cNvPicPr/>
          <p:nvPr/>
        </p:nvPicPr>
        <p:blipFill>
          <a:blip r:embed="rId3" cstate="print"/>
          <a:stretch>
            <a:fillRect/>
          </a:stretch>
        </p:blipFill>
        <p:spPr>
          <a:xfrm>
            <a:off x="1110120" y="4360052"/>
            <a:ext cx="6062261" cy="2464641"/>
          </a:xfrm>
          <a:prstGeom prst="rect">
            <a:avLst/>
          </a:prstGeom>
        </p:spPr>
      </p:pic>
      <p:sp>
        <p:nvSpPr>
          <p:cNvPr id="5" name="object 5"/>
          <p:cNvSpPr txBox="1"/>
          <p:nvPr/>
        </p:nvSpPr>
        <p:spPr>
          <a:xfrm>
            <a:off x="2754248" y="3685413"/>
            <a:ext cx="30975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Esmerilado</a:t>
            </a:r>
            <a:r>
              <a:rPr sz="1800" spc="-40" dirty="0">
                <a:latin typeface="Microsoft Sans Serif"/>
                <a:cs typeface="Microsoft Sans Serif"/>
              </a:rPr>
              <a:t> </a:t>
            </a:r>
            <a:r>
              <a:rPr sz="1800" dirty="0">
                <a:latin typeface="Microsoft Sans Serif"/>
                <a:cs typeface="Microsoft Sans Serif"/>
              </a:rPr>
              <a:t>interno</a:t>
            </a:r>
            <a:r>
              <a:rPr sz="1800" spc="-40" dirty="0">
                <a:latin typeface="Microsoft Sans Serif"/>
                <a:cs typeface="Microsoft Sans Serif"/>
              </a:rPr>
              <a:t> </a:t>
            </a:r>
            <a:r>
              <a:rPr sz="1800" dirty="0">
                <a:latin typeface="Microsoft Sans Serif"/>
                <a:cs typeface="Microsoft Sans Serif"/>
              </a:rPr>
              <a:t>sin</a:t>
            </a:r>
            <a:r>
              <a:rPr sz="1800" spc="-60" dirty="0">
                <a:latin typeface="Microsoft Sans Serif"/>
                <a:cs typeface="Microsoft Sans Serif"/>
              </a:rPr>
              <a:t> </a:t>
            </a:r>
            <a:r>
              <a:rPr sz="1800" spc="-10" dirty="0">
                <a:latin typeface="Microsoft Sans Serif"/>
                <a:cs typeface="Microsoft Sans Serif"/>
              </a:rPr>
              <a:t>centros</a:t>
            </a:r>
            <a:endParaRPr sz="1800">
              <a:latin typeface="Microsoft Sans Serif"/>
              <a:cs typeface="Microsoft Sans Serif"/>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7928" y="762464"/>
            <a:ext cx="8080470" cy="2422602"/>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1800" u="none" dirty="0"/>
              <a:t>Comparación</a:t>
            </a:r>
            <a:r>
              <a:rPr sz="1800" u="none" spc="-35" dirty="0"/>
              <a:t> </a:t>
            </a:r>
            <a:r>
              <a:rPr sz="1800" u="none" dirty="0"/>
              <a:t>de</a:t>
            </a:r>
            <a:r>
              <a:rPr sz="1800" u="none" spc="-45" dirty="0"/>
              <a:t> </a:t>
            </a:r>
            <a:r>
              <a:rPr sz="1800" u="none" dirty="0"/>
              <a:t>(a)</a:t>
            </a:r>
            <a:r>
              <a:rPr sz="1800" u="none" spc="-50" dirty="0"/>
              <a:t> </a:t>
            </a:r>
            <a:r>
              <a:rPr sz="1800" u="none" dirty="0"/>
              <a:t>esmerilado</a:t>
            </a:r>
            <a:r>
              <a:rPr sz="1800" u="none" spc="-30" dirty="0"/>
              <a:t> </a:t>
            </a:r>
            <a:r>
              <a:rPr sz="1800" u="none" dirty="0"/>
              <a:t>superficial</a:t>
            </a:r>
            <a:r>
              <a:rPr sz="1800" u="none" spc="-45" dirty="0"/>
              <a:t> </a:t>
            </a:r>
            <a:r>
              <a:rPr sz="1800" u="none" dirty="0"/>
              <a:t>convencional</a:t>
            </a:r>
            <a:r>
              <a:rPr sz="1800" u="none" spc="-15" dirty="0"/>
              <a:t> </a:t>
            </a:r>
            <a:r>
              <a:rPr sz="1800" u="none" dirty="0"/>
              <a:t>(b)</a:t>
            </a:r>
            <a:r>
              <a:rPr sz="1800" u="none" spc="-50" dirty="0"/>
              <a:t> </a:t>
            </a:r>
            <a:r>
              <a:rPr sz="1800" u="none" dirty="0"/>
              <a:t>esmerilado</a:t>
            </a:r>
            <a:r>
              <a:rPr sz="1800" u="none" spc="-35" dirty="0"/>
              <a:t> </a:t>
            </a:r>
            <a:r>
              <a:rPr sz="1800" u="none" spc="-10" dirty="0"/>
              <a:t>profundo</a:t>
            </a:r>
            <a:endParaRPr sz="1800"/>
          </a:p>
        </p:txBody>
      </p:sp>
      <p:pic>
        <p:nvPicPr>
          <p:cNvPr id="4" name="object 4"/>
          <p:cNvPicPr/>
          <p:nvPr/>
        </p:nvPicPr>
        <p:blipFill>
          <a:blip r:embed="rId3" cstate="print"/>
          <a:stretch>
            <a:fillRect/>
          </a:stretch>
        </p:blipFill>
        <p:spPr>
          <a:xfrm>
            <a:off x="1571100" y="4374794"/>
            <a:ext cx="4835623" cy="2354729"/>
          </a:xfrm>
          <a:prstGeom prst="rect">
            <a:avLst/>
          </a:prstGeom>
        </p:spPr>
      </p:pic>
      <p:sp>
        <p:nvSpPr>
          <p:cNvPr id="5" name="object 5"/>
          <p:cNvSpPr txBox="1"/>
          <p:nvPr/>
        </p:nvSpPr>
        <p:spPr>
          <a:xfrm>
            <a:off x="612140" y="3502914"/>
            <a:ext cx="49644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Configuración</a:t>
            </a:r>
            <a:r>
              <a:rPr sz="1800" spc="5" dirty="0">
                <a:latin typeface="Microsoft Sans Serif"/>
                <a:cs typeface="Microsoft Sans Serif"/>
              </a:rPr>
              <a:t> </a:t>
            </a:r>
            <a:r>
              <a:rPr sz="1800" dirty="0">
                <a:latin typeface="Microsoft Sans Serif"/>
                <a:cs typeface="Microsoft Sans Serif"/>
              </a:rPr>
              <a:t>típica</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esmerilador</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discos</a:t>
            </a:r>
            <a:endParaRPr sz="1800">
              <a:latin typeface="Microsoft Sans Serif"/>
              <a:cs typeface="Microsoft Sans Serif"/>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4105" y="457200"/>
            <a:ext cx="3424517" cy="2563727"/>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65100">
              <a:lnSpc>
                <a:spcPct val="100000"/>
              </a:lnSpc>
              <a:spcBef>
                <a:spcPts val="100"/>
              </a:spcBef>
            </a:pPr>
            <a:r>
              <a:rPr sz="1800" u="none" dirty="0"/>
              <a:t>Esmerilador</a:t>
            </a:r>
            <a:r>
              <a:rPr sz="1800" u="none" spc="-10" dirty="0"/>
              <a:t> </a:t>
            </a:r>
            <a:r>
              <a:rPr sz="1800" u="none" dirty="0"/>
              <a:t>de</a:t>
            </a:r>
            <a:r>
              <a:rPr sz="1800" u="none" spc="-35" dirty="0"/>
              <a:t> </a:t>
            </a:r>
            <a:r>
              <a:rPr sz="1800" u="none" dirty="0"/>
              <a:t>banda</a:t>
            </a:r>
            <a:r>
              <a:rPr sz="1800" u="none" spc="-25" dirty="0"/>
              <a:t> </a:t>
            </a:r>
            <a:r>
              <a:rPr sz="1800" u="none" spc="-10" dirty="0"/>
              <a:t>abrasiva</a:t>
            </a:r>
            <a:endParaRPr sz="1800"/>
          </a:p>
        </p:txBody>
      </p:sp>
      <p:grpSp>
        <p:nvGrpSpPr>
          <p:cNvPr id="4" name="object 4"/>
          <p:cNvGrpSpPr/>
          <p:nvPr/>
        </p:nvGrpSpPr>
        <p:grpSpPr>
          <a:xfrm>
            <a:off x="4858511" y="4012690"/>
            <a:ext cx="4298950" cy="2733040"/>
            <a:chOff x="4858511" y="4012690"/>
            <a:chExt cx="4298950" cy="2733040"/>
          </a:xfrm>
        </p:grpSpPr>
        <p:pic>
          <p:nvPicPr>
            <p:cNvPr id="5" name="object 5"/>
            <p:cNvPicPr/>
            <p:nvPr/>
          </p:nvPicPr>
          <p:blipFill>
            <a:blip r:embed="rId3" cstate="print"/>
            <a:stretch>
              <a:fillRect/>
            </a:stretch>
          </p:blipFill>
          <p:spPr>
            <a:xfrm>
              <a:off x="4920826" y="4038600"/>
              <a:ext cx="4126088" cy="2644326"/>
            </a:xfrm>
            <a:prstGeom prst="rect">
              <a:avLst/>
            </a:prstGeom>
          </p:spPr>
        </p:pic>
        <p:sp>
          <p:nvSpPr>
            <p:cNvPr id="6" name="object 6"/>
            <p:cNvSpPr/>
            <p:nvPr/>
          </p:nvSpPr>
          <p:spPr>
            <a:xfrm>
              <a:off x="4871465" y="4025644"/>
              <a:ext cx="4272915" cy="2707005"/>
            </a:xfrm>
            <a:custGeom>
              <a:avLst/>
              <a:gdLst/>
              <a:ahLst/>
              <a:cxnLst/>
              <a:rect l="l" t="t" r="r" b="b"/>
              <a:pathLst>
                <a:path w="4272915" h="2707004">
                  <a:moveTo>
                    <a:pt x="4272534" y="0"/>
                  </a:moveTo>
                  <a:lnTo>
                    <a:pt x="0" y="0"/>
                  </a:lnTo>
                  <a:lnTo>
                    <a:pt x="0" y="2706624"/>
                  </a:lnTo>
                  <a:lnTo>
                    <a:pt x="4272534" y="2706624"/>
                  </a:lnTo>
                </a:path>
              </a:pathLst>
            </a:custGeom>
            <a:ln w="25908">
              <a:solidFill>
                <a:srgbClr val="000000"/>
              </a:solidFill>
            </a:ln>
          </p:spPr>
          <p:txBody>
            <a:bodyPr wrap="square" lIns="0" tIns="0" rIns="0" bIns="0" rtlCol="0"/>
            <a:lstStyle/>
            <a:p>
              <a:endParaRPr/>
            </a:p>
          </p:txBody>
        </p:sp>
      </p:grpSp>
      <p:sp>
        <p:nvSpPr>
          <p:cNvPr id="7" name="object 7"/>
          <p:cNvSpPr txBox="1"/>
          <p:nvPr/>
        </p:nvSpPr>
        <p:spPr>
          <a:xfrm>
            <a:off x="113792" y="3228213"/>
            <a:ext cx="872045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proceso</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rectificado</a:t>
            </a:r>
            <a:r>
              <a:rPr sz="1800" spc="-15" dirty="0">
                <a:latin typeface="Microsoft Sans Serif"/>
                <a:cs typeface="Microsoft Sans Serif"/>
              </a:rPr>
              <a:t> </a:t>
            </a:r>
            <a:r>
              <a:rPr sz="1800" dirty="0">
                <a:latin typeface="Microsoft Sans Serif"/>
                <a:cs typeface="Microsoft Sans Serif"/>
              </a:rPr>
              <a:t>fino:</a:t>
            </a:r>
            <a:r>
              <a:rPr sz="1800" spc="-1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herramienta de</a:t>
            </a:r>
            <a:r>
              <a:rPr sz="1800" spc="-30" dirty="0">
                <a:latin typeface="Microsoft Sans Serif"/>
                <a:cs typeface="Microsoft Sans Serif"/>
              </a:rPr>
              <a:t> </a:t>
            </a:r>
            <a:r>
              <a:rPr sz="1800" dirty="0">
                <a:latin typeface="Microsoft Sans Serif"/>
                <a:cs typeface="Microsoft Sans Serif"/>
              </a:rPr>
              <a:t>rectificado</a:t>
            </a:r>
            <a:r>
              <a:rPr sz="1800" spc="-1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a:t>
            </a:r>
            <a:r>
              <a:rPr sz="1800" spc="-20"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superficie</a:t>
            </a:r>
            <a:r>
              <a:rPr sz="1800" spc="-5" dirty="0">
                <a:latin typeface="Microsoft Sans Serif"/>
                <a:cs typeface="Microsoft Sans Serif"/>
              </a:rPr>
              <a:t> </a:t>
            </a:r>
            <a:r>
              <a:rPr sz="1800" dirty="0">
                <a:latin typeface="Microsoft Sans Serif"/>
                <a:cs typeface="Microsoft Sans Serif"/>
              </a:rPr>
              <a:t>interna</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perforación y</a:t>
            </a:r>
            <a:r>
              <a:rPr sz="1800" spc="-25" dirty="0">
                <a:latin typeface="Microsoft Sans Serif"/>
                <a:cs typeface="Microsoft Sans Serif"/>
              </a:rPr>
              <a:t> </a:t>
            </a:r>
            <a:r>
              <a:rPr sz="1800" dirty="0">
                <a:latin typeface="Microsoft Sans Serif"/>
                <a:cs typeface="Microsoft Sans Serif"/>
              </a:rPr>
              <a:t>(b)</a:t>
            </a:r>
            <a:r>
              <a:rPr sz="1800" spc="-10" dirty="0">
                <a:latin typeface="Microsoft Sans Serif"/>
                <a:cs typeface="Microsoft Sans Serif"/>
              </a:rPr>
              <a:t> </a:t>
            </a:r>
            <a:r>
              <a:rPr sz="1800" dirty="0">
                <a:latin typeface="Microsoft Sans Serif"/>
                <a:cs typeface="Microsoft Sans Serif"/>
              </a:rPr>
              <a:t>patrón</a:t>
            </a:r>
            <a:r>
              <a:rPr sz="1800" spc="-5" dirty="0">
                <a:latin typeface="Microsoft Sans Serif"/>
                <a:cs typeface="Microsoft Sans Serif"/>
              </a:rPr>
              <a:t> </a:t>
            </a:r>
            <a:r>
              <a:rPr sz="1800" dirty="0">
                <a:latin typeface="Microsoft Sans Serif"/>
                <a:cs typeface="Microsoft Sans Serif"/>
              </a:rPr>
              <a:t>creado</a:t>
            </a:r>
            <a:r>
              <a:rPr sz="1800" spc="-10"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acción</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spc="-10" dirty="0">
                <a:latin typeface="Microsoft Sans Serif"/>
                <a:cs typeface="Microsoft Sans Serif"/>
              </a:rPr>
              <a:t>herramienta </a:t>
            </a:r>
            <a:r>
              <a:rPr sz="1800" dirty="0">
                <a:latin typeface="Microsoft Sans Serif"/>
                <a:cs typeface="Microsoft Sans Serif"/>
              </a:rPr>
              <a:t>de</a:t>
            </a:r>
            <a:r>
              <a:rPr sz="1800" spc="-55" dirty="0">
                <a:latin typeface="Microsoft Sans Serif"/>
                <a:cs typeface="Microsoft Sans Serif"/>
              </a:rPr>
              <a:t> </a:t>
            </a:r>
            <a:r>
              <a:rPr sz="1800" dirty="0">
                <a:latin typeface="Microsoft Sans Serif"/>
                <a:cs typeface="Microsoft Sans Serif"/>
              </a:rPr>
              <a:t>rectificado;</a:t>
            </a:r>
            <a:r>
              <a:rPr sz="1800" spc="-25" dirty="0">
                <a:latin typeface="Microsoft Sans Serif"/>
                <a:cs typeface="Microsoft Sans Serif"/>
              </a:rPr>
              <a:t> </a:t>
            </a:r>
            <a:r>
              <a:rPr sz="1800" dirty="0">
                <a:latin typeface="Microsoft Sans Serif"/>
                <a:cs typeface="Microsoft Sans Serif"/>
              </a:rPr>
              <a:t>también</a:t>
            </a:r>
            <a:r>
              <a:rPr sz="1800" spc="-35" dirty="0">
                <a:latin typeface="Microsoft Sans Serif"/>
                <a:cs typeface="Microsoft Sans Serif"/>
              </a:rPr>
              <a:t> </a:t>
            </a:r>
            <a:r>
              <a:rPr sz="1800" dirty="0">
                <a:latin typeface="Microsoft Sans Serif"/>
                <a:cs typeface="Microsoft Sans Serif"/>
              </a:rPr>
              <a:t>llamado</a:t>
            </a:r>
            <a:r>
              <a:rPr sz="1800" spc="-30" dirty="0">
                <a:latin typeface="Microsoft Sans Serif"/>
                <a:cs typeface="Microsoft Sans Serif"/>
              </a:rPr>
              <a:t> </a:t>
            </a:r>
            <a:r>
              <a:rPr sz="1800" spc="-10" dirty="0">
                <a:latin typeface="Microsoft Sans Serif"/>
                <a:cs typeface="Microsoft Sans Serif"/>
              </a:rPr>
              <a:t>BRIÑIDO:</a:t>
            </a:r>
            <a:endParaRPr sz="1800">
              <a:latin typeface="Microsoft Sans Serif"/>
              <a:cs typeface="Microsoft Sans Serif"/>
            </a:endParaRPr>
          </a:p>
        </p:txBody>
      </p:sp>
      <p:grpSp>
        <p:nvGrpSpPr>
          <p:cNvPr id="8" name="object 8"/>
          <p:cNvGrpSpPr/>
          <p:nvPr/>
        </p:nvGrpSpPr>
        <p:grpSpPr>
          <a:xfrm>
            <a:off x="114300" y="4241290"/>
            <a:ext cx="4636135" cy="2504440"/>
            <a:chOff x="114300" y="4241290"/>
            <a:chExt cx="4636135" cy="2504440"/>
          </a:xfrm>
        </p:grpSpPr>
        <p:pic>
          <p:nvPicPr>
            <p:cNvPr id="9" name="object 9"/>
            <p:cNvPicPr/>
            <p:nvPr/>
          </p:nvPicPr>
          <p:blipFill>
            <a:blip r:embed="rId4" cstate="print"/>
            <a:stretch>
              <a:fillRect/>
            </a:stretch>
          </p:blipFill>
          <p:spPr>
            <a:xfrm>
              <a:off x="207032" y="4366275"/>
              <a:ext cx="4437177" cy="2229196"/>
            </a:xfrm>
            <a:prstGeom prst="rect">
              <a:avLst/>
            </a:prstGeom>
          </p:spPr>
        </p:pic>
        <p:sp>
          <p:nvSpPr>
            <p:cNvPr id="10" name="object 10"/>
            <p:cNvSpPr/>
            <p:nvPr/>
          </p:nvSpPr>
          <p:spPr>
            <a:xfrm>
              <a:off x="127253" y="4254244"/>
              <a:ext cx="4610100" cy="2478405"/>
            </a:xfrm>
            <a:custGeom>
              <a:avLst/>
              <a:gdLst/>
              <a:ahLst/>
              <a:cxnLst/>
              <a:rect l="l" t="t" r="r" b="b"/>
              <a:pathLst>
                <a:path w="4610100" h="2478404">
                  <a:moveTo>
                    <a:pt x="0" y="2478024"/>
                  </a:moveTo>
                  <a:lnTo>
                    <a:pt x="4610100" y="2478024"/>
                  </a:lnTo>
                  <a:lnTo>
                    <a:pt x="4610100" y="0"/>
                  </a:lnTo>
                  <a:lnTo>
                    <a:pt x="0" y="0"/>
                  </a:lnTo>
                  <a:lnTo>
                    <a:pt x="0" y="2478024"/>
                  </a:lnTo>
                  <a:close/>
                </a:path>
              </a:pathLst>
            </a:custGeom>
            <a:ln w="25908">
              <a:solidFill>
                <a:srgbClr val="000000"/>
              </a:solidFill>
            </a:ln>
          </p:spPr>
          <p:txBody>
            <a:bodyPr wrap="square" lIns="0" tIns="0" rIns="0" bIns="0" rtlCol="0"/>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988425" cy="2220595"/>
          </a:xfrm>
          <a:prstGeom prst="rect">
            <a:avLst/>
          </a:prstGeom>
        </p:spPr>
        <p:txBody>
          <a:bodyPr vert="horz" wrap="square" lIns="0" tIns="12700" rIns="0" bIns="0" rtlCol="0">
            <a:spAutoFit/>
          </a:bodyPr>
          <a:lstStyle/>
          <a:p>
            <a:pPr marL="12700" algn="just">
              <a:lnSpc>
                <a:spcPct val="100000"/>
              </a:lnSpc>
              <a:spcBef>
                <a:spcPts val="100"/>
              </a:spcBef>
            </a:pPr>
            <a:r>
              <a:rPr sz="1800" dirty="0">
                <a:latin typeface="Microsoft Sans Serif"/>
                <a:cs typeface="Microsoft Sans Serif"/>
              </a:rPr>
              <a:t>En</a:t>
            </a:r>
            <a:r>
              <a:rPr sz="1800" spc="320" dirty="0">
                <a:latin typeface="Microsoft Sans Serif"/>
                <a:cs typeface="Microsoft Sans Serif"/>
              </a:rPr>
              <a:t> </a:t>
            </a:r>
            <a:r>
              <a:rPr sz="1800" dirty="0">
                <a:latin typeface="Microsoft Sans Serif"/>
                <a:cs typeface="Microsoft Sans Serif"/>
              </a:rPr>
              <a:t>el</a:t>
            </a:r>
            <a:r>
              <a:rPr sz="1800" spc="325" dirty="0">
                <a:latin typeface="Microsoft Sans Serif"/>
                <a:cs typeface="Microsoft Sans Serif"/>
              </a:rPr>
              <a:t> </a:t>
            </a:r>
            <a:r>
              <a:rPr sz="1800" dirty="0">
                <a:latin typeface="Microsoft Sans Serif"/>
                <a:cs typeface="Microsoft Sans Serif"/>
              </a:rPr>
              <a:t>torneado</a:t>
            </a:r>
            <a:r>
              <a:rPr sz="1800" spc="315" dirty="0">
                <a:latin typeface="Microsoft Sans Serif"/>
                <a:cs typeface="Microsoft Sans Serif"/>
              </a:rPr>
              <a:t> </a:t>
            </a:r>
            <a:r>
              <a:rPr sz="1800" dirty="0">
                <a:latin typeface="Microsoft Sans Serif"/>
                <a:cs typeface="Microsoft Sans Serif"/>
              </a:rPr>
              <a:t>se</a:t>
            </a:r>
            <a:r>
              <a:rPr sz="1800" spc="325" dirty="0">
                <a:latin typeface="Microsoft Sans Serif"/>
                <a:cs typeface="Microsoft Sans Serif"/>
              </a:rPr>
              <a:t> </a:t>
            </a:r>
            <a:r>
              <a:rPr sz="1800" dirty="0">
                <a:latin typeface="Microsoft Sans Serif"/>
                <a:cs typeface="Microsoft Sans Serif"/>
              </a:rPr>
              <a:t>usa</a:t>
            </a:r>
            <a:r>
              <a:rPr sz="1800" spc="320" dirty="0">
                <a:latin typeface="Microsoft Sans Serif"/>
                <a:cs typeface="Microsoft Sans Serif"/>
              </a:rPr>
              <a:t> </a:t>
            </a:r>
            <a:r>
              <a:rPr sz="1800" dirty="0">
                <a:latin typeface="Microsoft Sans Serif"/>
                <a:cs typeface="Microsoft Sans Serif"/>
              </a:rPr>
              <a:t>una</a:t>
            </a:r>
            <a:r>
              <a:rPr sz="1800" spc="330" dirty="0">
                <a:latin typeface="Microsoft Sans Serif"/>
                <a:cs typeface="Microsoft Sans Serif"/>
              </a:rPr>
              <a:t> </a:t>
            </a:r>
            <a:r>
              <a:rPr sz="1800" dirty="0">
                <a:latin typeface="Microsoft Sans Serif"/>
                <a:cs typeface="Microsoft Sans Serif"/>
              </a:rPr>
              <a:t>herramienta</a:t>
            </a:r>
            <a:r>
              <a:rPr sz="1800" spc="330" dirty="0">
                <a:latin typeface="Microsoft Sans Serif"/>
                <a:cs typeface="Microsoft Sans Serif"/>
              </a:rPr>
              <a:t> </a:t>
            </a:r>
            <a:r>
              <a:rPr sz="1800" dirty="0">
                <a:latin typeface="Microsoft Sans Serif"/>
                <a:cs typeface="Microsoft Sans Serif"/>
              </a:rPr>
              <a:t>de</a:t>
            </a:r>
            <a:r>
              <a:rPr sz="1800" spc="330" dirty="0">
                <a:latin typeface="Microsoft Sans Serif"/>
                <a:cs typeface="Microsoft Sans Serif"/>
              </a:rPr>
              <a:t> </a:t>
            </a:r>
            <a:r>
              <a:rPr sz="1800" dirty="0">
                <a:latin typeface="Microsoft Sans Serif"/>
                <a:cs typeface="Microsoft Sans Serif"/>
              </a:rPr>
              <a:t>corte</a:t>
            </a:r>
            <a:r>
              <a:rPr sz="1800" spc="325" dirty="0">
                <a:latin typeface="Microsoft Sans Serif"/>
                <a:cs typeface="Microsoft Sans Serif"/>
              </a:rPr>
              <a:t> </a:t>
            </a:r>
            <a:r>
              <a:rPr sz="1800" dirty="0">
                <a:latin typeface="Microsoft Sans Serif"/>
                <a:cs typeface="Microsoft Sans Serif"/>
              </a:rPr>
              <a:t>con</a:t>
            </a:r>
            <a:r>
              <a:rPr sz="1800" spc="315" dirty="0">
                <a:latin typeface="Microsoft Sans Serif"/>
                <a:cs typeface="Microsoft Sans Serif"/>
              </a:rPr>
              <a:t> </a:t>
            </a:r>
            <a:r>
              <a:rPr sz="1800" dirty="0">
                <a:latin typeface="Microsoft Sans Serif"/>
                <a:cs typeface="Microsoft Sans Serif"/>
              </a:rPr>
              <a:t>un</a:t>
            </a:r>
            <a:r>
              <a:rPr sz="1800" spc="325" dirty="0">
                <a:latin typeface="Microsoft Sans Serif"/>
                <a:cs typeface="Microsoft Sans Serif"/>
              </a:rPr>
              <a:t> </a:t>
            </a:r>
            <a:r>
              <a:rPr sz="1800" dirty="0">
                <a:latin typeface="Microsoft Sans Serif"/>
                <a:cs typeface="Microsoft Sans Serif"/>
              </a:rPr>
              <a:t>borde</a:t>
            </a:r>
            <a:r>
              <a:rPr sz="1800" spc="325" dirty="0">
                <a:latin typeface="Microsoft Sans Serif"/>
                <a:cs typeface="Microsoft Sans Serif"/>
              </a:rPr>
              <a:t> </a:t>
            </a:r>
            <a:r>
              <a:rPr sz="1800" dirty="0">
                <a:latin typeface="Microsoft Sans Serif"/>
                <a:cs typeface="Microsoft Sans Serif"/>
              </a:rPr>
              <a:t>cortante</a:t>
            </a:r>
            <a:r>
              <a:rPr sz="1800" spc="335" dirty="0">
                <a:latin typeface="Microsoft Sans Serif"/>
                <a:cs typeface="Microsoft Sans Serif"/>
              </a:rPr>
              <a:t> </a:t>
            </a:r>
            <a:r>
              <a:rPr sz="1800" dirty="0">
                <a:latin typeface="Microsoft Sans Serif"/>
                <a:cs typeface="Microsoft Sans Serif"/>
              </a:rPr>
              <a:t>simple</a:t>
            </a:r>
            <a:r>
              <a:rPr sz="1800" spc="325" dirty="0">
                <a:latin typeface="Microsoft Sans Serif"/>
                <a:cs typeface="Microsoft Sans Serif"/>
              </a:rPr>
              <a:t> </a:t>
            </a:r>
            <a:r>
              <a:rPr sz="1800" spc="-20" dirty="0">
                <a:latin typeface="Microsoft Sans Serif"/>
                <a:cs typeface="Microsoft Sans Serif"/>
              </a:rPr>
              <a:t>para</a:t>
            </a:r>
            <a:endParaRPr sz="1800">
              <a:latin typeface="Microsoft Sans Serif"/>
              <a:cs typeface="Microsoft Sans Serif"/>
            </a:endParaRPr>
          </a:p>
          <a:p>
            <a:pPr marL="12700" algn="just">
              <a:lnSpc>
                <a:spcPct val="100000"/>
              </a:lnSpc>
            </a:pPr>
            <a:r>
              <a:rPr sz="1800" dirty="0">
                <a:latin typeface="Microsoft Sans Serif"/>
                <a:cs typeface="Microsoft Sans Serif"/>
              </a:rPr>
              <a:t>quitar</a:t>
            </a:r>
            <a:r>
              <a:rPr sz="1800" spc="-5" dirty="0">
                <a:latin typeface="Microsoft Sans Serif"/>
                <a:cs typeface="Microsoft Sans Serif"/>
              </a:rPr>
              <a:t> </a:t>
            </a:r>
            <a:r>
              <a:rPr sz="1800" dirty="0">
                <a:latin typeface="Microsoft Sans Serif"/>
                <a:cs typeface="Microsoft Sans Serif"/>
              </a:rPr>
              <a:t>material de</a:t>
            </a:r>
            <a:r>
              <a:rPr sz="1800" spc="-20"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gira</a:t>
            </a:r>
            <a:r>
              <a:rPr sz="1800" spc="-15" dirty="0">
                <a:latin typeface="Microsoft Sans Serif"/>
                <a:cs typeface="Microsoft Sans Serif"/>
              </a:rPr>
              <a:t> </a:t>
            </a:r>
            <a:r>
              <a:rPr sz="1800" dirty="0">
                <a:latin typeface="Microsoft Sans Serif"/>
                <a:cs typeface="Microsoft Sans Serif"/>
              </a:rPr>
              <a:t>formando</a:t>
            </a:r>
            <a:r>
              <a:rPr sz="1800" spc="-5"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cilindro,</a:t>
            </a:r>
            <a:r>
              <a:rPr sz="1800" spc="15" dirty="0">
                <a:latin typeface="Microsoft Sans Serif"/>
                <a:cs typeface="Microsoft Sans Serif"/>
              </a:rPr>
              <a:t> </a:t>
            </a:r>
            <a:r>
              <a:rPr sz="1800" dirty="0">
                <a:latin typeface="Microsoft Sans Serif"/>
                <a:cs typeface="Microsoft Sans Serif"/>
              </a:rPr>
              <a:t>o</a:t>
            </a:r>
            <a:r>
              <a:rPr sz="1800" spc="-20"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“toro</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revolución”.</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gn="just">
              <a:lnSpc>
                <a:spcPct val="100000"/>
              </a:lnSpc>
              <a:spcBef>
                <a:spcPts val="5"/>
              </a:spcBef>
            </a:pPr>
            <a:r>
              <a:rPr sz="1800" dirty="0">
                <a:latin typeface="Microsoft Sans Serif"/>
                <a:cs typeface="Microsoft Sans Serif"/>
              </a:rPr>
              <a:t>El</a:t>
            </a:r>
            <a:r>
              <a:rPr sz="1800" spc="50" dirty="0">
                <a:latin typeface="Microsoft Sans Serif"/>
                <a:cs typeface="Microsoft Sans Serif"/>
              </a:rPr>
              <a:t> </a:t>
            </a:r>
            <a:r>
              <a:rPr sz="1800" dirty="0">
                <a:latin typeface="Microsoft Sans Serif"/>
                <a:cs typeface="Microsoft Sans Serif"/>
              </a:rPr>
              <a:t>movimiento</a:t>
            </a:r>
            <a:r>
              <a:rPr sz="1800" spc="65" dirty="0">
                <a:latin typeface="Microsoft Sans Serif"/>
                <a:cs typeface="Microsoft Sans Serif"/>
              </a:rPr>
              <a:t> </a:t>
            </a:r>
            <a:r>
              <a:rPr sz="1800" dirty="0">
                <a:latin typeface="Microsoft Sans Serif"/>
                <a:cs typeface="Microsoft Sans Serif"/>
              </a:rPr>
              <a:t>de</a:t>
            </a:r>
            <a:r>
              <a:rPr sz="1800" spc="50" dirty="0">
                <a:latin typeface="Microsoft Sans Serif"/>
                <a:cs typeface="Microsoft Sans Serif"/>
              </a:rPr>
              <a:t> </a:t>
            </a:r>
            <a:r>
              <a:rPr sz="1800" dirty="0">
                <a:latin typeface="Microsoft Sans Serif"/>
                <a:cs typeface="Microsoft Sans Serif"/>
              </a:rPr>
              <a:t>rotación</a:t>
            </a:r>
            <a:r>
              <a:rPr sz="1800" spc="55" dirty="0">
                <a:latin typeface="Microsoft Sans Serif"/>
                <a:cs typeface="Microsoft Sans Serif"/>
              </a:rPr>
              <a:t> </a:t>
            </a:r>
            <a:r>
              <a:rPr sz="1800" dirty="0">
                <a:latin typeface="Microsoft Sans Serif"/>
                <a:cs typeface="Microsoft Sans Serif"/>
              </a:rPr>
              <a:t>lo</a:t>
            </a:r>
            <a:r>
              <a:rPr sz="1800" spc="60" dirty="0">
                <a:latin typeface="Microsoft Sans Serif"/>
                <a:cs typeface="Microsoft Sans Serif"/>
              </a:rPr>
              <a:t> </a:t>
            </a:r>
            <a:r>
              <a:rPr sz="1800" dirty="0">
                <a:latin typeface="Microsoft Sans Serif"/>
                <a:cs typeface="Microsoft Sans Serif"/>
              </a:rPr>
              <a:t>proporciona</a:t>
            </a:r>
            <a:r>
              <a:rPr sz="1800" spc="55" dirty="0">
                <a:latin typeface="Microsoft Sans Serif"/>
                <a:cs typeface="Microsoft Sans Serif"/>
              </a:rPr>
              <a:t> </a:t>
            </a:r>
            <a:r>
              <a:rPr sz="1800" dirty="0">
                <a:latin typeface="Microsoft Sans Serif"/>
                <a:cs typeface="Microsoft Sans Serif"/>
              </a:rPr>
              <a:t>la</a:t>
            </a:r>
            <a:r>
              <a:rPr sz="1800" spc="60" dirty="0">
                <a:latin typeface="Microsoft Sans Serif"/>
                <a:cs typeface="Microsoft Sans Serif"/>
              </a:rPr>
              <a:t> </a:t>
            </a:r>
            <a:r>
              <a:rPr sz="1800" dirty="0">
                <a:latin typeface="Microsoft Sans Serif"/>
                <a:cs typeface="Microsoft Sans Serif"/>
              </a:rPr>
              <a:t>pieza</a:t>
            </a:r>
            <a:r>
              <a:rPr sz="1800" spc="60" dirty="0">
                <a:latin typeface="Microsoft Sans Serif"/>
                <a:cs typeface="Microsoft Sans Serif"/>
              </a:rPr>
              <a:t> </a:t>
            </a:r>
            <a:r>
              <a:rPr sz="1800" dirty="0">
                <a:latin typeface="Microsoft Sans Serif"/>
                <a:cs typeface="Microsoft Sans Serif"/>
              </a:rPr>
              <a:t>al</a:t>
            </a:r>
            <a:r>
              <a:rPr sz="1800" spc="50" dirty="0">
                <a:latin typeface="Microsoft Sans Serif"/>
                <a:cs typeface="Microsoft Sans Serif"/>
              </a:rPr>
              <a:t> </a:t>
            </a:r>
            <a:r>
              <a:rPr sz="1800" dirty="0">
                <a:latin typeface="Microsoft Sans Serif"/>
                <a:cs typeface="Microsoft Sans Serif"/>
              </a:rPr>
              <a:t>girar,</a:t>
            </a:r>
            <a:r>
              <a:rPr sz="1800" spc="60" dirty="0">
                <a:latin typeface="Microsoft Sans Serif"/>
                <a:cs typeface="Microsoft Sans Serif"/>
              </a:rPr>
              <a:t> </a:t>
            </a:r>
            <a:r>
              <a:rPr sz="1800" dirty="0">
                <a:latin typeface="Microsoft Sans Serif"/>
                <a:cs typeface="Microsoft Sans Serif"/>
              </a:rPr>
              <a:t>y</a:t>
            </a:r>
            <a:r>
              <a:rPr sz="1800" spc="50" dirty="0">
                <a:latin typeface="Microsoft Sans Serif"/>
                <a:cs typeface="Microsoft Sans Serif"/>
              </a:rPr>
              <a:t> </a:t>
            </a:r>
            <a:r>
              <a:rPr sz="1800" dirty="0">
                <a:latin typeface="Microsoft Sans Serif"/>
                <a:cs typeface="Microsoft Sans Serif"/>
              </a:rPr>
              <a:t>el</a:t>
            </a:r>
            <a:r>
              <a:rPr sz="1800" spc="55" dirty="0">
                <a:latin typeface="Microsoft Sans Serif"/>
                <a:cs typeface="Microsoft Sans Serif"/>
              </a:rPr>
              <a:t> </a:t>
            </a:r>
            <a:r>
              <a:rPr sz="1800" dirty="0">
                <a:latin typeface="Microsoft Sans Serif"/>
                <a:cs typeface="Microsoft Sans Serif"/>
              </a:rPr>
              <a:t>movimiento</a:t>
            </a:r>
            <a:r>
              <a:rPr sz="1800" spc="55" dirty="0">
                <a:latin typeface="Microsoft Sans Serif"/>
                <a:cs typeface="Microsoft Sans Serif"/>
              </a:rPr>
              <a:t> </a:t>
            </a:r>
            <a:r>
              <a:rPr sz="1800" dirty="0">
                <a:latin typeface="Microsoft Sans Serif"/>
                <a:cs typeface="Microsoft Sans Serif"/>
              </a:rPr>
              <a:t>de</a:t>
            </a:r>
            <a:r>
              <a:rPr sz="1800" spc="50" dirty="0">
                <a:latin typeface="Microsoft Sans Serif"/>
                <a:cs typeface="Microsoft Sans Serif"/>
              </a:rPr>
              <a:t> </a:t>
            </a:r>
            <a:r>
              <a:rPr sz="1800" dirty="0">
                <a:latin typeface="Microsoft Sans Serif"/>
                <a:cs typeface="Microsoft Sans Serif"/>
              </a:rPr>
              <a:t>avance</a:t>
            </a:r>
            <a:r>
              <a:rPr sz="1800" spc="65" dirty="0">
                <a:latin typeface="Microsoft Sans Serif"/>
                <a:cs typeface="Microsoft Sans Serif"/>
              </a:rPr>
              <a:t> </a:t>
            </a:r>
            <a:r>
              <a:rPr sz="1800" spc="-25" dirty="0">
                <a:latin typeface="Microsoft Sans Serif"/>
                <a:cs typeface="Microsoft Sans Serif"/>
              </a:rPr>
              <a:t>lo </a:t>
            </a:r>
            <a:r>
              <a:rPr sz="1800" dirty="0">
                <a:latin typeface="Microsoft Sans Serif"/>
                <a:cs typeface="Microsoft Sans Serif"/>
              </a:rPr>
              <a:t>realiza</a:t>
            </a:r>
            <a:r>
              <a:rPr sz="1800" spc="445" dirty="0">
                <a:latin typeface="Microsoft Sans Serif"/>
                <a:cs typeface="Microsoft Sans Serif"/>
              </a:rPr>
              <a:t> </a:t>
            </a:r>
            <a:r>
              <a:rPr sz="1800" dirty="0">
                <a:latin typeface="Microsoft Sans Serif"/>
                <a:cs typeface="Microsoft Sans Serif"/>
              </a:rPr>
              <a:t>la</a:t>
            </a:r>
            <a:r>
              <a:rPr sz="1800" spc="445" dirty="0">
                <a:latin typeface="Microsoft Sans Serif"/>
                <a:cs typeface="Microsoft Sans Serif"/>
              </a:rPr>
              <a:t> </a:t>
            </a:r>
            <a:r>
              <a:rPr sz="1800" dirty="0">
                <a:latin typeface="Microsoft Sans Serif"/>
                <a:cs typeface="Microsoft Sans Serif"/>
              </a:rPr>
              <a:t>herramienta,</a:t>
            </a:r>
            <a:r>
              <a:rPr sz="1800" spc="455" dirty="0">
                <a:latin typeface="Microsoft Sans Serif"/>
                <a:cs typeface="Microsoft Sans Serif"/>
              </a:rPr>
              <a:t> </a:t>
            </a:r>
            <a:r>
              <a:rPr sz="1800" dirty="0">
                <a:latin typeface="Microsoft Sans Serif"/>
                <a:cs typeface="Microsoft Sans Serif"/>
              </a:rPr>
              <a:t>moviéndose</a:t>
            </a:r>
            <a:r>
              <a:rPr sz="1800" spc="450" dirty="0">
                <a:latin typeface="Microsoft Sans Serif"/>
                <a:cs typeface="Microsoft Sans Serif"/>
              </a:rPr>
              <a:t> </a:t>
            </a:r>
            <a:r>
              <a:rPr sz="1800" dirty="0">
                <a:latin typeface="Microsoft Sans Serif"/>
                <a:cs typeface="Microsoft Sans Serif"/>
              </a:rPr>
              <a:t>lentamente</a:t>
            </a:r>
            <a:r>
              <a:rPr sz="1800" spc="455" dirty="0">
                <a:latin typeface="Microsoft Sans Serif"/>
                <a:cs typeface="Microsoft Sans Serif"/>
              </a:rPr>
              <a:t> </a:t>
            </a:r>
            <a:r>
              <a:rPr sz="1800" dirty="0">
                <a:latin typeface="Microsoft Sans Serif"/>
                <a:cs typeface="Microsoft Sans Serif"/>
              </a:rPr>
              <a:t>en</a:t>
            </a:r>
            <a:r>
              <a:rPr sz="1800" spc="445" dirty="0">
                <a:latin typeface="Microsoft Sans Serif"/>
                <a:cs typeface="Microsoft Sans Serif"/>
              </a:rPr>
              <a:t> </a:t>
            </a:r>
            <a:r>
              <a:rPr sz="1800" dirty="0">
                <a:latin typeface="Microsoft Sans Serif"/>
                <a:cs typeface="Microsoft Sans Serif"/>
              </a:rPr>
              <a:t>una</a:t>
            </a:r>
            <a:r>
              <a:rPr sz="1800" spc="455" dirty="0">
                <a:latin typeface="Microsoft Sans Serif"/>
                <a:cs typeface="Microsoft Sans Serif"/>
              </a:rPr>
              <a:t> </a:t>
            </a:r>
            <a:r>
              <a:rPr sz="1800" dirty="0">
                <a:latin typeface="Microsoft Sans Serif"/>
                <a:cs typeface="Microsoft Sans Serif"/>
              </a:rPr>
              <a:t>dirección</a:t>
            </a:r>
            <a:r>
              <a:rPr sz="1800" spc="445" dirty="0">
                <a:latin typeface="Microsoft Sans Serif"/>
                <a:cs typeface="Microsoft Sans Serif"/>
              </a:rPr>
              <a:t> </a:t>
            </a:r>
            <a:r>
              <a:rPr sz="1800" dirty="0">
                <a:latin typeface="Microsoft Sans Serif"/>
                <a:cs typeface="Microsoft Sans Serif"/>
              </a:rPr>
              <a:t>paralela</a:t>
            </a:r>
            <a:r>
              <a:rPr sz="1800" spc="450" dirty="0">
                <a:latin typeface="Microsoft Sans Serif"/>
                <a:cs typeface="Microsoft Sans Serif"/>
              </a:rPr>
              <a:t> </a:t>
            </a:r>
            <a:r>
              <a:rPr sz="1800" dirty="0">
                <a:latin typeface="Microsoft Sans Serif"/>
                <a:cs typeface="Microsoft Sans Serif"/>
              </a:rPr>
              <a:t>al</a:t>
            </a:r>
            <a:r>
              <a:rPr sz="1800" spc="450" dirty="0">
                <a:latin typeface="Microsoft Sans Serif"/>
                <a:cs typeface="Microsoft Sans Serif"/>
              </a:rPr>
              <a:t> </a:t>
            </a:r>
            <a:r>
              <a:rPr sz="1800" dirty="0">
                <a:latin typeface="Microsoft Sans Serif"/>
                <a:cs typeface="Microsoft Sans Serif"/>
              </a:rPr>
              <a:t>eje</a:t>
            </a:r>
            <a:r>
              <a:rPr sz="1800" spc="44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rotación de</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pieza.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gn="just">
              <a:lnSpc>
                <a:spcPct val="100000"/>
              </a:lnSpc>
            </a:pP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profundidad</a:t>
            </a:r>
            <a:r>
              <a:rPr sz="1800" spc="5"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fija</a:t>
            </a:r>
            <a:r>
              <a:rPr sz="1800" spc="-25"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cada</a:t>
            </a:r>
            <a:r>
              <a:rPr sz="1800" spc="-25" dirty="0">
                <a:latin typeface="Microsoft Sans Serif"/>
                <a:cs typeface="Microsoft Sans Serif"/>
              </a:rPr>
              <a:t> </a:t>
            </a:r>
            <a:r>
              <a:rPr sz="1800" dirty="0">
                <a:latin typeface="Microsoft Sans Serif"/>
                <a:cs typeface="Microsoft Sans Serif"/>
              </a:rPr>
              <a:t>operación</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torneado.</a:t>
            </a:r>
            <a:endParaRPr sz="1800">
              <a:latin typeface="Microsoft Sans Serif"/>
              <a:cs typeface="Microsoft Sans Serif"/>
            </a:endParaRPr>
          </a:p>
        </p:txBody>
      </p:sp>
      <p:grpSp>
        <p:nvGrpSpPr>
          <p:cNvPr id="3" name="object 3"/>
          <p:cNvGrpSpPr/>
          <p:nvPr/>
        </p:nvGrpSpPr>
        <p:grpSpPr>
          <a:xfrm>
            <a:off x="284866" y="2406395"/>
            <a:ext cx="8859520" cy="4191000"/>
            <a:chOff x="284866" y="2406395"/>
            <a:chExt cx="8859520" cy="4191000"/>
          </a:xfrm>
        </p:grpSpPr>
        <p:pic>
          <p:nvPicPr>
            <p:cNvPr id="4" name="object 4"/>
            <p:cNvPicPr/>
            <p:nvPr/>
          </p:nvPicPr>
          <p:blipFill>
            <a:blip r:embed="rId2" cstate="print"/>
            <a:stretch>
              <a:fillRect/>
            </a:stretch>
          </p:blipFill>
          <p:spPr>
            <a:xfrm>
              <a:off x="284866" y="2552787"/>
              <a:ext cx="4372592" cy="3903284"/>
            </a:xfrm>
            <a:prstGeom prst="rect">
              <a:avLst/>
            </a:prstGeom>
          </p:spPr>
        </p:pic>
        <p:pic>
          <p:nvPicPr>
            <p:cNvPr id="5" name="object 5"/>
            <p:cNvPicPr/>
            <p:nvPr/>
          </p:nvPicPr>
          <p:blipFill>
            <a:blip r:embed="rId3" cstate="print"/>
            <a:stretch>
              <a:fillRect/>
            </a:stretch>
          </p:blipFill>
          <p:spPr>
            <a:xfrm>
              <a:off x="4634484" y="2406395"/>
              <a:ext cx="4509516" cy="4191000"/>
            </a:xfrm>
            <a:prstGeom prst="rect">
              <a:avLst/>
            </a:prstGeom>
          </p:spPr>
        </p:pic>
      </p:gr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4414" y="46101"/>
            <a:ext cx="8737600" cy="2769235"/>
          </a:xfrm>
          <a:prstGeom prst="rect">
            <a:avLst/>
          </a:prstGeom>
        </p:spPr>
        <p:txBody>
          <a:bodyPr vert="horz" wrap="square" lIns="0" tIns="12700" rIns="0" bIns="0" rtlCol="0">
            <a:spAutoFit/>
          </a:bodyPr>
          <a:lstStyle/>
          <a:p>
            <a:pPr marL="12700">
              <a:lnSpc>
                <a:spcPct val="100000"/>
              </a:lnSpc>
              <a:spcBef>
                <a:spcPts val="100"/>
              </a:spcBef>
            </a:pPr>
            <a:r>
              <a:rPr sz="1800" b="1" u="sng" dirty="0">
                <a:uFill>
                  <a:solidFill>
                    <a:srgbClr val="000000"/>
                  </a:solidFill>
                </a:uFill>
                <a:latin typeface="Arial"/>
                <a:cs typeface="Arial"/>
              </a:rPr>
              <a:t>PROCESOS</a:t>
            </a:r>
            <a:r>
              <a:rPr sz="1800" b="1" u="sng" spc="-114" dirty="0">
                <a:uFill>
                  <a:solidFill>
                    <a:srgbClr val="000000"/>
                  </a:solidFill>
                </a:uFill>
                <a:latin typeface="Arial"/>
                <a:cs typeface="Arial"/>
              </a:rPr>
              <a:t> </a:t>
            </a:r>
            <a:r>
              <a:rPr sz="1800" b="1" u="sng" dirty="0">
                <a:uFill>
                  <a:solidFill>
                    <a:srgbClr val="000000"/>
                  </a:solidFill>
                </a:uFill>
                <a:latin typeface="Arial"/>
                <a:cs typeface="Arial"/>
              </a:rPr>
              <a:t>ABRASIVOS</a:t>
            </a:r>
            <a:r>
              <a:rPr sz="1800" b="1" u="sng" spc="10" dirty="0">
                <a:uFill>
                  <a:solidFill>
                    <a:srgbClr val="000000"/>
                  </a:solidFill>
                </a:uFill>
                <a:latin typeface="Arial"/>
                <a:cs typeface="Arial"/>
              </a:rPr>
              <a:t> </a:t>
            </a:r>
            <a:r>
              <a:rPr sz="1800" b="1" u="sng" spc="-10" dirty="0">
                <a:uFill>
                  <a:solidFill>
                    <a:srgbClr val="000000"/>
                  </a:solidFill>
                </a:uFill>
                <a:latin typeface="Arial"/>
                <a:cs typeface="Arial"/>
              </a:rPr>
              <a:t>RELACIONADOS</a:t>
            </a:r>
            <a:endParaRPr sz="1800">
              <a:latin typeface="Arial"/>
              <a:cs typeface="Arial"/>
            </a:endParaRPr>
          </a:p>
          <a:p>
            <a:pPr>
              <a:lnSpc>
                <a:spcPct val="100000"/>
              </a:lnSpc>
              <a:spcBef>
                <a:spcPts val="90"/>
              </a:spcBef>
            </a:pPr>
            <a:endParaRPr sz="1800">
              <a:latin typeface="Arial"/>
              <a:cs typeface="Arial"/>
            </a:endParaRPr>
          </a:p>
          <a:p>
            <a:pPr marL="12700">
              <a:lnSpc>
                <a:spcPct val="100000"/>
              </a:lnSpc>
            </a:pPr>
            <a:r>
              <a:rPr sz="1800" dirty="0">
                <a:latin typeface="Microsoft Sans Serif"/>
                <a:cs typeface="Microsoft Sans Serif"/>
              </a:rPr>
              <a:t>Otros</a:t>
            </a:r>
            <a:r>
              <a:rPr sz="1800" spc="-65" dirty="0">
                <a:latin typeface="Microsoft Sans Serif"/>
                <a:cs typeface="Microsoft Sans Serif"/>
              </a:rPr>
              <a:t> </a:t>
            </a:r>
            <a:r>
              <a:rPr sz="1800" dirty="0">
                <a:latin typeface="Microsoft Sans Serif"/>
                <a:cs typeface="Microsoft Sans Serif"/>
              </a:rPr>
              <a:t>procesos</a:t>
            </a:r>
            <a:r>
              <a:rPr sz="1800" spc="-40" dirty="0">
                <a:latin typeface="Microsoft Sans Serif"/>
                <a:cs typeface="Microsoft Sans Serif"/>
              </a:rPr>
              <a:t> </a:t>
            </a:r>
            <a:r>
              <a:rPr sz="1800" dirty="0">
                <a:latin typeface="Microsoft Sans Serif"/>
                <a:cs typeface="Microsoft Sans Serif"/>
              </a:rPr>
              <a:t>abrasivos</a:t>
            </a:r>
            <a:r>
              <a:rPr sz="1800" spc="-30" dirty="0">
                <a:latin typeface="Microsoft Sans Serif"/>
                <a:cs typeface="Microsoft Sans Serif"/>
              </a:rPr>
              <a:t> </a:t>
            </a:r>
            <a:r>
              <a:rPr sz="1800" dirty="0">
                <a:latin typeface="Microsoft Sans Serif"/>
                <a:cs typeface="Microsoft Sans Serif"/>
              </a:rPr>
              <a:t>incluyen</a:t>
            </a:r>
            <a:r>
              <a:rPr sz="1800" spc="-25" dirty="0">
                <a:latin typeface="Microsoft Sans Serif"/>
                <a:cs typeface="Microsoft Sans Serif"/>
              </a:rPr>
              <a:t> </a:t>
            </a:r>
            <a:r>
              <a:rPr sz="1800" dirty="0">
                <a:latin typeface="Microsoft Sans Serif"/>
                <a:cs typeface="Microsoft Sans Serif"/>
              </a:rPr>
              <a:t>rectificado,</a:t>
            </a:r>
            <a:r>
              <a:rPr sz="1800" spc="-35" dirty="0">
                <a:latin typeface="Microsoft Sans Serif"/>
                <a:cs typeface="Microsoft Sans Serif"/>
              </a:rPr>
              <a:t> </a:t>
            </a:r>
            <a:r>
              <a:rPr sz="1800" dirty="0">
                <a:latin typeface="Microsoft Sans Serif"/>
                <a:cs typeface="Microsoft Sans Serif"/>
              </a:rPr>
              <a:t>pulimentado,</a:t>
            </a:r>
            <a:r>
              <a:rPr sz="1800" spc="-30" dirty="0">
                <a:latin typeface="Microsoft Sans Serif"/>
                <a:cs typeface="Microsoft Sans Serif"/>
              </a:rPr>
              <a:t> </a:t>
            </a:r>
            <a:r>
              <a:rPr sz="1800" dirty="0">
                <a:latin typeface="Microsoft Sans Serif"/>
                <a:cs typeface="Microsoft Sans Serif"/>
              </a:rPr>
              <a:t>superacabado,</a:t>
            </a:r>
            <a:r>
              <a:rPr sz="1800" spc="-30" dirty="0">
                <a:latin typeface="Microsoft Sans Serif"/>
                <a:cs typeface="Microsoft Sans Serif"/>
              </a:rPr>
              <a:t> </a:t>
            </a:r>
            <a:r>
              <a:rPr sz="1800" dirty="0">
                <a:latin typeface="Microsoft Sans Serif"/>
                <a:cs typeface="Microsoft Sans Serif"/>
              </a:rPr>
              <a:t>pulido</a:t>
            </a:r>
            <a:r>
              <a:rPr sz="1800" spc="-35"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12700">
              <a:lnSpc>
                <a:spcPct val="100000"/>
              </a:lnSpc>
            </a:pPr>
            <a:r>
              <a:rPr sz="1800" dirty="0">
                <a:latin typeface="Microsoft Sans Serif"/>
                <a:cs typeface="Microsoft Sans Serif"/>
              </a:rPr>
              <a:t>abrillantado.</a:t>
            </a:r>
            <a:r>
              <a:rPr sz="1800" spc="-15" dirty="0">
                <a:latin typeface="Microsoft Sans Serif"/>
                <a:cs typeface="Microsoft Sans Serif"/>
              </a:rPr>
              <a:t> </a:t>
            </a:r>
            <a:r>
              <a:rPr sz="1800" dirty="0">
                <a:latin typeface="Microsoft Sans Serif"/>
                <a:cs typeface="Microsoft Sans Serif"/>
              </a:rPr>
              <a:t>Éstos</a:t>
            </a:r>
            <a:r>
              <a:rPr sz="1800" spc="-40" dirty="0">
                <a:latin typeface="Microsoft Sans Serif"/>
                <a:cs typeface="Microsoft Sans Serif"/>
              </a:rPr>
              <a:t> </a:t>
            </a:r>
            <a:r>
              <a:rPr sz="1800" dirty="0">
                <a:latin typeface="Microsoft Sans Serif"/>
                <a:cs typeface="Microsoft Sans Serif"/>
              </a:rPr>
              <a:t>se</a:t>
            </a:r>
            <a:r>
              <a:rPr sz="1800" spc="-40" dirty="0">
                <a:latin typeface="Microsoft Sans Serif"/>
                <a:cs typeface="Microsoft Sans Serif"/>
              </a:rPr>
              <a:t> </a:t>
            </a:r>
            <a:r>
              <a:rPr sz="1800" dirty="0">
                <a:latin typeface="Microsoft Sans Serif"/>
                <a:cs typeface="Microsoft Sans Serif"/>
              </a:rPr>
              <a:t>usan</a:t>
            </a:r>
            <a:r>
              <a:rPr sz="1800" spc="-35" dirty="0">
                <a:latin typeface="Microsoft Sans Serif"/>
                <a:cs typeface="Microsoft Sans Serif"/>
              </a:rPr>
              <a:t> </a:t>
            </a:r>
            <a:r>
              <a:rPr sz="1800" dirty="0">
                <a:latin typeface="Microsoft Sans Serif"/>
                <a:cs typeface="Microsoft Sans Serif"/>
              </a:rPr>
              <a:t>exclusivamente</a:t>
            </a:r>
            <a:r>
              <a:rPr sz="1800" spc="-10" dirty="0">
                <a:latin typeface="Microsoft Sans Serif"/>
                <a:cs typeface="Microsoft Sans Serif"/>
              </a:rPr>
              <a:t> </a:t>
            </a:r>
            <a:r>
              <a:rPr sz="1800" dirty="0">
                <a:latin typeface="Microsoft Sans Serif"/>
                <a:cs typeface="Microsoft Sans Serif"/>
              </a:rPr>
              <a:t>como</a:t>
            </a:r>
            <a:r>
              <a:rPr sz="1800" spc="-40" dirty="0">
                <a:latin typeface="Microsoft Sans Serif"/>
                <a:cs typeface="Microsoft Sans Serif"/>
              </a:rPr>
              <a:t> </a:t>
            </a:r>
            <a:r>
              <a:rPr sz="1800" dirty="0">
                <a:latin typeface="Microsoft Sans Serif"/>
                <a:cs typeface="Microsoft Sans Serif"/>
              </a:rPr>
              <a:t>operaciones</a:t>
            </a:r>
            <a:r>
              <a:rPr sz="1800" spc="-2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spc="-10" dirty="0">
                <a:latin typeface="Microsoft Sans Serif"/>
                <a:cs typeface="Microsoft Sans Serif"/>
              </a:rPr>
              <a:t>acabado.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171450">
              <a:lnSpc>
                <a:spcPct val="100000"/>
              </a:lnSpc>
            </a:pP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forma</a:t>
            </a:r>
            <a:r>
              <a:rPr sz="1800" spc="-15" dirty="0">
                <a:latin typeface="Microsoft Sans Serif"/>
                <a:cs typeface="Microsoft Sans Serif"/>
              </a:rPr>
              <a:t> </a:t>
            </a:r>
            <a:r>
              <a:rPr sz="1800" dirty="0">
                <a:latin typeface="Microsoft Sans Serif"/>
                <a:cs typeface="Microsoft Sans Serif"/>
              </a:rPr>
              <a:t>inicial</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parte</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crea</a:t>
            </a:r>
            <a:r>
              <a:rPr sz="1800" spc="-15"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algún</a:t>
            </a:r>
            <a:r>
              <a:rPr sz="1800" spc="5" dirty="0">
                <a:latin typeface="Microsoft Sans Serif"/>
                <a:cs typeface="Microsoft Sans Serif"/>
              </a:rPr>
              <a:t> </a:t>
            </a:r>
            <a:r>
              <a:rPr sz="1800" dirty="0">
                <a:latin typeface="Microsoft Sans Serif"/>
                <a:cs typeface="Microsoft Sans Serif"/>
              </a:rPr>
              <a:t>otro</a:t>
            </a:r>
            <a:r>
              <a:rPr sz="1800" spc="-10" dirty="0">
                <a:latin typeface="Microsoft Sans Serif"/>
                <a:cs typeface="Microsoft Sans Serif"/>
              </a:rPr>
              <a:t> </a:t>
            </a:r>
            <a:r>
              <a:rPr sz="1800" dirty="0">
                <a:latin typeface="Microsoft Sans Serif"/>
                <a:cs typeface="Microsoft Sans Serif"/>
              </a:rPr>
              <a:t>proceso</a:t>
            </a:r>
            <a:r>
              <a:rPr sz="1800" spc="-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termina</a:t>
            </a:r>
            <a:r>
              <a:rPr sz="1800" spc="-10"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medio </a:t>
            </a:r>
            <a:r>
              <a:rPr sz="1800" spc="-25" dirty="0">
                <a:latin typeface="Microsoft Sans Serif"/>
                <a:cs typeface="Microsoft Sans Serif"/>
              </a:rPr>
              <a:t>de </a:t>
            </a:r>
            <a:r>
              <a:rPr sz="1800" dirty="0">
                <a:latin typeface="Microsoft Sans Serif"/>
                <a:cs typeface="Microsoft Sans Serif"/>
              </a:rPr>
              <a:t>alguna</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estas</a:t>
            </a:r>
            <a:r>
              <a:rPr sz="1800" spc="-20" dirty="0">
                <a:latin typeface="Microsoft Sans Serif"/>
                <a:cs typeface="Microsoft Sans Serif"/>
              </a:rPr>
              <a:t> </a:t>
            </a:r>
            <a:r>
              <a:rPr sz="1800" dirty="0">
                <a:latin typeface="Microsoft Sans Serif"/>
                <a:cs typeface="Microsoft Sans Serif"/>
              </a:rPr>
              <a:t>operaciones</a:t>
            </a:r>
            <a:r>
              <a:rPr sz="1800" spc="5"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obtener</a:t>
            </a:r>
            <a:r>
              <a:rPr sz="1800" spc="-10"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dirty="0">
                <a:latin typeface="Microsoft Sans Serif"/>
                <a:cs typeface="Microsoft Sans Serif"/>
              </a:rPr>
              <a:t>acabado</a:t>
            </a:r>
            <a:r>
              <a:rPr sz="1800" spc="-5" dirty="0">
                <a:latin typeface="Microsoft Sans Serif"/>
                <a:cs typeface="Microsoft Sans Serif"/>
              </a:rPr>
              <a:t> </a:t>
            </a:r>
            <a:r>
              <a:rPr sz="1800" dirty="0">
                <a:latin typeface="Microsoft Sans Serif"/>
                <a:cs typeface="Microsoft Sans Serif"/>
              </a:rPr>
              <a:t>superficial</a:t>
            </a:r>
            <a:r>
              <a:rPr sz="1800" spc="-5" dirty="0">
                <a:latin typeface="Microsoft Sans Serif"/>
                <a:cs typeface="Microsoft Sans Serif"/>
              </a:rPr>
              <a:t> </a:t>
            </a:r>
            <a:r>
              <a:rPr sz="1800" spc="-10" dirty="0">
                <a:latin typeface="Microsoft Sans Serif"/>
                <a:cs typeface="Microsoft Sans Serif"/>
              </a:rPr>
              <a:t>superior.</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nSpc>
                <a:spcPct val="100000"/>
              </a:lnSpc>
            </a:pP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partes</a:t>
            </a:r>
            <a:r>
              <a:rPr sz="1800" spc="-15" dirty="0">
                <a:latin typeface="Microsoft Sans Serif"/>
                <a:cs typeface="Microsoft Sans Serif"/>
              </a:rPr>
              <a:t> </a:t>
            </a:r>
            <a:r>
              <a:rPr sz="1800" dirty="0">
                <a:latin typeface="Microsoft Sans Serif"/>
                <a:cs typeface="Microsoft Sans Serif"/>
              </a:rPr>
              <a:t>geométricas</a:t>
            </a:r>
            <a:r>
              <a:rPr sz="1800" spc="-10" dirty="0">
                <a:latin typeface="Microsoft Sans Serif"/>
                <a:cs typeface="Microsoft Sans Serif"/>
              </a:rPr>
              <a:t> </a:t>
            </a:r>
            <a:r>
              <a:rPr sz="1800" dirty="0">
                <a:latin typeface="Microsoft Sans Serif"/>
                <a:cs typeface="Microsoft Sans Serif"/>
              </a:rPr>
              <a:t>usuales</a:t>
            </a:r>
            <a:r>
              <a:rPr sz="1800" spc="-10"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estos</a:t>
            </a:r>
            <a:r>
              <a:rPr sz="1800" spc="-25" dirty="0">
                <a:latin typeface="Microsoft Sans Serif"/>
                <a:cs typeface="Microsoft Sans Serif"/>
              </a:rPr>
              <a:t> </a:t>
            </a:r>
            <a:r>
              <a:rPr sz="1800" dirty="0">
                <a:latin typeface="Microsoft Sans Serif"/>
                <a:cs typeface="Microsoft Sans Serif"/>
              </a:rPr>
              <a:t>procesos</a:t>
            </a:r>
            <a:r>
              <a:rPr sz="1800" spc="-10"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indican</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tabla</a:t>
            </a:r>
            <a:r>
              <a:rPr sz="1800" spc="-25" dirty="0">
                <a:latin typeface="Microsoft Sans Serif"/>
                <a:cs typeface="Microsoft Sans Serif"/>
              </a:rPr>
              <a:t> </a:t>
            </a:r>
            <a:r>
              <a:rPr sz="1800" dirty="0">
                <a:latin typeface="Microsoft Sans Serif"/>
                <a:cs typeface="Microsoft Sans Serif"/>
              </a:rPr>
              <a:t>siguiente</a:t>
            </a:r>
            <a:r>
              <a:rPr sz="1800" spc="-5"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12700">
              <a:lnSpc>
                <a:spcPct val="100000"/>
              </a:lnSpc>
              <a:spcBef>
                <a:spcPts val="5"/>
              </a:spcBef>
            </a:pP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acabados</a:t>
            </a:r>
            <a:r>
              <a:rPr sz="1800" spc="15" dirty="0">
                <a:latin typeface="Microsoft Sans Serif"/>
                <a:cs typeface="Microsoft Sans Serif"/>
              </a:rPr>
              <a:t> </a:t>
            </a:r>
            <a:r>
              <a:rPr sz="1800" dirty="0">
                <a:latin typeface="Microsoft Sans Serif"/>
                <a:cs typeface="Microsoft Sans Serif"/>
              </a:rPr>
              <a:t>superficiales</a:t>
            </a:r>
            <a:r>
              <a:rPr sz="1800" spc="15" dirty="0">
                <a:latin typeface="Microsoft Sans Serif"/>
                <a:cs typeface="Microsoft Sans Serif"/>
              </a:rPr>
              <a:t> </a:t>
            </a:r>
            <a:r>
              <a:rPr sz="1800" dirty="0">
                <a:latin typeface="Microsoft Sans Serif"/>
                <a:cs typeface="Microsoft Sans Serif"/>
              </a:rPr>
              <a:t>típicos</a:t>
            </a:r>
            <a:r>
              <a:rPr sz="1800" spc="-10"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presentan en</a:t>
            </a:r>
            <a:r>
              <a:rPr sz="1800" spc="-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spc="-10" dirty="0">
                <a:latin typeface="Microsoft Sans Serif"/>
                <a:cs typeface="Microsoft Sans Serif"/>
              </a:rPr>
              <a:t>figura.</a:t>
            </a:r>
            <a:endParaRPr sz="1800">
              <a:latin typeface="Microsoft Sans Serif"/>
              <a:cs typeface="Microsoft Sans Serif"/>
            </a:endParaRPr>
          </a:p>
        </p:txBody>
      </p:sp>
      <p:graphicFrame>
        <p:nvGraphicFramePr>
          <p:cNvPr id="3" name="object 3"/>
          <p:cNvGraphicFramePr>
            <a:graphicFrameLocks noGrp="1"/>
          </p:cNvGraphicFramePr>
          <p:nvPr/>
        </p:nvGraphicFramePr>
        <p:xfrm>
          <a:off x="2436783" y="3124202"/>
          <a:ext cx="4565015" cy="1911349"/>
        </p:xfrm>
        <a:graphic>
          <a:graphicData uri="http://schemas.openxmlformats.org/drawingml/2006/table">
            <a:tbl>
              <a:tblPr firstRow="1" bandRow="1">
                <a:tableStyleId>{2D5ABB26-0587-4C30-8999-92F81FD0307C}</a:tableStyleId>
              </a:tblPr>
              <a:tblGrid>
                <a:gridCol w="1235075">
                  <a:extLst>
                    <a:ext uri="{9D8B030D-6E8A-4147-A177-3AD203B41FA5}">
                      <a16:colId xmlns:a16="http://schemas.microsoft.com/office/drawing/2014/main" val="20000"/>
                    </a:ext>
                  </a:extLst>
                </a:gridCol>
                <a:gridCol w="3244215">
                  <a:extLst>
                    <a:ext uri="{9D8B030D-6E8A-4147-A177-3AD203B41FA5}">
                      <a16:colId xmlns:a16="http://schemas.microsoft.com/office/drawing/2014/main" val="20001"/>
                    </a:ext>
                  </a:extLst>
                </a:gridCol>
              </a:tblGrid>
              <a:tr h="275590">
                <a:tc>
                  <a:txBody>
                    <a:bodyPr/>
                    <a:lstStyle/>
                    <a:p>
                      <a:pPr marL="60960">
                        <a:lnSpc>
                          <a:spcPts val="2045"/>
                        </a:lnSpc>
                      </a:pPr>
                      <a:r>
                        <a:rPr sz="1800" b="1" spc="-409" dirty="0">
                          <a:latin typeface="Arial"/>
                          <a:cs typeface="Arial"/>
                        </a:rPr>
                        <a:t>Proceso</a:t>
                      </a:r>
                      <a:endParaRPr sz="1800">
                        <a:latin typeface="Arial"/>
                        <a:cs typeface="Arial"/>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tc>
                  <a:txBody>
                    <a:bodyPr/>
                    <a:lstStyle/>
                    <a:p>
                      <a:pPr marL="60960">
                        <a:lnSpc>
                          <a:spcPts val="2045"/>
                        </a:lnSpc>
                      </a:pPr>
                      <a:r>
                        <a:rPr sz="1800" b="1" spc="-390" dirty="0">
                          <a:latin typeface="Arial"/>
                          <a:cs typeface="Arial"/>
                        </a:rPr>
                        <a:t>Geometría</a:t>
                      </a:r>
                      <a:r>
                        <a:rPr sz="1800" b="1" spc="-204" dirty="0">
                          <a:latin typeface="Arial"/>
                          <a:cs typeface="Arial"/>
                        </a:rPr>
                        <a:t> </a:t>
                      </a:r>
                      <a:r>
                        <a:rPr sz="1800" b="1" spc="-375" dirty="0">
                          <a:latin typeface="Arial"/>
                          <a:cs typeface="Arial"/>
                        </a:rPr>
                        <a:t>usual</a:t>
                      </a:r>
                      <a:r>
                        <a:rPr sz="1800" b="1" spc="-170" dirty="0">
                          <a:latin typeface="Arial"/>
                          <a:cs typeface="Arial"/>
                        </a:rPr>
                        <a:t> </a:t>
                      </a:r>
                      <a:r>
                        <a:rPr sz="1800" b="1" spc="-409" dirty="0">
                          <a:latin typeface="Arial"/>
                          <a:cs typeface="Arial"/>
                        </a:rPr>
                        <a:t>de</a:t>
                      </a:r>
                      <a:r>
                        <a:rPr sz="1800" b="1" spc="-195" dirty="0">
                          <a:latin typeface="Arial"/>
                          <a:cs typeface="Arial"/>
                        </a:rPr>
                        <a:t> </a:t>
                      </a:r>
                      <a:r>
                        <a:rPr sz="1800" b="1" spc="-290" dirty="0">
                          <a:latin typeface="Arial"/>
                          <a:cs typeface="Arial"/>
                        </a:rPr>
                        <a:t>la</a:t>
                      </a:r>
                      <a:r>
                        <a:rPr sz="1800" b="1" spc="-200" dirty="0">
                          <a:latin typeface="Arial"/>
                          <a:cs typeface="Arial"/>
                        </a:rPr>
                        <a:t> </a:t>
                      </a:r>
                      <a:r>
                        <a:rPr sz="1800" b="1" spc="-365" dirty="0">
                          <a:latin typeface="Arial"/>
                          <a:cs typeface="Arial"/>
                        </a:rPr>
                        <a:t>pieza</a:t>
                      </a:r>
                      <a:endParaRPr sz="1800">
                        <a:latin typeface="Arial"/>
                        <a:cs typeface="Arial"/>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537845">
                <a:tc>
                  <a:txBody>
                    <a:bodyPr/>
                    <a:lstStyle/>
                    <a:p>
                      <a:pPr marL="60960">
                        <a:lnSpc>
                          <a:spcPts val="2045"/>
                        </a:lnSpc>
                      </a:pPr>
                      <a:r>
                        <a:rPr sz="1800" spc="-320" dirty="0">
                          <a:latin typeface="Microsoft Sans Serif"/>
                          <a:cs typeface="Microsoft Sans Serif"/>
                        </a:rPr>
                        <a:t>Rectificado</a:t>
                      </a:r>
                      <a:r>
                        <a:rPr sz="1800" spc="-175" dirty="0">
                          <a:latin typeface="Microsoft Sans Serif"/>
                          <a:cs typeface="Microsoft Sans Serif"/>
                        </a:rPr>
                        <a:t> </a:t>
                      </a:r>
                      <a:r>
                        <a:rPr sz="1800" spc="-310" dirty="0">
                          <a:latin typeface="Microsoft Sans Serif"/>
                          <a:cs typeface="Microsoft Sans Serif"/>
                        </a:rPr>
                        <a:t>fino</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tc>
                  <a:txBody>
                    <a:bodyPr/>
                    <a:lstStyle/>
                    <a:p>
                      <a:pPr marL="60960" marR="55244">
                        <a:lnSpc>
                          <a:spcPts val="2060"/>
                        </a:lnSpc>
                        <a:spcBef>
                          <a:spcPts val="15"/>
                        </a:spcBef>
                      </a:pPr>
                      <a:r>
                        <a:rPr sz="1800" spc="-350" dirty="0">
                          <a:latin typeface="Microsoft Sans Serif"/>
                          <a:cs typeface="Microsoft Sans Serif"/>
                        </a:rPr>
                        <a:t>Agujero</a:t>
                      </a:r>
                      <a:r>
                        <a:rPr sz="1800" spc="-160" dirty="0">
                          <a:latin typeface="Microsoft Sans Serif"/>
                          <a:cs typeface="Microsoft Sans Serif"/>
                        </a:rPr>
                        <a:t> </a:t>
                      </a:r>
                      <a:r>
                        <a:rPr sz="1800" spc="-375" dirty="0">
                          <a:latin typeface="Microsoft Sans Serif"/>
                          <a:cs typeface="Microsoft Sans Serif"/>
                        </a:rPr>
                        <a:t>redondo</a:t>
                      </a:r>
                      <a:r>
                        <a:rPr sz="1800" spc="-160" dirty="0">
                          <a:latin typeface="Microsoft Sans Serif"/>
                          <a:cs typeface="Microsoft Sans Serif"/>
                        </a:rPr>
                        <a:t> </a:t>
                      </a:r>
                      <a:r>
                        <a:rPr sz="1800" spc="-285" dirty="0">
                          <a:latin typeface="Microsoft Sans Serif"/>
                          <a:cs typeface="Microsoft Sans Serif"/>
                        </a:rPr>
                        <a:t>(cilindro</a:t>
                      </a:r>
                      <a:r>
                        <a:rPr sz="1800" spc="-170" dirty="0">
                          <a:latin typeface="Microsoft Sans Serif"/>
                          <a:cs typeface="Microsoft Sans Serif"/>
                        </a:rPr>
                        <a:t> </a:t>
                      </a:r>
                      <a:r>
                        <a:rPr sz="1800" spc="-395" dirty="0">
                          <a:latin typeface="Microsoft Sans Serif"/>
                          <a:cs typeface="Microsoft Sans Serif"/>
                        </a:rPr>
                        <a:t>de</a:t>
                      </a:r>
                      <a:r>
                        <a:rPr sz="1800" spc="-175" dirty="0">
                          <a:latin typeface="Microsoft Sans Serif"/>
                          <a:cs typeface="Microsoft Sans Serif"/>
                        </a:rPr>
                        <a:t> </a:t>
                      </a:r>
                      <a:r>
                        <a:rPr sz="1800" spc="-365" dirty="0">
                          <a:latin typeface="Microsoft Sans Serif"/>
                          <a:cs typeface="Microsoft Sans Serif"/>
                        </a:rPr>
                        <a:t>motor</a:t>
                      </a:r>
                      <a:r>
                        <a:rPr sz="1800" spc="-160" dirty="0">
                          <a:latin typeface="Microsoft Sans Serif"/>
                          <a:cs typeface="Microsoft Sans Serif"/>
                        </a:rPr>
                        <a:t> </a:t>
                      </a:r>
                      <a:r>
                        <a:rPr sz="1800" spc="-395" dirty="0">
                          <a:latin typeface="Microsoft Sans Serif"/>
                          <a:cs typeface="Microsoft Sans Serif"/>
                        </a:rPr>
                        <a:t>de</a:t>
                      </a:r>
                      <a:r>
                        <a:rPr sz="1800" spc="-155" dirty="0">
                          <a:latin typeface="Microsoft Sans Serif"/>
                          <a:cs typeface="Microsoft Sans Serif"/>
                        </a:rPr>
                        <a:t> </a:t>
                      </a:r>
                      <a:r>
                        <a:rPr sz="1800" spc="-380" dirty="0">
                          <a:latin typeface="Microsoft Sans Serif"/>
                          <a:cs typeface="Microsoft Sans Serif"/>
                        </a:rPr>
                        <a:t>combustión</a:t>
                      </a:r>
                      <a:r>
                        <a:rPr sz="1800" spc="500" dirty="0">
                          <a:latin typeface="Microsoft Sans Serif"/>
                          <a:cs typeface="Microsoft Sans Serif"/>
                        </a:rPr>
                        <a:t> </a:t>
                      </a:r>
                      <a:r>
                        <a:rPr sz="1800" spc="-315" dirty="0">
                          <a:latin typeface="Microsoft Sans Serif"/>
                          <a:cs typeface="Microsoft Sans Serif"/>
                        </a:rPr>
                        <a:t>interna)</a:t>
                      </a:r>
                      <a:endParaRPr sz="1800">
                        <a:latin typeface="Microsoft Sans Serif"/>
                        <a:cs typeface="Microsoft Sans Serif"/>
                      </a:endParaRPr>
                    </a:p>
                  </a:txBody>
                  <a:tcPr marL="0" marR="0" marT="1905"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274955">
                <a:tc>
                  <a:txBody>
                    <a:bodyPr/>
                    <a:lstStyle/>
                    <a:p>
                      <a:pPr marL="60960">
                        <a:lnSpc>
                          <a:spcPts val="2045"/>
                        </a:lnSpc>
                      </a:pPr>
                      <a:r>
                        <a:rPr sz="1800" spc="-370" dirty="0">
                          <a:latin typeface="Microsoft Sans Serif"/>
                          <a:cs typeface="Microsoft Sans Serif"/>
                        </a:rPr>
                        <a:t>Lapidado</a:t>
                      </a:r>
                      <a:r>
                        <a:rPr sz="1800" spc="-160" dirty="0">
                          <a:latin typeface="Microsoft Sans Serif"/>
                          <a:cs typeface="Microsoft Sans Serif"/>
                        </a:rPr>
                        <a:t> </a:t>
                      </a:r>
                      <a:r>
                        <a:rPr sz="1800" spc="-390" dirty="0">
                          <a:latin typeface="Microsoft Sans Serif"/>
                          <a:cs typeface="Microsoft Sans Serif"/>
                        </a:rPr>
                        <a:t>o</a:t>
                      </a:r>
                      <a:r>
                        <a:rPr sz="1800" spc="-155" dirty="0">
                          <a:latin typeface="Microsoft Sans Serif"/>
                          <a:cs typeface="Microsoft Sans Serif"/>
                        </a:rPr>
                        <a:t> </a:t>
                      </a:r>
                      <a:r>
                        <a:rPr sz="1800" spc="-330" dirty="0">
                          <a:latin typeface="Microsoft Sans Serif"/>
                          <a:cs typeface="Microsoft Sans Serif"/>
                        </a:rPr>
                        <a:t>pulido</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tc>
                  <a:txBody>
                    <a:bodyPr/>
                    <a:lstStyle/>
                    <a:p>
                      <a:pPr marL="60960">
                        <a:lnSpc>
                          <a:spcPts val="2045"/>
                        </a:lnSpc>
                      </a:pPr>
                      <a:r>
                        <a:rPr sz="1800" spc="-365" dirty="0">
                          <a:latin typeface="Microsoft Sans Serif"/>
                          <a:cs typeface="Microsoft Sans Serif"/>
                        </a:rPr>
                        <a:t>Plana</a:t>
                      </a:r>
                      <a:r>
                        <a:rPr sz="1800" spc="-165" dirty="0">
                          <a:latin typeface="Microsoft Sans Serif"/>
                          <a:cs typeface="Microsoft Sans Serif"/>
                        </a:rPr>
                        <a:t> </a:t>
                      </a:r>
                      <a:r>
                        <a:rPr sz="1800" spc="-390" dirty="0">
                          <a:latin typeface="Microsoft Sans Serif"/>
                          <a:cs typeface="Microsoft Sans Serif"/>
                        </a:rPr>
                        <a:t>o</a:t>
                      </a:r>
                      <a:r>
                        <a:rPr sz="1800" spc="-175" dirty="0">
                          <a:latin typeface="Microsoft Sans Serif"/>
                          <a:cs typeface="Microsoft Sans Serif"/>
                        </a:rPr>
                        <a:t> </a:t>
                      </a:r>
                      <a:r>
                        <a:rPr sz="1800" spc="-340" dirty="0">
                          <a:latin typeface="Microsoft Sans Serif"/>
                          <a:cs typeface="Microsoft Sans Serif"/>
                        </a:rPr>
                        <a:t>ligeramente</a:t>
                      </a:r>
                      <a:r>
                        <a:rPr sz="1800" spc="-165" dirty="0">
                          <a:latin typeface="Microsoft Sans Serif"/>
                          <a:cs typeface="Microsoft Sans Serif"/>
                        </a:rPr>
                        <a:t> </a:t>
                      </a:r>
                      <a:r>
                        <a:rPr sz="1800" spc="-315" dirty="0">
                          <a:latin typeface="Microsoft Sans Serif"/>
                          <a:cs typeface="Microsoft Sans Serif"/>
                        </a:rPr>
                        <a:t>esférica</a:t>
                      </a:r>
                      <a:r>
                        <a:rPr sz="1800" spc="-160" dirty="0">
                          <a:latin typeface="Microsoft Sans Serif"/>
                          <a:cs typeface="Microsoft Sans Serif"/>
                        </a:rPr>
                        <a:t> </a:t>
                      </a:r>
                      <a:r>
                        <a:rPr sz="1800" spc="-320" dirty="0">
                          <a:latin typeface="Microsoft Sans Serif"/>
                          <a:cs typeface="Microsoft Sans Serif"/>
                        </a:rPr>
                        <a:t>(por</a:t>
                      </a:r>
                      <a:r>
                        <a:rPr sz="1800" spc="-180" dirty="0">
                          <a:latin typeface="Microsoft Sans Serif"/>
                          <a:cs typeface="Microsoft Sans Serif"/>
                        </a:rPr>
                        <a:t> </a:t>
                      </a:r>
                      <a:r>
                        <a:rPr sz="1800" spc="-335" dirty="0">
                          <a:latin typeface="Microsoft Sans Serif"/>
                          <a:cs typeface="Microsoft Sans Serif"/>
                        </a:rPr>
                        <a:t>ejemplo,</a:t>
                      </a:r>
                      <a:r>
                        <a:rPr sz="1800" spc="-170" dirty="0">
                          <a:latin typeface="Microsoft Sans Serif"/>
                          <a:cs typeface="Microsoft Sans Serif"/>
                        </a:rPr>
                        <a:t> </a:t>
                      </a:r>
                      <a:r>
                        <a:rPr sz="1800" spc="-310" dirty="0">
                          <a:latin typeface="Microsoft Sans Serif"/>
                          <a:cs typeface="Microsoft Sans Serif"/>
                        </a:rPr>
                        <a:t>lente)</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272415">
                <a:tc>
                  <a:txBody>
                    <a:bodyPr/>
                    <a:lstStyle/>
                    <a:p>
                      <a:pPr marL="60960">
                        <a:lnSpc>
                          <a:spcPts val="2050"/>
                        </a:lnSpc>
                      </a:pPr>
                      <a:r>
                        <a:rPr sz="1800" spc="-395" dirty="0">
                          <a:latin typeface="Microsoft Sans Serif"/>
                          <a:cs typeface="Microsoft Sans Serif"/>
                        </a:rPr>
                        <a:t>Superacabado</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tc>
                  <a:txBody>
                    <a:bodyPr/>
                    <a:lstStyle/>
                    <a:p>
                      <a:pPr marL="60960">
                        <a:lnSpc>
                          <a:spcPts val="2050"/>
                        </a:lnSpc>
                      </a:pPr>
                      <a:r>
                        <a:rPr sz="1800" spc="-320" dirty="0">
                          <a:latin typeface="Microsoft Sans Serif"/>
                          <a:cs typeface="Microsoft Sans Serif"/>
                        </a:rPr>
                        <a:t>Superficie</a:t>
                      </a:r>
                      <a:r>
                        <a:rPr sz="1800" spc="-160" dirty="0">
                          <a:latin typeface="Microsoft Sans Serif"/>
                          <a:cs typeface="Microsoft Sans Serif"/>
                        </a:rPr>
                        <a:t> </a:t>
                      </a:r>
                      <a:r>
                        <a:rPr sz="1800" spc="-325" dirty="0">
                          <a:latin typeface="Microsoft Sans Serif"/>
                          <a:cs typeface="Microsoft Sans Serif"/>
                        </a:rPr>
                        <a:t>plana,</a:t>
                      </a:r>
                      <a:r>
                        <a:rPr sz="1800" spc="-160" dirty="0">
                          <a:latin typeface="Microsoft Sans Serif"/>
                          <a:cs typeface="Microsoft Sans Serif"/>
                        </a:rPr>
                        <a:t> </a:t>
                      </a:r>
                      <a:r>
                        <a:rPr sz="1800" spc="-275" dirty="0">
                          <a:latin typeface="Microsoft Sans Serif"/>
                          <a:cs typeface="Microsoft Sans Serif"/>
                        </a:rPr>
                        <a:t>cilíndrica</a:t>
                      </a:r>
                      <a:r>
                        <a:rPr sz="1800" spc="-155" dirty="0">
                          <a:latin typeface="Microsoft Sans Serif"/>
                          <a:cs typeface="Microsoft Sans Serif"/>
                        </a:rPr>
                        <a:t> </a:t>
                      </a:r>
                      <a:r>
                        <a:rPr sz="1800" spc="-355" dirty="0">
                          <a:latin typeface="Microsoft Sans Serif"/>
                          <a:cs typeface="Microsoft Sans Serif"/>
                        </a:rPr>
                        <a:t>externa</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274955">
                <a:tc>
                  <a:txBody>
                    <a:bodyPr/>
                    <a:lstStyle/>
                    <a:p>
                      <a:pPr marL="60960">
                        <a:lnSpc>
                          <a:spcPts val="2070"/>
                        </a:lnSpc>
                      </a:pPr>
                      <a:r>
                        <a:rPr sz="1800" spc="-345" dirty="0">
                          <a:latin typeface="Microsoft Sans Serif"/>
                          <a:cs typeface="Microsoft Sans Serif"/>
                        </a:rPr>
                        <a:t>Pulido</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tc>
                  <a:txBody>
                    <a:bodyPr/>
                    <a:lstStyle/>
                    <a:p>
                      <a:pPr marL="60960">
                        <a:lnSpc>
                          <a:spcPts val="2070"/>
                        </a:lnSpc>
                      </a:pPr>
                      <a:r>
                        <a:rPr sz="1800" spc="-400" dirty="0">
                          <a:latin typeface="Microsoft Sans Serif"/>
                          <a:cs typeface="Microsoft Sans Serif"/>
                        </a:rPr>
                        <a:t>Formas</a:t>
                      </a:r>
                      <a:r>
                        <a:rPr sz="1800" spc="-190" dirty="0">
                          <a:latin typeface="Microsoft Sans Serif"/>
                          <a:cs typeface="Microsoft Sans Serif"/>
                        </a:rPr>
                        <a:t> </a:t>
                      </a:r>
                      <a:r>
                        <a:rPr sz="1800" spc="-375" dirty="0">
                          <a:latin typeface="Microsoft Sans Serif"/>
                          <a:cs typeface="Microsoft Sans Serif"/>
                        </a:rPr>
                        <a:t>misceláneas</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275590">
                <a:tc>
                  <a:txBody>
                    <a:bodyPr/>
                    <a:lstStyle/>
                    <a:p>
                      <a:pPr marL="60960">
                        <a:lnSpc>
                          <a:spcPts val="2055"/>
                        </a:lnSpc>
                      </a:pPr>
                      <a:r>
                        <a:rPr sz="1800" spc="-330" dirty="0">
                          <a:latin typeface="Microsoft Sans Serif"/>
                          <a:cs typeface="Microsoft Sans Serif"/>
                        </a:rPr>
                        <a:t>Abrillantado</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tc>
                  <a:txBody>
                    <a:bodyPr/>
                    <a:lstStyle/>
                    <a:p>
                      <a:pPr marL="60960">
                        <a:lnSpc>
                          <a:spcPts val="2055"/>
                        </a:lnSpc>
                      </a:pPr>
                      <a:r>
                        <a:rPr sz="1800" spc="-400" dirty="0">
                          <a:latin typeface="Microsoft Sans Serif"/>
                          <a:cs typeface="Microsoft Sans Serif"/>
                        </a:rPr>
                        <a:t>Formas</a:t>
                      </a:r>
                      <a:r>
                        <a:rPr sz="1800" spc="-190" dirty="0">
                          <a:latin typeface="Microsoft Sans Serif"/>
                          <a:cs typeface="Microsoft Sans Serif"/>
                        </a:rPr>
                        <a:t> </a:t>
                      </a:r>
                      <a:r>
                        <a:rPr sz="1800" spc="-375" dirty="0">
                          <a:latin typeface="Microsoft Sans Serif"/>
                          <a:cs typeface="Microsoft Sans Serif"/>
                        </a:rPr>
                        <a:t>misceláneas</a:t>
                      </a:r>
                      <a:endParaRPr sz="1800">
                        <a:latin typeface="Microsoft Sans Serif"/>
                        <a:cs typeface="Microsoft Sans Serif"/>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bl>
          </a:graphicData>
        </a:graphic>
      </p:graphicFrame>
      <p:sp>
        <p:nvSpPr>
          <p:cNvPr id="4" name="object 4"/>
          <p:cNvSpPr txBox="1"/>
          <p:nvPr/>
        </p:nvSpPr>
        <p:spPr>
          <a:xfrm>
            <a:off x="78739" y="5438038"/>
            <a:ext cx="8938260" cy="848994"/>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Otra</a:t>
            </a:r>
            <a:r>
              <a:rPr sz="1800" spc="-30" dirty="0">
                <a:latin typeface="Microsoft Sans Serif"/>
                <a:cs typeface="Microsoft Sans Serif"/>
              </a:rPr>
              <a:t> </a:t>
            </a:r>
            <a:r>
              <a:rPr sz="1800" dirty="0">
                <a:latin typeface="Microsoft Sans Serif"/>
                <a:cs typeface="Microsoft Sans Serif"/>
              </a:rPr>
              <a:t>clase</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operaciones,</a:t>
            </a:r>
            <a:r>
              <a:rPr sz="1800" spc="10" dirty="0">
                <a:latin typeface="Microsoft Sans Serif"/>
                <a:cs typeface="Microsoft Sans Serif"/>
              </a:rPr>
              <a:t> </a:t>
            </a:r>
            <a:r>
              <a:rPr sz="1800" dirty="0">
                <a:latin typeface="Microsoft Sans Serif"/>
                <a:cs typeface="Microsoft Sans Serif"/>
              </a:rPr>
              <a:t>llamadas</a:t>
            </a:r>
            <a:r>
              <a:rPr sz="1800" spc="10" dirty="0">
                <a:latin typeface="Microsoft Sans Serif"/>
                <a:cs typeface="Microsoft Sans Serif"/>
              </a:rPr>
              <a:t> </a:t>
            </a:r>
            <a:r>
              <a:rPr sz="1800" dirty="0">
                <a:latin typeface="Microsoft Sans Serif"/>
                <a:cs typeface="Microsoft Sans Serif"/>
              </a:rPr>
              <a:t>acabado en</a:t>
            </a:r>
            <a:r>
              <a:rPr sz="1800" spc="-20" dirty="0">
                <a:latin typeface="Microsoft Sans Serif"/>
                <a:cs typeface="Microsoft Sans Serif"/>
              </a:rPr>
              <a:t> </a:t>
            </a:r>
            <a:r>
              <a:rPr sz="1800" dirty="0">
                <a:latin typeface="Microsoft Sans Serif"/>
                <a:cs typeface="Microsoft Sans Serif"/>
              </a:rPr>
              <a:t>masa,</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usan</a:t>
            </a:r>
            <a:r>
              <a:rPr sz="1800" spc="-1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acabar partes</a:t>
            </a:r>
            <a:r>
              <a:rPr sz="1800" spc="-10" dirty="0">
                <a:latin typeface="Microsoft Sans Serif"/>
                <a:cs typeface="Microsoft Sans Serif"/>
              </a:rPr>
              <a:t> </a:t>
            </a:r>
            <a:r>
              <a:rPr sz="1800" spc="-25" dirty="0">
                <a:latin typeface="Microsoft Sans Serif"/>
                <a:cs typeface="Microsoft Sans Serif"/>
              </a:rPr>
              <a:t>en </a:t>
            </a:r>
            <a:r>
              <a:rPr sz="1800" dirty="0">
                <a:latin typeface="Microsoft Sans Serif"/>
                <a:cs typeface="Microsoft Sans Serif"/>
              </a:rPr>
              <a:t>forma</a:t>
            </a:r>
            <a:r>
              <a:rPr sz="1800" spc="-20" dirty="0">
                <a:latin typeface="Microsoft Sans Serif"/>
                <a:cs typeface="Microsoft Sans Serif"/>
              </a:rPr>
              <a:t> </a:t>
            </a:r>
            <a:r>
              <a:rPr sz="1800" dirty="0">
                <a:latin typeface="Microsoft Sans Serif"/>
                <a:cs typeface="Microsoft Sans Serif"/>
              </a:rPr>
              <a:t>colectiva</a:t>
            </a:r>
            <a:r>
              <a:rPr sz="1800" spc="-5" dirty="0">
                <a:latin typeface="Microsoft Sans Serif"/>
                <a:cs typeface="Microsoft Sans Serif"/>
              </a:rPr>
              <a:t> </a:t>
            </a:r>
            <a:r>
              <a:rPr sz="1800" dirty="0">
                <a:latin typeface="Microsoft Sans Serif"/>
                <a:cs typeface="Microsoft Sans Serif"/>
              </a:rPr>
              <a:t>más</a:t>
            </a:r>
            <a:r>
              <a:rPr sz="1800" spc="-2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individual.</a:t>
            </a:r>
            <a:r>
              <a:rPr sz="1800" spc="5" dirty="0">
                <a:latin typeface="Microsoft Sans Serif"/>
                <a:cs typeface="Microsoft Sans Serif"/>
              </a:rPr>
              <a:t> </a:t>
            </a:r>
            <a:r>
              <a:rPr sz="1800" dirty="0">
                <a:latin typeface="Microsoft Sans Serif"/>
                <a:cs typeface="Microsoft Sans Serif"/>
              </a:rPr>
              <a:t>Estos</a:t>
            </a:r>
            <a:r>
              <a:rPr sz="1800" spc="-20" dirty="0">
                <a:latin typeface="Microsoft Sans Serif"/>
                <a:cs typeface="Microsoft Sans Serif"/>
              </a:rPr>
              <a:t> </a:t>
            </a:r>
            <a:r>
              <a:rPr sz="1800" dirty="0">
                <a:latin typeface="Microsoft Sans Serif"/>
                <a:cs typeface="Microsoft Sans Serif"/>
              </a:rPr>
              <a:t>métodos</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acabado</a:t>
            </a:r>
            <a:r>
              <a:rPr sz="1800" spc="-15" dirty="0">
                <a:latin typeface="Microsoft Sans Serif"/>
                <a:cs typeface="Microsoft Sans Serif"/>
              </a:rPr>
              <a:t> </a:t>
            </a:r>
            <a:r>
              <a:rPr sz="1800" dirty="0">
                <a:latin typeface="Microsoft Sans Serif"/>
                <a:cs typeface="Microsoft Sans Serif"/>
              </a:rPr>
              <a:t>masivo</a:t>
            </a:r>
            <a:r>
              <a:rPr sz="1800" spc="-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usan</a:t>
            </a:r>
            <a:r>
              <a:rPr sz="1800" spc="-10" dirty="0">
                <a:latin typeface="Microsoft Sans Serif"/>
                <a:cs typeface="Microsoft Sans Serif"/>
              </a:rPr>
              <a:t> también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limpieza</a:t>
            </a:r>
            <a:r>
              <a:rPr sz="1800" spc="-20"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spc="-10" dirty="0">
                <a:latin typeface="Microsoft Sans Serif"/>
                <a:cs typeface="Microsoft Sans Serif"/>
              </a:rPr>
              <a:t>rebabado.</a:t>
            </a:r>
            <a:endParaRPr sz="1800">
              <a:latin typeface="Microsoft Sans Serif"/>
              <a:cs typeface="Microsoft Sans Serif"/>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103" y="929336"/>
            <a:ext cx="8923334" cy="5726681"/>
          </a:xfrm>
          <a:prstGeom prst="rect">
            <a:avLst/>
          </a:prstGeom>
        </p:spPr>
      </p:pic>
      <p:sp>
        <p:nvSpPr>
          <p:cNvPr id="3" name="object 3"/>
          <p:cNvSpPr txBox="1"/>
          <p:nvPr/>
        </p:nvSpPr>
        <p:spPr>
          <a:xfrm>
            <a:off x="812698" y="179019"/>
            <a:ext cx="7515859" cy="30035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VALORES</a:t>
            </a:r>
            <a:r>
              <a:rPr sz="1800" b="1" spc="-25" dirty="0">
                <a:latin typeface="Arial"/>
                <a:cs typeface="Arial"/>
              </a:rPr>
              <a:t> </a:t>
            </a:r>
            <a:r>
              <a:rPr sz="1800" b="1" dirty="0">
                <a:latin typeface="Arial"/>
                <a:cs typeface="Arial"/>
              </a:rPr>
              <a:t>DE</a:t>
            </a:r>
            <a:r>
              <a:rPr sz="1800" b="1" spc="-60" dirty="0">
                <a:latin typeface="Arial"/>
                <a:cs typeface="Arial"/>
              </a:rPr>
              <a:t> </a:t>
            </a:r>
            <a:r>
              <a:rPr sz="1800" b="1" dirty="0">
                <a:latin typeface="Arial"/>
                <a:cs typeface="Arial"/>
              </a:rPr>
              <a:t>LA</a:t>
            </a:r>
            <a:r>
              <a:rPr sz="1800" b="1" spc="-120" dirty="0">
                <a:latin typeface="Arial"/>
                <a:cs typeface="Arial"/>
              </a:rPr>
              <a:t> </a:t>
            </a:r>
            <a:r>
              <a:rPr sz="1800" b="1" dirty="0">
                <a:latin typeface="Arial"/>
                <a:cs typeface="Arial"/>
              </a:rPr>
              <a:t>RUGOSIDAD</a:t>
            </a:r>
            <a:r>
              <a:rPr sz="1800" b="1" spc="-10" dirty="0">
                <a:latin typeface="Arial"/>
                <a:cs typeface="Arial"/>
              </a:rPr>
              <a:t> </a:t>
            </a:r>
            <a:r>
              <a:rPr sz="1800" b="1" dirty="0">
                <a:latin typeface="Arial"/>
                <a:cs typeface="Arial"/>
              </a:rPr>
              <a:t>SUPERFICIAL</a:t>
            </a:r>
            <a:r>
              <a:rPr sz="1800" b="1" spc="-35" dirty="0">
                <a:latin typeface="Arial"/>
                <a:cs typeface="Arial"/>
              </a:rPr>
              <a:t> </a:t>
            </a:r>
            <a:r>
              <a:rPr sz="1800" b="1" spc="-30" dirty="0">
                <a:latin typeface="Arial"/>
                <a:cs typeface="Arial"/>
              </a:rPr>
              <a:t>PARA</a:t>
            </a:r>
            <a:r>
              <a:rPr sz="1800" b="1" spc="-80" dirty="0">
                <a:latin typeface="Arial"/>
                <a:cs typeface="Arial"/>
              </a:rPr>
              <a:t> </a:t>
            </a:r>
            <a:r>
              <a:rPr sz="1800" b="1" dirty="0">
                <a:latin typeface="Arial"/>
                <a:cs typeface="Arial"/>
              </a:rPr>
              <a:t>EL</a:t>
            </a:r>
            <a:r>
              <a:rPr sz="1800" b="1" spc="-80" dirty="0">
                <a:latin typeface="Arial"/>
                <a:cs typeface="Arial"/>
              </a:rPr>
              <a:t> </a:t>
            </a:r>
            <a:r>
              <a:rPr sz="1800" b="1" spc="-10" dirty="0">
                <a:latin typeface="Arial"/>
                <a:cs typeface="Arial"/>
              </a:rPr>
              <a:t>ESMERILADO</a:t>
            </a:r>
            <a:endParaRPr sz="1800">
              <a:latin typeface="Arial"/>
              <a:cs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4414" y="26923"/>
            <a:ext cx="8888095" cy="6062345"/>
          </a:xfrm>
          <a:prstGeom prst="rect">
            <a:avLst/>
          </a:prstGeom>
        </p:spPr>
        <p:txBody>
          <a:bodyPr vert="horz" wrap="square" lIns="0" tIns="12700" rIns="0" bIns="0" rtlCol="0">
            <a:spAutoFit/>
          </a:bodyPr>
          <a:lstStyle/>
          <a:p>
            <a:pPr marL="12700" marR="236220" algn="just">
              <a:lnSpc>
                <a:spcPct val="100000"/>
              </a:lnSpc>
              <a:spcBef>
                <a:spcPts val="100"/>
              </a:spcBef>
            </a:pPr>
            <a:r>
              <a:rPr sz="1800" b="1" dirty="0">
                <a:latin typeface="Arial"/>
                <a:cs typeface="Arial"/>
              </a:rPr>
              <a:t>EL</a:t>
            </a:r>
            <a:r>
              <a:rPr sz="1800" b="1" spc="-70" dirty="0">
                <a:latin typeface="Arial"/>
                <a:cs typeface="Arial"/>
              </a:rPr>
              <a:t> </a:t>
            </a:r>
            <a:r>
              <a:rPr sz="1800" b="1" dirty="0">
                <a:latin typeface="Arial"/>
                <a:cs typeface="Arial"/>
              </a:rPr>
              <a:t>SUPERACABADO</a:t>
            </a:r>
            <a:r>
              <a:rPr sz="1800" b="1" spc="20" dirty="0">
                <a:latin typeface="Arial"/>
                <a:cs typeface="Arial"/>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proceso abrasivo</a:t>
            </a:r>
            <a:r>
              <a:rPr sz="1800" spc="-5" dirty="0">
                <a:latin typeface="Microsoft Sans Serif"/>
                <a:cs typeface="Microsoft Sans Serif"/>
              </a:rPr>
              <a:t> </a:t>
            </a:r>
            <a:r>
              <a:rPr sz="1800" dirty="0">
                <a:latin typeface="Microsoft Sans Serif"/>
                <a:cs typeface="Microsoft Sans Serif"/>
              </a:rPr>
              <a:t>similar al</a:t>
            </a:r>
            <a:r>
              <a:rPr sz="1800" spc="-10" dirty="0">
                <a:latin typeface="Microsoft Sans Serif"/>
                <a:cs typeface="Microsoft Sans Serif"/>
              </a:rPr>
              <a:t> rectificado.</a:t>
            </a:r>
            <a:r>
              <a:rPr sz="1800" spc="-100" dirty="0">
                <a:latin typeface="Microsoft Sans Serif"/>
                <a:cs typeface="Microsoft Sans Serif"/>
              </a:rPr>
              <a:t> </a:t>
            </a:r>
            <a:r>
              <a:rPr sz="1800" dirty="0">
                <a:latin typeface="Microsoft Sans Serif"/>
                <a:cs typeface="Microsoft Sans Serif"/>
              </a:rPr>
              <a:t>Ambos</a:t>
            </a:r>
            <a:r>
              <a:rPr sz="1800" spc="-10" dirty="0">
                <a:latin typeface="Microsoft Sans Serif"/>
                <a:cs typeface="Microsoft Sans Serif"/>
              </a:rPr>
              <a:t> procesos </a:t>
            </a:r>
            <a:r>
              <a:rPr sz="1800" dirty="0">
                <a:latin typeface="Microsoft Sans Serif"/>
                <a:cs typeface="Microsoft Sans Serif"/>
              </a:rPr>
              <a:t>usan</a:t>
            </a:r>
            <a:r>
              <a:rPr sz="1800" spc="-10"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barra</a:t>
            </a:r>
            <a:r>
              <a:rPr sz="1800" spc="-5" dirty="0">
                <a:latin typeface="Microsoft Sans Serif"/>
                <a:cs typeface="Microsoft Sans Serif"/>
              </a:rPr>
              <a:t>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abrasivo</a:t>
            </a:r>
            <a:r>
              <a:rPr sz="1800" spc="5" dirty="0">
                <a:latin typeface="Microsoft Sans Serif"/>
                <a:cs typeface="Microsoft Sans Serif"/>
              </a:rPr>
              <a:t> </a:t>
            </a:r>
            <a:r>
              <a:rPr sz="1800" dirty="0">
                <a:latin typeface="Microsoft Sans Serif"/>
                <a:cs typeface="Microsoft Sans Serif"/>
              </a:rPr>
              <a:t>pegado,</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mueve</a:t>
            </a:r>
            <a:r>
              <a:rPr sz="1800" spc="-10"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acción</a:t>
            </a:r>
            <a:r>
              <a:rPr sz="1800" spc="-10" dirty="0">
                <a:latin typeface="Microsoft Sans Serif"/>
                <a:cs typeface="Microsoft Sans Serif"/>
              </a:rPr>
              <a:t> </a:t>
            </a:r>
            <a:r>
              <a:rPr sz="1800" dirty="0">
                <a:latin typeface="Microsoft Sans Serif"/>
                <a:cs typeface="Microsoft Sans Serif"/>
              </a:rPr>
              <a:t>oscilante y</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compresión</a:t>
            </a:r>
            <a:r>
              <a:rPr sz="1800" spc="-10" dirty="0">
                <a:latin typeface="Microsoft Sans Serif"/>
                <a:cs typeface="Microsoft Sans Serif"/>
              </a:rPr>
              <a:t> </a:t>
            </a:r>
            <a:r>
              <a:rPr sz="1800" dirty="0">
                <a:latin typeface="Microsoft Sans Serif"/>
                <a:cs typeface="Microsoft Sans Serif"/>
              </a:rPr>
              <a:t>contra</a:t>
            </a:r>
            <a:r>
              <a:rPr sz="1800" spc="-2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superficie</a:t>
            </a:r>
            <a:r>
              <a:rPr sz="1800" spc="-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spc="-10" dirty="0">
                <a:latin typeface="Microsoft Sans Serif"/>
                <a:cs typeface="Microsoft Sans Serif"/>
              </a:rPr>
              <a:t>trabaja.</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nSpc>
                <a:spcPct val="100000"/>
              </a:lnSpc>
              <a:spcBef>
                <a:spcPts val="5"/>
              </a:spcBef>
            </a:pPr>
            <a:r>
              <a:rPr sz="1800" dirty="0">
                <a:latin typeface="Microsoft Sans Serif"/>
                <a:cs typeface="Microsoft Sans Serif"/>
              </a:rPr>
              <a:t>El</a:t>
            </a:r>
            <a:r>
              <a:rPr sz="1800" spc="-40" dirty="0">
                <a:latin typeface="Microsoft Sans Serif"/>
                <a:cs typeface="Microsoft Sans Serif"/>
              </a:rPr>
              <a:t> </a:t>
            </a:r>
            <a:r>
              <a:rPr sz="1800" dirty="0">
                <a:latin typeface="Microsoft Sans Serif"/>
                <a:cs typeface="Microsoft Sans Serif"/>
              </a:rPr>
              <a:t>superacabado</a:t>
            </a:r>
            <a:r>
              <a:rPr sz="1800" spc="-15" dirty="0">
                <a:latin typeface="Microsoft Sans Serif"/>
                <a:cs typeface="Microsoft Sans Serif"/>
              </a:rPr>
              <a:t> </a:t>
            </a:r>
            <a:r>
              <a:rPr sz="1800" dirty="0">
                <a:latin typeface="Microsoft Sans Serif"/>
                <a:cs typeface="Microsoft Sans Serif"/>
              </a:rPr>
              <a:t>difiere</a:t>
            </a:r>
            <a:r>
              <a:rPr sz="1800" spc="-35" dirty="0">
                <a:latin typeface="Microsoft Sans Serif"/>
                <a:cs typeface="Microsoft Sans Serif"/>
              </a:rPr>
              <a:t> </a:t>
            </a:r>
            <a:r>
              <a:rPr sz="1800" dirty="0">
                <a:latin typeface="Microsoft Sans Serif"/>
                <a:cs typeface="Microsoft Sans Serif"/>
              </a:rPr>
              <a:t>del</a:t>
            </a:r>
            <a:r>
              <a:rPr sz="1800" spc="-40" dirty="0">
                <a:latin typeface="Microsoft Sans Serif"/>
                <a:cs typeface="Microsoft Sans Serif"/>
              </a:rPr>
              <a:t> </a:t>
            </a:r>
            <a:r>
              <a:rPr sz="1800" dirty="0">
                <a:latin typeface="Microsoft Sans Serif"/>
                <a:cs typeface="Microsoft Sans Serif"/>
              </a:rPr>
              <a:t>rectificado</a:t>
            </a:r>
            <a:r>
              <a:rPr sz="1800" spc="-35" dirty="0">
                <a:latin typeface="Microsoft Sans Serif"/>
                <a:cs typeface="Microsoft Sans Serif"/>
              </a:rPr>
              <a:t> </a:t>
            </a:r>
            <a:r>
              <a:rPr sz="1800" dirty="0">
                <a:latin typeface="Microsoft Sans Serif"/>
                <a:cs typeface="Microsoft Sans Serif"/>
              </a:rPr>
              <a:t>en</a:t>
            </a:r>
            <a:r>
              <a:rPr sz="1800" spc="-35" dirty="0">
                <a:latin typeface="Microsoft Sans Serif"/>
                <a:cs typeface="Microsoft Sans Serif"/>
              </a:rPr>
              <a:t> </a:t>
            </a:r>
            <a:r>
              <a:rPr sz="1800" dirty="0">
                <a:latin typeface="Microsoft Sans Serif"/>
                <a:cs typeface="Microsoft Sans Serif"/>
              </a:rPr>
              <a:t>los</a:t>
            </a:r>
            <a:r>
              <a:rPr sz="1800" spc="-40" dirty="0">
                <a:latin typeface="Microsoft Sans Serif"/>
                <a:cs typeface="Microsoft Sans Serif"/>
              </a:rPr>
              <a:t> </a:t>
            </a:r>
            <a:r>
              <a:rPr sz="1800" dirty="0">
                <a:latin typeface="Microsoft Sans Serif"/>
                <a:cs typeface="Microsoft Sans Serif"/>
              </a:rPr>
              <a:t>siguientes</a:t>
            </a:r>
            <a:r>
              <a:rPr sz="1800" spc="-20" dirty="0">
                <a:latin typeface="Microsoft Sans Serif"/>
                <a:cs typeface="Microsoft Sans Serif"/>
              </a:rPr>
              <a:t> </a:t>
            </a:r>
            <a:r>
              <a:rPr sz="1800" dirty="0">
                <a:latin typeface="Microsoft Sans Serif"/>
                <a:cs typeface="Microsoft Sans Serif"/>
              </a:rPr>
              <a:t>aspectos:</a:t>
            </a:r>
            <a:r>
              <a:rPr sz="1800" spc="-35" dirty="0">
                <a:latin typeface="Microsoft Sans Serif"/>
                <a:cs typeface="Microsoft Sans Serif"/>
              </a:rPr>
              <a:t> </a:t>
            </a:r>
            <a:r>
              <a:rPr sz="1800" dirty="0">
                <a:latin typeface="Microsoft Sans Serif"/>
                <a:cs typeface="Microsoft Sans Serif"/>
              </a:rPr>
              <a:t>las</a:t>
            </a:r>
            <a:r>
              <a:rPr sz="1800" spc="-40" dirty="0">
                <a:latin typeface="Microsoft Sans Serif"/>
                <a:cs typeface="Microsoft Sans Serif"/>
              </a:rPr>
              <a:t> </a:t>
            </a:r>
            <a:r>
              <a:rPr sz="1800" dirty="0">
                <a:latin typeface="Microsoft Sans Serif"/>
                <a:cs typeface="Microsoft Sans Serif"/>
              </a:rPr>
              <a:t>oscilaciones</a:t>
            </a:r>
            <a:r>
              <a:rPr sz="1800" spc="-10" dirty="0">
                <a:latin typeface="Microsoft Sans Serif"/>
                <a:cs typeface="Microsoft Sans Serif"/>
              </a:rPr>
              <a:t> </a:t>
            </a:r>
            <a:r>
              <a:rPr sz="1800" spc="-25" dirty="0">
                <a:latin typeface="Microsoft Sans Serif"/>
                <a:cs typeface="Microsoft Sans Serif"/>
              </a:rPr>
              <a:t>son </a:t>
            </a:r>
            <a:r>
              <a:rPr sz="1800" dirty="0">
                <a:latin typeface="Microsoft Sans Serif"/>
                <a:cs typeface="Microsoft Sans Serif"/>
              </a:rPr>
              <a:t>más</a:t>
            </a:r>
            <a:r>
              <a:rPr sz="1800" spc="-15" dirty="0">
                <a:latin typeface="Microsoft Sans Serif"/>
                <a:cs typeface="Microsoft Sans Serif"/>
              </a:rPr>
              <a:t> </a:t>
            </a:r>
            <a:r>
              <a:rPr sz="1800" dirty="0">
                <a:latin typeface="Microsoft Sans Serif"/>
                <a:cs typeface="Microsoft Sans Serif"/>
              </a:rPr>
              <a:t>cortas</a:t>
            </a:r>
            <a:r>
              <a:rPr sz="1800" spc="-15" dirty="0">
                <a:latin typeface="Microsoft Sans Serif"/>
                <a:cs typeface="Microsoft Sans Serif"/>
              </a:rPr>
              <a:t> </a:t>
            </a:r>
            <a:r>
              <a:rPr sz="1800" dirty="0">
                <a:latin typeface="Microsoft Sans Serif"/>
                <a:cs typeface="Microsoft Sans Serif"/>
              </a:rPr>
              <a:t>(5</a:t>
            </a:r>
            <a:r>
              <a:rPr sz="1800" spc="-10" dirty="0">
                <a:latin typeface="Microsoft Sans Serif"/>
                <a:cs typeface="Microsoft Sans Serif"/>
              </a:rPr>
              <a:t> </a:t>
            </a:r>
            <a:r>
              <a:rPr sz="1800" dirty="0">
                <a:latin typeface="Microsoft Sans Serif"/>
                <a:cs typeface="Microsoft Sans Serif"/>
              </a:rPr>
              <a:t>mm),</a:t>
            </a:r>
            <a:r>
              <a:rPr sz="1800" spc="-1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usan</a:t>
            </a:r>
            <a:r>
              <a:rPr sz="1800" spc="-10" dirty="0">
                <a:latin typeface="Microsoft Sans Serif"/>
                <a:cs typeface="Microsoft Sans Serif"/>
              </a:rPr>
              <a:t> </a:t>
            </a:r>
            <a:r>
              <a:rPr sz="1800" dirty="0">
                <a:latin typeface="Microsoft Sans Serif"/>
                <a:cs typeface="Microsoft Sans Serif"/>
              </a:rPr>
              <a:t>frecuencias más</a:t>
            </a:r>
            <a:r>
              <a:rPr sz="1800" spc="-10" dirty="0">
                <a:latin typeface="Microsoft Sans Serif"/>
                <a:cs typeface="Microsoft Sans Serif"/>
              </a:rPr>
              <a:t> </a:t>
            </a:r>
            <a:r>
              <a:rPr sz="1800" dirty="0">
                <a:latin typeface="Microsoft Sans Serif"/>
                <a:cs typeface="Microsoft Sans Serif"/>
              </a:rPr>
              <a:t>altas</a:t>
            </a:r>
            <a:r>
              <a:rPr sz="1800" spc="-5" dirty="0">
                <a:latin typeface="Microsoft Sans Serif"/>
                <a:cs typeface="Microsoft Sans Serif"/>
              </a:rPr>
              <a:t> </a:t>
            </a:r>
            <a:r>
              <a:rPr sz="1800" dirty="0">
                <a:latin typeface="Microsoft Sans Serif"/>
                <a:cs typeface="Microsoft Sans Serif"/>
              </a:rPr>
              <a:t>(hasta</a:t>
            </a:r>
            <a:r>
              <a:rPr sz="1800" spc="-10" dirty="0">
                <a:latin typeface="Microsoft Sans Serif"/>
                <a:cs typeface="Microsoft Sans Serif"/>
              </a:rPr>
              <a:t> </a:t>
            </a:r>
            <a:r>
              <a:rPr sz="1800" dirty="0">
                <a:latin typeface="Microsoft Sans Serif"/>
                <a:cs typeface="Microsoft Sans Serif"/>
              </a:rPr>
              <a:t>1.500</a:t>
            </a:r>
            <a:r>
              <a:rPr sz="1800" spc="-5" dirty="0">
                <a:latin typeface="Microsoft Sans Serif"/>
                <a:cs typeface="Microsoft Sans Serif"/>
              </a:rPr>
              <a:t> </a:t>
            </a:r>
            <a:r>
              <a:rPr sz="1800" dirty="0">
                <a:latin typeface="Microsoft Sans Serif"/>
                <a:cs typeface="Microsoft Sans Serif"/>
              </a:rPr>
              <a:t>oscilaciones</a:t>
            </a:r>
            <a:r>
              <a:rPr sz="1800" spc="10" dirty="0">
                <a:latin typeface="Microsoft Sans Serif"/>
                <a:cs typeface="Microsoft Sans Serif"/>
              </a:rPr>
              <a:t> </a:t>
            </a:r>
            <a:r>
              <a:rPr sz="1800" spc="-25" dirty="0">
                <a:latin typeface="Microsoft Sans Serif"/>
                <a:cs typeface="Microsoft Sans Serif"/>
              </a:rPr>
              <a:t>por </a:t>
            </a:r>
            <a:r>
              <a:rPr sz="1800" dirty="0">
                <a:latin typeface="Microsoft Sans Serif"/>
                <a:cs typeface="Microsoft Sans Serif"/>
              </a:rPr>
              <a:t>minuto),</a:t>
            </a:r>
            <a:r>
              <a:rPr sz="1800" spc="-25"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aplican</a:t>
            </a:r>
            <a:r>
              <a:rPr sz="1800" spc="-10" dirty="0">
                <a:latin typeface="Microsoft Sans Serif"/>
                <a:cs typeface="Microsoft Sans Serif"/>
              </a:rPr>
              <a:t> </a:t>
            </a:r>
            <a:r>
              <a:rPr sz="1800" dirty="0">
                <a:latin typeface="Microsoft Sans Serif"/>
                <a:cs typeface="Microsoft Sans Serif"/>
              </a:rPr>
              <a:t>presiones más</a:t>
            </a:r>
            <a:r>
              <a:rPr sz="1800" spc="-30" dirty="0">
                <a:latin typeface="Microsoft Sans Serif"/>
                <a:cs typeface="Microsoft Sans Serif"/>
              </a:rPr>
              <a:t> </a:t>
            </a:r>
            <a:r>
              <a:rPr sz="1800" dirty="0">
                <a:latin typeface="Microsoft Sans Serif"/>
                <a:cs typeface="Microsoft Sans Serif"/>
              </a:rPr>
              <a:t>bajas</a:t>
            </a:r>
            <a:r>
              <a:rPr sz="1800" spc="-10" dirty="0">
                <a:latin typeface="Microsoft Sans Serif"/>
                <a:cs typeface="Microsoft Sans Serif"/>
              </a:rPr>
              <a:t> </a:t>
            </a:r>
            <a:r>
              <a:rPr sz="1800" dirty="0">
                <a:latin typeface="Microsoft Sans Serif"/>
                <a:cs typeface="Microsoft Sans Serif"/>
              </a:rPr>
              <a:t>entre</a:t>
            </a:r>
            <a:r>
              <a:rPr sz="1800" spc="-3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herramienta y</a:t>
            </a:r>
            <a:r>
              <a:rPr sz="1800" spc="-3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superficie</a:t>
            </a:r>
            <a:r>
              <a:rPr sz="1800" spc="-15" dirty="0">
                <a:latin typeface="Microsoft Sans Serif"/>
                <a:cs typeface="Microsoft Sans Serif"/>
              </a:rPr>
              <a:t> </a:t>
            </a:r>
            <a:r>
              <a:rPr sz="1800" dirty="0">
                <a:latin typeface="Microsoft Sans Serif"/>
                <a:cs typeface="Microsoft Sans Serif"/>
              </a:rPr>
              <a:t>(debajo</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3</a:t>
            </a:r>
            <a:r>
              <a:rPr sz="1800" spc="-10" dirty="0">
                <a:latin typeface="Microsoft Sans Serif"/>
                <a:cs typeface="Microsoft Sans Serif"/>
              </a:rPr>
              <a:t> </a:t>
            </a:r>
            <a:r>
              <a:rPr sz="1800" dirty="0">
                <a:latin typeface="Microsoft Sans Serif"/>
                <a:cs typeface="Microsoft Sans Serif"/>
              </a:rPr>
              <a:t>Kg/mm2),</a:t>
            </a:r>
            <a:r>
              <a:rPr sz="1800" spc="-10"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dirty="0">
                <a:latin typeface="Microsoft Sans Serif"/>
                <a:cs typeface="Microsoft Sans Serif"/>
              </a:rPr>
              <a:t>velocidades</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pieza de</a:t>
            </a:r>
            <a:r>
              <a:rPr sz="1800" spc="-20"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son</a:t>
            </a:r>
            <a:r>
              <a:rPr sz="1800" spc="-5" dirty="0">
                <a:latin typeface="Microsoft Sans Serif"/>
                <a:cs typeface="Microsoft Sans Serif"/>
              </a:rPr>
              <a:t> </a:t>
            </a:r>
            <a:r>
              <a:rPr sz="1800" dirty="0">
                <a:latin typeface="Microsoft Sans Serif"/>
                <a:cs typeface="Microsoft Sans Serif"/>
              </a:rPr>
              <a:t>más</a:t>
            </a:r>
            <a:r>
              <a:rPr sz="1800" spc="-10" dirty="0">
                <a:latin typeface="Microsoft Sans Serif"/>
                <a:cs typeface="Microsoft Sans Serif"/>
              </a:rPr>
              <a:t> </a:t>
            </a:r>
            <a:r>
              <a:rPr sz="1800" dirty="0">
                <a:latin typeface="Microsoft Sans Serif"/>
                <a:cs typeface="Microsoft Sans Serif"/>
              </a:rPr>
              <a:t>bajas</a:t>
            </a:r>
            <a:r>
              <a:rPr sz="1800" spc="10" dirty="0">
                <a:latin typeface="Microsoft Sans Serif"/>
                <a:cs typeface="Microsoft Sans Serif"/>
              </a:rPr>
              <a:t> </a:t>
            </a:r>
            <a:r>
              <a:rPr sz="1800" dirty="0">
                <a:latin typeface="Microsoft Sans Serif"/>
                <a:cs typeface="Microsoft Sans Serif"/>
              </a:rPr>
              <a:t>(15</a:t>
            </a:r>
            <a:r>
              <a:rPr sz="1800" spc="-20" dirty="0">
                <a:latin typeface="Microsoft Sans Serif"/>
                <a:cs typeface="Microsoft Sans Serif"/>
              </a:rPr>
              <a:t> </a:t>
            </a:r>
            <a:r>
              <a:rPr sz="1800" dirty="0">
                <a:latin typeface="Microsoft Sans Serif"/>
                <a:cs typeface="Microsoft Sans Serif"/>
              </a:rPr>
              <a:t>m/min</a:t>
            </a:r>
            <a:r>
              <a:rPr sz="1800" spc="-15" dirty="0">
                <a:latin typeface="Microsoft Sans Serif"/>
                <a:cs typeface="Microsoft Sans Serif"/>
              </a:rPr>
              <a:t> </a:t>
            </a:r>
            <a:r>
              <a:rPr sz="1800" dirty="0">
                <a:latin typeface="Microsoft Sans Serif"/>
                <a:cs typeface="Microsoft Sans Serif"/>
              </a:rPr>
              <a:t>o</a:t>
            </a:r>
            <a:r>
              <a:rPr sz="1800" spc="-10" dirty="0">
                <a:latin typeface="Microsoft Sans Serif"/>
                <a:cs typeface="Microsoft Sans Serif"/>
              </a:rPr>
              <a:t> </a:t>
            </a:r>
            <a:r>
              <a:rPr sz="1800" dirty="0">
                <a:latin typeface="Microsoft Sans Serif"/>
                <a:cs typeface="Microsoft Sans Serif"/>
              </a:rPr>
              <a:t>menos) </a:t>
            </a:r>
            <a:r>
              <a:rPr sz="1800" spc="-50" dirty="0">
                <a:latin typeface="Microsoft Sans Serif"/>
                <a:cs typeface="Microsoft Sans Serif"/>
              </a:rPr>
              <a:t>y </a:t>
            </a: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tamaños de</a:t>
            </a:r>
            <a:r>
              <a:rPr sz="1800" spc="-25" dirty="0">
                <a:latin typeface="Microsoft Sans Serif"/>
                <a:cs typeface="Microsoft Sans Serif"/>
              </a:rPr>
              <a:t> </a:t>
            </a:r>
            <a:r>
              <a:rPr sz="1800" dirty="0">
                <a:latin typeface="Microsoft Sans Serif"/>
                <a:cs typeface="Microsoft Sans Serif"/>
              </a:rPr>
              <a:t>granos son</a:t>
            </a:r>
            <a:r>
              <a:rPr sz="1800" spc="-10" dirty="0">
                <a:latin typeface="Microsoft Sans Serif"/>
                <a:cs typeface="Microsoft Sans Serif"/>
              </a:rPr>
              <a:t> </a:t>
            </a:r>
            <a:r>
              <a:rPr sz="1800" dirty="0">
                <a:latin typeface="Microsoft Sans Serif"/>
                <a:cs typeface="Microsoft Sans Serif"/>
              </a:rPr>
              <a:t>generalmente</a:t>
            </a:r>
            <a:r>
              <a:rPr sz="1800" spc="10" dirty="0">
                <a:latin typeface="Microsoft Sans Serif"/>
                <a:cs typeface="Microsoft Sans Serif"/>
              </a:rPr>
              <a:t> </a:t>
            </a:r>
            <a:r>
              <a:rPr sz="1800" dirty="0">
                <a:latin typeface="Microsoft Sans Serif"/>
                <a:cs typeface="Microsoft Sans Serif"/>
              </a:rPr>
              <a:t>menores (hasta</a:t>
            </a:r>
            <a:r>
              <a:rPr sz="1800" spc="-10" dirty="0">
                <a:latin typeface="Microsoft Sans Serif"/>
                <a:cs typeface="Microsoft Sans Serif"/>
              </a:rPr>
              <a:t> 1.000).</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172085">
              <a:lnSpc>
                <a:spcPct val="100000"/>
              </a:lnSpc>
            </a:pP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movimiento</a:t>
            </a:r>
            <a:r>
              <a:rPr sz="1800" spc="-15" dirty="0">
                <a:latin typeface="Microsoft Sans Serif"/>
                <a:cs typeface="Microsoft Sans Serif"/>
              </a:rPr>
              <a:t> </a:t>
            </a:r>
            <a:r>
              <a:rPr sz="1800" dirty="0">
                <a:latin typeface="Microsoft Sans Serif"/>
                <a:cs typeface="Microsoft Sans Serif"/>
              </a:rPr>
              <a:t>relativo</a:t>
            </a:r>
            <a:r>
              <a:rPr sz="1800" spc="-15" dirty="0">
                <a:latin typeface="Microsoft Sans Serif"/>
                <a:cs typeface="Microsoft Sans Serif"/>
              </a:rPr>
              <a:t> </a:t>
            </a:r>
            <a:r>
              <a:rPr sz="1800" dirty="0">
                <a:latin typeface="Microsoft Sans Serif"/>
                <a:cs typeface="Microsoft Sans Serif"/>
              </a:rPr>
              <a:t>entre</a:t>
            </a:r>
            <a:r>
              <a:rPr sz="1800" spc="-1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barra</a:t>
            </a:r>
            <a:r>
              <a:rPr sz="1800" spc="-20" dirty="0">
                <a:latin typeface="Microsoft Sans Serif"/>
                <a:cs typeface="Microsoft Sans Serif"/>
              </a:rPr>
              <a:t> </a:t>
            </a:r>
            <a:r>
              <a:rPr sz="1800" dirty="0">
                <a:latin typeface="Microsoft Sans Serif"/>
                <a:cs typeface="Microsoft Sans Serif"/>
              </a:rPr>
              <a:t>abrasiva</a:t>
            </a:r>
            <a:r>
              <a:rPr sz="1800" spc="-20"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superficie</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trabajo</a:t>
            </a:r>
            <a:r>
              <a:rPr sz="1800" spc="-20" dirty="0">
                <a:latin typeface="Microsoft Sans Serif"/>
                <a:cs typeface="Microsoft Sans Serif"/>
              </a:rPr>
              <a:t> </a:t>
            </a:r>
            <a:r>
              <a:rPr sz="1800" dirty="0">
                <a:latin typeface="Microsoft Sans Serif"/>
                <a:cs typeface="Microsoft Sans Serif"/>
              </a:rPr>
              <a:t>es</a:t>
            </a:r>
            <a:r>
              <a:rPr sz="1800" spc="-25" dirty="0">
                <a:latin typeface="Microsoft Sans Serif"/>
                <a:cs typeface="Microsoft Sans Serif"/>
              </a:rPr>
              <a:t> </a:t>
            </a:r>
            <a:r>
              <a:rPr sz="1800" dirty="0">
                <a:latin typeface="Microsoft Sans Serif"/>
                <a:cs typeface="Microsoft Sans Serif"/>
              </a:rPr>
              <a:t>variado</a:t>
            </a:r>
            <a:r>
              <a:rPr sz="1800" spc="-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manera</a:t>
            </a:r>
            <a:r>
              <a:rPr sz="1800" spc="-1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los</a:t>
            </a:r>
            <a:r>
              <a:rPr sz="1800" spc="-20" dirty="0">
                <a:latin typeface="Microsoft Sans Serif"/>
                <a:cs typeface="Microsoft Sans Serif"/>
              </a:rPr>
              <a:t> </a:t>
            </a:r>
            <a:r>
              <a:rPr sz="1800" dirty="0">
                <a:latin typeface="Microsoft Sans Serif"/>
                <a:cs typeface="Microsoft Sans Serif"/>
              </a:rPr>
              <a:t>granos individuales</a:t>
            </a:r>
            <a:r>
              <a:rPr sz="1800" spc="15" dirty="0">
                <a:latin typeface="Microsoft Sans Serif"/>
                <a:cs typeface="Microsoft Sans Serif"/>
              </a:rPr>
              <a:t> </a:t>
            </a:r>
            <a:r>
              <a:rPr sz="1800" dirty="0">
                <a:latin typeface="Microsoft Sans Serif"/>
                <a:cs typeface="Microsoft Sans Serif"/>
              </a:rPr>
              <a:t>no</a:t>
            </a:r>
            <a:r>
              <a:rPr sz="1800" spc="-25" dirty="0">
                <a:latin typeface="Microsoft Sans Serif"/>
                <a:cs typeface="Microsoft Sans Serif"/>
              </a:rPr>
              <a:t> </a:t>
            </a:r>
            <a:r>
              <a:rPr sz="1800" dirty="0">
                <a:latin typeface="Microsoft Sans Serif"/>
                <a:cs typeface="Microsoft Sans Serif"/>
              </a:rPr>
              <a:t>recorren</a:t>
            </a:r>
            <a:r>
              <a:rPr sz="1800" spc="-1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misma</a:t>
            </a:r>
            <a:r>
              <a:rPr sz="1800" spc="-25" dirty="0">
                <a:latin typeface="Microsoft Sans Serif"/>
                <a:cs typeface="Microsoft Sans Serif"/>
              </a:rPr>
              <a:t> </a:t>
            </a:r>
            <a:r>
              <a:rPr sz="1800" dirty="0">
                <a:latin typeface="Microsoft Sans Serif"/>
                <a:cs typeface="Microsoft Sans Serif"/>
              </a:rPr>
              <a:t>trayectoria.</a:t>
            </a:r>
            <a:r>
              <a:rPr sz="1800" spc="1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usa</a:t>
            </a:r>
            <a:r>
              <a:rPr sz="1800" spc="-5"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spc="-10" dirty="0">
                <a:latin typeface="Microsoft Sans Serif"/>
                <a:cs typeface="Microsoft Sans Serif"/>
              </a:rPr>
              <a:t>fluido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enfriar</a:t>
            </a:r>
            <a:r>
              <a:rPr sz="1800" spc="-1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superficie</a:t>
            </a:r>
            <a:r>
              <a:rPr sz="1800" spc="-10"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eliminar</a:t>
            </a:r>
            <a:r>
              <a:rPr sz="1800" spc="-5"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spc="-10" dirty="0">
                <a:latin typeface="Microsoft Sans Serif"/>
                <a:cs typeface="Microsoft Sans Serif"/>
              </a:rPr>
              <a:t>virutas.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32384">
              <a:lnSpc>
                <a:spcPct val="100000"/>
              </a:lnSpc>
            </a:pPr>
            <a:r>
              <a:rPr sz="1800" dirty="0">
                <a:latin typeface="Microsoft Sans Serif"/>
                <a:cs typeface="Microsoft Sans Serif"/>
              </a:rPr>
              <a:t>Además,</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fluido</a:t>
            </a:r>
            <a:r>
              <a:rPr sz="1800" spc="-15" dirty="0">
                <a:latin typeface="Microsoft Sans Serif"/>
                <a:cs typeface="Microsoft Sans Serif"/>
              </a:rPr>
              <a:t> </a:t>
            </a:r>
            <a:r>
              <a:rPr sz="1800" dirty="0">
                <a:latin typeface="Microsoft Sans Serif"/>
                <a:cs typeface="Microsoft Sans Serif"/>
              </a:rPr>
              <a:t>tiende</a:t>
            </a:r>
            <a:r>
              <a:rPr sz="1800" spc="-1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separar</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barra</a:t>
            </a:r>
            <a:r>
              <a:rPr sz="1800" spc="-15" dirty="0">
                <a:latin typeface="Microsoft Sans Serif"/>
                <a:cs typeface="Microsoft Sans Serif"/>
              </a:rPr>
              <a:t> </a:t>
            </a:r>
            <a:r>
              <a:rPr sz="1800" dirty="0">
                <a:latin typeface="Microsoft Sans Serif"/>
                <a:cs typeface="Microsoft Sans Serif"/>
              </a:rPr>
              <a:t>abrasiva</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superficie</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después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alcanza</a:t>
            </a:r>
            <a:r>
              <a:rPr sz="1800" spc="-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cierto</a:t>
            </a:r>
            <a:r>
              <a:rPr sz="1800" spc="-10" dirty="0">
                <a:latin typeface="Microsoft Sans Serif"/>
                <a:cs typeface="Microsoft Sans Serif"/>
              </a:rPr>
              <a:t> </a:t>
            </a:r>
            <a:r>
              <a:rPr sz="1800" dirty="0">
                <a:latin typeface="Microsoft Sans Serif"/>
                <a:cs typeface="Microsoft Sans Serif"/>
              </a:rPr>
              <a:t>nivel de</a:t>
            </a:r>
            <a:r>
              <a:rPr sz="1800" spc="-15" dirty="0">
                <a:latin typeface="Microsoft Sans Serif"/>
                <a:cs typeface="Microsoft Sans Serif"/>
              </a:rPr>
              <a:t> </a:t>
            </a:r>
            <a:r>
              <a:rPr sz="1800" dirty="0">
                <a:latin typeface="Microsoft Sans Serif"/>
                <a:cs typeface="Microsoft Sans Serif"/>
              </a:rPr>
              <a:t>tersura</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superficies,</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esta</a:t>
            </a:r>
            <a:r>
              <a:rPr sz="1800" spc="-15" dirty="0">
                <a:latin typeface="Microsoft Sans Serif"/>
                <a:cs typeface="Microsoft Sans Serif"/>
              </a:rPr>
              <a:t> </a:t>
            </a:r>
            <a:r>
              <a:rPr sz="1800" dirty="0">
                <a:latin typeface="Microsoft Sans Serif"/>
                <a:cs typeface="Microsoft Sans Serif"/>
              </a:rPr>
              <a:t>forma</a:t>
            </a:r>
            <a:r>
              <a:rPr sz="1800" spc="-15"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previene</a:t>
            </a:r>
            <a:r>
              <a:rPr sz="1800" spc="-20" dirty="0">
                <a:latin typeface="Microsoft Sans Serif"/>
                <a:cs typeface="Microsoft Sans Serif"/>
              </a:rPr>
              <a:t> </a:t>
            </a:r>
            <a:r>
              <a:rPr sz="1800" dirty="0">
                <a:latin typeface="Microsoft Sans Serif"/>
                <a:cs typeface="Microsoft Sans Serif"/>
              </a:rPr>
              <a:t>una</a:t>
            </a:r>
            <a:r>
              <a:rPr sz="1800" spc="-30" dirty="0">
                <a:latin typeface="Microsoft Sans Serif"/>
                <a:cs typeface="Microsoft Sans Serif"/>
              </a:rPr>
              <a:t> </a:t>
            </a:r>
            <a:r>
              <a:rPr sz="1800" dirty="0">
                <a:latin typeface="Microsoft Sans Serif"/>
                <a:cs typeface="Microsoft Sans Serif"/>
              </a:rPr>
              <a:t>acción</a:t>
            </a:r>
            <a:r>
              <a:rPr sz="1800" spc="-20" dirty="0">
                <a:latin typeface="Microsoft Sans Serif"/>
                <a:cs typeface="Microsoft Sans Serif"/>
              </a:rPr>
              <a:t> </a:t>
            </a:r>
            <a:r>
              <a:rPr sz="1800" dirty="0">
                <a:latin typeface="Microsoft Sans Serif"/>
                <a:cs typeface="Microsoft Sans Serif"/>
              </a:rPr>
              <a:t>posterior</a:t>
            </a:r>
            <a:r>
              <a:rPr sz="1800" spc="-1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6350">
              <a:lnSpc>
                <a:spcPct val="100000"/>
              </a:lnSpc>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resultado</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estas</a:t>
            </a:r>
            <a:r>
              <a:rPr sz="1800" spc="-20" dirty="0">
                <a:latin typeface="Microsoft Sans Serif"/>
                <a:cs typeface="Microsoft Sans Serif"/>
              </a:rPr>
              <a:t> </a:t>
            </a:r>
            <a:r>
              <a:rPr sz="1800" dirty="0">
                <a:latin typeface="Microsoft Sans Serif"/>
                <a:cs typeface="Microsoft Sans Serif"/>
              </a:rPr>
              <a:t>condiciones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operación son</a:t>
            </a:r>
            <a:r>
              <a:rPr sz="1800" spc="-10" dirty="0">
                <a:latin typeface="Microsoft Sans Serif"/>
                <a:cs typeface="Microsoft Sans Serif"/>
              </a:rPr>
              <a:t> </a:t>
            </a:r>
            <a:r>
              <a:rPr sz="1800" dirty="0">
                <a:latin typeface="Microsoft Sans Serif"/>
                <a:cs typeface="Microsoft Sans Serif"/>
              </a:rPr>
              <a:t>acabados</a:t>
            </a:r>
            <a:r>
              <a:rPr sz="1800" spc="-5" dirty="0">
                <a:latin typeface="Microsoft Sans Serif"/>
                <a:cs typeface="Microsoft Sans Serif"/>
              </a:rPr>
              <a:t> </a:t>
            </a:r>
            <a:r>
              <a:rPr sz="1800" dirty="0">
                <a:latin typeface="Microsoft Sans Serif"/>
                <a:cs typeface="Microsoft Sans Serif"/>
              </a:rPr>
              <a:t>como</a:t>
            </a:r>
            <a:r>
              <a:rPr sz="1800" spc="-10" dirty="0">
                <a:latin typeface="Microsoft Sans Serif"/>
                <a:cs typeface="Microsoft Sans Serif"/>
              </a:rPr>
              <a:t> </a:t>
            </a:r>
            <a:r>
              <a:rPr sz="1800" dirty="0">
                <a:latin typeface="Microsoft Sans Serif"/>
                <a:cs typeface="Microsoft Sans Serif"/>
              </a:rPr>
              <a:t>espejo</a:t>
            </a:r>
            <a:r>
              <a:rPr sz="1800" spc="-1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spc="-10" dirty="0">
                <a:latin typeface="Microsoft Sans Serif"/>
                <a:cs typeface="Microsoft Sans Serif"/>
              </a:rPr>
              <a:t>valores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rugosidad superficial</a:t>
            </a:r>
            <a:r>
              <a:rPr sz="1800" spc="-15" dirty="0">
                <a:latin typeface="Microsoft Sans Serif"/>
                <a:cs typeface="Microsoft Sans Serif"/>
              </a:rPr>
              <a:t> </a:t>
            </a:r>
            <a:r>
              <a:rPr sz="1800" dirty="0">
                <a:latin typeface="Microsoft Sans Serif"/>
                <a:cs typeface="Microsoft Sans Serif"/>
              </a:rPr>
              <a:t>cercanos</a:t>
            </a:r>
            <a:r>
              <a:rPr sz="1800" spc="-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0,0254 </a:t>
            </a:r>
            <a:r>
              <a:rPr sz="1800" spc="-25" dirty="0">
                <a:latin typeface="Microsoft Sans Serif"/>
                <a:cs typeface="Microsoft Sans Serif"/>
              </a:rPr>
              <a:t>μm.</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superacabado</a:t>
            </a:r>
            <a:r>
              <a:rPr sz="1800" spc="1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puede</a:t>
            </a:r>
            <a:r>
              <a:rPr sz="1800" spc="-10" dirty="0">
                <a:latin typeface="Microsoft Sans Serif"/>
                <a:cs typeface="Microsoft Sans Serif"/>
              </a:rPr>
              <a:t> </a:t>
            </a:r>
            <a:r>
              <a:rPr sz="1800" dirty="0">
                <a:latin typeface="Microsoft Sans Serif"/>
                <a:cs typeface="Microsoft Sans Serif"/>
              </a:rPr>
              <a:t>usar</a:t>
            </a:r>
            <a:r>
              <a:rPr sz="1800" spc="-15"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superficies</a:t>
            </a:r>
            <a:r>
              <a:rPr sz="1800" spc="-5" dirty="0">
                <a:latin typeface="Microsoft Sans Serif"/>
                <a:cs typeface="Microsoft Sans Serif"/>
              </a:rPr>
              <a:t> </a:t>
            </a:r>
            <a:r>
              <a:rPr sz="1800" dirty="0">
                <a:latin typeface="Microsoft Sans Serif"/>
                <a:cs typeface="Microsoft Sans Serif"/>
              </a:rPr>
              <a:t>planas y</a:t>
            </a:r>
            <a:r>
              <a:rPr sz="1800" spc="-25" dirty="0">
                <a:latin typeface="Microsoft Sans Serif"/>
                <a:cs typeface="Microsoft Sans Serif"/>
              </a:rPr>
              <a:t> </a:t>
            </a:r>
            <a:r>
              <a:rPr sz="1800" dirty="0">
                <a:latin typeface="Microsoft Sans Serif"/>
                <a:cs typeface="Microsoft Sans Serif"/>
              </a:rPr>
              <a:t>cilíndricas</a:t>
            </a:r>
            <a:r>
              <a:rPr sz="1800" spc="5" dirty="0">
                <a:latin typeface="Microsoft Sans Serif"/>
                <a:cs typeface="Microsoft Sans Serif"/>
              </a:rPr>
              <a:t> </a:t>
            </a:r>
            <a:r>
              <a:rPr sz="1800" spc="-10" dirty="0">
                <a:latin typeface="Microsoft Sans Serif"/>
                <a:cs typeface="Microsoft Sans Serif"/>
              </a:rPr>
              <a:t>externas.</a:t>
            </a:r>
            <a:endParaRPr sz="1800">
              <a:latin typeface="Microsoft Sans Serif"/>
              <a:cs typeface="Microsoft Sans Serif"/>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03575" y="179019"/>
            <a:ext cx="226314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EL</a:t>
            </a:r>
            <a:r>
              <a:rPr sz="1800" spc="-60" dirty="0">
                <a:latin typeface="Microsoft Sans Serif"/>
                <a:cs typeface="Microsoft Sans Serif"/>
              </a:rPr>
              <a:t> </a:t>
            </a:r>
            <a:r>
              <a:rPr sz="1800" spc="-10" dirty="0">
                <a:latin typeface="Microsoft Sans Serif"/>
                <a:cs typeface="Microsoft Sans Serif"/>
              </a:rPr>
              <a:t>SUPERACABADO</a:t>
            </a:r>
            <a:endParaRPr sz="1800">
              <a:latin typeface="Microsoft Sans Serif"/>
              <a:cs typeface="Microsoft Sans Serif"/>
            </a:endParaRPr>
          </a:p>
        </p:txBody>
      </p:sp>
      <p:pic>
        <p:nvPicPr>
          <p:cNvPr id="3" name="object 3"/>
          <p:cNvPicPr/>
          <p:nvPr/>
        </p:nvPicPr>
        <p:blipFill>
          <a:blip r:embed="rId2" cstate="print"/>
          <a:stretch>
            <a:fillRect/>
          </a:stretch>
        </p:blipFill>
        <p:spPr>
          <a:xfrm>
            <a:off x="455249" y="1266997"/>
            <a:ext cx="8429304" cy="3735256"/>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5182" y="357632"/>
            <a:ext cx="7399655" cy="1123315"/>
          </a:xfrm>
          <a:prstGeom prst="rect">
            <a:avLst/>
          </a:prstGeom>
        </p:spPr>
        <p:txBody>
          <a:bodyPr vert="horz" wrap="square" lIns="0" tIns="12700" rIns="0" bIns="0" rtlCol="0">
            <a:spAutoFit/>
          </a:bodyPr>
          <a:lstStyle/>
          <a:p>
            <a:pPr marL="38100" marR="5080" indent="-26034">
              <a:lnSpc>
                <a:spcPct val="100000"/>
              </a:lnSpc>
              <a:spcBef>
                <a:spcPts val="100"/>
              </a:spcBef>
            </a:pPr>
            <a:r>
              <a:rPr sz="3600" b="1" u="none" dirty="0">
                <a:solidFill>
                  <a:srgbClr val="2C2C89"/>
                </a:solidFill>
                <a:latin typeface="Arial"/>
                <a:cs typeface="Arial"/>
              </a:rPr>
              <a:t>MAQUINADO</a:t>
            </a:r>
            <a:r>
              <a:rPr sz="3600" b="1" u="none" spc="-75" dirty="0">
                <a:solidFill>
                  <a:srgbClr val="2C2C89"/>
                </a:solidFill>
                <a:latin typeface="Arial"/>
                <a:cs typeface="Arial"/>
              </a:rPr>
              <a:t> </a:t>
            </a:r>
            <a:r>
              <a:rPr sz="3600" b="1" u="none" dirty="0">
                <a:solidFill>
                  <a:srgbClr val="2C2C89"/>
                </a:solidFill>
                <a:latin typeface="Arial"/>
                <a:cs typeface="Arial"/>
              </a:rPr>
              <a:t>NO</a:t>
            </a:r>
            <a:r>
              <a:rPr sz="3600" b="1" u="none" spc="-90" dirty="0">
                <a:solidFill>
                  <a:srgbClr val="2C2C89"/>
                </a:solidFill>
                <a:latin typeface="Arial"/>
                <a:cs typeface="Arial"/>
              </a:rPr>
              <a:t> </a:t>
            </a:r>
            <a:r>
              <a:rPr sz="3600" b="1" u="none" spc="-20" dirty="0">
                <a:solidFill>
                  <a:srgbClr val="2C2C89"/>
                </a:solidFill>
                <a:latin typeface="Arial"/>
                <a:cs typeface="Arial"/>
              </a:rPr>
              <a:t>TRADICIONAL</a:t>
            </a:r>
            <a:r>
              <a:rPr sz="3600" b="1" u="none" spc="-204" dirty="0">
                <a:solidFill>
                  <a:srgbClr val="2C2C89"/>
                </a:solidFill>
                <a:latin typeface="Arial"/>
                <a:cs typeface="Arial"/>
              </a:rPr>
              <a:t> </a:t>
            </a:r>
            <a:r>
              <a:rPr sz="3600" b="1" u="none" spc="-50" dirty="0">
                <a:solidFill>
                  <a:srgbClr val="2C2C89"/>
                </a:solidFill>
                <a:latin typeface="Arial"/>
                <a:cs typeface="Arial"/>
              </a:rPr>
              <a:t>Y </a:t>
            </a:r>
            <a:r>
              <a:rPr sz="3600" b="1" u="none" dirty="0">
                <a:solidFill>
                  <a:srgbClr val="2C2C89"/>
                </a:solidFill>
                <a:latin typeface="Arial"/>
                <a:cs typeface="Arial"/>
              </a:rPr>
              <a:t>PROCESOS</a:t>
            </a:r>
            <a:r>
              <a:rPr sz="3600" b="1" u="none" spc="-5" dirty="0">
                <a:solidFill>
                  <a:srgbClr val="2C2C89"/>
                </a:solidFill>
                <a:latin typeface="Arial"/>
                <a:cs typeface="Arial"/>
              </a:rPr>
              <a:t> </a:t>
            </a:r>
            <a:r>
              <a:rPr sz="3600" b="1" u="none" dirty="0">
                <a:solidFill>
                  <a:srgbClr val="2C2C89"/>
                </a:solidFill>
                <a:latin typeface="Arial"/>
                <a:cs typeface="Arial"/>
              </a:rPr>
              <a:t>DE</a:t>
            </a:r>
            <a:r>
              <a:rPr sz="3600" b="1" u="none" spc="-20" dirty="0">
                <a:solidFill>
                  <a:srgbClr val="2C2C89"/>
                </a:solidFill>
                <a:latin typeface="Arial"/>
                <a:cs typeface="Arial"/>
              </a:rPr>
              <a:t> </a:t>
            </a:r>
            <a:r>
              <a:rPr sz="3600" b="1" u="none" dirty="0">
                <a:solidFill>
                  <a:srgbClr val="2C2C89"/>
                </a:solidFill>
                <a:latin typeface="Arial"/>
                <a:cs typeface="Arial"/>
              </a:rPr>
              <a:t>CORTE</a:t>
            </a:r>
            <a:r>
              <a:rPr sz="3600" b="1" u="none" spc="-5" dirty="0">
                <a:solidFill>
                  <a:srgbClr val="2C2C89"/>
                </a:solidFill>
                <a:latin typeface="Arial"/>
                <a:cs typeface="Arial"/>
              </a:rPr>
              <a:t> </a:t>
            </a:r>
            <a:r>
              <a:rPr sz="3600" b="1" u="none" spc="-10" dirty="0">
                <a:solidFill>
                  <a:srgbClr val="2C2C89"/>
                </a:solidFill>
                <a:latin typeface="Arial"/>
                <a:cs typeface="Arial"/>
              </a:rPr>
              <a:t>TERMICO</a:t>
            </a:r>
            <a:endParaRPr sz="3600">
              <a:latin typeface="Arial"/>
              <a:cs typeface="Arial"/>
            </a:endParaRPr>
          </a:p>
        </p:txBody>
      </p:sp>
      <p:sp>
        <p:nvSpPr>
          <p:cNvPr id="3" name="object 3"/>
          <p:cNvSpPr txBox="1"/>
          <p:nvPr/>
        </p:nvSpPr>
        <p:spPr>
          <a:xfrm>
            <a:off x="64414" y="1565528"/>
            <a:ext cx="8986520" cy="469011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Microsoft Sans Serif"/>
                <a:cs typeface="Microsoft Sans Serif"/>
              </a:rPr>
              <a:t>El</a:t>
            </a:r>
            <a:r>
              <a:rPr sz="1800" spc="400" dirty="0">
                <a:latin typeface="Microsoft Sans Serif"/>
                <a:cs typeface="Microsoft Sans Serif"/>
              </a:rPr>
              <a:t> </a:t>
            </a:r>
            <a:r>
              <a:rPr sz="1800" dirty="0">
                <a:latin typeface="Microsoft Sans Serif"/>
                <a:cs typeface="Microsoft Sans Serif"/>
              </a:rPr>
              <a:t>término</a:t>
            </a:r>
            <a:r>
              <a:rPr sz="1800" spc="409" dirty="0">
                <a:latin typeface="Microsoft Sans Serif"/>
                <a:cs typeface="Microsoft Sans Serif"/>
              </a:rPr>
              <a:t> </a:t>
            </a:r>
            <a:r>
              <a:rPr sz="1800" dirty="0">
                <a:latin typeface="Microsoft Sans Serif"/>
                <a:cs typeface="Microsoft Sans Serif"/>
              </a:rPr>
              <a:t>maquinado</a:t>
            </a:r>
            <a:r>
              <a:rPr sz="1800" spc="405" dirty="0">
                <a:latin typeface="Microsoft Sans Serif"/>
                <a:cs typeface="Microsoft Sans Serif"/>
              </a:rPr>
              <a:t> </a:t>
            </a:r>
            <a:r>
              <a:rPr sz="1800" dirty="0">
                <a:latin typeface="Microsoft Sans Serif"/>
                <a:cs typeface="Microsoft Sans Serif"/>
              </a:rPr>
              <a:t>no</a:t>
            </a:r>
            <a:r>
              <a:rPr sz="1800" spc="405" dirty="0">
                <a:latin typeface="Microsoft Sans Serif"/>
                <a:cs typeface="Microsoft Sans Serif"/>
              </a:rPr>
              <a:t> </a:t>
            </a:r>
            <a:r>
              <a:rPr sz="1800" dirty="0">
                <a:latin typeface="Microsoft Sans Serif"/>
                <a:cs typeface="Microsoft Sans Serif"/>
              </a:rPr>
              <a:t>tradicional</a:t>
            </a:r>
            <a:r>
              <a:rPr sz="1800" spc="405" dirty="0">
                <a:latin typeface="Microsoft Sans Serif"/>
                <a:cs typeface="Microsoft Sans Serif"/>
              </a:rPr>
              <a:t> </a:t>
            </a:r>
            <a:r>
              <a:rPr sz="1800" dirty="0">
                <a:latin typeface="Microsoft Sans Serif"/>
                <a:cs typeface="Microsoft Sans Serif"/>
              </a:rPr>
              <a:t>se</a:t>
            </a:r>
            <a:r>
              <a:rPr sz="1800" spc="405" dirty="0">
                <a:latin typeface="Microsoft Sans Serif"/>
                <a:cs typeface="Microsoft Sans Serif"/>
              </a:rPr>
              <a:t> </a:t>
            </a:r>
            <a:r>
              <a:rPr sz="1800" dirty="0">
                <a:latin typeface="Microsoft Sans Serif"/>
                <a:cs typeface="Microsoft Sans Serif"/>
              </a:rPr>
              <a:t>refiere</a:t>
            </a:r>
            <a:r>
              <a:rPr sz="1800" spc="400" dirty="0">
                <a:latin typeface="Microsoft Sans Serif"/>
                <a:cs typeface="Microsoft Sans Serif"/>
              </a:rPr>
              <a:t> </a:t>
            </a:r>
            <a:r>
              <a:rPr sz="1800" dirty="0">
                <a:latin typeface="Microsoft Sans Serif"/>
                <a:cs typeface="Microsoft Sans Serif"/>
              </a:rPr>
              <a:t>a</a:t>
            </a:r>
            <a:r>
              <a:rPr sz="1800" spc="405" dirty="0">
                <a:latin typeface="Microsoft Sans Serif"/>
                <a:cs typeface="Microsoft Sans Serif"/>
              </a:rPr>
              <a:t> </a:t>
            </a:r>
            <a:r>
              <a:rPr sz="1800" dirty="0">
                <a:latin typeface="Microsoft Sans Serif"/>
                <a:cs typeface="Microsoft Sans Serif"/>
              </a:rPr>
              <a:t>un</a:t>
            </a:r>
            <a:r>
              <a:rPr sz="1800" spc="400" dirty="0">
                <a:latin typeface="Microsoft Sans Serif"/>
                <a:cs typeface="Microsoft Sans Serif"/>
              </a:rPr>
              <a:t> </a:t>
            </a:r>
            <a:r>
              <a:rPr sz="1800" dirty="0">
                <a:latin typeface="Microsoft Sans Serif"/>
                <a:cs typeface="Microsoft Sans Serif"/>
              </a:rPr>
              <a:t>grupo</a:t>
            </a:r>
            <a:r>
              <a:rPr sz="1800" spc="409" dirty="0">
                <a:latin typeface="Microsoft Sans Serif"/>
                <a:cs typeface="Microsoft Sans Serif"/>
              </a:rPr>
              <a:t> </a:t>
            </a:r>
            <a:r>
              <a:rPr sz="1800" dirty="0">
                <a:latin typeface="Microsoft Sans Serif"/>
                <a:cs typeface="Microsoft Sans Serif"/>
              </a:rPr>
              <a:t>de</a:t>
            </a:r>
            <a:r>
              <a:rPr sz="1800" spc="400" dirty="0">
                <a:latin typeface="Microsoft Sans Serif"/>
                <a:cs typeface="Microsoft Sans Serif"/>
              </a:rPr>
              <a:t> </a:t>
            </a:r>
            <a:r>
              <a:rPr sz="1800" dirty="0">
                <a:latin typeface="Microsoft Sans Serif"/>
                <a:cs typeface="Microsoft Sans Serif"/>
              </a:rPr>
              <a:t>procesos,</a:t>
            </a:r>
            <a:r>
              <a:rPr sz="1800" spc="409" dirty="0">
                <a:latin typeface="Microsoft Sans Serif"/>
                <a:cs typeface="Microsoft Sans Serif"/>
              </a:rPr>
              <a:t> </a:t>
            </a:r>
            <a:r>
              <a:rPr sz="1800" dirty="0">
                <a:latin typeface="Microsoft Sans Serif"/>
                <a:cs typeface="Microsoft Sans Serif"/>
              </a:rPr>
              <a:t>los</a:t>
            </a:r>
            <a:r>
              <a:rPr sz="1800" spc="405" dirty="0">
                <a:latin typeface="Microsoft Sans Serif"/>
                <a:cs typeface="Microsoft Sans Serif"/>
              </a:rPr>
              <a:t> </a:t>
            </a:r>
            <a:r>
              <a:rPr sz="1800" spc="-10" dirty="0">
                <a:latin typeface="Microsoft Sans Serif"/>
                <a:cs typeface="Microsoft Sans Serif"/>
              </a:rPr>
              <a:t>cuales </a:t>
            </a:r>
            <a:r>
              <a:rPr sz="1800" dirty="0">
                <a:latin typeface="Microsoft Sans Serif"/>
                <a:cs typeface="Microsoft Sans Serif"/>
              </a:rPr>
              <a:t>remueven</a:t>
            </a:r>
            <a:r>
              <a:rPr sz="1800" spc="315" dirty="0">
                <a:latin typeface="Microsoft Sans Serif"/>
                <a:cs typeface="Microsoft Sans Serif"/>
              </a:rPr>
              <a:t> </a:t>
            </a:r>
            <a:r>
              <a:rPr sz="1800" dirty="0">
                <a:latin typeface="Microsoft Sans Serif"/>
                <a:cs typeface="Microsoft Sans Serif"/>
              </a:rPr>
              <a:t>el</a:t>
            </a:r>
            <a:r>
              <a:rPr sz="1800" spc="330" dirty="0">
                <a:latin typeface="Microsoft Sans Serif"/>
                <a:cs typeface="Microsoft Sans Serif"/>
              </a:rPr>
              <a:t> </a:t>
            </a:r>
            <a:r>
              <a:rPr sz="1800" dirty="0">
                <a:latin typeface="Microsoft Sans Serif"/>
                <a:cs typeface="Microsoft Sans Serif"/>
              </a:rPr>
              <a:t>exceso</a:t>
            </a:r>
            <a:r>
              <a:rPr sz="1800" spc="320" dirty="0">
                <a:latin typeface="Microsoft Sans Serif"/>
                <a:cs typeface="Microsoft Sans Serif"/>
              </a:rPr>
              <a:t> </a:t>
            </a:r>
            <a:r>
              <a:rPr sz="1800" dirty="0">
                <a:latin typeface="Microsoft Sans Serif"/>
                <a:cs typeface="Microsoft Sans Serif"/>
              </a:rPr>
              <a:t>de</a:t>
            </a:r>
            <a:r>
              <a:rPr sz="1800" spc="320" dirty="0">
                <a:latin typeface="Microsoft Sans Serif"/>
                <a:cs typeface="Microsoft Sans Serif"/>
              </a:rPr>
              <a:t> </a:t>
            </a:r>
            <a:r>
              <a:rPr sz="1800" dirty="0">
                <a:latin typeface="Microsoft Sans Serif"/>
                <a:cs typeface="Microsoft Sans Serif"/>
              </a:rPr>
              <a:t>material</a:t>
            </a:r>
            <a:r>
              <a:rPr sz="1800" spc="320" dirty="0">
                <a:latin typeface="Microsoft Sans Serif"/>
                <a:cs typeface="Microsoft Sans Serif"/>
              </a:rPr>
              <a:t> </a:t>
            </a:r>
            <a:r>
              <a:rPr sz="1800" dirty="0">
                <a:latin typeface="Microsoft Sans Serif"/>
                <a:cs typeface="Microsoft Sans Serif"/>
              </a:rPr>
              <a:t>mediante</a:t>
            </a:r>
            <a:r>
              <a:rPr sz="1800" spc="330" dirty="0">
                <a:latin typeface="Microsoft Sans Serif"/>
                <a:cs typeface="Microsoft Sans Serif"/>
              </a:rPr>
              <a:t> </a:t>
            </a:r>
            <a:r>
              <a:rPr sz="1800" dirty="0">
                <a:latin typeface="Microsoft Sans Serif"/>
                <a:cs typeface="Microsoft Sans Serif"/>
              </a:rPr>
              <a:t>diversas</a:t>
            </a:r>
            <a:r>
              <a:rPr sz="1800" spc="325" dirty="0">
                <a:latin typeface="Microsoft Sans Serif"/>
                <a:cs typeface="Microsoft Sans Serif"/>
              </a:rPr>
              <a:t> </a:t>
            </a:r>
            <a:r>
              <a:rPr sz="1800" dirty="0">
                <a:latin typeface="Microsoft Sans Serif"/>
                <a:cs typeface="Microsoft Sans Serif"/>
              </a:rPr>
              <a:t>técnicas</a:t>
            </a:r>
            <a:r>
              <a:rPr sz="1800" spc="325" dirty="0">
                <a:latin typeface="Microsoft Sans Serif"/>
                <a:cs typeface="Microsoft Sans Serif"/>
              </a:rPr>
              <a:t> </a:t>
            </a:r>
            <a:r>
              <a:rPr sz="1800" dirty="0">
                <a:latin typeface="Microsoft Sans Serif"/>
                <a:cs typeface="Microsoft Sans Serif"/>
              </a:rPr>
              <a:t>que</a:t>
            </a:r>
            <a:r>
              <a:rPr sz="1800" spc="330" dirty="0">
                <a:latin typeface="Microsoft Sans Serif"/>
                <a:cs typeface="Microsoft Sans Serif"/>
              </a:rPr>
              <a:t> </a:t>
            </a:r>
            <a:r>
              <a:rPr sz="1800" dirty="0">
                <a:latin typeface="Microsoft Sans Serif"/>
                <a:cs typeface="Microsoft Sans Serif"/>
              </a:rPr>
              <a:t>incluyen</a:t>
            </a:r>
            <a:r>
              <a:rPr sz="1800" spc="315" dirty="0">
                <a:latin typeface="Microsoft Sans Serif"/>
                <a:cs typeface="Microsoft Sans Serif"/>
              </a:rPr>
              <a:t> </a:t>
            </a:r>
            <a:r>
              <a:rPr sz="1800" dirty="0">
                <a:latin typeface="Microsoft Sans Serif"/>
                <a:cs typeface="Microsoft Sans Serif"/>
              </a:rPr>
              <a:t>la</a:t>
            </a:r>
            <a:r>
              <a:rPr sz="1800" spc="330" dirty="0">
                <a:latin typeface="Microsoft Sans Serif"/>
                <a:cs typeface="Microsoft Sans Serif"/>
              </a:rPr>
              <a:t> </a:t>
            </a:r>
            <a:r>
              <a:rPr sz="1800" spc="-10" dirty="0">
                <a:latin typeface="Microsoft Sans Serif"/>
                <a:cs typeface="Microsoft Sans Serif"/>
              </a:rPr>
              <a:t>energía </a:t>
            </a:r>
            <a:r>
              <a:rPr sz="1800" dirty="0">
                <a:latin typeface="Microsoft Sans Serif"/>
                <a:cs typeface="Microsoft Sans Serif"/>
              </a:rPr>
              <a:t>mecánica, térmica,</a:t>
            </a:r>
            <a:r>
              <a:rPr sz="1800" spc="-10" dirty="0">
                <a:latin typeface="Microsoft Sans Serif"/>
                <a:cs typeface="Microsoft Sans Serif"/>
              </a:rPr>
              <a:t> </a:t>
            </a:r>
            <a:r>
              <a:rPr sz="1800" dirty="0">
                <a:latin typeface="Microsoft Sans Serif"/>
                <a:cs typeface="Microsoft Sans Serif"/>
              </a:rPr>
              <a:t>eléctrica</a:t>
            </a:r>
            <a:r>
              <a:rPr sz="1800" spc="-10" dirty="0">
                <a:latin typeface="Microsoft Sans Serif"/>
                <a:cs typeface="Microsoft Sans Serif"/>
              </a:rPr>
              <a:t> </a:t>
            </a:r>
            <a:r>
              <a:rPr sz="1800" dirty="0">
                <a:latin typeface="Microsoft Sans Serif"/>
                <a:cs typeface="Microsoft Sans Serif"/>
              </a:rPr>
              <a:t>o</a:t>
            </a:r>
            <a:r>
              <a:rPr sz="1800" spc="-15" dirty="0">
                <a:latin typeface="Microsoft Sans Serif"/>
                <a:cs typeface="Microsoft Sans Serif"/>
              </a:rPr>
              <a:t> </a:t>
            </a:r>
            <a:r>
              <a:rPr sz="1800" dirty="0">
                <a:latin typeface="Microsoft Sans Serif"/>
                <a:cs typeface="Microsoft Sans Serif"/>
              </a:rPr>
              <a:t>química</a:t>
            </a:r>
            <a:r>
              <a:rPr sz="1800" spc="-10" dirty="0">
                <a:latin typeface="Microsoft Sans Serif"/>
                <a:cs typeface="Microsoft Sans Serif"/>
              </a:rPr>
              <a:t> </a:t>
            </a:r>
            <a:r>
              <a:rPr sz="1800" dirty="0">
                <a:latin typeface="Microsoft Sans Serif"/>
                <a:cs typeface="Microsoft Sans Serif"/>
              </a:rPr>
              <a:t>(o</a:t>
            </a:r>
            <a:r>
              <a:rPr sz="1800" spc="-15" dirty="0">
                <a:latin typeface="Microsoft Sans Serif"/>
                <a:cs typeface="Microsoft Sans Serif"/>
              </a:rPr>
              <a:t> </a:t>
            </a:r>
            <a:r>
              <a:rPr sz="1800" spc="-10" dirty="0">
                <a:latin typeface="Microsoft Sans Serif"/>
                <a:cs typeface="Microsoft Sans Serif"/>
              </a:rPr>
              <a:t>combinaciones</a:t>
            </a:r>
            <a:r>
              <a:rPr sz="1800" spc="-2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10" dirty="0">
                <a:latin typeface="Microsoft Sans Serif"/>
                <a:cs typeface="Microsoft Sans Serif"/>
              </a:rPr>
              <a:t>ellas).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Estos</a:t>
            </a:r>
            <a:r>
              <a:rPr sz="1800" spc="320" dirty="0">
                <a:latin typeface="Microsoft Sans Serif"/>
                <a:cs typeface="Microsoft Sans Serif"/>
              </a:rPr>
              <a:t> </a:t>
            </a:r>
            <a:r>
              <a:rPr sz="1800" dirty="0">
                <a:latin typeface="Microsoft Sans Serif"/>
                <a:cs typeface="Microsoft Sans Serif"/>
              </a:rPr>
              <a:t>procesos</a:t>
            </a:r>
            <a:r>
              <a:rPr sz="1800" spc="325" dirty="0">
                <a:latin typeface="Microsoft Sans Serif"/>
                <a:cs typeface="Microsoft Sans Serif"/>
              </a:rPr>
              <a:t> </a:t>
            </a:r>
            <a:r>
              <a:rPr sz="1800" dirty="0">
                <a:latin typeface="Microsoft Sans Serif"/>
                <a:cs typeface="Microsoft Sans Serif"/>
              </a:rPr>
              <a:t>no</a:t>
            </a:r>
            <a:r>
              <a:rPr sz="1800" spc="315" dirty="0">
                <a:latin typeface="Microsoft Sans Serif"/>
                <a:cs typeface="Microsoft Sans Serif"/>
              </a:rPr>
              <a:t> </a:t>
            </a:r>
            <a:r>
              <a:rPr sz="1800" dirty="0">
                <a:latin typeface="Microsoft Sans Serif"/>
                <a:cs typeface="Microsoft Sans Serif"/>
              </a:rPr>
              <a:t>usan</a:t>
            </a:r>
            <a:r>
              <a:rPr sz="1800" spc="325" dirty="0">
                <a:latin typeface="Microsoft Sans Serif"/>
                <a:cs typeface="Microsoft Sans Serif"/>
              </a:rPr>
              <a:t> </a:t>
            </a:r>
            <a:r>
              <a:rPr sz="1800" dirty="0">
                <a:latin typeface="Microsoft Sans Serif"/>
                <a:cs typeface="Microsoft Sans Serif"/>
              </a:rPr>
              <a:t>un</a:t>
            </a:r>
            <a:r>
              <a:rPr sz="1800" spc="325" dirty="0">
                <a:latin typeface="Microsoft Sans Serif"/>
                <a:cs typeface="Microsoft Sans Serif"/>
              </a:rPr>
              <a:t> </a:t>
            </a:r>
            <a:r>
              <a:rPr sz="1800" dirty="0">
                <a:latin typeface="Microsoft Sans Serif"/>
                <a:cs typeface="Microsoft Sans Serif"/>
              </a:rPr>
              <a:t>instrumento</a:t>
            </a:r>
            <a:r>
              <a:rPr sz="1800" spc="340" dirty="0">
                <a:latin typeface="Microsoft Sans Serif"/>
                <a:cs typeface="Microsoft Sans Serif"/>
              </a:rPr>
              <a:t> </a:t>
            </a:r>
            <a:r>
              <a:rPr sz="1800" dirty="0">
                <a:latin typeface="Microsoft Sans Serif"/>
                <a:cs typeface="Microsoft Sans Serif"/>
              </a:rPr>
              <a:t>afilado</a:t>
            </a:r>
            <a:r>
              <a:rPr sz="1800" spc="325" dirty="0">
                <a:latin typeface="Microsoft Sans Serif"/>
                <a:cs typeface="Microsoft Sans Serif"/>
              </a:rPr>
              <a:t> </a:t>
            </a:r>
            <a:r>
              <a:rPr sz="1800" dirty="0">
                <a:latin typeface="Microsoft Sans Serif"/>
                <a:cs typeface="Microsoft Sans Serif"/>
              </a:rPr>
              <a:t>de</a:t>
            </a:r>
            <a:r>
              <a:rPr sz="1800" spc="320" dirty="0">
                <a:latin typeface="Microsoft Sans Serif"/>
                <a:cs typeface="Microsoft Sans Serif"/>
              </a:rPr>
              <a:t> </a:t>
            </a:r>
            <a:r>
              <a:rPr sz="1800" dirty="0">
                <a:latin typeface="Microsoft Sans Serif"/>
                <a:cs typeface="Microsoft Sans Serif"/>
              </a:rPr>
              <a:t>corte</a:t>
            </a:r>
            <a:r>
              <a:rPr sz="1800" spc="340" dirty="0">
                <a:latin typeface="Microsoft Sans Serif"/>
                <a:cs typeface="Microsoft Sans Serif"/>
              </a:rPr>
              <a:t> </a:t>
            </a:r>
            <a:r>
              <a:rPr sz="1800" dirty="0">
                <a:latin typeface="Microsoft Sans Serif"/>
                <a:cs typeface="Microsoft Sans Serif"/>
              </a:rPr>
              <a:t>en</a:t>
            </a:r>
            <a:r>
              <a:rPr sz="1800" spc="320" dirty="0">
                <a:latin typeface="Microsoft Sans Serif"/>
                <a:cs typeface="Microsoft Sans Serif"/>
              </a:rPr>
              <a:t> </a:t>
            </a:r>
            <a:r>
              <a:rPr sz="1800" dirty="0">
                <a:latin typeface="Microsoft Sans Serif"/>
                <a:cs typeface="Microsoft Sans Serif"/>
              </a:rPr>
              <a:t>el</a:t>
            </a:r>
            <a:r>
              <a:rPr sz="1800" spc="325" dirty="0">
                <a:latin typeface="Microsoft Sans Serif"/>
                <a:cs typeface="Microsoft Sans Serif"/>
              </a:rPr>
              <a:t> </a:t>
            </a:r>
            <a:r>
              <a:rPr sz="1800" dirty="0">
                <a:latin typeface="Microsoft Sans Serif"/>
                <a:cs typeface="Microsoft Sans Serif"/>
              </a:rPr>
              <a:t>sentido</a:t>
            </a:r>
            <a:r>
              <a:rPr sz="1800" spc="330" dirty="0">
                <a:latin typeface="Microsoft Sans Serif"/>
                <a:cs typeface="Microsoft Sans Serif"/>
              </a:rPr>
              <a:t> </a:t>
            </a:r>
            <a:r>
              <a:rPr sz="1800" spc="-10" dirty="0">
                <a:latin typeface="Microsoft Sans Serif"/>
                <a:cs typeface="Microsoft Sans Serif"/>
              </a:rPr>
              <a:t>convencional. </a:t>
            </a:r>
            <a:r>
              <a:rPr sz="1800" dirty="0">
                <a:latin typeface="Microsoft Sans Serif"/>
                <a:cs typeface="Microsoft Sans Serif"/>
              </a:rPr>
              <a:t>Estos</a:t>
            </a:r>
            <a:r>
              <a:rPr sz="1800" spc="105" dirty="0">
                <a:latin typeface="Microsoft Sans Serif"/>
                <a:cs typeface="Microsoft Sans Serif"/>
              </a:rPr>
              <a:t>  </a:t>
            </a:r>
            <a:r>
              <a:rPr sz="1800" dirty="0">
                <a:latin typeface="Microsoft Sans Serif"/>
                <a:cs typeface="Microsoft Sans Serif"/>
              </a:rPr>
              <a:t>requerimientos</a:t>
            </a:r>
            <a:r>
              <a:rPr sz="1800" spc="105" dirty="0">
                <a:latin typeface="Microsoft Sans Serif"/>
                <a:cs typeface="Microsoft Sans Serif"/>
              </a:rPr>
              <a:t>  </a:t>
            </a:r>
            <a:r>
              <a:rPr sz="1800" dirty="0">
                <a:latin typeface="Microsoft Sans Serif"/>
                <a:cs typeface="Microsoft Sans Serif"/>
              </a:rPr>
              <a:t>y</a:t>
            </a:r>
            <a:r>
              <a:rPr sz="1800" spc="95" dirty="0">
                <a:latin typeface="Microsoft Sans Serif"/>
                <a:cs typeface="Microsoft Sans Serif"/>
              </a:rPr>
              <a:t>  </a:t>
            </a:r>
            <a:r>
              <a:rPr sz="1800" dirty="0">
                <a:latin typeface="Microsoft Sans Serif"/>
                <a:cs typeface="Microsoft Sans Serif"/>
              </a:rPr>
              <a:t>la</a:t>
            </a:r>
            <a:r>
              <a:rPr sz="1800" spc="100" dirty="0">
                <a:latin typeface="Microsoft Sans Serif"/>
                <a:cs typeface="Microsoft Sans Serif"/>
              </a:rPr>
              <a:t>  </a:t>
            </a:r>
            <a:r>
              <a:rPr sz="1800" dirty="0">
                <a:latin typeface="Microsoft Sans Serif"/>
                <a:cs typeface="Microsoft Sans Serif"/>
              </a:rPr>
              <a:t>importancia</a:t>
            </a:r>
            <a:r>
              <a:rPr sz="1800" spc="105" dirty="0">
                <a:latin typeface="Microsoft Sans Serif"/>
                <a:cs typeface="Microsoft Sans Serif"/>
              </a:rPr>
              <a:t>  </a:t>
            </a:r>
            <a:r>
              <a:rPr sz="1800" dirty="0">
                <a:latin typeface="Microsoft Sans Serif"/>
                <a:cs typeface="Microsoft Sans Serif"/>
              </a:rPr>
              <a:t>comercial</a:t>
            </a:r>
            <a:r>
              <a:rPr sz="1800" spc="100" dirty="0">
                <a:latin typeface="Microsoft Sans Serif"/>
                <a:cs typeface="Microsoft Sans Serif"/>
              </a:rPr>
              <a:t>  </a:t>
            </a:r>
            <a:r>
              <a:rPr sz="1800" dirty="0">
                <a:latin typeface="Microsoft Sans Serif"/>
                <a:cs typeface="Microsoft Sans Serif"/>
              </a:rPr>
              <a:t>tecnológica</a:t>
            </a:r>
            <a:r>
              <a:rPr sz="1800" spc="105" dirty="0">
                <a:latin typeface="Microsoft Sans Serif"/>
                <a:cs typeface="Microsoft Sans Serif"/>
              </a:rPr>
              <a:t>  </a:t>
            </a:r>
            <a:r>
              <a:rPr sz="1800" dirty="0">
                <a:latin typeface="Microsoft Sans Serif"/>
                <a:cs typeface="Microsoft Sans Serif"/>
              </a:rPr>
              <a:t>de</a:t>
            </a:r>
            <a:r>
              <a:rPr sz="1800" spc="100" dirty="0">
                <a:latin typeface="Microsoft Sans Serif"/>
                <a:cs typeface="Microsoft Sans Serif"/>
              </a:rPr>
              <a:t>  </a:t>
            </a:r>
            <a:r>
              <a:rPr sz="1800" dirty="0">
                <a:latin typeface="Microsoft Sans Serif"/>
                <a:cs typeface="Microsoft Sans Serif"/>
              </a:rPr>
              <a:t>los</a:t>
            </a:r>
            <a:r>
              <a:rPr sz="1800" spc="100" dirty="0">
                <a:latin typeface="Microsoft Sans Serif"/>
                <a:cs typeface="Microsoft Sans Serif"/>
              </a:rPr>
              <a:t>  </a:t>
            </a:r>
            <a:r>
              <a:rPr sz="1800" dirty="0">
                <a:latin typeface="Microsoft Sans Serif"/>
                <a:cs typeface="Microsoft Sans Serif"/>
              </a:rPr>
              <a:t>procesos</a:t>
            </a:r>
            <a:r>
              <a:rPr sz="1800" spc="110" dirty="0">
                <a:latin typeface="Microsoft Sans Serif"/>
                <a:cs typeface="Microsoft Sans Serif"/>
              </a:rPr>
              <a:t>  </a:t>
            </a:r>
            <a:r>
              <a:rPr sz="1800" spc="-25" dirty="0">
                <a:latin typeface="Microsoft Sans Serif"/>
                <a:cs typeface="Microsoft Sans Serif"/>
              </a:rPr>
              <a:t>no </a:t>
            </a:r>
            <a:r>
              <a:rPr sz="1800" dirty="0">
                <a:latin typeface="Microsoft Sans Serif"/>
                <a:cs typeface="Microsoft Sans Serif"/>
              </a:rPr>
              <a:t>tradicionales</a:t>
            </a:r>
            <a:r>
              <a:rPr sz="1800" spc="-45" dirty="0">
                <a:latin typeface="Microsoft Sans Serif"/>
                <a:cs typeface="Microsoft Sans Serif"/>
              </a:rPr>
              <a:t> </a:t>
            </a:r>
            <a:r>
              <a:rPr sz="1800" dirty="0">
                <a:latin typeface="Microsoft Sans Serif"/>
                <a:cs typeface="Microsoft Sans Serif"/>
              </a:rPr>
              <a:t>incluyen</a:t>
            </a:r>
            <a:r>
              <a:rPr sz="1800" spc="-25" dirty="0">
                <a:latin typeface="Microsoft Sans Serif"/>
                <a:cs typeface="Microsoft Sans Serif"/>
              </a:rPr>
              <a:t> </a:t>
            </a:r>
            <a:r>
              <a:rPr sz="1800" dirty="0">
                <a:latin typeface="Microsoft Sans Serif"/>
                <a:cs typeface="Microsoft Sans Serif"/>
              </a:rPr>
              <a:t>los</a:t>
            </a:r>
            <a:r>
              <a:rPr sz="1800" spc="-55" dirty="0">
                <a:latin typeface="Microsoft Sans Serif"/>
                <a:cs typeface="Microsoft Sans Serif"/>
              </a:rPr>
              <a:t> </a:t>
            </a:r>
            <a:r>
              <a:rPr sz="1800" spc="-10" dirty="0">
                <a:latin typeface="Microsoft Sans Serif"/>
                <a:cs typeface="Microsoft Sans Serif"/>
              </a:rPr>
              <a:t>siguientes: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297815" marR="135255" indent="-285750">
              <a:lnSpc>
                <a:spcPct val="100000"/>
              </a:lnSpc>
              <a:buFont typeface="Wingdings"/>
              <a:buChar char=""/>
              <a:tabLst>
                <a:tab pos="299085" algn="l"/>
              </a:tabLst>
            </a:pPr>
            <a:r>
              <a:rPr sz="1800" dirty="0">
                <a:latin typeface="Microsoft Sans Serif"/>
                <a:cs typeface="Microsoft Sans Serif"/>
              </a:rPr>
              <a:t>La</a:t>
            </a:r>
            <a:r>
              <a:rPr sz="1800" spc="-40" dirty="0">
                <a:latin typeface="Microsoft Sans Serif"/>
                <a:cs typeface="Microsoft Sans Serif"/>
              </a:rPr>
              <a:t> </a:t>
            </a:r>
            <a:r>
              <a:rPr sz="1800" dirty="0">
                <a:latin typeface="Microsoft Sans Serif"/>
                <a:cs typeface="Microsoft Sans Serif"/>
              </a:rPr>
              <a:t>necesidad</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maquinar</a:t>
            </a:r>
            <a:r>
              <a:rPr sz="1800" spc="-15" dirty="0">
                <a:latin typeface="Microsoft Sans Serif"/>
                <a:cs typeface="Microsoft Sans Serif"/>
              </a:rPr>
              <a:t> </a:t>
            </a:r>
            <a:r>
              <a:rPr sz="1800" dirty="0">
                <a:latin typeface="Microsoft Sans Serif"/>
                <a:cs typeface="Microsoft Sans Serif"/>
              </a:rPr>
              <a:t>metales</a:t>
            </a:r>
            <a:r>
              <a:rPr sz="1800" spc="-10"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no</a:t>
            </a:r>
            <a:r>
              <a:rPr sz="1800" spc="-35" dirty="0">
                <a:latin typeface="Microsoft Sans Serif"/>
                <a:cs typeface="Microsoft Sans Serif"/>
              </a:rPr>
              <a:t> </a:t>
            </a:r>
            <a:r>
              <a:rPr sz="1800" dirty="0">
                <a:latin typeface="Microsoft Sans Serif"/>
                <a:cs typeface="Microsoft Sans Serif"/>
              </a:rPr>
              <a:t>metales</a:t>
            </a:r>
            <a:r>
              <a:rPr sz="1800" spc="-15" dirty="0">
                <a:latin typeface="Microsoft Sans Serif"/>
                <a:cs typeface="Microsoft Sans Serif"/>
              </a:rPr>
              <a:t> </a:t>
            </a:r>
            <a:r>
              <a:rPr sz="1800" dirty="0">
                <a:latin typeface="Microsoft Sans Serif"/>
                <a:cs typeface="Microsoft Sans Serif"/>
              </a:rPr>
              <a:t>recién</a:t>
            </a:r>
            <a:r>
              <a:rPr sz="1800" spc="-20" dirty="0">
                <a:latin typeface="Microsoft Sans Serif"/>
                <a:cs typeface="Microsoft Sans Serif"/>
              </a:rPr>
              <a:t> </a:t>
            </a:r>
            <a:r>
              <a:rPr sz="1800" dirty="0">
                <a:latin typeface="Microsoft Sans Serif"/>
                <a:cs typeface="Microsoft Sans Serif"/>
              </a:rPr>
              <a:t>desarrollados.</a:t>
            </a:r>
            <a:r>
              <a:rPr sz="1800" spc="-5" dirty="0">
                <a:latin typeface="Microsoft Sans Serif"/>
                <a:cs typeface="Microsoft Sans Serif"/>
              </a:rPr>
              <a:t> </a:t>
            </a:r>
            <a:r>
              <a:rPr sz="1800" spc="-10" dirty="0">
                <a:latin typeface="Microsoft Sans Serif"/>
                <a:cs typeface="Microsoft Sans Serif"/>
              </a:rPr>
              <a:t>Estos 	</a:t>
            </a:r>
            <a:r>
              <a:rPr sz="1800" dirty="0">
                <a:latin typeface="Microsoft Sans Serif"/>
                <a:cs typeface="Microsoft Sans Serif"/>
              </a:rPr>
              <a:t>materiales</a:t>
            </a:r>
            <a:r>
              <a:rPr sz="1800" spc="-30" dirty="0">
                <a:latin typeface="Microsoft Sans Serif"/>
                <a:cs typeface="Microsoft Sans Serif"/>
              </a:rPr>
              <a:t> </a:t>
            </a:r>
            <a:r>
              <a:rPr sz="1800" dirty="0">
                <a:latin typeface="Microsoft Sans Serif"/>
                <a:cs typeface="Microsoft Sans Serif"/>
              </a:rPr>
              <a:t>nuevos</a:t>
            </a:r>
            <a:r>
              <a:rPr sz="1800" spc="-30" dirty="0">
                <a:latin typeface="Microsoft Sans Serif"/>
                <a:cs typeface="Microsoft Sans Serif"/>
              </a:rPr>
              <a:t> </a:t>
            </a:r>
            <a:r>
              <a:rPr sz="1800" dirty="0">
                <a:latin typeface="Microsoft Sans Serif"/>
                <a:cs typeface="Microsoft Sans Serif"/>
              </a:rPr>
              <a:t>con</a:t>
            </a:r>
            <a:r>
              <a:rPr sz="1800" spc="-35" dirty="0">
                <a:latin typeface="Microsoft Sans Serif"/>
                <a:cs typeface="Microsoft Sans Serif"/>
              </a:rPr>
              <a:t> </a:t>
            </a:r>
            <a:r>
              <a:rPr sz="1800" dirty="0">
                <a:latin typeface="Microsoft Sans Serif"/>
                <a:cs typeface="Microsoft Sans Serif"/>
              </a:rPr>
              <a:t>frecuencia</a:t>
            </a:r>
            <a:r>
              <a:rPr sz="1800" spc="-40" dirty="0">
                <a:latin typeface="Microsoft Sans Serif"/>
                <a:cs typeface="Microsoft Sans Serif"/>
              </a:rPr>
              <a:t> </a:t>
            </a:r>
            <a:r>
              <a:rPr sz="1800" dirty="0">
                <a:latin typeface="Microsoft Sans Serif"/>
                <a:cs typeface="Microsoft Sans Serif"/>
              </a:rPr>
              <a:t>tienen</a:t>
            </a:r>
            <a:r>
              <a:rPr sz="1800" spc="-35" dirty="0">
                <a:latin typeface="Microsoft Sans Serif"/>
                <a:cs typeface="Microsoft Sans Serif"/>
              </a:rPr>
              <a:t> </a:t>
            </a:r>
            <a:r>
              <a:rPr sz="1800" dirty="0">
                <a:latin typeface="Microsoft Sans Serif"/>
                <a:cs typeface="Microsoft Sans Serif"/>
              </a:rPr>
              <a:t>propiedades</a:t>
            </a:r>
            <a:r>
              <a:rPr sz="1800" spc="-15" dirty="0">
                <a:latin typeface="Microsoft Sans Serif"/>
                <a:cs typeface="Microsoft Sans Serif"/>
              </a:rPr>
              <a:t> </a:t>
            </a:r>
            <a:r>
              <a:rPr sz="1800" dirty="0">
                <a:latin typeface="Microsoft Sans Serif"/>
                <a:cs typeface="Microsoft Sans Serif"/>
              </a:rPr>
              <a:t>especiales</a:t>
            </a:r>
            <a:r>
              <a:rPr sz="1800" spc="-25" dirty="0">
                <a:latin typeface="Microsoft Sans Serif"/>
                <a:cs typeface="Microsoft Sans Serif"/>
              </a:rPr>
              <a:t> </a:t>
            </a:r>
            <a:r>
              <a:rPr sz="1800" dirty="0">
                <a:latin typeface="Microsoft Sans Serif"/>
                <a:cs typeface="Microsoft Sans Serif"/>
              </a:rPr>
              <a:t>(por</a:t>
            </a:r>
            <a:r>
              <a:rPr sz="1800" spc="-40" dirty="0">
                <a:latin typeface="Microsoft Sans Serif"/>
                <a:cs typeface="Microsoft Sans Serif"/>
              </a:rPr>
              <a:t> </a:t>
            </a:r>
            <a:r>
              <a:rPr sz="1800" dirty="0">
                <a:latin typeface="Microsoft Sans Serif"/>
                <a:cs typeface="Microsoft Sans Serif"/>
              </a:rPr>
              <a:t>ejemplo,</a:t>
            </a:r>
            <a:r>
              <a:rPr sz="1800" spc="-35" dirty="0">
                <a:latin typeface="Microsoft Sans Serif"/>
                <a:cs typeface="Microsoft Sans Serif"/>
              </a:rPr>
              <a:t> </a:t>
            </a:r>
            <a:r>
              <a:rPr sz="1800" spc="-20" dirty="0">
                <a:latin typeface="Microsoft Sans Serif"/>
                <a:cs typeface="Microsoft Sans Serif"/>
              </a:rPr>
              <a:t>alta 	</a:t>
            </a:r>
            <a:r>
              <a:rPr sz="1800" dirty="0">
                <a:latin typeface="Microsoft Sans Serif"/>
                <a:cs typeface="Microsoft Sans Serif"/>
              </a:rPr>
              <a:t>resistencia,</a:t>
            </a:r>
            <a:r>
              <a:rPr sz="1800" spc="-25" dirty="0">
                <a:latin typeface="Microsoft Sans Serif"/>
                <a:cs typeface="Microsoft Sans Serif"/>
              </a:rPr>
              <a:t> </a:t>
            </a:r>
            <a:r>
              <a:rPr sz="1800" dirty="0">
                <a:latin typeface="Microsoft Sans Serif"/>
                <a:cs typeface="Microsoft Sans Serif"/>
              </a:rPr>
              <a:t>tenacidad</a:t>
            </a:r>
            <a:r>
              <a:rPr sz="1800" spc="-20" dirty="0">
                <a:latin typeface="Microsoft Sans Serif"/>
                <a:cs typeface="Microsoft Sans Serif"/>
              </a:rPr>
              <a:t> </a:t>
            </a:r>
            <a:r>
              <a:rPr sz="1800" dirty="0">
                <a:latin typeface="Microsoft Sans Serif"/>
                <a:cs typeface="Microsoft Sans Serif"/>
              </a:rPr>
              <a:t>y</a:t>
            </a:r>
            <a:r>
              <a:rPr sz="1800" spc="-45" dirty="0">
                <a:latin typeface="Microsoft Sans Serif"/>
                <a:cs typeface="Microsoft Sans Serif"/>
              </a:rPr>
              <a:t> </a:t>
            </a:r>
            <a:r>
              <a:rPr sz="1800" dirty="0">
                <a:latin typeface="Microsoft Sans Serif"/>
                <a:cs typeface="Microsoft Sans Serif"/>
              </a:rPr>
              <a:t>dureza),</a:t>
            </a:r>
            <a:r>
              <a:rPr sz="1800" spc="-20" dirty="0">
                <a:latin typeface="Microsoft Sans Serif"/>
                <a:cs typeface="Microsoft Sans Serif"/>
              </a:rPr>
              <a:t> </a:t>
            </a:r>
            <a:r>
              <a:rPr sz="1800" dirty="0">
                <a:latin typeface="Microsoft Sans Serif"/>
                <a:cs typeface="Microsoft Sans Serif"/>
              </a:rPr>
              <a:t>lo</a:t>
            </a:r>
            <a:r>
              <a:rPr sz="1800" spc="-45" dirty="0">
                <a:latin typeface="Microsoft Sans Serif"/>
                <a:cs typeface="Microsoft Sans Serif"/>
              </a:rPr>
              <a:t> </a:t>
            </a:r>
            <a:r>
              <a:rPr sz="1800" dirty="0">
                <a:latin typeface="Microsoft Sans Serif"/>
                <a:cs typeface="Microsoft Sans Serif"/>
              </a:rPr>
              <a:t>cual</a:t>
            </a:r>
            <a:r>
              <a:rPr sz="1800" spc="-30" dirty="0">
                <a:latin typeface="Microsoft Sans Serif"/>
                <a:cs typeface="Microsoft Sans Serif"/>
              </a:rPr>
              <a:t> </a:t>
            </a:r>
            <a:r>
              <a:rPr sz="1800" dirty="0">
                <a:latin typeface="Microsoft Sans Serif"/>
                <a:cs typeface="Microsoft Sans Serif"/>
              </a:rPr>
              <a:t>dificulta</a:t>
            </a:r>
            <a:r>
              <a:rPr sz="1800" spc="-30" dirty="0">
                <a:latin typeface="Microsoft Sans Serif"/>
                <a:cs typeface="Microsoft Sans Serif"/>
              </a:rPr>
              <a:t> </a:t>
            </a:r>
            <a:r>
              <a:rPr sz="1800" dirty="0">
                <a:latin typeface="Microsoft Sans Serif"/>
                <a:cs typeface="Microsoft Sans Serif"/>
              </a:rPr>
              <a:t>o</a:t>
            </a:r>
            <a:r>
              <a:rPr sz="1800" spc="-40" dirty="0">
                <a:latin typeface="Microsoft Sans Serif"/>
                <a:cs typeface="Microsoft Sans Serif"/>
              </a:rPr>
              <a:t> </a:t>
            </a:r>
            <a:r>
              <a:rPr sz="1800" spc="-10" dirty="0">
                <a:latin typeface="Microsoft Sans Serif"/>
                <a:cs typeface="Microsoft Sans Serif"/>
              </a:rPr>
              <a:t>imposibilita</a:t>
            </a:r>
            <a:r>
              <a:rPr sz="1800" spc="-20" dirty="0">
                <a:latin typeface="Microsoft Sans Serif"/>
                <a:cs typeface="Microsoft Sans Serif"/>
              </a:rPr>
              <a:t> </a:t>
            </a:r>
            <a:r>
              <a:rPr sz="1800" dirty="0">
                <a:latin typeface="Microsoft Sans Serif"/>
                <a:cs typeface="Microsoft Sans Serif"/>
              </a:rPr>
              <a:t>maquinarlos</a:t>
            </a:r>
            <a:r>
              <a:rPr sz="1800" spc="-5" dirty="0">
                <a:latin typeface="Microsoft Sans Serif"/>
                <a:cs typeface="Microsoft Sans Serif"/>
              </a:rPr>
              <a:t> </a:t>
            </a:r>
            <a:r>
              <a:rPr sz="1800" spc="-10" dirty="0">
                <a:latin typeface="Microsoft Sans Serif"/>
                <a:cs typeface="Microsoft Sans Serif"/>
              </a:rPr>
              <a:t>mediante 	</a:t>
            </a:r>
            <a:r>
              <a:rPr sz="1800" dirty="0">
                <a:latin typeface="Microsoft Sans Serif"/>
                <a:cs typeface="Microsoft Sans Serif"/>
              </a:rPr>
              <a:t>métodos</a:t>
            </a:r>
            <a:r>
              <a:rPr sz="1800" spc="-5" dirty="0">
                <a:latin typeface="Microsoft Sans Serif"/>
                <a:cs typeface="Microsoft Sans Serif"/>
              </a:rPr>
              <a:t> </a:t>
            </a:r>
            <a:r>
              <a:rPr sz="1800" spc="-10" dirty="0">
                <a:latin typeface="Microsoft Sans Serif"/>
                <a:cs typeface="Microsoft Sans Serif"/>
              </a:rPr>
              <a:t>convencionales.</a:t>
            </a:r>
            <a:endParaRPr sz="1800">
              <a:latin typeface="Microsoft Sans Serif"/>
              <a:cs typeface="Microsoft Sans Serif"/>
            </a:endParaRPr>
          </a:p>
          <a:p>
            <a:pPr marL="297815" marR="58419" indent="-285750">
              <a:lnSpc>
                <a:spcPct val="100000"/>
              </a:lnSpc>
              <a:buFont typeface="Wingdings"/>
              <a:buChar char=""/>
              <a:tabLst>
                <a:tab pos="299085" algn="l"/>
              </a:tabLst>
            </a:pPr>
            <a:r>
              <a:rPr sz="1800" dirty="0">
                <a:latin typeface="Microsoft Sans Serif"/>
                <a:cs typeface="Microsoft Sans Serif"/>
              </a:rPr>
              <a:t>Necesidad</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realizar</a:t>
            </a:r>
            <a:r>
              <a:rPr sz="1800" spc="10" dirty="0">
                <a:latin typeface="Microsoft Sans Serif"/>
                <a:cs typeface="Microsoft Sans Serif"/>
              </a:rPr>
              <a:t> </a:t>
            </a:r>
            <a:r>
              <a:rPr sz="1800" dirty="0">
                <a:latin typeface="Microsoft Sans Serif"/>
                <a:cs typeface="Microsoft Sans Serif"/>
              </a:rPr>
              <a:t>geometrías</a:t>
            </a:r>
            <a:r>
              <a:rPr sz="1800" spc="-15" dirty="0">
                <a:latin typeface="Microsoft Sans Serif"/>
                <a:cs typeface="Microsoft Sans Serif"/>
              </a:rPr>
              <a:t> </a:t>
            </a:r>
            <a:r>
              <a:rPr sz="1800" dirty="0">
                <a:latin typeface="Microsoft Sans Serif"/>
                <a:cs typeface="Microsoft Sans Serif"/>
              </a:rPr>
              <a:t>de partes</a:t>
            </a:r>
            <a:r>
              <a:rPr sz="1800" spc="-10" dirty="0">
                <a:latin typeface="Microsoft Sans Serif"/>
                <a:cs typeface="Microsoft Sans Serif"/>
              </a:rPr>
              <a:t> </a:t>
            </a:r>
            <a:r>
              <a:rPr sz="1800" dirty="0">
                <a:latin typeface="Microsoft Sans Serif"/>
                <a:cs typeface="Microsoft Sans Serif"/>
              </a:rPr>
              <a:t>singulares</a:t>
            </a:r>
            <a:r>
              <a:rPr sz="1800" spc="10" dirty="0">
                <a:latin typeface="Microsoft Sans Serif"/>
                <a:cs typeface="Microsoft Sans Serif"/>
              </a:rPr>
              <a:t> </a:t>
            </a:r>
            <a:r>
              <a:rPr sz="1800" dirty="0">
                <a:latin typeface="Microsoft Sans Serif"/>
                <a:cs typeface="Microsoft Sans Serif"/>
              </a:rPr>
              <a:t>o</a:t>
            </a:r>
            <a:r>
              <a:rPr sz="1800" spc="-15" dirty="0">
                <a:latin typeface="Microsoft Sans Serif"/>
                <a:cs typeface="Microsoft Sans Serif"/>
              </a:rPr>
              <a:t> </a:t>
            </a:r>
            <a:r>
              <a:rPr sz="1800" dirty="0">
                <a:latin typeface="Microsoft Sans Serif"/>
                <a:cs typeface="Microsoft Sans Serif"/>
              </a:rPr>
              <a:t>complejas</a:t>
            </a:r>
            <a:r>
              <a:rPr sz="1800" spc="10"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no </a:t>
            </a:r>
            <a:r>
              <a:rPr sz="1800" spc="-25" dirty="0">
                <a:latin typeface="Microsoft Sans Serif"/>
                <a:cs typeface="Microsoft Sans Serif"/>
              </a:rPr>
              <a:t>se 	</a:t>
            </a:r>
            <a:r>
              <a:rPr sz="1800" dirty="0">
                <a:latin typeface="Microsoft Sans Serif"/>
                <a:cs typeface="Microsoft Sans Serif"/>
              </a:rPr>
              <a:t>obtienen</a:t>
            </a:r>
            <a:r>
              <a:rPr sz="1800" spc="-10"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facilidad</a:t>
            </a:r>
            <a:r>
              <a:rPr sz="1800" spc="-5"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algunos</a:t>
            </a:r>
            <a:r>
              <a:rPr sz="1800" spc="-5" dirty="0">
                <a:latin typeface="Microsoft Sans Serif"/>
                <a:cs typeface="Microsoft Sans Serif"/>
              </a:rPr>
              <a:t> </a:t>
            </a:r>
            <a:r>
              <a:rPr sz="1800" dirty="0">
                <a:latin typeface="Microsoft Sans Serif"/>
                <a:cs typeface="Microsoft Sans Serif"/>
              </a:rPr>
              <a:t>casos,</a:t>
            </a:r>
            <a:r>
              <a:rPr sz="1800" spc="-15" dirty="0">
                <a:latin typeface="Microsoft Sans Serif"/>
                <a:cs typeface="Microsoft Sans Serif"/>
              </a:rPr>
              <a:t> </a:t>
            </a:r>
            <a:r>
              <a:rPr sz="1800" dirty="0">
                <a:latin typeface="Microsoft Sans Serif"/>
                <a:cs typeface="Microsoft Sans Serif"/>
              </a:rPr>
              <a:t>son</a:t>
            </a:r>
            <a:r>
              <a:rPr sz="1800" spc="-30" dirty="0">
                <a:latin typeface="Microsoft Sans Serif"/>
                <a:cs typeface="Microsoft Sans Serif"/>
              </a:rPr>
              <a:t> </a:t>
            </a:r>
            <a:r>
              <a:rPr sz="1800" dirty="0">
                <a:latin typeface="Microsoft Sans Serif"/>
                <a:cs typeface="Microsoft Sans Serif"/>
              </a:rPr>
              <a:t>imposibles</a:t>
            </a:r>
            <a:r>
              <a:rPr sz="1800" spc="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preparar</a:t>
            </a:r>
            <a:r>
              <a:rPr sz="1800" spc="-5" dirty="0">
                <a:latin typeface="Microsoft Sans Serif"/>
                <a:cs typeface="Microsoft Sans Serif"/>
              </a:rPr>
              <a:t> </a:t>
            </a:r>
            <a:r>
              <a:rPr sz="1800" spc="-10" dirty="0">
                <a:latin typeface="Microsoft Sans Serif"/>
                <a:cs typeface="Microsoft Sans Serif"/>
              </a:rPr>
              <a:t>mediante 	</a:t>
            </a:r>
            <a:r>
              <a:rPr sz="1800" dirty="0">
                <a:latin typeface="Microsoft Sans Serif"/>
                <a:cs typeface="Microsoft Sans Serif"/>
              </a:rPr>
              <a:t>maquinado</a:t>
            </a:r>
            <a:r>
              <a:rPr sz="1800" spc="-35" dirty="0">
                <a:latin typeface="Microsoft Sans Serif"/>
                <a:cs typeface="Microsoft Sans Serif"/>
              </a:rPr>
              <a:t> </a:t>
            </a:r>
            <a:r>
              <a:rPr sz="1800" spc="-10" dirty="0">
                <a:latin typeface="Microsoft Sans Serif"/>
                <a:cs typeface="Microsoft Sans Serif"/>
              </a:rPr>
              <a:t>convencional.</a:t>
            </a:r>
            <a:endParaRPr sz="1800">
              <a:latin typeface="Microsoft Sans Serif"/>
              <a:cs typeface="Microsoft Sans Serif"/>
            </a:endParaRPr>
          </a:p>
          <a:p>
            <a:pPr marL="299085" indent="-286385">
              <a:lnSpc>
                <a:spcPct val="100000"/>
              </a:lnSpc>
              <a:buFont typeface="Wingdings"/>
              <a:buChar char=""/>
              <a:tabLst>
                <a:tab pos="299085" algn="l"/>
              </a:tabLst>
            </a:pPr>
            <a:r>
              <a:rPr sz="1800" dirty="0">
                <a:latin typeface="Microsoft Sans Serif"/>
                <a:cs typeface="Microsoft Sans Serif"/>
              </a:rPr>
              <a:t>Necesidad</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evitar</a:t>
            </a:r>
            <a:r>
              <a:rPr sz="1800" spc="-10" dirty="0">
                <a:latin typeface="Microsoft Sans Serif"/>
                <a:cs typeface="Microsoft Sans Serif"/>
              </a:rPr>
              <a:t> </a:t>
            </a:r>
            <a:r>
              <a:rPr sz="1800" dirty="0">
                <a:latin typeface="Microsoft Sans Serif"/>
                <a:cs typeface="Microsoft Sans Serif"/>
              </a:rPr>
              <a:t>daños</a:t>
            </a:r>
            <a:r>
              <a:rPr sz="1800" spc="-5" dirty="0">
                <a:latin typeface="Microsoft Sans Serif"/>
                <a:cs typeface="Microsoft Sans Serif"/>
              </a:rPr>
              <a:t> </a:t>
            </a:r>
            <a:r>
              <a:rPr sz="1800" dirty="0">
                <a:latin typeface="Microsoft Sans Serif"/>
                <a:cs typeface="Microsoft Sans Serif"/>
              </a:rPr>
              <a:t>externos</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parte,</a:t>
            </a:r>
            <a:r>
              <a:rPr sz="1800" spc="-20" dirty="0">
                <a:latin typeface="Microsoft Sans Serif"/>
                <a:cs typeface="Microsoft Sans Serif"/>
              </a:rPr>
              <a:t> </a:t>
            </a:r>
            <a:r>
              <a:rPr sz="1800" dirty="0">
                <a:latin typeface="Microsoft Sans Serif"/>
                <a:cs typeface="Microsoft Sans Serif"/>
              </a:rPr>
              <a:t>lo</a:t>
            </a:r>
            <a:r>
              <a:rPr sz="1800" spc="-20" dirty="0">
                <a:latin typeface="Microsoft Sans Serif"/>
                <a:cs typeface="Microsoft Sans Serif"/>
              </a:rPr>
              <a:t> </a:t>
            </a:r>
            <a:r>
              <a:rPr sz="1800" dirty="0">
                <a:latin typeface="Microsoft Sans Serif"/>
                <a:cs typeface="Microsoft Sans Serif"/>
              </a:rPr>
              <a:t>cual</a:t>
            </a:r>
            <a:r>
              <a:rPr sz="1800" spc="-20" dirty="0">
                <a:latin typeface="Microsoft Sans Serif"/>
                <a:cs typeface="Microsoft Sans Serif"/>
              </a:rPr>
              <a:t> </a:t>
            </a:r>
            <a:r>
              <a:rPr sz="1800" dirty="0">
                <a:latin typeface="Microsoft Sans Serif"/>
                <a:cs typeface="Microsoft Sans Serif"/>
              </a:rPr>
              <a:t>sucede</a:t>
            </a:r>
            <a:r>
              <a:rPr sz="1800" spc="-15" dirty="0">
                <a:latin typeface="Microsoft Sans Serif"/>
                <a:cs typeface="Microsoft Sans Serif"/>
              </a:rPr>
              <a:t> </a:t>
            </a:r>
            <a:r>
              <a:rPr sz="1800" dirty="0">
                <a:latin typeface="Microsoft Sans Serif"/>
                <a:cs typeface="Microsoft Sans Serif"/>
              </a:rPr>
              <a:t>frecuentemente </a:t>
            </a:r>
            <a:r>
              <a:rPr sz="1800" spc="-25" dirty="0">
                <a:latin typeface="Microsoft Sans Serif"/>
                <a:cs typeface="Microsoft Sans Serif"/>
              </a:rPr>
              <a:t>por</a:t>
            </a:r>
            <a:endParaRPr sz="1800">
              <a:latin typeface="Microsoft Sans Serif"/>
              <a:cs typeface="Microsoft Sans Serif"/>
            </a:endParaRPr>
          </a:p>
          <a:p>
            <a:pPr marL="299085">
              <a:lnSpc>
                <a:spcPct val="100000"/>
              </a:lnSpc>
              <a:spcBef>
                <a:spcPts val="5"/>
              </a:spcBef>
            </a:pP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tensiones</a:t>
            </a:r>
            <a:r>
              <a:rPr sz="1800" spc="10"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surgen</a:t>
            </a:r>
            <a:r>
              <a:rPr sz="1800" spc="-10" dirty="0">
                <a:latin typeface="Microsoft Sans Serif"/>
                <a:cs typeface="Microsoft Sans Serif"/>
              </a:rPr>
              <a:t> </a:t>
            </a:r>
            <a:r>
              <a:rPr sz="1800" dirty="0">
                <a:latin typeface="Microsoft Sans Serif"/>
                <a:cs typeface="Microsoft Sans Serif"/>
              </a:rPr>
              <a:t>por el</a:t>
            </a:r>
            <a:r>
              <a:rPr sz="1800" spc="-25" dirty="0">
                <a:latin typeface="Microsoft Sans Serif"/>
                <a:cs typeface="Microsoft Sans Serif"/>
              </a:rPr>
              <a:t> </a:t>
            </a:r>
            <a:r>
              <a:rPr sz="1800" dirty="0">
                <a:latin typeface="Microsoft Sans Serif"/>
                <a:cs typeface="Microsoft Sans Serif"/>
              </a:rPr>
              <a:t>maquinado</a:t>
            </a:r>
            <a:r>
              <a:rPr sz="1800" spc="-5" dirty="0">
                <a:latin typeface="Microsoft Sans Serif"/>
                <a:cs typeface="Microsoft Sans Serif"/>
              </a:rPr>
              <a:t> </a:t>
            </a:r>
            <a:r>
              <a:rPr sz="1800" spc="-10" dirty="0">
                <a:latin typeface="Microsoft Sans Serif"/>
                <a:cs typeface="Microsoft Sans Serif"/>
              </a:rPr>
              <a:t>convencional.</a:t>
            </a:r>
            <a:endParaRPr sz="1800">
              <a:latin typeface="Microsoft Sans Serif"/>
              <a:cs typeface="Microsoft Sans Serif"/>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9265" y="179019"/>
            <a:ext cx="8886190" cy="6062345"/>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procesos</a:t>
            </a:r>
            <a:r>
              <a:rPr sz="1800" spc="-15" dirty="0">
                <a:latin typeface="Microsoft Sans Serif"/>
                <a:cs typeface="Microsoft Sans Serif"/>
              </a:rPr>
              <a:t> </a:t>
            </a:r>
            <a:r>
              <a:rPr sz="1800" dirty="0">
                <a:latin typeface="Microsoft Sans Serif"/>
                <a:cs typeface="Microsoft Sans Serif"/>
              </a:rPr>
              <a:t>no</a:t>
            </a:r>
            <a:r>
              <a:rPr sz="1800" spc="-20" dirty="0">
                <a:latin typeface="Microsoft Sans Serif"/>
                <a:cs typeface="Microsoft Sans Serif"/>
              </a:rPr>
              <a:t> </a:t>
            </a:r>
            <a:r>
              <a:rPr sz="1800" dirty="0">
                <a:latin typeface="Microsoft Sans Serif"/>
                <a:cs typeface="Microsoft Sans Serif"/>
              </a:rPr>
              <a:t>tradicionales</a:t>
            </a:r>
            <a:r>
              <a:rPr sz="1800" spc="-5" dirty="0">
                <a:latin typeface="Microsoft Sans Serif"/>
                <a:cs typeface="Microsoft Sans Serif"/>
              </a:rPr>
              <a:t> </a:t>
            </a:r>
            <a:r>
              <a:rPr sz="1800" dirty="0">
                <a:latin typeface="Microsoft Sans Serif"/>
                <a:cs typeface="Microsoft Sans Serif"/>
              </a:rPr>
              <a:t>se</a:t>
            </a:r>
            <a:r>
              <a:rPr sz="1800" spc="-35" dirty="0">
                <a:latin typeface="Microsoft Sans Serif"/>
                <a:cs typeface="Microsoft Sans Serif"/>
              </a:rPr>
              <a:t> </a:t>
            </a:r>
            <a:r>
              <a:rPr sz="1800" dirty="0">
                <a:latin typeface="Microsoft Sans Serif"/>
                <a:cs typeface="Microsoft Sans Serif"/>
              </a:rPr>
              <a:t>clasifican</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acuerdo</a:t>
            </a:r>
            <a:r>
              <a:rPr sz="1800" spc="-20" dirty="0">
                <a:latin typeface="Microsoft Sans Serif"/>
                <a:cs typeface="Microsoft Sans Serif"/>
              </a:rPr>
              <a:t> </a:t>
            </a:r>
            <a:r>
              <a:rPr sz="1800" dirty="0">
                <a:latin typeface="Microsoft Sans Serif"/>
                <a:cs typeface="Microsoft Sans Serif"/>
              </a:rPr>
              <a:t>con</a:t>
            </a:r>
            <a:r>
              <a:rPr sz="1800" spc="-3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forma</a:t>
            </a:r>
            <a:r>
              <a:rPr sz="1800" spc="-35" dirty="0">
                <a:latin typeface="Microsoft Sans Serif"/>
                <a:cs typeface="Microsoft Sans Serif"/>
              </a:rPr>
              <a:t> </a:t>
            </a:r>
            <a:r>
              <a:rPr sz="1800" dirty="0">
                <a:latin typeface="Microsoft Sans Serif"/>
                <a:cs typeface="Microsoft Sans Serif"/>
              </a:rPr>
              <a:t>principal</a:t>
            </a:r>
            <a:r>
              <a:rPr sz="1800" spc="-10" dirty="0">
                <a:latin typeface="Microsoft Sans Serif"/>
                <a:cs typeface="Microsoft Sans Serif"/>
              </a:rPr>
              <a:t> </a:t>
            </a:r>
            <a:r>
              <a:rPr sz="1800" spc="-25" dirty="0">
                <a:latin typeface="Microsoft Sans Serif"/>
                <a:cs typeface="Microsoft Sans Serif"/>
              </a:rPr>
              <a:t>de</a:t>
            </a:r>
            <a:endParaRPr sz="1800">
              <a:latin typeface="Microsoft Sans Serif"/>
              <a:cs typeface="Microsoft Sans Serif"/>
            </a:endParaRPr>
          </a:p>
          <a:p>
            <a:pPr marL="12700">
              <a:lnSpc>
                <a:spcPct val="100000"/>
              </a:lnSpc>
              <a:spcBef>
                <a:spcPts val="5"/>
              </a:spcBef>
            </a:pPr>
            <a:r>
              <a:rPr sz="1800" dirty="0">
                <a:latin typeface="Microsoft Sans Serif"/>
                <a:cs typeface="Microsoft Sans Serif"/>
              </a:rPr>
              <a:t>energía</a:t>
            </a:r>
            <a:r>
              <a:rPr sz="1800" spc="20" dirty="0">
                <a:latin typeface="Microsoft Sans Serif"/>
                <a:cs typeface="Microsoft Sans Serif"/>
              </a:rPr>
              <a:t> </a:t>
            </a:r>
            <a:r>
              <a:rPr sz="1800" dirty="0">
                <a:latin typeface="Microsoft Sans Serif"/>
                <a:cs typeface="Microsoft Sans Serif"/>
              </a:rPr>
              <a:t>que</a:t>
            </a:r>
            <a:r>
              <a:rPr sz="1800" spc="25" dirty="0">
                <a:latin typeface="Microsoft Sans Serif"/>
                <a:cs typeface="Microsoft Sans Serif"/>
              </a:rPr>
              <a:t> </a:t>
            </a:r>
            <a:r>
              <a:rPr sz="1800" dirty="0">
                <a:latin typeface="Microsoft Sans Serif"/>
                <a:cs typeface="Microsoft Sans Serif"/>
              </a:rPr>
              <a:t>usan</a:t>
            </a:r>
            <a:r>
              <a:rPr sz="1800" spc="10"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remover</a:t>
            </a:r>
            <a:r>
              <a:rPr sz="1800" spc="20" dirty="0">
                <a:latin typeface="Microsoft Sans Serif"/>
                <a:cs typeface="Microsoft Sans Serif"/>
              </a:rPr>
              <a:t> </a:t>
            </a:r>
            <a:r>
              <a:rPr sz="1800" spc="-10" dirty="0">
                <a:latin typeface="Microsoft Sans Serif"/>
                <a:cs typeface="Microsoft Sans Serif"/>
              </a:rPr>
              <a:t>materiales.</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nSpc>
                <a:spcPct val="100000"/>
              </a:lnSpc>
            </a:pP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esta </a:t>
            </a:r>
            <a:r>
              <a:rPr sz="1800" spc="-10" dirty="0">
                <a:latin typeface="Microsoft Sans Serif"/>
                <a:cs typeface="Microsoft Sans Serif"/>
              </a:rPr>
              <a:t>clasificación</a:t>
            </a:r>
            <a:r>
              <a:rPr sz="1800" spc="20" dirty="0">
                <a:latin typeface="Microsoft Sans Serif"/>
                <a:cs typeface="Microsoft Sans Serif"/>
              </a:rPr>
              <a:t> </a:t>
            </a:r>
            <a:r>
              <a:rPr sz="1800" dirty="0">
                <a:latin typeface="Microsoft Sans Serif"/>
                <a:cs typeface="Microsoft Sans Serif"/>
              </a:rPr>
              <a:t>hay cuatro</a:t>
            </a:r>
            <a:r>
              <a:rPr sz="1800" spc="10" dirty="0">
                <a:latin typeface="Microsoft Sans Serif"/>
                <a:cs typeface="Microsoft Sans Serif"/>
              </a:rPr>
              <a:t> </a:t>
            </a:r>
            <a:r>
              <a:rPr sz="1800" spc="-10" dirty="0">
                <a:latin typeface="Microsoft Sans Serif"/>
                <a:cs typeface="Microsoft Sans Serif"/>
              </a:rPr>
              <a:t>tipos:</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66040" indent="328930">
              <a:lnSpc>
                <a:spcPct val="100000"/>
              </a:lnSpc>
              <a:spcBef>
                <a:spcPts val="5"/>
              </a:spcBef>
              <a:buAutoNum type="arabicParenR"/>
              <a:tabLst>
                <a:tab pos="341630" algn="l"/>
              </a:tabLst>
            </a:pPr>
            <a:r>
              <a:rPr sz="1800" dirty="0">
                <a:latin typeface="Microsoft Sans Serif"/>
                <a:cs typeface="Microsoft Sans Serif"/>
              </a:rPr>
              <a:t>Mecánicos.</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estos</a:t>
            </a:r>
            <a:r>
              <a:rPr sz="1800" spc="-15" dirty="0">
                <a:latin typeface="Microsoft Sans Serif"/>
                <a:cs typeface="Microsoft Sans Serif"/>
              </a:rPr>
              <a:t> </a:t>
            </a:r>
            <a:r>
              <a:rPr sz="1800" dirty="0">
                <a:latin typeface="Microsoft Sans Serif"/>
                <a:cs typeface="Microsoft Sans Serif"/>
              </a:rPr>
              <a:t>procesos no</a:t>
            </a:r>
            <a:r>
              <a:rPr sz="1800" spc="-20" dirty="0">
                <a:latin typeface="Microsoft Sans Serif"/>
                <a:cs typeface="Microsoft Sans Serif"/>
              </a:rPr>
              <a:t> </a:t>
            </a:r>
            <a:r>
              <a:rPr sz="1800" dirty="0">
                <a:latin typeface="Microsoft Sans Serif"/>
                <a:cs typeface="Microsoft Sans Serif"/>
              </a:rPr>
              <a:t>tradicionales</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a:t>
            </a:r>
            <a:r>
              <a:rPr sz="1800" spc="-15" dirty="0">
                <a:latin typeface="Microsoft Sans Serif"/>
                <a:cs typeface="Microsoft Sans Serif"/>
              </a:rPr>
              <a:t> </a:t>
            </a:r>
            <a:r>
              <a:rPr sz="1800" dirty="0">
                <a:latin typeface="Microsoft Sans Serif"/>
                <a:cs typeface="Microsoft Sans Serif"/>
              </a:rPr>
              <a:t>energía</a:t>
            </a:r>
            <a:r>
              <a:rPr sz="1800" spc="-10" dirty="0">
                <a:latin typeface="Microsoft Sans Serif"/>
                <a:cs typeface="Microsoft Sans Serif"/>
              </a:rPr>
              <a:t> </a:t>
            </a:r>
            <a:r>
              <a:rPr sz="1800" dirty="0">
                <a:latin typeface="Microsoft Sans Serif"/>
                <a:cs typeface="Microsoft Sans Serif"/>
              </a:rPr>
              <a:t>mecánica</a:t>
            </a:r>
            <a:r>
              <a:rPr sz="1800" spc="-1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spc="-10" dirty="0">
                <a:latin typeface="Microsoft Sans Serif"/>
                <a:cs typeface="Microsoft Sans Serif"/>
              </a:rPr>
              <a:t>alguna </a:t>
            </a:r>
            <a:r>
              <a:rPr sz="1800" dirty="0">
                <a:latin typeface="Microsoft Sans Serif"/>
                <a:cs typeface="Microsoft Sans Serif"/>
              </a:rPr>
              <a:t>forma</a:t>
            </a:r>
            <a:r>
              <a:rPr sz="1800" spc="-20" dirty="0">
                <a:latin typeface="Microsoft Sans Serif"/>
                <a:cs typeface="Microsoft Sans Serif"/>
              </a:rPr>
              <a:t> </a:t>
            </a:r>
            <a:r>
              <a:rPr sz="1800" dirty="0">
                <a:latin typeface="Microsoft Sans Serif"/>
                <a:cs typeface="Microsoft Sans Serif"/>
              </a:rPr>
              <a:t>diferente</a:t>
            </a:r>
            <a:r>
              <a:rPr sz="1800" spc="-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acción</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convencional.</a:t>
            </a:r>
            <a:r>
              <a:rPr sz="1800" spc="2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forma</a:t>
            </a:r>
            <a:r>
              <a:rPr sz="1800" spc="-25" dirty="0">
                <a:latin typeface="Microsoft Sans Serif"/>
                <a:cs typeface="Microsoft Sans Serif"/>
              </a:rPr>
              <a:t> </a:t>
            </a:r>
            <a:r>
              <a:rPr sz="1800" spc="-10" dirty="0">
                <a:latin typeface="Microsoft Sans Serif"/>
                <a:cs typeface="Microsoft Sans Serif"/>
              </a:rPr>
              <a:t>común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acción</a:t>
            </a:r>
            <a:r>
              <a:rPr sz="1800" spc="-5" dirty="0">
                <a:latin typeface="Microsoft Sans Serif"/>
                <a:cs typeface="Microsoft Sans Serif"/>
              </a:rPr>
              <a:t> </a:t>
            </a:r>
            <a:r>
              <a:rPr sz="1800" dirty="0">
                <a:latin typeface="Microsoft Sans Serif"/>
                <a:cs typeface="Microsoft Sans Serif"/>
              </a:rPr>
              <a:t>mecánica</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procesos</a:t>
            </a:r>
            <a:r>
              <a:rPr sz="1800" spc="-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mediante</a:t>
            </a:r>
            <a:r>
              <a:rPr sz="1800" spc="-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corriente</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alta </a:t>
            </a:r>
            <a:r>
              <a:rPr sz="1800" dirty="0">
                <a:latin typeface="Microsoft Sans Serif"/>
                <a:cs typeface="Microsoft Sans Serif"/>
              </a:rPr>
              <a:t>velocidad</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abrasivos</a:t>
            </a:r>
            <a:r>
              <a:rPr sz="1800" spc="-5" dirty="0">
                <a:latin typeface="Microsoft Sans Serif"/>
                <a:cs typeface="Microsoft Sans Serif"/>
              </a:rPr>
              <a:t> </a:t>
            </a:r>
            <a:r>
              <a:rPr sz="1800" dirty="0">
                <a:latin typeface="Microsoft Sans Serif"/>
                <a:cs typeface="Microsoft Sans Serif"/>
              </a:rPr>
              <a:t>o</a:t>
            </a:r>
            <a:r>
              <a:rPr sz="1800" spc="-20" dirty="0">
                <a:latin typeface="Microsoft Sans Serif"/>
                <a:cs typeface="Microsoft Sans Serif"/>
              </a:rPr>
              <a:t> </a:t>
            </a:r>
            <a:r>
              <a:rPr sz="1800" dirty="0">
                <a:latin typeface="Microsoft Sans Serif"/>
                <a:cs typeface="Microsoft Sans Serif"/>
              </a:rPr>
              <a:t>fluidos</a:t>
            </a:r>
            <a:r>
              <a:rPr sz="1800" spc="-10" dirty="0">
                <a:latin typeface="Microsoft Sans Serif"/>
                <a:cs typeface="Microsoft Sans Serif"/>
              </a:rPr>
              <a:t> </a:t>
            </a:r>
            <a:r>
              <a:rPr sz="1800" dirty="0">
                <a:latin typeface="Microsoft Sans Serif"/>
                <a:cs typeface="Microsoft Sans Serif"/>
              </a:rPr>
              <a:t>(o</a:t>
            </a:r>
            <a:r>
              <a:rPr sz="1800" spc="-20" dirty="0">
                <a:latin typeface="Microsoft Sans Serif"/>
                <a:cs typeface="Microsoft Sans Serif"/>
              </a:rPr>
              <a:t> </a:t>
            </a:r>
            <a:r>
              <a:rPr sz="1800" spc="-10" dirty="0">
                <a:latin typeface="Microsoft Sans Serif"/>
                <a:cs typeface="Microsoft Sans Serif"/>
              </a:rPr>
              <a:t>ambos).</a:t>
            </a:r>
            <a:endParaRPr sz="1800">
              <a:latin typeface="Microsoft Sans Serif"/>
              <a:cs typeface="Microsoft Sans Serif"/>
            </a:endParaRPr>
          </a:p>
          <a:p>
            <a:pPr>
              <a:lnSpc>
                <a:spcPct val="100000"/>
              </a:lnSpc>
              <a:spcBef>
                <a:spcPts val="125"/>
              </a:spcBef>
              <a:buFont typeface="Microsoft Sans Serif"/>
              <a:buAutoNum type="arabicParenR"/>
            </a:pPr>
            <a:endParaRPr sz="1800">
              <a:latin typeface="Microsoft Sans Serif"/>
              <a:cs typeface="Microsoft Sans Serif"/>
            </a:endParaRPr>
          </a:p>
          <a:p>
            <a:pPr marL="341630" indent="-328930">
              <a:lnSpc>
                <a:spcPct val="100000"/>
              </a:lnSpc>
              <a:buAutoNum type="arabicParenR"/>
              <a:tabLst>
                <a:tab pos="341630" algn="l"/>
              </a:tabLst>
            </a:pPr>
            <a:r>
              <a:rPr sz="1800" dirty="0">
                <a:latin typeface="Microsoft Sans Serif"/>
                <a:cs typeface="Microsoft Sans Serif"/>
              </a:rPr>
              <a:t>Eléctricos.</a:t>
            </a:r>
            <a:r>
              <a:rPr sz="1800" spc="-30" dirty="0">
                <a:latin typeface="Microsoft Sans Serif"/>
                <a:cs typeface="Microsoft Sans Serif"/>
              </a:rPr>
              <a:t> </a:t>
            </a:r>
            <a:r>
              <a:rPr sz="1800" dirty="0">
                <a:latin typeface="Microsoft Sans Serif"/>
                <a:cs typeface="Microsoft Sans Serif"/>
              </a:rPr>
              <a:t>Estos</a:t>
            </a:r>
            <a:r>
              <a:rPr sz="1800" spc="-30" dirty="0">
                <a:latin typeface="Microsoft Sans Serif"/>
                <a:cs typeface="Microsoft Sans Serif"/>
              </a:rPr>
              <a:t> </a:t>
            </a:r>
            <a:r>
              <a:rPr sz="1800" dirty="0">
                <a:latin typeface="Microsoft Sans Serif"/>
                <a:cs typeface="Microsoft Sans Serif"/>
              </a:rPr>
              <a:t>procesos</a:t>
            </a:r>
            <a:r>
              <a:rPr sz="1800" spc="-15" dirty="0">
                <a:latin typeface="Microsoft Sans Serif"/>
                <a:cs typeface="Microsoft Sans Serif"/>
              </a:rPr>
              <a:t> </a:t>
            </a:r>
            <a:r>
              <a:rPr sz="1800" dirty="0">
                <a:latin typeface="Microsoft Sans Serif"/>
                <a:cs typeface="Microsoft Sans Serif"/>
              </a:rPr>
              <a:t>no</a:t>
            </a:r>
            <a:r>
              <a:rPr sz="1800" spc="-30" dirty="0">
                <a:latin typeface="Microsoft Sans Serif"/>
                <a:cs typeface="Microsoft Sans Serif"/>
              </a:rPr>
              <a:t> </a:t>
            </a:r>
            <a:r>
              <a:rPr sz="1800" dirty="0">
                <a:latin typeface="Microsoft Sans Serif"/>
                <a:cs typeface="Microsoft Sans Serif"/>
              </a:rPr>
              <a:t>tradicionales</a:t>
            </a:r>
            <a:r>
              <a:rPr sz="1800" spc="-5" dirty="0">
                <a:latin typeface="Microsoft Sans Serif"/>
                <a:cs typeface="Microsoft Sans Serif"/>
              </a:rPr>
              <a:t> </a:t>
            </a:r>
            <a:r>
              <a:rPr sz="1800" dirty="0">
                <a:latin typeface="Microsoft Sans Serif"/>
                <a:cs typeface="Microsoft Sans Serif"/>
              </a:rPr>
              <a:t>usan</a:t>
            </a:r>
            <a:r>
              <a:rPr sz="1800" spc="-25" dirty="0">
                <a:latin typeface="Microsoft Sans Serif"/>
                <a:cs typeface="Microsoft Sans Serif"/>
              </a:rPr>
              <a:t> </a:t>
            </a:r>
            <a:r>
              <a:rPr sz="1800" dirty="0">
                <a:latin typeface="Microsoft Sans Serif"/>
                <a:cs typeface="Microsoft Sans Serif"/>
              </a:rPr>
              <a:t>energía</a:t>
            </a:r>
            <a:r>
              <a:rPr sz="1800" spc="-20" dirty="0">
                <a:latin typeface="Microsoft Sans Serif"/>
                <a:cs typeface="Microsoft Sans Serif"/>
              </a:rPr>
              <a:t> </a:t>
            </a:r>
            <a:r>
              <a:rPr sz="1800" dirty="0">
                <a:latin typeface="Microsoft Sans Serif"/>
                <a:cs typeface="Microsoft Sans Serif"/>
              </a:rPr>
              <a:t>electroquímica</a:t>
            </a:r>
            <a:r>
              <a:rPr sz="1800" spc="-10" dirty="0">
                <a:latin typeface="Microsoft Sans Serif"/>
                <a:cs typeface="Microsoft Sans Serif"/>
              </a:rPr>
              <a:t> </a:t>
            </a:r>
            <a:r>
              <a:rPr sz="1800" spc="-20" dirty="0">
                <a:latin typeface="Microsoft Sans Serif"/>
                <a:cs typeface="Microsoft Sans Serif"/>
              </a:rPr>
              <a:t>para</a:t>
            </a:r>
            <a:endParaRPr sz="1800">
              <a:latin typeface="Microsoft Sans Serif"/>
              <a:cs typeface="Microsoft Sans Serif"/>
            </a:endParaRPr>
          </a:p>
          <a:p>
            <a:pPr marL="12700">
              <a:lnSpc>
                <a:spcPct val="100000"/>
              </a:lnSpc>
            </a:pPr>
            <a:r>
              <a:rPr sz="1800" dirty="0">
                <a:latin typeface="Microsoft Sans Serif"/>
                <a:cs typeface="Microsoft Sans Serif"/>
              </a:rPr>
              <a:t>remover</a:t>
            </a:r>
            <a:r>
              <a:rPr sz="1800" spc="-5" dirty="0">
                <a:latin typeface="Microsoft Sans Serif"/>
                <a:cs typeface="Microsoft Sans Serif"/>
              </a:rPr>
              <a:t> </a:t>
            </a:r>
            <a:r>
              <a:rPr sz="1800" dirty="0">
                <a:latin typeface="Microsoft Sans Serif"/>
                <a:cs typeface="Microsoft Sans Serif"/>
              </a:rPr>
              <a:t>material;</a:t>
            </a:r>
            <a:r>
              <a:rPr sz="1800" spc="-1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mecanismo es</a:t>
            </a:r>
            <a:r>
              <a:rPr sz="1800" spc="-15" dirty="0">
                <a:latin typeface="Microsoft Sans Serif"/>
                <a:cs typeface="Microsoft Sans Serif"/>
              </a:rPr>
              <a:t> </a:t>
            </a:r>
            <a:r>
              <a:rPr sz="1800" dirty="0">
                <a:latin typeface="Microsoft Sans Serif"/>
                <a:cs typeface="Microsoft Sans Serif"/>
              </a:rPr>
              <a:t>lo</a:t>
            </a:r>
            <a:r>
              <a:rPr sz="1800" spc="-20" dirty="0">
                <a:latin typeface="Microsoft Sans Serif"/>
                <a:cs typeface="Microsoft Sans Serif"/>
              </a:rPr>
              <a:t> </a:t>
            </a:r>
            <a:r>
              <a:rPr sz="1800" dirty="0">
                <a:latin typeface="Microsoft Sans Serif"/>
                <a:cs typeface="Microsoft Sans Serif"/>
              </a:rPr>
              <a:t>opuesto a</a:t>
            </a:r>
            <a:r>
              <a:rPr sz="1800" spc="-1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electro</a:t>
            </a:r>
            <a:r>
              <a:rPr sz="1800" spc="-15" dirty="0">
                <a:latin typeface="Microsoft Sans Serif"/>
                <a:cs typeface="Microsoft Sans Serif"/>
              </a:rPr>
              <a:t> </a:t>
            </a:r>
            <a:r>
              <a:rPr sz="1800" spc="-10" dirty="0">
                <a:latin typeface="Microsoft Sans Serif"/>
                <a:cs typeface="Microsoft Sans Serif"/>
              </a:rPr>
              <a:t>deposición.</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29845" indent="325120">
              <a:lnSpc>
                <a:spcPct val="100000"/>
              </a:lnSpc>
              <a:buAutoNum type="arabicParenR" startAt="3"/>
              <a:tabLst>
                <a:tab pos="337820" algn="l"/>
                <a:tab pos="1268730" algn="l"/>
              </a:tabLst>
            </a:pPr>
            <a:r>
              <a:rPr sz="1800" dirty="0">
                <a:latin typeface="Microsoft Sans Serif"/>
                <a:cs typeface="Microsoft Sans Serif"/>
              </a:rPr>
              <a:t>Térmicos.</a:t>
            </a:r>
            <a:r>
              <a:rPr sz="1800" spc="-15" dirty="0">
                <a:latin typeface="Microsoft Sans Serif"/>
                <a:cs typeface="Microsoft Sans Serif"/>
              </a:rPr>
              <a:t> </a:t>
            </a:r>
            <a:r>
              <a:rPr sz="1800" dirty="0">
                <a:latin typeface="Microsoft Sans Serif"/>
                <a:cs typeface="Microsoft Sans Serif"/>
              </a:rPr>
              <a:t>Estos procesos</a:t>
            </a:r>
            <a:r>
              <a:rPr sz="1800" spc="10" dirty="0">
                <a:latin typeface="Microsoft Sans Serif"/>
                <a:cs typeface="Microsoft Sans Serif"/>
              </a:rPr>
              <a:t> </a:t>
            </a:r>
            <a:r>
              <a:rPr sz="1800" dirty="0">
                <a:latin typeface="Microsoft Sans Serif"/>
                <a:cs typeface="Microsoft Sans Serif"/>
              </a:rPr>
              <a:t>usan energía</a:t>
            </a:r>
            <a:r>
              <a:rPr sz="1800" spc="5" dirty="0">
                <a:latin typeface="Microsoft Sans Serif"/>
                <a:cs typeface="Microsoft Sans Serif"/>
              </a:rPr>
              <a:t> </a:t>
            </a:r>
            <a:r>
              <a:rPr sz="1800" dirty="0">
                <a:latin typeface="Microsoft Sans Serif"/>
                <a:cs typeface="Microsoft Sans Serif"/>
              </a:rPr>
              <a:t>térmica</a:t>
            </a:r>
            <a:r>
              <a:rPr sz="1800" spc="5" dirty="0">
                <a:latin typeface="Microsoft Sans Serif"/>
                <a:cs typeface="Microsoft Sans Serif"/>
              </a:rPr>
              <a:t> </a:t>
            </a:r>
            <a:r>
              <a:rPr sz="1800" dirty="0">
                <a:latin typeface="Microsoft Sans Serif"/>
                <a:cs typeface="Microsoft Sans Serif"/>
              </a:rPr>
              <a:t>para cortar</a:t>
            </a:r>
            <a:r>
              <a:rPr sz="1800" spc="-5" dirty="0">
                <a:latin typeface="Microsoft Sans Serif"/>
                <a:cs typeface="Microsoft Sans Serif"/>
              </a:rPr>
              <a:t> </a:t>
            </a:r>
            <a:r>
              <a:rPr sz="1800" dirty="0">
                <a:latin typeface="Microsoft Sans Serif"/>
                <a:cs typeface="Microsoft Sans Serif"/>
              </a:rPr>
              <a:t>o dar</a:t>
            </a:r>
            <a:r>
              <a:rPr sz="1800" spc="10" dirty="0">
                <a:latin typeface="Microsoft Sans Serif"/>
                <a:cs typeface="Microsoft Sans Serif"/>
              </a:rPr>
              <a:t> </a:t>
            </a:r>
            <a:r>
              <a:rPr sz="1800" dirty="0">
                <a:latin typeface="Microsoft Sans Serif"/>
                <a:cs typeface="Microsoft Sans Serif"/>
              </a:rPr>
              <a:t>forma a</a:t>
            </a:r>
            <a:r>
              <a:rPr sz="1800" spc="-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spc="-10" dirty="0">
                <a:latin typeface="Microsoft Sans Serif"/>
                <a:cs typeface="Microsoft Sans Serif"/>
              </a:rPr>
              <a:t>parte </a:t>
            </a:r>
            <a:r>
              <a:rPr sz="1800" dirty="0">
                <a:latin typeface="Microsoft Sans Serif"/>
                <a:cs typeface="Microsoft Sans Serif"/>
              </a:rPr>
              <a:t>del</a:t>
            </a:r>
            <a:r>
              <a:rPr sz="1800" spc="-5" dirty="0">
                <a:latin typeface="Microsoft Sans Serif"/>
                <a:cs typeface="Microsoft Sans Serif"/>
              </a:rPr>
              <a:t> </a:t>
            </a:r>
            <a:r>
              <a:rPr sz="1800" spc="-10" dirty="0">
                <a:latin typeface="Microsoft Sans Serif"/>
                <a:cs typeface="Microsoft Sans Serif"/>
              </a:rPr>
              <a:t>trabajo.</a:t>
            </a:r>
            <a:r>
              <a:rPr sz="1800" dirty="0">
                <a:latin typeface="Microsoft Sans Serif"/>
                <a:cs typeface="Microsoft Sans Serif"/>
              </a:rPr>
              <a:t>	En</a:t>
            </a:r>
            <a:r>
              <a:rPr sz="1800" spc="-10" dirty="0">
                <a:latin typeface="Microsoft Sans Serif"/>
                <a:cs typeface="Microsoft Sans Serif"/>
              </a:rPr>
              <a:t> </a:t>
            </a:r>
            <a:r>
              <a:rPr sz="1800" dirty="0">
                <a:latin typeface="Microsoft Sans Serif"/>
                <a:cs typeface="Microsoft Sans Serif"/>
              </a:rPr>
              <a:t>general</a:t>
            </a:r>
            <a:r>
              <a:rPr sz="1800" spc="1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aplica energía térmica</a:t>
            </a:r>
            <a:r>
              <a:rPr sz="1800" spc="-10"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una parte</a:t>
            </a:r>
            <a:r>
              <a:rPr sz="1800" spc="-5" dirty="0">
                <a:latin typeface="Microsoft Sans Serif"/>
                <a:cs typeface="Microsoft Sans Serif"/>
              </a:rPr>
              <a:t> </a:t>
            </a:r>
            <a:r>
              <a:rPr sz="1800" dirty="0">
                <a:latin typeface="Microsoft Sans Serif"/>
                <a:cs typeface="Microsoft Sans Serif"/>
              </a:rPr>
              <a:t>muy</a:t>
            </a:r>
            <a:r>
              <a:rPr sz="1800" spc="-5" dirty="0">
                <a:latin typeface="Microsoft Sans Serif"/>
                <a:cs typeface="Microsoft Sans Serif"/>
              </a:rPr>
              <a:t> </a:t>
            </a:r>
            <a:r>
              <a:rPr sz="1800" dirty="0">
                <a:latin typeface="Microsoft Sans Serif"/>
                <a:cs typeface="Microsoft Sans Serif"/>
              </a:rPr>
              <a:t>pequeña</a:t>
            </a:r>
            <a:r>
              <a:rPr sz="1800" spc="10" dirty="0">
                <a:latin typeface="Microsoft Sans Serif"/>
                <a:cs typeface="Microsoft Sans Serif"/>
              </a:rPr>
              <a:t> </a:t>
            </a:r>
            <a:r>
              <a:rPr sz="1800" dirty="0">
                <a:latin typeface="Microsoft Sans Serif"/>
                <a:cs typeface="Microsoft Sans Serif"/>
              </a:rPr>
              <a:t>de </a:t>
            </a:r>
            <a:r>
              <a:rPr sz="1800" spc="-25" dirty="0">
                <a:latin typeface="Microsoft Sans Serif"/>
                <a:cs typeface="Microsoft Sans Serif"/>
              </a:rPr>
              <a:t>la </a:t>
            </a:r>
            <a:r>
              <a:rPr sz="1800" dirty="0">
                <a:latin typeface="Microsoft Sans Serif"/>
                <a:cs typeface="Microsoft Sans Serif"/>
              </a:rPr>
              <a:t>superficie</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provocando</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esa</a:t>
            </a:r>
            <a:r>
              <a:rPr sz="1800" spc="-20" dirty="0">
                <a:latin typeface="Microsoft Sans Serif"/>
                <a:cs typeface="Microsoft Sans Serif"/>
              </a:rPr>
              <a:t> </a:t>
            </a:r>
            <a:r>
              <a:rPr sz="1800" dirty="0">
                <a:latin typeface="Microsoft Sans Serif"/>
                <a:cs typeface="Microsoft Sans Serif"/>
              </a:rPr>
              <a:t>parte se</a:t>
            </a:r>
            <a:r>
              <a:rPr sz="1800" spc="-10" dirty="0">
                <a:latin typeface="Microsoft Sans Serif"/>
                <a:cs typeface="Microsoft Sans Serif"/>
              </a:rPr>
              <a:t> </a:t>
            </a:r>
            <a:r>
              <a:rPr sz="1800" dirty="0">
                <a:latin typeface="Microsoft Sans Serif"/>
                <a:cs typeface="Microsoft Sans Serif"/>
              </a:rPr>
              <a:t>remueva por</a:t>
            </a:r>
            <a:r>
              <a:rPr sz="1800" spc="-10" dirty="0">
                <a:latin typeface="Microsoft Sans Serif"/>
                <a:cs typeface="Microsoft Sans Serif"/>
              </a:rPr>
              <a:t> </a:t>
            </a:r>
            <a:r>
              <a:rPr sz="1800" dirty="0">
                <a:latin typeface="Microsoft Sans Serif"/>
                <a:cs typeface="Microsoft Sans Serif"/>
              </a:rPr>
              <a:t>fusión</a:t>
            </a:r>
            <a:r>
              <a:rPr sz="1800" spc="-10" dirty="0">
                <a:latin typeface="Microsoft Sans Serif"/>
                <a:cs typeface="Microsoft Sans Serif"/>
              </a:rPr>
              <a:t> </a:t>
            </a:r>
            <a:r>
              <a:rPr sz="1800" dirty="0">
                <a:latin typeface="Microsoft Sans Serif"/>
                <a:cs typeface="Microsoft Sans Serif"/>
              </a:rPr>
              <a:t>o</a:t>
            </a:r>
            <a:r>
              <a:rPr sz="1800" spc="-10" dirty="0">
                <a:latin typeface="Microsoft Sans Serif"/>
                <a:cs typeface="Microsoft Sans Serif"/>
              </a:rPr>
              <a:t> vaporización </a:t>
            </a:r>
            <a:r>
              <a:rPr sz="1800" dirty="0">
                <a:latin typeface="Microsoft Sans Serif"/>
                <a:cs typeface="Microsoft Sans Serif"/>
              </a:rPr>
              <a:t>del material.</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energía térmica</a:t>
            </a:r>
            <a:r>
              <a:rPr sz="1800" spc="-1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genera mediante</a:t>
            </a:r>
            <a:r>
              <a:rPr sz="1800" spc="1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conversión</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energía </a:t>
            </a:r>
            <a:r>
              <a:rPr sz="1800" spc="-10" dirty="0">
                <a:latin typeface="Microsoft Sans Serif"/>
                <a:cs typeface="Microsoft Sans Serif"/>
              </a:rPr>
              <a:t>eléctrica.</a:t>
            </a:r>
            <a:endParaRPr sz="1800">
              <a:latin typeface="Microsoft Sans Serif"/>
              <a:cs typeface="Microsoft Sans Serif"/>
            </a:endParaRPr>
          </a:p>
          <a:p>
            <a:pPr>
              <a:lnSpc>
                <a:spcPct val="100000"/>
              </a:lnSpc>
              <a:spcBef>
                <a:spcPts val="125"/>
              </a:spcBef>
              <a:buFont typeface="Microsoft Sans Serif"/>
              <a:buAutoNum type="arabicParenR" startAt="3"/>
            </a:pPr>
            <a:endParaRPr sz="1800">
              <a:latin typeface="Microsoft Sans Serif"/>
              <a:cs typeface="Microsoft Sans Serif"/>
            </a:endParaRPr>
          </a:p>
          <a:p>
            <a:pPr marL="12700" marR="5080" indent="329565">
              <a:lnSpc>
                <a:spcPct val="100000"/>
              </a:lnSpc>
              <a:buAutoNum type="arabicParenR" startAt="3"/>
              <a:tabLst>
                <a:tab pos="342265" algn="l"/>
                <a:tab pos="1497965" algn="l"/>
              </a:tabLst>
            </a:pPr>
            <a:r>
              <a:rPr sz="1800" spc="-10" dirty="0">
                <a:latin typeface="Microsoft Sans Serif"/>
                <a:cs typeface="Microsoft Sans Serif"/>
              </a:rPr>
              <a:t>Químicos.</a:t>
            </a:r>
            <a:r>
              <a:rPr sz="1800" dirty="0">
                <a:latin typeface="Microsoft Sans Serif"/>
                <a:cs typeface="Microsoft Sans Serif"/>
              </a:rPr>
              <a:t>	La</a:t>
            </a:r>
            <a:r>
              <a:rPr sz="1800" spc="-15" dirty="0">
                <a:latin typeface="Microsoft Sans Serif"/>
                <a:cs typeface="Microsoft Sans Serif"/>
              </a:rPr>
              <a:t> </a:t>
            </a:r>
            <a:r>
              <a:rPr sz="1800" dirty="0">
                <a:latin typeface="Microsoft Sans Serif"/>
                <a:cs typeface="Microsoft Sans Serif"/>
              </a:rPr>
              <a:t>mayoría</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materiales</a:t>
            </a:r>
            <a:r>
              <a:rPr sz="1800" spc="1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particular</a:t>
            </a:r>
            <a:r>
              <a:rPr sz="1800" spc="-5" dirty="0">
                <a:latin typeface="Microsoft Sans Serif"/>
                <a:cs typeface="Microsoft Sans Serif"/>
              </a:rPr>
              <a:t> </a:t>
            </a:r>
            <a:r>
              <a:rPr sz="1800" dirty="0">
                <a:latin typeface="Microsoft Sans Serif"/>
                <a:cs typeface="Microsoft Sans Serif"/>
              </a:rPr>
              <a:t>los metales)</a:t>
            </a:r>
            <a:r>
              <a:rPr sz="1800" spc="-15" dirty="0">
                <a:latin typeface="Microsoft Sans Serif"/>
                <a:cs typeface="Microsoft Sans Serif"/>
              </a:rPr>
              <a:t> </a:t>
            </a:r>
            <a:r>
              <a:rPr sz="1800" dirty="0">
                <a:latin typeface="Microsoft Sans Serif"/>
                <a:cs typeface="Microsoft Sans Serif"/>
              </a:rPr>
              <a:t>son</a:t>
            </a:r>
            <a:r>
              <a:rPr sz="1800" spc="-5" dirty="0">
                <a:latin typeface="Microsoft Sans Serif"/>
                <a:cs typeface="Microsoft Sans Serif"/>
              </a:rPr>
              <a:t> </a:t>
            </a:r>
            <a:r>
              <a:rPr sz="1800" spc="-10" dirty="0">
                <a:latin typeface="Microsoft Sans Serif"/>
                <a:cs typeface="Microsoft Sans Serif"/>
              </a:rPr>
              <a:t>susceptibles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ataques químicos</a:t>
            </a:r>
            <a:r>
              <a:rPr sz="1800" spc="5"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medio</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ciertos</a:t>
            </a:r>
            <a:r>
              <a:rPr sz="1800" spc="-10" dirty="0">
                <a:latin typeface="Microsoft Sans Serif"/>
                <a:cs typeface="Microsoft Sans Serif"/>
              </a:rPr>
              <a:t> </a:t>
            </a:r>
            <a:r>
              <a:rPr sz="1800" dirty="0">
                <a:latin typeface="Microsoft Sans Serif"/>
                <a:cs typeface="Microsoft Sans Serif"/>
              </a:rPr>
              <a:t>ácidos</a:t>
            </a:r>
            <a:r>
              <a:rPr sz="1800" spc="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otras</a:t>
            </a:r>
            <a:r>
              <a:rPr sz="1800" spc="-10" dirty="0">
                <a:latin typeface="Microsoft Sans Serif"/>
                <a:cs typeface="Microsoft Sans Serif"/>
              </a:rPr>
              <a:t> </a:t>
            </a:r>
            <a:r>
              <a:rPr sz="1800" dirty="0">
                <a:latin typeface="Microsoft Sans Serif"/>
                <a:cs typeface="Microsoft Sans Serif"/>
              </a:rPr>
              <a:t>sustancias.</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el </a:t>
            </a:r>
            <a:r>
              <a:rPr sz="1800" spc="-10" dirty="0">
                <a:latin typeface="Microsoft Sans Serif"/>
                <a:cs typeface="Microsoft Sans Serif"/>
              </a:rPr>
              <a:t>maquinado </a:t>
            </a:r>
            <a:r>
              <a:rPr sz="1800" dirty="0">
                <a:latin typeface="Microsoft Sans Serif"/>
                <a:cs typeface="Microsoft Sans Serif"/>
              </a:rPr>
              <a:t>químico,</a:t>
            </a:r>
            <a:r>
              <a:rPr sz="1800" spc="-2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sustancias</a:t>
            </a:r>
            <a:r>
              <a:rPr sz="1800" spc="-15" dirty="0">
                <a:latin typeface="Microsoft Sans Serif"/>
                <a:cs typeface="Microsoft Sans Serif"/>
              </a:rPr>
              <a:t> </a:t>
            </a:r>
            <a:r>
              <a:rPr sz="1800" dirty="0">
                <a:latin typeface="Microsoft Sans Serif"/>
                <a:cs typeface="Microsoft Sans Serif"/>
              </a:rPr>
              <a:t>seleccionadas remueven</a:t>
            </a:r>
            <a:r>
              <a:rPr sz="1800" spc="-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material</a:t>
            </a:r>
            <a:r>
              <a:rPr sz="1800" spc="-1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algunas</a:t>
            </a:r>
            <a:r>
              <a:rPr sz="1800" spc="-5" dirty="0">
                <a:latin typeface="Microsoft Sans Serif"/>
                <a:cs typeface="Microsoft Sans Serif"/>
              </a:rPr>
              <a:t> </a:t>
            </a:r>
            <a:r>
              <a:rPr sz="1800" dirty="0">
                <a:latin typeface="Microsoft Sans Serif"/>
                <a:cs typeface="Microsoft Sans Serif"/>
              </a:rPr>
              <a:t>áreas</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25" dirty="0">
                <a:latin typeface="Microsoft Sans Serif"/>
                <a:cs typeface="Microsoft Sans Serif"/>
              </a:rPr>
              <a:t>las </a:t>
            </a:r>
            <a:r>
              <a:rPr sz="1800" dirty="0">
                <a:latin typeface="Microsoft Sans Serif"/>
                <a:cs typeface="Microsoft Sans Serif"/>
              </a:rPr>
              <a:t>piezas,</a:t>
            </a:r>
            <a:r>
              <a:rPr sz="1800" spc="5" dirty="0">
                <a:latin typeface="Microsoft Sans Serif"/>
                <a:cs typeface="Microsoft Sans Serif"/>
              </a:rPr>
              <a:t> </a:t>
            </a:r>
            <a:r>
              <a:rPr sz="1800" dirty="0">
                <a:latin typeface="Microsoft Sans Serif"/>
                <a:cs typeface="Microsoft Sans Serif"/>
              </a:rPr>
              <a:t>mientras</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otras</a:t>
            </a:r>
            <a:r>
              <a:rPr sz="1800" spc="-10" dirty="0">
                <a:latin typeface="Microsoft Sans Serif"/>
                <a:cs typeface="Microsoft Sans Serif"/>
              </a:rPr>
              <a:t> </a:t>
            </a:r>
            <a:r>
              <a:rPr sz="1800" dirty="0">
                <a:latin typeface="Microsoft Sans Serif"/>
                <a:cs typeface="Microsoft Sans Serif"/>
              </a:rPr>
              <a:t>zonas de</a:t>
            </a:r>
            <a:r>
              <a:rPr sz="1800" spc="-2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superficie</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protegen con</a:t>
            </a:r>
            <a:r>
              <a:rPr sz="1800" spc="-20"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spc="-10" dirty="0">
                <a:latin typeface="Microsoft Sans Serif"/>
                <a:cs typeface="Microsoft Sans Serif"/>
              </a:rPr>
              <a:t>mascarilla.</a:t>
            </a:r>
            <a:endParaRPr sz="1800">
              <a:latin typeface="Microsoft Sans Serif"/>
              <a:cs typeface="Microsoft Sans Serif"/>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353425" cy="1123315"/>
          </a:xfrm>
          <a:prstGeom prst="rect">
            <a:avLst/>
          </a:prstGeom>
        </p:spPr>
        <p:txBody>
          <a:bodyPr vert="horz" wrap="square" lIns="0" tIns="12700" rIns="0" bIns="0" rtlCol="0">
            <a:spAutoFit/>
          </a:bodyPr>
          <a:lstStyle/>
          <a:p>
            <a:pPr marL="2461895">
              <a:lnSpc>
                <a:spcPct val="100000"/>
              </a:lnSpc>
              <a:spcBef>
                <a:spcPts val="100"/>
              </a:spcBef>
            </a:pPr>
            <a:r>
              <a:rPr sz="1800" b="1" dirty="0">
                <a:latin typeface="Arial"/>
                <a:cs typeface="Arial"/>
              </a:rPr>
              <a:t>PROCESOS</a:t>
            </a:r>
            <a:r>
              <a:rPr sz="1800" b="1" spc="-5" dirty="0">
                <a:latin typeface="Arial"/>
                <a:cs typeface="Arial"/>
              </a:rPr>
              <a:t> </a:t>
            </a:r>
            <a:r>
              <a:rPr sz="1800" b="1" dirty="0">
                <a:latin typeface="Arial"/>
                <a:cs typeface="Arial"/>
              </a:rPr>
              <a:t>DE</a:t>
            </a:r>
            <a:r>
              <a:rPr sz="1800" b="1" spc="-5" dirty="0">
                <a:latin typeface="Arial"/>
                <a:cs typeface="Arial"/>
              </a:rPr>
              <a:t> </a:t>
            </a:r>
            <a:r>
              <a:rPr sz="1800" b="1" dirty="0">
                <a:latin typeface="Arial"/>
                <a:cs typeface="Arial"/>
              </a:rPr>
              <a:t>ENERGIA</a:t>
            </a:r>
            <a:r>
              <a:rPr sz="1800" b="1" spc="-70" dirty="0">
                <a:latin typeface="Arial"/>
                <a:cs typeface="Arial"/>
              </a:rPr>
              <a:t> </a:t>
            </a:r>
            <a:r>
              <a:rPr sz="1800" b="1" spc="-10" dirty="0">
                <a:latin typeface="Arial"/>
                <a:cs typeface="Arial"/>
              </a:rPr>
              <a:t>MECÁNICA</a:t>
            </a:r>
            <a:endParaRPr sz="1800">
              <a:latin typeface="Arial"/>
              <a:cs typeface="Arial"/>
            </a:endParaRPr>
          </a:p>
          <a:p>
            <a:pPr>
              <a:lnSpc>
                <a:spcPct val="100000"/>
              </a:lnSpc>
              <a:spcBef>
                <a:spcPts val="90"/>
              </a:spcBef>
            </a:pPr>
            <a:endParaRPr sz="1800">
              <a:latin typeface="Arial"/>
              <a:cs typeface="Arial"/>
            </a:endParaRPr>
          </a:p>
          <a:p>
            <a:pPr marL="12700" marR="5080">
              <a:lnSpc>
                <a:spcPct val="100000"/>
              </a:lnSpc>
            </a:pP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esta</a:t>
            </a:r>
            <a:r>
              <a:rPr sz="1800" spc="-20" dirty="0">
                <a:latin typeface="Microsoft Sans Serif"/>
                <a:cs typeface="Microsoft Sans Serif"/>
              </a:rPr>
              <a:t> </a:t>
            </a:r>
            <a:r>
              <a:rPr sz="1800" dirty="0">
                <a:latin typeface="Microsoft Sans Serif"/>
                <a:cs typeface="Microsoft Sans Serif"/>
              </a:rPr>
              <a:t>sección</a:t>
            </a:r>
            <a:r>
              <a:rPr sz="1800" spc="-15" dirty="0">
                <a:latin typeface="Microsoft Sans Serif"/>
                <a:cs typeface="Microsoft Sans Serif"/>
              </a:rPr>
              <a:t> </a:t>
            </a:r>
            <a:r>
              <a:rPr sz="1800" dirty="0">
                <a:latin typeface="Microsoft Sans Serif"/>
                <a:cs typeface="Microsoft Sans Serif"/>
              </a:rPr>
              <a:t>examinaremos</a:t>
            </a:r>
            <a:r>
              <a:rPr sz="1800" spc="15" dirty="0">
                <a:latin typeface="Microsoft Sans Serif"/>
                <a:cs typeface="Microsoft Sans Serif"/>
              </a:rPr>
              <a:t> </a:t>
            </a:r>
            <a:r>
              <a:rPr sz="1800" dirty="0">
                <a:latin typeface="Microsoft Sans Serif"/>
                <a:cs typeface="Microsoft Sans Serif"/>
              </a:rPr>
              <a:t>varios</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los</a:t>
            </a:r>
            <a:r>
              <a:rPr sz="1800" spc="-25" dirty="0">
                <a:latin typeface="Microsoft Sans Serif"/>
                <a:cs typeface="Microsoft Sans Serif"/>
              </a:rPr>
              <a:t> </a:t>
            </a:r>
            <a:r>
              <a:rPr sz="1800" dirty="0">
                <a:latin typeface="Microsoft Sans Serif"/>
                <a:cs typeface="Microsoft Sans Serif"/>
              </a:rPr>
              <a:t>procesos</a:t>
            </a:r>
            <a:r>
              <a:rPr sz="1800" spc="-10" dirty="0">
                <a:latin typeface="Microsoft Sans Serif"/>
                <a:cs typeface="Microsoft Sans Serif"/>
              </a:rPr>
              <a:t> </a:t>
            </a:r>
            <a:r>
              <a:rPr sz="1800" dirty="0">
                <a:latin typeface="Microsoft Sans Serif"/>
                <a:cs typeface="Microsoft Sans Serif"/>
              </a:rPr>
              <a:t>no</a:t>
            </a:r>
            <a:r>
              <a:rPr sz="1800" spc="-15" dirty="0">
                <a:latin typeface="Microsoft Sans Serif"/>
                <a:cs typeface="Microsoft Sans Serif"/>
              </a:rPr>
              <a:t> </a:t>
            </a:r>
            <a:r>
              <a:rPr sz="1800" dirty="0">
                <a:latin typeface="Microsoft Sans Serif"/>
                <a:cs typeface="Microsoft Sans Serif"/>
              </a:rPr>
              <a:t>tradicionales</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energía mecánica:</a:t>
            </a:r>
            <a:endParaRPr sz="1800">
              <a:latin typeface="Microsoft Sans Serif"/>
              <a:cs typeface="Microsoft Sans Serif"/>
            </a:endParaRPr>
          </a:p>
        </p:txBody>
      </p:sp>
      <p:sp>
        <p:nvSpPr>
          <p:cNvPr id="3" name="object 3"/>
          <p:cNvSpPr txBox="1"/>
          <p:nvPr/>
        </p:nvSpPr>
        <p:spPr>
          <a:xfrm>
            <a:off x="78739" y="1124458"/>
            <a:ext cx="227965" cy="1123315"/>
          </a:xfrm>
          <a:prstGeom prst="rect">
            <a:avLst/>
          </a:prstGeom>
        </p:spPr>
        <p:txBody>
          <a:bodyPr vert="horz" wrap="square" lIns="0" tIns="12700" rIns="0" bIns="0" rtlCol="0">
            <a:spAutoFit/>
          </a:bodyPr>
          <a:lstStyle/>
          <a:p>
            <a:pPr marL="12700">
              <a:lnSpc>
                <a:spcPct val="100000"/>
              </a:lnSpc>
              <a:spcBef>
                <a:spcPts val="100"/>
              </a:spcBef>
            </a:pPr>
            <a:r>
              <a:rPr sz="1800" spc="-25" dirty="0">
                <a:latin typeface="Microsoft Sans Serif"/>
                <a:cs typeface="Microsoft Sans Serif"/>
              </a:rPr>
              <a:t>1)</a:t>
            </a:r>
            <a:endParaRPr sz="1800">
              <a:latin typeface="Microsoft Sans Serif"/>
              <a:cs typeface="Microsoft Sans Serif"/>
            </a:endParaRPr>
          </a:p>
          <a:p>
            <a:pPr marL="12700">
              <a:lnSpc>
                <a:spcPct val="100000"/>
              </a:lnSpc>
            </a:pPr>
            <a:r>
              <a:rPr sz="1800" spc="-25" dirty="0">
                <a:latin typeface="Microsoft Sans Serif"/>
                <a:cs typeface="Microsoft Sans Serif"/>
              </a:rPr>
              <a:t>2)</a:t>
            </a:r>
            <a:endParaRPr sz="1800">
              <a:latin typeface="Microsoft Sans Serif"/>
              <a:cs typeface="Microsoft Sans Serif"/>
            </a:endParaRPr>
          </a:p>
          <a:p>
            <a:pPr marL="12700">
              <a:lnSpc>
                <a:spcPct val="100000"/>
              </a:lnSpc>
            </a:pPr>
            <a:r>
              <a:rPr sz="1800" spc="-25" dirty="0">
                <a:latin typeface="Microsoft Sans Serif"/>
                <a:cs typeface="Microsoft Sans Serif"/>
              </a:rPr>
              <a:t>3)</a:t>
            </a:r>
            <a:endParaRPr sz="1800">
              <a:latin typeface="Microsoft Sans Serif"/>
              <a:cs typeface="Microsoft Sans Serif"/>
            </a:endParaRPr>
          </a:p>
          <a:p>
            <a:pPr marL="12700">
              <a:lnSpc>
                <a:spcPct val="100000"/>
              </a:lnSpc>
            </a:pPr>
            <a:r>
              <a:rPr sz="1800" spc="-25" dirty="0">
                <a:latin typeface="Microsoft Sans Serif"/>
                <a:cs typeface="Microsoft Sans Serif"/>
              </a:rPr>
              <a:t>4)</a:t>
            </a:r>
            <a:endParaRPr sz="1800">
              <a:latin typeface="Microsoft Sans Serif"/>
              <a:cs typeface="Microsoft Sans Serif"/>
            </a:endParaRPr>
          </a:p>
        </p:txBody>
      </p:sp>
      <p:sp>
        <p:nvSpPr>
          <p:cNvPr id="4" name="object 4"/>
          <p:cNvSpPr txBox="1"/>
          <p:nvPr/>
        </p:nvSpPr>
        <p:spPr>
          <a:xfrm>
            <a:off x="993444" y="1124458"/>
            <a:ext cx="3911600" cy="1123315"/>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maquinado</a:t>
            </a:r>
            <a:r>
              <a:rPr sz="1800" spc="5" dirty="0">
                <a:latin typeface="Microsoft Sans Serif"/>
                <a:cs typeface="Microsoft Sans Serif"/>
              </a:rPr>
              <a:t> </a:t>
            </a:r>
            <a:r>
              <a:rPr sz="1800" spc="-10" dirty="0">
                <a:latin typeface="Microsoft Sans Serif"/>
                <a:cs typeface="Microsoft Sans Serif"/>
              </a:rPr>
              <a:t>ultrasónico,</a:t>
            </a:r>
            <a:endParaRPr sz="1800">
              <a:latin typeface="Microsoft Sans Serif"/>
              <a:cs typeface="Microsoft Sans Serif"/>
            </a:endParaRPr>
          </a:p>
          <a:p>
            <a:pPr marL="12700">
              <a:lnSpc>
                <a:spcPct val="100000"/>
              </a:lnSpc>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corte con</a:t>
            </a:r>
            <a:r>
              <a:rPr sz="1800" spc="5" dirty="0">
                <a:latin typeface="Microsoft Sans Serif"/>
                <a:cs typeface="Microsoft Sans Serif"/>
              </a:rPr>
              <a:t> </a:t>
            </a:r>
            <a:r>
              <a:rPr sz="1800" dirty="0">
                <a:latin typeface="Microsoft Sans Serif"/>
                <a:cs typeface="Microsoft Sans Serif"/>
              </a:rPr>
              <a:t>chorro</a:t>
            </a:r>
            <a:r>
              <a:rPr sz="1800" spc="-5" dirty="0">
                <a:latin typeface="Microsoft Sans Serif"/>
                <a:cs typeface="Microsoft Sans Serif"/>
              </a:rPr>
              <a:t> </a:t>
            </a:r>
            <a:r>
              <a:rPr sz="1800" dirty="0">
                <a:latin typeface="Microsoft Sans Serif"/>
                <a:cs typeface="Microsoft Sans Serif"/>
              </a:rPr>
              <a:t>de </a:t>
            </a:r>
            <a:r>
              <a:rPr sz="1800" spc="-20" dirty="0">
                <a:latin typeface="Microsoft Sans Serif"/>
                <a:cs typeface="Microsoft Sans Serif"/>
              </a:rPr>
              <a:t>agua,</a:t>
            </a:r>
            <a:endParaRPr sz="1800">
              <a:latin typeface="Microsoft Sans Serif"/>
              <a:cs typeface="Microsoft Sans Serif"/>
            </a:endParaRPr>
          </a:p>
          <a:p>
            <a:pPr marL="12700" marR="5080">
              <a:lnSpc>
                <a:spcPct val="100000"/>
              </a:lnSpc>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con</a:t>
            </a:r>
            <a:r>
              <a:rPr sz="1800" spc="-5" dirty="0">
                <a:latin typeface="Microsoft Sans Serif"/>
                <a:cs typeface="Microsoft Sans Serif"/>
              </a:rPr>
              <a:t> </a:t>
            </a:r>
            <a:r>
              <a:rPr sz="1800" dirty="0">
                <a:latin typeface="Microsoft Sans Serif"/>
                <a:cs typeface="Microsoft Sans Serif"/>
              </a:rPr>
              <a:t>chorro</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agua</a:t>
            </a:r>
            <a:r>
              <a:rPr sz="1800" spc="-5" dirty="0">
                <a:latin typeface="Microsoft Sans Serif"/>
                <a:cs typeface="Microsoft Sans Serif"/>
              </a:rPr>
              <a:t> </a:t>
            </a:r>
            <a:r>
              <a:rPr sz="1800" dirty="0">
                <a:latin typeface="Microsoft Sans Serif"/>
                <a:cs typeface="Microsoft Sans Serif"/>
              </a:rPr>
              <a:t>abrasiva</a:t>
            </a:r>
            <a:r>
              <a:rPr sz="1800" spc="5" dirty="0">
                <a:latin typeface="Microsoft Sans Serif"/>
                <a:cs typeface="Microsoft Sans Serif"/>
              </a:rPr>
              <a:t> </a:t>
            </a:r>
            <a:r>
              <a:rPr sz="1800" spc="-50" dirty="0">
                <a:latin typeface="Microsoft Sans Serif"/>
                <a:cs typeface="Microsoft Sans Serif"/>
              </a:rPr>
              <a:t>y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maquinado</a:t>
            </a:r>
            <a:r>
              <a:rPr sz="1800" spc="1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chorro</a:t>
            </a:r>
            <a:r>
              <a:rPr sz="1800" spc="-10" dirty="0">
                <a:latin typeface="Microsoft Sans Serif"/>
                <a:cs typeface="Microsoft Sans Serif"/>
              </a:rPr>
              <a:t> abrasivo.</a:t>
            </a:r>
            <a:endParaRPr sz="1800">
              <a:latin typeface="Microsoft Sans Serif"/>
              <a:cs typeface="Microsoft Sans Serif"/>
            </a:endParaRPr>
          </a:p>
        </p:txBody>
      </p:sp>
      <p:pic>
        <p:nvPicPr>
          <p:cNvPr id="5" name="object 5"/>
          <p:cNvPicPr/>
          <p:nvPr/>
        </p:nvPicPr>
        <p:blipFill>
          <a:blip r:embed="rId2" cstate="print"/>
          <a:stretch>
            <a:fillRect/>
          </a:stretch>
        </p:blipFill>
        <p:spPr>
          <a:xfrm>
            <a:off x="4949952" y="2646136"/>
            <a:ext cx="4130979" cy="2795751"/>
          </a:xfrm>
          <a:prstGeom prst="rect">
            <a:avLst/>
          </a:prstGeom>
        </p:spPr>
      </p:pic>
      <p:sp>
        <p:nvSpPr>
          <p:cNvPr id="6" name="object 6"/>
          <p:cNvSpPr txBox="1"/>
          <p:nvPr/>
        </p:nvSpPr>
        <p:spPr>
          <a:xfrm>
            <a:off x="78739" y="2389759"/>
            <a:ext cx="8631555" cy="4277360"/>
          </a:xfrm>
          <a:prstGeom prst="rect">
            <a:avLst/>
          </a:prstGeom>
        </p:spPr>
        <p:txBody>
          <a:bodyPr vert="horz" wrap="square" lIns="0" tIns="12700" rIns="0" bIns="0" rtlCol="0">
            <a:spAutoFit/>
          </a:bodyPr>
          <a:lstStyle/>
          <a:p>
            <a:pPr marL="12700" marR="3925570">
              <a:lnSpc>
                <a:spcPct val="100000"/>
              </a:lnSpc>
              <a:spcBef>
                <a:spcPts val="100"/>
              </a:spcBef>
            </a:pP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maquinado</a:t>
            </a:r>
            <a:r>
              <a:rPr sz="1800" spc="-15" dirty="0">
                <a:latin typeface="Microsoft Sans Serif"/>
                <a:cs typeface="Microsoft Sans Serif"/>
              </a:rPr>
              <a:t> </a:t>
            </a:r>
            <a:r>
              <a:rPr sz="1800" dirty="0">
                <a:latin typeface="Microsoft Sans Serif"/>
                <a:cs typeface="Microsoft Sans Serif"/>
              </a:rPr>
              <a:t>ultrasónico</a:t>
            </a:r>
            <a:r>
              <a:rPr sz="1800" spc="-10" dirty="0">
                <a:latin typeface="Microsoft Sans Serif"/>
                <a:cs typeface="Microsoft Sans Serif"/>
              </a:rPr>
              <a:t> </a:t>
            </a:r>
            <a:r>
              <a:rPr sz="1800" dirty="0">
                <a:latin typeface="Microsoft Sans Serif"/>
                <a:cs typeface="Microsoft Sans Serif"/>
              </a:rPr>
              <a:t>MU</a:t>
            </a:r>
            <a:r>
              <a:rPr sz="1800" spc="-30" dirty="0">
                <a:latin typeface="Microsoft Sans Serif"/>
                <a:cs typeface="Microsoft Sans Serif"/>
              </a:rPr>
              <a:t> </a:t>
            </a:r>
            <a:r>
              <a:rPr sz="1800" dirty="0">
                <a:latin typeface="Microsoft Sans Serif"/>
                <a:cs typeface="Microsoft Sans Serif"/>
              </a:rPr>
              <a:t>(en</a:t>
            </a:r>
            <a:r>
              <a:rPr sz="1800" spc="-35" dirty="0">
                <a:latin typeface="Microsoft Sans Serif"/>
                <a:cs typeface="Microsoft Sans Serif"/>
              </a:rPr>
              <a:t> </a:t>
            </a:r>
            <a:r>
              <a:rPr sz="1800" dirty="0">
                <a:latin typeface="Microsoft Sans Serif"/>
                <a:cs typeface="Microsoft Sans Serif"/>
              </a:rPr>
              <a:t>inglés</a:t>
            </a:r>
            <a:r>
              <a:rPr sz="1800" spc="-5" dirty="0">
                <a:latin typeface="Microsoft Sans Serif"/>
                <a:cs typeface="Microsoft Sans Serif"/>
              </a:rPr>
              <a:t> </a:t>
            </a:r>
            <a:r>
              <a:rPr sz="1800" spc="-20" dirty="0">
                <a:latin typeface="Microsoft Sans Serif"/>
                <a:cs typeface="Microsoft Sans Serif"/>
              </a:rPr>
              <a:t>USM)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proceso de</a:t>
            </a:r>
            <a:r>
              <a:rPr sz="1800" spc="-10" dirty="0">
                <a:latin typeface="Microsoft Sans Serif"/>
                <a:cs typeface="Microsoft Sans Serif"/>
              </a:rPr>
              <a:t> </a:t>
            </a:r>
            <a:r>
              <a:rPr sz="1800" dirty="0">
                <a:latin typeface="Microsoft Sans Serif"/>
                <a:cs typeface="Microsoft Sans Serif"/>
              </a:rPr>
              <a:t>maquinado no</a:t>
            </a:r>
            <a:r>
              <a:rPr sz="1800" spc="-20" dirty="0">
                <a:latin typeface="Microsoft Sans Serif"/>
                <a:cs typeface="Microsoft Sans Serif"/>
              </a:rPr>
              <a:t> </a:t>
            </a:r>
            <a:r>
              <a:rPr sz="1800" dirty="0">
                <a:latin typeface="Microsoft Sans Serif"/>
                <a:cs typeface="Microsoft Sans Serif"/>
              </a:rPr>
              <a:t>tradicional </a:t>
            </a:r>
            <a:r>
              <a:rPr sz="1800" spc="-25" dirty="0">
                <a:latin typeface="Microsoft Sans Serif"/>
                <a:cs typeface="Microsoft Sans Serif"/>
              </a:rPr>
              <a:t>en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cual</a:t>
            </a:r>
            <a:r>
              <a:rPr sz="1800" spc="-1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dirigen</a:t>
            </a:r>
            <a:r>
              <a:rPr sz="1800" spc="-5"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a:t>
            </a:r>
            <a:r>
              <a:rPr sz="1800" dirty="0">
                <a:latin typeface="Microsoft Sans Serif"/>
                <a:cs typeface="Microsoft Sans Serif"/>
              </a:rPr>
              <a:t>alta</a:t>
            </a:r>
            <a:r>
              <a:rPr sz="1800" spc="-20"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spc="-10" dirty="0">
                <a:latin typeface="Microsoft Sans Serif"/>
                <a:cs typeface="Microsoft Sans Serif"/>
              </a:rPr>
              <a:t>abrasivos </a:t>
            </a:r>
            <a:r>
              <a:rPr sz="1800" dirty="0">
                <a:latin typeface="Microsoft Sans Serif"/>
                <a:cs typeface="Microsoft Sans Serif"/>
              </a:rPr>
              <a:t>contenidos</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una pasta</a:t>
            </a:r>
            <a:r>
              <a:rPr sz="1800" spc="-15" dirty="0">
                <a:latin typeface="Microsoft Sans Serif"/>
                <a:cs typeface="Microsoft Sans Serif"/>
              </a:rPr>
              <a:t> </a:t>
            </a:r>
            <a:r>
              <a:rPr sz="1800" dirty="0">
                <a:latin typeface="Microsoft Sans Serif"/>
                <a:cs typeface="Microsoft Sans Serif"/>
              </a:rPr>
              <a:t>fluida sobre</a:t>
            </a:r>
            <a:r>
              <a:rPr sz="1800" spc="-5"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pieza,</a:t>
            </a:r>
            <a:r>
              <a:rPr sz="1800" spc="-30" dirty="0">
                <a:latin typeface="Microsoft Sans Serif"/>
                <a:cs typeface="Microsoft Sans Serif"/>
              </a:rPr>
              <a:t> </a:t>
            </a:r>
            <a:r>
              <a:rPr sz="1800" dirty="0">
                <a:latin typeface="Microsoft Sans Serif"/>
                <a:cs typeface="Microsoft Sans Serif"/>
              </a:rPr>
              <a:t>mediante</a:t>
            </a:r>
            <a:r>
              <a:rPr sz="1800" spc="-35" dirty="0">
                <a:latin typeface="Microsoft Sans Serif"/>
                <a:cs typeface="Microsoft Sans Serif"/>
              </a:rPr>
              <a:t> </a:t>
            </a:r>
            <a:r>
              <a:rPr sz="1800" dirty="0">
                <a:latin typeface="Microsoft Sans Serif"/>
                <a:cs typeface="Microsoft Sans Serif"/>
              </a:rPr>
              <a:t>una</a:t>
            </a:r>
            <a:r>
              <a:rPr sz="1800" spc="-35" dirty="0">
                <a:latin typeface="Microsoft Sans Serif"/>
                <a:cs typeface="Microsoft Sans Serif"/>
              </a:rPr>
              <a:t> </a:t>
            </a:r>
            <a:r>
              <a:rPr sz="1800" dirty="0">
                <a:latin typeface="Microsoft Sans Serif"/>
                <a:cs typeface="Microsoft Sans Serif"/>
              </a:rPr>
              <a:t>herramienta</a:t>
            </a:r>
            <a:r>
              <a:rPr sz="1800" spc="-35" dirty="0">
                <a:latin typeface="Microsoft Sans Serif"/>
                <a:cs typeface="Microsoft Sans Serif"/>
              </a:rPr>
              <a:t> </a:t>
            </a:r>
            <a:r>
              <a:rPr sz="1800" dirty="0">
                <a:latin typeface="Microsoft Sans Serif"/>
                <a:cs typeface="Microsoft Sans Serif"/>
              </a:rPr>
              <a:t>vibratorio</a:t>
            </a:r>
            <a:r>
              <a:rPr sz="1800" spc="-25" dirty="0">
                <a:latin typeface="Microsoft Sans Serif"/>
                <a:cs typeface="Microsoft Sans Serif"/>
              </a:rPr>
              <a:t> en </a:t>
            </a:r>
            <a:r>
              <a:rPr sz="1800" dirty="0">
                <a:latin typeface="Microsoft Sans Serif"/>
                <a:cs typeface="Microsoft Sans Serif"/>
              </a:rPr>
              <a:t>amplitud</a:t>
            </a:r>
            <a:r>
              <a:rPr sz="1800" spc="-5" dirty="0">
                <a:latin typeface="Microsoft Sans Serif"/>
                <a:cs typeface="Microsoft Sans Serif"/>
              </a:rPr>
              <a:t> </a:t>
            </a:r>
            <a:r>
              <a:rPr sz="1800" dirty="0">
                <a:latin typeface="Microsoft Sans Serif"/>
                <a:cs typeface="Microsoft Sans Serif"/>
              </a:rPr>
              <a:t>baja,</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alrededor</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0,076</a:t>
            </a:r>
            <a:r>
              <a:rPr sz="1800" spc="-20" dirty="0">
                <a:latin typeface="Microsoft Sans Serif"/>
                <a:cs typeface="Microsoft Sans Serif"/>
              </a:rPr>
              <a:t> </a:t>
            </a:r>
            <a:r>
              <a:rPr sz="1800" dirty="0">
                <a:latin typeface="Microsoft Sans Serif"/>
                <a:cs typeface="Microsoft Sans Serif"/>
              </a:rPr>
              <a:t>mm</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spc="-25" dirty="0">
                <a:latin typeface="Microsoft Sans Serif"/>
                <a:cs typeface="Microsoft Sans Serif"/>
              </a:rPr>
              <a:t>en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alta</a:t>
            </a:r>
            <a:r>
              <a:rPr sz="1800" spc="-25" dirty="0">
                <a:latin typeface="Microsoft Sans Serif"/>
                <a:cs typeface="Microsoft Sans Serif"/>
              </a:rPr>
              <a:t> </a:t>
            </a:r>
            <a:r>
              <a:rPr sz="1800" dirty="0">
                <a:latin typeface="Microsoft Sans Serif"/>
                <a:cs typeface="Microsoft Sans Serif"/>
              </a:rPr>
              <a:t>frecuencia</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aproximadamente</a:t>
            </a:r>
            <a:endParaRPr sz="1800">
              <a:latin typeface="Microsoft Sans Serif"/>
              <a:cs typeface="Microsoft Sans Serif"/>
            </a:endParaRPr>
          </a:p>
          <a:p>
            <a:pPr marL="12700">
              <a:lnSpc>
                <a:spcPct val="100000"/>
              </a:lnSpc>
              <a:spcBef>
                <a:spcPts val="5"/>
              </a:spcBef>
            </a:pPr>
            <a:r>
              <a:rPr sz="1800" dirty="0">
                <a:latin typeface="Microsoft Sans Serif"/>
                <a:cs typeface="Microsoft Sans Serif"/>
              </a:rPr>
              <a:t>20.000</a:t>
            </a:r>
            <a:r>
              <a:rPr sz="1800" spc="10" dirty="0">
                <a:latin typeface="Microsoft Sans Serif"/>
                <a:cs typeface="Microsoft Sans Serif"/>
              </a:rPr>
              <a:t> </a:t>
            </a:r>
            <a:r>
              <a:rPr sz="1800" spc="-25" dirty="0">
                <a:latin typeface="Microsoft Sans Serif"/>
                <a:cs typeface="Microsoft Sans Serif"/>
              </a:rPr>
              <a:t>Hz.</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4002404">
              <a:lnSpc>
                <a:spcPct val="100000"/>
              </a:lnSpc>
            </a:pP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herramienta</a:t>
            </a:r>
            <a:r>
              <a:rPr sz="1800" spc="5" dirty="0">
                <a:latin typeface="Microsoft Sans Serif"/>
                <a:cs typeface="Microsoft Sans Serif"/>
              </a:rPr>
              <a:t> </a:t>
            </a:r>
            <a:r>
              <a:rPr sz="1800" dirty="0">
                <a:latin typeface="Microsoft Sans Serif"/>
                <a:cs typeface="Microsoft Sans Serif"/>
              </a:rPr>
              <a:t>oscila</a:t>
            </a:r>
            <a:r>
              <a:rPr sz="1800" spc="-20"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dirección </a:t>
            </a:r>
            <a:r>
              <a:rPr sz="1800" dirty="0">
                <a:latin typeface="Microsoft Sans Serif"/>
                <a:cs typeface="Microsoft Sans Serif"/>
              </a:rPr>
              <a:t>perpendicular</a:t>
            </a:r>
            <a:r>
              <a:rPr sz="1800" spc="1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superficie</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alimenta</a:t>
            </a:r>
            <a:r>
              <a:rPr sz="1800" spc="-15" dirty="0">
                <a:latin typeface="Microsoft Sans Serif"/>
                <a:cs typeface="Microsoft Sans Serif"/>
              </a:rPr>
              <a:t> </a:t>
            </a:r>
            <a:r>
              <a:rPr sz="1800" dirty="0">
                <a:latin typeface="Microsoft Sans Serif"/>
                <a:cs typeface="Microsoft Sans Serif"/>
              </a:rPr>
              <a:t>lentamente</a:t>
            </a:r>
            <a:r>
              <a:rPr sz="1800" spc="-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parte</a:t>
            </a:r>
            <a:r>
              <a:rPr sz="1800" spc="-10" dirty="0">
                <a:latin typeface="Microsoft Sans Serif"/>
                <a:cs typeface="Microsoft Sans Serif"/>
              </a:rPr>
              <a:t> adopte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forma</a:t>
            </a:r>
            <a:r>
              <a:rPr sz="1800" spc="-5" dirty="0">
                <a:latin typeface="Microsoft Sans Serif"/>
                <a:cs typeface="Microsoft Sans Serif"/>
              </a:rPr>
              <a:t> </a:t>
            </a:r>
            <a:r>
              <a:rPr sz="1800" spc="-10" dirty="0">
                <a:latin typeface="Microsoft Sans Serif"/>
                <a:cs typeface="Microsoft Sans Serif"/>
              </a:rPr>
              <a:t>deseada.</a:t>
            </a:r>
            <a:endParaRPr sz="1800">
              <a:latin typeface="Microsoft Sans Serif"/>
              <a:cs typeface="Microsoft Sans Serif"/>
            </a:endParaRPr>
          </a:p>
          <a:p>
            <a:pPr marL="2797810" marR="5080" indent="-2509520">
              <a:lnSpc>
                <a:spcPct val="100000"/>
              </a:lnSpc>
              <a:spcBef>
                <a:spcPts val="1075"/>
              </a:spcBef>
            </a:pPr>
            <a:r>
              <a:rPr sz="1800" b="1" dirty="0">
                <a:latin typeface="Arial"/>
                <a:cs typeface="Arial"/>
              </a:rPr>
              <a:t>Sin</a:t>
            </a:r>
            <a:r>
              <a:rPr sz="1800" b="1" spc="-15" dirty="0">
                <a:latin typeface="Arial"/>
                <a:cs typeface="Arial"/>
              </a:rPr>
              <a:t> </a:t>
            </a:r>
            <a:r>
              <a:rPr sz="1800" b="1" dirty="0">
                <a:latin typeface="Arial"/>
                <a:cs typeface="Arial"/>
              </a:rPr>
              <a:t>embargo,</a:t>
            </a:r>
            <a:r>
              <a:rPr sz="1800" b="1" spc="-5" dirty="0">
                <a:latin typeface="Arial"/>
                <a:cs typeface="Arial"/>
              </a:rPr>
              <a:t> </a:t>
            </a:r>
            <a:r>
              <a:rPr sz="1800" b="1" dirty="0">
                <a:latin typeface="Arial"/>
                <a:cs typeface="Arial"/>
              </a:rPr>
              <a:t>lo</a:t>
            </a:r>
            <a:r>
              <a:rPr sz="1800" b="1" spc="-10" dirty="0">
                <a:latin typeface="Arial"/>
                <a:cs typeface="Arial"/>
              </a:rPr>
              <a:t> </a:t>
            </a:r>
            <a:r>
              <a:rPr sz="1800" b="1" dirty="0">
                <a:latin typeface="Arial"/>
                <a:cs typeface="Arial"/>
              </a:rPr>
              <a:t>que</a:t>
            </a:r>
            <a:r>
              <a:rPr sz="1800" b="1" spc="-20" dirty="0">
                <a:latin typeface="Arial"/>
                <a:cs typeface="Arial"/>
              </a:rPr>
              <a:t> </a:t>
            </a:r>
            <a:r>
              <a:rPr sz="1800" b="1" dirty="0">
                <a:latin typeface="Arial"/>
                <a:cs typeface="Arial"/>
              </a:rPr>
              <a:t>ejecuta</a:t>
            </a:r>
            <a:r>
              <a:rPr sz="1800" b="1" spc="-10" dirty="0">
                <a:latin typeface="Arial"/>
                <a:cs typeface="Arial"/>
              </a:rPr>
              <a:t> </a:t>
            </a:r>
            <a:r>
              <a:rPr sz="1800" b="1" dirty="0">
                <a:latin typeface="Arial"/>
                <a:cs typeface="Arial"/>
              </a:rPr>
              <a:t>el corte</a:t>
            </a:r>
            <a:r>
              <a:rPr sz="1800" b="1" spc="-20" dirty="0">
                <a:latin typeface="Arial"/>
                <a:cs typeface="Arial"/>
              </a:rPr>
              <a:t> </a:t>
            </a:r>
            <a:r>
              <a:rPr sz="1800" b="1" dirty="0">
                <a:latin typeface="Arial"/>
                <a:cs typeface="Arial"/>
              </a:rPr>
              <a:t>es</a:t>
            </a:r>
            <a:r>
              <a:rPr sz="1800" b="1" spc="-5" dirty="0">
                <a:latin typeface="Arial"/>
                <a:cs typeface="Arial"/>
              </a:rPr>
              <a:t> </a:t>
            </a:r>
            <a:r>
              <a:rPr sz="1800" b="1" dirty="0">
                <a:latin typeface="Arial"/>
                <a:cs typeface="Arial"/>
              </a:rPr>
              <a:t>la</a:t>
            </a:r>
            <a:r>
              <a:rPr sz="1800" b="1" spc="-20" dirty="0">
                <a:latin typeface="Arial"/>
                <a:cs typeface="Arial"/>
              </a:rPr>
              <a:t> </a:t>
            </a:r>
            <a:r>
              <a:rPr sz="1800" b="1" dirty="0">
                <a:latin typeface="Arial"/>
                <a:cs typeface="Arial"/>
              </a:rPr>
              <a:t>acción</a:t>
            </a:r>
            <a:r>
              <a:rPr sz="1800" b="1" spc="-5" dirty="0">
                <a:latin typeface="Arial"/>
                <a:cs typeface="Arial"/>
              </a:rPr>
              <a:t> </a:t>
            </a:r>
            <a:r>
              <a:rPr sz="1800" b="1" dirty="0">
                <a:latin typeface="Arial"/>
                <a:cs typeface="Arial"/>
              </a:rPr>
              <a:t>de</a:t>
            </a:r>
            <a:r>
              <a:rPr sz="1800" b="1" spc="-5" dirty="0">
                <a:latin typeface="Arial"/>
                <a:cs typeface="Arial"/>
              </a:rPr>
              <a:t> </a:t>
            </a:r>
            <a:r>
              <a:rPr sz="1800" b="1" dirty="0">
                <a:latin typeface="Arial"/>
                <a:cs typeface="Arial"/>
              </a:rPr>
              <a:t>los</a:t>
            </a:r>
            <a:r>
              <a:rPr sz="1800" b="1" spc="-25" dirty="0">
                <a:latin typeface="Arial"/>
                <a:cs typeface="Arial"/>
              </a:rPr>
              <a:t> </a:t>
            </a:r>
            <a:r>
              <a:rPr sz="1800" b="1" dirty="0">
                <a:latin typeface="Arial"/>
                <a:cs typeface="Arial"/>
              </a:rPr>
              <a:t>abrasivos,</a:t>
            </a:r>
            <a:r>
              <a:rPr sz="1800" b="1" spc="30" dirty="0">
                <a:latin typeface="Arial"/>
                <a:cs typeface="Arial"/>
              </a:rPr>
              <a:t> </a:t>
            </a:r>
            <a:r>
              <a:rPr sz="1800" b="1" spc="-10" dirty="0">
                <a:latin typeface="Arial"/>
                <a:cs typeface="Arial"/>
              </a:rPr>
              <a:t>chocando </a:t>
            </a:r>
            <a:r>
              <a:rPr sz="1800" b="1" dirty="0">
                <a:latin typeface="Arial"/>
                <a:cs typeface="Arial"/>
              </a:rPr>
              <a:t>contra</a:t>
            </a:r>
            <a:r>
              <a:rPr sz="1800" b="1" spc="-5" dirty="0">
                <a:latin typeface="Arial"/>
                <a:cs typeface="Arial"/>
              </a:rPr>
              <a:t> </a:t>
            </a:r>
            <a:r>
              <a:rPr sz="1800" b="1" dirty="0">
                <a:latin typeface="Arial"/>
                <a:cs typeface="Arial"/>
              </a:rPr>
              <a:t>la superficie</a:t>
            </a:r>
            <a:r>
              <a:rPr sz="1800" b="1" spc="-10" dirty="0">
                <a:latin typeface="Arial"/>
                <a:cs typeface="Arial"/>
              </a:rPr>
              <a:t> </a:t>
            </a:r>
            <a:r>
              <a:rPr sz="1800" b="1" dirty="0">
                <a:latin typeface="Arial"/>
                <a:cs typeface="Arial"/>
              </a:rPr>
              <a:t>de</a:t>
            </a:r>
            <a:r>
              <a:rPr sz="1800" b="1" spc="-20" dirty="0">
                <a:latin typeface="Arial"/>
                <a:cs typeface="Arial"/>
              </a:rPr>
              <a:t> </a:t>
            </a:r>
            <a:r>
              <a:rPr sz="1800" b="1" spc="-10" dirty="0">
                <a:latin typeface="Arial"/>
                <a:cs typeface="Arial"/>
              </a:rPr>
              <a:t>trabajo.</a:t>
            </a:r>
            <a:endParaRPr sz="1800">
              <a:latin typeface="Arial"/>
              <a:cs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2169" rIns="0" bIns="0" rtlCol="0">
            <a:spAutoFit/>
          </a:bodyPr>
          <a:lstStyle/>
          <a:p>
            <a:pPr marL="358775">
              <a:lnSpc>
                <a:spcPct val="100000"/>
              </a:lnSpc>
              <a:spcBef>
                <a:spcPts val="100"/>
              </a:spcBef>
            </a:pPr>
            <a:r>
              <a:rPr dirty="0"/>
              <a:t>Proceso</a:t>
            </a:r>
            <a:r>
              <a:rPr spc="-35" dirty="0"/>
              <a:t> </a:t>
            </a:r>
            <a:r>
              <a:rPr dirty="0"/>
              <a:t>Especial</a:t>
            </a:r>
            <a:r>
              <a:rPr spc="-30" dirty="0"/>
              <a:t> </a:t>
            </a:r>
            <a:r>
              <a:rPr dirty="0"/>
              <a:t>de</a:t>
            </a:r>
            <a:r>
              <a:rPr spc="-10" dirty="0"/>
              <a:t> </a:t>
            </a:r>
            <a:r>
              <a:rPr dirty="0"/>
              <a:t>Maquinado</a:t>
            </a:r>
            <a:r>
              <a:rPr u="none" dirty="0"/>
              <a:t>: </a:t>
            </a:r>
            <a:r>
              <a:rPr u="none" spc="-10" dirty="0"/>
              <a:t>Ultrasónico.</a:t>
            </a:r>
          </a:p>
        </p:txBody>
      </p:sp>
      <p:sp>
        <p:nvSpPr>
          <p:cNvPr id="3" name="object 3"/>
          <p:cNvSpPr txBox="1"/>
          <p:nvPr/>
        </p:nvSpPr>
        <p:spPr>
          <a:xfrm>
            <a:off x="78739" y="720598"/>
            <a:ext cx="8987790" cy="6061710"/>
          </a:xfrm>
          <a:prstGeom prst="rect">
            <a:avLst/>
          </a:prstGeom>
        </p:spPr>
        <p:txBody>
          <a:bodyPr vert="horz" wrap="square" lIns="0" tIns="78740" rIns="0" bIns="0" rtlCol="0">
            <a:spAutoFit/>
          </a:bodyPr>
          <a:lstStyle/>
          <a:p>
            <a:pPr marL="12700" marR="5715" algn="just">
              <a:lnSpc>
                <a:spcPct val="80000"/>
              </a:lnSpc>
              <a:spcBef>
                <a:spcPts val="620"/>
              </a:spcBef>
            </a:pPr>
            <a:r>
              <a:rPr sz="2200" dirty="0">
                <a:latin typeface="Microsoft Sans Serif"/>
                <a:cs typeface="Microsoft Sans Serif"/>
              </a:rPr>
              <a:t>Se</a:t>
            </a:r>
            <a:r>
              <a:rPr sz="2200" spc="330" dirty="0">
                <a:latin typeface="Microsoft Sans Serif"/>
                <a:cs typeface="Microsoft Sans Serif"/>
              </a:rPr>
              <a:t> </a:t>
            </a:r>
            <a:r>
              <a:rPr sz="2200" dirty="0">
                <a:latin typeface="Microsoft Sans Serif"/>
                <a:cs typeface="Microsoft Sans Serif"/>
              </a:rPr>
              <a:t>utiliza</a:t>
            </a:r>
            <a:r>
              <a:rPr sz="2200" spc="345" dirty="0">
                <a:latin typeface="Microsoft Sans Serif"/>
                <a:cs typeface="Microsoft Sans Serif"/>
              </a:rPr>
              <a:t> </a:t>
            </a:r>
            <a:r>
              <a:rPr sz="2200" dirty="0">
                <a:latin typeface="Microsoft Sans Serif"/>
                <a:cs typeface="Microsoft Sans Serif"/>
              </a:rPr>
              <a:t>para</a:t>
            </a:r>
            <a:r>
              <a:rPr sz="2200" spc="350" dirty="0">
                <a:latin typeface="Microsoft Sans Serif"/>
                <a:cs typeface="Microsoft Sans Serif"/>
              </a:rPr>
              <a:t> </a:t>
            </a:r>
            <a:r>
              <a:rPr sz="2200" dirty="0">
                <a:latin typeface="Microsoft Sans Serif"/>
                <a:cs typeface="Microsoft Sans Serif"/>
              </a:rPr>
              <a:t>materiales</a:t>
            </a:r>
            <a:r>
              <a:rPr sz="2200" spc="345" dirty="0">
                <a:latin typeface="Microsoft Sans Serif"/>
                <a:cs typeface="Microsoft Sans Serif"/>
              </a:rPr>
              <a:t> </a:t>
            </a:r>
            <a:r>
              <a:rPr sz="2200" dirty="0">
                <a:latin typeface="Microsoft Sans Serif"/>
                <a:cs typeface="Microsoft Sans Serif"/>
              </a:rPr>
              <a:t>Frágiles</a:t>
            </a:r>
            <a:r>
              <a:rPr sz="2200" spc="345" dirty="0">
                <a:latin typeface="Microsoft Sans Serif"/>
                <a:cs typeface="Microsoft Sans Serif"/>
              </a:rPr>
              <a:t> </a:t>
            </a:r>
            <a:r>
              <a:rPr sz="2200" dirty="0">
                <a:latin typeface="Microsoft Sans Serif"/>
                <a:cs typeface="Microsoft Sans Serif"/>
              </a:rPr>
              <a:t>y</a:t>
            </a:r>
            <a:r>
              <a:rPr sz="2200" spc="325" dirty="0">
                <a:latin typeface="Microsoft Sans Serif"/>
                <a:cs typeface="Microsoft Sans Serif"/>
              </a:rPr>
              <a:t> </a:t>
            </a:r>
            <a:r>
              <a:rPr sz="2200" dirty="0">
                <a:latin typeface="Microsoft Sans Serif"/>
                <a:cs typeface="Microsoft Sans Serif"/>
              </a:rPr>
              <a:t>Duros.</a:t>
            </a:r>
            <a:r>
              <a:rPr sz="2200" spc="330" dirty="0">
                <a:latin typeface="Microsoft Sans Serif"/>
                <a:cs typeface="Microsoft Sans Serif"/>
              </a:rPr>
              <a:t> </a:t>
            </a:r>
            <a:r>
              <a:rPr sz="2200" dirty="0">
                <a:latin typeface="Microsoft Sans Serif"/>
                <a:cs typeface="Microsoft Sans Serif"/>
              </a:rPr>
              <a:t>Remueve</a:t>
            </a:r>
            <a:r>
              <a:rPr sz="2200" spc="350" dirty="0">
                <a:latin typeface="Microsoft Sans Serif"/>
                <a:cs typeface="Microsoft Sans Serif"/>
              </a:rPr>
              <a:t> </a:t>
            </a:r>
            <a:r>
              <a:rPr sz="2200" dirty="0">
                <a:latin typeface="Microsoft Sans Serif"/>
                <a:cs typeface="Microsoft Sans Serif"/>
              </a:rPr>
              <a:t>metales</a:t>
            </a:r>
            <a:r>
              <a:rPr sz="2200" spc="345" dirty="0">
                <a:latin typeface="Microsoft Sans Serif"/>
                <a:cs typeface="Microsoft Sans Serif"/>
              </a:rPr>
              <a:t> </a:t>
            </a:r>
            <a:r>
              <a:rPr sz="2200" dirty="0">
                <a:latin typeface="Microsoft Sans Serif"/>
                <a:cs typeface="Microsoft Sans Serif"/>
              </a:rPr>
              <a:t>con</a:t>
            </a:r>
            <a:r>
              <a:rPr sz="2200" spc="335" dirty="0">
                <a:latin typeface="Microsoft Sans Serif"/>
                <a:cs typeface="Microsoft Sans Serif"/>
              </a:rPr>
              <a:t> </a:t>
            </a:r>
            <a:r>
              <a:rPr sz="2200" spc="-25" dirty="0">
                <a:latin typeface="Microsoft Sans Serif"/>
                <a:cs typeface="Microsoft Sans Serif"/>
              </a:rPr>
              <a:t>el </a:t>
            </a:r>
            <a:r>
              <a:rPr sz="2200" dirty="0">
                <a:latin typeface="Microsoft Sans Serif"/>
                <a:cs typeface="Microsoft Sans Serif"/>
              </a:rPr>
              <a:t>uso</a:t>
            </a:r>
            <a:r>
              <a:rPr sz="2200" spc="380" dirty="0">
                <a:latin typeface="Microsoft Sans Serif"/>
                <a:cs typeface="Microsoft Sans Serif"/>
              </a:rPr>
              <a:t>  </a:t>
            </a:r>
            <a:r>
              <a:rPr sz="2200" dirty="0">
                <a:latin typeface="Microsoft Sans Serif"/>
                <a:cs typeface="Microsoft Sans Serif"/>
              </a:rPr>
              <a:t>de</a:t>
            </a:r>
            <a:r>
              <a:rPr sz="2200" spc="385" dirty="0">
                <a:latin typeface="Microsoft Sans Serif"/>
                <a:cs typeface="Microsoft Sans Serif"/>
              </a:rPr>
              <a:t>  </a:t>
            </a:r>
            <a:r>
              <a:rPr sz="2200" dirty="0">
                <a:latin typeface="Microsoft Sans Serif"/>
                <a:cs typeface="Microsoft Sans Serif"/>
              </a:rPr>
              <a:t>granos</a:t>
            </a:r>
            <a:r>
              <a:rPr sz="2200" spc="390" dirty="0">
                <a:latin typeface="Microsoft Sans Serif"/>
                <a:cs typeface="Microsoft Sans Serif"/>
              </a:rPr>
              <a:t>  </a:t>
            </a:r>
            <a:r>
              <a:rPr sz="2200" dirty="0">
                <a:latin typeface="Microsoft Sans Serif"/>
                <a:cs typeface="Microsoft Sans Serif"/>
              </a:rPr>
              <a:t>abrasivos</a:t>
            </a:r>
            <a:r>
              <a:rPr sz="2200" spc="390" dirty="0">
                <a:latin typeface="Microsoft Sans Serif"/>
                <a:cs typeface="Microsoft Sans Serif"/>
              </a:rPr>
              <a:t>  </a:t>
            </a:r>
            <a:r>
              <a:rPr sz="2200" dirty="0">
                <a:latin typeface="Microsoft Sans Serif"/>
                <a:cs typeface="Microsoft Sans Serif"/>
              </a:rPr>
              <a:t>suspendidos</a:t>
            </a:r>
            <a:r>
              <a:rPr sz="2200" spc="390" dirty="0">
                <a:latin typeface="Microsoft Sans Serif"/>
                <a:cs typeface="Microsoft Sans Serif"/>
              </a:rPr>
              <a:t>  </a:t>
            </a:r>
            <a:r>
              <a:rPr sz="2200" dirty="0">
                <a:latin typeface="Microsoft Sans Serif"/>
                <a:cs typeface="Microsoft Sans Serif"/>
              </a:rPr>
              <a:t>en</a:t>
            </a:r>
            <a:r>
              <a:rPr sz="2200" spc="380" dirty="0">
                <a:latin typeface="Microsoft Sans Serif"/>
                <a:cs typeface="Microsoft Sans Serif"/>
              </a:rPr>
              <a:t>  </a:t>
            </a:r>
            <a:r>
              <a:rPr sz="2200" dirty="0">
                <a:latin typeface="Microsoft Sans Serif"/>
                <a:cs typeface="Microsoft Sans Serif"/>
              </a:rPr>
              <a:t>líquidos,</a:t>
            </a:r>
            <a:r>
              <a:rPr sz="2200" spc="385" dirty="0">
                <a:latin typeface="Microsoft Sans Serif"/>
                <a:cs typeface="Microsoft Sans Serif"/>
              </a:rPr>
              <a:t>  </a:t>
            </a:r>
            <a:r>
              <a:rPr sz="2200" dirty="0">
                <a:latin typeface="Microsoft Sans Serif"/>
                <a:cs typeface="Microsoft Sans Serif"/>
              </a:rPr>
              <a:t>los</a:t>
            </a:r>
            <a:r>
              <a:rPr sz="2200" spc="385" dirty="0">
                <a:latin typeface="Microsoft Sans Serif"/>
                <a:cs typeface="Microsoft Sans Serif"/>
              </a:rPr>
              <a:t>  </a:t>
            </a:r>
            <a:r>
              <a:rPr sz="2200" spc="-10" dirty="0">
                <a:latin typeface="Microsoft Sans Serif"/>
                <a:cs typeface="Microsoft Sans Serif"/>
              </a:rPr>
              <a:t>granos </a:t>
            </a:r>
            <a:r>
              <a:rPr sz="2200" dirty="0">
                <a:latin typeface="Microsoft Sans Serif"/>
                <a:cs typeface="Microsoft Sans Serif"/>
              </a:rPr>
              <a:t>bombardean</a:t>
            </a:r>
            <a:r>
              <a:rPr sz="2200" spc="85" dirty="0">
                <a:latin typeface="Microsoft Sans Serif"/>
                <a:cs typeface="Microsoft Sans Serif"/>
              </a:rPr>
              <a:t>  </a:t>
            </a:r>
            <a:r>
              <a:rPr sz="2200" dirty="0">
                <a:latin typeface="Microsoft Sans Serif"/>
                <a:cs typeface="Microsoft Sans Serif"/>
              </a:rPr>
              <a:t>la</a:t>
            </a:r>
            <a:r>
              <a:rPr sz="2200" spc="85" dirty="0">
                <a:latin typeface="Microsoft Sans Serif"/>
                <a:cs typeface="Microsoft Sans Serif"/>
              </a:rPr>
              <a:t>  </a:t>
            </a:r>
            <a:r>
              <a:rPr sz="2200" dirty="0">
                <a:latin typeface="Microsoft Sans Serif"/>
                <a:cs typeface="Microsoft Sans Serif"/>
              </a:rPr>
              <a:t>superficie</a:t>
            </a:r>
            <a:r>
              <a:rPr sz="2200" spc="85" dirty="0">
                <a:latin typeface="Microsoft Sans Serif"/>
                <a:cs typeface="Microsoft Sans Serif"/>
              </a:rPr>
              <a:t>  </a:t>
            </a:r>
            <a:r>
              <a:rPr sz="2200" dirty="0">
                <a:latin typeface="Microsoft Sans Serif"/>
                <a:cs typeface="Microsoft Sans Serif"/>
              </a:rPr>
              <a:t>de</a:t>
            </a:r>
            <a:r>
              <a:rPr sz="2200" spc="85" dirty="0">
                <a:latin typeface="Microsoft Sans Serif"/>
                <a:cs typeface="Microsoft Sans Serif"/>
              </a:rPr>
              <a:t>  </a:t>
            </a:r>
            <a:r>
              <a:rPr sz="2200" dirty="0">
                <a:latin typeface="Microsoft Sans Serif"/>
                <a:cs typeface="Microsoft Sans Serif"/>
              </a:rPr>
              <a:t>trabajo</a:t>
            </a:r>
            <a:r>
              <a:rPr sz="2200" spc="85" dirty="0">
                <a:latin typeface="Microsoft Sans Serif"/>
                <a:cs typeface="Microsoft Sans Serif"/>
              </a:rPr>
              <a:t>  </a:t>
            </a:r>
            <a:r>
              <a:rPr sz="2200" dirty="0">
                <a:latin typeface="Microsoft Sans Serif"/>
                <a:cs typeface="Microsoft Sans Serif"/>
              </a:rPr>
              <a:t>a</a:t>
            </a:r>
            <a:r>
              <a:rPr sz="2200" spc="85" dirty="0">
                <a:latin typeface="Microsoft Sans Serif"/>
                <a:cs typeface="Microsoft Sans Serif"/>
              </a:rPr>
              <a:t>  </a:t>
            </a:r>
            <a:r>
              <a:rPr sz="2200" dirty="0">
                <a:latin typeface="Microsoft Sans Serif"/>
                <a:cs typeface="Microsoft Sans Serif"/>
              </a:rPr>
              <a:t>alta</a:t>
            </a:r>
            <a:r>
              <a:rPr sz="2200" spc="85" dirty="0">
                <a:latin typeface="Microsoft Sans Serif"/>
                <a:cs typeface="Microsoft Sans Serif"/>
              </a:rPr>
              <a:t>  </a:t>
            </a:r>
            <a:r>
              <a:rPr sz="2200" dirty="0">
                <a:latin typeface="Microsoft Sans Serif"/>
                <a:cs typeface="Microsoft Sans Serif"/>
              </a:rPr>
              <a:t>velocidad</a:t>
            </a:r>
            <a:r>
              <a:rPr sz="2200" spc="85" dirty="0">
                <a:latin typeface="Microsoft Sans Serif"/>
                <a:cs typeface="Microsoft Sans Serif"/>
              </a:rPr>
              <a:t>  </a:t>
            </a:r>
            <a:r>
              <a:rPr sz="2200" dirty="0">
                <a:latin typeface="Microsoft Sans Serif"/>
                <a:cs typeface="Microsoft Sans Serif"/>
              </a:rPr>
              <a:t>siguiendo</a:t>
            </a:r>
            <a:r>
              <a:rPr sz="2200" spc="90" dirty="0">
                <a:latin typeface="Microsoft Sans Serif"/>
                <a:cs typeface="Microsoft Sans Serif"/>
              </a:rPr>
              <a:t>  </a:t>
            </a:r>
            <a:r>
              <a:rPr sz="2200" spc="-25" dirty="0">
                <a:latin typeface="Microsoft Sans Serif"/>
                <a:cs typeface="Microsoft Sans Serif"/>
              </a:rPr>
              <a:t>el </a:t>
            </a:r>
            <a:r>
              <a:rPr sz="2200" dirty="0">
                <a:latin typeface="Microsoft Sans Serif"/>
                <a:cs typeface="Microsoft Sans Serif"/>
              </a:rPr>
              <a:t>contorno</a:t>
            </a:r>
            <a:r>
              <a:rPr sz="2200" spc="-5" dirty="0">
                <a:latin typeface="Microsoft Sans Serif"/>
                <a:cs typeface="Microsoft Sans Serif"/>
              </a:rPr>
              <a:t> </a:t>
            </a:r>
            <a:r>
              <a:rPr sz="2200" dirty="0">
                <a:latin typeface="Microsoft Sans Serif"/>
                <a:cs typeface="Microsoft Sans Serif"/>
              </a:rPr>
              <a:t>de</a:t>
            </a:r>
            <a:r>
              <a:rPr sz="2200" spc="-25" dirty="0">
                <a:latin typeface="Microsoft Sans Serif"/>
                <a:cs typeface="Microsoft Sans Serif"/>
              </a:rPr>
              <a:t> </a:t>
            </a:r>
            <a:r>
              <a:rPr sz="2200" dirty="0">
                <a:latin typeface="Microsoft Sans Serif"/>
                <a:cs typeface="Microsoft Sans Serif"/>
              </a:rPr>
              <a:t>la</a:t>
            </a:r>
            <a:r>
              <a:rPr sz="2200" spc="-25" dirty="0">
                <a:latin typeface="Microsoft Sans Serif"/>
                <a:cs typeface="Microsoft Sans Serif"/>
              </a:rPr>
              <a:t> </a:t>
            </a:r>
            <a:r>
              <a:rPr sz="2200" spc="-10" dirty="0">
                <a:latin typeface="Microsoft Sans Serif"/>
                <a:cs typeface="Microsoft Sans Serif"/>
              </a:rPr>
              <a:t>herramienta.</a:t>
            </a:r>
            <a:endParaRPr sz="2200">
              <a:latin typeface="Microsoft Sans Serif"/>
              <a:cs typeface="Microsoft Sans Serif"/>
            </a:endParaRPr>
          </a:p>
          <a:p>
            <a:pPr marL="12700" marR="5080" algn="just">
              <a:lnSpc>
                <a:spcPct val="80000"/>
              </a:lnSpc>
              <a:spcBef>
                <a:spcPts val="535"/>
              </a:spcBef>
            </a:pPr>
            <a:r>
              <a:rPr sz="2200" dirty="0">
                <a:latin typeface="Microsoft Sans Serif"/>
                <a:cs typeface="Microsoft Sans Serif"/>
              </a:rPr>
              <a:t>Un</a:t>
            </a:r>
            <a:r>
              <a:rPr sz="2200" spc="365" dirty="0">
                <a:latin typeface="Microsoft Sans Serif"/>
                <a:cs typeface="Microsoft Sans Serif"/>
              </a:rPr>
              <a:t> </a:t>
            </a:r>
            <a:r>
              <a:rPr sz="2200" dirty="0">
                <a:latin typeface="Microsoft Sans Serif"/>
                <a:cs typeface="Microsoft Sans Serif"/>
              </a:rPr>
              <a:t>transductor</a:t>
            </a:r>
            <a:r>
              <a:rPr sz="2200" spc="375" dirty="0">
                <a:latin typeface="Microsoft Sans Serif"/>
                <a:cs typeface="Microsoft Sans Serif"/>
              </a:rPr>
              <a:t> </a:t>
            </a:r>
            <a:r>
              <a:rPr sz="2200" dirty="0">
                <a:latin typeface="Microsoft Sans Serif"/>
                <a:cs typeface="Microsoft Sans Serif"/>
              </a:rPr>
              <a:t>hace</a:t>
            </a:r>
            <a:r>
              <a:rPr sz="2200" spc="375" dirty="0">
                <a:latin typeface="Microsoft Sans Serif"/>
                <a:cs typeface="Microsoft Sans Serif"/>
              </a:rPr>
              <a:t> </a:t>
            </a:r>
            <a:r>
              <a:rPr sz="2200" dirty="0">
                <a:latin typeface="Microsoft Sans Serif"/>
                <a:cs typeface="Microsoft Sans Serif"/>
              </a:rPr>
              <a:t>que</a:t>
            </a:r>
            <a:r>
              <a:rPr sz="2200" spc="365" dirty="0">
                <a:latin typeface="Microsoft Sans Serif"/>
                <a:cs typeface="Microsoft Sans Serif"/>
              </a:rPr>
              <a:t> </a:t>
            </a:r>
            <a:r>
              <a:rPr sz="2200" dirty="0">
                <a:latin typeface="Microsoft Sans Serif"/>
                <a:cs typeface="Microsoft Sans Serif"/>
              </a:rPr>
              <a:t>la</a:t>
            </a:r>
            <a:r>
              <a:rPr sz="2200" spc="365" dirty="0">
                <a:latin typeface="Microsoft Sans Serif"/>
                <a:cs typeface="Microsoft Sans Serif"/>
              </a:rPr>
              <a:t> </a:t>
            </a:r>
            <a:r>
              <a:rPr sz="2200" dirty="0">
                <a:latin typeface="Microsoft Sans Serif"/>
                <a:cs typeface="Microsoft Sans Serif"/>
              </a:rPr>
              <a:t>herramienta</a:t>
            </a:r>
            <a:r>
              <a:rPr sz="2200" spc="385" dirty="0">
                <a:latin typeface="Microsoft Sans Serif"/>
                <a:cs typeface="Microsoft Sans Serif"/>
              </a:rPr>
              <a:t> </a:t>
            </a:r>
            <a:r>
              <a:rPr sz="2200" dirty="0">
                <a:latin typeface="Microsoft Sans Serif"/>
                <a:cs typeface="Microsoft Sans Serif"/>
              </a:rPr>
              <a:t>oscile</a:t>
            </a:r>
            <a:r>
              <a:rPr sz="2200" spc="360" dirty="0">
                <a:latin typeface="Microsoft Sans Serif"/>
                <a:cs typeface="Microsoft Sans Serif"/>
              </a:rPr>
              <a:t> </a:t>
            </a:r>
            <a:r>
              <a:rPr sz="2200" dirty="0">
                <a:latin typeface="Microsoft Sans Serif"/>
                <a:cs typeface="Microsoft Sans Serif"/>
              </a:rPr>
              <a:t>en</a:t>
            </a:r>
            <a:r>
              <a:rPr sz="2200" spc="370" dirty="0">
                <a:latin typeface="Microsoft Sans Serif"/>
                <a:cs typeface="Microsoft Sans Serif"/>
              </a:rPr>
              <a:t> </a:t>
            </a:r>
            <a:r>
              <a:rPr sz="2200" dirty="0">
                <a:latin typeface="Microsoft Sans Serif"/>
                <a:cs typeface="Microsoft Sans Serif"/>
              </a:rPr>
              <a:t>forma</a:t>
            </a:r>
            <a:r>
              <a:rPr sz="2200" spc="365" dirty="0">
                <a:latin typeface="Microsoft Sans Serif"/>
                <a:cs typeface="Microsoft Sans Serif"/>
              </a:rPr>
              <a:t> </a:t>
            </a:r>
            <a:r>
              <a:rPr sz="2200" dirty="0">
                <a:latin typeface="Microsoft Sans Serif"/>
                <a:cs typeface="Microsoft Sans Serif"/>
              </a:rPr>
              <a:t>lineal</a:t>
            </a:r>
            <a:r>
              <a:rPr sz="2200" spc="375" dirty="0">
                <a:latin typeface="Microsoft Sans Serif"/>
                <a:cs typeface="Microsoft Sans Serif"/>
              </a:rPr>
              <a:t> </a:t>
            </a:r>
            <a:r>
              <a:rPr sz="2200" dirty="0">
                <a:latin typeface="Microsoft Sans Serif"/>
                <a:cs typeface="Microsoft Sans Serif"/>
              </a:rPr>
              <a:t>a</a:t>
            </a:r>
            <a:r>
              <a:rPr sz="2200" spc="370" dirty="0">
                <a:latin typeface="Microsoft Sans Serif"/>
                <a:cs typeface="Microsoft Sans Serif"/>
              </a:rPr>
              <a:t> </a:t>
            </a:r>
            <a:r>
              <a:rPr sz="2200" spc="-25" dirty="0">
                <a:latin typeface="Microsoft Sans Serif"/>
                <a:cs typeface="Microsoft Sans Serif"/>
              </a:rPr>
              <a:t>una </a:t>
            </a:r>
            <a:r>
              <a:rPr sz="2200" dirty="0">
                <a:latin typeface="Microsoft Sans Serif"/>
                <a:cs typeface="Microsoft Sans Serif"/>
              </a:rPr>
              <a:t>frecuencia</a:t>
            </a:r>
            <a:r>
              <a:rPr sz="2200" spc="50" dirty="0">
                <a:latin typeface="Microsoft Sans Serif"/>
                <a:cs typeface="Microsoft Sans Serif"/>
              </a:rPr>
              <a:t>  </a:t>
            </a:r>
            <a:r>
              <a:rPr sz="2200" dirty="0">
                <a:latin typeface="Microsoft Sans Serif"/>
                <a:cs typeface="Microsoft Sans Serif"/>
              </a:rPr>
              <a:t>de</a:t>
            </a:r>
            <a:r>
              <a:rPr sz="2200" spc="50" dirty="0">
                <a:latin typeface="Microsoft Sans Serif"/>
                <a:cs typeface="Microsoft Sans Serif"/>
              </a:rPr>
              <a:t>  </a:t>
            </a:r>
            <a:r>
              <a:rPr sz="2200" dirty="0">
                <a:latin typeface="Microsoft Sans Serif"/>
                <a:cs typeface="Microsoft Sans Serif"/>
              </a:rPr>
              <a:t>30.000</a:t>
            </a:r>
            <a:r>
              <a:rPr sz="2200" spc="65" dirty="0">
                <a:latin typeface="Microsoft Sans Serif"/>
                <a:cs typeface="Microsoft Sans Serif"/>
              </a:rPr>
              <a:t>  </a:t>
            </a:r>
            <a:r>
              <a:rPr sz="2200" dirty="0">
                <a:latin typeface="Microsoft Sans Serif"/>
                <a:cs typeface="Microsoft Sans Serif"/>
              </a:rPr>
              <a:t>Hz</a:t>
            </a:r>
            <a:r>
              <a:rPr sz="2200" spc="55" dirty="0">
                <a:latin typeface="Microsoft Sans Serif"/>
                <a:cs typeface="Microsoft Sans Serif"/>
              </a:rPr>
              <a:t>  </a:t>
            </a:r>
            <a:r>
              <a:rPr sz="2200" dirty="0">
                <a:latin typeface="Microsoft Sans Serif"/>
                <a:cs typeface="Microsoft Sans Serif"/>
              </a:rPr>
              <a:t>con</a:t>
            </a:r>
            <a:r>
              <a:rPr sz="2200" spc="50" dirty="0">
                <a:latin typeface="Microsoft Sans Serif"/>
                <a:cs typeface="Microsoft Sans Serif"/>
              </a:rPr>
              <a:t>  </a:t>
            </a:r>
            <a:r>
              <a:rPr sz="2200" dirty="0">
                <a:latin typeface="Microsoft Sans Serif"/>
                <a:cs typeface="Microsoft Sans Serif"/>
              </a:rPr>
              <a:t>una</a:t>
            </a:r>
            <a:r>
              <a:rPr sz="2200" spc="55" dirty="0">
                <a:latin typeface="Microsoft Sans Serif"/>
                <a:cs typeface="Microsoft Sans Serif"/>
              </a:rPr>
              <a:t>  </a:t>
            </a:r>
            <a:r>
              <a:rPr sz="2200" dirty="0">
                <a:latin typeface="Microsoft Sans Serif"/>
                <a:cs typeface="Microsoft Sans Serif"/>
              </a:rPr>
              <a:t>amplitud</a:t>
            </a:r>
            <a:r>
              <a:rPr sz="2200" spc="60" dirty="0">
                <a:latin typeface="Microsoft Sans Serif"/>
                <a:cs typeface="Microsoft Sans Serif"/>
              </a:rPr>
              <a:t>  </a:t>
            </a:r>
            <a:r>
              <a:rPr sz="2200" dirty="0">
                <a:latin typeface="Microsoft Sans Serif"/>
                <a:cs typeface="Microsoft Sans Serif"/>
              </a:rPr>
              <a:t>de</a:t>
            </a:r>
            <a:r>
              <a:rPr sz="2200" spc="55" dirty="0">
                <a:latin typeface="Microsoft Sans Serif"/>
                <a:cs typeface="Microsoft Sans Serif"/>
              </a:rPr>
              <a:t>  </a:t>
            </a:r>
            <a:r>
              <a:rPr sz="2200" dirty="0">
                <a:latin typeface="Microsoft Sans Serif"/>
                <a:cs typeface="Microsoft Sans Serif"/>
              </a:rPr>
              <a:t>0,030</a:t>
            </a:r>
            <a:r>
              <a:rPr sz="2200" spc="55" dirty="0">
                <a:latin typeface="Microsoft Sans Serif"/>
                <a:cs typeface="Microsoft Sans Serif"/>
              </a:rPr>
              <a:t>  </a:t>
            </a:r>
            <a:r>
              <a:rPr sz="2200" dirty="0">
                <a:latin typeface="Microsoft Sans Serif"/>
                <a:cs typeface="Microsoft Sans Serif"/>
              </a:rPr>
              <a:t>/</a:t>
            </a:r>
            <a:r>
              <a:rPr sz="2200" spc="55" dirty="0">
                <a:latin typeface="Microsoft Sans Serif"/>
                <a:cs typeface="Microsoft Sans Serif"/>
              </a:rPr>
              <a:t>  </a:t>
            </a:r>
            <a:r>
              <a:rPr sz="2200" dirty="0">
                <a:latin typeface="Microsoft Sans Serif"/>
                <a:cs typeface="Microsoft Sans Serif"/>
              </a:rPr>
              <a:t>0,015</a:t>
            </a:r>
            <a:r>
              <a:rPr sz="2200" spc="60" dirty="0">
                <a:latin typeface="Microsoft Sans Serif"/>
                <a:cs typeface="Microsoft Sans Serif"/>
              </a:rPr>
              <a:t>  </a:t>
            </a:r>
            <a:r>
              <a:rPr sz="2200" spc="-25" dirty="0">
                <a:latin typeface="Microsoft Sans Serif"/>
                <a:cs typeface="Microsoft Sans Serif"/>
              </a:rPr>
              <a:t>mm, </a:t>
            </a:r>
            <a:r>
              <a:rPr sz="2200" dirty="0">
                <a:latin typeface="Microsoft Sans Serif"/>
                <a:cs typeface="Microsoft Sans Serif"/>
              </a:rPr>
              <a:t>lanzando</a:t>
            </a:r>
            <a:r>
              <a:rPr sz="2200" spc="345" dirty="0">
                <a:latin typeface="Microsoft Sans Serif"/>
                <a:cs typeface="Microsoft Sans Serif"/>
              </a:rPr>
              <a:t> </a:t>
            </a:r>
            <a:r>
              <a:rPr sz="2200" dirty="0">
                <a:latin typeface="Microsoft Sans Serif"/>
                <a:cs typeface="Microsoft Sans Serif"/>
              </a:rPr>
              <a:t>una</a:t>
            </a:r>
            <a:r>
              <a:rPr sz="2200" spc="335" dirty="0">
                <a:latin typeface="Microsoft Sans Serif"/>
                <a:cs typeface="Microsoft Sans Serif"/>
              </a:rPr>
              <a:t> </a:t>
            </a:r>
            <a:r>
              <a:rPr sz="2200" dirty="0">
                <a:latin typeface="Microsoft Sans Serif"/>
                <a:cs typeface="Microsoft Sans Serif"/>
              </a:rPr>
              <a:t>línea</a:t>
            </a:r>
            <a:r>
              <a:rPr sz="2200" spc="345" dirty="0">
                <a:latin typeface="Microsoft Sans Serif"/>
                <a:cs typeface="Microsoft Sans Serif"/>
              </a:rPr>
              <a:t> </a:t>
            </a:r>
            <a:r>
              <a:rPr sz="2200" dirty="0">
                <a:latin typeface="Microsoft Sans Serif"/>
                <a:cs typeface="Microsoft Sans Serif"/>
              </a:rPr>
              <a:t>de</a:t>
            </a:r>
            <a:r>
              <a:rPr sz="2200" spc="335" dirty="0">
                <a:latin typeface="Microsoft Sans Serif"/>
                <a:cs typeface="Microsoft Sans Serif"/>
              </a:rPr>
              <a:t> </a:t>
            </a:r>
            <a:r>
              <a:rPr sz="2200" dirty="0">
                <a:latin typeface="Microsoft Sans Serif"/>
                <a:cs typeface="Microsoft Sans Serif"/>
              </a:rPr>
              <a:t>transmisión</a:t>
            </a:r>
            <a:r>
              <a:rPr sz="2200" spc="350" dirty="0">
                <a:latin typeface="Microsoft Sans Serif"/>
                <a:cs typeface="Microsoft Sans Serif"/>
              </a:rPr>
              <a:t> </a:t>
            </a:r>
            <a:r>
              <a:rPr sz="2200" dirty="0">
                <a:latin typeface="Microsoft Sans Serif"/>
                <a:cs typeface="Microsoft Sans Serif"/>
              </a:rPr>
              <a:t>de</a:t>
            </a:r>
            <a:r>
              <a:rPr sz="2200" spc="335" dirty="0">
                <a:latin typeface="Microsoft Sans Serif"/>
                <a:cs typeface="Microsoft Sans Serif"/>
              </a:rPr>
              <a:t> </a:t>
            </a:r>
            <a:r>
              <a:rPr sz="2200" dirty="0">
                <a:latin typeface="Microsoft Sans Serif"/>
                <a:cs typeface="Microsoft Sans Serif"/>
              </a:rPr>
              <a:t>energía</a:t>
            </a:r>
            <a:r>
              <a:rPr sz="2200" spc="345" dirty="0">
                <a:latin typeface="Microsoft Sans Serif"/>
                <a:cs typeface="Microsoft Sans Serif"/>
              </a:rPr>
              <a:t> </a:t>
            </a:r>
            <a:r>
              <a:rPr sz="2200" dirty="0">
                <a:latin typeface="Microsoft Sans Serif"/>
                <a:cs typeface="Microsoft Sans Serif"/>
              </a:rPr>
              <a:t>de</a:t>
            </a:r>
            <a:r>
              <a:rPr sz="2200" spc="340" dirty="0">
                <a:latin typeface="Microsoft Sans Serif"/>
                <a:cs typeface="Microsoft Sans Serif"/>
              </a:rPr>
              <a:t> </a:t>
            </a:r>
            <a:r>
              <a:rPr sz="2200" dirty="0">
                <a:latin typeface="Microsoft Sans Serif"/>
                <a:cs typeface="Microsoft Sans Serif"/>
              </a:rPr>
              <a:t>ondas</a:t>
            </a:r>
            <a:r>
              <a:rPr sz="2200" spc="325" dirty="0">
                <a:latin typeface="Microsoft Sans Serif"/>
                <a:cs typeface="Microsoft Sans Serif"/>
              </a:rPr>
              <a:t> </a:t>
            </a:r>
            <a:r>
              <a:rPr sz="2200" dirty="0">
                <a:latin typeface="Microsoft Sans Serif"/>
                <a:cs typeface="Microsoft Sans Serif"/>
              </a:rPr>
              <a:t>sonoras</a:t>
            </a:r>
            <a:r>
              <a:rPr sz="2200" spc="355" dirty="0">
                <a:latin typeface="Microsoft Sans Serif"/>
                <a:cs typeface="Microsoft Sans Serif"/>
              </a:rPr>
              <a:t> </a:t>
            </a:r>
            <a:r>
              <a:rPr sz="2200" spc="-25" dirty="0">
                <a:latin typeface="Microsoft Sans Serif"/>
                <a:cs typeface="Microsoft Sans Serif"/>
              </a:rPr>
              <a:t>que </a:t>
            </a:r>
            <a:r>
              <a:rPr sz="2200" dirty="0">
                <a:latin typeface="Microsoft Sans Serif"/>
                <a:cs typeface="Microsoft Sans Serif"/>
              </a:rPr>
              <a:t>hacen</a:t>
            </a:r>
            <a:r>
              <a:rPr sz="2200" spc="420" dirty="0">
                <a:latin typeface="Microsoft Sans Serif"/>
                <a:cs typeface="Microsoft Sans Serif"/>
              </a:rPr>
              <a:t> </a:t>
            </a:r>
            <a:r>
              <a:rPr sz="2200" dirty="0">
                <a:latin typeface="Microsoft Sans Serif"/>
                <a:cs typeface="Microsoft Sans Serif"/>
              </a:rPr>
              <a:t>cambiar</a:t>
            </a:r>
            <a:r>
              <a:rPr sz="2200" spc="420" dirty="0">
                <a:latin typeface="Microsoft Sans Serif"/>
                <a:cs typeface="Microsoft Sans Serif"/>
              </a:rPr>
              <a:t> </a:t>
            </a:r>
            <a:r>
              <a:rPr sz="2200" dirty="0">
                <a:latin typeface="Microsoft Sans Serif"/>
                <a:cs typeface="Microsoft Sans Serif"/>
              </a:rPr>
              <a:t>la</a:t>
            </a:r>
            <a:r>
              <a:rPr sz="2200" spc="420" dirty="0">
                <a:latin typeface="Microsoft Sans Serif"/>
                <a:cs typeface="Microsoft Sans Serif"/>
              </a:rPr>
              <a:t> </a:t>
            </a:r>
            <a:r>
              <a:rPr sz="2200" dirty="0">
                <a:latin typeface="Microsoft Sans Serif"/>
                <a:cs typeface="Microsoft Sans Serif"/>
              </a:rPr>
              <a:t>longitud</a:t>
            </a:r>
            <a:r>
              <a:rPr sz="2200" spc="420" dirty="0">
                <a:latin typeface="Microsoft Sans Serif"/>
                <a:cs typeface="Microsoft Sans Serif"/>
              </a:rPr>
              <a:t> </a:t>
            </a:r>
            <a:r>
              <a:rPr sz="2200" dirty="0">
                <a:latin typeface="Microsoft Sans Serif"/>
                <a:cs typeface="Microsoft Sans Serif"/>
              </a:rPr>
              <a:t>normal</a:t>
            </a:r>
            <a:r>
              <a:rPr sz="2200" spc="425" dirty="0">
                <a:latin typeface="Microsoft Sans Serif"/>
                <a:cs typeface="Microsoft Sans Serif"/>
              </a:rPr>
              <a:t> </a:t>
            </a:r>
            <a:r>
              <a:rPr sz="2200" dirty="0">
                <a:latin typeface="Microsoft Sans Serif"/>
                <a:cs typeface="Microsoft Sans Serif"/>
              </a:rPr>
              <a:t>del</a:t>
            </a:r>
            <a:r>
              <a:rPr sz="2200" spc="420" dirty="0">
                <a:latin typeface="Microsoft Sans Serif"/>
                <a:cs typeface="Microsoft Sans Serif"/>
              </a:rPr>
              <a:t> </a:t>
            </a:r>
            <a:r>
              <a:rPr sz="2200" dirty="0">
                <a:latin typeface="Microsoft Sans Serif"/>
                <a:cs typeface="Microsoft Sans Serif"/>
              </a:rPr>
              <a:t>material</a:t>
            </a:r>
            <a:r>
              <a:rPr sz="2200" spc="430" dirty="0">
                <a:latin typeface="Microsoft Sans Serif"/>
                <a:cs typeface="Microsoft Sans Serif"/>
              </a:rPr>
              <a:t> </a:t>
            </a:r>
            <a:r>
              <a:rPr sz="2200" dirty="0">
                <a:latin typeface="Microsoft Sans Serif"/>
                <a:cs typeface="Microsoft Sans Serif"/>
              </a:rPr>
              <a:t>de</a:t>
            </a:r>
            <a:r>
              <a:rPr sz="2200" spc="420" dirty="0">
                <a:latin typeface="Microsoft Sans Serif"/>
                <a:cs typeface="Microsoft Sans Serif"/>
              </a:rPr>
              <a:t> </a:t>
            </a:r>
            <a:r>
              <a:rPr sz="2200" dirty="0">
                <a:latin typeface="Microsoft Sans Serif"/>
                <a:cs typeface="Microsoft Sans Serif"/>
              </a:rPr>
              <a:t>la</a:t>
            </a:r>
            <a:r>
              <a:rPr sz="2200" spc="420" dirty="0">
                <a:latin typeface="Microsoft Sans Serif"/>
                <a:cs typeface="Microsoft Sans Serif"/>
              </a:rPr>
              <a:t> </a:t>
            </a:r>
            <a:r>
              <a:rPr sz="2200" dirty="0">
                <a:latin typeface="Microsoft Sans Serif"/>
                <a:cs typeface="Microsoft Sans Serif"/>
              </a:rPr>
              <a:t>herramienta</a:t>
            </a:r>
            <a:r>
              <a:rPr sz="2200" spc="425" dirty="0">
                <a:latin typeface="Microsoft Sans Serif"/>
                <a:cs typeface="Microsoft Sans Serif"/>
              </a:rPr>
              <a:t> </a:t>
            </a:r>
            <a:r>
              <a:rPr sz="2200" spc="-25" dirty="0">
                <a:latin typeface="Microsoft Sans Serif"/>
                <a:cs typeface="Microsoft Sans Serif"/>
              </a:rPr>
              <a:t>por </a:t>
            </a:r>
            <a:r>
              <a:rPr sz="2200" dirty="0">
                <a:latin typeface="Microsoft Sans Serif"/>
                <a:cs typeface="Microsoft Sans Serif"/>
              </a:rPr>
              <a:t>contracción</a:t>
            </a:r>
            <a:r>
              <a:rPr sz="2200" spc="-30" dirty="0">
                <a:latin typeface="Microsoft Sans Serif"/>
                <a:cs typeface="Microsoft Sans Serif"/>
              </a:rPr>
              <a:t> </a:t>
            </a:r>
            <a:r>
              <a:rPr sz="2200" dirty="0">
                <a:latin typeface="Microsoft Sans Serif"/>
                <a:cs typeface="Microsoft Sans Serif"/>
              </a:rPr>
              <a:t>y</a:t>
            </a:r>
            <a:r>
              <a:rPr sz="2200" spc="-45" dirty="0">
                <a:latin typeface="Microsoft Sans Serif"/>
                <a:cs typeface="Microsoft Sans Serif"/>
              </a:rPr>
              <a:t> </a:t>
            </a:r>
            <a:r>
              <a:rPr sz="2200" spc="-10" dirty="0">
                <a:latin typeface="Microsoft Sans Serif"/>
                <a:cs typeface="Microsoft Sans Serif"/>
              </a:rPr>
              <a:t>expansión.</a:t>
            </a:r>
            <a:endParaRPr sz="2200">
              <a:latin typeface="Microsoft Sans Serif"/>
              <a:cs typeface="Microsoft Sans Serif"/>
            </a:endParaRPr>
          </a:p>
          <a:p>
            <a:pPr marL="12700" marR="5715" algn="just">
              <a:lnSpc>
                <a:spcPct val="80000"/>
              </a:lnSpc>
              <a:spcBef>
                <a:spcPts val="525"/>
              </a:spcBef>
            </a:pPr>
            <a:r>
              <a:rPr sz="2200" dirty="0">
                <a:latin typeface="Microsoft Sans Serif"/>
                <a:cs typeface="Microsoft Sans Serif"/>
              </a:rPr>
              <a:t>El</a:t>
            </a:r>
            <a:r>
              <a:rPr sz="2200" spc="345" dirty="0">
                <a:latin typeface="Microsoft Sans Serif"/>
                <a:cs typeface="Microsoft Sans Serif"/>
              </a:rPr>
              <a:t> </a:t>
            </a:r>
            <a:r>
              <a:rPr sz="2200" dirty="0">
                <a:latin typeface="Microsoft Sans Serif"/>
                <a:cs typeface="Microsoft Sans Serif"/>
              </a:rPr>
              <a:t>porta</a:t>
            </a:r>
            <a:r>
              <a:rPr sz="2200" spc="355" dirty="0">
                <a:latin typeface="Microsoft Sans Serif"/>
                <a:cs typeface="Microsoft Sans Serif"/>
              </a:rPr>
              <a:t> </a:t>
            </a:r>
            <a:r>
              <a:rPr sz="2200" dirty="0">
                <a:latin typeface="Microsoft Sans Serif"/>
                <a:cs typeface="Microsoft Sans Serif"/>
              </a:rPr>
              <a:t>herramientas</a:t>
            </a:r>
            <a:r>
              <a:rPr sz="2200" spc="355" dirty="0">
                <a:latin typeface="Microsoft Sans Serif"/>
                <a:cs typeface="Microsoft Sans Serif"/>
              </a:rPr>
              <a:t> </a:t>
            </a:r>
            <a:r>
              <a:rPr sz="2200" dirty="0">
                <a:latin typeface="Microsoft Sans Serif"/>
                <a:cs typeface="Microsoft Sans Serif"/>
              </a:rPr>
              <a:t>se</a:t>
            </a:r>
            <a:r>
              <a:rPr sz="2200" spc="350" dirty="0">
                <a:latin typeface="Microsoft Sans Serif"/>
                <a:cs typeface="Microsoft Sans Serif"/>
              </a:rPr>
              <a:t> </a:t>
            </a:r>
            <a:r>
              <a:rPr sz="2200" dirty="0">
                <a:latin typeface="Microsoft Sans Serif"/>
                <a:cs typeface="Microsoft Sans Serif"/>
              </a:rPr>
              <a:t>encuentra</a:t>
            </a:r>
            <a:r>
              <a:rPr sz="2200" spc="365" dirty="0">
                <a:latin typeface="Microsoft Sans Serif"/>
                <a:cs typeface="Microsoft Sans Serif"/>
              </a:rPr>
              <a:t> </a:t>
            </a:r>
            <a:r>
              <a:rPr sz="2200" dirty="0">
                <a:latin typeface="Microsoft Sans Serif"/>
                <a:cs typeface="Microsoft Sans Serif"/>
              </a:rPr>
              <a:t>atornillado</a:t>
            </a:r>
            <a:r>
              <a:rPr sz="2200" spc="360" dirty="0">
                <a:latin typeface="Microsoft Sans Serif"/>
                <a:cs typeface="Microsoft Sans Serif"/>
              </a:rPr>
              <a:t> </a:t>
            </a:r>
            <a:r>
              <a:rPr sz="2200" dirty="0">
                <a:latin typeface="Microsoft Sans Serif"/>
                <a:cs typeface="Microsoft Sans Serif"/>
              </a:rPr>
              <a:t>al</a:t>
            </a:r>
            <a:r>
              <a:rPr sz="2200" spc="345" dirty="0">
                <a:latin typeface="Microsoft Sans Serif"/>
                <a:cs typeface="Microsoft Sans Serif"/>
              </a:rPr>
              <a:t> </a:t>
            </a:r>
            <a:r>
              <a:rPr sz="2200" dirty="0">
                <a:latin typeface="Microsoft Sans Serif"/>
                <a:cs typeface="Microsoft Sans Serif"/>
              </a:rPr>
              <a:t>transductor</a:t>
            </a:r>
            <a:r>
              <a:rPr sz="2200" spc="360" dirty="0">
                <a:latin typeface="Microsoft Sans Serif"/>
                <a:cs typeface="Microsoft Sans Serif"/>
              </a:rPr>
              <a:t> </a:t>
            </a:r>
            <a:r>
              <a:rPr sz="2200" dirty="0">
                <a:latin typeface="Microsoft Sans Serif"/>
                <a:cs typeface="Microsoft Sans Serif"/>
              </a:rPr>
              <a:t>y</a:t>
            </a:r>
            <a:r>
              <a:rPr sz="2200" spc="335" dirty="0">
                <a:latin typeface="Microsoft Sans Serif"/>
                <a:cs typeface="Microsoft Sans Serif"/>
              </a:rPr>
              <a:t> </a:t>
            </a:r>
            <a:r>
              <a:rPr sz="2200" spc="-10" dirty="0">
                <a:latin typeface="Microsoft Sans Serif"/>
                <a:cs typeface="Microsoft Sans Serif"/>
              </a:rPr>
              <a:t>oscila </a:t>
            </a:r>
            <a:r>
              <a:rPr sz="2200" dirty="0">
                <a:latin typeface="Microsoft Sans Serif"/>
                <a:cs typeface="Microsoft Sans Serif"/>
              </a:rPr>
              <a:t>linealmente,</a:t>
            </a:r>
            <a:r>
              <a:rPr sz="2200" spc="509" dirty="0">
                <a:latin typeface="Microsoft Sans Serif"/>
                <a:cs typeface="Microsoft Sans Serif"/>
              </a:rPr>
              <a:t> </a:t>
            </a:r>
            <a:r>
              <a:rPr sz="2200" dirty="0">
                <a:latin typeface="Microsoft Sans Serif"/>
                <a:cs typeface="Microsoft Sans Serif"/>
              </a:rPr>
              <a:t>lanzando</a:t>
            </a:r>
            <a:r>
              <a:rPr sz="2200" spc="500" dirty="0">
                <a:latin typeface="Microsoft Sans Serif"/>
                <a:cs typeface="Microsoft Sans Serif"/>
              </a:rPr>
              <a:t> </a:t>
            </a:r>
            <a:r>
              <a:rPr sz="2200" dirty="0">
                <a:latin typeface="Microsoft Sans Serif"/>
                <a:cs typeface="Microsoft Sans Serif"/>
              </a:rPr>
              <a:t>así</a:t>
            </a:r>
            <a:r>
              <a:rPr sz="2200" spc="495" dirty="0">
                <a:latin typeface="Microsoft Sans Serif"/>
                <a:cs typeface="Microsoft Sans Serif"/>
              </a:rPr>
              <a:t> </a:t>
            </a:r>
            <a:r>
              <a:rPr sz="2200" dirty="0">
                <a:latin typeface="Microsoft Sans Serif"/>
                <a:cs typeface="Microsoft Sans Serif"/>
              </a:rPr>
              <a:t>las</a:t>
            </a:r>
            <a:r>
              <a:rPr sz="2200" spc="495" dirty="0">
                <a:latin typeface="Microsoft Sans Serif"/>
                <a:cs typeface="Microsoft Sans Serif"/>
              </a:rPr>
              <a:t> </a:t>
            </a:r>
            <a:r>
              <a:rPr sz="2200" dirty="0">
                <a:latin typeface="Microsoft Sans Serif"/>
                <a:cs typeface="Microsoft Sans Serif"/>
              </a:rPr>
              <a:t>partículas</a:t>
            </a:r>
            <a:r>
              <a:rPr sz="2200" spc="505" dirty="0">
                <a:latin typeface="Microsoft Sans Serif"/>
                <a:cs typeface="Microsoft Sans Serif"/>
              </a:rPr>
              <a:t> </a:t>
            </a:r>
            <a:r>
              <a:rPr sz="2200" dirty="0">
                <a:latin typeface="Microsoft Sans Serif"/>
                <a:cs typeface="Microsoft Sans Serif"/>
              </a:rPr>
              <a:t>abrasivas</a:t>
            </a:r>
            <a:r>
              <a:rPr sz="2200" spc="505" dirty="0">
                <a:latin typeface="Microsoft Sans Serif"/>
                <a:cs typeface="Microsoft Sans Serif"/>
              </a:rPr>
              <a:t> </a:t>
            </a:r>
            <a:r>
              <a:rPr sz="2200" dirty="0">
                <a:latin typeface="Microsoft Sans Serif"/>
                <a:cs typeface="Microsoft Sans Serif"/>
              </a:rPr>
              <a:t>sobre</a:t>
            </a:r>
            <a:r>
              <a:rPr sz="2200" spc="495" dirty="0">
                <a:latin typeface="Microsoft Sans Serif"/>
                <a:cs typeface="Microsoft Sans Serif"/>
              </a:rPr>
              <a:t> </a:t>
            </a:r>
            <a:r>
              <a:rPr sz="2200" dirty="0">
                <a:latin typeface="Microsoft Sans Serif"/>
                <a:cs typeface="Microsoft Sans Serif"/>
              </a:rPr>
              <a:t>la</a:t>
            </a:r>
            <a:r>
              <a:rPr sz="2200" spc="484" dirty="0">
                <a:latin typeface="Microsoft Sans Serif"/>
                <a:cs typeface="Microsoft Sans Serif"/>
              </a:rPr>
              <a:t> </a:t>
            </a:r>
            <a:r>
              <a:rPr sz="2200" dirty="0">
                <a:latin typeface="Microsoft Sans Serif"/>
                <a:cs typeface="Microsoft Sans Serif"/>
              </a:rPr>
              <a:t>pieza</a:t>
            </a:r>
            <a:r>
              <a:rPr sz="2200" spc="500" dirty="0">
                <a:latin typeface="Microsoft Sans Serif"/>
                <a:cs typeface="Microsoft Sans Serif"/>
              </a:rPr>
              <a:t> </a:t>
            </a:r>
            <a:r>
              <a:rPr sz="2200" spc="-25" dirty="0">
                <a:latin typeface="Microsoft Sans Serif"/>
                <a:cs typeface="Microsoft Sans Serif"/>
              </a:rPr>
              <a:t>de </a:t>
            </a:r>
            <a:r>
              <a:rPr sz="2200" dirty="0">
                <a:latin typeface="Microsoft Sans Serif"/>
                <a:cs typeface="Microsoft Sans Serif"/>
              </a:rPr>
              <a:t>trabajo,</a:t>
            </a:r>
            <a:r>
              <a:rPr sz="2200" spc="310" dirty="0">
                <a:latin typeface="Microsoft Sans Serif"/>
                <a:cs typeface="Microsoft Sans Serif"/>
              </a:rPr>
              <a:t> </a:t>
            </a:r>
            <a:r>
              <a:rPr sz="2200" dirty="0">
                <a:latin typeface="Microsoft Sans Serif"/>
                <a:cs typeface="Microsoft Sans Serif"/>
              </a:rPr>
              <a:t>las</a:t>
            </a:r>
            <a:r>
              <a:rPr sz="2200" spc="310" dirty="0">
                <a:latin typeface="Microsoft Sans Serif"/>
                <a:cs typeface="Microsoft Sans Serif"/>
              </a:rPr>
              <a:t> </a:t>
            </a:r>
            <a:r>
              <a:rPr sz="2200" dirty="0">
                <a:latin typeface="Microsoft Sans Serif"/>
                <a:cs typeface="Microsoft Sans Serif"/>
              </a:rPr>
              <a:t>partículas</a:t>
            </a:r>
            <a:r>
              <a:rPr sz="2200" spc="315" dirty="0">
                <a:latin typeface="Microsoft Sans Serif"/>
                <a:cs typeface="Microsoft Sans Serif"/>
              </a:rPr>
              <a:t> </a:t>
            </a:r>
            <a:r>
              <a:rPr sz="2200" dirty="0">
                <a:latin typeface="Microsoft Sans Serif"/>
                <a:cs typeface="Microsoft Sans Serif"/>
              </a:rPr>
              <a:t>cortantes</a:t>
            </a:r>
            <a:r>
              <a:rPr sz="2200" spc="320" dirty="0">
                <a:latin typeface="Microsoft Sans Serif"/>
                <a:cs typeface="Microsoft Sans Serif"/>
              </a:rPr>
              <a:t> </a:t>
            </a:r>
            <a:r>
              <a:rPr sz="2200" dirty="0">
                <a:latin typeface="Microsoft Sans Serif"/>
                <a:cs typeface="Microsoft Sans Serif"/>
              </a:rPr>
              <a:t>son</a:t>
            </a:r>
            <a:r>
              <a:rPr sz="2200" spc="305" dirty="0">
                <a:latin typeface="Microsoft Sans Serif"/>
                <a:cs typeface="Microsoft Sans Serif"/>
              </a:rPr>
              <a:t> </a:t>
            </a:r>
            <a:r>
              <a:rPr sz="2200" dirty="0">
                <a:latin typeface="Microsoft Sans Serif"/>
                <a:cs typeface="Microsoft Sans Serif"/>
              </a:rPr>
              <a:t>generalmente</a:t>
            </a:r>
            <a:r>
              <a:rPr sz="2200" spc="320" dirty="0">
                <a:latin typeface="Microsoft Sans Serif"/>
                <a:cs typeface="Microsoft Sans Serif"/>
              </a:rPr>
              <a:t> </a:t>
            </a:r>
            <a:r>
              <a:rPr sz="2200" dirty="0">
                <a:latin typeface="Microsoft Sans Serif"/>
                <a:cs typeface="Microsoft Sans Serif"/>
              </a:rPr>
              <a:t>Carburos</a:t>
            </a:r>
            <a:r>
              <a:rPr sz="2200" spc="310" dirty="0">
                <a:latin typeface="Microsoft Sans Serif"/>
                <a:cs typeface="Microsoft Sans Serif"/>
              </a:rPr>
              <a:t> </a:t>
            </a:r>
            <a:r>
              <a:rPr sz="2200" dirty="0">
                <a:latin typeface="Microsoft Sans Serif"/>
                <a:cs typeface="Microsoft Sans Serif"/>
              </a:rPr>
              <a:t>de</a:t>
            </a:r>
            <a:r>
              <a:rPr sz="2200" spc="305" dirty="0">
                <a:latin typeface="Microsoft Sans Serif"/>
                <a:cs typeface="Microsoft Sans Serif"/>
              </a:rPr>
              <a:t> </a:t>
            </a:r>
            <a:r>
              <a:rPr sz="2200" spc="-10" dirty="0">
                <a:latin typeface="Microsoft Sans Serif"/>
                <a:cs typeface="Microsoft Sans Serif"/>
              </a:rPr>
              <a:t>(máx) </a:t>
            </a:r>
            <a:r>
              <a:rPr sz="2200" dirty="0">
                <a:latin typeface="Microsoft Sans Serif"/>
                <a:cs typeface="Microsoft Sans Serif"/>
              </a:rPr>
              <a:t>0,025</a:t>
            </a:r>
            <a:r>
              <a:rPr sz="2200" spc="-35" dirty="0">
                <a:latin typeface="Microsoft Sans Serif"/>
                <a:cs typeface="Microsoft Sans Serif"/>
              </a:rPr>
              <a:t> </a:t>
            </a:r>
            <a:r>
              <a:rPr sz="2200" spc="-25" dirty="0">
                <a:latin typeface="Microsoft Sans Serif"/>
                <a:cs typeface="Microsoft Sans Serif"/>
              </a:rPr>
              <a:t>mm.</a:t>
            </a:r>
            <a:endParaRPr sz="2200">
              <a:latin typeface="Microsoft Sans Serif"/>
              <a:cs typeface="Microsoft Sans Serif"/>
            </a:endParaRPr>
          </a:p>
          <a:p>
            <a:pPr marL="12700" marR="5715" algn="just">
              <a:lnSpc>
                <a:spcPts val="2110"/>
              </a:lnSpc>
              <a:spcBef>
                <a:spcPts val="515"/>
              </a:spcBef>
            </a:pPr>
            <a:r>
              <a:rPr sz="2200" dirty="0">
                <a:latin typeface="Microsoft Sans Serif"/>
                <a:cs typeface="Microsoft Sans Serif"/>
              </a:rPr>
              <a:t>La</a:t>
            </a:r>
            <a:r>
              <a:rPr sz="2200" spc="480" dirty="0">
                <a:latin typeface="Microsoft Sans Serif"/>
                <a:cs typeface="Microsoft Sans Serif"/>
              </a:rPr>
              <a:t> </a:t>
            </a:r>
            <a:r>
              <a:rPr sz="2200" dirty="0">
                <a:latin typeface="Microsoft Sans Serif"/>
                <a:cs typeface="Microsoft Sans Serif"/>
              </a:rPr>
              <a:t>herramienta</a:t>
            </a:r>
            <a:r>
              <a:rPr sz="2200" spc="500" dirty="0">
                <a:latin typeface="Microsoft Sans Serif"/>
                <a:cs typeface="Microsoft Sans Serif"/>
              </a:rPr>
              <a:t> </a:t>
            </a:r>
            <a:r>
              <a:rPr sz="2200" dirty="0">
                <a:latin typeface="Microsoft Sans Serif"/>
                <a:cs typeface="Microsoft Sans Serif"/>
              </a:rPr>
              <a:t>está</a:t>
            </a:r>
            <a:r>
              <a:rPr sz="2200" spc="490" dirty="0">
                <a:latin typeface="Microsoft Sans Serif"/>
                <a:cs typeface="Microsoft Sans Serif"/>
              </a:rPr>
              <a:t> </a:t>
            </a:r>
            <a:r>
              <a:rPr sz="2200" dirty="0">
                <a:latin typeface="Microsoft Sans Serif"/>
                <a:cs typeface="Microsoft Sans Serif"/>
              </a:rPr>
              <a:t>hecha</a:t>
            </a:r>
            <a:r>
              <a:rPr sz="2200" spc="490" dirty="0">
                <a:latin typeface="Microsoft Sans Serif"/>
                <a:cs typeface="Microsoft Sans Serif"/>
              </a:rPr>
              <a:t> </a:t>
            </a:r>
            <a:r>
              <a:rPr sz="2200" dirty="0">
                <a:latin typeface="Microsoft Sans Serif"/>
                <a:cs typeface="Microsoft Sans Serif"/>
              </a:rPr>
              <a:t>de</a:t>
            </a:r>
            <a:r>
              <a:rPr sz="2200" spc="480" dirty="0">
                <a:latin typeface="Microsoft Sans Serif"/>
                <a:cs typeface="Microsoft Sans Serif"/>
              </a:rPr>
              <a:t> </a:t>
            </a:r>
            <a:r>
              <a:rPr sz="2200" dirty="0">
                <a:latin typeface="Microsoft Sans Serif"/>
                <a:cs typeface="Microsoft Sans Serif"/>
              </a:rPr>
              <a:t>latón,</a:t>
            </a:r>
            <a:r>
              <a:rPr sz="2200" spc="490" dirty="0">
                <a:latin typeface="Microsoft Sans Serif"/>
                <a:cs typeface="Microsoft Sans Serif"/>
              </a:rPr>
              <a:t> </a:t>
            </a:r>
            <a:r>
              <a:rPr sz="2200" dirty="0">
                <a:latin typeface="Microsoft Sans Serif"/>
                <a:cs typeface="Microsoft Sans Serif"/>
              </a:rPr>
              <a:t>Cu,</a:t>
            </a:r>
            <a:r>
              <a:rPr sz="2200" spc="480" dirty="0">
                <a:latin typeface="Microsoft Sans Serif"/>
                <a:cs typeface="Microsoft Sans Serif"/>
              </a:rPr>
              <a:t> </a:t>
            </a:r>
            <a:r>
              <a:rPr sz="2200" dirty="0">
                <a:latin typeface="Microsoft Sans Serif"/>
                <a:cs typeface="Microsoft Sans Serif"/>
              </a:rPr>
              <a:t>o</a:t>
            </a:r>
            <a:r>
              <a:rPr sz="2200" spc="480" dirty="0">
                <a:latin typeface="Microsoft Sans Serif"/>
                <a:cs typeface="Microsoft Sans Serif"/>
              </a:rPr>
              <a:t> </a:t>
            </a:r>
            <a:r>
              <a:rPr sz="2200" dirty="0">
                <a:latin typeface="Microsoft Sans Serif"/>
                <a:cs typeface="Microsoft Sans Serif"/>
              </a:rPr>
              <a:t>acero</a:t>
            </a:r>
            <a:r>
              <a:rPr sz="2200" spc="490" dirty="0">
                <a:latin typeface="Microsoft Sans Serif"/>
                <a:cs typeface="Microsoft Sans Serif"/>
              </a:rPr>
              <a:t> </a:t>
            </a:r>
            <a:r>
              <a:rPr sz="2200" dirty="0">
                <a:latin typeface="Microsoft Sans Serif"/>
                <a:cs typeface="Microsoft Sans Serif"/>
              </a:rPr>
              <a:t>blando,</a:t>
            </a:r>
            <a:r>
              <a:rPr sz="2200" spc="490" dirty="0">
                <a:latin typeface="Microsoft Sans Serif"/>
                <a:cs typeface="Microsoft Sans Serif"/>
              </a:rPr>
              <a:t> </a:t>
            </a:r>
            <a:r>
              <a:rPr sz="2200" dirty="0">
                <a:latin typeface="Microsoft Sans Serif"/>
                <a:cs typeface="Microsoft Sans Serif"/>
              </a:rPr>
              <a:t>y</a:t>
            </a:r>
            <a:r>
              <a:rPr sz="2200" spc="475" dirty="0">
                <a:latin typeface="Microsoft Sans Serif"/>
                <a:cs typeface="Microsoft Sans Serif"/>
              </a:rPr>
              <a:t> </a:t>
            </a:r>
            <a:r>
              <a:rPr sz="2200" dirty="0">
                <a:latin typeface="Microsoft Sans Serif"/>
                <a:cs typeface="Microsoft Sans Serif"/>
              </a:rPr>
              <a:t>tiene</a:t>
            </a:r>
            <a:r>
              <a:rPr sz="2200" spc="484" dirty="0">
                <a:latin typeface="Microsoft Sans Serif"/>
                <a:cs typeface="Microsoft Sans Serif"/>
              </a:rPr>
              <a:t> </a:t>
            </a:r>
            <a:r>
              <a:rPr sz="2200" spc="-25" dirty="0">
                <a:latin typeface="Microsoft Sans Serif"/>
                <a:cs typeface="Microsoft Sans Serif"/>
              </a:rPr>
              <a:t>la </a:t>
            </a:r>
            <a:r>
              <a:rPr sz="2200" dirty="0">
                <a:latin typeface="Microsoft Sans Serif"/>
                <a:cs typeface="Microsoft Sans Serif"/>
              </a:rPr>
              <a:t>forma</a:t>
            </a:r>
            <a:r>
              <a:rPr sz="2200" spc="10" dirty="0">
                <a:latin typeface="Microsoft Sans Serif"/>
                <a:cs typeface="Microsoft Sans Serif"/>
              </a:rPr>
              <a:t> </a:t>
            </a:r>
            <a:r>
              <a:rPr sz="2200" dirty="0">
                <a:latin typeface="Microsoft Sans Serif"/>
                <a:cs typeface="Microsoft Sans Serif"/>
              </a:rPr>
              <a:t>de</a:t>
            </a:r>
            <a:r>
              <a:rPr sz="2200" spc="-20" dirty="0">
                <a:latin typeface="Microsoft Sans Serif"/>
                <a:cs typeface="Microsoft Sans Serif"/>
              </a:rPr>
              <a:t> </a:t>
            </a:r>
            <a:r>
              <a:rPr sz="2200" dirty="0">
                <a:latin typeface="Microsoft Sans Serif"/>
                <a:cs typeface="Microsoft Sans Serif"/>
              </a:rPr>
              <a:t>la</a:t>
            </a:r>
            <a:r>
              <a:rPr sz="2200" spc="-10" dirty="0">
                <a:latin typeface="Microsoft Sans Serif"/>
                <a:cs typeface="Microsoft Sans Serif"/>
              </a:rPr>
              <a:t> </a:t>
            </a:r>
            <a:r>
              <a:rPr sz="2200" dirty="0">
                <a:latin typeface="Microsoft Sans Serif"/>
                <a:cs typeface="Microsoft Sans Serif"/>
              </a:rPr>
              <a:t>sup.</a:t>
            </a:r>
            <a:r>
              <a:rPr sz="2200" spc="-20" dirty="0">
                <a:latin typeface="Microsoft Sans Serif"/>
                <a:cs typeface="Microsoft Sans Serif"/>
              </a:rPr>
              <a:t> </a:t>
            </a:r>
            <a:r>
              <a:rPr sz="2200" dirty="0">
                <a:latin typeface="Microsoft Sans Serif"/>
                <a:cs typeface="Microsoft Sans Serif"/>
              </a:rPr>
              <a:t>a</a:t>
            </a:r>
            <a:r>
              <a:rPr sz="2200" spc="-10" dirty="0">
                <a:latin typeface="Microsoft Sans Serif"/>
                <a:cs typeface="Microsoft Sans Serif"/>
              </a:rPr>
              <a:t> </a:t>
            </a:r>
            <a:r>
              <a:rPr sz="2200" dirty="0">
                <a:latin typeface="Microsoft Sans Serif"/>
                <a:cs typeface="Microsoft Sans Serif"/>
              </a:rPr>
              <a:t>maquinar,</a:t>
            </a:r>
            <a:r>
              <a:rPr sz="2200" spc="15" dirty="0">
                <a:latin typeface="Microsoft Sans Serif"/>
                <a:cs typeface="Microsoft Sans Serif"/>
              </a:rPr>
              <a:t> </a:t>
            </a:r>
            <a:r>
              <a:rPr sz="2200" dirty="0">
                <a:latin typeface="Microsoft Sans Serif"/>
                <a:cs typeface="Microsoft Sans Serif"/>
              </a:rPr>
              <a:t>es</a:t>
            </a:r>
            <a:r>
              <a:rPr sz="2200" spc="-25" dirty="0">
                <a:latin typeface="Microsoft Sans Serif"/>
                <a:cs typeface="Microsoft Sans Serif"/>
              </a:rPr>
              <a:t> </a:t>
            </a:r>
            <a:r>
              <a:rPr sz="2200" dirty="0">
                <a:latin typeface="Microsoft Sans Serif"/>
                <a:cs typeface="Microsoft Sans Serif"/>
              </a:rPr>
              <a:t>decir</a:t>
            </a:r>
            <a:r>
              <a:rPr sz="2200" spc="-5" dirty="0">
                <a:latin typeface="Microsoft Sans Serif"/>
                <a:cs typeface="Microsoft Sans Serif"/>
              </a:rPr>
              <a:t> </a:t>
            </a:r>
            <a:r>
              <a:rPr sz="2200" dirty="0">
                <a:latin typeface="Microsoft Sans Serif"/>
                <a:cs typeface="Microsoft Sans Serif"/>
              </a:rPr>
              <a:t>es</a:t>
            </a:r>
            <a:r>
              <a:rPr sz="2200" spc="-15" dirty="0">
                <a:latin typeface="Microsoft Sans Serif"/>
                <a:cs typeface="Microsoft Sans Serif"/>
              </a:rPr>
              <a:t> </a:t>
            </a:r>
            <a:r>
              <a:rPr sz="2200" dirty="0">
                <a:latin typeface="Microsoft Sans Serif"/>
                <a:cs typeface="Microsoft Sans Serif"/>
              </a:rPr>
              <a:t>una</a:t>
            </a:r>
            <a:r>
              <a:rPr sz="2200" spc="-10" dirty="0">
                <a:latin typeface="Microsoft Sans Serif"/>
                <a:cs typeface="Microsoft Sans Serif"/>
              </a:rPr>
              <a:t> </a:t>
            </a:r>
            <a:r>
              <a:rPr sz="2200" dirty="0">
                <a:latin typeface="Microsoft Sans Serif"/>
                <a:cs typeface="Microsoft Sans Serif"/>
              </a:rPr>
              <a:t>especie</a:t>
            </a:r>
            <a:r>
              <a:rPr sz="2200" spc="-5" dirty="0">
                <a:latin typeface="Microsoft Sans Serif"/>
                <a:cs typeface="Microsoft Sans Serif"/>
              </a:rPr>
              <a:t> </a:t>
            </a:r>
            <a:r>
              <a:rPr sz="2200" dirty="0">
                <a:latin typeface="Microsoft Sans Serif"/>
                <a:cs typeface="Microsoft Sans Serif"/>
              </a:rPr>
              <a:t>de</a:t>
            </a:r>
            <a:r>
              <a:rPr sz="2200" spc="-10" dirty="0">
                <a:latin typeface="Microsoft Sans Serif"/>
                <a:cs typeface="Microsoft Sans Serif"/>
              </a:rPr>
              <a:t> matriz.</a:t>
            </a:r>
            <a:endParaRPr sz="2200">
              <a:latin typeface="Microsoft Sans Serif"/>
              <a:cs typeface="Microsoft Sans Serif"/>
            </a:endParaRPr>
          </a:p>
          <a:p>
            <a:pPr marL="12700" algn="just">
              <a:lnSpc>
                <a:spcPts val="2375"/>
              </a:lnSpc>
              <a:spcBef>
                <a:spcPts val="20"/>
              </a:spcBef>
            </a:pPr>
            <a:r>
              <a:rPr sz="2200" dirty="0">
                <a:latin typeface="Microsoft Sans Serif"/>
                <a:cs typeface="Microsoft Sans Serif"/>
              </a:rPr>
              <a:t>Pueden</a:t>
            </a:r>
            <a:r>
              <a:rPr sz="2200" spc="325" dirty="0">
                <a:latin typeface="Microsoft Sans Serif"/>
                <a:cs typeface="Microsoft Sans Serif"/>
              </a:rPr>
              <a:t> </a:t>
            </a:r>
            <a:r>
              <a:rPr sz="2200" dirty="0">
                <a:latin typeface="Microsoft Sans Serif"/>
                <a:cs typeface="Microsoft Sans Serif"/>
              </a:rPr>
              <a:t>mantenerse</a:t>
            </a:r>
            <a:r>
              <a:rPr sz="2200" spc="330" dirty="0">
                <a:latin typeface="Microsoft Sans Serif"/>
                <a:cs typeface="Microsoft Sans Serif"/>
              </a:rPr>
              <a:t> </a:t>
            </a:r>
            <a:r>
              <a:rPr sz="2200" dirty="0">
                <a:latin typeface="Microsoft Sans Serif"/>
                <a:cs typeface="Microsoft Sans Serif"/>
              </a:rPr>
              <a:t>tolerancias</a:t>
            </a:r>
            <a:r>
              <a:rPr sz="2200" spc="325" dirty="0">
                <a:latin typeface="Microsoft Sans Serif"/>
                <a:cs typeface="Microsoft Sans Serif"/>
              </a:rPr>
              <a:t> </a:t>
            </a:r>
            <a:r>
              <a:rPr sz="2200" dirty="0">
                <a:latin typeface="Microsoft Sans Serif"/>
                <a:cs typeface="Microsoft Sans Serif"/>
              </a:rPr>
              <a:t>de</a:t>
            </a:r>
            <a:r>
              <a:rPr sz="2200" spc="310" dirty="0">
                <a:latin typeface="Microsoft Sans Serif"/>
                <a:cs typeface="Microsoft Sans Serif"/>
              </a:rPr>
              <a:t> </a:t>
            </a:r>
            <a:r>
              <a:rPr sz="2200" dirty="0">
                <a:latin typeface="Microsoft Sans Serif"/>
                <a:cs typeface="Microsoft Sans Serif"/>
              </a:rPr>
              <a:t>0,05</a:t>
            </a:r>
            <a:r>
              <a:rPr sz="2200" spc="325" dirty="0">
                <a:latin typeface="Microsoft Sans Serif"/>
                <a:cs typeface="Microsoft Sans Serif"/>
              </a:rPr>
              <a:t> </a:t>
            </a:r>
            <a:r>
              <a:rPr sz="2200" dirty="0">
                <a:latin typeface="Microsoft Sans Serif"/>
                <a:cs typeface="Microsoft Sans Serif"/>
              </a:rPr>
              <a:t>mm</a:t>
            </a:r>
            <a:r>
              <a:rPr sz="2200" spc="315" dirty="0">
                <a:latin typeface="Microsoft Sans Serif"/>
                <a:cs typeface="Microsoft Sans Serif"/>
              </a:rPr>
              <a:t> </a:t>
            </a:r>
            <a:r>
              <a:rPr sz="2200" dirty="0">
                <a:latin typeface="Microsoft Sans Serif"/>
                <a:cs typeface="Microsoft Sans Serif"/>
              </a:rPr>
              <a:t>o</a:t>
            </a:r>
            <a:r>
              <a:rPr sz="2200" spc="335" dirty="0">
                <a:latin typeface="Microsoft Sans Serif"/>
                <a:cs typeface="Microsoft Sans Serif"/>
              </a:rPr>
              <a:t> </a:t>
            </a:r>
            <a:r>
              <a:rPr sz="2200" dirty="0">
                <a:latin typeface="Microsoft Sans Serif"/>
                <a:cs typeface="Microsoft Sans Serif"/>
              </a:rPr>
              <a:t>menores</a:t>
            </a:r>
            <a:r>
              <a:rPr sz="2200" spc="325" dirty="0">
                <a:latin typeface="Microsoft Sans Serif"/>
                <a:cs typeface="Microsoft Sans Serif"/>
              </a:rPr>
              <a:t> </a:t>
            </a:r>
            <a:r>
              <a:rPr sz="2200" spc="-10" dirty="0">
                <a:latin typeface="Microsoft Sans Serif"/>
                <a:cs typeface="Microsoft Sans Serif"/>
              </a:rPr>
              <a:t>dependiendo</a:t>
            </a:r>
            <a:endParaRPr sz="2200">
              <a:latin typeface="Microsoft Sans Serif"/>
              <a:cs typeface="Microsoft Sans Serif"/>
            </a:endParaRPr>
          </a:p>
          <a:p>
            <a:pPr marL="12700" algn="just">
              <a:lnSpc>
                <a:spcPts val="2375"/>
              </a:lnSpc>
            </a:pPr>
            <a:r>
              <a:rPr sz="2200" dirty="0">
                <a:latin typeface="Microsoft Sans Serif"/>
                <a:cs typeface="Microsoft Sans Serif"/>
              </a:rPr>
              <a:t>esto</a:t>
            </a:r>
            <a:r>
              <a:rPr sz="2200" spc="-20" dirty="0">
                <a:latin typeface="Microsoft Sans Serif"/>
                <a:cs typeface="Microsoft Sans Serif"/>
              </a:rPr>
              <a:t> </a:t>
            </a:r>
            <a:r>
              <a:rPr sz="2200" dirty="0">
                <a:latin typeface="Microsoft Sans Serif"/>
                <a:cs typeface="Microsoft Sans Serif"/>
              </a:rPr>
              <a:t>del</a:t>
            </a:r>
            <a:r>
              <a:rPr sz="2200" spc="-20" dirty="0">
                <a:latin typeface="Microsoft Sans Serif"/>
                <a:cs typeface="Microsoft Sans Serif"/>
              </a:rPr>
              <a:t> </a:t>
            </a:r>
            <a:r>
              <a:rPr sz="2200" dirty="0">
                <a:latin typeface="Microsoft Sans Serif"/>
                <a:cs typeface="Microsoft Sans Serif"/>
              </a:rPr>
              <a:t>tamaño</a:t>
            </a:r>
            <a:r>
              <a:rPr sz="2200" spc="-10" dirty="0">
                <a:latin typeface="Microsoft Sans Serif"/>
                <a:cs typeface="Microsoft Sans Serif"/>
              </a:rPr>
              <a:t> </a:t>
            </a:r>
            <a:r>
              <a:rPr sz="2200" dirty="0">
                <a:latin typeface="Microsoft Sans Serif"/>
                <a:cs typeface="Microsoft Sans Serif"/>
              </a:rPr>
              <a:t>del</a:t>
            </a:r>
            <a:r>
              <a:rPr sz="2200" spc="-20" dirty="0">
                <a:latin typeface="Microsoft Sans Serif"/>
                <a:cs typeface="Microsoft Sans Serif"/>
              </a:rPr>
              <a:t> </a:t>
            </a:r>
            <a:r>
              <a:rPr sz="2200" spc="-10" dirty="0">
                <a:latin typeface="Microsoft Sans Serif"/>
                <a:cs typeface="Microsoft Sans Serif"/>
              </a:rPr>
              <a:t>grano.</a:t>
            </a:r>
            <a:endParaRPr sz="2200">
              <a:latin typeface="Microsoft Sans Serif"/>
              <a:cs typeface="Microsoft Sans Serif"/>
            </a:endParaRPr>
          </a:p>
          <a:p>
            <a:pPr marL="12700" marR="5715" algn="just">
              <a:lnSpc>
                <a:spcPts val="2110"/>
              </a:lnSpc>
              <a:spcBef>
                <a:spcPts val="515"/>
              </a:spcBef>
            </a:pPr>
            <a:r>
              <a:rPr sz="2200" dirty="0">
                <a:latin typeface="Microsoft Sans Serif"/>
                <a:cs typeface="Microsoft Sans Serif"/>
              </a:rPr>
              <a:t>Se</a:t>
            </a:r>
            <a:r>
              <a:rPr sz="2200" spc="65" dirty="0">
                <a:latin typeface="Microsoft Sans Serif"/>
                <a:cs typeface="Microsoft Sans Serif"/>
              </a:rPr>
              <a:t>  </a:t>
            </a:r>
            <a:r>
              <a:rPr sz="2200" dirty="0">
                <a:latin typeface="Microsoft Sans Serif"/>
                <a:cs typeface="Microsoft Sans Serif"/>
              </a:rPr>
              <a:t>mecanizan</a:t>
            </a:r>
            <a:r>
              <a:rPr sz="2200" spc="70" dirty="0">
                <a:latin typeface="Microsoft Sans Serif"/>
                <a:cs typeface="Microsoft Sans Serif"/>
              </a:rPr>
              <a:t>  </a:t>
            </a:r>
            <a:r>
              <a:rPr sz="2200" dirty="0">
                <a:latin typeface="Microsoft Sans Serif"/>
                <a:cs typeface="Microsoft Sans Serif"/>
              </a:rPr>
              <a:t>superficies</a:t>
            </a:r>
            <a:r>
              <a:rPr sz="2200" spc="75" dirty="0">
                <a:latin typeface="Microsoft Sans Serif"/>
                <a:cs typeface="Microsoft Sans Serif"/>
              </a:rPr>
              <a:t>  </a:t>
            </a:r>
            <a:r>
              <a:rPr sz="2200" dirty="0">
                <a:latin typeface="Microsoft Sans Serif"/>
                <a:cs typeface="Microsoft Sans Serif"/>
              </a:rPr>
              <a:t>complejas</a:t>
            </a:r>
            <a:r>
              <a:rPr sz="2200" spc="70" dirty="0">
                <a:latin typeface="Microsoft Sans Serif"/>
                <a:cs typeface="Microsoft Sans Serif"/>
              </a:rPr>
              <a:t>  </a:t>
            </a:r>
            <a:r>
              <a:rPr sz="2200" dirty="0">
                <a:latin typeface="Microsoft Sans Serif"/>
                <a:cs typeface="Microsoft Sans Serif"/>
              </a:rPr>
              <a:t>e</a:t>
            </a:r>
            <a:r>
              <a:rPr sz="2200" spc="65" dirty="0">
                <a:latin typeface="Microsoft Sans Serif"/>
                <a:cs typeface="Microsoft Sans Serif"/>
              </a:rPr>
              <a:t>  </a:t>
            </a:r>
            <a:r>
              <a:rPr sz="2200" dirty="0">
                <a:latin typeface="Microsoft Sans Serif"/>
                <a:cs typeface="Microsoft Sans Serif"/>
              </a:rPr>
              <a:t>incluso</a:t>
            </a:r>
            <a:r>
              <a:rPr sz="2200" spc="70" dirty="0">
                <a:latin typeface="Microsoft Sans Serif"/>
                <a:cs typeface="Microsoft Sans Serif"/>
              </a:rPr>
              <a:t>  </a:t>
            </a:r>
            <a:r>
              <a:rPr sz="2200" dirty="0">
                <a:latin typeface="Microsoft Sans Serif"/>
                <a:cs typeface="Microsoft Sans Serif"/>
              </a:rPr>
              <a:t>“no</a:t>
            </a:r>
            <a:r>
              <a:rPr sz="2200" spc="65" dirty="0">
                <a:latin typeface="Microsoft Sans Serif"/>
                <a:cs typeface="Microsoft Sans Serif"/>
              </a:rPr>
              <a:t>  </a:t>
            </a:r>
            <a:r>
              <a:rPr sz="2200" dirty="0">
                <a:latin typeface="Microsoft Sans Serif"/>
                <a:cs typeface="Microsoft Sans Serif"/>
              </a:rPr>
              <a:t>conductoras</a:t>
            </a:r>
            <a:r>
              <a:rPr sz="2200" spc="75" dirty="0">
                <a:latin typeface="Microsoft Sans Serif"/>
                <a:cs typeface="Microsoft Sans Serif"/>
              </a:rPr>
              <a:t>  </a:t>
            </a:r>
            <a:r>
              <a:rPr sz="2200" spc="-25" dirty="0">
                <a:latin typeface="Microsoft Sans Serif"/>
                <a:cs typeface="Microsoft Sans Serif"/>
              </a:rPr>
              <a:t>de </a:t>
            </a:r>
            <a:r>
              <a:rPr sz="2200" dirty="0">
                <a:latin typeface="Microsoft Sans Serif"/>
                <a:cs typeface="Microsoft Sans Serif"/>
              </a:rPr>
              <a:t>electricidad”,</a:t>
            </a:r>
            <a:r>
              <a:rPr sz="2200" spc="220" dirty="0">
                <a:latin typeface="Microsoft Sans Serif"/>
                <a:cs typeface="Microsoft Sans Serif"/>
              </a:rPr>
              <a:t> </a:t>
            </a:r>
            <a:r>
              <a:rPr sz="2200" dirty="0">
                <a:latin typeface="Microsoft Sans Serif"/>
                <a:cs typeface="Microsoft Sans Serif"/>
              </a:rPr>
              <a:t>tales</a:t>
            </a:r>
            <a:r>
              <a:rPr sz="2200" spc="204" dirty="0">
                <a:latin typeface="Microsoft Sans Serif"/>
                <a:cs typeface="Microsoft Sans Serif"/>
              </a:rPr>
              <a:t> </a:t>
            </a:r>
            <a:r>
              <a:rPr sz="2200" dirty="0">
                <a:latin typeface="Microsoft Sans Serif"/>
                <a:cs typeface="Microsoft Sans Serif"/>
              </a:rPr>
              <a:t>como</a:t>
            </a:r>
            <a:r>
              <a:rPr sz="2200" spc="220" dirty="0">
                <a:latin typeface="Microsoft Sans Serif"/>
                <a:cs typeface="Microsoft Sans Serif"/>
              </a:rPr>
              <a:t> </a:t>
            </a:r>
            <a:r>
              <a:rPr sz="2200" dirty="0">
                <a:latin typeface="Microsoft Sans Serif"/>
                <a:cs typeface="Microsoft Sans Serif"/>
              </a:rPr>
              <a:t>la</a:t>
            </a:r>
            <a:r>
              <a:rPr sz="2200" spc="210" dirty="0">
                <a:latin typeface="Microsoft Sans Serif"/>
                <a:cs typeface="Microsoft Sans Serif"/>
              </a:rPr>
              <a:t> </a:t>
            </a:r>
            <a:r>
              <a:rPr sz="2200" dirty="0">
                <a:latin typeface="Microsoft Sans Serif"/>
                <a:cs typeface="Microsoft Sans Serif"/>
              </a:rPr>
              <a:t>cerámicas,</a:t>
            </a:r>
            <a:r>
              <a:rPr sz="2200" spc="215" dirty="0">
                <a:latin typeface="Microsoft Sans Serif"/>
                <a:cs typeface="Microsoft Sans Serif"/>
              </a:rPr>
              <a:t> </a:t>
            </a:r>
            <a:r>
              <a:rPr sz="2200" dirty="0">
                <a:latin typeface="Microsoft Sans Serif"/>
                <a:cs typeface="Microsoft Sans Serif"/>
              </a:rPr>
              <a:t>vidrio,</a:t>
            </a:r>
            <a:r>
              <a:rPr sz="2200" spc="200" dirty="0">
                <a:latin typeface="Microsoft Sans Serif"/>
                <a:cs typeface="Microsoft Sans Serif"/>
              </a:rPr>
              <a:t> </a:t>
            </a:r>
            <a:r>
              <a:rPr sz="2200" dirty="0">
                <a:latin typeface="Microsoft Sans Serif"/>
                <a:cs typeface="Microsoft Sans Serif"/>
              </a:rPr>
              <a:t>acero,</a:t>
            </a:r>
            <a:r>
              <a:rPr sz="2200" spc="215" dirty="0">
                <a:latin typeface="Microsoft Sans Serif"/>
                <a:cs typeface="Microsoft Sans Serif"/>
              </a:rPr>
              <a:t> </a:t>
            </a:r>
            <a:r>
              <a:rPr sz="2200" dirty="0">
                <a:latin typeface="Microsoft Sans Serif"/>
                <a:cs typeface="Microsoft Sans Serif"/>
              </a:rPr>
              <a:t>carburo,</a:t>
            </a:r>
            <a:r>
              <a:rPr sz="2200" spc="220" dirty="0">
                <a:latin typeface="Microsoft Sans Serif"/>
                <a:cs typeface="Microsoft Sans Serif"/>
              </a:rPr>
              <a:t> </a:t>
            </a:r>
            <a:r>
              <a:rPr sz="2200" dirty="0">
                <a:latin typeface="Microsoft Sans Serif"/>
                <a:cs typeface="Microsoft Sans Serif"/>
              </a:rPr>
              <a:t>la</a:t>
            </a:r>
            <a:r>
              <a:rPr sz="2200" spc="210" dirty="0">
                <a:latin typeface="Microsoft Sans Serif"/>
                <a:cs typeface="Microsoft Sans Serif"/>
              </a:rPr>
              <a:t> </a:t>
            </a:r>
            <a:r>
              <a:rPr sz="2200" spc="-10" dirty="0">
                <a:latin typeface="Microsoft Sans Serif"/>
                <a:cs typeface="Microsoft Sans Serif"/>
              </a:rPr>
              <a:t>mayor </a:t>
            </a:r>
            <a:r>
              <a:rPr sz="2200" dirty="0">
                <a:latin typeface="Microsoft Sans Serif"/>
                <a:cs typeface="Microsoft Sans Serif"/>
              </a:rPr>
              <a:t>ventaja</a:t>
            </a:r>
            <a:r>
              <a:rPr sz="2200" spc="254" dirty="0">
                <a:latin typeface="Microsoft Sans Serif"/>
                <a:cs typeface="Microsoft Sans Serif"/>
              </a:rPr>
              <a:t>  </a:t>
            </a:r>
            <a:r>
              <a:rPr sz="2200" dirty="0">
                <a:latin typeface="Microsoft Sans Serif"/>
                <a:cs typeface="Microsoft Sans Serif"/>
              </a:rPr>
              <a:t>es</a:t>
            </a:r>
            <a:r>
              <a:rPr sz="2200" spc="260" dirty="0">
                <a:latin typeface="Microsoft Sans Serif"/>
                <a:cs typeface="Microsoft Sans Serif"/>
              </a:rPr>
              <a:t>  </a:t>
            </a:r>
            <a:r>
              <a:rPr sz="2200" dirty="0">
                <a:latin typeface="Microsoft Sans Serif"/>
                <a:cs typeface="Microsoft Sans Serif"/>
              </a:rPr>
              <a:t>la</a:t>
            </a:r>
            <a:r>
              <a:rPr sz="2200" spc="254" dirty="0">
                <a:latin typeface="Microsoft Sans Serif"/>
                <a:cs typeface="Microsoft Sans Serif"/>
              </a:rPr>
              <a:t>  </a:t>
            </a:r>
            <a:r>
              <a:rPr sz="2200" dirty="0">
                <a:latin typeface="Microsoft Sans Serif"/>
                <a:cs typeface="Microsoft Sans Serif"/>
              </a:rPr>
              <a:t>ausencia</a:t>
            </a:r>
            <a:r>
              <a:rPr sz="2200" spc="265" dirty="0">
                <a:latin typeface="Microsoft Sans Serif"/>
                <a:cs typeface="Microsoft Sans Serif"/>
              </a:rPr>
              <a:t>  </a:t>
            </a:r>
            <a:r>
              <a:rPr sz="2200" dirty="0">
                <a:latin typeface="Microsoft Sans Serif"/>
                <a:cs typeface="Microsoft Sans Serif"/>
              </a:rPr>
              <a:t>de</a:t>
            </a:r>
            <a:r>
              <a:rPr sz="2200" spc="254" dirty="0">
                <a:latin typeface="Microsoft Sans Serif"/>
                <a:cs typeface="Microsoft Sans Serif"/>
              </a:rPr>
              <a:t>  </a:t>
            </a:r>
            <a:r>
              <a:rPr sz="2200" dirty="0">
                <a:latin typeface="Microsoft Sans Serif"/>
                <a:cs typeface="Microsoft Sans Serif"/>
              </a:rPr>
              <a:t>esfuerzos</a:t>
            </a:r>
            <a:r>
              <a:rPr sz="2200" spc="260" dirty="0">
                <a:latin typeface="Microsoft Sans Serif"/>
                <a:cs typeface="Microsoft Sans Serif"/>
              </a:rPr>
              <a:t>  </a:t>
            </a:r>
            <a:r>
              <a:rPr sz="2200" dirty="0">
                <a:latin typeface="Microsoft Sans Serif"/>
                <a:cs typeface="Microsoft Sans Serif"/>
              </a:rPr>
              <a:t>térmicos</a:t>
            </a:r>
            <a:r>
              <a:rPr sz="2200" spc="260" dirty="0">
                <a:latin typeface="Microsoft Sans Serif"/>
                <a:cs typeface="Microsoft Sans Serif"/>
              </a:rPr>
              <a:t>  </a:t>
            </a:r>
            <a:r>
              <a:rPr sz="2200" dirty="0">
                <a:latin typeface="Microsoft Sans Serif"/>
                <a:cs typeface="Microsoft Sans Serif"/>
              </a:rPr>
              <a:t>y</a:t>
            </a:r>
            <a:r>
              <a:rPr sz="2200" spc="250" dirty="0">
                <a:latin typeface="Microsoft Sans Serif"/>
                <a:cs typeface="Microsoft Sans Serif"/>
              </a:rPr>
              <a:t>  </a:t>
            </a:r>
            <a:r>
              <a:rPr sz="2200" dirty="0">
                <a:latin typeface="Microsoft Sans Serif"/>
                <a:cs typeface="Microsoft Sans Serif"/>
              </a:rPr>
              <a:t>bajo</a:t>
            </a:r>
            <a:r>
              <a:rPr sz="2200" spc="254" dirty="0">
                <a:latin typeface="Microsoft Sans Serif"/>
                <a:cs typeface="Microsoft Sans Serif"/>
              </a:rPr>
              <a:t>  </a:t>
            </a:r>
            <a:r>
              <a:rPr sz="2200" dirty="0">
                <a:latin typeface="Microsoft Sans Serif"/>
                <a:cs typeface="Microsoft Sans Serif"/>
              </a:rPr>
              <a:t>costo</a:t>
            </a:r>
            <a:r>
              <a:rPr sz="2200" spc="260" dirty="0">
                <a:latin typeface="Microsoft Sans Serif"/>
                <a:cs typeface="Microsoft Sans Serif"/>
              </a:rPr>
              <a:t>  </a:t>
            </a:r>
            <a:r>
              <a:rPr sz="2200" spc="-25" dirty="0">
                <a:latin typeface="Microsoft Sans Serif"/>
                <a:cs typeface="Microsoft Sans Serif"/>
              </a:rPr>
              <a:t>de </a:t>
            </a:r>
            <a:r>
              <a:rPr sz="2200" spc="-10" dirty="0">
                <a:latin typeface="Microsoft Sans Serif"/>
                <a:cs typeface="Microsoft Sans Serif"/>
              </a:rPr>
              <a:t>herramientas.</a:t>
            </a:r>
            <a:endParaRPr sz="2200">
              <a:latin typeface="Microsoft Sans Serif"/>
              <a:cs typeface="Microsoft Sans Serif"/>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728" y="24383"/>
            <a:ext cx="8910955" cy="6667500"/>
            <a:chOff x="109728" y="24383"/>
            <a:chExt cx="8910955" cy="6667500"/>
          </a:xfrm>
        </p:grpSpPr>
        <p:pic>
          <p:nvPicPr>
            <p:cNvPr id="3" name="object 3"/>
            <p:cNvPicPr/>
            <p:nvPr/>
          </p:nvPicPr>
          <p:blipFill>
            <a:blip r:embed="rId2" cstate="print"/>
            <a:stretch>
              <a:fillRect/>
            </a:stretch>
          </p:blipFill>
          <p:spPr>
            <a:xfrm>
              <a:off x="109728" y="24383"/>
              <a:ext cx="8910828" cy="6666942"/>
            </a:xfrm>
            <a:prstGeom prst="rect">
              <a:avLst/>
            </a:prstGeom>
          </p:spPr>
        </p:pic>
        <p:pic>
          <p:nvPicPr>
            <p:cNvPr id="4" name="object 4"/>
            <p:cNvPicPr/>
            <p:nvPr/>
          </p:nvPicPr>
          <p:blipFill>
            <a:blip r:embed="rId3" cstate="print"/>
            <a:stretch>
              <a:fillRect/>
            </a:stretch>
          </p:blipFill>
          <p:spPr>
            <a:xfrm>
              <a:off x="5105399" y="3124200"/>
              <a:ext cx="3915155" cy="2133600"/>
            </a:xfrm>
            <a:prstGeom prst="rect">
              <a:avLst/>
            </a:prstGeom>
          </p:spPr>
        </p:pic>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8661" y="226821"/>
            <a:ext cx="5960110" cy="513715"/>
          </a:xfrm>
          <a:prstGeom prst="rect">
            <a:avLst/>
          </a:prstGeom>
        </p:spPr>
        <p:txBody>
          <a:bodyPr vert="horz" wrap="square" lIns="0" tIns="12700" rIns="0" bIns="0" rtlCol="0">
            <a:spAutoFit/>
          </a:bodyPr>
          <a:lstStyle/>
          <a:p>
            <a:pPr marL="12700">
              <a:lnSpc>
                <a:spcPct val="100000"/>
              </a:lnSpc>
              <a:spcBef>
                <a:spcPts val="100"/>
              </a:spcBef>
            </a:pPr>
            <a:r>
              <a:rPr dirty="0"/>
              <a:t>Proceso</a:t>
            </a:r>
            <a:r>
              <a:rPr spc="-25" dirty="0"/>
              <a:t> </a:t>
            </a:r>
            <a:r>
              <a:rPr dirty="0"/>
              <a:t>Especial</a:t>
            </a:r>
            <a:r>
              <a:rPr spc="-20" dirty="0"/>
              <a:t> </a:t>
            </a:r>
            <a:r>
              <a:rPr dirty="0"/>
              <a:t>de</a:t>
            </a:r>
            <a:r>
              <a:rPr spc="5" dirty="0"/>
              <a:t> </a:t>
            </a:r>
            <a:r>
              <a:rPr spc="-10" dirty="0"/>
              <a:t>Maquinado</a:t>
            </a:r>
            <a:r>
              <a:rPr u="none" spc="-10" dirty="0"/>
              <a:t>:</a:t>
            </a:r>
          </a:p>
        </p:txBody>
      </p:sp>
      <p:sp>
        <p:nvSpPr>
          <p:cNvPr id="3" name="object 3"/>
          <p:cNvSpPr txBox="1"/>
          <p:nvPr/>
        </p:nvSpPr>
        <p:spPr>
          <a:xfrm>
            <a:off x="78739" y="799846"/>
            <a:ext cx="8662035" cy="5561330"/>
          </a:xfrm>
          <a:prstGeom prst="rect">
            <a:avLst/>
          </a:prstGeom>
        </p:spPr>
        <p:txBody>
          <a:bodyPr vert="horz" wrap="square" lIns="0" tIns="12700" rIns="0" bIns="0" rtlCol="0">
            <a:spAutoFit/>
          </a:bodyPr>
          <a:lstStyle/>
          <a:p>
            <a:pPr marL="12700">
              <a:lnSpc>
                <a:spcPts val="2520"/>
              </a:lnSpc>
              <a:spcBef>
                <a:spcPts val="100"/>
              </a:spcBef>
            </a:pPr>
            <a:r>
              <a:rPr sz="2100" b="1" dirty="0">
                <a:latin typeface="Arial"/>
                <a:cs typeface="Arial"/>
              </a:rPr>
              <a:t>Chorro</a:t>
            </a:r>
            <a:r>
              <a:rPr sz="2100" b="1" spc="-70" dirty="0">
                <a:latin typeface="Arial"/>
                <a:cs typeface="Arial"/>
              </a:rPr>
              <a:t> </a:t>
            </a:r>
            <a:r>
              <a:rPr sz="2100" b="1" spc="-10" dirty="0">
                <a:latin typeface="Arial"/>
                <a:cs typeface="Arial"/>
              </a:rPr>
              <a:t>abrasivo</a:t>
            </a:r>
            <a:r>
              <a:rPr sz="2100" spc="-10" dirty="0">
                <a:latin typeface="Microsoft Sans Serif"/>
                <a:cs typeface="Microsoft Sans Serif"/>
              </a:rPr>
              <a:t>:</a:t>
            </a:r>
            <a:endParaRPr sz="2100">
              <a:latin typeface="Microsoft Sans Serif"/>
              <a:cs typeface="Microsoft Sans Serif"/>
            </a:endParaRPr>
          </a:p>
          <a:p>
            <a:pPr marL="12700" marR="394335">
              <a:lnSpc>
                <a:spcPct val="80100"/>
              </a:lnSpc>
              <a:spcBef>
                <a:spcPts val="520"/>
              </a:spcBef>
            </a:pPr>
            <a:r>
              <a:rPr sz="2200" dirty="0">
                <a:latin typeface="Microsoft Sans Serif"/>
                <a:cs typeface="Microsoft Sans Serif"/>
              </a:rPr>
              <a:t>Se</a:t>
            </a:r>
            <a:r>
              <a:rPr sz="2200" spc="-55" dirty="0">
                <a:latin typeface="Microsoft Sans Serif"/>
                <a:cs typeface="Microsoft Sans Serif"/>
              </a:rPr>
              <a:t> </a:t>
            </a:r>
            <a:r>
              <a:rPr sz="2200" dirty="0">
                <a:latin typeface="Microsoft Sans Serif"/>
                <a:cs typeface="Microsoft Sans Serif"/>
              </a:rPr>
              <a:t>utiliza</a:t>
            </a:r>
            <a:r>
              <a:rPr sz="2200" spc="-65" dirty="0">
                <a:latin typeface="Microsoft Sans Serif"/>
                <a:cs typeface="Microsoft Sans Serif"/>
              </a:rPr>
              <a:t> </a:t>
            </a:r>
            <a:r>
              <a:rPr sz="2200" dirty="0">
                <a:latin typeface="Microsoft Sans Serif"/>
                <a:cs typeface="Microsoft Sans Serif"/>
              </a:rPr>
              <a:t>para</a:t>
            </a:r>
            <a:r>
              <a:rPr sz="2200" spc="-40" dirty="0">
                <a:latin typeface="Microsoft Sans Serif"/>
                <a:cs typeface="Microsoft Sans Serif"/>
              </a:rPr>
              <a:t> </a:t>
            </a:r>
            <a:r>
              <a:rPr sz="2200" dirty="0">
                <a:latin typeface="Microsoft Sans Serif"/>
                <a:cs typeface="Microsoft Sans Serif"/>
              </a:rPr>
              <a:t>materiales</a:t>
            </a:r>
            <a:r>
              <a:rPr sz="2200" spc="-50" dirty="0">
                <a:latin typeface="Microsoft Sans Serif"/>
                <a:cs typeface="Microsoft Sans Serif"/>
              </a:rPr>
              <a:t> </a:t>
            </a:r>
            <a:r>
              <a:rPr sz="2200" dirty="0">
                <a:latin typeface="Microsoft Sans Serif"/>
                <a:cs typeface="Microsoft Sans Serif"/>
              </a:rPr>
              <a:t>Duros</a:t>
            </a:r>
            <a:r>
              <a:rPr sz="2200" spc="-45" dirty="0">
                <a:latin typeface="Microsoft Sans Serif"/>
                <a:cs typeface="Microsoft Sans Serif"/>
              </a:rPr>
              <a:t> </a:t>
            </a:r>
            <a:r>
              <a:rPr sz="2200" dirty="0">
                <a:latin typeface="Microsoft Sans Serif"/>
                <a:cs typeface="Microsoft Sans Serif"/>
              </a:rPr>
              <a:t>y</a:t>
            </a:r>
            <a:r>
              <a:rPr sz="2200" spc="-50" dirty="0">
                <a:latin typeface="Microsoft Sans Serif"/>
                <a:cs typeface="Microsoft Sans Serif"/>
              </a:rPr>
              <a:t> </a:t>
            </a:r>
            <a:r>
              <a:rPr sz="2200" dirty="0">
                <a:latin typeface="Microsoft Sans Serif"/>
                <a:cs typeface="Microsoft Sans Serif"/>
              </a:rPr>
              <a:t>Quebradizos.</a:t>
            </a:r>
            <a:r>
              <a:rPr sz="2200" spc="-40" dirty="0">
                <a:latin typeface="Microsoft Sans Serif"/>
                <a:cs typeface="Microsoft Sans Serif"/>
              </a:rPr>
              <a:t> </a:t>
            </a:r>
            <a:r>
              <a:rPr sz="2200" dirty="0">
                <a:latin typeface="Microsoft Sans Serif"/>
                <a:cs typeface="Microsoft Sans Serif"/>
              </a:rPr>
              <a:t>Remueve</a:t>
            </a:r>
            <a:r>
              <a:rPr sz="2200" spc="-40" dirty="0">
                <a:latin typeface="Microsoft Sans Serif"/>
                <a:cs typeface="Microsoft Sans Serif"/>
              </a:rPr>
              <a:t> </a:t>
            </a:r>
            <a:r>
              <a:rPr sz="2200" spc="-10" dirty="0">
                <a:latin typeface="Microsoft Sans Serif"/>
                <a:cs typeface="Microsoft Sans Serif"/>
              </a:rPr>
              <a:t>metales </a:t>
            </a:r>
            <a:r>
              <a:rPr sz="2200" dirty="0">
                <a:latin typeface="Microsoft Sans Serif"/>
                <a:cs typeface="Microsoft Sans Serif"/>
              </a:rPr>
              <a:t>con</a:t>
            </a:r>
            <a:r>
              <a:rPr sz="2200" spc="-40" dirty="0">
                <a:latin typeface="Microsoft Sans Serif"/>
                <a:cs typeface="Microsoft Sans Serif"/>
              </a:rPr>
              <a:t> </a:t>
            </a:r>
            <a:r>
              <a:rPr sz="2200" dirty="0">
                <a:latin typeface="Microsoft Sans Serif"/>
                <a:cs typeface="Microsoft Sans Serif"/>
              </a:rPr>
              <a:t>el</a:t>
            </a:r>
            <a:r>
              <a:rPr sz="2200" spc="-35" dirty="0">
                <a:latin typeface="Microsoft Sans Serif"/>
                <a:cs typeface="Microsoft Sans Serif"/>
              </a:rPr>
              <a:t> </a:t>
            </a:r>
            <a:r>
              <a:rPr sz="2200" dirty="0">
                <a:latin typeface="Microsoft Sans Serif"/>
                <a:cs typeface="Microsoft Sans Serif"/>
              </a:rPr>
              <a:t>uso</a:t>
            </a:r>
            <a:r>
              <a:rPr sz="2200" spc="-45" dirty="0">
                <a:latin typeface="Microsoft Sans Serif"/>
                <a:cs typeface="Microsoft Sans Serif"/>
              </a:rPr>
              <a:t> </a:t>
            </a:r>
            <a:r>
              <a:rPr sz="2200" dirty="0">
                <a:latin typeface="Microsoft Sans Serif"/>
                <a:cs typeface="Microsoft Sans Serif"/>
              </a:rPr>
              <a:t>de</a:t>
            </a:r>
            <a:r>
              <a:rPr sz="2200" spc="-35" dirty="0">
                <a:latin typeface="Microsoft Sans Serif"/>
                <a:cs typeface="Microsoft Sans Serif"/>
              </a:rPr>
              <a:t> </a:t>
            </a:r>
            <a:r>
              <a:rPr sz="2200" dirty="0">
                <a:latin typeface="Microsoft Sans Serif"/>
                <a:cs typeface="Microsoft Sans Serif"/>
              </a:rPr>
              <a:t>granos</a:t>
            </a:r>
            <a:r>
              <a:rPr sz="2200" spc="-40" dirty="0">
                <a:latin typeface="Microsoft Sans Serif"/>
                <a:cs typeface="Microsoft Sans Serif"/>
              </a:rPr>
              <a:t> </a:t>
            </a:r>
            <a:r>
              <a:rPr sz="2200" dirty="0">
                <a:latin typeface="Microsoft Sans Serif"/>
                <a:cs typeface="Microsoft Sans Serif"/>
              </a:rPr>
              <a:t>abrasivos,</a:t>
            </a:r>
            <a:r>
              <a:rPr sz="2200" spc="-30" dirty="0">
                <a:latin typeface="Microsoft Sans Serif"/>
                <a:cs typeface="Microsoft Sans Serif"/>
              </a:rPr>
              <a:t> </a:t>
            </a:r>
            <a:r>
              <a:rPr sz="2200" dirty="0">
                <a:latin typeface="Microsoft Sans Serif"/>
                <a:cs typeface="Microsoft Sans Serif"/>
              </a:rPr>
              <a:t>que</a:t>
            </a:r>
            <a:r>
              <a:rPr sz="2200" spc="-40" dirty="0">
                <a:latin typeface="Microsoft Sans Serif"/>
                <a:cs typeface="Microsoft Sans Serif"/>
              </a:rPr>
              <a:t> </a:t>
            </a:r>
            <a:r>
              <a:rPr sz="2200" dirty="0">
                <a:latin typeface="Microsoft Sans Serif"/>
                <a:cs typeface="Microsoft Sans Serif"/>
              </a:rPr>
              <a:t>bombardean</a:t>
            </a:r>
            <a:r>
              <a:rPr sz="2200" spc="-20" dirty="0">
                <a:latin typeface="Microsoft Sans Serif"/>
                <a:cs typeface="Microsoft Sans Serif"/>
              </a:rPr>
              <a:t> </a:t>
            </a:r>
            <a:r>
              <a:rPr sz="2200" dirty="0">
                <a:latin typeface="Microsoft Sans Serif"/>
                <a:cs typeface="Microsoft Sans Serif"/>
              </a:rPr>
              <a:t>la</a:t>
            </a:r>
            <a:r>
              <a:rPr sz="2200" spc="-40" dirty="0">
                <a:latin typeface="Microsoft Sans Serif"/>
                <a:cs typeface="Microsoft Sans Serif"/>
              </a:rPr>
              <a:t> </a:t>
            </a:r>
            <a:r>
              <a:rPr sz="2200" dirty="0">
                <a:latin typeface="Microsoft Sans Serif"/>
                <a:cs typeface="Microsoft Sans Serif"/>
              </a:rPr>
              <a:t>superficie</a:t>
            </a:r>
            <a:r>
              <a:rPr sz="2200" spc="-40" dirty="0">
                <a:latin typeface="Microsoft Sans Serif"/>
                <a:cs typeface="Microsoft Sans Serif"/>
              </a:rPr>
              <a:t> </a:t>
            </a:r>
            <a:r>
              <a:rPr sz="2200" spc="-25" dirty="0">
                <a:latin typeface="Microsoft Sans Serif"/>
                <a:cs typeface="Microsoft Sans Serif"/>
              </a:rPr>
              <a:t>de </a:t>
            </a:r>
            <a:r>
              <a:rPr sz="2200" dirty="0">
                <a:latin typeface="Microsoft Sans Serif"/>
                <a:cs typeface="Microsoft Sans Serif"/>
              </a:rPr>
              <a:t>trabajo</a:t>
            </a:r>
            <a:r>
              <a:rPr sz="2200" spc="-35" dirty="0">
                <a:latin typeface="Microsoft Sans Serif"/>
                <a:cs typeface="Microsoft Sans Serif"/>
              </a:rPr>
              <a:t> </a:t>
            </a:r>
            <a:r>
              <a:rPr sz="2200" dirty="0">
                <a:latin typeface="Microsoft Sans Serif"/>
                <a:cs typeface="Microsoft Sans Serif"/>
              </a:rPr>
              <a:t>a</a:t>
            </a:r>
            <a:r>
              <a:rPr sz="2200" spc="-25" dirty="0">
                <a:latin typeface="Microsoft Sans Serif"/>
                <a:cs typeface="Microsoft Sans Serif"/>
              </a:rPr>
              <a:t> </a:t>
            </a:r>
            <a:r>
              <a:rPr sz="2200" dirty="0">
                <a:latin typeface="Microsoft Sans Serif"/>
                <a:cs typeface="Microsoft Sans Serif"/>
              </a:rPr>
              <a:t>una</a:t>
            </a:r>
            <a:r>
              <a:rPr sz="2200" spc="-25" dirty="0">
                <a:latin typeface="Microsoft Sans Serif"/>
                <a:cs typeface="Microsoft Sans Serif"/>
              </a:rPr>
              <a:t> </a:t>
            </a:r>
            <a:r>
              <a:rPr sz="2200" dirty="0">
                <a:latin typeface="Microsoft Sans Serif"/>
                <a:cs typeface="Microsoft Sans Serif"/>
              </a:rPr>
              <a:t>relativa</a:t>
            </a:r>
            <a:r>
              <a:rPr sz="2200" spc="-30" dirty="0">
                <a:latin typeface="Microsoft Sans Serif"/>
                <a:cs typeface="Microsoft Sans Serif"/>
              </a:rPr>
              <a:t> </a:t>
            </a:r>
            <a:r>
              <a:rPr sz="2200" dirty="0">
                <a:latin typeface="Microsoft Sans Serif"/>
                <a:cs typeface="Microsoft Sans Serif"/>
              </a:rPr>
              <a:t>“baja”</a:t>
            </a:r>
            <a:r>
              <a:rPr sz="2200" spc="-35" dirty="0">
                <a:latin typeface="Microsoft Sans Serif"/>
                <a:cs typeface="Microsoft Sans Serif"/>
              </a:rPr>
              <a:t> </a:t>
            </a:r>
            <a:r>
              <a:rPr sz="2200" spc="-10" dirty="0">
                <a:latin typeface="Microsoft Sans Serif"/>
                <a:cs typeface="Microsoft Sans Serif"/>
              </a:rPr>
              <a:t>velocidad.</a:t>
            </a:r>
            <a:endParaRPr sz="2200">
              <a:latin typeface="Microsoft Sans Serif"/>
              <a:cs typeface="Microsoft Sans Serif"/>
            </a:endParaRPr>
          </a:p>
          <a:p>
            <a:pPr marL="12700" marR="38735">
              <a:lnSpc>
                <a:spcPct val="80000"/>
              </a:lnSpc>
              <a:spcBef>
                <a:spcPts val="530"/>
              </a:spcBef>
              <a:tabLst>
                <a:tab pos="2496820" algn="l"/>
              </a:tabLst>
            </a:pPr>
            <a:r>
              <a:rPr sz="2200" dirty="0">
                <a:latin typeface="Microsoft Sans Serif"/>
                <a:cs typeface="Microsoft Sans Serif"/>
              </a:rPr>
              <a:t>Por</a:t>
            </a:r>
            <a:r>
              <a:rPr sz="2200" spc="-25" dirty="0">
                <a:latin typeface="Microsoft Sans Serif"/>
                <a:cs typeface="Microsoft Sans Serif"/>
              </a:rPr>
              <a:t> </a:t>
            </a:r>
            <a:r>
              <a:rPr sz="2200" dirty="0">
                <a:latin typeface="Microsoft Sans Serif"/>
                <a:cs typeface="Microsoft Sans Serif"/>
              </a:rPr>
              <a:t>medio</a:t>
            </a:r>
            <a:r>
              <a:rPr sz="2200" spc="-10" dirty="0">
                <a:latin typeface="Microsoft Sans Serif"/>
                <a:cs typeface="Microsoft Sans Serif"/>
              </a:rPr>
              <a:t> </a:t>
            </a:r>
            <a:r>
              <a:rPr sz="2200" dirty="0">
                <a:latin typeface="Microsoft Sans Serif"/>
                <a:cs typeface="Microsoft Sans Serif"/>
              </a:rPr>
              <a:t>de</a:t>
            </a:r>
            <a:r>
              <a:rPr sz="2200" spc="-5" dirty="0">
                <a:latin typeface="Microsoft Sans Serif"/>
                <a:cs typeface="Microsoft Sans Serif"/>
              </a:rPr>
              <a:t> </a:t>
            </a:r>
            <a:r>
              <a:rPr sz="2200" dirty="0">
                <a:latin typeface="Microsoft Sans Serif"/>
                <a:cs typeface="Microsoft Sans Serif"/>
              </a:rPr>
              <a:t>Aire</a:t>
            </a:r>
            <a:r>
              <a:rPr sz="2200" spc="-20" dirty="0">
                <a:latin typeface="Microsoft Sans Serif"/>
                <a:cs typeface="Microsoft Sans Serif"/>
              </a:rPr>
              <a:t> </a:t>
            </a:r>
            <a:r>
              <a:rPr sz="2200" dirty="0">
                <a:latin typeface="Microsoft Sans Serif"/>
                <a:cs typeface="Microsoft Sans Serif"/>
              </a:rPr>
              <a:t>y</a:t>
            </a:r>
            <a:r>
              <a:rPr sz="2200" spc="-15" dirty="0">
                <a:latin typeface="Microsoft Sans Serif"/>
                <a:cs typeface="Microsoft Sans Serif"/>
              </a:rPr>
              <a:t> </a:t>
            </a:r>
            <a:r>
              <a:rPr sz="2200" dirty="0">
                <a:latin typeface="Microsoft Sans Serif"/>
                <a:cs typeface="Microsoft Sans Serif"/>
              </a:rPr>
              <a:t>CO2</a:t>
            </a:r>
            <a:r>
              <a:rPr sz="2200" spc="-20" dirty="0">
                <a:latin typeface="Microsoft Sans Serif"/>
                <a:cs typeface="Microsoft Sans Serif"/>
              </a:rPr>
              <a:t> </a:t>
            </a:r>
            <a:r>
              <a:rPr sz="2200" dirty="0">
                <a:latin typeface="Microsoft Sans Serif"/>
                <a:cs typeface="Microsoft Sans Serif"/>
              </a:rPr>
              <a:t>se</a:t>
            </a:r>
            <a:r>
              <a:rPr sz="2200" spc="-25" dirty="0">
                <a:latin typeface="Microsoft Sans Serif"/>
                <a:cs typeface="Microsoft Sans Serif"/>
              </a:rPr>
              <a:t> </a:t>
            </a:r>
            <a:r>
              <a:rPr sz="2200" dirty="0">
                <a:latin typeface="Microsoft Sans Serif"/>
                <a:cs typeface="Microsoft Sans Serif"/>
              </a:rPr>
              <a:t>transportan las</a:t>
            </a:r>
            <a:r>
              <a:rPr sz="2200" spc="-20" dirty="0">
                <a:latin typeface="Microsoft Sans Serif"/>
                <a:cs typeface="Microsoft Sans Serif"/>
              </a:rPr>
              <a:t> </a:t>
            </a:r>
            <a:r>
              <a:rPr sz="2200" dirty="0">
                <a:latin typeface="Microsoft Sans Serif"/>
                <a:cs typeface="Microsoft Sans Serif"/>
              </a:rPr>
              <a:t>partículas</a:t>
            </a:r>
            <a:r>
              <a:rPr sz="2200" spc="-20" dirty="0">
                <a:latin typeface="Microsoft Sans Serif"/>
                <a:cs typeface="Microsoft Sans Serif"/>
              </a:rPr>
              <a:t> </a:t>
            </a:r>
            <a:r>
              <a:rPr sz="2200" dirty="0">
                <a:latin typeface="Microsoft Sans Serif"/>
                <a:cs typeface="Microsoft Sans Serif"/>
              </a:rPr>
              <a:t>abrasivas,</a:t>
            </a:r>
            <a:r>
              <a:rPr sz="2200" spc="-20" dirty="0">
                <a:latin typeface="Microsoft Sans Serif"/>
                <a:cs typeface="Microsoft Sans Serif"/>
              </a:rPr>
              <a:t> </a:t>
            </a:r>
            <a:r>
              <a:rPr sz="2200" spc="-25" dirty="0">
                <a:latin typeface="Microsoft Sans Serif"/>
                <a:cs typeface="Microsoft Sans Serif"/>
              </a:rPr>
              <a:t>que </a:t>
            </a:r>
            <a:r>
              <a:rPr sz="2200" dirty="0">
                <a:latin typeface="Microsoft Sans Serif"/>
                <a:cs typeface="Microsoft Sans Serif"/>
              </a:rPr>
              <a:t>chocan</a:t>
            </a:r>
            <a:r>
              <a:rPr sz="2200" spc="-15" dirty="0">
                <a:latin typeface="Microsoft Sans Serif"/>
                <a:cs typeface="Microsoft Sans Serif"/>
              </a:rPr>
              <a:t> </a:t>
            </a:r>
            <a:r>
              <a:rPr sz="2200" dirty="0">
                <a:latin typeface="Microsoft Sans Serif"/>
                <a:cs typeface="Microsoft Sans Serif"/>
              </a:rPr>
              <a:t>en</a:t>
            </a:r>
            <a:r>
              <a:rPr sz="2200" spc="-10" dirty="0">
                <a:latin typeface="Microsoft Sans Serif"/>
                <a:cs typeface="Microsoft Sans Serif"/>
              </a:rPr>
              <a:t> </a:t>
            </a:r>
            <a:r>
              <a:rPr sz="2200" dirty="0">
                <a:latin typeface="Microsoft Sans Serif"/>
                <a:cs typeface="Microsoft Sans Serif"/>
              </a:rPr>
              <a:t>la</a:t>
            </a:r>
            <a:r>
              <a:rPr sz="2200" spc="-10" dirty="0">
                <a:latin typeface="Microsoft Sans Serif"/>
                <a:cs typeface="Microsoft Sans Serif"/>
              </a:rPr>
              <a:t> </a:t>
            </a:r>
            <a:r>
              <a:rPr sz="2200" spc="-20" dirty="0">
                <a:latin typeface="Microsoft Sans Serif"/>
                <a:cs typeface="Microsoft Sans Serif"/>
              </a:rPr>
              <a:t>pieza</a:t>
            </a:r>
            <a:r>
              <a:rPr sz="2200" dirty="0">
                <a:latin typeface="Microsoft Sans Serif"/>
                <a:cs typeface="Microsoft Sans Serif"/>
              </a:rPr>
              <a:t>	a</a:t>
            </a:r>
            <a:r>
              <a:rPr sz="2200" spc="-20" dirty="0">
                <a:latin typeface="Microsoft Sans Serif"/>
                <a:cs typeface="Microsoft Sans Serif"/>
              </a:rPr>
              <a:t> </a:t>
            </a:r>
            <a:r>
              <a:rPr sz="2200" dirty="0">
                <a:latin typeface="Microsoft Sans Serif"/>
                <a:cs typeface="Microsoft Sans Serif"/>
              </a:rPr>
              <a:t>900 /</a:t>
            </a:r>
            <a:r>
              <a:rPr sz="2200" spc="-15" dirty="0">
                <a:latin typeface="Microsoft Sans Serif"/>
                <a:cs typeface="Microsoft Sans Serif"/>
              </a:rPr>
              <a:t> </a:t>
            </a:r>
            <a:r>
              <a:rPr sz="2200" dirty="0">
                <a:latin typeface="Microsoft Sans Serif"/>
                <a:cs typeface="Microsoft Sans Serif"/>
              </a:rPr>
              <a:t>18000</a:t>
            </a:r>
            <a:r>
              <a:rPr sz="2200" spc="-15" dirty="0">
                <a:latin typeface="Microsoft Sans Serif"/>
                <a:cs typeface="Microsoft Sans Serif"/>
              </a:rPr>
              <a:t> </a:t>
            </a:r>
            <a:r>
              <a:rPr sz="2200" dirty="0">
                <a:latin typeface="Microsoft Sans Serif"/>
                <a:cs typeface="Microsoft Sans Serif"/>
              </a:rPr>
              <a:t>(m/min).</a:t>
            </a:r>
            <a:r>
              <a:rPr sz="2200" spc="20" dirty="0">
                <a:latin typeface="Microsoft Sans Serif"/>
                <a:cs typeface="Microsoft Sans Serif"/>
              </a:rPr>
              <a:t> </a:t>
            </a:r>
            <a:r>
              <a:rPr sz="2200" dirty="0">
                <a:latin typeface="Microsoft Sans Serif"/>
                <a:cs typeface="Microsoft Sans Serif"/>
              </a:rPr>
              <a:t>Se</a:t>
            </a:r>
            <a:r>
              <a:rPr sz="2200" spc="-15" dirty="0">
                <a:latin typeface="Microsoft Sans Serif"/>
                <a:cs typeface="Microsoft Sans Serif"/>
              </a:rPr>
              <a:t> </a:t>
            </a:r>
            <a:r>
              <a:rPr sz="2200" dirty="0">
                <a:latin typeface="Microsoft Sans Serif"/>
                <a:cs typeface="Microsoft Sans Serif"/>
              </a:rPr>
              <a:t>utiliza</a:t>
            </a:r>
            <a:r>
              <a:rPr sz="2200" spc="-25" dirty="0">
                <a:latin typeface="Microsoft Sans Serif"/>
                <a:cs typeface="Microsoft Sans Serif"/>
              </a:rPr>
              <a:t> </a:t>
            </a:r>
            <a:r>
              <a:rPr sz="2200" dirty="0">
                <a:latin typeface="Microsoft Sans Serif"/>
                <a:cs typeface="Microsoft Sans Serif"/>
              </a:rPr>
              <a:t>para</a:t>
            </a:r>
            <a:r>
              <a:rPr sz="2200" spc="-5" dirty="0">
                <a:latin typeface="Microsoft Sans Serif"/>
                <a:cs typeface="Microsoft Sans Serif"/>
              </a:rPr>
              <a:t> </a:t>
            </a:r>
            <a:r>
              <a:rPr sz="2200" dirty="0">
                <a:latin typeface="Microsoft Sans Serif"/>
                <a:cs typeface="Microsoft Sans Serif"/>
              </a:rPr>
              <a:t>el</a:t>
            </a:r>
            <a:r>
              <a:rPr sz="2200" spc="-10" dirty="0">
                <a:latin typeface="Microsoft Sans Serif"/>
                <a:cs typeface="Microsoft Sans Serif"/>
              </a:rPr>
              <a:t> corte </a:t>
            </a:r>
            <a:r>
              <a:rPr sz="2200" dirty="0">
                <a:latin typeface="Microsoft Sans Serif"/>
                <a:cs typeface="Microsoft Sans Serif"/>
              </a:rPr>
              <a:t>oxido</a:t>
            </a:r>
            <a:r>
              <a:rPr sz="2200" spc="-25" dirty="0">
                <a:latin typeface="Microsoft Sans Serif"/>
                <a:cs typeface="Microsoft Sans Serif"/>
              </a:rPr>
              <a:t> </a:t>
            </a:r>
            <a:r>
              <a:rPr sz="2200" dirty="0">
                <a:latin typeface="Microsoft Sans Serif"/>
                <a:cs typeface="Microsoft Sans Serif"/>
              </a:rPr>
              <a:t>de</a:t>
            </a:r>
            <a:r>
              <a:rPr sz="2200" spc="-35" dirty="0">
                <a:latin typeface="Microsoft Sans Serif"/>
                <a:cs typeface="Microsoft Sans Serif"/>
              </a:rPr>
              <a:t> </a:t>
            </a:r>
            <a:r>
              <a:rPr sz="2200" dirty="0">
                <a:latin typeface="Microsoft Sans Serif"/>
                <a:cs typeface="Microsoft Sans Serif"/>
              </a:rPr>
              <a:t>aluminio</a:t>
            </a:r>
            <a:r>
              <a:rPr sz="2200" spc="-35" dirty="0">
                <a:latin typeface="Microsoft Sans Serif"/>
                <a:cs typeface="Microsoft Sans Serif"/>
              </a:rPr>
              <a:t> </a:t>
            </a:r>
            <a:r>
              <a:rPr sz="2200" dirty="0">
                <a:latin typeface="Microsoft Sans Serif"/>
                <a:cs typeface="Microsoft Sans Serif"/>
              </a:rPr>
              <a:t>y/o</a:t>
            </a:r>
            <a:r>
              <a:rPr sz="2200" spc="-25" dirty="0">
                <a:latin typeface="Microsoft Sans Serif"/>
                <a:cs typeface="Microsoft Sans Serif"/>
              </a:rPr>
              <a:t> </a:t>
            </a:r>
            <a:r>
              <a:rPr sz="2200" dirty="0">
                <a:latin typeface="Microsoft Sans Serif"/>
                <a:cs typeface="Microsoft Sans Serif"/>
              </a:rPr>
              <a:t>carburo</a:t>
            </a:r>
            <a:r>
              <a:rPr sz="2200" spc="-25" dirty="0">
                <a:latin typeface="Microsoft Sans Serif"/>
                <a:cs typeface="Microsoft Sans Serif"/>
              </a:rPr>
              <a:t> </a:t>
            </a:r>
            <a:r>
              <a:rPr sz="2200" dirty="0">
                <a:latin typeface="Microsoft Sans Serif"/>
                <a:cs typeface="Microsoft Sans Serif"/>
              </a:rPr>
              <a:t>de</a:t>
            </a:r>
            <a:r>
              <a:rPr sz="2200" spc="-30" dirty="0">
                <a:latin typeface="Microsoft Sans Serif"/>
                <a:cs typeface="Microsoft Sans Serif"/>
              </a:rPr>
              <a:t> </a:t>
            </a:r>
            <a:r>
              <a:rPr sz="2200" dirty="0">
                <a:latin typeface="Microsoft Sans Serif"/>
                <a:cs typeface="Microsoft Sans Serif"/>
              </a:rPr>
              <a:t>silicio.</a:t>
            </a:r>
            <a:r>
              <a:rPr sz="2200" spc="-55" dirty="0">
                <a:latin typeface="Microsoft Sans Serif"/>
                <a:cs typeface="Microsoft Sans Serif"/>
              </a:rPr>
              <a:t> </a:t>
            </a:r>
            <a:r>
              <a:rPr sz="2200" dirty="0">
                <a:latin typeface="Microsoft Sans Serif"/>
                <a:cs typeface="Microsoft Sans Serif"/>
              </a:rPr>
              <a:t>Para</a:t>
            </a:r>
            <a:r>
              <a:rPr sz="2200" spc="-25" dirty="0">
                <a:latin typeface="Microsoft Sans Serif"/>
                <a:cs typeface="Microsoft Sans Serif"/>
              </a:rPr>
              <a:t> </a:t>
            </a:r>
            <a:r>
              <a:rPr sz="2200" dirty="0">
                <a:latin typeface="Microsoft Sans Serif"/>
                <a:cs typeface="Microsoft Sans Serif"/>
              </a:rPr>
              <a:t>pulir</a:t>
            </a:r>
            <a:r>
              <a:rPr sz="2200" spc="-30" dirty="0">
                <a:latin typeface="Microsoft Sans Serif"/>
                <a:cs typeface="Microsoft Sans Serif"/>
              </a:rPr>
              <a:t> </a:t>
            </a:r>
            <a:r>
              <a:rPr sz="2200" dirty="0">
                <a:latin typeface="Microsoft Sans Serif"/>
                <a:cs typeface="Microsoft Sans Serif"/>
              </a:rPr>
              <a:t>se</a:t>
            </a:r>
            <a:r>
              <a:rPr sz="2200" spc="-45" dirty="0">
                <a:latin typeface="Microsoft Sans Serif"/>
                <a:cs typeface="Microsoft Sans Serif"/>
              </a:rPr>
              <a:t> </a:t>
            </a:r>
            <a:r>
              <a:rPr sz="2200" dirty="0">
                <a:latin typeface="Microsoft Sans Serif"/>
                <a:cs typeface="Microsoft Sans Serif"/>
              </a:rPr>
              <a:t>utilizan</a:t>
            </a:r>
            <a:r>
              <a:rPr sz="2200" spc="-45" dirty="0">
                <a:latin typeface="Microsoft Sans Serif"/>
                <a:cs typeface="Microsoft Sans Serif"/>
              </a:rPr>
              <a:t> </a:t>
            </a:r>
            <a:r>
              <a:rPr sz="2200" spc="-10" dirty="0">
                <a:latin typeface="Microsoft Sans Serif"/>
                <a:cs typeface="Microsoft Sans Serif"/>
              </a:rPr>
              <a:t>dolomita </a:t>
            </a:r>
            <a:r>
              <a:rPr sz="2200" dirty="0">
                <a:latin typeface="Microsoft Sans Serif"/>
                <a:cs typeface="Microsoft Sans Serif"/>
              </a:rPr>
              <a:t>o</a:t>
            </a:r>
            <a:r>
              <a:rPr sz="2200" spc="-30" dirty="0">
                <a:latin typeface="Microsoft Sans Serif"/>
                <a:cs typeface="Microsoft Sans Serif"/>
              </a:rPr>
              <a:t> </a:t>
            </a:r>
            <a:r>
              <a:rPr sz="2200" dirty="0">
                <a:latin typeface="Microsoft Sans Serif"/>
                <a:cs typeface="Microsoft Sans Serif"/>
              </a:rPr>
              <a:t>bicarbonato</a:t>
            </a:r>
            <a:r>
              <a:rPr sz="2200" spc="-20" dirty="0">
                <a:latin typeface="Microsoft Sans Serif"/>
                <a:cs typeface="Microsoft Sans Serif"/>
              </a:rPr>
              <a:t> </a:t>
            </a:r>
            <a:r>
              <a:rPr sz="2200" dirty="0">
                <a:latin typeface="Microsoft Sans Serif"/>
                <a:cs typeface="Microsoft Sans Serif"/>
              </a:rPr>
              <a:t>de</a:t>
            </a:r>
            <a:r>
              <a:rPr sz="2200" spc="-30" dirty="0">
                <a:latin typeface="Microsoft Sans Serif"/>
                <a:cs typeface="Microsoft Sans Serif"/>
              </a:rPr>
              <a:t> </a:t>
            </a:r>
            <a:r>
              <a:rPr sz="2200" dirty="0">
                <a:latin typeface="Microsoft Sans Serif"/>
                <a:cs typeface="Microsoft Sans Serif"/>
              </a:rPr>
              <a:t>sodio.</a:t>
            </a:r>
            <a:r>
              <a:rPr sz="2200" spc="-35" dirty="0">
                <a:latin typeface="Microsoft Sans Serif"/>
                <a:cs typeface="Microsoft Sans Serif"/>
              </a:rPr>
              <a:t> </a:t>
            </a:r>
            <a:r>
              <a:rPr sz="2200" dirty="0">
                <a:latin typeface="Microsoft Sans Serif"/>
                <a:cs typeface="Microsoft Sans Serif"/>
              </a:rPr>
              <a:t>No</a:t>
            </a:r>
            <a:r>
              <a:rPr sz="2200" spc="-25" dirty="0">
                <a:latin typeface="Microsoft Sans Serif"/>
                <a:cs typeface="Microsoft Sans Serif"/>
              </a:rPr>
              <a:t> </a:t>
            </a:r>
            <a:r>
              <a:rPr sz="2200" dirty="0">
                <a:latin typeface="Microsoft Sans Serif"/>
                <a:cs typeface="Microsoft Sans Serif"/>
              </a:rPr>
              <a:t>es</a:t>
            </a:r>
            <a:r>
              <a:rPr sz="2200" spc="-25" dirty="0">
                <a:latin typeface="Microsoft Sans Serif"/>
                <a:cs typeface="Microsoft Sans Serif"/>
              </a:rPr>
              <a:t> </a:t>
            </a:r>
            <a:r>
              <a:rPr sz="2200" dirty="0">
                <a:latin typeface="Microsoft Sans Serif"/>
                <a:cs typeface="Microsoft Sans Serif"/>
              </a:rPr>
              <a:t>adecuado</a:t>
            </a:r>
            <a:r>
              <a:rPr sz="2200" spc="-25" dirty="0">
                <a:latin typeface="Microsoft Sans Serif"/>
                <a:cs typeface="Microsoft Sans Serif"/>
              </a:rPr>
              <a:t> </a:t>
            </a:r>
            <a:r>
              <a:rPr sz="2200" dirty="0">
                <a:latin typeface="Microsoft Sans Serif"/>
                <a:cs typeface="Microsoft Sans Serif"/>
              </a:rPr>
              <a:t>para</a:t>
            </a:r>
            <a:r>
              <a:rPr sz="2200" spc="-15" dirty="0">
                <a:latin typeface="Microsoft Sans Serif"/>
                <a:cs typeface="Microsoft Sans Serif"/>
              </a:rPr>
              <a:t> </a:t>
            </a:r>
            <a:r>
              <a:rPr sz="2200" dirty="0">
                <a:latin typeface="Microsoft Sans Serif"/>
                <a:cs typeface="Microsoft Sans Serif"/>
              </a:rPr>
              <a:t>corte</a:t>
            </a:r>
            <a:r>
              <a:rPr sz="2200" spc="-30" dirty="0">
                <a:latin typeface="Microsoft Sans Serif"/>
                <a:cs typeface="Microsoft Sans Serif"/>
              </a:rPr>
              <a:t> </a:t>
            </a:r>
            <a:r>
              <a:rPr sz="2200" dirty="0">
                <a:latin typeface="Microsoft Sans Serif"/>
                <a:cs typeface="Microsoft Sans Serif"/>
              </a:rPr>
              <a:t>de</a:t>
            </a:r>
            <a:r>
              <a:rPr sz="2200" spc="-25" dirty="0">
                <a:latin typeface="Microsoft Sans Serif"/>
                <a:cs typeface="Microsoft Sans Serif"/>
              </a:rPr>
              <a:t> </a:t>
            </a:r>
            <a:r>
              <a:rPr sz="2200" spc="-10" dirty="0">
                <a:latin typeface="Microsoft Sans Serif"/>
                <a:cs typeface="Microsoft Sans Serif"/>
              </a:rPr>
              <a:t>materiales </a:t>
            </a:r>
            <a:r>
              <a:rPr sz="2200" dirty="0">
                <a:latin typeface="Microsoft Sans Serif"/>
                <a:cs typeface="Microsoft Sans Serif"/>
              </a:rPr>
              <a:t>blandos,</a:t>
            </a:r>
            <a:r>
              <a:rPr sz="2200" spc="-30" dirty="0">
                <a:latin typeface="Microsoft Sans Serif"/>
                <a:cs typeface="Microsoft Sans Serif"/>
              </a:rPr>
              <a:t> </a:t>
            </a:r>
            <a:r>
              <a:rPr sz="2200" dirty="0">
                <a:latin typeface="Microsoft Sans Serif"/>
                <a:cs typeface="Microsoft Sans Serif"/>
              </a:rPr>
              <a:t>porque</a:t>
            </a:r>
            <a:r>
              <a:rPr sz="2200" spc="-10" dirty="0">
                <a:latin typeface="Microsoft Sans Serif"/>
                <a:cs typeface="Microsoft Sans Serif"/>
              </a:rPr>
              <a:t> </a:t>
            </a:r>
            <a:r>
              <a:rPr sz="2200" dirty="0">
                <a:latin typeface="Microsoft Sans Serif"/>
                <a:cs typeface="Microsoft Sans Serif"/>
              </a:rPr>
              <a:t>las</a:t>
            </a:r>
            <a:r>
              <a:rPr sz="2200" spc="-30" dirty="0">
                <a:latin typeface="Microsoft Sans Serif"/>
                <a:cs typeface="Microsoft Sans Serif"/>
              </a:rPr>
              <a:t> </a:t>
            </a:r>
            <a:r>
              <a:rPr sz="2200" dirty="0">
                <a:latin typeface="Microsoft Sans Serif"/>
                <a:cs typeface="Microsoft Sans Serif"/>
              </a:rPr>
              <a:t>partículas</a:t>
            </a:r>
            <a:r>
              <a:rPr sz="2200" spc="-20" dirty="0">
                <a:latin typeface="Microsoft Sans Serif"/>
                <a:cs typeface="Microsoft Sans Serif"/>
              </a:rPr>
              <a:t> </a:t>
            </a:r>
            <a:r>
              <a:rPr sz="2200" dirty="0">
                <a:latin typeface="Microsoft Sans Serif"/>
                <a:cs typeface="Microsoft Sans Serif"/>
              </a:rPr>
              <a:t>se</a:t>
            </a:r>
            <a:r>
              <a:rPr sz="2200" spc="-25" dirty="0">
                <a:latin typeface="Microsoft Sans Serif"/>
                <a:cs typeface="Microsoft Sans Serif"/>
              </a:rPr>
              <a:t> </a:t>
            </a:r>
            <a:r>
              <a:rPr sz="2200" dirty="0">
                <a:latin typeface="Microsoft Sans Serif"/>
                <a:cs typeface="Microsoft Sans Serif"/>
              </a:rPr>
              <a:t>incrustan</a:t>
            </a:r>
            <a:r>
              <a:rPr sz="2200" spc="-25" dirty="0">
                <a:latin typeface="Microsoft Sans Serif"/>
                <a:cs typeface="Microsoft Sans Serif"/>
              </a:rPr>
              <a:t> </a:t>
            </a:r>
            <a:r>
              <a:rPr sz="2200" dirty="0">
                <a:latin typeface="Microsoft Sans Serif"/>
                <a:cs typeface="Microsoft Sans Serif"/>
              </a:rPr>
              <a:t>en</a:t>
            </a:r>
            <a:r>
              <a:rPr sz="2200" spc="-20" dirty="0">
                <a:latin typeface="Microsoft Sans Serif"/>
                <a:cs typeface="Microsoft Sans Serif"/>
              </a:rPr>
              <a:t> </a:t>
            </a:r>
            <a:r>
              <a:rPr sz="2200" dirty="0">
                <a:latin typeface="Microsoft Sans Serif"/>
                <a:cs typeface="Microsoft Sans Serif"/>
              </a:rPr>
              <a:t>el</a:t>
            </a:r>
            <a:r>
              <a:rPr sz="2200" spc="-20" dirty="0">
                <a:latin typeface="Microsoft Sans Serif"/>
                <a:cs typeface="Microsoft Sans Serif"/>
              </a:rPr>
              <a:t> </a:t>
            </a:r>
            <a:r>
              <a:rPr sz="2200" dirty="0">
                <a:latin typeface="Microsoft Sans Serif"/>
                <a:cs typeface="Microsoft Sans Serif"/>
              </a:rPr>
              <a:t>material.</a:t>
            </a:r>
            <a:r>
              <a:rPr sz="2200" spc="-20" dirty="0">
                <a:latin typeface="Microsoft Sans Serif"/>
                <a:cs typeface="Microsoft Sans Serif"/>
              </a:rPr>
              <a:t> </a:t>
            </a:r>
            <a:r>
              <a:rPr sz="2200" spc="-25" dirty="0">
                <a:latin typeface="Microsoft Sans Serif"/>
                <a:cs typeface="Microsoft Sans Serif"/>
              </a:rPr>
              <a:t>La </a:t>
            </a:r>
            <a:r>
              <a:rPr sz="2200" dirty="0">
                <a:latin typeface="Microsoft Sans Serif"/>
                <a:cs typeface="Microsoft Sans Serif"/>
              </a:rPr>
              <a:t>remoción</a:t>
            </a:r>
            <a:r>
              <a:rPr sz="2200" spc="-35" dirty="0">
                <a:latin typeface="Microsoft Sans Serif"/>
                <a:cs typeface="Microsoft Sans Serif"/>
              </a:rPr>
              <a:t> </a:t>
            </a:r>
            <a:r>
              <a:rPr sz="2200" dirty="0">
                <a:latin typeface="Microsoft Sans Serif"/>
                <a:cs typeface="Microsoft Sans Serif"/>
              </a:rPr>
              <a:t>del</a:t>
            </a:r>
            <a:r>
              <a:rPr sz="2200" spc="-35" dirty="0">
                <a:latin typeface="Microsoft Sans Serif"/>
                <a:cs typeface="Microsoft Sans Serif"/>
              </a:rPr>
              <a:t> </a:t>
            </a:r>
            <a:r>
              <a:rPr sz="2200" dirty="0">
                <a:latin typeface="Microsoft Sans Serif"/>
                <a:cs typeface="Microsoft Sans Serif"/>
              </a:rPr>
              <a:t>material</a:t>
            </a:r>
            <a:r>
              <a:rPr sz="2200" spc="-30" dirty="0">
                <a:latin typeface="Microsoft Sans Serif"/>
                <a:cs typeface="Microsoft Sans Serif"/>
              </a:rPr>
              <a:t> </a:t>
            </a:r>
            <a:r>
              <a:rPr sz="2200" dirty="0">
                <a:latin typeface="Microsoft Sans Serif"/>
                <a:cs typeface="Microsoft Sans Serif"/>
              </a:rPr>
              <a:t>en</a:t>
            </a:r>
            <a:r>
              <a:rPr sz="2200" spc="-40" dirty="0">
                <a:latin typeface="Microsoft Sans Serif"/>
                <a:cs typeface="Microsoft Sans Serif"/>
              </a:rPr>
              <a:t> </a:t>
            </a:r>
            <a:r>
              <a:rPr sz="2200" dirty="0">
                <a:latin typeface="Microsoft Sans Serif"/>
                <a:cs typeface="Microsoft Sans Serif"/>
              </a:rPr>
              <a:t>lenta</a:t>
            </a:r>
            <a:r>
              <a:rPr sz="2200" spc="-40" dirty="0">
                <a:latin typeface="Microsoft Sans Serif"/>
                <a:cs typeface="Microsoft Sans Serif"/>
              </a:rPr>
              <a:t> </a:t>
            </a:r>
            <a:r>
              <a:rPr sz="2200" dirty="0">
                <a:latin typeface="Microsoft Sans Serif"/>
                <a:cs typeface="Microsoft Sans Serif"/>
              </a:rPr>
              <a:t>comparado</a:t>
            </a:r>
            <a:r>
              <a:rPr sz="2200" spc="-20" dirty="0">
                <a:latin typeface="Microsoft Sans Serif"/>
                <a:cs typeface="Microsoft Sans Serif"/>
              </a:rPr>
              <a:t> </a:t>
            </a:r>
            <a:r>
              <a:rPr sz="2200" dirty="0">
                <a:latin typeface="Microsoft Sans Serif"/>
                <a:cs typeface="Microsoft Sans Serif"/>
              </a:rPr>
              <a:t>con</a:t>
            </a:r>
            <a:r>
              <a:rPr sz="2200" spc="-45" dirty="0">
                <a:latin typeface="Microsoft Sans Serif"/>
                <a:cs typeface="Microsoft Sans Serif"/>
              </a:rPr>
              <a:t> </a:t>
            </a:r>
            <a:r>
              <a:rPr sz="2200" dirty="0">
                <a:latin typeface="Microsoft Sans Serif"/>
                <a:cs typeface="Microsoft Sans Serif"/>
              </a:rPr>
              <a:t>otros</a:t>
            </a:r>
            <a:r>
              <a:rPr sz="2200" spc="-40" dirty="0">
                <a:latin typeface="Microsoft Sans Serif"/>
                <a:cs typeface="Microsoft Sans Serif"/>
              </a:rPr>
              <a:t> </a:t>
            </a:r>
            <a:r>
              <a:rPr sz="2200" spc="-10" dirty="0">
                <a:latin typeface="Microsoft Sans Serif"/>
                <a:cs typeface="Microsoft Sans Serif"/>
              </a:rPr>
              <a:t>procesos</a:t>
            </a:r>
            <a:endParaRPr sz="2200">
              <a:latin typeface="Microsoft Sans Serif"/>
              <a:cs typeface="Microsoft Sans Serif"/>
            </a:endParaRPr>
          </a:p>
          <a:p>
            <a:pPr marL="12700">
              <a:lnSpc>
                <a:spcPts val="2520"/>
              </a:lnSpc>
              <a:spcBef>
                <a:spcPts val="5"/>
              </a:spcBef>
            </a:pPr>
            <a:r>
              <a:rPr sz="2100" b="1" dirty="0">
                <a:latin typeface="Arial"/>
                <a:cs typeface="Arial"/>
              </a:rPr>
              <a:t>Chorro</a:t>
            </a:r>
            <a:r>
              <a:rPr sz="2100" b="1" spc="-35" dirty="0">
                <a:latin typeface="Arial"/>
                <a:cs typeface="Arial"/>
              </a:rPr>
              <a:t> </a:t>
            </a:r>
            <a:r>
              <a:rPr sz="2100" b="1" dirty="0">
                <a:latin typeface="Arial"/>
                <a:cs typeface="Arial"/>
              </a:rPr>
              <a:t>de</a:t>
            </a:r>
            <a:r>
              <a:rPr sz="2100" b="1" spc="-35" dirty="0">
                <a:latin typeface="Arial"/>
                <a:cs typeface="Arial"/>
              </a:rPr>
              <a:t> </a:t>
            </a:r>
            <a:r>
              <a:rPr sz="2100" b="1" spc="-10" dirty="0">
                <a:latin typeface="Arial"/>
                <a:cs typeface="Arial"/>
              </a:rPr>
              <a:t>agua</a:t>
            </a:r>
            <a:r>
              <a:rPr sz="2100" spc="-10" dirty="0">
                <a:latin typeface="Microsoft Sans Serif"/>
                <a:cs typeface="Microsoft Sans Serif"/>
              </a:rPr>
              <a:t>:</a:t>
            </a:r>
            <a:endParaRPr sz="2100">
              <a:latin typeface="Microsoft Sans Serif"/>
              <a:cs typeface="Microsoft Sans Serif"/>
            </a:endParaRPr>
          </a:p>
          <a:p>
            <a:pPr marL="12700" marR="436880">
              <a:lnSpc>
                <a:spcPct val="80100"/>
              </a:lnSpc>
              <a:spcBef>
                <a:spcPts val="520"/>
              </a:spcBef>
              <a:tabLst>
                <a:tab pos="5189855" algn="l"/>
              </a:tabLst>
            </a:pPr>
            <a:r>
              <a:rPr sz="2200" dirty="0">
                <a:latin typeface="Microsoft Sans Serif"/>
                <a:cs typeface="Microsoft Sans Serif"/>
              </a:rPr>
              <a:t>Utiliza</a:t>
            </a:r>
            <a:r>
              <a:rPr sz="2200" spc="-45" dirty="0">
                <a:latin typeface="Microsoft Sans Serif"/>
                <a:cs typeface="Microsoft Sans Serif"/>
              </a:rPr>
              <a:t> </a:t>
            </a:r>
            <a:r>
              <a:rPr sz="2200" dirty="0">
                <a:latin typeface="Microsoft Sans Serif"/>
                <a:cs typeface="Microsoft Sans Serif"/>
              </a:rPr>
              <a:t>una</a:t>
            </a:r>
            <a:r>
              <a:rPr sz="2200" spc="-45" dirty="0">
                <a:latin typeface="Microsoft Sans Serif"/>
                <a:cs typeface="Microsoft Sans Serif"/>
              </a:rPr>
              <a:t> </a:t>
            </a:r>
            <a:r>
              <a:rPr sz="2200" dirty="0">
                <a:latin typeface="Microsoft Sans Serif"/>
                <a:cs typeface="Microsoft Sans Serif"/>
              </a:rPr>
              <a:t>corriente</a:t>
            </a:r>
            <a:r>
              <a:rPr sz="2200" spc="-30" dirty="0">
                <a:latin typeface="Microsoft Sans Serif"/>
                <a:cs typeface="Microsoft Sans Serif"/>
              </a:rPr>
              <a:t> </a:t>
            </a:r>
            <a:r>
              <a:rPr sz="2200" dirty="0">
                <a:latin typeface="Microsoft Sans Serif"/>
                <a:cs typeface="Microsoft Sans Serif"/>
              </a:rPr>
              <a:t>agua</a:t>
            </a:r>
            <a:r>
              <a:rPr sz="2200" spc="-40" dirty="0">
                <a:latin typeface="Microsoft Sans Serif"/>
                <a:cs typeface="Microsoft Sans Serif"/>
              </a:rPr>
              <a:t> </a:t>
            </a:r>
            <a:r>
              <a:rPr sz="2200" dirty="0">
                <a:latin typeface="Microsoft Sans Serif"/>
                <a:cs typeface="Microsoft Sans Serif"/>
              </a:rPr>
              <a:t>de</a:t>
            </a:r>
            <a:r>
              <a:rPr sz="2200" spc="-30" dirty="0">
                <a:latin typeface="Microsoft Sans Serif"/>
                <a:cs typeface="Microsoft Sans Serif"/>
              </a:rPr>
              <a:t> </a:t>
            </a:r>
            <a:r>
              <a:rPr sz="2200" dirty="0">
                <a:latin typeface="Microsoft Sans Serif"/>
                <a:cs typeface="Microsoft Sans Serif"/>
              </a:rPr>
              <a:t>alta</a:t>
            </a:r>
            <a:r>
              <a:rPr sz="2200" spc="-45" dirty="0">
                <a:latin typeface="Microsoft Sans Serif"/>
                <a:cs typeface="Microsoft Sans Serif"/>
              </a:rPr>
              <a:t> </a:t>
            </a:r>
            <a:r>
              <a:rPr sz="2200" dirty="0">
                <a:latin typeface="Microsoft Sans Serif"/>
                <a:cs typeface="Microsoft Sans Serif"/>
              </a:rPr>
              <a:t>velocidad</a:t>
            </a:r>
            <a:r>
              <a:rPr sz="2200" spc="-45" dirty="0">
                <a:latin typeface="Microsoft Sans Serif"/>
                <a:cs typeface="Microsoft Sans Serif"/>
              </a:rPr>
              <a:t> </a:t>
            </a:r>
            <a:r>
              <a:rPr sz="2200" dirty="0">
                <a:latin typeface="Microsoft Sans Serif"/>
                <a:cs typeface="Microsoft Sans Serif"/>
              </a:rPr>
              <a:t>como</a:t>
            </a:r>
            <a:r>
              <a:rPr sz="2200" spc="-35" dirty="0">
                <a:latin typeface="Microsoft Sans Serif"/>
                <a:cs typeface="Microsoft Sans Serif"/>
              </a:rPr>
              <a:t> </a:t>
            </a:r>
            <a:r>
              <a:rPr sz="2200" dirty="0">
                <a:latin typeface="Microsoft Sans Serif"/>
                <a:cs typeface="Microsoft Sans Serif"/>
              </a:rPr>
              <a:t>agente</a:t>
            </a:r>
            <a:r>
              <a:rPr sz="2200" spc="-35" dirty="0">
                <a:latin typeface="Microsoft Sans Serif"/>
                <a:cs typeface="Microsoft Sans Serif"/>
              </a:rPr>
              <a:t> </a:t>
            </a:r>
            <a:r>
              <a:rPr sz="2200" dirty="0">
                <a:latin typeface="Microsoft Sans Serif"/>
                <a:cs typeface="Microsoft Sans Serif"/>
              </a:rPr>
              <a:t>de</a:t>
            </a:r>
            <a:r>
              <a:rPr sz="2200" spc="-45" dirty="0">
                <a:latin typeface="Microsoft Sans Serif"/>
                <a:cs typeface="Microsoft Sans Serif"/>
              </a:rPr>
              <a:t> </a:t>
            </a:r>
            <a:r>
              <a:rPr sz="2200" spc="-10" dirty="0">
                <a:latin typeface="Microsoft Sans Serif"/>
                <a:cs typeface="Microsoft Sans Serif"/>
              </a:rPr>
              <a:t>corte, </a:t>
            </a:r>
            <a:r>
              <a:rPr sz="2200" dirty="0">
                <a:latin typeface="Microsoft Sans Serif"/>
                <a:cs typeface="Microsoft Sans Serif"/>
              </a:rPr>
              <a:t>tienen</a:t>
            </a:r>
            <a:r>
              <a:rPr sz="2200" spc="-45" dirty="0">
                <a:latin typeface="Microsoft Sans Serif"/>
                <a:cs typeface="Microsoft Sans Serif"/>
              </a:rPr>
              <a:t> </a:t>
            </a:r>
            <a:r>
              <a:rPr sz="2200" dirty="0">
                <a:latin typeface="Microsoft Sans Serif"/>
                <a:cs typeface="Microsoft Sans Serif"/>
              </a:rPr>
              <a:t>un</a:t>
            </a:r>
            <a:r>
              <a:rPr sz="2200" spc="-30" dirty="0">
                <a:latin typeface="Microsoft Sans Serif"/>
                <a:cs typeface="Microsoft Sans Serif"/>
              </a:rPr>
              <a:t> </a:t>
            </a:r>
            <a:r>
              <a:rPr sz="2200" dirty="0">
                <a:latin typeface="Microsoft Sans Serif"/>
                <a:cs typeface="Microsoft Sans Serif"/>
              </a:rPr>
              <a:t>diámetro</a:t>
            </a:r>
            <a:r>
              <a:rPr sz="2200" spc="-10" dirty="0">
                <a:latin typeface="Microsoft Sans Serif"/>
                <a:cs typeface="Microsoft Sans Serif"/>
              </a:rPr>
              <a:t> </a:t>
            </a:r>
            <a:r>
              <a:rPr sz="2200" dirty="0">
                <a:latin typeface="Microsoft Sans Serif"/>
                <a:cs typeface="Microsoft Sans Serif"/>
              </a:rPr>
              <a:t>de</a:t>
            </a:r>
            <a:r>
              <a:rPr sz="2200" spc="-30" dirty="0">
                <a:latin typeface="Microsoft Sans Serif"/>
                <a:cs typeface="Microsoft Sans Serif"/>
              </a:rPr>
              <a:t> </a:t>
            </a:r>
            <a:r>
              <a:rPr sz="2200" spc="-10" dirty="0">
                <a:latin typeface="Microsoft Sans Serif"/>
                <a:cs typeface="Microsoft Sans Serif"/>
              </a:rPr>
              <a:t>aproximadamente</a:t>
            </a:r>
            <a:r>
              <a:rPr sz="2200" dirty="0">
                <a:latin typeface="Microsoft Sans Serif"/>
                <a:cs typeface="Microsoft Sans Serif"/>
              </a:rPr>
              <a:t>	0,25</a:t>
            </a:r>
            <a:r>
              <a:rPr sz="2200" spc="-20" dirty="0">
                <a:latin typeface="Microsoft Sans Serif"/>
                <a:cs typeface="Microsoft Sans Serif"/>
              </a:rPr>
              <a:t> </a:t>
            </a:r>
            <a:r>
              <a:rPr sz="2200" dirty="0">
                <a:latin typeface="Microsoft Sans Serif"/>
                <a:cs typeface="Microsoft Sans Serif"/>
              </a:rPr>
              <a:t>mm,</a:t>
            </a:r>
            <a:r>
              <a:rPr sz="2200" spc="10" dirty="0">
                <a:latin typeface="Microsoft Sans Serif"/>
                <a:cs typeface="Microsoft Sans Serif"/>
              </a:rPr>
              <a:t> </a:t>
            </a:r>
            <a:r>
              <a:rPr sz="2200" dirty="0">
                <a:latin typeface="Microsoft Sans Serif"/>
                <a:cs typeface="Microsoft Sans Serif"/>
              </a:rPr>
              <a:t>y</a:t>
            </a:r>
            <a:r>
              <a:rPr sz="2200" spc="-20" dirty="0">
                <a:latin typeface="Microsoft Sans Serif"/>
                <a:cs typeface="Microsoft Sans Serif"/>
              </a:rPr>
              <a:t> </a:t>
            </a:r>
            <a:r>
              <a:rPr sz="2200" dirty="0">
                <a:latin typeface="Microsoft Sans Serif"/>
                <a:cs typeface="Microsoft Sans Serif"/>
              </a:rPr>
              <a:t>operan</a:t>
            </a:r>
            <a:r>
              <a:rPr sz="2200" spc="-5" dirty="0">
                <a:latin typeface="Microsoft Sans Serif"/>
                <a:cs typeface="Microsoft Sans Serif"/>
              </a:rPr>
              <a:t> </a:t>
            </a:r>
            <a:r>
              <a:rPr sz="2200" spc="-50" dirty="0">
                <a:latin typeface="Microsoft Sans Serif"/>
                <a:cs typeface="Microsoft Sans Serif"/>
              </a:rPr>
              <a:t>a </a:t>
            </a:r>
            <a:r>
              <a:rPr sz="2200" dirty="0">
                <a:latin typeface="Microsoft Sans Serif"/>
                <a:cs typeface="Microsoft Sans Serif"/>
              </a:rPr>
              <a:t>velocidades</a:t>
            </a:r>
            <a:r>
              <a:rPr sz="2200" spc="-25" dirty="0">
                <a:latin typeface="Microsoft Sans Serif"/>
                <a:cs typeface="Microsoft Sans Serif"/>
              </a:rPr>
              <a:t> </a:t>
            </a:r>
            <a:r>
              <a:rPr sz="2200" dirty="0">
                <a:latin typeface="Microsoft Sans Serif"/>
                <a:cs typeface="Microsoft Sans Serif"/>
              </a:rPr>
              <a:t>de</a:t>
            </a:r>
            <a:r>
              <a:rPr sz="2200" spc="-25" dirty="0">
                <a:latin typeface="Microsoft Sans Serif"/>
                <a:cs typeface="Microsoft Sans Serif"/>
              </a:rPr>
              <a:t> </a:t>
            </a:r>
            <a:r>
              <a:rPr sz="2200" dirty="0">
                <a:latin typeface="Microsoft Sans Serif"/>
                <a:cs typeface="Microsoft Sans Serif"/>
              </a:rPr>
              <a:t>36000</a:t>
            </a:r>
            <a:r>
              <a:rPr sz="2200" spc="-25" dirty="0">
                <a:latin typeface="Microsoft Sans Serif"/>
                <a:cs typeface="Microsoft Sans Serif"/>
              </a:rPr>
              <a:t> </a:t>
            </a:r>
            <a:r>
              <a:rPr sz="2200" dirty="0">
                <a:latin typeface="Microsoft Sans Serif"/>
                <a:cs typeface="Microsoft Sans Serif"/>
              </a:rPr>
              <a:t>a</a:t>
            </a:r>
            <a:r>
              <a:rPr sz="2200" spc="-20" dirty="0">
                <a:latin typeface="Microsoft Sans Serif"/>
                <a:cs typeface="Microsoft Sans Serif"/>
              </a:rPr>
              <a:t> </a:t>
            </a:r>
            <a:r>
              <a:rPr sz="2200" dirty="0">
                <a:latin typeface="Microsoft Sans Serif"/>
                <a:cs typeface="Microsoft Sans Serif"/>
              </a:rPr>
              <a:t>54000</a:t>
            </a:r>
            <a:r>
              <a:rPr sz="2200" spc="-25" dirty="0">
                <a:latin typeface="Microsoft Sans Serif"/>
                <a:cs typeface="Microsoft Sans Serif"/>
              </a:rPr>
              <a:t> </a:t>
            </a:r>
            <a:r>
              <a:rPr sz="2200" spc="-10" dirty="0">
                <a:latin typeface="Microsoft Sans Serif"/>
                <a:cs typeface="Microsoft Sans Serif"/>
              </a:rPr>
              <a:t>m/min.</a:t>
            </a:r>
            <a:endParaRPr sz="2200">
              <a:latin typeface="Microsoft Sans Serif"/>
              <a:cs typeface="Microsoft Sans Serif"/>
            </a:endParaRPr>
          </a:p>
          <a:p>
            <a:pPr marL="12700" marR="5080">
              <a:lnSpc>
                <a:spcPct val="80000"/>
              </a:lnSpc>
              <a:spcBef>
                <a:spcPts val="530"/>
              </a:spcBef>
            </a:pPr>
            <a:r>
              <a:rPr sz="2200" dirty="0">
                <a:latin typeface="Microsoft Sans Serif"/>
                <a:cs typeface="Microsoft Sans Serif"/>
              </a:rPr>
              <a:t>Dichas</a:t>
            </a:r>
            <a:r>
              <a:rPr sz="2200" spc="-45" dirty="0">
                <a:latin typeface="Microsoft Sans Serif"/>
                <a:cs typeface="Microsoft Sans Serif"/>
              </a:rPr>
              <a:t> </a:t>
            </a:r>
            <a:r>
              <a:rPr sz="2200" dirty="0">
                <a:latin typeface="Microsoft Sans Serif"/>
                <a:cs typeface="Microsoft Sans Serif"/>
              </a:rPr>
              <a:t>velocidades</a:t>
            </a:r>
            <a:r>
              <a:rPr sz="2200" spc="-30" dirty="0">
                <a:latin typeface="Microsoft Sans Serif"/>
                <a:cs typeface="Microsoft Sans Serif"/>
              </a:rPr>
              <a:t> </a:t>
            </a:r>
            <a:r>
              <a:rPr sz="2200" dirty="0">
                <a:latin typeface="Microsoft Sans Serif"/>
                <a:cs typeface="Microsoft Sans Serif"/>
              </a:rPr>
              <a:t>se</a:t>
            </a:r>
            <a:r>
              <a:rPr sz="2200" spc="-30" dirty="0">
                <a:latin typeface="Microsoft Sans Serif"/>
                <a:cs typeface="Microsoft Sans Serif"/>
              </a:rPr>
              <a:t> </a:t>
            </a:r>
            <a:r>
              <a:rPr sz="2200" dirty="0">
                <a:latin typeface="Microsoft Sans Serif"/>
                <a:cs typeface="Microsoft Sans Serif"/>
              </a:rPr>
              <a:t>logran</a:t>
            </a:r>
            <a:r>
              <a:rPr sz="2200" spc="-25" dirty="0">
                <a:latin typeface="Microsoft Sans Serif"/>
                <a:cs typeface="Microsoft Sans Serif"/>
              </a:rPr>
              <a:t> </a:t>
            </a:r>
            <a:r>
              <a:rPr sz="2200" dirty="0">
                <a:latin typeface="Microsoft Sans Serif"/>
                <a:cs typeface="Microsoft Sans Serif"/>
              </a:rPr>
              <a:t>bombeando</a:t>
            </a:r>
            <a:r>
              <a:rPr sz="2200" spc="-20" dirty="0">
                <a:latin typeface="Microsoft Sans Serif"/>
                <a:cs typeface="Microsoft Sans Serif"/>
              </a:rPr>
              <a:t> </a:t>
            </a:r>
            <a:r>
              <a:rPr sz="2200" dirty="0">
                <a:latin typeface="Microsoft Sans Serif"/>
                <a:cs typeface="Microsoft Sans Serif"/>
              </a:rPr>
              <a:t>el</a:t>
            </a:r>
            <a:r>
              <a:rPr sz="2200" spc="-35" dirty="0">
                <a:latin typeface="Microsoft Sans Serif"/>
                <a:cs typeface="Microsoft Sans Serif"/>
              </a:rPr>
              <a:t> </a:t>
            </a:r>
            <a:r>
              <a:rPr sz="2200" dirty="0">
                <a:latin typeface="Microsoft Sans Serif"/>
                <a:cs typeface="Microsoft Sans Serif"/>
              </a:rPr>
              <a:t>liquido</a:t>
            </a:r>
            <a:r>
              <a:rPr sz="2200" spc="-35" dirty="0">
                <a:latin typeface="Microsoft Sans Serif"/>
                <a:cs typeface="Microsoft Sans Serif"/>
              </a:rPr>
              <a:t> </a:t>
            </a:r>
            <a:r>
              <a:rPr sz="2200" dirty="0">
                <a:latin typeface="Microsoft Sans Serif"/>
                <a:cs typeface="Microsoft Sans Serif"/>
              </a:rPr>
              <a:t>a</a:t>
            </a:r>
            <a:r>
              <a:rPr sz="2200" spc="-35" dirty="0">
                <a:latin typeface="Microsoft Sans Serif"/>
                <a:cs typeface="Microsoft Sans Serif"/>
              </a:rPr>
              <a:t> </a:t>
            </a:r>
            <a:r>
              <a:rPr sz="2200" dirty="0">
                <a:latin typeface="Microsoft Sans Serif"/>
                <a:cs typeface="Microsoft Sans Serif"/>
              </a:rPr>
              <a:t>alta</a:t>
            </a:r>
            <a:r>
              <a:rPr sz="2200" spc="-35" dirty="0">
                <a:latin typeface="Microsoft Sans Serif"/>
                <a:cs typeface="Microsoft Sans Serif"/>
              </a:rPr>
              <a:t> </a:t>
            </a:r>
            <a:r>
              <a:rPr sz="2200" dirty="0">
                <a:latin typeface="Microsoft Sans Serif"/>
                <a:cs typeface="Microsoft Sans Serif"/>
              </a:rPr>
              <a:t>presión</a:t>
            </a:r>
            <a:r>
              <a:rPr sz="2200" spc="-40" dirty="0">
                <a:latin typeface="Microsoft Sans Serif"/>
                <a:cs typeface="Microsoft Sans Serif"/>
              </a:rPr>
              <a:t> </a:t>
            </a:r>
            <a:r>
              <a:rPr sz="2200" dirty="0">
                <a:latin typeface="Microsoft Sans Serif"/>
                <a:cs typeface="Microsoft Sans Serif"/>
              </a:rPr>
              <a:t>y</a:t>
            </a:r>
            <a:r>
              <a:rPr sz="2200" spc="-30" dirty="0">
                <a:latin typeface="Microsoft Sans Serif"/>
                <a:cs typeface="Microsoft Sans Serif"/>
              </a:rPr>
              <a:t> </a:t>
            </a:r>
            <a:r>
              <a:rPr sz="2200" spc="-25" dirty="0">
                <a:latin typeface="Microsoft Sans Serif"/>
                <a:cs typeface="Microsoft Sans Serif"/>
              </a:rPr>
              <a:t>al </a:t>
            </a:r>
            <a:r>
              <a:rPr sz="2200" dirty="0">
                <a:latin typeface="Microsoft Sans Serif"/>
                <a:cs typeface="Microsoft Sans Serif"/>
              </a:rPr>
              <a:t>pasar</a:t>
            </a:r>
            <a:r>
              <a:rPr sz="2200" spc="-35" dirty="0">
                <a:latin typeface="Microsoft Sans Serif"/>
                <a:cs typeface="Microsoft Sans Serif"/>
              </a:rPr>
              <a:t> </a:t>
            </a:r>
            <a:r>
              <a:rPr sz="2200" dirty="0">
                <a:latin typeface="Microsoft Sans Serif"/>
                <a:cs typeface="Microsoft Sans Serif"/>
              </a:rPr>
              <a:t>por</a:t>
            </a:r>
            <a:r>
              <a:rPr sz="2200" spc="-20" dirty="0">
                <a:latin typeface="Microsoft Sans Serif"/>
                <a:cs typeface="Microsoft Sans Serif"/>
              </a:rPr>
              <a:t> </a:t>
            </a:r>
            <a:r>
              <a:rPr sz="2200" dirty="0">
                <a:latin typeface="Microsoft Sans Serif"/>
                <a:cs typeface="Microsoft Sans Serif"/>
              </a:rPr>
              <a:t>la</a:t>
            </a:r>
            <a:r>
              <a:rPr sz="2200" spc="-30" dirty="0">
                <a:latin typeface="Microsoft Sans Serif"/>
                <a:cs typeface="Microsoft Sans Serif"/>
              </a:rPr>
              <a:t> </a:t>
            </a:r>
            <a:r>
              <a:rPr sz="2200" dirty="0">
                <a:latin typeface="Microsoft Sans Serif"/>
                <a:cs typeface="Microsoft Sans Serif"/>
              </a:rPr>
              <a:t>boquilla</a:t>
            </a:r>
            <a:r>
              <a:rPr sz="2200" spc="-45" dirty="0">
                <a:latin typeface="Microsoft Sans Serif"/>
                <a:cs typeface="Microsoft Sans Serif"/>
              </a:rPr>
              <a:t> </a:t>
            </a:r>
            <a:r>
              <a:rPr sz="2200" dirty="0">
                <a:latin typeface="Microsoft Sans Serif"/>
                <a:cs typeface="Microsoft Sans Serif"/>
              </a:rPr>
              <a:t>reductora</a:t>
            </a:r>
            <a:r>
              <a:rPr sz="2200" spc="-20" dirty="0">
                <a:latin typeface="Microsoft Sans Serif"/>
                <a:cs typeface="Microsoft Sans Serif"/>
              </a:rPr>
              <a:t> </a:t>
            </a:r>
            <a:r>
              <a:rPr sz="2200" dirty="0">
                <a:latin typeface="Microsoft Sans Serif"/>
                <a:cs typeface="Microsoft Sans Serif"/>
              </a:rPr>
              <a:t>(al</a:t>
            </a:r>
            <a:r>
              <a:rPr sz="2200" spc="-30" dirty="0">
                <a:latin typeface="Microsoft Sans Serif"/>
                <a:cs typeface="Microsoft Sans Serif"/>
              </a:rPr>
              <a:t> </a:t>
            </a:r>
            <a:r>
              <a:rPr sz="2200" dirty="0">
                <a:latin typeface="Microsoft Sans Serif"/>
                <a:cs typeface="Microsoft Sans Serif"/>
              </a:rPr>
              <a:t>reducir</a:t>
            </a:r>
            <a:r>
              <a:rPr sz="2200" spc="-20" dirty="0">
                <a:latin typeface="Microsoft Sans Serif"/>
                <a:cs typeface="Microsoft Sans Serif"/>
              </a:rPr>
              <a:t> </a:t>
            </a:r>
            <a:r>
              <a:rPr sz="2200" dirty="0">
                <a:latin typeface="Microsoft Sans Serif"/>
                <a:cs typeface="Microsoft Sans Serif"/>
              </a:rPr>
              <a:t>el</a:t>
            </a:r>
            <a:r>
              <a:rPr sz="2200" spc="-30" dirty="0">
                <a:latin typeface="Microsoft Sans Serif"/>
                <a:cs typeface="Microsoft Sans Serif"/>
              </a:rPr>
              <a:t> </a:t>
            </a:r>
            <a:r>
              <a:rPr sz="2200" dirty="0">
                <a:latin typeface="Microsoft Sans Serif"/>
                <a:cs typeface="Microsoft Sans Serif"/>
              </a:rPr>
              <a:t>diámetro</a:t>
            </a:r>
            <a:r>
              <a:rPr sz="2200" spc="-20" dirty="0">
                <a:latin typeface="Microsoft Sans Serif"/>
                <a:cs typeface="Microsoft Sans Serif"/>
              </a:rPr>
              <a:t> </a:t>
            </a:r>
            <a:r>
              <a:rPr sz="2200" dirty="0">
                <a:latin typeface="Microsoft Sans Serif"/>
                <a:cs typeface="Microsoft Sans Serif"/>
              </a:rPr>
              <a:t>de</a:t>
            </a:r>
            <a:r>
              <a:rPr sz="2200" spc="-20" dirty="0">
                <a:latin typeface="Microsoft Sans Serif"/>
                <a:cs typeface="Microsoft Sans Serif"/>
              </a:rPr>
              <a:t> </a:t>
            </a:r>
            <a:r>
              <a:rPr sz="2200" spc="-10" dirty="0">
                <a:latin typeface="Microsoft Sans Serif"/>
                <a:cs typeface="Microsoft Sans Serif"/>
              </a:rPr>
              <a:t>salida) </a:t>
            </a:r>
            <a:r>
              <a:rPr sz="2200" dirty="0">
                <a:latin typeface="Microsoft Sans Serif"/>
                <a:cs typeface="Microsoft Sans Serif"/>
              </a:rPr>
              <a:t>aumenta</a:t>
            </a:r>
            <a:r>
              <a:rPr sz="2200" spc="-25" dirty="0">
                <a:latin typeface="Microsoft Sans Serif"/>
                <a:cs typeface="Microsoft Sans Serif"/>
              </a:rPr>
              <a:t> </a:t>
            </a:r>
            <a:r>
              <a:rPr sz="2200" dirty="0">
                <a:latin typeface="Microsoft Sans Serif"/>
                <a:cs typeface="Microsoft Sans Serif"/>
              </a:rPr>
              <a:t>la</a:t>
            </a:r>
            <a:r>
              <a:rPr sz="2200" spc="-45" dirty="0">
                <a:latin typeface="Microsoft Sans Serif"/>
                <a:cs typeface="Microsoft Sans Serif"/>
              </a:rPr>
              <a:t> </a:t>
            </a:r>
            <a:r>
              <a:rPr sz="2200" dirty="0">
                <a:latin typeface="Microsoft Sans Serif"/>
                <a:cs typeface="Microsoft Sans Serif"/>
              </a:rPr>
              <a:t>velocidad,</a:t>
            </a:r>
            <a:r>
              <a:rPr sz="2200" spc="-40" dirty="0">
                <a:latin typeface="Microsoft Sans Serif"/>
                <a:cs typeface="Microsoft Sans Serif"/>
              </a:rPr>
              <a:t> </a:t>
            </a:r>
            <a:r>
              <a:rPr sz="2200" dirty="0">
                <a:latin typeface="Microsoft Sans Serif"/>
                <a:cs typeface="Microsoft Sans Serif"/>
              </a:rPr>
              <a:t>que</a:t>
            </a:r>
            <a:r>
              <a:rPr sz="2200" spc="-30" dirty="0">
                <a:latin typeface="Microsoft Sans Serif"/>
                <a:cs typeface="Microsoft Sans Serif"/>
              </a:rPr>
              <a:t> </a:t>
            </a:r>
            <a:r>
              <a:rPr sz="2200" dirty="0">
                <a:latin typeface="Microsoft Sans Serif"/>
                <a:cs typeface="Microsoft Sans Serif"/>
              </a:rPr>
              <a:t>genera</a:t>
            </a:r>
            <a:r>
              <a:rPr sz="2200" spc="-40" dirty="0">
                <a:latin typeface="Microsoft Sans Serif"/>
                <a:cs typeface="Microsoft Sans Serif"/>
              </a:rPr>
              <a:t> </a:t>
            </a:r>
            <a:r>
              <a:rPr sz="2200" dirty="0">
                <a:latin typeface="Microsoft Sans Serif"/>
                <a:cs typeface="Microsoft Sans Serif"/>
              </a:rPr>
              <a:t>un</a:t>
            </a:r>
            <a:r>
              <a:rPr sz="2200" spc="-45" dirty="0">
                <a:latin typeface="Microsoft Sans Serif"/>
                <a:cs typeface="Microsoft Sans Serif"/>
              </a:rPr>
              <a:t> </a:t>
            </a:r>
            <a:r>
              <a:rPr sz="2200" dirty="0">
                <a:latin typeface="Microsoft Sans Serif"/>
                <a:cs typeface="Microsoft Sans Serif"/>
              </a:rPr>
              <a:t>chorro</a:t>
            </a:r>
            <a:r>
              <a:rPr sz="2200" spc="-30" dirty="0">
                <a:latin typeface="Microsoft Sans Serif"/>
                <a:cs typeface="Microsoft Sans Serif"/>
              </a:rPr>
              <a:t> </a:t>
            </a:r>
            <a:r>
              <a:rPr sz="2200" dirty="0">
                <a:latin typeface="Microsoft Sans Serif"/>
                <a:cs typeface="Microsoft Sans Serif"/>
              </a:rPr>
              <a:t>con</a:t>
            </a:r>
            <a:r>
              <a:rPr sz="2200" spc="-40" dirty="0">
                <a:latin typeface="Microsoft Sans Serif"/>
                <a:cs typeface="Microsoft Sans Serif"/>
              </a:rPr>
              <a:t> </a:t>
            </a:r>
            <a:r>
              <a:rPr sz="2200" dirty="0">
                <a:latin typeface="Microsoft Sans Serif"/>
                <a:cs typeface="Microsoft Sans Serif"/>
              </a:rPr>
              <a:t>gran</a:t>
            </a:r>
            <a:r>
              <a:rPr sz="2200" spc="-40" dirty="0">
                <a:latin typeface="Microsoft Sans Serif"/>
                <a:cs typeface="Microsoft Sans Serif"/>
              </a:rPr>
              <a:t> </a:t>
            </a:r>
            <a:r>
              <a:rPr sz="2200" dirty="0">
                <a:latin typeface="Microsoft Sans Serif"/>
                <a:cs typeface="Microsoft Sans Serif"/>
              </a:rPr>
              <a:t>cantidad</a:t>
            </a:r>
            <a:r>
              <a:rPr sz="2200" spc="-45" dirty="0">
                <a:latin typeface="Microsoft Sans Serif"/>
                <a:cs typeface="Microsoft Sans Serif"/>
              </a:rPr>
              <a:t> </a:t>
            </a:r>
            <a:r>
              <a:rPr sz="2200" spc="-25" dirty="0">
                <a:latin typeface="Microsoft Sans Serif"/>
                <a:cs typeface="Microsoft Sans Serif"/>
              </a:rPr>
              <a:t>de </a:t>
            </a:r>
            <a:r>
              <a:rPr sz="2200" dirty="0">
                <a:latin typeface="Microsoft Sans Serif"/>
                <a:cs typeface="Microsoft Sans Serif"/>
              </a:rPr>
              <a:t>movimiento</a:t>
            </a:r>
            <a:r>
              <a:rPr sz="2200" spc="5" dirty="0">
                <a:latin typeface="Microsoft Sans Serif"/>
                <a:cs typeface="Microsoft Sans Serif"/>
              </a:rPr>
              <a:t> </a:t>
            </a:r>
            <a:r>
              <a:rPr sz="2200" dirty="0">
                <a:latin typeface="Microsoft Sans Serif"/>
                <a:cs typeface="Microsoft Sans Serif"/>
              </a:rPr>
              <a:t>(masa</a:t>
            </a:r>
            <a:r>
              <a:rPr sz="2200" spc="-20" dirty="0">
                <a:latin typeface="Microsoft Sans Serif"/>
                <a:cs typeface="Microsoft Sans Serif"/>
              </a:rPr>
              <a:t> </a:t>
            </a:r>
            <a:r>
              <a:rPr sz="2200" dirty="0">
                <a:latin typeface="Microsoft Sans Serif"/>
                <a:cs typeface="Microsoft Sans Serif"/>
              </a:rPr>
              <a:t>x</a:t>
            </a:r>
            <a:r>
              <a:rPr sz="2200" spc="-25" dirty="0">
                <a:latin typeface="Microsoft Sans Serif"/>
                <a:cs typeface="Microsoft Sans Serif"/>
              </a:rPr>
              <a:t> </a:t>
            </a:r>
            <a:r>
              <a:rPr sz="2200" dirty="0">
                <a:latin typeface="Microsoft Sans Serif"/>
                <a:cs typeface="Microsoft Sans Serif"/>
              </a:rPr>
              <a:t>velocidad)</a:t>
            </a:r>
            <a:r>
              <a:rPr sz="2200" spc="-25" dirty="0">
                <a:latin typeface="Microsoft Sans Serif"/>
                <a:cs typeface="Microsoft Sans Serif"/>
              </a:rPr>
              <a:t> </a:t>
            </a:r>
            <a:r>
              <a:rPr sz="2200" dirty="0">
                <a:latin typeface="Microsoft Sans Serif"/>
                <a:cs typeface="Microsoft Sans Serif"/>
              </a:rPr>
              <a:t>que</a:t>
            </a:r>
            <a:r>
              <a:rPr sz="2200" spc="-15" dirty="0">
                <a:latin typeface="Microsoft Sans Serif"/>
                <a:cs typeface="Microsoft Sans Serif"/>
              </a:rPr>
              <a:t> </a:t>
            </a:r>
            <a:r>
              <a:rPr sz="2200" dirty="0">
                <a:latin typeface="Microsoft Sans Serif"/>
                <a:cs typeface="Microsoft Sans Serif"/>
              </a:rPr>
              <a:t>al</a:t>
            </a:r>
            <a:r>
              <a:rPr sz="2200" spc="-40" dirty="0">
                <a:latin typeface="Microsoft Sans Serif"/>
                <a:cs typeface="Microsoft Sans Serif"/>
              </a:rPr>
              <a:t> </a:t>
            </a:r>
            <a:r>
              <a:rPr sz="2200" dirty="0">
                <a:latin typeface="Microsoft Sans Serif"/>
                <a:cs typeface="Microsoft Sans Serif"/>
              </a:rPr>
              <a:t>impactar</a:t>
            </a:r>
            <a:r>
              <a:rPr sz="2200" spc="-10" dirty="0">
                <a:latin typeface="Microsoft Sans Serif"/>
                <a:cs typeface="Microsoft Sans Serif"/>
              </a:rPr>
              <a:t> </a:t>
            </a:r>
            <a:r>
              <a:rPr sz="2200" dirty="0">
                <a:latin typeface="Microsoft Sans Serif"/>
                <a:cs typeface="Microsoft Sans Serif"/>
              </a:rPr>
              <a:t>en</a:t>
            </a:r>
            <a:r>
              <a:rPr sz="2200" spc="-25" dirty="0">
                <a:latin typeface="Microsoft Sans Serif"/>
                <a:cs typeface="Microsoft Sans Serif"/>
              </a:rPr>
              <a:t> </a:t>
            </a:r>
            <a:r>
              <a:rPr sz="2200" dirty="0">
                <a:latin typeface="Microsoft Sans Serif"/>
                <a:cs typeface="Microsoft Sans Serif"/>
              </a:rPr>
              <a:t>la</a:t>
            </a:r>
            <a:r>
              <a:rPr sz="2200" spc="-40" dirty="0">
                <a:latin typeface="Microsoft Sans Serif"/>
                <a:cs typeface="Microsoft Sans Serif"/>
              </a:rPr>
              <a:t> </a:t>
            </a:r>
            <a:r>
              <a:rPr sz="2200" dirty="0">
                <a:latin typeface="Microsoft Sans Serif"/>
                <a:cs typeface="Microsoft Sans Serif"/>
              </a:rPr>
              <a:t>pieza,</a:t>
            </a:r>
            <a:r>
              <a:rPr sz="2200" spc="-30" dirty="0">
                <a:latin typeface="Microsoft Sans Serif"/>
                <a:cs typeface="Microsoft Sans Serif"/>
              </a:rPr>
              <a:t> </a:t>
            </a:r>
            <a:r>
              <a:rPr sz="2200" dirty="0">
                <a:latin typeface="Microsoft Sans Serif"/>
                <a:cs typeface="Microsoft Sans Serif"/>
              </a:rPr>
              <a:t>lo</a:t>
            </a:r>
            <a:r>
              <a:rPr sz="2200" spc="-30" dirty="0">
                <a:latin typeface="Microsoft Sans Serif"/>
                <a:cs typeface="Microsoft Sans Serif"/>
              </a:rPr>
              <a:t> </a:t>
            </a:r>
            <a:r>
              <a:rPr sz="2200" spc="-10" dirty="0">
                <a:latin typeface="Microsoft Sans Serif"/>
                <a:cs typeface="Microsoft Sans Serif"/>
              </a:rPr>
              <a:t>corta.</a:t>
            </a:r>
            <a:endParaRPr sz="2200">
              <a:latin typeface="Microsoft Sans Serif"/>
              <a:cs typeface="Microsoft Sans Serif"/>
            </a:endParaRPr>
          </a:p>
          <a:p>
            <a:pPr marL="12700">
              <a:lnSpc>
                <a:spcPct val="100000"/>
              </a:lnSpc>
            </a:pPr>
            <a:r>
              <a:rPr sz="2200" dirty="0">
                <a:latin typeface="Microsoft Sans Serif"/>
                <a:cs typeface="Microsoft Sans Serif"/>
              </a:rPr>
              <a:t>Pueden</a:t>
            </a:r>
            <a:r>
              <a:rPr sz="2200" spc="-45" dirty="0">
                <a:latin typeface="Microsoft Sans Serif"/>
                <a:cs typeface="Microsoft Sans Serif"/>
              </a:rPr>
              <a:t> </a:t>
            </a:r>
            <a:r>
              <a:rPr sz="2200" dirty="0">
                <a:latin typeface="Microsoft Sans Serif"/>
                <a:cs typeface="Microsoft Sans Serif"/>
              </a:rPr>
              <a:t>cortar</a:t>
            </a:r>
            <a:r>
              <a:rPr sz="2200" spc="-30" dirty="0">
                <a:latin typeface="Microsoft Sans Serif"/>
                <a:cs typeface="Microsoft Sans Serif"/>
              </a:rPr>
              <a:t> </a:t>
            </a:r>
            <a:r>
              <a:rPr sz="2200" dirty="0">
                <a:latin typeface="Microsoft Sans Serif"/>
                <a:cs typeface="Microsoft Sans Serif"/>
              </a:rPr>
              <a:t>madera,</a:t>
            </a:r>
            <a:r>
              <a:rPr sz="2200" spc="-20" dirty="0">
                <a:latin typeface="Microsoft Sans Serif"/>
                <a:cs typeface="Microsoft Sans Serif"/>
              </a:rPr>
              <a:t> </a:t>
            </a:r>
            <a:r>
              <a:rPr sz="2200" dirty="0">
                <a:latin typeface="Microsoft Sans Serif"/>
                <a:cs typeface="Microsoft Sans Serif"/>
              </a:rPr>
              <a:t>plásticos,</a:t>
            </a:r>
            <a:r>
              <a:rPr sz="2200" spc="-55" dirty="0">
                <a:latin typeface="Microsoft Sans Serif"/>
                <a:cs typeface="Microsoft Sans Serif"/>
              </a:rPr>
              <a:t> </a:t>
            </a:r>
            <a:r>
              <a:rPr sz="2200" dirty="0">
                <a:latin typeface="Microsoft Sans Serif"/>
                <a:cs typeface="Microsoft Sans Serif"/>
              </a:rPr>
              <a:t>telas,</a:t>
            </a:r>
            <a:r>
              <a:rPr sz="2200" spc="-55" dirty="0">
                <a:latin typeface="Microsoft Sans Serif"/>
                <a:cs typeface="Microsoft Sans Serif"/>
              </a:rPr>
              <a:t> </a:t>
            </a:r>
            <a:r>
              <a:rPr sz="2200" dirty="0">
                <a:latin typeface="Microsoft Sans Serif"/>
                <a:cs typeface="Microsoft Sans Serif"/>
              </a:rPr>
              <a:t>cerámicas</a:t>
            </a:r>
            <a:r>
              <a:rPr sz="2200" spc="-30" dirty="0">
                <a:latin typeface="Microsoft Sans Serif"/>
                <a:cs typeface="Microsoft Sans Serif"/>
              </a:rPr>
              <a:t> </a:t>
            </a:r>
            <a:r>
              <a:rPr sz="2200" dirty="0">
                <a:latin typeface="Microsoft Sans Serif"/>
                <a:cs typeface="Microsoft Sans Serif"/>
              </a:rPr>
              <a:t>y</a:t>
            </a:r>
            <a:r>
              <a:rPr sz="2200" spc="-40" dirty="0">
                <a:latin typeface="Microsoft Sans Serif"/>
                <a:cs typeface="Microsoft Sans Serif"/>
              </a:rPr>
              <a:t> </a:t>
            </a:r>
            <a:r>
              <a:rPr sz="2200" spc="-10" dirty="0">
                <a:latin typeface="Microsoft Sans Serif"/>
                <a:cs typeface="Microsoft Sans Serif"/>
              </a:rPr>
              <a:t>metales.</a:t>
            </a:r>
            <a:endParaRPr sz="2200">
              <a:latin typeface="Microsoft Sans Serif"/>
              <a:cs typeface="Microsoft Sans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199" y="805362"/>
            <a:ext cx="8827507" cy="484768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325" y="914400"/>
            <a:ext cx="8947297" cy="5183467"/>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0171" y="3773137"/>
            <a:ext cx="7743576" cy="3062668"/>
          </a:xfrm>
          <a:prstGeom prst="rect">
            <a:avLst/>
          </a:prstGeom>
        </p:spPr>
      </p:pic>
      <p:sp>
        <p:nvSpPr>
          <p:cNvPr id="3" name="object 3"/>
          <p:cNvSpPr txBox="1"/>
          <p:nvPr/>
        </p:nvSpPr>
        <p:spPr>
          <a:xfrm>
            <a:off x="78739" y="26923"/>
            <a:ext cx="8977630" cy="356235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MAQUINADO</a:t>
            </a:r>
            <a:r>
              <a:rPr sz="1800" b="1" spc="15" dirty="0">
                <a:latin typeface="Arial"/>
                <a:cs typeface="Arial"/>
              </a:rPr>
              <a:t> </a:t>
            </a:r>
            <a:r>
              <a:rPr sz="1800" b="1" dirty="0">
                <a:latin typeface="Arial"/>
                <a:cs typeface="Arial"/>
              </a:rPr>
              <a:t>CON</a:t>
            </a:r>
            <a:r>
              <a:rPr sz="1800" b="1" spc="-30" dirty="0">
                <a:latin typeface="Arial"/>
                <a:cs typeface="Arial"/>
              </a:rPr>
              <a:t> </a:t>
            </a:r>
            <a:r>
              <a:rPr sz="1800" b="1" dirty="0">
                <a:latin typeface="Arial"/>
                <a:cs typeface="Arial"/>
              </a:rPr>
              <a:t>CHORRO</a:t>
            </a:r>
            <a:r>
              <a:rPr sz="1800" b="1" spc="-90" dirty="0">
                <a:latin typeface="Arial"/>
                <a:cs typeface="Arial"/>
              </a:rPr>
              <a:t> </a:t>
            </a:r>
            <a:r>
              <a:rPr sz="1800" b="1" dirty="0">
                <a:latin typeface="Arial"/>
                <a:cs typeface="Arial"/>
              </a:rPr>
              <a:t>ABRASIVO</a:t>
            </a:r>
            <a:r>
              <a:rPr sz="1800" dirty="0">
                <a:latin typeface="Microsoft Sans Serif"/>
                <a:cs typeface="Microsoft Sans Serif"/>
              </a:rPr>
              <a:t>:</a:t>
            </a:r>
            <a:r>
              <a:rPr sz="1800" spc="40" dirty="0">
                <a:latin typeface="Microsoft Sans Serif"/>
                <a:cs typeface="Microsoft Sans Serif"/>
              </a:rPr>
              <a:t> </a:t>
            </a:r>
            <a:r>
              <a:rPr sz="1800" dirty="0">
                <a:latin typeface="Microsoft Sans Serif"/>
                <a:cs typeface="Microsoft Sans Serif"/>
              </a:rPr>
              <a:t>No</a:t>
            </a:r>
            <a:r>
              <a:rPr sz="1800" spc="-20"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debe</a:t>
            </a:r>
            <a:r>
              <a:rPr sz="1800" spc="-5" dirty="0">
                <a:latin typeface="Microsoft Sans Serif"/>
                <a:cs typeface="Microsoft Sans Serif"/>
              </a:rPr>
              <a:t> </a:t>
            </a:r>
            <a:r>
              <a:rPr sz="1800" dirty="0">
                <a:latin typeface="Microsoft Sans Serif"/>
                <a:cs typeface="Microsoft Sans Serif"/>
              </a:rPr>
              <a:t>confundir</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chorro</a:t>
            </a:r>
            <a:r>
              <a:rPr sz="1800" spc="-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agua</a:t>
            </a:r>
            <a:r>
              <a:rPr sz="1800" spc="-25" dirty="0">
                <a:latin typeface="Microsoft Sans Serif"/>
                <a:cs typeface="Microsoft Sans Serif"/>
              </a:rPr>
              <a:t> </a:t>
            </a:r>
            <a:r>
              <a:rPr sz="1800" dirty="0">
                <a:latin typeface="Microsoft Sans Serif"/>
                <a:cs typeface="Microsoft Sans Serif"/>
              </a:rPr>
              <a:t>abrasiva</a:t>
            </a:r>
            <a:r>
              <a:rPr sz="1800" spc="-20" dirty="0">
                <a:latin typeface="Microsoft Sans Serif"/>
                <a:cs typeface="Microsoft Sans Serif"/>
              </a:rPr>
              <a:t>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proceso</a:t>
            </a:r>
            <a:r>
              <a:rPr sz="1800" spc="-20" dirty="0">
                <a:latin typeface="Microsoft Sans Serif"/>
                <a:cs typeface="Microsoft Sans Serif"/>
              </a:rPr>
              <a:t> </a:t>
            </a:r>
            <a:r>
              <a:rPr sz="1800" dirty="0">
                <a:latin typeface="Microsoft Sans Serif"/>
                <a:cs typeface="Microsoft Sans Serif"/>
              </a:rPr>
              <a:t>denominado</a:t>
            </a:r>
            <a:r>
              <a:rPr sz="1800" spc="5" dirty="0">
                <a:latin typeface="Microsoft Sans Serif"/>
                <a:cs typeface="Microsoft Sans Serif"/>
              </a:rPr>
              <a:t>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chorro</a:t>
            </a:r>
            <a:r>
              <a:rPr sz="1800" spc="-20" dirty="0">
                <a:latin typeface="Microsoft Sans Serif"/>
                <a:cs typeface="Microsoft Sans Serif"/>
              </a:rPr>
              <a:t> </a:t>
            </a:r>
            <a:r>
              <a:rPr sz="1800" dirty="0">
                <a:latin typeface="Microsoft Sans Serif"/>
                <a:cs typeface="Microsoft Sans Serif"/>
              </a:rPr>
              <a:t>abrasivo</a:t>
            </a:r>
            <a:r>
              <a:rPr sz="1800" spc="-20"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spc="-10" dirty="0">
                <a:latin typeface="Microsoft Sans Serif"/>
                <a:cs typeface="Microsoft Sans Serif"/>
              </a:rPr>
              <a:t>inglés </a:t>
            </a:r>
            <a:r>
              <a:rPr sz="1800" dirty="0">
                <a:latin typeface="Microsoft Sans Serif"/>
                <a:cs typeface="Microsoft Sans Serif"/>
              </a:rPr>
              <a:t>AJM),</a:t>
            </a:r>
            <a:r>
              <a:rPr sz="1800" spc="-20" dirty="0">
                <a:latin typeface="Microsoft Sans Serif"/>
                <a:cs typeface="Microsoft Sans Serif"/>
              </a:rPr>
              <a:t> </a:t>
            </a:r>
            <a:r>
              <a:rPr sz="1800" dirty="0">
                <a:latin typeface="Microsoft Sans Serif"/>
                <a:cs typeface="Microsoft Sans Serif"/>
              </a:rPr>
              <a:t>el cual</a:t>
            </a:r>
            <a:r>
              <a:rPr sz="1800" spc="-15"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proceso</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remoción</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materiales que se</a:t>
            </a:r>
            <a:r>
              <a:rPr sz="1800" spc="-15" dirty="0">
                <a:latin typeface="Microsoft Sans Serif"/>
                <a:cs typeface="Microsoft Sans Serif"/>
              </a:rPr>
              <a:t> </a:t>
            </a:r>
            <a:r>
              <a:rPr sz="1800" dirty="0">
                <a:latin typeface="Microsoft Sans Serif"/>
                <a:cs typeface="Microsoft Sans Serif"/>
              </a:rPr>
              <a:t>produce</a:t>
            </a:r>
            <a:r>
              <a:rPr sz="1800" spc="-5" dirty="0">
                <a:latin typeface="Microsoft Sans Serif"/>
                <a:cs typeface="Microsoft Sans Serif"/>
              </a:rPr>
              <a:t> </a:t>
            </a: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la acción</a:t>
            </a:r>
            <a:r>
              <a:rPr sz="1800" spc="-1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corriente</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gas</a:t>
            </a:r>
            <a:r>
              <a:rPr sz="1800" spc="-1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alta</a:t>
            </a:r>
            <a:r>
              <a:rPr sz="1800" spc="-10"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contiene pequeñas partículas</a:t>
            </a:r>
            <a:r>
              <a:rPr sz="1800" spc="-20" dirty="0">
                <a:latin typeface="Microsoft Sans Serif"/>
                <a:cs typeface="Microsoft Sans Serif"/>
              </a:rPr>
              <a:t> </a:t>
            </a:r>
            <a:r>
              <a:rPr sz="1800" dirty="0">
                <a:latin typeface="Microsoft Sans Serif"/>
                <a:cs typeface="Microsoft Sans Serif"/>
              </a:rPr>
              <a:t>abrasivas,</a:t>
            </a:r>
            <a:r>
              <a:rPr sz="1800" spc="5" dirty="0">
                <a:latin typeface="Microsoft Sans Serif"/>
                <a:cs typeface="Microsoft Sans Serif"/>
              </a:rPr>
              <a:t> </a:t>
            </a:r>
            <a:r>
              <a:rPr sz="1800" spc="-20" dirty="0">
                <a:latin typeface="Microsoft Sans Serif"/>
                <a:cs typeface="Microsoft Sans Serif"/>
              </a:rPr>
              <a:t>como </a:t>
            </a:r>
            <a:r>
              <a:rPr sz="1800" dirty="0">
                <a:latin typeface="Microsoft Sans Serif"/>
                <a:cs typeface="Microsoft Sans Serif"/>
              </a:rPr>
              <a:t>se muestra en</a:t>
            </a:r>
            <a:r>
              <a:rPr sz="1800" spc="1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figura.</a:t>
            </a:r>
            <a:endParaRPr sz="1800">
              <a:latin typeface="Microsoft Sans Serif"/>
              <a:cs typeface="Microsoft Sans Serif"/>
            </a:endParaRPr>
          </a:p>
          <a:p>
            <a:pPr marL="12700" marR="325120">
              <a:lnSpc>
                <a:spcPct val="100000"/>
              </a:lnSpc>
              <a:spcBef>
                <a:spcPts val="960"/>
              </a:spcBef>
            </a:pP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gas es</a:t>
            </a:r>
            <a:r>
              <a:rPr sz="1800" spc="-5" dirty="0">
                <a:latin typeface="Microsoft Sans Serif"/>
                <a:cs typeface="Microsoft Sans Serif"/>
              </a:rPr>
              <a:t> </a:t>
            </a:r>
            <a:r>
              <a:rPr sz="1800" dirty="0">
                <a:latin typeface="Microsoft Sans Serif"/>
                <a:cs typeface="Microsoft Sans Serif"/>
              </a:rPr>
              <a:t>seco,</a:t>
            </a:r>
            <a:r>
              <a:rPr sz="1800" spc="5" dirty="0">
                <a:latin typeface="Microsoft Sans Serif"/>
                <a:cs typeface="Microsoft Sans Serif"/>
              </a:rPr>
              <a:t> </a:t>
            </a:r>
            <a:r>
              <a:rPr sz="1800" dirty="0">
                <a:latin typeface="Microsoft Sans Serif"/>
                <a:cs typeface="Microsoft Sans Serif"/>
              </a:rPr>
              <a:t>y se</a:t>
            </a:r>
            <a:r>
              <a:rPr sz="1800" spc="-10" dirty="0">
                <a:latin typeface="Microsoft Sans Serif"/>
                <a:cs typeface="Microsoft Sans Serif"/>
              </a:rPr>
              <a:t> </a:t>
            </a:r>
            <a:r>
              <a:rPr sz="1800" dirty="0">
                <a:latin typeface="Microsoft Sans Serif"/>
                <a:cs typeface="Microsoft Sans Serif"/>
              </a:rPr>
              <a:t>usan</a:t>
            </a:r>
            <a:r>
              <a:rPr sz="1800" spc="5" dirty="0">
                <a:latin typeface="Microsoft Sans Serif"/>
                <a:cs typeface="Microsoft Sans Serif"/>
              </a:rPr>
              <a:t> </a:t>
            </a:r>
            <a:r>
              <a:rPr sz="1800" dirty="0">
                <a:latin typeface="Microsoft Sans Serif"/>
                <a:cs typeface="Microsoft Sans Serif"/>
              </a:rPr>
              <a:t>presiones</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0,2</a:t>
            </a:r>
            <a:r>
              <a:rPr sz="1800" spc="-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1,4</a:t>
            </a:r>
            <a:r>
              <a:rPr sz="1800" spc="-5" dirty="0">
                <a:latin typeface="Microsoft Sans Serif"/>
                <a:cs typeface="Microsoft Sans Serif"/>
              </a:rPr>
              <a:t> </a:t>
            </a:r>
            <a:r>
              <a:rPr sz="1800" dirty="0">
                <a:latin typeface="Microsoft Sans Serif"/>
                <a:cs typeface="Microsoft Sans Serif"/>
              </a:rPr>
              <a:t>MPa</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propulsar</a:t>
            </a:r>
            <a:r>
              <a:rPr sz="1800" spc="20" dirty="0">
                <a:latin typeface="Microsoft Sans Serif"/>
                <a:cs typeface="Microsoft Sans Serif"/>
              </a:rPr>
              <a:t> </a:t>
            </a:r>
            <a:r>
              <a:rPr sz="1800" dirty="0">
                <a:latin typeface="Microsoft Sans Serif"/>
                <a:cs typeface="Microsoft Sans Serif"/>
              </a:rPr>
              <a:t>el gas</a:t>
            </a:r>
            <a:r>
              <a:rPr sz="1800" spc="15" dirty="0">
                <a:latin typeface="Microsoft Sans Serif"/>
                <a:cs typeface="Microsoft Sans Serif"/>
              </a:rPr>
              <a:t> </a:t>
            </a:r>
            <a:r>
              <a:rPr sz="1800" dirty="0">
                <a:latin typeface="Microsoft Sans Serif"/>
                <a:cs typeface="Microsoft Sans Serif"/>
              </a:rPr>
              <a:t>por </a:t>
            </a:r>
            <a:r>
              <a:rPr sz="1800" spc="-25" dirty="0">
                <a:latin typeface="Microsoft Sans Serif"/>
                <a:cs typeface="Microsoft Sans Serif"/>
              </a:rPr>
              <a:t>los </a:t>
            </a:r>
            <a:r>
              <a:rPr sz="1800" dirty="0">
                <a:latin typeface="Microsoft Sans Serif"/>
                <a:cs typeface="Microsoft Sans Serif"/>
              </a:rPr>
              <a:t>orificios</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boquilla</a:t>
            </a:r>
            <a:r>
              <a:rPr sz="1800" spc="5"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un diámetro</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0,075</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1</a:t>
            </a:r>
            <a:r>
              <a:rPr sz="1800" spc="-10" dirty="0">
                <a:latin typeface="Microsoft Sans Serif"/>
                <a:cs typeface="Microsoft Sans Serif"/>
              </a:rPr>
              <a:t> </a:t>
            </a:r>
            <a:r>
              <a:rPr sz="1800" dirty="0">
                <a:latin typeface="Microsoft Sans Serif"/>
                <a:cs typeface="Microsoft Sans Serif"/>
              </a:rPr>
              <a:t>mm),</a:t>
            </a:r>
            <a:r>
              <a:rPr sz="1800" spc="-10"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velocidades</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2,5</a:t>
            </a:r>
            <a:r>
              <a:rPr sz="1800" spc="-10"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spc="-25" dirty="0">
                <a:latin typeface="Microsoft Sans Serif"/>
                <a:cs typeface="Microsoft Sans Serif"/>
              </a:rPr>
              <a:t>5,0 </a:t>
            </a:r>
            <a:r>
              <a:rPr sz="1800" dirty="0">
                <a:latin typeface="Microsoft Sans Serif"/>
                <a:cs typeface="Microsoft Sans Serif"/>
              </a:rPr>
              <a:t>m/seg.</a:t>
            </a:r>
            <a:r>
              <a:rPr sz="1800" spc="445" dirty="0">
                <a:latin typeface="Microsoft Sans Serif"/>
                <a:cs typeface="Microsoft Sans Serif"/>
              </a:rPr>
              <a:t> </a:t>
            </a:r>
            <a:r>
              <a:rPr sz="1800" dirty="0">
                <a:latin typeface="Microsoft Sans Serif"/>
                <a:cs typeface="Microsoft Sans Serif"/>
              </a:rPr>
              <a:t>Los gases</a:t>
            </a:r>
            <a:r>
              <a:rPr sz="1800" spc="-10" dirty="0">
                <a:latin typeface="Microsoft Sans Serif"/>
                <a:cs typeface="Microsoft Sans Serif"/>
              </a:rPr>
              <a:t> </a:t>
            </a:r>
            <a:r>
              <a:rPr sz="1800" dirty="0">
                <a:latin typeface="Microsoft Sans Serif"/>
                <a:cs typeface="Microsoft Sans Serif"/>
              </a:rPr>
              <a:t>incluyen</a:t>
            </a:r>
            <a:r>
              <a:rPr sz="1800" spc="2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aire</a:t>
            </a:r>
            <a:r>
              <a:rPr sz="1800" spc="-10" dirty="0">
                <a:latin typeface="Microsoft Sans Serif"/>
                <a:cs typeface="Microsoft Sans Serif"/>
              </a:rPr>
              <a:t> </a:t>
            </a:r>
            <a:r>
              <a:rPr sz="1800" dirty="0">
                <a:latin typeface="Microsoft Sans Serif"/>
                <a:cs typeface="Microsoft Sans Serif"/>
              </a:rPr>
              <a:t>seco,</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nitrógeno,</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dióxido</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carbono</a:t>
            </a:r>
            <a:r>
              <a:rPr sz="1800" spc="-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spc="-10" dirty="0">
                <a:latin typeface="Microsoft Sans Serif"/>
                <a:cs typeface="Microsoft Sans Serif"/>
              </a:rPr>
              <a:t>helio.</a:t>
            </a:r>
            <a:endParaRPr sz="1800">
              <a:latin typeface="Microsoft Sans Serif"/>
              <a:cs typeface="Microsoft Sans Serif"/>
            </a:endParaRPr>
          </a:p>
          <a:p>
            <a:pPr marL="12700" marR="197485">
              <a:lnSpc>
                <a:spcPct val="100000"/>
              </a:lnSpc>
              <a:spcBef>
                <a:spcPts val="965"/>
              </a:spcBef>
              <a:tabLst>
                <a:tab pos="1992630" algn="l"/>
              </a:tabLst>
            </a:pP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lo</a:t>
            </a:r>
            <a:r>
              <a:rPr sz="1800" spc="-15" dirty="0">
                <a:latin typeface="Microsoft Sans Serif"/>
                <a:cs typeface="Microsoft Sans Serif"/>
              </a:rPr>
              <a:t> </a:t>
            </a:r>
            <a:r>
              <a:rPr sz="1800" dirty="0">
                <a:latin typeface="Microsoft Sans Serif"/>
                <a:cs typeface="Microsoft Sans Serif"/>
              </a:rPr>
              <a:t>general,</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proceso</a:t>
            </a:r>
            <a:r>
              <a:rPr sz="1800" spc="-10" dirty="0">
                <a:latin typeface="Microsoft Sans Serif"/>
                <a:cs typeface="Microsoft Sans Serif"/>
              </a:rPr>
              <a:t> </a:t>
            </a:r>
            <a:r>
              <a:rPr sz="1800" dirty="0">
                <a:latin typeface="Microsoft Sans Serif"/>
                <a:cs typeface="Microsoft Sans Serif"/>
              </a:rPr>
              <a:t>lo</a:t>
            </a:r>
            <a:r>
              <a:rPr sz="1800" spc="-20" dirty="0">
                <a:latin typeface="Microsoft Sans Serif"/>
                <a:cs typeface="Microsoft Sans Serif"/>
              </a:rPr>
              <a:t> </a:t>
            </a:r>
            <a:r>
              <a:rPr sz="1800" dirty="0">
                <a:latin typeface="Microsoft Sans Serif"/>
                <a:cs typeface="Microsoft Sans Serif"/>
              </a:rPr>
              <a:t>realiza un</a:t>
            </a:r>
            <a:r>
              <a:rPr sz="1800" spc="-20" dirty="0">
                <a:latin typeface="Microsoft Sans Serif"/>
                <a:cs typeface="Microsoft Sans Serif"/>
              </a:rPr>
              <a:t> </a:t>
            </a:r>
            <a:r>
              <a:rPr sz="1800" dirty="0">
                <a:latin typeface="Microsoft Sans Serif"/>
                <a:cs typeface="Microsoft Sans Serif"/>
              </a:rPr>
              <a:t>operador</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forma</a:t>
            </a:r>
            <a:r>
              <a:rPr sz="1800" spc="-20" dirty="0">
                <a:latin typeface="Microsoft Sans Serif"/>
                <a:cs typeface="Microsoft Sans Serif"/>
              </a:rPr>
              <a:t> </a:t>
            </a:r>
            <a:r>
              <a:rPr sz="1800" dirty="0">
                <a:latin typeface="Microsoft Sans Serif"/>
                <a:cs typeface="Microsoft Sans Serif"/>
              </a:rPr>
              <a:t>manual,</a:t>
            </a:r>
            <a:r>
              <a:rPr sz="1800" spc="-5" dirty="0">
                <a:latin typeface="Microsoft Sans Serif"/>
                <a:cs typeface="Microsoft Sans Serif"/>
              </a:rPr>
              <a:t> </a:t>
            </a:r>
            <a:r>
              <a:rPr sz="1800" dirty="0">
                <a:latin typeface="Microsoft Sans Serif"/>
                <a:cs typeface="Microsoft Sans Serif"/>
              </a:rPr>
              <a:t>quien</a:t>
            </a:r>
            <a:r>
              <a:rPr sz="1800" spc="-5" dirty="0">
                <a:latin typeface="Microsoft Sans Serif"/>
                <a:cs typeface="Microsoft Sans Serif"/>
              </a:rPr>
              <a:t> </a:t>
            </a:r>
            <a:r>
              <a:rPr sz="1800" dirty="0">
                <a:latin typeface="Microsoft Sans Serif"/>
                <a:cs typeface="Microsoft Sans Serif"/>
              </a:rPr>
              <a:t>dirige</a:t>
            </a:r>
            <a:r>
              <a:rPr sz="1800" spc="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boquilla</a:t>
            </a:r>
            <a:r>
              <a:rPr sz="1800" spc="-30" dirty="0">
                <a:latin typeface="Microsoft Sans Serif"/>
                <a:cs typeface="Microsoft Sans Serif"/>
              </a:rPr>
              <a:t> </a:t>
            </a:r>
            <a:r>
              <a:rPr sz="1800" dirty="0">
                <a:latin typeface="Microsoft Sans Serif"/>
                <a:cs typeface="Microsoft Sans Serif"/>
              </a:rPr>
              <a:t>al</a:t>
            </a:r>
            <a:r>
              <a:rPr sz="1800" spc="-30" dirty="0">
                <a:latin typeface="Microsoft Sans Serif"/>
                <a:cs typeface="Microsoft Sans Serif"/>
              </a:rPr>
              <a:t> </a:t>
            </a:r>
            <a:r>
              <a:rPr sz="1800" spc="-10" dirty="0">
                <a:latin typeface="Microsoft Sans Serif"/>
                <a:cs typeface="Microsoft Sans Serif"/>
              </a:rPr>
              <a:t>trabajo.</a:t>
            </a:r>
            <a:r>
              <a:rPr sz="1800" dirty="0">
                <a:latin typeface="Microsoft Sans Serif"/>
                <a:cs typeface="Microsoft Sans Serif"/>
              </a:rPr>
              <a:t>	Las</a:t>
            </a:r>
            <a:r>
              <a:rPr sz="1800" spc="-20" dirty="0">
                <a:latin typeface="Microsoft Sans Serif"/>
                <a:cs typeface="Microsoft Sans Serif"/>
              </a:rPr>
              <a:t> </a:t>
            </a:r>
            <a:r>
              <a:rPr sz="1800" dirty="0">
                <a:latin typeface="Microsoft Sans Serif"/>
                <a:cs typeface="Microsoft Sans Serif"/>
              </a:rPr>
              <a:t>distancias</a:t>
            </a:r>
            <a:r>
              <a:rPr sz="1800" spc="5" dirty="0">
                <a:latin typeface="Microsoft Sans Serif"/>
                <a:cs typeface="Microsoft Sans Serif"/>
              </a:rPr>
              <a:t> </a:t>
            </a:r>
            <a:r>
              <a:rPr sz="1800" dirty="0">
                <a:latin typeface="Microsoft Sans Serif"/>
                <a:cs typeface="Microsoft Sans Serif"/>
              </a:rPr>
              <a:t>normales</a:t>
            </a:r>
            <a:r>
              <a:rPr sz="1800" spc="-5" dirty="0">
                <a:latin typeface="Microsoft Sans Serif"/>
                <a:cs typeface="Microsoft Sans Serif"/>
              </a:rPr>
              <a:t> </a:t>
            </a:r>
            <a:r>
              <a:rPr sz="1800" dirty="0">
                <a:latin typeface="Microsoft Sans Serif"/>
                <a:cs typeface="Microsoft Sans Serif"/>
              </a:rPr>
              <a:t>entre</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punta</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boquilla</a:t>
            </a:r>
            <a:r>
              <a:rPr sz="1800" spc="-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spc="-10" dirty="0">
                <a:latin typeface="Microsoft Sans Serif"/>
                <a:cs typeface="Microsoft Sans Serif"/>
              </a:rPr>
              <a:t>superficie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trabajo</a:t>
            </a:r>
            <a:r>
              <a:rPr sz="1800" spc="25" dirty="0">
                <a:latin typeface="Microsoft Sans Serif"/>
                <a:cs typeface="Microsoft Sans Serif"/>
              </a:rPr>
              <a:t> </a:t>
            </a:r>
            <a:r>
              <a:rPr sz="1800" dirty="0">
                <a:latin typeface="Microsoft Sans Serif"/>
                <a:cs typeface="Microsoft Sans Serif"/>
              </a:rPr>
              <a:t>varían</a:t>
            </a:r>
            <a:r>
              <a:rPr sz="1800" spc="25" dirty="0">
                <a:latin typeface="Microsoft Sans Serif"/>
                <a:cs typeface="Microsoft Sans Serif"/>
              </a:rPr>
              <a:t> </a:t>
            </a:r>
            <a:r>
              <a:rPr sz="1800" dirty="0">
                <a:latin typeface="Microsoft Sans Serif"/>
                <a:cs typeface="Microsoft Sans Serif"/>
              </a:rPr>
              <a:t>entre</a:t>
            </a:r>
            <a:r>
              <a:rPr sz="1800" spc="15" dirty="0">
                <a:latin typeface="Microsoft Sans Serif"/>
                <a:cs typeface="Microsoft Sans Serif"/>
              </a:rPr>
              <a:t> </a:t>
            </a:r>
            <a:r>
              <a:rPr sz="1800" dirty="0">
                <a:latin typeface="Microsoft Sans Serif"/>
                <a:cs typeface="Microsoft Sans Serif"/>
              </a:rPr>
              <a:t>3mm</a:t>
            </a:r>
            <a:r>
              <a:rPr sz="1800" spc="1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spc="-20" dirty="0">
                <a:latin typeface="Microsoft Sans Serif"/>
                <a:cs typeface="Microsoft Sans Serif"/>
              </a:rPr>
              <a:t>5mm.</a:t>
            </a:r>
            <a:endParaRPr sz="1800">
              <a:latin typeface="Microsoft Sans Serif"/>
              <a:cs typeface="Microsoft Sans Serif"/>
            </a:endParaRPr>
          </a:p>
          <a:p>
            <a:pPr marL="12700">
              <a:lnSpc>
                <a:spcPct val="100000"/>
              </a:lnSpc>
            </a:pP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estación</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debe</a:t>
            </a:r>
            <a:r>
              <a:rPr sz="1800" spc="-15" dirty="0">
                <a:latin typeface="Microsoft Sans Serif"/>
                <a:cs typeface="Microsoft Sans Serif"/>
              </a:rPr>
              <a:t> </a:t>
            </a:r>
            <a:r>
              <a:rPr sz="1800" dirty="0">
                <a:latin typeface="Microsoft Sans Serif"/>
                <a:cs typeface="Microsoft Sans Serif"/>
              </a:rPr>
              <a:t>contar</a:t>
            </a:r>
            <a:r>
              <a:rPr sz="1800" spc="-20"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ventilación</a:t>
            </a:r>
            <a:r>
              <a:rPr sz="1800" spc="-5" dirty="0">
                <a:latin typeface="Microsoft Sans Serif"/>
                <a:cs typeface="Microsoft Sans Serif"/>
              </a:rPr>
              <a:t> </a:t>
            </a:r>
            <a:r>
              <a:rPr sz="1800" dirty="0">
                <a:latin typeface="Microsoft Sans Serif"/>
                <a:cs typeface="Microsoft Sans Serif"/>
              </a:rPr>
              <a:t>apropiada</a:t>
            </a:r>
            <a:r>
              <a:rPr sz="1800" spc="10"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operador.</a:t>
            </a:r>
            <a:endParaRPr sz="1800">
              <a:latin typeface="Microsoft Sans Serif"/>
              <a:cs typeface="Microsoft Sans Serif"/>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0086" y="-2336"/>
            <a:ext cx="5960110" cy="514350"/>
          </a:xfrm>
          <a:prstGeom prst="rect">
            <a:avLst/>
          </a:prstGeom>
        </p:spPr>
        <p:txBody>
          <a:bodyPr vert="horz" wrap="square" lIns="0" tIns="13335" rIns="0" bIns="0" rtlCol="0">
            <a:spAutoFit/>
          </a:bodyPr>
          <a:lstStyle/>
          <a:p>
            <a:pPr marL="12700">
              <a:lnSpc>
                <a:spcPct val="100000"/>
              </a:lnSpc>
              <a:spcBef>
                <a:spcPts val="105"/>
              </a:spcBef>
            </a:pPr>
            <a:r>
              <a:rPr dirty="0"/>
              <a:t>Proceso</a:t>
            </a:r>
            <a:r>
              <a:rPr spc="-40" dirty="0"/>
              <a:t> </a:t>
            </a:r>
            <a:r>
              <a:rPr dirty="0"/>
              <a:t>Especial</a:t>
            </a:r>
            <a:r>
              <a:rPr spc="-35" dirty="0"/>
              <a:t> </a:t>
            </a:r>
            <a:r>
              <a:rPr dirty="0"/>
              <a:t>de</a:t>
            </a:r>
            <a:r>
              <a:rPr spc="-25" dirty="0"/>
              <a:t> </a:t>
            </a:r>
            <a:r>
              <a:rPr spc="-10" dirty="0"/>
              <a:t>Maquinado</a:t>
            </a:r>
            <a:r>
              <a:rPr u="none" spc="-10" dirty="0"/>
              <a:t>:</a:t>
            </a:r>
          </a:p>
        </p:txBody>
      </p:sp>
      <p:sp>
        <p:nvSpPr>
          <p:cNvPr id="3" name="object 3"/>
          <p:cNvSpPr txBox="1"/>
          <p:nvPr/>
        </p:nvSpPr>
        <p:spPr>
          <a:xfrm>
            <a:off x="78739" y="578866"/>
            <a:ext cx="8731885" cy="5984875"/>
          </a:xfrm>
          <a:prstGeom prst="rect">
            <a:avLst/>
          </a:prstGeom>
        </p:spPr>
        <p:txBody>
          <a:bodyPr vert="horz" wrap="square" lIns="0" tIns="12065" rIns="0" bIns="0" rtlCol="0">
            <a:spAutoFit/>
          </a:bodyPr>
          <a:lstStyle/>
          <a:p>
            <a:pPr marL="12700">
              <a:lnSpc>
                <a:spcPts val="2280"/>
              </a:lnSpc>
              <a:spcBef>
                <a:spcPts val="95"/>
              </a:spcBef>
            </a:pPr>
            <a:r>
              <a:rPr sz="1900" b="1" spc="-10" dirty="0">
                <a:latin typeface="Arial"/>
                <a:cs typeface="Arial"/>
              </a:rPr>
              <a:t>Electroquímico:</a:t>
            </a:r>
            <a:endParaRPr sz="1900">
              <a:latin typeface="Arial"/>
              <a:cs typeface="Arial"/>
            </a:endParaRPr>
          </a:p>
          <a:p>
            <a:pPr marL="12700" marR="5080">
              <a:lnSpc>
                <a:spcPct val="80000"/>
              </a:lnSpc>
              <a:spcBef>
                <a:spcPts val="475"/>
              </a:spcBef>
            </a:pP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basa</a:t>
            </a:r>
            <a:r>
              <a:rPr sz="2000" spc="-20" dirty="0">
                <a:latin typeface="Microsoft Sans Serif"/>
                <a:cs typeface="Microsoft Sans Serif"/>
              </a:rPr>
              <a:t> </a:t>
            </a:r>
            <a:r>
              <a:rPr sz="2000" dirty="0">
                <a:latin typeface="Microsoft Sans Serif"/>
                <a:cs typeface="Microsoft Sans Serif"/>
              </a:rPr>
              <a:t>en</a:t>
            </a:r>
            <a:r>
              <a:rPr sz="2000" spc="10" dirty="0">
                <a:latin typeface="Microsoft Sans Serif"/>
                <a:cs typeface="Microsoft Sans Serif"/>
              </a:rPr>
              <a:t> </a:t>
            </a:r>
            <a:r>
              <a:rPr sz="2000" dirty="0">
                <a:latin typeface="Microsoft Sans Serif"/>
                <a:cs typeface="Microsoft Sans Serif"/>
              </a:rPr>
              <a:t>los</a:t>
            </a:r>
            <a:r>
              <a:rPr sz="2000" spc="-5" dirty="0">
                <a:latin typeface="Microsoft Sans Serif"/>
                <a:cs typeface="Microsoft Sans Serif"/>
              </a:rPr>
              <a:t> </a:t>
            </a:r>
            <a:r>
              <a:rPr sz="2000" dirty="0">
                <a:latin typeface="Microsoft Sans Serif"/>
                <a:cs typeface="Microsoft Sans Serif"/>
              </a:rPr>
              <a:t>principios</a:t>
            </a:r>
            <a:r>
              <a:rPr sz="2000" spc="-15" dirty="0">
                <a:latin typeface="Microsoft Sans Serif"/>
                <a:cs typeface="Microsoft Sans Serif"/>
              </a:rPr>
              <a:t> </a:t>
            </a:r>
            <a:r>
              <a:rPr sz="2000" dirty="0">
                <a:latin typeface="Microsoft Sans Serif"/>
                <a:cs typeface="Microsoft Sans Serif"/>
              </a:rPr>
              <a:t>usados</a:t>
            </a:r>
            <a:r>
              <a:rPr sz="2000" spc="-25" dirty="0">
                <a:latin typeface="Microsoft Sans Serif"/>
                <a:cs typeface="Microsoft Sans Serif"/>
              </a:rPr>
              <a:t> </a:t>
            </a:r>
            <a:r>
              <a:rPr sz="2000" dirty="0">
                <a:latin typeface="Microsoft Sans Serif"/>
                <a:cs typeface="Microsoft Sans Serif"/>
              </a:rPr>
              <a:t>en</a:t>
            </a:r>
            <a:r>
              <a:rPr sz="2000" spc="10" dirty="0">
                <a:latin typeface="Microsoft Sans Serif"/>
                <a:cs typeface="Microsoft Sans Serif"/>
              </a:rPr>
              <a:t> </a:t>
            </a:r>
            <a:r>
              <a:rPr sz="2000" dirty="0">
                <a:latin typeface="Microsoft Sans Serif"/>
                <a:cs typeface="Microsoft Sans Serif"/>
              </a:rPr>
              <a:t>la</a:t>
            </a:r>
            <a:r>
              <a:rPr sz="2000" spc="5" dirty="0">
                <a:latin typeface="Microsoft Sans Serif"/>
                <a:cs typeface="Microsoft Sans Serif"/>
              </a:rPr>
              <a:t> </a:t>
            </a:r>
            <a:r>
              <a:rPr sz="2000" dirty="0">
                <a:latin typeface="Microsoft Sans Serif"/>
                <a:cs typeface="Microsoft Sans Serif"/>
              </a:rPr>
              <a:t>galvanoplasta,</a:t>
            </a:r>
            <a:r>
              <a:rPr sz="2000" spc="-40" dirty="0">
                <a:latin typeface="Microsoft Sans Serif"/>
                <a:cs typeface="Microsoft Sans Serif"/>
              </a:rPr>
              <a:t> </a:t>
            </a:r>
            <a:r>
              <a:rPr sz="2000" dirty="0">
                <a:latin typeface="Microsoft Sans Serif"/>
                <a:cs typeface="Microsoft Sans Serif"/>
              </a:rPr>
              <a:t>salvo</a:t>
            </a:r>
            <a:r>
              <a:rPr sz="2000" spc="10" dirty="0">
                <a:latin typeface="Microsoft Sans Serif"/>
                <a:cs typeface="Microsoft Sans Serif"/>
              </a:rPr>
              <a:t> </a:t>
            </a:r>
            <a:r>
              <a:rPr sz="2000" dirty="0">
                <a:latin typeface="Microsoft Sans Serif"/>
                <a:cs typeface="Microsoft Sans Serif"/>
              </a:rPr>
              <a:t>que</a:t>
            </a:r>
            <a:r>
              <a:rPr sz="2000" spc="-10" dirty="0">
                <a:latin typeface="Microsoft Sans Serif"/>
                <a:cs typeface="Microsoft Sans Serif"/>
              </a:rPr>
              <a:t> </a:t>
            </a:r>
            <a:r>
              <a:rPr sz="2000" dirty="0">
                <a:latin typeface="Microsoft Sans Serif"/>
                <a:cs typeface="Microsoft Sans Serif"/>
              </a:rPr>
              <a:t>en</a:t>
            </a:r>
            <a:r>
              <a:rPr sz="2000" spc="-5" dirty="0">
                <a:latin typeface="Microsoft Sans Serif"/>
                <a:cs typeface="Microsoft Sans Serif"/>
              </a:rPr>
              <a:t> </a:t>
            </a:r>
            <a:r>
              <a:rPr sz="2000" dirty="0">
                <a:latin typeface="Microsoft Sans Serif"/>
                <a:cs typeface="Microsoft Sans Serif"/>
              </a:rPr>
              <a:t>este</a:t>
            </a:r>
            <a:r>
              <a:rPr sz="2000" spc="-25" dirty="0">
                <a:latin typeface="Microsoft Sans Serif"/>
                <a:cs typeface="Microsoft Sans Serif"/>
              </a:rPr>
              <a:t> </a:t>
            </a:r>
            <a:r>
              <a:rPr sz="2000" spc="-20" dirty="0">
                <a:latin typeface="Microsoft Sans Serif"/>
                <a:cs typeface="Microsoft Sans Serif"/>
              </a:rPr>
              <a:t>caso </a:t>
            </a:r>
            <a:r>
              <a:rPr sz="2000" dirty="0">
                <a:latin typeface="Microsoft Sans Serif"/>
                <a:cs typeface="Microsoft Sans Serif"/>
              </a:rPr>
              <a:t>la</a:t>
            </a:r>
            <a:r>
              <a:rPr sz="2000" spc="5" dirty="0">
                <a:latin typeface="Microsoft Sans Serif"/>
                <a:cs typeface="Microsoft Sans Serif"/>
              </a:rPr>
              <a:t> </a:t>
            </a:r>
            <a:r>
              <a:rPr sz="2000" dirty="0">
                <a:latin typeface="Microsoft Sans Serif"/>
                <a:cs typeface="Microsoft Sans Serif"/>
              </a:rPr>
              <a:t>pieza</a:t>
            </a:r>
            <a:r>
              <a:rPr sz="2000" spc="-5" dirty="0">
                <a:latin typeface="Microsoft Sans Serif"/>
                <a:cs typeface="Microsoft Sans Serif"/>
              </a:rPr>
              <a:t> </a:t>
            </a:r>
            <a:r>
              <a:rPr sz="2000" dirty="0">
                <a:latin typeface="Microsoft Sans Serif"/>
                <a:cs typeface="Microsoft Sans Serif"/>
              </a:rPr>
              <a:t>a</a:t>
            </a:r>
            <a:r>
              <a:rPr sz="2000" spc="-10" dirty="0">
                <a:latin typeface="Microsoft Sans Serif"/>
                <a:cs typeface="Microsoft Sans Serif"/>
              </a:rPr>
              <a:t> </a:t>
            </a:r>
            <a:r>
              <a:rPr sz="2000" dirty="0">
                <a:latin typeface="Microsoft Sans Serif"/>
                <a:cs typeface="Microsoft Sans Serif"/>
              </a:rPr>
              <a:t>trabajar</a:t>
            </a:r>
            <a:r>
              <a:rPr sz="2000" spc="-15" dirty="0">
                <a:latin typeface="Microsoft Sans Serif"/>
                <a:cs typeface="Microsoft Sans Serif"/>
              </a:rPr>
              <a:t> </a:t>
            </a:r>
            <a:r>
              <a:rPr sz="2000" dirty="0">
                <a:latin typeface="Microsoft Sans Serif"/>
                <a:cs typeface="Microsoft Sans Serif"/>
              </a:rPr>
              <a:t>es</a:t>
            </a:r>
            <a:r>
              <a:rPr sz="2000" spc="-5" dirty="0">
                <a:latin typeface="Microsoft Sans Serif"/>
                <a:cs typeface="Microsoft Sans Serif"/>
              </a:rPr>
              <a:t> </a:t>
            </a: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ánodo</a:t>
            </a:r>
            <a:r>
              <a:rPr sz="2000" spc="-15" dirty="0">
                <a:latin typeface="Microsoft Sans Serif"/>
                <a:cs typeface="Microsoft Sans Serif"/>
              </a:rPr>
              <a:t> </a:t>
            </a:r>
            <a:r>
              <a:rPr sz="2000" dirty="0">
                <a:latin typeface="Microsoft Sans Serif"/>
                <a:cs typeface="Microsoft Sans Serif"/>
              </a:rPr>
              <a:t>y</a:t>
            </a:r>
            <a:r>
              <a:rPr sz="2000" spc="-5" dirty="0">
                <a:latin typeface="Microsoft Sans Serif"/>
                <a:cs typeface="Microsoft Sans Serif"/>
              </a:rPr>
              <a:t> </a:t>
            </a:r>
            <a:r>
              <a:rPr sz="2000" dirty="0">
                <a:latin typeface="Microsoft Sans Serif"/>
                <a:cs typeface="Microsoft Sans Serif"/>
              </a:rPr>
              <a:t>la</a:t>
            </a:r>
            <a:r>
              <a:rPr sz="2000" spc="10" dirty="0">
                <a:latin typeface="Microsoft Sans Serif"/>
                <a:cs typeface="Microsoft Sans Serif"/>
              </a:rPr>
              <a:t> </a:t>
            </a:r>
            <a:r>
              <a:rPr sz="2000" dirty="0">
                <a:latin typeface="Microsoft Sans Serif"/>
                <a:cs typeface="Microsoft Sans Serif"/>
              </a:rPr>
              <a:t>herramienta</a:t>
            </a:r>
            <a:r>
              <a:rPr sz="2000" spc="-35" dirty="0">
                <a:latin typeface="Microsoft Sans Serif"/>
                <a:cs typeface="Microsoft Sans Serif"/>
              </a:rPr>
              <a:t> </a:t>
            </a: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cátodo.</a:t>
            </a:r>
            <a:r>
              <a:rPr sz="2000" spc="-35" dirty="0">
                <a:latin typeface="Microsoft Sans Serif"/>
                <a:cs typeface="Microsoft Sans Serif"/>
              </a:rPr>
              <a:t> </a:t>
            </a:r>
            <a:r>
              <a:rPr sz="2000" dirty="0">
                <a:latin typeface="Microsoft Sans Serif"/>
                <a:cs typeface="Microsoft Sans Serif"/>
              </a:rPr>
              <a:t>Remueve</a:t>
            </a:r>
            <a:r>
              <a:rPr sz="2000" spc="-10" dirty="0">
                <a:latin typeface="Microsoft Sans Serif"/>
                <a:cs typeface="Microsoft Sans Serif"/>
              </a:rPr>
              <a:t> metales </a:t>
            </a:r>
            <a:r>
              <a:rPr sz="2000" dirty="0">
                <a:latin typeface="Microsoft Sans Serif"/>
                <a:cs typeface="Microsoft Sans Serif"/>
              </a:rPr>
              <a:t>con</a:t>
            </a:r>
            <a:r>
              <a:rPr sz="2000" spc="-5" dirty="0">
                <a:latin typeface="Microsoft Sans Serif"/>
                <a:cs typeface="Microsoft Sans Serif"/>
              </a:rPr>
              <a:t> </a:t>
            </a:r>
            <a:r>
              <a:rPr sz="2000" dirty="0">
                <a:latin typeface="Microsoft Sans Serif"/>
                <a:cs typeface="Microsoft Sans Serif"/>
              </a:rPr>
              <a:t>buen</a:t>
            </a:r>
            <a:r>
              <a:rPr sz="2000" spc="-5" dirty="0">
                <a:latin typeface="Microsoft Sans Serif"/>
                <a:cs typeface="Microsoft Sans Serif"/>
              </a:rPr>
              <a:t> </a:t>
            </a:r>
            <a:r>
              <a:rPr sz="2000" dirty="0">
                <a:latin typeface="Microsoft Sans Serif"/>
                <a:cs typeface="Microsoft Sans Serif"/>
              </a:rPr>
              <a:t>control</a:t>
            </a:r>
            <a:r>
              <a:rPr sz="2000" spc="-5" dirty="0">
                <a:latin typeface="Microsoft Sans Serif"/>
                <a:cs typeface="Microsoft Sans Serif"/>
              </a:rPr>
              <a:t> </a:t>
            </a:r>
            <a:r>
              <a:rPr sz="2000" dirty="0">
                <a:latin typeface="Microsoft Sans Serif"/>
                <a:cs typeface="Microsoft Sans Serif"/>
              </a:rPr>
              <a:t>dimensional,</a:t>
            </a:r>
            <a:r>
              <a:rPr sz="2000" spc="-10" dirty="0">
                <a:latin typeface="Microsoft Sans Serif"/>
                <a:cs typeface="Microsoft Sans Serif"/>
              </a:rPr>
              <a:t> </a:t>
            </a:r>
            <a:r>
              <a:rPr sz="2000" dirty="0">
                <a:latin typeface="Microsoft Sans Serif"/>
                <a:cs typeface="Microsoft Sans Serif"/>
              </a:rPr>
              <a:t>se usa para</a:t>
            </a:r>
            <a:r>
              <a:rPr sz="2000" spc="-10" dirty="0">
                <a:latin typeface="Microsoft Sans Serif"/>
                <a:cs typeface="Microsoft Sans Serif"/>
              </a:rPr>
              <a:t> </a:t>
            </a:r>
            <a:r>
              <a:rPr sz="2000" dirty="0">
                <a:latin typeface="Microsoft Sans Serif"/>
                <a:cs typeface="Microsoft Sans Serif"/>
              </a:rPr>
              <a:t>configuraciones</a:t>
            </a:r>
            <a:r>
              <a:rPr sz="2000" spc="-15" dirty="0">
                <a:latin typeface="Microsoft Sans Serif"/>
                <a:cs typeface="Microsoft Sans Serif"/>
              </a:rPr>
              <a:t> </a:t>
            </a:r>
            <a:r>
              <a:rPr sz="2000" spc="-10" dirty="0">
                <a:latin typeface="Microsoft Sans Serif"/>
                <a:cs typeface="Microsoft Sans Serif"/>
              </a:rPr>
              <a:t>complicadas, </a:t>
            </a:r>
            <a:r>
              <a:rPr sz="2000" dirty="0">
                <a:latin typeface="Microsoft Sans Serif"/>
                <a:cs typeface="Microsoft Sans Serif"/>
              </a:rPr>
              <a:t>mientras</a:t>
            </a:r>
            <a:r>
              <a:rPr sz="2000" spc="-20" dirty="0">
                <a:latin typeface="Microsoft Sans Serif"/>
                <a:cs typeface="Microsoft Sans Serif"/>
              </a:rPr>
              <a:t> </a:t>
            </a:r>
            <a:r>
              <a:rPr sz="2000" dirty="0">
                <a:latin typeface="Microsoft Sans Serif"/>
                <a:cs typeface="Microsoft Sans Serif"/>
              </a:rPr>
              <a:t>que la</a:t>
            </a:r>
            <a:r>
              <a:rPr sz="2000" spc="10" dirty="0">
                <a:latin typeface="Microsoft Sans Serif"/>
                <a:cs typeface="Microsoft Sans Serif"/>
              </a:rPr>
              <a:t> </a:t>
            </a:r>
            <a:r>
              <a:rPr sz="2000" dirty="0">
                <a:latin typeface="Microsoft Sans Serif"/>
                <a:cs typeface="Microsoft Sans Serif"/>
              </a:rPr>
              <a:t>herramienta</a:t>
            </a:r>
            <a:r>
              <a:rPr sz="2000" spc="-25" dirty="0">
                <a:latin typeface="Microsoft Sans Serif"/>
                <a:cs typeface="Microsoft Sans Serif"/>
              </a:rPr>
              <a:t> </a:t>
            </a:r>
            <a:r>
              <a:rPr sz="2000" dirty="0">
                <a:latin typeface="Microsoft Sans Serif"/>
                <a:cs typeface="Microsoft Sans Serif"/>
              </a:rPr>
              <a:t>presenta</a:t>
            </a:r>
            <a:r>
              <a:rPr sz="2000" spc="-30" dirty="0">
                <a:latin typeface="Microsoft Sans Serif"/>
                <a:cs typeface="Microsoft Sans Serif"/>
              </a:rPr>
              <a:t> </a:t>
            </a:r>
            <a:r>
              <a:rPr sz="2000" dirty="0">
                <a:latin typeface="Microsoft Sans Serif"/>
                <a:cs typeface="Microsoft Sans Serif"/>
              </a:rPr>
              <a:t>desgastes</a:t>
            </a:r>
            <a:r>
              <a:rPr sz="2000" spc="-35" dirty="0">
                <a:latin typeface="Microsoft Sans Serif"/>
                <a:cs typeface="Microsoft Sans Serif"/>
              </a:rPr>
              <a:t> </a:t>
            </a:r>
            <a:r>
              <a:rPr sz="2000" dirty="0">
                <a:latin typeface="Microsoft Sans Serif"/>
                <a:cs typeface="Microsoft Sans Serif"/>
              </a:rPr>
              <a:t>insignificantes,</a:t>
            </a:r>
            <a:r>
              <a:rPr sz="2000" spc="-30" dirty="0">
                <a:latin typeface="Microsoft Sans Serif"/>
                <a:cs typeface="Microsoft Sans Serif"/>
              </a:rPr>
              <a:t> </a:t>
            </a:r>
            <a:r>
              <a:rPr sz="2000" dirty="0">
                <a:latin typeface="Microsoft Sans Serif"/>
                <a:cs typeface="Microsoft Sans Serif"/>
              </a:rPr>
              <a:t>y</a:t>
            </a:r>
            <a:r>
              <a:rPr sz="2000" spc="5" dirty="0">
                <a:latin typeface="Microsoft Sans Serif"/>
                <a:cs typeface="Microsoft Sans Serif"/>
              </a:rPr>
              <a:t> </a:t>
            </a:r>
            <a:r>
              <a:rPr sz="2000" dirty="0">
                <a:latin typeface="Microsoft Sans Serif"/>
                <a:cs typeface="Microsoft Sans Serif"/>
              </a:rPr>
              <a:t>se</a:t>
            </a:r>
            <a:r>
              <a:rPr sz="2000" spc="-5" dirty="0">
                <a:latin typeface="Microsoft Sans Serif"/>
                <a:cs typeface="Microsoft Sans Serif"/>
              </a:rPr>
              <a:t> </a:t>
            </a:r>
            <a:r>
              <a:rPr sz="2000" spc="-10" dirty="0">
                <a:latin typeface="Microsoft Sans Serif"/>
                <a:cs typeface="Microsoft Sans Serif"/>
              </a:rPr>
              <a:t>puede </a:t>
            </a:r>
            <a:r>
              <a:rPr sz="2000" dirty="0">
                <a:latin typeface="Microsoft Sans Serif"/>
                <a:cs typeface="Microsoft Sans Serif"/>
              </a:rPr>
              <a:t>remover</a:t>
            </a:r>
            <a:r>
              <a:rPr sz="2000" spc="-25" dirty="0">
                <a:latin typeface="Microsoft Sans Serif"/>
                <a:cs typeface="Microsoft Sans Serif"/>
              </a:rPr>
              <a:t> </a:t>
            </a:r>
            <a:r>
              <a:rPr sz="2000" dirty="0">
                <a:latin typeface="Microsoft Sans Serif"/>
                <a:cs typeface="Microsoft Sans Serif"/>
              </a:rPr>
              <a:t>unos</a:t>
            </a:r>
            <a:r>
              <a:rPr sz="2000" spc="10" dirty="0">
                <a:latin typeface="Microsoft Sans Serif"/>
                <a:cs typeface="Microsoft Sans Serif"/>
              </a:rPr>
              <a:t> </a:t>
            </a:r>
            <a:r>
              <a:rPr sz="2000" dirty="0">
                <a:latin typeface="Microsoft Sans Serif"/>
                <a:cs typeface="Microsoft Sans Serif"/>
              </a:rPr>
              <a:t>15</a:t>
            </a:r>
            <a:r>
              <a:rPr sz="2000" spc="5" dirty="0">
                <a:latin typeface="Microsoft Sans Serif"/>
                <a:cs typeface="Microsoft Sans Serif"/>
              </a:rPr>
              <a:t> </a:t>
            </a:r>
            <a:r>
              <a:rPr sz="2000" dirty="0">
                <a:latin typeface="Microsoft Sans Serif"/>
                <a:cs typeface="Microsoft Sans Serif"/>
              </a:rPr>
              <a:t>cm3/min.</a:t>
            </a:r>
            <a:r>
              <a:rPr sz="2000" spc="-20" dirty="0">
                <a:latin typeface="Microsoft Sans Serif"/>
                <a:cs typeface="Microsoft Sans Serif"/>
              </a:rPr>
              <a:t> </a:t>
            </a:r>
            <a:r>
              <a:rPr sz="2000" dirty="0">
                <a:latin typeface="Microsoft Sans Serif"/>
                <a:cs typeface="Microsoft Sans Serif"/>
              </a:rPr>
              <a:t>De</a:t>
            </a:r>
            <a:r>
              <a:rPr sz="2000" spc="5" dirty="0">
                <a:latin typeface="Microsoft Sans Serif"/>
                <a:cs typeface="Microsoft Sans Serif"/>
              </a:rPr>
              <a:t> </a:t>
            </a:r>
            <a:r>
              <a:rPr sz="2000" dirty="0">
                <a:latin typeface="Microsoft Sans Serif"/>
                <a:cs typeface="Microsoft Sans Serif"/>
              </a:rPr>
              <a:t>metal por</a:t>
            </a:r>
            <a:r>
              <a:rPr sz="2000" spc="5" dirty="0">
                <a:latin typeface="Microsoft Sans Serif"/>
                <a:cs typeface="Microsoft Sans Serif"/>
              </a:rPr>
              <a:t> </a:t>
            </a:r>
            <a:r>
              <a:rPr sz="2000" dirty="0">
                <a:latin typeface="Microsoft Sans Serif"/>
                <a:cs typeface="Microsoft Sans Serif"/>
              </a:rPr>
              <a:t>cada</a:t>
            </a:r>
            <a:r>
              <a:rPr sz="2000" spc="-15" dirty="0">
                <a:latin typeface="Microsoft Sans Serif"/>
                <a:cs typeface="Microsoft Sans Serif"/>
              </a:rPr>
              <a:t> </a:t>
            </a:r>
            <a:r>
              <a:rPr sz="2000" dirty="0">
                <a:latin typeface="Microsoft Sans Serif"/>
                <a:cs typeface="Microsoft Sans Serif"/>
              </a:rPr>
              <a:t>10000</a:t>
            </a:r>
            <a:r>
              <a:rPr sz="2000" spc="-10" dirty="0">
                <a:latin typeface="Microsoft Sans Serif"/>
                <a:cs typeface="Microsoft Sans Serif"/>
              </a:rPr>
              <a:t> </a:t>
            </a:r>
            <a:r>
              <a:rPr sz="2000" dirty="0">
                <a:latin typeface="Microsoft Sans Serif"/>
                <a:cs typeface="Microsoft Sans Serif"/>
              </a:rPr>
              <a:t>Amper</a:t>
            </a:r>
            <a:r>
              <a:rPr sz="2000" spc="5" dirty="0">
                <a:latin typeface="Microsoft Sans Serif"/>
                <a:cs typeface="Microsoft Sans Serif"/>
              </a:rPr>
              <a:t> </a:t>
            </a:r>
            <a:r>
              <a:rPr sz="2000" dirty="0">
                <a:latin typeface="Microsoft Sans Serif"/>
                <a:cs typeface="Microsoft Sans Serif"/>
              </a:rPr>
              <a:t>de </a:t>
            </a:r>
            <a:r>
              <a:rPr sz="2000" spc="-10" dirty="0">
                <a:latin typeface="Microsoft Sans Serif"/>
                <a:cs typeface="Microsoft Sans Serif"/>
              </a:rPr>
              <a:t>corriente.</a:t>
            </a:r>
            <a:endParaRPr sz="2000">
              <a:latin typeface="Microsoft Sans Serif"/>
              <a:cs typeface="Microsoft Sans Serif"/>
            </a:endParaRPr>
          </a:p>
          <a:p>
            <a:pPr marL="12700" marR="190500">
              <a:lnSpc>
                <a:spcPct val="80000"/>
              </a:lnSpc>
              <a:spcBef>
                <a:spcPts val="480"/>
              </a:spcBef>
            </a:pPr>
            <a:r>
              <a:rPr sz="2000" dirty="0">
                <a:latin typeface="Microsoft Sans Serif"/>
                <a:cs typeface="Microsoft Sans Serif"/>
              </a:rPr>
              <a:t>La</a:t>
            </a:r>
            <a:r>
              <a:rPr sz="2000" spc="-5" dirty="0">
                <a:latin typeface="Microsoft Sans Serif"/>
                <a:cs typeface="Microsoft Sans Serif"/>
              </a:rPr>
              <a:t> </a:t>
            </a:r>
            <a:r>
              <a:rPr sz="2000" dirty="0">
                <a:latin typeface="Microsoft Sans Serif"/>
                <a:cs typeface="Microsoft Sans Serif"/>
              </a:rPr>
              <a:t>exactitud</a:t>
            </a:r>
            <a:r>
              <a:rPr sz="2000" spc="-5" dirty="0">
                <a:latin typeface="Microsoft Sans Serif"/>
                <a:cs typeface="Microsoft Sans Serif"/>
              </a:rPr>
              <a:t> </a:t>
            </a:r>
            <a:r>
              <a:rPr sz="2000" dirty="0">
                <a:latin typeface="Microsoft Sans Serif"/>
                <a:cs typeface="Microsoft Sans Serif"/>
              </a:rPr>
              <a:t>del</a:t>
            </a:r>
            <a:r>
              <a:rPr sz="2000" spc="10" dirty="0">
                <a:latin typeface="Microsoft Sans Serif"/>
                <a:cs typeface="Microsoft Sans Serif"/>
              </a:rPr>
              <a:t> </a:t>
            </a:r>
            <a:r>
              <a:rPr sz="2000" dirty="0">
                <a:latin typeface="Microsoft Sans Serif"/>
                <a:cs typeface="Microsoft Sans Serif"/>
              </a:rPr>
              <a:t>electrodo</a:t>
            </a:r>
            <a:r>
              <a:rPr sz="2000" spc="-25" dirty="0">
                <a:latin typeface="Microsoft Sans Serif"/>
                <a:cs typeface="Microsoft Sans Serif"/>
              </a:rPr>
              <a:t> </a:t>
            </a:r>
            <a:r>
              <a:rPr sz="2000" dirty="0">
                <a:latin typeface="Microsoft Sans Serif"/>
                <a:cs typeface="Microsoft Sans Serif"/>
              </a:rPr>
              <a:t>(que</a:t>
            </a:r>
            <a:r>
              <a:rPr sz="2000" spc="-20" dirty="0">
                <a:latin typeface="Microsoft Sans Serif"/>
                <a:cs typeface="Microsoft Sans Serif"/>
              </a:rPr>
              <a:t> </a:t>
            </a:r>
            <a:r>
              <a:rPr sz="2000" dirty="0">
                <a:latin typeface="Microsoft Sans Serif"/>
                <a:cs typeface="Microsoft Sans Serif"/>
              </a:rPr>
              <a:t>tiene</a:t>
            </a:r>
            <a:r>
              <a:rPr sz="2000" spc="-5" dirty="0">
                <a:latin typeface="Microsoft Sans Serif"/>
                <a:cs typeface="Microsoft Sans Serif"/>
              </a:rPr>
              <a:t> </a:t>
            </a: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contorno</a:t>
            </a:r>
            <a:r>
              <a:rPr sz="2000" spc="-30" dirty="0">
                <a:latin typeface="Microsoft Sans Serif"/>
                <a:cs typeface="Microsoft Sans Serif"/>
              </a:rPr>
              <a:t> </a:t>
            </a:r>
            <a:r>
              <a:rPr sz="2000" dirty="0">
                <a:latin typeface="Microsoft Sans Serif"/>
                <a:cs typeface="Microsoft Sans Serif"/>
              </a:rPr>
              <a:t>requerido),</a:t>
            </a:r>
            <a:r>
              <a:rPr sz="2000" spc="-40" dirty="0">
                <a:latin typeface="Microsoft Sans Serif"/>
                <a:cs typeface="Microsoft Sans Serif"/>
              </a:rPr>
              <a:t> </a:t>
            </a:r>
            <a:r>
              <a:rPr sz="2000" dirty="0">
                <a:latin typeface="Microsoft Sans Serif"/>
                <a:cs typeface="Microsoft Sans Serif"/>
              </a:rPr>
              <a:t>es</a:t>
            </a:r>
            <a:r>
              <a:rPr sz="2000" spc="-5" dirty="0">
                <a:latin typeface="Microsoft Sans Serif"/>
                <a:cs typeface="Microsoft Sans Serif"/>
              </a:rPr>
              <a:t> </a:t>
            </a:r>
            <a:r>
              <a:rPr sz="2000" spc="-10" dirty="0">
                <a:latin typeface="Microsoft Sans Serif"/>
                <a:cs typeface="Microsoft Sans Serif"/>
              </a:rPr>
              <a:t>fundamental </a:t>
            </a:r>
            <a:r>
              <a:rPr sz="2000" dirty="0">
                <a:latin typeface="Microsoft Sans Serif"/>
                <a:cs typeface="Microsoft Sans Serif"/>
              </a:rPr>
              <a:t>en el</a:t>
            </a:r>
            <a:r>
              <a:rPr sz="2000" spc="15" dirty="0">
                <a:latin typeface="Microsoft Sans Serif"/>
                <a:cs typeface="Microsoft Sans Serif"/>
              </a:rPr>
              <a:t> </a:t>
            </a:r>
            <a:r>
              <a:rPr sz="2000" dirty="0">
                <a:latin typeface="Microsoft Sans Serif"/>
                <a:cs typeface="Microsoft Sans Serif"/>
              </a:rPr>
              <a:t>proceso.</a:t>
            </a:r>
            <a:r>
              <a:rPr sz="2000" spc="-25" dirty="0">
                <a:latin typeface="Microsoft Sans Serif"/>
                <a:cs typeface="Microsoft Sans Serif"/>
              </a:rPr>
              <a:t> </a:t>
            </a:r>
            <a:r>
              <a:rPr sz="2000" dirty="0">
                <a:latin typeface="Microsoft Sans Serif"/>
                <a:cs typeface="Microsoft Sans Serif"/>
              </a:rPr>
              <a:t>Normalmente</a:t>
            </a:r>
            <a:r>
              <a:rPr sz="2000" spc="-30" dirty="0">
                <a:latin typeface="Microsoft Sans Serif"/>
                <a:cs typeface="Microsoft Sans Serif"/>
              </a:rPr>
              <a:t> </a:t>
            </a: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usa</a:t>
            </a:r>
            <a:r>
              <a:rPr sz="2000" spc="-5" dirty="0">
                <a:latin typeface="Microsoft Sans Serif"/>
                <a:cs typeface="Microsoft Sans Serif"/>
              </a:rPr>
              <a:t> </a:t>
            </a:r>
            <a:r>
              <a:rPr sz="2000" dirty="0">
                <a:latin typeface="Microsoft Sans Serif"/>
                <a:cs typeface="Microsoft Sans Serif"/>
              </a:rPr>
              <a:t>cobre</a:t>
            </a:r>
            <a:r>
              <a:rPr sz="2000" spc="-20" dirty="0">
                <a:latin typeface="Microsoft Sans Serif"/>
                <a:cs typeface="Microsoft Sans Serif"/>
              </a:rPr>
              <a:t> </a:t>
            </a:r>
            <a:r>
              <a:rPr sz="2000" dirty="0">
                <a:latin typeface="Microsoft Sans Serif"/>
                <a:cs typeface="Microsoft Sans Serif"/>
              </a:rPr>
              <a:t>como</a:t>
            </a:r>
            <a:r>
              <a:rPr sz="2000" spc="-5" dirty="0">
                <a:latin typeface="Microsoft Sans Serif"/>
                <a:cs typeface="Microsoft Sans Serif"/>
              </a:rPr>
              <a:t> </a:t>
            </a:r>
            <a:r>
              <a:rPr sz="2000" dirty="0">
                <a:latin typeface="Microsoft Sans Serif"/>
                <a:cs typeface="Microsoft Sans Serif"/>
              </a:rPr>
              <a:t>electrodo,</a:t>
            </a:r>
            <a:r>
              <a:rPr sz="2000" spc="-25" dirty="0">
                <a:latin typeface="Microsoft Sans Serif"/>
                <a:cs typeface="Microsoft Sans Serif"/>
              </a:rPr>
              <a:t> </a:t>
            </a:r>
            <a:r>
              <a:rPr sz="2000" dirty="0">
                <a:latin typeface="Microsoft Sans Serif"/>
                <a:cs typeface="Microsoft Sans Serif"/>
              </a:rPr>
              <a:t>pero</a:t>
            </a:r>
            <a:r>
              <a:rPr sz="2000" spc="-15" dirty="0">
                <a:latin typeface="Microsoft Sans Serif"/>
                <a:cs typeface="Microsoft Sans Serif"/>
              </a:rPr>
              <a:t> </a:t>
            </a:r>
            <a:r>
              <a:rPr sz="2000" spc="-10" dirty="0">
                <a:latin typeface="Microsoft Sans Serif"/>
                <a:cs typeface="Microsoft Sans Serif"/>
              </a:rPr>
              <a:t>también, </a:t>
            </a:r>
            <a:r>
              <a:rPr sz="2000" dirty="0">
                <a:latin typeface="Microsoft Sans Serif"/>
                <a:cs typeface="Microsoft Sans Serif"/>
              </a:rPr>
              <a:t>bronce,</a:t>
            </a:r>
            <a:r>
              <a:rPr sz="2000" spc="-30" dirty="0">
                <a:latin typeface="Microsoft Sans Serif"/>
                <a:cs typeface="Microsoft Sans Serif"/>
              </a:rPr>
              <a:t> </a:t>
            </a:r>
            <a:r>
              <a:rPr sz="2000" dirty="0">
                <a:latin typeface="Microsoft Sans Serif"/>
                <a:cs typeface="Microsoft Sans Serif"/>
              </a:rPr>
              <a:t>grafito,</a:t>
            </a:r>
            <a:r>
              <a:rPr sz="2000" spc="-15" dirty="0">
                <a:latin typeface="Microsoft Sans Serif"/>
                <a:cs typeface="Microsoft Sans Serif"/>
              </a:rPr>
              <a:t> </a:t>
            </a:r>
            <a:r>
              <a:rPr sz="2000" dirty="0">
                <a:latin typeface="Microsoft Sans Serif"/>
                <a:cs typeface="Microsoft Sans Serif"/>
              </a:rPr>
              <a:t>y</a:t>
            </a:r>
            <a:r>
              <a:rPr sz="2000" spc="5" dirty="0">
                <a:latin typeface="Microsoft Sans Serif"/>
                <a:cs typeface="Microsoft Sans Serif"/>
              </a:rPr>
              <a:t> </a:t>
            </a:r>
            <a:r>
              <a:rPr sz="2000" dirty="0">
                <a:latin typeface="Microsoft Sans Serif"/>
                <a:cs typeface="Microsoft Sans Serif"/>
              </a:rPr>
              <a:t>tungsteno,</a:t>
            </a:r>
            <a:r>
              <a:rPr sz="2000" spc="-30" dirty="0">
                <a:latin typeface="Microsoft Sans Serif"/>
                <a:cs typeface="Microsoft Sans Serif"/>
              </a:rPr>
              <a:t> </a:t>
            </a:r>
            <a:r>
              <a:rPr sz="2000" dirty="0">
                <a:latin typeface="Microsoft Sans Serif"/>
                <a:cs typeface="Microsoft Sans Serif"/>
              </a:rPr>
              <a:t>debiendo ser</a:t>
            </a:r>
            <a:r>
              <a:rPr sz="2000" spc="-5" dirty="0">
                <a:latin typeface="Microsoft Sans Serif"/>
                <a:cs typeface="Microsoft Sans Serif"/>
              </a:rPr>
              <a:t> </a:t>
            </a:r>
            <a:r>
              <a:rPr sz="2000" dirty="0">
                <a:latin typeface="Microsoft Sans Serif"/>
                <a:cs typeface="Microsoft Sans Serif"/>
              </a:rPr>
              <a:t>conductor</a:t>
            </a:r>
            <a:r>
              <a:rPr sz="2000" spc="-35" dirty="0">
                <a:latin typeface="Microsoft Sans Serif"/>
                <a:cs typeface="Microsoft Sans Serif"/>
              </a:rPr>
              <a:t> </a:t>
            </a:r>
            <a:r>
              <a:rPr sz="2000" dirty="0">
                <a:latin typeface="Microsoft Sans Serif"/>
                <a:cs typeface="Microsoft Sans Serif"/>
              </a:rPr>
              <a:t>eléctrico,</a:t>
            </a:r>
            <a:r>
              <a:rPr sz="2000" spc="-30" dirty="0">
                <a:latin typeface="Microsoft Sans Serif"/>
                <a:cs typeface="Microsoft Sans Serif"/>
              </a:rPr>
              <a:t> </a:t>
            </a:r>
            <a:r>
              <a:rPr sz="2000" dirty="0">
                <a:latin typeface="Microsoft Sans Serif"/>
                <a:cs typeface="Microsoft Sans Serif"/>
              </a:rPr>
              <a:t>fácil</a:t>
            </a:r>
            <a:r>
              <a:rPr sz="2000" spc="20" dirty="0">
                <a:latin typeface="Microsoft Sans Serif"/>
                <a:cs typeface="Microsoft Sans Serif"/>
              </a:rPr>
              <a:t> </a:t>
            </a:r>
            <a:r>
              <a:rPr sz="2000" spc="-25" dirty="0">
                <a:latin typeface="Microsoft Sans Serif"/>
                <a:cs typeface="Microsoft Sans Serif"/>
              </a:rPr>
              <a:t>de </a:t>
            </a:r>
            <a:r>
              <a:rPr sz="2000" dirty="0">
                <a:latin typeface="Microsoft Sans Serif"/>
                <a:cs typeface="Microsoft Sans Serif"/>
              </a:rPr>
              <a:t>mecanizar,</a:t>
            </a:r>
            <a:r>
              <a:rPr sz="2000" spc="-40" dirty="0">
                <a:latin typeface="Microsoft Sans Serif"/>
                <a:cs typeface="Microsoft Sans Serif"/>
              </a:rPr>
              <a:t> </a:t>
            </a:r>
            <a:r>
              <a:rPr sz="2000" dirty="0">
                <a:latin typeface="Microsoft Sans Serif"/>
                <a:cs typeface="Microsoft Sans Serif"/>
              </a:rPr>
              <a:t>resistentes</a:t>
            </a:r>
            <a:r>
              <a:rPr sz="2000" spc="-35" dirty="0">
                <a:latin typeface="Microsoft Sans Serif"/>
                <a:cs typeface="Microsoft Sans Serif"/>
              </a:rPr>
              <a:t> </a:t>
            </a:r>
            <a:r>
              <a:rPr sz="2000" dirty="0">
                <a:latin typeface="Microsoft Sans Serif"/>
                <a:cs typeface="Microsoft Sans Serif"/>
              </a:rPr>
              <a:t>a</a:t>
            </a:r>
            <a:r>
              <a:rPr sz="2000" spc="15" dirty="0">
                <a:latin typeface="Microsoft Sans Serif"/>
                <a:cs typeface="Microsoft Sans Serif"/>
              </a:rPr>
              <a:t> </a:t>
            </a:r>
            <a:r>
              <a:rPr sz="2000" dirty="0">
                <a:latin typeface="Microsoft Sans Serif"/>
                <a:cs typeface="Microsoft Sans Serif"/>
              </a:rPr>
              <a:t>la</a:t>
            </a:r>
            <a:r>
              <a:rPr sz="2000" spc="15" dirty="0">
                <a:latin typeface="Microsoft Sans Serif"/>
                <a:cs typeface="Microsoft Sans Serif"/>
              </a:rPr>
              <a:t> </a:t>
            </a:r>
            <a:r>
              <a:rPr sz="2000" dirty="0">
                <a:latin typeface="Microsoft Sans Serif"/>
                <a:cs typeface="Microsoft Sans Serif"/>
              </a:rPr>
              <a:t>corrosión,</a:t>
            </a:r>
            <a:r>
              <a:rPr sz="2000" spc="-30" dirty="0">
                <a:latin typeface="Microsoft Sans Serif"/>
                <a:cs typeface="Microsoft Sans Serif"/>
              </a:rPr>
              <a:t> </a:t>
            </a:r>
            <a:r>
              <a:rPr sz="2000" dirty="0">
                <a:latin typeface="Microsoft Sans Serif"/>
                <a:cs typeface="Microsoft Sans Serif"/>
              </a:rPr>
              <a:t>dado que normalmente</a:t>
            </a:r>
            <a:r>
              <a:rPr sz="2000" spc="-40" dirty="0">
                <a:latin typeface="Microsoft Sans Serif"/>
                <a:cs typeface="Microsoft Sans Serif"/>
              </a:rPr>
              <a:t> </a:t>
            </a: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usa </a:t>
            </a:r>
            <a:r>
              <a:rPr sz="2000" spc="-25" dirty="0">
                <a:latin typeface="Microsoft Sans Serif"/>
                <a:cs typeface="Microsoft Sans Serif"/>
              </a:rPr>
              <a:t>el </a:t>
            </a:r>
            <a:r>
              <a:rPr sz="2000" dirty="0">
                <a:latin typeface="Microsoft Sans Serif"/>
                <a:cs typeface="Microsoft Sans Serif"/>
              </a:rPr>
              <a:t>Cloruro</a:t>
            </a:r>
            <a:r>
              <a:rPr sz="2000" spc="-25" dirty="0">
                <a:latin typeface="Microsoft Sans Serif"/>
                <a:cs typeface="Microsoft Sans Serif"/>
              </a:rPr>
              <a:t> </a:t>
            </a:r>
            <a:r>
              <a:rPr sz="2000" dirty="0">
                <a:latin typeface="Microsoft Sans Serif"/>
                <a:cs typeface="Microsoft Sans Serif"/>
              </a:rPr>
              <a:t>de</a:t>
            </a:r>
            <a:r>
              <a:rPr sz="2000" spc="-10" dirty="0">
                <a:latin typeface="Microsoft Sans Serif"/>
                <a:cs typeface="Microsoft Sans Serif"/>
              </a:rPr>
              <a:t> </a:t>
            </a:r>
            <a:r>
              <a:rPr sz="2000" dirty="0">
                <a:latin typeface="Microsoft Sans Serif"/>
                <a:cs typeface="Microsoft Sans Serif"/>
              </a:rPr>
              <a:t>sodio</a:t>
            </a:r>
            <a:r>
              <a:rPr sz="2000" spc="-10" dirty="0">
                <a:latin typeface="Microsoft Sans Serif"/>
                <a:cs typeface="Microsoft Sans Serif"/>
              </a:rPr>
              <a:t> </a:t>
            </a:r>
            <a:r>
              <a:rPr sz="2000" dirty="0">
                <a:latin typeface="Microsoft Sans Serif"/>
                <a:cs typeface="Microsoft Sans Serif"/>
              </a:rPr>
              <a:t>como</a:t>
            </a:r>
            <a:r>
              <a:rPr sz="2000" spc="-25" dirty="0">
                <a:latin typeface="Microsoft Sans Serif"/>
                <a:cs typeface="Microsoft Sans Serif"/>
              </a:rPr>
              <a:t> </a:t>
            </a:r>
            <a:r>
              <a:rPr sz="2000" spc="-10" dirty="0">
                <a:latin typeface="Microsoft Sans Serif"/>
                <a:cs typeface="Microsoft Sans Serif"/>
              </a:rPr>
              <a:t>electrolito.</a:t>
            </a:r>
            <a:endParaRPr sz="2000">
              <a:latin typeface="Microsoft Sans Serif"/>
              <a:cs typeface="Microsoft Sans Serif"/>
            </a:endParaRPr>
          </a:p>
          <a:p>
            <a:pPr marL="12700" marR="22860">
              <a:lnSpc>
                <a:spcPct val="80000"/>
              </a:lnSpc>
              <a:spcBef>
                <a:spcPts val="480"/>
              </a:spcBef>
            </a:pP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electrolito</a:t>
            </a:r>
            <a:r>
              <a:rPr sz="2000" spc="-25" dirty="0">
                <a:latin typeface="Microsoft Sans Serif"/>
                <a:cs typeface="Microsoft Sans Serif"/>
              </a:rPr>
              <a:t> </a:t>
            </a: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introduce</a:t>
            </a:r>
            <a:r>
              <a:rPr sz="2000" spc="-30" dirty="0">
                <a:latin typeface="Microsoft Sans Serif"/>
                <a:cs typeface="Microsoft Sans Serif"/>
              </a:rPr>
              <a:t> </a:t>
            </a:r>
            <a:r>
              <a:rPr sz="2000" dirty="0">
                <a:latin typeface="Microsoft Sans Serif"/>
                <a:cs typeface="Microsoft Sans Serif"/>
              </a:rPr>
              <a:t>entre</a:t>
            </a:r>
            <a:r>
              <a:rPr sz="2000" spc="-15" dirty="0">
                <a:latin typeface="Microsoft Sans Serif"/>
                <a:cs typeface="Microsoft Sans Serif"/>
              </a:rPr>
              <a:t> </a:t>
            </a: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electrodo</a:t>
            </a:r>
            <a:r>
              <a:rPr sz="2000" spc="-20" dirty="0">
                <a:latin typeface="Microsoft Sans Serif"/>
                <a:cs typeface="Microsoft Sans Serif"/>
              </a:rPr>
              <a:t> </a:t>
            </a:r>
            <a:r>
              <a:rPr sz="2000" dirty="0">
                <a:latin typeface="Microsoft Sans Serif"/>
                <a:cs typeface="Microsoft Sans Serif"/>
              </a:rPr>
              <a:t>y</a:t>
            </a:r>
            <a:r>
              <a:rPr sz="2000" spc="-5" dirty="0">
                <a:latin typeface="Microsoft Sans Serif"/>
                <a:cs typeface="Microsoft Sans Serif"/>
              </a:rPr>
              <a:t> </a:t>
            </a:r>
            <a:r>
              <a:rPr sz="2000" dirty="0">
                <a:latin typeface="Microsoft Sans Serif"/>
                <a:cs typeface="Microsoft Sans Serif"/>
              </a:rPr>
              <a:t>la</a:t>
            </a:r>
            <a:r>
              <a:rPr sz="2000" spc="10" dirty="0">
                <a:latin typeface="Microsoft Sans Serif"/>
                <a:cs typeface="Microsoft Sans Serif"/>
              </a:rPr>
              <a:t> </a:t>
            </a:r>
            <a:r>
              <a:rPr sz="2000" dirty="0">
                <a:latin typeface="Microsoft Sans Serif"/>
                <a:cs typeface="Microsoft Sans Serif"/>
              </a:rPr>
              <a:t>pieza,</a:t>
            </a:r>
            <a:r>
              <a:rPr sz="2000" spc="-20" dirty="0">
                <a:latin typeface="Microsoft Sans Serif"/>
                <a:cs typeface="Microsoft Sans Serif"/>
              </a:rPr>
              <a:t> </a:t>
            </a:r>
            <a:r>
              <a:rPr sz="2000" dirty="0">
                <a:latin typeface="Microsoft Sans Serif"/>
                <a:cs typeface="Microsoft Sans Serif"/>
              </a:rPr>
              <a:t>un</a:t>
            </a:r>
            <a:r>
              <a:rPr sz="2000" spc="10" dirty="0">
                <a:latin typeface="Microsoft Sans Serif"/>
                <a:cs typeface="Microsoft Sans Serif"/>
              </a:rPr>
              <a:t> </a:t>
            </a:r>
            <a:r>
              <a:rPr sz="2000" dirty="0">
                <a:latin typeface="Microsoft Sans Serif"/>
                <a:cs typeface="Microsoft Sans Serif"/>
              </a:rPr>
              <a:t>aumento</a:t>
            </a:r>
            <a:r>
              <a:rPr sz="2000" spc="-30" dirty="0">
                <a:latin typeface="Microsoft Sans Serif"/>
                <a:cs typeface="Microsoft Sans Serif"/>
              </a:rPr>
              <a:t> </a:t>
            </a:r>
            <a:r>
              <a:rPr sz="2000" dirty="0">
                <a:latin typeface="Microsoft Sans Serif"/>
                <a:cs typeface="Microsoft Sans Serif"/>
              </a:rPr>
              <a:t>en</a:t>
            </a:r>
            <a:r>
              <a:rPr sz="2000" spc="10" dirty="0">
                <a:latin typeface="Microsoft Sans Serif"/>
                <a:cs typeface="Microsoft Sans Serif"/>
              </a:rPr>
              <a:t> </a:t>
            </a:r>
            <a:r>
              <a:rPr sz="2000" spc="-25" dirty="0">
                <a:latin typeface="Microsoft Sans Serif"/>
                <a:cs typeface="Microsoft Sans Serif"/>
              </a:rPr>
              <a:t>la </a:t>
            </a:r>
            <a:r>
              <a:rPr sz="2000" dirty="0">
                <a:latin typeface="Microsoft Sans Serif"/>
                <a:cs typeface="Microsoft Sans Serif"/>
              </a:rPr>
              <a:t>temperatura</a:t>
            </a:r>
            <a:r>
              <a:rPr sz="2000" spc="-45" dirty="0">
                <a:latin typeface="Microsoft Sans Serif"/>
                <a:cs typeface="Microsoft Sans Serif"/>
              </a:rPr>
              <a:t> </a:t>
            </a:r>
            <a:r>
              <a:rPr sz="2000" dirty="0">
                <a:latin typeface="Microsoft Sans Serif"/>
                <a:cs typeface="Microsoft Sans Serif"/>
              </a:rPr>
              <a:t>del</a:t>
            </a:r>
            <a:r>
              <a:rPr sz="2000" spc="-10" dirty="0">
                <a:latin typeface="Microsoft Sans Serif"/>
                <a:cs typeface="Microsoft Sans Serif"/>
              </a:rPr>
              <a:t> </a:t>
            </a:r>
            <a:r>
              <a:rPr sz="2000" dirty="0">
                <a:latin typeface="Microsoft Sans Serif"/>
                <a:cs typeface="Microsoft Sans Serif"/>
              </a:rPr>
              <a:t>electrolito</a:t>
            </a:r>
            <a:r>
              <a:rPr sz="2000" spc="-20" dirty="0">
                <a:latin typeface="Microsoft Sans Serif"/>
                <a:cs typeface="Microsoft Sans Serif"/>
              </a:rPr>
              <a:t> </a:t>
            </a:r>
            <a:r>
              <a:rPr sz="2000" dirty="0">
                <a:latin typeface="Microsoft Sans Serif"/>
                <a:cs typeface="Microsoft Sans Serif"/>
              </a:rPr>
              <a:t>mejora</a:t>
            </a:r>
            <a:r>
              <a:rPr sz="2000" spc="-20" dirty="0">
                <a:latin typeface="Microsoft Sans Serif"/>
                <a:cs typeface="Microsoft Sans Serif"/>
              </a:rPr>
              <a:t> </a:t>
            </a:r>
            <a:r>
              <a:rPr sz="2000" dirty="0">
                <a:latin typeface="Microsoft Sans Serif"/>
                <a:cs typeface="Microsoft Sans Serif"/>
              </a:rPr>
              <a:t>el acabado</a:t>
            </a:r>
            <a:r>
              <a:rPr sz="2000" spc="-20" dirty="0">
                <a:latin typeface="Microsoft Sans Serif"/>
                <a:cs typeface="Microsoft Sans Serif"/>
              </a:rPr>
              <a:t> </a:t>
            </a:r>
            <a:r>
              <a:rPr sz="2000" dirty="0">
                <a:latin typeface="Microsoft Sans Serif"/>
                <a:cs typeface="Microsoft Sans Serif"/>
              </a:rPr>
              <a:t>superficial,</a:t>
            </a:r>
            <a:r>
              <a:rPr sz="2000" spc="-45" dirty="0">
                <a:latin typeface="Microsoft Sans Serif"/>
                <a:cs typeface="Microsoft Sans Serif"/>
              </a:rPr>
              <a:t> </a:t>
            </a:r>
            <a:r>
              <a:rPr sz="2000" dirty="0">
                <a:latin typeface="Microsoft Sans Serif"/>
                <a:cs typeface="Microsoft Sans Serif"/>
              </a:rPr>
              <a:t>pero</a:t>
            </a:r>
            <a:r>
              <a:rPr sz="2000" spc="-30" dirty="0">
                <a:latin typeface="Microsoft Sans Serif"/>
                <a:cs typeface="Microsoft Sans Serif"/>
              </a:rPr>
              <a:t> </a:t>
            </a:r>
            <a:r>
              <a:rPr sz="2000" dirty="0">
                <a:latin typeface="Microsoft Sans Serif"/>
                <a:cs typeface="Microsoft Sans Serif"/>
              </a:rPr>
              <a:t>también</a:t>
            </a:r>
            <a:r>
              <a:rPr sz="2000" spc="-15" dirty="0">
                <a:latin typeface="Microsoft Sans Serif"/>
                <a:cs typeface="Microsoft Sans Serif"/>
              </a:rPr>
              <a:t> </a:t>
            </a:r>
            <a:r>
              <a:rPr sz="2000" spc="-20" dirty="0">
                <a:latin typeface="Microsoft Sans Serif"/>
                <a:cs typeface="Microsoft Sans Serif"/>
              </a:rPr>
              <a:t>esto </a:t>
            </a:r>
            <a:r>
              <a:rPr sz="2000" dirty="0">
                <a:latin typeface="Microsoft Sans Serif"/>
                <a:cs typeface="Microsoft Sans Serif"/>
              </a:rPr>
              <a:t>provoca</a:t>
            </a:r>
            <a:r>
              <a:rPr sz="2000" spc="-20" dirty="0">
                <a:latin typeface="Microsoft Sans Serif"/>
                <a:cs typeface="Microsoft Sans Serif"/>
              </a:rPr>
              <a:t> </a:t>
            </a:r>
            <a:r>
              <a:rPr sz="2000" dirty="0">
                <a:latin typeface="Microsoft Sans Serif"/>
                <a:cs typeface="Microsoft Sans Serif"/>
              </a:rPr>
              <a:t>un</a:t>
            </a:r>
            <a:r>
              <a:rPr sz="2000" spc="-10" dirty="0">
                <a:latin typeface="Microsoft Sans Serif"/>
                <a:cs typeface="Microsoft Sans Serif"/>
              </a:rPr>
              <a:t> </a:t>
            </a:r>
            <a:r>
              <a:rPr sz="2000" dirty="0">
                <a:latin typeface="Microsoft Sans Serif"/>
                <a:cs typeface="Microsoft Sans Serif"/>
              </a:rPr>
              <a:t>aumento</a:t>
            </a:r>
            <a:r>
              <a:rPr sz="2000" spc="-20" dirty="0">
                <a:latin typeface="Microsoft Sans Serif"/>
                <a:cs typeface="Microsoft Sans Serif"/>
              </a:rPr>
              <a:t> </a:t>
            </a:r>
            <a:r>
              <a:rPr sz="2000" dirty="0">
                <a:latin typeface="Microsoft Sans Serif"/>
                <a:cs typeface="Microsoft Sans Serif"/>
              </a:rPr>
              <a:t>de</a:t>
            </a:r>
            <a:r>
              <a:rPr sz="2000" spc="-10" dirty="0">
                <a:latin typeface="Microsoft Sans Serif"/>
                <a:cs typeface="Microsoft Sans Serif"/>
              </a:rPr>
              <a:t> </a:t>
            </a:r>
            <a:r>
              <a:rPr sz="2000" dirty="0">
                <a:latin typeface="Microsoft Sans Serif"/>
                <a:cs typeface="Microsoft Sans Serif"/>
              </a:rPr>
              <a:t>material</a:t>
            </a:r>
            <a:r>
              <a:rPr sz="2000" spc="-25" dirty="0">
                <a:latin typeface="Microsoft Sans Serif"/>
                <a:cs typeface="Microsoft Sans Serif"/>
              </a:rPr>
              <a:t> </a:t>
            </a:r>
            <a:r>
              <a:rPr sz="2000" dirty="0">
                <a:latin typeface="Microsoft Sans Serif"/>
                <a:cs typeface="Microsoft Sans Serif"/>
              </a:rPr>
              <a:t>removido</a:t>
            </a:r>
            <a:r>
              <a:rPr sz="2000" spc="-5" dirty="0">
                <a:latin typeface="Microsoft Sans Serif"/>
                <a:cs typeface="Microsoft Sans Serif"/>
              </a:rPr>
              <a:t> </a:t>
            </a:r>
            <a:r>
              <a:rPr sz="2000" dirty="0">
                <a:latin typeface="Microsoft Sans Serif"/>
                <a:cs typeface="Microsoft Sans Serif"/>
              </a:rPr>
              <a:t>y</a:t>
            </a:r>
            <a:r>
              <a:rPr sz="2000" spc="-10" dirty="0">
                <a:latin typeface="Microsoft Sans Serif"/>
                <a:cs typeface="Microsoft Sans Serif"/>
              </a:rPr>
              <a:t> </a:t>
            </a:r>
            <a:r>
              <a:rPr sz="2000" dirty="0">
                <a:latin typeface="Microsoft Sans Serif"/>
                <a:cs typeface="Microsoft Sans Serif"/>
              </a:rPr>
              <a:t>por</a:t>
            </a:r>
            <a:r>
              <a:rPr sz="2000" spc="-20" dirty="0">
                <a:latin typeface="Microsoft Sans Serif"/>
                <a:cs typeface="Microsoft Sans Serif"/>
              </a:rPr>
              <a:t> </a:t>
            </a:r>
            <a:r>
              <a:rPr sz="2000" dirty="0">
                <a:latin typeface="Microsoft Sans Serif"/>
                <a:cs typeface="Microsoft Sans Serif"/>
              </a:rPr>
              <a:t>lo</a:t>
            </a:r>
            <a:r>
              <a:rPr sz="2000" spc="5" dirty="0">
                <a:latin typeface="Microsoft Sans Serif"/>
                <a:cs typeface="Microsoft Sans Serif"/>
              </a:rPr>
              <a:t> </a:t>
            </a:r>
            <a:r>
              <a:rPr sz="2000" dirty="0">
                <a:latin typeface="Microsoft Sans Serif"/>
                <a:cs typeface="Microsoft Sans Serif"/>
              </a:rPr>
              <a:t>tanto</a:t>
            </a:r>
            <a:r>
              <a:rPr sz="2000" spc="-10" dirty="0">
                <a:latin typeface="Microsoft Sans Serif"/>
                <a:cs typeface="Microsoft Sans Serif"/>
              </a:rPr>
              <a:t> </a:t>
            </a:r>
            <a:r>
              <a:rPr sz="2000" dirty="0">
                <a:latin typeface="Microsoft Sans Serif"/>
                <a:cs typeface="Microsoft Sans Serif"/>
              </a:rPr>
              <a:t>aumenta</a:t>
            </a:r>
            <a:r>
              <a:rPr sz="2000" spc="-25" dirty="0">
                <a:latin typeface="Microsoft Sans Serif"/>
                <a:cs typeface="Microsoft Sans Serif"/>
              </a:rPr>
              <a:t> </a:t>
            </a:r>
            <a:r>
              <a:rPr sz="2000" dirty="0">
                <a:latin typeface="Microsoft Sans Serif"/>
                <a:cs typeface="Microsoft Sans Serif"/>
              </a:rPr>
              <a:t>la</a:t>
            </a:r>
            <a:r>
              <a:rPr sz="2000" spc="5" dirty="0">
                <a:latin typeface="Microsoft Sans Serif"/>
                <a:cs typeface="Microsoft Sans Serif"/>
              </a:rPr>
              <a:t> </a:t>
            </a:r>
            <a:r>
              <a:rPr sz="2000" spc="-10" dirty="0">
                <a:latin typeface="Microsoft Sans Serif"/>
                <a:cs typeface="Microsoft Sans Serif"/>
              </a:rPr>
              <a:t>distancia </a:t>
            </a:r>
            <a:r>
              <a:rPr sz="2000" dirty="0">
                <a:latin typeface="Microsoft Sans Serif"/>
                <a:cs typeface="Microsoft Sans Serif"/>
              </a:rPr>
              <a:t>entre</a:t>
            </a:r>
            <a:r>
              <a:rPr sz="2000" spc="-15" dirty="0">
                <a:latin typeface="Microsoft Sans Serif"/>
                <a:cs typeface="Microsoft Sans Serif"/>
              </a:rPr>
              <a:t> </a:t>
            </a: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cátodo</a:t>
            </a:r>
            <a:r>
              <a:rPr sz="2000" spc="-15" dirty="0">
                <a:latin typeface="Microsoft Sans Serif"/>
                <a:cs typeface="Microsoft Sans Serif"/>
              </a:rPr>
              <a:t> </a:t>
            </a:r>
            <a:r>
              <a:rPr sz="2000" dirty="0">
                <a:latin typeface="Microsoft Sans Serif"/>
                <a:cs typeface="Microsoft Sans Serif"/>
              </a:rPr>
              <a:t>y</a:t>
            </a:r>
            <a:r>
              <a:rPr sz="2000" spc="5" dirty="0">
                <a:latin typeface="Microsoft Sans Serif"/>
                <a:cs typeface="Microsoft Sans Serif"/>
              </a:rPr>
              <a:t> </a:t>
            </a:r>
            <a:r>
              <a:rPr sz="2000" dirty="0">
                <a:latin typeface="Microsoft Sans Serif"/>
                <a:cs typeface="Microsoft Sans Serif"/>
              </a:rPr>
              <a:t>la</a:t>
            </a:r>
            <a:r>
              <a:rPr sz="2000" spc="20" dirty="0">
                <a:latin typeface="Microsoft Sans Serif"/>
                <a:cs typeface="Microsoft Sans Serif"/>
              </a:rPr>
              <a:t> </a:t>
            </a:r>
            <a:r>
              <a:rPr sz="2000" dirty="0">
                <a:latin typeface="Microsoft Sans Serif"/>
                <a:cs typeface="Microsoft Sans Serif"/>
              </a:rPr>
              <a:t>pieza;</a:t>
            </a:r>
            <a:r>
              <a:rPr sz="2000" spc="-5" dirty="0">
                <a:latin typeface="Microsoft Sans Serif"/>
                <a:cs typeface="Microsoft Sans Serif"/>
              </a:rPr>
              <a:t> </a:t>
            </a:r>
            <a:r>
              <a:rPr sz="2000" dirty="0">
                <a:latin typeface="Microsoft Sans Serif"/>
                <a:cs typeface="Microsoft Sans Serif"/>
              </a:rPr>
              <a:t>eso</a:t>
            </a:r>
            <a:r>
              <a:rPr sz="2000" spc="-10" dirty="0">
                <a:latin typeface="Microsoft Sans Serif"/>
                <a:cs typeface="Microsoft Sans Serif"/>
              </a:rPr>
              <a:t> </a:t>
            </a:r>
            <a:r>
              <a:rPr sz="2000" dirty="0">
                <a:latin typeface="Microsoft Sans Serif"/>
                <a:cs typeface="Microsoft Sans Serif"/>
              </a:rPr>
              <a:t>cambia la</a:t>
            </a:r>
            <a:r>
              <a:rPr sz="2000" spc="10" dirty="0">
                <a:latin typeface="Microsoft Sans Serif"/>
                <a:cs typeface="Microsoft Sans Serif"/>
              </a:rPr>
              <a:t> </a:t>
            </a:r>
            <a:r>
              <a:rPr sz="2000" dirty="0">
                <a:latin typeface="Microsoft Sans Serif"/>
                <a:cs typeface="Microsoft Sans Serif"/>
              </a:rPr>
              <a:t>resistencia</a:t>
            </a:r>
            <a:r>
              <a:rPr sz="2000" spc="-25" dirty="0">
                <a:latin typeface="Microsoft Sans Serif"/>
                <a:cs typeface="Microsoft Sans Serif"/>
              </a:rPr>
              <a:t> </a:t>
            </a:r>
            <a:r>
              <a:rPr sz="2000" dirty="0">
                <a:latin typeface="Microsoft Sans Serif"/>
                <a:cs typeface="Microsoft Sans Serif"/>
              </a:rPr>
              <a:t>así</a:t>
            </a:r>
            <a:r>
              <a:rPr sz="2000" spc="-5" dirty="0">
                <a:latin typeface="Microsoft Sans Serif"/>
                <a:cs typeface="Microsoft Sans Serif"/>
              </a:rPr>
              <a:t> </a:t>
            </a:r>
            <a:r>
              <a:rPr sz="2000" dirty="0">
                <a:latin typeface="Microsoft Sans Serif"/>
                <a:cs typeface="Microsoft Sans Serif"/>
              </a:rPr>
              <a:t>hay</a:t>
            </a:r>
            <a:r>
              <a:rPr sz="2000" spc="10" dirty="0">
                <a:latin typeface="Microsoft Sans Serif"/>
                <a:cs typeface="Microsoft Sans Serif"/>
              </a:rPr>
              <a:t> </a:t>
            </a:r>
            <a:r>
              <a:rPr sz="2000" dirty="0">
                <a:latin typeface="Microsoft Sans Serif"/>
                <a:cs typeface="Microsoft Sans Serif"/>
              </a:rPr>
              <a:t>menos</a:t>
            </a:r>
            <a:r>
              <a:rPr sz="2000" spc="-10" dirty="0">
                <a:latin typeface="Microsoft Sans Serif"/>
                <a:cs typeface="Microsoft Sans Serif"/>
              </a:rPr>
              <a:t> </a:t>
            </a:r>
            <a:r>
              <a:rPr sz="2000" dirty="0">
                <a:latin typeface="Microsoft Sans Serif"/>
                <a:cs typeface="Microsoft Sans Serif"/>
              </a:rPr>
              <a:t>flujo</a:t>
            </a:r>
            <a:r>
              <a:rPr sz="2000" spc="15" dirty="0">
                <a:latin typeface="Microsoft Sans Serif"/>
                <a:cs typeface="Microsoft Sans Serif"/>
              </a:rPr>
              <a:t> </a:t>
            </a:r>
            <a:r>
              <a:rPr sz="2000" spc="-25" dirty="0">
                <a:latin typeface="Microsoft Sans Serif"/>
                <a:cs typeface="Microsoft Sans Serif"/>
              </a:rPr>
              <a:t>de </a:t>
            </a:r>
            <a:r>
              <a:rPr sz="2000" dirty="0">
                <a:latin typeface="Microsoft Sans Serif"/>
                <a:cs typeface="Microsoft Sans Serif"/>
              </a:rPr>
              <a:t>corriente</a:t>
            </a:r>
            <a:r>
              <a:rPr sz="2000" spc="-45" dirty="0">
                <a:latin typeface="Microsoft Sans Serif"/>
                <a:cs typeface="Microsoft Sans Serif"/>
              </a:rPr>
              <a:t> </a:t>
            </a:r>
            <a:r>
              <a:rPr sz="2000" dirty="0">
                <a:latin typeface="Microsoft Sans Serif"/>
                <a:cs typeface="Microsoft Sans Serif"/>
              </a:rPr>
              <a:t>y</a:t>
            </a:r>
            <a:r>
              <a:rPr sz="2000" spc="-15" dirty="0">
                <a:latin typeface="Microsoft Sans Serif"/>
                <a:cs typeface="Microsoft Sans Serif"/>
              </a:rPr>
              <a:t> </a:t>
            </a:r>
            <a:r>
              <a:rPr sz="2000" dirty="0">
                <a:latin typeface="Microsoft Sans Serif"/>
                <a:cs typeface="Microsoft Sans Serif"/>
              </a:rPr>
              <a:t>disminuye</a:t>
            </a:r>
            <a:r>
              <a:rPr sz="2000" spc="-15" dirty="0">
                <a:latin typeface="Microsoft Sans Serif"/>
                <a:cs typeface="Microsoft Sans Serif"/>
              </a:rPr>
              <a:t> </a:t>
            </a:r>
            <a:r>
              <a:rPr sz="2000" dirty="0">
                <a:latin typeface="Microsoft Sans Serif"/>
                <a:cs typeface="Microsoft Sans Serif"/>
              </a:rPr>
              <a:t>la cantidad</a:t>
            </a:r>
            <a:r>
              <a:rPr sz="2000" spc="-20" dirty="0">
                <a:latin typeface="Microsoft Sans Serif"/>
                <a:cs typeface="Microsoft Sans Serif"/>
              </a:rPr>
              <a:t> </a:t>
            </a:r>
            <a:r>
              <a:rPr sz="2000" dirty="0">
                <a:latin typeface="Microsoft Sans Serif"/>
                <a:cs typeface="Microsoft Sans Serif"/>
              </a:rPr>
              <a:t>de</a:t>
            </a:r>
            <a:r>
              <a:rPr sz="2000" spc="-15" dirty="0">
                <a:latin typeface="Microsoft Sans Serif"/>
                <a:cs typeface="Microsoft Sans Serif"/>
              </a:rPr>
              <a:t> </a:t>
            </a:r>
            <a:r>
              <a:rPr sz="2000" dirty="0">
                <a:latin typeface="Microsoft Sans Serif"/>
                <a:cs typeface="Microsoft Sans Serif"/>
              </a:rPr>
              <a:t>material</a:t>
            </a:r>
            <a:r>
              <a:rPr sz="2000" spc="-20" dirty="0">
                <a:latin typeface="Microsoft Sans Serif"/>
                <a:cs typeface="Microsoft Sans Serif"/>
              </a:rPr>
              <a:t> </a:t>
            </a:r>
            <a:r>
              <a:rPr sz="2000" spc="-10" dirty="0">
                <a:latin typeface="Microsoft Sans Serif"/>
                <a:cs typeface="Microsoft Sans Serif"/>
              </a:rPr>
              <a:t>removido.</a:t>
            </a:r>
            <a:endParaRPr sz="2000">
              <a:latin typeface="Microsoft Sans Serif"/>
              <a:cs typeface="Microsoft Sans Serif"/>
            </a:endParaRPr>
          </a:p>
          <a:p>
            <a:pPr marL="12700">
              <a:lnSpc>
                <a:spcPct val="100000"/>
              </a:lnSpc>
            </a:pPr>
            <a:r>
              <a:rPr sz="2000" spc="-10" dirty="0">
                <a:latin typeface="Microsoft Sans Serif"/>
                <a:cs typeface="Microsoft Sans Serif"/>
              </a:rPr>
              <a:t>Ventajas:</a:t>
            </a:r>
            <a:endParaRPr sz="2000">
              <a:latin typeface="Microsoft Sans Serif"/>
              <a:cs typeface="Microsoft Sans Serif"/>
            </a:endParaRPr>
          </a:p>
          <a:p>
            <a:pPr marL="100330" indent="-97155">
              <a:lnSpc>
                <a:spcPct val="100000"/>
              </a:lnSpc>
              <a:buSzPct val="95000"/>
              <a:buChar char="•"/>
              <a:tabLst>
                <a:tab pos="100330" algn="l"/>
              </a:tabLst>
            </a:pP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pueden</a:t>
            </a:r>
            <a:r>
              <a:rPr sz="2000" spc="-10" dirty="0">
                <a:latin typeface="Microsoft Sans Serif"/>
                <a:cs typeface="Microsoft Sans Serif"/>
              </a:rPr>
              <a:t> </a:t>
            </a:r>
            <a:r>
              <a:rPr sz="2000" dirty="0">
                <a:latin typeface="Microsoft Sans Serif"/>
                <a:cs typeface="Microsoft Sans Serif"/>
              </a:rPr>
              <a:t>cortar</a:t>
            </a:r>
            <a:r>
              <a:rPr sz="2000" spc="-15" dirty="0">
                <a:latin typeface="Microsoft Sans Serif"/>
                <a:cs typeface="Microsoft Sans Serif"/>
              </a:rPr>
              <a:t> </a:t>
            </a:r>
            <a:r>
              <a:rPr sz="2000" dirty="0">
                <a:latin typeface="Microsoft Sans Serif"/>
                <a:cs typeface="Microsoft Sans Serif"/>
              </a:rPr>
              <a:t>materiales</a:t>
            </a:r>
            <a:r>
              <a:rPr sz="2000" spc="-5" dirty="0">
                <a:latin typeface="Microsoft Sans Serif"/>
                <a:cs typeface="Microsoft Sans Serif"/>
              </a:rPr>
              <a:t> </a:t>
            </a:r>
            <a:r>
              <a:rPr sz="2000" spc="-10" dirty="0">
                <a:latin typeface="Microsoft Sans Serif"/>
                <a:cs typeface="Microsoft Sans Serif"/>
              </a:rPr>
              <a:t>duros.</a:t>
            </a:r>
            <a:endParaRPr sz="2000">
              <a:latin typeface="Microsoft Sans Serif"/>
              <a:cs typeface="Microsoft Sans Serif"/>
            </a:endParaRPr>
          </a:p>
          <a:p>
            <a:pPr marL="100330" indent="-97155">
              <a:lnSpc>
                <a:spcPct val="100000"/>
              </a:lnSpc>
              <a:buSzPct val="95000"/>
              <a:buChar char="•"/>
              <a:tabLst>
                <a:tab pos="100330" algn="l"/>
              </a:tabLst>
            </a:pPr>
            <a:r>
              <a:rPr sz="2000" dirty="0">
                <a:latin typeface="Microsoft Sans Serif"/>
                <a:cs typeface="Microsoft Sans Serif"/>
              </a:rPr>
              <a:t>La herramienta</a:t>
            </a:r>
            <a:r>
              <a:rPr sz="2000" spc="-30" dirty="0">
                <a:latin typeface="Microsoft Sans Serif"/>
                <a:cs typeface="Microsoft Sans Serif"/>
              </a:rPr>
              <a:t> </a:t>
            </a:r>
            <a:r>
              <a:rPr sz="2000" dirty="0">
                <a:latin typeface="Microsoft Sans Serif"/>
                <a:cs typeface="Microsoft Sans Serif"/>
              </a:rPr>
              <a:t>es</a:t>
            </a:r>
            <a:r>
              <a:rPr sz="2000" spc="5" dirty="0">
                <a:latin typeface="Microsoft Sans Serif"/>
                <a:cs typeface="Microsoft Sans Serif"/>
              </a:rPr>
              <a:t> </a:t>
            </a:r>
            <a:r>
              <a:rPr sz="2000" dirty="0">
                <a:latin typeface="Microsoft Sans Serif"/>
                <a:cs typeface="Microsoft Sans Serif"/>
              </a:rPr>
              <a:t>de material</a:t>
            </a:r>
            <a:r>
              <a:rPr sz="2000" spc="-10" dirty="0">
                <a:latin typeface="Microsoft Sans Serif"/>
                <a:cs typeface="Microsoft Sans Serif"/>
              </a:rPr>
              <a:t> </a:t>
            </a:r>
            <a:r>
              <a:rPr sz="2000" dirty="0">
                <a:latin typeface="Microsoft Sans Serif"/>
                <a:cs typeface="Microsoft Sans Serif"/>
              </a:rPr>
              <a:t>más blandos</a:t>
            </a:r>
            <a:r>
              <a:rPr sz="2000" spc="-5" dirty="0">
                <a:latin typeface="Microsoft Sans Serif"/>
                <a:cs typeface="Microsoft Sans Serif"/>
              </a:rPr>
              <a:t> </a:t>
            </a:r>
            <a:r>
              <a:rPr sz="2000" dirty="0">
                <a:latin typeface="Microsoft Sans Serif"/>
                <a:cs typeface="Microsoft Sans Serif"/>
              </a:rPr>
              <a:t>que la</a:t>
            </a:r>
            <a:r>
              <a:rPr sz="2000" spc="15" dirty="0">
                <a:latin typeface="Microsoft Sans Serif"/>
                <a:cs typeface="Microsoft Sans Serif"/>
              </a:rPr>
              <a:t> </a:t>
            </a:r>
            <a:r>
              <a:rPr sz="2000" dirty="0">
                <a:latin typeface="Microsoft Sans Serif"/>
                <a:cs typeface="Microsoft Sans Serif"/>
              </a:rPr>
              <a:t>pieza,</a:t>
            </a:r>
            <a:r>
              <a:rPr sz="2000" spc="-5" dirty="0">
                <a:latin typeface="Microsoft Sans Serif"/>
                <a:cs typeface="Microsoft Sans Serif"/>
              </a:rPr>
              <a:t> </a:t>
            </a:r>
            <a:r>
              <a:rPr sz="2000" dirty="0">
                <a:latin typeface="Microsoft Sans Serif"/>
                <a:cs typeface="Microsoft Sans Serif"/>
              </a:rPr>
              <a:t>y</a:t>
            </a:r>
            <a:r>
              <a:rPr sz="2000" spc="5" dirty="0">
                <a:latin typeface="Microsoft Sans Serif"/>
                <a:cs typeface="Microsoft Sans Serif"/>
              </a:rPr>
              <a:t> </a:t>
            </a:r>
            <a:r>
              <a:rPr sz="2000" dirty="0">
                <a:latin typeface="Microsoft Sans Serif"/>
                <a:cs typeface="Microsoft Sans Serif"/>
              </a:rPr>
              <a:t>no</a:t>
            </a:r>
            <a:r>
              <a:rPr sz="2000" spc="-5" dirty="0">
                <a:latin typeface="Microsoft Sans Serif"/>
                <a:cs typeface="Microsoft Sans Serif"/>
              </a:rPr>
              <a:t> </a:t>
            </a:r>
            <a:r>
              <a:rPr sz="2000" dirty="0">
                <a:latin typeface="Microsoft Sans Serif"/>
                <a:cs typeface="Microsoft Sans Serif"/>
              </a:rPr>
              <a:t>la</a:t>
            </a:r>
            <a:r>
              <a:rPr sz="2000" spc="10" dirty="0">
                <a:latin typeface="Microsoft Sans Serif"/>
                <a:cs typeface="Microsoft Sans Serif"/>
              </a:rPr>
              <a:t> </a:t>
            </a:r>
            <a:r>
              <a:rPr sz="2000" spc="-10" dirty="0">
                <a:latin typeface="Microsoft Sans Serif"/>
                <a:cs typeface="Microsoft Sans Serif"/>
              </a:rPr>
              <a:t>toca.</a:t>
            </a:r>
            <a:endParaRPr sz="2000">
              <a:latin typeface="Microsoft Sans Serif"/>
              <a:cs typeface="Microsoft Sans Serif"/>
            </a:endParaRPr>
          </a:p>
          <a:p>
            <a:pPr marL="100330" indent="-97155">
              <a:lnSpc>
                <a:spcPct val="100000"/>
              </a:lnSpc>
              <a:spcBef>
                <a:spcPts val="5"/>
              </a:spcBef>
              <a:buSzPct val="95000"/>
              <a:buChar char="•"/>
              <a:tabLst>
                <a:tab pos="100330" algn="l"/>
              </a:tabLst>
            </a:pPr>
            <a:r>
              <a:rPr sz="2000" dirty="0">
                <a:latin typeface="Microsoft Sans Serif"/>
                <a:cs typeface="Microsoft Sans Serif"/>
              </a:rPr>
              <a:t>No</a:t>
            </a:r>
            <a:r>
              <a:rPr sz="2000" spc="-5" dirty="0">
                <a:latin typeface="Microsoft Sans Serif"/>
                <a:cs typeface="Microsoft Sans Serif"/>
              </a:rPr>
              <a:t> </a:t>
            </a:r>
            <a:r>
              <a:rPr sz="2000" dirty="0">
                <a:latin typeface="Microsoft Sans Serif"/>
                <a:cs typeface="Microsoft Sans Serif"/>
              </a:rPr>
              <a:t>hay</a:t>
            </a:r>
            <a:r>
              <a:rPr sz="2000" spc="5" dirty="0">
                <a:latin typeface="Microsoft Sans Serif"/>
                <a:cs typeface="Microsoft Sans Serif"/>
              </a:rPr>
              <a:t> </a:t>
            </a:r>
            <a:r>
              <a:rPr sz="2000" dirty="0">
                <a:latin typeface="Microsoft Sans Serif"/>
                <a:cs typeface="Microsoft Sans Serif"/>
              </a:rPr>
              <a:t>calentamiento</a:t>
            </a:r>
            <a:r>
              <a:rPr sz="2000" spc="-30" dirty="0">
                <a:latin typeface="Microsoft Sans Serif"/>
                <a:cs typeface="Microsoft Sans Serif"/>
              </a:rPr>
              <a:t> </a:t>
            </a:r>
            <a:r>
              <a:rPr sz="2000" dirty="0">
                <a:latin typeface="Microsoft Sans Serif"/>
                <a:cs typeface="Microsoft Sans Serif"/>
              </a:rPr>
              <a:t>apreciable,</a:t>
            </a:r>
            <a:r>
              <a:rPr sz="2000" spc="-15" dirty="0">
                <a:latin typeface="Microsoft Sans Serif"/>
                <a:cs typeface="Microsoft Sans Serif"/>
              </a:rPr>
              <a:t> </a:t>
            </a:r>
            <a:r>
              <a:rPr sz="2000" dirty="0">
                <a:latin typeface="Microsoft Sans Serif"/>
                <a:cs typeface="Microsoft Sans Serif"/>
              </a:rPr>
              <a:t>por</a:t>
            </a:r>
            <a:r>
              <a:rPr sz="2000" spc="-10" dirty="0">
                <a:latin typeface="Microsoft Sans Serif"/>
                <a:cs typeface="Microsoft Sans Serif"/>
              </a:rPr>
              <a:t> </a:t>
            </a:r>
            <a:r>
              <a:rPr sz="2000" dirty="0">
                <a:latin typeface="Microsoft Sans Serif"/>
                <a:cs typeface="Microsoft Sans Serif"/>
              </a:rPr>
              <a:t>lo</a:t>
            </a:r>
            <a:r>
              <a:rPr sz="2000" spc="10" dirty="0">
                <a:latin typeface="Microsoft Sans Serif"/>
                <a:cs typeface="Microsoft Sans Serif"/>
              </a:rPr>
              <a:t> </a:t>
            </a:r>
            <a:r>
              <a:rPr sz="2000" dirty="0">
                <a:latin typeface="Microsoft Sans Serif"/>
                <a:cs typeface="Microsoft Sans Serif"/>
              </a:rPr>
              <a:t>cual no</a:t>
            </a:r>
            <a:r>
              <a:rPr sz="2000" spc="15" dirty="0">
                <a:latin typeface="Microsoft Sans Serif"/>
                <a:cs typeface="Microsoft Sans Serif"/>
              </a:rPr>
              <a:t> </a:t>
            </a:r>
            <a:r>
              <a:rPr sz="2000" dirty="0">
                <a:latin typeface="Microsoft Sans Serif"/>
                <a:cs typeface="Microsoft Sans Serif"/>
              </a:rPr>
              <a:t>hay</a:t>
            </a:r>
            <a:r>
              <a:rPr sz="2000" spc="-15" dirty="0">
                <a:latin typeface="Microsoft Sans Serif"/>
                <a:cs typeface="Microsoft Sans Serif"/>
              </a:rPr>
              <a:t> </a:t>
            </a:r>
            <a:r>
              <a:rPr sz="2000" dirty="0">
                <a:latin typeface="Microsoft Sans Serif"/>
                <a:cs typeface="Microsoft Sans Serif"/>
              </a:rPr>
              <a:t>cambios</a:t>
            </a:r>
            <a:r>
              <a:rPr sz="2000" spc="-10" dirty="0">
                <a:latin typeface="Microsoft Sans Serif"/>
                <a:cs typeface="Microsoft Sans Serif"/>
              </a:rPr>
              <a:t> metalúrgicos.</a:t>
            </a:r>
            <a:endParaRPr sz="2000">
              <a:latin typeface="Microsoft Sans Serif"/>
              <a:cs typeface="Microsoft Sans Serif"/>
            </a:endParaRPr>
          </a:p>
          <a:p>
            <a:pPr marL="100330" indent="-97155">
              <a:lnSpc>
                <a:spcPct val="100000"/>
              </a:lnSpc>
              <a:buSzPct val="95000"/>
              <a:buChar char="•"/>
              <a:tabLst>
                <a:tab pos="100330" algn="l"/>
              </a:tabLst>
            </a:pPr>
            <a:r>
              <a:rPr sz="2000" dirty="0">
                <a:latin typeface="Microsoft Sans Serif"/>
                <a:cs typeface="Microsoft Sans Serif"/>
              </a:rPr>
              <a:t>No</a:t>
            </a:r>
            <a:r>
              <a:rPr sz="2000" spc="10" dirty="0">
                <a:latin typeface="Microsoft Sans Serif"/>
                <a:cs typeface="Microsoft Sans Serif"/>
              </a:rPr>
              <a:t> </a:t>
            </a:r>
            <a:r>
              <a:rPr sz="2000" dirty="0">
                <a:latin typeface="Microsoft Sans Serif"/>
                <a:cs typeface="Microsoft Sans Serif"/>
              </a:rPr>
              <a:t>hay</a:t>
            </a:r>
            <a:r>
              <a:rPr sz="2000" spc="20" dirty="0">
                <a:latin typeface="Microsoft Sans Serif"/>
                <a:cs typeface="Microsoft Sans Serif"/>
              </a:rPr>
              <a:t> </a:t>
            </a:r>
            <a:r>
              <a:rPr sz="2000" dirty="0">
                <a:latin typeface="Microsoft Sans Serif"/>
                <a:cs typeface="Microsoft Sans Serif"/>
              </a:rPr>
              <a:t>fuerzas</a:t>
            </a:r>
            <a:r>
              <a:rPr sz="2000" spc="-10" dirty="0">
                <a:latin typeface="Microsoft Sans Serif"/>
                <a:cs typeface="Microsoft Sans Serif"/>
              </a:rPr>
              <a:t> </a:t>
            </a:r>
            <a:r>
              <a:rPr sz="2000" dirty="0">
                <a:latin typeface="Microsoft Sans Serif"/>
                <a:cs typeface="Microsoft Sans Serif"/>
              </a:rPr>
              <a:t>de</a:t>
            </a:r>
            <a:r>
              <a:rPr sz="2000" spc="15" dirty="0">
                <a:latin typeface="Microsoft Sans Serif"/>
                <a:cs typeface="Microsoft Sans Serif"/>
              </a:rPr>
              <a:t> </a:t>
            </a:r>
            <a:r>
              <a:rPr sz="2000" dirty="0">
                <a:latin typeface="Microsoft Sans Serif"/>
                <a:cs typeface="Microsoft Sans Serif"/>
              </a:rPr>
              <a:t>corte implicadas,</a:t>
            </a:r>
            <a:r>
              <a:rPr sz="2000" spc="-10" dirty="0">
                <a:latin typeface="Microsoft Sans Serif"/>
                <a:cs typeface="Microsoft Sans Serif"/>
              </a:rPr>
              <a:t> </a:t>
            </a:r>
            <a:r>
              <a:rPr sz="2000" dirty="0">
                <a:latin typeface="Microsoft Sans Serif"/>
                <a:cs typeface="Microsoft Sans Serif"/>
              </a:rPr>
              <a:t>hay</a:t>
            </a:r>
            <a:r>
              <a:rPr sz="2000" spc="10" dirty="0">
                <a:latin typeface="Microsoft Sans Serif"/>
                <a:cs typeface="Microsoft Sans Serif"/>
              </a:rPr>
              <a:t> </a:t>
            </a:r>
            <a:r>
              <a:rPr sz="2000" dirty="0">
                <a:latin typeface="Microsoft Sans Serif"/>
                <a:cs typeface="Microsoft Sans Serif"/>
              </a:rPr>
              <a:t>energía de</a:t>
            </a:r>
            <a:r>
              <a:rPr sz="2000" spc="15" dirty="0">
                <a:latin typeface="Microsoft Sans Serif"/>
                <a:cs typeface="Microsoft Sans Serif"/>
              </a:rPr>
              <a:t> </a:t>
            </a:r>
            <a:r>
              <a:rPr sz="2000" spc="-10" dirty="0">
                <a:latin typeface="Microsoft Sans Serif"/>
                <a:cs typeface="Microsoft Sans Serif"/>
              </a:rPr>
              <a:t>corte.</a:t>
            </a:r>
            <a:endParaRPr sz="2000">
              <a:latin typeface="Microsoft Sans Serif"/>
              <a:cs typeface="Microsoft Sans Serif"/>
            </a:endParaRPr>
          </a:p>
          <a:p>
            <a:pPr marL="100330" indent="-97155">
              <a:lnSpc>
                <a:spcPct val="100000"/>
              </a:lnSpc>
              <a:buSzPct val="95000"/>
              <a:buChar char="•"/>
              <a:tabLst>
                <a:tab pos="100330" algn="l"/>
                <a:tab pos="468630" algn="l"/>
              </a:tabLst>
            </a:pPr>
            <a:r>
              <a:rPr sz="2000" spc="-25" dirty="0">
                <a:latin typeface="Microsoft Sans Serif"/>
                <a:cs typeface="Microsoft Sans Serif"/>
              </a:rPr>
              <a:t>El</a:t>
            </a:r>
            <a:r>
              <a:rPr sz="2000" dirty="0">
                <a:latin typeface="Microsoft Sans Serif"/>
                <a:cs typeface="Microsoft Sans Serif"/>
              </a:rPr>
              <a:t>	acabado</a:t>
            </a:r>
            <a:r>
              <a:rPr sz="2000" spc="-30" dirty="0">
                <a:latin typeface="Microsoft Sans Serif"/>
                <a:cs typeface="Microsoft Sans Serif"/>
              </a:rPr>
              <a:t> </a:t>
            </a:r>
            <a:r>
              <a:rPr sz="2000" dirty="0">
                <a:latin typeface="Microsoft Sans Serif"/>
                <a:cs typeface="Microsoft Sans Serif"/>
              </a:rPr>
              <a:t>superficial</a:t>
            </a:r>
            <a:r>
              <a:rPr sz="2000" spc="-20" dirty="0">
                <a:latin typeface="Microsoft Sans Serif"/>
                <a:cs typeface="Microsoft Sans Serif"/>
              </a:rPr>
              <a:t> </a:t>
            </a: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puede</a:t>
            </a:r>
            <a:r>
              <a:rPr sz="2000" spc="-20" dirty="0">
                <a:latin typeface="Microsoft Sans Serif"/>
                <a:cs typeface="Microsoft Sans Serif"/>
              </a:rPr>
              <a:t> </a:t>
            </a:r>
            <a:r>
              <a:rPr sz="2000" dirty="0">
                <a:latin typeface="Microsoft Sans Serif"/>
                <a:cs typeface="Microsoft Sans Serif"/>
              </a:rPr>
              <a:t>mantener</a:t>
            </a:r>
            <a:r>
              <a:rPr sz="2000" spc="-25" dirty="0">
                <a:latin typeface="Microsoft Sans Serif"/>
                <a:cs typeface="Microsoft Sans Serif"/>
              </a:rPr>
              <a:t> </a:t>
            </a:r>
            <a:r>
              <a:rPr sz="2000" dirty="0">
                <a:latin typeface="Microsoft Sans Serif"/>
                <a:cs typeface="Microsoft Sans Serif"/>
              </a:rPr>
              <a:t>entre</a:t>
            </a:r>
            <a:r>
              <a:rPr sz="2000" spc="-15" dirty="0">
                <a:latin typeface="Microsoft Sans Serif"/>
                <a:cs typeface="Microsoft Sans Serif"/>
              </a:rPr>
              <a:t> </a:t>
            </a:r>
            <a:r>
              <a:rPr sz="2000" dirty="0">
                <a:latin typeface="Microsoft Sans Serif"/>
                <a:cs typeface="Microsoft Sans Serif"/>
              </a:rPr>
              <a:t>0,1</a:t>
            </a:r>
            <a:r>
              <a:rPr sz="2000" spc="-10" dirty="0">
                <a:latin typeface="Microsoft Sans Serif"/>
                <a:cs typeface="Microsoft Sans Serif"/>
              </a:rPr>
              <a:t> </a:t>
            </a:r>
            <a:r>
              <a:rPr sz="2000" dirty="0">
                <a:latin typeface="Microsoft Sans Serif"/>
                <a:cs typeface="Microsoft Sans Serif"/>
              </a:rPr>
              <a:t>a</a:t>
            </a:r>
            <a:r>
              <a:rPr sz="2000" spc="10" dirty="0">
                <a:latin typeface="Microsoft Sans Serif"/>
                <a:cs typeface="Microsoft Sans Serif"/>
              </a:rPr>
              <a:t> </a:t>
            </a:r>
            <a:r>
              <a:rPr sz="2000" dirty="0">
                <a:latin typeface="Microsoft Sans Serif"/>
                <a:cs typeface="Microsoft Sans Serif"/>
              </a:rPr>
              <a:t>2,5</a:t>
            </a:r>
            <a:r>
              <a:rPr sz="2000" spc="-10" dirty="0">
                <a:latin typeface="Microsoft Sans Serif"/>
                <a:cs typeface="Microsoft Sans Serif"/>
              </a:rPr>
              <a:t> micrones.</a:t>
            </a:r>
            <a:endParaRPr sz="2000">
              <a:latin typeface="Microsoft Sans Serif"/>
              <a:cs typeface="Microsoft Sans Serif"/>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987155" cy="2494915"/>
          </a:xfrm>
          <a:prstGeom prst="rect">
            <a:avLst/>
          </a:prstGeom>
        </p:spPr>
        <p:txBody>
          <a:bodyPr vert="horz" wrap="square" lIns="0" tIns="12700" rIns="0" bIns="0" rtlCol="0">
            <a:spAutoFit/>
          </a:bodyPr>
          <a:lstStyle/>
          <a:p>
            <a:pPr marL="12700" algn="just">
              <a:lnSpc>
                <a:spcPct val="100000"/>
              </a:lnSpc>
              <a:spcBef>
                <a:spcPts val="100"/>
              </a:spcBef>
            </a:pPr>
            <a:r>
              <a:rPr sz="1800" b="1" dirty="0">
                <a:latin typeface="Arial"/>
                <a:cs typeface="Arial"/>
              </a:rPr>
              <a:t>PROCESOS</a:t>
            </a:r>
            <a:r>
              <a:rPr sz="1800" b="1" spc="-10" dirty="0">
                <a:latin typeface="Arial"/>
                <a:cs typeface="Arial"/>
              </a:rPr>
              <a:t> </a:t>
            </a:r>
            <a:r>
              <a:rPr sz="1800" b="1" dirty="0">
                <a:latin typeface="Arial"/>
                <a:cs typeface="Arial"/>
              </a:rPr>
              <a:t>ELECTROQUÍMICOS</a:t>
            </a:r>
            <a:r>
              <a:rPr sz="1800" b="1" spc="-20" dirty="0">
                <a:latin typeface="Arial"/>
                <a:cs typeface="Arial"/>
              </a:rPr>
              <a:t> </a:t>
            </a:r>
            <a:r>
              <a:rPr sz="1800" b="1" dirty="0">
                <a:latin typeface="Arial"/>
                <a:cs typeface="Arial"/>
              </a:rPr>
              <a:t>DE</a:t>
            </a:r>
            <a:r>
              <a:rPr sz="1800" b="1" spc="5" dirty="0">
                <a:latin typeface="Arial"/>
                <a:cs typeface="Arial"/>
              </a:rPr>
              <a:t> </a:t>
            </a:r>
            <a:r>
              <a:rPr sz="1800" b="1" spc="-10" dirty="0">
                <a:latin typeface="Arial"/>
                <a:cs typeface="Arial"/>
              </a:rPr>
              <a:t>MAQUINADO</a:t>
            </a:r>
            <a:endParaRPr sz="1800">
              <a:latin typeface="Arial"/>
              <a:cs typeface="Arial"/>
            </a:endParaRPr>
          </a:p>
          <a:p>
            <a:pPr>
              <a:lnSpc>
                <a:spcPct val="100000"/>
              </a:lnSpc>
              <a:spcBef>
                <a:spcPts val="90"/>
              </a:spcBef>
            </a:pPr>
            <a:endParaRPr sz="1800">
              <a:latin typeface="Arial"/>
              <a:cs typeface="Arial"/>
            </a:endParaRPr>
          </a:p>
          <a:p>
            <a:pPr marL="12700" marR="5080" algn="just">
              <a:lnSpc>
                <a:spcPct val="100000"/>
              </a:lnSpc>
            </a:pP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grupo</a:t>
            </a:r>
            <a:r>
              <a:rPr sz="1800" spc="20" dirty="0">
                <a:latin typeface="Microsoft Sans Serif"/>
                <a:cs typeface="Microsoft Sans Serif"/>
              </a:rPr>
              <a:t>  </a:t>
            </a:r>
            <a:r>
              <a:rPr sz="1800" dirty="0">
                <a:latin typeface="Microsoft Sans Serif"/>
                <a:cs typeface="Microsoft Sans Serif"/>
              </a:rPr>
              <a:t>importante</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procesos</a:t>
            </a:r>
            <a:r>
              <a:rPr sz="1800" spc="20" dirty="0">
                <a:latin typeface="Microsoft Sans Serif"/>
                <a:cs typeface="Microsoft Sans Serif"/>
              </a:rPr>
              <a:t>  </a:t>
            </a:r>
            <a:r>
              <a:rPr sz="1800" dirty="0">
                <a:latin typeface="Microsoft Sans Serif"/>
                <a:cs typeface="Microsoft Sans Serif"/>
              </a:rPr>
              <a:t>no</a:t>
            </a:r>
            <a:r>
              <a:rPr sz="1800" spc="20" dirty="0">
                <a:latin typeface="Microsoft Sans Serif"/>
                <a:cs typeface="Microsoft Sans Serif"/>
              </a:rPr>
              <a:t>  </a:t>
            </a:r>
            <a:r>
              <a:rPr sz="1800" dirty="0">
                <a:latin typeface="Microsoft Sans Serif"/>
                <a:cs typeface="Microsoft Sans Serif"/>
              </a:rPr>
              <a:t>tradicionales</a:t>
            </a:r>
            <a:r>
              <a:rPr sz="1800" spc="25" dirty="0">
                <a:latin typeface="Microsoft Sans Serif"/>
                <a:cs typeface="Microsoft Sans Serif"/>
              </a:rPr>
              <a:t>  </a:t>
            </a:r>
            <a:r>
              <a:rPr sz="1800" dirty="0">
                <a:latin typeface="Microsoft Sans Serif"/>
                <a:cs typeface="Microsoft Sans Serif"/>
              </a:rPr>
              <a:t>utiliza</a:t>
            </a:r>
            <a:r>
              <a:rPr sz="1800" spc="2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energía</a:t>
            </a:r>
            <a:r>
              <a:rPr sz="1800" spc="20" dirty="0">
                <a:latin typeface="Microsoft Sans Serif"/>
                <a:cs typeface="Microsoft Sans Serif"/>
              </a:rPr>
              <a:t>  </a:t>
            </a:r>
            <a:r>
              <a:rPr sz="1800" dirty="0">
                <a:latin typeface="Microsoft Sans Serif"/>
                <a:cs typeface="Microsoft Sans Serif"/>
              </a:rPr>
              <a:t>eléctrica</a:t>
            </a:r>
            <a:r>
              <a:rPr sz="1800" spc="20" dirty="0">
                <a:latin typeface="Microsoft Sans Serif"/>
                <a:cs typeface="Microsoft Sans Serif"/>
              </a:rPr>
              <a:t>  </a:t>
            </a:r>
            <a:r>
              <a:rPr sz="1800" spc="-20" dirty="0">
                <a:latin typeface="Microsoft Sans Serif"/>
                <a:cs typeface="Microsoft Sans Serif"/>
              </a:rPr>
              <a:t>para </a:t>
            </a:r>
            <a:r>
              <a:rPr sz="1800" dirty="0">
                <a:latin typeface="Microsoft Sans Serif"/>
                <a:cs typeface="Microsoft Sans Serif"/>
              </a:rPr>
              <a:t>remover</a:t>
            </a:r>
            <a:r>
              <a:rPr sz="1800" spc="290" dirty="0">
                <a:latin typeface="Microsoft Sans Serif"/>
                <a:cs typeface="Microsoft Sans Serif"/>
              </a:rPr>
              <a:t>  </a:t>
            </a:r>
            <a:r>
              <a:rPr sz="1800" dirty="0">
                <a:latin typeface="Microsoft Sans Serif"/>
                <a:cs typeface="Microsoft Sans Serif"/>
              </a:rPr>
              <a:t>el</a:t>
            </a:r>
            <a:r>
              <a:rPr sz="1800" spc="285" dirty="0">
                <a:latin typeface="Microsoft Sans Serif"/>
                <a:cs typeface="Microsoft Sans Serif"/>
              </a:rPr>
              <a:t>  </a:t>
            </a:r>
            <a:r>
              <a:rPr sz="1800" dirty="0">
                <a:latin typeface="Microsoft Sans Serif"/>
                <a:cs typeface="Microsoft Sans Serif"/>
              </a:rPr>
              <a:t>material.</a:t>
            </a:r>
            <a:r>
              <a:rPr sz="1800" spc="290" dirty="0">
                <a:latin typeface="Microsoft Sans Serif"/>
                <a:cs typeface="Microsoft Sans Serif"/>
              </a:rPr>
              <a:t>    </a:t>
            </a:r>
            <a:r>
              <a:rPr sz="1800" dirty="0">
                <a:latin typeface="Microsoft Sans Serif"/>
                <a:cs typeface="Microsoft Sans Serif"/>
              </a:rPr>
              <a:t>Este</a:t>
            </a:r>
            <a:r>
              <a:rPr sz="1800" spc="300" dirty="0">
                <a:latin typeface="Microsoft Sans Serif"/>
                <a:cs typeface="Microsoft Sans Serif"/>
              </a:rPr>
              <a:t>  </a:t>
            </a:r>
            <a:r>
              <a:rPr sz="1800" dirty="0">
                <a:latin typeface="Microsoft Sans Serif"/>
                <a:cs typeface="Microsoft Sans Serif"/>
              </a:rPr>
              <a:t>grupo</a:t>
            </a:r>
            <a:r>
              <a:rPr sz="1800" spc="285" dirty="0">
                <a:latin typeface="Microsoft Sans Serif"/>
                <a:cs typeface="Microsoft Sans Serif"/>
              </a:rPr>
              <a:t>  </a:t>
            </a:r>
            <a:r>
              <a:rPr sz="1800" dirty="0">
                <a:latin typeface="Microsoft Sans Serif"/>
                <a:cs typeface="Microsoft Sans Serif"/>
              </a:rPr>
              <a:t>se</a:t>
            </a:r>
            <a:r>
              <a:rPr sz="1800" spc="295" dirty="0">
                <a:latin typeface="Microsoft Sans Serif"/>
                <a:cs typeface="Microsoft Sans Serif"/>
              </a:rPr>
              <a:t>  </a:t>
            </a:r>
            <a:r>
              <a:rPr sz="1800" dirty="0">
                <a:latin typeface="Microsoft Sans Serif"/>
                <a:cs typeface="Microsoft Sans Serif"/>
              </a:rPr>
              <a:t>identifica</a:t>
            </a:r>
            <a:r>
              <a:rPr sz="1800" spc="290" dirty="0">
                <a:latin typeface="Microsoft Sans Serif"/>
                <a:cs typeface="Microsoft Sans Serif"/>
              </a:rPr>
              <a:t>  </a:t>
            </a:r>
            <a:r>
              <a:rPr sz="1800" dirty="0">
                <a:latin typeface="Microsoft Sans Serif"/>
                <a:cs typeface="Microsoft Sans Serif"/>
              </a:rPr>
              <a:t>con</a:t>
            </a:r>
            <a:r>
              <a:rPr sz="1800" spc="290" dirty="0">
                <a:latin typeface="Microsoft Sans Serif"/>
                <a:cs typeface="Microsoft Sans Serif"/>
              </a:rPr>
              <a:t>  </a:t>
            </a:r>
            <a:r>
              <a:rPr sz="1800" dirty="0">
                <a:latin typeface="Microsoft Sans Serif"/>
                <a:cs typeface="Microsoft Sans Serif"/>
              </a:rPr>
              <a:t>el</a:t>
            </a:r>
            <a:r>
              <a:rPr sz="1800" spc="285" dirty="0">
                <a:latin typeface="Microsoft Sans Serif"/>
                <a:cs typeface="Microsoft Sans Serif"/>
              </a:rPr>
              <a:t>  </a:t>
            </a:r>
            <a:r>
              <a:rPr sz="1800" dirty="0">
                <a:latin typeface="Microsoft Sans Serif"/>
                <a:cs typeface="Microsoft Sans Serif"/>
              </a:rPr>
              <a:t>término</a:t>
            </a:r>
            <a:r>
              <a:rPr sz="1800" spc="300" dirty="0">
                <a:latin typeface="Microsoft Sans Serif"/>
                <a:cs typeface="Microsoft Sans Serif"/>
              </a:rPr>
              <a:t>  </a:t>
            </a:r>
            <a:r>
              <a:rPr sz="1800" dirty="0">
                <a:latin typeface="Microsoft Sans Serif"/>
                <a:cs typeface="Microsoft Sans Serif"/>
              </a:rPr>
              <a:t>de</a:t>
            </a:r>
            <a:r>
              <a:rPr sz="1800" spc="285" dirty="0">
                <a:latin typeface="Microsoft Sans Serif"/>
                <a:cs typeface="Microsoft Sans Serif"/>
              </a:rPr>
              <a:t>  </a:t>
            </a:r>
            <a:r>
              <a:rPr sz="1800" spc="-10" dirty="0">
                <a:latin typeface="Microsoft Sans Serif"/>
                <a:cs typeface="Microsoft Sans Serif"/>
              </a:rPr>
              <a:t>procesos </a:t>
            </a:r>
            <a:r>
              <a:rPr sz="1800" dirty="0">
                <a:latin typeface="Microsoft Sans Serif"/>
                <a:cs typeface="Microsoft Sans Serif"/>
              </a:rPr>
              <a:t>electroquímicos,</a:t>
            </a:r>
            <a:r>
              <a:rPr sz="1800" spc="40" dirty="0">
                <a:latin typeface="Microsoft Sans Serif"/>
                <a:cs typeface="Microsoft Sans Serif"/>
              </a:rPr>
              <a:t> </a:t>
            </a:r>
            <a:r>
              <a:rPr sz="1800" dirty="0">
                <a:latin typeface="Microsoft Sans Serif"/>
                <a:cs typeface="Microsoft Sans Serif"/>
              </a:rPr>
              <a:t>debido</a:t>
            </a:r>
            <a:r>
              <a:rPr sz="1800" spc="30" dirty="0">
                <a:latin typeface="Microsoft Sans Serif"/>
                <a:cs typeface="Microsoft Sans Serif"/>
              </a:rPr>
              <a:t> </a:t>
            </a:r>
            <a:r>
              <a:rPr sz="1800" dirty="0">
                <a:latin typeface="Microsoft Sans Serif"/>
                <a:cs typeface="Microsoft Sans Serif"/>
              </a:rPr>
              <a:t>a</a:t>
            </a:r>
            <a:r>
              <a:rPr sz="1800" spc="35" dirty="0">
                <a:latin typeface="Microsoft Sans Serif"/>
                <a:cs typeface="Microsoft Sans Serif"/>
              </a:rPr>
              <a:t> </a:t>
            </a:r>
            <a:r>
              <a:rPr sz="1800" dirty="0">
                <a:latin typeface="Microsoft Sans Serif"/>
                <a:cs typeface="Microsoft Sans Serif"/>
              </a:rPr>
              <a:t>que</a:t>
            </a:r>
            <a:r>
              <a:rPr sz="1800" spc="3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usa</a:t>
            </a:r>
            <a:r>
              <a:rPr sz="1800" spc="3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energía</a:t>
            </a:r>
            <a:r>
              <a:rPr sz="1800" spc="35" dirty="0">
                <a:latin typeface="Microsoft Sans Serif"/>
                <a:cs typeface="Microsoft Sans Serif"/>
              </a:rPr>
              <a:t> </a:t>
            </a:r>
            <a:r>
              <a:rPr sz="1800" dirty="0">
                <a:latin typeface="Microsoft Sans Serif"/>
                <a:cs typeface="Microsoft Sans Serif"/>
              </a:rPr>
              <a:t>eléctrica</a:t>
            </a:r>
            <a:r>
              <a:rPr sz="1800" spc="35" dirty="0">
                <a:latin typeface="Microsoft Sans Serif"/>
                <a:cs typeface="Microsoft Sans Serif"/>
              </a:rPr>
              <a:t> </a:t>
            </a:r>
            <a:r>
              <a:rPr sz="1800" dirty="0">
                <a:latin typeface="Microsoft Sans Serif"/>
                <a:cs typeface="Microsoft Sans Serif"/>
              </a:rPr>
              <a:t>junto</a:t>
            </a:r>
            <a:r>
              <a:rPr sz="1800" spc="35" dirty="0">
                <a:latin typeface="Microsoft Sans Serif"/>
                <a:cs typeface="Microsoft Sans Serif"/>
              </a:rPr>
              <a:t> </a:t>
            </a:r>
            <a:r>
              <a:rPr sz="1800" dirty="0">
                <a:latin typeface="Microsoft Sans Serif"/>
                <a:cs typeface="Microsoft Sans Serif"/>
              </a:rPr>
              <a:t>con</a:t>
            </a:r>
            <a:r>
              <a:rPr sz="1800" spc="35" dirty="0">
                <a:latin typeface="Microsoft Sans Serif"/>
                <a:cs typeface="Microsoft Sans Serif"/>
              </a:rPr>
              <a:t> </a:t>
            </a:r>
            <a:r>
              <a:rPr sz="1800" dirty="0">
                <a:latin typeface="Microsoft Sans Serif"/>
                <a:cs typeface="Microsoft Sans Serif"/>
              </a:rPr>
              <a:t>reacciones</a:t>
            </a:r>
            <a:r>
              <a:rPr sz="1800" spc="25" dirty="0">
                <a:latin typeface="Microsoft Sans Serif"/>
                <a:cs typeface="Microsoft Sans Serif"/>
              </a:rPr>
              <a:t> </a:t>
            </a:r>
            <a:r>
              <a:rPr sz="1800" spc="-10" dirty="0">
                <a:latin typeface="Microsoft Sans Serif"/>
                <a:cs typeface="Microsoft Sans Serif"/>
              </a:rPr>
              <a:t>químicas </a:t>
            </a:r>
            <a:r>
              <a:rPr sz="1800" dirty="0">
                <a:latin typeface="Microsoft Sans Serif"/>
                <a:cs typeface="Microsoft Sans Serif"/>
              </a:rPr>
              <a:t>para</a:t>
            </a:r>
            <a:r>
              <a:rPr sz="1800" spc="35" dirty="0">
                <a:latin typeface="Microsoft Sans Serif"/>
                <a:cs typeface="Microsoft Sans Serif"/>
              </a:rPr>
              <a:t>  </a:t>
            </a:r>
            <a:r>
              <a:rPr sz="1800" dirty="0">
                <a:latin typeface="Microsoft Sans Serif"/>
                <a:cs typeface="Microsoft Sans Serif"/>
              </a:rPr>
              <a:t>obtener</a:t>
            </a:r>
            <a:r>
              <a:rPr sz="1800" spc="5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remoción.</a:t>
            </a:r>
            <a:r>
              <a:rPr sz="1800" spc="5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hecho,</a:t>
            </a:r>
            <a:r>
              <a:rPr sz="1800" spc="45" dirty="0">
                <a:latin typeface="Microsoft Sans Serif"/>
                <a:cs typeface="Microsoft Sans Serif"/>
              </a:rPr>
              <a:t>  </a:t>
            </a:r>
            <a:r>
              <a:rPr sz="1800" dirty="0">
                <a:latin typeface="Microsoft Sans Serif"/>
                <a:cs typeface="Microsoft Sans Serif"/>
              </a:rPr>
              <a:t>estos</a:t>
            </a:r>
            <a:r>
              <a:rPr sz="1800" spc="35" dirty="0">
                <a:latin typeface="Microsoft Sans Serif"/>
                <a:cs typeface="Microsoft Sans Serif"/>
              </a:rPr>
              <a:t>  </a:t>
            </a:r>
            <a:r>
              <a:rPr sz="1800" dirty="0">
                <a:latin typeface="Microsoft Sans Serif"/>
                <a:cs typeface="Microsoft Sans Serif"/>
              </a:rPr>
              <a:t>procesos</a:t>
            </a:r>
            <a:r>
              <a:rPr sz="1800" spc="40" dirty="0">
                <a:latin typeface="Microsoft Sans Serif"/>
                <a:cs typeface="Microsoft Sans Serif"/>
              </a:rPr>
              <a:t>  </a:t>
            </a:r>
            <a:r>
              <a:rPr sz="1800" dirty="0">
                <a:latin typeface="Microsoft Sans Serif"/>
                <a:cs typeface="Microsoft Sans Serif"/>
              </a:rPr>
              <a:t>son</a:t>
            </a:r>
            <a:r>
              <a:rPr sz="1800" spc="40" dirty="0">
                <a:latin typeface="Microsoft Sans Serif"/>
                <a:cs typeface="Microsoft Sans Serif"/>
              </a:rPr>
              <a:t>  </a:t>
            </a:r>
            <a:r>
              <a:rPr sz="1800" dirty="0">
                <a:latin typeface="Microsoft Sans Serif"/>
                <a:cs typeface="Microsoft Sans Serif"/>
              </a:rPr>
              <a:t>lo</a:t>
            </a:r>
            <a:r>
              <a:rPr sz="1800" spc="40" dirty="0">
                <a:latin typeface="Microsoft Sans Serif"/>
                <a:cs typeface="Microsoft Sans Serif"/>
              </a:rPr>
              <a:t>  </a:t>
            </a:r>
            <a:r>
              <a:rPr sz="1800" dirty="0">
                <a:latin typeface="Microsoft Sans Serif"/>
                <a:cs typeface="Microsoft Sans Serif"/>
              </a:rPr>
              <a:t>opuesto</a:t>
            </a:r>
            <a:r>
              <a:rPr sz="1800" spc="50" dirty="0">
                <a:latin typeface="Microsoft Sans Serif"/>
                <a:cs typeface="Microsoft Sans Serif"/>
              </a:rPr>
              <a:t>  </a:t>
            </a:r>
            <a:r>
              <a:rPr sz="1800" dirty="0">
                <a:latin typeface="Microsoft Sans Serif"/>
                <a:cs typeface="Microsoft Sans Serif"/>
              </a:rPr>
              <a:t>a</a:t>
            </a:r>
            <a:r>
              <a:rPr sz="1800" spc="35"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spc="-10" dirty="0">
                <a:latin typeface="Microsoft Sans Serif"/>
                <a:cs typeface="Microsoft Sans Serif"/>
              </a:rPr>
              <a:t>electro deposición.</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gn="just">
              <a:lnSpc>
                <a:spcPct val="100000"/>
              </a:lnSpc>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material</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trabajo debe ser</a:t>
            </a:r>
            <a:r>
              <a:rPr sz="1800" spc="-10" dirty="0">
                <a:latin typeface="Microsoft Sans Serif"/>
                <a:cs typeface="Microsoft Sans Serif"/>
              </a:rPr>
              <a:t> </a:t>
            </a:r>
            <a:r>
              <a:rPr sz="1800" dirty="0">
                <a:latin typeface="Microsoft Sans Serif"/>
                <a:cs typeface="Microsoft Sans Serif"/>
              </a:rPr>
              <a:t>un conductor en</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maquinado</a:t>
            </a:r>
            <a:r>
              <a:rPr sz="1800" spc="15" dirty="0">
                <a:latin typeface="Microsoft Sans Serif"/>
                <a:cs typeface="Microsoft Sans Serif"/>
              </a:rPr>
              <a:t> </a:t>
            </a:r>
            <a:r>
              <a:rPr sz="1800" spc="-10" dirty="0">
                <a:latin typeface="Microsoft Sans Serif"/>
                <a:cs typeface="Microsoft Sans Serif"/>
              </a:rPr>
              <a:t>electroquímico.</a:t>
            </a:r>
            <a:endParaRPr sz="1800">
              <a:latin typeface="Microsoft Sans Serif"/>
              <a:cs typeface="Microsoft Sans Serif"/>
            </a:endParaRPr>
          </a:p>
        </p:txBody>
      </p:sp>
      <p:grpSp>
        <p:nvGrpSpPr>
          <p:cNvPr id="3" name="object 3"/>
          <p:cNvGrpSpPr/>
          <p:nvPr/>
        </p:nvGrpSpPr>
        <p:grpSpPr>
          <a:xfrm>
            <a:off x="1040891" y="2737102"/>
            <a:ext cx="6626859" cy="4119879"/>
            <a:chOff x="1040891" y="2737102"/>
            <a:chExt cx="6626859" cy="4119879"/>
          </a:xfrm>
        </p:grpSpPr>
        <p:pic>
          <p:nvPicPr>
            <p:cNvPr id="4" name="object 4"/>
            <p:cNvPicPr/>
            <p:nvPr/>
          </p:nvPicPr>
          <p:blipFill>
            <a:blip r:embed="rId2" cstate="print"/>
            <a:stretch>
              <a:fillRect/>
            </a:stretch>
          </p:blipFill>
          <p:spPr>
            <a:xfrm>
              <a:off x="1066799" y="2913660"/>
              <a:ext cx="6555697" cy="3898074"/>
            </a:xfrm>
            <a:prstGeom prst="rect">
              <a:avLst/>
            </a:prstGeom>
          </p:spPr>
        </p:pic>
        <p:sp>
          <p:nvSpPr>
            <p:cNvPr id="5" name="object 5"/>
            <p:cNvSpPr/>
            <p:nvPr/>
          </p:nvSpPr>
          <p:spPr>
            <a:xfrm>
              <a:off x="1053845" y="2750056"/>
              <a:ext cx="6600825" cy="4093845"/>
            </a:xfrm>
            <a:custGeom>
              <a:avLst/>
              <a:gdLst/>
              <a:ahLst/>
              <a:cxnLst/>
              <a:rect l="l" t="t" r="r" b="b"/>
              <a:pathLst>
                <a:path w="6600825" h="4093845">
                  <a:moveTo>
                    <a:pt x="0" y="4093464"/>
                  </a:moveTo>
                  <a:lnTo>
                    <a:pt x="6600444" y="4093464"/>
                  </a:lnTo>
                  <a:lnTo>
                    <a:pt x="6600444" y="0"/>
                  </a:lnTo>
                  <a:lnTo>
                    <a:pt x="0" y="0"/>
                  </a:lnTo>
                  <a:lnTo>
                    <a:pt x="0" y="4093464"/>
                  </a:lnTo>
                  <a:close/>
                </a:path>
              </a:pathLst>
            </a:custGeom>
            <a:ln w="25908">
              <a:solidFill>
                <a:srgbClr val="BADFE2"/>
              </a:solidFill>
            </a:ln>
          </p:spPr>
          <p:txBody>
            <a:bodyPr wrap="square" lIns="0" tIns="0" rIns="0" bIns="0" rtlCol="0"/>
            <a:lstStyle/>
            <a:p>
              <a:endParaRPr/>
            </a:p>
          </p:txBody>
        </p:sp>
      </p:gr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0" y="304800"/>
            <a:ext cx="8446597" cy="582168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1788" y="50368"/>
            <a:ext cx="8988425" cy="6123305"/>
          </a:xfrm>
          <a:prstGeom prst="rect">
            <a:avLst/>
          </a:prstGeom>
        </p:spPr>
        <p:txBody>
          <a:bodyPr vert="horz" wrap="square" lIns="0" tIns="12700" rIns="0" bIns="0" rtlCol="0">
            <a:spAutoFit/>
          </a:bodyPr>
          <a:lstStyle/>
          <a:p>
            <a:pPr marL="12700" marR="6350" algn="just">
              <a:lnSpc>
                <a:spcPct val="100000"/>
              </a:lnSpc>
              <a:spcBef>
                <a:spcPts val="100"/>
              </a:spcBef>
            </a:pPr>
            <a:r>
              <a:rPr sz="1800" dirty="0">
                <a:latin typeface="Microsoft Sans Serif"/>
                <a:cs typeface="Microsoft Sans Serif"/>
              </a:rPr>
              <a:t>Como</a:t>
            </a:r>
            <a:r>
              <a:rPr sz="1800" spc="-5" dirty="0">
                <a:latin typeface="Microsoft Sans Serif"/>
                <a:cs typeface="Microsoft Sans Serif"/>
              </a:rPr>
              <a:t> </a:t>
            </a:r>
            <a:r>
              <a:rPr sz="1800" dirty="0">
                <a:latin typeface="Microsoft Sans Serif"/>
                <a:cs typeface="Microsoft Sans Serif"/>
              </a:rPr>
              <a:t>muestra</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figura,</a:t>
            </a:r>
            <a:r>
              <a:rPr sz="1800" spc="-5" dirty="0">
                <a:latin typeface="Microsoft Sans Serif"/>
                <a:cs typeface="Microsoft Sans Serif"/>
              </a:rPr>
              <a:t> </a:t>
            </a:r>
            <a:r>
              <a:rPr sz="1800" dirty="0">
                <a:latin typeface="Microsoft Sans Serif"/>
                <a:cs typeface="Microsoft Sans Serif"/>
              </a:rPr>
              <a:t>la pieza</a:t>
            </a:r>
            <a:r>
              <a:rPr sz="1800" spc="5" dirty="0">
                <a:latin typeface="Microsoft Sans Serif"/>
                <a:cs typeface="Microsoft Sans Serif"/>
              </a:rPr>
              <a:t> </a:t>
            </a:r>
            <a:r>
              <a:rPr sz="1800" dirty="0">
                <a:latin typeface="Microsoft Sans Serif"/>
                <a:cs typeface="Microsoft Sans Serif"/>
              </a:rPr>
              <a:t>de trabajo</a:t>
            </a:r>
            <a:r>
              <a:rPr sz="1800" spc="-5" dirty="0">
                <a:latin typeface="Microsoft Sans Serif"/>
                <a:cs typeface="Microsoft Sans Serif"/>
              </a:rPr>
              <a:t> </a:t>
            </a: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ánodo</a:t>
            </a:r>
            <a:r>
              <a:rPr sz="1800" spc="1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herramienta es</a:t>
            </a:r>
            <a:r>
              <a:rPr sz="1800" spc="1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cátodo.</a:t>
            </a:r>
            <a:r>
              <a:rPr sz="1800" spc="1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proceso</a:t>
            </a:r>
            <a:r>
              <a:rPr sz="1800" spc="190" dirty="0">
                <a:latin typeface="Microsoft Sans Serif"/>
                <a:cs typeface="Microsoft Sans Serif"/>
              </a:rPr>
              <a:t> </a:t>
            </a:r>
            <a:r>
              <a:rPr sz="1800" dirty="0">
                <a:latin typeface="Microsoft Sans Serif"/>
                <a:cs typeface="Microsoft Sans Serif"/>
              </a:rPr>
              <a:t>aplica</a:t>
            </a:r>
            <a:r>
              <a:rPr sz="1800" spc="195" dirty="0">
                <a:latin typeface="Microsoft Sans Serif"/>
                <a:cs typeface="Microsoft Sans Serif"/>
              </a:rPr>
              <a:t> </a:t>
            </a:r>
            <a:r>
              <a:rPr sz="1800" dirty="0">
                <a:latin typeface="Microsoft Sans Serif"/>
                <a:cs typeface="Microsoft Sans Serif"/>
              </a:rPr>
              <a:t>el</a:t>
            </a:r>
            <a:r>
              <a:rPr sz="1800" spc="190" dirty="0">
                <a:latin typeface="Microsoft Sans Serif"/>
                <a:cs typeface="Microsoft Sans Serif"/>
              </a:rPr>
              <a:t> </a:t>
            </a:r>
            <a:r>
              <a:rPr sz="1800" dirty="0">
                <a:latin typeface="Microsoft Sans Serif"/>
                <a:cs typeface="Microsoft Sans Serif"/>
              </a:rPr>
              <a:t>principio</a:t>
            </a:r>
            <a:r>
              <a:rPr sz="1800" spc="204" dirty="0">
                <a:latin typeface="Microsoft Sans Serif"/>
                <a:cs typeface="Microsoft Sans Serif"/>
              </a:rPr>
              <a:t> </a:t>
            </a:r>
            <a:r>
              <a:rPr sz="1800" dirty="0">
                <a:latin typeface="Microsoft Sans Serif"/>
                <a:cs typeface="Microsoft Sans Serif"/>
              </a:rPr>
              <a:t>de</a:t>
            </a:r>
            <a:r>
              <a:rPr sz="1800" spc="200" dirty="0">
                <a:latin typeface="Microsoft Sans Serif"/>
                <a:cs typeface="Microsoft Sans Serif"/>
              </a:rPr>
              <a:t> </a:t>
            </a:r>
            <a:r>
              <a:rPr sz="1800" dirty="0">
                <a:latin typeface="Microsoft Sans Serif"/>
                <a:cs typeface="Microsoft Sans Serif"/>
              </a:rPr>
              <a:t>que</a:t>
            </a:r>
            <a:r>
              <a:rPr sz="1800" spc="200" dirty="0">
                <a:latin typeface="Microsoft Sans Serif"/>
                <a:cs typeface="Microsoft Sans Serif"/>
              </a:rPr>
              <a:t> </a:t>
            </a:r>
            <a:r>
              <a:rPr sz="1800" dirty="0">
                <a:latin typeface="Microsoft Sans Serif"/>
                <a:cs typeface="Microsoft Sans Serif"/>
              </a:rPr>
              <a:t>el</a:t>
            </a:r>
            <a:r>
              <a:rPr sz="1800" spc="190" dirty="0">
                <a:latin typeface="Microsoft Sans Serif"/>
                <a:cs typeface="Microsoft Sans Serif"/>
              </a:rPr>
              <a:t> </a:t>
            </a:r>
            <a:r>
              <a:rPr sz="1800" dirty="0">
                <a:latin typeface="Microsoft Sans Serif"/>
                <a:cs typeface="Microsoft Sans Serif"/>
              </a:rPr>
              <a:t>material</a:t>
            </a:r>
            <a:r>
              <a:rPr sz="1800" spc="195" dirty="0">
                <a:latin typeface="Microsoft Sans Serif"/>
                <a:cs typeface="Microsoft Sans Serif"/>
              </a:rPr>
              <a:t> </a:t>
            </a:r>
            <a:r>
              <a:rPr sz="1800" dirty="0">
                <a:latin typeface="Microsoft Sans Serif"/>
                <a:cs typeface="Microsoft Sans Serif"/>
              </a:rPr>
              <a:t>se</a:t>
            </a:r>
            <a:r>
              <a:rPr sz="1800" spc="190" dirty="0">
                <a:latin typeface="Microsoft Sans Serif"/>
                <a:cs typeface="Microsoft Sans Serif"/>
              </a:rPr>
              <a:t> </a:t>
            </a:r>
            <a:r>
              <a:rPr sz="1800" dirty="0">
                <a:latin typeface="Microsoft Sans Serif"/>
                <a:cs typeface="Microsoft Sans Serif"/>
              </a:rPr>
              <a:t>retira</a:t>
            </a:r>
            <a:r>
              <a:rPr sz="1800" spc="190" dirty="0">
                <a:latin typeface="Microsoft Sans Serif"/>
                <a:cs typeface="Microsoft Sans Serif"/>
              </a:rPr>
              <a:t> </a:t>
            </a:r>
            <a:r>
              <a:rPr sz="1800" dirty="0">
                <a:latin typeface="Microsoft Sans Serif"/>
                <a:cs typeface="Microsoft Sans Serif"/>
              </a:rPr>
              <a:t>de</a:t>
            </a:r>
            <a:r>
              <a:rPr sz="1800" spc="204" dirty="0">
                <a:latin typeface="Microsoft Sans Serif"/>
                <a:cs typeface="Microsoft Sans Serif"/>
              </a:rPr>
              <a:t> </a:t>
            </a:r>
            <a:r>
              <a:rPr sz="1800" dirty="0">
                <a:latin typeface="Microsoft Sans Serif"/>
                <a:cs typeface="Microsoft Sans Serif"/>
              </a:rPr>
              <a:t>la</a:t>
            </a:r>
            <a:r>
              <a:rPr sz="1800" spc="185" dirty="0">
                <a:latin typeface="Microsoft Sans Serif"/>
                <a:cs typeface="Microsoft Sans Serif"/>
              </a:rPr>
              <a:t> </a:t>
            </a:r>
            <a:r>
              <a:rPr sz="1800" dirty="0">
                <a:latin typeface="Microsoft Sans Serif"/>
                <a:cs typeface="Microsoft Sans Serif"/>
              </a:rPr>
              <a:t>pieza</a:t>
            </a:r>
            <a:r>
              <a:rPr sz="1800" spc="200" dirty="0">
                <a:latin typeface="Microsoft Sans Serif"/>
                <a:cs typeface="Microsoft Sans Serif"/>
              </a:rPr>
              <a:t> </a:t>
            </a:r>
            <a:r>
              <a:rPr sz="1800" dirty="0">
                <a:latin typeface="Microsoft Sans Serif"/>
                <a:cs typeface="Microsoft Sans Serif"/>
              </a:rPr>
              <a:t>que</a:t>
            </a:r>
            <a:r>
              <a:rPr sz="1800" spc="195" dirty="0">
                <a:latin typeface="Microsoft Sans Serif"/>
                <a:cs typeface="Microsoft Sans Serif"/>
              </a:rPr>
              <a:t> </a:t>
            </a:r>
            <a:r>
              <a:rPr sz="1800" dirty="0">
                <a:latin typeface="Microsoft Sans Serif"/>
                <a:cs typeface="Microsoft Sans Serif"/>
              </a:rPr>
              <a:t>funciona</a:t>
            </a:r>
            <a:r>
              <a:rPr sz="1800" spc="185" dirty="0">
                <a:latin typeface="Microsoft Sans Serif"/>
                <a:cs typeface="Microsoft Sans Serif"/>
              </a:rPr>
              <a:t> </a:t>
            </a:r>
            <a:r>
              <a:rPr sz="1800" spc="-20" dirty="0">
                <a:latin typeface="Microsoft Sans Serif"/>
                <a:cs typeface="Microsoft Sans Serif"/>
              </a:rPr>
              <a:t>como </a:t>
            </a:r>
            <a:r>
              <a:rPr sz="1800" dirty="0">
                <a:latin typeface="Microsoft Sans Serif"/>
                <a:cs typeface="Microsoft Sans Serif"/>
              </a:rPr>
              <a:t>ánodo</a:t>
            </a:r>
            <a:r>
              <a:rPr sz="1800" spc="105" dirty="0">
                <a:latin typeface="Microsoft Sans Serif"/>
                <a:cs typeface="Microsoft Sans Serif"/>
              </a:rPr>
              <a:t> </a:t>
            </a:r>
            <a:r>
              <a:rPr sz="1800" dirty="0">
                <a:latin typeface="Microsoft Sans Serif"/>
                <a:cs typeface="Microsoft Sans Serif"/>
              </a:rPr>
              <a:t>(el</a:t>
            </a:r>
            <a:r>
              <a:rPr sz="1800" spc="135" dirty="0">
                <a:latin typeface="Microsoft Sans Serif"/>
                <a:cs typeface="Microsoft Sans Serif"/>
              </a:rPr>
              <a:t> </a:t>
            </a:r>
            <a:r>
              <a:rPr sz="1800" dirty="0">
                <a:latin typeface="Microsoft Sans Serif"/>
                <a:cs typeface="Microsoft Sans Serif"/>
              </a:rPr>
              <a:t>polo</a:t>
            </a:r>
            <a:r>
              <a:rPr sz="1800" spc="135" dirty="0">
                <a:latin typeface="Microsoft Sans Serif"/>
                <a:cs typeface="Microsoft Sans Serif"/>
              </a:rPr>
              <a:t> </a:t>
            </a:r>
            <a:r>
              <a:rPr sz="1800" dirty="0">
                <a:latin typeface="Microsoft Sans Serif"/>
                <a:cs typeface="Microsoft Sans Serif"/>
              </a:rPr>
              <a:t>positivo)</a:t>
            </a:r>
            <a:r>
              <a:rPr sz="1800" spc="140" dirty="0">
                <a:latin typeface="Microsoft Sans Serif"/>
                <a:cs typeface="Microsoft Sans Serif"/>
              </a:rPr>
              <a:t> </a:t>
            </a:r>
            <a:r>
              <a:rPr sz="1800" dirty="0">
                <a:latin typeface="Microsoft Sans Serif"/>
                <a:cs typeface="Microsoft Sans Serif"/>
              </a:rPr>
              <a:t>y</a:t>
            </a:r>
            <a:r>
              <a:rPr sz="1800" spc="120" dirty="0">
                <a:latin typeface="Microsoft Sans Serif"/>
                <a:cs typeface="Microsoft Sans Serif"/>
              </a:rPr>
              <a:t> </a:t>
            </a:r>
            <a:r>
              <a:rPr sz="1800" dirty="0">
                <a:latin typeface="Microsoft Sans Serif"/>
                <a:cs typeface="Microsoft Sans Serif"/>
              </a:rPr>
              <a:t>se</a:t>
            </a:r>
            <a:r>
              <a:rPr sz="1800" spc="135" dirty="0">
                <a:latin typeface="Microsoft Sans Serif"/>
                <a:cs typeface="Microsoft Sans Serif"/>
              </a:rPr>
              <a:t> </a:t>
            </a:r>
            <a:r>
              <a:rPr sz="1800" dirty="0">
                <a:latin typeface="Microsoft Sans Serif"/>
                <a:cs typeface="Microsoft Sans Serif"/>
              </a:rPr>
              <a:t>deposita</a:t>
            </a:r>
            <a:r>
              <a:rPr sz="1800" spc="130" dirty="0">
                <a:latin typeface="Microsoft Sans Serif"/>
                <a:cs typeface="Microsoft Sans Serif"/>
              </a:rPr>
              <a:t> </a:t>
            </a:r>
            <a:r>
              <a:rPr sz="1800" dirty="0">
                <a:latin typeface="Microsoft Sans Serif"/>
                <a:cs typeface="Microsoft Sans Serif"/>
              </a:rPr>
              <a:t>en</a:t>
            </a:r>
            <a:r>
              <a:rPr sz="1800" spc="130" dirty="0">
                <a:latin typeface="Microsoft Sans Serif"/>
                <a:cs typeface="Microsoft Sans Serif"/>
              </a:rPr>
              <a:t> </a:t>
            </a:r>
            <a:r>
              <a:rPr sz="1800" dirty="0">
                <a:latin typeface="Microsoft Sans Serif"/>
                <a:cs typeface="Microsoft Sans Serif"/>
              </a:rPr>
              <a:t>el</a:t>
            </a:r>
            <a:r>
              <a:rPr sz="1800" spc="140" dirty="0">
                <a:latin typeface="Microsoft Sans Serif"/>
                <a:cs typeface="Microsoft Sans Serif"/>
              </a:rPr>
              <a:t> </a:t>
            </a:r>
            <a:r>
              <a:rPr sz="1800" dirty="0">
                <a:latin typeface="Microsoft Sans Serif"/>
                <a:cs typeface="Microsoft Sans Serif"/>
              </a:rPr>
              <a:t>cátodo</a:t>
            </a:r>
            <a:r>
              <a:rPr sz="1800" spc="114" dirty="0">
                <a:latin typeface="Microsoft Sans Serif"/>
                <a:cs typeface="Microsoft Sans Serif"/>
              </a:rPr>
              <a:t> </a:t>
            </a:r>
            <a:r>
              <a:rPr sz="1800" dirty="0">
                <a:latin typeface="Microsoft Sans Serif"/>
                <a:cs typeface="Microsoft Sans Serif"/>
              </a:rPr>
              <a:t>(el</a:t>
            </a:r>
            <a:r>
              <a:rPr sz="1800" spc="130" dirty="0">
                <a:latin typeface="Microsoft Sans Serif"/>
                <a:cs typeface="Microsoft Sans Serif"/>
              </a:rPr>
              <a:t> </a:t>
            </a:r>
            <a:r>
              <a:rPr sz="1800" dirty="0">
                <a:latin typeface="Microsoft Sans Serif"/>
                <a:cs typeface="Microsoft Sans Serif"/>
              </a:rPr>
              <a:t>polo</a:t>
            </a:r>
            <a:r>
              <a:rPr sz="1800" spc="130" dirty="0">
                <a:latin typeface="Microsoft Sans Serif"/>
                <a:cs typeface="Microsoft Sans Serif"/>
              </a:rPr>
              <a:t> </a:t>
            </a:r>
            <a:r>
              <a:rPr sz="1800" dirty="0">
                <a:latin typeface="Microsoft Sans Serif"/>
                <a:cs typeface="Microsoft Sans Serif"/>
              </a:rPr>
              <a:t>negativo)</a:t>
            </a:r>
            <a:r>
              <a:rPr sz="1800" spc="125" dirty="0">
                <a:latin typeface="Microsoft Sans Serif"/>
                <a:cs typeface="Microsoft Sans Serif"/>
              </a:rPr>
              <a:t> </a:t>
            </a:r>
            <a:r>
              <a:rPr sz="1800" dirty="0">
                <a:latin typeface="Microsoft Sans Serif"/>
                <a:cs typeface="Microsoft Sans Serif"/>
              </a:rPr>
              <a:t>ante</a:t>
            </a:r>
            <a:r>
              <a:rPr sz="1800" spc="140" dirty="0">
                <a:latin typeface="Microsoft Sans Serif"/>
                <a:cs typeface="Microsoft Sans Serif"/>
              </a:rPr>
              <a:t> </a:t>
            </a:r>
            <a:r>
              <a:rPr sz="1800" dirty="0">
                <a:latin typeface="Microsoft Sans Serif"/>
                <a:cs typeface="Microsoft Sans Serif"/>
              </a:rPr>
              <a:t>la</a:t>
            </a:r>
            <a:r>
              <a:rPr sz="1800" spc="125" dirty="0">
                <a:latin typeface="Microsoft Sans Serif"/>
                <a:cs typeface="Microsoft Sans Serif"/>
              </a:rPr>
              <a:t> </a:t>
            </a:r>
            <a:r>
              <a:rPr sz="1800" spc="-10" dirty="0">
                <a:latin typeface="Microsoft Sans Serif"/>
                <a:cs typeface="Microsoft Sans Serif"/>
              </a:rPr>
              <a:t>presencia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baño</a:t>
            </a:r>
            <a:r>
              <a:rPr sz="1800" spc="15" dirty="0">
                <a:latin typeface="Microsoft Sans Serif"/>
                <a:cs typeface="Microsoft Sans Serif"/>
              </a:rPr>
              <a:t> </a:t>
            </a:r>
            <a:r>
              <a:rPr sz="1800" spc="-10" dirty="0">
                <a:latin typeface="Microsoft Sans Serif"/>
                <a:cs typeface="Microsoft Sans Serif"/>
              </a:rPr>
              <a:t>electrolítico.</a:t>
            </a:r>
            <a:endParaRPr sz="1800">
              <a:latin typeface="Microsoft Sans Serif"/>
              <a:cs typeface="Microsoft Sans Serif"/>
            </a:endParaRPr>
          </a:p>
          <a:p>
            <a:pPr marL="12700" marR="5080" algn="just">
              <a:lnSpc>
                <a:spcPct val="100000"/>
              </a:lnSpc>
              <a:spcBef>
                <a:spcPts val="965"/>
              </a:spcBef>
            </a:pPr>
            <a:r>
              <a:rPr sz="1800" dirty="0">
                <a:latin typeface="Microsoft Sans Serif"/>
                <a:cs typeface="Microsoft Sans Serif"/>
              </a:rPr>
              <a:t>La</a:t>
            </a:r>
            <a:r>
              <a:rPr sz="1800" spc="285" dirty="0">
                <a:latin typeface="Microsoft Sans Serif"/>
                <a:cs typeface="Microsoft Sans Serif"/>
              </a:rPr>
              <a:t> </a:t>
            </a:r>
            <a:r>
              <a:rPr sz="1800" dirty="0">
                <a:latin typeface="Microsoft Sans Serif"/>
                <a:cs typeface="Microsoft Sans Serif"/>
              </a:rPr>
              <a:t>diferencia</a:t>
            </a:r>
            <a:r>
              <a:rPr sz="1800" spc="290" dirty="0">
                <a:latin typeface="Microsoft Sans Serif"/>
                <a:cs typeface="Microsoft Sans Serif"/>
              </a:rPr>
              <a:t> </a:t>
            </a:r>
            <a:r>
              <a:rPr sz="1800" dirty="0">
                <a:latin typeface="Microsoft Sans Serif"/>
                <a:cs typeface="Microsoft Sans Serif"/>
              </a:rPr>
              <a:t>en</a:t>
            </a:r>
            <a:r>
              <a:rPr sz="1800" spc="290" dirty="0">
                <a:latin typeface="Microsoft Sans Serif"/>
                <a:cs typeface="Microsoft Sans Serif"/>
              </a:rPr>
              <a:t> </a:t>
            </a:r>
            <a:r>
              <a:rPr sz="1800" dirty="0">
                <a:latin typeface="Microsoft Sans Serif"/>
                <a:cs typeface="Microsoft Sans Serif"/>
              </a:rPr>
              <a:t>el</a:t>
            </a:r>
            <a:r>
              <a:rPr sz="1800" spc="290" dirty="0">
                <a:latin typeface="Microsoft Sans Serif"/>
                <a:cs typeface="Microsoft Sans Serif"/>
              </a:rPr>
              <a:t> </a:t>
            </a:r>
            <a:r>
              <a:rPr sz="1800" dirty="0">
                <a:latin typeface="Microsoft Sans Serif"/>
                <a:cs typeface="Microsoft Sans Serif"/>
              </a:rPr>
              <a:t>ECM</a:t>
            </a:r>
            <a:r>
              <a:rPr sz="1800" spc="305" dirty="0">
                <a:latin typeface="Microsoft Sans Serif"/>
                <a:cs typeface="Microsoft Sans Serif"/>
              </a:rPr>
              <a:t> </a:t>
            </a:r>
            <a:r>
              <a:rPr sz="1800" dirty="0">
                <a:latin typeface="Microsoft Sans Serif"/>
                <a:cs typeface="Microsoft Sans Serif"/>
              </a:rPr>
              <a:t>es</a:t>
            </a:r>
            <a:r>
              <a:rPr sz="1800" spc="305" dirty="0">
                <a:latin typeface="Microsoft Sans Serif"/>
                <a:cs typeface="Microsoft Sans Serif"/>
              </a:rPr>
              <a:t> </a:t>
            </a:r>
            <a:r>
              <a:rPr sz="1800" dirty="0">
                <a:latin typeface="Microsoft Sans Serif"/>
                <a:cs typeface="Microsoft Sans Serif"/>
              </a:rPr>
              <a:t>que</a:t>
            </a:r>
            <a:r>
              <a:rPr sz="1800" spc="290" dirty="0">
                <a:latin typeface="Microsoft Sans Serif"/>
                <a:cs typeface="Microsoft Sans Serif"/>
              </a:rPr>
              <a:t> </a:t>
            </a:r>
            <a:r>
              <a:rPr sz="1800" dirty="0">
                <a:latin typeface="Microsoft Sans Serif"/>
                <a:cs typeface="Microsoft Sans Serif"/>
              </a:rPr>
              <a:t>el</a:t>
            </a:r>
            <a:r>
              <a:rPr sz="1800" spc="295" dirty="0">
                <a:latin typeface="Microsoft Sans Serif"/>
                <a:cs typeface="Microsoft Sans Serif"/>
              </a:rPr>
              <a:t> </a:t>
            </a:r>
            <a:r>
              <a:rPr sz="1800" dirty="0">
                <a:latin typeface="Microsoft Sans Serif"/>
                <a:cs typeface="Microsoft Sans Serif"/>
              </a:rPr>
              <a:t>baño</a:t>
            </a:r>
            <a:r>
              <a:rPr sz="1800" spc="300" dirty="0">
                <a:latin typeface="Microsoft Sans Serif"/>
                <a:cs typeface="Microsoft Sans Serif"/>
              </a:rPr>
              <a:t> </a:t>
            </a:r>
            <a:r>
              <a:rPr sz="1800" dirty="0">
                <a:latin typeface="Microsoft Sans Serif"/>
                <a:cs typeface="Microsoft Sans Serif"/>
              </a:rPr>
              <a:t>electrolítico</a:t>
            </a:r>
            <a:r>
              <a:rPr sz="1800" spc="290" dirty="0">
                <a:latin typeface="Microsoft Sans Serif"/>
                <a:cs typeface="Microsoft Sans Serif"/>
              </a:rPr>
              <a:t> </a:t>
            </a:r>
            <a:r>
              <a:rPr sz="1800" dirty="0">
                <a:latin typeface="Microsoft Sans Serif"/>
                <a:cs typeface="Microsoft Sans Serif"/>
              </a:rPr>
              <a:t>fluye</a:t>
            </a:r>
            <a:r>
              <a:rPr sz="1800" spc="295" dirty="0">
                <a:latin typeface="Microsoft Sans Serif"/>
                <a:cs typeface="Microsoft Sans Serif"/>
              </a:rPr>
              <a:t> </a:t>
            </a:r>
            <a:r>
              <a:rPr sz="1800" dirty="0">
                <a:latin typeface="Microsoft Sans Serif"/>
                <a:cs typeface="Microsoft Sans Serif"/>
              </a:rPr>
              <a:t>con</a:t>
            </a:r>
            <a:r>
              <a:rPr sz="1800" spc="290" dirty="0">
                <a:latin typeface="Microsoft Sans Serif"/>
                <a:cs typeface="Microsoft Sans Serif"/>
              </a:rPr>
              <a:t> </a:t>
            </a:r>
            <a:r>
              <a:rPr sz="1800" dirty="0">
                <a:latin typeface="Microsoft Sans Serif"/>
                <a:cs typeface="Microsoft Sans Serif"/>
              </a:rPr>
              <a:t>rapidez</a:t>
            </a:r>
            <a:r>
              <a:rPr sz="1800" spc="295" dirty="0">
                <a:latin typeface="Microsoft Sans Serif"/>
                <a:cs typeface="Microsoft Sans Serif"/>
              </a:rPr>
              <a:t> </a:t>
            </a:r>
            <a:r>
              <a:rPr sz="1800" dirty="0">
                <a:latin typeface="Microsoft Sans Serif"/>
                <a:cs typeface="Microsoft Sans Serif"/>
              </a:rPr>
              <a:t>entre</a:t>
            </a:r>
            <a:r>
              <a:rPr sz="1800" spc="290" dirty="0">
                <a:latin typeface="Microsoft Sans Serif"/>
                <a:cs typeface="Microsoft Sans Serif"/>
              </a:rPr>
              <a:t> </a:t>
            </a:r>
            <a:r>
              <a:rPr sz="1800" dirty="0">
                <a:latin typeface="Microsoft Sans Serif"/>
                <a:cs typeface="Microsoft Sans Serif"/>
              </a:rPr>
              <a:t>los</a:t>
            </a:r>
            <a:r>
              <a:rPr sz="1800" spc="305" dirty="0">
                <a:latin typeface="Microsoft Sans Serif"/>
                <a:cs typeface="Microsoft Sans Serif"/>
              </a:rPr>
              <a:t> </a:t>
            </a:r>
            <a:r>
              <a:rPr sz="1800" spc="-25" dirty="0">
                <a:latin typeface="Microsoft Sans Serif"/>
                <a:cs typeface="Microsoft Sans Serif"/>
              </a:rPr>
              <a:t>dos </a:t>
            </a:r>
            <a:r>
              <a:rPr sz="1800" dirty="0">
                <a:latin typeface="Microsoft Sans Serif"/>
                <a:cs typeface="Microsoft Sans Serif"/>
              </a:rPr>
              <a:t>polos</a:t>
            </a:r>
            <a:r>
              <a:rPr sz="1800" spc="2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retirar</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material</a:t>
            </a:r>
            <a:r>
              <a:rPr sz="1800" spc="15" dirty="0">
                <a:latin typeface="Microsoft Sans Serif"/>
                <a:cs typeface="Microsoft Sans Serif"/>
              </a:rPr>
              <a:t> </a:t>
            </a:r>
            <a:r>
              <a:rPr sz="1800" dirty="0">
                <a:latin typeface="Microsoft Sans Serif"/>
                <a:cs typeface="Microsoft Sans Serif"/>
              </a:rPr>
              <a:t>removido</a:t>
            </a:r>
            <a:r>
              <a:rPr sz="1800" spc="2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chapa.</a:t>
            </a:r>
            <a:r>
              <a:rPr sz="1800" spc="20" dirty="0">
                <a:latin typeface="Microsoft Sans Serif"/>
                <a:cs typeface="Microsoft Sans Serif"/>
              </a:rPr>
              <a:t> </a:t>
            </a:r>
            <a:r>
              <a:rPr sz="1800" dirty="0">
                <a:latin typeface="Microsoft Sans Serif"/>
                <a:cs typeface="Microsoft Sans Serif"/>
              </a:rPr>
              <a:t>Por</a:t>
            </a:r>
            <a:r>
              <a:rPr sz="1800" spc="40" dirty="0">
                <a:latin typeface="Microsoft Sans Serif"/>
                <a:cs typeface="Microsoft Sans Serif"/>
              </a:rPr>
              <a:t> </a:t>
            </a:r>
            <a:r>
              <a:rPr sz="1800" dirty="0">
                <a:latin typeface="Microsoft Sans Serif"/>
                <a:cs typeface="Microsoft Sans Serif"/>
              </a:rPr>
              <a:t>lo</a:t>
            </a:r>
            <a:r>
              <a:rPr sz="1800" spc="15" dirty="0">
                <a:latin typeface="Microsoft Sans Serif"/>
                <a:cs typeface="Microsoft Sans Serif"/>
              </a:rPr>
              <a:t> </a:t>
            </a:r>
            <a:r>
              <a:rPr sz="1800" dirty="0">
                <a:latin typeface="Microsoft Sans Serif"/>
                <a:cs typeface="Microsoft Sans Serif"/>
              </a:rPr>
              <a:t>tanto,</a:t>
            </a:r>
            <a:r>
              <a:rPr sz="1800" spc="20"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material</a:t>
            </a:r>
            <a:r>
              <a:rPr sz="1800" spc="1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spc="-10" dirty="0">
                <a:latin typeface="Microsoft Sans Serif"/>
                <a:cs typeface="Microsoft Sans Serif"/>
              </a:rPr>
              <a:t>retira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no forma una</a:t>
            </a:r>
            <a:r>
              <a:rPr sz="1800" spc="10" dirty="0">
                <a:latin typeface="Microsoft Sans Serif"/>
                <a:cs typeface="Microsoft Sans Serif"/>
              </a:rPr>
              <a:t> </a:t>
            </a:r>
            <a:r>
              <a:rPr sz="1800" dirty="0">
                <a:latin typeface="Microsoft Sans Serif"/>
                <a:cs typeface="Microsoft Sans Serif"/>
              </a:rPr>
              <a:t>chapa</a:t>
            </a:r>
            <a:r>
              <a:rPr sz="1800" spc="5" dirty="0">
                <a:latin typeface="Microsoft Sans Serif"/>
                <a:cs typeface="Microsoft Sans Serif"/>
              </a:rPr>
              <a:t> </a:t>
            </a:r>
            <a:r>
              <a:rPr sz="1800" dirty="0">
                <a:latin typeface="Microsoft Sans Serif"/>
                <a:cs typeface="Microsoft Sans Serif"/>
              </a:rPr>
              <a:t>sobre la</a:t>
            </a:r>
            <a:r>
              <a:rPr sz="1800" spc="10" dirty="0">
                <a:latin typeface="Microsoft Sans Serif"/>
                <a:cs typeface="Microsoft Sans Serif"/>
              </a:rPr>
              <a:t> </a:t>
            </a:r>
            <a:r>
              <a:rPr sz="1800" spc="-10" dirty="0">
                <a:latin typeface="Microsoft Sans Serif"/>
                <a:cs typeface="Microsoft Sans Serif"/>
              </a:rPr>
              <a:t>herramienta.</a:t>
            </a:r>
            <a:endParaRPr sz="1800">
              <a:latin typeface="Microsoft Sans Serif"/>
              <a:cs typeface="Microsoft Sans Serif"/>
            </a:endParaRPr>
          </a:p>
          <a:p>
            <a:pPr marL="12700" marR="5715" algn="just">
              <a:lnSpc>
                <a:spcPct val="100000"/>
              </a:lnSpc>
              <a:spcBef>
                <a:spcPts val="960"/>
              </a:spcBef>
            </a:pPr>
            <a:r>
              <a:rPr sz="1800" dirty="0">
                <a:latin typeface="Microsoft Sans Serif"/>
                <a:cs typeface="Microsoft Sans Serif"/>
              </a:rPr>
              <a:t>Por</a:t>
            </a:r>
            <a:r>
              <a:rPr sz="1800" spc="355" dirty="0">
                <a:latin typeface="Microsoft Sans Serif"/>
                <a:cs typeface="Microsoft Sans Serif"/>
              </a:rPr>
              <a:t> </a:t>
            </a:r>
            <a:r>
              <a:rPr sz="1800" dirty="0">
                <a:latin typeface="Microsoft Sans Serif"/>
                <a:cs typeface="Microsoft Sans Serif"/>
              </a:rPr>
              <a:t>lo</a:t>
            </a:r>
            <a:r>
              <a:rPr sz="1800" spc="355" dirty="0">
                <a:latin typeface="Microsoft Sans Serif"/>
                <a:cs typeface="Microsoft Sans Serif"/>
              </a:rPr>
              <a:t> </a:t>
            </a:r>
            <a:r>
              <a:rPr sz="1800" dirty="0">
                <a:latin typeface="Microsoft Sans Serif"/>
                <a:cs typeface="Microsoft Sans Serif"/>
              </a:rPr>
              <a:t>general</a:t>
            </a:r>
            <a:r>
              <a:rPr sz="1800" spc="360" dirty="0">
                <a:latin typeface="Microsoft Sans Serif"/>
                <a:cs typeface="Microsoft Sans Serif"/>
              </a:rPr>
              <a:t> </a:t>
            </a:r>
            <a:r>
              <a:rPr sz="1800" dirty="0">
                <a:latin typeface="Microsoft Sans Serif"/>
                <a:cs typeface="Microsoft Sans Serif"/>
              </a:rPr>
              <a:t>se</a:t>
            </a:r>
            <a:r>
              <a:rPr sz="1800" spc="360" dirty="0">
                <a:latin typeface="Microsoft Sans Serif"/>
                <a:cs typeface="Microsoft Sans Serif"/>
              </a:rPr>
              <a:t> </a:t>
            </a:r>
            <a:r>
              <a:rPr sz="1800" dirty="0">
                <a:latin typeface="Microsoft Sans Serif"/>
                <a:cs typeface="Microsoft Sans Serif"/>
              </a:rPr>
              <a:t>diseña</a:t>
            </a:r>
            <a:r>
              <a:rPr sz="1800" spc="365" dirty="0">
                <a:latin typeface="Microsoft Sans Serif"/>
                <a:cs typeface="Microsoft Sans Serif"/>
              </a:rPr>
              <a:t> </a:t>
            </a:r>
            <a:r>
              <a:rPr sz="1800" dirty="0">
                <a:latin typeface="Microsoft Sans Serif"/>
                <a:cs typeface="Microsoft Sans Serif"/>
              </a:rPr>
              <a:t>una</a:t>
            </a:r>
            <a:r>
              <a:rPr sz="1800" spc="360" dirty="0">
                <a:latin typeface="Microsoft Sans Serif"/>
                <a:cs typeface="Microsoft Sans Serif"/>
              </a:rPr>
              <a:t> </a:t>
            </a:r>
            <a:r>
              <a:rPr sz="1800" dirty="0">
                <a:latin typeface="Microsoft Sans Serif"/>
                <a:cs typeface="Microsoft Sans Serif"/>
              </a:rPr>
              <a:t>herramienta</a:t>
            </a:r>
            <a:r>
              <a:rPr sz="1800" spc="370" dirty="0">
                <a:latin typeface="Microsoft Sans Serif"/>
                <a:cs typeface="Microsoft Sans Serif"/>
              </a:rPr>
              <a:t> </a:t>
            </a:r>
            <a:r>
              <a:rPr sz="1800" dirty="0">
                <a:latin typeface="Microsoft Sans Serif"/>
                <a:cs typeface="Microsoft Sans Serif"/>
              </a:rPr>
              <a:t>de</a:t>
            </a:r>
            <a:r>
              <a:rPr sz="1800" spc="350" dirty="0">
                <a:latin typeface="Microsoft Sans Serif"/>
                <a:cs typeface="Microsoft Sans Serif"/>
              </a:rPr>
              <a:t> </a:t>
            </a:r>
            <a:r>
              <a:rPr sz="1800" dirty="0">
                <a:latin typeface="Microsoft Sans Serif"/>
                <a:cs typeface="Microsoft Sans Serif"/>
              </a:rPr>
              <a:t>electrodos</a:t>
            </a:r>
            <a:r>
              <a:rPr sz="1800" spc="375" dirty="0">
                <a:latin typeface="Microsoft Sans Serif"/>
                <a:cs typeface="Microsoft Sans Serif"/>
              </a:rPr>
              <a:t> </a:t>
            </a:r>
            <a:r>
              <a:rPr sz="1800" dirty="0">
                <a:latin typeface="Microsoft Sans Serif"/>
                <a:cs typeface="Microsoft Sans Serif"/>
              </a:rPr>
              <a:t>(hecha</a:t>
            </a:r>
            <a:r>
              <a:rPr sz="1800" spc="360" dirty="0">
                <a:latin typeface="Microsoft Sans Serif"/>
                <a:cs typeface="Microsoft Sans Serif"/>
              </a:rPr>
              <a:t> </a:t>
            </a:r>
            <a:r>
              <a:rPr sz="1800" dirty="0">
                <a:latin typeface="Microsoft Sans Serif"/>
                <a:cs typeface="Microsoft Sans Serif"/>
              </a:rPr>
              <a:t>de</a:t>
            </a:r>
            <a:r>
              <a:rPr sz="1800" spc="355" dirty="0">
                <a:latin typeface="Microsoft Sans Serif"/>
                <a:cs typeface="Microsoft Sans Serif"/>
              </a:rPr>
              <a:t> </a:t>
            </a:r>
            <a:r>
              <a:rPr sz="1800" dirty="0">
                <a:latin typeface="Microsoft Sans Serif"/>
                <a:cs typeface="Microsoft Sans Serif"/>
              </a:rPr>
              <a:t>cobre,</a:t>
            </a:r>
            <a:r>
              <a:rPr sz="1800" spc="365" dirty="0">
                <a:latin typeface="Microsoft Sans Serif"/>
                <a:cs typeface="Microsoft Sans Serif"/>
              </a:rPr>
              <a:t> </a:t>
            </a:r>
            <a:r>
              <a:rPr sz="1800" dirty="0">
                <a:latin typeface="Microsoft Sans Serif"/>
                <a:cs typeface="Microsoft Sans Serif"/>
              </a:rPr>
              <a:t>bronce</a:t>
            </a:r>
            <a:r>
              <a:rPr sz="1800" spc="355" dirty="0">
                <a:latin typeface="Microsoft Sans Serif"/>
                <a:cs typeface="Microsoft Sans Serif"/>
              </a:rPr>
              <a:t> </a:t>
            </a:r>
            <a:r>
              <a:rPr sz="1800" spc="-50" dirty="0">
                <a:latin typeface="Microsoft Sans Serif"/>
                <a:cs typeface="Microsoft Sans Serif"/>
              </a:rPr>
              <a:t>o </a:t>
            </a:r>
            <a:r>
              <a:rPr sz="1800" dirty="0">
                <a:latin typeface="Microsoft Sans Serif"/>
                <a:cs typeface="Microsoft Sans Serif"/>
              </a:rPr>
              <a:t>acero</a:t>
            </a:r>
            <a:r>
              <a:rPr sz="1800" spc="395" dirty="0">
                <a:latin typeface="Microsoft Sans Serif"/>
                <a:cs typeface="Microsoft Sans Serif"/>
              </a:rPr>
              <a:t> </a:t>
            </a:r>
            <a:r>
              <a:rPr sz="1800" dirty="0">
                <a:latin typeface="Microsoft Sans Serif"/>
                <a:cs typeface="Microsoft Sans Serif"/>
              </a:rPr>
              <a:t>inoxidable)</a:t>
            </a:r>
            <a:r>
              <a:rPr sz="1800" spc="409" dirty="0">
                <a:latin typeface="Microsoft Sans Serif"/>
                <a:cs typeface="Microsoft Sans Serif"/>
              </a:rPr>
              <a:t> </a:t>
            </a:r>
            <a:r>
              <a:rPr sz="1800" dirty="0">
                <a:latin typeface="Microsoft Sans Serif"/>
                <a:cs typeface="Microsoft Sans Serif"/>
              </a:rPr>
              <a:t>que</a:t>
            </a:r>
            <a:r>
              <a:rPr sz="1800" spc="405" dirty="0">
                <a:latin typeface="Microsoft Sans Serif"/>
                <a:cs typeface="Microsoft Sans Serif"/>
              </a:rPr>
              <a:t> </a:t>
            </a:r>
            <a:r>
              <a:rPr sz="1800" dirty="0">
                <a:latin typeface="Microsoft Sans Serif"/>
                <a:cs typeface="Microsoft Sans Serif"/>
              </a:rPr>
              <a:t>posee</a:t>
            </a:r>
            <a:r>
              <a:rPr sz="1800" spc="409" dirty="0">
                <a:latin typeface="Microsoft Sans Serif"/>
                <a:cs typeface="Microsoft Sans Serif"/>
              </a:rPr>
              <a:t> </a:t>
            </a:r>
            <a:r>
              <a:rPr sz="1800" dirty="0">
                <a:latin typeface="Microsoft Sans Serif"/>
                <a:cs typeface="Microsoft Sans Serif"/>
              </a:rPr>
              <a:t>aproximadamente</a:t>
            </a:r>
            <a:r>
              <a:rPr sz="1800" spc="409" dirty="0">
                <a:latin typeface="Microsoft Sans Serif"/>
                <a:cs typeface="Microsoft Sans Serif"/>
              </a:rPr>
              <a:t> </a:t>
            </a:r>
            <a:r>
              <a:rPr sz="1800" dirty="0">
                <a:latin typeface="Microsoft Sans Serif"/>
                <a:cs typeface="Microsoft Sans Serif"/>
              </a:rPr>
              <a:t>la</a:t>
            </a:r>
            <a:r>
              <a:rPr sz="1800" spc="400" dirty="0">
                <a:latin typeface="Microsoft Sans Serif"/>
                <a:cs typeface="Microsoft Sans Serif"/>
              </a:rPr>
              <a:t> </a:t>
            </a:r>
            <a:r>
              <a:rPr sz="1800" dirty="0">
                <a:latin typeface="Microsoft Sans Serif"/>
                <a:cs typeface="Microsoft Sans Serif"/>
              </a:rPr>
              <a:t>forma</a:t>
            </a:r>
            <a:r>
              <a:rPr sz="1800" spc="415" dirty="0">
                <a:latin typeface="Microsoft Sans Serif"/>
                <a:cs typeface="Microsoft Sans Serif"/>
              </a:rPr>
              <a:t> </a:t>
            </a:r>
            <a:r>
              <a:rPr sz="1800" dirty="0">
                <a:latin typeface="Microsoft Sans Serif"/>
                <a:cs typeface="Microsoft Sans Serif"/>
              </a:rPr>
              <a:t>inversa</a:t>
            </a:r>
            <a:r>
              <a:rPr sz="1800" spc="395" dirty="0">
                <a:latin typeface="Microsoft Sans Serif"/>
                <a:cs typeface="Microsoft Sans Serif"/>
              </a:rPr>
              <a:t> </a:t>
            </a:r>
            <a:r>
              <a:rPr sz="1800" dirty="0">
                <a:latin typeface="Microsoft Sans Serif"/>
                <a:cs typeface="Microsoft Sans Serif"/>
              </a:rPr>
              <a:t>a</a:t>
            </a:r>
            <a:r>
              <a:rPr sz="1800" spc="400" dirty="0">
                <a:latin typeface="Microsoft Sans Serif"/>
                <a:cs typeface="Microsoft Sans Serif"/>
              </a:rPr>
              <a:t> </a:t>
            </a:r>
            <a:r>
              <a:rPr sz="1800" dirty="0">
                <a:latin typeface="Microsoft Sans Serif"/>
                <a:cs typeface="Microsoft Sans Serif"/>
              </a:rPr>
              <a:t>la</a:t>
            </a:r>
            <a:r>
              <a:rPr sz="1800" spc="400" dirty="0">
                <a:latin typeface="Microsoft Sans Serif"/>
                <a:cs typeface="Microsoft Sans Serif"/>
              </a:rPr>
              <a:t> </a:t>
            </a:r>
            <a:r>
              <a:rPr sz="1800" dirty="0">
                <a:latin typeface="Microsoft Sans Serif"/>
                <a:cs typeface="Microsoft Sans Serif"/>
              </a:rPr>
              <a:t>que</a:t>
            </a:r>
            <a:r>
              <a:rPr sz="1800" spc="400" dirty="0">
                <a:latin typeface="Microsoft Sans Serif"/>
                <a:cs typeface="Microsoft Sans Serif"/>
              </a:rPr>
              <a:t> </a:t>
            </a:r>
            <a:r>
              <a:rPr sz="1800" dirty="0">
                <a:latin typeface="Microsoft Sans Serif"/>
                <a:cs typeface="Microsoft Sans Serif"/>
              </a:rPr>
              <a:t>se</a:t>
            </a:r>
            <a:r>
              <a:rPr sz="1800" spc="400" dirty="0">
                <a:latin typeface="Microsoft Sans Serif"/>
                <a:cs typeface="Microsoft Sans Serif"/>
              </a:rPr>
              <a:t> </a:t>
            </a:r>
            <a:r>
              <a:rPr sz="1800" spc="-10" dirty="0">
                <a:latin typeface="Microsoft Sans Serif"/>
                <a:cs typeface="Microsoft Sans Serif"/>
              </a:rPr>
              <a:t>desea </a:t>
            </a:r>
            <a:r>
              <a:rPr sz="1800" dirty="0">
                <a:latin typeface="Microsoft Sans Serif"/>
                <a:cs typeface="Microsoft Sans Serif"/>
              </a:rPr>
              <a:t>obtener.</a:t>
            </a:r>
            <a:r>
              <a:rPr sz="1800" spc="45" dirty="0">
                <a:latin typeface="Microsoft Sans Serif"/>
                <a:cs typeface="Microsoft Sans Serif"/>
              </a:rPr>
              <a:t>  </a:t>
            </a:r>
            <a:r>
              <a:rPr sz="1800" dirty="0">
                <a:latin typeface="Microsoft Sans Serif"/>
                <a:cs typeface="Microsoft Sans Serif"/>
              </a:rPr>
              <a:t>Debe</a:t>
            </a:r>
            <a:r>
              <a:rPr sz="1800" spc="45" dirty="0">
                <a:latin typeface="Microsoft Sans Serif"/>
                <a:cs typeface="Microsoft Sans Serif"/>
              </a:rPr>
              <a:t>  </a:t>
            </a:r>
            <a:r>
              <a:rPr sz="1800" dirty="0">
                <a:latin typeface="Microsoft Sans Serif"/>
                <a:cs typeface="Microsoft Sans Serif"/>
              </a:rPr>
              <a:t>considerarse</a:t>
            </a:r>
            <a:r>
              <a:rPr sz="1800" spc="50"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separación</a:t>
            </a:r>
            <a:r>
              <a:rPr sz="1800" spc="40" dirty="0">
                <a:latin typeface="Microsoft Sans Serif"/>
                <a:cs typeface="Microsoft Sans Serif"/>
              </a:rPr>
              <a:t>  </a:t>
            </a:r>
            <a:r>
              <a:rPr sz="1800" dirty="0">
                <a:latin typeface="Microsoft Sans Serif"/>
                <a:cs typeface="Microsoft Sans Serif"/>
              </a:rPr>
              <a:t>entre</a:t>
            </a:r>
            <a:r>
              <a:rPr sz="1800" spc="40"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herramienta</a:t>
            </a:r>
            <a:r>
              <a:rPr sz="1800" spc="50"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el</a:t>
            </a:r>
            <a:r>
              <a:rPr sz="1800" spc="50" dirty="0">
                <a:latin typeface="Microsoft Sans Serif"/>
                <a:cs typeface="Microsoft Sans Serif"/>
              </a:rPr>
              <a:t>  </a:t>
            </a:r>
            <a:r>
              <a:rPr sz="1800" dirty="0">
                <a:latin typeface="Microsoft Sans Serif"/>
                <a:cs typeface="Microsoft Sans Serif"/>
              </a:rPr>
              <a:t>trabajo.</a:t>
            </a:r>
            <a:r>
              <a:rPr sz="1800" spc="45" dirty="0">
                <a:latin typeface="Microsoft Sans Serif"/>
                <a:cs typeface="Microsoft Sans Serif"/>
              </a:rPr>
              <a:t>  </a:t>
            </a:r>
            <a:r>
              <a:rPr sz="1800" spc="-20" dirty="0">
                <a:latin typeface="Microsoft Sans Serif"/>
                <a:cs typeface="Microsoft Sans Serif"/>
              </a:rPr>
              <a:t>Para </a:t>
            </a:r>
            <a:r>
              <a:rPr sz="1800" dirty="0">
                <a:latin typeface="Microsoft Sans Serif"/>
                <a:cs typeface="Microsoft Sans Serif"/>
              </a:rPr>
              <a:t>conseguir</a:t>
            </a:r>
            <a:r>
              <a:rPr sz="1800" spc="434" dirty="0">
                <a:latin typeface="Microsoft Sans Serif"/>
                <a:cs typeface="Microsoft Sans Serif"/>
              </a:rPr>
              <a:t> </a:t>
            </a:r>
            <a:r>
              <a:rPr sz="1800" dirty="0">
                <a:latin typeface="Microsoft Sans Serif"/>
                <a:cs typeface="Microsoft Sans Serif"/>
              </a:rPr>
              <a:t>la</a:t>
            </a:r>
            <a:r>
              <a:rPr sz="1800" spc="445" dirty="0">
                <a:latin typeface="Microsoft Sans Serif"/>
                <a:cs typeface="Microsoft Sans Serif"/>
              </a:rPr>
              <a:t> </a:t>
            </a:r>
            <a:r>
              <a:rPr sz="1800" dirty="0">
                <a:latin typeface="Microsoft Sans Serif"/>
                <a:cs typeface="Microsoft Sans Serif"/>
              </a:rPr>
              <a:t>remoción</a:t>
            </a:r>
            <a:r>
              <a:rPr sz="1800" spc="450" dirty="0">
                <a:latin typeface="Microsoft Sans Serif"/>
                <a:cs typeface="Microsoft Sans Serif"/>
              </a:rPr>
              <a:t> </a:t>
            </a:r>
            <a:r>
              <a:rPr sz="1800" dirty="0">
                <a:latin typeface="Microsoft Sans Serif"/>
                <a:cs typeface="Microsoft Sans Serif"/>
              </a:rPr>
              <a:t>de</a:t>
            </a:r>
            <a:r>
              <a:rPr sz="1800" spc="445" dirty="0">
                <a:latin typeface="Microsoft Sans Serif"/>
                <a:cs typeface="Microsoft Sans Serif"/>
              </a:rPr>
              <a:t> </a:t>
            </a:r>
            <a:r>
              <a:rPr sz="1800" dirty="0">
                <a:latin typeface="Microsoft Sans Serif"/>
                <a:cs typeface="Microsoft Sans Serif"/>
              </a:rPr>
              <a:t>metal,</a:t>
            </a:r>
            <a:r>
              <a:rPr sz="1800" spc="450" dirty="0">
                <a:latin typeface="Microsoft Sans Serif"/>
                <a:cs typeface="Microsoft Sans Serif"/>
              </a:rPr>
              <a:t> </a:t>
            </a:r>
            <a:r>
              <a:rPr sz="1800" dirty="0">
                <a:latin typeface="Microsoft Sans Serif"/>
                <a:cs typeface="Microsoft Sans Serif"/>
              </a:rPr>
              <a:t>se</a:t>
            </a:r>
            <a:r>
              <a:rPr sz="1800" spc="445" dirty="0">
                <a:latin typeface="Microsoft Sans Serif"/>
                <a:cs typeface="Microsoft Sans Serif"/>
              </a:rPr>
              <a:t> </a:t>
            </a:r>
            <a:r>
              <a:rPr sz="1800" dirty="0">
                <a:latin typeface="Microsoft Sans Serif"/>
                <a:cs typeface="Microsoft Sans Serif"/>
              </a:rPr>
              <a:t>alimenta</a:t>
            </a:r>
            <a:r>
              <a:rPr sz="1800" spc="450" dirty="0">
                <a:latin typeface="Microsoft Sans Serif"/>
                <a:cs typeface="Microsoft Sans Serif"/>
              </a:rPr>
              <a:t> </a:t>
            </a:r>
            <a:r>
              <a:rPr sz="1800" dirty="0">
                <a:latin typeface="Microsoft Sans Serif"/>
                <a:cs typeface="Microsoft Sans Serif"/>
              </a:rPr>
              <a:t>el</a:t>
            </a:r>
            <a:r>
              <a:rPr sz="1800" spc="450" dirty="0">
                <a:latin typeface="Microsoft Sans Serif"/>
                <a:cs typeface="Microsoft Sans Serif"/>
              </a:rPr>
              <a:t> </a:t>
            </a:r>
            <a:r>
              <a:rPr sz="1800" dirty="0">
                <a:latin typeface="Microsoft Sans Serif"/>
                <a:cs typeface="Microsoft Sans Serif"/>
              </a:rPr>
              <a:t>electrodo</a:t>
            </a:r>
            <a:r>
              <a:rPr sz="1800" spc="450" dirty="0">
                <a:latin typeface="Microsoft Sans Serif"/>
                <a:cs typeface="Microsoft Sans Serif"/>
              </a:rPr>
              <a:t> </a:t>
            </a:r>
            <a:r>
              <a:rPr sz="1800" dirty="0">
                <a:latin typeface="Microsoft Sans Serif"/>
                <a:cs typeface="Microsoft Sans Serif"/>
              </a:rPr>
              <a:t>dentro</a:t>
            </a:r>
            <a:r>
              <a:rPr sz="1800" spc="445" dirty="0">
                <a:latin typeface="Microsoft Sans Serif"/>
                <a:cs typeface="Microsoft Sans Serif"/>
              </a:rPr>
              <a:t> </a:t>
            </a:r>
            <a:r>
              <a:rPr sz="1800" dirty="0">
                <a:latin typeface="Microsoft Sans Serif"/>
                <a:cs typeface="Microsoft Sans Serif"/>
              </a:rPr>
              <a:t>del</a:t>
            </a:r>
            <a:r>
              <a:rPr sz="1800" spc="445" dirty="0">
                <a:latin typeface="Microsoft Sans Serif"/>
                <a:cs typeface="Microsoft Sans Serif"/>
              </a:rPr>
              <a:t> </a:t>
            </a:r>
            <a:r>
              <a:rPr sz="1800" dirty="0">
                <a:latin typeface="Microsoft Sans Serif"/>
                <a:cs typeface="Microsoft Sans Serif"/>
              </a:rPr>
              <a:t>trabajo</a:t>
            </a:r>
            <a:r>
              <a:rPr sz="1800" spc="450" dirty="0">
                <a:latin typeface="Microsoft Sans Serif"/>
                <a:cs typeface="Microsoft Sans Serif"/>
              </a:rPr>
              <a:t> </a:t>
            </a:r>
            <a:r>
              <a:rPr sz="1800" dirty="0">
                <a:latin typeface="Microsoft Sans Serif"/>
                <a:cs typeface="Microsoft Sans Serif"/>
              </a:rPr>
              <a:t>a</a:t>
            </a:r>
            <a:r>
              <a:rPr sz="1800" spc="445"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velocidad</a:t>
            </a:r>
            <a:r>
              <a:rPr sz="1800" spc="-20" dirty="0">
                <a:latin typeface="Microsoft Sans Serif"/>
                <a:cs typeface="Microsoft Sans Serif"/>
              </a:rPr>
              <a:t> </a:t>
            </a:r>
            <a:r>
              <a:rPr sz="1800" dirty="0">
                <a:latin typeface="Microsoft Sans Serif"/>
                <a:cs typeface="Microsoft Sans Serif"/>
              </a:rPr>
              <a:t>igual</a:t>
            </a:r>
            <a:r>
              <a:rPr sz="1800" spc="-15" dirty="0">
                <a:latin typeface="Microsoft Sans Serif"/>
                <a:cs typeface="Microsoft Sans Serif"/>
              </a:rPr>
              <a:t> </a:t>
            </a:r>
            <a:r>
              <a:rPr sz="1800" dirty="0">
                <a:latin typeface="Microsoft Sans Serif"/>
                <a:cs typeface="Microsoft Sans Serif"/>
              </a:rPr>
              <a:t>a</a:t>
            </a:r>
            <a:r>
              <a:rPr sz="1800" spc="-3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remoción</a:t>
            </a:r>
            <a:r>
              <a:rPr sz="1800" spc="-15"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metal</a:t>
            </a:r>
            <a:r>
              <a:rPr sz="1800" spc="-2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trabajo.</a:t>
            </a:r>
            <a:endParaRPr sz="1800">
              <a:latin typeface="Microsoft Sans Serif"/>
              <a:cs typeface="Microsoft Sans Serif"/>
            </a:endParaRPr>
          </a:p>
          <a:p>
            <a:pPr marL="12700" marR="5080" algn="just">
              <a:lnSpc>
                <a:spcPct val="100000"/>
              </a:lnSpc>
              <a:spcBef>
                <a:spcPts val="965"/>
              </a:spcBef>
            </a:pPr>
            <a:r>
              <a:rPr sz="1800" dirty="0">
                <a:latin typeface="Microsoft Sans Serif"/>
                <a:cs typeface="Microsoft Sans Serif"/>
              </a:rPr>
              <a:t>La</a:t>
            </a:r>
            <a:r>
              <a:rPr sz="1800" spc="445" dirty="0">
                <a:latin typeface="Microsoft Sans Serif"/>
                <a:cs typeface="Microsoft Sans Serif"/>
              </a:rPr>
              <a:t> </a:t>
            </a:r>
            <a:r>
              <a:rPr sz="1800" dirty="0">
                <a:latin typeface="Microsoft Sans Serif"/>
                <a:cs typeface="Microsoft Sans Serif"/>
              </a:rPr>
              <a:t>velocidad</a:t>
            </a:r>
            <a:r>
              <a:rPr sz="1800" spc="455" dirty="0">
                <a:latin typeface="Microsoft Sans Serif"/>
                <a:cs typeface="Microsoft Sans Serif"/>
              </a:rPr>
              <a:t> </a:t>
            </a:r>
            <a:r>
              <a:rPr sz="1800" dirty="0">
                <a:latin typeface="Microsoft Sans Serif"/>
                <a:cs typeface="Microsoft Sans Serif"/>
              </a:rPr>
              <a:t>de</a:t>
            </a:r>
            <a:r>
              <a:rPr sz="1800" spc="450" dirty="0">
                <a:latin typeface="Microsoft Sans Serif"/>
                <a:cs typeface="Microsoft Sans Serif"/>
              </a:rPr>
              <a:t> </a:t>
            </a:r>
            <a:r>
              <a:rPr sz="1800" dirty="0">
                <a:latin typeface="Microsoft Sans Serif"/>
                <a:cs typeface="Microsoft Sans Serif"/>
              </a:rPr>
              <a:t>remoción</a:t>
            </a:r>
            <a:r>
              <a:rPr sz="1800" spc="445" dirty="0">
                <a:latin typeface="Microsoft Sans Serif"/>
                <a:cs typeface="Microsoft Sans Serif"/>
              </a:rPr>
              <a:t> </a:t>
            </a:r>
            <a:r>
              <a:rPr sz="1800" dirty="0">
                <a:latin typeface="Microsoft Sans Serif"/>
                <a:cs typeface="Microsoft Sans Serif"/>
              </a:rPr>
              <a:t>del</a:t>
            </a:r>
            <a:r>
              <a:rPr sz="1800" spc="450" dirty="0">
                <a:latin typeface="Microsoft Sans Serif"/>
                <a:cs typeface="Microsoft Sans Serif"/>
              </a:rPr>
              <a:t> </a:t>
            </a:r>
            <a:r>
              <a:rPr sz="1800" dirty="0">
                <a:latin typeface="Microsoft Sans Serif"/>
                <a:cs typeface="Microsoft Sans Serif"/>
              </a:rPr>
              <a:t>metal</a:t>
            </a:r>
            <a:r>
              <a:rPr sz="1800" spc="450" dirty="0">
                <a:latin typeface="Microsoft Sans Serif"/>
                <a:cs typeface="Microsoft Sans Serif"/>
              </a:rPr>
              <a:t> </a:t>
            </a:r>
            <a:r>
              <a:rPr sz="1800" dirty="0">
                <a:latin typeface="Microsoft Sans Serif"/>
                <a:cs typeface="Microsoft Sans Serif"/>
              </a:rPr>
              <a:t>se</a:t>
            </a:r>
            <a:r>
              <a:rPr sz="1800" spc="455" dirty="0">
                <a:latin typeface="Microsoft Sans Serif"/>
                <a:cs typeface="Microsoft Sans Serif"/>
              </a:rPr>
              <a:t> </a:t>
            </a:r>
            <a:r>
              <a:rPr sz="1800" dirty="0">
                <a:latin typeface="Microsoft Sans Serif"/>
                <a:cs typeface="Microsoft Sans Serif"/>
              </a:rPr>
              <a:t>determina</a:t>
            </a:r>
            <a:r>
              <a:rPr sz="1800" spc="450" dirty="0">
                <a:latin typeface="Microsoft Sans Serif"/>
                <a:cs typeface="Microsoft Sans Serif"/>
              </a:rPr>
              <a:t> </a:t>
            </a:r>
            <a:r>
              <a:rPr sz="1800" dirty="0">
                <a:latin typeface="Microsoft Sans Serif"/>
                <a:cs typeface="Microsoft Sans Serif"/>
              </a:rPr>
              <a:t>por</a:t>
            </a:r>
            <a:r>
              <a:rPr sz="1800" spc="459" dirty="0">
                <a:latin typeface="Microsoft Sans Serif"/>
                <a:cs typeface="Microsoft Sans Serif"/>
              </a:rPr>
              <a:t> </a:t>
            </a:r>
            <a:r>
              <a:rPr sz="1800" dirty="0">
                <a:latin typeface="Microsoft Sans Serif"/>
                <a:cs typeface="Microsoft Sans Serif"/>
              </a:rPr>
              <a:t>medio</a:t>
            </a:r>
            <a:r>
              <a:rPr sz="1800" spc="445" dirty="0">
                <a:latin typeface="Microsoft Sans Serif"/>
                <a:cs typeface="Microsoft Sans Serif"/>
              </a:rPr>
              <a:t> </a:t>
            </a:r>
            <a:r>
              <a:rPr sz="1800" dirty="0">
                <a:latin typeface="Microsoft Sans Serif"/>
                <a:cs typeface="Microsoft Sans Serif"/>
              </a:rPr>
              <a:t>de</a:t>
            </a:r>
            <a:r>
              <a:rPr sz="1800" spc="450" dirty="0">
                <a:latin typeface="Microsoft Sans Serif"/>
                <a:cs typeface="Microsoft Sans Serif"/>
              </a:rPr>
              <a:t> </a:t>
            </a:r>
            <a:r>
              <a:rPr sz="1800" dirty="0">
                <a:latin typeface="Microsoft Sans Serif"/>
                <a:cs typeface="Microsoft Sans Serif"/>
              </a:rPr>
              <a:t>la</a:t>
            </a:r>
            <a:r>
              <a:rPr sz="1800" spc="445" dirty="0">
                <a:latin typeface="Microsoft Sans Serif"/>
                <a:cs typeface="Microsoft Sans Serif"/>
              </a:rPr>
              <a:t> </a:t>
            </a:r>
            <a:r>
              <a:rPr sz="1800" dirty="0">
                <a:latin typeface="Microsoft Sans Serif"/>
                <a:cs typeface="Microsoft Sans Serif"/>
              </a:rPr>
              <a:t>primera</a:t>
            </a:r>
            <a:r>
              <a:rPr sz="1800" spc="440" dirty="0">
                <a:latin typeface="Microsoft Sans Serif"/>
                <a:cs typeface="Microsoft Sans Serif"/>
              </a:rPr>
              <a:t> </a:t>
            </a:r>
            <a:r>
              <a:rPr sz="1800" dirty="0">
                <a:latin typeface="Microsoft Sans Serif"/>
                <a:cs typeface="Microsoft Sans Serif"/>
              </a:rPr>
              <a:t>ley</a:t>
            </a:r>
            <a:r>
              <a:rPr sz="1800" spc="44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Faraday,</a:t>
            </a:r>
            <a:r>
              <a:rPr sz="1800" spc="145" dirty="0">
                <a:latin typeface="Microsoft Sans Serif"/>
                <a:cs typeface="Microsoft Sans Serif"/>
              </a:rPr>
              <a:t> </a:t>
            </a:r>
            <a:r>
              <a:rPr sz="1800" dirty="0">
                <a:latin typeface="Microsoft Sans Serif"/>
                <a:cs typeface="Microsoft Sans Serif"/>
              </a:rPr>
              <a:t>que</a:t>
            </a:r>
            <a:r>
              <a:rPr sz="1800" spc="165" dirty="0">
                <a:latin typeface="Microsoft Sans Serif"/>
                <a:cs typeface="Microsoft Sans Serif"/>
              </a:rPr>
              <a:t> </a:t>
            </a:r>
            <a:r>
              <a:rPr sz="1800" dirty="0">
                <a:latin typeface="Microsoft Sans Serif"/>
                <a:cs typeface="Microsoft Sans Serif"/>
              </a:rPr>
              <a:t>establece</a:t>
            </a:r>
            <a:r>
              <a:rPr sz="1800" spc="160" dirty="0">
                <a:latin typeface="Microsoft Sans Serif"/>
                <a:cs typeface="Microsoft Sans Serif"/>
              </a:rPr>
              <a:t> </a:t>
            </a:r>
            <a:r>
              <a:rPr sz="1800" dirty="0">
                <a:latin typeface="Microsoft Sans Serif"/>
                <a:cs typeface="Microsoft Sans Serif"/>
              </a:rPr>
              <a:t>que</a:t>
            </a:r>
            <a:r>
              <a:rPr sz="1800" spc="165" dirty="0">
                <a:latin typeface="Microsoft Sans Serif"/>
                <a:cs typeface="Microsoft Sans Serif"/>
              </a:rPr>
              <a:t> </a:t>
            </a:r>
            <a:r>
              <a:rPr sz="1800" dirty="0">
                <a:latin typeface="Microsoft Sans Serif"/>
                <a:cs typeface="Microsoft Sans Serif"/>
              </a:rPr>
              <a:t>la</a:t>
            </a:r>
            <a:r>
              <a:rPr sz="1800" spc="150" dirty="0">
                <a:latin typeface="Microsoft Sans Serif"/>
                <a:cs typeface="Microsoft Sans Serif"/>
              </a:rPr>
              <a:t> </a:t>
            </a:r>
            <a:r>
              <a:rPr sz="1800" dirty="0">
                <a:latin typeface="Microsoft Sans Serif"/>
                <a:cs typeface="Microsoft Sans Serif"/>
              </a:rPr>
              <a:t>cantidad</a:t>
            </a:r>
            <a:r>
              <a:rPr sz="1800" spc="165" dirty="0">
                <a:latin typeface="Microsoft Sans Serif"/>
                <a:cs typeface="Microsoft Sans Serif"/>
              </a:rPr>
              <a:t> </a:t>
            </a:r>
            <a:r>
              <a:rPr sz="1800" dirty="0">
                <a:latin typeface="Microsoft Sans Serif"/>
                <a:cs typeface="Microsoft Sans Serif"/>
              </a:rPr>
              <a:t>de</a:t>
            </a:r>
            <a:r>
              <a:rPr sz="1800" spc="165" dirty="0">
                <a:latin typeface="Microsoft Sans Serif"/>
                <a:cs typeface="Microsoft Sans Serif"/>
              </a:rPr>
              <a:t> </a:t>
            </a:r>
            <a:r>
              <a:rPr sz="1800" dirty="0">
                <a:latin typeface="Microsoft Sans Serif"/>
                <a:cs typeface="Microsoft Sans Serif"/>
              </a:rPr>
              <a:t>cambio</a:t>
            </a:r>
            <a:r>
              <a:rPr sz="1800" spc="160" dirty="0">
                <a:latin typeface="Microsoft Sans Serif"/>
                <a:cs typeface="Microsoft Sans Serif"/>
              </a:rPr>
              <a:t> </a:t>
            </a:r>
            <a:r>
              <a:rPr sz="1800" dirty="0">
                <a:latin typeface="Microsoft Sans Serif"/>
                <a:cs typeface="Microsoft Sans Serif"/>
              </a:rPr>
              <a:t>químico</a:t>
            </a:r>
            <a:r>
              <a:rPr sz="1800" spc="150" dirty="0">
                <a:latin typeface="Microsoft Sans Serif"/>
                <a:cs typeface="Microsoft Sans Serif"/>
              </a:rPr>
              <a:t> </a:t>
            </a:r>
            <a:r>
              <a:rPr sz="1800" dirty="0">
                <a:latin typeface="Microsoft Sans Serif"/>
                <a:cs typeface="Microsoft Sans Serif"/>
              </a:rPr>
              <a:t>que</a:t>
            </a:r>
            <a:r>
              <a:rPr sz="1800" spc="165" dirty="0">
                <a:latin typeface="Microsoft Sans Serif"/>
                <a:cs typeface="Microsoft Sans Serif"/>
              </a:rPr>
              <a:t> </a:t>
            </a:r>
            <a:r>
              <a:rPr sz="1800" dirty="0">
                <a:latin typeface="Microsoft Sans Serif"/>
                <a:cs typeface="Microsoft Sans Serif"/>
              </a:rPr>
              <a:t>produce</a:t>
            </a:r>
            <a:r>
              <a:rPr sz="1800" spc="165" dirty="0">
                <a:latin typeface="Microsoft Sans Serif"/>
                <a:cs typeface="Microsoft Sans Serif"/>
              </a:rPr>
              <a:t> </a:t>
            </a:r>
            <a:r>
              <a:rPr sz="1800" dirty="0">
                <a:latin typeface="Microsoft Sans Serif"/>
                <a:cs typeface="Microsoft Sans Serif"/>
              </a:rPr>
              <a:t>una</a:t>
            </a:r>
            <a:r>
              <a:rPr sz="1800" spc="150" dirty="0">
                <a:latin typeface="Microsoft Sans Serif"/>
                <a:cs typeface="Microsoft Sans Serif"/>
              </a:rPr>
              <a:t> </a:t>
            </a:r>
            <a:r>
              <a:rPr sz="1800" spc="-10" dirty="0">
                <a:latin typeface="Microsoft Sans Serif"/>
                <a:cs typeface="Microsoft Sans Serif"/>
              </a:rPr>
              <a:t>corriente </a:t>
            </a:r>
            <a:r>
              <a:rPr sz="1800" dirty="0">
                <a:latin typeface="Microsoft Sans Serif"/>
                <a:cs typeface="Microsoft Sans Serif"/>
              </a:rPr>
              <a:t>eléctrica</a:t>
            </a:r>
            <a:r>
              <a:rPr sz="1800" spc="50" dirty="0">
                <a:latin typeface="Microsoft Sans Serif"/>
                <a:cs typeface="Microsoft Sans Serif"/>
              </a:rPr>
              <a:t>  </a:t>
            </a:r>
            <a:r>
              <a:rPr sz="1800" dirty="0">
                <a:latin typeface="Microsoft Sans Serif"/>
                <a:cs typeface="Microsoft Sans Serif"/>
              </a:rPr>
              <a:t>(o</a:t>
            </a:r>
            <a:r>
              <a:rPr sz="1800" spc="60" dirty="0">
                <a:latin typeface="Microsoft Sans Serif"/>
                <a:cs typeface="Microsoft Sans Serif"/>
              </a:rPr>
              <a:t>  </a:t>
            </a:r>
            <a:r>
              <a:rPr sz="1800" dirty="0">
                <a:latin typeface="Microsoft Sans Serif"/>
                <a:cs typeface="Microsoft Sans Serif"/>
              </a:rPr>
              <a:t>sea,</a:t>
            </a:r>
            <a:r>
              <a:rPr sz="1800" spc="60" dirty="0">
                <a:latin typeface="Microsoft Sans Serif"/>
                <a:cs typeface="Microsoft Sans Serif"/>
              </a:rPr>
              <a:t>  </a:t>
            </a:r>
            <a:r>
              <a:rPr sz="1800" dirty="0">
                <a:latin typeface="Microsoft Sans Serif"/>
                <a:cs typeface="Microsoft Sans Serif"/>
              </a:rPr>
              <a:t>la</a:t>
            </a:r>
            <a:r>
              <a:rPr sz="1800" spc="60" dirty="0">
                <a:latin typeface="Microsoft Sans Serif"/>
                <a:cs typeface="Microsoft Sans Serif"/>
              </a:rPr>
              <a:t>  </a:t>
            </a:r>
            <a:r>
              <a:rPr sz="1800" dirty="0">
                <a:latin typeface="Microsoft Sans Serif"/>
                <a:cs typeface="Microsoft Sans Serif"/>
              </a:rPr>
              <a:t>cantidad</a:t>
            </a:r>
            <a:r>
              <a:rPr sz="1800" spc="60" dirty="0">
                <a:latin typeface="Microsoft Sans Serif"/>
                <a:cs typeface="Microsoft Sans Serif"/>
              </a:rPr>
              <a:t>  </a:t>
            </a:r>
            <a:r>
              <a:rPr sz="1800" dirty="0">
                <a:latin typeface="Microsoft Sans Serif"/>
                <a:cs typeface="Microsoft Sans Serif"/>
              </a:rPr>
              <a:t>de</a:t>
            </a:r>
            <a:r>
              <a:rPr sz="1800" spc="55" dirty="0">
                <a:latin typeface="Microsoft Sans Serif"/>
                <a:cs typeface="Microsoft Sans Serif"/>
              </a:rPr>
              <a:t>  </a:t>
            </a:r>
            <a:r>
              <a:rPr sz="1800" dirty="0">
                <a:latin typeface="Microsoft Sans Serif"/>
                <a:cs typeface="Microsoft Sans Serif"/>
              </a:rPr>
              <a:t>metal</a:t>
            </a:r>
            <a:r>
              <a:rPr sz="1800" spc="55" dirty="0">
                <a:latin typeface="Microsoft Sans Serif"/>
                <a:cs typeface="Microsoft Sans Serif"/>
              </a:rPr>
              <a:t>  </a:t>
            </a:r>
            <a:r>
              <a:rPr sz="1800" dirty="0">
                <a:latin typeface="Microsoft Sans Serif"/>
                <a:cs typeface="Microsoft Sans Serif"/>
              </a:rPr>
              <a:t>disuelto)</a:t>
            </a:r>
            <a:r>
              <a:rPr sz="1800" spc="55" dirty="0">
                <a:latin typeface="Microsoft Sans Serif"/>
                <a:cs typeface="Microsoft Sans Serif"/>
              </a:rPr>
              <a:t>  </a:t>
            </a:r>
            <a:r>
              <a:rPr sz="1800" dirty="0">
                <a:latin typeface="Microsoft Sans Serif"/>
                <a:cs typeface="Microsoft Sans Serif"/>
              </a:rPr>
              <a:t>es</a:t>
            </a:r>
            <a:r>
              <a:rPr sz="1800" spc="60" dirty="0">
                <a:latin typeface="Microsoft Sans Serif"/>
                <a:cs typeface="Microsoft Sans Serif"/>
              </a:rPr>
              <a:t>  </a:t>
            </a:r>
            <a:r>
              <a:rPr sz="1800" dirty="0">
                <a:latin typeface="Microsoft Sans Serif"/>
                <a:cs typeface="Microsoft Sans Serif"/>
              </a:rPr>
              <a:t>proporcional</a:t>
            </a:r>
            <a:r>
              <a:rPr sz="1800" spc="60" dirty="0">
                <a:latin typeface="Microsoft Sans Serif"/>
                <a:cs typeface="Microsoft Sans Serif"/>
              </a:rPr>
              <a:t>  </a:t>
            </a:r>
            <a:r>
              <a:rPr sz="1800" dirty="0">
                <a:latin typeface="Microsoft Sans Serif"/>
                <a:cs typeface="Microsoft Sans Serif"/>
              </a:rPr>
              <a:t>a</a:t>
            </a:r>
            <a:r>
              <a:rPr sz="1800" spc="60" dirty="0">
                <a:latin typeface="Microsoft Sans Serif"/>
                <a:cs typeface="Microsoft Sans Serif"/>
              </a:rPr>
              <a:t>  </a:t>
            </a:r>
            <a:r>
              <a:rPr sz="1800" dirty="0">
                <a:latin typeface="Microsoft Sans Serif"/>
                <a:cs typeface="Microsoft Sans Serif"/>
              </a:rPr>
              <a:t>la</a:t>
            </a:r>
            <a:r>
              <a:rPr sz="1800" spc="60" dirty="0">
                <a:latin typeface="Microsoft Sans Serif"/>
                <a:cs typeface="Microsoft Sans Serif"/>
              </a:rPr>
              <a:t>  </a:t>
            </a:r>
            <a:r>
              <a:rPr sz="1800" dirty="0">
                <a:latin typeface="Microsoft Sans Serif"/>
                <a:cs typeface="Microsoft Sans Serif"/>
              </a:rPr>
              <a:t>cantidad</a:t>
            </a:r>
            <a:r>
              <a:rPr sz="1800" spc="6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electricidad</a:t>
            </a:r>
            <a:r>
              <a:rPr sz="1800" spc="-30" dirty="0">
                <a:latin typeface="Microsoft Sans Serif"/>
                <a:cs typeface="Microsoft Sans Serif"/>
              </a:rPr>
              <a:t> </a:t>
            </a:r>
            <a:r>
              <a:rPr sz="1800" dirty="0">
                <a:latin typeface="Microsoft Sans Serif"/>
                <a:cs typeface="Microsoft Sans Serif"/>
              </a:rPr>
              <a:t>trasmitida</a:t>
            </a:r>
            <a:r>
              <a:rPr sz="1800" spc="-15" dirty="0">
                <a:latin typeface="Microsoft Sans Serif"/>
                <a:cs typeface="Microsoft Sans Serif"/>
              </a:rPr>
              <a:t> </a:t>
            </a:r>
            <a:r>
              <a:rPr sz="1800" dirty="0">
                <a:latin typeface="Microsoft Sans Serif"/>
                <a:cs typeface="Microsoft Sans Serif"/>
              </a:rPr>
              <a:t>(corriente</a:t>
            </a:r>
            <a:r>
              <a:rPr sz="1800" spc="-20" dirty="0">
                <a:latin typeface="Microsoft Sans Serif"/>
                <a:cs typeface="Microsoft Sans Serif"/>
              </a:rPr>
              <a:t> </a:t>
            </a:r>
            <a:r>
              <a:rPr sz="1800" dirty="0">
                <a:latin typeface="Microsoft Sans Serif"/>
                <a:cs typeface="Microsoft Sans Serif"/>
              </a:rPr>
              <a:t>x</a:t>
            </a:r>
            <a:r>
              <a:rPr sz="1800" spc="-40" dirty="0">
                <a:latin typeface="Microsoft Sans Serif"/>
                <a:cs typeface="Microsoft Sans Serif"/>
              </a:rPr>
              <a:t> </a:t>
            </a:r>
            <a:r>
              <a:rPr sz="1800" dirty="0">
                <a:latin typeface="Microsoft Sans Serif"/>
                <a:cs typeface="Microsoft Sans Serif"/>
              </a:rPr>
              <a:t>tiempo).</a:t>
            </a:r>
            <a:r>
              <a:rPr sz="1800" spc="425" dirty="0">
                <a:latin typeface="Microsoft Sans Serif"/>
                <a:cs typeface="Microsoft Sans Serif"/>
              </a:rPr>
              <a:t> </a:t>
            </a:r>
            <a:r>
              <a:rPr sz="1800" dirty="0">
                <a:latin typeface="Microsoft Sans Serif"/>
                <a:cs typeface="Microsoft Sans Serif"/>
              </a:rPr>
              <a:t>Esto</a:t>
            </a:r>
            <a:r>
              <a:rPr sz="1800" spc="-30"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expresa</a:t>
            </a:r>
            <a:r>
              <a:rPr sz="1800" spc="-10" dirty="0">
                <a:latin typeface="Microsoft Sans Serif"/>
                <a:cs typeface="Microsoft Sans Serif"/>
              </a:rPr>
              <a:t> mediante:</a:t>
            </a:r>
            <a:endParaRPr sz="1800">
              <a:latin typeface="Microsoft Sans Serif"/>
              <a:cs typeface="Microsoft Sans Serif"/>
            </a:endParaRPr>
          </a:p>
          <a:p>
            <a:pPr marL="2489835">
              <a:lnSpc>
                <a:spcPct val="100000"/>
              </a:lnSpc>
              <a:spcBef>
                <a:spcPts val="960"/>
              </a:spcBef>
            </a:pPr>
            <a:r>
              <a:rPr sz="1800" dirty="0">
                <a:latin typeface="Microsoft Sans Serif"/>
                <a:cs typeface="Microsoft Sans Serif"/>
              </a:rPr>
              <a:t>V</a:t>
            </a:r>
            <a:r>
              <a:rPr sz="1800" spc="20" dirty="0">
                <a:latin typeface="Microsoft Sans Serif"/>
                <a:cs typeface="Microsoft Sans Serif"/>
              </a:rPr>
              <a:t> </a:t>
            </a:r>
            <a:r>
              <a:rPr sz="1800" dirty="0">
                <a:latin typeface="Microsoft Sans Serif"/>
                <a:cs typeface="Microsoft Sans Serif"/>
              </a:rPr>
              <a:t>=</a:t>
            </a:r>
            <a:r>
              <a:rPr sz="1800" spc="15" dirty="0">
                <a:latin typeface="Microsoft Sans Serif"/>
                <a:cs typeface="Microsoft Sans Serif"/>
              </a:rPr>
              <a:t> </a:t>
            </a:r>
            <a:r>
              <a:rPr sz="1800" dirty="0">
                <a:latin typeface="Microsoft Sans Serif"/>
                <a:cs typeface="Microsoft Sans Serif"/>
              </a:rPr>
              <a:t>C</a:t>
            </a:r>
            <a:r>
              <a:rPr sz="1800" spc="15" dirty="0">
                <a:latin typeface="Microsoft Sans Serif"/>
                <a:cs typeface="Microsoft Sans Serif"/>
              </a:rPr>
              <a:t> </a:t>
            </a:r>
            <a:r>
              <a:rPr sz="1800" dirty="0">
                <a:latin typeface="Microsoft Sans Serif"/>
                <a:cs typeface="Microsoft Sans Serif"/>
              </a:rPr>
              <a:t>.</a:t>
            </a:r>
            <a:r>
              <a:rPr sz="1800" spc="15" dirty="0">
                <a:latin typeface="Microsoft Sans Serif"/>
                <a:cs typeface="Microsoft Sans Serif"/>
              </a:rPr>
              <a:t> </a:t>
            </a:r>
            <a:r>
              <a:rPr sz="1800" dirty="0">
                <a:latin typeface="Microsoft Sans Serif"/>
                <a:cs typeface="Microsoft Sans Serif"/>
              </a:rPr>
              <a:t>I</a:t>
            </a:r>
            <a:r>
              <a:rPr sz="1800" spc="20" dirty="0">
                <a:latin typeface="Microsoft Sans Serif"/>
                <a:cs typeface="Microsoft Sans Serif"/>
              </a:rPr>
              <a:t> </a:t>
            </a:r>
            <a:r>
              <a:rPr sz="1800" dirty="0">
                <a:latin typeface="Microsoft Sans Serif"/>
                <a:cs typeface="Microsoft Sans Serif"/>
              </a:rPr>
              <a:t>.</a:t>
            </a:r>
            <a:r>
              <a:rPr sz="1800" spc="-20" dirty="0">
                <a:latin typeface="Microsoft Sans Serif"/>
                <a:cs typeface="Microsoft Sans Serif"/>
              </a:rPr>
              <a:t> </a:t>
            </a:r>
            <a:r>
              <a:rPr sz="1800" spc="-50" dirty="0">
                <a:latin typeface="Microsoft Sans Serif"/>
                <a:cs typeface="Microsoft Sans Serif"/>
              </a:rPr>
              <a:t>T</a:t>
            </a:r>
            <a:endParaRPr sz="1800">
              <a:latin typeface="Microsoft Sans Serif"/>
              <a:cs typeface="Microsoft Sans Serif"/>
            </a:endParaRPr>
          </a:p>
          <a:p>
            <a:pPr marL="12700" marR="6985" algn="just">
              <a:lnSpc>
                <a:spcPct val="100000"/>
              </a:lnSpc>
              <a:spcBef>
                <a:spcPts val="960"/>
              </a:spcBef>
            </a:pPr>
            <a:r>
              <a:rPr sz="1800" dirty="0">
                <a:latin typeface="Microsoft Sans Serif"/>
                <a:cs typeface="Microsoft Sans Serif"/>
              </a:rPr>
              <a:t>donde</a:t>
            </a:r>
            <a:r>
              <a:rPr sz="1800" spc="10" dirty="0">
                <a:latin typeface="Microsoft Sans Serif"/>
                <a:cs typeface="Microsoft Sans Serif"/>
              </a:rPr>
              <a:t> </a:t>
            </a:r>
            <a:r>
              <a:rPr sz="1800" dirty="0">
                <a:latin typeface="Microsoft Sans Serif"/>
                <a:cs typeface="Microsoft Sans Serif"/>
              </a:rPr>
              <a:t>V</a:t>
            </a:r>
            <a:r>
              <a:rPr sz="1800" spc="15" dirty="0">
                <a:latin typeface="Microsoft Sans Serif"/>
                <a:cs typeface="Microsoft Sans Serif"/>
              </a:rPr>
              <a:t> </a:t>
            </a:r>
            <a:r>
              <a:rPr sz="1800" dirty="0">
                <a:latin typeface="Microsoft Sans Serif"/>
                <a:cs typeface="Microsoft Sans Serif"/>
              </a:rPr>
              <a:t>=</a:t>
            </a:r>
            <a:r>
              <a:rPr sz="1800" spc="20" dirty="0">
                <a:latin typeface="Microsoft Sans Serif"/>
                <a:cs typeface="Microsoft Sans Serif"/>
              </a:rPr>
              <a:t> </a:t>
            </a:r>
            <a:r>
              <a:rPr sz="1800" dirty="0">
                <a:latin typeface="Microsoft Sans Serif"/>
                <a:cs typeface="Microsoft Sans Serif"/>
              </a:rPr>
              <a:t>volumen</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metal</a:t>
            </a:r>
            <a:r>
              <a:rPr sz="1800" spc="10" dirty="0">
                <a:latin typeface="Microsoft Sans Serif"/>
                <a:cs typeface="Microsoft Sans Serif"/>
              </a:rPr>
              <a:t> </a:t>
            </a:r>
            <a:r>
              <a:rPr sz="1800" dirty="0">
                <a:latin typeface="Microsoft Sans Serif"/>
                <a:cs typeface="Microsoft Sans Serif"/>
              </a:rPr>
              <a:t>removido,</a:t>
            </a:r>
            <a:r>
              <a:rPr sz="1800" spc="2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cm3;</a:t>
            </a:r>
            <a:r>
              <a:rPr sz="1800" spc="20" dirty="0">
                <a:latin typeface="Microsoft Sans Serif"/>
                <a:cs typeface="Microsoft Sans Serif"/>
              </a:rPr>
              <a:t> </a:t>
            </a:r>
            <a:r>
              <a:rPr sz="1800" dirty="0">
                <a:latin typeface="Microsoft Sans Serif"/>
                <a:cs typeface="Microsoft Sans Serif"/>
              </a:rPr>
              <a:t>C</a:t>
            </a:r>
            <a:r>
              <a:rPr sz="1800" spc="10" dirty="0">
                <a:latin typeface="Microsoft Sans Serif"/>
                <a:cs typeface="Microsoft Sans Serif"/>
              </a:rPr>
              <a:t> </a:t>
            </a:r>
            <a:r>
              <a:rPr sz="1800" dirty="0">
                <a:latin typeface="Microsoft Sans Serif"/>
                <a:cs typeface="Microsoft Sans Serif"/>
              </a:rPr>
              <a:t>=</a:t>
            </a:r>
            <a:r>
              <a:rPr sz="1800" spc="20"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constante</a:t>
            </a:r>
            <a:r>
              <a:rPr sz="1800" spc="15" dirty="0">
                <a:latin typeface="Microsoft Sans Serif"/>
                <a:cs typeface="Microsoft Sans Serif"/>
              </a:rPr>
              <a:t> </a:t>
            </a:r>
            <a:r>
              <a:rPr sz="1800" dirty="0">
                <a:latin typeface="Microsoft Sans Serif"/>
                <a:cs typeface="Microsoft Sans Serif"/>
              </a:rPr>
              <a:t>llamada</a:t>
            </a:r>
            <a:r>
              <a:rPr sz="1800" spc="1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spc="-10" dirty="0">
                <a:latin typeface="Microsoft Sans Serif"/>
                <a:cs typeface="Microsoft Sans Serif"/>
              </a:rPr>
              <a:t>velocidad </a:t>
            </a:r>
            <a:r>
              <a:rPr sz="1800" dirty="0">
                <a:latin typeface="Microsoft Sans Serif"/>
                <a:cs typeface="Microsoft Sans Serif"/>
              </a:rPr>
              <a:t>de</a:t>
            </a:r>
            <a:r>
              <a:rPr sz="1800" spc="215" dirty="0">
                <a:latin typeface="Microsoft Sans Serif"/>
                <a:cs typeface="Microsoft Sans Serif"/>
              </a:rPr>
              <a:t> </a:t>
            </a:r>
            <a:r>
              <a:rPr sz="1800" dirty="0">
                <a:latin typeface="Microsoft Sans Serif"/>
                <a:cs typeface="Microsoft Sans Serif"/>
              </a:rPr>
              <a:t>remoción</a:t>
            </a:r>
            <a:r>
              <a:rPr sz="1800" spc="215" dirty="0">
                <a:latin typeface="Microsoft Sans Serif"/>
                <a:cs typeface="Microsoft Sans Serif"/>
              </a:rPr>
              <a:t> </a:t>
            </a:r>
            <a:r>
              <a:rPr sz="1800" dirty="0">
                <a:latin typeface="Microsoft Sans Serif"/>
                <a:cs typeface="Microsoft Sans Serif"/>
              </a:rPr>
              <a:t>específica,</a:t>
            </a:r>
            <a:r>
              <a:rPr sz="1800" spc="235" dirty="0">
                <a:latin typeface="Microsoft Sans Serif"/>
                <a:cs typeface="Microsoft Sans Serif"/>
              </a:rPr>
              <a:t> </a:t>
            </a:r>
            <a:r>
              <a:rPr sz="1800" dirty="0">
                <a:latin typeface="Microsoft Sans Serif"/>
                <a:cs typeface="Microsoft Sans Serif"/>
              </a:rPr>
              <a:t>que</a:t>
            </a:r>
            <a:r>
              <a:rPr sz="1800" spc="220" dirty="0">
                <a:latin typeface="Microsoft Sans Serif"/>
                <a:cs typeface="Microsoft Sans Serif"/>
              </a:rPr>
              <a:t> </a:t>
            </a:r>
            <a:r>
              <a:rPr sz="1800" dirty="0">
                <a:latin typeface="Microsoft Sans Serif"/>
                <a:cs typeface="Microsoft Sans Serif"/>
              </a:rPr>
              <a:t>depende</a:t>
            </a:r>
            <a:r>
              <a:rPr sz="1800" spc="220" dirty="0">
                <a:latin typeface="Microsoft Sans Serif"/>
                <a:cs typeface="Microsoft Sans Serif"/>
              </a:rPr>
              <a:t> </a:t>
            </a:r>
            <a:r>
              <a:rPr sz="1800" dirty="0">
                <a:latin typeface="Microsoft Sans Serif"/>
                <a:cs typeface="Microsoft Sans Serif"/>
              </a:rPr>
              <a:t>del</a:t>
            </a:r>
            <a:r>
              <a:rPr sz="1800" spc="215" dirty="0">
                <a:latin typeface="Microsoft Sans Serif"/>
                <a:cs typeface="Microsoft Sans Serif"/>
              </a:rPr>
              <a:t> </a:t>
            </a:r>
            <a:r>
              <a:rPr sz="1800" dirty="0">
                <a:latin typeface="Microsoft Sans Serif"/>
                <a:cs typeface="Microsoft Sans Serif"/>
              </a:rPr>
              <a:t>peso</a:t>
            </a:r>
            <a:r>
              <a:rPr sz="1800" spc="210" dirty="0">
                <a:latin typeface="Microsoft Sans Serif"/>
                <a:cs typeface="Microsoft Sans Serif"/>
              </a:rPr>
              <a:t> </a:t>
            </a:r>
            <a:r>
              <a:rPr sz="1800" dirty="0">
                <a:latin typeface="Microsoft Sans Serif"/>
                <a:cs typeface="Microsoft Sans Serif"/>
              </a:rPr>
              <a:t>atómico,</a:t>
            </a:r>
            <a:r>
              <a:rPr sz="1800" spc="229" dirty="0">
                <a:latin typeface="Microsoft Sans Serif"/>
                <a:cs typeface="Microsoft Sans Serif"/>
              </a:rPr>
              <a:t> </a:t>
            </a:r>
            <a:r>
              <a:rPr sz="1800" dirty="0">
                <a:latin typeface="Microsoft Sans Serif"/>
                <a:cs typeface="Microsoft Sans Serif"/>
              </a:rPr>
              <a:t>la</a:t>
            </a:r>
            <a:r>
              <a:rPr sz="1800" spc="220" dirty="0">
                <a:latin typeface="Microsoft Sans Serif"/>
                <a:cs typeface="Microsoft Sans Serif"/>
              </a:rPr>
              <a:t> </a:t>
            </a:r>
            <a:r>
              <a:rPr sz="1800" dirty="0">
                <a:latin typeface="Microsoft Sans Serif"/>
                <a:cs typeface="Microsoft Sans Serif"/>
              </a:rPr>
              <a:t>valencia</a:t>
            </a:r>
            <a:r>
              <a:rPr sz="1800" spc="229" dirty="0">
                <a:latin typeface="Microsoft Sans Serif"/>
                <a:cs typeface="Microsoft Sans Serif"/>
              </a:rPr>
              <a:t> </a:t>
            </a:r>
            <a:r>
              <a:rPr sz="1800" dirty="0">
                <a:latin typeface="Microsoft Sans Serif"/>
                <a:cs typeface="Microsoft Sans Serif"/>
              </a:rPr>
              <a:t>y</a:t>
            </a:r>
            <a:r>
              <a:rPr sz="1800" spc="200" dirty="0">
                <a:latin typeface="Microsoft Sans Serif"/>
                <a:cs typeface="Microsoft Sans Serif"/>
              </a:rPr>
              <a:t> </a:t>
            </a:r>
            <a:r>
              <a:rPr sz="1800" dirty="0">
                <a:latin typeface="Microsoft Sans Serif"/>
                <a:cs typeface="Microsoft Sans Serif"/>
              </a:rPr>
              <a:t>la</a:t>
            </a:r>
            <a:r>
              <a:rPr sz="1800" spc="229" dirty="0">
                <a:latin typeface="Microsoft Sans Serif"/>
                <a:cs typeface="Microsoft Sans Serif"/>
              </a:rPr>
              <a:t> </a:t>
            </a:r>
            <a:r>
              <a:rPr sz="1800" dirty="0">
                <a:latin typeface="Microsoft Sans Serif"/>
                <a:cs typeface="Microsoft Sans Serif"/>
              </a:rPr>
              <a:t>densidad</a:t>
            </a:r>
            <a:r>
              <a:rPr sz="1800" spc="21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material</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cm3/A.min.; I</a:t>
            </a:r>
            <a:r>
              <a:rPr sz="1800" spc="-15" dirty="0">
                <a:latin typeface="Microsoft Sans Serif"/>
                <a:cs typeface="Microsoft Sans Serif"/>
              </a:rPr>
              <a:t> </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corriente</a:t>
            </a:r>
            <a:r>
              <a:rPr sz="1800" spc="5" dirty="0">
                <a:latin typeface="Microsoft Sans Serif"/>
                <a:cs typeface="Microsoft Sans Serif"/>
              </a:rPr>
              <a:t> </a:t>
            </a:r>
            <a:r>
              <a:rPr sz="1800" dirty="0">
                <a:latin typeface="Microsoft Sans Serif"/>
                <a:cs typeface="Microsoft Sans Serif"/>
              </a:rPr>
              <a:t>en</a:t>
            </a:r>
            <a:r>
              <a:rPr sz="1800" spc="-100"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t</a:t>
            </a:r>
            <a:r>
              <a:rPr sz="1800" spc="-5" dirty="0">
                <a:latin typeface="Microsoft Sans Serif"/>
                <a:cs typeface="Microsoft Sans Serif"/>
              </a:rPr>
              <a:t> </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tiempo</a:t>
            </a:r>
            <a:r>
              <a:rPr sz="1800" spc="-1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spc="-20" dirty="0">
                <a:latin typeface="Microsoft Sans Serif"/>
                <a:cs typeface="Microsoft Sans Serif"/>
              </a:rPr>
              <a:t>min.</a:t>
            </a:r>
            <a:endParaRPr sz="1800">
              <a:latin typeface="Microsoft Sans Serif"/>
              <a:cs typeface="Microsoft Sans Serif"/>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519160" cy="1946275"/>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Remoción</a:t>
            </a:r>
            <a:r>
              <a:rPr sz="1800" spc="-2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virutas</a:t>
            </a:r>
            <a:r>
              <a:rPr sz="1800" spc="-30"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esmerilado</a:t>
            </a:r>
            <a:r>
              <a:rPr sz="1800" spc="-15" dirty="0">
                <a:latin typeface="Microsoft Sans Serif"/>
                <a:cs typeface="Microsoft Sans Serif"/>
              </a:rPr>
              <a:t> </a:t>
            </a:r>
            <a:r>
              <a:rPr sz="1800" dirty="0">
                <a:latin typeface="Microsoft Sans Serif"/>
                <a:cs typeface="Microsoft Sans Serif"/>
              </a:rPr>
              <a:t>con</a:t>
            </a:r>
            <a:r>
              <a:rPr sz="1800" spc="-35" dirty="0">
                <a:latin typeface="Microsoft Sans Serif"/>
                <a:cs typeface="Microsoft Sans Serif"/>
              </a:rPr>
              <a:t> </a:t>
            </a:r>
            <a:r>
              <a:rPr sz="1800" dirty="0">
                <a:latin typeface="Microsoft Sans Serif"/>
                <a:cs typeface="Microsoft Sans Serif"/>
              </a:rPr>
              <a:t>material</a:t>
            </a:r>
            <a:r>
              <a:rPr sz="1800" spc="-25" dirty="0">
                <a:latin typeface="Microsoft Sans Serif"/>
                <a:cs typeface="Microsoft Sans Serif"/>
              </a:rPr>
              <a:t> </a:t>
            </a:r>
            <a:r>
              <a:rPr sz="1800" spc="-10" dirty="0">
                <a:latin typeface="Microsoft Sans Serif"/>
                <a:cs typeface="Microsoft Sans Serif"/>
              </a:rPr>
              <a:t>electroquímico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nSpc>
                <a:spcPct val="100000"/>
              </a:lnSpc>
              <a:spcBef>
                <a:spcPts val="5"/>
              </a:spcBef>
            </a:pP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remoción electroquímica</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virutas,</a:t>
            </a:r>
            <a:r>
              <a:rPr sz="1800" spc="-10" dirty="0">
                <a:latin typeface="Microsoft Sans Serif"/>
                <a:cs typeface="Microsoft Sans Serif"/>
              </a:rPr>
              <a:t> </a:t>
            </a:r>
            <a:r>
              <a:rPr sz="1800" dirty="0">
                <a:latin typeface="Microsoft Sans Serif"/>
                <a:cs typeface="Microsoft Sans Serif"/>
              </a:rPr>
              <a:t>REV</a:t>
            </a:r>
            <a:r>
              <a:rPr sz="1800" spc="-1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inglés</a:t>
            </a:r>
            <a:r>
              <a:rPr sz="1800" spc="-5" dirty="0">
                <a:latin typeface="Microsoft Sans Serif"/>
                <a:cs typeface="Microsoft Sans Serif"/>
              </a:rPr>
              <a:t> </a:t>
            </a:r>
            <a:r>
              <a:rPr sz="1800" dirty="0">
                <a:latin typeface="Microsoft Sans Serif"/>
                <a:cs typeface="Microsoft Sans Serif"/>
              </a:rPr>
              <a:t>ECD),</a:t>
            </a:r>
            <a:r>
              <a:rPr sz="1800" spc="-10"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adaptación</a:t>
            </a:r>
            <a:r>
              <a:rPr sz="1800" spc="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ECM</a:t>
            </a:r>
            <a:r>
              <a:rPr sz="1800" spc="-20" dirty="0">
                <a:latin typeface="Microsoft Sans Serif"/>
                <a:cs typeface="Microsoft Sans Serif"/>
              </a:rPr>
              <a:t> </a:t>
            </a:r>
            <a:r>
              <a:rPr sz="1800" dirty="0">
                <a:latin typeface="Microsoft Sans Serif"/>
                <a:cs typeface="Microsoft Sans Serif"/>
              </a:rPr>
              <a:t>diseñada para</a:t>
            </a:r>
            <a:r>
              <a:rPr sz="1800" spc="-10" dirty="0">
                <a:latin typeface="Microsoft Sans Serif"/>
                <a:cs typeface="Microsoft Sans Serif"/>
              </a:rPr>
              <a:t> </a:t>
            </a:r>
            <a:r>
              <a:rPr sz="1800" dirty="0">
                <a:latin typeface="Microsoft Sans Serif"/>
                <a:cs typeface="Microsoft Sans Serif"/>
              </a:rPr>
              <a:t>retirar</a:t>
            </a:r>
            <a:r>
              <a:rPr sz="1800" spc="-20"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virutas</a:t>
            </a:r>
            <a:r>
              <a:rPr sz="1800" spc="-10" dirty="0">
                <a:latin typeface="Microsoft Sans Serif"/>
                <a:cs typeface="Microsoft Sans Serif"/>
              </a:rPr>
              <a:t> </a:t>
            </a:r>
            <a:r>
              <a:rPr sz="1800" dirty="0">
                <a:latin typeface="Microsoft Sans Serif"/>
                <a:cs typeface="Microsoft Sans Serif"/>
              </a:rPr>
              <a:t>o</a:t>
            </a:r>
            <a:r>
              <a:rPr sz="1800" spc="-20"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redondear</a:t>
            </a:r>
            <a:r>
              <a:rPr sz="1800" spc="-5"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dirty="0">
                <a:latin typeface="Microsoft Sans Serif"/>
                <a:cs typeface="Microsoft Sans Serif"/>
              </a:rPr>
              <a:t>esquinas</a:t>
            </a:r>
            <a:r>
              <a:rPr sz="1800" spc="-5" dirty="0">
                <a:latin typeface="Microsoft Sans Serif"/>
                <a:cs typeface="Microsoft Sans Serif"/>
              </a:rPr>
              <a:t> </a:t>
            </a:r>
            <a:r>
              <a:rPr sz="1800" dirty="0">
                <a:latin typeface="Microsoft Sans Serif"/>
                <a:cs typeface="Microsoft Sans Serif"/>
              </a:rPr>
              <a:t>agudas </a:t>
            </a:r>
            <a:r>
              <a:rPr sz="1800" spc="-25" dirty="0">
                <a:latin typeface="Microsoft Sans Serif"/>
                <a:cs typeface="Microsoft Sans Serif"/>
              </a:rPr>
              <a:t>de </a:t>
            </a:r>
            <a:r>
              <a:rPr sz="1800" dirty="0">
                <a:latin typeface="Microsoft Sans Serif"/>
                <a:cs typeface="Microsoft Sans Serif"/>
              </a:rPr>
              <a:t>partes</a:t>
            </a:r>
            <a:r>
              <a:rPr sz="1800" spc="-3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trabajo</a:t>
            </a:r>
            <a:r>
              <a:rPr sz="1800" spc="-25" dirty="0">
                <a:latin typeface="Microsoft Sans Serif"/>
                <a:cs typeface="Microsoft Sans Serif"/>
              </a:rPr>
              <a:t> </a:t>
            </a:r>
            <a:r>
              <a:rPr sz="1800" dirty="0">
                <a:latin typeface="Microsoft Sans Serif"/>
                <a:cs typeface="Microsoft Sans Serif"/>
              </a:rPr>
              <a:t>metálico</a:t>
            </a:r>
            <a:r>
              <a:rPr sz="1800" spc="-30" dirty="0">
                <a:latin typeface="Microsoft Sans Serif"/>
                <a:cs typeface="Microsoft Sans Serif"/>
              </a:rPr>
              <a:t> </a:t>
            </a:r>
            <a:r>
              <a:rPr sz="1800" dirty="0">
                <a:latin typeface="Microsoft Sans Serif"/>
                <a:cs typeface="Microsoft Sans Serif"/>
              </a:rPr>
              <a:t>mediante</a:t>
            </a:r>
            <a:r>
              <a:rPr sz="1800" spc="-25" dirty="0">
                <a:latin typeface="Microsoft Sans Serif"/>
                <a:cs typeface="Microsoft Sans Serif"/>
              </a:rPr>
              <a:t> </a:t>
            </a:r>
            <a:r>
              <a:rPr sz="1800" dirty="0">
                <a:latin typeface="Microsoft Sans Serif"/>
                <a:cs typeface="Microsoft Sans Serif"/>
              </a:rPr>
              <a:t>disolución</a:t>
            </a:r>
            <a:r>
              <a:rPr sz="1800" spc="-20" dirty="0">
                <a:latin typeface="Microsoft Sans Serif"/>
                <a:cs typeface="Microsoft Sans Serif"/>
              </a:rPr>
              <a:t> </a:t>
            </a:r>
            <a:r>
              <a:rPr sz="1800" spc="-10" dirty="0">
                <a:latin typeface="Microsoft Sans Serif"/>
                <a:cs typeface="Microsoft Sans Serif"/>
              </a:rPr>
              <a:t>anódica.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figura</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muestra</a:t>
            </a:r>
            <a:r>
              <a:rPr sz="1800" spc="-20"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disposición posible</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ECD.</a:t>
            </a:r>
            <a:endParaRPr sz="1800">
              <a:latin typeface="Microsoft Sans Serif"/>
              <a:cs typeface="Microsoft Sans Serif"/>
            </a:endParaRPr>
          </a:p>
        </p:txBody>
      </p:sp>
      <p:pic>
        <p:nvPicPr>
          <p:cNvPr id="3" name="object 3"/>
          <p:cNvPicPr/>
          <p:nvPr/>
        </p:nvPicPr>
        <p:blipFill>
          <a:blip r:embed="rId2" cstate="print"/>
          <a:stretch>
            <a:fillRect/>
          </a:stretch>
        </p:blipFill>
        <p:spPr>
          <a:xfrm>
            <a:off x="1134328" y="2197352"/>
            <a:ext cx="5905605" cy="2023493"/>
          </a:xfrm>
          <a:prstGeom prst="rect">
            <a:avLst/>
          </a:prstGeom>
        </p:spPr>
      </p:pic>
      <p:sp>
        <p:nvSpPr>
          <p:cNvPr id="4" name="object 4"/>
          <p:cNvSpPr txBox="1"/>
          <p:nvPr/>
        </p:nvSpPr>
        <p:spPr>
          <a:xfrm>
            <a:off x="78739" y="4752594"/>
            <a:ext cx="8987790" cy="194627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Microsoft Sans Serif"/>
                <a:cs typeface="Microsoft Sans Serif"/>
              </a:rPr>
              <a:t>El</a:t>
            </a:r>
            <a:r>
              <a:rPr sz="1800" spc="170" dirty="0">
                <a:latin typeface="Microsoft Sans Serif"/>
                <a:cs typeface="Microsoft Sans Serif"/>
              </a:rPr>
              <a:t> </a:t>
            </a:r>
            <a:r>
              <a:rPr sz="1800" dirty="0">
                <a:latin typeface="Microsoft Sans Serif"/>
                <a:cs typeface="Microsoft Sans Serif"/>
              </a:rPr>
              <a:t>orificio</a:t>
            </a:r>
            <a:r>
              <a:rPr sz="1800" spc="170" dirty="0">
                <a:latin typeface="Microsoft Sans Serif"/>
                <a:cs typeface="Microsoft Sans Serif"/>
              </a:rPr>
              <a:t> </a:t>
            </a:r>
            <a:r>
              <a:rPr sz="1800" dirty="0">
                <a:latin typeface="Microsoft Sans Serif"/>
                <a:cs typeface="Microsoft Sans Serif"/>
              </a:rPr>
              <a:t>en</a:t>
            </a:r>
            <a:r>
              <a:rPr sz="1800" spc="175" dirty="0">
                <a:latin typeface="Microsoft Sans Serif"/>
                <a:cs typeface="Microsoft Sans Serif"/>
              </a:rPr>
              <a:t> </a:t>
            </a:r>
            <a:r>
              <a:rPr sz="1800" dirty="0">
                <a:latin typeface="Microsoft Sans Serif"/>
                <a:cs typeface="Microsoft Sans Serif"/>
              </a:rPr>
              <a:t>la</a:t>
            </a:r>
            <a:r>
              <a:rPr sz="1800" spc="180" dirty="0">
                <a:latin typeface="Microsoft Sans Serif"/>
                <a:cs typeface="Microsoft Sans Serif"/>
              </a:rPr>
              <a:t> </a:t>
            </a:r>
            <a:r>
              <a:rPr sz="1800" dirty="0">
                <a:latin typeface="Microsoft Sans Serif"/>
                <a:cs typeface="Microsoft Sans Serif"/>
              </a:rPr>
              <a:t>parte</a:t>
            </a:r>
            <a:r>
              <a:rPr sz="1800" spc="180" dirty="0">
                <a:latin typeface="Microsoft Sans Serif"/>
                <a:cs typeface="Microsoft Sans Serif"/>
              </a:rPr>
              <a:t> </a:t>
            </a:r>
            <a:r>
              <a:rPr sz="1800" dirty="0">
                <a:latin typeface="Microsoft Sans Serif"/>
                <a:cs typeface="Microsoft Sans Serif"/>
              </a:rPr>
              <a:t>de</a:t>
            </a:r>
            <a:r>
              <a:rPr sz="1800" spc="170" dirty="0">
                <a:latin typeface="Microsoft Sans Serif"/>
                <a:cs typeface="Microsoft Sans Serif"/>
              </a:rPr>
              <a:t> </a:t>
            </a:r>
            <a:r>
              <a:rPr sz="1800" dirty="0">
                <a:latin typeface="Microsoft Sans Serif"/>
                <a:cs typeface="Microsoft Sans Serif"/>
              </a:rPr>
              <a:t>trabajo</a:t>
            </a:r>
            <a:r>
              <a:rPr sz="1800" spc="165" dirty="0">
                <a:latin typeface="Microsoft Sans Serif"/>
                <a:cs typeface="Microsoft Sans Serif"/>
              </a:rPr>
              <a:t> </a:t>
            </a:r>
            <a:r>
              <a:rPr sz="1800" dirty="0">
                <a:latin typeface="Microsoft Sans Serif"/>
                <a:cs typeface="Microsoft Sans Serif"/>
              </a:rPr>
              <a:t>tiene</a:t>
            </a:r>
            <a:r>
              <a:rPr sz="1800" spc="170" dirty="0">
                <a:latin typeface="Microsoft Sans Serif"/>
                <a:cs typeface="Microsoft Sans Serif"/>
              </a:rPr>
              <a:t> </a:t>
            </a:r>
            <a:r>
              <a:rPr sz="1800" dirty="0">
                <a:latin typeface="Microsoft Sans Serif"/>
                <a:cs typeface="Microsoft Sans Serif"/>
              </a:rPr>
              <a:t>una</a:t>
            </a:r>
            <a:r>
              <a:rPr sz="1800" spc="170" dirty="0">
                <a:latin typeface="Microsoft Sans Serif"/>
                <a:cs typeface="Microsoft Sans Serif"/>
              </a:rPr>
              <a:t> </a:t>
            </a:r>
            <a:r>
              <a:rPr sz="1800" dirty="0">
                <a:latin typeface="Microsoft Sans Serif"/>
                <a:cs typeface="Microsoft Sans Serif"/>
              </a:rPr>
              <a:t>viruta</a:t>
            </a:r>
            <a:r>
              <a:rPr sz="1800" spc="165" dirty="0">
                <a:latin typeface="Microsoft Sans Serif"/>
                <a:cs typeface="Microsoft Sans Serif"/>
              </a:rPr>
              <a:t> </a:t>
            </a:r>
            <a:r>
              <a:rPr sz="1800" dirty="0">
                <a:latin typeface="Microsoft Sans Serif"/>
                <a:cs typeface="Microsoft Sans Serif"/>
              </a:rPr>
              <a:t>filosa</a:t>
            </a:r>
            <a:r>
              <a:rPr sz="1800" spc="175" dirty="0">
                <a:latin typeface="Microsoft Sans Serif"/>
                <a:cs typeface="Microsoft Sans Serif"/>
              </a:rPr>
              <a:t> </a:t>
            </a:r>
            <a:r>
              <a:rPr sz="1800" dirty="0">
                <a:latin typeface="Microsoft Sans Serif"/>
                <a:cs typeface="Microsoft Sans Serif"/>
              </a:rPr>
              <a:t>del</a:t>
            </a:r>
            <a:r>
              <a:rPr sz="1800" spc="170" dirty="0">
                <a:latin typeface="Microsoft Sans Serif"/>
                <a:cs typeface="Microsoft Sans Serif"/>
              </a:rPr>
              <a:t> </a:t>
            </a:r>
            <a:r>
              <a:rPr sz="1800" dirty="0">
                <a:latin typeface="Microsoft Sans Serif"/>
                <a:cs typeface="Microsoft Sans Serif"/>
              </a:rPr>
              <a:t>tipo</a:t>
            </a:r>
            <a:r>
              <a:rPr sz="1800" spc="170" dirty="0">
                <a:latin typeface="Microsoft Sans Serif"/>
                <a:cs typeface="Microsoft Sans Serif"/>
              </a:rPr>
              <a:t> </a:t>
            </a:r>
            <a:r>
              <a:rPr sz="1800" dirty="0">
                <a:latin typeface="Microsoft Sans Serif"/>
                <a:cs typeface="Microsoft Sans Serif"/>
              </a:rPr>
              <a:t>que</a:t>
            </a:r>
            <a:r>
              <a:rPr sz="1800" spc="170" dirty="0">
                <a:latin typeface="Microsoft Sans Serif"/>
                <a:cs typeface="Microsoft Sans Serif"/>
              </a:rPr>
              <a:t> </a:t>
            </a:r>
            <a:r>
              <a:rPr sz="1800" dirty="0">
                <a:latin typeface="Microsoft Sans Serif"/>
                <a:cs typeface="Microsoft Sans Serif"/>
              </a:rPr>
              <a:t>se</a:t>
            </a:r>
            <a:r>
              <a:rPr sz="1800" spc="175" dirty="0">
                <a:latin typeface="Microsoft Sans Serif"/>
                <a:cs typeface="Microsoft Sans Serif"/>
              </a:rPr>
              <a:t> </a:t>
            </a:r>
            <a:r>
              <a:rPr sz="1800" dirty="0">
                <a:latin typeface="Microsoft Sans Serif"/>
                <a:cs typeface="Microsoft Sans Serif"/>
              </a:rPr>
              <a:t>produce</a:t>
            </a:r>
            <a:r>
              <a:rPr sz="1800" spc="175" dirty="0">
                <a:latin typeface="Microsoft Sans Serif"/>
                <a:cs typeface="Microsoft Sans Serif"/>
              </a:rPr>
              <a:t> </a:t>
            </a:r>
            <a:r>
              <a:rPr sz="1800" dirty="0">
                <a:latin typeface="Microsoft Sans Serif"/>
                <a:cs typeface="Microsoft Sans Serif"/>
              </a:rPr>
              <a:t>en</a:t>
            </a:r>
            <a:r>
              <a:rPr sz="1800" spc="175"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operación de</a:t>
            </a:r>
            <a:r>
              <a:rPr sz="1800" spc="-20" dirty="0">
                <a:latin typeface="Microsoft Sans Serif"/>
                <a:cs typeface="Microsoft Sans Serif"/>
              </a:rPr>
              <a:t> </a:t>
            </a:r>
            <a:r>
              <a:rPr sz="1800" dirty="0">
                <a:latin typeface="Microsoft Sans Serif"/>
                <a:cs typeface="Microsoft Sans Serif"/>
              </a:rPr>
              <a:t>taladrado</a:t>
            </a:r>
            <a:r>
              <a:rPr sz="1800" spc="-5" dirty="0">
                <a:latin typeface="Microsoft Sans Serif"/>
                <a:cs typeface="Microsoft Sans Serif"/>
              </a:rPr>
              <a:t> </a:t>
            </a:r>
            <a:r>
              <a:rPr sz="1800" dirty="0">
                <a:latin typeface="Microsoft Sans Serif"/>
                <a:cs typeface="Microsoft Sans Serif"/>
              </a:rPr>
              <a:t>convencional</a:t>
            </a:r>
            <a:r>
              <a:rPr sz="1800" spc="20"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través</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spc="-10" dirty="0">
                <a:latin typeface="Microsoft Sans Serif"/>
                <a:cs typeface="Microsoft Sans Serif"/>
              </a:rPr>
              <a:t>orificio.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715" algn="just">
              <a:lnSpc>
                <a:spcPct val="100000"/>
              </a:lnSpc>
              <a:spcBef>
                <a:spcPts val="5"/>
              </a:spcBef>
            </a:pPr>
            <a:r>
              <a:rPr sz="1800" dirty="0">
                <a:latin typeface="Microsoft Sans Serif"/>
                <a:cs typeface="Microsoft Sans Serif"/>
              </a:rPr>
              <a:t>La</a:t>
            </a:r>
            <a:r>
              <a:rPr sz="1800" spc="135" dirty="0">
                <a:latin typeface="Microsoft Sans Serif"/>
                <a:cs typeface="Microsoft Sans Serif"/>
              </a:rPr>
              <a:t> </a:t>
            </a:r>
            <a:r>
              <a:rPr sz="1800" dirty="0">
                <a:latin typeface="Microsoft Sans Serif"/>
                <a:cs typeface="Microsoft Sans Serif"/>
              </a:rPr>
              <a:t>herramienta</a:t>
            </a:r>
            <a:r>
              <a:rPr sz="1800" spc="155" dirty="0">
                <a:latin typeface="Microsoft Sans Serif"/>
                <a:cs typeface="Microsoft Sans Serif"/>
              </a:rPr>
              <a:t> </a:t>
            </a:r>
            <a:r>
              <a:rPr sz="1800" dirty="0">
                <a:latin typeface="Microsoft Sans Serif"/>
                <a:cs typeface="Microsoft Sans Serif"/>
              </a:rPr>
              <a:t>de</a:t>
            </a:r>
            <a:r>
              <a:rPr sz="1800" spc="135" dirty="0">
                <a:latin typeface="Microsoft Sans Serif"/>
                <a:cs typeface="Microsoft Sans Serif"/>
              </a:rPr>
              <a:t> </a:t>
            </a:r>
            <a:r>
              <a:rPr sz="1800" dirty="0">
                <a:latin typeface="Microsoft Sans Serif"/>
                <a:cs typeface="Microsoft Sans Serif"/>
              </a:rPr>
              <a:t>electrodos</a:t>
            </a:r>
            <a:r>
              <a:rPr sz="1800" spc="155" dirty="0">
                <a:latin typeface="Microsoft Sans Serif"/>
                <a:cs typeface="Microsoft Sans Serif"/>
              </a:rPr>
              <a:t> </a:t>
            </a:r>
            <a:r>
              <a:rPr sz="1800" dirty="0">
                <a:latin typeface="Microsoft Sans Serif"/>
                <a:cs typeface="Microsoft Sans Serif"/>
              </a:rPr>
              <a:t>está</a:t>
            </a:r>
            <a:r>
              <a:rPr sz="1800" spc="135" dirty="0">
                <a:latin typeface="Microsoft Sans Serif"/>
                <a:cs typeface="Microsoft Sans Serif"/>
              </a:rPr>
              <a:t> </a:t>
            </a:r>
            <a:r>
              <a:rPr sz="1800" dirty="0">
                <a:latin typeface="Microsoft Sans Serif"/>
                <a:cs typeface="Microsoft Sans Serif"/>
              </a:rPr>
              <a:t>diseñada</a:t>
            </a:r>
            <a:r>
              <a:rPr sz="1800" spc="145" dirty="0">
                <a:latin typeface="Microsoft Sans Serif"/>
                <a:cs typeface="Microsoft Sans Serif"/>
              </a:rPr>
              <a:t> </a:t>
            </a:r>
            <a:r>
              <a:rPr sz="1800" dirty="0">
                <a:latin typeface="Microsoft Sans Serif"/>
                <a:cs typeface="Microsoft Sans Serif"/>
              </a:rPr>
              <a:t>para</a:t>
            </a:r>
            <a:r>
              <a:rPr sz="1800" spc="135" dirty="0">
                <a:latin typeface="Microsoft Sans Serif"/>
                <a:cs typeface="Microsoft Sans Serif"/>
              </a:rPr>
              <a:t> </a:t>
            </a:r>
            <a:r>
              <a:rPr sz="1800" dirty="0">
                <a:latin typeface="Microsoft Sans Serif"/>
                <a:cs typeface="Microsoft Sans Serif"/>
              </a:rPr>
              <a:t>concentrar</a:t>
            </a:r>
            <a:r>
              <a:rPr sz="1800" spc="145" dirty="0">
                <a:latin typeface="Microsoft Sans Serif"/>
                <a:cs typeface="Microsoft Sans Serif"/>
              </a:rPr>
              <a:t> </a:t>
            </a:r>
            <a:r>
              <a:rPr sz="1800" dirty="0">
                <a:latin typeface="Microsoft Sans Serif"/>
                <a:cs typeface="Microsoft Sans Serif"/>
              </a:rPr>
              <a:t>la</a:t>
            </a:r>
            <a:r>
              <a:rPr sz="1800" spc="135" dirty="0">
                <a:latin typeface="Microsoft Sans Serif"/>
                <a:cs typeface="Microsoft Sans Serif"/>
              </a:rPr>
              <a:t> </a:t>
            </a:r>
            <a:r>
              <a:rPr sz="1800" dirty="0">
                <a:latin typeface="Microsoft Sans Serif"/>
                <a:cs typeface="Microsoft Sans Serif"/>
              </a:rPr>
              <a:t>acción</a:t>
            </a:r>
            <a:r>
              <a:rPr sz="1800" spc="130" dirty="0">
                <a:latin typeface="Microsoft Sans Serif"/>
                <a:cs typeface="Microsoft Sans Serif"/>
              </a:rPr>
              <a:t> </a:t>
            </a:r>
            <a:r>
              <a:rPr sz="1800" dirty="0">
                <a:latin typeface="Microsoft Sans Serif"/>
                <a:cs typeface="Microsoft Sans Serif"/>
              </a:rPr>
              <a:t>de</a:t>
            </a:r>
            <a:r>
              <a:rPr sz="1800" spc="145" dirty="0">
                <a:latin typeface="Microsoft Sans Serif"/>
                <a:cs typeface="Microsoft Sans Serif"/>
              </a:rPr>
              <a:t> </a:t>
            </a:r>
            <a:r>
              <a:rPr sz="1800" dirty="0">
                <a:latin typeface="Microsoft Sans Serif"/>
                <a:cs typeface="Microsoft Sans Serif"/>
              </a:rPr>
              <a:t>remoción</a:t>
            </a:r>
            <a:r>
              <a:rPr sz="1800" spc="14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metal</a:t>
            </a:r>
            <a:r>
              <a:rPr sz="1800" spc="415" dirty="0">
                <a:latin typeface="Microsoft Sans Serif"/>
                <a:cs typeface="Microsoft Sans Serif"/>
              </a:rPr>
              <a:t> </a:t>
            </a:r>
            <a:r>
              <a:rPr sz="1800" dirty="0">
                <a:latin typeface="Microsoft Sans Serif"/>
                <a:cs typeface="Microsoft Sans Serif"/>
              </a:rPr>
              <a:t>en</a:t>
            </a:r>
            <a:r>
              <a:rPr sz="1800" spc="420" dirty="0">
                <a:latin typeface="Microsoft Sans Serif"/>
                <a:cs typeface="Microsoft Sans Serif"/>
              </a:rPr>
              <a:t> </a:t>
            </a:r>
            <a:r>
              <a:rPr sz="1800" dirty="0">
                <a:latin typeface="Microsoft Sans Serif"/>
                <a:cs typeface="Microsoft Sans Serif"/>
              </a:rPr>
              <a:t>la</a:t>
            </a:r>
            <a:r>
              <a:rPr sz="1800" spc="420" dirty="0">
                <a:latin typeface="Microsoft Sans Serif"/>
                <a:cs typeface="Microsoft Sans Serif"/>
              </a:rPr>
              <a:t> </a:t>
            </a:r>
            <a:r>
              <a:rPr sz="1800" dirty="0">
                <a:latin typeface="Microsoft Sans Serif"/>
                <a:cs typeface="Microsoft Sans Serif"/>
              </a:rPr>
              <a:t>viruta.</a:t>
            </a:r>
            <a:r>
              <a:rPr sz="1800" spc="430" dirty="0">
                <a:latin typeface="Microsoft Sans Serif"/>
                <a:cs typeface="Microsoft Sans Serif"/>
              </a:rPr>
              <a:t> </a:t>
            </a:r>
            <a:r>
              <a:rPr sz="1800" dirty="0">
                <a:latin typeface="Microsoft Sans Serif"/>
                <a:cs typeface="Microsoft Sans Serif"/>
              </a:rPr>
              <a:t>Se</a:t>
            </a:r>
            <a:r>
              <a:rPr sz="1800" spc="420" dirty="0">
                <a:latin typeface="Microsoft Sans Serif"/>
                <a:cs typeface="Microsoft Sans Serif"/>
              </a:rPr>
              <a:t> </a:t>
            </a:r>
            <a:r>
              <a:rPr sz="1800" dirty="0">
                <a:latin typeface="Microsoft Sans Serif"/>
                <a:cs typeface="Microsoft Sans Serif"/>
              </a:rPr>
              <a:t>aíslan</a:t>
            </a:r>
            <a:r>
              <a:rPr sz="1800" spc="425" dirty="0">
                <a:latin typeface="Microsoft Sans Serif"/>
                <a:cs typeface="Microsoft Sans Serif"/>
              </a:rPr>
              <a:t> </a:t>
            </a:r>
            <a:r>
              <a:rPr sz="1800" dirty="0">
                <a:latin typeface="Microsoft Sans Serif"/>
                <a:cs typeface="Microsoft Sans Serif"/>
              </a:rPr>
              <a:t>las</a:t>
            </a:r>
            <a:r>
              <a:rPr sz="1800" spc="420" dirty="0">
                <a:latin typeface="Microsoft Sans Serif"/>
                <a:cs typeface="Microsoft Sans Serif"/>
              </a:rPr>
              <a:t> </a:t>
            </a:r>
            <a:r>
              <a:rPr sz="1800" dirty="0">
                <a:latin typeface="Microsoft Sans Serif"/>
                <a:cs typeface="Microsoft Sans Serif"/>
              </a:rPr>
              <a:t>partes</a:t>
            </a:r>
            <a:r>
              <a:rPr sz="1800" spc="425" dirty="0">
                <a:latin typeface="Microsoft Sans Serif"/>
                <a:cs typeface="Microsoft Sans Serif"/>
              </a:rPr>
              <a:t> </a:t>
            </a:r>
            <a:r>
              <a:rPr sz="1800" dirty="0">
                <a:latin typeface="Microsoft Sans Serif"/>
                <a:cs typeface="Microsoft Sans Serif"/>
              </a:rPr>
              <a:t>de</a:t>
            </a:r>
            <a:r>
              <a:rPr sz="1800" spc="420" dirty="0">
                <a:latin typeface="Microsoft Sans Serif"/>
                <a:cs typeface="Microsoft Sans Serif"/>
              </a:rPr>
              <a:t> </a:t>
            </a:r>
            <a:r>
              <a:rPr sz="1800" dirty="0">
                <a:latin typeface="Microsoft Sans Serif"/>
                <a:cs typeface="Microsoft Sans Serif"/>
              </a:rPr>
              <a:t>la</a:t>
            </a:r>
            <a:r>
              <a:rPr sz="1800" spc="420" dirty="0">
                <a:latin typeface="Microsoft Sans Serif"/>
                <a:cs typeface="Microsoft Sans Serif"/>
              </a:rPr>
              <a:t> </a:t>
            </a:r>
            <a:r>
              <a:rPr sz="1800" dirty="0">
                <a:latin typeface="Microsoft Sans Serif"/>
                <a:cs typeface="Microsoft Sans Serif"/>
              </a:rPr>
              <a:t>herramienta</a:t>
            </a:r>
            <a:r>
              <a:rPr sz="1800" spc="425" dirty="0">
                <a:latin typeface="Microsoft Sans Serif"/>
                <a:cs typeface="Microsoft Sans Serif"/>
              </a:rPr>
              <a:t> </a:t>
            </a:r>
            <a:r>
              <a:rPr sz="1800" dirty="0">
                <a:latin typeface="Microsoft Sans Serif"/>
                <a:cs typeface="Microsoft Sans Serif"/>
              </a:rPr>
              <a:t>que</a:t>
            </a:r>
            <a:r>
              <a:rPr sz="1800" spc="420" dirty="0">
                <a:latin typeface="Microsoft Sans Serif"/>
                <a:cs typeface="Microsoft Sans Serif"/>
              </a:rPr>
              <a:t> </a:t>
            </a:r>
            <a:r>
              <a:rPr sz="1800" dirty="0">
                <a:latin typeface="Microsoft Sans Serif"/>
                <a:cs typeface="Microsoft Sans Serif"/>
              </a:rPr>
              <a:t>no</a:t>
            </a:r>
            <a:r>
              <a:rPr sz="1800" spc="420" dirty="0">
                <a:latin typeface="Microsoft Sans Serif"/>
                <a:cs typeface="Microsoft Sans Serif"/>
              </a:rPr>
              <a:t> </a:t>
            </a:r>
            <a:r>
              <a:rPr sz="1800" dirty="0">
                <a:latin typeface="Microsoft Sans Serif"/>
                <a:cs typeface="Microsoft Sans Serif"/>
              </a:rPr>
              <a:t>se</a:t>
            </a:r>
            <a:r>
              <a:rPr sz="1800" spc="425" dirty="0">
                <a:latin typeface="Microsoft Sans Serif"/>
                <a:cs typeface="Microsoft Sans Serif"/>
              </a:rPr>
              <a:t> </a:t>
            </a:r>
            <a:r>
              <a:rPr sz="1800" dirty="0">
                <a:latin typeface="Microsoft Sans Serif"/>
                <a:cs typeface="Microsoft Sans Serif"/>
              </a:rPr>
              <a:t>usan</a:t>
            </a:r>
            <a:r>
              <a:rPr sz="1800" spc="420" dirty="0">
                <a:latin typeface="Microsoft Sans Serif"/>
                <a:cs typeface="Microsoft Sans Serif"/>
              </a:rPr>
              <a:t> </a:t>
            </a:r>
            <a:r>
              <a:rPr sz="1800" dirty="0">
                <a:latin typeface="Microsoft Sans Serif"/>
                <a:cs typeface="Microsoft Sans Serif"/>
              </a:rPr>
              <a:t>para</a:t>
            </a:r>
            <a:r>
              <a:rPr sz="1800" spc="42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maquinado.</a:t>
            </a:r>
            <a:r>
              <a:rPr sz="1800" spc="225" dirty="0">
                <a:latin typeface="Microsoft Sans Serif"/>
                <a:cs typeface="Microsoft Sans Serif"/>
              </a:rPr>
              <a:t> </a:t>
            </a:r>
            <a:r>
              <a:rPr sz="1800" dirty="0">
                <a:latin typeface="Microsoft Sans Serif"/>
                <a:cs typeface="Microsoft Sans Serif"/>
              </a:rPr>
              <a:t>El</a:t>
            </a:r>
            <a:r>
              <a:rPr sz="1800" spc="220" dirty="0">
                <a:latin typeface="Microsoft Sans Serif"/>
                <a:cs typeface="Microsoft Sans Serif"/>
              </a:rPr>
              <a:t> </a:t>
            </a:r>
            <a:r>
              <a:rPr sz="1800" dirty="0">
                <a:latin typeface="Microsoft Sans Serif"/>
                <a:cs typeface="Microsoft Sans Serif"/>
              </a:rPr>
              <a:t>material</a:t>
            </a:r>
            <a:r>
              <a:rPr sz="1800" spc="220" dirty="0">
                <a:latin typeface="Microsoft Sans Serif"/>
                <a:cs typeface="Microsoft Sans Serif"/>
              </a:rPr>
              <a:t> </a:t>
            </a:r>
            <a:r>
              <a:rPr sz="1800" dirty="0">
                <a:latin typeface="Microsoft Sans Serif"/>
                <a:cs typeface="Microsoft Sans Serif"/>
              </a:rPr>
              <a:t>electrolítico</a:t>
            </a:r>
            <a:r>
              <a:rPr sz="1800" spc="225" dirty="0">
                <a:latin typeface="Microsoft Sans Serif"/>
                <a:cs typeface="Microsoft Sans Serif"/>
              </a:rPr>
              <a:t> </a:t>
            </a:r>
            <a:r>
              <a:rPr sz="1800" dirty="0">
                <a:latin typeface="Microsoft Sans Serif"/>
                <a:cs typeface="Microsoft Sans Serif"/>
              </a:rPr>
              <a:t>fluye</a:t>
            </a:r>
            <a:r>
              <a:rPr sz="1800" spc="225" dirty="0">
                <a:latin typeface="Microsoft Sans Serif"/>
                <a:cs typeface="Microsoft Sans Serif"/>
              </a:rPr>
              <a:t> </a:t>
            </a:r>
            <a:r>
              <a:rPr sz="1800" dirty="0">
                <a:latin typeface="Microsoft Sans Serif"/>
                <a:cs typeface="Microsoft Sans Serif"/>
              </a:rPr>
              <a:t>por</a:t>
            </a:r>
            <a:r>
              <a:rPr sz="1800" spc="225" dirty="0">
                <a:latin typeface="Microsoft Sans Serif"/>
                <a:cs typeface="Microsoft Sans Serif"/>
              </a:rPr>
              <a:t> </a:t>
            </a:r>
            <a:r>
              <a:rPr sz="1800" dirty="0">
                <a:latin typeface="Microsoft Sans Serif"/>
                <a:cs typeface="Microsoft Sans Serif"/>
              </a:rPr>
              <a:t>el</a:t>
            </a:r>
            <a:r>
              <a:rPr sz="1800" spc="220" dirty="0">
                <a:latin typeface="Microsoft Sans Serif"/>
                <a:cs typeface="Microsoft Sans Serif"/>
              </a:rPr>
              <a:t> </a:t>
            </a:r>
            <a:r>
              <a:rPr sz="1800" dirty="0">
                <a:latin typeface="Microsoft Sans Serif"/>
                <a:cs typeface="Microsoft Sans Serif"/>
              </a:rPr>
              <a:t>orificio</a:t>
            </a:r>
            <a:r>
              <a:rPr sz="1800" spc="210" dirty="0">
                <a:latin typeface="Microsoft Sans Serif"/>
                <a:cs typeface="Microsoft Sans Serif"/>
              </a:rPr>
              <a:t> </a:t>
            </a:r>
            <a:r>
              <a:rPr sz="1800" dirty="0">
                <a:latin typeface="Microsoft Sans Serif"/>
                <a:cs typeface="Microsoft Sans Serif"/>
              </a:rPr>
              <a:t>para</a:t>
            </a:r>
            <a:r>
              <a:rPr sz="1800" spc="220" dirty="0">
                <a:latin typeface="Microsoft Sans Serif"/>
                <a:cs typeface="Microsoft Sans Serif"/>
              </a:rPr>
              <a:t> </a:t>
            </a:r>
            <a:r>
              <a:rPr sz="1800" dirty="0">
                <a:latin typeface="Microsoft Sans Serif"/>
                <a:cs typeface="Microsoft Sans Serif"/>
              </a:rPr>
              <a:t>alejar</a:t>
            </a:r>
            <a:r>
              <a:rPr sz="1800" spc="220" dirty="0">
                <a:latin typeface="Microsoft Sans Serif"/>
                <a:cs typeface="Microsoft Sans Serif"/>
              </a:rPr>
              <a:t> </a:t>
            </a:r>
            <a:r>
              <a:rPr sz="1800" dirty="0">
                <a:latin typeface="Microsoft Sans Serif"/>
                <a:cs typeface="Microsoft Sans Serif"/>
              </a:rPr>
              <a:t>las</a:t>
            </a:r>
            <a:r>
              <a:rPr sz="1800" spc="225" dirty="0">
                <a:latin typeface="Microsoft Sans Serif"/>
                <a:cs typeface="Microsoft Sans Serif"/>
              </a:rPr>
              <a:t> </a:t>
            </a:r>
            <a:r>
              <a:rPr sz="1800" dirty="0">
                <a:latin typeface="Microsoft Sans Serif"/>
                <a:cs typeface="Microsoft Sans Serif"/>
              </a:rPr>
              <a:t>partículas</a:t>
            </a:r>
            <a:r>
              <a:rPr sz="1800" spc="225" dirty="0">
                <a:latin typeface="Microsoft Sans Serif"/>
                <a:cs typeface="Microsoft Sans Serif"/>
              </a:rPr>
              <a:t> </a:t>
            </a:r>
            <a:r>
              <a:rPr sz="1800" dirty="0">
                <a:latin typeface="Microsoft Sans Serif"/>
                <a:cs typeface="Microsoft Sans Serif"/>
              </a:rPr>
              <a:t>de</a:t>
            </a:r>
            <a:r>
              <a:rPr sz="1800" spc="220" dirty="0">
                <a:latin typeface="Microsoft Sans Serif"/>
                <a:cs typeface="Microsoft Sans Serif"/>
              </a:rPr>
              <a:t> </a:t>
            </a:r>
            <a:r>
              <a:rPr sz="1800" spc="-25" dirty="0">
                <a:latin typeface="Microsoft Sans Serif"/>
                <a:cs typeface="Microsoft Sans Serif"/>
              </a:rPr>
              <a:t>la </a:t>
            </a:r>
            <a:r>
              <a:rPr sz="1800" spc="-10" dirty="0">
                <a:latin typeface="Microsoft Sans Serif"/>
                <a:cs typeface="Microsoft Sans Serif"/>
              </a:rPr>
              <a:t>viruta.</a:t>
            </a:r>
            <a:endParaRPr sz="1800">
              <a:latin typeface="Microsoft Sans Serif"/>
              <a:cs typeface="Microsoft Sans Serif"/>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53827" y="2019232"/>
            <a:ext cx="4369212" cy="2736501"/>
          </a:xfrm>
          <a:prstGeom prst="rect">
            <a:avLst/>
          </a:prstGeom>
        </p:spPr>
      </p:pic>
      <p:sp>
        <p:nvSpPr>
          <p:cNvPr id="3" name="object 3"/>
          <p:cNvSpPr txBox="1"/>
          <p:nvPr/>
        </p:nvSpPr>
        <p:spPr>
          <a:xfrm>
            <a:off x="56489" y="26923"/>
            <a:ext cx="9030970" cy="6773545"/>
          </a:xfrm>
          <a:prstGeom prst="rect">
            <a:avLst/>
          </a:prstGeom>
        </p:spPr>
        <p:txBody>
          <a:bodyPr vert="horz" wrap="square" lIns="0" tIns="12700" rIns="0" bIns="0" rtlCol="0">
            <a:spAutoFit/>
          </a:bodyPr>
          <a:lstStyle/>
          <a:p>
            <a:pPr marL="34925" algn="just">
              <a:lnSpc>
                <a:spcPct val="100000"/>
              </a:lnSpc>
              <a:spcBef>
                <a:spcPts val="100"/>
              </a:spcBef>
            </a:pPr>
            <a:r>
              <a:rPr sz="1800" b="1" dirty="0">
                <a:latin typeface="Arial"/>
                <a:cs typeface="Arial"/>
              </a:rPr>
              <a:t>EL</a:t>
            </a:r>
            <a:r>
              <a:rPr sz="1800" b="1" spc="-65" dirty="0">
                <a:latin typeface="Arial"/>
                <a:cs typeface="Arial"/>
              </a:rPr>
              <a:t> </a:t>
            </a:r>
            <a:r>
              <a:rPr sz="1800" b="1" dirty="0">
                <a:latin typeface="Arial"/>
                <a:cs typeface="Arial"/>
              </a:rPr>
              <a:t>ESMERILADO</a:t>
            </a:r>
            <a:r>
              <a:rPr sz="1800" b="1" spc="5" dirty="0">
                <a:latin typeface="Arial"/>
                <a:cs typeface="Arial"/>
              </a:rPr>
              <a:t> </a:t>
            </a:r>
            <a:r>
              <a:rPr sz="1800" b="1" spc="-10" dirty="0">
                <a:latin typeface="Arial"/>
                <a:cs typeface="Arial"/>
              </a:rPr>
              <a:t>ELECTROQUÍMICO</a:t>
            </a:r>
            <a:r>
              <a:rPr sz="1800" spc="-10" dirty="0">
                <a:latin typeface="Microsoft Sans Serif"/>
                <a:cs typeface="Microsoft Sans Serif"/>
              </a:rPr>
              <a:t>, </a:t>
            </a:r>
            <a:r>
              <a:rPr sz="1800" dirty="0">
                <a:latin typeface="Microsoft Sans Serif"/>
                <a:cs typeface="Microsoft Sans Serif"/>
              </a:rPr>
              <a:t>EE</a:t>
            </a:r>
            <a:r>
              <a:rPr sz="1800" spc="-15"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inglés</a:t>
            </a:r>
            <a:r>
              <a:rPr sz="1800" spc="5" dirty="0">
                <a:latin typeface="Microsoft Sans Serif"/>
                <a:cs typeface="Microsoft Sans Serif"/>
              </a:rPr>
              <a:t> </a:t>
            </a:r>
            <a:r>
              <a:rPr sz="1800" spc="-10" dirty="0">
                <a:latin typeface="Microsoft Sans Serif"/>
                <a:cs typeface="Microsoft Sans Serif"/>
              </a:rPr>
              <a:t>ECG),</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34925" marR="127635" algn="just">
              <a:lnSpc>
                <a:spcPct val="100000"/>
              </a:lnSpc>
              <a:spcBef>
                <a:spcPts val="5"/>
              </a:spcBef>
            </a:pP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forma</a:t>
            </a:r>
            <a:r>
              <a:rPr sz="1800" spc="-10" dirty="0">
                <a:latin typeface="Microsoft Sans Serif"/>
                <a:cs typeface="Microsoft Sans Serif"/>
              </a:rPr>
              <a:t> </a:t>
            </a:r>
            <a:r>
              <a:rPr sz="1800" dirty="0">
                <a:latin typeface="Microsoft Sans Serif"/>
                <a:cs typeface="Microsoft Sans Serif"/>
              </a:rPr>
              <a:t>especial</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ECM, en</a:t>
            </a:r>
            <a:r>
              <a:rPr sz="1800" spc="-1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cual se</a:t>
            </a:r>
            <a:r>
              <a:rPr sz="1800" spc="-5" dirty="0">
                <a:latin typeface="Microsoft Sans Serif"/>
                <a:cs typeface="Microsoft Sans Serif"/>
              </a:rPr>
              <a:t> </a:t>
            </a:r>
            <a:r>
              <a:rPr sz="1800" dirty="0">
                <a:latin typeface="Microsoft Sans Serif"/>
                <a:cs typeface="Microsoft Sans Serif"/>
              </a:rPr>
              <a:t>usa</a:t>
            </a:r>
            <a:r>
              <a:rPr sz="1800" spc="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rueda</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esmeril rotatoria</a:t>
            </a:r>
            <a:r>
              <a:rPr sz="1800" spc="-15" dirty="0">
                <a:latin typeface="Microsoft Sans Serif"/>
                <a:cs typeface="Microsoft Sans Serif"/>
              </a:rPr>
              <a:t> </a:t>
            </a:r>
            <a:r>
              <a:rPr sz="1800" dirty="0">
                <a:latin typeface="Microsoft Sans Serif"/>
                <a:cs typeface="Microsoft Sans Serif"/>
              </a:rPr>
              <a:t>con</a:t>
            </a:r>
            <a:r>
              <a:rPr sz="1800" spc="5"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material</a:t>
            </a:r>
            <a:r>
              <a:rPr sz="1800" spc="-3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enlace</a:t>
            </a:r>
            <a:r>
              <a:rPr sz="1800" spc="-15" dirty="0">
                <a:latin typeface="Microsoft Sans Serif"/>
                <a:cs typeface="Microsoft Sans Serif"/>
              </a:rPr>
              <a:t> </a:t>
            </a:r>
            <a:r>
              <a:rPr sz="1800" dirty="0">
                <a:latin typeface="Microsoft Sans Serif"/>
                <a:cs typeface="Microsoft Sans Serif"/>
              </a:rPr>
              <a:t>conductivo</a:t>
            </a:r>
            <a:r>
              <a:rPr sz="1800" spc="-25" dirty="0">
                <a:latin typeface="Microsoft Sans Serif"/>
                <a:cs typeface="Microsoft Sans Serif"/>
              </a:rPr>
              <a:t> </a:t>
            </a:r>
            <a:r>
              <a:rPr sz="1800" dirty="0">
                <a:latin typeface="Microsoft Sans Serif"/>
                <a:cs typeface="Microsoft Sans Serif"/>
              </a:rPr>
              <a:t>para</a:t>
            </a:r>
            <a:r>
              <a:rPr sz="1800" spc="-30" dirty="0">
                <a:latin typeface="Microsoft Sans Serif"/>
                <a:cs typeface="Microsoft Sans Serif"/>
              </a:rPr>
              <a:t> </a:t>
            </a:r>
            <a:r>
              <a:rPr sz="1800" dirty="0">
                <a:latin typeface="Microsoft Sans Serif"/>
                <a:cs typeface="Microsoft Sans Serif"/>
              </a:rPr>
              <a:t>aumentar</a:t>
            </a:r>
            <a:r>
              <a:rPr sz="1800" spc="-25"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disolución</a:t>
            </a:r>
            <a:r>
              <a:rPr sz="1800" spc="-15" dirty="0">
                <a:latin typeface="Microsoft Sans Serif"/>
                <a:cs typeface="Microsoft Sans Serif"/>
              </a:rPr>
              <a:t> </a:t>
            </a:r>
            <a:r>
              <a:rPr sz="1800" dirty="0">
                <a:latin typeface="Microsoft Sans Serif"/>
                <a:cs typeface="Microsoft Sans Serif"/>
              </a:rPr>
              <a:t>anódica</a:t>
            </a:r>
            <a:r>
              <a:rPr sz="1800" spc="-20" dirty="0">
                <a:latin typeface="Microsoft Sans Serif"/>
                <a:cs typeface="Microsoft Sans Serif"/>
              </a:rPr>
              <a:t> </a:t>
            </a:r>
            <a:r>
              <a:rPr sz="1800" dirty="0">
                <a:latin typeface="Microsoft Sans Serif"/>
                <a:cs typeface="Microsoft Sans Serif"/>
              </a:rPr>
              <a:t>del</a:t>
            </a:r>
            <a:r>
              <a:rPr sz="1800" spc="-30" dirty="0">
                <a:latin typeface="Microsoft Sans Serif"/>
                <a:cs typeface="Microsoft Sans Serif"/>
              </a:rPr>
              <a:t> </a:t>
            </a:r>
            <a:r>
              <a:rPr sz="1800" dirty="0">
                <a:latin typeface="Microsoft Sans Serif"/>
                <a:cs typeface="Microsoft Sans Serif"/>
              </a:rPr>
              <a:t>exterior</a:t>
            </a:r>
            <a:r>
              <a:rPr sz="1800" spc="-20" dirty="0">
                <a:latin typeface="Microsoft Sans Serif"/>
                <a:cs typeface="Microsoft Sans Serif"/>
              </a:rPr>
              <a:t> </a:t>
            </a:r>
            <a:r>
              <a:rPr sz="1800" spc="-10" dirty="0">
                <a:latin typeface="Microsoft Sans Serif"/>
                <a:cs typeface="Microsoft Sans Serif"/>
              </a:rPr>
              <a:t>metálico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parte de</a:t>
            </a:r>
            <a:r>
              <a:rPr sz="1800" spc="-10"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como</a:t>
            </a:r>
            <a:r>
              <a:rPr sz="1800" spc="-15" dirty="0">
                <a:latin typeface="Microsoft Sans Serif"/>
                <a:cs typeface="Microsoft Sans Serif"/>
              </a:rPr>
              <a:t> </a:t>
            </a:r>
            <a:r>
              <a:rPr sz="1800" dirty="0">
                <a:latin typeface="Microsoft Sans Serif"/>
                <a:cs typeface="Microsoft Sans Serif"/>
              </a:rPr>
              <a:t>muestra</a:t>
            </a:r>
            <a:r>
              <a:rPr sz="1800" spc="1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figura.</a:t>
            </a:r>
            <a:endParaRPr sz="1800">
              <a:latin typeface="Microsoft Sans Serif"/>
              <a:cs typeface="Microsoft Sans Serif"/>
            </a:endParaRPr>
          </a:p>
          <a:p>
            <a:pPr marL="34925" algn="just">
              <a:lnSpc>
                <a:spcPct val="100000"/>
              </a:lnSpc>
            </a:pP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abrasivos usados en</a:t>
            </a:r>
            <a:r>
              <a:rPr sz="1800" spc="-2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ECG</a:t>
            </a:r>
            <a:r>
              <a:rPr sz="1800" spc="-10" dirty="0">
                <a:latin typeface="Microsoft Sans Serif"/>
                <a:cs typeface="Microsoft Sans Serif"/>
              </a:rPr>
              <a:t> </a:t>
            </a:r>
            <a:r>
              <a:rPr sz="1800" dirty="0">
                <a:latin typeface="Microsoft Sans Serif"/>
                <a:cs typeface="Microsoft Sans Serif"/>
              </a:rPr>
              <a:t>incluyen</a:t>
            </a:r>
            <a:r>
              <a:rPr sz="1800" spc="2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óxido</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aluminio y</a:t>
            </a:r>
            <a:r>
              <a:rPr sz="1800" spc="-1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spc="-10" dirty="0">
                <a:latin typeface="Microsoft Sans Serif"/>
                <a:cs typeface="Microsoft Sans Serif"/>
              </a:rPr>
              <a:t>diamante</a:t>
            </a:r>
            <a:endParaRPr sz="1800">
              <a:latin typeface="Microsoft Sans Serif"/>
              <a:cs typeface="Microsoft Sans Serif"/>
            </a:endParaRPr>
          </a:p>
          <a:p>
            <a:pPr marL="52069" marR="4580890" algn="just">
              <a:lnSpc>
                <a:spcPct val="100000"/>
              </a:lnSpc>
              <a:spcBef>
                <a:spcPts val="855"/>
              </a:spcBef>
            </a:pP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material</a:t>
            </a:r>
            <a:r>
              <a:rPr sz="1800" spc="4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enlace</a:t>
            </a:r>
            <a:r>
              <a:rPr sz="1800" spc="40" dirty="0">
                <a:latin typeface="Microsoft Sans Serif"/>
                <a:cs typeface="Microsoft Sans Serif"/>
              </a:rPr>
              <a:t>  </a:t>
            </a:r>
            <a:r>
              <a:rPr sz="1800" dirty="0">
                <a:latin typeface="Microsoft Sans Serif"/>
                <a:cs typeface="Microsoft Sans Serif"/>
              </a:rPr>
              <a:t>es</a:t>
            </a:r>
            <a:r>
              <a:rPr sz="1800" spc="40" dirty="0">
                <a:latin typeface="Microsoft Sans Serif"/>
                <a:cs typeface="Microsoft Sans Serif"/>
              </a:rPr>
              <a:t>  </a:t>
            </a:r>
            <a:r>
              <a:rPr sz="1800" dirty="0">
                <a:latin typeface="Microsoft Sans Serif"/>
                <a:cs typeface="Microsoft Sans Serif"/>
              </a:rPr>
              <a:t>metálico</a:t>
            </a:r>
            <a:r>
              <a:rPr sz="1800" spc="40" dirty="0">
                <a:latin typeface="Microsoft Sans Serif"/>
                <a:cs typeface="Microsoft Sans Serif"/>
              </a:rPr>
              <a:t>  </a:t>
            </a:r>
            <a:r>
              <a:rPr sz="1800" spc="-10" dirty="0">
                <a:latin typeface="Microsoft Sans Serif"/>
                <a:cs typeface="Microsoft Sans Serif"/>
              </a:rPr>
              <a:t>(para </a:t>
            </a:r>
            <a:r>
              <a:rPr sz="1800" dirty="0">
                <a:latin typeface="Microsoft Sans Serif"/>
                <a:cs typeface="Microsoft Sans Serif"/>
              </a:rPr>
              <a:t>abrasivos</a:t>
            </a:r>
            <a:r>
              <a:rPr sz="1800" spc="405" dirty="0">
                <a:latin typeface="Microsoft Sans Serif"/>
                <a:cs typeface="Microsoft Sans Serif"/>
              </a:rPr>
              <a:t>  </a:t>
            </a:r>
            <a:r>
              <a:rPr sz="1800" dirty="0">
                <a:latin typeface="Microsoft Sans Serif"/>
                <a:cs typeface="Microsoft Sans Serif"/>
              </a:rPr>
              <a:t>de</a:t>
            </a:r>
            <a:r>
              <a:rPr sz="1800" spc="415" dirty="0">
                <a:latin typeface="Microsoft Sans Serif"/>
                <a:cs typeface="Microsoft Sans Serif"/>
              </a:rPr>
              <a:t>  </a:t>
            </a:r>
            <a:r>
              <a:rPr sz="1800" dirty="0">
                <a:latin typeface="Microsoft Sans Serif"/>
                <a:cs typeface="Microsoft Sans Serif"/>
              </a:rPr>
              <a:t>diamante)</a:t>
            </a:r>
            <a:r>
              <a:rPr sz="1800" spc="415" dirty="0">
                <a:latin typeface="Microsoft Sans Serif"/>
                <a:cs typeface="Microsoft Sans Serif"/>
              </a:rPr>
              <a:t>  </a:t>
            </a:r>
            <a:r>
              <a:rPr sz="1800" dirty="0">
                <a:latin typeface="Microsoft Sans Serif"/>
                <a:cs typeface="Microsoft Sans Serif"/>
              </a:rPr>
              <a:t>o</a:t>
            </a:r>
            <a:r>
              <a:rPr sz="1800" spc="405" dirty="0">
                <a:latin typeface="Microsoft Sans Serif"/>
                <a:cs typeface="Microsoft Sans Serif"/>
              </a:rPr>
              <a:t>  </a:t>
            </a:r>
            <a:r>
              <a:rPr sz="1800" dirty="0">
                <a:latin typeface="Microsoft Sans Serif"/>
                <a:cs typeface="Microsoft Sans Serif"/>
              </a:rPr>
              <a:t>es</a:t>
            </a:r>
            <a:r>
              <a:rPr sz="1800" spc="409" dirty="0">
                <a:latin typeface="Microsoft Sans Serif"/>
                <a:cs typeface="Microsoft Sans Serif"/>
              </a:rPr>
              <a:t>  </a:t>
            </a:r>
            <a:r>
              <a:rPr sz="1800" spc="-10" dirty="0">
                <a:latin typeface="Microsoft Sans Serif"/>
                <a:cs typeface="Microsoft Sans Serif"/>
              </a:rPr>
              <a:t>resina </a:t>
            </a:r>
            <a:r>
              <a:rPr sz="1800" dirty="0">
                <a:latin typeface="Microsoft Sans Serif"/>
                <a:cs typeface="Microsoft Sans Serif"/>
              </a:rPr>
              <a:t>impregnada</a:t>
            </a:r>
            <a:r>
              <a:rPr sz="1800" spc="270" dirty="0">
                <a:latin typeface="Microsoft Sans Serif"/>
                <a:cs typeface="Microsoft Sans Serif"/>
              </a:rPr>
              <a:t> </a:t>
            </a:r>
            <a:r>
              <a:rPr sz="1800" dirty="0">
                <a:latin typeface="Microsoft Sans Serif"/>
                <a:cs typeface="Microsoft Sans Serif"/>
              </a:rPr>
              <a:t>con</a:t>
            </a:r>
            <a:r>
              <a:rPr sz="1800" spc="275" dirty="0">
                <a:latin typeface="Microsoft Sans Serif"/>
                <a:cs typeface="Microsoft Sans Serif"/>
              </a:rPr>
              <a:t> </a:t>
            </a:r>
            <a:r>
              <a:rPr sz="1800" dirty="0">
                <a:latin typeface="Microsoft Sans Serif"/>
                <a:cs typeface="Microsoft Sans Serif"/>
              </a:rPr>
              <a:t>partículas</a:t>
            </a:r>
            <a:r>
              <a:rPr sz="1800" spc="280" dirty="0">
                <a:latin typeface="Microsoft Sans Serif"/>
                <a:cs typeface="Microsoft Sans Serif"/>
              </a:rPr>
              <a:t> </a:t>
            </a:r>
            <a:r>
              <a:rPr sz="1800" dirty="0">
                <a:latin typeface="Microsoft Sans Serif"/>
                <a:cs typeface="Microsoft Sans Serif"/>
              </a:rPr>
              <a:t>metálicas</a:t>
            </a:r>
            <a:r>
              <a:rPr sz="1800" spc="275" dirty="0">
                <a:latin typeface="Microsoft Sans Serif"/>
                <a:cs typeface="Microsoft Sans Serif"/>
              </a:rPr>
              <a:t> </a:t>
            </a:r>
            <a:r>
              <a:rPr sz="1800" spc="-20" dirty="0">
                <a:latin typeface="Microsoft Sans Serif"/>
                <a:cs typeface="Microsoft Sans Serif"/>
              </a:rPr>
              <a:t>para </a:t>
            </a:r>
            <a:r>
              <a:rPr sz="1800" dirty="0">
                <a:latin typeface="Microsoft Sans Serif"/>
                <a:cs typeface="Microsoft Sans Serif"/>
              </a:rPr>
              <a:t>hacerlo</a:t>
            </a:r>
            <a:r>
              <a:rPr sz="1800" spc="320" dirty="0">
                <a:latin typeface="Microsoft Sans Serif"/>
                <a:cs typeface="Microsoft Sans Serif"/>
              </a:rPr>
              <a:t> </a:t>
            </a:r>
            <a:r>
              <a:rPr sz="1800" dirty="0">
                <a:latin typeface="Microsoft Sans Serif"/>
                <a:cs typeface="Microsoft Sans Serif"/>
              </a:rPr>
              <a:t>eléctricamente</a:t>
            </a:r>
            <a:r>
              <a:rPr sz="1800" spc="325" dirty="0">
                <a:latin typeface="Microsoft Sans Serif"/>
                <a:cs typeface="Microsoft Sans Serif"/>
              </a:rPr>
              <a:t> </a:t>
            </a:r>
            <a:r>
              <a:rPr sz="1800" dirty="0">
                <a:latin typeface="Microsoft Sans Serif"/>
                <a:cs typeface="Microsoft Sans Serif"/>
              </a:rPr>
              <a:t>conductor</a:t>
            </a:r>
            <a:r>
              <a:rPr sz="1800" spc="320" dirty="0">
                <a:latin typeface="Microsoft Sans Serif"/>
                <a:cs typeface="Microsoft Sans Serif"/>
              </a:rPr>
              <a:t> </a:t>
            </a:r>
            <a:r>
              <a:rPr sz="1800" dirty="0">
                <a:latin typeface="Microsoft Sans Serif"/>
                <a:cs typeface="Microsoft Sans Serif"/>
              </a:rPr>
              <a:t>(para</a:t>
            </a:r>
            <a:r>
              <a:rPr sz="1800" spc="31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óxido</a:t>
            </a:r>
            <a:r>
              <a:rPr sz="1800" spc="350" dirty="0">
                <a:latin typeface="Microsoft Sans Serif"/>
                <a:cs typeface="Microsoft Sans Serif"/>
              </a:rPr>
              <a:t> </a:t>
            </a:r>
            <a:r>
              <a:rPr sz="1800" dirty="0">
                <a:latin typeface="Microsoft Sans Serif"/>
                <a:cs typeface="Microsoft Sans Serif"/>
              </a:rPr>
              <a:t>de</a:t>
            </a:r>
            <a:r>
              <a:rPr sz="1800" spc="350" dirty="0">
                <a:latin typeface="Microsoft Sans Serif"/>
                <a:cs typeface="Microsoft Sans Serif"/>
              </a:rPr>
              <a:t> </a:t>
            </a:r>
            <a:r>
              <a:rPr sz="1800" dirty="0">
                <a:latin typeface="Microsoft Sans Serif"/>
                <a:cs typeface="Microsoft Sans Serif"/>
              </a:rPr>
              <a:t>aluminio).</a:t>
            </a:r>
            <a:r>
              <a:rPr sz="1800" spc="370" dirty="0">
                <a:latin typeface="Microsoft Sans Serif"/>
                <a:cs typeface="Microsoft Sans Serif"/>
              </a:rPr>
              <a:t> </a:t>
            </a:r>
            <a:r>
              <a:rPr sz="1800" dirty="0">
                <a:latin typeface="Microsoft Sans Serif"/>
                <a:cs typeface="Microsoft Sans Serif"/>
              </a:rPr>
              <a:t>Los</a:t>
            </a:r>
            <a:r>
              <a:rPr sz="1800" spc="355" dirty="0">
                <a:latin typeface="Microsoft Sans Serif"/>
                <a:cs typeface="Microsoft Sans Serif"/>
              </a:rPr>
              <a:t> </a:t>
            </a:r>
            <a:r>
              <a:rPr sz="1800" dirty="0">
                <a:latin typeface="Microsoft Sans Serif"/>
                <a:cs typeface="Microsoft Sans Serif"/>
              </a:rPr>
              <a:t>granos</a:t>
            </a:r>
            <a:r>
              <a:rPr sz="1800" spc="355" dirty="0">
                <a:latin typeface="Microsoft Sans Serif"/>
                <a:cs typeface="Microsoft Sans Serif"/>
              </a:rPr>
              <a:t> </a:t>
            </a:r>
            <a:r>
              <a:rPr sz="1800" spc="-10" dirty="0">
                <a:latin typeface="Microsoft Sans Serif"/>
                <a:cs typeface="Microsoft Sans Serif"/>
              </a:rPr>
              <a:t>abrasivos </a:t>
            </a:r>
            <a:r>
              <a:rPr sz="1800" dirty="0">
                <a:latin typeface="Microsoft Sans Serif"/>
                <a:cs typeface="Microsoft Sans Serif"/>
              </a:rPr>
              <a:t>que</a:t>
            </a:r>
            <a:r>
              <a:rPr sz="1800" spc="350" dirty="0">
                <a:latin typeface="Microsoft Sans Serif"/>
                <a:cs typeface="Microsoft Sans Serif"/>
              </a:rPr>
              <a:t> </a:t>
            </a:r>
            <a:r>
              <a:rPr sz="1800" dirty="0">
                <a:latin typeface="Microsoft Sans Serif"/>
                <a:cs typeface="Microsoft Sans Serif"/>
              </a:rPr>
              <a:t>sobresalen</a:t>
            </a:r>
            <a:r>
              <a:rPr sz="1800" spc="360" dirty="0">
                <a:latin typeface="Microsoft Sans Serif"/>
                <a:cs typeface="Microsoft Sans Serif"/>
              </a:rPr>
              <a:t> </a:t>
            </a:r>
            <a:r>
              <a:rPr sz="1800" dirty="0">
                <a:latin typeface="Microsoft Sans Serif"/>
                <a:cs typeface="Microsoft Sans Serif"/>
              </a:rPr>
              <a:t>de</a:t>
            </a:r>
            <a:r>
              <a:rPr sz="1800" spc="355" dirty="0">
                <a:latin typeface="Microsoft Sans Serif"/>
                <a:cs typeface="Microsoft Sans Serif"/>
              </a:rPr>
              <a:t> </a:t>
            </a:r>
            <a:r>
              <a:rPr sz="1800" dirty="0">
                <a:latin typeface="Microsoft Sans Serif"/>
                <a:cs typeface="Microsoft Sans Serif"/>
              </a:rPr>
              <a:t>la</a:t>
            </a:r>
            <a:r>
              <a:rPr sz="1800" spc="350" dirty="0">
                <a:latin typeface="Microsoft Sans Serif"/>
                <a:cs typeface="Microsoft Sans Serif"/>
              </a:rPr>
              <a:t> </a:t>
            </a:r>
            <a:r>
              <a:rPr sz="1800" dirty="0">
                <a:latin typeface="Microsoft Sans Serif"/>
                <a:cs typeface="Microsoft Sans Serif"/>
              </a:rPr>
              <a:t>rueda</a:t>
            </a:r>
            <a:r>
              <a:rPr sz="1800" spc="355" dirty="0">
                <a:latin typeface="Microsoft Sans Serif"/>
                <a:cs typeface="Microsoft Sans Serif"/>
              </a:rPr>
              <a:t> </a:t>
            </a:r>
            <a:r>
              <a:rPr sz="1800" dirty="0">
                <a:latin typeface="Microsoft Sans Serif"/>
                <a:cs typeface="Microsoft Sans Serif"/>
              </a:rPr>
              <a:t>de</a:t>
            </a:r>
            <a:r>
              <a:rPr sz="1800" spc="350" dirty="0">
                <a:latin typeface="Microsoft Sans Serif"/>
                <a:cs typeface="Microsoft Sans Serif"/>
              </a:rPr>
              <a:t> </a:t>
            </a:r>
            <a:r>
              <a:rPr sz="1800" dirty="0">
                <a:latin typeface="Microsoft Sans Serif"/>
                <a:cs typeface="Microsoft Sans Serif"/>
              </a:rPr>
              <a:t>esmeril</a:t>
            </a:r>
            <a:r>
              <a:rPr sz="1800" spc="365" dirty="0">
                <a:latin typeface="Microsoft Sans Serif"/>
                <a:cs typeface="Microsoft Sans Serif"/>
              </a:rPr>
              <a:t> </a:t>
            </a:r>
            <a:r>
              <a:rPr sz="1800" spc="-50" dirty="0">
                <a:latin typeface="Microsoft Sans Serif"/>
                <a:cs typeface="Microsoft Sans Serif"/>
              </a:rPr>
              <a:t>y </a:t>
            </a:r>
            <a:r>
              <a:rPr sz="1800" dirty="0">
                <a:latin typeface="Microsoft Sans Serif"/>
                <a:cs typeface="Microsoft Sans Serif"/>
              </a:rPr>
              <a:t>entran</a:t>
            </a:r>
            <a:r>
              <a:rPr sz="1800" spc="110" dirty="0">
                <a:latin typeface="Microsoft Sans Serif"/>
                <a:cs typeface="Microsoft Sans Serif"/>
              </a:rPr>
              <a:t> </a:t>
            </a:r>
            <a:r>
              <a:rPr sz="1800" dirty="0">
                <a:latin typeface="Microsoft Sans Serif"/>
                <a:cs typeface="Microsoft Sans Serif"/>
              </a:rPr>
              <a:t>en</a:t>
            </a:r>
            <a:r>
              <a:rPr sz="1800" spc="110" dirty="0">
                <a:latin typeface="Microsoft Sans Serif"/>
                <a:cs typeface="Microsoft Sans Serif"/>
              </a:rPr>
              <a:t> </a:t>
            </a:r>
            <a:r>
              <a:rPr sz="1800" dirty="0">
                <a:latin typeface="Microsoft Sans Serif"/>
                <a:cs typeface="Microsoft Sans Serif"/>
              </a:rPr>
              <a:t>contacto</a:t>
            </a:r>
            <a:r>
              <a:rPr sz="1800" spc="105" dirty="0">
                <a:latin typeface="Microsoft Sans Serif"/>
                <a:cs typeface="Microsoft Sans Serif"/>
              </a:rPr>
              <a:t> </a:t>
            </a:r>
            <a:r>
              <a:rPr sz="1800" dirty="0">
                <a:latin typeface="Microsoft Sans Serif"/>
                <a:cs typeface="Microsoft Sans Serif"/>
              </a:rPr>
              <a:t>con</a:t>
            </a:r>
            <a:r>
              <a:rPr sz="1800" spc="110" dirty="0">
                <a:latin typeface="Microsoft Sans Serif"/>
                <a:cs typeface="Microsoft Sans Serif"/>
              </a:rPr>
              <a:t> </a:t>
            </a:r>
            <a:r>
              <a:rPr sz="1800" dirty="0">
                <a:latin typeface="Microsoft Sans Serif"/>
                <a:cs typeface="Microsoft Sans Serif"/>
              </a:rPr>
              <a:t>la</a:t>
            </a:r>
            <a:r>
              <a:rPr sz="1800" spc="105" dirty="0">
                <a:latin typeface="Microsoft Sans Serif"/>
                <a:cs typeface="Microsoft Sans Serif"/>
              </a:rPr>
              <a:t> </a:t>
            </a:r>
            <a:r>
              <a:rPr sz="1800" dirty="0">
                <a:latin typeface="Microsoft Sans Serif"/>
                <a:cs typeface="Microsoft Sans Serif"/>
              </a:rPr>
              <a:t>parte</a:t>
            </a:r>
            <a:r>
              <a:rPr sz="1800" spc="114" dirty="0">
                <a:latin typeface="Microsoft Sans Serif"/>
                <a:cs typeface="Microsoft Sans Serif"/>
              </a:rPr>
              <a:t> </a:t>
            </a:r>
            <a:r>
              <a:rPr sz="1800" dirty="0">
                <a:latin typeface="Microsoft Sans Serif"/>
                <a:cs typeface="Microsoft Sans Serif"/>
              </a:rPr>
              <a:t>de</a:t>
            </a:r>
            <a:r>
              <a:rPr sz="1800" spc="105" dirty="0">
                <a:latin typeface="Microsoft Sans Serif"/>
                <a:cs typeface="Microsoft Sans Serif"/>
              </a:rPr>
              <a:t> </a:t>
            </a:r>
            <a:r>
              <a:rPr sz="1800" spc="-10" dirty="0">
                <a:latin typeface="Microsoft Sans Serif"/>
                <a:cs typeface="Microsoft Sans Serif"/>
              </a:rPr>
              <a:t>trabajo, </a:t>
            </a:r>
            <a:r>
              <a:rPr sz="1800" dirty="0">
                <a:latin typeface="Microsoft Sans Serif"/>
                <a:cs typeface="Microsoft Sans Serif"/>
              </a:rPr>
              <a:t>establecen</a:t>
            </a:r>
            <a:r>
              <a:rPr sz="1800" spc="-5" dirty="0">
                <a:latin typeface="Microsoft Sans Serif"/>
                <a:cs typeface="Microsoft Sans Serif"/>
              </a:rPr>
              <a:t> </a:t>
            </a:r>
            <a:r>
              <a:rPr sz="1800" dirty="0">
                <a:latin typeface="Microsoft Sans Serif"/>
                <a:cs typeface="Microsoft Sans Serif"/>
              </a:rPr>
              <a:t>la distancia de separación en </a:t>
            </a:r>
            <a:r>
              <a:rPr sz="1800" spc="-25" dirty="0">
                <a:latin typeface="Microsoft Sans Serif"/>
                <a:cs typeface="Microsoft Sans Serif"/>
              </a:rPr>
              <a:t>el </a:t>
            </a:r>
            <a:r>
              <a:rPr sz="1800" dirty="0">
                <a:latin typeface="Microsoft Sans Serif"/>
                <a:cs typeface="Microsoft Sans Serif"/>
              </a:rPr>
              <a:t>ECG.</a:t>
            </a:r>
            <a:r>
              <a:rPr sz="1800" spc="480" dirty="0">
                <a:latin typeface="Microsoft Sans Serif"/>
                <a:cs typeface="Microsoft Sans Serif"/>
              </a:rPr>
              <a:t>  </a:t>
            </a:r>
            <a:r>
              <a:rPr sz="1800" dirty="0">
                <a:latin typeface="Microsoft Sans Serif"/>
                <a:cs typeface="Microsoft Sans Serif"/>
              </a:rPr>
              <a:t>Los</a:t>
            </a:r>
            <a:r>
              <a:rPr sz="1800" spc="475" dirty="0">
                <a:latin typeface="Microsoft Sans Serif"/>
                <a:cs typeface="Microsoft Sans Serif"/>
              </a:rPr>
              <a:t>  </a:t>
            </a:r>
            <a:r>
              <a:rPr sz="1800" dirty="0">
                <a:latin typeface="Microsoft Sans Serif"/>
                <a:cs typeface="Microsoft Sans Serif"/>
              </a:rPr>
              <a:t>electrolitos</a:t>
            </a:r>
            <a:r>
              <a:rPr sz="1800" spc="484" dirty="0">
                <a:latin typeface="Microsoft Sans Serif"/>
                <a:cs typeface="Microsoft Sans Serif"/>
              </a:rPr>
              <a:t>  </a:t>
            </a:r>
            <a:r>
              <a:rPr sz="1800" dirty="0">
                <a:latin typeface="Microsoft Sans Serif"/>
                <a:cs typeface="Microsoft Sans Serif"/>
              </a:rPr>
              <a:t>fluyen</a:t>
            </a:r>
            <a:r>
              <a:rPr sz="1800" spc="480" dirty="0">
                <a:latin typeface="Microsoft Sans Serif"/>
                <a:cs typeface="Microsoft Sans Serif"/>
              </a:rPr>
              <a:t>  </a:t>
            </a:r>
            <a:r>
              <a:rPr sz="1800" dirty="0">
                <a:latin typeface="Microsoft Sans Serif"/>
                <a:cs typeface="Microsoft Sans Serif"/>
              </a:rPr>
              <a:t>por</a:t>
            </a:r>
            <a:r>
              <a:rPr sz="1800" spc="484"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separación</a:t>
            </a:r>
            <a:r>
              <a:rPr sz="1800" spc="385" dirty="0">
                <a:latin typeface="Microsoft Sans Serif"/>
                <a:cs typeface="Microsoft Sans Serif"/>
              </a:rPr>
              <a:t> </a:t>
            </a:r>
            <a:r>
              <a:rPr sz="1800" dirty="0">
                <a:latin typeface="Microsoft Sans Serif"/>
                <a:cs typeface="Microsoft Sans Serif"/>
              </a:rPr>
              <a:t>entre</a:t>
            </a:r>
            <a:r>
              <a:rPr sz="1800" spc="375" dirty="0">
                <a:latin typeface="Microsoft Sans Serif"/>
                <a:cs typeface="Microsoft Sans Serif"/>
              </a:rPr>
              <a:t> </a:t>
            </a:r>
            <a:r>
              <a:rPr sz="1800" dirty="0">
                <a:latin typeface="Microsoft Sans Serif"/>
                <a:cs typeface="Microsoft Sans Serif"/>
              </a:rPr>
              <a:t>los</a:t>
            </a:r>
            <a:r>
              <a:rPr sz="1800" spc="390" dirty="0">
                <a:latin typeface="Microsoft Sans Serif"/>
                <a:cs typeface="Microsoft Sans Serif"/>
              </a:rPr>
              <a:t> </a:t>
            </a:r>
            <a:r>
              <a:rPr sz="1800" dirty="0">
                <a:latin typeface="Microsoft Sans Serif"/>
                <a:cs typeface="Microsoft Sans Serif"/>
              </a:rPr>
              <a:t>granos</a:t>
            </a:r>
            <a:r>
              <a:rPr sz="1800" spc="390" dirty="0">
                <a:latin typeface="Microsoft Sans Serif"/>
                <a:cs typeface="Microsoft Sans Serif"/>
              </a:rPr>
              <a:t> </a:t>
            </a:r>
            <a:r>
              <a:rPr sz="1800" dirty="0">
                <a:latin typeface="Microsoft Sans Serif"/>
                <a:cs typeface="Microsoft Sans Serif"/>
              </a:rPr>
              <a:t>para</a:t>
            </a:r>
            <a:r>
              <a:rPr sz="1800" spc="375" dirty="0">
                <a:latin typeface="Microsoft Sans Serif"/>
                <a:cs typeface="Microsoft Sans Serif"/>
              </a:rPr>
              <a:t> </a:t>
            </a:r>
            <a:r>
              <a:rPr sz="1800" spc="-10" dirty="0">
                <a:latin typeface="Microsoft Sans Serif"/>
                <a:cs typeface="Microsoft Sans Serif"/>
              </a:rPr>
              <a:t>cumplir </a:t>
            </a:r>
            <a:r>
              <a:rPr sz="1800" dirty="0">
                <a:latin typeface="Microsoft Sans Serif"/>
                <a:cs typeface="Microsoft Sans Serif"/>
              </a:rPr>
              <a:t>su</a:t>
            </a:r>
            <a:r>
              <a:rPr sz="1800" spc="-5" dirty="0">
                <a:latin typeface="Microsoft Sans Serif"/>
                <a:cs typeface="Microsoft Sans Serif"/>
              </a:rPr>
              <a:t> </a:t>
            </a:r>
            <a:r>
              <a:rPr sz="1800" dirty="0">
                <a:latin typeface="Microsoft Sans Serif"/>
                <a:cs typeface="Microsoft Sans Serif"/>
              </a:rPr>
              <a:t>función</a:t>
            </a:r>
            <a:r>
              <a:rPr sz="1800" spc="5"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electrólisis.</a:t>
            </a:r>
            <a:endParaRPr sz="1800">
              <a:latin typeface="Microsoft Sans Serif"/>
              <a:cs typeface="Microsoft Sans Serif"/>
            </a:endParaRPr>
          </a:p>
          <a:p>
            <a:pPr marL="12700" marR="5080" algn="just">
              <a:lnSpc>
                <a:spcPct val="100000"/>
              </a:lnSpc>
              <a:spcBef>
                <a:spcPts val="430"/>
              </a:spcBef>
            </a:pP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remoción</a:t>
            </a:r>
            <a:r>
              <a:rPr sz="1800" spc="60" dirty="0">
                <a:latin typeface="Microsoft Sans Serif"/>
                <a:cs typeface="Microsoft Sans Serif"/>
              </a:rPr>
              <a:t>  </a:t>
            </a:r>
            <a:r>
              <a:rPr sz="1800" dirty="0">
                <a:latin typeface="Microsoft Sans Serif"/>
                <a:cs typeface="Microsoft Sans Serif"/>
              </a:rPr>
              <a:t>de</a:t>
            </a:r>
            <a:r>
              <a:rPr sz="1800" spc="50" dirty="0">
                <a:latin typeface="Microsoft Sans Serif"/>
                <a:cs typeface="Microsoft Sans Serif"/>
              </a:rPr>
              <a:t>  </a:t>
            </a:r>
            <a:r>
              <a:rPr sz="1800" dirty="0">
                <a:latin typeface="Microsoft Sans Serif"/>
                <a:cs typeface="Microsoft Sans Serif"/>
              </a:rPr>
              <a:t>chapa</a:t>
            </a:r>
            <a:r>
              <a:rPr sz="1800" spc="50" dirty="0">
                <a:latin typeface="Microsoft Sans Serif"/>
                <a:cs typeface="Microsoft Sans Serif"/>
              </a:rPr>
              <a:t>  </a:t>
            </a:r>
            <a:r>
              <a:rPr sz="1800" dirty="0">
                <a:latin typeface="Microsoft Sans Serif"/>
                <a:cs typeface="Microsoft Sans Serif"/>
              </a:rPr>
              <a:t>es</a:t>
            </a:r>
            <a:r>
              <a:rPr sz="1800" spc="55" dirty="0">
                <a:latin typeface="Microsoft Sans Serif"/>
                <a:cs typeface="Microsoft Sans Serif"/>
              </a:rPr>
              <a:t>  </a:t>
            </a:r>
            <a:r>
              <a:rPr sz="1800" dirty="0">
                <a:latin typeface="Microsoft Sans Serif"/>
                <a:cs typeface="Microsoft Sans Serif"/>
              </a:rPr>
              <a:t>responsable</a:t>
            </a:r>
            <a:r>
              <a:rPr sz="1800" spc="55" dirty="0">
                <a:latin typeface="Microsoft Sans Serif"/>
                <a:cs typeface="Microsoft Sans Serif"/>
              </a:rPr>
              <a:t>  </a:t>
            </a:r>
            <a:r>
              <a:rPr sz="1800" dirty="0">
                <a:latin typeface="Microsoft Sans Serif"/>
                <a:cs typeface="Microsoft Sans Serif"/>
              </a:rPr>
              <a:t>del</a:t>
            </a:r>
            <a:r>
              <a:rPr sz="1800" spc="45" dirty="0">
                <a:latin typeface="Microsoft Sans Serif"/>
                <a:cs typeface="Microsoft Sans Serif"/>
              </a:rPr>
              <a:t>  </a:t>
            </a:r>
            <a:r>
              <a:rPr sz="1800" dirty="0">
                <a:latin typeface="Microsoft Sans Serif"/>
                <a:cs typeface="Microsoft Sans Serif"/>
              </a:rPr>
              <a:t>95%</a:t>
            </a:r>
            <a:r>
              <a:rPr sz="1800" spc="50" dirty="0">
                <a:latin typeface="Microsoft Sans Serif"/>
                <a:cs typeface="Microsoft Sans Serif"/>
              </a:rPr>
              <a:t>  </a:t>
            </a:r>
            <a:r>
              <a:rPr sz="1800" dirty="0">
                <a:latin typeface="Microsoft Sans Serif"/>
                <a:cs typeface="Microsoft Sans Serif"/>
              </a:rPr>
              <a:t>o</a:t>
            </a:r>
            <a:r>
              <a:rPr sz="1800" spc="50" dirty="0">
                <a:latin typeface="Microsoft Sans Serif"/>
                <a:cs typeface="Microsoft Sans Serif"/>
              </a:rPr>
              <a:t>  </a:t>
            </a:r>
            <a:r>
              <a:rPr sz="1800" dirty="0">
                <a:latin typeface="Microsoft Sans Serif"/>
                <a:cs typeface="Microsoft Sans Serif"/>
              </a:rPr>
              <a:t>más</a:t>
            </a:r>
            <a:r>
              <a:rPr sz="1800" spc="55" dirty="0">
                <a:latin typeface="Microsoft Sans Serif"/>
                <a:cs typeface="Microsoft Sans Serif"/>
              </a:rPr>
              <a:t>  </a:t>
            </a:r>
            <a:r>
              <a:rPr sz="1800" dirty="0">
                <a:latin typeface="Microsoft Sans Serif"/>
                <a:cs typeface="Microsoft Sans Serif"/>
              </a:rPr>
              <a:t>del</a:t>
            </a:r>
            <a:r>
              <a:rPr sz="1800" spc="45" dirty="0">
                <a:latin typeface="Microsoft Sans Serif"/>
                <a:cs typeface="Microsoft Sans Serif"/>
              </a:rPr>
              <a:t>  </a:t>
            </a:r>
            <a:r>
              <a:rPr sz="1800" dirty="0">
                <a:latin typeface="Microsoft Sans Serif"/>
                <a:cs typeface="Microsoft Sans Serif"/>
              </a:rPr>
              <a:t>retiro</a:t>
            </a:r>
            <a:r>
              <a:rPr sz="1800" spc="50" dirty="0">
                <a:latin typeface="Microsoft Sans Serif"/>
                <a:cs typeface="Microsoft Sans Serif"/>
              </a:rPr>
              <a:t>  </a:t>
            </a:r>
            <a:r>
              <a:rPr sz="1800" dirty="0">
                <a:latin typeface="Microsoft Sans Serif"/>
                <a:cs typeface="Microsoft Sans Serif"/>
              </a:rPr>
              <a:t>de</a:t>
            </a:r>
            <a:r>
              <a:rPr sz="1800" spc="50" dirty="0">
                <a:latin typeface="Microsoft Sans Serif"/>
                <a:cs typeface="Microsoft Sans Serif"/>
              </a:rPr>
              <a:t>  </a:t>
            </a:r>
            <a:r>
              <a:rPr sz="1800" dirty="0">
                <a:latin typeface="Microsoft Sans Serif"/>
                <a:cs typeface="Microsoft Sans Serif"/>
              </a:rPr>
              <a:t>metal</a:t>
            </a:r>
            <a:r>
              <a:rPr sz="1800" spc="50" dirty="0">
                <a:latin typeface="Microsoft Sans Serif"/>
                <a:cs typeface="Microsoft Sans Serif"/>
              </a:rPr>
              <a:t>  </a:t>
            </a:r>
            <a:r>
              <a:rPr sz="1800" dirty="0">
                <a:latin typeface="Microsoft Sans Serif"/>
                <a:cs typeface="Microsoft Sans Serif"/>
              </a:rPr>
              <a:t>en</a:t>
            </a:r>
            <a:r>
              <a:rPr sz="1800" spc="5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esmerilado</a:t>
            </a:r>
            <a:r>
              <a:rPr sz="1800" spc="250" dirty="0">
                <a:latin typeface="Microsoft Sans Serif"/>
                <a:cs typeface="Microsoft Sans Serif"/>
              </a:rPr>
              <a:t> </a:t>
            </a:r>
            <a:r>
              <a:rPr sz="1800" dirty="0">
                <a:latin typeface="Microsoft Sans Serif"/>
                <a:cs typeface="Microsoft Sans Serif"/>
              </a:rPr>
              <a:t>electroquímico,</a:t>
            </a:r>
            <a:r>
              <a:rPr sz="1800" spc="285" dirty="0">
                <a:latin typeface="Microsoft Sans Serif"/>
                <a:cs typeface="Microsoft Sans Serif"/>
              </a:rPr>
              <a:t> </a:t>
            </a:r>
            <a:r>
              <a:rPr sz="1800" dirty="0">
                <a:latin typeface="Microsoft Sans Serif"/>
                <a:cs typeface="Microsoft Sans Serif"/>
              </a:rPr>
              <a:t>y</a:t>
            </a:r>
            <a:r>
              <a:rPr sz="1800" spc="250" dirty="0">
                <a:latin typeface="Microsoft Sans Serif"/>
                <a:cs typeface="Microsoft Sans Serif"/>
              </a:rPr>
              <a:t> </a:t>
            </a:r>
            <a:r>
              <a:rPr sz="1800" dirty="0">
                <a:latin typeface="Microsoft Sans Serif"/>
                <a:cs typeface="Microsoft Sans Serif"/>
              </a:rPr>
              <a:t>la</a:t>
            </a:r>
            <a:r>
              <a:rPr sz="1800" spc="250" dirty="0">
                <a:latin typeface="Microsoft Sans Serif"/>
                <a:cs typeface="Microsoft Sans Serif"/>
              </a:rPr>
              <a:t> </a:t>
            </a:r>
            <a:r>
              <a:rPr sz="1800" dirty="0">
                <a:latin typeface="Microsoft Sans Serif"/>
                <a:cs typeface="Microsoft Sans Serif"/>
              </a:rPr>
              <a:t>acción</a:t>
            </a:r>
            <a:r>
              <a:rPr sz="1800" spc="260" dirty="0">
                <a:latin typeface="Microsoft Sans Serif"/>
                <a:cs typeface="Microsoft Sans Serif"/>
              </a:rPr>
              <a:t> </a:t>
            </a:r>
            <a:r>
              <a:rPr sz="1800" dirty="0">
                <a:latin typeface="Microsoft Sans Serif"/>
                <a:cs typeface="Microsoft Sans Serif"/>
              </a:rPr>
              <a:t>abrasiva</a:t>
            </a:r>
            <a:r>
              <a:rPr sz="1800" spc="254" dirty="0">
                <a:latin typeface="Microsoft Sans Serif"/>
                <a:cs typeface="Microsoft Sans Serif"/>
              </a:rPr>
              <a:t> </a:t>
            </a:r>
            <a:r>
              <a:rPr sz="1800" dirty="0">
                <a:latin typeface="Microsoft Sans Serif"/>
                <a:cs typeface="Microsoft Sans Serif"/>
              </a:rPr>
              <a:t>de</a:t>
            </a:r>
            <a:r>
              <a:rPr sz="1800" spc="250" dirty="0">
                <a:latin typeface="Microsoft Sans Serif"/>
                <a:cs typeface="Microsoft Sans Serif"/>
              </a:rPr>
              <a:t> </a:t>
            </a:r>
            <a:r>
              <a:rPr sz="1800" dirty="0">
                <a:latin typeface="Microsoft Sans Serif"/>
                <a:cs typeface="Microsoft Sans Serif"/>
              </a:rPr>
              <a:t>la</a:t>
            </a:r>
            <a:r>
              <a:rPr sz="1800" spc="254" dirty="0">
                <a:latin typeface="Microsoft Sans Serif"/>
                <a:cs typeface="Microsoft Sans Serif"/>
              </a:rPr>
              <a:t> </a:t>
            </a:r>
            <a:r>
              <a:rPr sz="1800" dirty="0">
                <a:latin typeface="Microsoft Sans Serif"/>
                <a:cs typeface="Microsoft Sans Serif"/>
              </a:rPr>
              <a:t>rueda</a:t>
            </a:r>
            <a:r>
              <a:rPr sz="1800" spc="260" dirty="0">
                <a:latin typeface="Microsoft Sans Serif"/>
                <a:cs typeface="Microsoft Sans Serif"/>
              </a:rPr>
              <a:t> </a:t>
            </a:r>
            <a:r>
              <a:rPr sz="1800" dirty="0">
                <a:latin typeface="Microsoft Sans Serif"/>
                <a:cs typeface="Microsoft Sans Serif"/>
              </a:rPr>
              <a:t>de</a:t>
            </a:r>
            <a:r>
              <a:rPr sz="1800" spc="254" dirty="0">
                <a:latin typeface="Microsoft Sans Serif"/>
                <a:cs typeface="Microsoft Sans Serif"/>
              </a:rPr>
              <a:t> </a:t>
            </a:r>
            <a:r>
              <a:rPr sz="1800" dirty="0">
                <a:latin typeface="Microsoft Sans Serif"/>
                <a:cs typeface="Microsoft Sans Serif"/>
              </a:rPr>
              <a:t>esmeril</a:t>
            </a:r>
            <a:r>
              <a:rPr sz="1800" spc="265" dirty="0">
                <a:latin typeface="Microsoft Sans Serif"/>
                <a:cs typeface="Microsoft Sans Serif"/>
              </a:rPr>
              <a:t> </a:t>
            </a:r>
            <a:r>
              <a:rPr sz="1800" dirty="0">
                <a:latin typeface="Microsoft Sans Serif"/>
                <a:cs typeface="Microsoft Sans Serif"/>
              </a:rPr>
              <a:t>elimina</a:t>
            </a:r>
            <a:r>
              <a:rPr sz="1800" spc="260" dirty="0">
                <a:latin typeface="Microsoft Sans Serif"/>
                <a:cs typeface="Microsoft Sans Serif"/>
              </a:rPr>
              <a:t> </a:t>
            </a:r>
            <a:r>
              <a:rPr sz="1800" dirty="0">
                <a:latin typeface="Microsoft Sans Serif"/>
                <a:cs typeface="Microsoft Sans Serif"/>
              </a:rPr>
              <a:t>el</a:t>
            </a:r>
            <a:r>
              <a:rPr sz="1800" spc="254" dirty="0">
                <a:latin typeface="Microsoft Sans Serif"/>
                <a:cs typeface="Microsoft Sans Serif"/>
              </a:rPr>
              <a:t> </a:t>
            </a:r>
            <a:r>
              <a:rPr sz="1800" spc="-25" dirty="0">
                <a:latin typeface="Microsoft Sans Serif"/>
                <a:cs typeface="Microsoft Sans Serif"/>
              </a:rPr>
              <a:t>5% </a:t>
            </a:r>
            <a:r>
              <a:rPr sz="1800" dirty="0">
                <a:latin typeface="Microsoft Sans Serif"/>
                <a:cs typeface="Microsoft Sans Serif"/>
              </a:rPr>
              <a:t>restante</a:t>
            </a:r>
            <a:r>
              <a:rPr sz="1800" spc="385" dirty="0">
                <a:latin typeface="Microsoft Sans Serif"/>
                <a:cs typeface="Microsoft Sans Serif"/>
              </a:rPr>
              <a:t> </a:t>
            </a:r>
            <a:r>
              <a:rPr sz="1800" dirty="0">
                <a:latin typeface="Microsoft Sans Serif"/>
                <a:cs typeface="Microsoft Sans Serif"/>
              </a:rPr>
              <a:t>o</a:t>
            </a:r>
            <a:r>
              <a:rPr sz="1800" spc="385" dirty="0">
                <a:latin typeface="Microsoft Sans Serif"/>
                <a:cs typeface="Microsoft Sans Serif"/>
              </a:rPr>
              <a:t> </a:t>
            </a:r>
            <a:r>
              <a:rPr sz="1800" dirty="0">
                <a:latin typeface="Microsoft Sans Serif"/>
                <a:cs typeface="Microsoft Sans Serif"/>
              </a:rPr>
              <a:t>menos,</a:t>
            </a:r>
            <a:r>
              <a:rPr sz="1800" spc="395" dirty="0">
                <a:latin typeface="Microsoft Sans Serif"/>
                <a:cs typeface="Microsoft Sans Serif"/>
              </a:rPr>
              <a:t> </a:t>
            </a:r>
            <a:r>
              <a:rPr sz="1800" dirty="0">
                <a:latin typeface="Microsoft Sans Serif"/>
                <a:cs typeface="Microsoft Sans Serif"/>
              </a:rPr>
              <a:t>sobre</a:t>
            </a:r>
            <a:r>
              <a:rPr sz="1800" spc="390" dirty="0">
                <a:latin typeface="Microsoft Sans Serif"/>
                <a:cs typeface="Microsoft Sans Serif"/>
              </a:rPr>
              <a:t> </a:t>
            </a:r>
            <a:r>
              <a:rPr sz="1800" dirty="0">
                <a:latin typeface="Microsoft Sans Serif"/>
                <a:cs typeface="Microsoft Sans Serif"/>
              </a:rPr>
              <a:t>todo</a:t>
            </a:r>
            <a:r>
              <a:rPr sz="1800" spc="385" dirty="0">
                <a:latin typeface="Microsoft Sans Serif"/>
                <a:cs typeface="Microsoft Sans Serif"/>
              </a:rPr>
              <a:t> </a:t>
            </a:r>
            <a:r>
              <a:rPr sz="1800" dirty="0">
                <a:latin typeface="Microsoft Sans Serif"/>
                <a:cs typeface="Microsoft Sans Serif"/>
              </a:rPr>
              <a:t>en</a:t>
            </a:r>
            <a:r>
              <a:rPr sz="1800" spc="390" dirty="0">
                <a:latin typeface="Microsoft Sans Serif"/>
                <a:cs typeface="Microsoft Sans Serif"/>
              </a:rPr>
              <a:t> </a:t>
            </a:r>
            <a:r>
              <a:rPr sz="1800" dirty="0">
                <a:latin typeface="Microsoft Sans Serif"/>
                <a:cs typeface="Microsoft Sans Serif"/>
              </a:rPr>
              <a:t>forma</a:t>
            </a:r>
            <a:r>
              <a:rPr sz="1800" spc="385" dirty="0">
                <a:latin typeface="Microsoft Sans Serif"/>
                <a:cs typeface="Microsoft Sans Serif"/>
              </a:rPr>
              <a:t> </a:t>
            </a:r>
            <a:r>
              <a:rPr sz="1800" dirty="0">
                <a:latin typeface="Microsoft Sans Serif"/>
                <a:cs typeface="Microsoft Sans Serif"/>
              </a:rPr>
              <a:t>de</a:t>
            </a:r>
            <a:r>
              <a:rPr sz="1800" spc="395" dirty="0">
                <a:latin typeface="Microsoft Sans Serif"/>
                <a:cs typeface="Microsoft Sans Serif"/>
              </a:rPr>
              <a:t> </a:t>
            </a:r>
            <a:r>
              <a:rPr sz="1800" dirty="0">
                <a:latin typeface="Microsoft Sans Serif"/>
                <a:cs typeface="Microsoft Sans Serif"/>
              </a:rPr>
              <a:t>películas</a:t>
            </a:r>
            <a:r>
              <a:rPr sz="1800" spc="385" dirty="0">
                <a:latin typeface="Microsoft Sans Serif"/>
                <a:cs typeface="Microsoft Sans Serif"/>
              </a:rPr>
              <a:t> </a:t>
            </a:r>
            <a:r>
              <a:rPr sz="1800" dirty="0">
                <a:latin typeface="Microsoft Sans Serif"/>
                <a:cs typeface="Microsoft Sans Serif"/>
              </a:rPr>
              <a:t>salinas</a:t>
            </a:r>
            <a:r>
              <a:rPr sz="1800" spc="395" dirty="0">
                <a:latin typeface="Microsoft Sans Serif"/>
                <a:cs typeface="Microsoft Sans Serif"/>
              </a:rPr>
              <a:t> </a:t>
            </a:r>
            <a:r>
              <a:rPr sz="1800" dirty="0">
                <a:latin typeface="Microsoft Sans Serif"/>
                <a:cs typeface="Microsoft Sans Serif"/>
              </a:rPr>
              <a:t>que</a:t>
            </a:r>
            <a:r>
              <a:rPr sz="1800" spc="385" dirty="0">
                <a:latin typeface="Microsoft Sans Serif"/>
                <a:cs typeface="Microsoft Sans Serif"/>
              </a:rPr>
              <a:t> </a:t>
            </a:r>
            <a:r>
              <a:rPr sz="1800" dirty="0">
                <a:latin typeface="Microsoft Sans Serif"/>
                <a:cs typeface="Microsoft Sans Serif"/>
              </a:rPr>
              <a:t>se</a:t>
            </a:r>
            <a:r>
              <a:rPr sz="1800" spc="390" dirty="0">
                <a:latin typeface="Microsoft Sans Serif"/>
                <a:cs typeface="Microsoft Sans Serif"/>
              </a:rPr>
              <a:t> </a:t>
            </a:r>
            <a:r>
              <a:rPr sz="1800" dirty="0">
                <a:latin typeface="Microsoft Sans Serif"/>
                <a:cs typeface="Microsoft Sans Serif"/>
              </a:rPr>
              <a:t>producen</a:t>
            </a:r>
            <a:r>
              <a:rPr sz="1800" spc="390" dirty="0">
                <a:latin typeface="Microsoft Sans Serif"/>
                <a:cs typeface="Microsoft Sans Serif"/>
              </a:rPr>
              <a:t> </a:t>
            </a:r>
            <a:r>
              <a:rPr sz="1800" dirty="0">
                <a:latin typeface="Microsoft Sans Serif"/>
                <a:cs typeface="Microsoft Sans Serif"/>
              </a:rPr>
              <a:t>en</a:t>
            </a:r>
            <a:r>
              <a:rPr sz="1800" spc="38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superficie</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trabajo</a:t>
            </a:r>
            <a:r>
              <a:rPr sz="1800" spc="-20" dirty="0">
                <a:latin typeface="Microsoft Sans Serif"/>
                <a:cs typeface="Microsoft Sans Serif"/>
              </a:rPr>
              <a:t> </a:t>
            </a:r>
            <a:r>
              <a:rPr sz="1800" dirty="0">
                <a:latin typeface="Microsoft Sans Serif"/>
                <a:cs typeface="Microsoft Sans Serif"/>
              </a:rPr>
              <a:t>durante</a:t>
            </a:r>
            <a:r>
              <a:rPr sz="1800" spc="-20" dirty="0">
                <a:latin typeface="Microsoft Sans Serif"/>
                <a:cs typeface="Microsoft Sans Serif"/>
              </a:rPr>
              <a:t> </a:t>
            </a: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reacciones</a:t>
            </a:r>
            <a:r>
              <a:rPr sz="1800" spc="-5" dirty="0">
                <a:latin typeface="Microsoft Sans Serif"/>
                <a:cs typeface="Microsoft Sans Serif"/>
              </a:rPr>
              <a:t> </a:t>
            </a:r>
            <a:r>
              <a:rPr sz="1800" spc="-10" dirty="0">
                <a:latin typeface="Microsoft Sans Serif"/>
                <a:cs typeface="Microsoft Sans Serif"/>
              </a:rPr>
              <a:t>electroquímicas.</a:t>
            </a:r>
            <a:endParaRPr sz="1800">
              <a:latin typeface="Microsoft Sans Serif"/>
              <a:cs typeface="Microsoft Sans Serif"/>
            </a:endParaRPr>
          </a:p>
          <a:p>
            <a:pPr marL="12700" marR="6350" algn="just">
              <a:lnSpc>
                <a:spcPct val="100000"/>
              </a:lnSpc>
            </a:pPr>
            <a:r>
              <a:rPr sz="1800" dirty="0">
                <a:latin typeface="Microsoft Sans Serif"/>
                <a:cs typeface="Microsoft Sans Serif"/>
              </a:rPr>
              <a:t>Debido</a:t>
            </a:r>
            <a:r>
              <a:rPr sz="1800" spc="235" dirty="0">
                <a:latin typeface="Microsoft Sans Serif"/>
                <a:cs typeface="Microsoft Sans Serif"/>
              </a:rPr>
              <a:t> </a:t>
            </a:r>
            <a:r>
              <a:rPr sz="1800" dirty="0">
                <a:latin typeface="Microsoft Sans Serif"/>
                <a:cs typeface="Microsoft Sans Serif"/>
              </a:rPr>
              <a:t>a</a:t>
            </a:r>
            <a:r>
              <a:rPr sz="1800" spc="229" dirty="0">
                <a:latin typeface="Microsoft Sans Serif"/>
                <a:cs typeface="Microsoft Sans Serif"/>
              </a:rPr>
              <a:t> </a:t>
            </a:r>
            <a:r>
              <a:rPr sz="1800" dirty="0">
                <a:latin typeface="Microsoft Sans Serif"/>
                <a:cs typeface="Microsoft Sans Serif"/>
              </a:rPr>
              <a:t>que</a:t>
            </a:r>
            <a:r>
              <a:rPr sz="1800" spc="245" dirty="0">
                <a:latin typeface="Microsoft Sans Serif"/>
                <a:cs typeface="Microsoft Sans Serif"/>
              </a:rPr>
              <a:t> </a:t>
            </a:r>
            <a:r>
              <a:rPr sz="1800" dirty="0">
                <a:latin typeface="Microsoft Sans Serif"/>
                <a:cs typeface="Microsoft Sans Serif"/>
              </a:rPr>
              <a:t>gran</a:t>
            </a:r>
            <a:r>
              <a:rPr sz="1800" spc="229" dirty="0">
                <a:latin typeface="Microsoft Sans Serif"/>
                <a:cs typeface="Microsoft Sans Serif"/>
              </a:rPr>
              <a:t> </a:t>
            </a:r>
            <a:r>
              <a:rPr sz="1800" dirty="0">
                <a:latin typeface="Microsoft Sans Serif"/>
                <a:cs typeface="Microsoft Sans Serif"/>
              </a:rPr>
              <a:t>parte</a:t>
            </a:r>
            <a:r>
              <a:rPr sz="1800" spc="240" dirty="0">
                <a:latin typeface="Microsoft Sans Serif"/>
                <a:cs typeface="Microsoft Sans Serif"/>
              </a:rPr>
              <a:t> </a:t>
            </a:r>
            <a:r>
              <a:rPr sz="1800" dirty="0">
                <a:latin typeface="Microsoft Sans Serif"/>
                <a:cs typeface="Microsoft Sans Serif"/>
              </a:rPr>
              <a:t>del</a:t>
            </a:r>
            <a:r>
              <a:rPr sz="1800" spc="245" dirty="0">
                <a:latin typeface="Microsoft Sans Serif"/>
                <a:cs typeface="Microsoft Sans Serif"/>
              </a:rPr>
              <a:t> </a:t>
            </a:r>
            <a:r>
              <a:rPr sz="1800" dirty="0">
                <a:latin typeface="Microsoft Sans Serif"/>
                <a:cs typeface="Microsoft Sans Serif"/>
              </a:rPr>
              <a:t>maquinado</a:t>
            </a:r>
            <a:r>
              <a:rPr sz="1800" spc="240" dirty="0">
                <a:latin typeface="Microsoft Sans Serif"/>
                <a:cs typeface="Microsoft Sans Serif"/>
              </a:rPr>
              <a:t> </a:t>
            </a:r>
            <a:r>
              <a:rPr sz="1800" dirty="0">
                <a:latin typeface="Microsoft Sans Serif"/>
                <a:cs typeface="Microsoft Sans Serif"/>
              </a:rPr>
              <a:t>se</a:t>
            </a:r>
            <a:r>
              <a:rPr sz="1800" spc="229" dirty="0">
                <a:latin typeface="Microsoft Sans Serif"/>
                <a:cs typeface="Microsoft Sans Serif"/>
              </a:rPr>
              <a:t> </a:t>
            </a:r>
            <a:r>
              <a:rPr sz="1800" dirty="0">
                <a:latin typeface="Microsoft Sans Serif"/>
                <a:cs typeface="Microsoft Sans Serif"/>
              </a:rPr>
              <a:t>consigue</a:t>
            </a:r>
            <a:r>
              <a:rPr sz="1800" spc="235" dirty="0">
                <a:latin typeface="Microsoft Sans Serif"/>
                <a:cs typeface="Microsoft Sans Serif"/>
              </a:rPr>
              <a:t> </a:t>
            </a:r>
            <a:r>
              <a:rPr sz="1800" dirty="0">
                <a:latin typeface="Microsoft Sans Serif"/>
                <a:cs typeface="Microsoft Sans Serif"/>
              </a:rPr>
              <a:t>mediante</a:t>
            </a:r>
            <a:r>
              <a:rPr sz="1800" spc="260" dirty="0">
                <a:latin typeface="Microsoft Sans Serif"/>
                <a:cs typeface="Microsoft Sans Serif"/>
              </a:rPr>
              <a:t> </a:t>
            </a:r>
            <a:r>
              <a:rPr sz="1800" dirty="0">
                <a:latin typeface="Microsoft Sans Serif"/>
                <a:cs typeface="Microsoft Sans Serif"/>
              </a:rPr>
              <a:t>acción</a:t>
            </a:r>
            <a:r>
              <a:rPr sz="1800" spc="235" dirty="0">
                <a:latin typeface="Microsoft Sans Serif"/>
                <a:cs typeface="Microsoft Sans Serif"/>
              </a:rPr>
              <a:t> </a:t>
            </a:r>
            <a:r>
              <a:rPr sz="1800" spc="-10" dirty="0">
                <a:latin typeface="Microsoft Sans Serif"/>
                <a:cs typeface="Microsoft Sans Serif"/>
              </a:rPr>
              <a:t>electroquímica, </a:t>
            </a:r>
            <a:r>
              <a:rPr sz="1800" dirty="0">
                <a:latin typeface="Microsoft Sans Serif"/>
                <a:cs typeface="Microsoft Sans Serif"/>
              </a:rPr>
              <a:t>una</a:t>
            </a:r>
            <a:r>
              <a:rPr sz="1800" spc="60" dirty="0">
                <a:latin typeface="Microsoft Sans Serif"/>
                <a:cs typeface="Microsoft Sans Serif"/>
              </a:rPr>
              <a:t> </a:t>
            </a:r>
            <a:r>
              <a:rPr sz="1800" dirty="0">
                <a:latin typeface="Microsoft Sans Serif"/>
                <a:cs typeface="Microsoft Sans Serif"/>
              </a:rPr>
              <a:t>rueda</a:t>
            </a:r>
            <a:r>
              <a:rPr sz="1800" spc="70" dirty="0">
                <a:latin typeface="Microsoft Sans Serif"/>
                <a:cs typeface="Microsoft Sans Serif"/>
              </a:rPr>
              <a:t> </a:t>
            </a:r>
            <a:r>
              <a:rPr sz="1800" dirty="0">
                <a:latin typeface="Microsoft Sans Serif"/>
                <a:cs typeface="Microsoft Sans Serif"/>
              </a:rPr>
              <a:t>de</a:t>
            </a:r>
            <a:r>
              <a:rPr sz="1800" spc="65" dirty="0">
                <a:latin typeface="Microsoft Sans Serif"/>
                <a:cs typeface="Microsoft Sans Serif"/>
              </a:rPr>
              <a:t> </a:t>
            </a:r>
            <a:r>
              <a:rPr sz="1800" dirty="0">
                <a:latin typeface="Microsoft Sans Serif"/>
                <a:cs typeface="Microsoft Sans Serif"/>
              </a:rPr>
              <a:t>esmeril</a:t>
            </a:r>
            <a:r>
              <a:rPr sz="1800" spc="60" dirty="0">
                <a:latin typeface="Microsoft Sans Serif"/>
                <a:cs typeface="Microsoft Sans Serif"/>
              </a:rPr>
              <a:t> </a:t>
            </a:r>
            <a:r>
              <a:rPr sz="1800" dirty="0">
                <a:latin typeface="Microsoft Sans Serif"/>
                <a:cs typeface="Microsoft Sans Serif"/>
              </a:rPr>
              <a:t>en</a:t>
            </a:r>
            <a:r>
              <a:rPr sz="1800" spc="65" dirty="0">
                <a:latin typeface="Microsoft Sans Serif"/>
                <a:cs typeface="Microsoft Sans Serif"/>
              </a:rPr>
              <a:t> </a:t>
            </a:r>
            <a:r>
              <a:rPr sz="1800" dirty="0">
                <a:latin typeface="Microsoft Sans Serif"/>
                <a:cs typeface="Microsoft Sans Serif"/>
              </a:rPr>
              <a:t>este</a:t>
            </a:r>
            <a:r>
              <a:rPr sz="1800" spc="65" dirty="0">
                <a:latin typeface="Microsoft Sans Serif"/>
                <a:cs typeface="Microsoft Sans Serif"/>
              </a:rPr>
              <a:t> </a:t>
            </a:r>
            <a:r>
              <a:rPr sz="1800" dirty="0">
                <a:latin typeface="Microsoft Sans Serif"/>
                <a:cs typeface="Microsoft Sans Serif"/>
              </a:rPr>
              <a:t>proceso</a:t>
            </a:r>
            <a:r>
              <a:rPr sz="1800" spc="65" dirty="0">
                <a:latin typeface="Microsoft Sans Serif"/>
                <a:cs typeface="Microsoft Sans Serif"/>
              </a:rPr>
              <a:t> </a:t>
            </a:r>
            <a:r>
              <a:rPr sz="1800" dirty="0">
                <a:latin typeface="Microsoft Sans Serif"/>
                <a:cs typeface="Microsoft Sans Serif"/>
              </a:rPr>
              <a:t>dura</a:t>
            </a:r>
            <a:r>
              <a:rPr sz="1800" spc="75" dirty="0">
                <a:latin typeface="Microsoft Sans Serif"/>
                <a:cs typeface="Microsoft Sans Serif"/>
              </a:rPr>
              <a:t> </a:t>
            </a:r>
            <a:r>
              <a:rPr sz="1800" dirty="0">
                <a:latin typeface="Microsoft Sans Serif"/>
                <a:cs typeface="Microsoft Sans Serif"/>
              </a:rPr>
              <a:t>mucho</a:t>
            </a:r>
            <a:r>
              <a:rPr sz="1800" spc="65" dirty="0">
                <a:latin typeface="Microsoft Sans Serif"/>
                <a:cs typeface="Microsoft Sans Serif"/>
              </a:rPr>
              <a:t> </a:t>
            </a:r>
            <a:r>
              <a:rPr sz="1800" dirty="0">
                <a:latin typeface="Microsoft Sans Serif"/>
                <a:cs typeface="Microsoft Sans Serif"/>
              </a:rPr>
              <a:t>más</a:t>
            </a:r>
            <a:r>
              <a:rPr sz="1800" spc="70" dirty="0">
                <a:latin typeface="Microsoft Sans Serif"/>
                <a:cs typeface="Microsoft Sans Serif"/>
              </a:rPr>
              <a:t> </a:t>
            </a:r>
            <a:r>
              <a:rPr sz="1800" dirty="0">
                <a:latin typeface="Microsoft Sans Serif"/>
                <a:cs typeface="Microsoft Sans Serif"/>
              </a:rPr>
              <a:t>que</a:t>
            </a:r>
            <a:r>
              <a:rPr sz="1800" spc="65" dirty="0">
                <a:latin typeface="Microsoft Sans Serif"/>
                <a:cs typeface="Microsoft Sans Serif"/>
              </a:rPr>
              <a:t> </a:t>
            </a:r>
            <a:r>
              <a:rPr sz="1800" dirty="0">
                <a:latin typeface="Microsoft Sans Serif"/>
                <a:cs typeface="Microsoft Sans Serif"/>
              </a:rPr>
              <a:t>una</a:t>
            </a:r>
            <a:r>
              <a:rPr sz="1800" spc="60" dirty="0">
                <a:latin typeface="Microsoft Sans Serif"/>
                <a:cs typeface="Microsoft Sans Serif"/>
              </a:rPr>
              <a:t> </a:t>
            </a:r>
            <a:r>
              <a:rPr sz="1800" dirty="0">
                <a:latin typeface="Microsoft Sans Serif"/>
                <a:cs typeface="Microsoft Sans Serif"/>
              </a:rPr>
              <a:t>rueda</a:t>
            </a:r>
            <a:r>
              <a:rPr sz="1800" spc="75" dirty="0">
                <a:latin typeface="Microsoft Sans Serif"/>
                <a:cs typeface="Microsoft Sans Serif"/>
              </a:rPr>
              <a:t> </a:t>
            </a:r>
            <a:r>
              <a:rPr sz="1800" dirty="0">
                <a:latin typeface="Microsoft Sans Serif"/>
                <a:cs typeface="Microsoft Sans Serif"/>
              </a:rPr>
              <a:t>en</a:t>
            </a:r>
            <a:r>
              <a:rPr sz="1800" spc="65" dirty="0">
                <a:latin typeface="Microsoft Sans Serif"/>
                <a:cs typeface="Microsoft Sans Serif"/>
              </a:rPr>
              <a:t> </a:t>
            </a:r>
            <a:r>
              <a:rPr sz="1800" dirty="0">
                <a:latin typeface="Microsoft Sans Serif"/>
                <a:cs typeface="Microsoft Sans Serif"/>
              </a:rPr>
              <a:t>el</a:t>
            </a:r>
            <a:r>
              <a:rPr sz="1800" spc="65" dirty="0">
                <a:latin typeface="Microsoft Sans Serif"/>
                <a:cs typeface="Microsoft Sans Serif"/>
              </a:rPr>
              <a:t> </a:t>
            </a:r>
            <a:r>
              <a:rPr sz="1800" spc="-10" dirty="0">
                <a:latin typeface="Microsoft Sans Serif"/>
                <a:cs typeface="Microsoft Sans Serif"/>
              </a:rPr>
              <a:t>esmerilado convencional</a:t>
            </a:r>
            <a:endParaRPr sz="1800">
              <a:latin typeface="Microsoft Sans Serif"/>
              <a:cs typeface="Microsoft Sans Serif"/>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52578"/>
            <a:ext cx="3902710" cy="299720"/>
          </a:xfrm>
          <a:prstGeom prst="rect">
            <a:avLst/>
          </a:prstGeom>
        </p:spPr>
        <p:txBody>
          <a:bodyPr vert="horz" wrap="square" lIns="0" tIns="12700" rIns="0" bIns="0" rtlCol="0">
            <a:spAutoFit/>
          </a:bodyPr>
          <a:lstStyle/>
          <a:p>
            <a:pPr marL="12700">
              <a:lnSpc>
                <a:spcPct val="100000"/>
              </a:lnSpc>
              <a:spcBef>
                <a:spcPts val="100"/>
              </a:spcBef>
            </a:pPr>
            <a:r>
              <a:rPr sz="1800" b="1" u="none" dirty="0">
                <a:latin typeface="Arial"/>
                <a:cs typeface="Arial"/>
              </a:rPr>
              <a:t>PROCESOS</a:t>
            </a:r>
            <a:r>
              <a:rPr sz="1800" b="1" u="none" spc="-10" dirty="0">
                <a:latin typeface="Arial"/>
                <a:cs typeface="Arial"/>
              </a:rPr>
              <a:t> </a:t>
            </a:r>
            <a:r>
              <a:rPr sz="1800" b="1" u="none" dirty="0">
                <a:latin typeface="Arial"/>
                <a:cs typeface="Arial"/>
              </a:rPr>
              <a:t>DE</a:t>
            </a:r>
            <a:r>
              <a:rPr sz="1800" b="1" u="none" spc="-5" dirty="0">
                <a:latin typeface="Arial"/>
                <a:cs typeface="Arial"/>
              </a:rPr>
              <a:t> </a:t>
            </a:r>
            <a:r>
              <a:rPr sz="1800" b="1" u="none" dirty="0">
                <a:latin typeface="Arial"/>
                <a:cs typeface="Arial"/>
              </a:rPr>
              <a:t>ENERGÍA</a:t>
            </a:r>
            <a:r>
              <a:rPr sz="1800" b="1" u="none" spc="-85" dirty="0">
                <a:latin typeface="Arial"/>
                <a:cs typeface="Arial"/>
              </a:rPr>
              <a:t> </a:t>
            </a:r>
            <a:r>
              <a:rPr sz="1800" b="1" u="none" spc="-10" dirty="0">
                <a:latin typeface="Arial"/>
                <a:cs typeface="Arial"/>
              </a:rPr>
              <a:t>TÉRMICA</a:t>
            </a:r>
            <a:endParaRPr sz="1800">
              <a:latin typeface="Arial"/>
              <a:cs typeface="Arial"/>
            </a:endParaRPr>
          </a:p>
        </p:txBody>
      </p:sp>
      <p:sp>
        <p:nvSpPr>
          <p:cNvPr id="3" name="object 3"/>
          <p:cNvSpPr txBox="1"/>
          <p:nvPr/>
        </p:nvSpPr>
        <p:spPr>
          <a:xfrm>
            <a:off x="78739" y="601217"/>
            <a:ext cx="8898255" cy="222059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procesos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remoción de</a:t>
            </a:r>
            <a:r>
              <a:rPr sz="1800" spc="-25" dirty="0">
                <a:latin typeface="Microsoft Sans Serif"/>
                <a:cs typeface="Microsoft Sans Serif"/>
              </a:rPr>
              <a:t> </a:t>
            </a:r>
            <a:r>
              <a:rPr sz="1800" dirty="0">
                <a:latin typeface="Microsoft Sans Serif"/>
                <a:cs typeface="Microsoft Sans Serif"/>
              </a:rPr>
              <a:t>material basados</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energía térmica</a:t>
            </a:r>
            <a:r>
              <a:rPr sz="1800" spc="-10"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caracterizan </a:t>
            </a:r>
            <a:r>
              <a:rPr sz="1800" dirty="0">
                <a:latin typeface="Microsoft Sans Serif"/>
                <a:cs typeface="Microsoft Sans Serif"/>
              </a:rPr>
              <a:t>por</a:t>
            </a:r>
            <a:r>
              <a:rPr sz="1800" spc="-25" dirty="0">
                <a:latin typeface="Microsoft Sans Serif"/>
                <a:cs typeface="Microsoft Sans Serif"/>
              </a:rPr>
              <a:t> </a:t>
            </a:r>
            <a:r>
              <a:rPr sz="1800" dirty="0">
                <a:latin typeface="Microsoft Sans Serif"/>
                <a:cs typeface="Microsoft Sans Serif"/>
              </a:rPr>
              <a:t>temperaturas</a:t>
            </a:r>
            <a:r>
              <a:rPr sz="1800" spc="-10" dirty="0">
                <a:latin typeface="Microsoft Sans Serif"/>
                <a:cs typeface="Microsoft Sans Serif"/>
              </a:rPr>
              <a:t> </a:t>
            </a:r>
            <a:r>
              <a:rPr sz="1800" dirty="0">
                <a:latin typeface="Microsoft Sans Serif"/>
                <a:cs typeface="Microsoft Sans Serif"/>
              </a:rPr>
              <a:t>locales</a:t>
            </a:r>
            <a:r>
              <a:rPr sz="1800" spc="-5" dirty="0">
                <a:latin typeface="Microsoft Sans Serif"/>
                <a:cs typeface="Microsoft Sans Serif"/>
              </a:rPr>
              <a:t> </a:t>
            </a:r>
            <a:r>
              <a:rPr sz="1800" dirty="0">
                <a:latin typeface="Microsoft Sans Serif"/>
                <a:cs typeface="Microsoft Sans Serif"/>
              </a:rPr>
              <a:t>muy</a:t>
            </a:r>
            <a:r>
              <a:rPr sz="1800" spc="-25" dirty="0">
                <a:latin typeface="Microsoft Sans Serif"/>
                <a:cs typeface="Microsoft Sans Serif"/>
              </a:rPr>
              <a:t> </a:t>
            </a:r>
            <a:r>
              <a:rPr sz="1800" dirty="0">
                <a:latin typeface="Microsoft Sans Serif"/>
                <a:cs typeface="Microsoft Sans Serif"/>
              </a:rPr>
              <a:t>altas</a:t>
            </a:r>
            <a:r>
              <a:rPr sz="1800" spc="-25" dirty="0">
                <a:latin typeface="Microsoft Sans Serif"/>
                <a:cs typeface="Microsoft Sans Serif"/>
              </a:rPr>
              <a:t> </a:t>
            </a:r>
            <a:r>
              <a:rPr sz="1800" dirty="0">
                <a:latin typeface="Microsoft Sans Serif"/>
                <a:cs typeface="Microsoft Sans Serif"/>
              </a:rPr>
              <a:t>con</a:t>
            </a:r>
            <a:r>
              <a:rPr sz="1800" spc="-35" dirty="0">
                <a:latin typeface="Microsoft Sans Serif"/>
                <a:cs typeface="Microsoft Sans Serif"/>
              </a:rPr>
              <a:t> </a:t>
            </a:r>
            <a:r>
              <a:rPr sz="1800" dirty="0">
                <a:latin typeface="Microsoft Sans Serif"/>
                <a:cs typeface="Microsoft Sans Serif"/>
              </a:rPr>
              <a:t>calor</a:t>
            </a:r>
            <a:r>
              <a:rPr sz="1800" spc="-5" dirty="0">
                <a:latin typeface="Microsoft Sans Serif"/>
                <a:cs typeface="Microsoft Sans Serif"/>
              </a:rPr>
              <a:t> </a:t>
            </a:r>
            <a:r>
              <a:rPr sz="1800" dirty="0">
                <a:latin typeface="Microsoft Sans Serif"/>
                <a:cs typeface="Microsoft Sans Serif"/>
              </a:rPr>
              <a:t>suficiente</a:t>
            </a:r>
            <a:r>
              <a:rPr sz="1800" spc="-1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remover</a:t>
            </a:r>
            <a:r>
              <a:rPr sz="1800" spc="-25" dirty="0">
                <a:latin typeface="Microsoft Sans Serif"/>
                <a:cs typeface="Microsoft Sans Serif"/>
              </a:rPr>
              <a:t> </a:t>
            </a:r>
            <a:r>
              <a:rPr sz="1800" dirty="0">
                <a:latin typeface="Microsoft Sans Serif"/>
                <a:cs typeface="Microsoft Sans Serif"/>
              </a:rPr>
              <a:t>material</a:t>
            </a:r>
            <a:r>
              <a:rPr sz="1800" spc="-10" dirty="0">
                <a:latin typeface="Microsoft Sans Serif"/>
                <a:cs typeface="Microsoft Sans Serif"/>
              </a:rPr>
              <a:t> mediante </a:t>
            </a:r>
            <a:r>
              <a:rPr sz="1800" dirty="0">
                <a:latin typeface="Microsoft Sans Serif"/>
                <a:cs typeface="Microsoft Sans Serif"/>
              </a:rPr>
              <a:t>fusión</a:t>
            </a:r>
            <a:r>
              <a:rPr sz="1800" spc="-25" dirty="0">
                <a:latin typeface="Microsoft Sans Serif"/>
                <a:cs typeface="Microsoft Sans Serif"/>
              </a:rPr>
              <a:t> </a:t>
            </a:r>
            <a:r>
              <a:rPr sz="1800" dirty="0">
                <a:latin typeface="Microsoft Sans Serif"/>
                <a:cs typeface="Microsoft Sans Serif"/>
              </a:rPr>
              <a:t>o</a:t>
            </a:r>
            <a:r>
              <a:rPr sz="1800" spc="-35" dirty="0">
                <a:latin typeface="Microsoft Sans Serif"/>
                <a:cs typeface="Microsoft Sans Serif"/>
              </a:rPr>
              <a:t> </a:t>
            </a:r>
            <a:r>
              <a:rPr sz="1800" dirty="0">
                <a:latin typeface="Microsoft Sans Serif"/>
                <a:cs typeface="Microsoft Sans Serif"/>
              </a:rPr>
              <a:t>vaporización. Debido</a:t>
            </a:r>
            <a:r>
              <a:rPr sz="1800" spc="-20" dirty="0">
                <a:latin typeface="Microsoft Sans Serif"/>
                <a:cs typeface="Microsoft Sans Serif"/>
              </a:rPr>
              <a:t> </a:t>
            </a:r>
            <a:r>
              <a:rPr sz="1800" dirty="0">
                <a:latin typeface="Microsoft Sans Serif"/>
                <a:cs typeface="Microsoft Sans Serif"/>
              </a:rPr>
              <a:t>a</a:t>
            </a:r>
            <a:r>
              <a:rPr sz="1800" spc="-35"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altas</a:t>
            </a:r>
            <a:r>
              <a:rPr sz="1800" spc="-25" dirty="0">
                <a:latin typeface="Microsoft Sans Serif"/>
                <a:cs typeface="Microsoft Sans Serif"/>
              </a:rPr>
              <a:t> </a:t>
            </a:r>
            <a:r>
              <a:rPr sz="1800" dirty="0">
                <a:latin typeface="Microsoft Sans Serif"/>
                <a:cs typeface="Microsoft Sans Serif"/>
              </a:rPr>
              <a:t>temperaturas,</a:t>
            </a:r>
            <a:r>
              <a:rPr sz="1800" spc="-15" dirty="0">
                <a:latin typeface="Microsoft Sans Serif"/>
                <a:cs typeface="Microsoft Sans Serif"/>
              </a:rPr>
              <a:t> </a:t>
            </a:r>
            <a:r>
              <a:rPr sz="1800" dirty="0">
                <a:latin typeface="Microsoft Sans Serif"/>
                <a:cs typeface="Microsoft Sans Serif"/>
              </a:rPr>
              <a:t>estos</a:t>
            </a:r>
            <a:r>
              <a:rPr sz="1800" spc="-35" dirty="0">
                <a:latin typeface="Microsoft Sans Serif"/>
                <a:cs typeface="Microsoft Sans Serif"/>
              </a:rPr>
              <a:t> </a:t>
            </a:r>
            <a:r>
              <a:rPr sz="1800" dirty="0">
                <a:latin typeface="Microsoft Sans Serif"/>
                <a:cs typeface="Microsoft Sans Serif"/>
              </a:rPr>
              <a:t>procesos</a:t>
            </a:r>
            <a:r>
              <a:rPr sz="1800" spc="-10" dirty="0">
                <a:latin typeface="Microsoft Sans Serif"/>
                <a:cs typeface="Microsoft Sans Serif"/>
              </a:rPr>
              <a:t> </a:t>
            </a:r>
            <a:r>
              <a:rPr sz="1800" dirty="0">
                <a:latin typeface="Microsoft Sans Serif"/>
                <a:cs typeface="Microsoft Sans Serif"/>
              </a:rPr>
              <a:t>producen</a:t>
            </a:r>
            <a:r>
              <a:rPr sz="1800" spc="-25" dirty="0">
                <a:latin typeface="Microsoft Sans Serif"/>
                <a:cs typeface="Microsoft Sans Serif"/>
              </a:rPr>
              <a:t> </a:t>
            </a:r>
            <a:r>
              <a:rPr sz="1800" spc="-10" dirty="0">
                <a:latin typeface="Microsoft Sans Serif"/>
                <a:cs typeface="Microsoft Sans Serif"/>
              </a:rPr>
              <a:t>daños </a:t>
            </a:r>
            <a:r>
              <a:rPr sz="1800" dirty="0">
                <a:latin typeface="Microsoft Sans Serif"/>
                <a:cs typeface="Microsoft Sans Serif"/>
              </a:rPr>
              <a:t>físicos</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metalúrgicos</a:t>
            </a:r>
            <a:r>
              <a:rPr sz="1800" spc="1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nueva</a:t>
            </a:r>
            <a:r>
              <a:rPr sz="1800" spc="-5" dirty="0">
                <a:latin typeface="Microsoft Sans Serif"/>
                <a:cs typeface="Microsoft Sans Serif"/>
              </a:rPr>
              <a:t> </a:t>
            </a:r>
            <a:r>
              <a:rPr sz="1800" dirty="0">
                <a:latin typeface="Microsoft Sans Serif"/>
                <a:cs typeface="Microsoft Sans Serif"/>
              </a:rPr>
              <a:t>superficie de</a:t>
            </a:r>
            <a:r>
              <a:rPr sz="1800" spc="-15" dirty="0">
                <a:latin typeface="Microsoft Sans Serif"/>
                <a:cs typeface="Microsoft Sans Serif"/>
              </a:rPr>
              <a:t> </a:t>
            </a:r>
            <a:r>
              <a:rPr sz="1800" dirty="0">
                <a:latin typeface="Microsoft Sans Serif"/>
                <a:cs typeface="Microsoft Sans Serif"/>
              </a:rPr>
              <a:t>trabajo. En</a:t>
            </a:r>
            <a:r>
              <a:rPr sz="1800" spc="-10" dirty="0">
                <a:latin typeface="Microsoft Sans Serif"/>
                <a:cs typeface="Microsoft Sans Serif"/>
              </a:rPr>
              <a:t> </a:t>
            </a:r>
            <a:r>
              <a:rPr sz="1800" dirty="0">
                <a:latin typeface="Microsoft Sans Serif"/>
                <a:cs typeface="Microsoft Sans Serif"/>
              </a:rPr>
              <a:t>algunos</a:t>
            </a:r>
            <a:r>
              <a:rPr sz="1800" spc="10" dirty="0">
                <a:latin typeface="Microsoft Sans Serif"/>
                <a:cs typeface="Microsoft Sans Serif"/>
              </a:rPr>
              <a:t> </a:t>
            </a:r>
            <a:r>
              <a:rPr sz="1800" dirty="0">
                <a:latin typeface="Microsoft Sans Serif"/>
                <a:cs typeface="Microsoft Sans Serif"/>
              </a:rPr>
              <a:t>casos,</a:t>
            </a:r>
            <a:r>
              <a:rPr sz="1800" spc="-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spc="-10" dirty="0">
                <a:latin typeface="Microsoft Sans Serif"/>
                <a:cs typeface="Microsoft Sans Serif"/>
              </a:rPr>
              <a:t>acabado </a:t>
            </a:r>
            <a:r>
              <a:rPr sz="1800" dirty="0">
                <a:latin typeface="Microsoft Sans Serif"/>
                <a:cs typeface="Microsoft Sans Serif"/>
              </a:rPr>
              <a:t>resultante</a:t>
            </a:r>
            <a:r>
              <a:rPr sz="1800" spc="-15"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tan</a:t>
            </a:r>
            <a:r>
              <a:rPr sz="1800" spc="-30" dirty="0">
                <a:latin typeface="Microsoft Sans Serif"/>
                <a:cs typeface="Microsoft Sans Serif"/>
              </a:rPr>
              <a:t> </a:t>
            </a:r>
            <a:r>
              <a:rPr sz="1800" dirty="0">
                <a:latin typeface="Microsoft Sans Serif"/>
                <a:cs typeface="Microsoft Sans Serif"/>
              </a:rPr>
              <a:t>pobre</a:t>
            </a:r>
            <a:r>
              <a:rPr sz="1800" spc="-1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requiere</a:t>
            </a:r>
            <a:r>
              <a:rPr sz="1800" spc="-10"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procesamiento posterior</a:t>
            </a:r>
            <a:r>
              <a:rPr sz="1800" spc="-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alisar</a:t>
            </a:r>
            <a:r>
              <a:rPr sz="1800" spc="-15" dirty="0">
                <a:latin typeface="Microsoft Sans Serif"/>
                <a:cs typeface="Microsoft Sans Serif"/>
              </a:rPr>
              <a:t> </a:t>
            </a:r>
            <a:r>
              <a:rPr sz="1800" spc="-25" dirty="0">
                <a:latin typeface="Microsoft Sans Serif"/>
                <a:cs typeface="Microsoft Sans Serif"/>
              </a:rPr>
              <a:t>la </a:t>
            </a:r>
            <a:r>
              <a:rPr sz="1800" spc="-10" dirty="0">
                <a:latin typeface="Microsoft Sans Serif"/>
                <a:cs typeface="Microsoft Sans Serif"/>
              </a:rPr>
              <a:t>superficie.</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nSpc>
                <a:spcPct val="100000"/>
              </a:lnSpc>
              <a:spcBef>
                <a:spcPts val="5"/>
              </a:spcBef>
            </a:pPr>
            <a:r>
              <a:rPr sz="1800" dirty="0">
                <a:latin typeface="Microsoft Sans Serif"/>
                <a:cs typeface="Microsoft Sans Serif"/>
              </a:rPr>
              <a:t>Examinamos</a:t>
            </a:r>
            <a:r>
              <a:rPr sz="1800" spc="-10" dirty="0">
                <a:latin typeface="Microsoft Sans Serif"/>
                <a:cs typeface="Microsoft Sans Serif"/>
              </a:rPr>
              <a:t> </a:t>
            </a:r>
            <a:r>
              <a:rPr sz="1800" dirty="0">
                <a:latin typeface="Microsoft Sans Serif"/>
                <a:cs typeface="Microsoft Sans Serif"/>
              </a:rPr>
              <a:t>varios</a:t>
            </a:r>
            <a:r>
              <a:rPr sz="1800" spc="-15" dirty="0">
                <a:latin typeface="Microsoft Sans Serif"/>
                <a:cs typeface="Microsoft Sans Serif"/>
              </a:rPr>
              <a:t> </a:t>
            </a:r>
            <a:r>
              <a:rPr sz="1800" dirty="0">
                <a:latin typeface="Microsoft Sans Serif"/>
                <a:cs typeface="Microsoft Sans Serif"/>
              </a:rPr>
              <a:t>procesos</a:t>
            </a:r>
            <a:r>
              <a:rPr sz="1800" spc="-1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energía</a:t>
            </a:r>
            <a:r>
              <a:rPr sz="1800" spc="-20" dirty="0">
                <a:latin typeface="Microsoft Sans Serif"/>
                <a:cs typeface="Microsoft Sans Serif"/>
              </a:rPr>
              <a:t> </a:t>
            </a:r>
            <a:r>
              <a:rPr sz="1800" dirty="0">
                <a:latin typeface="Microsoft Sans Serif"/>
                <a:cs typeface="Microsoft Sans Serif"/>
              </a:rPr>
              <a:t>térmica</a:t>
            </a:r>
            <a:r>
              <a:rPr sz="1800" spc="-25" dirty="0">
                <a:latin typeface="Microsoft Sans Serif"/>
                <a:cs typeface="Microsoft Sans Serif"/>
              </a:rPr>
              <a:t> </a:t>
            </a:r>
            <a:r>
              <a:rPr sz="1800" dirty="0">
                <a:latin typeface="Microsoft Sans Serif"/>
                <a:cs typeface="Microsoft Sans Serif"/>
              </a:rPr>
              <a:t>que</a:t>
            </a:r>
            <a:r>
              <a:rPr sz="1800" spc="-30" dirty="0">
                <a:latin typeface="Microsoft Sans Serif"/>
                <a:cs typeface="Microsoft Sans Serif"/>
              </a:rPr>
              <a:t> </a:t>
            </a:r>
            <a:r>
              <a:rPr sz="1800" dirty="0">
                <a:latin typeface="Microsoft Sans Serif"/>
                <a:cs typeface="Microsoft Sans Serif"/>
              </a:rPr>
              <a:t>tienen</a:t>
            </a:r>
            <a:r>
              <a:rPr sz="1800" spc="-25" dirty="0">
                <a:latin typeface="Microsoft Sans Serif"/>
                <a:cs typeface="Microsoft Sans Serif"/>
              </a:rPr>
              <a:t> </a:t>
            </a:r>
            <a:r>
              <a:rPr sz="1800" dirty="0">
                <a:latin typeface="Microsoft Sans Serif"/>
                <a:cs typeface="Microsoft Sans Serif"/>
              </a:rPr>
              <a:t>importancia</a:t>
            </a:r>
            <a:r>
              <a:rPr sz="1800" spc="-15" dirty="0">
                <a:latin typeface="Microsoft Sans Serif"/>
                <a:cs typeface="Microsoft Sans Serif"/>
              </a:rPr>
              <a:t> </a:t>
            </a:r>
            <a:r>
              <a:rPr sz="1800" spc="-10" dirty="0">
                <a:latin typeface="Microsoft Sans Serif"/>
                <a:cs typeface="Microsoft Sans Serif"/>
              </a:rPr>
              <a:t>comercial:</a:t>
            </a:r>
            <a:endParaRPr sz="1800">
              <a:latin typeface="Microsoft Sans Serif"/>
              <a:cs typeface="Microsoft Sans Serif"/>
            </a:endParaRPr>
          </a:p>
        </p:txBody>
      </p:sp>
      <p:sp>
        <p:nvSpPr>
          <p:cNvPr id="4" name="object 4"/>
          <p:cNvSpPr txBox="1"/>
          <p:nvPr/>
        </p:nvSpPr>
        <p:spPr>
          <a:xfrm>
            <a:off x="78739" y="3070605"/>
            <a:ext cx="227965" cy="1397635"/>
          </a:xfrm>
          <a:prstGeom prst="rect">
            <a:avLst/>
          </a:prstGeom>
        </p:spPr>
        <p:txBody>
          <a:bodyPr vert="horz" wrap="square" lIns="0" tIns="12700" rIns="0" bIns="0" rtlCol="0">
            <a:spAutoFit/>
          </a:bodyPr>
          <a:lstStyle/>
          <a:p>
            <a:pPr marL="12700">
              <a:lnSpc>
                <a:spcPct val="100000"/>
              </a:lnSpc>
              <a:spcBef>
                <a:spcPts val="100"/>
              </a:spcBef>
            </a:pPr>
            <a:r>
              <a:rPr sz="1800" spc="-25" dirty="0">
                <a:latin typeface="Microsoft Sans Serif"/>
                <a:cs typeface="Microsoft Sans Serif"/>
              </a:rPr>
              <a:t>1)</a:t>
            </a:r>
            <a:endParaRPr sz="1800">
              <a:latin typeface="Microsoft Sans Serif"/>
              <a:cs typeface="Microsoft Sans Serif"/>
            </a:endParaRPr>
          </a:p>
          <a:p>
            <a:pPr marL="12700">
              <a:lnSpc>
                <a:spcPct val="100000"/>
              </a:lnSpc>
            </a:pPr>
            <a:r>
              <a:rPr sz="1800" spc="-25" dirty="0">
                <a:latin typeface="Microsoft Sans Serif"/>
                <a:cs typeface="Microsoft Sans Serif"/>
              </a:rPr>
              <a:t>2)</a:t>
            </a:r>
            <a:endParaRPr sz="1800">
              <a:latin typeface="Microsoft Sans Serif"/>
              <a:cs typeface="Microsoft Sans Serif"/>
            </a:endParaRPr>
          </a:p>
          <a:p>
            <a:pPr marL="12700">
              <a:lnSpc>
                <a:spcPct val="100000"/>
              </a:lnSpc>
            </a:pPr>
            <a:r>
              <a:rPr sz="1800" spc="-25" dirty="0">
                <a:latin typeface="Microsoft Sans Serif"/>
                <a:cs typeface="Microsoft Sans Serif"/>
              </a:rPr>
              <a:t>3)</a:t>
            </a:r>
            <a:endParaRPr sz="1800">
              <a:latin typeface="Microsoft Sans Serif"/>
              <a:cs typeface="Microsoft Sans Serif"/>
            </a:endParaRPr>
          </a:p>
          <a:p>
            <a:pPr marL="12700">
              <a:lnSpc>
                <a:spcPct val="100000"/>
              </a:lnSpc>
            </a:pPr>
            <a:r>
              <a:rPr sz="1800" spc="-25" dirty="0">
                <a:latin typeface="Microsoft Sans Serif"/>
                <a:cs typeface="Microsoft Sans Serif"/>
              </a:rPr>
              <a:t>4)</a:t>
            </a:r>
            <a:endParaRPr sz="1800">
              <a:latin typeface="Microsoft Sans Serif"/>
              <a:cs typeface="Microsoft Sans Serif"/>
            </a:endParaRPr>
          </a:p>
          <a:p>
            <a:pPr marL="12700">
              <a:lnSpc>
                <a:spcPct val="100000"/>
              </a:lnSpc>
            </a:pPr>
            <a:r>
              <a:rPr sz="1800" spc="-25" dirty="0">
                <a:latin typeface="Microsoft Sans Serif"/>
                <a:cs typeface="Microsoft Sans Serif"/>
              </a:rPr>
              <a:t>5)</a:t>
            </a:r>
            <a:endParaRPr sz="1800">
              <a:latin typeface="Microsoft Sans Serif"/>
              <a:cs typeface="Microsoft Sans Serif"/>
            </a:endParaRPr>
          </a:p>
        </p:txBody>
      </p:sp>
      <p:sp>
        <p:nvSpPr>
          <p:cNvPr id="5" name="object 5"/>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dirty="0"/>
              <a:t>maquinado</a:t>
            </a:r>
            <a:r>
              <a:rPr spc="-5" dirty="0"/>
              <a:t> </a:t>
            </a:r>
            <a:r>
              <a:rPr dirty="0"/>
              <a:t>por</a:t>
            </a:r>
            <a:r>
              <a:rPr spc="-5" dirty="0"/>
              <a:t> </a:t>
            </a:r>
            <a:r>
              <a:rPr dirty="0"/>
              <a:t>descarga</a:t>
            </a:r>
            <a:r>
              <a:rPr spc="-10" dirty="0"/>
              <a:t> </a:t>
            </a:r>
            <a:r>
              <a:rPr dirty="0"/>
              <a:t>eléctrica</a:t>
            </a:r>
            <a:r>
              <a:rPr spc="-15" dirty="0"/>
              <a:t> </a:t>
            </a:r>
            <a:r>
              <a:rPr dirty="0"/>
              <a:t>y</a:t>
            </a:r>
            <a:r>
              <a:rPr spc="-15" dirty="0"/>
              <a:t> </a:t>
            </a:r>
            <a:r>
              <a:rPr dirty="0"/>
              <a:t>corte</a:t>
            </a:r>
            <a:r>
              <a:rPr spc="-25" dirty="0"/>
              <a:t> </a:t>
            </a:r>
            <a:r>
              <a:rPr dirty="0"/>
              <a:t>con</a:t>
            </a:r>
            <a:r>
              <a:rPr spc="-25" dirty="0"/>
              <a:t> </a:t>
            </a:r>
            <a:r>
              <a:rPr dirty="0"/>
              <a:t>alambre</a:t>
            </a:r>
            <a:r>
              <a:rPr spc="-10" dirty="0"/>
              <a:t> </a:t>
            </a:r>
            <a:r>
              <a:rPr dirty="0"/>
              <a:t>de</a:t>
            </a:r>
            <a:r>
              <a:rPr spc="-15" dirty="0"/>
              <a:t> </a:t>
            </a:r>
            <a:r>
              <a:rPr dirty="0"/>
              <a:t>descarga</a:t>
            </a:r>
            <a:r>
              <a:rPr spc="-10" dirty="0"/>
              <a:t> eléctrica, </a:t>
            </a:r>
            <a:r>
              <a:rPr dirty="0"/>
              <a:t>maquinado</a:t>
            </a:r>
            <a:r>
              <a:rPr spc="5" dirty="0"/>
              <a:t> </a:t>
            </a:r>
            <a:r>
              <a:rPr dirty="0"/>
              <a:t>con haz de</a:t>
            </a:r>
            <a:r>
              <a:rPr spc="-10" dirty="0"/>
              <a:t> electrones,</a:t>
            </a:r>
          </a:p>
          <a:p>
            <a:pPr marL="12700">
              <a:lnSpc>
                <a:spcPct val="100000"/>
              </a:lnSpc>
            </a:pPr>
            <a:r>
              <a:rPr dirty="0"/>
              <a:t>maquinado</a:t>
            </a:r>
            <a:r>
              <a:rPr spc="-15" dirty="0"/>
              <a:t> </a:t>
            </a:r>
            <a:r>
              <a:rPr dirty="0"/>
              <a:t>con</a:t>
            </a:r>
            <a:r>
              <a:rPr spc="-20" dirty="0"/>
              <a:t> </a:t>
            </a:r>
            <a:r>
              <a:rPr dirty="0"/>
              <a:t>rayo</a:t>
            </a:r>
            <a:r>
              <a:rPr spc="-10" dirty="0"/>
              <a:t> láser,</a:t>
            </a:r>
          </a:p>
          <a:p>
            <a:pPr marL="12700" marR="3481704">
              <a:lnSpc>
                <a:spcPct val="100000"/>
              </a:lnSpc>
            </a:pPr>
            <a:r>
              <a:rPr dirty="0"/>
              <a:t>maquinado con</a:t>
            </a:r>
            <a:r>
              <a:rPr spc="-5" dirty="0"/>
              <a:t> </a:t>
            </a:r>
            <a:r>
              <a:rPr dirty="0"/>
              <a:t>arco</a:t>
            </a:r>
            <a:r>
              <a:rPr spc="-20" dirty="0"/>
              <a:t> </a:t>
            </a:r>
            <a:r>
              <a:rPr dirty="0"/>
              <a:t>de</a:t>
            </a:r>
            <a:r>
              <a:rPr spc="-15" dirty="0"/>
              <a:t> </a:t>
            </a:r>
            <a:r>
              <a:rPr dirty="0"/>
              <a:t>plasma </a:t>
            </a:r>
            <a:r>
              <a:rPr spc="-50" dirty="0"/>
              <a:t>y</a:t>
            </a:r>
            <a:r>
              <a:rPr spc="500" dirty="0"/>
              <a:t> </a:t>
            </a:r>
            <a:r>
              <a:rPr dirty="0"/>
              <a:t>procesos</a:t>
            </a:r>
            <a:r>
              <a:rPr spc="-15" dirty="0"/>
              <a:t> </a:t>
            </a:r>
            <a:r>
              <a:rPr dirty="0"/>
              <a:t>convencionales</a:t>
            </a:r>
            <a:r>
              <a:rPr spc="5" dirty="0"/>
              <a:t> </a:t>
            </a:r>
            <a:r>
              <a:rPr dirty="0"/>
              <a:t>de</a:t>
            </a:r>
            <a:r>
              <a:rPr spc="-35" dirty="0"/>
              <a:t> </a:t>
            </a:r>
            <a:r>
              <a:rPr dirty="0"/>
              <a:t>corte</a:t>
            </a:r>
            <a:r>
              <a:rPr spc="-30" dirty="0"/>
              <a:t> </a:t>
            </a:r>
            <a:r>
              <a:rPr spc="-10" dirty="0"/>
              <a:t>térmico.</a:t>
            </a:r>
          </a:p>
        </p:txBody>
      </p:sp>
      <p:sp>
        <p:nvSpPr>
          <p:cNvPr id="6" name="object 6"/>
          <p:cNvSpPr txBox="1"/>
          <p:nvPr/>
        </p:nvSpPr>
        <p:spPr>
          <a:xfrm>
            <a:off x="78739" y="4716907"/>
            <a:ext cx="8884920" cy="194627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procesos</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remoción</a:t>
            </a:r>
            <a:r>
              <a:rPr sz="1800" spc="-2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material</a:t>
            </a:r>
            <a:r>
              <a:rPr sz="1800" spc="-2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descarga</a:t>
            </a:r>
            <a:r>
              <a:rPr sz="1800" spc="-20" dirty="0">
                <a:latin typeface="Microsoft Sans Serif"/>
                <a:cs typeface="Microsoft Sans Serif"/>
              </a:rPr>
              <a:t> </a:t>
            </a:r>
            <a:r>
              <a:rPr sz="1800" dirty="0">
                <a:latin typeface="Microsoft Sans Serif"/>
                <a:cs typeface="Microsoft Sans Serif"/>
              </a:rPr>
              <a:t>eléctrica</a:t>
            </a:r>
            <a:r>
              <a:rPr sz="1800" spc="-25" dirty="0">
                <a:latin typeface="Microsoft Sans Serif"/>
                <a:cs typeface="Microsoft Sans Serif"/>
              </a:rPr>
              <a:t> </a:t>
            </a:r>
            <a:r>
              <a:rPr sz="1800" dirty="0">
                <a:latin typeface="Microsoft Sans Serif"/>
                <a:cs typeface="Microsoft Sans Serif"/>
              </a:rPr>
              <a:t>retiran</a:t>
            </a:r>
            <a:r>
              <a:rPr sz="1800" spc="-20" dirty="0">
                <a:latin typeface="Microsoft Sans Serif"/>
                <a:cs typeface="Microsoft Sans Serif"/>
              </a:rPr>
              <a:t> </a:t>
            </a:r>
            <a:r>
              <a:rPr sz="1800" dirty="0">
                <a:latin typeface="Microsoft Sans Serif"/>
                <a:cs typeface="Microsoft Sans Serif"/>
              </a:rPr>
              <a:t>metal</a:t>
            </a:r>
            <a:r>
              <a:rPr sz="1800" spc="-25" dirty="0">
                <a:latin typeface="Microsoft Sans Serif"/>
                <a:cs typeface="Microsoft Sans Serif"/>
              </a:rPr>
              <a:t> </a:t>
            </a:r>
            <a:r>
              <a:rPr sz="1800" spc="-10" dirty="0">
                <a:latin typeface="Microsoft Sans Serif"/>
                <a:cs typeface="Microsoft Sans Serif"/>
              </a:rPr>
              <a:t>mediante </a:t>
            </a:r>
            <a:r>
              <a:rPr sz="1800" dirty="0">
                <a:latin typeface="Microsoft Sans Serif"/>
                <a:cs typeface="Microsoft Sans Serif"/>
              </a:rPr>
              <a:t>una</a:t>
            </a:r>
            <a:r>
              <a:rPr sz="1800" spc="-35" dirty="0">
                <a:latin typeface="Microsoft Sans Serif"/>
                <a:cs typeface="Microsoft Sans Serif"/>
              </a:rPr>
              <a:t> </a:t>
            </a:r>
            <a:r>
              <a:rPr sz="1800" dirty="0">
                <a:latin typeface="Microsoft Sans Serif"/>
                <a:cs typeface="Microsoft Sans Serif"/>
              </a:rPr>
              <a:t>serie</a:t>
            </a:r>
            <a:r>
              <a:rPr sz="1800" spc="-5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descargas</a:t>
            </a:r>
            <a:r>
              <a:rPr sz="1800" spc="-25" dirty="0">
                <a:latin typeface="Microsoft Sans Serif"/>
                <a:cs typeface="Microsoft Sans Serif"/>
              </a:rPr>
              <a:t> </a:t>
            </a:r>
            <a:r>
              <a:rPr sz="1800" dirty="0">
                <a:latin typeface="Microsoft Sans Serif"/>
                <a:cs typeface="Microsoft Sans Serif"/>
              </a:rPr>
              <a:t>eléctricas</a:t>
            </a:r>
            <a:r>
              <a:rPr sz="1800" spc="-25" dirty="0">
                <a:latin typeface="Microsoft Sans Serif"/>
                <a:cs typeface="Microsoft Sans Serif"/>
              </a:rPr>
              <a:t> </a:t>
            </a:r>
            <a:r>
              <a:rPr sz="1800" dirty="0">
                <a:latin typeface="Microsoft Sans Serif"/>
                <a:cs typeface="Microsoft Sans Serif"/>
              </a:rPr>
              <a:t>discontinuas</a:t>
            </a:r>
            <a:r>
              <a:rPr sz="1800" spc="-20" dirty="0">
                <a:latin typeface="Microsoft Sans Serif"/>
                <a:cs typeface="Microsoft Sans Serif"/>
              </a:rPr>
              <a:t> </a:t>
            </a:r>
            <a:r>
              <a:rPr sz="1800" dirty="0">
                <a:latin typeface="Microsoft Sans Serif"/>
                <a:cs typeface="Microsoft Sans Serif"/>
              </a:rPr>
              <a:t>(chispas)</a:t>
            </a:r>
            <a:r>
              <a:rPr sz="1800" spc="-25" dirty="0">
                <a:latin typeface="Microsoft Sans Serif"/>
                <a:cs typeface="Microsoft Sans Serif"/>
              </a:rPr>
              <a:t> </a:t>
            </a:r>
            <a:r>
              <a:rPr sz="1800" dirty="0">
                <a:latin typeface="Microsoft Sans Serif"/>
                <a:cs typeface="Microsoft Sans Serif"/>
              </a:rPr>
              <a:t>que</a:t>
            </a:r>
            <a:r>
              <a:rPr sz="1800" spc="-35" dirty="0">
                <a:latin typeface="Microsoft Sans Serif"/>
                <a:cs typeface="Microsoft Sans Serif"/>
              </a:rPr>
              <a:t> </a:t>
            </a:r>
            <a:r>
              <a:rPr sz="1800" dirty="0">
                <a:latin typeface="Microsoft Sans Serif"/>
                <a:cs typeface="Microsoft Sans Serif"/>
              </a:rPr>
              <a:t>producen</a:t>
            </a:r>
            <a:r>
              <a:rPr sz="1800" spc="-35" dirty="0">
                <a:latin typeface="Microsoft Sans Serif"/>
                <a:cs typeface="Microsoft Sans Serif"/>
              </a:rPr>
              <a:t> </a:t>
            </a:r>
            <a:r>
              <a:rPr sz="1800" spc="-10" dirty="0">
                <a:latin typeface="Microsoft Sans Serif"/>
                <a:cs typeface="Microsoft Sans Serif"/>
              </a:rPr>
              <a:t>temperaturas </a:t>
            </a:r>
            <a:r>
              <a:rPr sz="1800" dirty="0">
                <a:latin typeface="Microsoft Sans Serif"/>
                <a:cs typeface="Microsoft Sans Serif"/>
              </a:rPr>
              <a:t>localizadas</a:t>
            </a:r>
            <a:r>
              <a:rPr sz="1800" spc="-10" dirty="0">
                <a:latin typeface="Microsoft Sans Serif"/>
                <a:cs typeface="Microsoft Sans Serif"/>
              </a:rPr>
              <a:t> </a:t>
            </a:r>
            <a:r>
              <a:rPr sz="1800" dirty="0">
                <a:latin typeface="Microsoft Sans Serif"/>
                <a:cs typeface="Microsoft Sans Serif"/>
              </a:rPr>
              <a:t>suficientemente</a:t>
            </a:r>
            <a:r>
              <a:rPr sz="1800" spc="-10" dirty="0">
                <a:latin typeface="Microsoft Sans Serif"/>
                <a:cs typeface="Microsoft Sans Serif"/>
              </a:rPr>
              <a:t> </a:t>
            </a:r>
            <a:r>
              <a:rPr sz="1800" dirty="0">
                <a:latin typeface="Microsoft Sans Serif"/>
                <a:cs typeface="Microsoft Sans Serif"/>
              </a:rPr>
              <a:t>altas</a:t>
            </a:r>
            <a:r>
              <a:rPr sz="1800" spc="-30"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fundir</a:t>
            </a:r>
            <a:r>
              <a:rPr sz="1800" spc="-20" dirty="0">
                <a:latin typeface="Microsoft Sans Serif"/>
                <a:cs typeface="Microsoft Sans Serif"/>
              </a:rPr>
              <a:t> </a:t>
            </a:r>
            <a:r>
              <a:rPr sz="1800" dirty="0">
                <a:latin typeface="Microsoft Sans Serif"/>
                <a:cs typeface="Microsoft Sans Serif"/>
              </a:rPr>
              <a:t>o</a:t>
            </a:r>
            <a:r>
              <a:rPr sz="1800" spc="-30" dirty="0">
                <a:latin typeface="Microsoft Sans Serif"/>
                <a:cs typeface="Microsoft Sans Serif"/>
              </a:rPr>
              <a:t> </a:t>
            </a:r>
            <a:r>
              <a:rPr sz="1800" dirty="0">
                <a:latin typeface="Microsoft Sans Serif"/>
                <a:cs typeface="Microsoft Sans Serif"/>
              </a:rPr>
              <a:t>vaporizar</a:t>
            </a:r>
            <a:r>
              <a:rPr sz="1800" spc="-15" dirty="0">
                <a:latin typeface="Microsoft Sans Serif"/>
                <a:cs typeface="Microsoft Sans Serif"/>
              </a:rPr>
              <a:t> </a:t>
            </a:r>
            <a:r>
              <a:rPr sz="1800" dirty="0">
                <a:latin typeface="Microsoft Sans Serif"/>
                <a:cs typeface="Microsoft Sans Serif"/>
              </a:rPr>
              <a:t>el</a:t>
            </a:r>
            <a:r>
              <a:rPr sz="1800" spc="-40" dirty="0">
                <a:latin typeface="Microsoft Sans Serif"/>
                <a:cs typeface="Microsoft Sans Serif"/>
              </a:rPr>
              <a:t> </a:t>
            </a:r>
            <a:r>
              <a:rPr sz="1800" dirty="0">
                <a:latin typeface="Microsoft Sans Serif"/>
                <a:cs typeface="Microsoft Sans Serif"/>
              </a:rPr>
              <a:t>metal</a:t>
            </a:r>
            <a:r>
              <a:rPr sz="1800" spc="-20"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región</a:t>
            </a:r>
            <a:r>
              <a:rPr sz="1800" spc="-15" dirty="0">
                <a:latin typeface="Microsoft Sans Serif"/>
                <a:cs typeface="Microsoft Sans Serif"/>
              </a:rPr>
              <a:t> </a:t>
            </a:r>
            <a:r>
              <a:rPr sz="1800" spc="-10" dirty="0">
                <a:latin typeface="Microsoft Sans Serif"/>
                <a:cs typeface="Microsoft Sans Serif"/>
              </a:rPr>
              <a:t>inmediata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descarga. Los</a:t>
            </a:r>
            <a:r>
              <a:rPr sz="1800" spc="10" dirty="0">
                <a:latin typeface="Microsoft Sans Serif"/>
                <a:cs typeface="Microsoft Sans Serif"/>
              </a:rPr>
              <a:t> </a:t>
            </a:r>
            <a:r>
              <a:rPr sz="1800" dirty="0">
                <a:latin typeface="Microsoft Sans Serif"/>
                <a:cs typeface="Microsoft Sans Serif"/>
              </a:rPr>
              <a:t>dos</a:t>
            </a:r>
            <a:r>
              <a:rPr sz="1800" spc="-10" dirty="0">
                <a:latin typeface="Microsoft Sans Serif"/>
                <a:cs typeface="Microsoft Sans Serif"/>
              </a:rPr>
              <a:t> </a:t>
            </a:r>
            <a:r>
              <a:rPr sz="1800" dirty="0">
                <a:latin typeface="Microsoft Sans Serif"/>
                <a:cs typeface="Microsoft Sans Serif"/>
              </a:rPr>
              <a:t>procesos</a:t>
            </a:r>
            <a:r>
              <a:rPr sz="1800" spc="10" dirty="0">
                <a:latin typeface="Microsoft Sans Serif"/>
                <a:cs typeface="Microsoft Sans Serif"/>
              </a:rPr>
              <a:t> </a:t>
            </a:r>
            <a:r>
              <a:rPr sz="1800" dirty="0">
                <a:latin typeface="Microsoft Sans Serif"/>
                <a:cs typeface="Microsoft Sans Serif"/>
              </a:rPr>
              <a:t>principales</a:t>
            </a:r>
            <a:r>
              <a:rPr sz="1800" spc="15" dirty="0">
                <a:latin typeface="Microsoft Sans Serif"/>
                <a:cs typeface="Microsoft Sans Serif"/>
              </a:rPr>
              <a:t> </a:t>
            </a:r>
            <a:r>
              <a:rPr sz="1800" dirty="0">
                <a:latin typeface="Microsoft Sans Serif"/>
                <a:cs typeface="Microsoft Sans Serif"/>
              </a:rPr>
              <a:t>en esta</a:t>
            </a:r>
            <a:r>
              <a:rPr sz="1800" spc="-10" dirty="0">
                <a:latin typeface="Microsoft Sans Serif"/>
                <a:cs typeface="Microsoft Sans Serif"/>
              </a:rPr>
              <a:t> </a:t>
            </a:r>
            <a:r>
              <a:rPr sz="1800" dirty="0">
                <a:latin typeface="Microsoft Sans Serif"/>
                <a:cs typeface="Microsoft Sans Serif"/>
              </a:rPr>
              <a:t>categoría</a:t>
            </a:r>
            <a:r>
              <a:rPr sz="1800" spc="-15" dirty="0">
                <a:latin typeface="Microsoft Sans Serif"/>
                <a:cs typeface="Microsoft Sans Serif"/>
              </a:rPr>
              <a:t> </a:t>
            </a:r>
            <a:r>
              <a:rPr sz="1800" spc="-20" dirty="0">
                <a:latin typeface="Microsoft Sans Serif"/>
                <a:cs typeface="Microsoft Sans Serif"/>
              </a:rPr>
              <a:t>son:</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727200" indent="-342900">
              <a:lnSpc>
                <a:spcPct val="100000"/>
              </a:lnSpc>
              <a:spcBef>
                <a:spcPts val="5"/>
              </a:spcBef>
              <a:buAutoNum type="arabicPeriod"/>
              <a:tabLst>
                <a:tab pos="1727200" algn="l"/>
              </a:tabLst>
            </a:pP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maquinado</a:t>
            </a:r>
            <a:r>
              <a:rPr sz="1800" spc="10" dirty="0">
                <a:latin typeface="Microsoft Sans Serif"/>
                <a:cs typeface="Microsoft Sans Serif"/>
              </a:rPr>
              <a:t> </a:t>
            </a:r>
            <a:r>
              <a:rPr sz="1800" dirty="0">
                <a:latin typeface="Microsoft Sans Serif"/>
                <a:cs typeface="Microsoft Sans Serif"/>
              </a:rPr>
              <a:t>por</a:t>
            </a:r>
            <a:r>
              <a:rPr sz="1800" spc="-20" dirty="0">
                <a:latin typeface="Microsoft Sans Serif"/>
                <a:cs typeface="Microsoft Sans Serif"/>
              </a:rPr>
              <a:t> </a:t>
            </a:r>
            <a:r>
              <a:rPr sz="1800" dirty="0">
                <a:latin typeface="Microsoft Sans Serif"/>
                <a:cs typeface="Microsoft Sans Serif"/>
              </a:rPr>
              <a:t>descarga</a:t>
            </a:r>
            <a:r>
              <a:rPr sz="1800" spc="-5" dirty="0">
                <a:latin typeface="Microsoft Sans Serif"/>
                <a:cs typeface="Microsoft Sans Serif"/>
              </a:rPr>
              <a:t> </a:t>
            </a:r>
            <a:r>
              <a:rPr sz="1800" spc="-10" dirty="0">
                <a:latin typeface="Microsoft Sans Serif"/>
                <a:cs typeface="Microsoft Sans Serif"/>
              </a:rPr>
              <a:t>eléctrica.</a:t>
            </a:r>
            <a:endParaRPr sz="1800">
              <a:latin typeface="Microsoft Sans Serif"/>
              <a:cs typeface="Microsoft Sans Serif"/>
            </a:endParaRPr>
          </a:p>
          <a:p>
            <a:pPr marL="1727200" indent="-342900">
              <a:lnSpc>
                <a:spcPct val="100000"/>
              </a:lnSpc>
              <a:buAutoNum type="arabicPeriod"/>
              <a:tabLst>
                <a:tab pos="1727200" algn="l"/>
              </a:tabLst>
            </a:pP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por</a:t>
            </a:r>
            <a:r>
              <a:rPr sz="1800" spc="-35" dirty="0">
                <a:latin typeface="Microsoft Sans Serif"/>
                <a:cs typeface="Microsoft Sans Serif"/>
              </a:rPr>
              <a:t> </a:t>
            </a:r>
            <a:r>
              <a:rPr sz="1800" dirty="0">
                <a:latin typeface="Microsoft Sans Serif"/>
                <a:cs typeface="Microsoft Sans Serif"/>
              </a:rPr>
              <a:t>descarga</a:t>
            </a:r>
            <a:r>
              <a:rPr sz="1800" spc="-25" dirty="0">
                <a:latin typeface="Microsoft Sans Serif"/>
                <a:cs typeface="Microsoft Sans Serif"/>
              </a:rPr>
              <a:t> </a:t>
            </a:r>
            <a:r>
              <a:rPr sz="1800" dirty="0">
                <a:latin typeface="Microsoft Sans Serif"/>
                <a:cs typeface="Microsoft Sans Serif"/>
              </a:rPr>
              <a:t>eléctrica</a:t>
            </a:r>
            <a:r>
              <a:rPr sz="1800" spc="-3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spc="-10" dirty="0">
                <a:latin typeface="Microsoft Sans Serif"/>
                <a:cs typeface="Microsoft Sans Serif"/>
              </a:rPr>
              <a:t>alambre.</a:t>
            </a:r>
            <a:endParaRPr sz="1800">
              <a:latin typeface="Microsoft Sans Serif"/>
              <a:cs typeface="Microsoft Sans Serif"/>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16470" y="421963"/>
            <a:ext cx="4906269" cy="6385295"/>
          </a:xfrm>
          <a:prstGeom prst="rect">
            <a:avLst/>
          </a:prstGeom>
        </p:spPr>
      </p:pic>
      <p:sp>
        <p:nvSpPr>
          <p:cNvPr id="3" name="object 3"/>
          <p:cNvSpPr txBox="1"/>
          <p:nvPr/>
        </p:nvSpPr>
        <p:spPr>
          <a:xfrm>
            <a:off x="78739" y="26923"/>
            <a:ext cx="8481695" cy="6595745"/>
          </a:xfrm>
          <a:prstGeom prst="rect">
            <a:avLst/>
          </a:prstGeom>
        </p:spPr>
        <p:txBody>
          <a:bodyPr vert="horz" wrap="square" lIns="0" tIns="12700" rIns="0" bIns="0" rtlCol="0">
            <a:spAutoFit/>
          </a:bodyPr>
          <a:lstStyle/>
          <a:p>
            <a:pPr marL="12700">
              <a:lnSpc>
                <a:spcPct val="100000"/>
              </a:lnSpc>
              <a:spcBef>
                <a:spcPts val="100"/>
              </a:spcBef>
            </a:pPr>
            <a:r>
              <a:rPr sz="1600" dirty="0">
                <a:latin typeface="Microsoft Sans Serif"/>
                <a:cs typeface="Microsoft Sans Serif"/>
              </a:rPr>
              <a:t>MAQUINADO</a:t>
            </a:r>
            <a:r>
              <a:rPr sz="1600" spc="5" dirty="0">
                <a:latin typeface="Microsoft Sans Serif"/>
                <a:cs typeface="Microsoft Sans Serif"/>
              </a:rPr>
              <a:t> </a:t>
            </a:r>
            <a:r>
              <a:rPr sz="1600" dirty="0">
                <a:latin typeface="Microsoft Sans Serif"/>
                <a:cs typeface="Microsoft Sans Serif"/>
              </a:rPr>
              <a:t>POR</a:t>
            </a:r>
            <a:r>
              <a:rPr sz="1600" spc="-5" dirty="0">
                <a:latin typeface="Microsoft Sans Serif"/>
                <a:cs typeface="Microsoft Sans Serif"/>
              </a:rPr>
              <a:t> </a:t>
            </a:r>
            <a:r>
              <a:rPr sz="1600" dirty="0">
                <a:latin typeface="Microsoft Sans Serif"/>
                <a:cs typeface="Microsoft Sans Serif"/>
              </a:rPr>
              <a:t>DESCARGA</a:t>
            </a:r>
            <a:r>
              <a:rPr sz="1600" spc="-100" dirty="0">
                <a:latin typeface="Microsoft Sans Serif"/>
                <a:cs typeface="Microsoft Sans Serif"/>
              </a:rPr>
              <a:t> </a:t>
            </a:r>
            <a:r>
              <a:rPr sz="1600" dirty="0">
                <a:latin typeface="Microsoft Sans Serif"/>
                <a:cs typeface="Microsoft Sans Serif"/>
              </a:rPr>
              <a:t>ELÉCTRICA</a:t>
            </a:r>
            <a:r>
              <a:rPr sz="1600" spc="-90" dirty="0">
                <a:latin typeface="Microsoft Sans Serif"/>
                <a:cs typeface="Microsoft Sans Serif"/>
              </a:rPr>
              <a:t> </a:t>
            </a:r>
            <a:r>
              <a:rPr sz="1800" b="1" dirty="0">
                <a:latin typeface="Arial"/>
                <a:cs typeface="Arial"/>
              </a:rPr>
              <a:t>(ELECTROEROSIÓN</a:t>
            </a:r>
            <a:r>
              <a:rPr sz="1800" b="1" spc="-40" dirty="0">
                <a:latin typeface="Arial"/>
                <a:cs typeface="Arial"/>
              </a:rPr>
              <a:t> </a:t>
            </a:r>
            <a:r>
              <a:rPr sz="1800" b="1" spc="-10" dirty="0">
                <a:latin typeface="Arial"/>
                <a:cs typeface="Arial"/>
              </a:rPr>
              <a:t>CONVENCIONAL):</a:t>
            </a:r>
            <a:endParaRPr sz="1800">
              <a:latin typeface="Arial"/>
              <a:cs typeface="Arial"/>
            </a:endParaRPr>
          </a:p>
          <a:p>
            <a:pPr>
              <a:lnSpc>
                <a:spcPct val="100000"/>
              </a:lnSpc>
              <a:spcBef>
                <a:spcPts val="200"/>
              </a:spcBef>
            </a:pPr>
            <a:endParaRPr sz="1600">
              <a:latin typeface="Arial"/>
              <a:cs typeface="Arial"/>
            </a:endParaRPr>
          </a:p>
          <a:p>
            <a:pPr marL="23495" marR="4869180">
              <a:lnSpc>
                <a:spcPct val="100000"/>
              </a:lnSpc>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maquinado por</a:t>
            </a:r>
            <a:r>
              <a:rPr sz="1800" spc="-5" dirty="0">
                <a:latin typeface="Microsoft Sans Serif"/>
                <a:cs typeface="Microsoft Sans Serif"/>
              </a:rPr>
              <a:t> </a:t>
            </a:r>
            <a:r>
              <a:rPr sz="1800" spc="-10" dirty="0">
                <a:latin typeface="Microsoft Sans Serif"/>
                <a:cs typeface="Microsoft Sans Serif"/>
              </a:rPr>
              <a:t>descarga </a:t>
            </a:r>
            <a:r>
              <a:rPr sz="1800" dirty="0">
                <a:latin typeface="Microsoft Sans Serif"/>
                <a:cs typeface="Microsoft Sans Serif"/>
              </a:rPr>
              <a:t>eléctrica</a:t>
            </a:r>
            <a:r>
              <a:rPr sz="1800" spc="-25"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inglés</a:t>
            </a:r>
            <a:r>
              <a:rPr sz="1800" spc="-5" dirty="0">
                <a:latin typeface="Microsoft Sans Serif"/>
                <a:cs typeface="Microsoft Sans Serif"/>
              </a:rPr>
              <a:t> </a:t>
            </a:r>
            <a:r>
              <a:rPr sz="1800" dirty="0">
                <a:latin typeface="Microsoft Sans Serif"/>
                <a:cs typeface="Microsoft Sans Serif"/>
              </a:rPr>
              <a:t>EDM)</a:t>
            </a:r>
            <a:r>
              <a:rPr sz="1800" spc="-25" dirty="0">
                <a:latin typeface="Microsoft Sans Serif"/>
                <a:cs typeface="Microsoft Sans Serif"/>
              </a:rPr>
              <a:t> </a:t>
            </a:r>
            <a:r>
              <a:rPr sz="1800" dirty="0">
                <a:latin typeface="Microsoft Sans Serif"/>
                <a:cs typeface="Microsoft Sans Serif"/>
              </a:rPr>
              <a:t>es</a:t>
            </a:r>
            <a:r>
              <a:rPr sz="1800" spc="-30" dirty="0">
                <a:latin typeface="Microsoft Sans Serif"/>
                <a:cs typeface="Microsoft Sans Serif"/>
              </a:rPr>
              <a:t> </a:t>
            </a:r>
            <a:r>
              <a:rPr sz="1800" spc="-25" dirty="0">
                <a:latin typeface="Microsoft Sans Serif"/>
                <a:cs typeface="Microsoft Sans Serif"/>
              </a:rPr>
              <a:t>uno</a:t>
            </a:r>
            <a:r>
              <a:rPr sz="1800" spc="50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procesos</a:t>
            </a:r>
            <a:r>
              <a:rPr sz="1800" spc="-5" dirty="0">
                <a:latin typeface="Microsoft Sans Serif"/>
                <a:cs typeface="Microsoft Sans Serif"/>
              </a:rPr>
              <a:t> </a:t>
            </a:r>
            <a:r>
              <a:rPr sz="1800" dirty="0">
                <a:latin typeface="Microsoft Sans Serif"/>
                <a:cs typeface="Microsoft Sans Serif"/>
              </a:rPr>
              <a:t>no</a:t>
            </a:r>
            <a:r>
              <a:rPr sz="1800" spc="-25" dirty="0">
                <a:latin typeface="Microsoft Sans Serif"/>
                <a:cs typeface="Microsoft Sans Serif"/>
              </a:rPr>
              <a:t> </a:t>
            </a:r>
            <a:r>
              <a:rPr sz="1800" dirty="0">
                <a:latin typeface="Microsoft Sans Serif"/>
                <a:cs typeface="Microsoft Sans Serif"/>
              </a:rPr>
              <a:t>tradicionales </a:t>
            </a:r>
            <a:r>
              <a:rPr sz="1800" spc="-25" dirty="0">
                <a:latin typeface="Microsoft Sans Serif"/>
                <a:cs typeface="Microsoft Sans Serif"/>
              </a:rPr>
              <a:t>de </a:t>
            </a:r>
            <a:r>
              <a:rPr sz="1800" dirty="0">
                <a:latin typeface="Microsoft Sans Serif"/>
                <a:cs typeface="Microsoft Sans Serif"/>
              </a:rPr>
              <a:t>uso</a:t>
            </a:r>
            <a:r>
              <a:rPr sz="1800" spc="5" dirty="0">
                <a:latin typeface="Microsoft Sans Serif"/>
                <a:cs typeface="Microsoft Sans Serif"/>
              </a:rPr>
              <a:t> </a:t>
            </a:r>
            <a:r>
              <a:rPr sz="1800" dirty="0">
                <a:latin typeface="Microsoft Sans Serif"/>
                <a:cs typeface="Microsoft Sans Serif"/>
              </a:rPr>
              <a:t>más</a:t>
            </a:r>
            <a:r>
              <a:rPr sz="1800" spc="15" dirty="0">
                <a:latin typeface="Microsoft Sans Serif"/>
                <a:cs typeface="Microsoft Sans Serif"/>
              </a:rPr>
              <a:t> </a:t>
            </a:r>
            <a:r>
              <a:rPr sz="1800" spc="-10" dirty="0">
                <a:latin typeface="Microsoft Sans Serif"/>
                <a:cs typeface="Microsoft Sans Serif"/>
              </a:rPr>
              <a:t>amplio.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23495" marR="4881245">
              <a:lnSpc>
                <a:spcPct val="100000"/>
              </a:lnSpc>
              <a:tabLst>
                <a:tab pos="1039494" algn="l"/>
              </a:tabLst>
            </a:pP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figura</a:t>
            </a:r>
            <a:r>
              <a:rPr sz="1800" spc="5" dirty="0">
                <a:latin typeface="Microsoft Sans Serif"/>
                <a:cs typeface="Microsoft Sans Serif"/>
              </a:rPr>
              <a:t> </a:t>
            </a:r>
            <a:r>
              <a:rPr sz="1800" dirty="0">
                <a:latin typeface="Microsoft Sans Serif"/>
                <a:cs typeface="Microsoft Sans Serif"/>
              </a:rPr>
              <a:t>muestra</a:t>
            </a:r>
            <a:r>
              <a:rPr sz="1800" spc="-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spc="-10" dirty="0">
                <a:latin typeface="Microsoft Sans Serif"/>
                <a:cs typeface="Microsoft Sans Serif"/>
              </a:rPr>
              <a:t>disposición </a:t>
            </a:r>
            <a:r>
              <a:rPr sz="1800" dirty="0">
                <a:latin typeface="Microsoft Sans Serif"/>
                <a:cs typeface="Microsoft Sans Serif"/>
              </a:rPr>
              <a:t>de</a:t>
            </a:r>
            <a:r>
              <a:rPr sz="1800" spc="5" dirty="0">
                <a:latin typeface="Microsoft Sans Serif"/>
                <a:cs typeface="Microsoft Sans Serif"/>
              </a:rPr>
              <a:t> </a:t>
            </a:r>
            <a:r>
              <a:rPr sz="1800" spc="-20" dirty="0">
                <a:latin typeface="Microsoft Sans Serif"/>
                <a:cs typeface="Microsoft Sans Serif"/>
              </a:rPr>
              <a:t>EDM.</a:t>
            </a:r>
            <a:r>
              <a:rPr sz="1800" dirty="0">
                <a:latin typeface="Microsoft Sans Serif"/>
                <a:cs typeface="Microsoft Sans Serif"/>
              </a:rPr>
              <a:t>	La</a:t>
            </a:r>
            <a:r>
              <a:rPr sz="1800" spc="5" dirty="0">
                <a:latin typeface="Microsoft Sans Serif"/>
                <a:cs typeface="Microsoft Sans Serif"/>
              </a:rPr>
              <a:t> </a:t>
            </a:r>
            <a:r>
              <a:rPr sz="1800" dirty="0">
                <a:latin typeface="Microsoft Sans Serif"/>
                <a:cs typeface="Microsoft Sans Serif"/>
              </a:rPr>
              <a:t>forma de</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spc="-10" dirty="0">
                <a:latin typeface="Microsoft Sans Serif"/>
                <a:cs typeface="Microsoft Sans Serif"/>
              </a:rPr>
              <a:t>superficie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acabada</a:t>
            </a:r>
            <a:r>
              <a:rPr sz="1800" spc="10" dirty="0">
                <a:latin typeface="Microsoft Sans Serif"/>
                <a:cs typeface="Microsoft Sans Serif"/>
              </a:rPr>
              <a:t> </a:t>
            </a:r>
            <a:r>
              <a:rPr sz="1800" dirty="0">
                <a:latin typeface="Microsoft Sans Serif"/>
                <a:cs typeface="Microsoft Sans Serif"/>
              </a:rPr>
              <a:t>se </a:t>
            </a:r>
            <a:r>
              <a:rPr sz="1800" spc="-10" dirty="0">
                <a:latin typeface="Microsoft Sans Serif"/>
                <a:cs typeface="Microsoft Sans Serif"/>
              </a:rPr>
              <a:t>produce </a:t>
            </a:r>
            <a:r>
              <a:rPr sz="1800" dirty="0">
                <a:latin typeface="Microsoft Sans Serif"/>
                <a:cs typeface="Microsoft Sans Serif"/>
              </a:rPr>
              <a:t>mediante</a:t>
            </a:r>
            <a:r>
              <a:rPr sz="1800" spc="-35" dirty="0">
                <a:latin typeface="Microsoft Sans Serif"/>
                <a:cs typeface="Microsoft Sans Serif"/>
              </a:rPr>
              <a:t> </a:t>
            </a:r>
            <a:r>
              <a:rPr sz="1800" dirty="0">
                <a:latin typeface="Microsoft Sans Serif"/>
                <a:cs typeface="Microsoft Sans Serif"/>
              </a:rPr>
              <a:t>una</a:t>
            </a:r>
            <a:r>
              <a:rPr sz="1800" spc="-40" dirty="0">
                <a:latin typeface="Microsoft Sans Serif"/>
                <a:cs typeface="Microsoft Sans Serif"/>
              </a:rPr>
              <a:t> </a:t>
            </a:r>
            <a:r>
              <a:rPr sz="1800" dirty="0">
                <a:latin typeface="Microsoft Sans Serif"/>
                <a:cs typeface="Microsoft Sans Serif"/>
              </a:rPr>
              <a:t>herramienta</a:t>
            </a:r>
            <a:r>
              <a:rPr sz="1800" spc="-25" dirty="0">
                <a:latin typeface="Microsoft Sans Serif"/>
                <a:cs typeface="Microsoft Sans Serif"/>
              </a:rPr>
              <a:t> </a:t>
            </a:r>
            <a:r>
              <a:rPr sz="1800" spc="-10" dirty="0">
                <a:latin typeface="Microsoft Sans Serif"/>
                <a:cs typeface="Microsoft Sans Serif"/>
              </a:rPr>
              <a:t>formada </a:t>
            </a:r>
            <a:r>
              <a:rPr sz="1800" dirty="0">
                <a:latin typeface="Microsoft Sans Serif"/>
                <a:cs typeface="Microsoft Sans Serif"/>
              </a:rPr>
              <a:t>por</a:t>
            </a:r>
            <a:r>
              <a:rPr sz="1800" spc="-5" dirty="0">
                <a:latin typeface="Microsoft Sans Serif"/>
                <a:cs typeface="Microsoft Sans Serif"/>
              </a:rPr>
              <a:t> </a:t>
            </a:r>
            <a:r>
              <a:rPr sz="1800" spc="-10" dirty="0">
                <a:latin typeface="Microsoft Sans Serif"/>
                <a:cs typeface="Microsoft Sans Serif"/>
              </a:rPr>
              <a:t>electrodos.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23495" marR="5148580">
              <a:lnSpc>
                <a:spcPct val="100000"/>
              </a:lnSpc>
            </a:pPr>
            <a:r>
              <a:rPr sz="1800" dirty="0">
                <a:latin typeface="Microsoft Sans Serif"/>
                <a:cs typeface="Microsoft Sans Serif"/>
              </a:rPr>
              <a:t>Ocurren</a:t>
            </a:r>
            <a:r>
              <a:rPr sz="1800" spc="-20" dirty="0">
                <a:latin typeface="Microsoft Sans Serif"/>
                <a:cs typeface="Microsoft Sans Serif"/>
              </a:rPr>
              <a:t> </a:t>
            </a:r>
            <a:r>
              <a:rPr sz="1800" dirty="0">
                <a:latin typeface="Microsoft Sans Serif"/>
                <a:cs typeface="Microsoft Sans Serif"/>
              </a:rPr>
              <a:t>chispas</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través</a:t>
            </a:r>
            <a:r>
              <a:rPr sz="1800" spc="-5" dirty="0">
                <a:latin typeface="Microsoft Sans Serif"/>
                <a:cs typeface="Microsoft Sans Serif"/>
              </a:rPr>
              <a:t> </a:t>
            </a:r>
            <a:r>
              <a:rPr sz="1800" dirty="0">
                <a:latin typeface="Microsoft Sans Serif"/>
                <a:cs typeface="Microsoft Sans Serif"/>
              </a:rPr>
              <a:t>de </a:t>
            </a:r>
            <a:r>
              <a:rPr sz="1800" spc="-25" dirty="0">
                <a:latin typeface="Microsoft Sans Serif"/>
                <a:cs typeface="Microsoft Sans Serif"/>
              </a:rPr>
              <a:t>una </a:t>
            </a:r>
            <a:r>
              <a:rPr sz="1800" dirty="0">
                <a:latin typeface="Microsoft Sans Serif"/>
                <a:cs typeface="Microsoft Sans Serif"/>
              </a:rPr>
              <a:t>pequeña</a:t>
            </a:r>
            <a:r>
              <a:rPr sz="1800" spc="-15" dirty="0">
                <a:latin typeface="Microsoft Sans Serif"/>
                <a:cs typeface="Microsoft Sans Serif"/>
              </a:rPr>
              <a:t> </a:t>
            </a:r>
            <a:r>
              <a:rPr sz="1800" dirty="0">
                <a:latin typeface="Microsoft Sans Serif"/>
                <a:cs typeface="Microsoft Sans Serif"/>
              </a:rPr>
              <a:t>separación</a:t>
            </a:r>
            <a:r>
              <a:rPr sz="1800" spc="-15" dirty="0">
                <a:latin typeface="Microsoft Sans Serif"/>
                <a:cs typeface="Microsoft Sans Serif"/>
              </a:rPr>
              <a:t> </a:t>
            </a:r>
            <a:r>
              <a:rPr sz="1800" dirty="0">
                <a:latin typeface="Microsoft Sans Serif"/>
                <a:cs typeface="Microsoft Sans Serif"/>
              </a:rPr>
              <a:t>entre</a:t>
            </a:r>
            <a:r>
              <a:rPr sz="1800" spc="-3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herramienta</a:t>
            </a:r>
            <a:r>
              <a:rPr sz="1800" spc="-15" dirty="0">
                <a:latin typeface="Microsoft Sans Serif"/>
                <a:cs typeface="Microsoft Sans Serif"/>
              </a:rPr>
              <a:t> </a:t>
            </a:r>
            <a:r>
              <a:rPr sz="1800" dirty="0">
                <a:latin typeface="Microsoft Sans Serif"/>
                <a:cs typeface="Microsoft Sans Serif"/>
              </a:rPr>
              <a:t>y</a:t>
            </a:r>
            <a:r>
              <a:rPr sz="1800" spc="-4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superficie</a:t>
            </a:r>
            <a:r>
              <a:rPr sz="1800" spc="-30" dirty="0">
                <a:latin typeface="Microsoft Sans Serif"/>
                <a:cs typeface="Microsoft Sans Serif"/>
              </a:rPr>
              <a:t> </a:t>
            </a:r>
            <a:r>
              <a:rPr sz="1800" spc="-25" dirty="0">
                <a:latin typeface="Microsoft Sans Serif"/>
                <a:cs typeface="Microsoft Sans Serif"/>
              </a:rPr>
              <a:t>de </a:t>
            </a:r>
            <a:r>
              <a:rPr sz="1800" spc="-10" dirty="0">
                <a:latin typeface="Microsoft Sans Serif"/>
                <a:cs typeface="Microsoft Sans Serif"/>
              </a:rPr>
              <a:t>trabajo.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23495" marR="4858385">
              <a:lnSpc>
                <a:spcPct val="100000"/>
              </a:lnSpc>
            </a:pPr>
            <a:r>
              <a:rPr sz="1800" dirty="0">
                <a:latin typeface="Microsoft Sans Serif"/>
                <a:cs typeface="Microsoft Sans Serif"/>
              </a:rPr>
              <a:t>El proceso</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EDM</a:t>
            </a:r>
            <a:r>
              <a:rPr sz="1800" spc="5" dirty="0">
                <a:latin typeface="Microsoft Sans Serif"/>
                <a:cs typeface="Microsoft Sans Serif"/>
              </a:rPr>
              <a:t> </a:t>
            </a:r>
            <a:r>
              <a:rPr sz="1800" dirty="0">
                <a:latin typeface="Microsoft Sans Serif"/>
                <a:cs typeface="Microsoft Sans Serif"/>
              </a:rPr>
              <a:t>debe</a:t>
            </a:r>
            <a:r>
              <a:rPr sz="1800" spc="5" dirty="0">
                <a:latin typeface="Microsoft Sans Serif"/>
                <a:cs typeface="Microsoft Sans Serif"/>
              </a:rPr>
              <a:t> </a:t>
            </a:r>
            <a:r>
              <a:rPr sz="1800" spc="-10" dirty="0">
                <a:latin typeface="Microsoft Sans Serif"/>
                <a:cs typeface="Microsoft Sans Serif"/>
              </a:rPr>
              <a:t>realizarse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presencia</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spc="-10" dirty="0">
                <a:latin typeface="Microsoft Sans Serif"/>
                <a:cs typeface="Microsoft Sans Serif"/>
              </a:rPr>
              <a:t>fluido dieléctrico,</a:t>
            </a:r>
            <a:r>
              <a:rPr sz="1800" dirty="0">
                <a:latin typeface="Microsoft Sans Serif"/>
                <a:cs typeface="Microsoft Sans Serif"/>
              </a:rPr>
              <a:t> el cual</a:t>
            </a:r>
            <a:r>
              <a:rPr sz="1800" spc="-10" dirty="0">
                <a:latin typeface="Microsoft Sans Serif"/>
                <a:cs typeface="Microsoft Sans Serif"/>
              </a:rPr>
              <a:t> </a:t>
            </a:r>
            <a:r>
              <a:rPr sz="1800" dirty="0">
                <a:latin typeface="Microsoft Sans Serif"/>
                <a:cs typeface="Microsoft Sans Serif"/>
              </a:rPr>
              <a:t>crea</a:t>
            </a:r>
            <a:r>
              <a:rPr sz="1800" spc="-5"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trayectoria</a:t>
            </a:r>
            <a:r>
              <a:rPr sz="1800" spc="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cada</a:t>
            </a:r>
            <a:r>
              <a:rPr sz="1800" spc="-20" dirty="0">
                <a:latin typeface="Microsoft Sans Serif"/>
                <a:cs typeface="Microsoft Sans Serif"/>
              </a:rPr>
              <a:t> </a:t>
            </a:r>
            <a:r>
              <a:rPr sz="1800" spc="-10" dirty="0">
                <a:latin typeface="Microsoft Sans Serif"/>
                <a:cs typeface="Microsoft Sans Serif"/>
              </a:rPr>
              <a:t>descarga </a:t>
            </a:r>
            <a:r>
              <a:rPr sz="1800" dirty="0">
                <a:latin typeface="Microsoft Sans Serif"/>
                <a:cs typeface="Microsoft Sans Serif"/>
              </a:rPr>
              <a:t>conforme</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ioniza el</a:t>
            </a:r>
            <a:r>
              <a:rPr sz="1800" spc="-20" dirty="0">
                <a:latin typeface="Microsoft Sans Serif"/>
                <a:cs typeface="Microsoft Sans Serif"/>
              </a:rPr>
              <a:t> </a:t>
            </a:r>
            <a:r>
              <a:rPr sz="1800" dirty="0">
                <a:latin typeface="Microsoft Sans Serif"/>
                <a:cs typeface="Microsoft Sans Serif"/>
              </a:rPr>
              <a:t>fluido en</a:t>
            </a:r>
            <a:r>
              <a:rPr sz="1800" spc="-10" dirty="0">
                <a:latin typeface="Microsoft Sans Serif"/>
                <a:cs typeface="Microsoft Sans Serif"/>
              </a:rPr>
              <a:t> </a:t>
            </a:r>
            <a:r>
              <a:rPr sz="1800" spc="-25" dirty="0">
                <a:latin typeface="Microsoft Sans Serif"/>
                <a:cs typeface="Microsoft Sans Serif"/>
              </a:rPr>
              <a:t>la </a:t>
            </a:r>
            <a:r>
              <a:rPr sz="1800" spc="-10" dirty="0">
                <a:latin typeface="Microsoft Sans Serif"/>
                <a:cs typeface="Microsoft Sans Serif"/>
              </a:rPr>
              <a:t>separación.</a:t>
            </a:r>
            <a:endParaRPr sz="1800">
              <a:latin typeface="Microsoft Sans Serif"/>
              <a:cs typeface="Microsoft Sans Serif"/>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6501" y="1556907"/>
            <a:ext cx="8945092" cy="4356632"/>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0086" y="-2336"/>
            <a:ext cx="5960110" cy="514350"/>
          </a:xfrm>
          <a:prstGeom prst="rect">
            <a:avLst/>
          </a:prstGeom>
        </p:spPr>
        <p:txBody>
          <a:bodyPr vert="horz" wrap="square" lIns="0" tIns="13335" rIns="0" bIns="0" rtlCol="0">
            <a:spAutoFit/>
          </a:bodyPr>
          <a:lstStyle/>
          <a:p>
            <a:pPr marL="12700">
              <a:lnSpc>
                <a:spcPct val="100000"/>
              </a:lnSpc>
              <a:spcBef>
                <a:spcPts val="105"/>
              </a:spcBef>
            </a:pPr>
            <a:r>
              <a:rPr dirty="0"/>
              <a:t>Proceso</a:t>
            </a:r>
            <a:r>
              <a:rPr spc="-40" dirty="0"/>
              <a:t> </a:t>
            </a:r>
            <a:r>
              <a:rPr dirty="0"/>
              <a:t>Especial</a:t>
            </a:r>
            <a:r>
              <a:rPr spc="-35" dirty="0"/>
              <a:t> </a:t>
            </a:r>
            <a:r>
              <a:rPr dirty="0"/>
              <a:t>de</a:t>
            </a:r>
            <a:r>
              <a:rPr spc="-25" dirty="0"/>
              <a:t> </a:t>
            </a:r>
            <a:r>
              <a:rPr spc="-10" dirty="0"/>
              <a:t>Maquinado</a:t>
            </a:r>
            <a:r>
              <a:rPr u="none" spc="-10" dirty="0"/>
              <a:t>:</a:t>
            </a:r>
          </a:p>
        </p:txBody>
      </p:sp>
      <p:sp>
        <p:nvSpPr>
          <p:cNvPr id="3" name="object 3"/>
          <p:cNvSpPr txBox="1"/>
          <p:nvPr/>
        </p:nvSpPr>
        <p:spPr>
          <a:xfrm>
            <a:off x="78739" y="578866"/>
            <a:ext cx="8700770" cy="6167755"/>
          </a:xfrm>
          <a:prstGeom prst="rect">
            <a:avLst/>
          </a:prstGeom>
        </p:spPr>
        <p:txBody>
          <a:bodyPr vert="horz" wrap="square" lIns="0" tIns="12065" rIns="0" bIns="0" rtlCol="0">
            <a:spAutoFit/>
          </a:bodyPr>
          <a:lstStyle/>
          <a:p>
            <a:pPr marL="12700">
              <a:lnSpc>
                <a:spcPts val="2280"/>
              </a:lnSpc>
              <a:spcBef>
                <a:spcPts val="95"/>
              </a:spcBef>
            </a:pPr>
            <a:r>
              <a:rPr sz="1900" b="1" dirty="0">
                <a:latin typeface="Arial"/>
                <a:cs typeface="Arial"/>
              </a:rPr>
              <a:t>Descarga</a:t>
            </a:r>
            <a:r>
              <a:rPr sz="1900" b="1" spc="-55" dirty="0">
                <a:latin typeface="Arial"/>
                <a:cs typeface="Arial"/>
              </a:rPr>
              <a:t> </a:t>
            </a:r>
            <a:r>
              <a:rPr sz="1900" b="1" spc="-10" dirty="0">
                <a:latin typeface="Arial"/>
                <a:cs typeface="Arial"/>
              </a:rPr>
              <a:t>Eléctrica:</a:t>
            </a:r>
            <a:endParaRPr sz="1900">
              <a:latin typeface="Arial"/>
              <a:cs typeface="Arial"/>
            </a:endParaRPr>
          </a:p>
          <a:p>
            <a:pPr marL="12700" marR="5080">
              <a:lnSpc>
                <a:spcPts val="1920"/>
              </a:lnSpc>
              <a:spcBef>
                <a:spcPts val="459"/>
              </a:spcBef>
            </a:pP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utiliza</a:t>
            </a:r>
            <a:r>
              <a:rPr sz="2000" spc="5" dirty="0">
                <a:latin typeface="Microsoft Sans Serif"/>
                <a:cs typeface="Microsoft Sans Serif"/>
              </a:rPr>
              <a:t> </a:t>
            </a:r>
            <a:r>
              <a:rPr sz="2000" dirty="0">
                <a:latin typeface="Microsoft Sans Serif"/>
                <a:cs typeface="Microsoft Sans Serif"/>
              </a:rPr>
              <a:t>tanto</a:t>
            </a:r>
            <a:r>
              <a:rPr sz="2000" spc="-10" dirty="0">
                <a:latin typeface="Microsoft Sans Serif"/>
                <a:cs typeface="Microsoft Sans Serif"/>
              </a:rPr>
              <a:t> </a:t>
            </a:r>
            <a:r>
              <a:rPr sz="2000" dirty="0">
                <a:latin typeface="Microsoft Sans Serif"/>
                <a:cs typeface="Microsoft Sans Serif"/>
              </a:rPr>
              <a:t>para</a:t>
            </a:r>
            <a:r>
              <a:rPr sz="2000" spc="-25" dirty="0">
                <a:latin typeface="Microsoft Sans Serif"/>
                <a:cs typeface="Microsoft Sans Serif"/>
              </a:rPr>
              <a:t> </a:t>
            </a:r>
            <a:r>
              <a:rPr sz="2000" dirty="0">
                <a:latin typeface="Microsoft Sans Serif"/>
                <a:cs typeface="Microsoft Sans Serif"/>
              </a:rPr>
              <a:t>materiales</a:t>
            </a:r>
            <a:r>
              <a:rPr sz="2000" spc="-25" dirty="0">
                <a:latin typeface="Microsoft Sans Serif"/>
                <a:cs typeface="Microsoft Sans Serif"/>
              </a:rPr>
              <a:t> </a:t>
            </a:r>
            <a:r>
              <a:rPr sz="2000" dirty="0">
                <a:latin typeface="Microsoft Sans Serif"/>
                <a:cs typeface="Microsoft Sans Serif"/>
              </a:rPr>
              <a:t>Duros</a:t>
            </a:r>
            <a:r>
              <a:rPr sz="2000" spc="-20" dirty="0">
                <a:latin typeface="Microsoft Sans Serif"/>
                <a:cs typeface="Microsoft Sans Serif"/>
              </a:rPr>
              <a:t> </a:t>
            </a:r>
            <a:r>
              <a:rPr sz="2000" dirty="0">
                <a:latin typeface="Microsoft Sans Serif"/>
                <a:cs typeface="Microsoft Sans Serif"/>
              </a:rPr>
              <a:t>como</a:t>
            </a:r>
            <a:r>
              <a:rPr sz="2000" spc="-20" dirty="0">
                <a:latin typeface="Microsoft Sans Serif"/>
                <a:cs typeface="Microsoft Sans Serif"/>
              </a:rPr>
              <a:t> </a:t>
            </a:r>
            <a:r>
              <a:rPr sz="2000" dirty="0">
                <a:latin typeface="Microsoft Sans Serif"/>
                <a:cs typeface="Microsoft Sans Serif"/>
              </a:rPr>
              <a:t>para</a:t>
            </a:r>
            <a:r>
              <a:rPr sz="2000" spc="-25" dirty="0">
                <a:latin typeface="Microsoft Sans Serif"/>
                <a:cs typeface="Microsoft Sans Serif"/>
              </a:rPr>
              <a:t> </a:t>
            </a:r>
            <a:r>
              <a:rPr sz="2000" dirty="0">
                <a:latin typeface="Microsoft Sans Serif"/>
                <a:cs typeface="Microsoft Sans Serif"/>
              </a:rPr>
              <a:t>Blandos.</a:t>
            </a:r>
            <a:r>
              <a:rPr sz="2000" spc="-15" dirty="0">
                <a:latin typeface="Microsoft Sans Serif"/>
                <a:cs typeface="Microsoft Sans Serif"/>
              </a:rPr>
              <a:t> </a:t>
            </a:r>
            <a:r>
              <a:rPr sz="2000" dirty="0">
                <a:latin typeface="Microsoft Sans Serif"/>
                <a:cs typeface="Microsoft Sans Serif"/>
              </a:rPr>
              <a:t>Remueve</a:t>
            </a:r>
            <a:r>
              <a:rPr sz="2000" spc="-30" dirty="0">
                <a:latin typeface="Microsoft Sans Serif"/>
                <a:cs typeface="Microsoft Sans Serif"/>
              </a:rPr>
              <a:t> </a:t>
            </a:r>
            <a:r>
              <a:rPr sz="2000" spc="-10" dirty="0">
                <a:latin typeface="Microsoft Sans Serif"/>
                <a:cs typeface="Microsoft Sans Serif"/>
              </a:rPr>
              <a:t>metales </a:t>
            </a:r>
            <a:r>
              <a:rPr sz="2000" dirty="0">
                <a:latin typeface="Microsoft Sans Serif"/>
                <a:cs typeface="Microsoft Sans Serif"/>
              </a:rPr>
              <a:t>con</a:t>
            </a:r>
            <a:r>
              <a:rPr sz="2000" spc="-5" dirty="0">
                <a:latin typeface="Microsoft Sans Serif"/>
                <a:cs typeface="Microsoft Sans Serif"/>
              </a:rPr>
              <a:t> </a:t>
            </a:r>
            <a:r>
              <a:rPr sz="2000" dirty="0">
                <a:latin typeface="Microsoft Sans Serif"/>
                <a:cs typeface="Microsoft Sans Serif"/>
              </a:rPr>
              <a:t>buen</a:t>
            </a:r>
            <a:r>
              <a:rPr sz="2000" spc="-5" dirty="0">
                <a:latin typeface="Microsoft Sans Serif"/>
                <a:cs typeface="Microsoft Sans Serif"/>
              </a:rPr>
              <a:t> </a:t>
            </a:r>
            <a:r>
              <a:rPr sz="2000" dirty="0">
                <a:latin typeface="Microsoft Sans Serif"/>
                <a:cs typeface="Microsoft Sans Serif"/>
              </a:rPr>
              <a:t>control</a:t>
            </a:r>
            <a:r>
              <a:rPr sz="2000" spc="-10" dirty="0">
                <a:latin typeface="Microsoft Sans Serif"/>
                <a:cs typeface="Microsoft Sans Serif"/>
              </a:rPr>
              <a:t> </a:t>
            </a:r>
            <a:r>
              <a:rPr sz="2000" dirty="0">
                <a:latin typeface="Microsoft Sans Serif"/>
                <a:cs typeface="Microsoft Sans Serif"/>
              </a:rPr>
              <a:t>dimensional,</a:t>
            </a:r>
            <a:r>
              <a:rPr sz="2000" spc="-15" dirty="0">
                <a:latin typeface="Microsoft Sans Serif"/>
                <a:cs typeface="Microsoft Sans Serif"/>
              </a:rPr>
              <a:t> </a:t>
            </a:r>
            <a:r>
              <a:rPr sz="2000" dirty="0">
                <a:latin typeface="Microsoft Sans Serif"/>
                <a:cs typeface="Microsoft Sans Serif"/>
              </a:rPr>
              <a:t>pero sólo se usa</a:t>
            </a:r>
            <a:r>
              <a:rPr sz="2000" spc="-10" dirty="0">
                <a:latin typeface="Microsoft Sans Serif"/>
                <a:cs typeface="Microsoft Sans Serif"/>
              </a:rPr>
              <a:t> </a:t>
            </a:r>
            <a:r>
              <a:rPr sz="2000" dirty="0">
                <a:latin typeface="Microsoft Sans Serif"/>
                <a:cs typeface="Microsoft Sans Serif"/>
              </a:rPr>
              <a:t>para</a:t>
            </a:r>
            <a:r>
              <a:rPr sz="2000" spc="-10" dirty="0">
                <a:latin typeface="Microsoft Sans Serif"/>
                <a:cs typeface="Microsoft Sans Serif"/>
              </a:rPr>
              <a:t> </a:t>
            </a:r>
            <a:r>
              <a:rPr sz="2000" dirty="0">
                <a:latin typeface="Microsoft Sans Serif"/>
                <a:cs typeface="Microsoft Sans Serif"/>
              </a:rPr>
              <a:t>métale</a:t>
            </a:r>
            <a:r>
              <a:rPr sz="2000" spc="-5" dirty="0">
                <a:latin typeface="Microsoft Sans Serif"/>
                <a:cs typeface="Microsoft Sans Serif"/>
              </a:rPr>
              <a:t> </a:t>
            </a:r>
            <a:r>
              <a:rPr sz="2000" spc="-10" dirty="0">
                <a:latin typeface="Microsoft Sans Serif"/>
                <a:cs typeface="Microsoft Sans Serif"/>
              </a:rPr>
              <a:t>conductores.</a:t>
            </a:r>
            <a:endParaRPr sz="2000">
              <a:latin typeface="Microsoft Sans Serif"/>
              <a:cs typeface="Microsoft Sans Serif"/>
            </a:endParaRPr>
          </a:p>
          <a:p>
            <a:pPr marL="12700">
              <a:lnSpc>
                <a:spcPts val="2160"/>
              </a:lnSpc>
              <a:spcBef>
                <a:spcPts val="20"/>
              </a:spcBef>
            </a:pP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origina</a:t>
            </a:r>
            <a:r>
              <a:rPr sz="2000" spc="-10" dirty="0">
                <a:latin typeface="Microsoft Sans Serif"/>
                <a:cs typeface="Microsoft Sans Serif"/>
              </a:rPr>
              <a:t> </a:t>
            </a:r>
            <a:r>
              <a:rPr sz="2000" dirty="0">
                <a:latin typeface="Microsoft Sans Serif"/>
                <a:cs typeface="Microsoft Sans Serif"/>
              </a:rPr>
              <a:t>por</a:t>
            </a:r>
            <a:r>
              <a:rPr sz="2000" spc="-20" dirty="0">
                <a:latin typeface="Microsoft Sans Serif"/>
                <a:cs typeface="Microsoft Sans Serif"/>
              </a:rPr>
              <a:t> </a:t>
            </a:r>
            <a:r>
              <a:rPr sz="2000" dirty="0">
                <a:latin typeface="Microsoft Sans Serif"/>
                <a:cs typeface="Microsoft Sans Serif"/>
              </a:rPr>
              <a:t>la</a:t>
            </a:r>
            <a:r>
              <a:rPr sz="2000" spc="5" dirty="0">
                <a:latin typeface="Microsoft Sans Serif"/>
                <a:cs typeface="Microsoft Sans Serif"/>
              </a:rPr>
              <a:t> </a:t>
            </a:r>
            <a:r>
              <a:rPr sz="2000" dirty="0">
                <a:latin typeface="Microsoft Sans Serif"/>
                <a:cs typeface="Microsoft Sans Serif"/>
              </a:rPr>
              <a:t>chispa</a:t>
            </a:r>
            <a:r>
              <a:rPr sz="2000" spc="-5" dirty="0">
                <a:latin typeface="Microsoft Sans Serif"/>
                <a:cs typeface="Microsoft Sans Serif"/>
              </a:rPr>
              <a:t> </a:t>
            </a:r>
            <a:r>
              <a:rPr sz="2000" dirty="0">
                <a:latin typeface="Microsoft Sans Serif"/>
                <a:cs typeface="Microsoft Sans Serif"/>
              </a:rPr>
              <a:t>o</a:t>
            </a:r>
            <a:r>
              <a:rPr sz="2000" spc="-15" dirty="0">
                <a:latin typeface="Microsoft Sans Serif"/>
                <a:cs typeface="Microsoft Sans Serif"/>
              </a:rPr>
              <a:t> </a:t>
            </a:r>
            <a:r>
              <a:rPr sz="2000" dirty="0">
                <a:latin typeface="Microsoft Sans Serif"/>
                <a:cs typeface="Microsoft Sans Serif"/>
              </a:rPr>
              <a:t>arco</a:t>
            </a:r>
            <a:r>
              <a:rPr sz="2000" spc="-20" dirty="0">
                <a:latin typeface="Microsoft Sans Serif"/>
                <a:cs typeface="Microsoft Sans Serif"/>
              </a:rPr>
              <a:t> </a:t>
            </a:r>
            <a:r>
              <a:rPr sz="2000" dirty="0">
                <a:latin typeface="Microsoft Sans Serif"/>
                <a:cs typeface="Microsoft Sans Serif"/>
              </a:rPr>
              <a:t>eléctrico</a:t>
            </a:r>
            <a:r>
              <a:rPr sz="2000" spc="-15" dirty="0">
                <a:latin typeface="Microsoft Sans Serif"/>
                <a:cs typeface="Microsoft Sans Serif"/>
              </a:rPr>
              <a:t> </a:t>
            </a:r>
            <a:r>
              <a:rPr sz="2000" dirty="0">
                <a:latin typeface="Microsoft Sans Serif"/>
                <a:cs typeface="Microsoft Sans Serif"/>
              </a:rPr>
              <a:t>entre</a:t>
            </a:r>
            <a:r>
              <a:rPr sz="2000" spc="-20" dirty="0">
                <a:latin typeface="Microsoft Sans Serif"/>
                <a:cs typeface="Microsoft Sans Serif"/>
              </a:rPr>
              <a:t> </a:t>
            </a:r>
            <a:r>
              <a:rPr sz="2000" dirty="0">
                <a:latin typeface="Microsoft Sans Serif"/>
                <a:cs typeface="Microsoft Sans Serif"/>
              </a:rPr>
              <a:t>el electrodo</a:t>
            </a:r>
            <a:r>
              <a:rPr sz="2000" spc="-30" dirty="0">
                <a:latin typeface="Microsoft Sans Serif"/>
                <a:cs typeface="Microsoft Sans Serif"/>
              </a:rPr>
              <a:t> </a:t>
            </a:r>
            <a:r>
              <a:rPr sz="2000" dirty="0">
                <a:latin typeface="Microsoft Sans Serif"/>
                <a:cs typeface="Microsoft Sans Serif"/>
              </a:rPr>
              <a:t>(que</a:t>
            </a:r>
            <a:r>
              <a:rPr sz="2000" spc="-15" dirty="0">
                <a:latin typeface="Microsoft Sans Serif"/>
                <a:cs typeface="Microsoft Sans Serif"/>
              </a:rPr>
              <a:t> </a:t>
            </a:r>
            <a:r>
              <a:rPr sz="2000" dirty="0">
                <a:latin typeface="Microsoft Sans Serif"/>
                <a:cs typeface="Microsoft Sans Serif"/>
              </a:rPr>
              <a:t>tiene</a:t>
            </a:r>
            <a:r>
              <a:rPr sz="2000" spc="-10" dirty="0">
                <a:latin typeface="Microsoft Sans Serif"/>
                <a:cs typeface="Microsoft Sans Serif"/>
              </a:rPr>
              <a:t> </a:t>
            </a:r>
            <a:r>
              <a:rPr sz="2000" spc="-25" dirty="0">
                <a:latin typeface="Microsoft Sans Serif"/>
                <a:cs typeface="Microsoft Sans Serif"/>
              </a:rPr>
              <a:t>el</a:t>
            </a:r>
            <a:endParaRPr sz="2000">
              <a:latin typeface="Microsoft Sans Serif"/>
              <a:cs typeface="Microsoft Sans Serif"/>
            </a:endParaRPr>
          </a:p>
          <a:p>
            <a:pPr marL="12700">
              <a:lnSpc>
                <a:spcPts val="2160"/>
              </a:lnSpc>
            </a:pPr>
            <a:r>
              <a:rPr sz="2000" dirty="0">
                <a:latin typeface="Microsoft Sans Serif"/>
                <a:cs typeface="Microsoft Sans Serif"/>
              </a:rPr>
              <a:t>contorno</a:t>
            </a:r>
            <a:r>
              <a:rPr sz="2000" spc="-30" dirty="0">
                <a:latin typeface="Microsoft Sans Serif"/>
                <a:cs typeface="Microsoft Sans Serif"/>
              </a:rPr>
              <a:t> </a:t>
            </a:r>
            <a:r>
              <a:rPr sz="2000" dirty="0">
                <a:latin typeface="Microsoft Sans Serif"/>
                <a:cs typeface="Microsoft Sans Serif"/>
              </a:rPr>
              <a:t>requerido),</a:t>
            </a:r>
            <a:r>
              <a:rPr sz="2000" spc="-40" dirty="0">
                <a:latin typeface="Microsoft Sans Serif"/>
                <a:cs typeface="Microsoft Sans Serif"/>
              </a:rPr>
              <a:t> </a:t>
            </a:r>
            <a:r>
              <a:rPr sz="2000" dirty="0">
                <a:latin typeface="Microsoft Sans Serif"/>
                <a:cs typeface="Microsoft Sans Serif"/>
              </a:rPr>
              <a:t>y la</a:t>
            </a:r>
            <a:r>
              <a:rPr sz="2000" spc="15" dirty="0">
                <a:latin typeface="Microsoft Sans Serif"/>
                <a:cs typeface="Microsoft Sans Serif"/>
              </a:rPr>
              <a:t> </a:t>
            </a:r>
            <a:r>
              <a:rPr sz="2000" dirty="0">
                <a:latin typeface="Microsoft Sans Serif"/>
                <a:cs typeface="Microsoft Sans Serif"/>
              </a:rPr>
              <a:t>pieza a</a:t>
            </a:r>
            <a:r>
              <a:rPr sz="2000" spc="-10" dirty="0">
                <a:latin typeface="Microsoft Sans Serif"/>
                <a:cs typeface="Microsoft Sans Serif"/>
              </a:rPr>
              <a:t> trabajar.</a:t>
            </a:r>
            <a:endParaRPr sz="2000">
              <a:latin typeface="Microsoft Sans Serif"/>
              <a:cs typeface="Microsoft Sans Serif"/>
            </a:endParaRPr>
          </a:p>
          <a:p>
            <a:pPr marL="12700" marR="245745">
              <a:lnSpc>
                <a:spcPct val="80000"/>
              </a:lnSpc>
              <a:spcBef>
                <a:spcPts val="480"/>
              </a:spcBef>
            </a:pPr>
            <a:r>
              <a:rPr sz="2000" dirty="0">
                <a:latin typeface="Microsoft Sans Serif"/>
                <a:cs typeface="Microsoft Sans Serif"/>
              </a:rPr>
              <a:t>El</a:t>
            </a:r>
            <a:r>
              <a:rPr sz="2000" spc="15" dirty="0">
                <a:latin typeface="Microsoft Sans Serif"/>
                <a:cs typeface="Microsoft Sans Serif"/>
              </a:rPr>
              <a:t> </a:t>
            </a:r>
            <a:r>
              <a:rPr sz="2000" dirty="0">
                <a:latin typeface="Microsoft Sans Serif"/>
                <a:cs typeface="Microsoft Sans Serif"/>
              </a:rPr>
              <a:t>electrodo</a:t>
            </a:r>
            <a:r>
              <a:rPr sz="2000" spc="-20" dirty="0">
                <a:latin typeface="Microsoft Sans Serif"/>
                <a:cs typeface="Microsoft Sans Serif"/>
              </a:rPr>
              <a:t> </a:t>
            </a: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puede</a:t>
            </a:r>
            <a:r>
              <a:rPr sz="2000" spc="-10" dirty="0">
                <a:latin typeface="Microsoft Sans Serif"/>
                <a:cs typeface="Microsoft Sans Serif"/>
              </a:rPr>
              <a:t> </a:t>
            </a:r>
            <a:r>
              <a:rPr sz="2000" dirty="0">
                <a:latin typeface="Microsoft Sans Serif"/>
                <a:cs typeface="Microsoft Sans Serif"/>
              </a:rPr>
              <a:t>fabricar</a:t>
            </a:r>
            <a:r>
              <a:rPr sz="2000" spc="-25" dirty="0">
                <a:latin typeface="Microsoft Sans Serif"/>
                <a:cs typeface="Microsoft Sans Serif"/>
              </a:rPr>
              <a:t> </a:t>
            </a:r>
            <a:r>
              <a:rPr sz="2000" dirty="0">
                <a:latin typeface="Microsoft Sans Serif"/>
                <a:cs typeface="Microsoft Sans Serif"/>
              </a:rPr>
              <a:t>de</a:t>
            </a:r>
            <a:r>
              <a:rPr sz="2000" spc="20" dirty="0">
                <a:latin typeface="Microsoft Sans Serif"/>
                <a:cs typeface="Microsoft Sans Serif"/>
              </a:rPr>
              <a:t> </a:t>
            </a:r>
            <a:r>
              <a:rPr sz="2000" dirty="0">
                <a:latin typeface="Microsoft Sans Serif"/>
                <a:cs typeface="Microsoft Sans Serif"/>
              </a:rPr>
              <a:t>latón,</a:t>
            </a:r>
            <a:r>
              <a:rPr sz="2000" spc="-10" dirty="0">
                <a:latin typeface="Microsoft Sans Serif"/>
                <a:cs typeface="Microsoft Sans Serif"/>
              </a:rPr>
              <a:t> </a:t>
            </a:r>
            <a:r>
              <a:rPr sz="2000" dirty="0">
                <a:latin typeface="Microsoft Sans Serif"/>
                <a:cs typeface="Microsoft Sans Serif"/>
              </a:rPr>
              <a:t>cobre</a:t>
            </a:r>
            <a:r>
              <a:rPr sz="2000" spc="-20" dirty="0">
                <a:latin typeface="Microsoft Sans Serif"/>
                <a:cs typeface="Microsoft Sans Serif"/>
              </a:rPr>
              <a:t> </a:t>
            </a:r>
            <a:r>
              <a:rPr sz="2000" dirty="0">
                <a:latin typeface="Microsoft Sans Serif"/>
                <a:cs typeface="Microsoft Sans Serif"/>
              </a:rPr>
              <a:t>o</a:t>
            </a:r>
            <a:r>
              <a:rPr sz="2000" spc="20" dirty="0">
                <a:latin typeface="Microsoft Sans Serif"/>
                <a:cs typeface="Microsoft Sans Serif"/>
              </a:rPr>
              <a:t> </a:t>
            </a:r>
            <a:r>
              <a:rPr sz="2000" dirty="0">
                <a:latin typeface="Microsoft Sans Serif"/>
                <a:cs typeface="Microsoft Sans Serif"/>
              </a:rPr>
              <a:t>grafito,</a:t>
            </a:r>
            <a:r>
              <a:rPr sz="2000" spc="-20" dirty="0">
                <a:latin typeface="Microsoft Sans Serif"/>
                <a:cs typeface="Microsoft Sans Serif"/>
              </a:rPr>
              <a:t> </a:t>
            </a:r>
            <a:r>
              <a:rPr sz="2000" dirty="0">
                <a:latin typeface="Microsoft Sans Serif"/>
                <a:cs typeface="Microsoft Sans Serif"/>
              </a:rPr>
              <a:t>mientras</a:t>
            </a:r>
            <a:r>
              <a:rPr sz="2000" spc="-20" dirty="0">
                <a:latin typeface="Microsoft Sans Serif"/>
                <a:cs typeface="Microsoft Sans Serif"/>
              </a:rPr>
              <a:t> </a:t>
            </a:r>
            <a:r>
              <a:rPr sz="2000" dirty="0">
                <a:latin typeface="Microsoft Sans Serif"/>
                <a:cs typeface="Microsoft Sans Serif"/>
              </a:rPr>
              <a:t>que</a:t>
            </a:r>
            <a:r>
              <a:rPr sz="2000" spc="5" dirty="0">
                <a:latin typeface="Microsoft Sans Serif"/>
                <a:cs typeface="Microsoft Sans Serif"/>
              </a:rPr>
              <a:t> </a:t>
            </a:r>
            <a:r>
              <a:rPr sz="2000" spc="-25" dirty="0">
                <a:latin typeface="Microsoft Sans Serif"/>
                <a:cs typeface="Microsoft Sans Serif"/>
              </a:rPr>
              <a:t>la </a:t>
            </a:r>
            <a:r>
              <a:rPr sz="2000" dirty="0">
                <a:latin typeface="Microsoft Sans Serif"/>
                <a:cs typeface="Microsoft Sans Serif"/>
              </a:rPr>
              <a:t>herramienta</a:t>
            </a:r>
            <a:r>
              <a:rPr sz="2000" spc="-55" dirty="0">
                <a:latin typeface="Microsoft Sans Serif"/>
                <a:cs typeface="Microsoft Sans Serif"/>
              </a:rPr>
              <a:t> </a:t>
            </a:r>
            <a:r>
              <a:rPr sz="2000" dirty="0">
                <a:latin typeface="Microsoft Sans Serif"/>
                <a:cs typeface="Microsoft Sans Serif"/>
              </a:rPr>
              <a:t>trabaja</a:t>
            </a:r>
            <a:r>
              <a:rPr sz="2000" spc="-5" dirty="0">
                <a:latin typeface="Microsoft Sans Serif"/>
                <a:cs typeface="Microsoft Sans Serif"/>
              </a:rPr>
              <a:t> </a:t>
            </a:r>
            <a:r>
              <a:rPr sz="2000" dirty="0">
                <a:latin typeface="Microsoft Sans Serif"/>
                <a:cs typeface="Microsoft Sans Serif"/>
              </a:rPr>
              <a:t>en</a:t>
            </a:r>
            <a:r>
              <a:rPr sz="2000" spc="-10" dirty="0">
                <a:latin typeface="Microsoft Sans Serif"/>
                <a:cs typeface="Microsoft Sans Serif"/>
              </a:rPr>
              <a:t> </a:t>
            </a:r>
            <a:r>
              <a:rPr sz="2000" dirty="0">
                <a:latin typeface="Microsoft Sans Serif"/>
                <a:cs typeface="Microsoft Sans Serif"/>
              </a:rPr>
              <a:t>un</a:t>
            </a:r>
            <a:r>
              <a:rPr sz="2000" spc="-5" dirty="0">
                <a:latin typeface="Microsoft Sans Serif"/>
                <a:cs typeface="Microsoft Sans Serif"/>
              </a:rPr>
              <a:t> </a:t>
            </a:r>
            <a:r>
              <a:rPr sz="2000" dirty="0">
                <a:latin typeface="Microsoft Sans Serif"/>
                <a:cs typeface="Microsoft Sans Serif"/>
              </a:rPr>
              <a:t>baño</a:t>
            </a:r>
            <a:r>
              <a:rPr sz="2000" spc="-10" dirty="0">
                <a:latin typeface="Microsoft Sans Serif"/>
                <a:cs typeface="Microsoft Sans Serif"/>
              </a:rPr>
              <a:t> </a:t>
            </a:r>
            <a:r>
              <a:rPr sz="2000" dirty="0">
                <a:latin typeface="Microsoft Sans Serif"/>
                <a:cs typeface="Microsoft Sans Serif"/>
              </a:rPr>
              <a:t>sumergido</a:t>
            </a:r>
            <a:r>
              <a:rPr sz="2000" spc="-30" dirty="0">
                <a:latin typeface="Microsoft Sans Serif"/>
                <a:cs typeface="Microsoft Sans Serif"/>
              </a:rPr>
              <a:t> </a:t>
            </a:r>
            <a:r>
              <a:rPr sz="2000" dirty="0">
                <a:latin typeface="Microsoft Sans Serif"/>
                <a:cs typeface="Microsoft Sans Serif"/>
              </a:rPr>
              <a:t>de</a:t>
            </a:r>
            <a:r>
              <a:rPr sz="2000" spc="-10" dirty="0">
                <a:latin typeface="Microsoft Sans Serif"/>
                <a:cs typeface="Microsoft Sans Serif"/>
              </a:rPr>
              <a:t> </a:t>
            </a:r>
            <a:r>
              <a:rPr sz="2000" dirty="0">
                <a:latin typeface="Microsoft Sans Serif"/>
                <a:cs typeface="Microsoft Sans Serif"/>
              </a:rPr>
              <a:t>aceite</a:t>
            </a:r>
            <a:r>
              <a:rPr sz="2000" spc="-10" dirty="0">
                <a:latin typeface="Microsoft Sans Serif"/>
                <a:cs typeface="Microsoft Sans Serif"/>
              </a:rPr>
              <a:t> </a:t>
            </a:r>
            <a:r>
              <a:rPr sz="2000" dirty="0">
                <a:latin typeface="Microsoft Sans Serif"/>
                <a:cs typeface="Microsoft Sans Serif"/>
              </a:rPr>
              <a:t>que</a:t>
            </a:r>
            <a:r>
              <a:rPr sz="2000" spc="-10" dirty="0">
                <a:latin typeface="Microsoft Sans Serif"/>
                <a:cs typeface="Microsoft Sans Serif"/>
              </a:rPr>
              <a:t> </a:t>
            </a:r>
            <a:r>
              <a:rPr sz="2000" dirty="0">
                <a:latin typeface="Microsoft Sans Serif"/>
                <a:cs typeface="Microsoft Sans Serif"/>
              </a:rPr>
              <a:t>cumple</a:t>
            </a:r>
            <a:r>
              <a:rPr sz="2000" spc="-20" dirty="0">
                <a:latin typeface="Microsoft Sans Serif"/>
                <a:cs typeface="Microsoft Sans Serif"/>
              </a:rPr>
              <a:t> </a:t>
            </a:r>
            <a:r>
              <a:rPr sz="2000" dirty="0">
                <a:latin typeface="Microsoft Sans Serif"/>
                <a:cs typeface="Microsoft Sans Serif"/>
              </a:rPr>
              <a:t>la</a:t>
            </a:r>
            <a:r>
              <a:rPr sz="2000" spc="5" dirty="0">
                <a:latin typeface="Microsoft Sans Serif"/>
                <a:cs typeface="Microsoft Sans Serif"/>
              </a:rPr>
              <a:t> </a:t>
            </a:r>
            <a:r>
              <a:rPr sz="2000" spc="-10" dirty="0">
                <a:latin typeface="Microsoft Sans Serif"/>
                <a:cs typeface="Microsoft Sans Serif"/>
              </a:rPr>
              <a:t>doble </a:t>
            </a:r>
            <a:r>
              <a:rPr sz="2000" dirty="0">
                <a:latin typeface="Microsoft Sans Serif"/>
                <a:cs typeface="Microsoft Sans Serif"/>
              </a:rPr>
              <a:t>función</a:t>
            </a:r>
            <a:r>
              <a:rPr sz="2000" spc="-10" dirty="0">
                <a:latin typeface="Microsoft Sans Serif"/>
                <a:cs typeface="Microsoft Sans Serif"/>
              </a:rPr>
              <a:t> </a:t>
            </a:r>
            <a:r>
              <a:rPr sz="2000" dirty="0">
                <a:latin typeface="Microsoft Sans Serif"/>
                <a:cs typeface="Microsoft Sans Serif"/>
              </a:rPr>
              <a:t>de</a:t>
            </a:r>
            <a:r>
              <a:rPr sz="2000" spc="20" dirty="0">
                <a:latin typeface="Microsoft Sans Serif"/>
                <a:cs typeface="Microsoft Sans Serif"/>
              </a:rPr>
              <a:t> </a:t>
            </a:r>
            <a:r>
              <a:rPr sz="2000" dirty="0">
                <a:latin typeface="Microsoft Sans Serif"/>
                <a:cs typeface="Microsoft Sans Serif"/>
              </a:rPr>
              <a:t>dieléctrico</a:t>
            </a:r>
            <a:r>
              <a:rPr sz="2000" spc="-20" dirty="0">
                <a:latin typeface="Microsoft Sans Serif"/>
                <a:cs typeface="Microsoft Sans Serif"/>
              </a:rPr>
              <a:t> </a:t>
            </a:r>
            <a:r>
              <a:rPr sz="2000" dirty="0">
                <a:latin typeface="Microsoft Sans Serif"/>
                <a:cs typeface="Microsoft Sans Serif"/>
              </a:rPr>
              <a:t>y</a:t>
            </a:r>
            <a:r>
              <a:rPr sz="2000" spc="15" dirty="0">
                <a:latin typeface="Microsoft Sans Serif"/>
                <a:cs typeface="Microsoft Sans Serif"/>
              </a:rPr>
              <a:t> </a:t>
            </a:r>
            <a:r>
              <a:rPr sz="2000" dirty="0">
                <a:latin typeface="Microsoft Sans Serif"/>
                <a:cs typeface="Microsoft Sans Serif"/>
              </a:rPr>
              <a:t>refrigerante,</a:t>
            </a:r>
            <a:r>
              <a:rPr sz="2000" spc="-40" dirty="0">
                <a:latin typeface="Microsoft Sans Serif"/>
                <a:cs typeface="Microsoft Sans Serif"/>
              </a:rPr>
              <a:t> </a:t>
            </a:r>
            <a:r>
              <a:rPr sz="2000" dirty="0">
                <a:latin typeface="Microsoft Sans Serif"/>
                <a:cs typeface="Microsoft Sans Serif"/>
              </a:rPr>
              <a:t>para llevarse</a:t>
            </a:r>
            <a:r>
              <a:rPr sz="2000" spc="-10" dirty="0">
                <a:latin typeface="Microsoft Sans Serif"/>
                <a:cs typeface="Microsoft Sans Serif"/>
              </a:rPr>
              <a:t> </a:t>
            </a:r>
            <a:r>
              <a:rPr sz="2000" dirty="0">
                <a:latin typeface="Microsoft Sans Serif"/>
                <a:cs typeface="Microsoft Sans Serif"/>
              </a:rPr>
              <a:t>las</a:t>
            </a:r>
            <a:r>
              <a:rPr sz="2000" spc="20" dirty="0">
                <a:latin typeface="Microsoft Sans Serif"/>
                <a:cs typeface="Microsoft Sans Serif"/>
              </a:rPr>
              <a:t> </a:t>
            </a:r>
            <a:r>
              <a:rPr sz="2000" dirty="0">
                <a:latin typeface="Microsoft Sans Serif"/>
                <a:cs typeface="Microsoft Sans Serif"/>
              </a:rPr>
              <a:t>partículas</a:t>
            </a:r>
            <a:r>
              <a:rPr sz="2000" spc="-35" dirty="0">
                <a:latin typeface="Microsoft Sans Serif"/>
                <a:cs typeface="Microsoft Sans Serif"/>
              </a:rPr>
              <a:t> </a:t>
            </a:r>
            <a:r>
              <a:rPr sz="2000" dirty="0">
                <a:latin typeface="Microsoft Sans Serif"/>
                <a:cs typeface="Microsoft Sans Serif"/>
              </a:rPr>
              <a:t>de</a:t>
            </a:r>
            <a:r>
              <a:rPr sz="2000" spc="20" dirty="0">
                <a:latin typeface="Microsoft Sans Serif"/>
                <a:cs typeface="Microsoft Sans Serif"/>
              </a:rPr>
              <a:t> </a:t>
            </a:r>
            <a:r>
              <a:rPr sz="2000" spc="-10" dirty="0">
                <a:latin typeface="Microsoft Sans Serif"/>
                <a:cs typeface="Microsoft Sans Serif"/>
              </a:rPr>
              <a:t>material </a:t>
            </a:r>
            <a:r>
              <a:rPr sz="2000" dirty="0">
                <a:latin typeface="Microsoft Sans Serif"/>
                <a:cs typeface="Microsoft Sans Serif"/>
              </a:rPr>
              <a:t>suelto</a:t>
            </a:r>
            <a:r>
              <a:rPr sz="2000" spc="-15" dirty="0">
                <a:latin typeface="Microsoft Sans Serif"/>
                <a:cs typeface="Microsoft Sans Serif"/>
              </a:rPr>
              <a:t> </a:t>
            </a:r>
            <a:r>
              <a:rPr sz="2000" dirty="0">
                <a:latin typeface="Microsoft Sans Serif"/>
                <a:cs typeface="Microsoft Sans Serif"/>
              </a:rPr>
              <a:t>por</a:t>
            </a:r>
            <a:r>
              <a:rPr sz="2000" spc="-15" dirty="0">
                <a:latin typeface="Microsoft Sans Serif"/>
                <a:cs typeface="Microsoft Sans Serif"/>
              </a:rPr>
              <a:t> </a:t>
            </a:r>
            <a:r>
              <a:rPr sz="2000" dirty="0">
                <a:latin typeface="Microsoft Sans Serif"/>
                <a:cs typeface="Microsoft Sans Serif"/>
              </a:rPr>
              <a:t>la</a:t>
            </a:r>
            <a:r>
              <a:rPr sz="2000" spc="5" dirty="0">
                <a:latin typeface="Microsoft Sans Serif"/>
                <a:cs typeface="Microsoft Sans Serif"/>
              </a:rPr>
              <a:t> </a:t>
            </a:r>
            <a:r>
              <a:rPr sz="2000" dirty="0">
                <a:latin typeface="Microsoft Sans Serif"/>
                <a:cs typeface="Microsoft Sans Serif"/>
              </a:rPr>
              <a:t>erosión</a:t>
            </a:r>
            <a:r>
              <a:rPr sz="2000" spc="-20" dirty="0">
                <a:latin typeface="Microsoft Sans Serif"/>
                <a:cs typeface="Microsoft Sans Serif"/>
              </a:rPr>
              <a:t> </a:t>
            </a:r>
            <a:r>
              <a:rPr sz="2000" dirty="0">
                <a:latin typeface="Microsoft Sans Serif"/>
                <a:cs typeface="Microsoft Sans Serif"/>
              </a:rPr>
              <a:t>y mantener</a:t>
            </a:r>
            <a:r>
              <a:rPr sz="2000" spc="-35" dirty="0">
                <a:latin typeface="Microsoft Sans Serif"/>
                <a:cs typeface="Microsoft Sans Serif"/>
              </a:rPr>
              <a:t> </a:t>
            </a:r>
            <a:r>
              <a:rPr sz="2000" dirty="0">
                <a:latin typeface="Microsoft Sans Serif"/>
                <a:cs typeface="Microsoft Sans Serif"/>
              </a:rPr>
              <a:t>una</a:t>
            </a:r>
            <a:r>
              <a:rPr sz="2000" spc="-5" dirty="0">
                <a:latin typeface="Microsoft Sans Serif"/>
                <a:cs typeface="Microsoft Sans Serif"/>
              </a:rPr>
              <a:t> </a:t>
            </a:r>
            <a:r>
              <a:rPr sz="2000" dirty="0">
                <a:latin typeface="Microsoft Sans Serif"/>
                <a:cs typeface="Microsoft Sans Serif"/>
              </a:rPr>
              <a:t>resistencia</a:t>
            </a:r>
            <a:r>
              <a:rPr sz="2000" spc="-30" dirty="0">
                <a:latin typeface="Microsoft Sans Serif"/>
                <a:cs typeface="Microsoft Sans Serif"/>
              </a:rPr>
              <a:t> </a:t>
            </a:r>
            <a:r>
              <a:rPr sz="2000" dirty="0">
                <a:latin typeface="Microsoft Sans Serif"/>
                <a:cs typeface="Microsoft Sans Serif"/>
              </a:rPr>
              <a:t>uniforme</a:t>
            </a:r>
            <a:r>
              <a:rPr sz="2000" spc="-30" dirty="0">
                <a:latin typeface="Microsoft Sans Serif"/>
                <a:cs typeface="Microsoft Sans Serif"/>
              </a:rPr>
              <a:t> </a:t>
            </a:r>
            <a:r>
              <a:rPr sz="2000" dirty="0">
                <a:latin typeface="Microsoft Sans Serif"/>
                <a:cs typeface="Microsoft Sans Serif"/>
              </a:rPr>
              <a:t>al flujo</a:t>
            </a:r>
            <a:r>
              <a:rPr sz="2000" spc="10" dirty="0">
                <a:latin typeface="Microsoft Sans Serif"/>
                <a:cs typeface="Microsoft Sans Serif"/>
              </a:rPr>
              <a:t> </a:t>
            </a:r>
            <a:r>
              <a:rPr sz="2000" spc="-25" dirty="0">
                <a:latin typeface="Microsoft Sans Serif"/>
                <a:cs typeface="Microsoft Sans Serif"/>
              </a:rPr>
              <a:t>de </a:t>
            </a:r>
            <a:r>
              <a:rPr sz="2000" spc="-10" dirty="0">
                <a:latin typeface="Microsoft Sans Serif"/>
                <a:cs typeface="Microsoft Sans Serif"/>
              </a:rPr>
              <a:t>corriente.</a:t>
            </a:r>
            <a:endParaRPr sz="2000">
              <a:latin typeface="Microsoft Sans Serif"/>
              <a:cs typeface="Microsoft Sans Serif"/>
            </a:endParaRPr>
          </a:p>
          <a:p>
            <a:pPr marL="12700" marR="132080">
              <a:lnSpc>
                <a:spcPct val="80000"/>
              </a:lnSpc>
              <a:spcBef>
                <a:spcPts val="480"/>
              </a:spcBef>
            </a:pP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electro-erosionado</a:t>
            </a:r>
            <a:r>
              <a:rPr sz="2000" spc="-40" dirty="0">
                <a:latin typeface="Microsoft Sans Serif"/>
                <a:cs typeface="Microsoft Sans Serif"/>
              </a:rPr>
              <a:t> </a:t>
            </a: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desarrollo</a:t>
            </a:r>
            <a:r>
              <a:rPr sz="2000" spc="-20" dirty="0">
                <a:latin typeface="Microsoft Sans Serif"/>
                <a:cs typeface="Microsoft Sans Serif"/>
              </a:rPr>
              <a:t> </a:t>
            </a:r>
            <a:r>
              <a:rPr sz="2000" dirty="0">
                <a:latin typeface="Microsoft Sans Serif"/>
                <a:cs typeface="Microsoft Sans Serif"/>
              </a:rPr>
              <a:t>para</a:t>
            </a:r>
            <a:r>
              <a:rPr sz="2000" spc="-15" dirty="0">
                <a:latin typeface="Microsoft Sans Serif"/>
                <a:cs typeface="Microsoft Sans Serif"/>
              </a:rPr>
              <a:t> </a:t>
            </a:r>
            <a:r>
              <a:rPr sz="2000" dirty="0">
                <a:latin typeface="Microsoft Sans Serif"/>
                <a:cs typeface="Microsoft Sans Serif"/>
              </a:rPr>
              <a:t>trabajar</a:t>
            </a:r>
            <a:r>
              <a:rPr sz="2000" spc="-25" dirty="0">
                <a:latin typeface="Microsoft Sans Serif"/>
                <a:cs typeface="Microsoft Sans Serif"/>
              </a:rPr>
              <a:t> </a:t>
            </a:r>
            <a:r>
              <a:rPr sz="2000" dirty="0">
                <a:latin typeface="Microsoft Sans Serif"/>
                <a:cs typeface="Microsoft Sans Serif"/>
              </a:rPr>
              <a:t>los</a:t>
            </a:r>
            <a:r>
              <a:rPr sz="2000" spc="10" dirty="0">
                <a:latin typeface="Microsoft Sans Serif"/>
                <a:cs typeface="Microsoft Sans Serif"/>
              </a:rPr>
              <a:t> </a:t>
            </a:r>
            <a:r>
              <a:rPr sz="2000" dirty="0">
                <a:latin typeface="Microsoft Sans Serif"/>
                <a:cs typeface="Microsoft Sans Serif"/>
              </a:rPr>
              <a:t>carburos</a:t>
            </a:r>
            <a:r>
              <a:rPr sz="2000" spc="-30" dirty="0">
                <a:latin typeface="Microsoft Sans Serif"/>
                <a:cs typeface="Microsoft Sans Serif"/>
              </a:rPr>
              <a:t> </a:t>
            </a:r>
            <a:r>
              <a:rPr sz="2000" dirty="0">
                <a:latin typeface="Microsoft Sans Serif"/>
                <a:cs typeface="Microsoft Sans Serif"/>
              </a:rPr>
              <a:t>o</a:t>
            </a:r>
            <a:r>
              <a:rPr sz="2000" spc="-5" dirty="0">
                <a:latin typeface="Microsoft Sans Serif"/>
                <a:cs typeface="Microsoft Sans Serif"/>
              </a:rPr>
              <a:t> </a:t>
            </a:r>
            <a:r>
              <a:rPr sz="2000" spc="-10" dirty="0">
                <a:latin typeface="Microsoft Sans Serif"/>
                <a:cs typeface="Microsoft Sans Serif"/>
              </a:rPr>
              <a:t>aleaciones </a:t>
            </a:r>
            <a:r>
              <a:rPr sz="2000" dirty="0">
                <a:latin typeface="Microsoft Sans Serif"/>
                <a:cs typeface="Microsoft Sans Serif"/>
              </a:rPr>
              <a:t>duras</a:t>
            </a:r>
            <a:r>
              <a:rPr sz="2000" spc="-20" dirty="0">
                <a:latin typeface="Microsoft Sans Serif"/>
                <a:cs typeface="Microsoft Sans Serif"/>
              </a:rPr>
              <a:t> </a:t>
            </a:r>
            <a:r>
              <a:rPr sz="2000" dirty="0">
                <a:latin typeface="Microsoft Sans Serif"/>
                <a:cs typeface="Microsoft Sans Serif"/>
              </a:rPr>
              <a:t>y</a:t>
            </a:r>
            <a:r>
              <a:rPr sz="2000" spc="25" dirty="0">
                <a:latin typeface="Microsoft Sans Serif"/>
                <a:cs typeface="Microsoft Sans Serif"/>
              </a:rPr>
              <a:t> </a:t>
            </a:r>
            <a:r>
              <a:rPr sz="2000" dirty="0">
                <a:latin typeface="Microsoft Sans Serif"/>
                <a:cs typeface="Microsoft Sans Serif"/>
              </a:rPr>
              <a:t>otros</a:t>
            </a:r>
            <a:r>
              <a:rPr sz="2000" spc="-10" dirty="0">
                <a:latin typeface="Microsoft Sans Serif"/>
                <a:cs typeface="Microsoft Sans Serif"/>
              </a:rPr>
              <a:t> </a:t>
            </a:r>
            <a:r>
              <a:rPr sz="2000" dirty="0">
                <a:latin typeface="Microsoft Sans Serif"/>
                <a:cs typeface="Microsoft Sans Serif"/>
              </a:rPr>
              <a:t>materiales difíciles</a:t>
            </a:r>
            <a:r>
              <a:rPr sz="2000" spc="15" dirty="0">
                <a:latin typeface="Microsoft Sans Serif"/>
                <a:cs typeface="Microsoft Sans Serif"/>
              </a:rPr>
              <a:t> </a:t>
            </a:r>
            <a:r>
              <a:rPr sz="2000" dirty="0">
                <a:latin typeface="Microsoft Sans Serif"/>
                <a:cs typeface="Microsoft Sans Serif"/>
              </a:rPr>
              <a:t>de</a:t>
            </a:r>
            <a:r>
              <a:rPr sz="2000" spc="10" dirty="0">
                <a:latin typeface="Microsoft Sans Serif"/>
                <a:cs typeface="Microsoft Sans Serif"/>
              </a:rPr>
              <a:t> </a:t>
            </a:r>
            <a:r>
              <a:rPr sz="2000" dirty="0">
                <a:latin typeface="Microsoft Sans Serif"/>
                <a:cs typeface="Microsoft Sans Serif"/>
              </a:rPr>
              <a:t>maquinar.</a:t>
            </a:r>
            <a:r>
              <a:rPr sz="2000" spc="-5" dirty="0">
                <a:latin typeface="Microsoft Sans Serif"/>
                <a:cs typeface="Microsoft Sans Serif"/>
              </a:rPr>
              <a:t> </a:t>
            </a:r>
            <a:r>
              <a:rPr sz="2000" dirty="0">
                <a:latin typeface="Microsoft Sans Serif"/>
                <a:cs typeface="Microsoft Sans Serif"/>
              </a:rPr>
              <a:t>Puede</a:t>
            </a:r>
            <a:r>
              <a:rPr sz="2000" spc="5" dirty="0">
                <a:latin typeface="Microsoft Sans Serif"/>
                <a:cs typeface="Microsoft Sans Serif"/>
              </a:rPr>
              <a:t> </a:t>
            </a:r>
            <a:r>
              <a:rPr sz="2000" dirty="0">
                <a:latin typeface="Microsoft Sans Serif"/>
                <a:cs typeface="Microsoft Sans Serif"/>
              </a:rPr>
              <a:t>tardarse</a:t>
            </a:r>
            <a:r>
              <a:rPr sz="2000" spc="-25" dirty="0">
                <a:latin typeface="Microsoft Sans Serif"/>
                <a:cs typeface="Microsoft Sans Serif"/>
              </a:rPr>
              <a:t> </a:t>
            </a:r>
            <a:r>
              <a:rPr sz="2000" dirty="0">
                <a:latin typeface="Microsoft Sans Serif"/>
                <a:cs typeface="Microsoft Sans Serif"/>
              </a:rPr>
              <a:t>más</a:t>
            </a:r>
            <a:r>
              <a:rPr sz="2000" spc="-5" dirty="0">
                <a:latin typeface="Microsoft Sans Serif"/>
                <a:cs typeface="Microsoft Sans Serif"/>
              </a:rPr>
              <a:t> </a:t>
            </a:r>
            <a:r>
              <a:rPr sz="2000" dirty="0">
                <a:latin typeface="Microsoft Sans Serif"/>
                <a:cs typeface="Microsoft Sans Serif"/>
              </a:rPr>
              <a:t>que</a:t>
            </a:r>
            <a:r>
              <a:rPr sz="2000" spc="10" dirty="0">
                <a:latin typeface="Microsoft Sans Serif"/>
                <a:cs typeface="Microsoft Sans Serif"/>
              </a:rPr>
              <a:t> </a:t>
            </a:r>
            <a:r>
              <a:rPr sz="2000" spc="-25" dirty="0">
                <a:latin typeface="Microsoft Sans Serif"/>
                <a:cs typeface="Microsoft Sans Serif"/>
              </a:rPr>
              <a:t>por </a:t>
            </a:r>
            <a:r>
              <a:rPr sz="2000" dirty="0">
                <a:latin typeface="Microsoft Sans Serif"/>
                <a:cs typeface="Microsoft Sans Serif"/>
              </a:rPr>
              <a:t>métodos</a:t>
            </a:r>
            <a:r>
              <a:rPr sz="2000" spc="-25" dirty="0">
                <a:latin typeface="Microsoft Sans Serif"/>
                <a:cs typeface="Microsoft Sans Serif"/>
              </a:rPr>
              <a:t> </a:t>
            </a:r>
            <a:r>
              <a:rPr sz="2000" dirty="0">
                <a:latin typeface="Microsoft Sans Serif"/>
                <a:cs typeface="Microsoft Sans Serif"/>
              </a:rPr>
              <a:t>convencionales</a:t>
            </a:r>
            <a:r>
              <a:rPr sz="2000" spc="-15" dirty="0">
                <a:latin typeface="Microsoft Sans Serif"/>
                <a:cs typeface="Microsoft Sans Serif"/>
              </a:rPr>
              <a:t> </a:t>
            </a:r>
            <a:r>
              <a:rPr sz="2000" dirty="0">
                <a:latin typeface="Microsoft Sans Serif"/>
                <a:cs typeface="Microsoft Sans Serif"/>
              </a:rPr>
              <a:t>(para</a:t>
            </a:r>
            <a:r>
              <a:rPr sz="2000" spc="-15" dirty="0">
                <a:latin typeface="Microsoft Sans Serif"/>
                <a:cs typeface="Microsoft Sans Serif"/>
              </a:rPr>
              <a:t> </a:t>
            </a:r>
            <a:r>
              <a:rPr sz="2000" dirty="0">
                <a:latin typeface="Microsoft Sans Serif"/>
                <a:cs typeface="Microsoft Sans Serif"/>
              </a:rPr>
              <a:t>materiales</a:t>
            </a:r>
            <a:r>
              <a:rPr sz="2000" spc="-15" dirty="0">
                <a:latin typeface="Microsoft Sans Serif"/>
                <a:cs typeface="Microsoft Sans Serif"/>
              </a:rPr>
              <a:t> </a:t>
            </a:r>
            <a:r>
              <a:rPr sz="2000" dirty="0">
                <a:latin typeface="Microsoft Sans Serif"/>
                <a:cs typeface="Microsoft Sans Serif"/>
              </a:rPr>
              <a:t>blandos),</a:t>
            </a:r>
            <a:r>
              <a:rPr sz="2000" spc="-25" dirty="0">
                <a:latin typeface="Microsoft Sans Serif"/>
                <a:cs typeface="Microsoft Sans Serif"/>
              </a:rPr>
              <a:t> </a:t>
            </a:r>
            <a:r>
              <a:rPr sz="2000" dirty="0">
                <a:latin typeface="Microsoft Sans Serif"/>
                <a:cs typeface="Microsoft Sans Serif"/>
              </a:rPr>
              <a:t>pero</a:t>
            </a:r>
            <a:r>
              <a:rPr sz="2000" spc="-5" dirty="0">
                <a:latin typeface="Microsoft Sans Serif"/>
                <a:cs typeface="Microsoft Sans Serif"/>
              </a:rPr>
              <a:t> </a:t>
            </a:r>
            <a:r>
              <a:rPr sz="2000" dirty="0">
                <a:latin typeface="Microsoft Sans Serif"/>
                <a:cs typeface="Microsoft Sans Serif"/>
              </a:rPr>
              <a:t>en</a:t>
            </a:r>
            <a:r>
              <a:rPr sz="2000" spc="5" dirty="0">
                <a:latin typeface="Microsoft Sans Serif"/>
                <a:cs typeface="Microsoft Sans Serif"/>
              </a:rPr>
              <a:t> </a:t>
            </a:r>
            <a:r>
              <a:rPr sz="2000" dirty="0">
                <a:latin typeface="Microsoft Sans Serif"/>
                <a:cs typeface="Microsoft Sans Serif"/>
              </a:rPr>
              <a:t>caso</a:t>
            </a:r>
            <a:r>
              <a:rPr sz="2000" spc="-5" dirty="0">
                <a:latin typeface="Microsoft Sans Serif"/>
                <a:cs typeface="Microsoft Sans Serif"/>
              </a:rPr>
              <a:t> </a:t>
            </a:r>
            <a:r>
              <a:rPr sz="2000" spc="-25" dirty="0">
                <a:latin typeface="Microsoft Sans Serif"/>
                <a:cs typeface="Microsoft Sans Serif"/>
              </a:rPr>
              <a:t>de </a:t>
            </a:r>
            <a:r>
              <a:rPr sz="2000" dirty="0">
                <a:latin typeface="Microsoft Sans Serif"/>
                <a:cs typeface="Microsoft Sans Serif"/>
              </a:rPr>
              <a:t>materiales</a:t>
            </a:r>
            <a:r>
              <a:rPr sz="2000" spc="-20" dirty="0">
                <a:latin typeface="Microsoft Sans Serif"/>
                <a:cs typeface="Microsoft Sans Serif"/>
              </a:rPr>
              <a:t> </a:t>
            </a:r>
            <a:r>
              <a:rPr sz="2000" dirty="0">
                <a:latin typeface="Microsoft Sans Serif"/>
                <a:cs typeface="Microsoft Sans Serif"/>
              </a:rPr>
              <a:t>tratados</a:t>
            </a:r>
            <a:r>
              <a:rPr sz="2000" spc="-40" dirty="0">
                <a:latin typeface="Microsoft Sans Serif"/>
                <a:cs typeface="Microsoft Sans Serif"/>
              </a:rPr>
              <a:t> </a:t>
            </a:r>
            <a:r>
              <a:rPr sz="2000" dirty="0">
                <a:latin typeface="Microsoft Sans Serif"/>
                <a:cs typeface="Microsoft Sans Serif"/>
              </a:rPr>
              <a:t>térmicamente</a:t>
            </a:r>
            <a:r>
              <a:rPr sz="2000" spc="-35" dirty="0">
                <a:latin typeface="Microsoft Sans Serif"/>
                <a:cs typeface="Microsoft Sans Serif"/>
              </a:rPr>
              <a:t> </a:t>
            </a:r>
            <a:r>
              <a:rPr sz="2000" dirty="0">
                <a:latin typeface="Microsoft Sans Serif"/>
                <a:cs typeface="Microsoft Sans Serif"/>
              </a:rPr>
              <a:t>es</a:t>
            </a:r>
            <a:r>
              <a:rPr sz="2000" spc="-10" dirty="0">
                <a:latin typeface="Microsoft Sans Serif"/>
                <a:cs typeface="Microsoft Sans Serif"/>
              </a:rPr>
              <a:t> </a:t>
            </a:r>
            <a:r>
              <a:rPr sz="2000" dirty="0">
                <a:latin typeface="Microsoft Sans Serif"/>
                <a:cs typeface="Microsoft Sans Serif"/>
              </a:rPr>
              <a:t>muy</a:t>
            </a:r>
            <a:r>
              <a:rPr sz="2000" spc="-15" dirty="0">
                <a:latin typeface="Microsoft Sans Serif"/>
                <a:cs typeface="Microsoft Sans Serif"/>
              </a:rPr>
              <a:t> </a:t>
            </a:r>
            <a:r>
              <a:rPr sz="2000" dirty="0">
                <a:latin typeface="Microsoft Sans Serif"/>
                <a:cs typeface="Microsoft Sans Serif"/>
              </a:rPr>
              <a:t>oportuno.</a:t>
            </a:r>
            <a:r>
              <a:rPr sz="2000" spc="-40" dirty="0">
                <a:latin typeface="Microsoft Sans Serif"/>
                <a:cs typeface="Microsoft Sans Serif"/>
              </a:rPr>
              <a:t> </a:t>
            </a:r>
            <a:r>
              <a:rPr sz="2000" dirty="0">
                <a:latin typeface="Microsoft Sans Serif"/>
                <a:cs typeface="Microsoft Sans Serif"/>
              </a:rPr>
              <a:t>Utiliza</a:t>
            </a:r>
            <a:r>
              <a:rPr sz="2000" spc="5" dirty="0">
                <a:latin typeface="Microsoft Sans Serif"/>
                <a:cs typeface="Microsoft Sans Serif"/>
              </a:rPr>
              <a:t> </a:t>
            </a:r>
            <a:r>
              <a:rPr sz="2000" dirty="0">
                <a:latin typeface="Microsoft Sans Serif"/>
                <a:cs typeface="Microsoft Sans Serif"/>
              </a:rPr>
              <a:t>un</a:t>
            </a:r>
            <a:r>
              <a:rPr sz="2000" spc="-5" dirty="0">
                <a:latin typeface="Microsoft Sans Serif"/>
                <a:cs typeface="Microsoft Sans Serif"/>
              </a:rPr>
              <a:t> </a:t>
            </a:r>
            <a:r>
              <a:rPr sz="2000" spc="-10" dirty="0">
                <a:latin typeface="Microsoft Sans Serif"/>
                <a:cs typeface="Microsoft Sans Serif"/>
              </a:rPr>
              <a:t>condensador </a:t>
            </a:r>
            <a:r>
              <a:rPr sz="2000" dirty="0">
                <a:latin typeface="Microsoft Sans Serif"/>
                <a:cs typeface="Microsoft Sans Serif"/>
              </a:rPr>
              <a:t>en</a:t>
            </a:r>
            <a:r>
              <a:rPr sz="2000" spc="-5" dirty="0">
                <a:latin typeface="Microsoft Sans Serif"/>
                <a:cs typeface="Microsoft Sans Serif"/>
              </a:rPr>
              <a:t> </a:t>
            </a:r>
            <a:r>
              <a:rPr sz="2000" dirty="0">
                <a:latin typeface="Microsoft Sans Serif"/>
                <a:cs typeface="Microsoft Sans Serif"/>
              </a:rPr>
              <a:t>paralelo</a:t>
            </a:r>
            <a:r>
              <a:rPr sz="2000" spc="-5" dirty="0">
                <a:latin typeface="Microsoft Sans Serif"/>
                <a:cs typeface="Microsoft Sans Serif"/>
              </a:rPr>
              <a:t> </a:t>
            </a:r>
            <a:r>
              <a:rPr sz="2000" dirty="0">
                <a:latin typeface="Microsoft Sans Serif"/>
                <a:cs typeface="Microsoft Sans Serif"/>
              </a:rPr>
              <a:t>con</a:t>
            </a:r>
            <a:r>
              <a:rPr sz="2000" spc="-15" dirty="0">
                <a:latin typeface="Microsoft Sans Serif"/>
                <a:cs typeface="Microsoft Sans Serif"/>
              </a:rPr>
              <a:t> </a:t>
            </a: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electrodo</a:t>
            </a:r>
            <a:r>
              <a:rPr sz="2000" spc="-15" dirty="0">
                <a:latin typeface="Microsoft Sans Serif"/>
                <a:cs typeface="Microsoft Sans Serif"/>
              </a:rPr>
              <a:t> </a:t>
            </a:r>
            <a:r>
              <a:rPr sz="2000" dirty="0">
                <a:latin typeface="Microsoft Sans Serif"/>
                <a:cs typeface="Microsoft Sans Serif"/>
              </a:rPr>
              <a:t>y la</a:t>
            </a:r>
            <a:r>
              <a:rPr sz="2000" spc="10" dirty="0">
                <a:latin typeface="Microsoft Sans Serif"/>
                <a:cs typeface="Microsoft Sans Serif"/>
              </a:rPr>
              <a:t> </a:t>
            </a:r>
            <a:r>
              <a:rPr sz="2000" dirty="0">
                <a:latin typeface="Microsoft Sans Serif"/>
                <a:cs typeface="Microsoft Sans Serif"/>
              </a:rPr>
              <a:t>pieza de</a:t>
            </a:r>
            <a:r>
              <a:rPr sz="2000" spc="-5" dirty="0">
                <a:latin typeface="Microsoft Sans Serif"/>
                <a:cs typeface="Microsoft Sans Serif"/>
              </a:rPr>
              <a:t> </a:t>
            </a:r>
            <a:r>
              <a:rPr sz="2000" dirty="0">
                <a:latin typeface="Microsoft Sans Serif"/>
                <a:cs typeface="Microsoft Sans Serif"/>
              </a:rPr>
              <a:t>trabajo,</a:t>
            </a:r>
            <a:r>
              <a:rPr sz="2000" spc="-30" dirty="0">
                <a:latin typeface="Microsoft Sans Serif"/>
                <a:cs typeface="Microsoft Sans Serif"/>
              </a:rPr>
              <a:t> </a:t>
            </a:r>
            <a:r>
              <a:rPr sz="2000" dirty="0">
                <a:latin typeface="Microsoft Sans Serif"/>
                <a:cs typeface="Microsoft Sans Serif"/>
              </a:rPr>
              <a:t>recibe</a:t>
            </a:r>
            <a:r>
              <a:rPr sz="2000" spc="-15" dirty="0">
                <a:latin typeface="Microsoft Sans Serif"/>
                <a:cs typeface="Microsoft Sans Serif"/>
              </a:rPr>
              <a:t> </a:t>
            </a:r>
            <a:r>
              <a:rPr sz="2000" dirty="0">
                <a:latin typeface="Microsoft Sans Serif"/>
                <a:cs typeface="Microsoft Sans Serif"/>
              </a:rPr>
              <a:t>una</a:t>
            </a:r>
            <a:r>
              <a:rPr sz="2000" spc="-5" dirty="0">
                <a:latin typeface="Microsoft Sans Serif"/>
                <a:cs typeface="Microsoft Sans Serif"/>
              </a:rPr>
              <a:t> </a:t>
            </a:r>
            <a:r>
              <a:rPr sz="2000" dirty="0">
                <a:latin typeface="Microsoft Sans Serif"/>
                <a:cs typeface="Microsoft Sans Serif"/>
              </a:rPr>
              <a:t>carga</a:t>
            </a:r>
            <a:r>
              <a:rPr sz="2000" spc="-30" dirty="0">
                <a:latin typeface="Microsoft Sans Serif"/>
                <a:cs typeface="Microsoft Sans Serif"/>
              </a:rPr>
              <a:t> </a:t>
            </a:r>
            <a:r>
              <a:rPr sz="2000" dirty="0">
                <a:latin typeface="Microsoft Sans Serif"/>
                <a:cs typeface="Microsoft Sans Serif"/>
              </a:rPr>
              <a:t>de</a:t>
            </a:r>
            <a:r>
              <a:rPr sz="2000" spc="10" dirty="0">
                <a:latin typeface="Microsoft Sans Serif"/>
                <a:cs typeface="Microsoft Sans Serif"/>
              </a:rPr>
              <a:t> </a:t>
            </a:r>
            <a:r>
              <a:rPr sz="2000" spc="-10" dirty="0">
                <a:latin typeface="Microsoft Sans Serif"/>
                <a:cs typeface="Microsoft Sans Serif"/>
              </a:rPr>
              <a:t>C.C., </a:t>
            </a:r>
            <a:r>
              <a:rPr sz="2000" dirty="0">
                <a:latin typeface="Microsoft Sans Serif"/>
                <a:cs typeface="Microsoft Sans Serif"/>
              </a:rPr>
              <a:t>por</a:t>
            </a:r>
            <a:r>
              <a:rPr sz="2000" spc="-20" dirty="0">
                <a:latin typeface="Microsoft Sans Serif"/>
                <a:cs typeface="Microsoft Sans Serif"/>
              </a:rPr>
              <a:t> </a:t>
            </a:r>
            <a:r>
              <a:rPr sz="2000" dirty="0">
                <a:latin typeface="Microsoft Sans Serif"/>
                <a:cs typeface="Microsoft Sans Serif"/>
              </a:rPr>
              <a:t>medio</a:t>
            </a:r>
            <a:r>
              <a:rPr sz="2000" spc="-5" dirty="0">
                <a:latin typeface="Microsoft Sans Serif"/>
                <a:cs typeface="Microsoft Sans Serif"/>
              </a:rPr>
              <a:t> </a:t>
            </a:r>
            <a:r>
              <a:rPr sz="2000" dirty="0">
                <a:latin typeface="Microsoft Sans Serif"/>
                <a:cs typeface="Microsoft Sans Serif"/>
              </a:rPr>
              <a:t>de</a:t>
            </a:r>
            <a:r>
              <a:rPr sz="2000" spc="5" dirty="0">
                <a:latin typeface="Microsoft Sans Serif"/>
                <a:cs typeface="Microsoft Sans Serif"/>
              </a:rPr>
              <a:t> </a:t>
            </a:r>
            <a:r>
              <a:rPr sz="2000" dirty="0">
                <a:latin typeface="Microsoft Sans Serif"/>
                <a:cs typeface="Microsoft Sans Serif"/>
              </a:rPr>
              <a:t>una</a:t>
            </a:r>
            <a:r>
              <a:rPr sz="2000" spc="-10" dirty="0">
                <a:latin typeface="Microsoft Sans Serif"/>
                <a:cs typeface="Microsoft Sans Serif"/>
              </a:rPr>
              <a:t> </a:t>
            </a:r>
            <a:r>
              <a:rPr sz="2000" dirty="0">
                <a:latin typeface="Microsoft Sans Serif"/>
                <a:cs typeface="Microsoft Sans Serif"/>
              </a:rPr>
              <a:t>resistencia.</a:t>
            </a:r>
            <a:r>
              <a:rPr sz="2000" spc="-40" dirty="0">
                <a:latin typeface="Microsoft Sans Serif"/>
                <a:cs typeface="Microsoft Sans Serif"/>
              </a:rPr>
              <a:t> </a:t>
            </a:r>
            <a:r>
              <a:rPr sz="2000" dirty="0">
                <a:latin typeface="Microsoft Sans Serif"/>
                <a:cs typeface="Microsoft Sans Serif"/>
              </a:rPr>
              <a:t>Cuando</a:t>
            </a:r>
            <a:r>
              <a:rPr sz="2000" spc="-15" dirty="0">
                <a:latin typeface="Microsoft Sans Serif"/>
                <a:cs typeface="Microsoft Sans Serif"/>
              </a:rPr>
              <a:t> </a:t>
            </a:r>
            <a:r>
              <a:rPr sz="2000" dirty="0">
                <a:latin typeface="Microsoft Sans Serif"/>
                <a:cs typeface="Microsoft Sans Serif"/>
              </a:rPr>
              <a:t>se</a:t>
            </a:r>
            <a:r>
              <a:rPr sz="2000" spc="-10" dirty="0">
                <a:latin typeface="Microsoft Sans Serif"/>
                <a:cs typeface="Microsoft Sans Serif"/>
              </a:rPr>
              <a:t> </a:t>
            </a:r>
            <a:r>
              <a:rPr sz="2000" dirty="0">
                <a:latin typeface="Microsoft Sans Serif"/>
                <a:cs typeface="Microsoft Sans Serif"/>
              </a:rPr>
              <a:t>carga</a:t>
            </a:r>
            <a:r>
              <a:rPr sz="2000" spc="-20" dirty="0">
                <a:latin typeface="Microsoft Sans Serif"/>
                <a:cs typeface="Microsoft Sans Serif"/>
              </a:rPr>
              <a:t> </a:t>
            </a:r>
            <a:r>
              <a:rPr sz="2000" dirty="0">
                <a:latin typeface="Microsoft Sans Serif"/>
                <a:cs typeface="Microsoft Sans Serif"/>
              </a:rPr>
              <a:t>el</a:t>
            </a:r>
            <a:r>
              <a:rPr sz="2000" spc="5" dirty="0">
                <a:latin typeface="Microsoft Sans Serif"/>
                <a:cs typeface="Microsoft Sans Serif"/>
              </a:rPr>
              <a:t> </a:t>
            </a:r>
            <a:r>
              <a:rPr sz="2000" dirty="0">
                <a:latin typeface="Microsoft Sans Serif"/>
                <a:cs typeface="Microsoft Sans Serif"/>
              </a:rPr>
              <a:t>condensador</a:t>
            </a:r>
            <a:r>
              <a:rPr sz="2000" spc="-40" dirty="0">
                <a:latin typeface="Microsoft Sans Serif"/>
                <a:cs typeface="Microsoft Sans Serif"/>
              </a:rPr>
              <a:t> </a:t>
            </a:r>
            <a:r>
              <a:rPr sz="2000" dirty="0">
                <a:latin typeface="Microsoft Sans Serif"/>
                <a:cs typeface="Microsoft Sans Serif"/>
              </a:rPr>
              <a:t>aumenta</a:t>
            </a:r>
            <a:r>
              <a:rPr sz="2000" spc="-25" dirty="0">
                <a:latin typeface="Microsoft Sans Serif"/>
                <a:cs typeface="Microsoft Sans Serif"/>
              </a:rPr>
              <a:t> el </a:t>
            </a:r>
            <a:r>
              <a:rPr sz="2000" dirty="0">
                <a:latin typeface="Microsoft Sans Serif"/>
                <a:cs typeface="Microsoft Sans Serif"/>
              </a:rPr>
              <a:t>potencial,</a:t>
            </a:r>
            <a:r>
              <a:rPr sz="2000" spc="-25" dirty="0">
                <a:latin typeface="Microsoft Sans Serif"/>
                <a:cs typeface="Microsoft Sans Serif"/>
              </a:rPr>
              <a:t> </a:t>
            </a:r>
            <a:r>
              <a:rPr sz="2000" dirty="0">
                <a:latin typeface="Microsoft Sans Serif"/>
                <a:cs typeface="Microsoft Sans Serif"/>
              </a:rPr>
              <a:t>se mantiene</a:t>
            </a:r>
            <a:r>
              <a:rPr sz="2000" spc="-10" dirty="0">
                <a:latin typeface="Microsoft Sans Serif"/>
                <a:cs typeface="Microsoft Sans Serif"/>
              </a:rPr>
              <a:t> </a:t>
            </a:r>
            <a:r>
              <a:rPr sz="2000" dirty="0">
                <a:latin typeface="Microsoft Sans Serif"/>
                <a:cs typeface="Microsoft Sans Serif"/>
              </a:rPr>
              <a:t>la</a:t>
            </a:r>
            <a:r>
              <a:rPr sz="2000" spc="15" dirty="0">
                <a:latin typeface="Microsoft Sans Serif"/>
                <a:cs typeface="Microsoft Sans Serif"/>
              </a:rPr>
              <a:t> </a:t>
            </a:r>
            <a:r>
              <a:rPr sz="2000" dirty="0">
                <a:latin typeface="Microsoft Sans Serif"/>
                <a:cs typeface="Microsoft Sans Serif"/>
              </a:rPr>
              <a:t>distancia</a:t>
            </a:r>
            <a:r>
              <a:rPr sz="2000" spc="-20" dirty="0">
                <a:latin typeface="Microsoft Sans Serif"/>
                <a:cs typeface="Microsoft Sans Serif"/>
              </a:rPr>
              <a:t> </a:t>
            </a:r>
            <a:r>
              <a:rPr sz="2000" dirty="0">
                <a:latin typeface="Microsoft Sans Serif"/>
                <a:cs typeface="Microsoft Sans Serif"/>
              </a:rPr>
              <a:t>para</a:t>
            </a:r>
            <a:r>
              <a:rPr sz="2000" spc="-15" dirty="0">
                <a:latin typeface="Microsoft Sans Serif"/>
                <a:cs typeface="Microsoft Sans Serif"/>
              </a:rPr>
              <a:t> </a:t>
            </a:r>
            <a:r>
              <a:rPr sz="2000" dirty="0">
                <a:latin typeface="Microsoft Sans Serif"/>
                <a:cs typeface="Microsoft Sans Serif"/>
              </a:rPr>
              <a:t>generar</a:t>
            </a:r>
            <a:r>
              <a:rPr sz="2000" spc="-30" dirty="0">
                <a:latin typeface="Microsoft Sans Serif"/>
                <a:cs typeface="Microsoft Sans Serif"/>
              </a:rPr>
              <a:t> </a:t>
            </a:r>
            <a:r>
              <a:rPr sz="2000" dirty="0">
                <a:latin typeface="Microsoft Sans Serif"/>
                <a:cs typeface="Microsoft Sans Serif"/>
              </a:rPr>
              <a:t>el</a:t>
            </a:r>
            <a:r>
              <a:rPr sz="2000" spc="15" dirty="0">
                <a:latin typeface="Microsoft Sans Serif"/>
                <a:cs typeface="Microsoft Sans Serif"/>
              </a:rPr>
              <a:t> </a:t>
            </a:r>
            <a:r>
              <a:rPr sz="2000" dirty="0">
                <a:latin typeface="Microsoft Sans Serif"/>
                <a:cs typeface="Microsoft Sans Serif"/>
              </a:rPr>
              <a:t>arco</a:t>
            </a:r>
            <a:r>
              <a:rPr sz="2000" spc="-20" dirty="0">
                <a:latin typeface="Microsoft Sans Serif"/>
                <a:cs typeface="Microsoft Sans Serif"/>
              </a:rPr>
              <a:t> </a:t>
            </a:r>
            <a:r>
              <a:rPr sz="2000" dirty="0">
                <a:latin typeface="Microsoft Sans Serif"/>
                <a:cs typeface="Microsoft Sans Serif"/>
              </a:rPr>
              <a:t>por</a:t>
            </a:r>
            <a:r>
              <a:rPr sz="2000" spc="-10" dirty="0">
                <a:latin typeface="Microsoft Sans Serif"/>
                <a:cs typeface="Microsoft Sans Serif"/>
              </a:rPr>
              <a:t> medios </a:t>
            </a:r>
            <a:r>
              <a:rPr sz="2000" dirty="0">
                <a:latin typeface="Microsoft Sans Serif"/>
                <a:cs typeface="Microsoft Sans Serif"/>
              </a:rPr>
              <a:t>electrónicos.</a:t>
            </a:r>
            <a:r>
              <a:rPr sz="2000" spc="-40" dirty="0">
                <a:latin typeface="Microsoft Sans Serif"/>
                <a:cs typeface="Microsoft Sans Serif"/>
              </a:rPr>
              <a:t> </a:t>
            </a:r>
            <a:r>
              <a:rPr sz="2000" dirty="0">
                <a:latin typeface="Microsoft Sans Serif"/>
                <a:cs typeface="Microsoft Sans Serif"/>
              </a:rPr>
              <a:t>La</a:t>
            </a:r>
            <a:r>
              <a:rPr sz="2000" spc="20" dirty="0">
                <a:latin typeface="Microsoft Sans Serif"/>
                <a:cs typeface="Microsoft Sans Serif"/>
              </a:rPr>
              <a:t> </a:t>
            </a:r>
            <a:r>
              <a:rPr sz="2000" dirty="0">
                <a:latin typeface="Microsoft Sans Serif"/>
                <a:cs typeface="Microsoft Sans Serif"/>
              </a:rPr>
              <a:t>densidad</a:t>
            </a:r>
            <a:r>
              <a:rPr sz="2000" spc="-20" dirty="0">
                <a:latin typeface="Microsoft Sans Serif"/>
                <a:cs typeface="Microsoft Sans Serif"/>
              </a:rPr>
              <a:t> </a:t>
            </a:r>
            <a:r>
              <a:rPr sz="2000" dirty="0">
                <a:latin typeface="Microsoft Sans Serif"/>
                <a:cs typeface="Microsoft Sans Serif"/>
              </a:rPr>
              <a:t>en</a:t>
            </a:r>
            <a:r>
              <a:rPr sz="2000" spc="20" dirty="0">
                <a:latin typeface="Microsoft Sans Serif"/>
                <a:cs typeface="Microsoft Sans Serif"/>
              </a:rPr>
              <a:t> </a:t>
            </a:r>
            <a:r>
              <a:rPr sz="2000" dirty="0">
                <a:latin typeface="Microsoft Sans Serif"/>
                <a:cs typeface="Microsoft Sans Serif"/>
              </a:rPr>
              <a:t>el</a:t>
            </a:r>
            <a:r>
              <a:rPr sz="2000" spc="20" dirty="0">
                <a:latin typeface="Microsoft Sans Serif"/>
                <a:cs typeface="Microsoft Sans Serif"/>
              </a:rPr>
              <a:t> </a:t>
            </a:r>
            <a:r>
              <a:rPr sz="2000" dirty="0">
                <a:latin typeface="Microsoft Sans Serif"/>
                <a:cs typeface="Microsoft Sans Serif"/>
              </a:rPr>
              <a:t>punto</a:t>
            </a:r>
            <a:r>
              <a:rPr sz="2000" spc="-15" dirty="0">
                <a:latin typeface="Microsoft Sans Serif"/>
                <a:cs typeface="Microsoft Sans Serif"/>
              </a:rPr>
              <a:t> </a:t>
            </a:r>
            <a:r>
              <a:rPr sz="2000" dirty="0">
                <a:latin typeface="Microsoft Sans Serif"/>
                <a:cs typeface="Microsoft Sans Serif"/>
              </a:rPr>
              <a:t>es</a:t>
            </a:r>
            <a:r>
              <a:rPr sz="2000" spc="5" dirty="0">
                <a:latin typeface="Microsoft Sans Serif"/>
                <a:cs typeface="Microsoft Sans Serif"/>
              </a:rPr>
              <a:t> </a:t>
            </a:r>
            <a:r>
              <a:rPr sz="2000" dirty="0">
                <a:latin typeface="Microsoft Sans Serif"/>
                <a:cs typeface="Microsoft Sans Serif"/>
              </a:rPr>
              <a:t>muy</a:t>
            </a:r>
            <a:r>
              <a:rPr sz="2000" spc="10" dirty="0">
                <a:latin typeface="Microsoft Sans Serif"/>
                <a:cs typeface="Microsoft Sans Serif"/>
              </a:rPr>
              <a:t> </a:t>
            </a:r>
            <a:r>
              <a:rPr sz="2000" dirty="0">
                <a:latin typeface="Microsoft Sans Serif"/>
                <a:cs typeface="Microsoft Sans Serif"/>
              </a:rPr>
              <a:t>alta yy</a:t>
            </a:r>
            <a:r>
              <a:rPr sz="2000" spc="10" dirty="0">
                <a:latin typeface="Microsoft Sans Serif"/>
                <a:cs typeface="Microsoft Sans Serif"/>
              </a:rPr>
              <a:t> </a:t>
            </a:r>
            <a:r>
              <a:rPr sz="2000" dirty="0">
                <a:latin typeface="Microsoft Sans Serif"/>
                <a:cs typeface="Microsoft Sans Serif"/>
              </a:rPr>
              <a:t>de</a:t>
            </a:r>
            <a:r>
              <a:rPr sz="2000" spc="5" dirty="0">
                <a:latin typeface="Microsoft Sans Serif"/>
                <a:cs typeface="Microsoft Sans Serif"/>
              </a:rPr>
              <a:t> </a:t>
            </a:r>
            <a:r>
              <a:rPr sz="2000" dirty="0">
                <a:latin typeface="Microsoft Sans Serif"/>
                <a:cs typeface="Microsoft Sans Serif"/>
              </a:rPr>
              <a:t>fuerza</a:t>
            </a:r>
            <a:r>
              <a:rPr sz="2000" spc="-20" dirty="0">
                <a:latin typeface="Microsoft Sans Serif"/>
                <a:cs typeface="Microsoft Sans Serif"/>
              </a:rPr>
              <a:t> </a:t>
            </a:r>
            <a:r>
              <a:rPr sz="2000" spc="-10" dirty="0">
                <a:latin typeface="Microsoft Sans Serif"/>
                <a:cs typeface="Microsoft Sans Serif"/>
              </a:rPr>
              <a:t>suficiente </a:t>
            </a:r>
            <a:r>
              <a:rPr sz="2000" dirty="0">
                <a:latin typeface="Microsoft Sans Serif"/>
                <a:cs typeface="Microsoft Sans Serif"/>
              </a:rPr>
              <a:t>como</a:t>
            </a:r>
            <a:r>
              <a:rPr sz="2000" spc="-15" dirty="0">
                <a:latin typeface="Microsoft Sans Serif"/>
                <a:cs typeface="Microsoft Sans Serif"/>
              </a:rPr>
              <a:t> </a:t>
            </a:r>
            <a:r>
              <a:rPr sz="2000" dirty="0">
                <a:latin typeface="Microsoft Sans Serif"/>
                <a:cs typeface="Microsoft Sans Serif"/>
              </a:rPr>
              <a:t>para</a:t>
            </a:r>
            <a:r>
              <a:rPr sz="2000" spc="-15" dirty="0">
                <a:latin typeface="Microsoft Sans Serif"/>
                <a:cs typeface="Microsoft Sans Serif"/>
              </a:rPr>
              <a:t> </a:t>
            </a:r>
            <a:r>
              <a:rPr sz="2000" dirty="0">
                <a:latin typeface="Microsoft Sans Serif"/>
                <a:cs typeface="Microsoft Sans Serif"/>
              </a:rPr>
              <a:t>provocar</a:t>
            </a:r>
            <a:r>
              <a:rPr sz="2000" spc="-20" dirty="0">
                <a:latin typeface="Microsoft Sans Serif"/>
                <a:cs typeface="Microsoft Sans Serif"/>
              </a:rPr>
              <a:t> </a:t>
            </a:r>
            <a:r>
              <a:rPr sz="2000" dirty="0">
                <a:latin typeface="Microsoft Sans Serif"/>
                <a:cs typeface="Microsoft Sans Serif"/>
              </a:rPr>
              <a:t>la</a:t>
            </a:r>
            <a:r>
              <a:rPr sz="2000" spc="15" dirty="0">
                <a:latin typeface="Microsoft Sans Serif"/>
                <a:cs typeface="Microsoft Sans Serif"/>
              </a:rPr>
              <a:t> </a:t>
            </a:r>
            <a:r>
              <a:rPr sz="2000" dirty="0">
                <a:latin typeface="Microsoft Sans Serif"/>
                <a:cs typeface="Microsoft Sans Serif"/>
              </a:rPr>
              <a:t>erosión</a:t>
            </a:r>
            <a:r>
              <a:rPr sz="2000" spc="-15" dirty="0">
                <a:latin typeface="Microsoft Sans Serif"/>
                <a:cs typeface="Microsoft Sans Serif"/>
              </a:rPr>
              <a:t> </a:t>
            </a:r>
            <a:r>
              <a:rPr sz="2000" dirty="0">
                <a:latin typeface="Microsoft Sans Serif"/>
                <a:cs typeface="Microsoft Sans Serif"/>
              </a:rPr>
              <a:t>del</a:t>
            </a:r>
            <a:r>
              <a:rPr sz="2000" spc="15" dirty="0">
                <a:latin typeface="Microsoft Sans Serif"/>
                <a:cs typeface="Microsoft Sans Serif"/>
              </a:rPr>
              <a:t> </a:t>
            </a:r>
            <a:r>
              <a:rPr sz="2000" dirty="0">
                <a:latin typeface="Microsoft Sans Serif"/>
                <a:cs typeface="Microsoft Sans Serif"/>
              </a:rPr>
              <a:t>material,</a:t>
            </a:r>
            <a:r>
              <a:rPr sz="2000" spc="-15" dirty="0">
                <a:latin typeface="Microsoft Sans Serif"/>
                <a:cs typeface="Microsoft Sans Serif"/>
              </a:rPr>
              <a:t> </a:t>
            </a:r>
            <a:r>
              <a:rPr sz="2000" dirty="0">
                <a:latin typeface="Microsoft Sans Serif"/>
                <a:cs typeface="Microsoft Sans Serif"/>
              </a:rPr>
              <a:t>las partículas</a:t>
            </a:r>
            <a:r>
              <a:rPr sz="2000" spc="-25" dirty="0">
                <a:latin typeface="Microsoft Sans Serif"/>
                <a:cs typeface="Microsoft Sans Serif"/>
              </a:rPr>
              <a:t> </a:t>
            </a:r>
            <a:r>
              <a:rPr sz="2000" dirty="0">
                <a:latin typeface="Microsoft Sans Serif"/>
                <a:cs typeface="Microsoft Sans Serif"/>
              </a:rPr>
              <a:t>son</a:t>
            </a:r>
            <a:r>
              <a:rPr sz="2000" spc="-5" dirty="0">
                <a:latin typeface="Microsoft Sans Serif"/>
                <a:cs typeface="Microsoft Sans Serif"/>
              </a:rPr>
              <a:t> </a:t>
            </a:r>
            <a:r>
              <a:rPr sz="2000" dirty="0">
                <a:latin typeface="Microsoft Sans Serif"/>
                <a:cs typeface="Microsoft Sans Serif"/>
              </a:rPr>
              <a:t>enfriadas</a:t>
            </a:r>
            <a:r>
              <a:rPr sz="2000" spc="-25" dirty="0">
                <a:latin typeface="Microsoft Sans Serif"/>
                <a:cs typeface="Microsoft Sans Serif"/>
              </a:rPr>
              <a:t> </a:t>
            </a:r>
            <a:r>
              <a:rPr sz="2000" spc="-50" dirty="0">
                <a:latin typeface="Microsoft Sans Serif"/>
                <a:cs typeface="Microsoft Sans Serif"/>
              </a:rPr>
              <a:t>y </a:t>
            </a:r>
            <a:r>
              <a:rPr sz="2000" dirty="0">
                <a:latin typeface="Microsoft Sans Serif"/>
                <a:cs typeface="Microsoft Sans Serif"/>
              </a:rPr>
              <a:t>desalojadas</a:t>
            </a:r>
            <a:r>
              <a:rPr sz="2000" spc="-25" dirty="0">
                <a:latin typeface="Microsoft Sans Serif"/>
                <a:cs typeface="Microsoft Sans Serif"/>
              </a:rPr>
              <a:t> </a:t>
            </a:r>
            <a:r>
              <a:rPr sz="2000" dirty="0">
                <a:latin typeface="Microsoft Sans Serif"/>
                <a:cs typeface="Microsoft Sans Serif"/>
              </a:rPr>
              <a:t>por el</a:t>
            </a:r>
            <a:r>
              <a:rPr sz="2000" spc="10" dirty="0">
                <a:latin typeface="Microsoft Sans Serif"/>
                <a:cs typeface="Microsoft Sans Serif"/>
              </a:rPr>
              <a:t> </a:t>
            </a:r>
            <a:r>
              <a:rPr sz="2000" dirty="0">
                <a:latin typeface="Microsoft Sans Serif"/>
                <a:cs typeface="Microsoft Sans Serif"/>
              </a:rPr>
              <a:t>electrólito,</a:t>
            </a:r>
            <a:r>
              <a:rPr sz="2000" spc="-30" dirty="0">
                <a:latin typeface="Microsoft Sans Serif"/>
                <a:cs typeface="Microsoft Sans Serif"/>
              </a:rPr>
              <a:t> </a:t>
            </a:r>
            <a:r>
              <a:rPr sz="2000" dirty="0">
                <a:latin typeface="Microsoft Sans Serif"/>
                <a:cs typeface="Microsoft Sans Serif"/>
              </a:rPr>
              <a:t>se puede</a:t>
            </a:r>
            <a:r>
              <a:rPr sz="2000" spc="-10" dirty="0">
                <a:latin typeface="Microsoft Sans Serif"/>
                <a:cs typeface="Microsoft Sans Serif"/>
              </a:rPr>
              <a:t> </a:t>
            </a:r>
            <a:r>
              <a:rPr sz="2000" dirty="0">
                <a:latin typeface="Microsoft Sans Serif"/>
                <a:cs typeface="Microsoft Sans Serif"/>
              </a:rPr>
              <a:t>evacuar</a:t>
            </a:r>
            <a:r>
              <a:rPr sz="2000" spc="-10" dirty="0">
                <a:latin typeface="Microsoft Sans Serif"/>
                <a:cs typeface="Microsoft Sans Serif"/>
              </a:rPr>
              <a:t> </a:t>
            </a:r>
            <a:r>
              <a:rPr sz="2000" dirty="0">
                <a:latin typeface="Microsoft Sans Serif"/>
                <a:cs typeface="Microsoft Sans Serif"/>
              </a:rPr>
              <a:t>entre</a:t>
            </a:r>
            <a:r>
              <a:rPr sz="2000" spc="-15" dirty="0">
                <a:latin typeface="Microsoft Sans Serif"/>
                <a:cs typeface="Microsoft Sans Serif"/>
              </a:rPr>
              <a:t> </a:t>
            </a:r>
            <a:r>
              <a:rPr sz="2000" dirty="0">
                <a:latin typeface="Microsoft Sans Serif"/>
                <a:cs typeface="Microsoft Sans Serif"/>
              </a:rPr>
              <a:t>15 y</a:t>
            </a:r>
            <a:r>
              <a:rPr sz="2000" spc="5" dirty="0">
                <a:latin typeface="Microsoft Sans Serif"/>
                <a:cs typeface="Microsoft Sans Serif"/>
              </a:rPr>
              <a:t> </a:t>
            </a:r>
            <a:r>
              <a:rPr sz="2000" dirty="0">
                <a:latin typeface="Microsoft Sans Serif"/>
                <a:cs typeface="Microsoft Sans Serif"/>
              </a:rPr>
              <a:t>250</a:t>
            </a:r>
            <a:r>
              <a:rPr sz="2000" spc="-10" dirty="0">
                <a:latin typeface="Microsoft Sans Serif"/>
                <a:cs typeface="Microsoft Sans Serif"/>
              </a:rPr>
              <a:t> </a:t>
            </a:r>
            <a:r>
              <a:rPr sz="2000" dirty="0">
                <a:latin typeface="Microsoft Sans Serif"/>
                <a:cs typeface="Microsoft Sans Serif"/>
              </a:rPr>
              <a:t>cm3/h.,</a:t>
            </a:r>
            <a:r>
              <a:rPr sz="2000" spc="-20" dirty="0">
                <a:latin typeface="Microsoft Sans Serif"/>
                <a:cs typeface="Microsoft Sans Serif"/>
              </a:rPr>
              <a:t> pero </a:t>
            </a:r>
            <a:r>
              <a:rPr sz="2000" dirty="0">
                <a:latin typeface="Microsoft Sans Serif"/>
                <a:cs typeface="Microsoft Sans Serif"/>
              </a:rPr>
              <a:t>el</a:t>
            </a:r>
            <a:r>
              <a:rPr sz="2000" spc="10" dirty="0">
                <a:latin typeface="Microsoft Sans Serif"/>
                <a:cs typeface="Microsoft Sans Serif"/>
              </a:rPr>
              <a:t> </a:t>
            </a:r>
            <a:r>
              <a:rPr sz="2000" dirty="0">
                <a:latin typeface="Microsoft Sans Serif"/>
                <a:cs typeface="Microsoft Sans Serif"/>
              </a:rPr>
              <a:t>mejor</a:t>
            </a:r>
            <a:r>
              <a:rPr sz="2000" spc="-5" dirty="0">
                <a:latin typeface="Microsoft Sans Serif"/>
                <a:cs typeface="Microsoft Sans Serif"/>
              </a:rPr>
              <a:t> </a:t>
            </a:r>
            <a:r>
              <a:rPr sz="2000" dirty="0">
                <a:latin typeface="Microsoft Sans Serif"/>
                <a:cs typeface="Microsoft Sans Serif"/>
              </a:rPr>
              <a:t>acabado</a:t>
            </a:r>
            <a:r>
              <a:rPr sz="2000" spc="-25" dirty="0">
                <a:latin typeface="Microsoft Sans Serif"/>
                <a:cs typeface="Microsoft Sans Serif"/>
              </a:rPr>
              <a:t> </a:t>
            </a:r>
            <a:r>
              <a:rPr sz="2000" dirty="0">
                <a:latin typeface="Microsoft Sans Serif"/>
                <a:cs typeface="Microsoft Sans Serif"/>
              </a:rPr>
              <a:t>superficial</a:t>
            </a:r>
            <a:r>
              <a:rPr sz="2000" spc="-15" dirty="0">
                <a:latin typeface="Microsoft Sans Serif"/>
                <a:cs typeface="Microsoft Sans Serif"/>
              </a:rPr>
              <a:t> </a:t>
            </a:r>
            <a:r>
              <a:rPr sz="2000" dirty="0">
                <a:latin typeface="Microsoft Sans Serif"/>
                <a:cs typeface="Microsoft Sans Serif"/>
              </a:rPr>
              <a:t>se logra</a:t>
            </a:r>
            <a:r>
              <a:rPr sz="2000" spc="-15" dirty="0">
                <a:latin typeface="Microsoft Sans Serif"/>
                <a:cs typeface="Microsoft Sans Serif"/>
              </a:rPr>
              <a:t> </a:t>
            </a:r>
            <a:r>
              <a:rPr sz="2000" dirty="0">
                <a:latin typeface="Microsoft Sans Serif"/>
                <a:cs typeface="Microsoft Sans Serif"/>
              </a:rPr>
              <a:t>con</a:t>
            </a:r>
            <a:r>
              <a:rPr sz="2000" spc="-5" dirty="0">
                <a:latin typeface="Microsoft Sans Serif"/>
                <a:cs typeface="Microsoft Sans Serif"/>
              </a:rPr>
              <a:t> </a:t>
            </a:r>
            <a:r>
              <a:rPr sz="2000" dirty="0">
                <a:latin typeface="Microsoft Sans Serif"/>
                <a:cs typeface="Microsoft Sans Serif"/>
              </a:rPr>
              <a:t>menor</a:t>
            </a:r>
            <a:r>
              <a:rPr sz="2000" spc="-10" dirty="0">
                <a:latin typeface="Microsoft Sans Serif"/>
                <a:cs typeface="Microsoft Sans Serif"/>
              </a:rPr>
              <a:t> </a:t>
            </a:r>
            <a:r>
              <a:rPr sz="2000" dirty="0">
                <a:latin typeface="Microsoft Sans Serif"/>
                <a:cs typeface="Microsoft Sans Serif"/>
              </a:rPr>
              <a:t>cantidad</a:t>
            </a:r>
            <a:r>
              <a:rPr sz="2000" spc="-20" dirty="0">
                <a:latin typeface="Microsoft Sans Serif"/>
                <a:cs typeface="Microsoft Sans Serif"/>
              </a:rPr>
              <a:t> </a:t>
            </a:r>
            <a:r>
              <a:rPr sz="2000" dirty="0">
                <a:latin typeface="Microsoft Sans Serif"/>
                <a:cs typeface="Microsoft Sans Serif"/>
              </a:rPr>
              <a:t>hora,</a:t>
            </a:r>
            <a:r>
              <a:rPr sz="2000" spc="-20" dirty="0">
                <a:latin typeface="Microsoft Sans Serif"/>
                <a:cs typeface="Microsoft Sans Serif"/>
              </a:rPr>
              <a:t> </a:t>
            </a:r>
            <a:r>
              <a:rPr sz="2000" spc="-10" dirty="0">
                <a:latin typeface="Microsoft Sans Serif"/>
                <a:cs typeface="Microsoft Sans Serif"/>
              </a:rPr>
              <a:t>también </a:t>
            </a:r>
            <a:r>
              <a:rPr sz="2000" dirty="0">
                <a:latin typeface="Microsoft Sans Serif"/>
                <a:cs typeface="Microsoft Sans Serif"/>
              </a:rPr>
              <a:t>mejora</a:t>
            </a:r>
            <a:r>
              <a:rPr sz="2000" spc="-20" dirty="0">
                <a:latin typeface="Microsoft Sans Serif"/>
                <a:cs typeface="Microsoft Sans Serif"/>
              </a:rPr>
              <a:t> </a:t>
            </a:r>
            <a:r>
              <a:rPr sz="2000" dirty="0">
                <a:latin typeface="Microsoft Sans Serif"/>
                <a:cs typeface="Microsoft Sans Serif"/>
              </a:rPr>
              <a:t>aumentando</a:t>
            </a:r>
            <a:r>
              <a:rPr sz="2000" spc="-30" dirty="0">
                <a:latin typeface="Microsoft Sans Serif"/>
                <a:cs typeface="Microsoft Sans Serif"/>
              </a:rPr>
              <a:t> </a:t>
            </a:r>
            <a:r>
              <a:rPr sz="2000" dirty="0">
                <a:latin typeface="Microsoft Sans Serif"/>
                <a:cs typeface="Microsoft Sans Serif"/>
              </a:rPr>
              <a:t>la</a:t>
            </a:r>
            <a:r>
              <a:rPr sz="2000" spc="10" dirty="0">
                <a:latin typeface="Microsoft Sans Serif"/>
                <a:cs typeface="Microsoft Sans Serif"/>
              </a:rPr>
              <a:t> </a:t>
            </a:r>
            <a:r>
              <a:rPr sz="2000" dirty="0">
                <a:latin typeface="Microsoft Sans Serif"/>
                <a:cs typeface="Microsoft Sans Serif"/>
              </a:rPr>
              <a:t>frecuencia.</a:t>
            </a:r>
            <a:r>
              <a:rPr sz="2000" spc="-40" dirty="0">
                <a:latin typeface="Microsoft Sans Serif"/>
                <a:cs typeface="Microsoft Sans Serif"/>
              </a:rPr>
              <a:t> </a:t>
            </a:r>
            <a:r>
              <a:rPr sz="2000" dirty="0">
                <a:latin typeface="Microsoft Sans Serif"/>
                <a:cs typeface="Microsoft Sans Serif"/>
              </a:rPr>
              <a:t>El electrodo</a:t>
            </a:r>
            <a:r>
              <a:rPr sz="2000" spc="-15" dirty="0">
                <a:latin typeface="Microsoft Sans Serif"/>
                <a:cs typeface="Microsoft Sans Serif"/>
              </a:rPr>
              <a:t> </a:t>
            </a:r>
            <a:r>
              <a:rPr sz="2000" dirty="0">
                <a:latin typeface="Microsoft Sans Serif"/>
                <a:cs typeface="Microsoft Sans Serif"/>
              </a:rPr>
              <a:t>debe</a:t>
            </a:r>
            <a:r>
              <a:rPr sz="2000" spc="-15" dirty="0">
                <a:latin typeface="Microsoft Sans Serif"/>
                <a:cs typeface="Microsoft Sans Serif"/>
              </a:rPr>
              <a:t> </a:t>
            </a:r>
            <a:r>
              <a:rPr sz="2000" dirty="0">
                <a:latin typeface="Microsoft Sans Serif"/>
                <a:cs typeface="Microsoft Sans Serif"/>
              </a:rPr>
              <a:t>ser</a:t>
            </a:r>
            <a:r>
              <a:rPr sz="2000" spc="-15" dirty="0">
                <a:latin typeface="Microsoft Sans Serif"/>
                <a:cs typeface="Microsoft Sans Serif"/>
              </a:rPr>
              <a:t> </a:t>
            </a:r>
            <a:r>
              <a:rPr sz="2000" dirty="0">
                <a:latin typeface="Microsoft Sans Serif"/>
                <a:cs typeface="Microsoft Sans Serif"/>
              </a:rPr>
              <a:t>un</a:t>
            </a:r>
            <a:r>
              <a:rPr sz="2000" spc="10" dirty="0">
                <a:latin typeface="Microsoft Sans Serif"/>
                <a:cs typeface="Microsoft Sans Serif"/>
              </a:rPr>
              <a:t> </a:t>
            </a:r>
            <a:r>
              <a:rPr sz="2000" dirty="0">
                <a:latin typeface="Microsoft Sans Serif"/>
                <a:cs typeface="Microsoft Sans Serif"/>
              </a:rPr>
              <a:t>muy</a:t>
            </a:r>
            <a:r>
              <a:rPr sz="2000" spc="-20" dirty="0">
                <a:latin typeface="Microsoft Sans Serif"/>
                <a:cs typeface="Microsoft Sans Serif"/>
              </a:rPr>
              <a:t> buen </a:t>
            </a:r>
            <a:r>
              <a:rPr sz="2000" dirty="0">
                <a:latin typeface="Microsoft Sans Serif"/>
                <a:cs typeface="Microsoft Sans Serif"/>
              </a:rPr>
              <a:t>conductor</a:t>
            </a:r>
            <a:r>
              <a:rPr sz="2000" spc="-35" dirty="0">
                <a:latin typeface="Microsoft Sans Serif"/>
                <a:cs typeface="Microsoft Sans Serif"/>
              </a:rPr>
              <a:t> </a:t>
            </a:r>
            <a:r>
              <a:rPr sz="2000" dirty="0">
                <a:latin typeface="Microsoft Sans Serif"/>
                <a:cs typeface="Microsoft Sans Serif"/>
              </a:rPr>
              <a:t>de</a:t>
            </a:r>
            <a:r>
              <a:rPr sz="2000" spc="5" dirty="0">
                <a:latin typeface="Microsoft Sans Serif"/>
                <a:cs typeface="Microsoft Sans Serif"/>
              </a:rPr>
              <a:t> </a:t>
            </a:r>
            <a:r>
              <a:rPr sz="2000" dirty="0">
                <a:latin typeface="Microsoft Sans Serif"/>
                <a:cs typeface="Microsoft Sans Serif"/>
              </a:rPr>
              <a:t>eléctrico</a:t>
            </a:r>
            <a:r>
              <a:rPr sz="2000" spc="-5" dirty="0">
                <a:latin typeface="Microsoft Sans Serif"/>
                <a:cs typeface="Microsoft Sans Serif"/>
              </a:rPr>
              <a:t> </a:t>
            </a:r>
            <a:r>
              <a:rPr sz="2000" dirty="0">
                <a:latin typeface="Microsoft Sans Serif"/>
                <a:cs typeface="Microsoft Sans Serif"/>
              </a:rPr>
              <a:t>(carburo</a:t>
            </a:r>
            <a:r>
              <a:rPr sz="2000" spc="-25" dirty="0">
                <a:latin typeface="Microsoft Sans Serif"/>
                <a:cs typeface="Microsoft Sans Serif"/>
              </a:rPr>
              <a:t> </a:t>
            </a:r>
            <a:r>
              <a:rPr sz="2000" dirty="0">
                <a:latin typeface="Microsoft Sans Serif"/>
                <a:cs typeface="Microsoft Sans Serif"/>
              </a:rPr>
              <a:t>de</a:t>
            </a:r>
            <a:r>
              <a:rPr sz="2000" spc="10" dirty="0">
                <a:latin typeface="Microsoft Sans Serif"/>
                <a:cs typeface="Microsoft Sans Serif"/>
              </a:rPr>
              <a:t> </a:t>
            </a:r>
            <a:r>
              <a:rPr sz="2000" dirty="0">
                <a:latin typeface="Microsoft Sans Serif"/>
                <a:cs typeface="Microsoft Sans Serif"/>
              </a:rPr>
              <a:t>tungsteno,</a:t>
            </a:r>
            <a:r>
              <a:rPr sz="2000" spc="-30" dirty="0">
                <a:latin typeface="Microsoft Sans Serif"/>
                <a:cs typeface="Microsoft Sans Serif"/>
              </a:rPr>
              <a:t> </a:t>
            </a:r>
            <a:r>
              <a:rPr sz="2000" dirty="0">
                <a:latin typeface="Microsoft Sans Serif"/>
                <a:cs typeface="Microsoft Sans Serif"/>
              </a:rPr>
              <a:t>grafito,</a:t>
            </a:r>
            <a:r>
              <a:rPr sz="2000" spc="-15" dirty="0">
                <a:latin typeface="Microsoft Sans Serif"/>
                <a:cs typeface="Microsoft Sans Serif"/>
              </a:rPr>
              <a:t> </a:t>
            </a:r>
            <a:r>
              <a:rPr sz="2000" dirty="0">
                <a:latin typeface="Microsoft Sans Serif"/>
                <a:cs typeface="Microsoft Sans Serif"/>
              </a:rPr>
              <a:t>cobre,</a:t>
            </a:r>
            <a:r>
              <a:rPr sz="2000" spc="-20" dirty="0">
                <a:latin typeface="Microsoft Sans Serif"/>
                <a:cs typeface="Microsoft Sans Serif"/>
              </a:rPr>
              <a:t> </a:t>
            </a:r>
            <a:r>
              <a:rPr sz="2000" dirty="0">
                <a:latin typeface="Microsoft Sans Serif"/>
                <a:cs typeface="Microsoft Sans Serif"/>
              </a:rPr>
              <a:t>bronce,</a:t>
            </a:r>
            <a:r>
              <a:rPr sz="2000" spc="-25" dirty="0">
                <a:latin typeface="Microsoft Sans Serif"/>
                <a:cs typeface="Microsoft Sans Serif"/>
              </a:rPr>
              <a:t> </a:t>
            </a:r>
            <a:r>
              <a:rPr sz="2000" dirty="0">
                <a:latin typeface="Microsoft Sans Serif"/>
                <a:cs typeface="Microsoft Sans Serif"/>
              </a:rPr>
              <a:t>y</a:t>
            </a:r>
            <a:r>
              <a:rPr sz="2000" spc="25" dirty="0">
                <a:latin typeface="Microsoft Sans Serif"/>
                <a:cs typeface="Microsoft Sans Serif"/>
              </a:rPr>
              <a:t> </a:t>
            </a:r>
            <a:r>
              <a:rPr sz="2000" spc="-10" dirty="0">
                <a:latin typeface="Microsoft Sans Serif"/>
                <a:cs typeface="Microsoft Sans Serif"/>
              </a:rPr>
              <a:t>otros. </a:t>
            </a:r>
            <a:r>
              <a:rPr sz="2000" dirty="0">
                <a:latin typeface="Microsoft Sans Serif"/>
                <a:cs typeface="Microsoft Sans Serif"/>
              </a:rPr>
              <a:t>Se</a:t>
            </a:r>
            <a:r>
              <a:rPr sz="2000" spc="5" dirty="0">
                <a:latin typeface="Microsoft Sans Serif"/>
                <a:cs typeface="Microsoft Sans Serif"/>
              </a:rPr>
              <a:t> </a:t>
            </a:r>
            <a:r>
              <a:rPr sz="2000" dirty="0">
                <a:latin typeface="Microsoft Sans Serif"/>
                <a:cs typeface="Microsoft Sans Serif"/>
              </a:rPr>
              <a:t>logran</a:t>
            </a:r>
            <a:r>
              <a:rPr sz="2000" spc="-15" dirty="0">
                <a:latin typeface="Microsoft Sans Serif"/>
                <a:cs typeface="Microsoft Sans Serif"/>
              </a:rPr>
              <a:t> </a:t>
            </a:r>
            <a:r>
              <a:rPr sz="2000" dirty="0">
                <a:latin typeface="Microsoft Sans Serif"/>
                <a:cs typeface="Microsoft Sans Serif"/>
              </a:rPr>
              <a:t>maquinar</a:t>
            </a:r>
            <a:r>
              <a:rPr sz="2000" spc="-10" dirty="0">
                <a:latin typeface="Microsoft Sans Serif"/>
                <a:cs typeface="Microsoft Sans Serif"/>
              </a:rPr>
              <a:t> </a:t>
            </a:r>
            <a:r>
              <a:rPr sz="2000" dirty="0">
                <a:latin typeface="Microsoft Sans Serif"/>
                <a:cs typeface="Microsoft Sans Serif"/>
              </a:rPr>
              <a:t>con</a:t>
            </a:r>
            <a:r>
              <a:rPr sz="2000" spc="-5" dirty="0">
                <a:latin typeface="Microsoft Sans Serif"/>
                <a:cs typeface="Microsoft Sans Serif"/>
              </a:rPr>
              <a:t> </a:t>
            </a:r>
            <a:r>
              <a:rPr sz="2000" dirty="0">
                <a:latin typeface="Microsoft Sans Serif"/>
                <a:cs typeface="Microsoft Sans Serif"/>
              </a:rPr>
              <a:t>tolerancias</a:t>
            </a:r>
            <a:r>
              <a:rPr sz="2000" spc="-25" dirty="0">
                <a:latin typeface="Microsoft Sans Serif"/>
                <a:cs typeface="Microsoft Sans Serif"/>
              </a:rPr>
              <a:t> </a:t>
            </a:r>
            <a:r>
              <a:rPr sz="2000" dirty="0">
                <a:latin typeface="Microsoft Sans Serif"/>
                <a:cs typeface="Microsoft Sans Serif"/>
              </a:rPr>
              <a:t>muy</a:t>
            </a:r>
            <a:r>
              <a:rPr sz="2000" spc="-10" dirty="0">
                <a:latin typeface="Microsoft Sans Serif"/>
                <a:cs typeface="Microsoft Sans Serif"/>
              </a:rPr>
              <a:t> </a:t>
            </a:r>
            <a:r>
              <a:rPr sz="2000" dirty="0">
                <a:latin typeface="Microsoft Sans Serif"/>
                <a:cs typeface="Microsoft Sans Serif"/>
              </a:rPr>
              <a:t>precisas</a:t>
            </a:r>
            <a:r>
              <a:rPr sz="2000" spc="-25" dirty="0">
                <a:latin typeface="Microsoft Sans Serif"/>
                <a:cs typeface="Microsoft Sans Serif"/>
              </a:rPr>
              <a:t> </a:t>
            </a:r>
            <a:r>
              <a:rPr sz="2000" dirty="0">
                <a:latin typeface="Microsoft Sans Serif"/>
                <a:cs typeface="Microsoft Sans Serif"/>
              </a:rPr>
              <a:t>de 0,2</a:t>
            </a:r>
            <a:r>
              <a:rPr sz="2000" spc="-5" dirty="0">
                <a:latin typeface="Microsoft Sans Serif"/>
                <a:cs typeface="Microsoft Sans Serif"/>
              </a:rPr>
              <a:t> </a:t>
            </a:r>
            <a:r>
              <a:rPr sz="2000" spc="-10" dirty="0">
                <a:latin typeface="Microsoft Sans Serif"/>
                <a:cs typeface="Microsoft Sans Serif"/>
              </a:rPr>
              <a:t>micrones.</a:t>
            </a:r>
            <a:endParaRPr sz="2000">
              <a:latin typeface="Microsoft Sans Serif"/>
              <a:cs typeface="Microsoft Sans Serif"/>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 y="0"/>
            <a:ext cx="8991600" cy="6857999"/>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619490" cy="3044190"/>
          </a:xfrm>
          <a:prstGeom prst="rect">
            <a:avLst/>
          </a:prstGeom>
        </p:spPr>
        <p:txBody>
          <a:bodyPr vert="horz" wrap="square" lIns="0" tIns="12700" rIns="0" bIns="0" rtlCol="0">
            <a:spAutoFit/>
          </a:bodyPr>
          <a:lstStyle/>
          <a:p>
            <a:pPr marL="365125" algn="ctr">
              <a:lnSpc>
                <a:spcPct val="100000"/>
              </a:lnSpc>
              <a:spcBef>
                <a:spcPts val="100"/>
              </a:spcBef>
            </a:pPr>
            <a:r>
              <a:rPr sz="1800" b="1" dirty="0">
                <a:latin typeface="Arial"/>
                <a:cs typeface="Arial"/>
              </a:rPr>
              <a:t>CORTE</a:t>
            </a:r>
            <a:r>
              <a:rPr sz="1800" b="1" spc="-20" dirty="0">
                <a:latin typeface="Arial"/>
                <a:cs typeface="Arial"/>
              </a:rPr>
              <a:t> </a:t>
            </a:r>
            <a:r>
              <a:rPr sz="1800" b="1" dirty="0">
                <a:latin typeface="Arial"/>
                <a:cs typeface="Arial"/>
              </a:rPr>
              <a:t>POR</a:t>
            </a:r>
            <a:r>
              <a:rPr sz="1800" b="1" spc="-35" dirty="0">
                <a:latin typeface="Arial"/>
                <a:cs typeface="Arial"/>
              </a:rPr>
              <a:t> </a:t>
            </a:r>
            <a:r>
              <a:rPr sz="1800" b="1" spc="-10" dirty="0">
                <a:latin typeface="Arial"/>
                <a:cs typeface="Arial"/>
              </a:rPr>
              <a:t>DESCARGA</a:t>
            </a:r>
            <a:r>
              <a:rPr sz="1800" b="1" spc="-50" dirty="0">
                <a:latin typeface="Arial"/>
                <a:cs typeface="Arial"/>
              </a:rPr>
              <a:t> </a:t>
            </a:r>
            <a:r>
              <a:rPr sz="1800" b="1" spc="-10" dirty="0">
                <a:latin typeface="Arial"/>
                <a:cs typeface="Arial"/>
              </a:rPr>
              <a:t>ELÉCTRICA</a:t>
            </a:r>
            <a:r>
              <a:rPr sz="1800" b="1" spc="-90" dirty="0">
                <a:latin typeface="Arial"/>
                <a:cs typeface="Arial"/>
              </a:rPr>
              <a:t> </a:t>
            </a:r>
            <a:r>
              <a:rPr sz="1800" b="1" dirty="0">
                <a:latin typeface="Arial"/>
                <a:cs typeface="Arial"/>
              </a:rPr>
              <a:t>CON</a:t>
            </a:r>
            <a:r>
              <a:rPr sz="1800" b="1" spc="-80" dirty="0">
                <a:latin typeface="Arial"/>
                <a:cs typeface="Arial"/>
              </a:rPr>
              <a:t> </a:t>
            </a:r>
            <a:r>
              <a:rPr sz="1800" b="1" spc="-10" dirty="0">
                <a:latin typeface="Arial"/>
                <a:cs typeface="Arial"/>
              </a:rPr>
              <a:t>ALAMBRE</a:t>
            </a:r>
            <a:endParaRPr sz="1800">
              <a:latin typeface="Arial"/>
              <a:cs typeface="Arial"/>
            </a:endParaRPr>
          </a:p>
          <a:p>
            <a:pPr marL="364490" algn="ctr">
              <a:lnSpc>
                <a:spcPct val="100000"/>
              </a:lnSpc>
            </a:pPr>
            <a:r>
              <a:rPr sz="1800" b="1" dirty="0">
                <a:latin typeface="Arial"/>
                <a:cs typeface="Arial"/>
              </a:rPr>
              <a:t>(ELECTROEROSIÓN</a:t>
            </a:r>
            <a:r>
              <a:rPr sz="1800" b="1" spc="-20" dirty="0">
                <a:latin typeface="Arial"/>
                <a:cs typeface="Arial"/>
              </a:rPr>
              <a:t> </a:t>
            </a:r>
            <a:r>
              <a:rPr sz="1800" b="1" dirty="0">
                <a:latin typeface="Arial"/>
                <a:cs typeface="Arial"/>
              </a:rPr>
              <a:t>POR</a:t>
            </a:r>
            <a:r>
              <a:rPr sz="1800" b="1" spc="-15" dirty="0">
                <a:latin typeface="Arial"/>
                <a:cs typeface="Arial"/>
              </a:rPr>
              <a:t> </a:t>
            </a:r>
            <a:r>
              <a:rPr sz="1800" b="1" spc="-10" dirty="0">
                <a:latin typeface="Arial"/>
                <a:cs typeface="Arial"/>
              </a:rPr>
              <a:t>HILO):</a:t>
            </a:r>
            <a:endParaRPr sz="1800">
              <a:latin typeface="Arial"/>
              <a:cs typeface="Arial"/>
            </a:endParaRPr>
          </a:p>
          <a:p>
            <a:pPr>
              <a:lnSpc>
                <a:spcPct val="100000"/>
              </a:lnSpc>
              <a:spcBef>
                <a:spcPts val="90"/>
              </a:spcBef>
            </a:pPr>
            <a:endParaRPr sz="1800">
              <a:latin typeface="Arial"/>
              <a:cs typeface="Arial"/>
            </a:endParaRPr>
          </a:p>
          <a:p>
            <a:pPr marL="12700" marR="5080">
              <a:lnSpc>
                <a:spcPct val="100000"/>
              </a:lnSpc>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descarga eléctrica</a:t>
            </a:r>
            <a:r>
              <a:rPr sz="1800" spc="-1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alambre</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inglés</a:t>
            </a:r>
            <a:r>
              <a:rPr sz="1800" spc="-5" dirty="0">
                <a:latin typeface="Microsoft Sans Serif"/>
                <a:cs typeface="Microsoft Sans Serif"/>
              </a:rPr>
              <a:t> </a:t>
            </a:r>
            <a:r>
              <a:rPr sz="1800" dirty="0">
                <a:latin typeface="Microsoft Sans Serif"/>
                <a:cs typeface="Microsoft Sans Serif"/>
              </a:rPr>
              <a:t>EDWC)</a:t>
            </a:r>
            <a:r>
              <a:rPr sz="1800" spc="-1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forma</a:t>
            </a:r>
            <a:r>
              <a:rPr sz="1800" spc="-15" dirty="0">
                <a:latin typeface="Microsoft Sans Serif"/>
                <a:cs typeface="Microsoft Sans Serif"/>
              </a:rPr>
              <a:t> </a:t>
            </a:r>
            <a:r>
              <a:rPr sz="1800" spc="-10" dirty="0">
                <a:latin typeface="Microsoft Sans Serif"/>
                <a:cs typeface="Microsoft Sans Serif"/>
              </a:rPr>
              <a:t>especial </a:t>
            </a:r>
            <a:r>
              <a:rPr sz="1800" dirty="0">
                <a:latin typeface="Microsoft Sans Serif"/>
                <a:cs typeface="Microsoft Sans Serif"/>
              </a:rPr>
              <a:t>del EDM,</a:t>
            </a:r>
            <a:r>
              <a:rPr sz="1800" spc="-2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usa</a:t>
            </a:r>
            <a:r>
              <a:rPr sz="1800" spc="-2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alambre de</a:t>
            </a:r>
            <a:r>
              <a:rPr sz="1800" spc="-20" dirty="0">
                <a:latin typeface="Microsoft Sans Serif"/>
                <a:cs typeface="Microsoft Sans Serif"/>
              </a:rPr>
              <a:t> </a:t>
            </a:r>
            <a:r>
              <a:rPr sz="1800" dirty="0">
                <a:latin typeface="Microsoft Sans Serif"/>
                <a:cs typeface="Microsoft Sans Serif"/>
              </a:rPr>
              <a:t>diámetro</a:t>
            </a:r>
            <a:r>
              <a:rPr sz="1800" spc="5" dirty="0">
                <a:latin typeface="Microsoft Sans Serif"/>
                <a:cs typeface="Microsoft Sans Serif"/>
              </a:rPr>
              <a:t> </a:t>
            </a:r>
            <a:r>
              <a:rPr sz="1800" dirty="0">
                <a:latin typeface="Microsoft Sans Serif"/>
                <a:cs typeface="Microsoft Sans Serif"/>
              </a:rPr>
              <a:t>pequeño</a:t>
            </a:r>
            <a:r>
              <a:rPr sz="1800" spc="10" dirty="0">
                <a:latin typeface="Microsoft Sans Serif"/>
                <a:cs typeface="Microsoft Sans Serif"/>
              </a:rPr>
              <a:t> </a:t>
            </a:r>
            <a:r>
              <a:rPr sz="1800" dirty="0">
                <a:latin typeface="Microsoft Sans Serif"/>
                <a:cs typeface="Microsoft Sans Serif"/>
              </a:rPr>
              <a:t>como</a:t>
            </a:r>
            <a:r>
              <a:rPr sz="1800" spc="-5" dirty="0">
                <a:latin typeface="Microsoft Sans Serif"/>
                <a:cs typeface="Microsoft Sans Serif"/>
              </a:rPr>
              <a:t> </a:t>
            </a:r>
            <a:r>
              <a:rPr sz="1800" dirty="0">
                <a:latin typeface="Microsoft Sans Serif"/>
                <a:cs typeface="Microsoft Sans Serif"/>
              </a:rPr>
              <a:t>electrodo para cortar</a:t>
            </a:r>
            <a:r>
              <a:rPr sz="1800" spc="-5"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canal</a:t>
            </a:r>
            <a:r>
              <a:rPr sz="1800" spc="-10" dirty="0">
                <a:latin typeface="Microsoft Sans Serif"/>
                <a:cs typeface="Microsoft Sans Serif"/>
              </a:rPr>
              <a:t> </a:t>
            </a:r>
            <a:r>
              <a:rPr sz="1800" dirty="0">
                <a:latin typeface="Microsoft Sans Serif"/>
                <a:cs typeface="Microsoft Sans Serif"/>
              </a:rPr>
              <a:t>delgado</a:t>
            </a:r>
            <a:r>
              <a:rPr sz="1800" spc="1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la pieza.</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acción</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el EDWC</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obtiene por</a:t>
            </a:r>
            <a:r>
              <a:rPr sz="1800" spc="-10" dirty="0">
                <a:latin typeface="Microsoft Sans Serif"/>
                <a:cs typeface="Microsoft Sans Serif"/>
              </a:rPr>
              <a:t> </a:t>
            </a:r>
            <a:r>
              <a:rPr sz="1800" dirty="0">
                <a:latin typeface="Microsoft Sans Serif"/>
                <a:cs typeface="Microsoft Sans Serif"/>
              </a:rPr>
              <a:t>medio</a:t>
            </a:r>
            <a:r>
              <a:rPr sz="1800" spc="-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energía</a:t>
            </a:r>
            <a:r>
              <a:rPr sz="1800" spc="-10" dirty="0">
                <a:latin typeface="Microsoft Sans Serif"/>
                <a:cs typeface="Microsoft Sans Serif"/>
              </a:rPr>
              <a:t> </a:t>
            </a:r>
            <a:r>
              <a:rPr sz="1800" dirty="0">
                <a:latin typeface="Microsoft Sans Serif"/>
                <a:cs typeface="Microsoft Sans Serif"/>
              </a:rPr>
              <a:t>térmica,</a:t>
            </a:r>
            <a:r>
              <a:rPr sz="1800" spc="-10"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partir</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descargas</a:t>
            </a:r>
            <a:r>
              <a:rPr sz="1800" spc="-5" dirty="0">
                <a:latin typeface="Microsoft Sans Serif"/>
                <a:cs typeface="Microsoft Sans Serif"/>
              </a:rPr>
              <a:t> </a:t>
            </a:r>
            <a:r>
              <a:rPr sz="1800" dirty="0">
                <a:latin typeface="Microsoft Sans Serif"/>
                <a:cs typeface="Microsoft Sans Serif"/>
              </a:rPr>
              <a:t>eléctricas</a:t>
            </a:r>
            <a:r>
              <a:rPr sz="1800" spc="-5" dirty="0">
                <a:latin typeface="Microsoft Sans Serif"/>
                <a:cs typeface="Microsoft Sans Serif"/>
              </a:rPr>
              <a:t> </a:t>
            </a:r>
            <a:r>
              <a:rPr sz="1800" dirty="0">
                <a:latin typeface="Microsoft Sans Serif"/>
                <a:cs typeface="Microsoft Sans Serif"/>
              </a:rPr>
              <a:t>entre</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alambre</a:t>
            </a:r>
            <a:r>
              <a:rPr sz="1800" spc="-10" dirty="0">
                <a:latin typeface="Microsoft Sans Serif"/>
                <a:cs typeface="Microsoft Sans Serif"/>
              </a:rPr>
              <a:t> </a:t>
            </a:r>
            <a:r>
              <a:rPr sz="1800" dirty="0">
                <a:latin typeface="Microsoft Sans Serif"/>
                <a:cs typeface="Microsoft Sans Serif"/>
              </a:rPr>
              <a:t>electrodo y</a:t>
            </a:r>
            <a:r>
              <a:rPr sz="1800" spc="-25" dirty="0">
                <a:latin typeface="Microsoft Sans Serif"/>
                <a:cs typeface="Microsoft Sans Serif"/>
              </a:rPr>
              <a:t> la </a:t>
            </a:r>
            <a:r>
              <a:rPr sz="1800" dirty="0">
                <a:latin typeface="Microsoft Sans Serif"/>
                <a:cs typeface="Microsoft Sans Serif"/>
              </a:rPr>
              <a:t>pieza</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EDWC</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ilustra en</a:t>
            </a:r>
            <a:r>
              <a:rPr sz="1800" spc="-2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figura.</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pieza de</a:t>
            </a:r>
            <a:r>
              <a:rPr sz="1800" spc="-20"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alimenta</a:t>
            </a:r>
            <a:r>
              <a:rPr sz="1800" spc="10" dirty="0">
                <a:latin typeface="Microsoft Sans Serif"/>
                <a:cs typeface="Microsoft Sans Serif"/>
              </a:rPr>
              <a:t> </a:t>
            </a:r>
            <a:r>
              <a:rPr sz="1800" spc="-25" dirty="0">
                <a:latin typeface="Microsoft Sans Serif"/>
                <a:cs typeface="Microsoft Sans Serif"/>
              </a:rPr>
              <a:t>en </a:t>
            </a:r>
            <a:r>
              <a:rPr sz="1800" dirty="0">
                <a:latin typeface="Microsoft Sans Serif"/>
                <a:cs typeface="Microsoft Sans Serif"/>
              </a:rPr>
              <a:t>forma</a:t>
            </a:r>
            <a:r>
              <a:rPr sz="1800" spc="-15" dirty="0">
                <a:latin typeface="Microsoft Sans Serif"/>
                <a:cs typeface="Microsoft Sans Serif"/>
              </a:rPr>
              <a:t> </a:t>
            </a:r>
            <a:r>
              <a:rPr sz="1800" dirty="0">
                <a:latin typeface="Microsoft Sans Serif"/>
                <a:cs typeface="Microsoft Sans Serif"/>
              </a:rPr>
              <a:t>continua</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lenta</a:t>
            </a:r>
            <a:r>
              <a:rPr sz="1800" spc="-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través</a:t>
            </a:r>
            <a:r>
              <a:rPr sz="1800" spc="-1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alambre</a:t>
            </a:r>
            <a:r>
              <a:rPr sz="1800" spc="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obtener</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trayectoria</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10" dirty="0">
                <a:latin typeface="Microsoft Sans Serif"/>
                <a:cs typeface="Microsoft Sans Serif"/>
              </a:rPr>
              <a:t>corte </a:t>
            </a:r>
            <a:r>
              <a:rPr sz="1800" dirty="0">
                <a:latin typeface="Microsoft Sans Serif"/>
                <a:cs typeface="Microsoft Sans Serif"/>
              </a:rPr>
              <a:t>deseada, de</a:t>
            </a:r>
            <a:r>
              <a:rPr sz="1800" spc="-10"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modo</a:t>
            </a:r>
            <a:r>
              <a:rPr sz="1800" spc="-5" dirty="0">
                <a:latin typeface="Microsoft Sans Serif"/>
                <a:cs typeface="Microsoft Sans Serif"/>
              </a:rPr>
              <a:t> </a:t>
            </a:r>
            <a:r>
              <a:rPr sz="1800" dirty="0">
                <a:latin typeface="Microsoft Sans Serif"/>
                <a:cs typeface="Microsoft Sans Serif"/>
              </a:rPr>
              <a:t>parecido</a:t>
            </a:r>
            <a:r>
              <a:rPr sz="1800" spc="-10"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operación con</a:t>
            </a:r>
            <a:r>
              <a:rPr sz="1800" spc="-20" dirty="0">
                <a:latin typeface="Microsoft Sans Serif"/>
                <a:cs typeface="Microsoft Sans Serif"/>
              </a:rPr>
              <a:t> </a:t>
            </a:r>
            <a:r>
              <a:rPr sz="1800" dirty="0">
                <a:latin typeface="Microsoft Sans Serif"/>
                <a:cs typeface="Microsoft Sans Serif"/>
              </a:rPr>
              <a:t>sierra</a:t>
            </a:r>
            <a:r>
              <a:rPr sz="1800" spc="-15" dirty="0">
                <a:latin typeface="Microsoft Sans Serif"/>
                <a:cs typeface="Microsoft Sans Serif"/>
              </a:rPr>
              <a:t> </a:t>
            </a:r>
            <a:r>
              <a:rPr sz="1800" dirty="0">
                <a:latin typeface="Microsoft Sans Serif"/>
                <a:cs typeface="Microsoft Sans Serif"/>
              </a:rPr>
              <a:t>tipo</a:t>
            </a:r>
            <a:r>
              <a:rPr sz="1800" spc="-20" dirty="0">
                <a:latin typeface="Microsoft Sans Serif"/>
                <a:cs typeface="Microsoft Sans Serif"/>
              </a:rPr>
              <a:t> </a:t>
            </a:r>
            <a:r>
              <a:rPr sz="1800" dirty="0">
                <a:latin typeface="Microsoft Sans Serif"/>
                <a:cs typeface="Microsoft Sans Serif"/>
              </a:rPr>
              <a:t>cinta.</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spc="-10" dirty="0">
                <a:latin typeface="Microsoft Sans Serif"/>
                <a:cs typeface="Microsoft Sans Serif"/>
              </a:rPr>
              <a:t>control </a:t>
            </a:r>
            <a:r>
              <a:rPr sz="1800" dirty="0">
                <a:latin typeface="Microsoft Sans Serif"/>
                <a:cs typeface="Microsoft Sans Serif"/>
              </a:rPr>
              <a:t>numérico</a:t>
            </a:r>
            <a:r>
              <a:rPr sz="1800" spc="-1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a:t>
            </a:r>
            <a:r>
              <a:rPr sz="1800" spc="-1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fijar los</a:t>
            </a:r>
            <a:r>
              <a:rPr sz="1800" spc="-20" dirty="0">
                <a:latin typeface="Microsoft Sans Serif"/>
                <a:cs typeface="Microsoft Sans Serif"/>
              </a:rPr>
              <a:t> </a:t>
            </a:r>
            <a:r>
              <a:rPr sz="1800" dirty="0">
                <a:latin typeface="Microsoft Sans Serif"/>
                <a:cs typeface="Microsoft Sans Serif"/>
              </a:rPr>
              <a:t>movimientos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pieza</a:t>
            </a:r>
            <a:r>
              <a:rPr sz="1800" spc="-10" dirty="0">
                <a:latin typeface="Microsoft Sans Serif"/>
                <a:cs typeface="Microsoft Sans Serif"/>
              </a:rPr>
              <a:t> </a:t>
            </a:r>
            <a:r>
              <a:rPr sz="1800" dirty="0">
                <a:latin typeface="Microsoft Sans Serif"/>
                <a:cs typeface="Microsoft Sans Serif"/>
              </a:rPr>
              <a:t>durante</a:t>
            </a:r>
            <a:r>
              <a:rPr sz="1800" spc="-1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p:txBody>
      </p:sp>
      <p:pic>
        <p:nvPicPr>
          <p:cNvPr id="3" name="object 3"/>
          <p:cNvPicPr/>
          <p:nvPr/>
        </p:nvPicPr>
        <p:blipFill>
          <a:blip r:embed="rId2" cstate="print"/>
          <a:stretch>
            <a:fillRect/>
          </a:stretch>
        </p:blipFill>
        <p:spPr>
          <a:xfrm>
            <a:off x="966977" y="3262284"/>
            <a:ext cx="6940867" cy="3419527"/>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14735" y="3973066"/>
            <a:ext cx="5682276" cy="2867447"/>
          </a:xfrm>
          <a:prstGeom prst="rect">
            <a:avLst/>
          </a:prstGeom>
        </p:spPr>
      </p:pic>
      <p:sp>
        <p:nvSpPr>
          <p:cNvPr id="3" name="object 3"/>
          <p:cNvSpPr txBox="1"/>
          <p:nvPr/>
        </p:nvSpPr>
        <p:spPr>
          <a:xfrm>
            <a:off x="78739" y="30226"/>
            <a:ext cx="8900795" cy="386715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Conforme</a:t>
            </a:r>
            <a:r>
              <a:rPr sz="1800" spc="-10" dirty="0">
                <a:latin typeface="Microsoft Sans Serif"/>
                <a:cs typeface="Microsoft Sans Serif"/>
              </a:rPr>
              <a:t> </a:t>
            </a:r>
            <a:r>
              <a:rPr sz="1800" dirty="0">
                <a:latin typeface="Microsoft Sans Serif"/>
                <a:cs typeface="Microsoft Sans Serif"/>
              </a:rPr>
              <a:t>procede</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operación de</a:t>
            </a:r>
            <a:r>
              <a:rPr sz="1800" spc="-2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alambre</a:t>
            </a:r>
            <a:r>
              <a:rPr sz="1800" spc="-10" dirty="0">
                <a:latin typeface="Microsoft Sans Serif"/>
                <a:cs typeface="Microsoft Sans Serif"/>
              </a:rPr>
              <a:t> </a:t>
            </a:r>
            <a:r>
              <a:rPr sz="1800" dirty="0">
                <a:latin typeface="Microsoft Sans Serif"/>
                <a:cs typeface="Microsoft Sans Serif"/>
              </a:rPr>
              <a:t>avanza</a:t>
            </a:r>
            <a:r>
              <a:rPr sz="1800" spc="-10"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forma</a:t>
            </a:r>
            <a:r>
              <a:rPr sz="1800" spc="-15" dirty="0">
                <a:latin typeface="Microsoft Sans Serif"/>
                <a:cs typeface="Microsoft Sans Serif"/>
              </a:rPr>
              <a:t> </a:t>
            </a:r>
            <a:r>
              <a:rPr sz="1800" dirty="0">
                <a:latin typeface="Microsoft Sans Serif"/>
                <a:cs typeface="Microsoft Sans Serif"/>
              </a:rPr>
              <a:t>continua</a:t>
            </a:r>
            <a:r>
              <a:rPr sz="1800" spc="-10" dirty="0">
                <a:latin typeface="Microsoft Sans Serif"/>
                <a:cs typeface="Microsoft Sans Serif"/>
              </a:rPr>
              <a:t> </a:t>
            </a:r>
            <a:r>
              <a:rPr sz="1800" dirty="0">
                <a:latin typeface="Microsoft Sans Serif"/>
                <a:cs typeface="Microsoft Sans Serif"/>
              </a:rPr>
              <a:t>entre</a:t>
            </a:r>
            <a:r>
              <a:rPr sz="1800" spc="-15"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carrete</a:t>
            </a:r>
            <a:r>
              <a:rPr sz="1800" spc="-2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alimentación y</a:t>
            </a:r>
            <a:r>
              <a:rPr sz="1800" spc="-20" dirty="0">
                <a:latin typeface="Microsoft Sans Serif"/>
                <a:cs typeface="Microsoft Sans Serif"/>
              </a:rPr>
              <a:t> </a:t>
            </a:r>
            <a:r>
              <a:rPr sz="1800" dirty="0">
                <a:latin typeface="Microsoft Sans Serif"/>
                <a:cs typeface="Microsoft Sans Serif"/>
              </a:rPr>
              <a:t>uno</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recuperación</a:t>
            </a:r>
            <a:r>
              <a:rPr sz="1800" spc="-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mismo</a:t>
            </a:r>
            <a:r>
              <a:rPr sz="1800" spc="-30"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presentar</a:t>
            </a:r>
            <a:r>
              <a:rPr sz="1800" spc="-10"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spc="-10" dirty="0">
                <a:latin typeface="Microsoft Sans Serif"/>
                <a:cs typeface="Microsoft Sans Serif"/>
              </a:rPr>
              <a:t>electrodo </a:t>
            </a:r>
            <a:r>
              <a:rPr sz="1800" dirty="0">
                <a:latin typeface="Microsoft Sans Serif"/>
                <a:cs typeface="Microsoft Sans Serif"/>
              </a:rPr>
              <a:t>nuevo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diámetro constante</a:t>
            </a:r>
            <a:r>
              <a:rPr sz="1800" spc="5" dirty="0">
                <a:latin typeface="Microsoft Sans Serif"/>
                <a:cs typeface="Microsoft Sans Serif"/>
              </a:rPr>
              <a:t> </a:t>
            </a:r>
            <a:r>
              <a:rPr sz="1800" dirty="0">
                <a:latin typeface="Microsoft Sans Serif"/>
                <a:cs typeface="Microsoft Sans Serif"/>
              </a:rPr>
              <a:t>para el</a:t>
            </a:r>
            <a:r>
              <a:rPr sz="1800" spc="-15"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Esto</a:t>
            </a:r>
            <a:r>
              <a:rPr sz="1800" spc="-20" dirty="0">
                <a:latin typeface="Microsoft Sans Serif"/>
                <a:cs typeface="Microsoft Sans Serif"/>
              </a:rPr>
              <a:t> </a:t>
            </a:r>
            <a:r>
              <a:rPr sz="1800" dirty="0">
                <a:latin typeface="Microsoft Sans Serif"/>
                <a:cs typeface="Microsoft Sans Serif"/>
              </a:rPr>
              <a:t>ayuda</a:t>
            </a:r>
            <a:r>
              <a:rPr sz="1800" spc="2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mantener</a:t>
            </a:r>
            <a:r>
              <a:rPr sz="1800" spc="1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ancho de</a:t>
            </a:r>
            <a:r>
              <a:rPr sz="1800" spc="-15" dirty="0">
                <a:latin typeface="Microsoft Sans Serif"/>
                <a:cs typeface="Microsoft Sans Serif"/>
              </a:rPr>
              <a:t> </a:t>
            </a:r>
            <a:r>
              <a:rPr sz="1800" spc="-10" dirty="0">
                <a:latin typeface="Microsoft Sans Serif"/>
                <a:cs typeface="Microsoft Sans Serif"/>
              </a:rPr>
              <a:t>corte </a:t>
            </a:r>
            <a:r>
              <a:rPr sz="1800" dirty="0">
                <a:latin typeface="Microsoft Sans Serif"/>
                <a:cs typeface="Microsoft Sans Serif"/>
              </a:rPr>
              <a:t>constante</a:t>
            </a:r>
            <a:r>
              <a:rPr sz="1800" spc="-10" dirty="0">
                <a:latin typeface="Microsoft Sans Serif"/>
                <a:cs typeface="Microsoft Sans Serif"/>
              </a:rPr>
              <a:t> </a:t>
            </a:r>
            <a:r>
              <a:rPr sz="1800" dirty="0">
                <a:latin typeface="Microsoft Sans Serif"/>
                <a:cs typeface="Microsoft Sans Serif"/>
              </a:rPr>
              <a:t>durante</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spc="-10" dirty="0">
                <a:latin typeface="Microsoft Sans Serif"/>
                <a:cs typeface="Microsoft Sans Serif"/>
              </a:rPr>
              <a:t>proceso.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66040">
              <a:lnSpc>
                <a:spcPct val="100000"/>
              </a:lnSpc>
            </a:pPr>
            <a:r>
              <a:rPr sz="1800" dirty="0">
                <a:latin typeface="Microsoft Sans Serif"/>
                <a:cs typeface="Microsoft Sans Serif"/>
              </a:rPr>
              <a:t>Al</a:t>
            </a:r>
            <a:r>
              <a:rPr sz="1800" spc="-15" dirty="0">
                <a:latin typeface="Microsoft Sans Serif"/>
                <a:cs typeface="Microsoft Sans Serif"/>
              </a:rPr>
              <a:t> </a:t>
            </a:r>
            <a:r>
              <a:rPr sz="1800" dirty="0">
                <a:latin typeface="Microsoft Sans Serif"/>
                <a:cs typeface="Microsoft Sans Serif"/>
              </a:rPr>
              <a:t>igual</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EDM,</a:t>
            </a:r>
            <a:r>
              <a:rPr sz="1800" spc="-2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maquinado</a:t>
            </a:r>
            <a:r>
              <a:rPr sz="1800" spc="-5" dirty="0">
                <a:latin typeface="Microsoft Sans Serif"/>
                <a:cs typeface="Microsoft Sans Serif"/>
              </a:rPr>
              <a:t> </a:t>
            </a: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descarga</a:t>
            </a:r>
            <a:r>
              <a:rPr sz="1800" spc="5" dirty="0">
                <a:latin typeface="Microsoft Sans Serif"/>
                <a:cs typeface="Microsoft Sans Serif"/>
              </a:rPr>
              <a:t> </a:t>
            </a:r>
            <a:r>
              <a:rPr sz="1800" dirty="0">
                <a:latin typeface="Microsoft Sans Serif"/>
                <a:cs typeface="Microsoft Sans Serif"/>
              </a:rPr>
              <a:t>eléctrica</a:t>
            </a:r>
            <a:r>
              <a:rPr sz="1800" spc="-1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alambre</a:t>
            </a:r>
            <a:r>
              <a:rPr sz="1800" spc="-10" dirty="0">
                <a:latin typeface="Microsoft Sans Serif"/>
                <a:cs typeface="Microsoft Sans Serif"/>
              </a:rPr>
              <a:t> </a:t>
            </a:r>
            <a:r>
              <a:rPr sz="1800" spc="-20" dirty="0">
                <a:latin typeface="Microsoft Sans Serif"/>
                <a:cs typeface="Microsoft Sans Serif"/>
              </a:rPr>
              <a:t>debe </a:t>
            </a:r>
            <a:r>
              <a:rPr sz="1800" dirty="0">
                <a:latin typeface="Microsoft Sans Serif"/>
                <a:cs typeface="Microsoft Sans Serif"/>
              </a:rPr>
              <a:t>realizarse</a:t>
            </a:r>
            <a:r>
              <a:rPr sz="1800" spc="-25" dirty="0">
                <a:latin typeface="Microsoft Sans Serif"/>
                <a:cs typeface="Microsoft Sans Serif"/>
              </a:rPr>
              <a:t> </a:t>
            </a:r>
            <a:r>
              <a:rPr sz="1800" dirty="0">
                <a:latin typeface="Microsoft Sans Serif"/>
                <a:cs typeface="Microsoft Sans Serif"/>
              </a:rPr>
              <a:t>en</a:t>
            </a:r>
            <a:r>
              <a:rPr sz="1800" spc="-40" dirty="0">
                <a:latin typeface="Microsoft Sans Serif"/>
                <a:cs typeface="Microsoft Sans Serif"/>
              </a:rPr>
              <a:t> </a:t>
            </a:r>
            <a:r>
              <a:rPr sz="1800" dirty="0">
                <a:latin typeface="Microsoft Sans Serif"/>
                <a:cs typeface="Microsoft Sans Serif"/>
              </a:rPr>
              <a:t>presencia</a:t>
            </a:r>
            <a:r>
              <a:rPr sz="1800" spc="-2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un</a:t>
            </a:r>
            <a:r>
              <a:rPr sz="1800" spc="-35" dirty="0">
                <a:latin typeface="Microsoft Sans Serif"/>
                <a:cs typeface="Microsoft Sans Serif"/>
              </a:rPr>
              <a:t> </a:t>
            </a:r>
            <a:r>
              <a:rPr sz="1800" dirty="0">
                <a:latin typeface="Microsoft Sans Serif"/>
                <a:cs typeface="Microsoft Sans Serif"/>
              </a:rPr>
              <a:t>material</a:t>
            </a:r>
            <a:r>
              <a:rPr sz="1800" spc="-25" dirty="0">
                <a:latin typeface="Microsoft Sans Serif"/>
                <a:cs typeface="Microsoft Sans Serif"/>
              </a:rPr>
              <a:t> </a:t>
            </a:r>
            <a:r>
              <a:rPr sz="1800" dirty="0">
                <a:latin typeface="Microsoft Sans Serif"/>
                <a:cs typeface="Microsoft Sans Serif"/>
              </a:rPr>
              <a:t>dieléctrico.</a:t>
            </a:r>
            <a:r>
              <a:rPr sz="1800" spc="-5" dirty="0">
                <a:latin typeface="Microsoft Sans Serif"/>
                <a:cs typeface="Microsoft Sans Serif"/>
              </a:rPr>
              <a:t> </a:t>
            </a:r>
            <a:r>
              <a:rPr sz="1800" dirty="0">
                <a:latin typeface="Microsoft Sans Serif"/>
                <a:cs typeface="Microsoft Sans Serif"/>
              </a:rPr>
              <a:t>Éste</a:t>
            </a:r>
            <a:r>
              <a:rPr sz="1800" spc="-45" dirty="0">
                <a:latin typeface="Microsoft Sans Serif"/>
                <a:cs typeface="Microsoft Sans Serif"/>
              </a:rPr>
              <a:t> </a:t>
            </a:r>
            <a:r>
              <a:rPr sz="1800" dirty="0">
                <a:latin typeface="Microsoft Sans Serif"/>
                <a:cs typeface="Microsoft Sans Serif"/>
              </a:rPr>
              <a:t>puede</a:t>
            </a:r>
            <a:r>
              <a:rPr sz="1800" spc="-15" dirty="0">
                <a:latin typeface="Microsoft Sans Serif"/>
                <a:cs typeface="Microsoft Sans Serif"/>
              </a:rPr>
              <a:t> </a:t>
            </a:r>
            <a:r>
              <a:rPr sz="1800" dirty="0">
                <a:latin typeface="Microsoft Sans Serif"/>
                <a:cs typeface="Microsoft Sans Serif"/>
              </a:rPr>
              <a:t>aplicarse</a:t>
            </a:r>
            <a:r>
              <a:rPr sz="1800" spc="-30" dirty="0">
                <a:latin typeface="Microsoft Sans Serif"/>
                <a:cs typeface="Microsoft Sans Serif"/>
              </a:rPr>
              <a:t> </a:t>
            </a:r>
            <a:r>
              <a:rPr sz="1800" dirty="0">
                <a:latin typeface="Microsoft Sans Serif"/>
                <a:cs typeface="Microsoft Sans Serif"/>
              </a:rPr>
              <a:t>ya</a:t>
            </a:r>
            <a:r>
              <a:rPr sz="1800" spc="-15" dirty="0">
                <a:latin typeface="Microsoft Sans Serif"/>
                <a:cs typeface="Microsoft Sans Serif"/>
              </a:rPr>
              <a:t> </a:t>
            </a:r>
            <a:r>
              <a:rPr sz="1800" spc="-25" dirty="0">
                <a:latin typeface="Microsoft Sans Serif"/>
                <a:cs typeface="Microsoft Sans Serif"/>
              </a:rPr>
              <a:t>sea </a:t>
            </a:r>
            <a:r>
              <a:rPr sz="1800" dirty="0">
                <a:latin typeface="Microsoft Sans Serif"/>
                <a:cs typeface="Microsoft Sans Serif"/>
              </a:rPr>
              <a:t>mediante</a:t>
            </a:r>
            <a:r>
              <a:rPr sz="1800" spc="-20" dirty="0">
                <a:latin typeface="Microsoft Sans Serif"/>
                <a:cs typeface="Microsoft Sans Serif"/>
              </a:rPr>
              <a:t> </a:t>
            </a:r>
            <a:r>
              <a:rPr sz="1800" dirty="0">
                <a:latin typeface="Microsoft Sans Serif"/>
                <a:cs typeface="Microsoft Sans Serif"/>
              </a:rPr>
              <a:t>boquillas</a:t>
            </a:r>
            <a:r>
              <a:rPr sz="1800" spc="15" dirty="0">
                <a:latin typeface="Microsoft Sans Serif"/>
                <a:cs typeface="Microsoft Sans Serif"/>
              </a:rPr>
              <a:t> </a:t>
            </a:r>
            <a:r>
              <a:rPr sz="1800" dirty="0">
                <a:latin typeface="Microsoft Sans Serif"/>
                <a:cs typeface="Microsoft Sans Serif"/>
              </a:rPr>
              <a:t>dirigidas</a:t>
            </a:r>
            <a:r>
              <a:rPr sz="1800" spc="-5"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interfase</a:t>
            </a:r>
            <a:r>
              <a:rPr sz="1800" spc="-15" dirty="0">
                <a:latin typeface="Microsoft Sans Serif"/>
                <a:cs typeface="Microsoft Sans Serif"/>
              </a:rPr>
              <a:t> </a:t>
            </a:r>
            <a:r>
              <a:rPr sz="1800" spc="-10" dirty="0">
                <a:latin typeface="Microsoft Sans Serif"/>
                <a:cs typeface="Microsoft Sans Serif"/>
              </a:rPr>
              <a:t>herramienta-</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como</a:t>
            </a:r>
            <a:r>
              <a:rPr sz="1800" spc="-20" dirty="0">
                <a:latin typeface="Microsoft Sans Serif"/>
                <a:cs typeface="Microsoft Sans Serif"/>
              </a:rPr>
              <a:t> </a:t>
            </a:r>
            <a:r>
              <a:rPr sz="1800" dirty="0">
                <a:latin typeface="Microsoft Sans Serif"/>
                <a:cs typeface="Microsoft Sans Serif"/>
              </a:rPr>
              <a:t>en</a:t>
            </a:r>
            <a:r>
              <a:rPr sz="1800" spc="-35" dirty="0">
                <a:latin typeface="Microsoft Sans Serif"/>
                <a:cs typeface="Microsoft Sans Serif"/>
              </a:rPr>
              <a:t> </a:t>
            </a:r>
            <a:r>
              <a:rPr sz="1800" dirty="0">
                <a:latin typeface="Microsoft Sans Serif"/>
                <a:cs typeface="Microsoft Sans Serif"/>
              </a:rPr>
              <a:t>nuestra</a:t>
            </a:r>
            <a:r>
              <a:rPr sz="1800" spc="-15" dirty="0">
                <a:latin typeface="Microsoft Sans Serif"/>
                <a:cs typeface="Microsoft Sans Serif"/>
              </a:rPr>
              <a:t> </a:t>
            </a:r>
            <a:r>
              <a:rPr sz="1800" dirty="0">
                <a:latin typeface="Microsoft Sans Serif"/>
                <a:cs typeface="Microsoft Sans Serif"/>
              </a:rPr>
              <a:t>figura,</a:t>
            </a:r>
            <a:r>
              <a:rPr sz="1800" spc="-25" dirty="0">
                <a:latin typeface="Microsoft Sans Serif"/>
                <a:cs typeface="Microsoft Sans Serif"/>
              </a:rPr>
              <a:t> </a:t>
            </a:r>
            <a:r>
              <a:rPr sz="1800" spc="-50" dirty="0">
                <a:latin typeface="Microsoft Sans Serif"/>
                <a:cs typeface="Microsoft Sans Serif"/>
              </a:rPr>
              <a:t>o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inmersión</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baño</a:t>
            </a:r>
            <a:r>
              <a:rPr sz="1800" spc="-5" dirty="0">
                <a:latin typeface="Microsoft Sans Serif"/>
                <a:cs typeface="Microsoft Sans Serif"/>
              </a:rPr>
              <a:t> </a:t>
            </a:r>
            <a:r>
              <a:rPr sz="1800" spc="-10" dirty="0">
                <a:latin typeface="Microsoft Sans Serif"/>
                <a:cs typeface="Microsoft Sans Serif"/>
              </a:rPr>
              <a:t>dieléctrico.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715">
              <a:lnSpc>
                <a:spcPct val="100000"/>
              </a:lnSpc>
              <a:tabLst>
                <a:tab pos="1738630" algn="l"/>
                <a:tab pos="2983230" algn="l"/>
              </a:tabLst>
            </a:pP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diámetros</a:t>
            </a:r>
            <a:r>
              <a:rPr sz="1800" spc="5"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alambre</a:t>
            </a:r>
            <a:r>
              <a:rPr sz="1800" spc="5" dirty="0">
                <a:latin typeface="Microsoft Sans Serif"/>
                <a:cs typeface="Microsoft Sans Serif"/>
              </a:rPr>
              <a:t> </a:t>
            </a:r>
            <a:r>
              <a:rPr sz="1800" dirty="0">
                <a:latin typeface="Microsoft Sans Serif"/>
                <a:cs typeface="Microsoft Sans Serif"/>
              </a:rPr>
              <a:t>varían</a:t>
            </a:r>
            <a:r>
              <a:rPr sz="1800" spc="5" dirty="0">
                <a:latin typeface="Microsoft Sans Serif"/>
                <a:cs typeface="Microsoft Sans Serif"/>
              </a:rPr>
              <a:t> </a:t>
            </a:r>
            <a:r>
              <a:rPr sz="1800" dirty="0">
                <a:latin typeface="Microsoft Sans Serif"/>
                <a:cs typeface="Microsoft Sans Serif"/>
              </a:rPr>
              <a:t>entre</a:t>
            </a:r>
            <a:r>
              <a:rPr sz="1800" spc="-5" dirty="0">
                <a:latin typeface="Microsoft Sans Serif"/>
                <a:cs typeface="Microsoft Sans Serif"/>
              </a:rPr>
              <a:t> </a:t>
            </a:r>
            <a:r>
              <a:rPr sz="1800" dirty="0">
                <a:latin typeface="Microsoft Sans Serif"/>
                <a:cs typeface="Microsoft Sans Serif"/>
              </a:rPr>
              <a:t>0,076</a:t>
            </a:r>
            <a:r>
              <a:rPr sz="1800" spc="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0,30</a:t>
            </a:r>
            <a:r>
              <a:rPr sz="1800" spc="-10" dirty="0">
                <a:latin typeface="Microsoft Sans Serif"/>
                <a:cs typeface="Microsoft Sans Serif"/>
              </a:rPr>
              <a:t> </a:t>
            </a:r>
            <a:r>
              <a:rPr sz="1800" dirty="0">
                <a:latin typeface="Microsoft Sans Serif"/>
                <a:cs typeface="Microsoft Sans Serif"/>
              </a:rPr>
              <a:t>mm,</a:t>
            </a:r>
            <a:r>
              <a:rPr sz="1800" spc="-5" dirty="0">
                <a:latin typeface="Microsoft Sans Serif"/>
                <a:cs typeface="Microsoft Sans Serif"/>
              </a:rPr>
              <a:t> </a:t>
            </a:r>
            <a:r>
              <a:rPr sz="1800" dirty="0">
                <a:latin typeface="Microsoft Sans Serif"/>
                <a:cs typeface="Microsoft Sans Serif"/>
              </a:rPr>
              <a:t>dependiendo</a:t>
            </a:r>
            <a:r>
              <a:rPr sz="1800" spc="40"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ancho </a:t>
            </a:r>
            <a:r>
              <a:rPr sz="1800" spc="-25" dirty="0">
                <a:latin typeface="Microsoft Sans Serif"/>
                <a:cs typeface="Microsoft Sans Serif"/>
              </a:rPr>
              <a:t>del </a:t>
            </a:r>
            <a:r>
              <a:rPr sz="1800" dirty="0">
                <a:latin typeface="Microsoft Sans Serif"/>
                <a:cs typeface="Microsoft Sans Serif"/>
              </a:rPr>
              <a:t>corte</a:t>
            </a:r>
            <a:r>
              <a:rPr sz="1800" spc="-5" dirty="0">
                <a:latin typeface="Microsoft Sans Serif"/>
                <a:cs typeface="Microsoft Sans Serif"/>
              </a:rPr>
              <a:t> </a:t>
            </a:r>
            <a:r>
              <a:rPr sz="1800" spc="-10" dirty="0">
                <a:latin typeface="Microsoft Sans Serif"/>
                <a:cs typeface="Microsoft Sans Serif"/>
              </a:rPr>
              <a:t>requerido.</a:t>
            </a:r>
            <a:r>
              <a:rPr sz="1800" dirty="0">
                <a:latin typeface="Microsoft Sans Serif"/>
                <a:cs typeface="Microsoft Sans Serif"/>
              </a:rPr>
              <a:t>	Los</a:t>
            </a:r>
            <a:r>
              <a:rPr sz="1800" spc="-5" dirty="0">
                <a:latin typeface="Microsoft Sans Serif"/>
                <a:cs typeface="Microsoft Sans Serif"/>
              </a:rPr>
              <a:t> </a:t>
            </a:r>
            <a:r>
              <a:rPr sz="1800" dirty="0">
                <a:latin typeface="Microsoft Sans Serif"/>
                <a:cs typeface="Microsoft Sans Serif"/>
              </a:rPr>
              <a:t>materiales que</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usan</a:t>
            </a:r>
            <a:r>
              <a:rPr sz="1800" spc="-2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alambre</a:t>
            </a:r>
            <a:r>
              <a:rPr sz="1800" spc="-5" dirty="0">
                <a:latin typeface="Microsoft Sans Serif"/>
                <a:cs typeface="Microsoft Sans Serif"/>
              </a:rPr>
              <a:t> </a:t>
            </a:r>
            <a:r>
              <a:rPr sz="1800" dirty="0">
                <a:latin typeface="Microsoft Sans Serif"/>
                <a:cs typeface="Microsoft Sans Serif"/>
              </a:rPr>
              <a:t>incluyen</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latón,</a:t>
            </a:r>
            <a:r>
              <a:rPr sz="1800" spc="-1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spc="-10" dirty="0">
                <a:latin typeface="Microsoft Sans Serif"/>
                <a:cs typeface="Microsoft Sans Serif"/>
              </a:rPr>
              <a:t>cobre,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tungsteno</a:t>
            </a:r>
            <a:r>
              <a:rPr sz="1800" spc="5" dirty="0">
                <a:latin typeface="Microsoft Sans Serif"/>
                <a:cs typeface="Microsoft Sans Serif"/>
              </a:rPr>
              <a:t> </a:t>
            </a:r>
            <a:r>
              <a:rPr sz="1800" dirty="0">
                <a:latin typeface="Microsoft Sans Serif"/>
                <a:cs typeface="Microsoft Sans Serif"/>
              </a:rPr>
              <a:t>y el</a:t>
            </a:r>
            <a:r>
              <a:rPr sz="1800" spc="-10" dirty="0">
                <a:latin typeface="Microsoft Sans Serif"/>
                <a:cs typeface="Microsoft Sans Serif"/>
              </a:rPr>
              <a:t> molibdeno.</a:t>
            </a:r>
            <a:r>
              <a:rPr sz="1800" dirty="0">
                <a:latin typeface="Microsoft Sans Serif"/>
                <a:cs typeface="Microsoft Sans Serif"/>
              </a:rPr>
              <a:t>	Los</a:t>
            </a:r>
            <a:r>
              <a:rPr sz="1800" spc="-40" dirty="0">
                <a:latin typeface="Microsoft Sans Serif"/>
                <a:cs typeface="Microsoft Sans Serif"/>
              </a:rPr>
              <a:t> </a:t>
            </a:r>
            <a:r>
              <a:rPr sz="1800" dirty="0">
                <a:latin typeface="Microsoft Sans Serif"/>
                <a:cs typeface="Microsoft Sans Serif"/>
              </a:rPr>
              <a:t>fluidos</a:t>
            </a:r>
            <a:r>
              <a:rPr sz="1800" spc="-25" dirty="0">
                <a:latin typeface="Microsoft Sans Serif"/>
                <a:cs typeface="Microsoft Sans Serif"/>
              </a:rPr>
              <a:t> </a:t>
            </a:r>
            <a:r>
              <a:rPr sz="1800" dirty="0">
                <a:latin typeface="Microsoft Sans Serif"/>
                <a:cs typeface="Microsoft Sans Serif"/>
              </a:rPr>
              <a:t>dieléctricos</a:t>
            </a:r>
            <a:r>
              <a:rPr sz="1800" spc="-15" dirty="0">
                <a:latin typeface="Microsoft Sans Serif"/>
                <a:cs typeface="Microsoft Sans Serif"/>
              </a:rPr>
              <a:t> </a:t>
            </a:r>
            <a:r>
              <a:rPr sz="1800" dirty="0">
                <a:latin typeface="Microsoft Sans Serif"/>
                <a:cs typeface="Microsoft Sans Serif"/>
              </a:rPr>
              <a:t>incluyen</a:t>
            </a:r>
            <a:r>
              <a:rPr sz="1800" spc="5" dirty="0">
                <a:latin typeface="Microsoft Sans Serif"/>
                <a:cs typeface="Microsoft Sans Serif"/>
              </a:rPr>
              <a:t> </a:t>
            </a:r>
            <a:r>
              <a:rPr sz="1800" dirty="0">
                <a:latin typeface="Microsoft Sans Serif"/>
                <a:cs typeface="Microsoft Sans Serif"/>
              </a:rPr>
              <a:t>el</a:t>
            </a:r>
            <a:r>
              <a:rPr sz="1800" spc="-45" dirty="0">
                <a:latin typeface="Microsoft Sans Serif"/>
                <a:cs typeface="Microsoft Sans Serif"/>
              </a:rPr>
              <a:t> </a:t>
            </a:r>
            <a:r>
              <a:rPr sz="1800" dirty="0">
                <a:latin typeface="Microsoft Sans Serif"/>
                <a:cs typeface="Microsoft Sans Serif"/>
              </a:rPr>
              <a:t>agua</a:t>
            </a:r>
            <a:r>
              <a:rPr sz="1800" spc="-35" dirty="0">
                <a:latin typeface="Microsoft Sans Serif"/>
                <a:cs typeface="Microsoft Sans Serif"/>
              </a:rPr>
              <a:t> </a:t>
            </a:r>
            <a:r>
              <a:rPr sz="1800" dirty="0">
                <a:latin typeface="Microsoft Sans Serif"/>
                <a:cs typeface="Microsoft Sans Serif"/>
              </a:rPr>
              <a:t>deionizada</a:t>
            </a:r>
            <a:r>
              <a:rPr sz="1800" spc="-5" dirty="0">
                <a:latin typeface="Microsoft Sans Serif"/>
                <a:cs typeface="Microsoft Sans Serif"/>
              </a:rPr>
              <a:t> </a:t>
            </a:r>
            <a:r>
              <a:rPr sz="1800" dirty="0">
                <a:latin typeface="Microsoft Sans Serif"/>
                <a:cs typeface="Microsoft Sans Serif"/>
              </a:rPr>
              <a:t>o</a:t>
            </a:r>
            <a:r>
              <a:rPr sz="1800" spc="-35" dirty="0">
                <a:latin typeface="Microsoft Sans Serif"/>
                <a:cs typeface="Microsoft Sans Serif"/>
              </a:rPr>
              <a:t> </a:t>
            </a:r>
            <a:r>
              <a:rPr sz="1800" spc="-25" dirty="0">
                <a:latin typeface="Microsoft Sans Serif"/>
                <a:cs typeface="Microsoft Sans Serif"/>
              </a:rPr>
              <a:t>el </a:t>
            </a:r>
            <a:r>
              <a:rPr sz="1800" spc="-10" dirty="0">
                <a:latin typeface="Microsoft Sans Serif"/>
                <a:cs typeface="Microsoft Sans Serif"/>
              </a:rPr>
              <a:t>aceite.</a:t>
            </a:r>
            <a:endParaRPr sz="1800">
              <a:latin typeface="Microsoft Sans Serif"/>
              <a:cs typeface="Microsoft Sans Serif"/>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50368"/>
            <a:ext cx="8987790" cy="6450330"/>
          </a:xfrm>
          <a:prstGeom prst="rect">
            <a:avLst/>
          </a:prstGeom>
        </p:spPr>
        <p:txBody>
          <a:bodyPr vert="horz" wrap="square" lIns="0" tIns="12700" rIns="0" bIns="0" rtlCol="0">
            <a:spAutoFit/>
          </a:bodyPr>
          <a:lstStyle/>
          <a:p>
            <a:pPr marL="12700" algn="just">
              <a:lnSpc>
                <a:spcPct val="100000"/>
              </a:lnSpc>
              <a:spcBef>
                <a:spcPts val="100"/>
              </a:spcBef>
            </a:pPr>
            <a:r>
              <a:rPr sz="1800" b="1" dirty="0">
                <a:latin typeface="Arial"/>
                <a:cs typeface="Arial"/>
              </a:rPr>
              <a:t>MAQUINADO</a:t>
            </a:r>
            <a:r>
              <a:rPr sz="1800" b="1" spc="-5" dirty="0">
                <a:latin typeface="Arial"/>
                <a:cs typeface="Arial"/>
              </a:rPr>
              <a:t> </a:t>
            </a:r>
            <a:r>
              <a:rPr sz="1800" b="1" dirty="0">
                <a:latin typeface="Arial"/>
                <a:cs typeface="Arial"/>
              </a:rPr>
              <a:t>CON</a:t>
            </a:r>
            <a:r>
              <a:rPr sz="1800" b="1" spc="-40" dirty="0">
                <a:latin typeface="Arial"/>
                <a:cs typeface="Arial"/>
              </a:rPr>
              <a:t> </a:t>
            </a:r>
            <a:r>
              <a:rPr sz="1800" b="1" dirty="0">
                <a:latin typeface="Arial"/>
                <a:cs typeface="Arial"/>
              </a:rPr>
              <a:t>HAZ</a:t>
            </a:r>
            <a:r>
              <a:rPr sz="1800" b="1" spc="15" dirty="0">
                <a:latin typeface="Arial"/>
                <a:cs typeface="Arial"/>
              </a:rPr>
              <a:t> </a:t>
            </a:r>
            <a:r>
              <a:rPr sz="1800" b="1" dirty="0">
                <a:latin typeface="Arial"/>
                <a:cs typeface="Arial"/>
              </a:rPr>
              <a:t>DE</a:t>
            </a:r>
            <a:r>
              <a:rPr sz="1800" b="1" spc="-40" dirty="0">
                <a:latin typeface="Arial"/>
                <a:cs typeface="Arial"/>
              </a:rPr>
              <a:t> </a:t>
            </a:r>
            <a:r>
              <a:rPr sz="1800" b="1" spc="-10" dirty="0">
                <a:latin typeface="Arial"/>
                <a:cs typeface="Arial"/>
              </a:rPr>
              <a:t>ELECTRONES</a:t>
            </a:r>
            <a:endParaRPr sz="1800">
              <a:latin typeface="Arial"/>
              <a:cs typeface="Arial"/>
            </a:endParaRPr>
          </a:p>
          <a:p>
            <a:pPr>
              <a:lnSpc>
                <a:spcPct val="100000"/>
              </a:lnSpc>
              <a:spcBef>
                <a:spcPts val="95"/>
              </a:spcBef>
            </a:pPr>
            <a:endParaRPr sz="1800">
              <a:latin typeface="Arial"/>
              <a:cs typeface="Arial"/>
            </a:endParaRPr>
          </a:p>
          <a:p>
            <a:pPr marL="12700" marR="5080" algn="just">
              <a:lnSpc>
                <a:spcPct val="100000"/>
              </a:lnSpc>
            </a:pPr>
            <a:r>
              <a:rPr sz="1800" dirty="0">
                <a:latin typeface="Microsoft Sans Serif"/>
                <a:cs typeface="Microsoft Sans Serif"/>
              </a:rPr>
              <a:t>El</a:t>
            </a:r>
            <a:r>
              <a:rPr sz="1800" spc="470" dirty="0">
                <a:latin typeface="Microsoft Sans Serif"/>
                <a:cs typeface="Microsoft Sans Serif"/>
              </a:rPr>
              <a:t> </a:t>
            </a:r>
            <a:r>
              <a:rPr sz="1800" dirty="0">
                <a:latin typeface="Microsoft Sans Serif"/>
                <a:cs typeface="Microsoft Sans Serif"/>
              </a:rPr>
              <a:t>maquinado</a:t>
            </a:r>
            <a:r>
              <a:rPr sz="1800" spc="490" dirty="0">
                <a:latin typeface="Microsoft Sans Serif"/>
                <a:cs typeface="Microsoft Sans Serif"/>
              </a:rPr>
              <a:t> </a:t>
            </a:r>
            <a:r>
              <a:rPr sz="1800" dirty="0">
                <a:latin typeface="Microsoft Sans Serif"/>
                <a:cs typeface="Microsoft Sans Serif"/>
              </a:rPr>
              <a:t>con</a:t>
            </a:r>
            <a:r>
              <a:rPr sz="1800" spc="470" dirty="0">
                <a:latin typeface="Microsoft Sans Serif"/>
                <a:cs typeface="Microsoft Sans Serif"/>
              </a:rPr>
              <a:t> </a:t>
            </a:r>
            <a:r>
              <a:rPr sz="1800" dirty="0">
                <a:latin typeface="Microsoft Sans Serif"/>
                <a:cs typeface="Microsoft Sans Serif"/>
              </a:rPr>
              <a:t>haz</a:t>
            </a:r>
            <a:r>
              <a:rPr sz="1800" spc="480" dirty="0">
                <a:latin typeface="Microsoft Sans Serif"/>
                <a:cs typeface="Microsoft Sans Serif"/>
              </a:rPr>
              <a:t> </a:t>
            </a:r>
            <a:r>
              <a:rPr sz="1800" dirty="0">
                <a:latin typeface="Microsoft Sans Serif"/>
                <a:cs typeface="Microsoft Sans Serif"/>
              </a:rPr>
              <a:t>de</a:t>
            </a:r>
            <a:r>
              <a:rPr sz="1800" spc="465" dirty="0">
                <a:latin typeface="Microsoft Sans Serif"/>
                <a:cs typeface="Microsoft Sans Serif"/>
              </a:rPr>
              <a:t> </a:t>
            </a:r>
            <a:r>
              <a:rPr sz="1800" dirty="0">
                <a:latin typeface="Microsoft Sans Serif"/>
                <a:cs typeface="Microsoft Sans Serif"/>
              </a:rPr>
              <a:t>electrones,</a:t>
            </a:r>
            <a:r>
              <a:rPr sz="1800" spc="480" dirty="0">
                <a:latin typeface="Microsoft Sans Serif"/>
                <a:cs typeface="Microsoft Sans Serif"/>
              </a:rPr>
              <a:t> </a:t>
            </a:r>
            <a:r>
              <a:rPr sz="1800" dirty="0">
                <a:latin typeface="Microsoft Sans Serif"/>
                <a:cs typeface="Microsoft Sans Serif"/>
              </a:rPr>
              <a:t>MHE</a:t>
            </a:r>
            <a:r>
              <a:rPr sz="1800" spc="475" dirty="0">
                <a:latin typeface="Microsoft Sans Serif"/>
                <a:cs typeface="Microsoft Sans Serif"/>
              </a:rPr>
              <a:t> </a:t>
            </a:r>
            <a:r>
              <a:rPr sz="1800" dirty="0">
                <a:latin typeface="Microsoft Sans Serif"/>
                <a:cs typeface="Microsoft Sans Serif"/>
              </a:rPr>
              <a:t>(en</a:t>
            </a:r>
            <a:r>
              <a:rPr sz="1800" spc="470" dirty="0">
                <a:latin typeface="Microsoft Sans Serif"/>
                <a:cs typeface="Microsoft Sans Serif"/>
              </a:rPr>
              <a:t> </a:t>
            </a:r>
            <a:r>
              <a:rPr sz="1800" dirty="0">
                <a:latin typeface="Microsoft Sans Serif"/>
                <a:cs typeface="Microsoft Sans Serif"/>
              </a:rPr>
              <a:t>inglés</a:t>
            </a:r>
            <a:r>
              <a:rPr sz="1800" spc="490" dirty="0">
                <a:latin typeface="Microsoft Sans Serif"/>
                <a:cs typeface="Microsoft Sans Serif"/>
              </a:rPr>
              <a:t> </a:t>
            </a:r>
            <a:r>
              <a:rPr sz="1800" dirty="0">
                <a:latin typeface="Microsoft Sans Serif"/>
                <a:cs typeface="Microsoft Sans Serif"/>
              </a:rPr>
              <a:t>EBM)</a:t>
            </a:r>
            <a:r>
              <a:rPr sz="1800" spc="470" dirty="0">
                <a:latin typeface="Microsoft Sans Serif"/>
                <a:cs typeface="Microsoft Sans Serif"/>
              </a:rPr>
              <a:t> </a:t>
            </a:r>
            <a:r>
              <a:rPr sz="1800" dirty="0">
                <a:latin typeface="Microsoft Sans Serif"/>
                <a:cs typeface="Microsoft Sans Serif"/>
              </a:rPr>
              <a:t>es</a:t>
            </a:r>
            <a:r>
              <a:rPr sz="1800" spc="480" dirty="0">
                <a:latin typeface="Microsoft Sans Serif"/>
                <a:cs typeface="Microsoft Sans Serif"/>
              </a:rPr>
              <a:t> </a:t>
            </a:r>
            <a:r>
              <a:rPr sz="1800" dirty="0">
                <a:latin typeface="Microsoft Sans Serif"/>
                <a:cs typeface="Microsoft Sans Serif"/>
              </a:rPr>
              <a:t>uno</a:t>
            </a:r>
            <a:r>
              <a:rPr sz="1800" spc="475" dirty="0">
                <a:latin typeface="Microsoft Sans Serif"/>
                <a:cs typeface="Microsoft Sans Serif"/>
              </a:rPr>
              <a:t> </a:t>
            </a:r>
            <a:r>
              <a:rPr sz="1800" dirty="0">
                <a:latin typeface="Microsoft Sans Serif"/>
                <a:cs typeface="Microsoft Sans Serif"/>
              </a:rPr>
              <a:t>de</a:t>
            </a:r>
            <a:r>
              <a:rPr sz="1800" spc="470" dirty="0">
                <a:latin typeface="Microsoft Sans Serif"/>
                <a:cs typeface="Microsoft Sans Serif"/>
              </a:rPr>
              <a:t> </a:t>
            </a:r>
            <a:r>
              <a:rPr sz="1800" dirty="0">
                <a:latin typeface="Microsoft Sans Serif"/>
                <a:cs typeface="Microsoft Sans Serif"/>
              </a:rPr>
              <a:t>los</a:t>
            </a:r>
            <a:r>
              <a:rPr sz="1800" spc="484" dirty="0">
                <a:latin typeface="Microsoft Sans Serif"/>
                <a:cs typeface="Microsoft Sans Serif"/>
              </a:rPr>
              <a:t> </a:t>
            </a:r>
            <a:r>
              <a:rPr sz="1800" spc="-10" dirty="0">
                <a:latin typeface="Microsoft Sans Serif"/>
                <a:cs typeface="Microsoft Sans Serif"/>
              </a:rPr>
              <a:t>varios </a:t>
            </a:r>
            <a:r>
              <a:rPr sz="1800" dirty="0">
                <a:latin typeface="Microsoft Sans Serif"/>
                <a:cs typeface="Microsoft Sans Serif"/>
              </a:rPr>
              <a:t>procesos</a:t>
            </a:r>
            <a:r>
              <a:rPr sz="1800" spc="420" dirty="0">
                <a:latin typeface="Microsoft Sans Serif"/>
                <a:cs typeface="Microsoft Sans Serif"/>
              </a:rPr>
              <a:t> </a:t>
            </a:r>
            <a:r>
              <a:rPr sz="1800" dirty="0">
                <a:latin typeface="Microsoft Sans Serif"/>
                <a:cs typeface="Microsoft Sans Serif"/>
              </a:rPr>
              <a:t>industriales</a:t>
            </a:r>
            <a:r>
              <a:rPr sz="1800" spc="405" dirty="0">
                <a:latin typeface="Microsoft Sans Serif"/>
                <a:cs typeface="Microsoft Sans Serif"/>
              </a:rPr>
              <a:t> </a:t>
            </a:r>
            <a:r>
              <a:rPr sz="1800" dirty="0">
                <a:latin typeface="Microsoft Sans Serif"/>
                <a:cs typeface="Microsoft Sans Serif"/>
              </a:rPr>
              <a:t>que</a:t>
            </a:r>
            <a:r>
              <a:rPr sz="1800" spc="400" dirty="0">
                <a:latin typeface="Microsoft Sans Serif"/>
                <a:cs typeface="Microsoft Sans Serif"/>
              </a:rPr>
              <a:t> </a:t>
            </a:r>
            <a:r>
              <a:rPr sz="1800" dirty="0">
                <a:latin typeface="Microsoft Sans Serif"/>
                <a:cs typeface="Microsoft Sans Serif"/>
              </a:rPr>
              <a:t>usan</a:t>
            </a:r>
            <a:r>
              <a:rPr sz="1800" spc="395" dirty="0">
                <a:latin typeface="Microsoft Sans Serif"/>
                <a:cs typeface="Microsoft Sans Serif"/>
              </a:rPr>
              <a:t> </a:t>
            </a:r>
            <a:r>
              <a:rPr sz="1800" dirty="0">
                <a:latin typeface="Microsoft Sans Serif"/>
                <a:cs typeface="Microsoft Sans Serif"/>
              </a:rPr>
              <a:t>haces</a:t>
            </a:r>
            <a:r>
              <a:rPr sz="1800" spc="405" dirty="0">
                <a:latin typeface="Microsoft Sans Serif"/>
                <a:cs typeface="Microsoft Sans Serif"/>
              </a:rPr>
              <a:t> </a:t>
            </a:r>
            <a:r>
              <a:rPr sz="1800" dirty="0">
                <a:latin typeface="Microsoft Sans Serif"/>
                <a:cs typeface="Microsoft Sans Serif"/>
              </a:rPr>
              <a:t>de</a:t>
            </a:r>
            <a:r>
              <a:rPr sz="1800" spc="415" dirty="0">
                <a:latin typeface="Microsoft Sans Serif"/>
                <a:cs typeface="Microsoft Sans Serif"/>
              </a:rPr>
              <a:t> </a:t>
            </a:r>
            <a:r>
              <a:rPr sz="1800" dirty="0">
                <a:latin typeface="Microsoft Sans Serif"/>
                <a:cs typeface="Microsoft Sans Serif"/>
              </a:rPr>
              <a:t>electrones.</a:t>
            </a:r>
            <a:r>
              <a:rPr sz="1800" spc="409" dirty="0">
                <a:latin typeface="Microsoft Sans Serif"/>
                <a:cs typeface="Microsoft Sans Serif"/>
              </a:rPr>
              <a:t> </a:t>
            </a:r>
            <a:r>
              <a:rPr sz="1800" dirty="0">
                <a:latin typeface="Microsoft Sans Serif"/>
                <a:cs typeface="Microsoft Sans Serif"/>
              </a:rPr>
              <a:t>Además</a:t>
            </a:r>
            <a:r>
              <a:rPr sz="1800" spc="409" dirty="0">
                <a:latin typeface="Microsoft Sans Serif"/>
                <a:cs typeface="Microsoft Sans Serif"/>
              </a:rPr>
              <a:t> </a:t>
            </a:r>
            <a:r>
              <a:rPr sz="1800" dirty="0">
                <a:latin typeface="Microsoft Sans Serif"/>
                <a:cs typeface="Microsoft Sans Serif"/>
              </a:rPr>
              <a:t>del</a:t>
            </a:r>
            <a:r>
              <a:rPr sz="1800" spc="400" dirty="0">
                <a:latin typeface="Microsoft Sans Serif"/>
                <a:cs typeface="Microsoft Sans Serif"/>
              </a:rPr>
              <a:t> </a:t>
            </a:r>
            <a:r>
              <a:rPr sz="1800" dirty="0">
                <a:latin typeface="Microsoft Sans Serif"/>
                <a:cs typeface="Microsoft Sans Serif"/>
              </a:rPr>
              <a:t>maquinado,</a:t>
            </a:r>
            <a:r>
              <a:rPr sz="1800" spc="409" dirty="0">
                <a:latin typeface="Microsoft Sans Serif"/>
                <a:cs typeface="Microsoft Sans Serif"/>
              </a:rPr>
              <a:t> </a:t>
            </a:r>
            <a:r>
              <a:rPr sz="1800" spc="-10" dirty="0">
                <a:latin typeface="Microsoft Sans Serif"/>
                <a:cs typeface="Microsoft Sans Serif"/>
              </a:rPr>
              <a:t>otras </a:t>
            </a:r>
            <a:r>
              <a:rPr sz="1800" dirty="0">
                <a:latin typeface="Microsoft Sans Serif"/>
                <a:cs typeface="Microsoft Sans Serif"/>
              </a:rPr>
              <a:t>aplicaciones</a:t>
            </a:r>
            <a:r>
              <a:rPr sz="1800" spc="125" dirty="0">
                <a:latin typeface="Microsoft Sans Serif"/>
                <a:cs typeface="Microsoft Sans Serif"/>
              </a:rPr>
              <a:t>  </a:t>
            </a:r>
            <a:r>
              <a:rPr sz="1800" dirty="0">
                <a:latin typeface="Microsoft Sans Serif"/>
                <a:cs typeface="Microsoft Sans Serif"/>
              </a:rPr>
              <a:t>de</a:t>
            </a:r>
            <a:r>
              <a:rPr sz="1800" spc="120" dirty="0">
                <a:latin typeface="Microsoft Sans Serif"/>
                <a:cs typeface="Microsoft Sans Serif"/>
              </a:rPr>
              <a:t>  </a:t>
            </a:r>
            <a:r>
              <a:rPr sz="1800" dirty="0">
                <a:latin typeface="Microsoft Sans Serif"/>
                <a:cs typeface="Microsoft Sans Serif"/>
              </a:rPr>
              <a:t>la</a:t>
            </a:r>
            <a:r>
              <a:rPr sz="1800" spc="120" dirty="0">
                <a:latin typeface="Microsoft Sans Serif"/>
                <a:cs typeface="Microsoft Sans Serif"/>
              </a:rPr>
              <a:t>  </a:t>
            </a:r>
            <a:r>
              <a:rPr sz="1800" dirty="0">
                <a:latin typeface="Microsoft Sans Serif"/>
                <a:cs typeface="Microsoft Sans Serif"/>
              </a:rPr>
              <a:t>tecnología</a:t>
            </a:r>
            <a:r>
              <a:rPr sz="1800" spc="125" dirty="0">
                <a:latin typeface="Microsoft Sans Serif"/>
                <a:cs typeface="Microsoft Sans Serif"/>
              </a:rPr>
              <a:t>  </a:t>
            </a:r>
            <a:r>
              <a:rPr sz="1800" dirty="0">
                <a:latin typeface="Microsoft Sans Serif"/>
                <a:cs typeface="Microsoft Sans Serif"/>
              </a:rPr>
              <a:t>incluyen</a:t>
            </a:r>
            <a:r>
              <a:rPr sz="1800" spc="130" dirty="0">
                <a:latin typeface="Microsoft Sans Serif"/>
                <a:cs typeface="Microsoft Sans Serif"/>
              </a:rPr>
              <a:t>  </a:t>
            </a:r>
            <a:r>
              <a:rPr sz="1800" dirty="0">
                <a:latin typeface="Microsoft Sans Serif"/>
                <a:cs typeface="Microsoft Sans Serif"/>
              </a:rPr>
              <a:t>el</a:t>
            </a:r>
            <a:r>
              <a:rPr sz="1800" spc="130" dirty="0">
                <a:latin typeface="Microsoft Sans Serif"/>
                <a:cs typeface="Microsoft Sans Serif"/>
              </a:rPr>
              <a:t>  </a:t>
            </a:r>
            <a:r>
              <a:rPr sz="1800" dirty="0">
                <a:latin typeface="Microsoft Sans Serif"/>
                <a:cs typeface="Microsoft Sans Serif"/>
              </a:rPr>
              <a:t>tratamiento</a:t>
            </a:r>
            <a:r>
              <a:rPr sz="1800" spc="120" dirty="0">
                <a:latin typeface="Microsoft Sans Serif"/>
                <a:cs typeface="Microsoft Sans Serif"/>
              </a:rPr>
              <a:t>  </a:t>
            </a:r>
            <a:r>
              <a:rPr sz="1800" dirty="0">
                <a:latin typeface="Microsoft Sans Serif"/>
                <a:cs typeface="Microsoft Sans Serif"/>
              </a:rPr>
              <a:t>térmico</a:t>
            </a:r>
            <a:r>
              <a:rPr sz="1800" spc="130" dirty="0">
                <a:latin typeface="Microsoft Sans Serif"/>
                <a:cs typeface="Microsoft Sans Serif"/>
              </a:rPr>
              <a:t>  </a:t>
            </a:r>
            <a:r>
              <a:rPr sz="1800" dirty="0">
                <a:latin typeface="Microsoft Sans Serif"/>
                <a:cs typeface="Microsoft Sans Serif"/>
              </a:rPr>
              <a:t>y</a:t>
            </a:r>
            <a:r>
              <a:rPr sz="1800" spc="125" dirty="0">
                <a:latin typeface="Microsoft Sans Serif"/>
                <a:cs typeface="Microsoft Sans Serif"/>
              </a:rPr>
              <a:t>  </a:t>
            </a:r>
            <a:r>
              <a:rPr sz="1800" dirty="0">
                <a:latin typeface="Microsoft Sans Serif"/>
                <a:cs typeface="Microsoft Sans Serif"/>
              </a:rPr>
              <a:t>la</a:t>
            </a:r>
            <a:r>
              <a:rPr sz="1800" spc="130" dirty="0">
                <a:latin typeface="Microsoft Sans Serif"/>
                <a:cs typeface="Microsoft Sans Serif"/>
              </a:rPr>
              <a:t>  </a:t>
            </a:r>
            <a:r>
              <a:rPr sz="1800" dirty="0">
                <a:latin typeface="Microsoft Sans Serif"/>
                <a:cs typeface="Microsoft Sans Serif"/>
              </a:rPr>
              <a:t>soldadura.</a:t>
            </a:r>
            <a:r>
              <a:rPr sz="1800" spc="12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maquinado</a:t>
            </a:r>
            <a:r>
              <a:rPr sz="1800" spc="240" dirty="0">
                <a:latin typeface="Microsoft Sans Serif"/>
                <a:cs typeface="Microsoft Sans Serif"/>
              </a:rPr>
              <a:t> </a:t>
            </a:r>
            <a:r>
              <a:rPr sz="1800" dirty="0">
                <a:latin typeface="Microsoft Sans Serif"/>
                <a:cs typeface="Microsoft Sans Serif"/>
              </a:rPr>
              <a:t>con</a:t>
            </a:r>
            <a:r>
              <a:rPr sz="1800" spc="250" dirty="0">
                <a:latin typeface="Microsoft Sans Serif"/>
                <a:cs typeface="Microsoft Sans Serif"/>
              </a:rPr>
              <a:t> </a:t>
            </a:r>
            <a:r>
              <a:rPr sz="1800" dirty="0">
                <a:latin typeface="Microsoft Sans Serif"/>
                <a:cs typeface="Microsoft Sans Serif"/>
              </a:rPr>
              <a:t>haz</a:t>
            </a:r>
            <a:r>
              <a:rPr sz="1800" spc="245" dirty="0">
                <a:latin typeface="Microsoft Sans Serif"/>
                <a:cs typeface="Microsoft Sans Serif"/>
              </a:rPr>
              <a:t> </a:t>
            </a:r>
            <a:r>
              <a:rPr sz="1800" dirty="0">
                <a:latin typeface="Microsoft Sans Serif"/>
                <a:cs typeface="Microsoft Sans Serif"/>
              </a:rPr>
              <a:t>de</a:t>
            </a:r>
            <a:r>
              <a:rPr sz="1800" spc="245" dirty="0">
                <a:latin typeface="Microsoft Sans Serif"/>
                <a:cs typeface="Microsoft Sans Serif"/>
              </a:rPr>
              <a:t> </a:t>
            </a:r>
            <a:r>
              <a:rPr sz="1800" dirty="0">
                <a:latin typeface="Microsoft Sans Serif"/>
                <a:cs typeface="Microsoft Sans Serif"/>
              </a:rPr>
              <a:t>electrones</a:t>
            </a:r>
            <a:r>
              <a:rPr sz="1800" spc="245" dirty="0">
                <a:latin typeface="Microsoft Sans Serif"/>
                <a:cs typeface="Microsoft Sans Serif"/>
              </a:rPr>
              <a:t> </a:t>
            </a:r>
            <a:r>
              <a:rPr sz="1800" dirty="0">
                <a:latin typeface="Microsoft Sans Serif"/>
                <a:cs typeface="Microsoft Sans Serif"/>
              </a:rPr>
              <a:t>utiliza</a:t>
            </a:r>
            <a:r>
              <a:rPr sz="1800" spc="240" dirty="0">
                <a:latin typeface="Microsoft Sans Serif"/>
                <a:cs typeface="Microsoft Sans Serif"/>
              </a:rPr>
              <a:t> </a:t>
            </a:r>
            <a:r>
              <a:rPr sz="1800" dirty="0">
                <a:latin typeface="Microsoft Sans Serif"/>
                <a:cs typeface="Microsoft Sans Serif"/>
              </a:rPr>
              <a:t>una</a:t>
            </a:r>
            <a:r>
              <a:rPr sz="1800" spc="240" dirty="0">
                <a:latin typeface="Microsoft Sans Serif"/>
                <a:cs typeface="Microsoft Sans Serif"/>
              </a:rPr>
              <a:t> </a:t>
            </a:r>
            <a:r>
              <a:rPr sz="1800" dirty="0">
                <a:latin typeface="Microsoft Sans Serif"/>
                <a:cs typeface="Microsoft Sans Serif"/>
              </a:rPr>
              <a:t>corriente</a:t>
            </a:r>
            <a:r>
              <a:rPr sz="1800" spc="240" dirty="0">
                <a:latin typeface="Microsoft Sans Serif"/>
                <a:cs typeface="Microsoft Sans Serif"/>
              </a:rPr>
              <a:t> </a:t>
            </a:r>
            <a:r>
              <a:rPr sz="1800" dirty="0">
                <a:latin typeface="Microsoft Sans Serif"/>
                <a:cs typeface="Microsoft Sans Serif"/>
              </a:rPr>
              <a:t>de</a:t>
            </a:r>
            <a:r>
              <a:rPr sz="1800" spc="245" dirty="0">
                <a:latin typeface="Microsoft Sans Serif"/>
                <a:cs typeface="Microsoft Sans Serif"/>
              </a:rPr>
              <a:t> </a:t>
            </a:r>
            <a:r>
              <a:rPr sz="1800" dirty="0">
                <a:latin typeface="Microsoft Sans Serif"/>
                <a:cs typeface="Microsoft Sans Serif"/>
              </a:rPr>
              <a:t>electrones</a:t>
            </a:r>
            <a:r>
              <a:rPr sz="1800" spc="240" dirty="0">
                <a:latin typeface="Microsoft Sans Serif"/>
                <a:cs typeface="Microsoft Sans Serif"/>
              </a:rPr>
              <a:t> </a:t>
            </a:r>
            <a:r>
              <a:rPr sz="1800" dirty="0">
                <a:latin typeface="Microsoft Sans Serif"/>
                <a:cs typeface="Microsoft Sans Serif"/>
              </a:rPr>
              <a:t>a</a:t>
            </a:r>
            <a:r>
              <a:rPr sz="1800" spc="245" dirty="0">
                <a:latin typeface="Microsoft Sans Serif"/>
                <a:cs typeface="Microsoft Sans Serif"/>
              </a:rPr>
              <a:t> </a:t>
            </a:r>
            <a:r>
              <a:rPr sz="1800" dirty="0">
                <a:latin typeface="Microsoft Sans Serif"/>
                <a:cs typeface="Microsoft Sans Serif"/>
              </a:rPr>
              <a:t>alta</a:t>
            </a:r>
            <a:r>
              <a:rPr sz="1800" spc="235" dirty="0">
                <a:latin typeface="Microsoft Sans Serif"/>
                <a:cs typeface="Microsoft Sans Serif"/>
              </a:rPr>
              <a:t> </a:t>
            </a:r>
            <a:r>
              <a:rPr sz="1800" spc="-10" dirty="0">
                <a:latin typeface="Microsoft Sans Serif"/>
                <a:cs typeface="Microsoft Sans Serif"/>
              </a:rPr>
              <a:t>velocidad </a:t>
            </a:r>
            <a:r>
              <a:rPr sz="1800" dirty="0">
                <a:latin typeface="Microsoft Sans Serif"/>
                <a:cs typeface="Microsoft Sans Serif"/>
              </a:rPr>
              <a:t>dirigida</a:t>
            </a:r>
            <a:r>
              <a:rPr sz="1800" spc="50" dirty="0">
                <a:latin typeface="Microsoft Sans Serif"/>
                <a:cs typeface="Microsoft Sans Serif"/>
              </a:rPr>
              <a:t> </a:t>
            </a:r>
            <a:r>
              <a:rPr sz="1800" dirty="0">
                <a:latin typeface="Microsoft Sans Serif"/>
                <a:cs typeface="Microsoft Sans Serif"/>
              </a:rPr>
              <a:t>hacia</a:t>
            </a:r>
            <a:r>
              <a:rPr sz="1800" spc="40"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superficie</a:t>
            </a:r>
            <a:r>
              <a:rPr sz="1800" spc="50" dirty="0">
                <a:latin typeface="Microsoft Sans Serif"/>
                <a:cs typeface="Microsoft Sans Serif"/>
              </a:rPr>
              <a:t> </a:t>
            </a:r>
            <a:r>
              <a:rPr sz="1800" dirty="0">
                <a:latin typeface="Microsoft Sans Serif"/>
                <a:cs typeface="Microsoft Sans Serif"/>
              </a:rPr>
              <a:t>de</a:t>
            </a:r>
            <a:r>
              <a:rPr sz="1800" spc="50"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pieza</a:t>
            </a:r>
            <a:r>
              <a:rPr sz="1800" spc="55"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trabajo</a:t>
            </a:r>
            <a:r>
              <a:rPr sz="1800" spc="50" dirty="0">
                <a:latin typeface="Microsoft Sans Serif"/>
                <a:cs typeface="Microsoft Sans Serif"/>
              </a:rPr>
              <a:t> </a:t>
            </a:r>
            <a:r>
              <a:rPr sz="1800" dirty="0">
                <a:latin typeface="Microsoft Sans Serif"/>
                <a:cs typeface="Microsoft Sans Serif"/>
              </a:rPr>
              <a:t>para</a:t>
            </a:r>
            <a:r>
              <a:rPr sz="1800" spc="55" dirty="0">
                <a:latin typeface="Microsoft Sans Serif"/>
                <a:cs typeface="Microsoft Sans Serif"/>
              </a:rPr>
              <a:t> </a:t>
            </a:r>
            <a:r>
              <a:rPr sz="1800" dirty="0">
                <a:latin typeface="Microsoft Sans Serif"/>
                <a:cs typeface="Microsoft Sans Serif"/>
              </a:rPr>
              <a:t>remover</a:t>
            </a:r>
            <a:r>
              <a:rPr sz="1800" spc="45" dirty="0">
                <a:latin typeface="Microsoft Sans Serif"/>
                <a:cs typeface="Microsoft Sans Serif"/>
              </a:rPr>
              <a:t> </a:t>
            </a:r>
            <a:r>
              <a:rPr sz="1800" dirty="0">
                <a:latin typeface="Microsoft Sans Serif"/>
                <a:cs typeface="Microsoft Sans Serif"/>
              </a:rPr>
              <a:t>material</a:t>
            </a:r>
            <a:r>
              <a:rPr sz="1800" spc="45" dirty="0">
                <a:latin typeface="Microsoft Sans Serif"/>
                <a:cs typeface="Microsoft Sans Serif"/>
              </a:rPr>
              <a:t> </a:t>
            </a:r>
            <a:r>
              <a:rPr sz="1800" dirty="0">
                <a:latin typeface="Microsoft Sans Serif"/>
                <a:cs typeface="Microsoft Sans Serif"/>
              </a:rPr>
              <a:t>mediante</a:t>
            </a:r>
            <a:r>
              <a:rPr sz="1800" spc="50" dirty="0">
                <a:latin typeface="Microsoft Sans Serif"/>
                <a:cs typeface="Microsoft Sans Serif"/>
              </a:rPr>
              <a:t> </a:t>
            </a:r>
            <a:r>
              <a:rPr sz="1800" spc="-10" dirty="0">
                <a:latin typeface="Microsoft Sans Serif"/>
                <a:cs typeface="Microsoft Sans Serif"/>
              </a:rPr>
              <a:t>fusión </a:t>
            </a:r>
            <a:r>
              <a:rPr sz="1800" dirty="0">
                <a:latin typeface="Microsoft Sans Serif"/>
                <a:cs typeface="Microsoft Sans Serif"/>
              </a:rPr>
              <a:t>y</a:t>
            </a:r>
            <a:r>
              <a:rPr sz="1800" spc="25" dirty="0">
                <a:latin typeface="Microsoft Sans Serif"/>
                <a:cs typeface="Microsoft Sans Serif"/>
              </a:rPr>
              <a:t> </a:t>
            </a:r>
            <a:r>
              <a:rPr sz="1800" spc="-10" dirty="0">
                <a:latin typeface="Microsoft Sans Serif"/>
                <a:cs typeface="Microsoft Sans Serif"/>
              </a:rPr>
              <a:t>vaporización.</a:t>
            </a:r>
            <a:endParaRPr sz="1800">
              <a:latin typeface="Microsoft Sans Serif"/>
              <a:cs typeface="Microsoft Sans Serif"/>
            </a:endParaRPr>
          </a:p>
          <a:p>
            <a:pPr marL="36195" marR="6048375">
              <a:lnSpc>
                <a:spcPct val="100000"/>
              </a:lnSpc>
              <a:spcBef>
                <a:spcPts val="894"/>
              </a:spcBef>
            </a:pP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figura</a:t>
            </a:r>
            <a:r>
              <a:rPr sz="1800" spc="-10" dirty="0">
                <a:latin typeface="Microsoft Sans Serif"/>
                <a:cs typeface="Microsoft Sans Serif"/>
              </a:rPr>
              <a:t> </a:t>
            </a:r>
            <a:r>
              <a:rPr sz="1800" dirty="0">
                <a:latin typeface="Microsoft Sans Serif"/>
                <a:cs typeface="Microsoft Sans Serif"/>
              </a:rPr>
              <a:t>contiene</a:t>
            </a:r>
            <a:r>
              <a:rPr sz="1800" spc="-10"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esquema</a:t>
            </a:r>
            <a:r>
              <a:rPr sz="1800" spc="-10"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proceso</a:t>
            </a:r>
            <a:r>
              <a:rPr sz="1800" spc="-10" dirty="0">
                <a:latin typeface="Microsoft Sans Serif"/>
                <a:cs typeface="Microsoft Sans Serif"/>
              </a:rPr>
              <a:t> </a:t>
            </a:r>
            <a:r>
              <a:rPr sz="1800" spc="-20" dirty="0">
                <a:latin typeface="Microsoft Sans Serif"/>
                <a:cs typeface="Microsoft Sans Serif"/>
              </a:rPr>
              <a:t>EBM.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cañón</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haz</a:t>
            </a:r>
            <a:r>
              <a:rPr sz="1800" spc="1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electrones</a:t>
            </a:r>
            <a:r>
              <a:rPr sz="1800" spc="-20" dirty="0">
                <a:latin typeface="Microsoft Sans Serif"/>
                <a:cs typeface="Microsoft Sans Serif"/>
              </a:rPr>
              <a:t> </a:t>
            </a:r>
            <a:r>
              <a:rPr sz="1800" dirty="0">
                <a:latin typeface="Microsoft Sans Serif"/>
                <a:cs typeface="Microsoft Sans Serif"/>
              </a:rPr>
              <a:t>genera</a:t>
            </a:r>
            <a:r>
              <a:rPr sz="1800" spc="-15"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corriente</a:t>
            </a:r>
            <a:r>
              <a:rPr sz="1800" spc="-50" dirty="0">
                <a:latin typeface="Microsoft Sans Serif"/>
                <a:cs typeface="Microsoft Sans Serif"/>
              </a:rPr>
              <a:t> </a:t>
            </a:r>
            <a:r>
              <a:rPr sz="1800" dirty="0">
                <a:latin typeface="Microsoft Sans Serif"/>
                <a:cs typeface="Microsoft Sans Serif"/>
              </a:rPr>
              <a:t>continua</a:t>
            </a:r>
            <a:r>
              <a:rPr sz="1800" spc="-5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electrones que se</a:t>
            </a:r>
            <a:r>
              <a:rPr sz="1800" spc="-10" dirty="0">
                <a:latin typeface="Microsoft Sans Serif"/>
                <a:cs typeface="Microsoft Sans Serif"/>
              </a:rPr>
              <a:t> aceleran</a:t>
            </a:r>
            <a:r>
              <a:rPr sz="1800" spc="500" dirty="0">
                <a:latin typeface="Microsoft Sans Serif"/>
                <a:cs typeface="Microsoft Sans Serif"/>
              </a:rPr>
              <a:t> </a:t>
            </a:r>
            <a:r>
              <a:rPr sz="1800" dirty="0">
                <a:latin typeface="Microsoft Sans Serif"/>
                <a:cs typeface="Microsoft Sans Serif"/>
              </a:rPr>
              <a:t>a</a:t>
            </a:r>
            <a:r>
              <a:rPr sz="1800" spc="-50" dirty="0">
                <a:latin typeface="Microsoft Sans Serif"/>
                <a:cs typeface="Microsoft Sans Serif"/>
              </a:rPr>
              <a:t> </a:t>
            </a:r>
            <a:r>
              <a:rPr sz="1800" dirty="0">
                <a:latin typeface="Microsoft Sans Serif"/>
                <a:cs typeface="Microsoft Sans Serif"/>
              </a:rPr>
              <a:t>aproximadamente</a:t>
            </a:r>
            <a:r>
              <a:rPr sz="1800" spc="-5" dirty="0">
                <a:latin typeface="Microsoft Sans Serif"/>
                <a:cs typeface="Microsoft Sans Serif"/>
              </a:rPr>
              <a:t> </a:t>
            </a:r>
            <a:r>
              <a:rPr sz="1800" spc="-20" dirty="0">
                <a:latin typeface="Microsoft Sans Serif"/>
                <a:cs typeface="Microsoft Sans Serif"/>
              </a:rPr>
              <a:t>tres </a:t>
            </a:r>
            <a:r>
              <a:rPr sz="1800" dirty="0">
                <a:latin typeface="Microsoft Sans Serif"/>
                <a:cs typeface="Microsoft Sans Serif"/>
              </a:rPr>
              <a:t>cuartos</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la </a:t>
            </a:r>
            <a:r>
              <a:rPr sz="1800" dirty="0">
                <a:latin typeface="Microsoft Sans Serif"/>
                <a:cs typeface="Microsoft Sans Serif"/>
              </a:rPr>
              <a:t>luz y</a:t>
            </a:r>
            <a:r>
              <a:rPr sz="1800" spc="10" dirty="0">
                <a:latin typeface="Microsoft Sans Serif"/>
                <a:cs typeface="Microsoft Sans Serif"/>
              </a:rPr>
              <a:t> </a:t>
            </a:r>
            <a:r>
              <a:rPr sz="1800" dirty="0">
                <a:latin typeface="Microsoft Sans Serif"/>
                <a:cs typeface="Microsoft Sans Serif"/>
              </a:rPr>
              <a:t>se enfocan</a:t>
            </a:r>
            <a:r>
              <a:rPr sz="1800" spc="10" dirty="0">
                <a:latin typeface="Microsoft Sans Serif"/>
                <a:cs typeface="Microsoft Sans Serif"/>
              </a:rPr>
              <a:t> </a:t>
            </a:r>
            <a:r>
              <a:rPr sz="1800" dirty="0">
                <a:latin typeface="Microsoft Sans Serif"/>
                <a:cs typeface="Microsoft Sans Serif"/>
              </a:rPr>
              <a:t>a través</a:t>
            </a:r>
            <a:r>
              <a:rPr sz="1800" spc="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una lente</a:t>
            </a:r>
            <a:r>
              <a:rPr sz="1800" spc="-10" dirty="0">
                <a:latin typeface="Microsoft Sans Serif"/>
                <a:cs typeface="Microsoft Sans Serif"/>
              </a:rPr>
              <a:t> electromagnética </a:t>
            </a:r>
            <a:r>
              <a:rPr sz="1800" dirty="0">
                <a:latin typeface="Microsoft Sans Serif"/>
                <a:cs typeface="Microsoft Sans Serif"/>
              </a:rPr>
              <a:t>sobre</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superficie</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pieza. El</a:t>
            </a:r>
            <a:r>
              <a:rPr sz="1800" spc="-20" dirty="0">
                <a:latin typeface="Microsoft Sans Serif"/>
                <a:cs typeface="Microsoft Sans Serif"/>
              </a:rPr>
              <a:t> </a:t>
            </a:r>
            <a:r>
              <a:rPr sz="1800" dirty="0">
                <a:latin typeface="Microsoft Sans Serif"/>
                <a:cs typeface="Microsoft Sans Serif"/>
              </a:rPr>
              <a:t>lente</a:t>
            </a:r>
            <a:r>
              <a:rPr sz="1800" spc="-15"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capaz </a:t>
            </a:r>
            <a:r>
              <a:rPr sz="1800" spc="-25" dirty="0">
                <a:latin typeface="Microsoft Sans Serif"/>
                <a:cs typeface="Microsoft Sans Serif"/>
              </a:rPr>
              <a:t>de </a:t>
            </a:r>
            <a:r>
              <a:rPr sz="1800" dirty="0">
                <a:latin typeface="Microsoft Sans Serif"/>
                <a:cs typeface="Microsoft Sans Serif"/>
              </a:rPr>
              <a:t>reducir</a:t>
            </a:r>
            <a:r>
              <a:rPr sz="1800" spc="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área</a:t>
            </a:r>
            <a:r>
              <a:rPr sz="1800" spc="5"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haz</a:t>
            </a:r>
            <a:r>
              <a:rPr sz="1800" spc="-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diámetro</a:t>
            </a:r>
            <a:r>
              <a:rPr sz="1800" spc="-10" dirty="0">
                <a:latin typeface="Microsoft Sans Serif"/>
                <a:cs typeface="Microsoft Sans Serif"/>
              </a:rPr>
              <a:t> </a:t>
            </a:r>
            <a:r>
              <a:rPr sz="1800" dirty="0">
                <a:latin typeface="Microsoft Sans Serif"/>
                <a:cs typeface="Microsoft Sans Serif"/>
              </a:rPr>
              <a:t>tan</a:t>
            </a:r>
            <a:r>
              <a:rPr sz="1800" spc="-25" dirty="0">
                <a:latin typeface="Microsoft Sans Serif"/>
                <a:cs typeface="Microsoft Sans Serif"/>
              </a:rPr>
              <a:t> </a:t>
            </a:r>
            <a:r>
              <a:rPr sz="1800" dirty="0">
                <a:latin typeface="Microsoft Sans Serif"/>
                <a:cs typeface="Microsoft Sans Serif"/>
              </a:rPr>
              <a:t>pequeño</a:t>
            </a:r>
            <a:r>
              <a:rPr sz="1800" spc="5" dirty="0">
                <a:latin typeface="Microsoft Sans Serif"/>
                <a:cs typeface="Microsoft Sans Serif"/>
              </a:rPr>
              <a:t> </a:t>
            </a:r>
            <a:r>
              <a:rPr sz="1800" spc="-20" dirty="0">
                <a:latin typeface="Microsoft Sans Serif"/>
                <a:cs typeface="Microsoft Sans Serif"/>
              </a:rPr>
              <a:t>como </a:t>
            </a:r>
            <a:r>
              <a:rPr sz="1800" dirty="0">
                <a:latin typeface="Microsoft Sans Serif"/>
                <a:cs typeface="Microsoft Sans Serif"/>
              </a:rPr>
              <a:t>0,025</a:t>
            </a:r>
            <a:r>
              <a:rPr sz="1800" spc="15" dirty="0">
                <a:latin typeface="Microsoft Sans Serif"/>
                <a:cs typeface="Microsoft Sans Serif"/>
              </a:rPr>
              <a:t> </a:t>
            </a:r>
            <a:r>
              <a:rPr sz="1800" spc="-25" dirty="0">
                <a:latin typeface="Microsoft Sans Serif"/>
                <a:cs typeface="Microsoft Sans Serif"/>
              </a:rPr>
              <a:t>mm.</a:t>
            </a:r>
            <a:endParaRPr sz="1800">
              <a:latin typeface="Microsoft Sans Serif"/>
              <a:cs typeface="Microsoft Sans Serif"/>
            </a:endParaRPr>
          </a:p>
        </p:txBody>
      </p:sp>
      <p:pic>
        <p:nvPicPr>
          <p:cNvPr id="3" name="object 3"/>
          <p:cNvPicPr/>
          <p:nvPr/>
        </p:nvPicPr>
        <p:blipFill>
          <a:blip r:embed="rId2" cstate="print"/>
          <a:stretch>
            <a:fillRect/>
          </a:stretch>
        </p:blipFill>
        <p:spPr>
          <a:xfrm>
            <a:off x="3327339" y="2556468"/>
            <a:ext cx="5581367" cy="3443653"/>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910955" cy="6413500"/>
          </a:xfrm>
          <a:prstGeom prst="rect">
            <a:avLst/>
          </a:prstGeom>
        </p:spPr>
        <p:txBody>
          <a:bodyPr vert="horz" wrap="square" lIns="0" tIns="12700" rIns="0" bIns="0" rtlCol="0">
            <a:spAutoFit/>
          </a:bodyPr>
          <a:lstStyle/>
          <a:p>
            <a:pPr marL="12700" marR="5715" algn="just">
              <a:lnSpc>
                <a:spcPct val="100000"/>
              </a:lnSpc>
              <a:spcBef>
                <a:spcPts val="100"/>
              </a:spcBef>
            </a:pPr>
            <a:r>
              <a:rPr sz="1800" dirty="0">
                <a:latin typeface="Microsoft Sans Serif"/>
                <a:cs typeface="Microsoft Sans Serif"/>
              </a:rPr>
              <a:t>Al</a:t>
            </a:r>
            <a:r>
              <a:rPr sz="1800" spc="325" dirty="0">
                <a:latin typeface="Microsoft Sans Serif"/>
                <a:cs typeface="Microsoft Sans Serif"/>
              </a:rPr>
              <a:t> </a:t>
            </a:r>
            <a:r>
              <a:rPr sz="1800" dirty="0">
                <a:latin typeface="Microsoft Sans Serif"/>
                <a:cs typeface="Microsoft Sans Serif"/>
              </a:rPr>
              <a:t>chocar</a:t>
            </a:r>
            <a:r>
              <a:rPr sz="1800" spc="335" dirty="0">
                <a:latin typeface="Microsoft Sans Serif"/>
                <a:cs typeface="Microsoft Sans Serif"/>
              </a:rPr>
              <a:t> </a:t>
            </a:r>
            <a:r>
              <a:rPr sz="1800" dirty="0">
                <a:latin typeface="Microsoft Sans Serif"/>
                <a:cs typeface="Microsoft Sans Serif"/>
              </a:rPr>
              <a:t>contra</a:t>
            </a:r>
            <a:r>
              <a:rPr sz="1800" spc="325" dirty="0">
                <a:latin typeface="Microsoft Sans Serif"/>
                <a:cs typeface="Microsoft Sans Serif"/>
              </a:rPr>
              <a:t> </a:t>
            </a:r>
            <a:r>
              <a:rPr sz="1800" dirty="0">
                <a:latin typeface="Microsoft Sans Serif"/>
                <a:cs typeface="Microsoft Sans Serif"/>
              </a:rPr>
              <a:t>la</a:t>
            </a:r>
            <a:r>
              <a:rPr sz="1800" spc="320" dirty="0">
                <a:latin typeface="Microsoft Sans Serif"/>
                <a:cs typeface="Microsoft Sans Serif"/>
              </a:rPr>
              <a:t> </a:t>
            </a:r>
            <a:r>
              <a:rPr sz="1800" dirty="0">
                <a:latin typeface="Microsoft Sans Serif"/>
                <a:cs typeface="Microsoft Sans Serif"/>
              </a:rPr>
              <a:t>superficie,</a:t>
            </a:r>
            <a:r>
              <a:rPr sz="1800" spc="335" dirty="0">
                <a:latin typeface="Microsoft Sans Serif"/>
                <a:cs typeface="Microsoft Sans Serif"/>
              </a:rPr>
              <a:t> </a:t>
            </a:r>
            <a:r>
              <a:rPr sz="1800" dirty="0">
                <a:latin typeface="Microsoft Sans Serif"/>
                <a:cs typeface="Microsoft Sans Serif"/>
              </a:rPr>
              <a:t>la</a:t>
            </a:r>
            <a:r>
              <a:rPr sz="1800" spc="335" dirty="0">
                <a:latin typeface="Microsoft Sans Serif"/>
                <a:cs typeface="Microsoft Sans Serif"/>
              </a:rPr>
              <a:t> </a:t>
            </a:r>
            <a:r>
              <a:rPr sz="1800" dirty="0">
                <a:latin typeface="Microsoft Sans Serif"/>
                <a:cs typeface="Microsoft Sans Serif"/>
              </a:rPr>
              <a:t>energía</a:t>
            </a:r>
            <a:r>
              <a:rPr sz="1800" spc="350" dirty="0">
                <a:latin typeface="Microsoft Sans Serif"/>
                <a:cs typeface="Microsoft Sans Serif"/>
              </a:rPr>
              <a:t> </a:t>
            </a:r>
            <a:r>
              <a:rPr sz="1800" dirty="0">
                <a:latin typeface="Microsoft Sans Serif"/>
                <a:cs typeface="Microsoft Sans Serif"/>
              </a:rPr>
              <a:t>cinética</a:t>
            </a:r>
            <a:r>
              <a:rPr sz="1800" spc="325" dirty="0">
                <a:latin typeface="Microsoft Sans Serif"/>
                <a:cs typeface="Microsoft Sans Serif"/>
              </a:rPr>
              <a:t> </a:t>
            </a:r>
            <a:r>
              <a:rPr sz="1800" dirty="0">
                <a:latin typeface="Microsoft Sans Serif"/>
                <a:cs typeface="Microsoft Sans Serif"/>
              </a:rPr>
              <a:t>de</a:t>
            </a:r>
            <a:r>
              <a:rPr sz="1800" spc="335" dirty="0">
                <a:latin typeface="Microsoft Sans Serif"/>
                <a:cs typeface="Microsoft Sans Serif"/>
              </a:rPr>
              <a:t> </a:t>
            </a:r>
            <a:r>
              <a:rPr sz="1800" dirty="0">
                <a:latin typeface="Microsoft Sans Serif"/>
                <a:cs typeface="Microsoft Sans Serif"/>
              </a:rPr>
              <a:t>los</a:t>
            </a:r>
            <a:r>
              <a:rPr sz="1800" spc="350" dirty="0">
                <a:latin typeface="Microsoft Sans Serif"/>
                <a:cs typeface="Microsoft Sans Serif"/>
              </a:rPr>
              <a:t> </a:t>
            </a:r>
            <a:r>
              <a:rPr sz="1800" dirty="0">
                <a:latin typeface="Microsoft Sans Serif"/>
                <a:cs typeface="Microsoft Sans Serif"/>
              </a:rPr>
              <a:t>electrones</a:t>
            </a:r>
            <a:r>
              <a:rPr sz="1800" spc="345" dirty="0">
                <a:latin typeface="Microsoft Sans Serif"/>
                <a:cs typeface="Microsoft Sans Serif"/>
              </a:rPr>
              <a:t> </a:t>
            </a:r>
            <a:r>
              <a:rPr sz="1800" dirty="0">
                <a:latin typeface="Microsoft Sans Serif"/>
                <a:cs typeface="Microsoft Sans Serif"/>
              </a:rPr>
              <a:t>se</a:t>
            </a:r>
            <a:r>
              <a:rPr sz="1800" spc="335" dirty="0">
                <a:latin typeface="Microsoft Sans Serif"/>
                <a:cs typeface="Microsoft Sans Serif"/>
              </a:rPr>
              <a:t> </a:t>
            </a:r>
            <a:r>
              <a:rPr sz="1800" dirty="0">
                <a:latin typeface="Microsoft Sans Serif"/>
                <a:cs typeface="Microsoft Sans Serif"/>
              </a:rPr>
              <a:t>convierte</a:t>
            </a:r>
            <a:r>
              <a:rPr sz="1800" spc="340" dirty="0">
                <a:latin typeface="Microsoft Sans Serif"/>
                <a:cs typeface="Microsoft Sans Serif"/>
              </a:rPr>
              <a:t> </a:t>
            </a:r>
            <a:r>
              <a:rPr sz="1800" spc="-25" dirty="0">
                <a:latin typeface="Microsoft Sans Serif"/>
                <a:cs typeface="Microsoft Sans Serif"/>
              </a:rPr>
              <a:t>en </a:t>
            </a:r>
            <a:r>
              <a:rPr sz="1800" dirty="0">
                <a:latin typeface="Microsoft Sans Serif"/>
                <a:cs typeface="Microsoft Sans Serif"/>
              </a:rPr>
              <a:t>energía</a:t>
            </a:r>
            <a:r>
              <a:rPr sz="1800" spc="25" dirty="0">
                <a:latin typeface="Microsoft Sans Serif"/>
                <a:cs typeface="Microsoft Sans Serif"/>
              </a:rPr>
              <a:t> </a:t>
            </a:r>
            <a:r>
              <a:rPr sz="1800" dirty="0">
                <a:latin typeface="Microsoft Sans Serif"/>
                <a:cs typeface="Microsoft Sans Serif"/>
              </a:rPr>
              <a:t>térmica</a:t>
            </a:r>
            <a:r>
              <a:rPr sz="1800" spc="3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una</a:t>
            </a:r>
            <a:r>
              <a:rPr sz="1800" spc="30" dirty="0">
                <a:latin typeface="Microsoft Sans Serif"/>
                <a:cs typeface="Microsoft Sans Serif"/>
              </a:rPr>
              <a:t> </a:t>
            </a:r>
            <a:r>
              <a:rPr sz="1800" dirty="0">
                <a:latin typeface="Microsoft Sans Serif"/>
                <a:cs typeface="Microsoft Sans Serif"/>
              </a:rPr>
              <a:t>densidad</a:t>
            </a:r>
            <a:r>
              <a:rPr sz="1800" spc="25" dirty="0">
                <a:latin typeface="Microsoft Sans Serif"/>
                <a:cs typeface="Microsoft Sans Serif"/>
              </a:rPr>
              <a:t> </a:t>
            </a:r>
            <a:r>
              <a:rPr sz="1800" dirty="0">
                <a:latin typeface="Microsoft Sans Serif"/>
                <a:cs typeface="Microsoft Sans Serif"/>
              </a:rPr>
              <a:t>muy</a:t>
            </a:r>
            <a:r>
              <a:rPr sz="1800" spc="35" dirty="0">
                <a:latin typeface="Microsoft Sans Serif"/>
                <a:cs typeface="Microsoft Sans Serif"/>
              </a:rPr>
              <a:t> </a:t>
            </a:r>
            <a:r>
              <a:rPr sz="1800" dirty="0">
                <a:latin typeface="Microsoft Sans Serif"/>
                <a:cs typeface="Microsoft Sans Serif"/>
              </a:rPr>
              <a:t>alta,</a:t>
            </a:r>
            <a:r>
              <a:rPr sz="1800" spc="3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cual</a:t>
            </a:r>
            <a:r>
              <a:rPr sz="1800" spc="20" dirty="0">
                <a:latin typeface="Microsoft Sans Serif"/>
                <a:cs typeface="Microsoft Sans Serif"/>
              </a:rPr>
              <a:t> </a:t>
            </a:r>
            <a:r>
              <a:rPr sz="1800" dirty="0">
                <a:latin typeface="Microsoft Sans Serif"/>
                <a:cs typeface="Microsoft Sans Serif"/>
              </a:rPr>
              <a:t>funde</a:t>
            </a:r>
            <a:r>
              <a:rPr sz="1800" spc="40" dirty="0">
                <a:latin typeface="Microsoft Sans Serif"/>
                <a:cs typeface="Microsoft Sans Serif"/>
              </a:rPr>
              <a:t> </a:t>
            </a:r>
            <a:r>
              <a:rPr sz="1800" dirty="0">
                <a:latin typeface="Microsoft Sans Serif"/>
                <a:cs typeface="Microsoft Sans Serif"/>
              </a:rPr>
              <a:t>o</a:t>
            </a:r>
            <a:r>
              <a:rPr sz="1800" spc="35" dirty="0">
                <a:latin typeface="Microsoft Sans Serif"/>
                <a:cs typeface="Microsoft Sans Serif"/>
              </a:rPr>
              <a:t> </a:t>
            </a:r>
            <a:r>
              <a:rPr sz="1800" dirty="0">
                <a:latin typeface="Microsoft Sans Serif"/>
                <a:cs typeface="Microsoft Sans Serif"/>
              </a:rPr>
              <a:t>vaporiza</a:t>
            </a:r>
            <a:r>
              <a:rPr sz="1800" spc="3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metal</a:t>
            </a:r>
            <a:r>
              <a:rPr sz="1800" spc="25" dirty="0">
                <a:latin typeface="Microsoft Sans Serif"/>
                <a:cs typeface="Microsoft Sans Serif"/>
              </a:rPr>
              <a:t> </a:t>
            </a:r>
            <a:r>
              <a:rPr sz="1800" dirty="0">
                <a:latin typeface="Microsoft Sans Serif"/>
                <a:cs typeface="Microsoft Sans Serif"/>
              </a:rPr>
              <a:t>en</a:t>
            </a:r>
            <a:r>
              <a:rPr sz="1800" spc="3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spc="-20" dirty="0">
                <a:latin typeface="Microsoft Sans Serif"/>
                <a:cs typeface="Microsoft Sans Serif"/>
              </a:rPr>
              <a:t>área </a:t>
            </a:r>
            <a:r>
              <a:rPr sz="1800" spc="-10" dirty="0">
                <a:latin typeface="Microsoft Sans Serif"/>
                <a:cs typeface="Microsoft Sans Serif"/>
              </a:rPr>
              <a:t>localizada.</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7620" algn="just">
              <a:lnSpc>
                <a:spcPct val="100000"/>
              </a:lnSpc>
              <a:spcBef>
                <a:spcPts val="5"/>
              </a:spcBef>
            </a:pPr>
            <a:r>
              <a:rPr sz="1800" dirty="0">
                <a:latin typeface="Microsoft Sans Serif"/>
                <a:cs typeface="Microsoft Sans Serif"/>
              </a:rPr>
              <a:t>El</a:t>
            </a:r>
            <a:r>
              <a:rPr sz="1800" spc="470" dirty="0">
                <a:latin typeface="Microsoft Sans Serif"/>
                <a:cs typeface="Microsoft Sans Serif"/>
              </a:rPr>
              <a:t> </a:t>
            </a:r>
            <a:r>
              <a:rPr sz="1800" dirty="0">
                <a:latin typeface="Microsoft Sans Serif"/>
                <a:cs typeface="Microsoft Sans Serif"/>
              </a:rPr>
              <a:t>EBM</a:t>
            </a:r>
            <a:r>
              <a:rPr sz="1800" spc="480" dirty="0">
                <a:latin typeface="Microsoft Sans Serif"/>
                <a:cs typeface="Microsoft Sans Serif"/>
              </a:rPr>
              <a:t> </a:t>
            </a:r>
            <a:r>
              <a:rPr sz="1800" dirty="0">
                <a:latin typeface="Microsoft Sans Serif"/>
                <a:cs typeface="Microsoft Sans Serif"/>
              </a:rPr>
              <a:t>debe</a:t>
            </a:r>
            <a:r>
              <a:rPr sz="1800" spc="480" dirty="0">
                <a:latin typeface="Microsoft Sans Serif"/>
                <a:cs typeface="Microsoft Sans Serif"/>
              </a:rPr>
              <a:t> </a:t>
            </a:r>
            <a:r>
              <a:rPr sz="1800" dirty="0">
                <a:latin typeface="Microsoft Sans Serif"/>
                <a:cs typeface="Microsoft Sans Serif"/>
              </a:rPr>
              <a:t>realizarse</a:t>
            </a:r>
            <a:r>
              <a:rPr sz="1800" spc="470" dirty="0">
                <a:latin typeface="Microsoft Sans Serif"/>
                <a:cs typeface="Microsoft Sans Serif"/>
              </a:rPr>
              <a:t> </a:t>
            </a:r>
            <a:r>
              <a:rPr sz="1800" dirty="0">
                <a:latin typeface="Microsoft Sans Serif"/>
                <a:cs typeface="Microsoft Sans Serif"/>
              </a:rPr>
              <a:t>en</a:t>
            </a:r>
            <a:r>
              <a:rPr sz="1800" spc="484" dirty="0">
                <a:latin typeface="Microsoft Sans Serif"/>
                <a:cs typeface="Microsoft Sans Serif"/>
              </a:rPr>
              <a:t> </a:t>
            </a:r>
            <a:r>
              <a:rPr sz="1800" dirty="0">
                <a:latin typeface="Microsoft Sans Serif"/>
                <a:cs typeface="Microsoft Sans Serif"/>
              </a:rPr>
              <a:t>una</a:t>
            </a:r>
            <a:r>
              <a:rPr sz="1800" spc="470" dirty="0">
                <a:latin typeface="Microsoft Sans Serif"/>
                <a:cs typeface="Microsoft Sans Serif"/>
              </a:rPr>
              <a:t> </a:t>
            </a:r>
            <a:r>
              <a:rPr sz="1800" dirty="0">
                <a:latin typeface="Microsoft Sans Serif"/>
                <a:cs typeface="Microsoft Sans Serif"/>
              </a:rPr>
              <a:t>cámara</a:t>
            </a:r>
            <a:r>
              <a:rPr sz="1800" spc="475" dirty="0">
                <a:latin typeface="Microsoft Sans Serif"/>
                <a:cs typeface="Microsoft Sans Serif"/>
              </a:rPr>
              <a:t> </a:t>
            </a:r>
            <a:r>
              <a:rPr sz="1800" dirty="0">
                <a:latin typeface="Microsoft Sans Serif"/>
                <a:cs typeface="Microsoft Sans Serif"/>
              </a:rPr>
              <a:t>de</a:t>
            </a:r>
            <a:r>
              <a:rPr sz="1800" spc="470" dirty="0">
                <a:latin typeface="Microsoft Sans Serif"/>
                <a:cs typeface="Microsoft Sans Serif"/>
              </a:rPr>
              <a:t> </a:t>
            </a:r>
            <a:r>
              <a:rPr sz="1800" dirty="0">
                <a:latin typeface="Microsoft Sans Serif"/>
                <a:cs typeface="Microsoft Sans Serif"/>
              </a:rPr>
              <a:t>vacío</a:t>
            </a:r>
            <a:r>
              <a:rPr sz="1800" spc="475" dirty="0">
                <a:latin typeface="Microsoft Sans Serif"/>
                <a:cs typeface="Microsoft Sans Serif"/>
              </a:rPr>
              <a:t> </a:t>
            </a:r>
            <a:r>
              <a:rPr sz="1800" dirty="0">
                <a:latin typeface="Microsoft Sans Serif"/>
                <a:cs typeface="Microsoft Sans Serif"/>
              </a:rPr>
              <a:t>para</a:t>
            </a:r>
            <a:r>
              <a:rPr sz="1800" spc="484" dirty="0">
                <a:latin typeface="Microsoft Sans Serif"/>
                <a:cs typeface="Microsoft Sans Serif"/>
              </a:rPr>
              <a:t> </a:t>
            </a:r>
            <a:r>
              <a:rPr sz="1800" dirty="0">
                <a:latin typeface="Microsoft Sans Serif"/>
                <a:cs typeface="Microsoft Sans Serif"/>
              </a:rPr>
              <a:t>eliminar</a:t>
            </a:r>
            <a:r>
              <a:rPr sz="1800" spc="475" dirty="0">
                <a:latin typeface="Microsoft Sans Serif"/>
                <a:cs typeface="Microsoft Sans Serif"/>
              </a:rPr>
              <a:t> </a:t>
            </a:r>
            <a:r>
              <a:rPr sz="1800" dirty="0">
                <a:latin typeface="Microsoft Sans Serif"/>
                <a:cs typeface="Microsoft Sans Serif"/>
              </a:rPr>
              <a:t>la</a:t>
            </a:r>
            <a:r>
              <a:rPr sz="1800" spc="470" dirty="0">
                <a:latin typeface="Microsoft Sans Serif"/>
                <a:cs typeface="Microsoft Sans Serif"/>
              </a:rPr>
              <a:t> </a:t>
            </a:r>
            <a:r>
              <a:rPr sz="1800" dirty="0">
                <a:latin typeface="Microsoft Sans Serif"/>
                <a:cs typeface="Microsoft Sans Serif"/>
              </a:rPr>
              <a:t>colisión</a:t>
            </a:r>
            <a:r>
              <a:rPr sz="1800" spc="480" dirty="0">
                <a:latin typeface="Microsoft Sans Serif"/>
                <a:cs typeface="Microsoft Sans Serif"/>
              </a:rPr>
              <a:t> </a:t>
            </a:r>
            <a:r>
              <a:rPr sz="1800" dirty="0">
                <a:latin typeface="Microsoft Sans Serif"/>
                <a:cs typeface="Microsoft Sans Serif"/>
              </a:rPr>
              <a:t>de</a:t>
            </a:r>
            <a:r>
              <a:rPr sz="1800" spc="480" dirty="0">
                <a:latin typeface="Microsoft Sans Serif"/>
                <a:cs typeface="Microsoft Sans Serif"/>
              </a:rPr>
              <a:t> </a:t>
            </a:r>
            <a:r>
              <a:rPr sz="1800" spc="-25" dirty="0">
                <a:latin typeface="Microsoft Sans Serif"/>
                <a:cs typeface="Microsoft Sans Serif"/>
              </a:rPr>
              <a:t>los </a:t>
            </a:r>
            <a:r>
              <a:rPr sz="1800" dirty="0">
                <a:latin typeface="Microsoft Sans Serif"/>
                <a:cs typeface="Microsoft Sans Serif"/>
              </a:rPr>
              <a:t>electrones</a:t>
            </a:r>
            <a:r>
              <a:rPr sz="1800" spc="-5" dirty="0">
                <a:latin typeface="Microsoft Sans Serif"/>
                <a:cs typeface="Microsoft Sans Serif"/>
              </a:rPr>
              <a:t>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moléculas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20" dirty="0">
                <a:latin typeface="Microsoft Sans Serif"/>
                <a:cs typeface="Microsoft Sans Serif"/>
              </a:rPr>
              <a:t>gas.</a:t>
            </a:r>
            <a:endParaRPr sz="1800">
              <a:latin typeface="Microsoft Sans Serif"/>
              <a:cs typeface="Microsoft Sans Serif"/>
            </a:endParaRPr>
          </a:p>
          <a:p>
            <a:pPr>
              <a:lnSpc>
                <a:spcPct val="100000"/>
              </a:lnSpc>
              <a:spcBef>
                <a:spcPts val="730"/>
              </a:spcBef>
            </a:pPr>
            <a:endParaRPr sz="1800">
              <a:latin typeface="Microsoft Sans Serif"/>
              <a:cs typeface="Microsoft Sans Serif"/>
            </a:endParaRPr>
          </a:p>
          <a:p>
            <a:pPr marL="12700" marR="5715" algn="just">
              <a:lnSpc>
                <a:spcPct val="100000"/>
              </a:lnSpc>
            </a:pP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maquinado</a:t>
            </a:r>
            <a:r>
              <a:rPr sz="1800" spc="40"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haz</a:t>
            </a:r>
            <a:r>
              <a:rPr sz="1800" spc="3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electrones</a:t>
            </a:r>
            <a:r>
              <a:rPr sz="1800" spc="3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usa</a:t>
            </a:r>
            <a:r>
              <a:rPr sz="1800" spc="2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diversas</a:t>
            </a:r>
            <a:r>
              <a:rPr sz="1800" spc="35" dirty="0">
                <a:latin typeface="Microsoft Sans Serif"/>
                <a:cs typeface="Microsoft Sans Serif"/>
              </a:rPr>
              <a:t> </a:t>
            </a:r>
            <a:r>
              <a:rPr sz="1800" dirty="0">
                <a:latin typeface="Microsoft Sans Serif"/>
                <a:cs typeface="Microsoft Sans Serif"/>
              </a:rPr>
              <a:t>aplicaciones</a:t>
            </a:r>
            <a:r>
              <a:rPr sz="1800" spc="3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corte</a:t>
            </a:r>
            <a:r>
              <a:rPr sz="1800" spc="2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20" dirty="0">
                <a:latin typeface="Microsoft Sans Serif"/>
                <a:cs typeface="Microsoft Sans Serif"/>
              </a:rPr>
              <a:t>alta </a:t>
            </a:r>
            <a:r>
              <a:rPr sz="1800" dirty="0">
                <a:latin typeface="Microsoft Sans Serif"/>
                <a:cs typeface="Microsoft Sans Serif"/>
              </a:rPr>
              <a:t>precisión</a:t>
            </a:r>
            <a:r>
              <a:rPr sz="1800" spc="-25" dirty="0">
                <a:latin typeface="Microsoft Sans Serif"/>
                <a:cs typeface="Microsoft Sans Serif"/>
              </a:rPr>
              <a:t> </a:t>
            </a:r>
            <a:r>
              <a:rPr sz="1800" dirty="0">
                <a:latin typeface="Microsoft Sans Serif"/>
                <a:cs typeface="Microsoft Sans Serif"/>
              </a:rPr>
              <a:t>sobre</a:t>
            </a:r>
            <a:r>
              <a:rPr sz="1800" spc="-40" dirty="0">
                <a:latin typeface="Microsoft Sans Serif"/>
                <a:cs typeface="Microsoft Sans Serif"/>
              </a:rPr>
              <a:t> </a:t>
            </a:r>
            <a:r>
              <a:rPr sz="1800" dirty="0">
                <a:latin typeface="Microsoft Sans Serif"/>
                <a:cs typeface="Microsoft Sans Serif"/>
              </a:rPr>
              <a:t>cualquier</a:t>
            </a:r>
            <a:r>
              <a:rPr sz="1800" spc="-20" dirty="0">
                <a:latin typeface="Microsoft Sans Serif"/>
                <a:cs typeface="Microsoft Sans Serif"/>
              </a:rPr>
              <a:t> </a:t>
            </a:r>
            <a:r>
              <a:rPr sz="1800" dirty="0">
                <a:latin typeface="Microsoft Sans Serif"/>
                <a:cs typeface="Microsoft Sans Serif"/>
              </a:rPr>
              <a:t>material</a:t>
            </a:r>
            <a:r>
              <a:rPr sz="1800" spc="-40" dirty="0">
                <a:latin typeface="Microsoft Sans Serif"/>
                <a:cs typeface="Microsoft Sans Serif"/>
              </a:rPr>
              <a:t> </a:t>
            </a:r>
            <a:r>
              <a:rPr sz="1800" spc="-10" dirty="0">
                <a:latin typeface="Microsoft Sans Serif"/>
                <a:cs typeface="Microsoft Sans Serif"/>
              </a:rPr>
              <a:t>conocido.</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Las</a:t>
            </a:r>
            <a:r>
              <a:rPr sz="1800" spc="85" dirty="0">
                <a:latin typeface="Microsoft Sans Serif"/>
                <a:cs typeface="Microsoft Sans Serif"/>
              </a:rPr>
              <a:t> </a:t>
            </a:r>
            <a:r>
              <a:rPr sz="1800" dirty="0">
                <a:latin typeface="Microsoft Sans Serif"/>
                <a:cs typeface="Microsoft Sans Serif"/>
              </a:rPr>
              <a:t>aplicaciones</a:t>
            </a:r>
            <a:r>
              <a:rPr sz="1800" spc="90" dirty="0">
                <a:latin typeface="Microsoft Sans Serif"/>
                <a:cs typeface="Microsoft Sans Serif"/>
              </a:rPr>
              <a:t> </a:t>
            </a:r>
            <a:r>
              <a:rPr sz="1800" dirty="0">
                <a:latin typeface="Microsoft Sans Serif"/>
                <a:cs typeface="Microsoft Sans Serif"/>
              </a:rPr>
              <a:t>incluyen</a:t>
            </a:r>
            <a:r>
              <a:rPr sz="1800" spc="85" dirty="0">
                <a:latin typeface="Microsoft Sans Serif"/>
                <a:cs typeface="Microsoft Sans Serif"/>
              </a:rPr>
              <a:t> </a:t>
            </a:r>
            <a:r>
              <a:rPr sz="1800" dirty="0">
                <a:latin typeface="Microsoft Sans Serif"/>
                <a:cs typeface="Microsoft Sans Serif"/>
              </a:rPr>
              <a:t>el</a:t>
            </a:r>
            <a:r>
              <a:rPr sz="1800" spc="80" dirty="0">
                <a:latin typeface="Microsoft Sans Serif"/>
                <a:cs typeface="Microsoft Sans Serif"/>
              </a:rPr>
              <a:t> </a:t>
            </a:r>
            <a:r>
              <a:rPr sz="1800" dirty="0">
                <a:latin typeface="Microsoft Sans Serif"/>
                <a:cs typeface="Microsoft Sans Serif"/>
              </a:rPr>
              <a:t>taladrado</a:t>
            </a:r>
            <a:r>
              <a:rPr sz="1800" spc="85" dirty="0">
                <a:latin typeface="Microsoft Sans Serif"/>
                <a:cs typeface="Microsoft Sans Serif"/>
              </a:rPr>
              <a:t> </a:t>
            </a:r>
            <a:r>
              <a:rPr sz="1800" dirty="0">
                <a:latin typeface="Microsoft Sans Serif"/>
                <a:cs typeface="Microsoft Sans Serif"/>
              </a:rPr>
              <a:t>de</a:t>
            </a:r>
            <a:r>
              <a:rPr sz="1800" spc="80" dirty="0">
                <a:latin typeface="Microsoft Sans Serif"/>
                <a:cs typeface="Microsoft Sans Serif"/>
              </a:rPr>
              <a:t> </a:t>
            </a:r>
            <a:r>
              <a:rPr sz="1800" dirty="0">
                <a:latin typeface="Microsoft Sans Serif"/>
                <a:cs typeface="Microsoft Sans Serif"/>
              </a:rPr>
              <a:t>orificios</a:t>
            </a:r>
            <a:r>
              <a:rPr sz="1800" spc="90" dirty="0">
                <a:latin typeface="Microsoft Sans Serif"/>
                <a:cs typeface="Microsoft Sans Serif"/>
              </a:rPr>
              <a:t> </a:t>
            </a:r>
            <a:r>
              <a:rPr sz="1800" dirty="0">
                <a:latin typeface="Microsoft Sans Serif"/>
                <a:cs typeface="Microsoft Sans Serif"/>
              </a:rPr>
              <a:t>de</a:t>
            </a:r>
            <a:r>
              <a:rPr sz="1800" spc="80" dirty="0">
                <a:latin typeface="Microsoft Sans Serif"/>
                <a:cs typeface="Microsoft Sans Serif"/>
              </a:rPr>
              <a:t> </a:t>
            </a:r>
            <a:r>
              <a:rPr sz="1800" dirty="0">
                <a:latin typeface="Microsoft Sans Serif"/>
                <a:cs typeface="Microsoft Sans Serif"/>
              </a:rPr>
              <a:t>diámetro</a:t>
            </a:r>
            <a:r>
              <a:rPr sz="1800" spc="90" dirty="0">
                <a:latin typeface="Microsoft Sans Serif"/>
                <a:cs typeface="Microsoft Sans Serif"/>
              </a:rPr>
              <a:t> </a:t>
            </a:r>
            <a:r>
              <a:rPr sz="1800" dirty="0">
                <a:latin typeface="Microsoft Sans Serif"/>
                <a:cs typeface="Microsoft Sans Serif"/>
              </a:rPr>
              <a:t>muy</a:t>
            </a:r>
            <a:r>
              <a:rPr sz="1800" spc="65" dirty="0">
                <a:latin typeface="Microsoft Sans Serif"/>
                <a:cs typeface="Microsoft Sans Serif"/>
              </a:rPr>
              <a:t> </a:t>
            </a:r>
            <a:r>
              <a:rPr sz="1800" dirty="0">
                <a:latin typeface="Microsoft Sans Serif"/>
                <a:cs typeface="Microsoft Sans Serif"/>
              </a:rPr>
              <a:t>pequeño,</a:t>
            </a:r>
            <a:r>
              <a:rPr sz="1800" spc="90" dirty="0">
                <a:latin typeface="Microsoft Sans Serif"/>
                <a:cs typeface="Microsoft Sans Serif"/>
              </a:rPr>
              <a:t> </a:t>
            </a:r>
            <a:r>
              <a:rPr sz="1800" dirty="0">
                <a:latin typeface="Microsoft Sans Serif"/>
                <a:cs typeface="Microsoft Sans Serif"/>
              </a:rPr>
              <a:t>de</a:t>
            </a:r>
            <a:r>
              <a:rPr sz="1800" spc="85" dirty="0">
                <a:latin typeface="Microsoft Sans Serif"/>
                <a:cs typeface="Microsoft Sans Serif"/>
              </a:rPr>
              <a:t> </a:t>
            </a:r>
            <a:r>
              <a:rPr sz="1800" spc="-10" dirty="0">
                <a:latin typeface="Microsoft Sans Serif"/>
                <a:cs typeface="Microsoft Sans Serif"/>
              </a:rPr>
              <a:t>hasta </a:t>
            </a:r>
            <a:r>
              <a:rPr sz="1800" dirty="0">
                <a:latin typeface="Microsoft Sans Serif"/>
                <a:cs typeface="Microsoft Sans Serif"/>
              </a:rPr>
              <a:t>0,05 mm</a:t>
            </a:r>
            <a:r>
              <a:rPr sz="1800" spc="5" dirty="0">
                <a:latin typeface="Microsoft Sans Serif"/>
                <a:cs typeface="Microsoft Sans Serif"/>
              </a:rPr>
              <a:t> </a:t>
            </a:r>
            <a:r>
              <a:rPr sz="1800" dirty="0">
                <a:latin typeface="Microsoft Sans Serif"/>
                <a:cs typeface="Microsoft Sans Serif"/>
              </a:rPr>
              <a:t>de diámetro;</a:t>
            </a:r>
            <a:r>
              <a:rPr sz="1800" spc="5" dirty="0">
                <a:latin typeface="Microsoft Sans Serif"/>
                <a:cs typeface="Microsoft Sans Serif"/>
              </a:rPr>
              <a:t> </a:t>
            </a:r>
            <a:r>
              <a:rPr sz="1800" dirty="0">
                <a:latin typeface="Microsoft Sans Serif"/>
                <a:cs typeface="Microsoft Sans Serif"/>
              </a:rPr>
              <a:t>taladrado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orificios,</a:t>
            </a:r>
            <a:r>
              <a:rPr sz="1800" spc="20" dirty="0">
                <a:latin typeface="Microsoft Sans Serif"/>
                <a:cs typeface="Microsoft Sans Serif"/>
              </a:rPr>
              <a:t> </a:t>
            </a:r>
            <a:r>
              <a:rPr sz="1800" dirty="0">
                <a:latin typeface="Microsoft Sans Serif"/>
                <a:cs typeface="Microsoft Sans Serif"/>
              </a:rPr>
              <a:t>cuya</a:t>
            </a:r>
            <a:r>
              <a:rPr sz="1800" spc="5" dirty="0">
                <a:latin typeface="Microsoft Sans Serif"/>
                <a:cs typeface="Microsoft Sans Serif"/>
              </a:rPr>
              <a:t> </a:t>
            </a:r>
            <a:r>
              <a:rPr sz="1800" dirty="0">
                <a:latin typeface="Microsoft Sans Serif"/>
                <a:cs typeface="Microsoft Sans Serif"/>
              </a:rPr>
              <a:t>relación</a:t>
            </a:r>
            <a:r>
              <a:rPr sz="1800" spc="-5" dirty="0">
                <a:latin typeface="Microsoft Sans Serif"/>
                <a:cs typeface="Microsoft Sans Serif"/>
              </a:rPr>
              <a:t> </a:t>
            </a:r>
            <a:r>
              <a:rPr sz="1800" dirty="0">
                <a:latin typeface="Microsoft Sans Serif"/>
                <a:cs typeface="Microsoft Sans Serif"/>
              </a:rPr>
              <a:t>entre</a:t>
            </a:r>
            <a:r>
              <a:rPr sz="1800" spc="5" dirty="0">
                <a:latin typeface="Microsoft Sans Serif"/>
                <a:cs typeface="Microsoft Sans Serif"/>
              </a:rPr>
              <a:t> </a:t>
            </a:r>
            <a:r>
              <a:rPr sz="1800" dirty="0">
                <a:latin typeface="Microsoft Sans Serif"/>
                <a:cs typeface="Microsoft Sans Serif"/>
              </a:rPr>
              <a:t>profundidad</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spc="-10" dirty="0">
                <a:latin typeface="Microsoft Sans Serif"/>
                <a:cs typeface="Microsoft Sans Serif"/>
              </a:rPr>
              <a:t>diámetro </a:t>
            </a:r>
            <a:r>
              <a:rPr sz="1800" dirty="0">
                <a:latin typeface="Microsoft Sans Serif"/>
                <a:cs typeface="Microsoft Sans Serif"/>
              </a:rPr>
              <a:t>sea</a:t>
            </a:r>
            <a:r>
              <a:rPr sz="1800" spc="-5" dirty="0">
                <a:latin typeface="Microsoft Sans Serif"/>
                <a:cs typeface="Microsoft Sans Serif"/>
              </a:rPr>
              <a:t> </a:t>
            </a:r>
            <a:r>
              <a:rPr sz="1800" dirty="0">
                <a:latin typeface="Microsoft Sans Serif"/>
                <a:cs typeface="Microsoft Sans Serif"/>
              </a:rPr>
              <a:t>muy alta,</a:t>
            </a:r>
            <a:r>
              <a:rPr sz="1800" spc="10" dirty="0">
                <a:latin typeface="Microsoft Sans Serif"/>
                <a:cs typeface="Microsoft Sans Serif"/>
              </a:rPr>
              <a:t> </a:t>
            </a:r>
            <a:r>
              <a:rPr sz="1800" dirty="0">
                <a:latin typeface="Microsoft Sans Serif"/>
                <a:cs typeface="Microsoft Sans Serif"/>
              </a:rPr>
              <a:t>mayores</a:t>
            </a:r>
            <a:r>
              <a:rPr sz="1800" spc="40"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100:1,</a:t>
            </a:r>
            <a:r>
              <a:rPr sz="1800" spc="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el corte de</a:t>
            </a:r>
            <a:r>
              <a:rPr sz="1800" spc="5" dirty="0">
                <a:latin typeface="Microsoft Sans Serif"/>
                <a:cs typeface="Microsoft Sans Serif"/>
              </a:rPr>
              <a:t> </a:t>
            </a:r>
            <a:r>
              <a:rPr sz="1800" dirty="0">
                <a:latin typeface="Microsoft Sans Serif"/>
                <a:cs typeface="Microsoft Sans Serif"/>
              </a:rPr>
              <a:t>ranuras</a:t>
            </a:r>
            <a:r>
              <a:rPr sz="1800" spc="15" dirty="0">
                <a:latin typeface="Microsoft Sans Serif"/>
                <a:cs typeface="Microsoft Sans Serif"/>
              </a:rPr>
              <a:t> </a:t>
            </a:r>
            <a:r>
              <a:rPr sz="1800" dirty="0">
                <a:latin typeface="Microsoft Sans Serif"/>
                <a:cs typeface="Microsoft Sans Serif"/>
              </a:rPr>
              <a:t>con</a:t>
            </a:r>
            <a:r>
              <a:rPr sz="1800" spc="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ancho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0,025</a:t>
            </a:r>
            <a:r>
              <a:rPr sz="1800" spc="10" dirty="0">
                <a:latin typeface="Microsoft Sans Serif"/>
                <a:cs typeface="Microsoft Sans Serif"/>
              </a:rPr>
              <a:t> </a:t>
            </a:r>
            <a:r>
              <a:rPr sz="1800" spc="-25" dirty="0">
                <a:latin typeface="Microsoft Sans Serif"/>
                <a:cs typeface="Microsoft Sans Serif"/>
              </a:rPr>
              <a:t>mm.</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gn="just">
              <a:lnSpc>
                <a:spcPct val="100000"/>
              </a:lnSpc>
            </a:pPr>
            <a:r>
              <a:rPr sz="1800" dirty="0">
                <a:latin typeface="Microsoft Sans Serif"/>
                <a:cs typeface="Microsoft Sans Serif"/>
              </a:rPr>
              <a:t>Estos</a:t>
            </a:r>
            <a:r>
              <a:rPr sz="1800" spc="290" dirty="0">
                <a:latin typeface="Microsoft Sans Serif"/>
                <a:cs typeface="Microsoft Sans Serif"/>
              </a:rPr>
              <a:t> </a:t>
            </a:r>
            <a:r>
              <a:rPr sz="1800" dirty="0">
                <a:latin typeface="Microsoft Sans Serif"/>
                <a:cs typeface="Microsoft Sans Serif"/>
              </a:rPr>
              <a:t>cortes</a:t>
            </a:r>
            <a:r>
              <a:rPr sz="1800" spc="285" dirty="0">
                <a:latin typeface="Microsoft Sans Serif"/>
                <a:cs typeface="Microsoft Sans Serif"/>
              </a:rPr>
              <a:t> </a:t>
            </a:r>
            <a:r>
              <a:rPr sz="1800" dirty="0">
                <a:latin typeface="Microsoft Sans Serif"/>
                <a:cs typeface="Microsoft Sans Serif"/>
              </a:rPr>
              <a:t>pueden</a:t>
            </a:r>
            <a:r>
              <a:rPr sz="1800" spc="290" dirty="0">
                <a:latin typeface="Microsoft Sans Serif"/>
                <a:cs typeface="Microsoft Sans Serif"/>
              </a:rPr>
              <a:t> </a:t>
            </a:r>
            <a:r>
              <a:rPr sz="1800" dirty="0">
                <a:latin typeface="Microsoft Sans Serif"/>
                <a:cs typeface="Microsoft Sans Serif"/>
              </a:rPr>
              <a:t>hacerse</a:t>
            </a:r>
            <a:r>
              <a:rPr sz="1800" spc="305" dirty="0">
                <a:latin typeface="Microsoft Sans Serif"/>
                <a:cs typeface="Microsoft Sans Serif"/>
              </a:rPr>
              <a:t> </a:t>
            </a:r>
            <a:r>
              <a:rPr sz="1800" dirty="0">
                <a:latin typeface="Microsoft Sans Serif"/>
                <a:cs typeface="Microsoft Sans Serif"/>
              </a:rPr>
              <a:t>con</a:t>
            </a:r>
            <a:r>
              <a:rPr sz="1800" spc="290" dirty="0">
                <a:latin typeface="Microsoft Sans Serif"/>
                <a:cs typeface="Microsoft Sans Serif"/>
              </a:rPr>
              <a:t> </a:t>
            </a:r>
            <a:r>
              <a:rPr sz="1800" dirty="0">
                <a:latin typeface="Microsoft Sans Serif"/>
                <a:cs typeface="Microsoft Sans Serif"/>
              </a:rPr>
              <a:t>tolerancias</a:t>
            </a:r>
            <a:r>
              <a:rPr sz="1800" spc="290" dirty="0">
                <a:latin typeface="Microsoft Sans Serif"/>
                <a:cs typeface="Microsoft Sans Serif"/>
              </a:rPr>
              <a:t> </a:t>
            </a:r>
            <a:r>
              <a:rPr sz="1800" dirty="0">
                <a:latin typeface="Microsoft Sans Serif"/>
                <a:cs typeface="Microsoft Sans Serif"/>
              </a:rPr>
              <a:t>muy</a:t>
            </a:r>
            <a:r>
              <a:rPr sz="1800" spc="285" dirty="0">
                <a:latin typeface="Microsoft Sans Serif"/>
                <a:cs typeface="Microsoft Sans Serif"/>
              </a:rPr>
              <a:t> </a:t>
            </a:r>
            <a:r>
              <a:rPr sz="1800" dirty="0">
                <a:latin typeface="Microsoft Sans Serif"/>
                <a:cs typeface="Microsoft Sans Serif"/>
              </a:rPr>
              <a:t>pequeñas</a:t>
            </a:r>
            <a:r>
              <a:rPr sz="1800" spc="300" dirty="0">
                <a:latin typeface="Microsoft Sans Serif"/>
                <a:cs typeface="Microsoft Sans Serif"/>
              </a:rPr>
              <a:t> </a:t>
            </a:r>
            <a:r>
              <a:rPr sz="1800" dirty="0">
                <a:latin typeface="Microsoft Sans Serif"/>
                <a:cs typeface="Microsoft Sans Serif"/>
              </a:rPr>
              <a:t>sin</a:t>
            </a:r>
            <a:r>
              <a:rPr sz="1800" spc="285" dirty="0">
                <a:latin typeface="Microsoft Sans Serif"/>
                <a:cs typeface="Microsoft Sans Serif"/>
              </a:rPr>
              <a:t> </a:t>
            </a:r>
            <a:r>
              <a:rPr sz="1800" dirty="0">
                <a:latin typeface="Microsoft Sans Serif"/>
                <a:cs typeface="Microsoft Sans Serif"/>
              </a:rPr>
              <a:t>fuerzas</a:t>
            </a:r>
            <a:r>
              <a:rPr sz="1800" spc="300" dirty="0">
                <a:latin typeface="Microsoft Sans Serif"/>
                <a:cs typeface="Microsoft Sans Serif"/>
              </a:rPr>
              <a:t> </a:t>
            </a:r>
            <a:r>
              <a:rPr sz="1800" dirty="0">
                <a:latin typeface="Microsoft Sans Serif"/>
                <a:cs typeface="Microsoft Sans Serif"/>
              </a:rPr>
              <a:t>de</a:t>
            </a:r>
            <a:r>
              <a:rPr sz="1800" spc="290" dirty="0">
                <a:latin typeface="Microsoft Sans Serif"/>
                <a:cs typeface="Microsoft Sans Serif"/>
              </a:rPr>
              <a:t> </a:t>
            </a:r>
            <a:r>
              <a:rPr sz="1800" dirty="0">
                <a:latin typeface="Microsoft Sans Serif"/>
                <a:cs typeface="Microsoft Sans Serif"/>
              </a:rPr>
              <a:t>corte</a:t>
            </a:r>
            <a:r>
              <a:rPr sz="1800" spc="280" dirty="0">
                <a:latin typeface="Microsoft Sans Serif"/>
                <a:cs typeface="Microsoft Sans Serif"/>
              </a:rPr>
              <a:t> </a:t>
            </a:r>
            <a:r>
              <a:rPr sz="1800" spc="-25" dirty="0">
                <a:latin typeface="Microsoft Sans Serif"/>
                <a:cs typeface="Microsoft Sans Serif"/>
              </a:rPr>
              <a:t>ni</a:t>
            </a:r>
            <a:endParaRPr sz="1800">
              <a:latin typeface="Microsoft Sans Serif"/>
              <a:cs typeface="Microsoft Sans Serif"/>
            </a:endParaRPr>
          </a:p>
          <a:p>
            <a:pPr marL="12700" algn="just">
              <a:lnSpc>
                <a:spcPct val="100000"/>
              </a:lnSpc>
              <a:spcBef>
                <a:spcPts val="5"/>
              </a:spcBef>
            </a:pPr>
            <a:r>
              <a:rPr sz="1800" dirty="0">
                <a:latin typeface="Microsoft Sans Serif"/>
                <a:cs typeface="Microsoft Sans Serif"/>
              </a:rPr>
              <a:t>desgaste</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10" dirty="0">
                <a:latin typeface="Microsoft Sans Serif"/>
                <a:cs typeface="Microsoft Sans Serif"/>
              </a:rPr>
              <a:t>herramientas.</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715" algn="just">
              <a:lnSpc>
                <a:spcPct val="100000"/>
              </a:lnSpc>
            </a:pPr>
            <a:r>
              <a:rPr sz="1800" dirty="0">
                <a:latin typeface="Microsoft Sans Serif"/>
                <a:cs typeface="Microsoft Sans Serif"/>
              </a:rPr>
              <a:t>El proceso es</a:t>
            </a:r>
            <a:r>
              <a:rPr sz="1800" spc="10" dirty="0">
                <a:latin typeface="Microsoft Sans Serif"/>
                <a:cs typeface="Microsoft Sans Serif"/>
              </a:rPr>
              <a:t> </a:t>
            </a:r>
            <a:r>
              <a:rPr sz="1800" dirty="0">
                <a:latin typeface="Microsoft Sans Serif"/>
                <a:cs typeface="Microsoft Sans Serif"/>
              </a:rPr>
              <a:t>ideal</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el micro</a:t>
            </a:r>
            <a:r>
              <a:rPr sz="1800" spc="10" dirty="0">
                <a:latin typeface="Microsoft Sans Serif"/>
                <a:cs typeface="Microsoft Sans Serif"/>
              </a:rPr>
              <a:t> </a:t>
            </a:r>
            <a:r>
              <a:rPr sz="1800" dirty="0">
                <a:latin typeface="Microsoft Sans Serif"/>
                <a:cs typeface="Microsoft Sans Serif"/>
              </a:rPr>
              <a:t>maquinado</a:t>
            </a:r>
            <a:r>
              <a:rPr sz="1800" spc="1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lo general se limita</a:t>
            </a:r>
            <a:r>
              <a:rPr sz="1800" spc="5" dirty="0">
                <a:latin typeface="Microsoft Sans Serif"/>
                <a:cs typeface="Microsoft Sans Serif"/>
              </a:rPr>
              <a:t> </a:t>
            </a:r>
            <a:r>
              <a:rPr sz="1800" dirty="0">
                <a:latin typeface="Microsoft Sans Serif"/>
                <a:cs typeface="Microsoft Sans Serif"/>
              </a:rPr>
              <a:t>a operaciones</a:t>
            </a:r>
            <a:r>
              <a:rPr sz="1800" spc="1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corte en</a:t>
            </a:r>
            <a:r>
              <a:rPr sz="1800" spc="5" dirty="0">
                <a:latin typeface="Microsoft Sans Serif"/>
                <a:cs typeface="Microsoft Sans Serif"/>
              </a:rPr>
              <a:t> </a:t>
            </a:r>
            <a:r>
              <a:rPr sz="1800" dirty="0">
                <a:latin typeface="Microsoft Sans Serif"/>
                <a:cs typeface="Microsoft Sans Serif"/>
              </a:rPr>
              <a:t>partes</a:t>
            </a:r>
            <a:r>
              <a:rPr sz="1800" spc="15" dirty="0">
                <a:latin typeface="Microsoft Sans Serif"/>
                <a:cs typeface="Microsoft Sans Serif"/>
              </a:rPr>
              <a:t> </a:t>
            </a:r>
            <a:r>
              <a:rPr sz="1800" dirty="0">
                <a:latin typeface="Microsoft Sans Serif"/>
                <a:cs typeface="Microsoft Sans Serif"/>
              </a:rPr>
              <a:t>delgadas</a:t>
            </a:r>
            <a:r>
              <a:rPr sz="1800" spc="25" dirty="0">
                <a:latin typeface="Microsoft Sans Serif"/>
                <a:cs typeface="Microsoft Sans Serif"/>
              </a:rPr>
              <a:t> </a:t>
            </a:r>
            <a:r>
              <a:rPr sz="1800" dirty="0">
                <a:latin typeface="Microsoft Sans Serif"/>
                <a:cs typeface="Microsoft Sans Serif"/>
              </a:rPr>
              <a:t>en el</a:t>
            </a:r>
            <a:r>
              <a:rPr sz="1800" spc="5" dirty="0">
                <a:latin typeface="Microsoft Sans Serif"/>
                <a:cs typeface="Microsoft Sans Serif"/>
              </a:rPr>
              <a:t> </a:t>
            </a:r>
            <a:r>
              <a:rPr sz="1800" dirty="0">
                <a:latin typeface="Microsoft Sans Serif"/>
                <a:cs typeface="Microsoft Sans Serif"/>
              </a:rPr>
              <a:t>rango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0,25</a:t>
            </a:r>
            <a:r>
              <a:rPr sz="1800" spc="5" dirty="0">
                <a:latin typeface="Microsoft Sans Serif"/>
                <a:cs typeface="Microsoft Sans Serif"/>
              </a:rPr>
              <a:t> </a:t>
            </a:r>
            <a:r>
              <a:rPr sz="1800" dirty="0">
                <a:latin typeface="Microsoft Sans Serif"/>
                <a:cs typeface="Microsoft Sans Serif"/>
              </a:rPr>
              <a:t>a 6,3</a:t>
            </a:r>
            <a:r>
              <a:rPr sz="1800" spc="5" dirty="0">
                <a:latin typeface="Microsoft Sans Serif"/>
                <a:cs typeface="Microsoft Sans Serif"/>
              </a:rPr>
              <a:t> </a:t>
            </a:r>
            <a:r>
              <a:rPr sz="1800" dirty="0">
                <a:latin typeface="Microsoft Sans Serif"/>
                <a:cs typeface="Microsoft Sans Serif"/>
              </a:rPr>
              <a:t>mm</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10" dirty="0">
                <a:latin typeface="Microsoft Sans Serif"/>
                <a:cs typeface="Microsoft Sans Serif"/>
              </a:rPr>
              <a:t>espesor.</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Otras</a:t>
            </a:r>
            <a:r>
              <a:rPr sz="1800" spc="125" dirty="0">
                <a:latin typeface="Microsoft Sans Serif"/>
                <a:cs typeface="Microsoft Sans Serif"/>
              </a:rPr>
              <a:t>  </a:t>
            </a:r>
            <a:r>
              <a:rPr sz="1800" dirty="0">
                <a:latin typeface="Microsoft Sans Serif"/>
                <a:cs typeface="Microsoft Sans Serif"/>
              </a:rPr>
              <a:t>limitaciones</a:t>
            </a:r>
            <a:r>
              <a:rPr sz="1800" spc="125" dirty="0">
                <a:latin typeface="Microsoft Sans Serif"/>
                <a:cs typeface="Microsoft Sans Serif"/>
              </a:rPr>
              <a:t>  </a:t>
            </a:r>
            <a:r>
              <a:rPr sz="1800" dirty="0">
                <a:latin typeface="Microsoft Sans Serif"/>
                <a:cs typeface="Microsoft Sans Serif"/>
              </a:rPr>
              <a:t>o</a:t>
            </a:r>
            <a:r>
              <a:rPr sz="1800" spc="125" dirty="0">
                <a:latin typeface="Microsoft Sans Serif"/>
                <a:cs typeface="Microsoft Sans Serif"/>
              </a:rPr>
              <a:t>  </a:t>
            </a:r>
            <a:r>
              <a:rPr sz="1800" dirty="0">
                <a:latin typeface="Microsoft Sans Serif"/>
                <a:cs typeface="Microsoft Sans Serif"/>
              </a:rPr>
              <a:t>desventajas</a:t>
            </a:r>
            <a:r>
              <a:rPr sz="1800" spc="135" dirty="0">
                <a:latin typeface="Microsoft Sans Serif"/>
                <a:cs typeface="Microsoft Sans Serif"/>
              </a:rPr>
              <a:t>  </a:t>
            </a:r>
            <a:r>
              <a:rPr sz="1800" dirty="0">
                <a:latin typeface="Microsoft Sans Serif"/>
                <a:cs typeface="Microsoft Sans Serif"/>
              </a:rPr>
              <a:t>del</a:t>
            </a:r>
            <a:r>
              <a:rPr sz="1800" spc="130" dirty="0">
                <a:latin typeface="Microsoft Sans Serif"/>
                <a:cs typeface="Microsoft Sans Serif"/>
              </a:rPr>
              <a:t>  </a:t>
            </a:r>
            <a:r>
              <a:rPr sz="1800" dirty="0">
                <a:latin typeface="Microsoft Sans Serif"/>
                <a:cs typeface="Microsoft Sans Serif"/>
              </a:rPr>
              <a:t>maquinado</a:t>
            </a:r>
            <a:r>
              <a:rPr sz="1800" spc="130" dirty="0">
                <a:latin typeface="Microsoft Sans Serif"/>
                <a:cs typeface="Microsoft Sans Serif"/>
              </a:rPr>
              <a:t>  </a:t>
            </a:r>
            <a:r>
              <a:rPr sz="1800" dirty="0">
                <a:latin typeface="Microsoft Sans Serif"/>
                <a:cs typeface="Microsoft Sans Serif"/>
              </a:rPr>
              <a:t>con</a:t>
            </a:r>
            <a:r>
              <a:rPr sz="1800" spc="125" dirty="0">
                <a:latin typeface="Microsoft Sans Serif"/>
                <a:cs typeface="Microsoft Sans Serif"/>
              </a:rPr>
              <a:t>  </a:t>
            </a:r>
            <a:r>
              <a:rPr sz="1800" dirty="0">
                <a:latin typeface="Microsoft Sans Serif"/>
                <a:cs typeface="Microsoft Sans Serif"/>
              </a:rPr>
              <a:t>haz</a:t>
            </a:r>
            <a:r>
              <a:rPr sz="1800" spc="135" dirty="0">
                <a:latin typeface="Microsoft Sans Serif"/>
                <a:cs typeface="Microsoft Sans Serif"/>
              </a:rPr>
              <a:t>  </a:t>
            </a:r>
            <a:r>
              <a:rPr sz="1800" dirty="0">
                <a:latin typeface="Microsoft Sans Serif"/>
                <a:cs typeface="Microsoft Sans Serif"/>
              </a:rPr>
              <a:t>de</a:t>
            </a:r>
            <a:r>
              <a:rPr sz="1800" spc="125" dirty="0">
                <a:latin typeface="Microsoft Sans Serif"/>
                <a:cs typeface="Microsoft Sans Serif"/>
              </a:rPr>
              <a:t>  </a:t>
            </a:r>
            <a:r>
              <a:rPr sz="1800" dirty="0">
                <a:latin typeface="Microsoft Sans Serif"/>
                <a:cs typeface="Microsoft Sans Serif"/>
              </a:rPr>
              <a:t>electrones</a:t>
            </a:r>
            <a:r>
              <a:rPr sz="1800" spc="135" dirty="0">
                <a:latin typeface="Microsoft Sans Serif"/>
                <a:cs typeface="Microsoft Sans Serif"/>
              </a:rPr>
              <a:t>  </a:t>
            </a:r>
            <a:r>
              <a:rPr sz="1800" dirty="0">
                <a:latin typeface="Microsoft Sans Serif"/>
                <a:cs typeface="Microsoft Sans Serif"/>
              </a:rPr>
              <a:t>son</a:t>
            </a:r>
            <a:r>
              <a:rPr sz="1800" spc="12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necesidad</a:t>
            </a:r>
            <a:r>
              <a:rPr sz="1800" spc="114" dirty="0">
                <a:latin typeface="Microsoft Sans Serif"/>
                <a:cs typeface="Microsoft Sans Serif"/>
              </a:rPr>
              <a:t> </a:t>
            </a:r>
            <a:r>
              <a:rPr sz="1800" dirty="0">
                <a:latin typeface="Microsoft Sans Serif"/>
                <a:cs typeface="Microsoft Sans Serif"/>
              </a:rPr>
              <a:t>de</a:t>
            </a:r>
            <a:r>
              <a:rPr sz="1800" spc="120" dirty="0">
                <a:latin typeface="Microsoft Sans Serif"/>
                <a:cs typeface="Microsoft Sans Serif"/>
              </a:rPr>
              <a:t> </a:t>
            </a:r>
            <a:r>
              <a:rPr sz="1800" dirty="0">
                <a:latin typeface="Microsoft Sans Serif"/>
                <a:cs typeface="Microsoft Sans Serif"/>
              </a:rPr>
              <a:t>realizar</a:t>
            </a:r>
            <a:r>
              <a:rPr sz="1800" spc="120" dirty="0">
                <a:latin typeface="Microsoft Sans Serif"/>
                <a:cs typeface="Microsoft Sans Serif"/>
              </a:rPr>
              <a:t> </a:t>
            </a:r>
            <a:r>
              <a:rPr sz="1800" dirty="0">
                <a:latin typeface="Microsoft Sans Serif"/>
                <a:cs typeface="Microsoft Sans Serif"/>
              </a:rPr>
              <a:t>el</a:t>
            </a:r>
            <a:r>
              <a:rPr sz="1800" spc="120" dirty="0">
                <a:latin typeface="Microsoft Sans Serif"/>
                <a:cs typeface="Microsoft Sans Serif"/>
              </a:rPr>
              <a:t> </a:t>
            </a:r>
            <a:r>
              <a:rPr sz="1800" dirty="0">
                <a:latin typeface="Microsoft Sans Serif"/>
                <a:cs typeface="Microsoft Sans Serif"/>
              </a:rPr>
              <a:t>proceso</a:t>
            </a:r>
            <a:r>
              <a:rPr sz="1800" spc="110" dirty="0">
                <a:latin typeface="Microsoft Sans Serif"/>
                <a:cs typeface="Microsoft Sans Serif"/>
              </a:rPr>
              <a:t> </a:t>
            </a:r>
            <a:r>
              <a:rPr sz="1800" dirty="0">
                <a:latin typeface="Microsoft Sans Serif"/>
                <a:cs typeface="Microsoft Sans Serif"/>
              </a:rPr>
              <a:t>al</a:t>
            </a:r>
            <a:r>
              <a:rPr sz="1800" spc="120" dirty="0">
                <a:latin typeface="Microsoft Sans Serif"/>
                <a:cs typeface="Microsoft Sans Serif"/>
              </a:rPr>
              <a:t> </a:t>
            </a:r>
            <a:r>
              <a:rPr sz="1800" dirty="0">
                <a:latin typeface="Microsoft Sans Serif"/>
                <a:cs typeface="Microsoft Sans Serif"/>
              </a:rPr>
              <a:t>vacío,</a:t>
            </a:r>
            <a:r>
              <a:rPr sz="1800" spc="130" dirty="0">
                <a:latin typeface="Microsoft Sans Serif"/>
                <a:cs typeface="Microsoft Sans Serif"/>
              </a:rPr>
              <a:t> </a:t>
            </a:r>
            <a:r>
              <a:rPr sz="1800" dirty="0">
                <a:latin typeface="Microsoft Sans Serif"/>
                <a:cs typeface="Microsoft Sans Serif"/>
              </a:rPr>
              <a:t>la</a:t>
            </a:r>
            <a:r>
              <a:rPr sz="1800" spc="120" dirty="0">
                <a:latin typeface="Microsoft Sans Serif"/>
                <a:cs typeface="Microsoft Sans Serif"/>
              </a:rPr>
              <a:t> </a:t>
            </a:r>
            <a:r>
              <a:rPr sz="1800" dirty="0">
                <a:latin typeface="Microsoft Sans Serif"/>
                <a:cs typeface="Microsoft Sans Serif"/>
              </a:rPr>
              <a:t>alta</a:t>
            </a:r>
            <a:r>
              <a:rPr sz="1800" spc="125" dirty="0">
                <a:latin typeface="Microsoft Sans Serif"/>
                <a:cs typeface="Microsoft Sans Serif"/>
              </a:rPr>
              <a:t> </a:t>
            </a:r>
            <a:r>
              <a:rPr sz="1800" dirty="0">
                <a:latin typeface="Microsoft Sans Serif"/>
                <a:cs typeface="Microsoft Sans Serif"/>
              </a:rPr>
              <a:t>energía</a:t>
            </a:r>
            <a:r>
              <a:rPr sz="1800" spc="114" dirty="0">
                <a:latin typeface="Microsoft Sans Serif"/>
                <a:cs typeface="Microsoft Sans Serif"/>
              </a:rPr>
              <a:t> </a:t>
            </a:r>
            <a:r>
              <a:rPr sz="1800" dirty="0">
                <a:latin typeface="Microsoft Sans Serif"/>
                <a:cs typeface="Microsoft Sans Serif"/>
              </a:rPr>
              <a:t>requerida</a:t>
            </a:r>
            <a:r>
              <a:rPr sz="1800" spc="135" dirty="0">
                <a:latin typeface="Microsoft Sans Serif"/>
                <a:cs typeface="Microsoft Sans Serif"/>
              </a:rPr>
              <a:t> </a:t>
            </a:r>
            <a:r>
              <a:rPr sz="1800" dirty="0">
                <a:latin typeface="Microsoft Sans Serif"/>
                <a:cs typeface="Microsoft Sans Serif"/>
              </a:rPr>
              <a:t>y</a:t>
            </a:r>
            <a:r>
              <a:rPr sz="1800" spc="100" dirty="0">
                <a:latin typeface="Microsoft Sans Serif"/>
                <a:cs typeface="Microsoft Sans Serif"/>
              </a:rPr>
              <a:t> </a:t>
            </a:r>
            <a:r>
              <a:rPr sz="1800" dirty="0">
                <a:latin typeface="Microsoft Sans Serif"/>
                <a:cs typeface="Microsoft Sans Serif"/>
              </a:rPr>
              <a:t>el</a:t>
            </a:r>
            <a:r>
              <a:rPr sz="1800" spc="120" dirty="0">
                <a:latin typeface="Microsoft Sans Serif"/>
                <a:cs typeface="Microsoft Sans Serif"/>
              </a:rPr>
              <a:t> </a:t>
            </a:r>
            <a:r>
              <a:rPr sz="1800" dirty="0">
                <a:latin typeface="Microsoft Sans Serif"/>
                <a:cs typeface="Microsoft Sans Serif"/>
              </a:rPr>
              <a:t>equipo</a:t>
            </a:r>
            <a:r>
              <a:rPr sz="1800" spc="114" dirty="0">
                <a:latin typeface="Microsoft Sans Serif"/>
                <a:cs typeface="Microsoft Sans Serif"/>
              </a:rPr>
              <a:t> </a:t>
            </a:r>
            <a:r>
              <a:rPr sz="1800" dirty="0">
                <a:latin typeface="Microsoft Sans Serif"/>
                <a:cs typeface="Microsoft Sans Serif"/>
              </a:rPr>
              <a:t>que</a:t>
            </a:r>
            <a:r>
              <a:rPr sz="1800" spc="114" dirty="0">
                <a:latin typeface="Microsoft Sans Serif"/>
                <a:cs typeface="Microsoft Sans Serif"/>
              </a:rPr>
              <a:t> </a:t>
            </a:r>
            <a:r>
              <a:rPr sz="1800" spc="-25" dirty="0">
                <a:latin typeface="Microsoft Sans Serif"/>
                <a:cs typeface="Microsoft Sans Serif"/>
              </a:rPr>
              <a:t>es </a:t>
            </a:r>
            <a:r>
              <a:rPr sz="1800" spc="-10" dirty="0">
                <a:latin typeface="Microsoft Sans Serif"/>
                <a:cs typeface="Microsoft Sans Serif"/>
              </a:rPr>
              <a:t>costoso.</a:t>
            </a:r>
            <a:endParaRPr sz="1800">
              <a:latin typeface="Microsoft Sans Serif"/>
              <a:cs typeface="Microsoft Sans Serif"/>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0086" y="-2336"/>
            <a:ext cx="5960110" cy="514350"/>
          </a:xfrm>
          <a:prstGeom prst="rect">
            <a:avLst/>
          </a:prstGeom>
        </p:spPr>
        <p:txBody>
          <a:bodyPr vert="horz" wrap="square" lIns="0" tIns="13335" rIns="0" bIns="0" rtlCol="0">
            <a:spAutoFit/>
          </a:bodyPr>
          <a:lstStyle/>
          <a:p>
            <a:pPr marL="12700">
              <a:lnSpc>
                <a:spcPct val="100000"/>
              </a:lnSpc>
              <a:spcBef>
                <a:spcPts val="105"/>
              </a:spcBef>
            </a:pPr>
            <a:r>
              <a:rPr dirty="0"/>
              <a:t>Proceso</a:t>
            </a:r>
            <a:r>
              <a:rPr spc="-40" dirty="0"/>
              <a:t> </a:t>
            </a:r>
            <a:r>
              <a:rPr dirty="0"/>
              <a:t>Especial</a:t>
            </a:r>
            <a:r>
              <a:rPr spc="-35" dirty="0"/>
              <a:t> </a:t>
            </a:r>
            <a:r>
              <a:rPr dirty="0"/>
              <a:t>de</a:t>
            </a:r>
            <a:r>
              <a:rPr spc="-25" dirty="0"/>
              <a:t> </a:t>
            </a:r>
            <a:r>
              <a:rPr spc="-10" dirty="0"/>
              <a:t>Maquinado</a:t>
            </a:r>
            <a:r>
              <a:rPr u="none" spc="-10" dirty="0"/>
              <a:t>:</a:t>
            </a:r>
          </a:p>
        </p:txBody>
      </p:sp>
      <p:sp>
        <p:nvSpPr>
          <p:cNvPr id="3" name="object 3"/>
          <p:cNvSpPr txBox="1"/>
          <p:nvPr/>
        </p:nvSpPr>
        <p:spPr>
          <a:xfrm>
            <a:off x="78739" y="584962"/>
            <a:ext cx="8722360" cy="6101715"/>
          </a:xfrm>
          <a:prstGeom prst="rect">
            <a:avLst/>
          </a:prstGeom>
        </p:spPr>
        <p:txBody>
          <a:bodyPr vert="horz" wrap="square" lIns="0" tIns="13335" rIns="0" bIns="0" rtlCol="0">
            <a:spAutoFit/>
          </a:bodyPr>
          <a:lstStyle/>
          <a:p>
            <a:pPr marL="12700">
              <a:lnSpc>
                <a:spcPts val="2039"/>
              </a:lnSpc>
              <a:spcBef>
                <a:spcPts val="105"/>
              </a:spcBef>
            </a:pPr>
            <a:r>
              <a:rPr sz="1700" b="1" dirty="0">
                <a:latin typeface="Arial"/>
                <a:cs typeface="Arial"/>
              </a:rPr>
              <a:t>Rayo</a:t>
            </a:r>
            <a:r>
              <a:rPr sz="1700" b="1" spc="-35" dirty="0">
                <a:latin typeface="Arial"/>
                <a:cs typeface="Arial"/>
              </a:rPr>
              <a:t> </a:t>
            </a:r>
            <a:r>
              <a:rPr sz="1700" b="1" spc="-10" dirty="0">
                <a:latin typeface="Arial"/>
                <a:cs typeface="Arial"/>
              </a:rPr>
              <a:t>Láser:</a:t>
            </a:r>
            <a:endParaRPr sz="1700">
              <a:latin typeface="Arial"/>
              <a:cs typeface="Arial"/>
            </a:endParaRPr>
          </a:p>
          <a:p>
            <a:pPr marL="12700" marR="28575">
              <a:lnSpc>
                <a:spcPct val="80000"/>
              </a:lnSpc>
              <a:spcBef>
                <a:spcPts val="425"/>
              </a:spcBef>
            </a:pPr>
            <a:r>
              <a:rPr sz="1800" dirty="0">
                <a:latin typeface="Microsoft Sans Serif"/>
                <a:cs typeface="Microsoft Sans Serif"/>
              </a:rPr>
              <a:t>Es una abreviación</a:t>
            </a:r>
            <a:r>
              <a:rPr sz="1800" spc="25" dirty="0">
                <a:latin typeface="Microsoft Sans Serif"/>
                <a:cs typeface="Microsoft Sans Serif"/>
              </a:rPr>
              <a:t> </a:t>
            </a:r>
            <a:r>
              <a:rPr sz="1800" dirty="0">
                <a:latin typeface="Microsoft Sans Serif"/>
                <a:cs typeface="Microsoft Sans Serif"/>
              </a:rPr>
              <a:t>del ”AMPLIFICACIÓN</a:t>
            </a:r>
            <a:r>
              <a:rPr sz="1800" spc="-5" dirty="0">
                <a:latin typeface="Microsoft Sans Serif"/>
                <a:cs typeface="Microsoft Sans Serif"/>
              </a:rPr>
              <a:t> </a:t>
            </a:r>
            <a:r>
              <a:rPr sz="1800" dirty="0">
                <a:latin typeface="Microsoft Sans Serif"/>
                <a:cs typeface="Microsoft Sans Serif"/>
              </a:rPr>
              <a:t>DE LA LUZ POR</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EMISIÓN </a:t>
            </a:r>
            <a:r>
              <a:rPr sz="1800" dirty="0">
                <a:latin typeface="Microsoft Sans Serif"/>
                <a:cs typeface="Microsoft Sans Serif"/>
              </a:rPr>
              <a:t>ESTIMULADA</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RADIACIÓN”,</a:t>
            </a:r>
            <a:r>
              <a:rPr sz="1800" spc="-5"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decir: es</a:t>
            </a:r>
            <a:r>
              <a:rPr sz="1800" spc="-1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poderoso</a:t>
            </a:r>
            <a:r>
              <a:rPr sz="1800" spc="10" dirty="0">
                <a:latin typeface="Microsoft Sans Serif"/>
                <a:cs typeface="Microsoft Sans Serif"/>
              </a:rPr>
              <a:t> </a:t>
            </a:r>
            <a:r>
              <a:rPr sz="1800" dirty="0">
                <a:latin typeface="Microsoft Sans Serif"/>
                <a:cs typeface="Microsoft Sans Serif"/>
              </a:rPr>
              <a:t>rayo</a:t>
            </a:r>
            <a:r>
              <a:rPr sz="1800" spc="10" dirty="0">
                <a:latin typeface="Microsoft Sans Serif"/>
                <a:cs typeface="Microsoft Sans Serif"/>
              </a:rPr>
              <a:t> </a:t>
            </a:r>
            <a:r>
              <a:rPr sz="1800" dirty="0">
                <a:latin typeface="Microsoft Sans Serif"/>
                <a:cs typeface="Microsoft Sans Serif"/>
              </a:rPr>
              <a:t>monocromático</a:t>
            </a:r>
            <a:r>
              <a:rPr sz="1800" spc="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luz,</a:t>
            </a:r>
            <a:r>
              <a:rPr sz="1800" spc="-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enfoca</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modo</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a:t>
            </a:r>
            <a:r>
              <a:rPr sz="1800" spc="-15" dirty="0">
                <a:latin typeface="Microsoft Sans Serif"/>
                <a:cs typeface="Microsoft Sans Serif"/>
              </a:rPr>
              <a:t> </a:t>
            </a:r>
            <a:r>
              <a:rPr sz="1800" dirty="0">
                <a:latin typeface="Microsoft Sans Serif"/>
                <a:cs typeface="Microsoft Sans Serif"/>
              </a:rPr>
              <a:t>muchas</a:t>
            </a:r>
            <a:r>
              <a:rPr sz="1800" spc="5" dirty="0">
                <a:latin typeface="Microsoft Sans Serif"/>
                <a:cs typeface="Microsoft Sans Serif"/>
              </a:rPr>
              <a:t> </a:t>
            </a:r>
            <a:r>
              <a:rPr sz="1800" dirty="0">
                <a:latin typeface="Microsoft Sans Serif"/>
                <a:cs typeface="Microsoft Sans Serif"/>
              </a:rPr>
              <a:t>veces más</a:t>
            </a:r>
            <a:r>
              <a:rPr sz="1800" spc="-5" dirty="0">
                <a:latin typeface="Microsoft Sans Serif"/>
                <a:cs typeface="Microsoft Sans Serif"/>
              </a:rPr>
              <a:t> </a:t>
            </a:r>
            <a:r>
              <a:rPr sz="1800" dirty="0">
                <a:latin typeface="Microsoft Sans Serif"/>
                <a:cs typeface="Microsoft Sans Serif"/>
              </a:rPr>
              <a:t>brillante</a:t>
            </a:r>
            <a:r>
              <a:rPr sz="1800" spc="1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la luz</a:t>
            </a:r>
            <a:r>
              <a:rPr sz="1800" spc="-5" dirty="0">
                <a:latin typeface="Microsoft Sans Serif"/>
                <a:cs typeface="Microsoft Sans Serif"/>
              </a:rPr>
              <a:t> </a:t>
            </a:r>
            <a:r>
              <a:rPr sz="1800" spc="-25" dirty="0">
                <a:latin typeface="Microsoft Sans Serif"/>
                <a:cs typeface="Microsoft Sans Serif"/>
              </a:rPr>
              <a:t>del </a:t>
            </a:r>
            <a:r>
              <a:rPr sz="1800" spc="-20" dirty="0">
                <a:latin typeface="Microsoft Sans Serif"/>
                <a:cs typeface="Microsoft Sans Serif"/>
              </a:rPr>
              <a:t>sol.</a:t>
            </a:r>
            <a:endParaRPr sz="1800">
              <a:latin typeface="Microsoft Sans Serif"/>
              <a:cs typeface="Microsoft Sans Serif"/>
            </a:endParaRPr>
          </a:p>
          <a:p>
            <a:pPr marL="12700" marR="143510">
              <a:lnSpc>
                <a:spcPct val="80000"/>
              </a:lnSpc>
              <a:spcBef>
                <a:spcPts val="434"/>
              </a:spcBef>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maquinado por</a:t>
            </a:r>
            <a:r>
              <a:rPr sz="1800" spc="-5" dirty="0">
                <a:latin typeface="Microsoft Sans Serif"/>
                <a:cs typeface="Microsoft Sans Serif"/>
              </a:rPr>
              <a:t> </a:t>
            </a:r>
            <a:r>
              <a:rPr sz="1800" dirty="0">
                <a:latin typeface="Microsoft Sans Serif"/>
                <a:cs typeface="Microsoft Sans Serif"/>
              </a:rPr>
              <a:t>láser</a:t>
            </a:r>
            <a:r>
              <a:rPr sz="1800" spc="-15"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realidad,</a:t>
            </a:r>
            <a:r>
              <a:rPr sz="1800" spc="-10"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proceso</a:t>
            </a:r>
            <a:r>
              <a:rPr sz="1800" spc="-15" dirty="0">
                <a:latin typeface="Microsoft Sans Serif"/>
                <a:cs typeface="Microsoft Sans Serif"/>
              </a:rPr>
              <a:t> </a:t>
            </a:r>
            <a:r>
              <a:rPr sz="1800" dirty="0">
                <a:latin typeface="Microsoft Sans Serif"/>
                <a:cs typeface="Microsoft Sans Serif"/>
              </a:rPr>
              <a:t>termoeléctrico,</a:t>
            </a:r>
            <a:r>
              <a:rPr sz="1800" spc="-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spc="-10" dirty="0">
                <a:latin typeface="Microsoft Sans Serif"/>
                <a:cs typeface="Microsoft Sans Serif"/>
              </a:rPr>
              <a:t>evaporación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materiales,</a:t>
            </a:r>
            <a:r>
              <a:rPr sz="1800" spc="-5" dirty="0">
                <a:latin typeface="Microsoft Sans Serif"/>
                <a:cs typeface="Microsoft Sans Serif"/>
              </a:rPr>
              <a:t> </a:t>
            </a:r>
            <a:r>
              <a:rPr sz="1800" dirty="0">
                <a:latin typeface="Microsoft Sans Serif"/>
                <a:cs typeface="Microsoft Sans Serif"/>
              </a:rPr>
              <a:t>aunque</a:t>
            </a:r>
            <a:r>
              <a:rPr sz="1800" spc="-5" dirty="0">
                <a:latin typeface="Microsoft Sans Serif"/>
                <a:cs typeface="Microsoft Sans Serif"/>
              </a:rPr>
              <a:t> </a:t>
            </a:r>
            <a:r>
              <a:rPr sz="1800" dirty="0">
                <a:latin typeface="Microsoft Sans Serif"/>
                <a:cs typeface="Microsoft Sans Serif"/>
              </a:rPr>
              <a:t>algunos son</a:t>
            </a:r>
            <a:r>
              <a:rPr sz="1800" spc="-35" dirty="0">
                <a:latin typeface="Microsoft Sans Serif"/>
                <a:cs typeface="Microsoft Sans Serif"/>
              </a:rPr>
              <a:t> </a:t>
            </a:r>
            <a:r>
              <a:rPr sz="1800" dirty="0">
                <a:latin typeface="Microsoft Sans Serif"/>
                <a:cs typeface="Microsoft Sans Serif"/>
              </a:rPr>
              <a:t>removidos</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estado</a:t>
            </a:r>
            <a:r>
              <a:rPr sz="1800" spc="-30" dirty="0">
                <a:latin typeface="Microsoft Sans Serif"/>
                <a:cs typeface="Microsoft Sans Serif"/>
              </a:rPr>
              <a:t> </a:t>
            </a:r>
            <a:r>
              <a:rPr sz="1800" dirty="0">
                <a:latin typeface="Microsoft Sans Serif"/>
                <a:cs typeface="Microsoft Sans Serif"/>
              </a:rPr>
              <a:t>líquido</a:t>
            </a:r>
            <a:r>
              <a:rPr sz="1800" spc="-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alta</a:t>
            </a:r>
            <a:r>
              <a:rPr sz="1800" spc="-25"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basa</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destello</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luz</a:t>
            </a:r>
            <a:r>
              <a:rPr sz="1800" spc="-10" dirty="0">
                <a:latin typeface="Microsoft Sans Serif"/>
                <a:cs typeface="Microsoft Sans Serif"/>
              </a:rPr>
              <a:t> </a:t>
            </a:r>
            <a:r>
              <a:rPr sz="1800" dirty="0">
                <a:latin typeface="Microsoft Sans Serif"/>
                <a:cs typeface="Microsoft Sans Serif"/>
              </a:rPr>
              <a:t>relativamente</a:t>
            </a:r>
            <a:r>
              <a:rPr sz="1800" spc="5" dirty="0">
                <a:latin typeface="Microsoft Sans Serif"/>
                <a:cs typeface="Microsoft Sans Serif"/>
              </a:rPr>
              <a:t> </a:t>
            </a:r>
            <a:r>
              <a:rPr sz="1800" dirty="0">
                <a:latin typeface="Microsoft Sans Serif"/>
                <a:cs typeface="Microsoft Sans Serif"/>
              </a:rPr>
              <a:t>débil que</a:t>
            </a:r>
            <a:r>
              <a:rPr sz="1800" spc="-5"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amplificado en</a:t>
            </a:r>
            <a:r>
              <a:rPr sz="1800" spc="-2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rubí</a:t>
            </a:r>
            <a:r>
              <a:rPr sz="1800" spc="-5" dirty="0">
                <a:latin typeface="Microsoft Sans Serif"/>
                <a:cs typeface="Microsoft Sans Serif"/>
              </a:rPr>
              <a:t> </a:t>
            </a:r>
            <a:r>
              <a:rPr sz="1800" dirty="0">
                <a:latin typeface="Microsoft Sans Serif"/>
                <a:cs typeface="Microsoft Sans Serif"/>
              </a:rPr>
              <a:t>debido</a:t>
            </a:r>
            <a:r>
              <a:rPr sz="1800" spc="-10" dirty="0">
                <a:latin typeface="Microsoft Sans Serif"/>
                <a:cs typeface="Microsoft Sans Serif"/>
              </a:rPr>
              <a:t> </a:t>
            </a:r>
            <a:r>
              <a:rPr sz="1800" spc="-50" dirty="0">
                <a:latin typeface="Microsoft Sans Serif"/>
                <a:cs typeface="Microsoft Sans Serif"/>
              </a:rPr>
              <a:t>a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ciertos iones</a:t>
            </a:r>
            <a:r>
              <a:rPr sz="1800" spc="1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cromo</a:t>
            </a:r>
            <a:r>
              <a:rPr sz="1800" spc="-1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rubí</a:t>
            </a:r>
            <a:r>
              <a:rPr sz="1800" spc="5" dirty="0">
                <a:latin typeface="Microsoft Sans Serif"/>
                <a:cs typeface="Microsoft Sans Serif"/>
              </a:rPr>
              <a:t> </a:t>
            </a:r>
            <a:r>
              <a:rPr sz="1800" dirty="0">
                <a:latin typeface="Microsoft Sans Serif"/>
                <a:cs typeface="Microsoft Sans Serif"/>
              </a:rPr>
              <a:t>emiten</a:t>
            </a:r>
            <a:r>
              <a:rPr sz="1800" spc="-5" dirty="0">
                <a:latin typeface="Microsoft Sans Serif"/>
                <a:cs typeface="Microsoft Sans Serif"/>
              </a:rPr>
              <a:t> </a:t>
            </a:r>
            <a:r>
              <a:rPr sz="1800" dirty="0">
                <a:latin typeface="Microsoft Sans Serif"/>
                <a:cs typeface="Microsoft Sans Serif"/>
              </a:rPr>
              <a:t>fotones,</a:t>
            </a:r>
            <a:r>
              <a:rPr sz="1800" spc="5" dirty="0">
                <a:latin typeface="Microsoft Sans Serif"/>
                <a:cs typeface="Microsoft Sans Serif"/>
              </a:rPr>
              <a:t> </a:t>
            </a:r>
            <a:r>
              <a:rPr sz="1800" dirty="0">
                <a:latin typeface="Microsoft Sans Serif"/>
                <a:cs typeface="Microsoft Sans Serif"/>
              </a:rPr>
              <a:t>a medida</a:t>
            </a:r>
            <a:r>
              <a:rPr sz="1800" spc="15" dirty="0">
                <a:latin typeface="Microsoft Sans Serif"/>
                <a:cs typeface="Microsoft Sans Serif"/>
              </a:rPr>
              <a:t> </a:t>
            </a:r>
            <a:r>
              <a:rPr sz="1800" dirty="0">
                <a:latin typeface="Microsoft Sans Serif"/>
                <a:cs typeface="Microsoft Sans Serif"/>
              </a:rPr>
              <a:t>que el</a:t>
            </a:r>
            <a:r>
              <a:rPr sz="1800" spc="5" dirty="0">
                <a:latin typeface="Microsoft Sans Serif"/>
                <a:cs typeface="Microsoft Sans Serif"/>
              </a:rPr>
              <a:t> </a:t>
            </a:r>
            <a:r>
              <a:rPr sz="1800" dirty="0">
                <a:latin typeface="Microsoft Sans Serif"/>
                <a:cs typeface="Microsoft Sans Serif"/>
              </a:rPr>
              <a:t>rayo</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spc="-25" dirty="0">
                <a:latin typeface="Microsoft Sans Serif"/>
                <a:cs typeface="Microsoft Sans Serif"/>
              </a:rPr>
              <a:t>luz </a:t>
            </a:r>
            <a:r>
              <a:rPr sz="1800" dirty="0">
                <a:latin typeface="Microsoft Sans Serif"/>
                <a:cs typeface="Microsoft Sans Serif"/>
              </a:rPr>
              <a:t>rebota atrás y</a:t>
            </a:r>
            <a:r>
              <a:rPr sz="1800" spc="-5" dirty="0">
                <a:latin typeface="Microsoft Sans Serif"/>
                <a:cs typeface="Microsoft Sans Serif"/>
              </a:rPr>
              <a:t> </a:t>
            </a:r>
            <a:r>
              <a:rPr sz="1800" dirty="0">
                <a:latin typeface="Microsoft Sans Serif"/>
                <a:cs typeface="Microsoft Sans Serif"/>
              </a:rPr>
              <a:t>adelante,</a:t>
            </a:r>
            <a:r>
              <a:rPr sz="1800" spc="30" dirty="0">
                <a:latin typeface="Microsoft Sans Serif"/>
                <a:cs typeface="Microsoft Sans Serif"/>
              </a:rPr>
              <a:t> </a:t>
            </a:r>
            <a:r>
              <a:rPr sz="1800" dirty="0">
                <a:latin typeface="Microsoft Sans Serif"/>
                <a:cs typeface="Microsoft Sans Serif"/>
              </a:rPr>
              <a:t>dentro</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él.</a:t>
            </a:r>
            <a:r>
              <a:rPr sz="1800" spc="5" dirty="0">
                <a:latin typeface="Microsoft Sans Serif"/>
                <a:cs typeface="Microsoft Sans Serif"/>
              </a:rPr>
              <a:t> </a:t>
            </a:r>
            <a:r>
              <a:rPr sz="1800" dirty="0">
                <a:latin typeface="Microsoft Sans Serif"/>
                <a:cs typeface="Microsoft Sans Serif"/>
              </a:rPr>
              <a:t>Esta</a:t>
            </a:r>
            <a:r>
              <a:rPr sz="1800" spc="-10" dirty="0">
                <a:latin typeface="Microsoft Sans Serif"/>
                <a:cs typeface="Microsoft Sans Serif"/>
              </a:rPr>
              <a:t> </a:t>
            </a:r>
            <a:r>
              <a:rPr sz="1800" dirty="0">
                <a:latin typeface="Microsoft Sans Serif"/>
                <a:cs typeface="Microsoft Sans Serif"/>
              </a:rPr>
              <a:t>energía</a:t>
            </a:r>
            <a:r>
              <a:rPr sz="1800" spc="10" dirty="0">
                <a:latin typeface="Microsoft Sans Serif"/>
                <a:cs typeface="Microsoft Sans Serif"/>
              </a:rPr>
              <a:t> </a:t>
            </a:r>
            <a:r>
              <a:rPr sz="1800" dirty="0">
                <a:latin typeface="Microsoft Sans Serif"/>
                <a:cs typeface="Microsoft Sans Serif"/>
              </a:rPr>
              <a:t>liberada</a:t>
            </a:r>
            <a:r>
              <a:rPr sz="1800" spc="20"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rubí,</a:t>
            </a:r>
            <a:r>
              <a:rPr sz="1800" spc="5" dirty="0">
                <a:latin typeface="Microsoft Sans Serif"/>
                <a:cs typeface="Microsoft Sans Serif"/>
              </a:rPr>
              <a:t> </a:t>
            </a:r>
            <a:r>
              <a:rPr sz="1800" dirty="0">
                <a:latin typeface="Microsoft Sans Serif"/>
                <a:cs typeface="Microsoft Sans Serif"/>
              </a:rPr>
              <a:t>acelera</a:t>
            </a:r>
            <a:r>
              <a:rPr sz="1800" spc="1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intensidad del</a:t>
            </a:r>
            <a:r>
              <a:rPr sz="1800" spc="-5" dirty="0">
                <a:latin typeface="Microsoft Sans Serif"/>
                <a:cs typeface="Microsoft Sans Serif"/>
              </a:rPr>
              <a:t> </a:t>
            </a:r>
            <a:r>
              <a:rPr sz="1800" dirty="0">
                <a:latin typeface="Microsoft Sans Serif"/>
                <a:cs typeface="Microsoft Sans Serif"/>
              </a:rPr>
              <a:t>rayo</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luz que</a:t>
            </a:r>
            <a:r>
              <a:rPr sz="1800" spc="-20" dirty="0">
                <a:latin typeface="Microsoft Sans Serif"/>
                <a:cs typeface="Microsoft Sans Serif"/>
              </a:rPr>
              <a:t> </a:t>
            </a:r>
            <a:r>
              <a:rPr sz="1800" dirty="0">
                <a:latin typeface="Microsoft Sans Serif"/>
                <a:cs typeface="Microsoft Sans Serif"/>
              </a:rPr>
              <a:t>abandona</a:t>
            </a:r>
            <a:r>
              <a:rPr sz="1800" spc="20"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varilla</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enfoca</a:t>
            </a:r>
            <a:r>
              <a:rPr sz="1800" spc="-15" dirty="0">
                <a:latin typeface="Microsoft Sans Serif"/>
                <a:cs typeface="Microsoft Sans Serif"/>
              </a:rPr>
              <a:t> </a:t>
            </a:r>
            <a:r>
              <a:rPr sz="1800" dirty="0">
                <a:latin typeface="Microsoft Sans Serif"/>
                <a:cs typeface="Microsoft Sans Serif"/>
              </a:rPr>
              <a:t>sobre</a:t>
            </a:r>
            <a:r>
              <a:rPr sz="1800" spc="-1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pieza</a:t>
            </a:r>
            <a:r>
              <a:rPr sz="1800" spc="-10" dirty="0">
                <a:latin typeface="Microsoft Sans Serif"/>
                <a:cs typeface="Microsoft Sans Serif"/>
              </a:rPr>
              <a:t> </a:t>
            </a:r>
            <a:r>
              <a:rPr sz="1800" spc="-50" dirty="0">
                <a:latin typeface="Microsoft Sans Serif"/>
                <a:cs typeface="Microsoft Sans Serif"/>
              </a:rPr>
              <a:t>a </a:t>
            </a:r>
            <a:r>
              <a:rPr sz="1800" dirty="0">
                <a:latin typeface="Microsoft Sans Serif"/>
                <a:cs typeface="Microsoft Sans Serif"/>
              </a:rPr>
              <a:t>trabajar,</a:t>
            </a:r>
            <a:r>
              <a:rPr sz="1800" spc="1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láser</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rubí</a:t>
            </a:r>
            <a:r>
              <a:rPr sz="1800" spc="5" dirty="0">
                <a:latin typeface="Microsoft Sans Serif"/>
                <a:cs typeface="Microsoft Sans Serif"/>
              </a:rPr>
              <a:t> </a:t>
            </a:r>
            <a:r>
              <a:rPr sz="1800" dirty="0">
                <a:latin typeface="Microsoft Sans Serif"/>
                <a:cs typeface="Microsoft Sans Serif"/>
              </a:rPr>
              <a:t>es más eficiente,</a:t>
            </a:r>
            <a:r>
              <a:rPr sz="1800" spc="25" dirty="0">
                <a:latin typeface="Microsoft Sans Serif"/>
                <a:cs typeface="Microsoft Sans Serif"/>
              </a:rPr>
              <a:t> </a:t>
            </a:r>
            <a:r>
              <a:rPr sz="1800" dirty="0">
                <a:latin typeface="Microsoft Sans Serif"/>
                <a:cs typeface="Microsoft Sans Serif"/>
              </a:rPr>
              <a:t>cuando</a:t>
            </a:r>
            <a:r>
              <a:rPr sz="1800" spc="10" dirty="0">
                <a:latin typeface="Microsoft Sans Serif"/>
                <a:cs typeface="Microsoft Sans Serif"/>
              </a:rPr>
              <a:t> </a:t>
            </a:r>
            <a:r>
              <a:rPr sz="1800" dirty="0">
                <a:latin typeface="Microsoft Sans Serif"/>
                <a:cs typeface="Microsoft Sans Serif"/>
              </a:rPr>
              <a:t>se mantiene</a:t>
            </a:r>
            <a:r>
              <a:rPr sz="1800" spc="5" dirty="0">
                <a:latin typeface="Microsoft Sans Serif"/>
                <a:cs typeface="Microsoft Sans Serif"/>
              </a:rPr>
              <a:t> </a:t>
            </a:r>
            <a:r>
              <a:rPr sz="1800" dirty="0">
                <a:latin typeface="Microsoft Sans Serif"/>
                <a:cs typeface="Microsoft Sans Serif"/>
              </a:rPr>
              <a:t>más</a:t>
            </a:r>
            <a:r>
              <a:rPr sz="1800" spc="5" dirty="0">
                <a:latin typeface="Microsoft Sans Serif"/>
                <a:cs typeface="Microsoft Sans Serif"/>
              </a:rPr>
              <a:t> </a:t>
            </a:r>
            <a:r>
              <a:rPr sz="1800" dirty="0">
                <a:latin typeface="Microsoft Sans Serif"/>
                <a:cs typeface="Microsoft Sans Serif"/>
              </a:rPr>
              <a:t>frío,</a:t>
            </a:r>
            <a:r>
              <a:rPr sz="1800" spc="-10" dirty="0">
                <a:latin typeface="Microsoft Sans Serif"/>
                <a:cs typeface="Microsoft Sans Serif"/>
              </a:rPr>
              <a:t> </a:t>
            </a:r>
            <a:r>
              <a:rPr sz="1800" dirty="0">
                <a:latin typeface="Microsoft Sans Serif"/>
                <a:cs typeface="Microsoft Sans Serif"/>
              </a:rPr>
              <a:t>y sirve</a:t>
            </a:r>
            <a:r>
              <a:rPr sz="1800" spc="-5" dirty="0">
                <a:latin typeface="Microsoft Sans Serif"/>
                <a:cs typeface="Microsoft Sans Serif"/>
              </a:rPr>
              <a:t> </a:t>
            </a:r>
            <a:r>
              <a:rPr sz="1800" spc="-20" dirty="0">
                <a:latin typeface="Microsoft Sans Serif"/>
                <a:cs typeface="Microsoft Sans Serif"/>
              </a:rPr>
              <a:t>para </a:t>
            </a:r>
            <a:r>
              <a:rPr sz="1800" dirty="0">
                <a:latin typeface="Microsoft Sans Serif"/>
                <a:cs typeface="Microsoft Sans Serif"/>
              </a:rPr>
              <a:t>este</a:t>
            </a:r>
            <a:r>
              <a:rPr sz="1800" spc="-30" dirty="0">
                <a:latin typeface="Microsoft Sans Serif"/>
                <a:cs typeface="Microsoft Sans Serif"/>
              </a:rPr>
              <a:t> </a:t>
            </a:r>
            <a:r>
              <a:rPr sz="1800" dirty="0">
                <a:latin typeface="Microsoft Sans Serif"/>
                <a:cs typeface="Microsoft Sans Serif"/>
              </a:rPr>
              <a:t>propósito</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nitrógeno</a:t>
            </a:r>
            <a:r>
              <a:rPr sz="1800" spc="-15" dirty="0">
                <a:latin typeface="Microsoft Sans Serif"/>
                <a:cs typeface="Microsoft Sans Serif"/>
              </a:rPr>
              <a:t> </a:t>
            </a:r>
            <a:r>
              <a:rPr sz="1800" dirty="0">
                <a:latin typeface="Microsoft Sans Serif"/>
                <a:cs typeface="Microsoft Sans Serif"/>
              </a:rPr>
              <a:t>liquido</a:t>
            </a:r>
            <a:r>
              <a:rPr sz="1800" spc="-5" dirty="0">
                <a:latin typeface="Microsoft Sans Serif"/>
                <a:cs typeface="Microsoft Sans Serif"/>
              </a:rPr>
              <a:t> </a:t>
            </a:r>
            <a:r>
              <a:rPr sz="1800" spc="-10" dirty="0">
                <a:latin typeface="Microsoft Sans Serif"/>
                <a:cs typeface="Microsoft Sans Serif"/>
              </a:rPr>
              <a:t>(-</a:t>
            </a:r>
            <a:r>
              <a:rPr sz="1800" dirty="0">
                <a:latin typeface="Microsoft Sans Serif"/>
                <a:cs typeface="Microsoft Sans Serif"/>
              </a:rPr>
              <a:t>196</a:t>
            </a:r>
            <a:r>
              <a:rPr sz="1800" spc="-15" dirty="0">
                <a:latin typeface="Microsoft Sans Serif"/>
                <a:cs typeface="Microsoft Sans Serif"/>
              </a:rPr>
              <a:t> </a:t>
            </a:r>
            <a:r>
              <a:rPr sz="1800" spc="-20" dirty="0">
                <a:latin typeface="Microsoft Sans Serif"/>
                <a:cs typeface="Microsoft Sans Serif"/>
              </a:rPr>
              <a:t>°C).</a:t>
            </a:r>
            <a:endParaRPr sz="1800">
              <a:latin typeface="Microsoft Sans Serif"/>
              <a:cs typeface="Microsoft Sans Serif"/>
            </a:endParaRPr>
          </a:p>
          <a:p>
            <a:pPr marL="12700" marR="5080">
              <a:lnSpc>
                <a:spcPct val="80000"/>
              </a:lnSpc>
              <a:spcBef>
                <a:spcPts val="434"/>
              </a:spcBef>
              <a:tabLst>
                <a:tab pos="951865" algn="l"/>
              </a:tabLst>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destello</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luz</a:t>
            </a:r>
            <a:r>
              <a:rPr sz="1800" spc="-15" dirty="0">
                <a:latin typeface="Microsoft Sans Serif"/>
                <a:cs typeface="Microsoft Sans Serif"/>
              </a:rPr>
              <a:t> </a:t>
            </a:r>
            <a:r>
              <a:rPr sz="1800" dirty="0">
                <a:latin typeface="Microsoft Sans Serif"/>
                <a:cs typeface="Microsoft Sans Serif"/>
              </a:rPr>
              <a:t>opera</a:t>
            </a:r>
            <a:r>
              <a:rPr sz="1800" spc="-15" dirty="0">
                <a:latin typeface="Microsoft Sans Serif"/>
                <a:cs typeface="Microsoft Sans Serif"/>
              </a:rPr>
              <a:t> </a:t>
            </a:r>
            <a:r>
              <a:rPr sz="1800" dirty="0">
                <a:latin typeface="Microsoft Sans Serif"/>
                <a:cs typeface="Microsoft Sans Serif"/>
              </a:rPr>
              <a:t>mejor</a:t>
            </a:r>
            <a:r>
              <a:rPr sz="1800" spc="-5" dirty="0">
                <a:latin typeface="Microsoft Sans Serif"/>
                <a:cs typeface="Microsoft Sans Serif"/>
              </a:rPr>
              <a:t> </a:t>
            </a:r>
            <a:r>
              <a:rPr sz="1800" dirty="0">
                <a:latin typeface="Microsoft Sans Serif"/>
                <a:cs typeface="Microsoft Sans Serif"/>
              </a:rPr>
              <a:t>cuando</a:t>
            </a:r>
            <a:r>
              <a:rPr sz="1800" spc="-5" dirty="0">
                <a:latin typeface="Microsoft Sans Serif"/>
                <a:cs typeface="Microsoft Sans Serif"/>
              </a:rPr>
              <a:t> </a:t>
            </a:r>
            <a:r>
              <a:rPr sz="1800" dirty="0">
                <a:latin typeface="Microsoft Sans Serif"/>
                <a:cs typeface="Microsoft Sans Serif"/>
              </a:rPr>
              <a:t>está</a:t>
            </a:r>
            <a:r>
              <a:rPr sz="1800" spc="-20" dirty="0">
                <a:latin typeface="Microsoft Sans Serif"/>
                <a:cs typeface="Microsoft Sans Serif"/>
              </a:rPr>
              <a:t> </a:t>
            </a:r>
            <a:r>
              <a:rPr sz="1800" dirty="0">
                <a:latin typeface="Microsoft Sans Serif"/>
                <a:cs typeface="Microsoft Sans Serif"/>
              </a:rPr>
              <a:t>caliente,</a:t>
            </a:r>
            <a:r>
              <a:rPr sz="1800" spc="-5" dirty="0">
                <a:latin typeface="Microsoft Sans Serif"/>
                <a:cs typeface="Microsoft Sans Serif"/>
              </a:rPr>
              <a:t> </a:t>
            </a: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lo</a:t>
            </a:r>
            <a:r>
              <a:rPr sz="1800" spc="-5" dirty="0">
                <a:latin typeface="Microsoft Sans Serif"/>
                <a:cs typeface="Microsoft Sans Serif"/>
              </a:rPr>
              <a:t> </a:t>
            </a:r>
            <a:r>
              <a:rPr sz="1800" dirty="0">
                <a:latin typeface="Microsoft Sans Serif"/>
                <a:cs typeface="Microsoft Sans Serif"/>
              </a:rPr>
              <a:t>tanto</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aire</a:t>
            </a:r>
            <a:r>
              <a:rPr sz="1800" spc="-10" dirty="0">
                <a:latin typeface="Microsoft Sans Serif"/>
                <a:cs typeface="Microsoft Sans Serif"/>
              </a:rPr>
              <a:t> </a:t>
            </a:r>
            <a:r>
              <a:rPr sz="1800" dirty="0">
                <a:latin typeface="Microsoft Sans Serif"/>
                <a:cs typeface="Microsoft Sans Serif"/>
              </a:rPr>
              <a:t>caliente</a:t>
            </a:r>
            <a:r>
              <a:rPr sz="1800" spc="-10" dirty="0">
                <a:latin typeface="Microsoft Sans Serif"/>
                <a:cs typeface="Microsoft Sans Serif"/>
              </a:rPr>
              <a:t> circula </a:t>
            </a:r>
            <a:r>
              <a:rPr sz="1800" dirty="0">
                <a:latin typeface="Microsoft Sans Serif"/>
                <a:cs typeface="Microsoft Sans Serif"/>
              </a:rPr>
              <a:t>por encima.</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cámara</a:t>
            </a:r>
            <a:r>
              <a:rPr sz="1800" spc="10" dirty="0">
                <a:latin typeface="Microsoft Sans Serif"/>
                <a:cs typeface="Microsoft Sans Serif"/>
              </a:rPr>
              <a:t> </a:t>
            </a:r>
            <a:r>
              <a:rPr sz="1800" dirty="0">
                <a:latin typeface="Microsoft Sans Serif"/>
                <a:cs typeface="Microsoft Sans Serif"/>
              </a:rPr>
              <a:t>al</a:t>
            </a:r>
            <a:r>
              <a:rPr sz="1800" spc="-5" dirty="0">
                <a:latin typeface="Microsoft Sans Serif"/>
                <a:cs typeface="Microsoft Sans Serif"/>
              </a:rPr>
              <a:t> </a:t>
            </a:r>
            <a:r>
              <a:rPr sz="1800" dirty="0">
                <a:latin typeface="Microsoft Sans Serif"/>
                <a:cs typeface="Microsoft Sans Serif"/>
              </a:rPr>
              <a:t>vacío entre</a:t>
            </a:r>
            <a:r>
              <a:rPr sz="1800" spc="1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rubí</a:t>
            </a:r>
            <a:r>
              <a:rPr sz="1800" spc="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lámpara</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destello,</a:t>
            </a:r>
            <a:r>
              <a:rPr sz="1800" spc="15" dirty="0">
                <a:latin typeface="Microsoft Sans Serif"/>
                <a:cs typeface="Microsoft Sans Serif"/>
              </a:rPr>
              <a:t> </a:t>
            </a:r>
            <a:r>
              <a:rPr sz="1800" dirty="0">
                <a:latin typeface="Microsoft Sans Serif"/>
                <a:cs typeface="Microsoft Sans Serif"/>
              </a:rPr>
              <a:t>actúa </a:t>
            </a:r>
            <a:r>
              <a:rPr sz="1800" spc="-20" dirty="0">
                <a:latin typeface="Microsoft Sans Serif"/>
                <a:cs typeface="Microsoft Sans Serif"/>
              </a:rPr>
              <a:t>como </a:t>
            </a:r>
            <a:r>
              <a:rPr sz="1800" dirty="0">
                <a:latin typeface="Microsoft Sans Serif"/>
                <a:cs typeface="Microsoft Sans Serif"/>
              </a:rPr>
              <a:t>aislante,</a:t>
            </a:r>
            <a:r>
              <a:rPr sz="1800" spc="-10"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permite</a:t>
            </a:r>
            <a:r>
              <a:rPr sz="1800" spc="-20" dirty="0">
                <a:latin typeface="Microsoft Sans Serif"/>
                <a:cs typeface="Microsoft Sans Serif"/>
              </a:rPr>
              <a:t> </a:t>
            </a:r>
            <a:r>
              <a:rPr sz="1800" dirty="0">
                <a:latin typeface="Microsoft Sans Serif"/>
                <a:cs typeface="Microsoft Sans Serif"/>
              </a:rPr>
              <a:t>mantener</a:t>
            </a:r>
            <a:r>
              <a:rPr sz="1800" spc="-10"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dos</a:t>
            </a:r>
            <a:r>
              <a:rPr sz="1800" spc="-20" dirty="0">
                <a:latin typeface="Microsoft Sans Serif"/>
                <a:cs typeface="Microsoft Sans Serif"/>
              </a:rPr>
              <a:t> </a:t>
            </a:r>
            <a:r>
              <a:rPr sz="1800" dirty="0">
                <a:latin typeface="Microsoft Sans Serif"/>
                <a:cs typeface="Microsoft Sans Serif"/>
              </a:rPr>
              <a:t>temperaturas.</a:t>
            </a:r>
            <a:r>
              <a:rPr sz="1800" spc="-1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lámpara</a:t>
            </a:r>
            <a:r>
              <a:rPr sz="1800" spc="-15" dirty="0">
                <a:latin typeface="Microsoft Sans Serif"/>
                <a:cs typeface="Microsoft Sans Serif"/>
              </a:rPr>
              <a:t> </a:t>
            </a:r>
            <a:r>
              <a:rPr sz="1800" dirty="0">
                <a:latin typeface="Microsoft Sans Serif"/>
                <a:cs typeface="Microsoft Sans Serif"/>
              </a:rPr>
              <a:t>emite</a:t>
            </a:r>
            <a:r>
              <a:rPr sz="1800" spc="-15" dirty="0">
                <a:latin typeface="Microsoft Sans Serif"/>
                <a:cs typeface="Microsoft Sans Serif"/>
              </a:rPr>
              <a:t> </a:t>
            </a:r>
            <a:r>
              <a:rPr sz="1800" dirty="0">
                <a:latin typeface="Microsoft Sans Serif"/>
                <a:cs typeface="Microsoft Sans Serif"/>
              </a:rPr>
              <a:t>destello</a:t>
            </a:r>
            <a:r>
              <a:rPr sz="1800" spc="-2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3</a:t>
            </a:r>
            <a:r>
              <a:rPr sz="1800" spc="-20" dirty="0">
                <a:latin typeface="Microsoft Sans Serif"/>
                <a:cs typeface="Microsoft Sans Serif"/>
              </a:rPr>
              <a:t> </a:t>
            </a:r>
            <a:r>
              <a:rPr sz="1800" spc="-50" dirty="0">
                <a:latin typeface="Microsoft Sans Serif"/>
                <a:cs typeface="Microsoft Sans Serif"/>
              </a:rPr>
              <a:t>a </a:t>
            </a:r>
            <a:r>
              <a:rPr sz="1800" dirty="0">
                <a:latin typeface="Microsoft Sans Serif"/>
                <a:cs typeface="Microsoft Sans Serif"/>
              </a:rPr>
              <a:t>12</a:t>
            </a:r>
            <a:r>
              <a:rPr sz="1800" spc="5" dirty="0">
                <a:latin typeface="Microsoft Sans Serif"/>
                <a:cs typeface="Microsoft Sans Serif"/>
              </a:rPr>
              <a:t> </a:t>
            </a:r>
            <a:r>
              <a:rPr sz="1800" spc="-20" dirty="0">
                <a:latin typeface="Microsoft Sans Serif"/>
                <a:cs typeface="Microsoft Sans Serif"/>
              </a:rPr>
              <a:t>cada</a:t>
            </a:r>
            <a:r>
              <a:rPr sz="1800" dirty="0">
                <a:latin typeface="Microsoft Sans Serif"/>
                <a:cs typeface="Microsoft Sans Serif"/>
              </a:rPr>
              <a:t>	min.,</a:t>
            </a:r>
            <a:r>
              <a:rPr sz="1800" spc="-10"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energía</a:t>
            </a:r>
            <a:r>
              <a:rPr sz="1800" spc="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láser</a:t>
            </a:r>
            <a:r>
              <a:rPr sz="1800" spc="10" dirty="0">
                <a:latin typeface="Microsoft Sans Serif"/>
                <a:cs typeface="Microsoft Sans Serif"/>
              </a:rPr>
              <a:t> </a:t>
            </a: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aplicada</a:t>
            </a:r>
            <a:r>
              <a:rPr sz="1800" spc="1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menos</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10" dirty="0">
                <a:latin typeface="Microsoft Sans Serif"/>
                <a:cs typeface="Microsoft Sans Serif"/>
              </a:rPr>
              <a:t>0,002 segundos.</a:t>
            </a:r>
            <a:endParaRPr sz="1800">
              <a:latin typeface="Microsoft Sans Serif"/>
              <a:cs typeface="Microsoft Sans Serif"/>
            </a:endParaRPr>
          </a:p>
          <a:p>
            <a:pPr marL="12700" marR="117475">
              <a:lnSpc>
                <a:spcPct val="80000"/>
              </a:lnSpc>
              <a:spcBef>
                <a:spcPts val="430"/>
              </a:spcBef>
            </a:pPr>
            <a:r>
              <a:rPr sz="1800" dirty="0">
                <a:latin typeface="Microsoft Sans Serif"/>
                <a:cs typeface="Microsoft Sans Serif"/>
              </a:rPr>
              <a:t>Hay</a:t>
            </a:r>
            <a:r>
              <a:rPr sz="1800" spc="-10" dirty="0">
                <a:latin typeface="Microsoft Sans Serif"/>
                <a:cs typeface="Microsoft Sans Serif"/>
              </a:rPr>
              <a:t> </a:t>
            </a:r>
            <a:r>
              <a:rPr sz="1800" dirty="0">
                <a:latin typeface="Microsoft Sans Serif"/>
                <a:cs typeface="Microsoft Sans Serif"/>
              </a:rPr>
              <a:t>otros</a:t>
            </a:r>
            <a:r>
              <a:rPr sz="1800" spc="-5" dirty="0">
                <a:latin typeface="Microsoft Sans Serif"/>
                <a:cs typeface="Microsoft Sans Serif"/>
              </a:rPr>
              <a:t> </a:t>
            </a:r>
            <a:r>
              <a:rPr sz="1800" dirty="0">
                <a:latin typeface="Microsoft Sans Serif"/>
                <a:cs typeface="Microsoft Sans Serif"/>
              </a:rPr>
              <a:t>tipos de</a:t>
            </a:r>
            <a:r>
              <a:rPr sz="1800" spc="-15" dirty="0">
                <a:latin typeface="Microsoft Sans Serif"/>
                <a:cs typeface="Microsoft Sans Serif"/>
              </a:rPr>
              <a:t> </a:t>
            </a:r>
            <a:r>
              <a:rPr sz="1800" dirty="0">
                <a:latin typeface="Microsoft Sans Serif"/>
                <a:cs typeface="Microsoft Sans Serif"/>
              </a:rPr>
              <a:t>láser</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estado</a:t>
            </a:r>
            <a:r>
              <a:rPr sz="1800" spc="5" dirty="0">
                <a:latin typeface="Microsoft Sans Serif"/>
                <a:cs typeface="Microsoft Sans Serif"/>
              </a:rPr>
              <a:t> </a:t>
            </a:r>
            <a:r>
              <a:rPr sz="1800" dirty="0">
                <a:latin typeface="Microsoft Sans Serif"/>
                <a:cs typeface="Microsoft Sans Serif"/>
              </a:rPr>
              <a:t>gaseoso utilizando</a:t>
            </a:r>
            <a:r>
              <a:rPr sz="1800" spc="15" dirty="0">
                <a:latin typeface="Microsoft Sans Serif"/>
                <a:cs typeface="Microsoft Sans Serif"/>
              </a:rPr>
              <a:t> </a:t>
            </a:r>
            <a:r>
              <a:rPr sz="1800" dirty="0">
                <a:latin typeface="Microsoft Sans Serif"/>
                <a:cs typeface="Microsoft Sans Serif"/>
              </a:rPr>
              <a:t>CO2,</a:t>
            </a:r>
            <a:r>
              <a:rPr sz="1800" spc="-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líquidos</a:t>
            </a:r>
            <a:r>
              <a:rPr sz="1800" spc="15" dirty="0">
                <a:latin typeface="Microsoft Sans Serif"/>
                <a:cs typeface="Microsoft Sans Serif"/>
              </a:rPr>
              <a:t> </a:t>
            </a:r>
            <a:r>
              <a:rPr sz="1800" dirty="0">
                <a:latin typeface="Microsoft Sans Serif"/>
                <a:cs typeface="Microsoft Sans Serif"/>
              </a:rPr>
              <a:t>como</a:t>
            </a:r>
            <a:r>
              <a:rPr sz="1800" spc="-20" dirty="0">
                <a:latin typeface="Microsoft Sans Serif"/>
                <a:cs typeface="Microsoft Sans Serif"/>
              </a:rPr>
              <a:t> </a:t>
            </a:r>
            <a:r>
              <a:rPr sz="1800" spc="-10" dirty="0">
                <a:latin typeface="Microsoft Sans Serif"/>
                <a:cs typeface="Microsoft Sans Serif"/>
              </a:rPr>
              <a:t>también </a:t>
            </a:r>
            <a:r>
              <a:rPr sz="1800" dirty="0">
                <a:latin typeface="Microsoft Sans Serif"/>
                <a:cs typeface="Microsoft Sans Serif"/>
              </a:rPr>
              <a:t>semiconductores.</a:t>
            </a:r>
            <a:r>
              <a:rPr sz="1800" spc="10" dirty="0">
                <a:latin typeface="Microsoft Sans Serif"/>
                <a:cs typeface="Microsoft Sans Serif"/>
              </a:rPr>
              <a:t> </a:t>
            </a:r>
            <a:r>
              <a:rPr sz="1800" dirty="0">
                <a:latin typeface="Microsoft Sans Serif"/>
                <a:cs typeface="Microsoft Sans Serif"/>
              </a:rPr>
              <a:t>Todos</a:t>
            </a:r>
            <a:r>
              <a:rPr sz="1800" spc="-30" dirty="0">
                <a:latin typeface="Microsoft Sans Serif"/>
                <a:cs typeface="Microsoft Sans Serif"/>
              </a:rPr>
              <a:t> </a:t>
            </a:r>
            <a:r>
              <a:rPr sz="1800" dirty="0">
                <a:latin typeface="Microsoft Sans Serif"/>
                <a:cs typeface="Microsoft Sans Serif"/>
              </a:rPr>
              <a:t>involucran</a:t>
            </a:r>
            <a:r>
              <a:rPr sz="1800" spc="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rayo</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luz</a:t>
            </a:r>
            <a:r>
              <a:rPr sz="1800" spc="-15" dirty="0">
                <a:latin typeface="Microsoft Sans Serif"/>
                <a:cs typeface="Microsoft Sans Serif"/>
              </a:rPr>
              <a:t> </a:t>
            </a:r>
            <a:r>
              <a:rPr sz="1800" dirty="0">
                <a:latin typeface="Microsoft Sans Serif"/>
                <a:cs typeface="Microsoft Sans Serif"/>
              </a:rPr>
              <a:t>claro.</a:t>
            </a:r>
            <a:r>
              <a:rPr sz="1800" spc="-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a:t>
            </a:r>
            <a:r>
              <a:rPr sz="1800" spc="-20"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taladrado </a:t>
            </a:r>
            <a:r>
              <a:rPr sz="1800" spc="-25" dirty="0">
                <a:latin typeface="Microsoft Sans Serif"/>
                <a:cs typeface="Microsoft Sans Serif"/>
              </a:rPr>
              <a:t>de </a:t>
            </a:r>
            <a:r>
              <a:rPr sz="1800" dirty="0">
                <a:latin typeface="Microsoft Sans Serif"/>
                <a:cs typeface="Microsoft Sans Serif"/>
              </a:rPr>
              <a:t>agujeros</a:t>
            </a:r>
            <a:r>
              <a:rPr sz="1800" spc="-10" dirty="0">
                <a:latin typeface="Microsoft Sans Serif"/>
                <a:cs typeface="Microsoft Sans Serif"/>
              </a:rPr>
              <a:t> </a:t>
            </a:r>
            <a:r>
              <a:rPr sz="1800" dirty="0">
                <a:latin typeface="Microsoft Sans Serif"/>
                <a:cs typeface="Microsoft Sans Serif"/>
              </a:rPr>
              <a:t>microscópicos</a:t>
            </a:r>
            <a:r>
              <a:rPr sz="1800" spc="-1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trabajos</a:t>
            </a:r>
            <a:r>
              <a:rPr sz="1800" spc="-20" dirty="0">
                <a:latin typeface="Microsoft Sans Serif"/>
                <a:cs typeface="Microsoft Sans Serif"/>
              </a:rPr>
              <a:t> </a:t>
            </a:r>
            <a:r>
              <a:rPr sz="1800" dirty="0">
                <a:latin typeface="Microsoft Sans Serif"/>
                <a:cs typeface="Microsoft Sans Serif"/>
              </a:rPr>
              <a:t>delicados</a:t>
            </a:r>
            <a:r>
              <a:rPr sz="1800" spc="-10" dirty="0">
                <a:latin typeface="Microsoft Sans Serif"/>
                <a:cs typeface="Microsoft Sans Serif"/>
              </a:rPr>
              <a:t> </a:t>
            </a:r>
            <a:r>
              <a:rPr sz="1800" dirty="0">
                <a:latin typeface="Microsoft Sans Serif"/>
                <a:cs typeface="Microsoft Sans Serif"/>
              </a:rPr>
              <a:t>donde</a:t>
            </a:r>
            <a:r>
              <a:rPr sz="1800" spc="-20"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debe</a:t>
            </a:r>
            <a:r>
              <a:rPr sz="1800" spc="-15" dirty="0">
                <a:latin typeface="Microsoft Sans Serif"/>
                <a:cs typeface="Microsoft Sans Serif"/>
              </a:rPr>
              <a:t> </a:t>
            </a:r>
            <a:r>
              <a:rPr sz="1800" dirty="0">
                <a:latin typeface="Microsoft Sans Serif"/>
                <a:cs typeface="Microsoft Sans Serif"/>
              </a:rPr>
              <a:t>quitar</a:t>
            </a:r>
            <a:r>
              <a:rPr sz="1800" spc="-20" dirty="0">
                <a:latin typeface="Microsoft Sans Serif"/>
                <a:cs typeface="Microsoft Sans Serif"/>
              </a:rPr>
              <a:t> </a:t>
            </a:r>
            <a:r>
              <a:rPr sz="1800" spc="-10" dirty="0">
                <a:latin typeface="Microsoft Sans Serif"/>
                <a:cs typeface="Microsoft Sans Serif"/>
              </a:rPr>
              <a:t>pequeñas </a:t>
            </a:r>
            <a:r>
              <a:rPr sz="1800" dirty="0">
                <a:latin typeface="Microsoft Sans Serif"/>
                <a:cs typeface="Microsoft Sans Serif"/>
              </a:rPr>
              <a:t>cantidades</a:t>
            </a:r>
            <a:r>
              <a:rPr sz="1800" spc="-30" dirty="0">
                <a:latin typeface="Microsoft Sans Serif"/>
                <a:cs typeface="Microsoft Sans Serif"/>
              </a:rPr>
              <a:t> </a:t>
            </a:r>
            <a:r>
              <a:rPr sz="1800" dirty="0">
                <a:latin typeface="Microsoft Sans Serif"/>
                <a:cs typeface="Microsoft Sans Serif"/>
              </a:rPr>
              <a:t>de</a:t>
            </a:r>
            <a:r>
              <a:rPr sz="1800" spc="-60" dirty="0">
                <a:latin typeface="Microsoft Sans Serif"/>
                <a:cs typeface="Microsoft Sans Serif"/>
              </a:rPr>
              <a:t> </a:t>
            </a:r>
            <a:r>
              <a:rPr sz="1800" dirty="0">
                <a:latin typeface="Microsoft Sans Serif"/>
                <a:cs typeface="Microsoft Sans Serif"/>
              </a:rPr>
              <a:t>material.</a:t>
            </a:r>
            <a:r>
              <a:rPr sz="1800" spc="-35" dirty="0">
                <a:latin typeface="Microsoft Sans Serif"/>
                <a:cs typeface="Microsoft Sans Serif"/>
              </a:rPr>
              <a:t> </a:t>
            </a:r>
            <a:r>
              <a:rPr sz="1800" dirty="0">
                <a:latin typeface="Microsoft Sans Serif"/>
                <a:cs typeface="Microsoft Sans Serif"/>
              </a:rPr>
              <a:t>Pueden</a:t>
            </a:r>
            <a:r>
              <a:rPr sz="1800" spc="-50" dirty="0">
                <a:latin typeface="Microsoft Sans Serif"/>
                <a:cs typeface="Microsoft Sans Serif"/>
              </a:rPr>
              <a:t> </a:t>
            </a:r>
            <a:r>
              <a:rPr sz="1800" dirty="0">
                <a:latin typeface="Microsoft Sans Serif"/>
                <a:cs typeface="Microsoft Sans Serif"/>
              </a:rPr>
              <a:t>vaporizar</a:t>
            </a:r>
            <a:r>
              <a:rPr sz="1800" spc="-35" dirty="0">
                <a:latin typeface="Microsoft Sans Serif"/>
                <a:cs typeface="Microsoft Sans Serif"/>
              </a:rPr>
              <a:t> </a:t>
            </a:r>
            <a:r>
              <a:rPr sz="1800" dirty="0">
                <a:latin typeface="Microsoft Sans Serif"/>
                <a:cs typeface="Microsoft Sans Serif"/>
              </a:rPr>
              <a:t>algunos</a:t>
            </a:r>
            <a:r>
              <a:rPr sz="1800" spc="-30" dirty="0">
                <a:latin typeface="Microsoft Sans Serif"/>
                <a:cs typeface="Microsoft Sans Serif"/>
              </a:rPr>
              <a:t> </a:t>
            </a:r>
            <a:r>
              <a:rPr sz="1800" dirty="0">
                <a:latin typeface="Microsoft Sans Serif"/>
                <a:cs typeface="Microsoft Sans Serif"/>
              </a:rPr>
              <a:t>materiales</a:t>
            </a:r>
            <a:r>
              <a:rPr sz="1800" spc="-40" dirty="0">
                <a:latin typeface="Microsoft Sans Serif"/>
                <a:cs typeface="Microsoft Sans Serif"/>
              </a:rPr>
              <a:t> </a:t>
            </a:r>
            <a:r>
              <a:rPr sz="1800" dirty="0">
                <a:latin typeface="Microsoft Sans Serif"/>
                <a:cs typeface="Microsoft Sans Serif"/>
              </a:rPr>
              <a:t>conocidos,</a:t>
            </a:r>
            <a:r>
              <a:rPr sz="1800" spc="-25" dirty="0">
                <a:latin typeface="Microsoft Sans Serif"/>
                <a:cs typeface="Microsoft Sans Serif"/>
              </a:rPr>
              <a:t> </a:t>
            </a:r>
            <a:r>
              <a:rPr sz="1800" spc="-10" dirty="0">
                <a:latin typeface="Microsoft Sans Serif"/>
                <a:cs typeface="Microsoft Sans Serif"/>
              </a:rPr>
              <a:t>tienen </a:t>
            </a:r>
            <a:r>
              <a:rPr sz="1800" dirty="0">
                <a:latin typeface="Microsoft Sans Serif"/>
                <a:cs typeface="Microsoft Sans Serif"/>
              </a:rPr>
              <a:t>pequeñas</a:t>
            </a:r>
            <a:r>
              <a:rPr sz="1800" spc="-5" dirty="0">
                <a:latin typeface="Microsoft Sans Serif"/>
                <a:cs typeface="Microsoft Sans Serif"/>
              </a:rPr>
              <a:t> </a:t>
            </a:r>
            <a:r>
              <a:rPr sz="1800" dirty="0">
                <a:latin typeface="Microsoft Sans Serif"/>
                <a:cs typeface="Microsoft Sans Serif"/>
              </a:rPr>
              <a:t>zonas</a:t>
            </a:r>
            <a:r>
              <a:rPr sz="1800" spc="-10" dirty="0">
                <a:latin typeface="Microsoft Sans Serif"/>
                <a:cs typeface="Microsoft Sans Serif"/>
              </a:rPr>
              <a:t> </a:t>
            </a:r>
            <a:r>
              <a:rPr sz="1800" dirty="0">
                <a:latin typeface="Microsoft Sans Serif"/>
                <a:cs typeface="Microsoft Sans Serif"/>
              </a:rPr>
              <a:t>calientes</a:t>
            </a:r>
            <a:r>
              <a:rPr sz="1800" spc="-10"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pueden</a:t>
            </a:r>
            <a:r>
              <a:rPr sz="1800" spc="-15" dirty="0">
                <a:latin typeface="Microsoft Sans Serif"/>
                <a:cs typeface="Microsoft Sans Serif"/>
              </a:rPr>
              <a:t> </a:t>
            </a:r>
            <a:r>
              <a:rPr sz="1800" dirty="0">
                <a:latin typeface="Microsoft Sans Serif"/>
                <a:cs typeface="Microsoft Sans Serif"/>
              </a:rPr>
              <a:t>trabajar</a:t>
            </a:r>
            <a:r>
              <a:rPr sz="1800" spc="-10" dirty="0">
                <a:latin typeface="Microsoft Sans Serif"/>
                <a:cs typeface="Microsoft Sans Serif"/>
              </a:rPr>
              <a:t> </a:t>
            </a:r>
            <a:r>
              <a:rPr sz="1800" dirty="0">
                <a:latin typeface="Microsoft Sans Serif"/>
                <a:cs typeface="Microsoft Sans Serif"/>
              </a:rPr>
              <a:t>materiales no</a:t>
            </a:r>
            <a:r>
              <a:rPr sz="1800" spc="-30" dirty="0">
                <a:latin typeface="Microsoft Sans Serif"/>
                <a:cs typeface="Microsoft Sans Serif"/>
              </a:rPr>
              <a:t> </a:t>
            </a:r>
            <a:r>
              <a:rPr sz="1800" spc="-10" dirty="0">
                <a:latin typeface="Microsoft Sans Serif"/>
                <a:cs typeface="Microsoft Sans Serif"/>
              </a:rPr>
              <a:t>metálicos</a:t>
            </a:r>
            <a:endParaRPr sz="1800">
              <a:latin typeface="Microsoft Sans Serif"/>
              <a:cs typeface="Microsoft Sans Serif"/>
            </a:endParaRPr>
          </a:p>
          <a:p>
            <a:pPr marL="12700" marR="158115">
              <a:lnSpc>
                <a:spcPct val="80000"/>
              </a:lnSpc>
              <a:spcBef>
                <a:spcPts val="434"/>
              </a:spcBef>
            </a:pP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principal desventaja de</a:t>
            </a:r>
            <a:r>
              <a:rPr sz="1800" spc="-25" dirty="0">
                <a:latin typeface="Microsoft Sans Serif"/>
                <a:cs typeface="Microsoft Sans Serif"/>
              </a:rPr>
              <a:t> </a:t>
            </a:r>
            <a:r>
              <a:rPr sz="1800" dirty="0">
                <a:latin typeface="Microsoft Sans Serif"/>
                <a:cs typeface="Microsoft Sans Serif"/>
              </a:rPr>
              <a:t>este</a:t>
            </a:r>
            <a:r>
              <a:rPr sz="1800" spc="-15" dirty="0">
                <a:latin typeface="Microsoft Sans Serif"/>
                <a:cs typeface="Microsoft Sans Serif"/>
              </a:rPr>
              <a:t> </a:t>
            </a:r>
            <a:r>
              <a:rPr sz="1800" dirty="0">
                <a:latin typeface="Microsoft Sans Serif"/>
                <a:cs typeface="Microsoft Sans Serif"/>
              </a:rPr>
              <a:t>proceso</a:t>
            </a:r>
            <a:r>
              <a:rPr sz="1800" spc="-10"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alto</a:t>
            </a:r>
            <a:r>
              <a:rPr sz="1800" spc="-15" dirty="0">
                <a:latin typeface="Microsoft Sans Serif"/>
                <a:cs typeface="Microsoft Sans Serif"/>
              </a:rPr>
              <a:t> </a:t>
            </a:r>
            <a:r>
              <a:rPr sz="1800" dirty="0">
                <a:latin typeface="Microsoft Sans Serif"/>
                <a:cs typeface="Microsoft Sans Serif"/>
              </a:rPr>
              <a:t>costo</a:t>
            </a:r>
            <a:r>
              <a:rPr sz="1800" spc="-15"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equipo,</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baja</a:t>
            </a:r>
            <a:r>
              <a:rPr sz="1800" spc="-10" dirty="0">
                <a:latin typeface="Microsoft Sans Serif"/>
                <a:cs typeface="Microsoft Sans Serif"/>
              </a:rPr>
              <a:t> eficiencia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operación, dificultad</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control</a:t>
            </a:r>
            <a:r>
              <a:rPr sz="1800" spc="-2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precisión,</a:t>
            </a:r>
            <a:r>
              <a:rPr sz="1800" spc="-5" dirty="0">
                <a:latin typeface="Microsoft Sans Serif"/>
                <a:cs typeface="Microsoft Sans Serif"/>
              </a:rPr>
              <a:t> </a:t>
            </a:r>
            <a:r>
              <a:rPr sz="1800" dirty="0">
                <a:latin typeface="Microsoft Sans Serif"/>
                <a:cs typeface="Microsoft Sans Serif"/>
              </a:rPr>
              <a:t>usándose</a:t>
            </a:r>
            <a:r>
              <a:rPr sz="1800" spc="-10"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piezas</a:t>
            </a:r>
            <a:r>
              <a:rPr sz="1800" spc="-10" dirty="0">
                <a:latin typeface="Microsoft Sans Serif"/>
                <a:cs typeface="Microsoft Sans Serif"/>
              </a:rPr>
              <a:t> pequeñas.</a:t>
            </a:r>
            <a:endParaRPr sz="1800">
              <a:latin typeface="Microsoft Sans Serif"/>
              <a:cs typeface="Microsoft Sans Serif"/>
            </a:endParaRPr>
          </a:p>
          <a:p>
            <a:pPr marL="12700">
              <a:lnSpc>
                <a:spcPct val="100000"/>
              </a:lnSpc>
            </a:pPr>
            <a:r>
              <a:rPr sz="1800" dirty="0">
                <a:latin typeface="Microsoft Sans Serif"/>
                <a:cs typeface="Microsoft Sans Serif"/>
              </a:rPr>
              <a:t>También</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usa</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spc="-10" dirty="0">
                <a:latin typeface="Microsoft Sans Serif"/>
                <a:cs typeface="Microsoft Sans Serif"/>
              </a:rPr>
              <a:t>soldar.</a:t>
            </a:r>
            <a:endParaRPr sz="1800">
              <a:latin typeface="Microsoft Sans Serif"/>
              <a:cs typeface="Microsoft Sans Serif"/>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941578"/>
            <a:ext cx="2844165" cy="299720"/>
          </a:xfrm>
          <a:prstGeom prst="rect">
            <a:avLst/>
          </a:prstGeom>
        </p:spPr>
        <p:txBody>
          <a:bodyPr vert="horz" wrap="square" lIns="0" tIns="12700" rIns="0" bIns="0" rtlCol="0">
            <a:spAutoFit/>
          </a:bodyPr>
          <a:lstStyle/>
          <a:p>
            <a:pPr marL="12700">
              <a:lnSpc>
                <a:spcPct val="100000"/>
              </a:lnSpc>
              <a:spcBef>
                <a:spcPts val="100"/>
              </a:spcBef>
            </a:pPr>
            <a:r>
              <a:rPr sz="1800" b="1" u="none" dirty="0">
                <a:latin typeface="Arial"/>
                <a:cs typeface="Arial"/>
              </a:rPr>
              <a:t>Maquinado</a:t>
            </a:r>
            <a:r>
              <a:rPr sz="1800" b="1" u="none" spc="-65" dirty="0">
                <a:latin typeface="Arial"/>
                <a:cs typeface="Arial"/>
              </a:rPr>
              <a:t> </a:t>
            </a:r>
            <a:r>
              <a:rPr sz="1800" b="1" u="none" dirty="0">
                <a:latin typeface="Arial"/>
                <a:cs typeface="Arial"/>
              </a:rPr>
              <a:t>con</a:t>
            </a:r>
            <a:r>
              <a:rPr sz="1800" b="1" u="none" spc="-40" dirty="0">
                <a:latin typeface="Arial"/>
                <a:cs typeface="Arial"/>
              </a:rPr>
              <a:t> </a:t>
            </a:r>
            <a:r>
              <a:rPr sz="1800" b="1" u="none" dirty="0">
                <a:latin typeface="Arial"/>
                <a:cs typeface="Arial"/>
              </a:rPr>
              <a:t>rayo</a:t>
            </a:r>
            <a:r>
              <a:rPr sz="1800" b="1" u="none" spc="-30" dirty="0">
                <a:latin typeface="Arial"/>
                <a:cs typeface="Arial"/>
              </a:rPr>
              <a:t> </a:t>
            </a:r>
            <a:r>
              <a:rPr sz="1800" b="1" u="none" spc="-20" dirty="0">
                <a:latin typeface="Arial"/>
                <a:cs typeface="Arial"/>
              </a:rPr>
              <a:t>láser</a:t>
            </a:r>
            <a:endParaRPr sz="1800">
              <a:latin typeface="Arial"/>
              <a:cs typeface="Arial"/>
            </a:endParaRPr>
          </a:p>
        </p:txBody>
      </p:sp>
      <p:sp>
        <p:nvSpPr>
          <p:cNvPr id="3" name="object 3"/>
          <p:cNvSpPr txBox="1"/>
          <p:nvPr/>
        </p:nvSpPr>
        <p:spPr>
          <a:xfrm>
            <a:off x="78739" y="1489913"/>
            <a:ext cx="8985885" cy="4142104"/>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láseres</a:t>
            </a:r>
            <a:r>
              <a:rPr sz="1800" spc="30"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han</a:t>
            </a:r>
            <a:r>
              <a:rPr sz="1800" spc="30" dirty="0">
                <a:latin typeface="Microsoft Sans Serif"/>
                <a:cs typeface="Microsoft Sans Serif"/>
              </a:rPr>
              <a:t>  </a:t>
            </a:r>
            <a:r>
              <a:rPr sz="1800" dirty="0">
                <a:latin typeface="Microsoft Sans Serif"/>
                <a:cs typeface="Microsoft Sans Serif"/>
              </a:rPr>
              <a:t>usado</a:t>
            </a:r>
            <a:r>
              <a:rPr sz="1800" spc="35"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a:t>
            </a:r>
            <a:r>
              <a:rPr sz="1800" dirty="0">
                <a:latin typeface="Microsoft Sans Serif"/>
                <a:cs typeface="Microsoft Sans Serif"/>
              </a:rPr>
              <a:t>diversas</a:t>
            </a:r>
            <a:r>
              <a:rPr sz="1800" spc="40" dirty="0">
                <a:latin typeface="Microsoft Sans Serif"/>
                <a:cs typeface="Microsoft Sans Serif"/>
              </a:rPr>
              <a:t>  </a:t>
            </a:r>
            <a:r>
              <a:rPr sz="1800" dirty="0">
                <a:latin typeface="Microsoft Sans Serif"/>
                <a:cs typeface="Microsoft Sans Serif"/>
              </a:rPr>
              <a:t>aplicaciones</a:t>
            </a:r>
            <a:r>
              <a:rPr sz="1800" spc="35" dirty="0">
                <a:latin typeface="Microsoft Sans Serif"/>
                <a:cs typeface="Microsoft Sans Serif"/>
              </a:rPr>
              <a:t>  </a:t>
            </a:r>
            <a:r>
              <a:rPr sz="1800" dirty="0">
                <a:latin typeface="Microsoft Sans Serif"/>
                <a:cs typeface="Microsoft Sans Serif"/>
              </a:rPr>
              <a:t>industriales</a:t>
            </a:r>
            <a:r>
              <a:rPr sz="1800" spc="35" dirty="0">
                <a:latin typeface="Microsoft Sans Serif"/>
                <a:cs typeface="Microsoft Sans Serif"/>
              </a:rPr>
              <a:t>  </a:t>
            </a:r>
            <a:r>
              <a:rPr sz="1800" dirty="0">
                <a:latin typeface="Microsoft Sans Serif"/>
                <a:cs typeface="Microsoft Sans Serif"/>
              </a:rPr>
              <a:t>que</a:t>
            </a:r>
            <a:r>
              <a:rPr sz="1800" spc="30" dirty="0">
                <a:latin typeface="Microsoft Sans Serif"/>
                <a:cs typeface="Microsoft Sans Serif"/>
              </a:rPr>
              <a:t>  </a:t>
            </a:r>
            <a:r>
              <a:rPr sz="1800" dirty="0">
                <a:latin typeface="Microsoft Sans Serif"/>
                <a:cs typeface="Microsoft Sans Serif"/>
              </a:rPr>
              <a:t>incluyen</a:t>
            </a:r>
            <a:r>
              <a:rPr sz="1800" spc="3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tratamiento</a:t>
            </a:r>
            <a:r>
              <a:rPr sz="1800" spc="95" dirty="0">
                <a:latin typeface="Microsoft Sans Serif"/>
                <a:cs typeface="Microsoft Sans Serif"/>
              </a:rPr>
              <a:t> </a:t>
            </a:r>
            <a:r>
              <a:rPr sz="1800" dirty="0">
                <a:latin typeface="Microsoft Sans Serif"/>
                <a:cs typeface="Microsoft Sans Serif"/>
              </a:rPr>
              <a:t>térmico,</a:t>
            </a:r>
            <a:r>
              <a:rPr sz="1800" spc="110" dirty="0">
                <a:latin typeface="Microsoft Sans Serif"/>
                <a:cs typeface="Microsoft Sans Serif"/>
              </a:rPr>
              <a:t> </a:t>
            </a:r>
            <a:r>
              <a:rPr sz="1800" dirty="0">
                <a:latin typeface="Microsoft Sans Serif"/>
                <a:cs typeface="Microsoft Sans Serif"/>
              </a:rPr>
              <a:t>la</a:t>
            </a:r>
            <a:r>
              <a:rPr sz="1800" spc="105" dirty="0">
                <a:latin typeface="Microsoft Sans Serif"/>
                <a:cs typeface="Microsoft Sans Serif"/>
              </a:rPr>
              <a:t> </a:t>
            </a:r>
            <a:r>
              <a:rPr sz="1800" dirty="0">
                <a:latin typeface="Microsoft Sans Serif"/>
                <a:cs typeface="Microsoft Sans Serif"/>
              </a:rPr>
              <a:t>soldadura</a:t>
            </a:r>
            <a:r>
              <a:rPr sz="1800" spc="120" dirty="0">
                <a:latin typeface="Microsoft Sans Serif"/>
                <a:cs typeface="Microsoft Sans Serif"/>
              </a:rPr>
              <a:t> </a:t>
            </a:r>
            <a:r>
              <a:rPr sz="1800" dirty="0">
                <a:latin typeface="Microsoft Sans Serif"/>
                <a:cs typeface="Microsoft Sans Serif"/>
              </a:rPr>
              <a:t>y</a:t>
            </a:r>
            <a:r>
              <a:rPr sz="1800" spc="100" dirty="0">
                <a:latin typeface="Microsoft Sans Serif"/>
                <a:cs typeface="Microsoft Sans Serif"/>
              </a:rPr>
              <a:t> </a:t>
            </a:r>
            <a:r>
              <a:rPr sz="1800" dirty="0">
                <a:latin typeface="Microsoft Sans Serif"/>
                <a:cs typeface="Microsoft Sans Serif"/>
              </a:rPr>
              <a:t>la</a:t>
            </a:r>
            <a:r>
              <a:rPr sz="1800" spc="100" dirty="0">
                <a:latin typeface="Microsoft Sans Serif"/>
                <a:cs typeface="Microsoft Sans Serif"/>
              </a:rPr>
              <a:t> </a:t>
            </a:r>
            <a:r>
              <a:rPr sz="1800" dirty="0">
                <a:latin typeface="Microsoft Sans Serif"/>
                <a:cs typeface="Microsoft Sans Serif"/>
              </a:rPr>
              <a:t>medición,</a:t>
            </a:r>
            <a:r>
              <a:rPr sz="1800" spc="120" dirty="0">
                <a:latin typeface="Microsoft Sans Serif"/>
                <a:cs typeface="Microsoft Sans Serif"/>
              </a:rPr>
              <a:t> </a:t>
            </a:r>
            <a:r>
              <a:rPr sz="1800" dirty="0">
                <a:latin typeface="Microsoft Sans Serif"/>
                <a:cs typeface="Microsoft Sans Serif"/>
              </a:rPr>
              <a:t>así</a:t>
            </a:r>
            <a:r>
              <a:rPr sz="1800" spc="105" dirty="0">
                <a:latin typeface="Microsoft Sans Serif"/>
                <a:cs typeface="Microsoft Sans Serif"/>
              </a:rPr>
              <a:t> </a:t>
            </a:r>
            <a:r>
              <a:rPr sz="1800" dirty="0">
                <a:latin typeface="Microsoft Sans Serif"/>
                <a:cs typeface="Microsoft Sans Serif"/>
              </a:rPr>
              <a:t>como</a:t>
            </a:r>
            <a:r>
              <a:rPr sz="1800" spc="105" dirty="0">
                <a:latin typeface="Microsoft Sans Serif"/>
                <a:cs typeface="Microsoft Sans Serif"/>
              </a:rPr>
              <a:t> </a:t>
            </a:r>
            <a:r>
              <a:rPr sz="1800" dirty="0">
                <a:latin typeface="Microsoft Sans Serif"/>
                <a:cs typeface="Microsoft Sans Serif"/>
              </a:rPr>
              <a:t>en</a:t>
            </a:r>
            <a:r>
              <a:rPr sz="1800" spc="100" dirty="0">
                <a:latin typeface="Microsoft Sans Serif"/>
                <a:cs typeface="Microsoft Sans Serif"/>
              </a:rPr>
              <a:t> </a:t>
            </a:r>
            <a:r>
              <a:rPr sz="1800" dirty="0">
                <a:latin typeface="Microsoft Sans Serif"/>
                <a:cs typeface="Microsoft Sans Serif"/>
              </a:rPr>
              <a:t>los</a:t>
            </a:r>
            <a:r>
              <a:rPr sz="1800" spc="110" dirty="0">
                <a:latin typeface="Microsoft Sans Serif"/>
                <a:cs typeface="Microsoft Sans Serif"/>
              </a:rPr>
              <a:t> </a:t>
            </a:r>
            <a:r>
              <a:rPr sz="1800" dirty="0">
                <a:latin typeface="Microsoft Sans Serif"/>
                <a:cs typeface="Microsoft Sans Serif"/>
              </a:rPr>
              <a:t>procesos</a:t>
            </a:r>
            <a:r>
              <a:rPr sz="1800" spc="114" dirty="0">
                <a:latin typeface="Microsoft Sans Serif"/>
                <a:cs typeface="Microsoft Sans Serif"/>
              </a:rPr>
              <a:t> </a:t>
            </a:r>
            <a:r>
              <a:rPr sz="1800" dirty="0">
                <a:latin typeface="Microsoft Sans Serif"/>
                <a:cs typeface="Microsoft Sans Serif"/>
              </a:rPr>
              <a:t>de</a:t>
            </a:r>
            <a:r>
              <a:rPr sz="1800" spc="105" dirty="0">
                <a:latin typeface="Microsoft Sans Serif"/>
                <a:cs typeface="Microsoft Sans Serif"/>
              </a:rPr>
              <a:t> </a:t>
            </a:r>
            <a:r>
              <a:rPr sz="1800" spc="-10" dirty="0">
                <a:latin typeface="Microsoft Sans Serif"/>
                <a:cs typeface="Microsoft Sans Serif"/>
              </a:rPr>
              <a:t>marcado, </a:t>
            </a:r>
            <a:r>
              <a:rPr sz="1800" dirty="0">
                <a:latin typeface="Microsoft Sans Serif"/>
                <a:cs typeface="Microsoft Sans Serif"/>
              </a:rPr>
              <a:t>taladrado</a:t>
            </a:r>
            <a:r>
              <a:rPr sz="1800" spc="-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164465">
              <a:lnSpc>
                <a:spcPct val="100000"/>
              </a:lnSpc>
            </a:pP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láser</a:t>
            </a:r>
            <a:r>
              <a:rPr sz="1800" spc="5" dirty="0">
                <a:latin typeface="Microsoft Sans Serif"/>
                <a:cs typeface="Microsoft Sans Serif"/>
              </a:rPr>
              <a:t> </a:t>
            </a: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transductor</a:t>
            </a:r>
            <a:r>
              <a:rPr sz="1800" spc="5" dirty="0">
                <a:latin typeface="Microsoft Sans Serif"/>
                <a:cs typeface="Microsoft Sans Serif"/>
              </a:rPr>
              <a:t> </a:t>
            </a:r>
            <a:r>
              <a:rPr sz="1800" dirty="0">
                <a:latin typeface="Microsoft Sans Serif"/>
                <a:cs typeface="Microsoft Sans Serif"/>
              </a:rPr>
              <a:t>óptico que</a:t>
            </a:r>
            <a:r>
              <a:rPr sz="1800" spc="-10" dirty="0">
                <a:latin typeface="Microsoft Sans Serif"/>
                <a:cs typeface="Microsoft Sans Serif"/>
              </a:rPr>
              <a:t> </a:t>
            </a:r>
            <a:r>
              <a:rPr sz="1800" dirty="0">
                <a:latin typeface="Microsoft Sans Serif"/>
                <a:cs typeface="Microsoft Sans Serif"/>
              </a:rPr>
              <a:t>convierte</a:t>
            </a:r>
            <a:r>
              <a:rPr sz="1800" spc="5" dirty="0">
                <a:latin typeface="Microsoft Sans Serif"/>
                <a:cs typeface="Microsoft Sans Serif"/>
              </a:rPr>
              <a:t> </a:t>
            </a:r>
            <a:r>
              <a:rPr sz="1800" dirty="0">
                <a:latin typeface="Microsoft Sans Serif"/>
                <a:cs typeface="Microsoft Sans Serif"/>
              </a:rPr>
              <a:t>energía eléctrica en</a:t>
            </a:r>
            <a:r>
              <a:rPr sz="1800" spc="-5"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haz</a:t>
            </a:r>
            <a:r>
              <a:rPr sz="1800" spc="-5" dirty="0">
                <a:latin typeface="Microsoft Sans Serif"/>
                <a:cs typeface="Microsoft Sans Serif"/>
              </a:rPr>
              <a:t> </a:t>
            </a:r>
            <a:r>
              <a:rPr sz="1800" spc="-10" dirty="0">
                <a:latin typeface="Microsoft Sans Serif"/>
                <a:cs typeface="Microsoft Sans Serif"/>
              </a:rPr>
              <a:t>luminoso </a:t>
            </a:r>
            <a:r>
              <a:rPr sz="1800" dirty="0">
                <a:latin typeface="Microsoft Sans Serif"/>
                <a:cs typeface="Microsoft Sans Serif"/>
              </a:rPr>
              <a:t>altamente</a:t>
            </a:r>
            <a:r>
              <a:rPr sz="1800" spc="-20" dirty="0">
                <a:latin typeface="Microsoft Sans Serif"/>
                <a:cs typeface="Microsoft Sans Serif"/>
              </a:rPr>
              <a:t> </a:t>
            </a:r>
            <a:r>
              <a:rPr sz="1800" dirty="0">
                <a:latin typeface="Microsoft Sans Serif"/>
                <a:cs typeface="Microsoft Sans Serif"/>
              </a:rPr>
              <a:t>coherente.</a:t>
            </a:r>
            <a:r>
              <a:rPr sz="1800" spc="-20" dirty="0">
                <a:latin typeface="Microsoft Sans Serif"/>
                <a:cs typeface="Microsoft Sans Serif"/>
              </a:rPr>
              <a:t> </a:t>
            </a:r>
            <a:r>
              <a:rPr sz="1800" dirty="0">
                <a:latin typeface="Microsoft Sans Serif"/>
                <a:cs typeface="Microsoft Sans Serif"/>
              </a:rPr>
              <a:t>Un</a:t>
            </a:r>
            <a:r>
              <a:rPr sz="1800" spc="-35" dirty="0">
                <a:latin typeface="Microsoft Sans Serif"/>
                <a:cs typeface="Microsoft Sans Serif"/>
              </a:rPr>
              <a:t> </a:t>
            </a:r>
            <a:r>
              <a:rPr sz="1800" dirty="0">
                <a:latin typeface="Microsoft Sans Serif"/>
                <a:cs typeface="Microsoft Sans Serif"/>
              </a:rPr>
              <a:t>rayo láser</a:t>
            </a:r>
            <a:r>
              <a:rPr sz="1800" spc="-25" dirty="0">
                <a:latin typeface="Microsoft Sans Serif"/>
                <a:cs typeface="Microsoft Sans Serif"/>
              </a:rPr>
              <a:t> </a:t>
            </a:r>
            <a:r>
              <a:rPr sz="1800" dirty="0">
                <a:latin typeface="Microsoft Sans Serif"/>
                <a:cs typeface="Microsoft Sans Serif"/>
              </a:rPr>
              <a:t>tiene</a:t>
            </a:r>
            <a:r>
              <a:rPr sz="1800" spc="-25" dirty="0">
                <a:latin typeface="Microsoft Sans Serif"/>
                <a:cs typeface="Microsoft Sans Serif"/>
              </a:rPr>
              <a:t> </a:t>
            </a:r>
            <a:r>
              <a:rPr sz="1800" dirty="0">
                <a:latin typeface="Microsoft Sans Serif"/>
                <a:cs typeface="Microsoft Sans Serif"/>
              </a:rPr>
              <a:t>varias</a:t>
            </a:r>
            <a:r>
              <a:rPr sz="1800" spc="-15" dirty="0">
                <a:latin typeface="Microsoft Sans Serif"/>
                <a:cs typeface="Microsoft Sans Serif"/>
              </a:rPr>
              <a:t> </a:t>
            </a:r>
            <a:r>
              <a:rPr sz="1800" dirty="0">
                <a:latin typeface="Microsoft Sans Serif"/>
                <a:cs typeface="Microsoft Sans Serif"/>
              </a:rPr>
              <a:t>propiedades</a:t>
            </a:r>
            <a:r>
              <a:rPr sz="1800" spc="-10"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lo</a:t>
            </a:r>
            <a:r>
              <a:rPr sz="1800" spc="-40" dirty="0">
                <a:latin typeface="Microsoft Sans Serif"/>
                <a:cs typeface="Microsoft Sans Serif"/>
              </a:rPr>
              <a:t> </a:t>
            </a:r>
            <a:r>
              <a:rPr sz="1800" dirty="0">
                <a:latin typeface="Microsoft Sans Serif"/>
                <a:cs typeface="Microsoft Sans Serif"/>
              </a:rPr>
              <a:t>distinguen</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otras </a:t>
            </a:r>
            <a:r>
              <a:rPr sz="1800" dirty="0">
                <a:latin typeface="Microsoft Sans Serif"/>
                <a:cs typeface="Microsoft Sans Serif"/>
              </a:rPr>
              <a:t>formas</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luz. Es</a:t>
            </a:r>
            <a:r>
              <a:rPr sz="1800" spc="-5" dirty="0">
                <a:latin typeface="Microsoft Sans Serif"/>
                <a:cs typeface="Microsoft Sans Serif"/>
              </a:rPr>
              <a:t> </a:t>
            </a:r>
            <a:r>
              <a:rPr sz="1800" dirty="0">
                <a:latin typeface="Microsoft Sans Serif"/>
                <a:cs typeface="Microsoft Sans Serif"/>
              </a:rPr>
              <a:t>monocromático</a:t>
            </a:r>
            <a:r>
              <a:rPr sz="1800" spc="10"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teoría, la</a:t>
            </a:r>
            <a:r>
              <a:rPr sz="1800" spc="-15" dirty="0">
                <a:latin typeface="Microsoft Sans Serif"/>
                <a:cs typeface="Microsoft Sans Serif"/>
              </a:rPr>
              <a:t> </a:t>
            </a:r>
            <a:r>
              <a:rPr sz="1800" dirty="0">
                <a:latin typeface="Microsoft Sans Serif"/>
                <a:cs typeface="Microsoft Sans Serif"/>
              </a:rPr>
              <a:t>luz</a:t>
            </a:r>
            <a:r>
              <a:rPr sz="1800" spc="-10" dirty="0">
                <a:latin typeface="Microsoft Sans Serif"/>
                <a:cs typeface="Microsoft Sans Serif"/>
              </a:rPr>
              <a:t> </a:t>
            </a:r>
            <a:r>
              <a:rPr sz="1800" dirty="0">
                <a:latin typeface="Microsoft Sans Serif"/>
                <a:cs typeface="Microsoft Sans Serif"/>
              </a:rPr>
              <a:t>tiene una</a:t>
            </a:r>
            <a:r>
              <a:rPr sz="1800" spc="5" dirty="0">
                <a:latin typeface="Microsoft Sans Serif"/>
                <a:cs typeface="Microsoft Sans Serif"/>
              </a:rPr>
              <a:t> </a:t>
            </a:r>
            <a:r>
              <a:rPr sz="1800" dirty="0">
                <a:latin typeface="Microsoft Sans Serif"/>
                <a:cs typeface="Microsoft Sans Serif"/>
              </a:rPr>
              <a:t>longitud de onda única)</a:t>
            </a:r>
            <a:r>
              <a:rPr sz="1800" spc="5" dirty="0">
                <a:latin typeface="Microsoft Sans Serif"/>
                <a:cs typeface="Microsoft Sans Serif"/>
              </a:rPr>
              <a:t> </a:t>
            </a:r>
            <a:r>
              <a:rPr sz="1800" spc="-50" dirty="0">
                <a:latin typeface="Microsoft Sans Serif"/>
                <a:cs typeface="Microsoft Sans Serif"/>
              </a:rPr>
              <a:t>y </a:t>
            </a:r>
            <a:r>
              <a:rPr sz="1800" dirty="0">
                <a:latin typeface="Microsoft Sans Serif"/>
                <a:cs typeface="Microsoft Sans Serif"/>
              </a:rPr>
              <a:t>muy</a:t>
            </a:r>
            <a:r>
              <a:rPr sz="1800" spc="-15" dirty="0">
                <a:latin typeface="Microsoft Sans Serif"/>
                <a:cs typeface="Microsoft Sans Serif"/>
              </a:rPr>
              <a:t> </a:t>
            </a:r>
            <a:r>
              <a:rPr sz="1800" dirty="0">
                <a:latin typeface="Microsoft Sans Serif"/>
                <a:cs typeface="Microsoft Sans Serif"/>
              </a:rPr>
              <a:t>alineado</a:t>
            </a:r>
            <a:r>
              <a:rPr sz="1800" spc="20" dirty="0">
                <a:latin typeface="Microsoft Sans Serif"/>
                <a:cs typeface="Microsoft Sans Serif"/>
              </a:rPr>
              <a:t> </a:t>
            </a:r>
            <a:r>
              <a:rPr sz="1800" spc="-10" dirty="0">
                <a:latin typeface="Microsoft Sans Serif"/>
                <a:cs typeface="Microsoft Sans Serif"/>
              </a:rPr>
              <a:t>-</a:t>
            </a: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rayos</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luz</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haz</a:t>
            </a:r>
            <a:r>
              <a:rPr sz="1800" spc="5" dirty="0">
                <a:latin typeface="Microsoft Sans Serif"/>
                <a:cs typeface="Microsoft Sans Serif"/>
              </a:rPr>
              <a:t> </a:t>
            </a:r>
            <a:r>
              <a:rPr sz="1800" dirty="0">
                <a:latin typeface="Microsoft Sans Serif"/>
                <a:cs typeface="Microsoft Sans Serif"/>
              </a:rPr>
              <a:t>están</a:t>
            </a:r>
            <a:r>
              <a:rPr sz="1800" spc="-5" dirty="0">
                <a:latin typeface="Microsoft Sans Serif"/>
                <a:cs typeface="Microsoft Sans Serif"/>
              </a:rPr>
              <a:t> </a:t>
            </a:r>
            <a:r>
              <a:rPr sz="1800" dirty="0">
                <a:latin typeface="Microsoft Sans Serif"/>
                <a:cs typeface="Microsoft Sans Serif"/>
              </a:rPr>
              <a:t>casi</a:t>
            </a:r>
            <a:r>
              <a:rPr sz="1800" spc="-10" dirty="0">
                <a:latin typeface="Microsoft Sans Serif"/>
                <a:cs typeface="Microsoft Sans Serif"/>
              </a:rPr>
              <a:t> </a:t>
            </a:r>
            <a:r>
              <a:rPr sz="1800" dirty="0">
                <a:latin typeface="Microsoft Sans Serif"/>
                <a:cs typeface="Microsoft Sans Serif"/>
              </a:rPr>
              <a:t>perfectamente</a:t>
            </a:r>
            <a:r>
              <a:rPr sz="1800" spc="5" dirty="0">
                <a:latin typeface="Microsoft Sans Serif"/>
                <a:cs typeface="Microsoft Sans Serif"/>
              </a:rPr>
              <a:t> </a:t>
            </a:r>
            <a:r>
              <a:rPr sz="1800" spc="-10" dirty="0">
                <a:latin typeface="Microsoft Sans Serif"/>
                <a:cs typeface="Microsoft Sans Serif"/>
              </a:rPr>
              <a:t>paralelos.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391795">
              <a:lnSpc>
                <a:spcPct val="100000"/>
              </a:lnSpc>
            </a:pPr>
            <a:r>
              <a:rPr sz="1800" dirty="0">
                <a:latin typeface="Microsoft Sans Serif"/>
                <a:cs typeface="Microsoft Sans Serif"/>
              </a:rPr>
              <a:t>Estas</a:t>
            </a:r>
            <a:r>
              <a:rPr sz="1800" spc="-25" dirty="0">
                <a:latin typeface="Microsoft Sans Serif"/>
                <a:cs typeface="Microsoft Sans Serif"/>
              </a:rPr>
              <a:t> </a:t>
            </a:r>
            <a:r>
              <a:rPr sz="1800" dirty="0">
                <a:latin typeface="Microsoft Sans Serif"/>
                <a:cs typeface="Microsoft Sans Serif"/>
              </a:rPr>
              <a:t>propiedades</a:t>
            </a:r>
            <a:r>
              <a:rPr sz="1800" spc="-10" dirty="0">
                <a:latin typeface="Microsoft Sans Serif"/>
                <a:cs typeface="Microsoft Sans Serif"/>
              </a:rPr>
              <a:t> </a:t>
            </a:r>
            <a:r>
              <a:rPr sz="1800" dirty="0">
                <a:latin typeface="Microsoft Sans Serif"/>
                <a:cs typeface="Microsoft Sans Serif"/>
              </a:rPr>
              <a:t>permiten</a:t>
            </a:r>
            <a:r>
              <a:rPr sz="1800" spc="-20" dirty="0">
                <a:latin typeface="Microsoft Sans Serif"/>
                <a:cs typeface="Microsoft Sans Serif"/>
              </a:rPr>
              <a:t> </a:t>
            </a:r>
            <a:r>
              <a:rPr sz="1800" dirty="0">
                <a:latin typeface="Microsoft Sans Serif"/>
                <a:cs typeface="Microsoft Sans Serif"/>
              </a:rPr>
              <a:t>enfocar</a:t>
            </a:r>
            <a:r>
              <a:rPr sz="1800" spc="-10"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luz</a:t>
            </a:r>
            <a:r>
              <a:rPr sz="1800" spc="-15" dirty="0">
                <a:latin typeface="Microsoft Sans Serif"/>
                <a:cs typeface="Microsoft Sans Serif"/>
              </a:rPr>
              <a:t> </a:t>
            </a:r>
            <a:r>
              <a:rPr sz="1800" dirty="0">
                <a:latin typeface="Microsoft Sans Serif"/>
                <a:cs typeface="Microsoft Sans Serif"/>
              </a:rPr>
              <a:t>generada</a:t>
            </a:r>
            <a:r>
              <a:rPr sz="1800" spc="-5" dirty="0">
                <a:latin typeface="Microsoft Sans Serif"/>
                <a:cs typeface="Microsoft Sans Serif"/>
              </a:rPr>
              <a:t> </a:t>
            </a:r>
            <a:r>
              <a:rPr sz="1800" dirty="0">
                <a:latin typeface="Microsoft Sans Serif"/>
                <a:cs typeface="Microsoft Sans Serif"/>
              </a:rPr>
              <a:t>por</a:t>
            </a:r>
            <a:r>
              <a:rPr sz="1800" spc="-25"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spc="-10" dirty="0">
                <a:latin typeface="Microsoft Sans Serif"/>
                <a:cs typeface="Microsoft Sans Serif"/>
              </a:rPr>
              <a:t>láser,</a:t>
            </a:r>
            <a:r>
              <a:rPr sz="1800" spc="-20" dirty="0">
                <a:latin typeface="Microsoft Sans Serif"/>
                <a:cs typeface="Microsoft Sans Serif"/>
              </a:rPr>
              <a:t> </a:t>
            </a:r>
            <a:r>
              <a:rPr sz="1800" dirty="0">
                <a:latin typeface="Microsoft Sans Serif"/>
                <a:cs typeface="Microsoft Sans Serif"/>
              </a:rPr>
              <a:t>mediante</a:t>
            </a:r>
            <a:r>
              <a:rPr sz="1800" spc="-5" dirty="0">
                <a:latin typeface="Microsoft Sans Serif"/>
                <a:cs typeface="Microsoft Sans Serif"/>
              </a:rPr>
              <a:t> </a:t>
            </a:r>
            <a:r>
              <a:rPr sz="1800" spc="-10" dirty="0">
                <a:latin typeface="Microsoft Sans Serif"/>
                <a:cs typeface="Microsoft Sans Serif"/>
              </a:rPr>
              <a:t>lentes </a:t>
            </a:r>
            <a:r>
              <a:rPr sz="1800" dirty="0">
                <a:latin typeface="Microsoft Sans Serif"/>
                <a:cs typeface="Microsoft Sans Serif"/>
              </a:rPr>
              <a:t>ópticos</a:t>
            </a:r>
            <a:r>
              <a:rPr sz="1800" spc="-35" dirty="0">
                <a:latin typeface="Microsoft Sans Serif"/>
                <a:cs typeface="Microsoft Sans Serif"/>
              </a:rPr>
              <a:t> </a:t>
            </a:r>
            <a:r>
              <a:rPr sz="1800" dirty="0">
                <a:latin typeface="Microsoft Sans Serif"/>
                <a:cs typeface="Microsoft Sans Serif"/>
              </a:rPr>
              <a:t>convencionales,</a:t>
            </a:r>
            <a:r>
              <a:rPr sz="1800" spc="-20" dirty="0">
                <a:latin typeface="Microsoft Sans Serif"/>
                <a:cs typeface="Microsoft Sans Serif"/>
              </a:rPr>
              <a:t> </a:t>
            </a:r>
            <a:r>
              <a:rPr sz="1800" dirty="0">
                <a:latin typeface="Microsoft Sans Serif"/>
                <a:cs typeface="Microsoft Sans Serif"/>
              </a:rPr>
              <a:t>sobre</a:t>
            </a:r>
            <a:r>
              <a:rPr sz="1800" spc="-40" dirty="0">
                <a:latin typeface="Microsoft Sans Serif"/>
                <a:cs typeface="Microsoft Sans Serif"/>
              </a:rPr>
              <a:t> </a:t>
            </a:r>
            <a:r>
              <a:rPr sz="1800" dirty="0">
                <a:latin typeface="Microsoft Sans Serif"/>
                <a:cs typeface="Microsoft Sans Serif"/>
              </a:rPr>
              <a:t>un</a:t>
            </a:r>
            <a:r>
              <a:rPr sz="1800" spc="-50" dirty="0">
                <a:latin typeface="Microsoft Sans Serif"/>
                <a:cs typeface="Microsoft Sans Serif"/>
              </a:rPr>
              <a:t> </a:t>
            </a:r>
            <a:r>
              <a:rPr sz="1800" dirty="0">
                <a:latin typeface="Microsoft Sans Serif"/>
                <a:cs typeface="Microsoft Sans Serif"/>
              </a:rPr>
              <a:t>punto</a:t>
            </a:r>
            <a:r>
              <a:rPr sz="1800" spc="-35" dirty="0">
                <a:latin typeface="Microsoft Sans Serif"/>
                <a:cs typeface="Microsoft Sans Serif"/>
              </a:rPr>
              <a:t> </a:t>
            </a:r>
            <a:r>
              <a:rPr sz="1800" dirty="0">
                <a:latin typeface="Microsoft Sans Serif"/>
                <a:cs typeface="Microsoft Sans Serif"/>
              </a:rPr>
              <a:t>muy</a:t>
            </a:r>
            <a:r>
              <a:rPr sz="1800" spc="-45" dirty="0">
                <a:latin typeface="Microsoft Sans Serif"/>
                <a:cs typeface="Microsoft Sans Serif"/>
              </a:rPr>
              <a:t> </a:t>
            </a:r>
            <a:r>
              <a:rPr sz="1800" dirty="0">
                <a:latin typeface="Microsoft Sans Serif"/>
                <a:cs typeface="Microsoft Sans Serif"/>
              </a:rPr>
              <a:t>pequeño,</a:t>
            </a:r>
            <a:r>
              <a:rPr sz="1800" spc="-15" dirty="0">
                <a:latin typeface="Microsoft Sans Serif"/>
                <a:cs typeface="Microsoft Sans Serif"/>
              </a:rPr>
              <a:t> </a:t>
            </a:r>
            <a:r>
              <a:rPr sz="1800" dirty="0">
                <a:latin typeface="Microsoft Sans Serif"/>
                <a:cs typeface="Microsoft Sans Serif"/>
              </a:rPr>
              <a:t>produciendo</a:t>
            </a:r>
            <a:r>
              <a:rPr sz="1800" spc="-30" dirty="0">
                <a:latin typeface="Microsoft Sans Serif"/>
                <a:cs typeface="Microsoft Sans Serif"/>
              </a:rPr>
              <a:t> </a:t>
            </a:r>
            <a:r>
              <a:rPr sz="1800" dirty="0">
                <a:latin typeface="Microsoft Sans Serif"/>
                <a:cs typeface="Microsoft Sans Serif"/>
              </a:rPr>
              <a:t>densidades</a:t>
            </a:r>
            <a:r>
              <a:rPr sz="1800" spc="-15" dirty="0">
                <a:latin typeface="Microsoft Sans Serif"/>
                <a:cs typeface="Microsoft Sans Serif"/>
              </a:rPr>
              <a:t> </a:t>
            </a:r>
            <a:r>
              <a:rPr sz="1800" spc="-25" dirty="0">
                <a:latin typeface="Microsoft Sans Serif"/>
                <a:cs typeface="Microsoft Sans Serif"/>
              </a:rPr>
              <a:t>muy </a:t>
            </a:r>
            <a:r>
              <a:rPr sz="1800" spc="-10" dirty="0">
                <a:latin typeface="Microsoft Sans Serif"/>
                <a:cs typeface="Microsoft Sans Serif"/>
              </a:rPr>
              <a:t>potentes.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dirty="0">
                <a:latin typeface="Microsoft Sans Serif"/>
                <a:cs typeface="Microsoft Sans Serif"/>
              </a:rPr>
              <a:t>Dependiendo</a:t>
            </a:r>
            <a:r>
              <a:rPr sz="1800" spc="15" dirty="0">
                <a:latin typeface="Microsoft Sans Serif"/>
                <a:cs typeface="Microsoft Sans Serif"/>
              </a:rPr>
              <a:t> </a:t>
            </a:r>
            <a:r>
              <a:rPr sz="1800" dirty="0">
                <a:latin typeface="Microsoft Sans Serif"/>
                <a:cs typeface="Microsoft Sans Serif"/>
              </a:rPr>
              <a:t>de la</a:t>
            </a:r>
            <a:r>
              <a:rPr sz="1800" spc="-15" dirty="0">
                <a:latin typeface="Microsoft Sans Serif"/>
                <a:cs typeface="Microsoft Sans Serif"/>
              </a:rPr>
              <a:t> </a:t>
            </a:r>
            <a:r>
              <a:rPr sz="1800" dirty="0">
                <a:latin typeface="Microsoft Sans Serif"/>
                <a:cs typeface="Microsoft Sans Serif"/>
              </a:rPr>
              <a:t>cantidad</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energía</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contiene</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rayo</a:t>
            </a:r>
            <a:r>
              <a:rPr sz="1800" spc="15" dirty="0">
                <a:latin typeface="Microsoft Sans Serif"/>
                <a:cs typeface="Microsoft Sans Serif"/>
              </a:rPr>
              <a:t> </a:t>
            </a:r>
            <a:r>
              <a:rPr sz="1800" dirty="0">
                <a:latin typeface="Microsoft Sans Serif"/>
                <a:cs typeface="Microsoft Sans Serif"/>
              </a:rPr>
              <a:t>de luz y su</a:t>
            </a:r>
            <a:r>
              <a:rPr sz="1800" spc="-5" dirty="0">
                <a:latin typeface="Microsoft Sans Serif"/>
                <a:cs typeface="Microsoft Sans Serif"/>
              </a:rPr>
              <a:t> </a:t>
            </a:r>
            <a:r>
              <a:rPr sz="1800" dirty="0">
                <a:latin typeface="Microsoft Sans Serif"/>
                <a:cs typeface="Microsoft Sans Serif"/>
              </a:rPr>
              <a:t>grado</a:t>
            </a:r>
            <a:r>
              <a:rPr sz="1800" spc="10" dirty="0">
                <a:latin typeface="Microsoft Sans Serif"/>
                <a:cs typeface="Microsoft Sans Serif"/>
              </a:rPr>
              <a:t> </a:t>
            </a:r>
            <a:r>
              <a:rPr sz="1800" spc="-25" dirty="0">
                <a:latin typeface="Microsoft Sans Serif"/>
                <a:cs typeface="Microsoft Sans Serif"/>
              </a:rPr>
              <a:t>de</a:t>
            </a:r>
            <a:endParaRPr sz="1800">
              <a:latin typeface="Microsoft Sans Serif"/>
              <a:cs typeface="Microsoft Sans Serif"/>
            </a:endParaRPr>
          </a:p>
          <a:p>
            <a:pPr marL="12700">
              <a:lnSpc>
                <a:spcPct val="100000"/>
              </a:lnSpc>
            </a:pPr>
            <a:r>
              <a:rPr sz="1800" dirty="0">
                <a:latin typeface="Microsoft Sans Serif"/>
                <a:cs typeface="Microsoft Sans Serif"/>
              </a:rPr>
              <a:t>concentración</a:t>
            </a:r>
            <a:r>
              <a:rPr sz="1800" spc="-15" dirty="0">
                <a:latin typeface="Microsoft Sans Serif"/>
                <a:cs typeface="Microsoft Sans Serif"/>
              </a:rPr>
              <a:t> </a:t>
            </a:r>
            <a:r>
              <a:rPr sz="1800" dirty="0">
                <a:latin typeface="Microsoft Sans Serif"/>
                <a:cs typeface="Microsoft Sans Serif"/>
              </a:rPr>
              <a:t>en</a:t>
            </a:r>
            <a:r>
              <a:rPr sz="1800" spc="-3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punto,</a:t>
            </a:r>
            <a:r>
              <a:rPr sz="1800" spc="-30"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realizan</a:t>
            </a:r>
            <a:r>
              <a:rPr sz="1800" spc="-10" dirty="0">
                <a:latin typeface="Microsoft Sans Serif"/>
                <a:cs typeface="Microsoft Sans Serif"/>
              </a:rPr>
              <a:t> </a:t>
            </a:r>
            <a:r>
              <a:rPr sz="1800" dirty="0">
                <a:latin typeface="Microsoft Sans Serif"/>
                <a:cs typeface="Microsoft Sans Serif"/>
              </a:rPr>
              <a:t>diversos</a:t>
            </a:r>
            <a:r>
              <a:rPr sz="1800" spc="-20" dirty="0">
                <a:latin typeface="Microsoft Sans Serif"/>
                <a:cs typeface="Microsoft Sans Serif"/>
              </a:rPr>
              <a:t> </a:t>
            </a:r>
            <a:r>
              <a:rPr sz="1800" dirty="0">
                <a:latin typeface="Microsoft Sans Serif"/>
                <a:cs typeface="Microsoft Sans Serif"/>
              </a:rPr>
              <a:t>procesos</a:t>
            </a:r>
            <a:r>
              <a:rPr sz="1800" spc="-15" dirty="0">
                <a:latin typeface="Microsoft Sans Serif"/>
                <a:cs typeface="Microsoft Sans Serif"/>
              </a:rPr>
              <a:t> </a:t>
            </a:r>
            <a:r>
              <a:rPr sz="1800" spc="-10" dirty="0">
                <a:latin typeface="Microsoft Sans Serif"/>
                <a:cs typeface="Microsoft Sans Serif"/>
              </a:rPr>
              <a:t>industriales</a:t>
            </a:r>
            <a:endParaRPr sz="1800">
              <a:latin typeface="Microsoft Sans Serif"/>
              <a:cs typeface="Microsoft Sans Serif"/>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183" y="1053547"/>
            <a:ext cx="8533184" cy="5078895"/>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 y="304800"/>
            <a:ext cx="8763000" cy="63550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5386" y="503264"/>
            <a:ext cx="8433407" cy="5144228"/>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1788" y="54102"/>
            <a:ext cx="8834120" cy="615315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PROCESOS</a:t>
            </a:r>
            <a:r>
              <a:rPr sz="1800" b="1" spc="-15" dirty="0">
                <a:latin typeface="Arial"/>
                <a:cs typeface="Arial"/>
              </a:rPr>
              <a:t> </a:t>
            </a:r>
            <a:r>
              <a:rPr sz="1800" b="1" dirty="0">
                <a:latin typeface="Arial"/>
                <a:cs typeface="Arial"/>
              </a:rPr>
              <a:t>DE</a:t>
            </a:r>
            <a:r>
              <a:rPr sz="1800" b="1" spc="-15" dirty="0">
                <a:latin typeface="Arial"/>
                <a:cs typeface="Arial"/>
              </a:rPr>
              <a:t> </a:t>
            </a:r>
            <a:r>
              <a:rPr sz="1800" b="1" dirty="0">
                <a:latin typeface="Arial"/>
                <a:cs typeface="Arial"/>
              </a:rPr>
              <a:t>CORTE</a:t>
            </a:r>
            <a:r>
              <a:rPr sz="1800" b="1" spc="-20" dirty="0">
                <a:latin typeface="Arial"/>
                <a:cs typeface="Arial"/>
              </a:rPr>
              <a:t> </a:t>
            </a:r>
            <a:r>
              <a:rPr sz="1800" b="1" dirty="0">
                <a:latin typeface="Arial"/>
                <a:cs typeface="Arial"/>
              </a:rPr>
              <a:t>CON</a:t>
            </a:r>
            <a:r>
              <a:rPr sz="1800" b="1" spc="-75" dirty="0">
                <a:latin typeface="Arial"/>
                <a:cs typeface="Arial"/>
              </a:rPr>
              <a:t> </a:t>
            </a:r>
            <a:r>
              <a:rPr sz="1800" b="1" dirty="0">
                <a:latin typeface="Arial"/>
                <a:cs typeface="Arial"/>
              </a:rPr>
              <a:t>ARCO</a:t>
            </a:r>
            <a:r>
              <a:rPr sz="1800" b="1" spc="30" dirty="0">
                <a:latin typeface="Arial"/>
                <a:cs typeface="Arial"/>
              </a:rPr>
              <a:t> </a:t>
            </a:r>
            <a:r>
              <a:rPr sz="1800" b="1" spc="-10" dirty="0">
                <a:latin typeface="Arial"/>
                <a:cs typeface="Arial"/>
              </a:rPr>
              <a:t>ELÉCTRICO</a:t>
            </a:r>
            <a:endParaRPr sz="1800">
              <a:latin typeface="Arial"/>
              <a:cs typeface="Arial"/>
            </a:endParaRPr>
          </a:p>
          <a:p>
            <a:pPr>
              <a:lnSpc>
                <a:spcPct val="100000"/>
              </a:lnSpc>
              <a:spcBef>
                <a:spcPts val="90"/>
              </a:spcBef>
            </a:pPr>
            <a:endParaRPr sz="1800">
              <a:latin typeface="Arial"/>
              <a:cs typeface="Arial"/>
            </a:endParaRPr>
          </a:p>
          <a:p>
            <a:pPr marL="12700">
              <a:lnSpc>
                <a:spcPct val="100000"/>
              </a:lnSpc>
            </a:pP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este</a:t>
            </a:r>
            <a:r>
              <a:rPr sz="1800" spc="-5" dirty="0">
                <a:latin typeface="Microsoft Sans Serif"/>
                <a:cs typeface="Microsoft Sans Serif"/>
              </a:rPr>
              <a:t> </a:t>
            </a:r>
            <a:r>
              <a:rPr sz="1800" dirty="0">
                <a:latin typeface="Microsoft Sans Serif"/>
                <a:cs typeface="Microsoft Sans Serif"/>
              </a:rPr>
              <a:t>proceso</a:t>
            </a:r>
            <a:r>
              <a:rPr sz="1800" spc="15" dirty="0">
                <a:latin typeface="Microsoft Sans Serif"/>
                <a:cs typeface="Microsoft Sans Serif"/>
              </a:rPr>
              <a:t> </a:t>
            </a:r>
            <a:r>
              <a:rPr sz="1800" dirty="0">
                <a:latin typeface="Microsoft Sans Serif"/>
                <a:cs typeface="Microsoft Sans Serif"/>
              </a:rPr>
              <a:t>se usa</a:t>
            </a:r>
            <a:r>
              <a:rPr sz="1800" spc="-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intenso</a:t>
            </a:r>
            <a:r>
              <a:rPr sz="1800" spc="5" dirty="0">
                <a:latin typeface="Microsoft Sans Serif"/>
                <a:cs typeface="Microsoft Sans Serif"/>
              </a:rPr>
              <a:t> </a:t>
            </a:r>
            <a:r>
              <a:rPr sz="1800" dirty="0">
                <a:latin typeface="Microsoft Sans Serif"/>
                <a:cs typeface="Microsoft Sans Serif"/>
              </a:rPr>
              <a:t>calor que</a:t>
            </a:r>
            <a:r>
              <a:rPr sz="1800" spc="5" dirty="0">
                <a:latin typeface="Microsoft Sans Serif"/>
                <a:cs typeface="Microsoft Sans Serif"/>
              </a:rPr>
              <a:t> </a:t>
            </a:r>
            <a:r>
              <a:rPr sz="1800" dirty="0">
                <a:latin typeface="Microsoft Sans Serif"/>
                <a:cs typeface="Microsoft Sans Serif"/>
              </a:rPr>
              <a:t>proviene</a:t>
            </a:r>
            <a:r>
              <a:rPr sz="1800" spc="2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arco</a:t>
            </a:r>
            <a:r>
              <a:rPr sz="1800" spc="10" dirty="0">
                <a:latin typeface="Microsoft Sans Serif"/>
                <a:cs typeface="Microsoft Sans Serif"/>
              </a:rPr>
              <a:t> </a:t>
            </a:r>
            <a:r>
              <a:rPr sz="1800" dirty="0">
                <a:latin typeface="Microsoft Sans Serif"/>
                <a:cs typeface="Microsoft Sans Serif"/>
              </a:rPr>
              <a:t>eléctrico</a:t>
            </a:r>
            <a:r>
              <a:rPr sz="1800" spc="10" dirty="0">
                <a:latin typeface="Microsoft Sans Serif"/>
                <a:cs typeface="Microsoft Sans Serif"/>
              </a:rPr>
              <a:t> </a:t>
            </a:r>
            <a:r>
              <a:rPr sz="1800" dirty="0">
                <a:latin typeface="Microsoft Sans Serif"/>
                <a:cs typeface="Microsoft Sans Serif"/>
              </a:rPr>
              <a:t>para </a:t>
            </a:r>
            <a:r>
              <a:rPr sz="1800" spc="-10" dirty="0">
                <a:latin typeface="Microsoft Sans Serif"/>
                <a:cs typeface="Microsoft Sans Serif"/>
              </a:rPr>
              <a:t>fundir</a:t>
            </a:r>
            <a:endParaRPr sz="1800">
              <a:latin typeface="Microsoft Sans Serif"/>
              <a:cs typeface="Microsoft Sans Serif"/>
            </a:endParaRPr>
          </a:p>
          <a:p>
            <a:pPr marL="12700">
              <a:lnSpc>
                <a:spcPct val="100000"/>
              </a:lnSpc>
            </a:pPr>
            <a:r>
              <a:rPr sz="1800" dirty="0">
                <a:latin typeface="Microsoft Sans Serif"/>
                <a:cs typeface="Microsoft Sans Serif"/>
              </a:rPr>
              <a:t>virtualmente</a:t>
            </a:r>
            <a:r>
              <a:rPr sz="1800" spc="-20" dirty="0">
                <a:latin typeface="Microsoft Sans Serif"/>
                <a:cs typeface="Microsoft Sans Serif"/>
              </a:rPr>
              <a:t> </a:t>
            </a:r>
            <a:r>
              <a:rPr sz="1800" dirty="0">
                <a:latin typeface="Microsoft Sans Serif"/>
                <a:cs typeface="Microsoft Sans Serif"/>
              </a:rPr>
              <a:t>cualquier</a:t>
            </a:r>
            <a:r>
              <a:rPr sz="1800" spc="-10" dirty="0">
                <a:latin typeface="Microsoft Sans Serif"/>
                <a:cs typeface="Microsoft Sans Serif"/>
              </a:rPr>
              <a:t> </a:t>
            </a:r>
            <a:r>
              <a:rPr sz="1800" dirty="0">
                <a:latin typeface="Microsoft Sans Serif"/>
                <a:cs typeface="Microsoft Sans Serif"/>
              </a:rPr>
              <a:t>metal</a:t>
            </a:r>
            <a:r>
              <a:rPr sz="1800" spc="-25" dirty="0">
                <a:latin typeface="Microsoft Sans Serif"/>
                <a:cs typeface="Microsoft Sans Serif"/>
              </a:rPr>
              <a:t> </a:t>
            </a:r>
            <a:r>
              <a:rPr sz="1800" dirty="0">
                <a:latin typeface="Microsoft Sans Serif"/>
                <a:cs typeface="Microsoft Sans Serif"/>
              </a:rPr>
              <a:t>para</a:t>
            </a:r>
            <a:r>
              <a:rPr sz="1800" spc="-35" dirty="0">
                <a:latin typeface="Microsoft Sans Serif"/>
                <a:cs typeface="Microsoft Sans Serif"/>
              </a:rPr>
              <a:t> </a:t>
            </a:r>
            <a:r>
              <a:rPr sz="1800" dirty="0">
                <a:latin typeface="Microsoft Sans Serif"/>
                <a:cs typeface="Microsoft Sans Serif"/>
              </a:rPr>
              <a:t>soldar</a:t>
            </a:r>
            <a:r>
              <a:rPr sz="1800" spc="-20" dirty="0">
                <a:latin typeface="Microsoft Sans Serif"/>
                <a:cs typeface="Microsoft Sans Serif"/>
              </a:rPr>
              <a:t> </a:t>
            </a:r>
            <a:r>
              <a:rPr sz="1800" dirty="0">
                <a:latin typeface="Microsoft Sans Serif"/>
                <a:cs typeface="Microsoft Sans Serif"/>
              </a:rPr>
              <a:t>o</a:t>
            </a:r>
            <a:r>
              <a:rPr sz="1800" spc="-35" dirty="0">
                <a:latin typeface="Microsoft Sans Serif"/>
                <a:cs typeface="Microsoft Sans Serif"/>
              </a:rPr>
              <a:t> </a:t>
            </a:r>
            <a:r>
              <a:rPr sz="1800" spc="-10" dirty="0">
                <a:latin typeface="Microsoft Sans Serif"/>
                <a:cs typeface="Microsoft Sans Serif"/>
              </a:rPr>
              <a:t>cortar.</a:t>
            </a:r>
            <a:endParaRPr sz="1800">
              <a:latin typeface="Microsoft Sans Serif"/>
              <a:cs typeface="Microsoft Sans Serif"/>
            </a:endParaRPr>
          </a:p>
          <a:p>
            <a:pPr marL="12700" marR="17145">
              <a:lnSpc>
                <a:spcPct val="100000"/>
              </a:lnSpc>
              <a:spcBef>
                <a:spcPts val="960"/>
              </a:spcBef>
            </a:pPr>
            <a:r>
              <a:rPr sz="1800" dirty="0">
                <a:latin typeface="Microsoft Sans Serif"/>
                <a:cs typeface="Microsoft Sans Serif"/>
              </a:rPr>
              <a:t>Casi</a:t>
            </a:r>
            <a:r>
              <a:rPr sz="1800" spc="10" dirty="0">
                <a:latin typeface="Microsoft Sans Serif"/>
                <a:cs typeface="Microsoft Sans Serif"/>
              </a:rPr>
              <a:t> </a:t>
            </a:r>
            <a:r>
              <a:rPr sz="1800" dirty="0">
                <a:latin typeface="Microsoft Sans Serif"/>
                <a:cs typeface="Microsoft Sans Serif"/>
              </a:rPr>
              <a:t>todos</a:t>
            </a:r>
            <a:r>
              <a:rPr sz="1800" spc="5" dirty="0">
                <a:latin typeface="Microsoft Sans Serif"/>
                <a:cs typeface="Microsoft Sans Serif"/>
              </a:rPr>
              <a:t> </a:t>
            </a:r>
            <a:r>
              <a:rPr sz="1800" dirty="0">
                <a:latin typeface="Microsoft Sans Serif"/>
                <a:cs typeface="Microsoft Sans Serif"/>
              </a:rPr>
              <a:t>los</a:t>
            </a:r>
            <a:r>
              <a:rPr sz="1800" spc="5" dirty="0">
                <a:latin typeface="Microsoft Sans Serif"/>
                <a:cs typeface="Microsoft Sans Serif"/>
              </a:rPr>
              <a:t> </a:t>
            </a:r>
            <a:r>
              <a:rPr sz="1800" dirty="0">
                <a:latin typeface="Microsoft Sans Serif"/>
                <a:cs typeface="Microsoft Sans Serif"/>
              </a:rPr>
              <a:t>procesos</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corte usan el</a:t>
            </a:r>
            <a:r>
              <a:rPr sz="1800" spc="15" dirty="0">
                <a:latin typeface="Microsoft Sans Serif"/>
                <a:cs typeface="Microsoft Sans Serif"/>
              </a:rPr>
              <a:t> </a:t>
            </a:r>
            <a:r>
              <a:rPr sz="1800" dirty="0">
                <a:latin typeface="Microsoft Sans Serif"/>
                <a:cs typeface="Microsoft Sans Serif"/>
              </a:rPr>
              <a:t>calor</a:t>
            </a:r>
            <a:r>
              <a:rPr sz="1800" spc="5" dirty="0">
                <a:latin typeface="Microsoft Sans Serif"/>
                <a:cs typeface="Microsoft Sans Serif"/>
              </a:rPr>
              <a:t> </a:t>
            </a:r>
            <a:r>
              <a:rPr sz="1800" dirty="0">
                <a:latin typeface="Microsoft Sans Serif"/>
                <a:cs typeface="Microsoft Sans Serif"/>
              </a:rPr>
              <a:t>generado</a:t>
            </a:r>
            <a:r>
              <a:rPr sz="1800" spc="20" dirty="0">
                <a:latin typeface="Microsoft Sans Serif"/>
                <a:cs typeface="Microsoft Sans Serif"/>
              </a:rPr>
              <a:t> </a:t>
            </a:r>
            <a:r>
              <a:rPr sz="1800" dirty="0">
                <a:latin typeface="Microsoft Sans Serif"/>
                <a:cs typeface="Microsoft Sans Serif"/>
              </a:rPr>
              <a:t>por</a:t>
            </a:r>
            <a:r>
              <a:rPr sz="1800" spc="15" dirty="0">
                <a:latin typeface="Microsoft Sans Serif"/>
                <a:cs typeface="Microsoft Sans Serif"/>
              </a:rPr>
              <a:t> </a:t>
            </a:r>
            <a:r>
              <a:rPr sz="1800" dirty="0">
                <a:latin typeface="Microsoft Sans Serif"/>
                <a:cs typeface="Microsoft Sans Serif"/>
              </a:rPr>
              <a:t>un arco</a:t>
            </a:r>
            <a:r>
              <a:rPr sz="1800" spc="5" dirty="0">
                <a:latin typeface="Microsoft Sans Serif"/>
                <a:cs typeface="Microsoft Sans Serif"/>
              </a:rPr>
              <a:t> </a:t>
            </a:r>
            <a:r>
              <a:rPr sz="1800" dirty="0">
                <a:latin typeface="Microsoft Sans Serif"/>
                <a:cs typeface="Microsoft Sans Serif"/>
              </a:rPr>
              <a:t>entre</a:t>
            </a:r>
            <a:r>
              <a:rPr sz="1800" spc="20" dirty="0">
                <a:latin typeface="Microsoft Sans Serif"/>
                <a:cs typeface="Microsoft Sans Serif"/>
              </a:rPr>
              <a:t> </a:t>
            </a:r>
            <a:r>
              <a:rPr sz="1800" spc="-25" dirty="0">
                <a:latin typeface="Microsoft Sans Serif"/>
                <a:cs typeface="Microsoft Sans Serif"/>
              </a:rPr>
              <a:t>un</a:t>
            </a:r>
            <a:r>
              <a:rPr sz="1800" spc="500" dirty="0">
                <a:latin typeface="Microsoft Sans Serif"/>
                <a:cs typeface="Microsoft Sans Serif"/>
              </a:rPr>
              <a:t> </a:t>
            </a:r>
            <a:r>
              <a:rPr sz="1800" dirty="0">
                <a:latin typeface="Microsoft Sans Serif"/>
                <a:cs typeface="Microsoft Sans Serif"/>
              </a:rPr>
              <a:t>electrodo</a:t>
            </a:r>
            <a:r>
              <a:rPr sz="1800" spc="-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una pieza</a:t>
            </a:r>
            <a:r>
              <a:rPr sz="1800" spc="5" dirty="0">
                <a:latin typeface="Microsoft Sans Serif"/>
                <a:cs typeface="Microsoft Sans Serif"/>
              </a:rPr>
              <a:t> </a:t>
            </a:r>
            <a:r>
              <a:rPr sz="1800" dirty="0">
                <a:latin typeface="Microsoft Sans Serif"/>
                <a:cs typeface="Microsoft Sans Serif"/>
              </a:rPr>
              <a:t>metálica</a:t>
            </a:r>
            <a:r>
              <a:rPr sz="1800" spc="-5"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lo</a:t>
            </a:r>
            <a:r>
              <a:rPr sz="1800" spc="-10" dirty="0">
                <a:latin typeface="Microsoft Sans Serif"/>
                <a:cs typeface="Microsoft Sans Serif"/>
              </a:rPr>
              <a:t> </a:t>
            </a:r>
            <a:r>
              <a:rPr sz="1800" dirty="0">
                <a:latin typeface="Microsoft Sans Serif"/>
                <a:cs typeface="Microsoft Sans Serif"/>
              </a:rPr>
              <a:t>general</a:t>
            </a:r>
            <a:r>
              <a:rPr sz="1800" spc="15" dirty="0">
                <a:latin typeface="Microsoft Sans Serif"/>
                <a:cs typeface="Microsoft Sans Serif"/>
              </a:rPr>
              <a:t> </a:t>
            </a:r>
            <a:r>
              <a:rPr sz="1800" dirty="0">
                <a:latin typeface="Microsoft Sans Serif"/>
                <a:cs typeface="Microsoft Sans Serif"/>
              </a:rPr>
              <a:t>una placa o</a:t>
            </a:r>
            <a:r>
              <a:rPr sz="1800" spc="-10" dirty="0">
                <a:latin typeface="Microsoft Sans Serif"/>
                <a:cs typeface="Microsoft Sans Serif"/>
              </a:rPr>
              <a:t> </a:t>
            </a:r>
            <a:r>
              <a:rPr sz="1800" dirty="0">
                <a:latin typeface="Microsoft Sans Serif"/>
                <a:cs typeface="Microsoft Sans Serif"/>
              </a:rPr>
              <a:t>lámina</a:t>
            </a:r>
            <a:r>
              <a:rPr sz="1800" spc="5" dirty="0">
                <a:latin typeface="Microsoft Sans Serif"/>
                <a:cs typeface="Microsoft Sans Serif"/>
              </a:rPr>
              <a:t> </a:t>
            </a:r>
            <a:r>
              <a:rPr sz="1800" dirty="0">
                <a:latin typeface="Microsoft Sans Serif"/>
                <a:cs typeface="Microsoft Sans Serif"/>
              </a:rPr>
              <a:t>plana)</a:t>
            </a:r>
            <a:r>
              <a:rPr sz="1800" spc="10"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fundir</a:t>
            </a:r>
            <a:r>
              <a:rPr sz="1800" spc="5"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canal</a:t>
            </a:r>
            <a:r>
              <a:rPr sz="1800" spc="5"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separa</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pieza.</a:t>
            </a:r>
            <a:r>
              <a:rPr sz="1800" spc="20" dirty="0">
                <a:latin typeface="Microsoft Sans Serif"/>
                <a:cs typeface="Microsoft Sans Serif"/>
              </a:rPr>
              <a:t> </a:t>
            </a:r>
            <a:r>
              <a:rPr sz="1800" dirty="0">
                <a:latin typeface="Microsoft Sans Serif"/>
                <a:cs typeface="Microsoft Sans Serif"/>
              </a:rPr>
              <a:t>Los procesos</a:t>
            </a:r>
            <a:r>
              <a:rPr sz="1800" spc="25" dirty="0">
                <a:latin typeface="Microsoft Sans Serif"/>
                <a:cs typeface="Microsoft Sans Serif"/>
              </a:rPr>
              <a:t> </a:t>
            </a:r>
            <a:r>
              <a:rPr sz="1800" dirty="0">
                <a:latin typeface="Microsoft Sans Serif"/>
                <a:cs typeface="Microsoft Sans Serif"/>
              </a:rPr>
              <a:t>de corte con</a:t>
            </a:r>
            <a:r>
              <a:rPr sz="1800" spc="15" dirty="0">
                <a:latin typeface="Microsoft Sans Serif"/>
                <a:cs typeface="Microsoft Sans Serif"/>
              </a:rPr>
              <a:t> </a:t>
            </a:r>
            <a:r>
              <a:rPr sz="1800" dirty="0">
                <a:latin typeface="Microsoft Sans Serif"/>
                <a:cs typeface="Microsoft Sans Serif"/>
              </a:rPr>
              <a:t>arco</a:t>
            </a:r>
            <a:r>
              <a:rPr sz="1800" spc="5" dirty="0">
                <a:latin typeface="Microsoft Sans Serif"/>
                <a:cs typeface="Microsoft Sans Serif"/>
              </a:rPr>
              <a:t> </a:t>
            </a:r>
            <a:r>
              <a:rPr sz="1800" dirty="0">
                <a:latin typeface="Microsoft Sans Serif"/>
                <a:cs typeface="Microsoft Sans Serif"/>
              </a:rPr>
              <a:t>eléctrico</a:t>
            </a:r>
            <a:r>
              <a:rPr sz="1800" spc="15" dirty="0">
                <a:latin typeface="Microsoft Sans Serif"/>
                <a:cs typeface="Microsoft Sans Serif"/>
              </a:rPr>
              <a:t> </a:t>
            </a:r>
            <a:r>
              <a:rPr sz="1800" dirty="0">
                <a:latin typeface="Microsoft Sans Serif"/>
                <a:cs typeface="Microsoft Sans Serif"/>
              </a:rPr>
              <a:t>más</a:t>
            </a:r>
            <a:r>
              <a:rPr sz="1800" spc="10" dirty="0">
                <a:latin typeface="Microsoft Sans Serif"/>
                <a:cs typeface="Microsoft Sans Serif"/>
              </a:rPr>
              <a:t> </a:t>
            </a:r>
            <a:r>
              <a:rPr sz="1800" spc="-10" dirty="0">
                <a:latin typeface="Microsoft Sans Serif"/>
                <a:cs typeface="Microsoft Sans Serif"/>
              </a:rPr>
              <a:t>comunes</a:t>
            </a:r>
            <a:r>
              <a:rPr sz="1800" spc="500" dirty="0">
                <a:latin typeface="Microsoft Sans Serif"/>
                <a:cs typeface="Microsoft Sans Serif"/>
              </a:rPr>
              <a:t> </a:t>
            </a:r>
            <a:r>
              <a:rPr sz="1800" spc="-20" dirty="0">
                <a:latin typeface="Microsoft Sans Serif"/>
                <a:cs typeface="Microsoft Sans Serif"/>
              </a:rPr>
              <a:t>son:</a:t>
            </a:r>
            <a:endParaRPr sz="1800">
              <a:latin typeface="Microsoft Sans Serif"/>
              <a:cs typeface="Microsoft Sans Serif"/>
            </a:endParaRPr>
          </a:p>
          <a:p>
            <a:pPr marL="343535" indent="-330835">
              <a:lnSpc>
                <a:spcPct val="100000"/>
              </a:lnSpc>
              <a:spcBef>
                <a:spcPts val="965"/>
              </a:spcBef>
              <a:buAutoNum type="arabicParenR"/>
              <a:tabLst>
                <a:tab pos="343535" algn="l"/>
              </a:tabLst>
            </a:pPr>
            <a:r>
              <a:rPr sz="1800" dirty="0">
                <a:latin typeface="Microsoft Sans Serif"/>
                <a:cs typeface="Microsoft Sans Serif"/>
              </a:rPr>
              <a:t>el corte con</a:t>
            </a:r>
            <a:r>
              <a:rPr sz="1800" spc="5" dirty="0">
                <a:latin typeface="Microsoft Sans Serif"/>
                <a:cs typeface="Microsoft Sans Serif"/>
              </a:rPr>
              <a:t> </a:t>
            </a:r>
            <a:r>
              <a:rPr sz="1800" dirty="0">
                <a:latin typeface="Microsoft Sans Serif"/>
                <a:cs typeface="Microsoft Sans Serif"/>
              </a:rPr>
              <a:t>plasma</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arco</a:t>
            </a:r>
            <a:r>
              <a:rPr sz="1800" spc="5"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355600" indent="-342900">
              <a:lnSpc>
                <a:spcPct val="100000"/>
              </a:lnSpc>
              <a:buAutoNum type="arabicParenR"/>
              <a:tabLst>
                <a:tab pos="355600" algn="l"/>
              </a:tabLst>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corte con</a:t>
            </a:r>
            <a:r>
              <a:rPr sz="1800" spc="5" dirty="0">
                <a:latin typeface="Microsoft Sans Serif"/>
                <a:cs typeface="Microsoft Sans Serif"/>
              </a:rPr>
              <a:t> </a:t>
            </a:r>
            <a:r>
              <a:rPr sz="1800" dirty="0">
                <a:latin typeface="Microsoft Sans Serif"/>
                <a:cs typeface="Microsoft Sans Serif"/>
              </a:rPr>
              <a:t>electrodo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carbón</a:t>
            </a:r>
            <a:r>
              <a:rPr sz="1800" spc="5" dirty="0">
                <a:latin typeface="Microsoft Sans Serif"/>
                <a:cs typeface="Microsoft Sans Serif"/>
              </a:rPr>
              <a:t> </a:t>
            </a:r>
            <a:r>
              <a:rPr sz="1800" dirty="0">
                <a:latin typeface="Microsoft Sans Serif"/>
                <a:cs typeface="Microsoft Sans Serif"/>
              </a:rPr>
              <a:t>y </a:t>
            </a:r>
            <a:r>
              <a:rPr sz="1800" spc="-10" dirty="0">
                <a:latin typeface="Microsoft Sans Serif"/>
                <a:cs typeface="Microsoft Sans Serif"/>
              </a:rPr>
              <a:t>aire.</a:t>
            </a:r>
            <a:endParaRPr sz="1800">
              <a:latin typeface="Microsoft Sans Serif"/>
              <a:cs typeface="Microsoft Sans Serif"/>
            </a:endParaRPr>
          </a:p>
          <a:p>
            <a:pPr marL="12700">
              <a:lnSpc>
                <a:spcPct val="100000"/>
              </a:lnSpc>
              <a:spcBef>
                <a:spcPts val="960"/>
              </a:spcBef>
            </a:pPr>
            <a:r>
              <a:rPr sz="1800" b="1" dirty="0">
                <a:latin typeface="Arial"/>
                <a:cs typeface="Arial"/>
              </a:rPr>
              <a:t>Corte</a:t>
            </a:r>
            <a:r>
              <a:rPr sz="1800" b="1" spc="-15" dirty="0">
                <a:latin typeface="Arial"/>
                <a:cs typeface="Arial"/>
              </a:rPr>
              <a:t> </a:t>
            </a:r>
            <a:r>
              <a:rPr sz="1800" b="1" dirty="0">
                <a:latin typeface="Arial"/>
                <a:cs typeface="Arial"/>
              </a:rPr>
              <a:t>con</a:t>
            </a:r>
            <a:r>
              <a:rPr sz="1800" b="1" spc="-10" dirty="0">
                <a:latin typeface="Arial"/>
                <a:cs typeface="Arial"/>
              </a:rPr>
              <a:t> </a:t>
            </a:r>
            <a:r>
              <a:rPr sz="1800" b="1" dirty="0">
                <a:latin typeface="Arial"/>
                <a:cs typeface="Arial"/>
              </a:rPr>
              <a:t>arco</a:t>
            </a:r>
            <a:r>
              <a:rPr sz="1800" b="1" spc="-10" dirty="0">
                <a:latin typeface="Arial"/>
                <a:cs typeface="Arial"/>
              </a:rPr>
              <a:t> </a:t>
            </a:r>
            <a:r>
              <a:rPr sz="1800" b="1" dirty="0">
                <a:latin typeface="Arial"/>
                <a:cs typeface="Arial"/>
              </a:rPr>
              <a:t>de</a:t>
            </a:r>
            <a:r>
              <a:rPr sz="1800" b="1" spc="-15" dirty="0">
                <a:latin typeface="Arial"/>
                <a:cs typeface="Arial"/>
              </a:rPr>
              <a:t> </a:t>
            </a:r>
            <a:r>
              <a:rPr sz="1800" b="1" spc="-10" dirty="0">
                <a:latin typeface="Arial"/>
                <a:cs typeface="Arial"/>
              </a:rPr>
              <a:t>plasma:</a:t>
            </a:r>
            <a:endParaRPr sz="1800">
              <a:latin typeface="Arial"/>
              <a:cs typeface="Arial"/>
            </a:endParaRPr>
          </a:p>
          <a:p>
            <a:pPr>
              <a:lnSpc>
                <a:spcPct val="100000"/>
              </a:lnSpc>
              <a:spcBef>
                <a:spcPts val="90"/>
              </a:spcBef>
            </a:pPr>
            <a:endParaRPr sz="1800">
              <a:latin typeface="Arial"/>
              <a:cs typeface="Arial"/>
            </a:endParaRPr>
          </a:p>
          <a:p>
            <a:pPr marL="12700">
              <a:lnSpc>
                <a:spcPct val="100000"/>
              </a:lnSpc>
            </a:pP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características</a:t>
            </a:r>
            <a:r>
              <a:rPr sz="1800" spc="15" dirty="0">
                <a:latin typeface="Microsoft Sans Serif"/>
                <a:cs typeface="Microsoft Sans Serif"/>
              </a:rPr>
              <a:t> </a:t>
            </a:r>
            <a:r>
              <a:rPr sz="1800" dirty="0">
                <a:latin typeface="Microsoft Sans Serif"/>
                <a:cs typeface="Microsoft Sans Serif"/>
              </a:rPr>
              <a:t>generales</a:t>
            </a:r>
            <a:r>
              <a:rPr sz="1800" spc="10"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con arco</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plasma</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ilustran en</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figura.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715" algn="just">
              <a:lnSpc>
                <a:spcPct val="100000"/>
              </a:lnSpc>
            </a:pPr>
            <a:r>
              <a:rPr sz="1800" dirty="0">
                <a:latin typeface="Microsoft Sans Serif"/>
                <a:cs typeface="Microsoft Sans Serif"/>
              </a:rPr>
              <a:t>El</a:t>
            </a:r>
            <a:r>
              <a:rPr sz="1800" spc="285" dirty="0">
                <a:latin typeface="Microsoft Sans Serif"/>
                <a:cs typeface="Microsoft Sans Serif"/>
              </a:rPr>
              <a:t> </a:t>
            </a:r>
            <a:r>
              <a:rPr sz="1800" dirty="0">
                <a:latin typeface="Microsoft Sans Serif"/>
                <a:cs typeface="Microsoft Sans Serif"/>
              </a:rPr>
              <a:t>arco</a:t>
            </a:r>
            <a:r>
              <a:rPr sz="1800" spc="280" dirty="0">
                <a:latin typeface="Microsoft Sans Serif"/>
                <a:cs typeface="Microsoft Sans Serif"/>
              </a:rPr>
              <a:t> </a:t>
            </a:r>
            <a:r>
              <a:rPr sz="1800" dirty="0">
                <a:latin typeface="Microsoft Sans Serif"/>
                <a:cs typeface="Microsoft Sans Serif"/>
              </a:rPr>
              <a:t>del</a:t>
            </a:r>
            <a:r>
              <a:rPr sz="1800" spc="285" dirty="0">
                <a:latin typeface="Microsoft Sans Serif"/>
                <a:cs typeface="Microsoft Sans Serif"/>
              </a:rPr>
              <a:t> </a:t>
            </a:r>
            <a:r>
              <a:rPr sz="1800" dirty="0">
                <a:latin typeface="Microsoft Sans Serif"/>
                <a:cs typeface="Microsoft Sans Serif"/>
              </a:rPr>
              <a:t>plasma</a:t>
            </a:r>
            <a:r>
              <a:rPr sz="1800" spc="290" dirty="0">
                <a:latin typeface="Microsoft Sans Serif"/>
                <a:cs typeface="Microsoft Sans Serif"/>
              </a:rPr>
              <a:t> </a:t>
            </a:r>
            <a:r>
              <a:rPr sz="1800" dirty="0">
                <a:latin typeface="Microsoft Sans Serif"/>
                <a:cs typeface="Microsoft Sans Serif"/>
              </a:rPr>
              <a:t>se</a:t>
            </a:r>
            <a:r>
              <a:rPr sz="1800" spc="285" dirty="0">
                <a:latin typeface="Microsoft Sans Serif"/>
                <a:cs typeface="Microsoft Sans Serif"/>
              </a:rPr>
              <a:t> </a:t>
            </a:r>
            <a:r>
              <a:rPr sz="1800" dirty="0">
                <a:latin typeface="Microsoft Sans Serif"/>
                <a:cs typeface="Microsoft Sans Serif"/>
              </a:rPr>
              <a:t>genera</a:t>
            </a:r>
            <a:r>
              <a:rPr sz="1800" spc="290" dirty="0">
                <a:latin typeface="Microsoft Sans Serif"/>
                <a:cs typeface="Microsoft Sans Serif"/>
              </a:rPr>
              <a:t> </a:t>
            </a:r>
            <a:r>
              <a:rPr sz="1800" dirty="0">
                <a:latin typeface="Microsoft Sans Serif"/>
                <a:cs typeface="Microsoft Sans Serif"/>
              </a:rPr>
              <a:t>entre</a:t>
            </a:r>
            <a:r>
              <a:rPr sz="1800" spc="290" dirty="0">
                <a:latin typeface="Microsoft Sans Serif"/>
                <a:cs typeface="Microsoft Sans Serif"/>
              </a:rPr>
              <a:t> </a:t>
            </a:r>
            <a:r>
              <a:rPr sz="1800" dirty="0">
                <a:latin typeface="Microsoft Sans Serif"/>
                <a:cs typeface="Microsoft Sans Serif"/>
              </a:rPr>
              <a:t>un</a:t>
            </a:r>
            <a:r>
              <a:rPr sz="1800" spc="285" dirty="0">
                <a:latin typeface="Microsoft Sans Serif"/>
                <a:cs typeface="Microsoft Sans Serif"/>
              </a:rPr>
              <a:t> </a:t>
            </a:r>
            <a:r>
              <a:rPr sz="1800" dirty="0">
                <a:latin typeface="Microsoft Sans Serif"/>
                <a:cs typeface="Microsoft Sans Serif"/>
              </a:rPr>
              <a:t>electrodo</a:t>
            </a:r>
            <a:r>
              <a:rPr sz="1800" spc="280" dirty="0">
                <a:latin typeface="Microsoft Sans Serif"/>
                <a:cs typeface="Microsoft Sans Serif"/>
              </a:rPr>
              <a:t> </a:t>
            </a:r>
            <a:r>
              <a:rPr sz="1800" dirty="0">
                <a:latin typeface="Microsoft Sans Serif"/>
                <a:cs typeface="Microsoft Sans Serif"/>
              </a:rPr>
              <a:t>(dentro</a:t>
            </a:r>
            <a:r>
              <a:rPr sz="1800" spc="290" dirty="0">
                <a:latin typeface="Microsoft Sans Serif"/>
                <a:cs typeface="Microsoft Sans Serif"/>
              </a:rPr>
              <a:t> </a:t>
            </a:r>
            <a:r>
              <a:rPr sz="1800" dirty="0">
                <a:latin typeface="Microsoft Sans Serif"/>
                <a:cs typeface="Microsoft Sans Serif"/>
              </a:rPr>
              <a:t>del</a:t>
            </a:r>
            <a:r>
              <a:rPr sz="1800" spc="285" dirty="0">
                <a:latin typeface="Microsoft Sans Serif"/>
                <a:cs typeface="Microsoft Sans Serif"/>
              </a:rPr>
              <a:t> </a:t>
            </a:r>
            <a:r>
              <a:rPr sz="1800" dirty="0">
                <a:latin typeface="Microsoft Sans Serif"/>
                <a:cs typeface="Microsoft Sans Serif"/>
              </a:rPr>
              <a:t>soplete)</a:t>
            </a:r>
            <a:r>
              <a:rPr sz="1800" spc="300" dirty="0">
                <a:latin typeface="Microsoft Sans Serif"/>
                <a:cs typeface="Microsoft Sans Serif"/>
              </a:rPr>
              <a:t> </a:t>
            </a:r>
            <a:r>
              <a:rPr sz="1800" dirty="0">
                <a:latin typeface="Microsoft Sans Serif"/>
                <a:cs typeface="Microsoft Sans Serif"/>
              </a:rPr>
              <a:t>y</a:t>
            </a:r>
            <a:r>
              <a:rPr sz="1800" spc="285" dirty="0">
                <a:latin typeface="Microsoft Sans Serif"/>
                <a:cs typeface="Microsoft Sans Serif"/>
              </a:rPr>
              <a:t> </a:t>
            </a:r>
            <a:r>
              <a:rPr sz="1800" dirty="0">
                <a:latin typeface="Microsoft Sans Serif"/>
                <a:cs typeface="Microsoft Sans Serif"/>
              </a:rPr>
              <a:t>la</a:t>
            </a:r>
            <a:r>
              <a:rPr sz="1800" spc="285" dirty="0">
                <a:latin typeface="Microsoft Sans Serif"/>
                <a:cs typeface="Microsoft Sans Serif"/>
              </a:rPr>
              <a:t> </a:t>
            </a:r>
            <a:r>
              <a:rPr sz="1800" dirty="0">
                <a:latin typeface="Microsoft Sans Serif"/>
                <a:cs typeface="Microsoft Sans Serif"/>
              </a:rPr>
              <a:t>pieza</a:t>
            </a:r>
            <a:r>
              <a:rPr sz="1800" spc="28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trabajo</a:t>
            </a:r>
            <a:r>
              <a:rPr sz="1800" spc="375" dirty="0">
                <a:latin typeface="Microsoft Sans Serif"/>
                <a:cs typeface="Microsoft Sans Serif"/>
              </a:rPr>
              <a:t> </a:t>
            </a:r>
            <a:r>
              <a:rPr sz="1800" dirty="0">
                <a:latin typeface="Microsoft Sans Serif"/>
                <a:cs typeface="Microsoft Sans Serif"/>
              </a:rPr>
              <a:t>o</a:t>
            </a:r>
            <a:r>
              <a:rPr sz="1800" spc="375" dirty="0">
                <a:latin typeface="Microsoft Sans Serif"/>
                <a:cs typeface="Microsoft Sans Serif"/>
              </a:rPr>
              <a:t> </a:t>
            </a:r>
            <a:r>
              <a:rPr sz="1800" dirty="0">
                <a:latin typeface="Microsoft Sans Serif"/>
                <a:cs typeface="Microsoft Sans Serif"/>
              </a:rPr>
              <a:t>ánodo.</a:t>
            </a:r>
            <a:r>
              <a:rPr sz="1800" spc="385" dirty="0">
                <a:latin typeface="Microsoft Sans Serif"/>
                <a:cs typeface="Microsoft Sans Serif"/>
              </a:rPr>
              <a:t> </a:t>
            </a:r>
            <a:r>
              <a:rPr sz="1800" dirty="0">
                <a:latin typeface="Microsoft Sans Serif"/>
                <a:cs typeface="Microsoft Sans Serif"/>
              </a:rPr>
              <a:t>El</a:t>
            </a:r>
            <a:r>
              <a:rPr sz="1800" spc="375" dirty="0">
                <a:latin typeface="Microsoft Sans Serif"/>
                <a:cs typeface="Microsoft Sans Serif"/>
              </a:rPr>
              <a:t> </a:t>
            </a:r>
            <a:r>
              <a:rPr sz="1800" dirty="0">
                <a:latin typeface="Microsoft Sans Serif"/>
                <a:cs typeface="Microsoft Sans Serif"/>
              </a:rPr>
              <a:t>plasma</a:t>
            </a:r>
            <a:r>
              <a:rPr sz="1800" spc="375" dirty="0">
                <a:latin typeface="Microsoft Sans Serif"/>
                <a:cs typeface="Microsoft Sans Serif"/>
              </a:rPr>
              <a:t> </a:t>
            </a:r>
            <a:r>
              <a:rPr sz="1800" dirty="0">
                <a:latin typeface="Microsoft Sans Serif"/>
                <a:cs typeface="Microsoft Sans Serif"/>
              </a:rPr>
              <a:t>fluye</a:t>
            </a:r>
            <a:r>
              <a:rPr sz="1800" spc="375" dirty="0">
                <a:latin typeface="Microsoft Sans Serif"/>
                <a:cs typeface="Microsoft Sans Serif"/>
              </a:rPr>
              <a:t> </a:t>
            </a:r>
            <a:r>
              <a:rPr sz="1800" dirty="0">
                <a:latin typeface="Microsoft Sans Serif"/>
                <a:cs typeface="Microsoft Sans Serif"/>
              </a:rPr>
              <a:t>a</a:t>
            </a:r>
            <a:r>
              <a:rPr sz="1800" spc="385" dirty="0">
                <a:latin typeface="Microsoft Sans Serif"/>
                <a:cs typeface="Microsoft Sans Serif"/>
              </a:rPr>
              <a:t> </a:t>
            </a:r>
            <a:r>
              <a:rPr sz="1800" dirty="0">
                <a:latin typeface="Microsoft Sans Serif"/>
                <a:cs typeface="Microsoft Sans Serif"/>
              </a:rPr>
              <a:t>través</a:t>
            </a:r>
            <a:r>
              <a:rPr sz="1800" spc="390" dirty="0">
                <a:latin typeface="Microsoft Sans Serif"/>
                <a:cs typeface="Microsoft Sans Serif"/>
              </a:rPr>
              <a:t> </a:t>
            </a:r>
            <a:r>
              <a:rPr sz="1800" dirty="0">
                <a:latin typeface="Microsoft Sans Serif"/>
                <a:cs typeface="Microsoft Sans Serif"/>
              </a:rPr>
              <a:t>de</a:t>
            </a:r>
            <a:r>
              <a:rPr sz="1800" spc="375" dirty="0">
                <a:latin typeface="Microsoft Sans Serif"/>
                <a:cs typeface="Microsoft Sans Serif"/>
              </a:rPr>
              <a:t> </a:t>
            </a:r>
            <a:r>
              <a:rPr sz="1800" dirty="0">
                <a:latin typeface="Microsoft Sans Serif"/>
                <a:cs typeface="Microsoft Sans Serif"/>
              </a:rPr>
              <a:t>una</a:t>
            </a:r>
            <a:r>
              <a:rPr sz="1800" spc="375" dirty="0">
                <a:latin typeface="Microsoft Sans Serif"/>
                <a:cs typeface="Microsoft Sans Serif"/>
              </a:rPr>
              <a:t> </a:t>
            </a:r>
            <a:r>
              <a:rPr sz="1800" dirty="0">
                <a:latin typeface="Microsoft Sans Serif"/>
                <a:cs typeface="Microsoft Sans Serif"/>
              </a:rPr>
              <a:t>boquilla</a:t>
            </a:r>
            <a:r>
              <a:rPr sz="1800" spc="375" dirty="0">
                <a:latin typeface="Microsoft Sans Serif"/>
                <a:cs typeface="Microsoft Sans Serif"/>
              </a:rPr>
              <a:t> </a:t>
            </a:r>
            <a:r>
              <a:rPr sz="1800" dirty="0">
                <a:latin typeface="Microsoft Sans Serif"/>
                <a:cs typeface="Microsoft Sans Serif"/>
              </a:rPr>
              <a:t>enfriada</a:t>
            </a:r>
            <a:r>
              <a:rPr sz="1800" spc="385" dirty="0">
                <a:latin typeface="Microsoft Sans Serif"/>
                <a:cs typeface="Microsoft Sans Serif"/>
              </a:rPr>
              <a:t> </a:t>
            </a:r>
            <a:r>
              <a:rPr sz="1800" dirty="0">
                <a:latin typeface="Microsoft Sans Serif"/>
                <a:cs typeface="Microsoft Sans Serif"/>
              </a:rPr>
              <a:t>por</a:t>
            </a:r>
            <a:r>
              <a:rPr sz="1800" spc="390" dirty="0">
                <a:latin typeface="Microsoft Sans Serif"/>
                <a:cs typeface="Microsoft Sans Serif"/>
              </a:rPr>
              <a:t> </a:t>
            </a:r>
            <a:r>
              <a:rPr sz="1800" dirty="0">
                <a:latin typeface="Microsoft Sans Serif"/>
                <a:cs typeface="Microsoft Sans Serif"/>
              </a:rPr>
              <a:t>agua,</a:t>
            </a:r>
            <a:r>
              <a:rPr sz="1800" spc="390" dirty="0">
                <a:latin typeface="Microsoft Sans Serif"/>
                <a:cs typeface="Microsoft Sans Serif"/>
              </a:rPr>
              <a:t> </a:t>
            </a:r>
            <a:r>
              <a:rPr sz="1800" spc="-25" dirty="0">
                <a:latin typeface="Microsoft Sans Serif"/>
                <a:cs typeface="Microsoft Sans Serif"/>
              </a:rPr>
              <a:t>que </a:t>
            </a:r>
            <a:r>
              <a:rPr sz="1800" dirty="0">
                <a:latin typeface="Microsoft Sans Serif"/>
                <a:cs typeface="Microsoft Sans Serif"/>
              </a:rPr>
              <a:t>controla</a:t>
            </a:r>
            <a:r>
              <a:rPr sz="1800" spc="-2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dirige</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corriente a</a:t>
            </a:r>
            <a:r>
              <a:rPr sz="1800" spc="-2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posición</a:t>
            </a:r>
            <a:r>
              <a:rPr sz="1800" spc="-10" dirty="0">
                <a:latin typeface="Microsoft Sans Serif"/>
                <a:cs typeface="Microsoft Sans Serif"/>
              </a:rPr>
              <a:t> </a:t>
            </a:r>
            <a:r>
              <a:rPr sz="1800" dirty="0">
                <a:latin typeface="Microsoft Sans Serif"/>
                <a:cs typeface="Microsoft Sans Serif"/>
              </a:rPr>
              <a:t>deseada</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pieza.</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gn="just">
              <a:lnSpc>
                <a:spcPct val="100000"/>
              </a:lnSpc>
              <a:spcBef>
                <a:spcPts val="5"/>
              </a:spcBef>
            </a:pPr>
            <a:r>
              <a:rPr sz="1800" dirty="0">
                <a:latin typeface="Microsoft Sans Serif"/>
                <a:cs typeface="Microsoft Sans Serif"/>
              </a:rPr>
              <a:t>El</a:t>
            </a:r>
            <a:r>
              <a:rPr sz="1800" spc="195" dirty="0">
                <a:latin typeface="Microsoft Sans Serif"/>
                <a:cs typeface="Microsoft Sans Serif"/>
              </a:rPr>
              <a:t> </a:t>
            </a:r>
            <a:r>
              <a:rPr sz="1800" dirty="0">
                <a:latin typeface="Microsoft Sans Serif"/>
                <a:cs typeface="Microsoft Sans Serif"/>
              </a:rPr>
              <a:t>chorro</a:t>
            </a:r>
            <a:r>
              <a:rPr sz="1800" spc="195" dirty="0">
                <a:latin typeface="Microsoft Sans Serif"/>
                <a:cs typeface="Microsoft Sans Serif"/>
              </a:rPr>
              <a:t> </a:t>
            </a:r>
            <a:r>
              <a:rPr sz="1800" dirty="0">
                <a:latin typeface="Microsoft Sans Serif"/>
                <a:cs typeface="Microsoft Sans Serif"/>
              </a:rPr>
              <a:t>de</a:t>
            </a:r>
            <a:r>
              <a:rPr sz="1800" spc="195" dirty="0">
                <a:latin typeface="Microsoft Sans Serif"/>
                <a:cs typeface="Microsoft Sans Serif"/>
              </a:rPr>
              <a:t> </a:t>
            </a:r>
            <a:r>
              <a:rPr sz="1800" dirty="0">
                <a:latin typeface="Microsoft Sans Serif"/>
                <a:cs typeface="Microsoft Sans Serif"/>
              </a:rPr>
              <a:t>plasma</a:t>
            </a:r>
            <a:r>
              <a:rPr sz="1800" spc="200" dirty="0">
                <a:latin typeface="Microsoft Sans Serif"/>
                <a:cs typeface="Microsoft Sans Serif"/>
              </a:rPr>
              <a:t> </a:t>
            </a:r>
            <a:r>
              <a:rPr sz="1800" dirty="0">
                <a:latin typeface="Microsoft Sans Serif"/>
                <a:cs typeface="Microsoft Sans Serif"/>
              </a:rPr>
              <a:t>resultante</a:t>
            </a:r>
            <a:r>
              <a:rPr sz="1800" spc="200" dirty="0">
                <a:latin typeface="Microsoft Sans Serif"/>
                <a:cs typeface="Microsoft Sans Serif"/>
              </a:rPr>
              <a:t> </a:t>
            </a:r>
            <a:r>
              <a:rPr sz="1800" dirty="0">
                <a:latin typeface="Microsoft Sans Serif"/>
                <a:cs typeface="Microsoft Sans Serif"/>
              </a:rPr>
              <a:t>es</a:t>
            </a:r>
            <a:r>
              <a:rPr sz="1800" spc="204" dirty="0">
                <a:latin typeface="Microsoft Sans Serif"/>
                <a:cs typeface="Microsoft Sans Serif"/>
              </a:rPr>
              <a:t> </a:t>
            </a:r>
            <a:r>
              <a:rPr sz="1800" dirty="0">
                <a:latin typeface="Microsoft Sans Serif"/>
                <a:cs typeface="Microsoft Sans Serif"/>
              </a:rPr>
              <a:t>una</a:t>
            </a:r>
            <a:r>
              <a:rPr sz="1800" spc="195" dirty="0">
                <a:latin typeface="Microsoft Sans Serif"/>
                <a:cs typeface="Microsoft Sans Serif"/>
              </a:rPr>
              <a:t> </a:t>
            </a:r>
            <a:r>
              <a:rPr sz="1800" dirty="0">
                <a:latin typeface="Microsoft Sans Serif"/>
                <a:cs typeface="Microsoft Sans Serif"/>
              </a:rPr>
              <a:t>corriente</a:t>
            </a:r>
            <a:r>
              <a:rPr sz="1800" spc="200" dirty="0">
                <a:latin typeface="Microsoft Sans Serif"/>
                <a:cs typeface="Microsoft Sans Serif"/>
              </a:rPr>
              <a:t> </a:t>
            </a:r>
            <a:r>
              <a:rPr sz="1800" dirty="0">
                <a:latin typeface="Microsoft Sans Serif"/>
                <a:cs typeface="Microsoft Sans Serif"/>
              </a:rPr>
              <a:t>de</a:t>
            </a:r>
            <a:r>
              <a:rPr sz="1800" spc="200" dirty="0">
                <a:latin typeface="Microsoft Sans Serif"/>
                <a:cs typeface="Microsoft Sans Serif"/>
              </a:rPr>
              <a:t> </a:t>
            </a:r>
            <a:r>
              <a:rPr sz="1800" dirty="0">
                <a:latin typeface="Microsoft Sans Serif"/>
                <a:cs typeface="Microsoft Sans Serif"/>
              </a:rPr>
              <a:t>alta</a:t>
            </a:r>
            <a:r>
              <a:rPr sz="1800" spc="204" dirty="0">
                <a:latin typeface="Microsoft Sans Serif"/>
                <a:cs typeface="Microsoft Sans Serif"/>
              </a:rPr>
              <a:t> </a:t>
            </a:r>
            <a:r>
              <a:rPr sz="1800" dirty="0">
                <a:latin typeface="Microsoft Sans Serif"/>
                <a:cs typeface="Microsoft Sans Serif"/>
              </a:rPr>
              <a:t>velocidad</a:t>
            </a:r>
            <a:r>
              <a:rPr sz="1800" spc="200" dirty="0">
                <a:latin typeface="Microsoft Sans Serif"/>
                <a:cs typeface="Microsoft Sans Serif"/>
              </a:rPr>
              <a:t> </a:t>
            </a:r>
            <a:r>
              <a:rPr sz="1800" dirty="0">
                <a:latin typeface="Microsoft Sans Serif"/>
                <a:cs typeface="Microsoft Sans Serif"/>
              </a:rPr>
              <a:t>bien</a:t>
            </a:r>
            <a:r>
              <a:rPr sz="1800" spc="215" dirty="0">
                <a:latin typeface="Microsoft Sans Serif"/>
                <a:cs typeface="Microsoft Sans Serif"/>
              </a:rPr>
              <a:t> </a:t>
            </a:r>
            <a:r>
              <a:rPr sz="1800" dirty="0">
                <a:latin typeface="Microsoft Sans Serif"/>
                <a:cs typeface="Microsoft Sans Serif"/>
              </a:rPr>
              <a:t>alineada</a:t>
            </a:r>
            <a:r>
              <a:rPr sz="1800" spc="200" dirty="0">
                <a:latin typeface="Microsoft Sans Serif"/>
                <a:cs typeface="Microsoft Sans Serif"/>
              </a:rPr>
              <a:t> </a:t>
            </a:r>
            <a:r>
              <a:rPr sz="1800" spc="-25" dirty="0">
                <a:latin typeface="Microsoft Sans Serif"/>
                <a:cs typeface="Microsoft Sans Serif"/>
              </a:rPr>
              <a:t>con </a:t>
            </a:r>
            <a:r>
              <a:rPr sz="1800" dirty="0">
                <a:latin typeface="Microsoft Sans Serif"/>
                <a:cs typeface="Microsoft Sans Serif"/>
              </a:rPr>
              <a:t>temperaturas</a:t>
            </a:r>
            <a:r>
              <a:rPr sz="1800" spc="70" dirty="0">
                <a:latin typeface="Microsoft Sans Serif"/>
                <a:cs typeface="Microsoft Sans Serif"/>
              </a:rPr>
              <a:t> </a:t>
            </a:r>
            <a:r>
              <a:rPr sz="1800" dirty="0">
                <a:latin typeface="Microsoft Sans Serif"/>
                <a:cs typeface="Microsoft Sans Serif"/>
              </a:rPr>
              <a:t>extremadamente</a:t>
            </a:r>
            <a:r>
              <a:rPr sz="1800" spc="100" dirty="0">
                <a:latin typeface="Microsoft Sans Serif"/>
                <a:cs typeface="Microsoft Sans Serif"/>
              </a:rPr>
              <a:t> </a:t>
            </a:r>
            <a:r>
              <a:rPr sz="1800" dirty="0">
                <a:latin typeface="Microsoft Sans Serif"/>
                <a:cs typeface="Microsoft Sans Serif"/>
              </a:rPr>
              <a:t>altas</a:t>
            </a:r>
            <a:r>
              <a:rPr sz="1800" spc="95" dirty="0">
                <a:latin typeface="Microsoft Sans Serif"/>
                <a:cs typeface="Microsoft Sans Serif"/>
              </a:rPr>
              <a:t> </a:t>
            </a:r>
            <a:r>
              <a:rPr sz="1800" dirty="0">
                <a:latin typeface="Microsoft Sans Serif"/>
                <a:cs typeface="Microsoft Sans Serif"/>
              </a:rPr>
              <a:t>en</a:t>
            </a:r>
            <a:r>
              <a:rPr sz="1800" spc="90" dirty="0">
                <a:latin typeface="Microsoft Sans Serif"/>
                <a:cs typeface="Microsoft Sans Serif"/>
              </a:rPr>
              <a:t> </a:t>
            </a:r>
            <a:r>
              <a:rPr sz="1800" dirty="0">
                <a:latin typeface="Microsoft Sans Serif"/>
                <a:cs typeface="Microsoft Sans Serif"/>
              </a:rPr>
              <a:t>su</a:t>
            </a:r>
            <a:r>
              <a:rPr sz="1800" spc="90" dirty="0">
                <a:latin typeface="Microsoft Sans Serif"/>
                <a:cs typeface="Microsoft Sans Serif"/>
              </a:rPr>
              <a:t> </a:t>
            </a:r>
            <a:r>
              <a:rPr sz="1800" dirty="0">
                <a:latin typeface="Microsoft Sans Serif"/>
                <a:cs typeface="Microsoft Sans Serif"/>
              </a:rPr>
              <a:t>centro,</a:t>
            </a:r>
            <a:r>
              <a:rPr sz="1800" spc="110" dirty="0">
                <a:latin typeface="Microsoft Sans Serif"/>
                <a:cs typeface="Microsoft Sans Serif"/>
              </a:rPr>
              <a:t> </a:t>
            </a:r>
            <a:r>
              <a:rPr sz="1800" dirty="0">
                <a:latin typeface="Microsoft Sans Serif"/>
                <a:cs typeface="Microsoft Sans Serif"/>
              </a:rPr>
              <a:t>y</a:t>
            </a:r>
            <a:r>
              <a:rPr sz="1800" spc="70" dirty="0">
                <a:latin typeface="Microsoft Sans Serif"/>
                <a:cs typeface="Microsoft Sans Serif"/>
              </a:rPr>
              <a:t> </a:t>
            </a:r>
            <a:r>
              <a:rPr sz="1800" dirty="0">
                <a:latin typeface="Microsoft Sans Serif"/>
                <a:cs typeface="Microsoft Sans Serif"/>
              </a:rPr>
              <a:t>con</a:t>
            </a:r>
            <a:r>
              <a:rPr sz="1800" spc="95" dirty="0">
                <a:latin typeface="Microsoft Sans Serif"/>
                <a:cs typeface="Microsoft Sans Serif"/>
              </a:rPr>
              <a:t> </a:t>
            </a:r>
            <a:r>
              <a:rPr sz="1800" dirty="0">
                <a:latin typeface="Microsoft Sans Serif"/>
                <a:cs typeface="Microsoft Sans Serif"/>
              </a:rPr>
              <a:t>el</a:t>
            </a:r>
            <a:r>
              <a:rPr sz="1800" spc="90" dirty="0">
                <a:latin typeface="Microsoft Sans Serif"/>
                <a:cs typeface="Microsoft Sans Serif"/>
              </a:rPr>
              <a:t> </a:t>
            </a:r>
            <a:r>
              <a:rPr sz="1800" dirty="0">
                <a:latin typeface="Microsoft Sans Serif"/>
                <a:cs typeface="Microsoft Sans Serif"/>
              </a:rPr>
              <a:t>calor</a:t>
            </a:r>
            <a:r>
              <a:rPr sz="1800" spc="90" dirty="0">
                <a:latin typeface="Microsoft Sans Serif"/>
                <a:cs typeface="Microsoft Sans Serif"/>
              </a:rPr>
              <a:t> </a:t>
            </a:r>
            <a:r>
              <a:rPr sz="1800" dirty="0">
                <a:latin typeface="Microsoft Sans Serif"/>
                <a:cs typeface="Microsoft Sans Serif"/>
              </a:rPr>
              <a:t>suficiente</a:t>
            </a:r>
            <a:r>
              <a:rPr sz="1800" spc="110" dirty="0">
                <a:latin typeface="Microsoft Sans Serif"/>
                <a:cs typeface="Microsoft Sans Serif"/>
              </a:rPr>
              <a:t> </a:t>
            </a:r>
            <a:r>
              <a:rPr sz="1800" dirty="0">
                <a:latin typeface="Microsoft Sans Serif"/>
                <a:cs typeface="Microsoft Sans Serif"/>
              </a:rPr>
              <a:t>para</a:t>
            </a:r>
            <a:r>
              <a:rPr sz="1800" spc="90" dirty="0">
                <a:latin typeface="Microsoft Sans Serif"/>
                <a:cs typeface="Microsoft Sans Serif"/>
              </a:rPr>
              <a:t> </a:t>
            </a:r>
            <a:r>
              <a:rPr sz="1800" spc="-10" dirty="0">
                <a:latin typeface="Microsoft Sans Serif"/>
                <a:cs typeface="Microsoft Sans Serif"/>
              </a:rPr>
              <a:t>cortar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través de</a:t>
            </a:r>
            <a:r>
              <a:rPr sz="1800" spc="-1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metal, que</a:t>
            </a:r>
            <a:r>
              <a:rPr sz="1800" spc="-10" dirty="0">
                <a:latin typeface="Microsoft Sans Serif"/>
                <a:cs typeface="Microsoft Sans Serif"/>
              </a:rPr>
              <a:t> </a:t>
            </a:r>
            <a:r>
              <a:rPr sz="1800" dirty="0">
                <a:latin typeface="Microsoft Sans Serif"/>
                <a:cs typeface="Microsoft Sans Serif"/>
              </a:rPr>
              <a:t>en algunos</a:t>
            </a:r>
            <a:r>
              <a:rPr sz="1800" spc="10" dirty="0">
                <a:latin typeface="Microsoft Sans Serif"/>
                <a:cs typeface="Microsoft Sans Serif"/>
              </a:rPr>
              <a:t> </a:t>
            </a:r>
            <a:r>
              <a:rPr sz="1800" dirty="0">
                <a:latin typeface="Microsoft Sans Serif"/>
                <a:cs typeface="Microsoft Sans Serif"/>
              </a:rPr>
              <a:t>casos</a:t>
            </a:r>
            <a:r>
              <a:rPr sz="1800" spc="5" dirty="0">
                <a:latin typeface="Microsoft Sans Serif"/>
                <a:cs typeface="Microsoft Sans Serif"/>
              </a:rPr>
              <a:t> </a:t>
            </a:r>
            <a:r>
              <a:rPr sz="1800" dirty="0">
                <a:latin typeface="Microsoft Sans Serif"/>
                <a:cs typeface="Microsoft Sans Serif"/>
              </a:rPr>
              <a:t>tiene</a:t>
            </a:r>
            <a:r>
              <a:rPr sz="1800" spc="-10" dirty="0">
                <a:latin typeface="Microsoft Sans Serif"/>
                <a:cs typeface="Microsoft Sans Serif"/>
              </a:rPr>
              <a:t> </a:t>
            </a:r>
            <a:r>
              <a:rPr sz="1800" dirty="0">
                <a:latin typeface="Microsoft Sans Serif"/>
                <a:cs typeface="Microsoft Sans Serif"/>
              </a:rPr>
              <a:t>un espesor</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150 </a:t>
            </a:r>
            <a:r>
              <a:rPr sz="1800" spc="-25" dirty="0">
                <a:latin typeface="Microsoft Sans Serif"/>
                <a:cs typeface="Microsoft Sans Serif"/>
              </a:rPr>
              <a:t>mm.</a:t>
            </a:r>
            <a:endParaRPr sz="1800">
              <a:latin typeface="Microsoft Sans Serif"/>
              <a:cs typeface="Microsoft Sans Serif"/>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749030" cy="1946275"/>
          </a:xfrm>
          <a:prstGeom prst="rect">
            <a:avLst/>
          </a:prstGeom>
        </p:spPr>
        <p:txBody>
          <a:bodyPr vert="horz" wrap="square" lIns="0" tIns="12700" rIns="0" bIns="0" rtlCol="0">
            <a:spAutoFit/>
          </a:bodyPr>
          <a:lstStyle/>
          <a:p>
            <a:pPr marL="12700" marR="43180">
              <a:lnSpc>
                <a:spcPct val="100000"/>
              </a:lnSpc>
              <a:spcBef>
                <a:spcPts val="100"/>
              </a:spcBef>
            </a:pPr>
            <a:r>
              <a:rPr sz="1800" dirty="0">
                <a:latin typeface="Microsoft Sans Serif"/>
                <a:cs typeface="Microsoft Sans Serif"/>
              </a:rPr>
              <a:t>Un</a:t>
            </a:r>
            <a:r>
              <a:rPr sz="1800" spc="-30" dirty="0">
                <a:latin typeface="Microsoft Sans Serif"/>
                <a:cs typeface="Microsoft Sans Serif"/>
              </a:rPr>
              <a:t> </a:t>
            </a:r>
            <a:r>
              <a:rPr sz="1800" dirty="0">
                <a:latin typeface="Microsoft Sans Serif"/>
                <a:cs typeface="Microsoft Sans Serif"/>
              </a:rPr>
              <a:t>plasma</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define</a:t>
            </a:r>
            <a:r>
              <a:rPr sz="1800" spc="-10" dirty="0">
                <a:latin typeface="Microsoft Sans Serif"/>
                <a:cs typeface="Microsoft Sans Serif"/>
              </a:rPr>
              <a:t> </a:t>
            </a:r>
            <a:r>
              <a:rPr sz="1800" dirty="0">
                <a:latin typeface="Microsoft Sans Serif"/>
                <a:cs typeface="Microsoft Sans Serif"/>
              </a:rPr>
              <a:t>como</a:t>
            </a:r>
            <a:r>
              <a:rPr sz="1800" spc="-10"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dirty="0">
                <a:latin typeface="Microsoft Sans Serif"/>
                <a:cs typeface="Microsoft Sans Serif"/>
              </a:rPr>
              <a:t>gas</a:t>
            </a:r>
            <a:r>
              <a:rPr sz="1800" spc="-20" dirty="0">
                <a:latin typeface="Microsoft Sans Serif"/>
                <a:cs typeface="Microsoft Sans Serif"/>
              </a:rPr>
              <a:t> </a:t>
            </a:r>
            <a:r>
              <a:rPr sz="1800" dirty="0">
                <a:latin typeface="Microsoft Sans Serif"/>
                <a:cs typeface="Microsoft Sans Serif"/>
              </a:rPr>
              <a:t>súper</a:t>
            </a:r>
            <a:r>
              <a:rPr sz="1800" spc="-10" dirty="0">
                <a:latin typeface="Microsoft Sans Serif"/>
                <a:cs typeface="Microsoft Sans Serif"/>
              </a:rPr>
              <a:t> </a:t>
            </a:r>
            <a:r>
              <a:rPr sz="1800" dirty="0">
                <a:latin typeface="Microsoft Sans Serif"/>
                <a:cs typeface="Microsoft Sans Serif"/>
              </a:rPr>
              <a:t>calentado eléctricamente</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ionizado.</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spc="-10" dirty="0">
                <a:latin typeface="Microsoft Sans Serif"/>
                <a:cs typeface="Microsoft Sans Serif"/>
              </a:rPr>
              <a:t>corte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arco</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plasma,</a:t>
            </a:r>
            <a:r>
              <a:rPr sz="1800" spc="-5" dirty="0">
                <a:latin typeface="Microsoft Sans Serif"/>
                <a:cs typeface="Microsoft Sans Serif"/>
              </a:rPr>
              <a:t> </a:t>
            </a:r>
            <a:r>
              <a:rPr sz="1800" dirty="0">
                <a:latin typeface="Microsoft Sans Serif"/>
                <a:cs typeface="Microsoft Sans Serif"/>
              </a:rPr>
              <a:t>CAP</a:t>
            </a:r>
            <a:r>
              <a:rPr sz="1800" spc="-4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inglés</a:t>
            </a:r>
            <a:r>
              <a:rPr sz="1800" spc="10" dirty="0">
                <a:latin typeface="Microsoft Sans Serif"/>
                <a:cs typeface="Microsoft Sans Serif"/>
              </a:rPr>
              <a:t> </a:t>
            </a:r>
            <a:r>
              <a:rPr sz="1800" spc="-10" dirty="0">
                <a:latin typeface="Microsoft Sans Serif"/>
                <a:cs typeface="Microsoft Sans Serif"/>
              </a:rPr>
              <a:t>PAC),</a:t>
            </a:r>
            <a:r>
              <a:rPr sz="1800" spc="-20" dirty="0">
                <a:latin typeface="Microsoft Sans Serif"/>
                <a:cs typeface="Microsoft Sans Serif"/>
              </a:rPr>
              <a:t> </a:t>
            </a:r>
            <a:r>
              <a:rPr sz="1800" dirty="0">
                <a:latin typeface="Microsoft Sans Serif"/>
                <a:cs typeface="Microsoft Sans Serif"/>
              </a:rPr>
              <a:t>usa</a:t>
            </a:r>
            <a:r>
              <a:rPr sz="1800" spc="-10"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corriente</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plasma</a:t>
            </a:r>
            <a:r>
              <a:rPr sz="1800" spc="-10"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opera</a:t>
            </a:r>
            <a:r>
              <a:rPr sz="1800" spc="-10" dirty="0">
                <a:latin typeface="Microsoft Sans Serif"/>
                <a:cs typeface="Microsoft Sans Serif"/>
              </a:rPr>
              <a:t> </a:t>
            </a:r>
            <a:r>
              <a:rPr sz="1800" spc="-50" dirty="0">
                <a:latin typeface="Microsoft Sans Serif"/>
                <a:cs typeface="Microsoft Sans Serif"/>
              </a:rPr>
              <a:t>a </a:t>
            </a:r>
            <a:r>
              <a:rPr sz="1800" dirty="0">
                <a:latin typeface="Microsoft Sans Serif"/>
                <a:cs typeface="Microsoft Sans Serif"/>
              </a:rPr>
              <a:t>altas</a:t>
            </a:r>
            <a:r>
              <a:rPr sz="1800" spc="-10" dirty="0">
                <a:latin typeface="Microsoft Sans Serif"/>
                <a:cs typeface="Microsoft Sans Serif"/>
              </a:rPr>
              <a:t> </a:t>
            </a:r>
            <a:r>
              <a:rPr sz="1800" dirty="0">
                <a:latin typeface="Microsoft Sans Serif"/>
                <a:cs typeface="Microsoft Sans Serif"/>
              </a:rPr>
              <a:t>temperaturas</a:t>
            </a:r>
            <a:r>
              <a:rPr sz="1800" spc="10" dirty="0">
                <a:latin typeface="Microsoft Sans Serif"/>
                <a:cs typeface="Microsoft Sans Serif"/>
              </a:rPr>
              <a:t> </a:t>
            </a:r>
            <a:r>
              <a:rPr sz="1800" dirty="0">
                <a:latin typeface="Microsoft Sans Serif"/>
                <a:cs typeface="Microsoft Sans Serif"/>
              </a:rPr>
              <a:t>situadas</a:t>
            </a:r>
            <a:r>
              <a:rPr sz="1800" spc="5" dirty="0">
                <a:latin typeface="Microsoft Sans Serif"/>
                <a:cs typeface="Microsoft Sans Serif"/>
              </a:rPr>
              <a:t> </a:t>
            </a:r>
            <a:r>
              <a:rPr sz="1800" dirty="0">
                <a:latin typeface="Microsoft Sans Serif"/>
                <a:cs typeface="Microsoft Sans Serif"/>
              </a:rPr>
              <a:t>en el</a:t>
            </a:r>
            <a:r>
              <a:rPr sz="1800" spc="-20" dirty="0">
                <a:latin typeface="Microsoft Sans Serif"/>
                <a:cs typeface="Microsoft Sans Serif"/>
              </a:rPr>
              <a:t> </a:t>
            </a:r>
            <a:r>
              <a:rPr sz="1800" dirty="0">
                <a:latin typeface="Microsoft Sans Serif"/>
                <a:cs typeface="Microsoft Sans Serif"/>
              </a:rPr>
              <a:t>rango de</a:t>
            </a:r>
            <a:r>
              <a:rPr sz="1800" spc="-15" dirty="0">
                <a:latin typeface="Microsoft Sans Serif"/>
                <a:cs typeface="Microsoft Sans Serif"/>
              </a:rPr>
              <a:t> </a:t>
            </a:r>
            <a:r>
              <a:rPr sz="1800" dirty="0">
                <a:latin typeface="Microsoft Sans Serif"/>
                <a:cs typeface="Microsoft Sans Serif"/>
              </a:rPr>
              <a:t>10.000 a</a:t>
            </a:r>
            <a:r>
              <a:rPr sz="1800" spc="-5" dirty="0">
                <a:latin typeface="Microsoft Sans Serif"/>
                <a:cs typeface="Microsoft Sans Serif"/>
              </a:rPr>
              <a:t> </a:t>
            </a:r>
            <a:r>
              <a:rPr sz="1800" dirty="0">
                <a:latin typeface="Microsoft Sans Serif"/>
                <a:cs typeface="Microsoft Sans Serif"/>
              </a:rPr>
              <a:t>14.000</a:t>
            </a:r>
            <a:r>
              <a:rPr sz="1800" spc="10" dirty="0">
                <a:latin typeface="Microsoft Sans Serif"/>
                <a:cs typeface="Microsoft Sans Serif"/>
              </a:rPr>
              <a:t> </a:t>
            </a:r>
            <a:r>
              <a:rPr sz="1800" dirty="0">
                <a:latin typeface="Microsoft Sans Serif"/>
                <a:cs typeface="Microsoft Sans Serif"/>
              </a:rPr>
              <a:t>°C,</a:t>
            </a:r>
            <a:r>
              <a:rPr sz="1800" spc="-5" dirty="0">
                <a:latin typeface="Microsoft Sans Serif"/>
                <a:cs typeface="Microsoft Sans Serif"/>
              </a:rPr>
              <a:t> </a:t>
            </a:r>
            <a:r>
              <a:rPr sz="1800" dirty="0">
                <a:latin typeface="Microsoft Sans Serif"/>
                <a:cs typeface="Microsoft Sans Serif"/>
              </a:rPr>
              <a:t>para cortar</a:t>
            </a:r>
            <a:r>
              <a:rPr sz="1800" spc="-5" dirty="0">
                <a:latin typeface="Microsoft Sans Serif"/>
                <a:cs typeface="Microsoft Sans Serif"/>
              </a:rPr>
              <a:t> </a:t>
            </a:r>
            <a:r>
              <a:rPr sz="1800" dirty="0">
                <a:latin typeface="Microsoft Sans Serif"/>
                <a:cs typeface="Microsoft Sans Serif"/>
              </a:rPr>
              <a:t>metal</a:t>
            </a:r>
            <a:r>
              <a:rPr sz="1800" spc="-10" dirty="0">
                <a:latin typeface="Microsoft Sans Serif"/>
                <a:cs typeface="Microsoft Sans Serif"/>
              </a:rPr>
              <a:t> </a:t>
            </a:r>
            <a:r>
              <a:rPr sz="1800" spc="-25" dirty="0">
                <a:latin typeface="Microsoft Sans Serif"/>
                <a:cs typeface="Microsoft Sans Serif"/>
              </a:rPr>
              <a:t>por </a:t>
            </a:r>
            <a:r>
              <a:rPr sz="1800" spc="-10" dirty="0">
                <a:latin typeface="Microsoft Sans Serif"/>
                <a:cs typeface="Microsoft Sans Serif"/>
              </a:rPr>
              <a:t>fusión.</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nSpc>
                <a:spcPct val="100000"/>
              </a:lnSpc>
              <a:spcBef>
                <a:spcPts val="5"/>
              </a:spcBef>
            </a:pP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acción</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dirige</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corriente</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plasma</a:t>
            </a:r>
            <a:r>
              <a:rPr sz="1800" spc="-10" dirty="0">
                <a:latin typeface="Microsoft Sans Serif"/>
                <a:cs typeface="Microsoft Sans Serif"/>
              </a:rPr>
              <a:t> </a:t>
            </a:r>
            <a:r>
              <a:rPr sz="1800" dirty="0">
                <a:latin typeface="Microsoft Sans Serif"/>
                <a:cs typeface="Microsoft Sans Serif"/>
              </a:rPr>
              <a:t>rápidamente hacia</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spc="-20" dirty="0">
                <a:latin typeface="Microsoft Sans Serif"/>
                <a:cs typeface="Microsoft Sans Serif"/>
              </a:rPr>
              <a:t>esta </a:t>
            </a:r>
            <a:r>
              <a:rPr sz="1800" dirty="0">
                <a:latin typeface="Microsoft Sans Serif"/>
                <a:cs typeface="Microsoft Sans Serif"/>
              </a:rPr>
              <a:t>misma</a:t>
            </a:r>
            <a:r>
              <a:rPr sz="1800" spc="-30" dirty="0">
                <a:latin typeface="Microsoft Sans Serif"/>
                <a:cs typeface="Microsoft Sans Serif"/>
              </a:rPr>
              <a:t> </a:t>
            </a:r>
            <a:r>
              <a:rPr sz="1800" dirty="0">
                <a:latin typeface="Microsoft Sans Serif"/>
                <a:cs typeface="Microsoft Sans Serif"/>
              </a:rPr>
              <a:t>acción</a:t>
            </a:r>
            <a:r>
              <a:rPr sz="1800" spc="-15" dirty="0">
                <a:latin typeface="Microsoft Sans Serif"/>
                <a:cs typeface="Microsoft Sans Serif"/>
              </a:rPr>
              <a:t> </a:t>
            </a:r>
            <a:r>
              <a:rPr sz="1800" dirty="0">
                <a:latin typeface="Microsoft Sans Serif"/>
                <a:cs typeface="Microsoft Sans Serif"/>
              </a:rPr>
              <a:t>funde</a:t>
            </a:r>
            <a:r>
              <a:rPr sz="1800" spc="-15" dirty="0">
                <a:latin typeface="Microsoft Sans Serif"/>
                <a:cs typeface="Microsoft Sans Serif"/>
              </a:rPr>
              <a:t> </a:t>
            </a:r>
            <a:r>
              <a:rPr sz="1800" dirty="0">
                <a:latin typeface="Microsoft Sans Serif"/>
                <a:cs typeface="Microsoft Sans Serif"/>
              </a:rPr>
              <a:t>e</a:t>
            </a:r>
            <a:r>
              <a:rPr sz="1800" spc="-20" dirty="0">
                <a:latin typeface="Microsoft Sans Serif"/>
                <a:cs typeface="Microsoft Sans Serif"/>
              </a:rPr>
              <a:t> </a:t>
            </a:r>
            <a:r>
              <a:rPr sz="1800" dirty="0">
                <a:latin typeface="Microsoft Sans Serif"/>
                <a:cs typeface="Microsoft Sans Serif"/>
              </a:rPr>
              <a:t>impulsa</a:t>
            </a:r>
            <a:r>
              <a:rPr sz="1800" spc="-10"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metal</a:t>
            </a:r>
            <a:r>
              <a:rPr sz="1800" spc="-20" dirty="0">
                <a:latin typeface="Microsoft Sans Serif"/>
                <a:cs typeface="Microsoft Sans Serif"/>
              </a:rPr>
              <a:t> </a:t>
            </a:r>
            <a:r>
              <a:rPr sz="1800" dirty="0">
                <a:latin typeface="Microsoft Sans Serif"/>
                <a:cs typeface="Microsoft Sans Serif"/>
              </a:rPr>
              <a:t>fundido</a:t>
            </a:r>
            <a:r>
              <a:rPr sz="1800" spc="-15" dirty="0">
                <a:latin typeface="Microsoft Sans Serif"/>
                <a:cs typeface="Microsoft Sans Serif"/>
              </a:rPr>
              <a:t> </a:t>
            </a:r>
            <a:r>
              <a:rPr sz="1800" dirty="0">
                <a:latin typeface="Microsoft Sans Serif"/>
                <a:cs typeface="Microsoft Sans Serif"/>
              </a:rPr>
              <a:t>por</a:t>
            </a:r>
            <a:r>
              <a:rPr sz="1800" spc="-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spc="-10" dirty="0">
                <a:latin typeface="Microsoft Sans Serif"/>
                <a:cs typeface="Microsoft Sans Serif"/>
              </a:rPr>
              <a:t>canal</a:t>
            </a:r>
            <a:endParaRPr sz="1800">
              <a:latin typeface="Microsoft Sans Serif"/>
              <a:cs typeface="Microsoft Sans Serif"/>
            </a:endParaRPr>
          </a:p>
        </p:txBody>
      </p:sp>
      <p:pic>
        <p:nvPicPr>
          <p:cNvPr id="3" name="object 3"/>
          <p:cNvPicPr/>
          <p:nvPr/>
        </p:nvPicPr>
        <p:blipFill>
          <a:blip r:embed="rId2" cstate="print"/>
          <a:stretch>
            <a:fillRect/>
          </a:stretch>
        </p:blipFill>
        <p:spPr>
          <a:xfrm>
            <a:off x="1159876" y="2137398"/>
            <a:ext cx="6672503" cy="4619038"/>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1788" y="789178"/>
            <a:ext cx="8910955" cy="4415790"/>
          </a:xfrm>
          <a:prstGeom prst="rect">
            <a:avLst/>
          </a:prstGeom>
        </p:spPr>
        <p:txBody>
          <a:bodyPr vert="horz" wrap="square" lIns="0" tIns="12700" rIns="0" bIns="0" rtlCol="0">
            <a:spAutoFit/>
          </a:bodyPr>
          <a:lstStyle/>
          <a:p>
            <a:pPr marL="73660" algn="ctr">
              <a:lnSpc>
                <a:spcPct val="100000"/>
              </a:lnSpc>
              <a:spcBef>
                <a:spcPts val="100"/>
              </a:spcBef>
            </a:pPr>
            <a:r>
              <a:rPr sz="1800" b="1" dirty="0">
                <a:latin typeface="Arial"/>
                <a:cs typeface="Arial"/>
              </a:rPr>
              <a:t>CORTE</a:t>
            </a:r>
            <a:r>
              <a:rPr sz="1800" b="1" spc="-15" dirty="0">
                <a:latin typeface="Arial"/>
                <a:cs typeface="Arial"/>
              </a:rPr>
              <a:t> </a:t>
            </a:r>
            <a:r>
              <a:rPr sz="1800" b="1" dirty="0">
                <a:latin typeface="Arial"/>
                <a:cs typeface="Arial"/>
              </a:rPr>
              <a:t>CON</a:t>
            </a:r>
            <a:r>
              <a:rPr sz="1800" b="1" spc="-10" dirty="0">
                <a:latin typeface="Arial"/>
                <a:cs typeface="Arial"/>
              </a:rPr>
              <a:t> </a:t>
            </a:r>
            <a:r>
              <a:rPr sz="1800" b="1" dirty="0">
                <a:latin typeface="Arial"/>
                <a:cs typeface="Arial"/>
              </a:rPr>
              <a:t>ELECTRODO</a:t>
            </a:r>
            <a:r>
              <a:rPr sz="1800" b="1" spc="-15" dirty="0">
                <a:latin typeface="Arial"/>
                <a:cs typeface="Arial"/>
              </a:rPr>
              <a:t> </a:t>
            </a:r>
            <a:r>
              <a:rPr sz="1800" b="1" dirty="0">
                <a:latin typeface="Arial"/>
                <a:cs typeface="Arial"/>
              </a:rPr>
              <a:t>DE</a:t>
            </a:r>
            <a:r>
              <a:rPr sz="1800" b="1" spc="-10" dirty="0">
                <a:latin typeface="Arial"/>
                <a:cs typeface="Arial"/>
              </a:rPr>
              <a:t> </a:t>
            </a:r>
            <a:r>
              <a:rPr sz="1800" b="1" dirty="0">
                <a:latin typeface="Arial"/>
                <a:cs typeface="Arial"/>
              </a:rPr>
              <a:t>CARBONO</a:t>
            </a:r>
            <a:r>
              <a:rPr sz="1800" b="1" spc="20" dirty="0">
                <a:latin typeface="Arial"/>
                <a:cs typeface="Arial"/>
              </a:rPr>
              <a:t> </a:t>
            </a:r>
            <a:r>
              <a:rPr sz="1800" b="1" dirty="0">
                <a:latin typeface="Arial"/>
                <a:cs typeface="Arial"/>
              </a:rPr>
              <a:t>Y</a:t>
            </a:r>
            <a:r>
              <a:rPr sz="1800" b="1" spc="-120" dirty="0">
                <a:latin typeface="Arial"/>
                <a:cs typeface="Arial"/>
              </a:rPr>
              <a:t> </a:t>
            </a:r>
            <a:r>
              <a:rPr sz="1800" b="1" spc="-10" dirty="0">
                <a:latin typeface="Arial"/>
                <a:cs typeface="Arial"/>
              </a:rPr>
              <a:t>AIRE</a:t>
            </a:r>
            <a:r>
              <a:rPr sz="1800" spc="-10" dirty="0">
                <a:latin typeface="Microsoft Sans Serif"/>
                <a:cs typeface="Microsoft Sans Serif"/>
              </a:rPr>
              <a:t>:</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gn="just">
              <a:lnSpc>
                <a:spcPct val="100000"/>
              </a:lnSpc>
            </a:pP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este</a:t>
            </a:r>
            <a:r>
              <a:rPr sz="1800" spc="5" dirty="0">
                <a:latin typeface="Microsoft Sans Serif"/>
                <a:cs typeface="Microsoft Sans Serif"/>
              </a:rPr>
              <a:t> </a:t>
            </a:r>
            <a:r>
              <a:rPr sz="1800" dirty="0">
                <a:latin typeface="Microsoft Sans Serif"/>
                <a:cs typeface="Microsoft Sans Serif"/>
              </a:rPr>
              <a:t>proceso,</a:t>
            </a:r>
            <a:r>
              <a:rPr sz="1800" spc="3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arco</a:t>
            </a:r>
            <a:r>
              <a:rPr sz="1800" spc="1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genera</a:t>
            </a:r>
            <a:r>
              <a:rPr sz="1800" spc="35" dirty="0">
                <a:latin typeface="Microsoft Sans Serif"/>
                <a:cs typeface="Microsoft Sans Serif"/>
              </a:rPr>
              <a:t> </a:t>
            </a:r>
            <a:r>
              <a:rPr sz="1800" dirty="0">
                <a:latin typeface="Microsoft Sans Serif"/>
                <a:cs typeface="Microsoft Sans Serif"/>
              </a:rPr>
              <a:t>entre</a:t>
            </a:r>
            <a:r>
              <a:rPr sz="1800" spc="10"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electrodo</a:t>
            </a:r>
            <a:r>
              <a:rPr sz="1800" spc="3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carbono</a:t>
            </a:r>
            <a:r>
              <a:rPr sz="1800" spc="2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metal,</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spc="-25" dirty="0">
                <a:latin typeface="Microsoft Sans Serif"/>
                <a:cs typeface="Microsoft Sans Serif"/>
              </a:rPr>
              <a:t>usa</a:t>
            </a:r>
            <a:endParaRPr sz="1800">
              <a:latin typeface="Microsoft Sans Serif"/>
              <a:cs typeface="Microsoft Sans Serif"/>
            </a:endParaRPr>
          </a:p>
          <a:p>
            <a:pPr marL="12700" algn="just">
              <a:lnSpc>
                <a:spcPct val="100000"/>
              </a:lnSpc>
            </a:pP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chorro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aire a</a:t>
            </a:r>
            <a:r>
              <a:rPr sz="1800" spc="-10" dirty="0">
                <a:latin typeface="Microsoft Sans Serif"/>
                <a:cs typeface="Microsoft Sans Serif"/>
              </a:rPr>
              <a:t> </a:t>
            </a:r>
            <a:r>
              <a:rPr sz="1800" dirty="0">
                <a:latin typeface="Microsoft Sans Serif"/>
                <a:cs typeface="Microsoft Sans Serif"/>
              </a:rPr>
              <a:t>alta</a:t>
            </a:r>
            <a:r>
              <a:rPr sz="1800" spc="-5" dirty="0">
                <a:latin typeface="Microsoft Sans Serif"/>
                <a:cs typeface="Microsoft Sans Serif"/>
              </a:rPr>
              <a:t> </a:t>
            </a:r>
            <a:r>
              <a:rPr sz="1800" dirty="0">
                <a:latin typeface="Microsoft Sans Serif"/>
                <a:cs typeface="Microsoft Sans Serif"/>
              </a:rPr>
              <a:t>velocidad</a:t>
            </a:r>
            <a:r>
              <a:rPr sz="1800" spc="1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alejar</a:t>
            </a:r>
            <a:r>
              <a:rPr sz="1800" spc="5" dirty="0">
                <a:latin typeface="Microsoft Sans Serif"/>
                <a:cs typeface="Microsoft Sans Serif"/>
              </a:rPr>
              <a:t> </a:t>
            </a:r>
            <a:r>
              <a:rPr sz="1800" dirty="0">
                <a:latin typeface="Microsoft Sans Serif"/>
                <a:cs typeface="Microsoft Sans Serif"/>
              </a:rPr>
              <a:t>la parte</a:t>
            </a:r>
            <a:r>
              <a:rPr sz="1800" spc="-10" dirty="0">
                <a:latin typeface="Microsoft Sans Serif"/>
                <a:cs typeface="Microsoft Sans Serif"/>
              </a:rPr>
              <a:t> </a:t>
            </a:r>
            <a:r>
              <a:rPr sz="1800" dirty="0">
                <a:latin typeface="Microsoft Sans Serif"/>
                <a:cs typeface="Microsoft Sans Serif"/>
              </a:rPr>
              <a:t>fundida del </a:t>
            </a:r>
            <a:r>
              <a:rPr sz="1800" spc="-10" dirty="0">
                <a:latin typeface="Microsoft Sans Serif"/>
                <a:cs typeface="Microsoft Sans Serif"/>
              </a:rPr>
              <a:t>metal.</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132715" algn="just">
              <a:lnSpc>
                <a:spcPct val="100000"/>
              </a:lnSpc>
            </a:pPr>
            <a:r>
              <a:rPr sz="1800" dirty="0">
                <a:latin typeface="Microsoft Sans Serif"/>
                <a:cs typeface="Microsoft Sans Serif"/>
              </a:rPr>
              <a:t>Este</a:t>
            </a:r>
            <a:r>
              <a:rPr sz="1800" spc="-10" dirty="0">
                <a:latin typeface="Microsoft Sans Serif"/>
                <a:cs typeface="Microsoft Sans Serif"/>
              </a:rPr>
              <a:t> </a:t>
            </a:r>
            <a:r>
              <a:rPr sz="1800" dirty="0">
                <a:latin typeface="Microsoft Sans Serif"/>
                <a:cs typeface="Microsoft Sans Serif"/>
              </a:rPr>
              <a:t>procedimiento</a:t>
            </a:r>
            <a:r>
              <a:rPr sz="1800" spc="2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usa</a:t>
            </a:r>
            <a:r>
              <a:rPr sz="1800" spc="-5" dirty="0">
                <a:latin typeface="Microsoft Sans Serif"/>
                <a:cs typeface="Microsoft Sans Serif"/>
              </a:rPr>
              <a:t> </a:t>
            </a:r>
            <a:r>
              <a:rPr sz="1800" dirty="0">
                <a:latin typeface="Microsoft Sans Serif"/>
                <a:cs typeface="Microsoft Sans Serif"/>
              </a:rPr>
              <a:t>con el</a:t>
            </a:r>
            <a:r>
              <a:rPr sz="1800" spc="-5" dirty="0">
                <a:latin typeface="Microsoft Sans Serif"/>
                <a:cs typeface="Microsoft Sans Serif"/>
              </a:rPr>
              <a:t> </a:t>
            </a:r>
            <a:r>
              <a:rPr sz="1800" dirty="0">
                <a:latin typeface="Microsoft Sans Serif"/>
                <a:cs typeface="Microsoft Sans Serif"/>
              </a:rPr>
              <a:t>propósito</a:t>
            </a:r>
            <a:r>
              <a:rPr sz="1800" spc="15" dirty="0">
                <a:latin typeface="Microsoft Sans Serif"/>
                <a:cs typeface="Microsoft Sans Serif"/>
              </a:rPr>
              <a:t> </a:t>
            </a:r>
            <a:r>
              <a:rPr sz="1800" dirty="0">
                <a:latin typeface="Microsoft Sans Serif"/>
                <a:cs typeface="Microsoft Sans Serif"/>
              </a:rPr>
              <a:t>de formar</a:t>
            </a:r>
            <a:r>
              <a:rPr sz="1800" spc="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canal</a:t>
            </a:r>
            <a:r>
              <a:rPr sz="1800" spc="5" dirty="0">
                <a:latin typeface="Microsoft Sans Serif"/>
                <a:cs typeface="Microsoft Sans Serif"/>
              </a:rPr>
              <a:t> </a:t>
            </a:r>
            <a:r>
              <a:rPr sz="1800" dirty="0">
                <a:latin typeface="Microsoft Sans Serif"/>
                <a:cs typeface="Microsoft Sans Serif"/>
              </a:rPr>
              <a:t>para separar</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spc="-50" dirty="0">
                <a:latin typeface="Microsoft Sans Serif"/>
                <a:cs typeface="Microsoft Sans Serif"/>
              </a:rPr>
              <a:t>o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formar</a:t>
            </a:r>
            <a:r>
              <a:rPr sz="1800" spc="5"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cavidad</a:t>
            </a:r>
            <a:r>
              <a:rPr sz="1800" spc="20" dirty="0">
                <a:latin typeface="Microsoft Sans Serif"/>
                <a:cs typeface="Microsoft Sans Serif"/>
              </a:rPr>
              <a:t> </a:t>
            </a:r>
            <a:r>
              <a:rPr sz="1800" dirty="0">
                <a:latin typeface="Microsoft Sans Serif"/>
                <a:cs typeface="Microsoft Sans Serif"/>
              </a:rPr>
              <a:t>en la</a:t>
            </a:r>
            <a:r>
              <a:rPr sz="1800" spc="-5" dirty="0">
                <a:latin typeface="Microsoft Sans Serif"/>
                <a:cs typeface="Microsoft Sans Serif"/>
              </a:rPr>
              <a:t> </a:t>
            </a:r>
            <a:r>
              <a:rPr sz="1800" spc="-10" dirty="0">
                <a:latin typeface="Microsoft Sans Serif"/>
                <a:cs typeface="Microsoft Sans Serif"/>
              </a:rPr>
              <a:t>pieza.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cavidad</a:t>
            </a:r>
            <a:r>
              <a:rPr sz="1800" spc="5" dirty="0">
                <a:latin typeface="Microsoft Sans Serif"/>
                <a:cs typeface="Microsoft Sans Serif"/>
              </a:rPr>
              <a:t> </a:t>
            </a:r>
            <a:r>
              <a:rPr sz="1800" dirty="0">
                <a:latin typeface="Microsoft Sans Serif"/>
                <a:cs typeface="Microsoft Sans Serif"/>
              </a:rPr>
              <a:t>prepara los</a:t>
            </a:r>
            <a:r>
              <a:rPr sz="1800" spc="-5" dirty="0">
                <a:latin typeface="Microsoft Sans Serif"/>
                <a:cs typeface="Microsoft Sans Serif"/>
              </a:rPr>
              <a:t> </a:t>
            </a:r>
            <a:r>
              <a:rPr sz="1800" dirty="0">
                <a:latin typeface="Microsoft Sans Serif"/>
                <a:cs typeface="Microsoft Sans Serif"/>
              </a:rPr>
              <a:t>bordes</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las</a:t>
            </a:r>
            <a:r>
              <a:rPr sz="1800" spc="-5" dirty="0">
                <a:latin typeface="Microsoft Sans Serif"/>
                <a:cs typeface="Microsoft Sans Serif"/>
              </a:rPr>
              <a:t> </a:t>
            </a:r>
            <a:r>
              <a:rPr sz="1800" dirty="0">
                <a:latin typeface="Microsoft Sans Serif"/>
                <a:cs typeface="Microsoft Sans Serif"/>
              </a:rPr>
              <a:t>placas para</a:t>
            </a:r>
            <a:r>
              <a:rPr sz="1800" spc="-5" dirty="0">
                <a:latin typeface="Microsoft Sans Serif"/>
                <a:cs typeface="Microsoft Sans Serif"/>
              </a:rPr>
              <a:t> </a:t>
            </a:r>
            <a:r>
              <a:rPr sz="1800" dirty="0">
                <a:latin typeface="Microsoft Sans Serif"/>
                <a:cs typeface="Microsoft Sans Serif"/>
              </a:rPr>
              <a:t>soldadura,</a:t>
            </a:r>
            <a:r>
              <a:rPr sz="1800" spc="5" dirty="0">
                <a:latin typeface="Microsoft Sans Serif"/>
                <a:cs typeface="Microsoft Sans Serif"/>
              </a:rPr>
              <a:t> </a:t>
            </a:r>
            <a:r>
              <a:rPr sz="1800" dirty="0">
                <a:latin typeface="Microsoft Sans Serif"/>
                <a:cs typeface="Microsoft Sans Serif"/>
              </a:rPr>
              <a:t>por ejemplo,</a:t>
            </a:r>
            <a:r>
              <a:rPr sz="1800" spc="10"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crear</a:t>
            </a:r>
            <a:r>
              <a:rPr sz="1800" spc="-15"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surco</a:t>
            </a:r>
            <a:r>
              <a:rPr sz="1800" spc="5"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forma</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U</a:t>
            </a:r>
            <a:r>
              <a:rPr sz="1800" spc="1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junta</a:t>
            </a:r>
            <a:r>
              <a:rPr sz="1800" spc="30" dirty="0">
                <a:latin typeface="Microsoft Sans Serif"/>
                <a:cs typeface="Microsoft Sans Serif"/>
              </a:rPr>
              <a:t> </a:t>
            </a:r>
            <a:r>
              <a:rPr sz="1800" spc="-10" dirty="0">
                <a:latin typeface="Microsoft Sans Serif"/>
                <a:cs typeface="Microsoft Sans Serif"/>
              </a:rPr>
              <a:t>empalmada.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19050" algn="just">
              <a:lnSpc>
                <a:spcPct val="100000"/>
              </a:lnSpc>
            </a:pP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con</a:t>
            </a:r>
            <a:r>
              <a:rPr sz="1800" spc="-5" dirty="0">
                <a:latin typeface="Microsoft Sans Serif"/>
                <a:cs typeface="Microsoft Sans Serif"/>
              </a:rPr>
              <a:t> </a:t>
            </a:r>
            <a:r>
              <a:rPr sz="1800" dirty="0">
                <a:latin typeface="Microsoft Sans Serif"/>
                <a:cs typeface="Microsoft Sans Serif"/>
              </a:rPr>
              <a:t>electrodo</a:t>
            </a:r>
            <a:r>
              <a:rPr sz="1800" spc="2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carbón</a:t>
            </a:r>
            <a:r>
              <a:rPr sz="1800" spc="5" dirty="0">
                <a:latin typeface="Microsoft Sans Serif"/>
                <a:cs typeface="Microsoft Sans Serif"/>
              </a:rPr>
              <a:t> </a:t>
            </a:r>
            <a:r>
              <a:rPr sz="1800" dirty="0">
                <a:latin typeface="Microsoft Sans Serif"/>
                <a:cs typeface="Microsoft Sans Serif"/>
              </a:rPr>
              <a:t>y aire se usa</a:t>
            </a:r>
            <a:r>
              <a:rPr sz="1800" spc="1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diversos</a:t>
            </a:r>
            <a:r>
              <a:rPr sz="1800" spc="10" dirty="0">
                <a:latin typeface="Microsoft Sans Serif"/>
                <a:cs typeface="Microsoft Sans Serif"/>
              </a:rPr>
              <a:t> </a:t>
            </a:r>
            <a:r>
              <a:rPr sz="1800" dirty="0">
                <a:latin typeface="Microsoft Sans Serif"/>
                <a:cs typeface="Microsoft Sans Serif"/>
              </a:rPr>
              <a:t>metales, incluyendo</a:t>
            </a:r>
            <a:r>
              <a:rPr sz="1800" spc="5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spc="-10" dirty="0">
                <a:latin typeface="Microsoft Sans Serif"/>
                <a:cs typeface="Microsoft Sans Serif"/>
              </a:rPr>
              <a:t>hierro </a:t>
            </a:r>
            <a:r>
              <a:rPr sz="1800" dirty="0">
                <a:latin typeface="Microsoft Sans Serif"/>
                <a:cs typeface="Microsoft Sans Serif"/>
              </a:rPr>
              <a:t>forjado,</a:t>
            </a:r>
            <a:r>
              <a:rPr sz="1800" spc="5" dirty="0">
                <a:latin typeface="Microsoft Sans Serif"/>
                <a:cs typeface="Microsoft Sans Serif"/>
              </a:rPr>
              <a:t> </a:t>
            </a:r>
            <a:r>
              <a:rPr sz="1800" dirty="0">
                <a:latin typeface="Microsoft Sans Serif"/>
                <a:cs typeface="Microsoft Sans Serif"/>
              </a:rPr>
              <a:t>acero</a:t>
            </a:r>
            <a:r>
              <a:rPr sz="1800" spc="-15" dirty="0">
                <a:latin typeface="Microsoft Sans Serif"/>
                <a:cs typeface="Microsoft Sans Serif"/>
              </a:rPr>
              <a:t> </a:t>
            </a:r>
            <a:r>
              <a:rPr sz="1800" dirty="0">
                <a:latin typeface="Microsoft Sans Serif"/>
                <a:cs typeface="Microsoft Sans Serif"/>
              </a:rPr>
              <a:t>al</a:t>
            </a:r>
            <a:r>
              <a:rPr sz="1800" spc="-5" dirty="0">
                <a:latin typeface="Microsoft Sans Serif"/>
                <a:cs typeface="Microsoft Sans Serif"/>
              </a:rPr>
              <a:t> </a:t>
            </a:r>
            <a:r>
              <a:rPr sz="1800" dirty="0">
                <a:latin typeface="Microsoft Sans Serif"/>
                <a:cs typeface="Microsoft Sans Serif"/>
              </a:rPr>
              <a:t>carbono,</a:t>
            </a:r>
            <a:r>
              <a:rPr sz="1800" spc="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aleaciones</a:t>
            </a:r>
            <a:r>
              <a:rPr sz="1800" spc="15" dirty="0">
                <a:latin typeface="Microsoft Sans Serif"/>
                <a:cs typeface="Microsoft Sans Serif"/>
              </a:rPr>
              <a:t> </a:t>
            </a:r>
            <a:r>
              <a:rPr sz="1800" dirty="0">
                <a:latin typeface="Microsoft Sans Serif"/>
                <a:cs typeface="Microsoft Sans Serif"/>
              </a:rPr>
              <a:t>bajas y</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acero inoxidable,</a:t>
            </a:r>
            <a:r>
              <a:rPr sz="1800" spc="30" dirty="0">
                <a:latin typeface="Microsoft Sans Serif"/>
                <a:cs typeface="Microsoft Sans Serif"/>
              </a:rPr>
              <a:t> </a:t>
            </a:r>
            <a:r>
              <a:rPr sz="1800" dirty="0">
                <a:latin typeface="Microsoft Sans Serif"/>
                <a:cs typeface="Microsoft Sans Serif"/>
              </a:rPr>
              <a:t>así</a:t>
            </a:r>
            <a:r>
              <a:rPr sz="1800" spc="-5" dirty="0">
                <a:latin typeface="Microsoft Sans Serif"/>
                <a:cs typeface="Microsoft Sans Serif"/>
              </a:rPr>
              <a:t> </a:t>
            </a:r>
            <a:r>
              <a:rPr sz="1800" dirty="0">
                <a:latin typeface="Microsoft Sans Serif"/>
                <a:cs typeface="Microsoft Sans Serif"/>
              </a:rPr>
              <a:t>como</a:t>
            </a:r>
            <a:r>
              <a:rPr sz="1800" spc="-15" dirty="0">
                <a:latin typeface="Microsoft Sans Serif"/>
                <a:cs typeface="Microsoft Sans Serif"/>
              </a:rPr>
              <a:t> </a:t>
            </a:r>
            <a:r>
              <a:rPr sz="1800" spc="-10" dirty="0">
                <a:latin typeface="Microsoft Sans Serif"/>
                <a:cs typeface="Microsoft Sans Serif"/>
              </a:rPr>
              <a:t>diversas </a:t>
            </a:r>
            <a:r>
              <a:rPr sz="1800" dirty="0">
                <a:latin typeface="Microsoft Sans Serif"/>
                <a:cs typeface="Microsoft Sans Serif"/>
              </a:rPr>
              <a:t>aleaciones</a:t>
            </a:r>
            <a:r>
              <a:rPr sz="1800" spc="-10" dirty="0">
                <a:latin typeface="Microsoft Sans Serif"/>
                <a:cs typeface="Microsoft Sans Serif"/>
              </a:rPr>
              <a:t> </a:t>
            </a:r>
            <a:r>
              <a:rPr sz="1800" dirty="0">
                <a:latin typeface="Microsoft Sans Serif"/>
                <a:cs typeface="Microsoft Sans Serif"/>
              </a:rPr>
              <a:t>no</a:t>
            </a:r>
            <a:r>
              <a:rPr sz="1800" spc="-25" dirty="0">
                <a:latin typeface="Microsoft Sans Serif"/>
                <a:cs typeface="Microsoft Sans Serif"/>
              </a:rPr>
              <a:t> </a:t>
            </a:r>
            <a:r>
              <a:rPr sz="1800" spc="-10" dirty="0">
                <a:latin typeface="Microsoft Sans Serif"/>
                <a:cs typeface="Microsoft Sans Serif"/>
              </a:rPr>
              <a:t>ferrosas.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gn="just">
              <a:lnSpc>
                <a:spcPct val="100000"/>
              </a:lnSpc>
            </a:pP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salpicadura</a:t>
            </a:r>
            <a:r>
              <a:rPr sz="1800" spc="15" dirty="0">
                <a:latin typeface="Microsoft Sans Serif"/>
                <a:cs typeface="Microsoft Sans Serif"/>
              </a:rPr>
              <a:t> </a:t>
            </a:r>
            <a:r>
              <a:rPr sz="1800" dirty="0">
                <a:latin typeface="Microsoft Sans Serif"/>
                <a:cs typeface="Microsoft Sans Serif"/>
              </a:rPr>
              <a:t>del</a:t>
            </a:r>
            <a:r>
              <a:rPr sz="1800" spc="-20" dirty="0">
                <a:latin typeface="Microsoft Sans Serif"/>
                <a:cs typeface="Microsoft Sans Serif"/>
              </a:rPr>
              <a:t> </a:t>
            </a:r>
            <a:r>
              <a:rPr sz="1800" dirty="0">
                <a:latin typeface="Microsoft Sans Serif"/>
                <a:cs typeface="Microsoft Sans Serif"/>
              </a:rPr>
              <a:t>metal</a:t>
            </a:r>
            <a:r>
              <a:rPr sz="1800" spc="-10" dirty="0">
                <a:latin typeface="Microsoft Sans Serif"/>
                <a:cs typeface="Microsoft Sans Serif"/>
              </a:rPr>
              <a:t> </a:t>
            </a:r>
            <a:r>
              <a:rPr sz="1800" dirty="0">
                <a:latin typeface="Microsoft Sans Serif"/>
                <a:cs typeface="Microsoft Sans Serif"/>
              </a:rPr>
              <a:t>fundido es</a:t>
            </a:r>
            <a:r>
              <a:rPr sz="1800" spc="-15"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dirty="0">
                <a:latin typeface="Microsoft Sans Serif"/>
                <a:cs typeface="Microsoft Sans Serif"/>
              </a:rPr>
              <a:t>riesgo</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desventaja</a:t>
            </a:r>
            <a:r>
              <a:rPr sz="1800" spc="-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proceso.</a:t>
            </a:r>
            <a:endParaRPr sz="1800">
              <a:latin typeface="Microsoft Sans Serif"/>
              <a:cs typeface="Microsoft Sans Serif"/>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26923"/>
            <a:ext cx="8762365" cy="1671955"/>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OTROS</a:t>
            </a:r>
            <a:r>
              <a:rPr sz="1800" b="1" spc="-15" dirty="0">
                <a:latin typeface="Arial"/>
                <a:cs typeface="Arial"/>
              </a:rPr>
              <a:t> </a:t>
            </a:r>
            <a:r>
              <a:rPr sz="1800" b="1" dirty="0">
                <a:latin typeface="Arial"/>
                <a:cs typeface="Arial"/>
              </a:rPr>
              <a:t>PROCESOS</a:t>
            </a:r>
            <a:r>
              <a:rPr sz="1800" b="1" spc="-5" dirty="0">
                <a:latin typeface="Arial"/>
                <a:cs typeface="Arial"/>
              </a:rPr>
              <a:t> </a:t>
            </a:r>
            <a:r>
              <a:rPr sz="1800" b="1" dirty="0">
                <a:latin typeface="Arial"/>
                <a:cs typeface="Arial"/>
              </a:rPr>
              <a:t>DE</a:t>
            </a:r>
            <a:r>
              <a:rPr sz="1800" b="1" spc="-5" dirty="0">
                <a:latin typeface="Arial"/>
                <a:cs typeface="Arial"/>
              </a:rPr>
              <a:t> </a:t>
            </a:r>
            <a:r>
              <a:rPr sz="1800" b="1" dirty="0">
                <a:latin typeface="Arial"/>
                <a:cs typeface="Arial"/>
              </a:rPr>
              <a:t>CORTE</a:t>
            </a:r>
            <a:r>
              <a:rPr sz="1800" b="1" spc="-15" dirty="0">
                <a:latin typeface="Arial"/>
                <a:cs typeface="Arial"/>
              </a:rPr>
              <a:t> </a:t>
            </a:r>
            <a:r>
              <a:rPr sz="1800" b="1" dirty="0">
                <a:latin typeface="Arial"/>
                <a:cs typeface="Arial"/>
              </a:rPr>
              <a:t>CON</a:t>
            </a:r>
            <a:r>
              <a:rPr sz="1800" b="1" spc="-60" dirty="0">
                <a:latin typeface="Arial"/>
                <a:cs typeface="Arial"/>
              </a:rPr>
              <a:t> </a:t>
            </a:r>
            <a:r>
              <a:rPr sz="1800" b="1" spc="-20" dirty="0">
                <a:latin typeface="Arial"/>
                <a:cs typeface="Arial"/>
              </a:rPr>
              <a:t>ARCO</a:t>
            </a:r>
            <a:endParaRPr sz="1800">
              <a:latin typeface="Arial"/>
              <a:cs typeface="Arial"/>
            </a:endParaRPr>
          </a:p>
          <a:p>
            <a:pPr>
              <a:lnSpc>
                <a:spcPct val="100000"/>
              </a:lnSpc>
              <a:spcBef>
                <a:spcPts val="90"/>
              </a:spcBef>
            </a:pPr>
            <a:endParaRPr sz="1800">
              <a:latin typeface="Arial"/>
              <a:cs typeface="Arial"/>
            </a:endParaRPr>
          </a:p>
          <a:p>
            <a:pPr marL="12700" marR="5080">
              <a:lnSpc>
                <a:spcPct val="100000"/>
              </a:lnSpc>
            </a:pPr>
            <a:r>
              <a:rPr sz="1800" dirty="0">
                <a:latin typeface="Microsoft Sans Serif"/>
                <a:cs typeface="Microsoft Sans Serif"/>
              </a:rPr>
              <a:t>Otros</a:t>
            </a:r>
            <a:r>
              <a:rPr sz="1800" spc="-35" dirty="0">
                <a:latin typeface="Microsoft Sans Serif"/>
                <a:cs typeface="Microsoft Sans Serif"/>
              </a:rPr>
              <a:t> </a:t>
            </a:r>
            <a:r>
              <a:rPr sz="1800" dirty="0">
                <a:latin typeface="Microsoft Sans Serif"/>
                <a:cs typeface="Microsoft Sans Serif"/>
              </a:rPr>
              <a:t>procesos de</a:t>
            </a:r>
            <a:r>
              <a:rPr sz="1800" spc="-10" dirty="0">
                <a:latin typeface="Microsoft Sans Serif"/>
                <a:cs typeface="Microsoft Sans Serif"/>
              </a:rPr>
              <a:t> </a:t>
            </a:r>
            <a:r>
              <a:rPr sz="1800" dirty="0">
                <a:latin typeface="Microsoft Sans Serif"/>
                <a:cs typeface="Microsoft Sans Serif"/>
              </a:rPr>
              <a:t>arco</a:t>
            </a:r>
            <a:r>
              <a:rPr sz="1800" spc="-25" dirty="0">
                <a:latin typeface="Microsoft Sans Serif"/>
                <a:cs typeface="Microsoft Sans Serif"/>
              </a:rPr>
              <a:t> </a:t>
            </a:r>
            <a:r>
              <a:rPr sz="1800" dirty="0">
                <a:latin typeface="Microsoft Sans Serif"/>
                <a:cs typeface="Microsoft Sans Serif"/>
              </a:rPr>
              <a:t>eléctrico</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utilizan</a:t>
            </a:r>
            <a:r>
              <a:rPr sz="1800" spc="-10"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aplicaciones</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aunque</a:t>
            </a:r>
            <a:r>
              <a:rPr sz="1800" spc="-10" dirty="0">
                <a:latin typeface="Microsoft Sans Serif"/>
                <a:cs typeface="Microsoft Sans Serif"/>
              </a:rPr>
              <a:t> </a:t>
            </a:r>
            <a:r>
              <a:rPr sz="1800" dirty="0">
                <a:latin typeface="Microsoft Sans Serif"/>
                <a:cs typeface="Microsoft Sans Serif"/>
              </a:rPr>
              <a:t>no</a:t>
            </a:r>
            <a:r>
              <a:rPr sz="1800" spc="-10" dirty="0">
                <a:latin typeface="Microsoft Sans Serif"/>
                <a:cs typeface="Microsoft Sans Serif"/>
              </a:rPr>
              <a:t> </a:t>
            </a:r>
            <a:r>
              <a:rPr sz="1800" spc="-25" dirty="0">
                <a:latin typeface="Microsoft Sans Serif"/>
                <a:cs typeface="Microsoft Sans Serif"/>
              </a:rPr>
              <a:t>con </a:t>
            </a:r>
            <a:r>
              <a:rPr sz="1800" dirty="0">
                <a:latin typeface="Microsoft Sans Serif"/>
                <a:cs typeface="Microsoft Sans Serif"/>
              </a:rPr>
              <a:t>tanta</a:t>
            </a:r>
            <a:r>
              <a:rPr sz="1800" spc="-5" dirty="0">
                <a:latin typeface="Microsoft Sans Serif"/>
                <a:cs typeface="Microsoft Sans Serif"/>
              </a:rPr>
              <a:t> </a:t>
            </a:r>
            <a:r>
              <a:rPr sz="1800" dirty="0">
                <a:latin typeface="Microsoft Sans Serif"/>
                <a:cs typeface="Microsoft Sans Serif"/>
              </a:rPr>
              <a:t>frecuencia como el</a:t>
            </a:r>
            <a:r>
              <a:rPr sz="1800" spc="-10"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plasma</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arco</a:t>
            </a:r>
            <a:r>
              <a:rPr sz="1800" spc="-15" dirty="0">
                <a:latin typeface="Microsoft Sans Serif"/>
                <a:cs typeface="Microsoft Sans Serif"/>
              </a:rPr>
              <a:t> </a:t>
            </a:r>
            <a:r>
              <a:rPr sz="1800" dirty="0">
                <a:latin typeface="Microsoft Sans Serif"/>
                <a:cs typeface="Microsoft Sans Serif"/>
              </a:rPr>
              <a:t>o</a:t>
            </a:r>
            <a:r>
              <a:rPr sz="1800" spc="-5"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electrodo</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carbón y</a:t>
            </a:r>
            <a:r>
              <a:rPr sz="1800" spc="-5" dirty="0">
                <a:latin typeface="Microsoft Sans Serif"/>
                <a:cs typeface="Microsoft Sans Serif"/>
              </a:rPr>
              <a:t> </a:t>
            </a:r>
            <a:r>
              <a:rPr sz="1800" spc="-10" dirty="0">
                <a:latin typeface="Microsoft Sans Serif"/>
                <a:cs typeface="Microsoft Sans Serif"/>
              </a:rPr>
              <a:t>aire.</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nSpc>
                <a:spcPct val="100000"/>
              </a:lnSpc>
              <a:spcBef>
                <a:spcPts val="5"/>
              </a:spcBef>
            </a:pPr>
            <a:r>
              <a:rPr sz="1800" dirty="0">
                <a:latin typeface="Microsoft Sans Serif"/>
                <a:cs typeface="Microsoft Sans Serif"/>
              </a:rPr>
              <a:t>Estos</a:t>
            </a:r>
            <a:r>
              <a:rPr sz="1800" spc="5" dirty="0">
                <a:latin typeface="Microsoft Sans Serif"/>
                <a:cs typeface="Microsoft Sans Serif"/>
              </a:rPr>
              <a:t> </a:t>
            </a:r>
            <a:r>
              <a:rPr sz="1800" dirty="0">
                <a:latin typeface="Microsoft Sans Serif"/>
                <a:cs typeface="Microsoft Sans Serif"/>
              </a:rPr>
              <a:t>otros</a:t>
            </a:r>
            <a:r>
              <a:rPr sz="1800" spc="5" dirty="0">
                <a:latin typeface="Microsoft Sans Serif"/>
                <a:cs typeface="Microsoft Sans Serif"/>
              </a:rPr>
              <a:t> </a:t>
            </a:r>
            <a:r>
              <a:rPr sz="1800" dirty="0">
                <a:latin typeface="Microsoft Sans Serif"/>
                <a:cs typeface="Microsoft Sans Serif"/>
              </a:rPr>
              <a:t>procesos</a:t>
            </a:r>
            <a:r>
              <a:rPr sz="1800" spc="20" dirty="0">
                <a:latin typeface="Microsoft Sans Serif"/>
                <a:cs typeface="Microsoft Sans Serif"/>
              </a:rPr>
              <a:t> </a:t>
            </a:r>
            <a:r>
              <a:rPr sz="1800" spc="-10" dirty="0">
                <a:latin typeface="Microsoft Sans Serif"/>
                <a:cs typeface="Microsoft Sans Serif"/>
              </a:rPr>
              <a:t>incluyen:</a:t>
            </a:r>
            <a:endParaRPr sz="1800">
              <a:latin typeface="Microsoft Sans Serif"/>
              <a:cs typeface="Microsoft Sans Serif"/>
            </a:endParaRPr>
          </a:p>
        </p:txBody>
      </p:sp>
      <p:sp>
        <p:nvSpPr>
          <p:cNvPr id="3" name="object 3"/>
          <p:cNvSpPr txBox="1"/>
          <p:nvPr/>
        </p:nvSpPr>
        <p:spPr>
          <a:xfrm>
            <a:off x="78739" y="1947798"/>
            <a:ext cx="227965" cy="1123315"/>
          </a:xfrm>
          <a:prstGeom prst="rect">
            <a:avLst/>
          </a:prstGeom>
        </p:spPr>
        <p:txBody>
          <a:bodyPr vert="horz" wrap="square" lIns="0" tIns="12700" rIns="0" bIns="0" rtlCol="0">
            <a:spAutoFit/>
          </a:bodyPr>
          <a:lstStyle/>
          <a:p>
            <a:pPr marL="12700">
              <a:lnSpc>
                <a:spcPct val="100000"/>
              </a:lnSpc>
              <a:spcBef>
                <a:spcPts val="100"/>
              </a:spcBef>
            </a:pPr>
            <a:r>
              <a:rPr sz="1800" spc="-25" dirty="0">
                <a:latin typeface="Microsoft Sans Serif"/>
                <a:cs typeface="Microsoft Sans Serif"/>
              </a:rPr>
              <a:t>1)</a:t>
            </a:r>
            <a:endParaRPr sz="1800">
              <a:latin typeface="Microsoft Sans Serif"/>
              <a:cs typeface="Microsoft Sans Serif"/>
            </a:endParaRPr>
          </a:p>
          <a:p>
            <a:pPr marL="12700">
              <a:lnSpc>
                <a:spcPct val="100000"/>
              </a:lnSpc>
            </a:pPr>
            <a:r>
              <a:rPr sz="1800" spc="-25" dirty="0">
                <a:latin typeface="Microsoft Sans Serif"/>
                <a:cs typeface="Microsoft Sans Serif"/>
              </a:rPr>
              <a:t>2)</a:t>
            </a:r>
            <a:endParaRPr sz="1800">
              <a:latin typeface="Microsoft Sans Serif"/>
              <a:cs typeface="Microsoft Sans Serif"/>
            </a:endParaRPr>
          </a:p>
          <a:p>
            <a:pPr marL="12700">
              <a:lnSpc>
                <a:spcPct val="100000"/>
              </a:lnSpc>
            </a:pPr>
            <a:r>
              <a:rPr sz="1800" spc="-25" dirty="0">
                <a:latin typeface="Microsoft Sans Serif"/>
                <a:cs typeface="Microsoft Sans Serif"/>
              </a:rPr>
              <a:t>3)</a:t>
            </a:r>
            <a:endParaRPr sz="1800">
              <a:latin typeface="Microsoft Sans Serif"/>
              <a:cs typeface="Microsoft Sans Serif"/>
            </a:endParaRPr>
          </a:p>
          <a:p>
            <a:pPr marL="12700">
              <a:lnSpc>
                <a:spcPct val="100000"/>
              </a:lnSpc>
            </a:pPr>
            <a:r>
              <a:rPr sz="1800" spc="-25" dirty="0">
                <a:latin typeface="Microsoft Sans Serif"/>
                <a:cs typeface="Microsoft Sans Serif"/>
              </a:rPr>
              <a:t>4)</a:t>
            </a:r>
            <a:endParaRPr sz="1800">
              <a:latin typeface="Microsoft Sans Serif"/>
              <a:cs typeface="Microsoft Sans Serif"/>
            </a:endParaRPr>
          </a:p>
        </p:txBody>
      </p:sp>
      <p:sp>
        <p:nvSpPr>
          <p:cNvPr id="4" name="object 4"/>
          <p:cNvSpPr txBox="1"/>
          <p:nvPr/>
        </p:nvSpPr>
        <p:spPr>
          <a:xfrm>
            <a:off x="993444" y="1947798"/>
            <a:ext cx="4874895" cy="1123315"/>
          </a:xfrm>
          <a:prstGeom prst="rect">
            <a:avLst/>
          </a:prstGeom>
        </p:spPr>
        <p:txBody>
          <a:bodyPr vert="horz" wrap="square" lIns="0" tIns="12700" rIns="0" bIns="0" rtlCol="0">
            <a:spAutoFit/>
          </a:bodyPr>
          <a:lstStyle/>
          <a:p>
            <a:pPr marL="12700" marR="640080">
              <a:lnSpc>
                <a:spcPct val="100000"/>
              </a:lnSpc>
              <a:spcBef>
                <a:spcPts val="100"/>
              </a:spcBef>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de metal</a:t>
            </a:r>
            <a:r>
              <a:rPr sz="1800" spc="-10"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arco eléctrico</a:t>
            </a:r>
            <a:r>
              <a:rPr sz="1800" spc="-5"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spc="-20" dirty="0">
                <a:latin typeface="Microsoft Sans Serif"/>
                <a:cs typeface="Microsoft Sans Serif"/>
              </a:rPr>
              <a:t>gas,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arco</a:t>
            </a:r>
            <a:r>
              <a:rPr sz="1800" spc="-5" dirty="0">
                <a:latin typeface="Microsoft Sans Serif"/>
                <a:cs typeface="Microsoft Sans Serif"/>
              </a:rPr>
              <a:t> </a:t>
            </a:r>
            <a:r>
              <a:rPr sz="1800" spc="-10" dirty="0">
                <a:latin typeface="Microsoft Sans Serif"/>
                <a:cs typeface="Microsoft Sans Serif"/>
              </a:rPr>
              <a:t>protegido,</a:t>
            </a:r>
            <a:endParaRPr sz="1800">
              <a:latin typeface="Microsoft Sans Serif"/>
              <a:cs typeface="Microsoft Sans Serif"/>
            </a:endParaRPr>
          </a:p>
          <a:p>
            <a:pPr marL="12700">
              <a:lnSpc>
                <a:spcPct val="100000"/>
              </a:lnSpc>
            </a:pP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con arco</a:t>
            </a:r>
            <a:r>
              <a:rPr sz="1800" spc="-20" dirty="0">
                <a:latin typeface="Microsoft Sans Serif"/>
                <a:cs typeface="Microsoft Sans Serif"/>
              </a:rPr>
              <a:t> </a:t>
            </a:r>
            <a:r>
              <a:rPr sz="1800" dirty="0">
                <a:latin typeface="Microsoft Sans Serif"/>
                <a:cs typeface="Microsoft Sans Serif"/>
              </a:rPr>
              <a:t>eléctrico</a:t>
            </a:r>
            <a:r>
              <a:rPr sz="1800" spc="5"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tungsteno</a:t>
            </a:r>
            <a:r>
              <a:rPr sz="1800" spc="-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gas</a:t>
            </a:r>
            <a:r>
              <a:rPr sz="1800" spc="-10"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12700">
              <a:lnSpc>
                <a:spcPct val="100000"/>
              </a:lnSpc>
            </a:pPr>
            <a:r>
              <a:rPr sz="1800" dirty="0">
                <a:latin typeface="Microsoft Sans Serif"/>
                <a:cs typeface="Microsoft Sans Serif"/>
              </a:rPr>
              <a:t>el corte con</a:t>
            </a:r>
            <a:r>
              <a:rPr sz="1800" spc="10" dirty="0">
                <a:latin typeface="Microsoft Sans Serif"/>
                <a:cs typeface="Microsoft Sans Serif"/>
              </a:rPr>
              <a:t> </a:t>
            </a:r>
            <a:r>
              <a:rPr sz="1800" dirty="0">
                <a:latin typeface="Microsoft Sans Serif"/>
                <a:cs typeface="Microsoft Sans Serif"/>
              </a:rPr>
              <a:t>arco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10" dirty="0">
                <a:latin typeface="Microsoft Sans Serif"/>
                <a:cs typeface="Microsoft Sans Serif"/>
              </a:rPr>
              <a:t>carbono.</a:t>
            </a:r>
            <a:endParaRPr sz="1800">
              <a:latin typeface="Microsoft Sans Serif"/>
              <a:cs typeface="Microsoft Sans Serif"/>
            </a:endParaRPr>
          </a:p>
        </p:txBody>
      </p:sp>
      <p:sp>
        <p:nvSpPr>
          <p:cNvPr id="5" name="object 5"/>
          <p:cNvSpPr txBox="1"/>
          <p:nvPr/>
        </p:nvSpPr>
        <p:spPr>
          <a:xfrm>
            <a:off x="78739" y="3319653"/>
            <a:ext cx="8886825" cy="3317875"/>
          </a:xfrm>
          <a:prstGeom prst="rect">
            <a:avLst/>
          </a:prstGeom>
        </p:spPr>
        <p:txBody>
          <a:bodyPr vert="horz" wrap="square" lIns="0" tIns="12700" rIns="0" bIns="0" rtlCol="0">
            <a:spAutoFit/>
          </a:bodyPr>
          <a:lstStyle/>
          <a:p>
            <a:pPr marL="12700" marR="257810">
              <a:lnSpc>
                <a:spcPct val="100000"/>
              </a:lnSpc>
              <a:spcBef>
                <a:spcPts val="100"/>
              </a:spcBef>
            </a:pPr>
            <a:r>
              <a:rPr sz="1800" dirty="0">
                <a:latin typeface="Microsoft Sans Serif"/>
                <a:cs typeface="Microsoft Sans Serif"/>
              </a:rPr>
              <a:t>Las</a:t>
            </a:r>
            <a:r>
              <a:rPr sz="1800" spc="-5" dirty="0">
                <a:latin typeface="Microsoft Sans Serif"/>
                <a:cs typeface="Microsoft Sans Serif"/>
              </a:rPr>
              <a:t> </a:t>
            </a:r>
            <a:r>
              <a:rPr sz="1800" dirty="0">
                <a:latin typeface="Microsoft Sans Serif"/>
                <a:cs typeface="Microsoft Sans Serif"/>
              </a:rPr>
              <a:t>tecnologías</a:t>
            </a:r>
            <a:r>
              <a:rPr sz="1800" spc="20" dirty="0">
                <a:latin typeface="Microsoft Sans Serif"/>
                <a:cs typeface="Microsoft Sans Serif"/>
              </a:rPr>
              <a:t> </a:t>
            </a:r>
            <a:r>
              <a:rPr sz="1800" dirty="0">
                <a:latin typeface="Microsoft Sans Serif"/>
                <a:cs typeface="Microsoft Sans Serif"/>
              </a:rPr>
              <a:t>son</a:t>
            </a:r>
            <a:r>
              <a:rPr sz="1800" spc="-15" dirty="0">
                <a:latin typeface="Microsoft Sans Serif"/>
                <a:cs typeface="Microsoft Sans Serif"/>
              </a:rPr>
              <a:t> </a:t>
            </a:r>
            <a:r>
              <a:rPr sz="1800" dirty="0">
                <a:latin typeface="Microsoft Sans Serif"/>
                <a:cs typeface="Microsoft Sans Serif"/>
              </a:rPr>
              <a:t>las mismas</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usan</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soldadura</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arco, excepto</a:t>
            </a:r>
            <a:r>
              <a:rPr sz="1800" spc="2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calor</a:t>
            </a:r>
            <a:r>
              <a:rPr sz="1800" spc="-5"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arco</a:t>
            </a:r>
            <a:r>
              <a:rPr sz="1800" spc="-10" dirty="0">
                <a:latin typeface="Microsoft Sans Serif"/>
                <a:cs typeface="Microsoft Sans Serif"/>
              </a:rPr>
              <a:t> </a:t>
            </a:r>
            <a:r>
              <a:rPr sz="1800" dirty="0">
                <a:latin typeface="Microsoft Sans Serif"/>
                <a:cs typeface="Microsoft Sans Serif"/>
              </a:rPr>
              <a:t>eléctrico</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usa</a:t>
            </a:r>
            <a:r>
              <a:rPr sz="1800" spc="-15" dirty="0">
                <a:latin typeface="Microsoft Sans Serif"/>
                <a:cs typeface="Microsoft Sans Serif"/>
              </a:rPr>
              <a:t> </a:t>
            </a:r>
            <a:r>
              <a:rPr sz="1800" dirty="0">
                <a:latin typeface="Microsoft Sans Serif"/>
                <a:cs typeface="Microsoft Sans Serif"/>
              </a:rPr>
              <a:t>para</a:t>
            </a:r>
            <a:r>
              <a:rPr sz="1800" spc="-10" dirty="0">
                <a:latin typeface="Microsoft Sans Serif"/>
                <a:cs typeface="Microsoft Sans Serif"/>
              </a:rPr>
              <a:t> cortar.</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nSpc>
                <a:spcPct val="100000"/>
              </a:lnSpc>
            </a:pPr>
            <a:r>
              <a:rPr sz="1800" b="1" dirty="0">
                <a:latin typeface="Arial"/>
                <a:cs typeface="Arial"/>
              </a:rPr>
              <a:t>PROCESOS</a:t>
            </a:r>
            <a:r>
              <a:rPr sz="1800" b="1" spc="-25" dirty="0">
                <a:latin typeface="Arial"/>
                <a:cs typeface="Arial"/>
              </a:rPr>
              <a:t> </a:t>
            </a:r>
            <a:r>
              <a:rPr sz="1800" b="1" dirty="0">
                <a:latin typeface="Arial"/>
                <a:cs typeface="Arial"/>
              </a:rPr>
              <a:t>DE</a:t>
            </a:r>
            <a:r>
              <a:rPr sz="1800" b="1" spc="-20" dirty="0">
                <a:latin typeface="Arial"/>
                <a:cs typeface="Arial"/>
              </a:rPr>
              <a:t> </a:t>
            </a:r>
            <a:r>
              <a:rPr sz="1800" b="1" dirty="0">
                <a:latin typeface="Arial"/>
                <a:cs typeface="Arial"/>
              </a:rPr>
              <a:t>CORTE</a:t>
            </a:r>
            <a:r>
              <a:rPr sz="1800" b="1" spc="-25" dirty="0">
                <a:latin typeface="Arial"/>
                <a:cs typeface="Arial"/>
              </a:rPr>
              <a:t> </a:t>
            </a:r>
            <a:r>
              <a:rPr sz="1800" b="1" dirty="0">
                <a:latin typeface="Arial"/>
                <a:cs typeface="Arial"/>
              </a:rPr>
              <a:t>CON</a:t>
            </a:r>
            <a:r>
              <a:rPr sz="1800" b="1" spc="-20" dirty="0">
                <a:latin typeface="Arial"/>
                <a:cs typeface="Arial"/>
              </a:rPr>
              <a:t> </a:t>
            </a:r>
            <a:r>
              <a:rPr sz="1800" b="1" dirty="0">
                <a:latin typeface="Arial"/>
                <a:cs typeface="Arial"/>
              </a:rPr>
              <a:t>OXÍGENO</a:t>
            </a:r>
            <a:r>
              <a:rPr sz="1800" b="1" spc="-60" dirty="0">
                <a:latin typeface="Arial"/>
                <a:cs typeface="Arial"/>
              </a:rPr>
              <a:t> </a:t>
            </a:r>
            <a:r>
              <a:rPr sz="1800" b="1" dirty="0">
                <a:latin typeface="Arial"/>
                <a:cs typeface="Arial"/>
              </a:rPr>
              <a:t>Y</a:t>
            </a:r>
            <a:r>
              <a:rPr sz="1800" b="1" spc="-50" dirty="0">
                <a:latin typeface="Arial"/>
                <a:cs typeface="Arial"/>
              </a:rPr>
              <a:t> </a:t>
            </a:r>
            <a:r>
              <a:rPr sz="1800" b="1" dirty="0">
                <a:latin typeface="Arial"/>
                <a:cs typeface="Arial"/>
              </a:rPr>
              <a:t>GAS</a:t>
            </a:r>
            <a:r>
              <a:rPr sz="1800" b="1" spc="35" dirty="0">
                <a:latin typeface="Arial"/>
                <a:cs typeface="Arial"/>
              </a:rPr>
              <a:t> </a:t>
            </a:r>
            <a:r>
              <a:rPr sz="1800" b="1" spc="-10" dirty="0">
                <a:latin typeface="Arial"/>
                <a:cs typeface="Arial"/>
              </a:rPr>
              <a:t>COMBUSTIBLE</a:t>
            </a:r>
            <a:endParaRPr sz="1800">
              <a:latin typeface="Arial"/>
              <a:cs typeface="Arial"/>
            </a:endParaRPr>
          </a:p>
          <a:p>
            <a:pPr>
              <a:lnSpc>
                <a:spcPct val="100000"/>
              </a:lnSpc>
              <a:spcBef>
                <a:spcPts val="95"/>
              </a:spcBef>
            </a:pPr>
            <a:endParaRPr sz="1800">
              <a:latin typeface="Arial"/>
              <a:cs typeface="Arial"/>
            </a:endParaRPr>
          </a:p>
          <a:p>
            <a:pPr marL="12700" marR="5080">
              <a:lnSpc>
                <a:spcPct val="100000"/>
              </a:lnSpc>
            </a:pP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familia</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procesos</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térmico</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uso</a:t>
            </a:r>
            <a:r>
              <a:rPr sz="1800" spc="-15" dirty="0">
                <a:latin typeface="Microsoft Sans Serif"/>
                <a:cs typeface="Microsoft Sans Serif"/>
              </a:rPr>
              <a:t> </a:t>
            </a:r>
            <a:r>
              <a:rPr sz="1800" dirty="0">
                <a:latin typeface="Microsoft Sans Serif"/>
                <a:cs typeface="Microsoft Sans Serif"/>
              </a:rPr>
              <a:t>muy</a:t>
            </a:r>
            <a:r>
              <a:rPr sz="1800" spc="-15" dirty="0">
                <a:latin typeface="Microsoft Sans Serif"/>
                <a:cs typeface="Microsoft Sans Serif"/>
              </a:rPr>
              <a:t> </a:t>
            </a:r>
            <a:r>
              <a:rPr sz="1800" dirty="0">
                <a:latin typeface="Microsoft Sans Serif"/>
                <a:cs typeface="Microsoft Sans Serif"/>
              </a:rPr>
              <a:t>difundido,</a:t>
            </a:r>
            <a:r>
              <a:rPr sz="1800" spc="15" dirty="0">
                <a:latin typeface="Microsoft Sans Serif"/>
                <a:cs typeface="Microsoft Sans Serif"/>
              </a:rPr>
              <a:t> </a:t>
            </a:r>
            <a:r>
              <a:rPr sz="1800" dirty="0">
                <a:latin typeface="Microsoft Sans Serif"/>
                <a:cs typeface="Microsoft Sans Serif"/>
              </a:rPr>
              <a:t>conocida</a:t>
            </a:r>
            <a:r>
              <a:rPr sz="1800" spc="5" dirty="0">
                <a:latin typeface="Microsoft Sans Serif"/>
                <a:cs typeface="Microsoft Sans Serif"/>
              </a:rPr>
              <a:t> </a:t>
            </a:r>
            <a:r>
              <a:rPr sz="1800" dirty="0">
                <a:latin typeface="Microsoft Sans Serif"/>
                <a:cs typeface="Microsoft Sans Serif"/>
              </a:rPr>
              <a:t>como</a:t>
            </a:r>
            <a:r>
              <a:rPr sz="1800" spc="-2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corte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flama,</a:t>
            </a:r>
            <a:r>
              <a:rPr sz="1800" spc="-10" dirty="0">
                <a:latin typeface="Microsoft Sans Serif"/>
                <a:cs typeface="Microsoft Sans Serif"/>
              </a:rPr>
              <a:t> </a:t>
            </a:r>
            <a:r>
              <a:rPr sz="1800" dirty="0">
                <a:latin typeface="Microsoft Sans Serif"/>
                <a:cs typeface="Microsoft Sans Serif"/>
              </a:rPr>
              <a:t>usa</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calor</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combustión de</a:t>
            </a:r>
            <a:r>
              <a:rPr sz="1800" spc="-5" dirty="0">
                <a:latin typeface="Microsoft Sans Serif"/>
                <a:cs typeface="Microsoft Sans Serif"/>
              </a:rPr>
              <a:t> </a:t>
            </a:r>
            <a:r>
              <a:rPr sz="1800" dirty="0">
                <a:latin typeface="Microsoft Sans Serif"/>
                <a:cs typeface="Microsoft Sans Serif"/>
              </a:rPr>
              <a:t>ciertos</a:t>
            </a:r>
            <a:r>
              <a:rPr sz="1800" spc="-10" dirty="0">
                <a:latin typeface="Microsoft Sans Serif"/>
                <a:cs typeface="Microsoft Sans Serif"/>
              </a:rPr>
              <a:t> </a:t>
            </a:r>
            <a:r>
              <a:rPr sz="1800" dirty="0">
                <a:latin typeface="Microsoft Sans Serif"/>
                <a:cs typeface="Microsoft Sans Serif"/>
              </a:rPr>
              <a:t>gases combinado</a:t>
            </a:r>
            <a:r>
              <a:rPr sz="1800" spc="10" dirty="0">
                <a:latin typeface="Microsoft Sans Serif"/>
                <a:cs typeface="Microsoft Sans Serif"/>
              </a:rPr>
              <a:t>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reacción </a:t>
            </a:r>
            <a:r>
              <a:rPr sz="1800" dirty="0">
                <a:latin typeface="Microsoft Sans Serif"/>
                <a:cs typeface="Microsoft Sans Serif"/>
              </a:rPr>
              <a:t>exotérmica</a:t>
            </a:r>
            <a:r>
              <a:rPr sz="1800" spc="-5"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metal</a:t>
            </a:r>
            <a:r>
              <a:rPr sz="1800" spc="-20" dirty="0">
                <a:latin typeface="Microsoft Sans Serif"/>
                <a:cs typeface="Microsoft Sans Serif"/>
              </a:rPr>
              <a:t> </a:t>
            </a:r>
            <a:r>
              <a:rPr sz="1800" dirty="0">
                <a:latin typeface="Microsoft Sans Serif"/>
                <a:cs typeface="Microsoft Sans Serif"/>
              </a:rPr>
              <a:t>con</a:t>
            </a:r>
            <a:r>
              <a:rPr sz="1800" spc="-3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spc="-10" dirty="0">
                <a:latin typeface="Microsoft Sans Serif"/>
                <a:cs typeface="Microsoft Sans Serif"/>
              </a:rPr>
              <a:t>oxígeno.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17780" algn="just">
              <a:lnSpc>
                <a:spcPct val="100000"/>
              </a:lnSpc>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soplete de</a:t>
            </a:r>
            <a:r>
              <a:rPr sz="1800" spc="-2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que se</a:t>
            </a:r>
            <a:r>
              <a:rPr sz="1800" spc="-10" dirty="0">
                <a:latin typeface="Microsoft Sans Serif"/>
                <a:cs typeface="Microsoft Sans Serif"/>
              </a:rPr>
              <a:t> </a:t>
            </a:r>
            <a:r>
              <a:rPr sz="1800" dirty="0">
                <a:latin typeface="Microsoft Sans Serif"/>
                <a:cs typeface="Microsoft Sans Serif"/>
              </a:rPr>
              <a:t>usa</a:t>
            </a:r>
            <a:r>
              <a:rPr sz="1800" spc="-10" dirty="0">
                <a:latin typeface="Microsoft Sans Serif"/>
                <a:cs typeface="Microsoft Sans Serif"/>
              </a:rPr>
              <a:t> </a:t>
            </a:r>
            <a:r>
              <a:rPr sz="1800" dirty="0">
                <a:latin typeface="Microsoft Sans Serif"/>
                <a:cs typeface="Microsoft Sans Serif"/>
              </a:rPr>
              <a:t>en estos</a:t>
            </a:r>
            <a:r>
              <a:rPr sz="1800" spc="-10" dirty="0">
                <a:latin typeface="Microsoft Sans Serif"/>
                <a:cs typeface="Microsoft Sans Serif"/>
              </a:rPr>
              <a:t> </a:t>
            </a:r>
            <a:r>
              <a:rPr sz="1800" dirty="0">
                <a:latin typeface="Microsoft Sans Serif"/>
                <a:cs typeface="Microsoft Sans Serif"/>
              </a:rPr>
              <a:t>procesos</a:t>
            </a:r>
            <a:r>
              <a:rPr sz="1800" spc="5" dirty="0">
                <a:latin typeface="Microsoft Sans Serif"/>
                <a:cs typeface="Microsoft Sans Serif"/>
              </a:rPr>
              <a:t> </a:t>
            </a:r>
            <a:r>
              <a:rPr sz="1800" dirty="0">
                <a:latin typeface="Microsoft Sans Serif"/>
                <a:cs typeface="Microsoft Sans Serif"/>
              </a:rPr>
              <a:t>está</a:t>
            </a:r>
            <a:r>
              <a:rPr sz="1800" spc="-15" dirty="0">
                <a:latin typeface="Microsoft Sans Serif"/>
                <a:cs typeface="Microsoft Sans Serif"/>
              </a:rPr>
              <a:t> </a:t>
            </a:r>
            <a:r>
              <a:rPr sz="1800" dirty="0">
                <a:latin typeface="Microsoft Sans Serif"/>
                <a:cs typeface="Microsoft Sans Serif"/>
              </a:rPr>
              <a:t>diseñado</a:t>
            </a:r>
            <a:r>
              <a:rPr sz="1800" spc="5" dirty="0">
                <a:latin typeface="Microsoft Sans Serif"/>
                <a:cs typeface="Microsoft Sans Serif"/>
              </a:rPr>
              <a:t> </a:t>
            </a:r>
            <a:r>
              <a:rPr sz="1800" dirty="0">
                <a:latin typeface="Microsoft Sans Serif"/>
                <a:cs typeface="Microsoft Sans Serif"/>
              </a:rPr>
              <a:t>para</a:t>
            </a:r>
            <a:r>
              <a:rPr sz="1800" spc="-15" dirty="0">
                <a:latin typeface="Microsoft Sans Serif"/>
                <a:cs typeface="Microsoft Sans Serif"/>
              </a:rPr>
              <a:t> </a:t>
            </a:r>
            <a:r>
              <a:rPr sz="1800" dirty="0">
                <a:latin typeface="Microsoft Sans Serif"/>
                <a:cs typeface="Microsoft Sans Serif"/>
              </a:rPr>
              <a:t>proporcionar</a:t>
            </a:r>
            <a:r>
              <a:rPr sz="1800" spc="25" dirty="0">
                <a:latin typeface="Microsoft Sans Serif"/>
                <a:cs typeface="Microsoft Sans Serif"/>
              </a:rPr>
              <a:t> </a:t>
            </a:r>
            <a:r>
              <a:rPr sz="1800" spc="-25" dirty="0">
                <a:latin typeface="Microsoft Sans Serif"/>
                <a:cs typeface="Microsoft Sans Serif"/>
              </a:rPr>
              <a:t>una </a:t>
            </a:r>
            <a:r>
              <a:rPr sz="1800" dirty="0">
                <a:latin typeface="Microsoft Sans Serif"/>
                <a:cs typeface="Microsoft Sans Serif"/>
              </a:rPr>
              <a:t>mezcla</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gas</a:t>
            </a:r>
            <a:r>
              <a:rPr sz="1800" spc="-10" dirty="0">
                <a:latin typeface="Microsoft Sans Serif"/>
                <a:cs typeface="Microsoft Sans Serif"/>
              </a:rPr>
              <a:t> </a:t>
            </a:r>
            <a:r>
              <a:rPr sz="1800" dirty="0">
                <a:latin typeface="Microsoft Sans Serif"/>
                <a:cs typeface="Microsoft Sans Serif"/>
              </a:rPr>
              <a:t>combustible y</a:t>
            </a:r>
            <a:r>
              <a:rPr sz="1800" spc="-10" dirty="0">
                <a:latin typeface="Microsoft Sans Serif"/>
                <a:cs typeface="Microsoft Sans Serif"/>
              </a:rPr>
              <a:t> </a:t>
            </a:r>
            <a:r>
              <a:rPr sz="1800" dirty="0">
                <a:latin typeface="Microsoft Sans Serif"/>
                <a:cs typeface="Microsoft Sans Serif"/>
              </a:rPr>
              <a:t>oxígeno en</a:t>
            </a:r>
            <a:r>
              <a:rPr sz="1800" spc="-20"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cantidades</a:t>
            </a:r>
            <a:r>
              <a:rPr sz="1800" spc="5" dirty="0">
                <a:latin typeface="Microsoft Sans Serif"/>
                <a:cs typeface="Microsoft Sans Serif"/>
              </a:rPr>
              <a:t> </a:t>
            </a:r>
            <a:r>
              <a:rPr sz="1800" dirty="0">
                <a:latin typeface="Microsoft Sans Serif"/>
                <a:cs typeface="Microsoft Sans Serif"/>
              </a:rPr>
              <a:t>correctas</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dirigir</a:t>
            </a:r>
            <a:r>
              <a:rPr sz="1800" spc="-5" dirty="0">
                <a:latin typeface="Microsoft Sans Serif"/>
                <a:cs typeface="Microsoft Sans Serif"/>
              </a:rPr>
              <a:t> </a:t>
            </a:r>
            <a:r>
              <a:rPr sz="1800" dirty="0">
                <a:latin typeface="Microsoft Sans Serif"/>
                <a:cs typeface="Microsoft Sans Serif"/>
              </a:rPr>
              <a:t>una </a:t>
            </a:r>
            <a:r>
              <a:rPr sz="1800" spc="-10" dirty="0">
                <a:latin typeface="Microsoft Sans Serif"/>
                <a:cs typeface="Microsoft Sans Serif"/>
              </a:rPr>
              <a:t>corriente </a:t>
            </a:r>
            <a:r>
              <a:rPr sz="1800" dirty="0">
                <a:latin typeface="Microsoft Sans Serif"/>
                <a:cs typeface="Microsoft Sans Serif"/>
              </a:rPr>
              <a:t>de oxígeno</a:t>
            </a:r>
            <a:r>
              <a:rPr sz="1800" spc="25"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región</a:t>
            </a:r>
            <a:r>
              <a:rPr sz="1800" spc="25" dirty="0">
                <a:latin typeface="Microsoft Sans Serif"/>
                <a:cs typeface="Microsoft Sans Serif"/>
              </a:rPr>
              <a:t> </a:t>
            </a:r>
            <a:r>
              <a:rPr sz="1800" dirty="0">
                <a:latin typeface="Microsoft Sans Serif"/>
                <a:cs typeface="Microsoft Sans Serif"/>
              </a:rPr>
              <a:t>de </a:t>
            </a:r>
            <a:r>
              <a:rPr sz="1800" spc="-10" dirty="0">
                <a:latin typeface="Microsoft Sans Serif"/>
                <a:cs typeface="Microsoft Sans Serif"/>
              </a:rPr>
              <a:t>corte.</a:t>
            </a:r>
            <a:endParaRPr sz="1800">
              <a:latin typeface="Microsoft Sans Serif"/>
              <a:cs typeface="Microsoft Sans Serif"/>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4542" y="76347"/>
            <a:ext cx="9032240" cy="6781800"/>
            <a:chOff x="74542" y="76347"/>
            <a:chExt cx="9032240" cy="6781800"/>
          </a:xfrm>
        </p:grpSpPr>
        <p:pic>
          <p:nvPicPr>
            <p:cNvPr id="3" name="object 3"/>
            <p:cNvPicPr/>
            <p:nvPr/>
          </p:nvPicPr>
          <p:blipFill>
            <a:blip r:embed="rId2" cstate="print"/>
            <a:stretch>
              <a:fillRect/>
            </a:stretch>
          </p:blipFill>
          <p:spPr>
            <a:xfrm>
              <a:off x="74542" y="76347"/>
              <a:ext cx="9032084" cy="5827512"/>
            </a:xfrm>
            <a:prstGeom prst="rect">
              <a:avLst/>
            </a:prstGeom>
          </p:spPr>
        </p:pic>
        <p:pic>
          <p:nvPicPr>
            <p:cNvPr id="4" name="object 4"/>
            <p:cNvPicPr/>
            <p:nvPr/>
          </p:nvPicPr>
          <p:blipFill>
            <a:blip r:embed="rId3" cstate="print"/>
            <a:stretch>
              <a:fillRect/>
            </a:stretch>
          </p:blipFill>
          <p:spPr>
            <a:xfrm>
              <a:off x="5867399" y="5562569"/>
              <a:ext cx="2748541" cy="1295429"/>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0444" rIns="0" bIns="0" rtlCol="0">
            <a:spAutoFit/>
          </a:bodyPr>
          <a:lstStyle/>
          <a:p>
            <a:pPr marL="1572260">
              <a:lnSpc>
                <a:spcPct val="100000"/>
              </a:lnSpc>
              <a:spcBef>
                <a:spcPts val="100"/>
              </a:spcBef>
            </a:pPr>
            <a:r>
              <a:rPr sz="2400" b="1" u="none" dirty="0">
                <a:latin typeface="Arial"/>
                <a:cs typeface="Arial"/>
              </a:rPr>
              <a:t>CARACTERÍSTICAS</a:t>
            </a:r>
            <a:r>
              <a:rPr sz="2400" b="1" u="none" spc="-50" dirty="0">
                <a:latin typeface="Arial"/>
                <a:cs typeface="Arial"/>
              </a:rPr>
              <a:t> </a:t>
            </a:r>
            <a:r>
              <a:rPr sz="2400" b="1" u="none" dirty="0">
                <a:latin typeface="Arial"/>
                <a:cs typeface="Arial"/>
              </a:rPr>
              <a:t>DE</a:t>
            </a:r>
            <a:r>
              <a:rPr sz="2400" b="1" u="none" spc="-95" dirty="0">
                <a:latin typeface="Arial"/>
                <a:cs typeface="Arial"/>
              </a:rPr>
              <a:t> </a:t>
            </a:r>
            <a:r>
              <a:rPr sz="2400" b="1" u="none" dirty="0">
                <a:latin typeface="Arial"/>
                <a:cs typeface="Arial"/>
              </a:rPr>
              <a:t>LOS</a:t>
            </a:r>
            <a:r>
              <a:rPr sz="2400" b="1" u="none" spc="-90" dirty="0">
                <a:latin typeface="Arial"/>
                <a:cs typeface="Arial"/>
              </a:rPr>
              <a:t> </a:t>
            </a:r>
            <a:r>
              <a:rPr sz="2400" b="1" u="none" spc="-10" dirty="0">
                <a:latin typeface="Arial"/>
                <a:cs typeface="Arial"/>
              </a:rPr>
              <a:t>PROCESO:</a:t>
            </a:r>
            <a:endParaRPr sz="2400">
              <a:latin typeface="Arial"/>
              <a:cs typeface="Arial"/>
            </a:endParaRPr>
          </a:p>
        </p:txBody>
      </p:sp>
      <p:sp>
        <p:nvSpPr>
          <p:cNvPr id="3" name="object 3"/>
          <p:cNvSpPr txBox="1"/>
          <p:nvPr/>
        </p:nvSpPr>
        <p:spPr>
          <a:xfrm>
            <a:off x="78739" y="789178"/>
            <a:ext cx="8837295" cy="560133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VARIABILIDAD</a:t>
            </a:r>
            <a:r>
              <a:rPr sz="1800" spc="-10" dirty="0">
                <a:latin typeface="Microsoft Sans Serif"/>
                <a:cs typeface="Microsoft Sans Serif"/>
              </a:rPr>
              <a:t>:</a:t>
            </a:r>
            <a:endParaRPr sz="1800">
              <a:latin typeface="Microsoft Sans Serif"/>
              <a:cs typeface="Microsoft Sans Serif"/>
            </a:endParaRPr>
          </a:p>
          <a:p>
            <a:pPr marL="12700" marR="5080" indent="1828800">
              <a:lnSpc>
                <a:spcPct val="100000"/>
              </a:lnSpc>
            </a:pPr>
            <a:r>
              <a:rPr sz="1800" dirty="0">
                <a:latin typeface="Microsoft Sans Serif"/>
                <a:cs typeface="Microsoft Sans Serif"/>
              </a:rPr>
              <a:t>Al</a:t>
            </a:r>
            <a:r>
              <a:rPr sz="1800" spc="-40" dirty="0">
                <a:latin typeface="Microsoft Sans Serif"/>
                <a:cs typeface="Microsoft Sans Serif"/>
              </a:rPr>
              <a:t> </a:t>
            </a:r>
            <a:r>
              <a:rPr sz="1800" dirty="0">
                <a:latin typeface="Microsoft Sans Serif"/>
                <a:cs typeface="Microsoft Sans Serif"/>
              </a:rPr>
              <a:t>repetirse</a:t>
            </a:r>
            <a:r>
              <a:rPr sz="1800" spc="-30" dirty="0">
                <a:latin typeface="Microsoft Sans Serif"/>
                <a:cs typeface="Microsoft Sans Serif"/>
              </a:rPr>
              <a:t> </a:t>
            </a:r>
            <a:r>
              <a:rPr sz="1800" dirty="0">
                <a:latin typeface="Microsoft Sans Serif"/>
                <a:cs typeface="Microsoft Sans Serif"/>
              </a:rPr>
              <a:t>las</a:t>
            </a:r>
            <a:r>
              <a:rPr sz="1800" spc="-40" dirty="0">
                <a:latin typeface="Microsoft Sans Serif"/>
                <a:cs typeface="Microsoft Sans Serif"/>
              </a:rPr>
              <a:t> </a:t>
            </a:r>
            <a:r>
              <a:rPr sz="1800" dirty="0">
                <a:latin typeface="Microsoft Sans Serif"/>
                <a:cs typeface="Microsoft Sans Serif"/>
              </a:rPr>
              <a:t>actividades,</a:t>
            </a:r>
            <a:r>
              <a:rPr sz="1800" spc="-15" dirty="0">
                <a:latin typeface="Microsoft Sans Serif"/>
                <a:cs typeface="Microsoft Sans Serif"/>
              </a:rPr>
              <a:t> </a:t>
            </a:r>
            <a:r>
              <a:rPr sz="1800" dirty="0">
                <a:latin typeface="Microsoft Sans Serif"/>
                <a:cs typeface="Microsoft Sans Serif"/>
              </a:rPr>
              <a:t>surgen</a:t>
            </a:r>
            <a:r>
              <a:rPr sz="1800" spc="-30" dirty="0">
                <a:latin typeface="Microsoft Sans Serif"/>
                <a:cs typeface="Microsoft Sans Serif"/>
              </a:rPr>
              <a:t> </a:t>
            </a:r>
            <a:r>
              <a:rPr sz="1800" dirty="0">
                <a:latin typeface="Microsoft Sans Serif"/>
                <a:cs typeface="Microsoft Sans Serif"/>
              </a:rPr>
              <a:t>distorsiones</a:t>
            </a:r>
            <a:r>
              <a:rPr sz="1800" spc="-25" dirty="0">
                <a:latin typeface="Microsoft Sans Serif"/>
                <a:cs typeface="Microsoft Sans Serif"/>
              </a:rPr>
              <a:t> </a:t>
            </a:r>
            <a:r>
              <a:rPr sz="1800" dirty="0">
                <a:latin typeface="Microsoft Sans Serif"/>
                <a:cs typeface="Microsoft Sans Serif"/>
              </a:rPr>
              <a:t>en</a:t>
            </a:r>
            <a:r>
              <a:rPr sz="1800" spc="-35"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secuencia,</a:t>
            </a:r>
            <a:r>
              <a:rPr sz="1800" spc="-20" dirty="0">
                <a:latin typeface="Microsoft Sans Serif"/>
                <a:cs typeface="Microsoft Sans Serif"/>
              </a:rPr>
              <a:t> </a:t>
            </a:r>
            <a:r>
              <a:rPr sz="1800" spc="-25" dirty="0">
                <a:latin typeface="Microsoft Sans Serif"/>
                <a:cs typeface="Microsoft Sans Serif"/>
              </a:rPr>
              <a:t>que </a:t>
            </a:r>
            <a:r>
              <a:rPr sz="1800" dirty="0">
                <a:latin typeface="Microsoft Sans Serif"/>
                <a:cs typeface="Microsoft Sans Serif"/>
              </a:rPr>
              <a:t>generan</a:t>
            </a:r>
            <a:r>
              <a:rPr sz="1800" spc="-20" dirty="0">
                <a:latin typeface="Microsoft Sans Serif"/>
                <a:cs typeface="Microsoft Sans Serif"/>
              </a:rPr>
              <a:t> </a:t>
            </a:r>
            <a:r>
              <a:rPr sz="1800" dirty="0">
                <a:latin typeface="Microsoft Sans Serif"/>
                <a:cs typeface="Microsoft Sans Serif"/>
              </a:rPr>
              <a:t>diferencias</a:t>
            </a:r>
            <a:r>
              <a:rPr sz="1800" spc="-2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resultados,</a:t>
            </a:r>
            <a:r>
              <a:rPr sz="1800" spc="-25" dirty="0">
                <a:latin typeface="Microsoft Sans Serif"/>
                <a:cs typeface="Microsoft Sans Serif"/>
              </a:rPr>
              <a:t> </a:t>
            </a:r>
            <a:r>
              <a:rPr sz="1800" dirty="0">
                <a:latin typeface="Microsoft Sans Serif"/>
                <a:cs typeface="Microsoft Sans Serif"/>
              </a:rPr>
              <a:t>acotando</a:t>
            </a:r>
            <a:r>
              <a:rPr sz="1800" spc="-25"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variaciones</a:t>
            </a:r>
            <a:r>
              <a:rPr sz="1800" spc="-15" dirty="0">
                <a:latin typeface="Microsoft Sans Serif"/>
                <a:cs typeface="Microsoft Sans Serif"/>
              </a:rPr>
              <a:t> </a:t>
            </a:r>
            <a:r>
              <a:rPr sz="1800" dirty="0">
                <a:latin typeface="Microsoft Sans Serif"/>
                <a:cs typeface="Microsoft Sans Serif"/>
              </a:rPr>
              <a:t>se</a:t>
            </a:r>
            <a:r>
              <a:rPr sz="1800" spc="-30" dirty="0">
                <a:latin typeface="Microsoft Sans Serif"/>
                <a:cs typeface="Microsoft Sans Serif"/>
              </a:rPr>
              <a:t> </a:t>
            </a:r>
            <a:r>
              <a:rPr sz="1800" dirty="0">
                <a:latin typeface="Microsoft Sans Serif"/>
                <a:cs typeface="Microsoft Sans Serif"/>
              </a:rPr>
              <a:t>logran</a:t>
            </a:r>
            <a:r>
              <a:rPr sz="1800" spc="-20" dirty="0">
                <a:latin typeface="Microsoft Sans Serif"/>
                <a:cs typeface="Microsoft Sans Serif"/>
              </a:rPr>
              <a:t> </a:t>
            </a:r>
            <a:r>
              <a:rPr sz="1800" dirty="0">
                <a:latin typeface="Microsoft Sans Serif"/>
                <a:cs typeface="Microsoft Sans Serif"/>
              </a:rPr>
              <a:t>mejorar</a:t>
            </a:r>
            <a:r>
              <a:rPr sz="1800" spc="-20" dirty="0">
                <a:latin typeface="Microsoft Sans Serif"/>
                <a:cs typeface="Microsoft Sans Serif"/>
              </a:rPr>
              <a:t> </a:t>
            </a:r>
            <a:r>
              <a:rPr sz="1800" spc="-25" dirty="0">
                <a:latin typeface="Microsoft Sans Serif"/>
                <a:cs typeface="Microsoft Sans Serif"/>
              </a:rPr>
              <a:t>las </a:t>
            </a:r>
            <a:r>
              <a:rPr sz="1800" spc="-10" dirty="0">
                <a:latin typeface="Microsoft Sans Serif"/>
                <a:cs typeface="Microsoft Sans Serif"/>
              </a:rPr>
              <a:t>salidas.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b="1" spc="-10" dirty="0">
                <a:latin typeface="Arial"/>
                <a:cs typeface="Arial"/>
              </a:rPr>
              <a:t>REPETITIVIDAD</a:t>
            </a:r>
            <a:r>
              <a:rPr sz="1800" spc="-10" dirty="0">
                <a:latin typeface="Microsoft Sans Serif"/>
                <a:cs typeface="Microsoft Sans Serif"/>
              </a:rPr>
              <a:t>:</a:t>
            </a:r>
            <a:endParaRPr sz="1800">
              <a:latin typeface="Microsoft Sans Serif"/>
              <a:cs typeface="Microsoft Sans Serif"/>
            </a:endParaRPr>
          </a:p>
          <a:p>
            <a:pPr marL="12700" marR="335280" indent="1828800">
              <a:lnSpc>
                <a:spcPct val="100000"/>
              </a:lnSpc>
            </a:pP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procesos se</a:t>
            </a:r>
            <a:r>
              <a:rPr sz="1800" spc="-15" dirty="0">
                <a:latin typeface="Microsoft Sans Serif"/>
                <a:cs typeface="Microsoft Sans Serif"/>
              </a:rPr>
              <a:t> </a:t>
            </a:r>
            <a:r>
              <a:rPr sz="1800" dirty="0">
                <a:latin typeface="Microsoft Sans Serif"/>
                <a:cs typeface="Microsoft Sans Serif"/>
              </a:rPr>
              <a:t>generan</a:t>
            </a:r>
            <a:r>
              <a:rPr sz="1800" spc="5"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producir</a:t>
            </a:r>
            <a:r>
              <a:rPr sz="1800" spc="-5" dirty="0">
                <a:latin typeface="Microsoft Sans Serif"/>
                <a:cs typeface="Microsoft Sans Serif"/>
              </a:rPr>
              <a:t> </a:t>
            </a:r>
            <a:r>
              <a:rPr sz="1800" dirty="0">
                <a:latin typeface="Microsoft Sans Serif"/>
                <a:cs typeface="Microsoft Sans Serif"/>
              </a:rPr>
              <a:t>resultados,</a:t>
            </a:r>
            <a:r>
              <a:rPr sz="1800" spc="-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repetir</a:t>
            </a:r>
            <a:r>
              <a:rPr sz="1800" spc="-15" dirty="0">
                <a:latin typeface="Microsoft Sans Serif"/>
                <a:cs typeface="Microsoft Sans Serif"/>
              </a:rPr>
              <a:t> </a:t>
            </a:r>
            <a:r>
              <a:rPr sz="1800" spc="-10" dirty="0">
                <a:latin typeface="Microsoft Sans Serif"/>
                <a:cs typeface="Microsoft Sans Serif"/>
              </a:rPr>
              <a:t>dicho </a:t>
            </a:r>
            <a:r>
              <a:rPr sz="1800" dirty="0">
                <a:latin typeface="Microsoft Sans Serif"/>
                <a:cs typeface="Microsoft Sans Serif"/>
              </a:rPr>
              <a:t>resultado.</a:t>
            </a:r>
            <a:r>
              <a:rPr sz="1800" spc="-15" dirty="0">
                <a:latin typeface="Microsoft Sans Serif"/>
                <a:cs typeface="Microsoft Sans Serif"/>
              </a:rPr>
              <a:t> </a:t>
            </a:r>
            <a:r>
              <a:rPr sz="1800" dirty="0">
                <a:latin typeface="Microsoft Sans Serif"/>
                <a:cs typeface="Microsoft Sans Serif"/>
              </a:rPr>
              <a:t>Esto</a:t>
            </a:r>
            <a:r>
              <a:rPr sz="1800" spc="-15" dirty="0">
                <a:latin typeface="Microsoft Sans Serif"/>
                <a:cs typeface="Microsoft Sans Serif"/>
              </a:rPr>
              <a:t> </a:t>
            </a:r>
            <a:r>
              <a:rPr sz="1800" dirty="0">
                <a:latin typeface="Microsoft Sans Serif"/>
                <a:cs typeface="Microsoft Sans Serif"/>
              </a:rPr>
              <a:t>permite</a:t>
            </a:r>
            <a:r>
              <a:rPr sz="1800" spc="-20" dirty="0">
                <a:latin typeface="Microsoft Sans Serif"/>
                <a:cs typeface="Microsoft Sans Serif"/>
              </a:rPr>
              <a:t> </a:t>
            </a:r>
            <a:r>
              <a:rPr sz="1800" dirty="0">
                <a:latin typeface="Microsoft Sans Serif"/>
                <a:cs typeface="Microsoft Sans Serif"/>
              </a:rPr>
              <a:t>trabajar</a:t>
            </a:r>
            <a:r>
              <a:rPr sz="1800" spc="-5" dirty="0">
                <a:latin typeface="Microsoft Sans Serif"/>
                <a:cs typeface="Microsoft Sans Serif"/>
              </a:rPr>
              <a:t> </a:t>
            </a:r>
            <a:r>
              <a:rPr sz="1800" dirty="0">
                <a:latin typeface="Microsoft Sans Serif"/>
                <a:cs typeface="Microsoft Sans Serif"/>
              </a:rPr>
              <a:t>sobre</a:t>
            </a:r>
            <a:r>
              <a:rPr sz="1800" spc="-1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proceso</a:t>
            </a:r>
            <a:r>
              <a:rPr sz="1800" spc="-1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spc="-10" dirty="0">
                <a:latin typeface="Microsoft Sans Serif"/>
                <a:cs typeface="Microsoft Sans Serif"/>
              </a:rPr>
              <a:t>mejorarlo.</a:t>
            </a:r>
            <a:endParaRPr sz="1800">
              <a:latin typeface="Microsoft Sans Serif"/>
              <a:cs typeface="Microsoft Sans Serif"/>
            </a:endParaRPr>
          </a:p>
          <a:p>
            <a:pPr marL="12700">
              <a:lnSpc>
                <a:spcPct val="100000"/>
              </a:lnSpc>
            </a:pPr>
            <a:r>
              <a:rPr sz="1800" dirty="0">
                <a:latin typeface="Microsoft Sans Serif"/>
                <a:cs typeface="Microsoft Sans Serif"/>
              </a:rPr>
              <a:t>Los</a:t>
            </a:r>
            <a:r>
              <a:rPr sz="1800" spc="-15" dirty="0">
                <a:latin typeface="Microsoft Sans Serif"/>
                <a:cs typeface="Microsoft Sans Serif"/>
              </a:rPr>
              <a:t> </a:t>
            </a:r>
            <a:r>
              <a:rPr sz="1800" dirty="0">
                <a:latin typeface="Microsoft Sans Serif"/>
                <a:cs typeface="Microsoft Sans Serif"/>
              </a:rPr>
              <a:t>resultados</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multiplican por</a:t>
            </a:r>
            <a:r>
              <a:rPr sz="1800" spc="-10"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número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veces</a:t>
            </a:r>
            <a:r>
              <a:rPr sz="1800" spc="-1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repite</a:t>
            </a:r>
            <a:r>
              <a:rPr sz="1800" spc="-1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spc="-10" dirty="0">
                <a:latin typeface="Microsoft Sans Serif"/>
                <a:cs typeface="Microsoft Sans Serif"/>
              </a:rPr>
              <a:t>proceso.</a:t>
            </a:r>
            <a:endParaRPr sz="1800">
              <a:latin typeface="Microsoft Sans Serif"/>
              <a:cs typeface="Microsoft Sans Serif"/>
            </a:endParaRPr>
          </a:p>
          <a:p>
            <a:pPr marL="147955" algn="ctr">
              <a:lnSpc>
                <a:spcPct val="100000"/>
              </a:lnSpc>
              <a:spcBef>
                <a:spcPts val="1360"/>
              </a:spcBef>
            </a:pPr>
            <a:r>
              <a:rPr sz="2400" b="1" dirty="0">
                <a:latin typeface="Arial"/>
                <a:cs typeface="Arial"/>
              </a:rPr>
              <a:t>DESCRIPCIÓN</a:t>
            </a:r>
            <a:r>
              <a:rPr sz="2400" b="1" spc="-60" dirty="0">
                <a:latin typeface="Arial"/>
                <a:cs typeface="Arial"/>
              </a:rPr>
              <a:t> </a:t>
            </a:r>
            <a:r>
              <a:rPr sz="2400" b="1" dirty="0">
                <a:latin typeface="Arial"/>
                <a:cs typeface="Arial"/>
              </a:rPr>
              <a:t>DE</a:t>
            </a:r>
            <a:r>
              <a:rPr sz="2400" b="1" spc="-90" dirty="0">
                <a:latin typeface="Arial"/>
                <a:cs typeface="Arial"/>
              </a:rPr>
              <a:t> </a:t>
            </a:r>
            <a:r>
              <a:rPr sz="2400" b="1" dirty="0">
                <a:latin typeface="Arial"/>
                <a:cs typeface="Arial"/>
              </a:rPr>
              <a:t>UN</a:t>
            </a:r>
            <a:r>
              <a:rPr sz="2400" b="1" spc="-65" dirty="0">
                <a:latin typeface="Arial"/>
                <a:cs typeface="Arial"/>
              </a:rPr>
              <a:t> </a:t>
            </a:r>
            <a:r>
              <a:rPr sz="2400" b="1" spc="-10" dirty="0">
                <a:latin typeface="Arial"/>
                <a:cs typeface="Arial"/>
              </a:rPr>
              <a:t>PROCESO:</a:t>
            </a:r>
            <a:endParaRPr sz="2400">
              <a:latin typeface="Arial"/>
              <a:cs typeface="Arial"/>
            </a:endParaRPr>
          </a:p>
          <a:p>
            <a:pPr marL="3042920" indent="-286385">
              <a:lnSpc>
                <a:spcPct val="100000"/>
              </a:lnSpc>
              <a:spcBef>
                <a:spcPts val="775"/>
              </a:spcBef>
              <a:buFont typeface="Wingdings"/>
              <a:buChar char=""/>
              <a:tabLst>
                <a:tab pos="3042920" algn="l"/>
              </a:tabLst>
            </a:pPr>
            <a:r>
              <a:rPr sz="1800" b="1" spc="-10" dirty="0">
                <a:latin typeface="Arial"/>
                <a:cs typeface="Arial"/>
              </a:rPr>
              <a:t>PASO</a:t>
            </a:r>
            <a:r>
              <a:rPr sz="1800" b="1" spc="-40" dirty="0">
                <a:latin typeface="Arial"/>
                <a:cs typeface="Arial"/>
              </a:rPr>
              <a:t> </a:t>
            </a:r>
            <a:r>
              <a:rPr sz="1800" b="1" dirty="0">
                <a:latin typeface="Arial"/>
                <a:cs typeface="Arial"/>
              </a:rPr>
              <a:t>O</a:t>
            </a:r>
            <a:r>
              <a:rPr sz="1800" b="1" spc="-75" dirty="0">
                <a:latin typeface="Arial"/>
                <a:cs typeface="Arial"/>
              </a:rPr>
              <a:t> </a:t>
            </a:r>
            <a:r>
              <a:rPr sz="1800" b="1" spc="-10" dirty="0">
                <a:latin typeface="Arial"/>
                <a:cs typeface="Arial"/>
              </a:rPr>
              <a:t>FLUJO</a:t>
            </a:r>
            <a:endParaRPr sz="1800">
              <a:latin typeface="Arial"/>
              <a:cs typeface="Arial"/>
            </a:endParaRPr>
          </a:p>
          <a:p>
            <a:pPr marL="3042920" indent="-286385">
              <a:lnSpc>
                <a:spcPct val="100000"/>
              </a:lnSpc>
              <a:buFont typeface="Wingdings"/>
              <a:buChar char=""/>
              <a:tabLst>
                <a:tab pos="3042920" algn="l"/>
              </a:tabLst>
            </a:pPr>
            <a:r>
              <a:rPr sz="1800" b="1" dirty="0">
                <a:latin typeface="Arial"/>
                <a:cs typeface="Arial"/>
              </a:rPr>
              <a:t>DESTINO</a:t>
            </a:r>
            <a:r>
              <a:rPr sz="1800" b="1" spc="-10" dirty="0">
                <a:latin typeface="Arial"/>
                <a:cs typeface="Arial"/>
              </a:rPr>
              <a:t> </a:t>
            </a:r>
            <a:r>
              <a:rPr sz="1800" b="1" dirty="0">
                <a:latin typeface="Arial"/>
                <a:cs typeface="Arial"/>
              </a:rPr>
              <a:t>DEL</a:t>
            </a:r>
            <a:r>
              <a:rPr sz="1800" b="1" spc="-35" dirty="0">
                <a:latin typeface="Arial"/>
                <a:cs typeface="Arial"/>
              </a:rPr>
              <a:t> </a:t>
            </a:r>
            <a:r>
              <a:rPr sz="1800" b="1" spc="-10" dirty="0">
                <a:latin typeface="Arial"/>
                <a:cs typeface="Arial"/>
              </a:rPr>
              <a:t>FLUJO</a:t>
            </a:r>
            <a:endParaRPr sz="1800">
              <a:latin typeface="Arial"/>
              <a:cs typeface="Arial"/>
            </a:endParaRPr>
          </a:p>
          <a:p>
            <a:pPr marL="3042285" indent="-285750">
              <a:lnSpc>
                <a:spcPct val="100000"/>
              </a:lnSpc>
              <a:buFont typeface="Wingdings"/>
              <a:buChar char=""/>
              <a:tabLst>
                <a:tab pos="3042285" algn="l"/>
              </a:tabLst>
            </a:pPr>
            <a:r>
              <a:rPr sz="1800" b="1" spc="-10" dirty="0">
                <a:latin typeface="Arial"/>
                <a:cs typeface="Arial"/>
              </a:rPr>
              <a:t>INTERVINIENTES</a:t>
            </a:r>
            <a:endParaRPr sz="1800">
              <a:latin typeface="Arial"/>
              <a:cs typeface="Arial"/>
            </a:endParaRPr>
          </a:p>
          <a:p>
            <a:pPr marL="3042920" indent="-286385">
              <a:lnSpc>
                <a:spcPct val="100000"/>
              </a:lnSpc>
              <a:buFont typeface="Wingdings"/>
              <a:buChar char=""/>
              <a:tabLst>
                <a:tab pos="3042920" algn="l"/>
              </a:tabLst>
            </a:pPr>
            <a:r>
              <a:rPr sz="1800" b="1" dirty="0">
                <a:latin typeface="Arial"/>
                <a:cs typeface="Arial"/>
              </a:rPr>
              <a:t>SECUENCIA</a:t>
            </a:r>
            <a:r>
              <a:rPr sz="1800" b="1" spc="-95" dirty="0">
                <a:latin typeface="Arial"/>
                <a:cs typeface="Arial"/>
              </a:rPr>
              <a:t> </a:t>
            </a:r>
            <a:r>
              <a:rPr sz="1800" b="1" dirty="0">
                <a:latin typeface="Arial"/>
                <a:cs typeface="Arial"/>
              </a:rPr>
              <a:t>DE</a:t>
            </a:r>
            <a:r>
              <a:rPr sz="1800" b="1" spc="-75" dirty="0">
                <a:latin typeface="Arial"/>
                <a:cs typeface="Arial"/>
              </a:rPr>
              <a:t> </a:t>
            </a:r>
            <a:r>
              <a:rPr sz="1800" b="1" spc="-10" dirty="0">
                <a:latin typeface="Arial"/>
                <a:cs typeface="Arial"/>
              </a:rPr>
              <a:t>ACTIVIDADES</a:t>
            </a:r>
            <a:endParaRPr sz="1800">
              <a:latin typeface="Arial"/>
              <a:cs typeface="Arial"/>
            </a:endParaRPr>
          </a:p>
          <a:p>
            <a:pPr marL="3042920" indent="-286385">
              <a:lnSpc>
                <a:spcPct val="100000"/>
              </a:lnSpc>
              <a:buFont typeface="Wingdings"/>
              <a:buChar char=""/>
              <a:tabLst>
                <a:tab pos="3042920" algn="l"/>
              </a:tabLst>
            </a:pPr>
            <a:r>
              <a:rPr sz="1800" b="1" spc="-10" dirty="0">
                <a:latin typeface="Arial"/>
                <a:cs typeface="Arial"/>
              </a:rPr>
              <a:t>RECURSOS</a:t>
            </a:r>
            <a:endParaRPr sz="1800">
              <a:latin typeface="Arial"/>
              <a:cs typeface="Arial"/>
            </a:endParaRPr>
          </a:p>
          <a:p>
            <a:pPr marL="3042920" indent="-286385">
              <a:lnSpc>
                <a:spcPct val="100000"/>
              </a:lnSpc>
              <a:buFont typeface="Wingdings"/>
              <a:buChar char=""/>
              <a:tabLst>
                <a:tab pos="3042920" algn="l"/>
              </a:tabLst>
            </a:pPr>
            <a:r>
              <a:rPr sz="1800" b="1" spc="-10" dirty="0">
                <a:latin typeface="Arial"/>
                <a:cs typeface="Arial"/>
              </a:rPr>
              <a:t>INDICADORES</a:t>
            </a:r>
            <a:endParaRPr sz="1800">
              <a:latin typeface="Arial"/>
              <a:cs typeface="Arial"/>
            </a:endParaRPr>
          </a:p>
          <a:p>
            <a:pPr marL="52705" algn="ctr">
              <a:lnSpc>
                <a:spcPct val="100000"/>
              </a:lnSpc>
            </a:pPr>
            <a:r>
              <a:rPr sz="1800" u="sng" dirty="0">
                <a:uFill>
                  <a:solidFill>
                    <a:srgbClr val="000000"/>
                  </a:solidFill>
                </a:uFill>
                <a:latin typeface="Microsoft Sans Serif"/>
                <a:cs typeface="Microsoft Sans Serif"/>
              </a:rPr>
              <a:t>Pueden ser </a:t>
            </a:r>
            <a:r>
              <a:rPr sz="1800" u="sng" spc="-25" dirty="0">
                <a:uFill>
                  <a:solidFill>
                    <a:srgbClr val="000000"/>
                  </a:solidFill>
                </a:uFill>
                <a:latin typeface="Microsoft Sans Serif"/>
                <a:cs typeface="Microsoft Sans Serif"/>
              </a:rPr>
              <a:t>de</a:t>
            </a:r>
            <a:r>
              <a:rPr sz="1800" spc="-25" dirty="0">
                <a:latin typeface="Microsoft Sans Serif"/>
                <a:cs typeface="Microsoft Sans Serif"/>
              </a:rPr>
              <a:t>:</a:t>
            </a:r>
            <a:endParaRPr sz="1800">
              <a:latin typeface="Microsoft Sans Serif"/>
              <a:cs typeface="Microsoft Sans Serif"/>
            </a:endParaRPr>
          </a:p>
          <a:p>
            <a:pPr marL="3957320" lvl="1" indent="-286385">
              <a:lnSpc>
                <a:spcPct val="100000"/>
              </a:lnSpc>
              <a:buFont typeface="Wingdings"/>
              <a:buChar char=""/>
              <a:tabLst>
                <a:tab pos="3957320" algn="l"/>
              </a:tabLst>
            </a:pPr>
            <a:r>
              <a:rPr sz="1800" b="1" spc="-10" dirty="0">
                <a:latin typeface="Arial"/>
                <a:cs typeface="Arial"/>
              </a:rPr>
              <a:t>EFICIENCIA:</a:t>
            </a:r>
            <a:endParaRPr sz="1800">
              <a:latin typeface="Arial"/>
              <a:cs typeface="Arial"/>
            </a:endParaRPr>
          </a:p>
          <a:p>
            <a:pPr marL="3956685" lvl="1" indent="-285750">
              <a:lnSpc>
                <a:spcPct val="100000"/>
              </a:lnSpc>
              <a:spcBef>
                <a:spcPts val="5"/>
              </a:spcBef>
              <a:buFont typeface="Wingdings"/>
              <a:buChar char=""/>
              <a:tabLst>
                <a:tab pos="3956685" algn="l"/>
              </a:tabLst>
            </a:pPr>
            <a:r>
              <a:rPr sz="1800" b="1" spc="-10" dirty="0">
                <a:latin typeface="Arial"/>
                <a:cs typeface="Arial"/>
              </a:rPr>
              <a:t>EFICACIA:</a:t>
            </a:r>
            <a:endParaRPr sz="18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296" y="430389"/>
            <a:ext cx="8872021" cy="52596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10"/>
            <a:ext cx="9093835" cy="6858000"/>
            <a:chOff x="0" y="210"/>
            <a:chExt cx="9093835" cy="6858000"/>
          </a:xfrm>
        </p:grpSpPr>
        <p:pic>
          <p:nvPicPr>
            <p:cNvPr id="3" name="object 3"/>
            <p:cNvPicPr/>
            <p:nvPr/>
          </p:nvPicPr>
          <p:blipFill>
            <a:blip r:embed="rId2" cstate="print"/>
            <a:stretch>
              <a:fillRect/>
            </a:stretch>
          </p:blipFill>
          <p:spPr>
            <a:xfrm>
              <a:off x="0" y="210"/>
              <a:ext cx="9093606" cy="6857787"/>
            </a:xfrm>
            <a:prstGeom prst="rect">
              <a:avLst/>
            </a:prstGeom>
          </p:spPr>
        </p:pic>
        <p:pic>
          <p:nvPicPr>
            <p:cNvPr id="4" name="object 4"/>
            <p:cNvPicPr/>
            <p:nvPr/>
          </p:nvPicPr>
          <p:blipFill>
            <a:blip r:embed="rId3" cstate="print"/>
            <a:stretch>
              <a:fillRect/>
            </a:stretch>
          </p:blipFill>
          <p:spPr>
            <a:xfrm>
              <a:off x="8153399" y="6477004"/>
              <a:ext cx="246497" cy="269741"/>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0499" y="90971"/>
            <a:ext cx="6839807" cy="2783056"/>
          </a:xfrm>
          <a:prstGeom prst="rect">
            <a:avLst/>
          </a:prstGeom>
        </p:spPr>
      </p:pic>
      <p:pic>
        <p:nvPicPr>
          <p:cNvPr id="3" name="object 3"/>
          <p:cNvPicPr/>
          <p:nvPr/>
        </p:nvPicPr>
        <p:blipFill>
          <a:blip r:embed="rId3" cstate="print"/>
          <a:stretch>
            <a:fillRect/>
          </a:stretch>
        </p:blipFill>
        <p:spPr>
          <a:xfrm>
            <a:off x="790342" y="3038380"/>
            <a:ext cx="6802186" cy="1264130"/>
          </a:xfrm>
          <a:prstGeom prst="rect">
            <a:avLst/>
          </a:prstGeom>
        </p:spPr>
      </p:pic>
      <p:pic>
        <p:nvPicPr>
          <p:cNvPr id="4" name="object 4"/>
          <p:cNvPicPr/>
          <p:nvPr/>
        </p:nvPicPr>
        <p:blipFill>
          <a:blip r:embed="rId4" cstate="print"/>
          <a:stretch>
            <a:fillRect/>
          </a:stretch>
        </p:blipFill>
        <p:spPr>
          <a:xfrm>
            <a:off x="771552" y="4443502"/>
            <a:ext cx="6858668" cy="1053046"/>
          </a:xfrm>
          <a:prstGeom prst="rect">
            <a:avLst/>
          </a:prstGeom>
        </p:spPr>
      </p:pic>
      <p:pic>
        <p:nvPicPr>
          <p:cNvPr id="5" name="object 5"/>
          <p:cNvPicPr/>
          <p:nvPr/>
        </p:nvPicPr>
        <p:blipFill>
          <a:blip r:embed="rId5" cstate="print"/>
          <a:stretch>
            <a:fillRect/>
          </a:stretch>
        </p:blipFill>
        <p:spPr>
          <a:xfrm>
            <a:off x="790436" y="5600571"/>
            <a:ext cx="6824794" cy="9974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92235" y="76284"/>
            <a:ext cx="5138322" cy="292436"/>
          </a:xfrm>
          <a:prstGeom prst="rect">
            <a:avLst/>
          </a:prstGeom>
        </p:spPr>
      </p:pic>
      <p:pic>
        <p:nvPicPr>
          <p:cNvPr id="3" name="object 3"/>
          <p:cNvPicPr/>
          <p:nvPr/>
        </p:nvPicPr>
        <p:blipFill>
          <a:blip r:embed="rId3" cstate="print"/>
          <a:stretch>
            <a:fillRect/>
          </a:stretch>
        </p:blipFill>
        <p:spPr>
          <a:xfrm>
            <a:off x="971679" y="445035"/>
            <a:ext cx="6962186" cy="1961270"/>
          </a:xfrm>
          <a:prstGeom prst="rect">
            <a:avLst/>
          </a:prstGeom>
        </p:spPr>
      </p:pic>
      <p:pic>
        <p:nvPicPr>
          <p:cNvPr id="4" name="object 4"/>
          <p:cNvPicPr/>
          <p:nvPr/>
        </p:nvPicPr>
        <p:blipFill>
          <a:blip r:embed="rId4" cstate="print"/>
          <a:stretch>
            <a:fillRect/>
          </a:stretch>
        </p:blipFill>
        <p:spPr>
          <a:xfrm>
            <a:off x="1214024" y="2469130"/>
            <a:ext cx="6438912" cy="1820189"/>
          </a:xfrm>
          <a:prstGeom prst="rect">
            <a:avLst/>
          </a:prstGeom>
        </p:spPr>
      </p:pic>
      <p:pic>
        <p:nvPicPr>
          <p:cNvPr id="5" name="object 5"/>
          <p:cNvPicPr/>
          <p:nvPr/>
        </p:nvPicPr>
        <p:blipFill>
          <a:blip r:embed="rId5" cstate="print"/>
          <a:stretch>
            <a:fillRect/>
          </a:stretch>
        </p:blipFill>
        <p:spPr>
          <a:xfrm>
            <a:off x="1190243" y="4446361"/>
            <a:ext cx="4801739" cy="180203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92383" y="63415"/>
            <a:ext cx="2335277" cy="215623"/>
          </a:xfrm>
          <a:prstGeom prst="rect">
            <a:avLst/>
          </a:prstGeom>
        </p:spPr>
      </p:pic>
      <p:pic>
        <p:nvPicPr>
          <p:cNvPr id="3" name="object 3"/>
          <p:cNvPicPr/>
          <p:nvPr/>
        </p:nvPicPr>
        <p:blipFill>
          <a:blip r:embed="rId3" cstate="print"/>
          <a:stretch>
            <a:fillRect/>
          </a:stretch>
        </p:blipFill>
        <p:spPr>
          <a:xfrm>
            <a:off x="76199" y="611759"/>
            <a:ext cx="3617304" cy="1520723"/>
          </a:xfrm>
          <a:prstGeom prst="rect">
            <a:avLst/>
          </a:prstGeom>
        </p:spPr>
      </p:pic>
      <p:grpSp>
        <p:nvGrpSpPr>
          <p:cNvPr id="4" name="object 4"/>
          <p:cNvGrpSpPr/>
          <p:nvPr/>
        </p:nvGrpSpPr>
        <p:grpSpPr>
          <a:xfrm>
            <a:off x="3739896" y="21302"/>
            <a:ext cx="5355590" cy="2210435"/>
            <a:chOff x="3739896" y="21302"/>
            <a:chExt cx="5355590" cy="2210435"/>
          </a:xfrm>
        </p:grpSpPr>
        <p:pic>
          <p:nvPicPr>
            <p:cNvPr id="5" name="object 5"/>
            <p:cNvPicPr/>
            <p:nvPr/>
          </p:nvPicPr>
          <p:blipFill>
            <a:blip r:embed="rId4" cstate="print"/>
            <a:stretch>
              <a:fillRect/>
            </a:stretch>
          </p:blipFill>
          <p:spPr>
            <a:xfrm>
              <a:off x="6492239" y="21302"/>
              <a:ext cx="2602712" cy="2209833"/>
            </a:xfrm>
            <a:prstGeom prst="rect">
              <a:avLst/>
            </a:prstGeom>
          </p:spPr>
        </p:pic>
        <p:pic>
          <p:nvPicPr>
            <p:cNvPr id="6" name="object 6"/>
            <p:cNvPicPr/>
            <p:nvPr/>
          </p:nvPicPr>
          <p:blipFill>
            <a:blip r:embed="rId5" cstate="print"/>
            <a:stretch>
              <a:fillRect/>
            </a:stretch>
          </p:blipFill>
          <p:spPr>
            <a:xfrm>
              <a:off x="3739896" y="393177"/>
              <a:ext cx="2870093" cy="1837959"/>
            </a:xfrm>
            <a:prstGeom prst="rect">
              <a:avLst/>
            </a:prstGeom>
          </p:spPr>
        </p:pic>
      </p:grpSp>
      <p:grpSp>
        <p:nvGrpSpPr>
          <p:cNvPr id="7" name="object 7"/>
          <p:cNvGrpSpPr/>
          <p:nvPr/>
        </p:nvGrpSpPr>
        <p:grpSpPr>
          <a:xfrm>
            <a:off x="78018" y="2822534"/>
            <a:ext cx="9015730" cy="3796665"/>
            <a:chOff x="78018" y="2822534"/>
            <a:chExt cx="9015730" cy="3796665"/>
          </a:xfrm>
        </p:grpSpPr>
        <p:pic>
          <p:nvPicPr>
            <p:cNvPr id="8" name="object 8"/>
            <p:cNvPicPr/>
            <p:nvPr/>
          </p:nvPicPr>
          <p:blipFill>
            <a:blip r:embed="rId6" cstate="print"/>
            <a:stretch>
              <a:fillRect/>
            </a:stretch>
          </p:blipFill>
          <p:spPr>
            <a:xfrm>
              <a:off x="78018" y="2822534"/>
              <a:ext cx="9015377" cy="1927655"/>
            </a:xfrm>
            <a:prstGeom prst="rect">
              <a:avLst/>
            </a:prstGeom>
          </p:spPr>
        </p:pic>
        <p:pic>
          <p:nvPicPr>
            <p:cNvPr id="9" name="object 9"/>
            <p:cNvPicPr/>
            <p:nvPr/>
          </p:nvPicPr>
          <p:blipFill>
            <a:blip r:embed="rId7" cstate="print"/>
            <a:stretch>
              <a:fillRect/>
            </a:stretch>
          </p:blipFill>
          <p:spPr>
            <a:xfrm>
              <a:off x="6627875" y="4191052"/>
              <a:ext cx="2309276" cy="2403176"/>
            </a:xfrm>
            <a:prstGeom prst="rect">
              <a:avLst/>
            </a:prstGeom>
          </p:spPr>
        </p:pic>
        <p:pic>
          <p:nvPicPr>
            <p:cNvPr id="10" name="object 10"/>
            <p:cNvPicPr/>
            <p:nvPr/>
          </p:nvPicPr>
          <p:blipFill>
            <a:blip r:embed="rId8" cstate="print"/>
            <a:stretch>
              <a:fillRect/>
            </a:stretch>
          </p:blipFill>
          <p:spPr>
            <a:xfrm>
              <a:off x="609599" y="4727497"/>
              <a:ext cx="4800472" cy="1891234"/>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63641" y="114272"/>
            <a:ext cx="5519450" cy="279315"/>
          </a:xfrm>
          <a:prstGeom prst="rect">
            <a:avLst/>
          </a:prstGeom>
        </p:spPr>
      </p:pic>
      <p:pic>
        <p:nvPicPr>
          <p:cNvPr id="3" name="object 3"/>
          <p:cNvPicPr/>
          <p:nvPr/>
        </p:nvPicPr>
        <p:blipFill>
          <a:blip r:embed="rId3" cstate="print"/>
          <a:stretch>
            <a:fillRect/>
          </a:stretch>
        </p:blipFill>
        <p:spPr>
          <a:xfrm>
            <a:off x="467683" y="461171"/>
            <a:ext cx="7569235" cy="2806285"/>
          </a:xfrm>
          <a:prstGeom prst="rect">
            <a:avLst/>
          </a:prstGeom>
        </p:spPr>
      </p:pic>
      <p:pic>
        <p:nvPicPr>
          <p:cNvPr id="4" name="object 4"/>
          <p:cNvPicPr/>
          <p:nvPr/>
        </p:nvPicPr>
        <p:blipFill>
          <a:blip r:embed="rId4" cstate="print"/>
          <a:stretch>
            <a:fillRect/>
          </a:stretch>
        </p:blipFill>
        <p:spPr>
          <a:xfrm>
            <a:off x="304799" y="3429055"/>
            <a:ext cx="8051643" cy="3167210"/>
          </a:xfrm>
          <a:prstGeom prst="rect">
            <a:avLst/>
          </a:prstGeom>
        </p:spPr>
      </p:pic>
      <p:pic>
        <p:nvPicPr>
          <p:cNvPr id="5" name="object 5"/>
          <p:cNvPicPr/>
          <p:nvPr/>
        </p:nvPicPr>
        <p:blipFill>
          <a:blip r:embed="rId5" cstate="print"/>
          <a:stretch>
            <a:fillRect/>
          </a:stretch>
        </p:blipFill>
        <p:spPr>
          <a:xfrm>
            <a:off x="7086599" y="3000761"/>
            <a:ext cx="521092" cy="2665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8042"/>
            <a:ext cx="9059421" cy="519443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317" y="251405"/>
            <a:ext cx="8877300" cy="5884545"/>
            <a:chOff x="49317" y="251405"/>
            <a:chExt cx="8877300" cy="5884545"/>
          </a:xfrm>
        </p:grpSpPr>
        <p:pic>
          <p:nvPicPr>
            <p:cNvPr id="3" name="object 3"/>
            <p:cNvPicPr/>
            <p:nvPr/>
          </p:nvPicPr>
          <p:blipFill>
            <a:blip r:embed="rId2" cstate="print"/>
            <a:stretch>
              <a:fillRect/>
            </a:stretch>
          </p:blipFill>
          <p:spPr>
            <a:xfrm>
              <a:off x="49317" y="251405"/>
              <a:ext cx="8877116" cy="5597744"/>
            </a:xfrm>
            <a:prstGeom prst="rect">
              <a:avLst/>
            </a:prstGeom>
          </p:spPr>
        </p:pic>
        <p:pic>
          <p:nvPicPr>
            <p:cNvPr id="4" name="object 4"/>
            <p:cNvPicPr/>
            <p:nvPr/>
          </p:nvPicPr>
          <p:blipFill>
            <a:blip r:embed="rId3" cstate="print"/>
            <a:stretch>
              <a:fillRect/>
            </a:stretch>
          </p:blipFill>
          <p:spPr>
            <a:xfrm>
              <a:off x="8000999" y="5562589"/>
              <a:ext cx="457109" cy="572914"/>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599" y="572990"/>
            <a:ext cx="8726613" cy="57119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399" y="572990"/>
            <a:ext cx="8839184" cy="57119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1968" rIns="0" bIns="0" rtlCol="0">
            <a:spAutoFit/>
          </a:bodyPr>
          <a:lstStyle/>
          <a:p>
            <a:pPr marL="12700">
              <a:lnSpc>
                <a:spcPct val="100000"/>
              </a:lnSpc>
              <a:spcBef>
                <a:spcPts val="100"/>
              </a:spcBef>
            </a:pPr>
            <a:r>
              <a:rPr sz="1800" b="1" u="none" dirty="0">
                <a:latin typeface="Arial"/>
                <a:cs typeface="Arial"/>
              </a:rPr>
              <a:t>DESCRIPCIÓN</a:t>
            </a:r>
            <a:r>
              <a:rPr sz="1800" b="1" u="none" spc="-15" dirty="0">
                <a:latin typeface="Arial"/>
                <a:cs typeface="Arial"/>
              </a:rPr>
              <a:t> </a:t>
            </a:r>
            <a:r>
              <a:rPr sz="1800" b="1" u="none" dirty="0">
                <a:latin typeface="Arial"/>
                <a:cs typeface="Arial"/>
              </a:rPr>
              <a:t>DE</a:t>
            </a:r>
            <a:r>
              <a:rPr sz="1800" b="1" u="none" spc="-15" dirty="0">
                <a:latin typeface="Arial"/>
                <a:cs typeface="Arial"/>
              </a:rPr>
              <a:t> </a:t>
            </a:r>
            <a:r>
              <a:rPr sz="1800" b="1" u="none" dirty="0">
                <a:latin typeface="Arial"/>
                <a:cs typeface="Arial"/>
              </a:rPr>
              <a:t>UN</a:t>
            </a:r>
            <a:r>
              <a:rPr sz="1800" b="1" u="none" spc="-10" dirty="0">
                <a:latin typeface="Arial"/>
                <a:cs typeface="Arial"/>
              </a:rPr>
              <a:t> PROCESO:</a:t>
            </a:r>
            <a:endParaRPr sz="1800">
              <a:latin typeface="Arial"/>
              <a:cs typeface="Arial"/>
            </a:endParaRPr>
          </a:p>
        </p:txBody>
      </p:sp>
      <p:sp>
        <p:nvSpPr>
          <p:cNvPr id="3" name="object 3"/>
          <p:cNvSpPr txBox="1"/>
          <p:nvPr/>
        </p:nvSpPr>
        <p:spPr>
          <a:xfrm>
            <a:off x="78739" y="728217"/>
            <a:ext cx="8769985" cy="5513070"/>
          </a:xfrm>
          <a:prstGeom prst="rect">
            <a:avLst/>
          </a:prstGeom>
        </p:spPr>
        <p:txBody>
          <a:bodyPr vert="horz" wrap="square" lIns="0" tIns="12700" rIns="0" bIns="0" rtlCol="0">
            <a:spAutoFit/>
          </a:bodyPr>
          <a:lstStyle/>
          <a:p>
            <a:pPr marL="12700" marR="718185">
              <a:lnSpc>
                <a:spcPct val="100000"/>
              </a:lnSpc>
              <a:spcBef>
                <a:spcPts val="100"/>
              </a:spcBef>
            </a:pPr>
            <a:r>
              <a:rPr sz="1800" b="1" spc="-10" dirty="0">
                <a:latin typeface="Arial"/>
                <a:cs typeface="Arial"/>
              </a:rPr>
              <a:t>PASO</a:t>
            </a:r>
            <a:r>
              <a:rPr sz="1800" b="1" spc="5" dirty="0">
                <a:latin typeface="Arial"/>
                <a:cs typeface="Arial"/>
              </a:rPr>
              <a:t> </a:t>
            </a:r>
            <a:r>
              <a:rPr sz="1800" b="1" dirty="0">
                <a:latin typeface="Arial"/>
                <a:cs typeface="Arial"/>
              </a:rPr>
              <a:t>O</a:t>
            </a:r>
            <a:r>
              <a:rPr sz="1800" b="1" spc="-40" dirty="0">
                <a:latin typeface="Arial"/>
                <a:cs typeface="Arial"/>
              </a:rPr>
              <a:t> </a:t>
            </a:r>
            <a:r>
              <a:rPr sz="1800" b="1" dirty="0">
                <a:latin typeface="Arial"/>
                <a:cs typeface="Arial"/>
              </a:rPr>
              <a:t>FLUJO</a:t>
            </a:r>
            <a:r>
              <a:rPr sz="1800" dirty="0">
                <a:latin typeface="Microsoft Sans Serif"/>
                <a:cs typeface="Microsoft Sans Serif"/>
              </a:rPr>
              <a:t>:</a:t>
            </a:r>
            <a:r>
              <a:rPr sz="1800" spc="-20"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“salida</a:t>
            </a:r>
            <a:r>
              <a:rPr sz="1800" spc="-5" dirty="0">
                <a:latin typeface="Microsoft Sans Serif"/>
                <a:cs typeface="Microsoft Sans Serif"/>
              </a:rPr>
              <a:t> </a:t>
            </a:r>
            <a:r>
              <a:rPr sz="1800" dirty="0">
                <a:latin typeface="Microsoft Sans Serif"/>
                <a:cs typeface="Microsoft Sans Serif"/>
              </a:rPr>
              <a:t>concreta”,</a:t>
            </a:r>
            <a:r>
              <a:rPr sz="1800" spc="-1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unidad</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resultado</a:t>
            </a:r>
            <a:r>
              <a:rPr sz="1800" spc="-10" dirty="0">
                <a:latin typeface="Microsoft Sans Serif"/>
                <a:cs typeface="Microsoft Sans Serif"/>
              </a:rPr>
              <a:t> producida (Eslabón).</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a:lnSpc>
                <a:spcPct val="100000"/>
              </a:lnSpc>
            </a:pPr>
            <a:r>
              <a:rPr sz="1800" b="1" dirty="0">
                <a:latin typeface="Arial"/>
                <a:cs typeface="Arial"/>
              </a:rPr>
              <a:t>DESTINO</a:t>
            </a:r>
            <a:r>
              <a:rPr sz="1800" b="1" spc="-50" dirty="0">
                <a:latin typeface="Arial"/>
                <a:cs typeface="Arial"/>
              </a:rPr>
              <a:t> </a:t>
            </a:r>
            <a:r>
              <a:rPr sz="1800" b="1" dirty="0">
                <a:latin typeface="Arial"/>
                <a:cs typeface="Arial"/>
              </a:rPr>
              <a:t>DEL</a:t>
            </a:r>
            <a:r>
              <a:rPr sz="1800" b="1" spc="-65" dirty="0">
                <a:latin typeface="Arial"/>
                <a:cs typeface="Arial"/>
              </a:rPr>
              <a:t> </a:t>
            </a:r>
            <a:r>
              <a:rPr sz="1800" b="1" dirty="0">
                <a:latin typeface="Arial"/>
                <a:cs typeface="Arial"/>
              </a:rPr>
              <a:t>FLUJO</a:t>
            </a:r>
            <a:r>
              <a:rPr sz="1800" dirty="0">
                <a:latin typeface="Microsoft Sans Serif"/>
                <a:cs typeface="Microsoft Sans Serif"/>
              </a:rPr>
              <a:t>:</a:t>
            </a:r>
            <a:r>
              <a:rPr sz="1800" spc="-25" dirty="0">
                <a:latin typeface="Microsoft Sans Serif"/>
                <a:cs typeface="Microsoft Sans Serif"/>
              </a:rPr>
              <a:t> </a:t>
            </a:r>
            <a:r>
              <a:rPr sz="1800" dirty="0">
                <a:latin typeface="Microsoft Sans Serif"/>
                <a:cs typeface="Microsoft Sans Serif"/>
              </a:rPr>
              <a:t>Con</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unidad producida,</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próxima estación</a:t>
            </a:r>
            <a:r>
              <a:rPr sz="1800" spc="-10" dirty="0">
                <a:latin typeface="Microsoft Sans Serif"/>
                <a:cs typeface="Microsoft Sans Serif"/>
              </a:rPr>
              <a:t> espera</a:t>
            </a:r>
            <a:endParaRPr sz="1800">
              <a:latin typeface="Microsoft Sans Serif"/>
              <a:cs typeface="Microsoft Sans Serif"/>
            </a:endParaRPr>
          </a:p>
          <a:p>
            <a:pPr marL="12700">
              <a:lnSpc>
                <a:spcPct val="100000"/>
              </a:lnSpc>
              <a:spcBef>
                <a:spcPts val="5"/>
              </a:spcBef>
            </a:pPr>
            <a:r>
              <a:rPr sz="1800" dirty="0">
                <a:latin typeface="Microsoft Sans Serif"/>
                <a:cs typeface="Microsoft Sans Serif"/>
              </a:rPr>
              <a:t>(expectativa)</a:t>
            </a:r>
            <a:r>
              <a:rPr sz="1800" spc="-15" dirty="0">
                <a:latin typeface="Microsoft Sans Serif"/>
                <a:cs typeface="Microsoft Sans Serif"/>
              </a:rPr>
              <a:t> </a:t>
            </a:r>
            <a:r>
              <a:rPr sz="1800" dirty="0">
                <a:latin typeface="Microsoft Sans Serif"/>
                <a:cs typeface="Microsoft Sans Serif"/>
              </a:rPr>
              <a:t>producir</a:t>
            </a:r>
            <a:r>
              <a:rPr sz="1800" spc="-25" dirty="0">
                <a:latin typeface="Microsoft Sans Serif"/>
                <a:cs typeface="Microsoft Sans Serif"/>
              </a:rPr>
              <a:t> </a:t>
            </a:r>
            <a:r>
              <a:rPr sz="1800" dirty="0">
                <a:latin typeface="Microsoft Sans Serif"/>
                <a:cs typeface="Microsoft Sans Serif"/>
              </a:rPr>
              <a:t>resultados</a:t>
            </a:r>
            <a:r>
              <a:rPr sz="1800" spc="-20" dirty="0">
                <a:latin typeface="Microsoft Sans Serif"/>
                <a:cs typeface="Microsoft Sans Serif"/>
              </a:rPr>
              <a:t> </a:t>
            </a:r>
            <a:r>
              <a:rPr sz="1800" dirty="0">
                <a:latin typeface="Microsoft Sans Serif"/>
                <a:cs typeface="Microsoft Sans Serif"/>
              </a:rPr>
              <a:t>como</a:t>
            </a:r>
            <a:r>
              <a:rPr sz="1800" spc="-45" dirty="0">
                <a:latin typeface="Microsoft Sans Serif"/>
                <a:cs typeface="Microsoft Sans Serif"/>
              </a:rPr>
              <a:t> </a:t>
            </a:r>
            <a:r>
              <a:rPr sz="1800" dirty="0">
                <a:latin typeface="Microsoft Sans Serif"/>
                <a:cs typeface="Microsoft Sans Serif"/>
              </a:rPr>
              <a:t>parte</a:t>
            </a:r>
            <a:r>
              <a:rPr sz="1800" spc="-35"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spc="-10" dirty="0">
                <a:latin typeface="Microsoft Sans Serif"/>
                <a:cs typeface="Microsoft Sans Serif"/>
              </a:rPr>
              <a:t>procesos.</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803910">
              <a:lnSpc>
                <a:spcPct val="100000"/>
              </a:lnSpc>
            </a:pPr>
            <a:r>
              <a:rPr sz="1800" b="1" dirty="0">
                <a:latin typeface="Arial"/>
                <a:cs typeface="Arial"/>
              </a:rPr>
              <a:t>INTERVINIENTES</a:t>
            </a:r>
            <a:r>
              <a:rPr sz="1800" dirty="0">
                <a:latin typeface="Microsoft Sans Serif"/>
                <a:cs typeface="Microsoft Sans Serif"/>
              </a:rPr>
              <a:t>:</a:t>
            </a:r>
            <a:r>
              <a:rPr sz="1800" spc="-30" dirty="0">
                <a:latin typeface="Microsoft Sans Serif"/>
                <a:cs typeface="Microsoft Sans Serif"/>
              </a:rPr>
              <a:t> </a:t>
            </a:r>
            <a:r>
              <a:rPr sz="1800" dirty="0">
                <a:latin typeface="Microsoft Sans Serif"/>
                <a:cs typeface="Microsoft Sans Serif"/>
              </a:rPr>
              <a:t>Son</a:t>
            </a:r>
            <a:r>
              <a:rPr sz="1800" spc="-20" dirty="0">
                <a:latin typeface="Microsoft Sans Serif"/>
                <a:cs typeface="Microsoft Sans Serif"/>
              </a:rPr>
              <a:t> </a:t>
            </a:r>
            <a:r>
              <a:rPr sz="1800" dirty="0">
                <a:latin typeface="Microsoft Sans Serif"/>
                <a:cs typeface="Microsoft Sans Serif"/>
              </a:rPr>
              <a:t>todos</a:t>
            </a:r>
            <a:r>
              <a:rPr sz="1800" spc="-25" dirty="0">
                <a:latin typeface="Microsoft Sans Serif"/>
                <a:cs typeface="Microsoft Sans Serif"/>
              </a:rPr>
              <a:t> </a:t>
            </a: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(eslabones) que</a:t>
            </a:r>
            <a:r>
              <a:rPr sz="1800" spc="-20" dirty="0">
                <a:latin typeface="Microsoft Sans Serif"/>
                <a:cs typeface="Microsoft Sans Serif"/>
              </a:rPr>
              <a:t> </a:t>
            </a:r>
            <a:r>
              <a:rPr sz="1800" dirty="0">
                <a:latin typeface="Microsoft Sans Serif"/>
                <a:cs typeface="Microsoft Sans Serif"/>
              </a:rPr>
              <a:t>desarrollan</a:t>
            </a:r>
            <a:r>
              <a:rPr sz="1800" spc="-1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secuencia</a:t>
            </a:r>
            <a:r>
              <a:rPr sz="1800" spc="-2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actividades</a:t>
            </a:r>
            <a:r>
              <a:rPr sz="1800" spc="-30" dirty="0">
                <a:latin typeface="Microsoft Sans Serif"/>
                <a:cs typeface="Microsoft Sans Serif"/>
              </a:rPr>
              <a:t> </a:t>
            </a:r>
            <a:r>
              <a:rPr sz="1800" dirty="0">
                <a:latin typeface="Microsoft Sans Serif"/>
                <a:cs typeface="Microsoft Sans Serif"/>
              </a:rPr>
              <a:t>del</a:t>
            </a:r>
            <a:r>
              <a:rPr sz="1800" spc="-45" dirty="0">
                <a:latin typeface="Microsoft Sans Serif"/>
                <a:cs typeface="Microsoft Sans Serif"/>
              </a:rPr>
              <a:t> </a:t>
            </a:r>
            <a:r>
              <a:rPr sz="1800" spc="-10" dirty="0">
                <a:latin typeface="Microsoft Sans Serif"/>
                <a:cs typeface="Microsoft Sans Serif"/>
              </a:rPr>
              <a:t>proceso.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nSpc>
                <a:spcPct val="100000"/>
              </a:lnSpc>
            </a:pPr>
            <a:r>
              <a:rPr sz="1800" b="1" dirty="0">
                <a:latin typeface="Arial"/>
                <a:cs typeface="Arial"/>
              </a:rPr>
              <a:t>SECUENCIA</a:t>
            </a:r>
            <a:r>
              <a:rPr sz="1800" b="1" spc="-120" dirty="0">
                <a:latin typeface="Arial"/>
                <a:cs typeface="Arial"/>
              </a:rPr>
              <a:t> </a:t>
            </a:r>
            <a:r>
              <a:rPr sz="1800" b="1" dirty="0">
                <a:latin typeface="Arial"/>
                <a:cs typeface="Arial"/>
              </a:rPr>
              <a:t>DE</a:t>
            </a:r>
            <a:r>
              <a:rPr sz="1800" b="1" spc="-105" dirty="0">
                <a:latin typeface="Arial"/>
                <a:cs typeface="Arial"/>
              </a:rPr>
              <a:t> </a:t>
            </a:r>
            <a:r>
              <a:rPr sz="1800" b="1" dirty="0">
                <a:latin typeface="Arial"/>
                <a:cs typeface="Arial"/>
              </a:rPr>
              <a:t>ACTIVIDADES</a:t>
            </a:r>
            <a:r>
              <a:rPr sz="1800" dirty="0">
                <a:latin typeface="Microsoft Sans Serif"/>
                <a:cs typeface="Microsoft Sans Serif"/>
              </a:rPr>
              <a:t>:</a:t>
            </a:r>
            <a:r>
              <a:rPr sz="1800" spc="25" dirty="0">
                <a:latin typeface="Microsoft Sans Serif"/>
                <a:cs typeface="Microsoft Sans Serif"/>
              </a:rPr>
              <a:t> </a:t>
            </a:r>
            <a:r>
              <a:rPr sz="1800" dirty="0">
                <a:latin typeface="Microsoft Sans Serif"/>
                <a:cs typeface="Microsoft Sans Serif"/>
              </a:rPr>
              <a:t>Descripción</a:t>
            </a:r>
            <a:r>
              <a:rPr sz="1800" spc="-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acciones</a:t>
            </a:r>
            <a:r>
              <a:rPr sz="1800" spc="-5" dirty="0">
                <a:latin typeface="Microsoft Sans Serif"/>
                <a:cs typeface="Microsoft Sans Serif"/>
              </a:rPr>
              <a:t> </a:t>
            </a:r>
            <a:r>
              <a:rPr sz="1800" dirty="0">
                <a:latin typeface="Microsoft Sans Serif"/>
                <a:cs typeface="Microsoft Sans Serif"/>
              </a:rPr>
              <a:t>que</a:t>
            </a:r>
            <a:r>
              <a:rPr sz="1800" spc="-25" dirty="0">
                <a:latin typeface="Microsoft Sans Serif"/>
                <a:cs typeface="Microsoft Sans Serif"/>
              </a:rPr>
              <a:t> </a:t>
            </a:r>
            <a:r>
              <a:rPr sz="1800" dirty="0">
                <a:latin typeface="Microsoft Sans Serif"/>
                <a:cs typeface="Microsoft Sans Serif"/>
              </a:rPr>
              <a:t>realiza</a:t>
            </a:r>
            <a:r>
              <a:rPr sz="1800" spc="-10"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proceso</a:t>
            </a:r>
            <a:r>
              <a:rPr sz="1800" spc="-20" dirty="0">
                <a:latin typeface="Microsoft Sans Serif"/>
                <a:cs typeface="Microsoft Sans Serif"/>
              </a:rPr>
              <a:t> para </a:t>
            </a:r>
            <a:r>
              <a:rPr sz="1800" dirty="0">
                <a:latin typeface="Microsoft Sans Serif"/>
                <a:cs typeface="Microsoft Sans Serif"/>
              </a:rPr>
              <a:t>lograr</a:t>
            </a:r>
            <a:r>
              <a:rPr sz="1800" spc="-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spc="-10" dirty="0">
                <a:latin typeface="Microsoft Sans Serif"/>
                <a:cs typeface="Microsoft Sans Serif"/>
              </a:rPr>
              <a:t>objetivo.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b="1" dirty="0">
                <a:latin typeface="Arial"/>
                <a:cs typeface="Arial"/>
              </a:rPr>
              <a:t>RECURSOS</a:t>
            </a:r>
            <a:r>
              <a:rPr sz="1800" dirty="0">
                <a:latin typeface="Microsoft Sans Serif"/>
                <a:cs typeface="Microsoft Sans Serif"/>
              </a:rPr>
              <a:t>:</a:t>
            </a:r>
            <a:r>
              <a:rPr sz="1800" spc="-50" dirty="0">
                <a:latin typeface="Microsoft Sans Serif"/>
                <a:cs typeface="Microsoft Sans Serif"/>
              </a:rPr>
              <a:t> </a:t>
            </a:r>
            <a:r>
              <a:rPr sz="1800" dirty="0">
                <a:latin typeface="Microsoft Sans Serif"/>
                <a:cs typeface="Microsoft Sans Serif"/>
              </a:rPr>
              <a:t>Elementos,</a:t>
            </a:r>
            <a:r>
              <a:rPr sz="1800" spc="-30" dirty="0">
                <a:latin typeface="Microsoft Sans Serif"/>
                <a:cs typeface="Microsoft Sans Serif"/>
              </a:rPr>
              <a:t> </a:t>
            </a:r>
            <a:r>
              <a:rPr sz="1800" dirty="0">
                <a:latin typeface="Microsoft Sans Serif"/>
                <a:cs typeface="Microsoft Sans Serif"/>
              </a:rPr>
              <a:t>materiales,</a:t>
            </a:r>
            <a:r>
              <a:rPr sz="1800" spc="-25" dirty="0">
                <a:latin typeface="Microsoft Sans Serif"/>
                <a:cs typeface="Microsoft Sans Serif"/>
              </a:rPr>
              <a:t> </a:t>
            </a:r>
            <a:r>
              <a:rPr sz="1800" dirty="0">
                <a:latin typeface="Microsoft Sans Serif"/>
                <a:cs typeface="Microsoft Sans Serif"/>
              </a:rPr>
              <a:t>información,</a:t>
            </a:r>
            <a:r>
              <a:rPr sz="1800" spc="-25" dirty="0">
                <a:latin typeface="Microsoft Sans Serif"/>
                <a:cs typeface="Microsoft Sans Serif"/>
              </a:rPr>
              <a:t> </a:t>
            </a:r>
            <a:r>
              <a:rPr sz="1800" dirty="0">
                <a:latin typeface="Microsoft Sans Serif"/>
                <a:cs typeface="Microsoft Sans Serif"/>
              </a:rPr>
              <a:t>que</a:t>
            </a:r>
            <a:r>
              <a:rPr sz="1800" spc="-35" dirty="0">
                <a:latin typeface="Microsoft Sans Serif"/>
                <a:cs typeface="Microsoft Sans Serif"/>
              </a:rPr>
              <a:t> </a:t>
            </a:r>
            <a:r>
              <a:rPr sz="1800" dirty="0">
                <a:latin typeface="Microsoft Sans Serif"/>
                <a:cs typeface="Microsoft Sans Serif"/>
              </a:rPr>
              <a:t>el</a:t>
            </a:r>
            <a:r>
              <a:rPr sz="1800" spc="-40" dirty="0">
                <a:latin typeface="Microsoft Sans Serif"/>
                <a:cs typeface="Microsoft Sans Serif"/>
              </a:rPr>
              <a:t> </a:t>
            </a:r>
            <a:r>
              <a:rPr sz="1800" dirty="0">
                <a:latin typeface="Microsoft Sans Serif"/>
                <a:cs typeface="Microsoft Sans Serif"/>
              </a:rPr>
              <a:t>proceso</a:t>
            </a:r>
            <a:r>
              <a:rPr sz="1800" spc="-35" dirty="0">
                <a:latin typeface="Microsoft Sans Serif"/>
                <a:cs typeface="Microsoft Sans Serif"/>
              </a:rPr>
              <a:t> </a:t>
            </a:r>
            <a:r>
              <a:rPr sz="1800" spc="-10" dirty="0">
                <a:latin typeface="Microsoft Sans Serif"/>
                <a:cs typeface="Microsoft Sans Serif"/>
              </a:rPr>
              <a:t>consume/necesita</a:t>
            </a:r>
            <a:endParaRPr sz="1800">
              <a:latin typeface="Microsoft Sans Serif"/>
              <a:cs typeface="Microsoft Sans Serif"/>
            </a:endParaRPr>
          </a:p>
          <a:p>
            <a:pPr marL="12700">
              <a:lnSpc>
                <a:spcPct val="100000"/>
              </a:lnSpc>
            </a:pPr>
            <a:r>
              <a:rPr sz="1800" dirty="0">
                <a:latin typeface="Microsoft Sans Serif"/>
                <a:cs typeface="Microsoft Sans Serif"/>
              </a:rPr>
              <a:t>para</a:t>
            </a:r>
            <a:r>
              <a:rPr sz="1800" spc="-10" dirty="0">
                <a:latin typeface="Microsoft Sans Serif"/>
                <a:cs typeface="Microsoft Sans Serif"/>
              </a:rPr>
              <a:t> </a:t>
            </a:r>
            <a:r>
              <a:rPr sz="1800" dirty="0">
                <a:latin typeface="Microsoft Sans Serif"/>
                <a:cs typeface="Microsoft Sans Serif"/>
              </a:rPr>
              <a:t>generar</a:t>
            </a:r>
            <a:r>
              <a:rPr sz="1800" spc="-10" dirty="0">
                <a:latin typeface="Microsoft Sans Serif"/>
                <a:cs typeface="Microsoft Sans Serif"/>
              </a:rPr>
              <a:t> salida.</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276225">
              <a:lnSpc>
                <a:spcPct val="100000"/>
              </a:lnSpc>
            </a:pPr>
            <a:r>
              <a:rPr sz="1800" b="1" dirty="0">
                <a:latin typeface="Arial"/>
                <a:cs typeface="Arial"/>
              </a:rPr>
              <a:t>INDICADORES</a:t>
            </a:r>
            <a:r>
              <a:rPr sz="1800" dirty="0">
                <a:latin typeface="Microsoft Sans Serif"/>
                <a:cs typeface="Microsoft Sans Serif"/>
              </a:rPr>
              <a:t>:</a:t>
            </a:r>
            <a:r>
              <a:rPr sz="1800" spc="15" dirty="0">
                <a:latin typeface="Microsoft Sans Serif"/>
                <a:cs typeface="Microsoft Sans Serif"/>
              </a:rPr>
              <a:t> </a:t>
            </a:r>
            <a:r>
              <a:rPr sz="1800" dirty="0">
                <a:latin typeface="Microsoft Sans Serif"/>
                <a:cs typeface="Microsoft Sans Serif"/>
              </a:rPr>
              <a:t>Mediciones</a:t>
            </a:r>
            <a:r>
              <a:rPr sz="1800" spc="-10" dirty="0">
                <a:latin typeface="Microsoft Sans Serif"/>
                <a:cs typeface="Microsoft Sans Serif"/>
              </a:rPr>
              <a:t> </a:t>
            </a:r>
            <a:r>
              <a:rPr sz="1800" dirty="0">
                <a:latin typeface="Microsoft Sans Serif"/>
                <a:cs typeface="Microsoft Sans Serif"/>
              </a:rPr>
              <a:t>del</a:t>
            </a:r>
            <a:r>
              <a:rPr sz="1800" spc="-20" dirty="0">
                <a:latin typeface="Microsoft Sans Serif"/>
                <a:cs typeface="Microsoft Sans Serif"/>
              </a:rPr>
              <a:t> </a:t>
            </a:r>
            <a:r>
              <a:rPr sz="1800" dirty="0">
                <a:latin typeface="Microsoft Sans Serif"/>
                <a:cs typeface="Microsoft Sans Serif"/>
              </a:rPr>
              <a:t>funcionamiento</a:t>
            </a:r>
            <a:r>
              <a:rPr sz="1800" spc="-15" dirty="0">
                <a:latin typeface="Microsoft Sans Serif"/>
                <a:cs typeface="Microsoft Sans Serif"/>
              </a:rPr>
              <a:t> </a:t>
            </a:r>
            <a:r>
              <a:rPr sz="1800" dirty="0">
                <a:latin typeface="Microsoft Sans Serif"/>
                <a:cs typeface="Microsoft Sans Serif"/>
              </a:rPr>
              <a:t>del</a:t>
            </a:r>
            <a:r>
              <a:rPr sz="1800" spc="-20" dirty="0">
                <a:latin typeface="Microsoft Sans Serif"/>
                <a:cs typeface="Microsoft Sans Serif"/>
              </a:rPr>
              <a:t> </a:t>
            </a:r>
            <a:r>
              <a:rPr sz="1800" dirty="0">
                <a:latin typeface="Microsoft Sans Serif"/>
                <a:cs typeface="Microsoft Sans Serif"/>
              </a:rPr>
              <a:t>proceso.</a:t>
            </a:r>
            <a:r>
              <a:rPr sz="1800" spc="-10" dirty="0">
                <a:latin typeface="Microsoft Sans Serif"/>
                <a:cs typeface="Microsoft Sans Serif"/>
              </a:rPr>
              <a:t> </a:t>
            </a:r>
            <a:r>
              <a:rPr sz="1800" dirty="0">
                <a:latin typeface="Microsoft Sans Serif"/>
                <a:cs typeface="Microsoft Sans Serif"/>
              </a:rPr>
              <a:t>Pueden</a:t>
            </a:r>
            <a:r>
              <a:rPr sz="1800" spc="-25" dirty="0">
                <a:latin typeface="Microsoft Sans Serif"/>
                <a:cs typeface="Microsoft Sans Serif"/>
              </a:rPr>
              <a:t> </a:t>
            </a:r>
            <a:r>
              <a:rPr sz="1800" dirty="0">
                <a:latin typeface="Microsoft Sans Serif"/>
                <a:cs typeface="Microsoft Sans Serif"/>
              </a:rPr>
              <a:t>ser</a:t>
            </a:r>
            <a:r>
              <a:rPr sz="1800" spc="-3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25" dirty="0">
                <a:latin typeface="Microsoft Sans Serif"/>
                <a:cs typeface="Microsoft Sans Serif"/>
              </a:rPr>
              <a:t>dos </a:t>
            </a:r>
            <a:r>
              <a:rPr sz="1800" spc="-10" dirty="0">
                <a:latin typeface="Microsoft Sans Serif"/>
                <a:cs typeface="Microsoft Sans Serif"/>
              </a:rPr>
              <a:t>tipos;</a:t>
            </a:r>
            <a:endParaRPr sz="1800">
              <a:latin typeface="Microsoft Sans Serif"/>
              <a:cs typeface="Microsoft Sans Serif"/>
            </a:endParaRPr>
          </a:p>
          <a:p>
            <a:pPr marL="1670685" indent="-286385">
              <a:lnSpc>
                <a:spcPct val="100000"/>
              </a:lnSpc>
              <a:buFont typeface="Wingdings"/>
              <a:buChar char=""/>
              <a:tabLst>
                <a:tab pos="1670685" algn="l"/>
              </a:tabLst>
            </a:pPr>
            <a:r>
              <a:rPr sz="1800" b="1" dirty="0">
                <a:latin typeface="Arial"/>
                <a:cs typeface="Arial"/>
              </a:rPr>
              <a:t>EFICIENCIA</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Mide</a:t>
            </a:r>
            <a:r>
              <a:rPr sz="1800" spc="-20" dirty="0">
                <a:latin typeface="Microsoft Sans Serif"/>
                <a:cs typeface="Microsoft Sans Serif"/>
              </a:rPr>
              <a:t> </a:t>
            </a:r>
            <a:r>
              <a:rPr sz="1800" dirty="0">
                <a:latin typeface="Microsoft Sans Serif"/>
                <a:cs typeface="Microsoft Sans Serif"/>
              </a:rPr>
              <a:t>“consumo”</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recursos.</a:t>
            </a:r>
            <a:endParaRPr sz="1800">
              <a:latin typeface="Microsoft Sans Serif"/>
              <a:cs typeface="Microsoft Sans Serif"/>
            </a:endParaRPr>
          </a:p>
          <a:p>
            <a:pPr>
              <a:lnSpc>
                <a:spcPct val="100000"/>
              </a:lnSpc>
              <a:spcBef>
                <a:spcPts val="125"/>
              </a:spcBef>
              <a:buFont typeface="Wingdings"/>
              <a:buChar char=""/>
            </a:pPr>
            <a:endParaRPr sz="1800">
              <a:latin typeface="Microsoft Sans Serif"/>
              <a:cs typeface="Microsoft Sans Serif"/>
            </a:endParaRPr>
          </a:p>
          <a:p>
            <a:pPr marL="1670050" indent="-285750">
              <a:lnSpc>
                <a:spcPct val="100000"/>
              </a:lnSpc>
              <a:buFont typeface="Wingdings"/>
              <a:buChar char=""/>
              <a:tabLst>
                <a:tab pos="1670050" algn="l"/>
              </a:tabLst>
            </a:pPr>
            <a:r>
              <a:rPr sz="1800" b="1" dirty="0">
                <a:latin typeface="Arial"/>
                <a:cs typeface="Arial"/>
              </a:rPr>
              <a:t>EFICACIA</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Mide</a:t>
            </a:r>
            <a:r>
              <a:rPr sz="1800" spc="-45" dirty="0">
                <a:latin typeface="Microsoft Sans Serif"/>
                <a:cs typeface="Microsoft Sans Serif"/>
              </a:rPr>
              <a:t> </a:t>
            </a:r>
            <a:r>
              <a:rPr sz="1800" dirty="0">
                <a:latin typeface="Microsoft Sans Serif"/>
                <a:cs typeface="Microsoft Sans Serif"/>
              </a:rPr>
              <a:t>“Cumplimiento”</a:t>
            </a:r>
            <a:r>
              <a:rPr sz="1800" spc="-15" dirty="0">
                <a:latin typeface="Microsoft Sans Serif"/>
                <a:cs typeface="Microsoft Sans Serif"/>
              </a:rPr>
              <a:t> </a:t>
            </a:r>
            <a:r>
              <a:rPr sz="1800" dirty="0">
                <a:latin typeface="Microsoft Sans Serif"/>
                <a:cs typeface="Microsoft Sans Serif"/>
              </a:rPr>
              <a:t>de</a:t>
            </a:r>
            <a:r>
              <a:rPr sz="1800" spc="-50" dirty="0">
                <a:latin typeface="Microsoft Sans Serif"/>
                <a:cs typeface="Microsoft Sans Serif"/>
              </a:rPr>
              <a:t> </a:t>
            </a:r>
            <a:r>
              <a:rPr sz="1800" spc="-10" dirty="0">
                <a:latin typeface="Microsoft Sans Serif"/>
                <a:cs typeface="Microsoft Sans Serif"/>
              </a:rPr>
              <a:t>expectativas.</a:t>
            </a:r>
            <a:endParaRPr sz="1800">
              <a:latin typeface="Microsoft Sans Serif"/>
              <a:cs typeface="Microsoft Sans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0599" y="783327"/>
            <a:ext cx="6695240" cy="2621288"/>
          </a:xfrm>
          <a:prstGeom prst="rect">
            <a:avLst/>
          </a:prstGeom>
        </p:spPr>
      </p:pic>
      <p:pic>
        <p:nvPicPr>
          <p:cNvPr id="3" name="object 3"/>
          <p:cNvPicPr/>
          <p:nvPr/>
        </p:nvPicPr>
        <p:blipFill>
          <a:blip r:embed="rId3" cstate="print"/>
          <a:stretch>
            <a:fillRect/>
          </a:stretch>
        </p:blipFill>
        <p:spPr>
          <a:xfrm>
            <a:off x="397211" y="3529629"/>
            <a:ext cx="8030553" cy="3085906"/>
          </a:xfrm>
          <a:prstGeom prst="rect">
            <a:avLst/>
          </a:prstGeom>
        </p:spPr>
      </p:pic>
      <p:pic>
        <p:nvPicPr>
          <p:cNvPr id="4" name="object 4"/>
          <p:cNvPicPr/>
          <p:nvPr/>
        </p:nvPicPr>
        <p:blipFill>
          <a:blip r:embed="rId4" cstate="print"/>
          <a:stretch>
            <a:fillRect/>
          </a:stretch>
        </p:blipFill>
        <p:spPr>
          <a:xfrm>
            <a:off x="222503" y="201659"/>
            <a:ext cx="8386289" cy="25563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49963" y="76222"/>
            <a:ext cx="6833814" cy="3514322"/>
          </a:xfrm>
          <a:prstGeom prst="rect">
            <a:avLst/>
          </a:prstGeom>
        </p:spPr>
      </p:pic>
      <p:pic>
        <p:nvPicPr>
          <p:cNvPr id="3" name="object 3"/>
          <p:cNvPicPr/>
          <p:nvPr/>
        </p:nvPicPr>
        <p:blipFill>
          <a:blip r:embed="rId3" cstate="print"/>
          <a:stretch>
            <a:fillRect/>
          </a:stretch>
        </p:blipFill>
        <p:spPr>
          <a:xfrm>
            <a:off x="931163" y="3886246"/>
            <a:ext cx="6842808" cy="272410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23610" y="73908"/>
            <a:ext cx="6650229" cy="3148461"/>
          </a:xfrm>
          <a:prstGeom prst="rect">
            <a:avLst/>
          </a:prstGeom>
        </p:spPr>
      </p:pic>
      <p:pic>
        <p:nvPicPr>
          <p:cNvPr id="3" name="object 3"/>
          <p:cNvPicPr/>
          <p:nvPr/>
        </p:nvPicPr>
        <p:blipFill>
          <a:blip r:embed="rId3" cstate="print"/>
          <a:stretch>
            <a:fillRect/>
          </a:stretch>
        </p:blipFill>
        <p:spPr>
          <a:xfrm>
            <a:off x="941881" y="3704789"/>
            <a:ext cx="6659722" cy="27082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5399" y="3596471"/>
            <a:ext cx="6016973" cy="2889792"/>
          </a:xfrm>
          <a:prstGeom prst="rect">
            <a:avLst/>
          </a:prstGeom>
        </p:spPr>
      </p:pic>
      <p:grpSp>
        <p:nvGrpSpPr>
          <p:cNvPr id="3" name="object 3"/>
          <p:cNvGrpSpPr/>
          <p:nvPr/>
        </p:nvGrpSpPr>
        <p:grpSpPr>
          <a:xfrm>
            <a:off x="1303620" y="157723"/>
            <a:ext cx="5935980" cy="3468370"/>
            <a:chOff x="1303620" y="157723"/>
            <a:chExt cx="5935980" cy="3468370"/>
          </a:xfrm>
        </p:grpSpPr>
        <p:pic>
          <p:nvPicPr>
            <p:cNvPr id="4" name="object 4"/>
            <p:cNvPicPr/>
            <p:nvPr/>
          </p:nvPicPr>
          <p:blipFill>
            <a:blip r:embed="rId3" cstate="print"/>
            <a:stretch>
              <a:fillRect/>
            </a:stretch>
          </p:blipFill>
          <p:spPr>
            <a:xfrm>
              <a:off x="1303620" y="157723"/>
              <a:ext cx="5935357" cy="3253492"/>
            </a:xfrm>
            <a:prstGeom prst="rect">
              <a:avLst/>
            </a:prstGeom>
          </p:spPr>
        </p:pic>
        <p:pic>
          <p:nvPicPr>
            <p:cNvPr id="5" name="object 5"/>
            <p:cNvPicPr/>
            <p:nvPr/>
          </p:nvPicPr>
          <p:blipFill>
            <a:blip r:embed="rId4" cstate="print"/>
            <a:stretch>
              <a:fillRect/>
            </a:stretch>
          </p:blipFill>
          <p:spPr>
            <a:xfrm>
              <a:off x="6553199" y="3261359"/>
              <a:ext cx="402335" cy="364235"/>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15946" y="32007"/>
            <a:ext cx="6092190" cy="6769734"/>
            <a:chOff x="1015946" y="32007"/>
            <a:chExt cx="6092190" cy="6769734"/>
          </a:xfrm>
        </p:grpSpPr>
        <p:pic>
          <p:nvPicPr>
            <p:cNvPr id="3" name="object 3"/>
            <p:cNvPicPr/>
            <p:nvPr/>
          </p:nvPicPr>
          <p:blipFill>
            <a:blip r:embed="rId2" cstate="print"/>
            <a:stretch>
              <a:fillRect/>
            </a:stretch>
          </p:blipFill>
          <p:spPr>
            <a:xfrm>
              <a:off x="1015946" y="83485"/>
              <a:ext cx="6083234" cy="3347038"/>
            </a:xfrm>
            <a:prstGeom prst="rect">
              <a:avLst/>
            </a:prstGeom>
          </p:spPr>
        </p:pic>
        <p:pic>
          <p:nvPicPr>
            <p:cNvPr id="4" name="object 4"/>
            <p:cNvPicPr/>
            <p:nvPr/>
          </p:nvPicPr>
          <p:blipFill>
            <a:blip r:embed="rId3" cstate="print"/>
            <a:stretch>
              <a:fillRect/>
            </a:stretch>
          </p:blipFill>
          <p:spPr>
            <a:xfrm>
              <a:off x="5333999" y="32007"/>
              <a:ext cx="1114351" cy="246885"/>
            </a:xfrm>
            <a:prstGeom prst="rect">
              <a:avLst/>
            </a:prstGeom>
          </p:spPr>
        </p:pic>
        <p:pic>
          <p:nvPicPr>
            <p:cNvPr id="5" name="object 5"/>
            <p:cNvPicPr/>
            <p:nvPr/>
          </p:nvPicPr>
          <p:blipFill>
            <a:blip r:embed="rId4" cstate="print"/>
            <a:stretch>
              <a:fillRect/>
            </a:stretch>
          </p:blipFill>
          <p:spPr>
            <a:xfrm>
              <a:off x="1015946" y="3462906"/>
              <a:ext cx="6091683" cy="3294429"/>
            </a:xfrm>
            <a:prstGeom prst="rect">
              <a:avLst/>
            </a:prstGeom>
          </p:spPr>
        </p:pic>
        <p:pic>
          <p:nvPicPr>
            <p:cNvPr id="6" name="object 6"/>
            <p:cNvPicPr/>
            <p:nvPr/>
          </p:nvPicPr>
          <p:blipFill>
            <a:blip r:embed="rId5" cstate="print"/>
            <a:stretch>
              <a:fillRect/>
            </a:stretch>
          </p:blipFill>
          <p:spPr>
            <a:xfrm>
              <a:off x="6196583" y="3179063"/>
              <a:ext cx="560832" cy="422148"/>
            </a:xfrm>
            <a:prstGeom prst="rect">
              <a:avLst/>
            </a:prstGeom>
          </p:spPr>
        </p:pic>
        <p:pic>
          <p:nvPicPr>
            <p:cNvPr id="7" name="object 7"/>
            <p:cNvPicPr/>
            <p:nvPr/>
          </p:nvPicPr>
          <p:blipFill>
            <a:blip r:embed="rId6" cstate="print"/>
            <a:stretch>
              <a:fillRect/>
            </a:stretch>
          </p:blipFill>
          <p:spPr>
            <a:xfrm>
              <a:off x="6476999" y="6566914"/>
              <a:ext cx="313944" cy="234696"/>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3399" y="111748"/>
            <a:ext cx="6782561" cy="3110905"/>
          </a:xfrm>
          <a:prstGeom prst="rect">
            <a:avLst/>
          </a:prstGeom>
        </p:spPr>
      </p:pic>
      <p:pic>
        <p:nvPicPr>
          <p:cNvPr id="3" name="object 3"/>
          <p:cNvPicPr/>
          <p:nvPr/>
        </p:nvPicPr>
        <p:blipFill>
          <a:blip r:embed="rId3" cstate="print"/>
          <a:stretch>
            <a:fillRect/>
          </a:stretch>
        </p:blipFill>
        <p:spPr>
          <a:xfrm>
            <a:off x="571289" y="3404864"/>
            <a:ext cx="6810602" cy="2647730"/>
          </a:xfrm>
          <a:prstGeom prst="rect">
            <a:avLst/>
          </a:prstGeom>
        </p:spPr>
      </p:pic>
      <p:pic>
        <p:nvPicPr>
          <p:cNvPr id="4" name="object 4"/>
          <p:cNvPicPr/>
          <p:nvPr/>
        </p:nvPicPr>
        <p:blipFill>
          <a:blip r:embed="rId4" cstate="print"/>
          <a:stretch>
            <a:fillRect/>
          </a:stretch>
        </p:blipFill>
        <p:spPr>
          <a:xfrm>
            <a:off x="571080" y="6176978"/>
            <a:ext cx="6763721" cy="43391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199" y="76193"/>
            <a:ext cx="9017316" cy="6673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6799" y="27914"/>
            <a:ext cx="6753859" cy="6671945"/>
            <a:chOff x="1066799" y="27914"/>
            <a:chExt cx="6753859" cy="6671945"/>
          </a:xfrm>
        </p:grpSpPr>
        <p:pic>
          <p:nvPicPr>
            <p:cNvPr id="3" name="object 3"/>
            <p:cNvPicPr/>
            <p:nvPr/>
          </p:nvPicPr>
          <p:blipFill>
            <a:blip r:embed="rId2" cstate="print"/>
            <a:stretch>
              <a:fillRect/>
            </a:stretch>
          </p:blipFill>
          <p:spPr>
            <a:xfrm>
              <a:off x="1085431" y="27914"/>
              <a:ext cx="6725861" cy="3582354"/>
            </a:xfrm>
            <a:prstGeom prst="rect">
              <a:avLst/>
            </a:prstGeom>
          </p:spPr>
        </p:pic>
        <p:pic>
          <p:nvPicPr>
            <p:cNvPr id="4" name="object 4"/>
            <p:cNvPicPr/>
            <p:nvPr/>
          </p:nvPicPr>
          <p:blipFill>
            <a:blip r:embed="rId3" cstate="print"/>
            <a:stretch>
              <a:fillRect/>
            </a:stretch>
          </p:blipFill>
          <p:spPr>
            <a:xfrm>
              <a:off x="6949440" y="3355848"/>
              <a:ext cx="428244" cy="428244"/>
            </a:xfrm>
            <a:prstGeom prst="rect">
              <a:avLst/>
            </a:prstGeom>
          </p:spPr>
        </p:pic>
        <p:sp>
          <p:nvSpPr>
            <p:cNvPr id="5" name="object 5"/>
            <p:cNvSpPr/>
            <p:nvPr/>
          </p:nvSpPr>
          <p:spPr>
            <a:xfrm>
              <a:off x="7011161" y="3397757"/>
              <a:ext cx="304800" cy="304800"/>
            </a:xfrm>
            <a:custGeom>
              <a:avLst/>
              <a:gdLst/>
              <a:ahLst/>
              <a:cxnLst/>
              <a:rect l="l" t="t" r="r" b="b"/>
              <a:pathLst>
                <a:path w="304800" h="30480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799"/>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FFFF"/>
            </a:solidFill>
          </p:spPr>
          <p:txBody>
            <a:bodyPr wrap="square" lIns="0" tIns="0" rIns="0" bIns="0" rtlCol="0"/>
            <a:lstStyle/>
            <a:p>
              <a:endParaRPr/>
            </a:p>
          </p:txBody>
        </p:sp>
        <p:sp>
          <p:nvSpPr>
            <p:cNvPr id="6" name="object 6"/>
            <p:cNvSpPr/>
            <p:nvPr/>
          </p:nvSpPr>
          <p:spPr>
            <a:xfrm>
              <a:off x="7011161" y="3397757"/>
              <a:ext cx="304800" cy="304800"/>
            </a:xfrm>
            <a:custGeom>
              <a:avLst/>
              <a:gdLst/>
              <a:ahLst/>
              <a:cxnLst/>
              <a:rect l="l" t="t" r="r" b="b"/>
              <a:pathLst>
                <a:path w="304800" h="30480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799"/>
                  </a:lnTo>
                  <a:lnTo>
                    <a:pt x="104217" y="297033"/>
                  </a:lnTo>
                  <a:lnTo>
                    <a:pt x="62380" y="275405"/>
                  </a:lnTo>
                  <a:lnTo>
                    <a:pt x="29394" y="242419"/>
                  </a:lnTo>
                  <a:lnTo>
                    <a:pt x="7766" y="200582"/>
                  </a:lnTo>
                  <a:lnTo>
                    <a:pt x="0" y="152400"/>
                  </a:lnTo>
                  <a:close/>
                </a:path>
              </a:pathLst>
            </a:custGeom>
            <a:ln w="38100">
              <a:solidFill>
                <a:srgbClr val="FF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066799" y="3674337"/>
              <a:ext cx="6753807" cy="3025079"/>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40807" y="53914"/>
            <a:ext cx="6346825" cy="3617595"/>
            <a:chOff x="940807" y="53914"/>
            <a:chExt cx="6346825" cy="3617595"/>
          </a:xfrm>
        </p:grpSpPr>
        <p:pic>
          <p:nvPicPr>
            <p:cNvPr id="3" name="object 3"/>
            <p:cNvPicPr/>
            <p:nvPr/>
          </p:nvPicPr>
          <p:blipFill>
            <a:blip r:embed="rId2" cstate="print"/>
            <a:stretch>
              <a:fillRect/>
            </a:stretch>
          </p:blipFill>
          <p:spPr>
            <a:xfrm>
              <a:off x="940807" y="53914"/>
              <a:ext cx="6346699" cy="3486006"/>
            </a:xfrm>
            <a:prstGeom prst="rect">
              <a:avLst/>
            </a:prstGeom>
          </p:spPr>
        </p:pic>
        <p:sp>
          <p:nvSpPr>
            <p:cNvPr id="4" name="object 4"/>
            <p:cNvSpPr/>
            <p:nvPr/>
          </p:nvSpPr>
          <p:spPr>
            <a:xfrm>
              <a:off x="6630162" y="3353561"/>
              <a:ext cx="228600" cy="304800"/>
            </a:xfrm>
            <a:custGeom>
              <a:avLst/>
              <a:gdLst/>
              <a:ahLst/>
              <a:cxnLst/>
              <a:rect l="l" t="t" r="r" b="b"/>
              <a:pathLst>
                <a:path w="228600" h="304800">
                  <a:moveTo>
                    <a:pt x="114300" y="0"/>
                  </a:moveTo>
                  <a:lnTo>
                    <a:pt x="46798" y="29394"/>
                  </a:lnTo>
                  <a:lnTo>
                    <a:pt x="22055" y="62380"/>
                  </a:lnTo>
                  <a:lnTo>
                    <a:pt x="5827" y="104217"/>
                  </a:lnTo>
                  <a:lnTo>
                    <a:pt x="0" y="152400"/>
                  </a:lnTo>
                  <a:lnTo>
                    <a:pt x="5827" y="200582"/>
                  </a:lnTo>
                  <a:lnTo>
                    <a:pt x="22055" y="242419"/>
                  </a:lnTo>
                  <a:lnTo>
                    <a:pt x="46798" y="275405"/>
                  </a:lnTo>
                  <a:lnTo>
                    <a:pt x="78175" y="297033"/>
                  </a:lnTo>
                  <a:lnTo>
                    <a:pt x="114300" y="304800"/>
                  </a:lnTo>
                  <a:lnTo>
                    <a:pt x="150424" y="297033"/>
                  </a:lnTo>
                  <a:lnTo>
                    <a:pt x="181801" y="275405"/>
                  </a:lnTo>
                  <a:lnTo>
                    <a:pt x="206544" y="242419"/>
                  </a:lnTo>
                  <a:lnTo>
                    <a:pt x="222772" y="200582"/>
                  </a:lnTo>
                  <a:lnTo>
                    <a:pt x="228600" y="152400"/>
                  </a:lnTo>
                  <a:lnTo>
                    <a:pt x="222772" y="104217"/>
                  </a:lnTo>
                  <a:lnTo>
                    <a:pt x="206544" y="62380"/>
                  </a:lnTo>
                  <a:lnTo>
                    <a:pt x="181801" y="29394"/>
                  </a:lnTo>
                  <a:lnTo>
                    <a:pt x="150424" y="7766"/>
                  </a:lnTo>
                  <a:lnTo>
                    <a:pt x="114300" y="0"/>
                  </a:lnTo>
                  <a:close/>
                </a:path>
              </a:pathLst>
            </a:custGeom>
            <a:solidFill>
              <a:srgbClr val="FFFFFF"/>
            </a:solidFill>
          </p:spPr>
          <p:txBody>
            <a:bodyPr wrap="square" lIns="0" tIns="0" rIns="0" bIns="0" rtlCol="0"/>
            <a:lstStyle/>
            <a:p>
              <a:endParaRPr/>
            </a:p>
          </p:txBody>
        </p:sp>
        <p:sp>
          <p:nvSpPr>
            <p:cNvPr id="5" name="object 5"/>
            <p:cNvSpPr/>
            <p:nvPr/>
          </p:nvSpPr>
          <p:spPr>
            <a:xfrm>
              <a:off x="6630162" y="3353561"/>
              <a:ext cx="228600" cy="304800"/>
            </a:xfrm>
            <a:custGeom>
              <a:avLst/>
              <a:gdLst/>
              <a:ahLst/>
              <a:cxnLst/>
              <a:rect l="l" t="t" r="r" b="b"/>
              <a:pathLst>
                <a:path w="228600" h="304800">
                  <a:moveTo>
                    <a:pt x="0" y="152400"/>
                  </a:moveTo>
                  <a:lnTo>
                    <a:pt x="5827" y="104217"/>
                  </a:lnTo>
                  <a:lnTo>
                    <a:pt x="22055" y="62380"/>
                  </a:lnTo>
                  <a:lnTo>
                    <a:pt x="46798" y="29394"/>
                  </a:lnTo>
                  <a:lnTo>
                    <a:pt x="78175" y="7766"/>
                  </a:lnTo>
                  <a:lnTo>
                    <a:pt x="114300" y="0"/>
                  </a:lnTo>
                  <a:lnTo>
                    <a:pt x="150424" y="7766"/>
                  </a:lnTo>
                  <a:lnTo>
                    <a:pt x="181801" y="29394"/>
                  </a:lnTo>
                  <a:lnTo>
                    <a:pt x="206544" y="62380"/>
                  </a:lnTo>
                  <a:lnTo>
                    <a:pt x="222772" y="104217"/>
                  </a:lnTo>
                  <a:lnTo>
                    <a:pt x="228600" y="152400"/>
                  </a:lnTo>
                  <a:lnTo>
                    <a:pt x="222772" y="200582"/>
                  </a:lnTo>
                  <a:lnTo>
                    <a:pt x="206544" y="242419"/>
                  </a:lnTo>
                  <a:lnTo>
                    <a:pt x="181801" y="275405"/>
                  </a:lnTo>
                  <a:lnTo>
                    <a:pt x="150424" y="297033"/>
                  </a:lnTo>
                  <a:lnTo>
                    <a:pt x="114300" y="304800"/>
                  </a:lnTo>
                  <a:lnTo>
                    <a:pt x="78175" y="297033"/>
                  </a:lnTo>
                  <a:lnTo>
                    <a:pt x="46798" y="275405"/>
                  </a:lnTo>
                  <a:lnTo>
                    <a:pt x="22055" y="242419"/>
                  </a:lnTo>
                  <a:lnTo>
                    <a:pt x="5827" y="200582"/>
                  </a:lnTo>
                  <a:lnTo>
                    <a:pt x="0" y="152400"/>
                  </a:lnTo>
                  <a:close/>
                </a:path>
              </a:pathLst>
            </a:custGeom>
            <a:ln w="25908">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923255" y="3755033"/>
            <a:ext cx="6367187" cy="2024308"/>
          </a:xfrm>
          <a:prstGeom prst="rect">
            <a:avLst/>
          </a:prstGeom>
        </p:spPr>
      </p:pic>
      <p:pic>
        <p:nvPicPr>
          <p:cNvPr id="7" name="object 7"/>
          <p:cNvPicPr/>
          <p:nvPr/>
        </p:nvPicPr>
        <p:blipFill>
          <a:blip r:embed="rId4" cstate="print"/>
          <a:stretch>
            <a:fillRect/>
          </a:stretch>
        </p:blipFill>
        <p:spPr>
          <a:xfrm>
            <a:off x="923702" y="5980425"/>
            <a:ext cx="6707490" cy="74572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151" y="533297"/>
            <a:ext cx="8964886" cy="57911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363" y="253695"/>
            <a:ext cx="8865235" cy="1031240"/>
          </a:xfrm>
          <a:prstGeom prst="rect">
            <a:avLst/>
          </a:prstGeom>
        </p:spPr>
        <p:txBody>
          <a:bodyPr vert="horz" wrap="square" lIns="0" tIns="12065" rIns="0" bIns="0" rtlCol="0">
            <a:spAutoFit/>
          </a:bodyPr>
          <a:lstStyle/>
          <a:p>
            <a:pPr marL="12700" marR="5080" algn="ctr">
              <a:lnSpc>
                <a:spcPct val="100000"/>
              </a:lnSpc>
              <a:spcBef>
                <a:spcPts val="95"/>
              </a:spcBef>
            </a:pPr>
            <a:r>
              <a:rPr sz="2200" b="1" u="none" dirty="0">
                <a:latin typeface="Arial"/>
                <a:cs typeface="Arial"/>
              </a:rPr>
              <a:t>Los</a:t>
            </a:r>
            <a:r>
              <a:rPr sz="2200" b="1" u="none" spc="-65" dirty="0">
                <a:latin typeface="Arial"/>
                <a:cs typeface="Arial"/>
              </a:rPr>
              <a:t> </a:t>
            </a:r>
            <a:r>
              <a:rPr sz="2200" b="1" u="none" dirty="0">
                <a:latin typeface="Arial"/>
                <a:cs typeface="Arial"/>
              </a:rPr>
              <a:t>indicadores</a:t>
            </a:r>
            <a:r>
              <a:rPr sz="2200" b="1" u="none" spc="-55" dirty="0">
                <a:latin typeface="Arial"/>
                <a:cs typeface="Arial"/>
              </a:rPr>
              <a:t> </a:t>
            </a:r>
            <a:r>
              <a:rPr sz="2200" b="1" u="none" dirty="0">
                <a:latin typeface="Arial"/>
                <a:cs typeface="Arial"/>
              </a:rPr>
              <a:t>pueden</a:t>
            </a:r>
            <a:r>
              <a:rPr sz="2200" b="1" u="none" spc="-40" dirty="0">
                <a:latin typeface="Arial"/>
                <a:cs typeface="Arial"/>
              </a:rPr>
              <a:t> </a:t>
            </a:r>
            <a:r>
              <a:rPr sz="2200" b="1" u="none" dirty="0">
                <a:latin typeface="Arial"/>
                <a:cs typeface="Arial"/>
              </a:rPr>
              <a:t>ser</a:t>
            </a:r>
            <a:r>
              <a:rPr sz="2200" b="1" u="none" spc="-75" dirty="0">
                <a:latin typeface="Arial"/>
                <a:cs typeface="Arial"/>
              </a:rPr>
              <a:t> </a:t>
            </a:r>
            <a:r>
              <a:rPr sz="2200" b="1" u="none" dirty="0">
                <a:latin typeface="Arial"/>
                <a:cs typeface="Arial"/>
              </a:rPr>
              <a:t>aplicados</a:t>
            </a:r>
            <a:r>
              <a:rPr sz="2200" b="1" u="none" spc="-55" dirty="0">
                <a:latin typeface="Arial"/>
                <a:cs typeface="Arial"/>
              </a:rPr>
              <a:t> </a:t>
            </a:r>
            <a:r>
              <a:rPr sz="2200" b="1" u="none" dirty="0">
                <a:latin typeface="Arial"/>
                <a:cs typeface="Arial"/>
              </a:rPr>
              <a:t>al</a:t>
            </a:r>
            <a:r>
              <a:rPr sz="2200" b="1" u="none" spc="-75" dirty="0">
                <a:latin typeface="Arial"/>
                <a:cs typeface="Arial"/>
              </a:rPr>
              <a:t> </a:t>
            </a:r>
            <a:r>
              <a:rPr sz="2200" b="1" u="none" dirty="0">
                <a:latin typeface="Arial"/>
                <a:cs typeface="Arial"/>
              </a:rPr>
              <a:t>funcionamiento</a:t>
            </a:r>
            <a:r>
              <a:rPr sz="2200" b="1" u="none" spc="-35" dirty="0">
                <a:latin typeface="Arial"/>
                <a:cs typeface="Arial"/>
              </a:rPr>
              <a:t> </a:t>
            </a:r>
            <a:r>
              <a:rPr sz="2200" b="1" u="none" spc="-10" dirty="0">
                <a:latin typeface="Arial"/>
                <a:cs typeface="Arial"/>
              </a:rPr>
              <a:t>global </a:t>
            </a:r>
            <a:r>
              <a:rPr sz="2200" b="1" u="none" dirty="0">
                <a:latin typeface="Arial"/>
                <a:cs typeface="Arial"/>
              </a:rPr>
              <a:t>del</a:t>
            </a:r>
            <a:r>
              <a:rPr sz="2200" b="1" u="none" spc="-65" dirty="0">
                <a:latin typeface="Arial"/>
                <a:cs typeface="Arial"/>
              </a:rPr>
              <a:t> </a:t>
            </a:r>
            <a:r>
              <a:rPr sz="2200" b="1" u="none" dirty="0">
                <a:latin typeface="Arial"/>
                <a:cs typeface="Arial"/>
              </a:rPr>
              <a:t>proceso,</a:t>
            </a:r>
            <a:r>
              <a:rPr sz="2200" b="1" u="none" spc="-65" dirty="0">
                <a:latin typeface="Arial"/>
                <a:cs typeface="Arial"/>
              </a:rPr>
              <a:t> </a:t>
            </a:r>
            <a:r>
              <a:rPr sz="2200" b="1" u="none" dirty="0">
                <a:latin typeface="Arial"/>
                <a:cs typeface="Arial"/>
              </a:rPr>
              <a:t>permitiendo</a:t>
            </a:r>
            <a:r>
              <a:rPr sz="2200" b="1" u="none" spc="-50" dirty="0">
                <a:latin typeface="Arial"/>
                <a:cs typeface="Arial"/>
              </a:rPr>
              <a:t> </a:t>
            </a:r>
            <a:r>
              <a:rPr sz="2200" b="1" u="none" dirty="0">
                <a:latin typeface="Arial"/>
                <a:cs typeface="Arial"/>
              </a:rPr>
              <a:t>medir</a:t>
            </a:r>
            <a:r>
              <a:rPr sz="2200" b="1" u="none" spc="-80" dirty="0">
                <a:latin typeface="Arial"/>
                <a:cs typeface="Arial"/>
              </a:rPr>
              <a:t> </a:t>
            </a:r>
            <a:r>
              <a:rPr sz="2200" b="1" u="none" dirty="0">
                <a:latin typeface="Arial"/>
                <a:cs typeface="Arial"/>
              </a:rPr>
              <a:t>o</a:t>
            </a:r>
            <a:r>
              <a:rPr sz="2200" b="1" u="none" spc="-60" dirty="0">
                <a:latin typeface="Arial"/>
                <a:cs typeface="Arial"/>
              </a:rPr>
              <a:t> </a:t>
            </a:r>
            <a:r>
              <a:rPr sz="2200" b="1" u="none" dirty="0">
                <a:latin typeface="Arial"/>
                <a:cs typeface="Arial"/>
              </a:rPr>
              <a:t>comparar</a:t>
            </a:r>
            <a:r>
              <a:rPr sz="2200" b="1" u="none" spc="-75" dirty="0">
                <a:latin typeface="Arial"/>
                <a:cs typeface="Arial"/>
              </a:rPr>
              <a:t> </a:t>
            </a:r>
            <a:r>
              <a:rPr sz="2200" b="1" u="none" dirty="0">
                <a:latin typeface="Arial"/>
                <a:cs typeface="Arial"/>
              </a:rPr>
              <a:t>variaciones</a:t>
            </a:r>
            <a:r>
              <a:rPr sz="2200" b="1" u="none" spc="-50" dirty="0">
                <a:latin typeface="Arial"/>
                <a:cs typeface="Arial"/>
              </a:rPr>
              <a:t> </a:t>
            </a:r>
            <a:r>
              <a:rPr sz="2200" b="1" u="none" spc="-10" dirty="0">
                <a:latin typeface="Arial"/>
                <a:cs typeface="Arial"/>
              </a:rPr>
              <a:t>habituales </a:t>
            </a:r>
            <a:r>
              <a:rPr sz="2200" b="1" u="none" dirty="0">
                <a:latin typeface="Arial"/>
                <a:cs typeface="Arial"/>
              </a:rPr>
              <a:t>y</a:t>
            </a:r>
            <a:r>
              <a:rPr sz="2200" b="1" u="none" spc="-45" dirty="0">
                <a:latin typeface="Arial"/>
                <a:cs typeface="Arial"/>
              </a:rPr>
              <a:t> </a:t>
            </a:r>
            <a:r>
              <a:rPr sz="2200" b="1" u="none" dirty="0">
                <a:latin typeface="Arial"/>
                <a:cs typeface="Arial"/>
              </a:rPr>
              <a:t>acciones</a:t>
            </a:r>
            <a:r>
              <a:rPr sz="2200" b="1" u="none" spc="-15" dirty="0">
                <a:latin typeface="Arial"/>
                <a:cs typeface="Arial"/>
              </a:rPr>
              <a:t> </a:t>
            </a:r>
            <a:r>
              <a:rPr sz="2200" b="1" u="none" dirty="0">
                <a:latin typeface="Arial"/>
                <a:cs typeface="Arial"/>
              </a:rPr>
              <a:t>de</a:t>
            </a:r>
            <a:r>
              <a:rPr sz="2200" b="1" u="none" spc="-40" dirty="0">
                <a:latin typeface="Arial"/>
                <a:cs typeface="Arial"/>
              </a:rPr>
              <a:t> </a:t>
            </a:r>
            <a:r>
              <a:rPr sz="2200" b="1" u="none" spc="-10" dirty="0">
                <a:latin typeface="Arial"/>
                <a:cs typeface="Arial"/>
              </a:rPr>
              <a:t>mejoras.</a:t>
            </a:r>
            <a:endParaRPr sz="2200">
              <a:latin typeface="Arial"/>
              <a:cs typeface="Arial"/>
            </a:endParaRPr>
          </a:p>
        </p:txBody>
      </p:sp>
      <p:sp>
        <p:nvSpPr>
          <p:cNvPr id="3" name="object 3"/>
          <p:cNvSpPr txBox="1"/>
          <p:nvPr/>
        </p:nvSpPr>
        <p:spPr>
          <a:xfrm>
            <a:off x="78739" y="1532585"/>
            <a:ext cx="8954135" cy="4328160"/>
          </a:xfrm>
          <a:prstGeom prst="rect">
            <a:avLst/>
          </a:prstGeom>
        </p:spPr>
        <p:txBody>
          <a:bodyPr vert="horz" wrap="square" lIns="0" tIns="12065" rIns="0" bIns="0" rtlCol="0">
            <a:spAutoFit/>
          </a:bodyPr>
          <a:lstStyle/>
          <a:p>
            <a:pPr algn="ctr">
              <a:lnSpc>
                <a:spcPct val="100000"/>
              </a:lnSpc>
              <a:spcBef>
                <a:spcPts val="95"/>
              </a:spcBef>
            </a:pPr>
            <a:r>
              <a:rPr sz="2800" b="1" dirty="0">
                <a:latin typeface="Arial"/>
                <a:cs typeface="Arial"/>
              </a:rPr>
              <a:t>CONTROL</a:t>
            </a:r>
            <a:r>
              <a:rPr sz="2800" b="1" spc="-100" dirty="0">
                <a:latin typeface="Arial"/>
                <a:cs typeface="Arial"/>
              </a:rPr>
              <a:t> </a:t>
            </a:r>
            <a:r>
              <a:rPr sz="2800" b="1" dirty="0">
                <a:latin typeface="Arial"/>
                <a:cs typeface="Arial"/>
              </a:rPr>
              <a:t>=</a:t>
            </a:r>
            <a:r>
              <a:rPr sz="2800" b="1" spc="-90" dirty="0">
                <a:latin typeface="Arial"/>
                <a:cs typeface="Arial"/>
              </a:rPr>
              <a:t> </a:t>
            </a:r>
            <a:r>
              <a:rPr sz="2800" b="1" spc="-30" dirty="0">
                <a:latin typeface="Arial"/>
                <a:cs typeface="Arial"/>
              </a:rPr>
              <a:t>OBSERVAR</a:t>
            </a:r>
            <a:r>
              <a:rPr sz="2800" b="1" spc="-70" dirty="0">
                <a:latin typeface="Arial"/>
                <a:cs typeface="Arial"/>
              </a:rPr>
              <a:t> </a:t>
            </a:r>
            <a:r>
              <a:rPr sz="2800" b="1" dirty="0">
                <a:latin typeface="Arial"/>
                <a:cs typeface="Arial"/>
              </a:rPr>
              <a:t>+</a:t>
            </a:r>
            <a:r>
              <a:rPr sz="2800" b="1" spc="-90" dirty="0">
                <a:latin typeface="Arial"/>
                <a:cs typeface="Arial"/>
              </a:rPr>
              <a:t> </a:t>
            </a:r>
            <a:r>
              <a:rPr sz="2800" b="1" spc="-10" dirty="0">
                <a:latin typeface="Arial"/>
                <a:cs typeface="Arial"/>
              </a:rPr>
              <a:t>CORREGIR</a:t>
            </a:r>
            <a:endParaRPr sz="2800">
              <a:latin typeface="Arial"/>
              <a:cs typeface="Arial"/>
            </a:endParaRPr>
          </a:p>
          <a:p>
            <a:pPr marL="12700" marR="6985">
              <a:lnSpc>
                <a:spcPct val="100000"/>
              </a:lnSpc>
              <a:spcBef>
                <a:spcPts val="2905"/>
              </a:spcBef>
              <a:tabLst>
                <a:tab pos="1155700" algn="l"/>
                <a:tab pos="1635760" algn="l"/>
                <a:tab pos="2681605" algn="l"/>
                <a:tab pos="4064000" algn="l"/>
                <a:tab pos="6055995" algn="l"/>
                <a:tab pos="7808595" algn="l"/>
                <a:tab pos="8796655" algn="l"/>
              </a:tabLst>
            </a:pPr>
            <a:r>
              <a:rPr sz="2000" spc="-10" dirty="0">
                <a:latin typeface="Microsoft Sans Serif"/>
                <a:cs typeface="Microsoft Sans Serif"/>
              </a:rPr>
              <a:t>Además</a:t>
            </a:r>
            <a:r>
              <a:rPr sz="2000" dirty="0">
                <a:latin typeface="Microsoft Sans Serif"/>
                <a:cs typeface="Microsoft Sans Serif"/>
              </a:rPr>
              <a:t>	</a:t>
            </a:r>
            <a:r>
              <a:rPr sz="2000" spc="-25" dirty="0">
                <a:latin typeface="Microsoft Sans Serif"/>
                <a:cs typeface="Microsoft Sans Serif"/>
              </a:rPr>
              <a:t>se</a:t>
            </a:r>
            <a:r>
              <a:rPr sz="2000" dirty="0">
                <a:latin typeface="Microsoft Sans Serif"/>
                <a:cs typeface="Microsoft Sans Serif"/>
              </a:rPr>
              <a:t>	</a:t>
            </a:r>
            <a:r>
              <a:rPr sz="2000" spc="-10" dirty="0">
                <a:latin typeface="Microsoft Sans Serif"/>
                <a:cs typeface="Microsoft Sans Serif"/>
              </a:rPr>
              <a:t>puedes</a:t>
            </a:r>
            <a:r>
              <a:rPr sz="2000" dirty="0">
                <a:latin typeface="Microsoft Sans Serif"/>
                <a:cs typeface="Microsoft Sans Serif"/>
              </a:rPr>
              <a:t>	</a:t>
            </a:r>
            <a:r>
              <a:rPr sz="2000" spc="-10" dirty="0">
                <a:latin typeface="Microsoft Sans Serif"/>
                <a:cs typeface="Microsoft Sans Serif"/>
              </a:rPr>
              <a:t>establecer</a:t>
            </a:r>
            <a:r>
              <a:rPr sz="2000" dirty="0">
                <a:latin typeface="Microsoft Sans Serif"/>
                <a:cs typeface="Microsoft Sans Serif"/>
              </a:rPr>
              <a:t>	</a:t>
            </a:r>
            <a:r>
              <a:rPr sz="2000" b="1" spc="-10" dirty="0">
                <a:latin typeface="Arial"/>
                <a:cs typeface="Arial"/>
              </a:rPr>
              <a:t>INDICADORES</a:t>
            </a:r>
            <a:r>
              <a:rPr sz="2000" b="1" dirty="0">
                <a:latin typeface="Arial"/>
                <a:cs typeface="Arial"/>
              </a:rPr>
              <a:t>	</a:t>
            </a:r>
            <a:r>
              <a:rPr sz="2000" b="1" spc="-10" dirty="0">
                <a:latin typeface="Arial"/>
                <a:cs typeface="Arial"/>
              </a:rPr>
              <a:t>AUXILIARES</a:t>
            </a:r>
            <a:r>
              <a:rPr sz="2000" b="1" dirty="0">
                <a:latin typeface="Arial"/>
                <a:cs typeface="Arial"/>
              </a:rPr>
              <a:t>	</a:t>
            </a:r>
            <a:r>
              <a:rPr sz="2000" spc="-10" dirty="0">
                <a:latin typeface="Microsoft Sans Serif"/>
                <a:cs typeface="Microsoft Sans Serif"/>
              </a:rPr>
              <a:t>(miden</a:t>
            </a:r>
            <a:r>
              <a:rPr sz="2000" dirty="0">
                <a:latin typeface="Microsoft Sans Serif"/>
                <a:cs typeface="Microsoft Sans Serif"/>
              </a:rPr>
              <a:t>	</a:t>
            </a:r>
            <a:r>
              <a:rPr sz="2000" spc="-50" dirty="0">
                <a:latin typeface="Microsoft Sans Serif"/>
                <a:cs typeface="Microsoft Sans Serif"/>
              </a:rPr>
              <a:t>o </a:t>
            </a:r>
            <a:r>
              <a:rPr sz="2000" dirty="0">
                <a:latin typeface="Microsoft Sans Serif"/>
                <a:cs typeface="Microsoft Sans Serif"/>
              </a:rPr>
              <a:t>comparan</a:t>
            </a:r>
            <a:r>
              <a:rPr sz="2000" spc="-35" dirty="0">
                <a:latin typeface="Microsoft Sans Serif"/>
                <a:cs typeface="Microsoft Sans Serif"/>
              </a:rPr>
              <a:t> </a:t>
            </a:r>
            <a:r>
              <a:rPr sz="2000" dirty="0">
                <a:latin typeface="Microsoft Sans Serif"/>
                <a:cs typeface="Microsoft Sans Serif"/>
              </a:rPr>
              <a:t>el funcionamiento</a:t>
            </a:r>
            <a:r>
              <a:rPr sz="2000" spc="-15" dirty="0">
                <a:latin typeface="Microsoft Sans Serif"/>
                <a:cs typeface="Microsoft Sans Serif"/>
              </a:rPr>
              <a:t> </a:t>
            </a:r>
            <a:r>
              <a:rPr sz="2000" dirty="0">
                <a:latin typeface="Microsoft Sans Serif"/>
                <a:cs typeface="Microsoft Sans Serif"/>
              </a:rPr>
              <a:t>de</a:t>
            </a:r>
            <a:r>
              <a:rPr sz="2000" spc="-5" dirty="0">
                <a:latin typeface="Microsoft Sans Serif"/>
                <a:cs typeface="Microsoft Sans Serif"/>
              </a:rPr>
              <a:t> </a:t>
            </a:r>
            <a:r>
              <a:rPr sz="2000" dirty="0">
                <a:latin typeface="Microsoft Sans Serif"/>
                <a:cs typeface="Microsoft Sans Serif"/>
              </a:rPr>
              <a:t>una</a:t>
            </a:r>
            <a:r>
              <a:rPr sz="2000" spc="-5" dirty="0">
                <a:latin typeface="Microsoft Sans Serif"/>
                <a:cs typeface="Microsoft Sans Serif"/>
              </a:rPr>
              <a:t> </a:t>
            </a:r>
            <a:r>
              <a:rPr sz="2000" dirty="0">
                <a:latin typeface="Microsoft Sans Serif"/>
                <a:cs typeface="Microsoft Sans Serif"/>
              </a:rPr>
              <a:t>parte</a:t>
            </a:r>
            <a:r>
              <a:rPr sz="2000" spc="-20" dirty="0">
                <a:latin typeface="Microsoft Sans Serif"/>
                <a:cs typeface="Microsoft Sans Serif"/>
              </a:rPr>
              <a:t> </a:t>
            </a:r>
            <a:r>
              <a:rPr sz="2000" dirty="0">
                <a:latin typeface="Microsoft Sans Serif"/>
                <a:cs typeface="Microsoft Sans Serif"/>
              </a:rPr>
              <a:t>del </a:t>
            </a:r>
            <a:r>
              <a:rPr sz="2000" spc="-10" dirty="0">
                <a:latin typeface="Microsoft Sans Serif"/>
                <a:cs typeface="Microsoft Sans Serif"/>
              </a:rPr>
              <a:t>proceso).</a:t>
            </a:r>
            <a:endParaRPr sz="2000">
              <a:latin typeface="Microsoft Sans Serif"/>
              <a:cs typeface="Microsoft Sans Serif"/>
            </a:endParaRPr>
          </a:p>
          <a:p>
            <a:pPr marL="12700" marR="5080" algn="just">
              <a:lnSpc>
                <a:spcPct val="100000"/>
              </a:lnSpc>
              <a:spcBef>
                <a:spcPts val="2160"/>
              </a:spcBef>
            </a:pPr>
            <a:r>
              <a:rPr sz="2000" b="1" dirty="0">
                <a:latin typeface="Arial"/>
                <a:cs typeface="Arial"/>
              </a:rPr>
              <a:t>Un</a:t>
            </a:r>
            <a:r>
              <a:rPr sz="2000" b="1" spc="75" dirty="0">
                <a:latin typeface="Arial"/>
                <a:cs typeface="Arial"/>
              </a:rPr>
              <a:t>  </a:t>
            </a:r>
            <a:r>
              <a:rPr sz="2000" b="1" dirty="0">
                <a:latin typeface="Arial"/>
                <a:cs typeface="Arial"/>
              </a:rPr>
              <a:t>indicador</a:t>
            </a:r>
            <a:r>
              <a:rPr sz="2000" b="1" spc="75" dirty="0">
                <a:latin typeface="Arial"/>
                <a:cs typeface="Arial"/>
              </a:rPr>
              <a:t>  </a:t>
            </a:r>
            <a:r>
              <a:rPr sz="2000" b="1" dirty="0">
                <a:latin typeface="Arial"/>
                <a:cs typeface="Arial"/>
              </a:rPr>
              <a:t>es</a:t>
            </a:r>
            <a:r>
              <a:rPr sz="2000" b="1" spc="70" dirty="0">
                <a:latin typeface="Arial"/>
                <a:cs typeface="Arial"/>
              </a:rPr>
              <a:t>  </a:t>
            </a:r>
            <a:r>
              <a:rPr sz="2000" b="1" dirty="0">
                <a:latin typeface="Arial"/>
                <a:cs typeface="Arial"/>
              </a:rPr>
              <a:t>siempre</a:t>
            </a:r>
            <a:r>
              <a:rPr sz="2000" b="1" spc="80" dirty="0">
                <a:latin typeface="Arial"/>
                <a:cs typeface="Arial"/>
              </a:rPr>
              <a:t>  </a:t>
            </a:r>
            <a:r>
              <a:rPr sz="2000" b="1" dirty="0">
                <a:latin typeface="Arial"/>
                <a:cs typeface="Arial"/>
              </a:rPr>
              <a:t>el</a:t>
            </a:r>
            <a:r>
              <a:rPr sz="2000" b="1" spc="65" dirty="0">
                <a:latin typeface="Arial"/>
                <a:cs typeface="Arial"/>
              </a:rPr>
              <a:t>  </a:t>
            </a:r>
            <a:r>
              <a:rPr sz="2000" b="1" dirty="0">
                <a:latin typeface="Arial"/>
                <a:cs typeface="Arial"/>
              </a:rPr>
              <a:t>resultado</a:t>
            </a:r>
            <a:r>
              <a:rPr sz="2000" b="1" spc="75" dirty="0">
                <a:latin typeface="Arial"/>
                <a:cs typeface="Arial"/>
              </a:rPr>
              <a:t>  </a:t>
            </a:r>
            <a:r>
              <a:rPr sz="2000" b="1" dirty="0">
                <a:latin typeface="Arial"/>
                <a:cs typeface="Arial"/>
              </a:rPr>
              <a:t>de</a:t>
            </a:r>
            <a:r>
              <a:rPr sz="2000" b="1" spc="75" dirty="0">
                <a:latin typeface="Arial"/>
                <a:cs typeface="Arial"/>
              </a:rPr>
              <a:t>  </a:t>
            </a:r>
            <a:r>
              <a:rPr sz="2000" b="1" dirty="0">
                <a:latin typeface="Arial"/>
                <a:cs typeface="Arial"/>
              </a:rPr>
              <a:t>un</a:t>
            </a:r>
            <a:r>
              <a:rPr sz="2000" b="1" spc="70" dirty="0">
                <a:latin typeface="Arial"/>
                <a:cs typeface="Arial"/>
              </a:rPr>
              <a:t>  </a:t>
            </a:r>
            <a:r>
              <a:rPr sz="2000" b="1" dirty="0">
                <a:latin typeface="Arial"/>
                <a:cs typeface="Arial"/>
              </a:rPr>
              <a:t>proceso</a:t>
            </a:r>
            <a:r>
              <a:rPr sz="2000" b="1" spc="75" dirty="0">
                <a:latin typeface="Arial"/>
                <a:cs typeface="Arial"/>
              </a:rPr>
              <a:t>  </a:t>
            </a:r>
            <a:r>
              <a:rPr sz="2000" b="1" dirty="0">
                <a:latin typeface="Arial"/>
                <a:cs typeface="Arial"/>
              </a:rPr>
              <a:t>(secuencia</a:t>
            </a:r>
            <a:r>
              <a:rPr sz="2000" b="1" spc="70" dirty="0">
                <a:latin typeface="Arial"/>
                <a:cs typeface="Arial"/>
              </a:rPr>
              <a:t>  </a:t>
            </a:r>
            <a:r>
              <a:rPr sz="2000" b="1" spc="-25" dirty="0">
                <a:latin typeface="Arial"/>
                <a:cs typeface="Arial"/>
              </a:rPr>
              <a:t>de </a:t>
            </a:r>
            <a:r>
              <a:rPr sz="2000" b="1" dirty="0">
                <a:latin typeface="Arial"/>
                <a:cs typeface="Arial"/>
              </a:rPr>
              <a:t>actividades)</a:t>
            </a:r>
            <a:r>
              <a:rPr sz="2000" b="1" spc="409" dirty="0">
                <a:latin typeface="Arial"/>
                <a:cs typeface="Arial"/>
              </a:rPr>
              <a:t> </a:t>
            </a:r>
            <a:r>
              <a:rPr sz="2000" b="1" dirty="0">
                <a:latin typeface="Arial"/>
                <a:cs typeface="Arial"/>
              </a:rPr>
              <a:t>de</a:t>
            </a:r>
            <a:r>
              <a:rPr sz="2000" b="1" spc="425" dirty="0">
                <a:latin typeface="Arial"/>
                <a:cs typeface="Arial"/>
              </a:rPr>
              <a:t> </a:t>
            </a:r>
            <a:r>
              <a:rPr sz="2000" b="1" dirty="0">
                <a:latin typeface="Arial"/>
                <a:cs typeface="Arial"/>
              </a:rPr>
              <a:t>observación</a:t>
            </a:r>
            <a:r>
              <a:rPr sz="2000" b="1" spc="425" dirty="0">
                <a:latin typeface="Arial"/>
                <a:cs typeface="Arial"/>
              </a:rPr>
              <a:t> </a:t>
            </a:r>
            <a:r>
              <a:rPr sz="2000" b="1" dirty="0">
                <a:latin typeface="Arial"/>
                <a:cs typeface="Arial"/>
              </a:rPr>
              <a:t>(medición),</a:t>
            </a:r>
            <a:r>
              <a:rPr sz="2000" b="1" spc="425" dirty="0">
                <a:latin typeface="Arial"/>
                <a:cs typeface="Arial"/>
              </a:rPr>
              <a:t> </a:t>
            </a:r>
            <a:r>
              <a:rPr sz="2000" b="1" dirty="0">
                <a:latin typeface="Arial"/>
                <a:cs typeface="Arial"/>
              </a:rPr>
              <a:t>por</a:t>
            </a:r>
            <a:r>
              <a:rPr sz="2000" b="1" spc="425" dirty="0">
                <a:latin typeface="Arial"/>
                <a:cs typeface="Arial"/>
              </a:rPr>
              <a:t> </a:t>
            </a:r>
            <a:r>
              <a:rPr sz="2000" b="1" dirty="0">
                <a:latin typeface="Arial"/>
                <a:cs typeface="Arial"/>
              </a:rPr>
              <a:t>lo</a:t>
            </a:r>
            <a:r>
              <a:rPr sz="2000" b="1" spc="405" dirty="0">
                <a:latin typeface="Arial"/>
                <a:cs typeface="Arial"/>
              </a:rPr>
              <a:t> </a:t>
            </a:r>
            <a:r>
              <a:rPr sz="2000" b="1" dirty="0">
                <a:latin typeface="Arial"/>
                <a:cs typeface="Arial"/>
              </a:rPr>
              <a:t>tanto</a:t>
            </a:r>
            <a:r>
              <a:rPr sz="2000" b="1" spc="434" dirty="0">
                <a:latin typeface="Arial"/>
                <a:cs typeface="Arial"/>
              </a:rPr>
              <a:t> </a:t>
            </a:r>
            <a:r>
              <a:rPr sz="2000" b="1" dirty="0">
                <a:latin typeface="Arial"/>
                <a:cs typeface="Arial"/>
              </a:rPr>
              <a:t>insume</a:t>
            </a:r>
            <a:r>
              <a:rPr sz="2000" b="1" spc="425" dirty="0">
                <a:latin typeface="Arial"/>
                <a:cs typeface="Arial"/>
              </a:rPr>
              <a:t> </a:t>
            </a:r>
            <a:r>
              <a:rPr sz="2000" b="1" spc="-10" dirty="0">
                <a:latin typeface="Arial"/>
                <a:cs typeface="Arial"/>
              </a:rPr>
              <a:t>recursos. </a:t>
            </a:r>
            <a:r>
              <a:rPr sz="2000" dirty="0">
                <a:latin typeface="Microsoft Sans Serif"/>
                <a:cs typeface="Microsoft Sans Serif"/>
              </a:rPr>
              <a:t>Implicando</a:t>
            </a:r>
            <a:r>
              <a:rPr sz="2000" spc="-25" dirty="0">
                <a:latin typeface="Microsoft Sans Serif"/>
                <a:cs typeface="Microsoft Sans Serif"/>
              </a:rPr>
              <a:t> </a:t>
            </a:r>
            <a:r>
              <a:rPr sz="2000" dirty="0">
                <a:latin typeface="Microsoft Sans Serif"/>
                <a:cs typeface="Microsoft Sans Serif"/>
              </a:rPr>
              <a:t>un</a:t>
            </a:r>
            <a:r>
              <a:rPr sz="2000" spc="-20" dirty="0">
                <a:latin typeface="Microsoft Sans Serif"/>
                <a:cs typeface="Microsoft Sans Serif"/>
              </a:rPr>
              <a:t> </a:t>
            </a:r>
            <a:r>
              <a:rPr sz="2000" dirty="0">
                <a:latin typeface="Microsoft Sans Serif"/>
                <a:cs typeface="Microsoft Sans Serif"/>
              </a:rPr>
              <a:t>cuidadoso</a:t>
            </a:r>
            <a:r>
              <a:rPr sz="2000" spc="-15" dirty="0">
                <a:latin typeface="Microsoft Sans Serif"/>
                <a:cs typeface="Microsoft Sans Serif"/>
              </a:rPr>
              <a:t> </a:t>
            </a:r>
            <a:r>
              <a:rPr sz="2000" dirty="0">
                <a:latin typeface="Microsoft Sans Serif"/>
                <a:cs typeface="Microsoft Sans Serif"/>
              </a:rPr>
              <a:t>diseño</a:t>
            </a:r>
            <a:r>
              <a:rPr sz="2000" spc="-30" dirty="0">
                <a:latin typeface="Microsoft Sans Serif"/>
                <a:cs typeface="Microsoft Sans Serif"/>
              </a:rPr>
              <a:t> </a:t>
            </a:r>
            <a:r>
              <a:rPr sz="2000" dirty="0">
                <a:latin typeface="Microsoft Sans Serif"/>
                <a:cs typeface="Microsoft Sans Serif"/>
              </a:rPr>
              <a:t>de:</a:t>
            </a:r>
            <a:r>
              <a:rPr sz="2000" spc="-30" dirty="0">
                <a:latin typeface="Microsoft Sans Serif"/>
                <a:cs typeface="Microsoft Sans Serif"/>
              </a:rPr>
              <a:t> </a:t>
            </a:r>
            <a:r>
              <a:rPr sz="2000" dirty="0">
                <a:latin typeface="Microsoft Sans Serif"/>
                <a:cs typeface="Microsoft Sans Serif"/>
              </a:rPr>
              <a:t>lugar,</a:t>
            </a:r>
            <a:r>
              <a:rPr sz="2000" spc="-35" dirty="0">
                <a:latin typeface="Microsoft Sans Serif"/>
                <a:cs typeface="Microsoft Sans Serif"/>
              </a:rPr>
              <a:t> </a:t>
            </a:r>
            <a:r>
              <a:rPr sz="2000" dirty="0">
                <a:latin typeface="Microsoft Sans Serif"/>
                <a:cs typeface="Microsoft Sans Serif"/>
              </a:rPr>
              <a:t>cantidad</a:t>
            </a:r>
            <a:r>
              <a:rPr sz="2000" spc="-20" dirty="0">
                <a:latin typeface="Microsoft Sans Serif"/>
                <a:cs typeface="Microsoft Sans Serif"/>
              </a:rPr>
              <a:t> </a:t>
            </a:r>
            <a:r>
              <a:rPr sz="2000" dirty="0">
                <a:latin typeface="Microsoft Sans Serif"/>
                <a:cs typeface="Microsoft Sans Serif"/>
              </a:rPr>
              <a:t>y</a:t>
            </a:r>
            <a:r>
              <a:rPr sz="2000" spc="-15" dirty="0">
                <a:latin typeface="Microsoft Sans Serif"/>
                <a:cs typeface="Microsoft Sans Serif"/>
              </a:rPr>
              <a:t> </a:t>
            </a:r>
            <a:r>
              <a:rPr sz="2000" dirty="0">
                <a:latin typeface="Microsoft Sans Serif"/>
                <a:cs typeface="Microsoft Sans Serif"/>
              </a:rPr>
              <a:t>elección</a:t>
            </a:r>
            <a:r>
              <a:rPr sz="2000" spc="-25" dirty="0">
                <a:latin typeface="Microsoft Sans Serif"/>
                <a:cs typeface="Microsoft Sans Serif"/>
              </a:rPr>
              <a:t> </a:t>
            </a:r>
            <a:r>
              <a:rPr sz="2000" dirty="0">
                <a:latin typeface="Microsoft Sans Serif"/>
                <a:cs typeface="Microsoft Sans Serif"/>
              </a:rPr>
              <a:t>de</a:t>
            </a:r>
            <a:r>
              <a:rPr sz="2000" spc="-20" dirty="0">
                <a:latin typeface="Microsoft Sans Serif"/>
                <a:cs typeface="Microsoft Sans Serif"/>
              </a:rPr>
              <a:t> </a:t>
            </a:r>
            <a:r>
              <a:rPr sz="2000" spc="-10" dirty="0">
                <a:latin typeface="Microsoft Sans Serif"/>
                <a:cs typeface="Microsoft Sans Serif"/>
              </a:rPr>
              <a:t>indicadores.</a:t>
            </a:r>
            <a:endParaRPr sz="2000">
              <a:latin typeface="Microsoft Sans Serif"/>
              <a:cs typeface="Microsoft Sans Serif"/>
            </a:endParaRPr>
          </a:p>
          <a:p>
            <a:pPr marL="12700" marR="6985">
              <a:lnSpc>
                <a:spcPct val="100000"/>
              </a:lnSpc>
              <a:spcBef>
                <a:spcPts val="2165"/>
              </a:spcBef>
            </a:pPr>
            <a:r>
              <a:rPr sz="2000" dirty="0">
                <a:latin typeface="Microsoft Sans Serif"/>
                <a:cs typeface="Microsoft Sans Serif"/>
              </a:rPr>
              <a:t>La</a:t>
            </a:r>
            <a:r>
              <a:rPr sz="2000" spc="295" dirty="0">
                <a:latin typeface="Microsoft Sans Serif"/>
                <a:cs typeface="Microsoft Sans Serif"/>
              </a:rPr>
              <a:t> </a:t>
            </a:r>
            <a:r>
              <a:rPr sz="2000" dirty="0">
                <a:latin typeface="Microsoft Sans Serif"/>
                <a:cs typeface="Microsoft Sans Serif"/>
              </a:rPr>
              <a:t>sumatoria</a:t>
            </a:r>
            <a:r>
              <a:rPr sz="2000" spc="300" dirty="0">
                <a:latin typeface="Microsoft Sans Serif"/>
                <a:cs typeface="Microsoft Sans Serif"/>
              </a:rPr>
              <a:t> </a:t>
            </a:r>
            <a:r>
              <a:rPr sz="2000" dirty="0">
                <a:latin typeface="Microsoft Sans Serif"/>
                <a:cs typeface="Microsoft Sans Serif"/>
              </a:rPr>
              <a:t>de</a:t>
            </a:r>
            <a:r>
              <a:rPr sz="2000" spc="295" dirty="0">
                <a:latin typeface="Microsoft Sans Serif"/>
                <a:cs typeface="Microsoft Sans Serif"/>
              </a:rPr>
              <a:t> </a:t>
            </a:r>
            <a:r>
              <a:rPr sz="2000" dirty="0">
                <a:latin typeface="Microsoft Sans Serif"/>
                <a:cs typeface="Microsoft Sans Serif"/>
              </a:rPr>
              <a:t>indicadores,</a:t>
            </a:r>
            <a:r>
              <a:rPr sz="2000" spc="290" dirty="0">
                <a:latin typeface="Microsoft Sans Serif"/>
                <a:cs typeface="Microsoft Sans Serif"/>
              </a:rPr>
              <a:t> </a:t>
            </a:r>
            <a:r>
              <a:rPr sz="2000" dirty="0">
                <a:latin typeface="Microsoft Sans Serif"/>
                <a:cs typeface="Microsoft Sans Serif"/>
              </a:rPr>
              <a:t>puede</a:t>
            </a:r>
            <a:r>
              <a:rPr sz="2000" spc="295" dirty="0">
                <a:latin typeface="Microsoft Sans Serif"/>
                <a:cs typeface="Microsoft Sans Serif"/>
              </a:rPr>
              <a:t> </a:t>
            </a:r>
            <a:r>
              <a:rPr sz="2000" dirty="0">
                <a:latin typeface="Microsoft Sans Serif"/>
                <a:cs typeface="Microsoft Sans Serif"/>
              </a:rPr>
              <a:t>dar</a:t>
            </a:r>
            <a:r>
              <a:rPr sz="2000" spc="285" dirty="0">
                <a:latin typeface="Microsoft Sans Serif"/>
                <a:cs typeface="Microsoft Sans Serif"/>
              </a:rPr>
              <a:t> </a:t>
            </a:r>
            <a:r>
              <a:rPr sz="2000" dirty="0">
                <a:latin typeface="Microsoft Sans Serif"/>
                <a:cs typeface="Microsoft Sans Serif"/>
              </a:rPr>
              <a:t>cumplimiento</a:t>
            </a:r>
            <a:r>
              <a:rPr sz="2000" spc="295" dirty="0">
                <a:latin typeface="Microsoft Sans Serif"/>
                <a:cs typeface="Microsoft Sans Serif"/>
              </a:rPr>
              <a:t> </a:t>
            </a:r>
            <a:r>
              <a:rPr sz="2000" dirty="0">
                <a:latin typeface="Microsoft Sans Serif"/>
                <a:cs typeface="Microsoft Sans Serif"/>
              </a:rPr>
              <a:t>a</a:t>
            </a:r>
            <a:r>
              <a:rPr sz="2000" spc="295" dirty="0">
                <a:latin typeface="Microsoft Sans Serif"/>
                <a:cs typeface="Microsoft Sans Serif"/>
              </a:rPr>
              <a:t> </a:t>
            </a:r>
            <a:r>
              <a:rPr sz="2000" dirty="0">
                <a:latin typeface="Microsoft Sans Serif"/>
                <a:cs typeface="Microsoft Sans Serif"/>
              </a:rPr>
              <a:t>las</a:t>
            </a:r>
            <a:r>
              <a:rPr sz="2000" spc="300" dirty="0">
                <a:latin typeface="Microsoft Sans Serif"/>
                <a:cs typeface="Microsoft Sans Serif"/>
              </a:rPr>
              <a:t> </a:t>
            </a:r>
            <a:r>
              <a:rPr sz="2000" spc="-10" dirty="0">
                <a:latin typeface="Microsoft Sans Serif"/>
                <a:cs typeface="Microsoft Sans Serif"/>
              </a:rPr>
              <a:t>especificaciones </a:t>
            </a:r>
            <a:r>
              <a:rPr sz="2000" dirty="0">
                <a:latin typeface="Microsoft Sans Serif"/>
                <a:cs typeface="Microsoft Sans Serif"/>
              </a:rPr>
              <a:t>del</a:t>
            </a:r>
            <a:r>
              <a:rPr sz="2000" spc="-15" dirty="0">
                <a:latin typeface="Microsoft Sans Serif"/>
                <a:cs typeface="Microsoft Sans Serif"/>
              </a:rPr>
              <a:t> </a:t>
            </a:r>
            <a:r>
              <a:rPr sz="2000" spc="-10" dirty="0">
                <a:latin typeface="Microsoft Sans Serif"/>
                <a:cs typeface="Microsoft Sans Serif"/>
              </a:rPr>
              <a:t>proceso.</a:t>
            </a:r>
            <a:endParaRPr sz="2000">
              <a:latin typeface="Microsoft Sans Serif"/>
              <a:cs typeface="Microsoft Sans Serif"/>
            </a:endParaRPr>
          </a:p>
          <a:p>
            <a:pPr marL="12700" marR="5715">
              <a:lnSpc>
                <a:spcPct val="100000"/>
              </a:lnSpc>
              <a:spcBef>
                <a:spcPts val="2170"/>
              </a:spcBef>
            </a:pPr>
            <a:r>
              <a:rPr sz="1800" b="1" dirty="0">
                <a:latin typeface="Arial"/>
                <a:cs typeface="Arial"/>
              </a:rPr>
              <a:t>LAS</a:t>
            </a:r>
            <a:r>
              <a:rPr sz="1800" b="1" spc="385" dirty="0">
                <a:latin typeface="Arial"/>
                <a:cs typeface="Arial"/>
              </a:rPr>
              <a:t> </a:t>
            </a:r>
            <a:r>
              <a:rPr sz="1800" b="1" dirty="0">
                <a:latin typeface="Arial"/>
                <a:cs typeface="Arial"/>
              </a:rPr>
              <a:t>ESPECIFICACIONES</a:t>
            </a:r>
            <a:r>
              <a:rPr sz="1800" b="1" spc="390" dirty="0">
                <a:latin typeface="Arial"/>
                <a:cs typeface="Arial"/>
              </a:rPr>
              <a:t> </a:t>
            </a:r>
            <a:r>
              <a:rPr sz="1800" b="1" dirty="0">
                <a:latin typeface="Arial"/>
                <a:cs typeface="Arial"/>
              </a:rPr>
              <a:t>SON</a:t>
            </a:r>
            <a:r>
              <a:rPr sz="1800" b="1" spc="390" dirty="0">
                <a:latin typeface="Arial"/>
                <a:cs typeface="Arial"/>
              </a:rPr>
              <a:t> </a:t>
            </a:r>
            <a:r>
              <a:rPr sz="1800" b="1" dirty="0">
                <a:latin typeface="Arial"/>
                <a:cs typeface="Arial"/>
              </a:rPr>
              <a:t>MANDATOS</a:t>
            </a:r>
            <a:r>
              <a:rPr sz="1800" b="1" spc="395" dirty="0">
                <a:latin typeface="Arial"/>
                <a:cs typeface="Arial"/>
              </a:rPr>
              <a:t> </a:t>
            </a:r>
            <a:r>
              <a:rPr sz="1800" b="1" dirty="0">
                <a:latin typeface="Arial"/>
                <a:cs typeface="Arial"/>
              </a:rPr>
              <a:t>RELATIVOS</a:t>
            </a:r>
            <a:r>
              <a:rPr sz="1800" b="1" spc="395" dirty="0">
                <a:latin typeface="Arial"/>
                <a:cs typeface="Arial"/>
              </a:rPr>
              <a:t> </a:t>
            </a:r>
            <a:r>
              <a:rPr sz="1800" dirty="0">
                <a:latin typeface="Microsoft Sans Serif"/>
                <a:cs typeface="Microsoft Sans Serif"/>
              </a:rPr>
              <a:t>dirigidos</a:t>
            </a:r>
            <a:r>
              <a:rPr sz="1800" spc="400" dirty="0">
                <a:latin typeface="Microsoft Sans Serif"/>
                <a:cs typeface="Microsoft Sans Serif"/>
              </a:rPr>
              <a:t> </a:t>
            </a:r>
            <a:r>
              <a:rPr sz="1800" dirty="0">
                <a:latin typeface="Microsoft Sans Serif"/>
                <a:cs typeface="Microsoft Sans Serif"/>
              </a:rPr>
              <a:t>a</a:t>
            </a:r>
            <a:r>
              <a:rPr sz="1800" spc="415" dirty="0">
                <a:latin typeface="Microsoft Sans Serif"/>
                <a:cs typeface="Microsoft Sans Serif"/>
              </a:rPr>
              <a:t> </a:t>
            </a:r>
            <a:r>
              <a:rPr sz="1800" dirty="0">
                <a:latin typeface="Microsoft Sans Serif"/>
                <a:cs typeface="Microsoft Sans Serif"/>
              </a:rPr>
              <a:t>la</a:t>
            </a:r>
            <a:r>
              <a:rPr sz="1800" spc="400" dirty="0">
                <a:latin typeface="Microsoft Sans Serif"/>
                <a:cs typeface="Microsoft Sans Serif"/>
              </a:rPr>
              <a:t> </a:t>
            </a:r>
            <a:r>
              <a:rPr sz="1800" dirty="0">
                <a:latin typeface="Microsoft Sans Serif"/>
                <a:cs typeface="Microsoft Sans Serif"/>
              </a:rPr>
              <a:t>forma</a:t>
            </a:r>
            <a:r>
              <a:rPr sz="1800" spc="40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desarrollo</a:t>
            </a:r>
            <a:r>
              <a:rPr sz="1800" spc="-5" dirty="0">
                <a:latin typeface="Microsoft Sans Serif"/>
                <a:cs typeface="Microsoft Sans Serif"/>
              </a:rPr>
              <a:t> </a:t>
            </a:r>
            <a:r>
              <a:rPr sz="1800" dirty="0">
                <a:latin typeface="Microsoft Sans Serif"/>
                <a:cs typeface="Microsoft Sans Serif"/>
              </a:rPr>
              <a:t>del</a:t>
            </a:r>
            <a:r>
              <a:rPr sz="1800" spc="-15" dirty="0">
                <a:latin typeface="Microsoft Sans Serif"/>
                <a:cs typeface="Microsoft Sans Serif"/>
              </a:rPr>
              <a:t> </a:t>
            </a:r>
            <a:r>
              <a:rPr sz="1800" dirty="0">
                <a:latin typeface="Microsoft Sans Serif"/>
                <a:cs typeface="Microsoft Sans Serif"/>
              </a:rPr>
              <a:t>proceso,</a:t>
            </a:r>
            <a:r>
              <a:rPr sz="1800" spc="-15"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ende,</a:t>
            </a:r>
            <a:r>
              <a:rPr sz="1800" spc="-15" dirty="0">
                <a:latin typeface="Microsoft Sans Serif"/>
                <a:cs typeface="Microsoft Sans Serif"/>
              </a:rPr>
              <a:t> </a:t>
            </a:r>
            <a:r>
              <a:rPr sz="1800" dirty="0">
                <a:latin typeface="Microsoft Sans Serif"/>
                <a:cs typeface="Microsoft Sans Serif"/>
              </a:rPr>
              <a:t>son</a:t>
            </a:r>
            <a:r>
              <a:rPr sz="1800" spc="-20"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causa</a:t>
            </a:r>
            <a:r>
              <a:rPr sz="1800" spc="-15"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dirty="0">
                <a:latin typeface="Microsoft Sans Serif"/>
                <a:cs typeface="Microsoft Sans Serif"/>
              </a:rPr>
              <a:t>funcionamiento</a:t>
            </a:r>
            <a:r>
              <a:rPr sz="1800" spc="10"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spc="-10" dirty="0">
                <a:latin typeface="Microsoft Sans Serif"/>
                <a:cs typeface="Microsoft Sans Serif"/>
              </a:rPr>
              <a:t>proceso.</a:t>
            </a:r>
            <a:endParaRPr sz="1800">
              <a:latin typeface="Microsoft Sans Serif"/>
              <a:cs typeface="Microsoft Sans Serif"/>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0970" y="292853"/>
            <a:ext cx="6848286" cy="3565914"/>
          </a:xfrm>
          <a:prstGeom prst="rect">
            <a:avLst/>
          </a:prstGeom>
        </p:spPr>
      </p:pic>
      <p:pic>
        <p:nvPicPr>
          <p:cNvPr id="3" name="object 3"/>
          <p:cNvPicPr/>
          <p:nvPr/>
        </p:nvPicPr>
        <p:blipFill>
          <a:blip r:embed="rId3" cstate="print"/>
          <a:stretch>
            <a:fillRect/>
          </a:stretch>
        </p:blipFill>
        <p:spPr>
          <a:xfrm>
            <a:off x="799940" y="3971725"/>
            <a:ext cx="6838801" cy="272017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2951" y="61668"/>
            <a:ext cx="6687838" cy="3430424"/>
          </a:xfrm>
          <a:prstGeom prst="rect">
            <a:avLst/>
          </a:prstGeom>
        </p:spPr>
      </p:pic>
      <p:grpSp>
        <p:nvGrpSpPr>
          <p:cNvPr id="3" name="object 3"/>
          <p:cNvGrpSpPr/>
          <p:nvPr/>
        </p:nvGrpSpPr>
        <p:grpSpPr>
          <a:xfrm>
            <a:off x="888491" y="3549394"/>
            <a:ext cx="6804659" cy="3217545"/>
            <a:chOff x="888491" y="3549394"/>
            <a:chExt cx="6804659" cy="3217545"/>
          </a:xfrm>
        </p:grpSpPr>
        <p:pic>
          <p:nvPicPr>
            <p:cNvPr id="4" name="object 4"/>
            <p:cNvPicPr/>
            <p:nvPr/>
          </p:nvPicPr>
          <p:blipFill>
            <a:blip r:embed="rId3" cstate="print"/>
            <a:stretch>
              <a:fillRect/>
            </a:stretch>
          </p:blipFill>
          <p:spPr>
            <a:xfrm>
              <a:off x="932951" y="3621907"/>
              <a:ext cx="6697114" cy="3115695"/>
            </a:xfrm>
            <a:prstGeom prst="rect">
              <a:avLst/>
            </a:prstGeom>
          </p:spPr>
        </p:pic>
        <p:sp>
          <p:nvSpPr>
            <p:cNvPr id="5" name="object 5"/>
            <p:cNvSpPr/>
            <p:nvPr/>
          </p:nvSpPr>
          <p:spPr>
            <a:xfrm>
              <a:off x="901445" y="3562348"/>
              <a:ext cx="6779259" cy="3188335"/>
            </a:xfrm>
            <a:custGeom>
              <a:avLst/>
              <a:gdLst/>
              <a:ahLst/>
              <a:cxnLst/>
              <a:rect l="l" t="t" r="r" b="b"/>
              <a:pathLst>
                <a:path w="6779259" h="3188334">
                  <a:moveTo>
                    <a:pt x="0" y="3188207"/>
                  </a:moveTo>
                  <a:lnTo>
                    <a:pt x="6778752" y="3188207"/>
                  </a:lnTo>
                  <a:lnTo>
                    <a:pt x="6778752" y="0"/>
                  </a:lnTo>
                  <a:lnTo>
                    <a:pt x="0" y="0"/>
                  </a:lnTo>
                  <a:lnTo>
                    <a:pt x="0" y="3188207"/>
                  </a:lnTo>
                  <a:close/>
                </a:path>
              </a:pathLst>
            </a:custGeom>
            <a:ln w="25908">
              <a:solidFill>
                <a:srgbClr val="FF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6934962" y="6525005"/>
              <a:ext cx="249936" cy="228600"/>
            </a:xfrm>
            <a:prstGeom prst="rect">
              <a:avLst/>
            </a:prstGeom>
          </p:spPr>
        </p:pic>
        <p:sp>
          <p:nvSpPr>
            <p:cNvPr id="7" name="object 7"/>
            <p:cNvSpPr/>
            <p:nvPr/>
          </p:nvSpPr>
          <p:spPr>
            <a:xfrm>
              <a:off x="6934962" y="6525005"/>
              <a:ext cx="250190" cy="228600"/>
            </a:xfrm>
            <a:custGeom>
              <a:avLst/>
              <a:gdLst/>
              <a:ahLst/>
              <a:cxnLst/>
              <a:rect l="l" t="t" r="r" b="b"/>
              <a:pathLst>
                <a:path w="250190" h="228600">
                  <a:moveTo>
                    <a:pt x="0" y="114300"/>
                  </a:moveTo>
                  <a:lnTo>
                    <a:pt x="9828" y="69806"/>
                  </a:lnTo>
                  <a:lnTo>
                    <a:pt x="36623" y="33475"/>
                  </a:lnTo>
                  <a:lnTo>
                    <a:pt x="76348" y="8981"/>
                  </a:lnTo>
                  <a:lnTo>
                    <a:pt x="124968" y="0"/>
                  </a:lnTo>
                  <a:lnTo>
                    <a:pt x="173587" y="8981"/>
                  </a:lnTo>
                  <a:lnTo>
                    <a:pt x="213312" y="33475"/>
                  </a:lnTo>
                  <a:lnTo>
                    <a:pt x="240107" y="69806"/>
                  </a:lnTo>
                  <a:lnTo>
                    <a:pt x="249936" y="114300"/>
                  </a:lnTo>
                  <a:lnTo>
                    <a:pt x="240107" y="158793"/>
                  </a:lnTo>
                  <a:lnTo>
                    <a:pt x="213312" y="195124"/>
                  </a:lnTo>
                  <a:lnTo>
                    <a:pt x="173587" y="219618"/>
                  </a:lnTo>
                  <a:lnTo>
                    <a:pt x="124968" y="228600"/>
                  </a:lnTo>
                  <a:lnTo>
                    <a:pt x="76348" y="219618"/>
                  </a:lnTo>
                  <a:lnTo>
                    <a:pt x="36623" y="195124"/>
                  </a:lnTo>
                  <a:lnTo>
                    <a:pt x="9828" y="158793"/>
                  </a:lnTo>
                  <a:lnTo>
                    <a:pt x="0" y="114300"/>
                  </a:lnTo>
                  <a:close/>
                </a:path>
              </a:pathLst>
            </a:custGeom>
            <a:ln w="25907">
              <a:solidFill>
                <a:srgbClr val="FFFFFF"/>
              </a:solidFill>
            </a:ln>
          </p:spPr>
          <p:txBody>
            <a:bodyPr wrap="square" lIns="0" tIns="0" rIns="0" bIns="0" rtlCol="0"/>
            <a:lstStyle/>
            <a:p>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47601"/>
            <a:ext cx="8964924" cy="628165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0875"/>
            <a:ext cx="9136213" cy="609596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0212" y="82215"/>
            <a:ext cx="6565471" cy="3148750"/>
          </a:xfrm>
          <a:prstGeom prst="rect">
            <a:avLst/>
          </a:prstGeom>
        </p:spPr>
      </p:pic>
      <p:grpSp>
        <p:nvGrpSpPr>
          <p:cNvPr id="3" name="object 3"/>
          <p:cNvGrpSpPr/>
          <p:nvPr/>
        </p:nvGrpSpPr>
        <p:grpSpPr>
          <a:xfrm>
            <a:off x="780376" y="3435596"/>
            <a:ext cx="6616065" cy="3398520"/>
            <a:chOff x="780376" y="3435596"/>
            <a:chExt cx="6616065" cy="3398520"/>
          </a:xfrm>
        </p:grpSpPr>
        <p:pic>
          <p:nvPicPr>
            <p:cNvPr id="4" name="object 4"/>
            <p:cNvPicPr/>
            <p:nvPr/>
          </p:nvPicPr>
          <p:blipFill>
            <a:blip r:embed="rId3" cstate="print"/>
            <a:stretch>
              <a:fillRect/>
            </a:stretch>
          </p:blipFill>
          <p:spPr>
            <a:xfrm>
              <a:off x="780376" y="3435596"/>
              <a:ext cx="6615473" cy="3185969"/>
            </a:xfrm>
            <a:prstGeom prst="rect">
              <a:avLst/>
            </a:prstGeom>
          </p:spPr>
        </p:pic>
        <p:sp>
          <p:nvSpPr>
            <p:cNvPr id="5" name="object 5"/>
            <p:cNvSpPr/>
            <p:nvPr/>
          </p:nvSpPr>
          <p:spPr>
            <a:xfrm>
              <a:off x="6630162" y="6377177"/>
              <a:ext cx="457200" cy="443865"/>
            </a:xfrm>
            <a:custGeom>
              <a:avLst/>
              <a:gdLst/>
              <a:ahLst/>
              <a:cxnLst/>
              <a:rect l="l" t="t" r="r" b="b"/>
              <a:pathLst>
                <a:path w="457200" h="443865">
                  <a:moveTo>
                    <a:pt x="228600" y="0"/>
                  </a:moveTo>
                  <a:lnTo>
                    <a:pt x="182533" y="4504"/>
                  </a:lnTo>
                  <a:lnTo>
                    <a:pt x="139624" y="17425"/>
                  </a:lnTo>
                  <a:lnTo>
                    <a:pt x="100793" y="37869"/>
                  </a:lnTo>
                  <a:lnTo>
                    <a:pt x="66960" y="64946"/>
                  </a:lnTo>
                  <a:lnTo>
                    <a:pt x="39045" y="97763"/>
                  </a:lnTo>
                  <a:lnTo>
                    <a:pt x="17966" y="135429"/>
                  </a:lnTo>
                  <a:lnTo>
                    <a:pt x="4644" y="177052"/>
                  </a:lnTo>
                  <a:lnTo>
                    <a:pt x="0" y="221742"/>
                  </a:lnTo>
                  <a:lnTo>
                    <a:pt x="4644" y="266431"/>
                  </a:lnTo>
                  <a:lnTo>
                    <a:pt x="17966" y="308054"/>
                  </a:lnTo>
                  <a:lnTo>
                    <a:pt x="39045" y="345720"/>
                  </a:lnTo>
                  <a:lnTo>
                    <a:pt x="66960" y="378537"/>
                  </a:lnTo>
                  <a:lnTo>
                    <a:pt x="100793" y="405614"/>
                  </a:lnTo>
                  <a:lnTo>
                    <a:pt x="139624" y="426058"/>
                  </a:lnTo>
                  <a:lnTo>
                    <a:pt x="182533" y="438979"/>
                  </a:lnTo>
                  <a:lnTo>
                    <a:pt x="228600" y="443484"/>
                  </a:lnTo>
                  <a:lnTo>
                    <a:pt x="274666" y="438979"/>
                  </a:lnTo>
                  <a:lnTo>
                    <a:pt x="317575" y="426058"/>
                  </a:lnTo>
                  <a:lnTo>
                    <a:pt x="356406" y="405614"/>
                  </a:lnTo>
                  <a:lnTo>
                    <a:pt x="390239" y="378537"/>
                  </a:lnTo>
                  <a:lnTo>
                    <a:pt x="418154" y="345720"/>
                  </a:lnTo>
                  <a:lnTo>
                    <a:pt x="439233" y="308054"/>
                  </a:lnTo>
                  <a:lnTo>
                    <a:pt x="452555" y="266431"/>
                  </a:lnTo>
                  <a:lnTo>
                    <a:pt x="457200" y="221742"/>
                  </a:lnTo>
                  <a:lnTo>
                    <a:pt x="452555" y="177052"/>
                  </a:lnTo>
                  <a:lnTo>
                    <a:pt x="439233" y="135429"/>
                  </a:lnTo>
                  <a:lnTo>
                    <a:pt x="418154" y="97763"/>
                  </a:lnTo>
                  <a:lnTo>
                    <a:pt x="390239" y="64946"/>
                  </a:lnTo>
                  <a:lnTo>
                    <a:pt x="356406" y="37869"/>
                  </a:lnTo>
                  <a:lnTo>
                    <a:pt x="317575" y="17425"/>
                  </a:lnTo>
                  <a:lnTo>
                    <a:pt x="274666" y="4504"/>
                  </a:lnTo>
                  <a:lnTo>
                    <a:pt x="228600" y="0"/>
                  </a:lnTo>
                  <a:close/>
                </a:path>
              </a:pathLst>
            </a:custGeom>
            <a:solidFill>
              <a:srgbClr val="FFFFFF"/>
            </a:solidFill>
          </p:spPr>
          <p:txBody>
            <a:bodyPr wrap="square" lIns="0" tIns="0" rIns="0" bIns="0" rtlCol="0"/>
            <a:lstStyle/>
            <a:p>
              <a:endParaRPr/>
            </a:p>
          </p:txBody>
        </p:sp>
        <p:sp>
          <p:nvSpPr>
            <p:cNvPr id="6" name="object 6"/>
            <p:cNvSpPr/>
            <p:nvPr/>
          </p:nvSpPr>
          <p:spPr>
            <a:xfrm>
              <a:off x="6630162" y="6377177"/>
              <a:ext cx="457200" cy="443865"/>
            </a:xfrm>
            <a:custGeom>
              <a:avLst/>
              <a:gdLst/>
              <a:ahLst/>
              <a:cxnLst/>
              <a:rect l="l" t="t" r="r" b="b"/>
              <a:pathLst>
                <a:path w="457200" h="443865">
                  <a:moveTo>
                    <a:pt x="0" y="221742"/>
                  </a:moveTo>
                  <a:lnTo>
                    <a:pt x="4644" y="177052"/>
                  </a:lnTo>
                  <a:lnTo>
                    <a:pt x="17966" y="135429"/>
                  </a:lnTo>
                  <a:lnTo>
                    <a:pt x="39045" y="97763"/>
                  </a:lnTo>
                  <a:lnTo>
                    <a:pt x="66960" y="64946"/>
                  </a:lnTo>
                  <a:lnTo>
                    <a:pt x="100793" y="37869"/>
                  </a:lnTo>
                  <a:lnTo>
                    <a:pt x="139624" y="17425"/>
                  </a:lnTo>
                  <a:lnTo>
                    <a:pt x="182533" y="4504"/>
                  </a:lnTo>
                  <a:lnTo>
                    <a:pt x="228600" y="0"/>
                  </a:lnTo>
                  <a:lnTo>
                    <a:pt x="274666" y="4504"/>
                  </a:lnTo>
                  <a:lnTo>
                    <a:pt x="317575" y="17425"/>
                  </a:lnTo>
                  <a:lnTo>
                    <a:pt x="356406" y="37869"/>
                  </a:lnTo>
                  <a:lnTo>
                    <a:pt x="390239" y="64946"/>
                  </a:lnTo>
                  <a:lnTo>
                    <a:pt x="418154" y="97763"/>
                  </a:lnTo>
                  <a:lnTo>
                    <a:pt x="439233" y="135429"/>
                  </a:lnTo>
                  <a:lnTo>
                    <a:pt x="452555" y="177052"/>
                  </a:lnTo>
                  <a:lnTo>
                    <a:pt x="457200" y="221742"/>
                  </a:lnTo>
                  <a:lnTo>
                    <a:pt x="452555" y="266431"/>
                  </a:lnTo>
                  <a:lnTo>
                    <a:pt x="439233" y="308054"/>
                  </a:lnTo>
                  <a:lnTo>
                    <a:pt x="418154" y="345720"/>
                  </a:lnTo>
                  <a:lnTo>
                    <a:pt x="390239" y="378537"/>
                  </a:lnTo>
                  <a:lnTo>
                    <a:pt x="356406" y="405614"/>
                  </a:lnTo>
                  <a:lnTo>
                    <a:pt x="317575" y="426058"/>
                  </a:lnTo>
                  <a:lnTo>
                    <a:pt x="274666" y="438979"/>
                  </a:lnTo>
                  <a:lnTo>
                    <a:pt x="228600" y="443484"/>
                  </a:lnTo>
                  <a:lnTo>
                    <a:pt x="182533" y="438979"/>
                  </a:lnTo>
                  <a:lnTo>
                    <a:pt x="139624" y="426058"/>
                  </a:lnTo>
                  <a:lnTo>
                    <a:pt x="100793" y="405614"/>
                  </a:lnTo>
                  <a:lnTo>
                    <a:pt x="66960" y="378537"/>
                  </a:lnTo>
                  <a:lnTo>
                    <a:pt x="39045" y="345720"/>
                  </a:lnTo>
                  <a:lnTo>
                    <a:pt x="17966" y="308054"/>
                  </a:lnTo>
                  <a:lnTo>
                    <a:pt x="4644" y="266431"/>
                  </a:lnTo>
                  <a:lnTo>
                    <a:pt x="0" y="221742"/>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
            <a:ext cx="9081158" cy="685791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57079"/>
            <a:ext cx="8988827" cy="586752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85893"/>
            <a:ext cx="9130069" cy="548630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432" y="609431"/>
            <a:ext cx="9089045" cy="563896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33428"/>
            <a:ext cx="9144000" cy="57911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70485">
              <a:lnSpc>
                <a:spcPct val="100000"/>
              </a:lnSpc>
              <a:spcBef>
                <a:spcPts val="100"/>
              </a:spcBef>
            </a:pPr>
            <a:r>
              <a:rPr sz="2100" b="1" u="none" dirty="0">
                <a:latin typeface="Arial"/>
                <a:cs typeface="Arial"/>
              </a:rPr>
              <a:t>TIPOS</a:t>
            </a:r>
            <a:r>
              <a:rPr sz="2100" b="1" u="none" spc="-35" dirty="0">
                <a:latin typeface="Arial"/>
                <a:cs typeface="Arial"/>
              </a:rPr>
              <a:t> </a:t>
            </a:r>
            <a:r>
              <a:rPr sz="2100" b="1" u="none" dirty="0">
                <a:latin typeface="Arial"/>
                <a:cs typeface="Arial"/>
              </a:rPr>
              <a:t>DE</a:t>
            </a:r>
            <a:r>
              <a:rPr sz="2100" b="1" u="none" spc="-25" dirty="0">
                <a:latin typeface="Arial"/>
                <a:cs typeface="Arial"/>
              </a:rPr>
              <a:t> </a:t>
            </a:r>
            <a:r>
              <a:rPr sz="2100" b="1" u="none" dirty="0">
                <a:latin typeface="Arial"/>
                <a:cs typeface="Arial"/>
              </a:rPr>
              <a:t>OPERACIONES</a:t>
            </a:r>
            <a:r>
              <a:rPr sz="2100" b="1" u="none" spc="-35" dirty="0">
                <a:latin typeface="Arial"/>
                <a:cs typeface="Arial"/>
              </a:rPr>
              <a:t> </a:t>
            </a:r>
            <a:r>
              <a:rPr sz="2100" b="1" u="none" dirty="0">
                <a:latin typeface="Arial"/>
                <a:cs typeface="Arial"/>
              </a:rPr>
              <a:t>DE</a:t>
            </a:r>
            <a:r>
              <a:rPr sz="2100" b="1" u="none" spc="-25" dirty="0">
                <a:latin typeface="Arial"/>
                <a:cs typeface="Arial"/>
              </a:rPr>
              <a:t> </a:t>
            </a:r>
            <a:r>
              <a:rPr sz="2100" b="1" u="none" dirty="0">
                <a:latin typeface="Arial"/>
                <a:cs typeface="Arial"/>
              </a:rPr>
              <a:t>MECANIZADO</a:t>
            </a:r>
            <a:r>
              <a:rPr sz="2100" b="1" u="none" spc="-30" dirty="0">
                <a:latin typeface="Arial"/>
                <a:cs typeface="Arial"/>
              </a:rPr>
              <a:t> </a:t>
            </a:r>
            <a:r>
              <a:rPr sz="2100" b="1" u="none" dirty="0">
                <a:latin typeface="Arial"/>
                <a:cs typeface="Arial"/>
              </a:rPr>
              <a:t>DE</a:t>
            </a:r>
            <a:r>
              <a:rPr sz="2100" b="1" u="none" spc="-35" dirty="0">
                <a:latin typeface="Arial"/>
                <a:cs typeface="Arial"/>
              </a:rPr>
              <a:t> </a:t>
            </a:r>
            <a:r>
              <a:rPr sz="2100" b="1" u="none" dirty="0">
                <a:latin typeface="Arial"/>
                <a:cs typeface="Arial"/>
              </a:rPr>
              <a:t>CORTE</a:t>
            </a:r>
            <a:r>
              <a:rPr sz="2100" b="1" u="none" spc="-15" dirty="0">
                <a:latin typeface="Arial"/>
                <a:cs typeface="Arial"/>
              </a:rPr>
              <a:t> </a:t>
            </a:r>
            <a:r>
              <a:rPr sz="2100" b="1" u="none" dirty="0">
                <a:latin typeface="Arial"/>
                <a:cs typeface="Arial"/>
              </a:rPr>
              <a:t>DE</a:t>
            </a:r>
            <a:r>
              <a:rPr sz="2100" b="1" u="none" spc="-45" dirty="0">
                <a:latin typeface="Arial"/>
                <a:cs typeface="Arial"/>
              </a:rPr>
              <a:t> </a:t>
            </a:r>
            <a:r>
              <a:rPr sz="2100" b="1" u="none" spc="-10" dirty="0">
                <a:latin typeface="Arial"/>
                <a:cs typeface="Arial"/>
              </a:rPr>
              <a:t>METALES</a:t>
            </a:r>
            <a:endParaRPr sz="2100">
              <a:latin typeface="Arial"/>
              <a:cs typeface="Arial"/>
            </a:endParaRPr>
          </a:p>
        </p:txBody>
      </p:sp>
      <p:sp>
        <p:nvSpPr>
          <p:cNvPr id="3" name="object 3"/>
          <p:cNvSpPr txBox="1"/>
          <p:nvPr/>
        </p:nvSpPr>
        <p:spPr>
          <a:xfrm>
            <a:off x="99466" y="621538"/>
            <a:ext cx="8929370" cy="5939155"/>
          </a:xfrm>
          <a:prstGeom prst="rect">
            <a:avLst/>
          </a:prstGeom>
        </p:spPr>
        <p:txBody>
          <a:bodyPr vert="horz" wrap="square" lIns="0" tIns="12700" rIns="0" bIns="0" rtlCol="0">
            <a:spAutoFit/>
          </a:bodyPr>
          <a:lstStyle/>
          <a:p>
            <a:pPr marL="29845" marR="233045">
              <a:lnSpc>
                <a:spcPct val="100000"/>
              </a:lnSpc>
              <a:spcBef>
                <a:spcPts val="100"/>
              </a:spcBef>
            </a:pPr>
            <a:r>
              <a:rPr sz="1800" dirty="0">
                <a:latin typeface="Microsoft Sans Serif"/>
                <a:cs typeface="Microsoft Sans Serif"/>
              </a:rPr>
              <a:t>Hay</a:t>
            </a:r>
            <a:r>
              <a:rPr sz="1800" spc="-10" dirty="0">
                <a:latin typeface="Microsoft Sans Serif"/>
                <a:cs typeface="Microsoft Sans Serif"/>
              </a:rPr>
              <a:t> </a:t>
            </a:r>
            <a:r>
              <a:rPr sz="1800" dirty="0">
                <a:latin typeface="Microsoft Sans Serif"/>
                <a:cs typeface="Microsoft Sans Serif"/>
              </a:rPr>
              <a:t>muchas clases de</a:t>
            </a:r>
            <a:r>
              <a:rPr sz="1800" spc="-15" dirty="0">
                <a:latin typeface="Microsoft Sans Serif"/>
                <a:cs typeface="Microsoft Sans Serif"/>
              </a:rPr>
              <a:t> </a:t>
            </a:r>
            <a:r>
              <a:rPr sz="1800" dirty="0">
                <a:latin typeface="Microsoft Sans Serif"/>
                <a:cs typeface="Microsoft Sans Serif"/>
              </a:rPr>
              <a:t>operaciones</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mecanizado,</a:t>
            </a:r>
            <a:r>
              <a:rPr sz="1800" spc="5" dirty="0">
                <a:latin typeface="Microsoft Sans Serif"/>
                <a:cs typeface="Microsoft Sans Serif"/>
              </a:rPr>
              <a:t> </a:t>
            </a:r>
            <a:r>
              <a:rPr sz="1800" dirty="0">
                <a:latin typeface="Microsoft Sans Serif"/>
                <a:cs typeface="Microsoft Sans Serif"/>
              </a:rPr>
              <a:t>cada una de</a:t>
            </a:r>
            <a:r>
              <a:rPr sz="1800" spc="-1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cuales</a:t>
            </a:r>
            <a:r>
              <a:rPr sz="1800" spc="5"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capaz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generar</a:t>
            </a:r>
            <a:r>
              <a:rPr sz="1800" spc="20" dirty="0">
                <a:latin typeface="Microsoft Sans Serif"/>
                <a:cs typeface="Microsoft Sans Serif"/>
              </a:rPr>
              <a:t> </a:t>
            </a:r>
            <a:r>
              <a:rPr sz="1800" dirty="0">
                <a:latin typeface="Microsoft Sans Serif"/>
                <a:cs typeface="Microsoft Sans Serif"/>
              </a:rPr>
              <a:t>una</a:t>
            </a:r>
            <a:r>
              <a:rPr sz="1800" spc="5" dirty="0">
                <a:latin typeface="Microsoft Sans Serif"/>
                <a:cs typeface="Microsoft Sans Serif"/>
              </a:rPr>
              <a:t> </a:t>
            </a:r>
            <a:r>
              <a:rPr sz="1800" dirty="0">
                <a:latin typeface="Microsoft Sans Serif"/>
                <a:cs typeface="Microsoft Sans Serif"/>
              </a:rPr>
              <a:t>cierta</a:t>
            </a:r>
            <a:r>
              <a:rPr sz="1800" spc="15" dirty="0">
                <a:latin typeface="Microsoft Sans Serif"/>
                <a:cs typeface="Microsoft Sans Serif"/>
              </a:rPr>
              <a:t> </a:t>
            </a:r>
            <a:r>
              <a:rPr sz="1800" dirty="0">
                <a:latin typeface="Microsoft Sans Serif"/>
                <a:cs typeface="Microsoft Sans Serif"/>
              </a:rPr>
              <a:t>geometría</a:t>
            </a:r>
            <a:r>
              <a:rPr sz="1800" spc="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textura</a:t>
            </a:r>
            <a:r>
              <a:rPr sz="1800" spc="15" dirty="0">
                <a:latin typeface="Microsoft Sans Serif"/>
                <a:cs typeface="Microsoft Sans Serif"/>
              </a:rPr>
              <a:t> </a:t>
            </a:r>
            <a:r>
              <a:rPr sz="1800" spc="-10" dirty="0">
                <a:latin typeface="Microsoft Sans Serif"/>
                <a:cs typeface="Microsoft Sans Serif"/>
              </a:rPr>
              <a:t>superficial.</a:t>
            </a:r>
            <a:endParaRPr sz="1800">
              <a:latin typeface="Microsoft Sans Serif"/>
              <a:cs typeface="Microsoft Sans Serif"/>
            </a:endParaRPr>
          </a:p>
          <a:p>
            <a:pPr marL="29845">
              <a:lnSpc>
                <a:spcPct val="100000"/>
              </a:lnSpc>
              <a:spcBef>
                <a:spcPts val="960"/>
              </a:spcBef>
            </a:pPr>
            <a:r>
              <a:rPr sz="1800" dirty="0">
                <a:latin typeface="Microsoft Sans Serif"/>
                <a:cs typeface="Microsoft Sans Serif"/>
              </a:rPr>
              <a:t>Pero</a:t>
            </a:r>
            <a:r>
              <a:rPr sz="1800" spc="-5"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tres</a:t>
            </a:r>
            <a:r>
              <a:rPr sz="1800" spc="-15" dirty="0">
                <a:latin typeface="Microsoft Sans Serif"/>
                <a:cs typeface="Microsoft Sans Serif"/>
              </a:rPr>
              <a:t> </a:t>
            </a:r>
            <a:r>
              <a:rPr sz="1800" dirty="0">
                <a:latin typeface="Microsoft Sans Serif"/>
                <a:cs typeface="Microsoft Sans Serif"/>
              </a:rPr>
              <a:t>tipos</a:t>
            </a:r>
            <a:r>
              <a:rPr sz="1800" spc="10" dirty="0">
                <a:latin typeface="Microsoft Sans Serif"/>
                <a:cs typeface="Microsoft Sans Serif"/>
              </a:rPr>
              <a:t> </a:t>
            </a:r>
            <a:r>
              <a:rPr sz="1800" dirty="0">
                <a:latin typeface="Microsoft Sans Serif"/>
                <a:cs typeface="Microsoft Sans Serif"/>
              </a:rPr>
              <a:t>más comunes</a:t>
            </a:r>
            <a:r>
              <a:rPr sz="1800" spc="10" dirty="0">
                <a:latin typeface="Microsoft Sans Serif"/>
                <a:cs typeface="Microsoft Sans Serif"/>
              </a:rPr>
              <a:t> </a:t>
            </a:r>
            <a:r>
              <a:rPr sz="1800" spc="-20" dirty="0">
                <a:latin typeface="Microsoft Sans Serif"/>
                <a:cs typeface="Microsoft Sans Serif"/>
              </a:rPr>
              <a:t>son:</a:t>
            </a:r>
            <a:endParaRPr sz="1800">
              <a:latin typeface="Microsoft Sans Serif"/>
              <a:cs typeface="Microsoft Sans Serif"/>
            </a:endParaRPr>
          </a:p>
          <a:p>
            <a:pPr marL="773430" indent="-286385">
              <a:lnSpc>
                <a:spcPct val="100000"/>
              </a:lnSpc>
              <a:buFont typeface="Wingdings"/>
              <a:buChar char=""/>
              <a:tabLst>
                <a:tab pos="773430" algn="l"/>
              </a:tabLst>
            </a:pPr>
            <a:r>
              <a:rPr sz="1800" b="1" spc="-10" dirty="0">
                <a:latin typeface="Arial"/>
                <a:cs typeface="Arial"/>
              </a:rPr>
              <a:t>TORNEADO,</a:t>
            </a:r>
            <a:endParaRPr sz="1800">
              <a:latin typeface="Arial"/>
              <a:cs typeface="Arial"/>
            </a:endParaRPr>
          </a:p>
          <a:p>
            <a:pPr marL="773430" indent="-286385">
              <a:lnSpc>
                <a:spcPct val="100000"/>
              </a:lnSpc>
              <a:buFont typeface="Wingdings"/>
              <a:buChar char=""/>
              <a:tabLst>
                <a:tab pos="773430" algn="l"/>
              </a:tabLst>
            </a:pPr>
            <a:r>
              <a:rPr sz="1800" b="1" spc="-10" dirty="0">
                <a:latin typeface="Arial"/>
                <a:cs typeface="Arial"/>
              </a:rPr>
              <a:t>PERFORADO</a:t>
            </a:r>
            <a:endParaRPr sz="1800">
              <a:latin typeface="Arial"/>
              <a:cs typeface="Arial"/>
            </a:endParaRPr>
          </a:p>
          <a:p>
            <a:pPr marL="773430" indent="-286385">
              <a:lnSpc>
                <a:spcPct val="100000"/>
              </a:lnSpc>
              <a:buFont typeface="Wingdings"/>
              <a:buChar char=""/>
              <a:tabLst>
                <a:tab pos="773430" algn="l"/>
              </a:tabLst>
            </a:pPr>
            <a:r>
              <a:rPr sz="1800" b="1" spc="-10" dirty="0">
                <a:latin typeface="Arial"/>
                <a:cs typeface="Arial"/>
              </a:rPr>
              <a:t>FRESADO</a:t>
            </a:r>
            <a:r>
              <a:rPr sz="1800" spc="-10" dirty="0">
                <a:latin typeface="Microsoft Sans Serif"/>
                <a:cs typeface="Microsoft Sans Serif"/>
              </a:rPr>
              <a:t>.</a:t>
            </a:r>
            <a:endParaRPr sz="1800">
              <a:latin typeface="Microsoft Sans Serif"/>
              <a:cs typeface="Microsoft Sans Serif"/>
            </a:endParaRPr>
          </a:p>
          <a:p>
            <a:pPr marL="29845">
              <a:lnSpc>
                <a:spcPct val="100000"/>
              </a:lnSpc>
              <a:spcBef>
                <a:spcPts val="1200"/>
              </a:spcBef>
            </a:pPr>
            <a:r>
              <a:rPr sz="1800" dirty="0">
                <a:latin typeface="Microsoft Sans Serif"/>
                <a:cs typeface="Microsoft Sans Serif"/>
              </a:rPr>
              <a:t>Además,</a:t>
            </a:r>
            <a:r>
              <a:rPr sz="1800" spc="-35" dirty="0">
                <a:latin typeface="Microsoft Sans Serif"/>
                <a:cs typeface="Microsoft Sans Serif"/>
              </a:rPr>
              <a:t> </a:t>
            </a:r>
            <a:r>
              <a:rPr sz="1800" dirty="0">
                <a:latin typeface="Microsoft Sans Serif"/>
                <a:cs typeface="Microsoft Sans Serif"/>
              </a:rPr>
              <a:t>existen</a:t>
            </a:r>
            <a:r>
              <a:rPr sz="1800" spc="-25" dirty="0">
                <a:latin typeface="Microsoft Sans Serif"/>
                <a:cs typeface="Microsoft Sans Serif"/>
              </a:rPr>
              <a:t> </a:t>
            </a:r>
            <a:r>
              <a:rPr sz="1800" dirty="0">
                <a:latin typeface="Microsoft Sans Serif"/>
                <a:cs typeface="Microsoft Sans Serif"/>
              </a:rPr>
              <a:t>otras</a:t>
            </a:r>
            <a:r>
              <a:rPr sz="1800" spc="-40" dirty="0">
                <a:latin typeface="Microsoft Sans Serif"/>
                <a:cs typeface="Microsoft Sans Serif"/>
              </a:rPr>
              <a:t> </a:t>
            </a:r>
            <a:r>
              <a:rPr sz="1800" dirty="0">
                <a:latin typeface="Microsoft Sans Serif"/>
                <a:cs typeface="Microsoft Sans Serif"/>
              </a:rPr>
              <a:t>operaciones</a:t>
            </a:r>
            <a:r>
              <a:rPr sz="1800" spc="-15" dirty="0">
                <a:latin typeface="Microsoft Sans Serif"/>
                <a:cs typeface="Microsoft Sans Serif"/>
              </a:rPr>
              <a:t> </a:t>
            </a:r>
            <a:r>
              <a:rPr sz="1800" dirty="0">
                <a:latin typeface="Microsoft Sans Serif"/>
                <a:cs typeface="Microsoft Sans Serif"/>
              </a:rPr>
              <a:t>convencionales</a:t>
            </a:r>
            <a:r>
              <a:rPr sz="1800" spc="-5" dirty="0">
                <a:latin typeface="Microsoft Sans Serif"/>
                <a:cs typeface="Microsoft Sans Serif"/>
              </a:rPr>
              <a:t> </a:t>
            </a:r>
            <a:r>
              <a:rPr sz="1800" dirty="0">
                <a:latin typeface="Microsoft Sans Serif"/>
                <a:cs typeface="Microsoft Sans Serif"/>
              </a:rPr>
              <a:t>que</a:t>
            </a:r>
            <a:r>
              <a:rPr sz="1800" spc="-30" dirty="0">
                <a:latin typeface="Microsoft Sans Serif"/>
                <a:cs typeface="Microsoft Sans Serif"/>
              </a:rPr>
              <a:t> </a:t>
            </a:r>
            <a:r>
              <a:rPr sz="1800" spc="-10" dirty="0">
                <a:latin typeface="Microsoft Sans Serif"/>
                <a:cs typeface="Microsoft Sans Serif"/>
              </a:rPr>
              <a:t>incluyen;</a:t>
            </a:r>
            <a:endParaRPr sz="1800">
              <a:latin typeface="Microsoft Sans Serif"/>
              <a:cs typeface="Microsoft Sans Serif"/>
            </a:endParaRPr>
          </a:p>
          <a:p>
            <a:pPr marL="944244">
              <a:lnSpc>
                <a:spcPct val="100000"/>
              </a:lnSpc>
              <a:spcBef>
                <a:spcPts val="960"/>
              </a:spcBef>
            </a:pPr>
            <a:r>
              <a:rPr sz="1800" b="1" dirty="0">
                <a:latin typeface="Arial"/>
                <a:cs typeface="Arial"/>
              </a:rPr>
              <a:t>PERFILADO,</a:t>
            </a:r>
            <a:r>
              <a:rPr sz="1800" b="1" spc="-25" dirty="0">
                <a:latin typeface="Arial"/>
                <a:cs typeface="Arial"/>
              </a:rPr>
              <a:t> </a:t>
            </a:r>
            <a:r>
              <a:rPr sz="1800" b="1" dirty="0">
                <a:latin typeface="Arial"/>
                <a:cs typeface="Arial"/>
              </a:rPr>
              <a:t>CEPILLADO,</a:t>
            </a:r>
            <a:r>
              <a:rPr sz="1800" b="1" spc="-10" dirty="0">
                <a:latin typeface="Arial"/>
                <a:cs typeface="Arial"/>
              </a:rPr>
              <a:t> </a:t>
            </a:r>
            <a:r>
              <a:rPr sz="1800" b="1" dirty="0">
                <a:latin typeface="Arial"/>
                <a:cs typeface="Arial"/>
              </a:rPr>
              <a:t>ESCARIADO,</a:t>
            </a:r>
            <a:r>
              <a:rPr sz="1800" b="1" spc="-5" dirty="0">
                <a:latin typeface="Arial"/>
                <a:cs typeface="Arial"/>
              </a:rPr>
              <a:t> </a:t>
            </a:r>
            <a:r>
              <a:rPr sz="1800" b="1" dirty="0">
                <a:latin typeface="Arial"/>
                <a:cs typeface="Arial"/>
              </a:rPr>
              <a:t>y</a:t>
            </a:r>
            <a:r>
              <a:rPr sz="1800" b="1" spc="-105" dirty="0">
                <a:latin typeface="Arial"/>
                <a:cs typeface="Arial"/>
              </a:rPr>
              <a:t> </a:t>
            </a:r>
            <a:r>
              <a:rPr sz="1800" b="1" spc="-10" dirty="0">
                <a:latin typeface="Arial"/>
                <a:cs typeface="Arial"/>
              </a:rPr>
              <a:t>ASERRADO</a:t>
            </a:r>
            <a:r>
              <a:rPr sz="1800" spc="-10" dirty="0">
                <a:latin typeface="Microsoft Sans Serif"/>
                <a:cs typeface="Microsoft Sans Serif"/>
              </a:rPr>
              <a:t>.</a:t>
            </a:r>
            <a:endParaRPr sz="1800">
              <a:latin typeface="Microsoft Sans Serif"/>
              <a:cs typeface="Microsoft Sans Serif"/>
            </a:endParaRPr>
          </a:p>
          <a:p>
            <a:pPr marL="29845" marR="5080" algn="just">
              <a:lnSpc>
                <a:spcPct val="100000"/>
              </a:lnSpc>
              <a:spcBef>
                <a:spcPts val="1085"/>
              </a:spcBef>
            </a:pPr>
            <a:r>
              <a:rPr sz="1800" dirty="0">
                <a:latin typeface="Microsoft Sans Serif"/>
                <a:cs typeface="Microsoft Sans Serif"/>
              </a:rPr>
              <a:t>Otro</a:t>
            </a:r>
            <a:r>
              <a:rPr sz="1800" spc="100" dirty="0">
                <a:latin typeface="Microsoft Sans Serif"/>
                <a:cs typeface="Microsoft Sans Serif"/>
              </a:rPr>
              <a:t> </a:t>
            </a:r>
            <a:r>
              <a:rPr sz="1800" dirty="0">
                <a:latin typeface="Microsoft Sans Serif"/>
                <a:cs typeface="Microsoft Sans Serif"/>
              </a:rPr>
              <a:t>grupo</a:t>
            </a:r>
            <a:r>
              <a:rPr sz="1800" spc="95" dirty="0">
                <a:latin typeface="Microsoft Sans Serif"/>
                <a:cs typeface="Microsoft Sans Serif"/>
              </a:rPr>
              <a:t> </a:t>
            </a:r>
            <a:r>
              <a:rPr sz="1800" dirty="0">
                <a:latin typeface="Microsoft Sans Serif"/>
                <a:cs typeface="Microsoft Sans Serif"/>
              </a:rPr>
              <a:t>de</a:t>
            </a:r>
            <a:r>
              <a:rPr sz="1800" spc="95" dirty="0">
                <a:latin typeface="Microsoft Sans Serif"/>
                <a:cs typeface="Microsoft Sans Serif"/>
              </a:rPr>
              <a:t> </a:t>
            </a:r>
            <a:r>
              <a:rPr sz="1800" dirty="0">
                <a:latin typeface="Microsoft Sans Serif"/>
                <a:cs typeface="Microsoft Sans Serif"/>
              </a:rPr>
              <a:t>procesos</a:t>
            </a:r>
            <a:r>
              <a:rPr sz="1800" spc="100" dirty="0">
                <a:latin typeface="Microsoft Sans Serif"/>
                <a:cs typeface="Microsoft Sans Serif"/>
              </a:rPr>
              <a:t> </a:t>
            </a:r>
            <a:r>
              <a:rPr sz="1800" dirty="0">
                <a:latin typeface="Microsoft Sans Serif"/>
                <a:cs typeface="Microsoft Sans Serif"/>
              </a:rPr>
              <a:t>frecuentemente</a:t>
            </a:r>
            <a:r>
              <a:rPr sz="1800" spc="80" dirty="0">
                <a:latin typeface="Microsoft Sans Serif"/>
                <a:cs typeface="Microsoft Sans Serif"/>
              </a:rPr>
              <a:t> </a:t>
            </a:r>
            <a:r>
              <a:rPr sz="1800" dirty="0">
                <a:latin typeface="Microsoft Sans Serif"/>
                <a:cs typeface="Microsoft Sans Serif"/>
              </a:rPr>
              <a:t>incluidos</a:t>
            </a:r>
            <a:r>
              <a:rPr sz="1800" spc="105" dirty="0">
                <a:latin typeface="Microsoft Sans Serif"/>
                <a:cs typeface="Microsoft Sans Serif"/>
              </a:rPr>
              <a:t> </a:t>
            </a:r>
            <a:r>
              <a:rPr sz="1800" dirty="0">
                <a:latin typeface="Microsoft Sans Serif"/>
                <a:cs typeface="Microsoft Sans Serif"/>
              </a:rPr>
              <a:t>en</a:t>
            </a:r>
            <a:r>
              <a:rPr sz="1800" spc="95" dirty="0">
                <a:latin typeface="Microsoft Sans Serif"/>
                <a:cs typeface="Microsoft Sans Serif"/>
              </a:rPr>
              <a:t> </a:t>
            </a:r>
            <a:r>
              <a:rPr sz="1800" dirty="0">
                <a:latin typeface="Microsoft Sans Serif"/>
                <a:cs typeface="Microsoft Sans Serif"/>
              </a:rPr>
              <a:t>la</a:t>
            </a:r>
            <a:r>
              <a:rPr sz="1800" spc="95" dirty="0">
                <a:latin typeface="Microsoft Sans Serif"/>
                <a:cs typeface="Microsoft Sans Serif"/>
              </a:rPr>
              <a:t> </a:t>
            </a:r>
            <a:r>
              <a:rPr sz="1800" dirty="0">
                <a:latin typeface="Microsoft Sans Serif"/>
                <a:cs typeface="Microsoft Sans Serif"/>
              </a:rPr>
              <a:t>categoría</a:t>
            </a:r>
            <a:r>
              <a:rPr sz="1800" spc="100" dirty="0">
                <a:latin typeface="Microsoft Sans Serif"/>
                <a:cs typeface="Microsoft Sans Serif"/>
              </a:rPr>
              <a:t> </a:t>
            </a:r>
            <a:r>
              <a:rPr sz="1800" dirty="0">
                <a:latin typeface="Microsoft Sans Serif"/>
                <a:cs typeface="Microsoft Sans Serif"/>
              </a:rPr>
              <a:t>del</a:t>
            </a:r>
            <a:r>
              <a:rPr sz="1800" spc="100" dirty="0">
                <a:latin typeface="Microsoft Sans Serif"/>
                <a:cs typeface="Microsoft Sans Serif"/>
              </a:rPr>
              <a:t> </a:t>
            </a:r>
            <a:r>
              <a:rPr sz="1800" dirty="0">
                <a:latin typeface="Microsoft Sans Serif"/>
                <a:cs typeface="Microsoft Sans Serif"/>
              </a:rPr>
              <a:t>mecanizado,</a:t>
            </a:r>
            <a:r>
              <a:rPr sz="1800" spc="110" dirty="0">
                <a:latin typeface="Microsoft Sans Serif"/>
                <a:cs typeface="Microsoft Sans Serif"/>
              </a:rPr>
              <a:t> </a:t>
            </a:r>
            <a:r>
              <a:rPr sz="1800" spc="-25" dirty="0">
                <a:latin typeface="Microsoft Sans Serif"/>
                <a:cs typeface="Microsoft Sans Serif"/>
              </a:rPr>
              <a:t>son </a:t>
            </a:r>
            <a:r>
              <a:rPr sz="1800" dirty="0">
                <a:latin typeface="Microsoft Sans Serif"/>
                <a:cs typeface="Microsoft Sans Serif"/>
              </a:rPr>
              <a:t>aquellos</a:t>
            </a:r>
            <a:r>
              <a:rPr sz="1800" spc="140" dirty="0">
                <a:latin typeface="Microsoft Sans Serif"/>
                <a:cs typeface="Microsoft Sans Serif"/>
              </a:rPr>
              <a:t>  </a:t>
            </a:r>
            <a:r>
              <a:rPr sz="1800" dirty="0">
                <a:latin typeface="Microsoft Sans Serif"/>
                <a:cs typeface="Microsoft Sans Serif"/>
              </a:rPr>
              <a:t>que</a:t>
            </a:r>
            <a:r>
              <a:rPr sz="1800" spc="145" dirty="0">
                <a:latin typeface="Microsoft Sans Serif"/>
                <a:cs typeface="Microsoft Sans Serif"/>
              </a:rPr>
              <a:t>  </a:t>
            </a:r>
            <a:r>
              <a:rPr sz="1800" dirty="0">
                <a:latin typeface="Microsoft Sans Serif"/>
                <a:cs typeface="Microsoft Sans Serif"/>
              </a:rPr>
              <a:t>utilizan</a:t>
            </a:r>
            <a:r>
              <a:rPr sz="1800" spc="135" dirty="0">
                <a:latin typeface="Microsoft Sans Serif"/>
                <a:cs typeface="Microsoft Sans Serif"/>
              </a:rPr>
              <a:t>  </a:t>
            </a:r>
            <a:r>
              <a:rPr sz="1800" dirty="0">
                <a:latin typeface="Microsoft Sans Serif"/>
                <a:cs typeface="Microsoft Sans Serif"/>
              </a:rPr>
              <a:t>abrasivos</a:t>
            </a:r>
            <a:r>
              <a:rPr sz="1800" spc="140" dirty="0">
                <a:latin typeface="Microsoft Sans Serif"/>
                <a:cs typeface="Microsoft Sans Serif"/>
              </a:rPr>
              <a:t>  </a:t>
            </a:r>
            <a:r>
              <a:rPr sz="1800" dirty="0">
                <a:latin typeface="Microsoft Sans Serif"/>
                <a:cs typeface="Microsoft Sans Serif"/>
              </a:rPr>
              <a:t>para</a:t>
            </a:r>
            <a:r>
              <a:rPr sz="1800" spc="135" dirty="0">
                <a:latin typeface="Microsoft Sans Serif"/>
                <a:cs typeface="Microsoft Sans Serif"/>
              </a:rPr>
              <a:t>  </a:t>
            </a:r>
            <a:r>
              <a:rPr sz="1800" dirty="0">
                <a:latin typeface="Microsoft Sans Serif"/>
                <a:cs typeface="Microsoft Sans Serif"/>
              </a:rPr>
              <a:t>cortar</a:t>
            </a:r>
            <a:r>
              <a:rPr sz="1800" spc="140" dirty="0">
                <a:latin typeface="Microsoft Sans Serif"/>
                <a:cs typeface="Microsoft Sans Serif"/>
              </a:rPr>
              <a:t>  </a:t>
            </a:r>
            <a:r>
              <a:rPr sz="1800" dirty="0">
                <a:latin typeface="Microsoft Sans Serif"/>
                <a:cs typeface="Microsoft Sans Serif"/>
              </a:rPr>
              <a:t>materiales.</a:t>
            </a:r>
            <a:r>
              <a:rPr sz="1800" spc="145" dirty="0">
                <a:latin typeface="Microsoft Sans Serif"/>
                <a:cs typeface="Microsoft Sans Serif"/>
              </a:rPr>
              <a:t>  </a:t>
            </a:r>
            <a:r>
              <a:rPr sz="1800" dirty="0">
                <a:latin typeface="Microsoft Sans Serif"/>
                <a:cs typeface="Microsoft Sans Serif"/>
              </a:rPr>
              <a:t>Estos</a:t>
            </a:r>
            <a:r>
              <a:rPr sz="1800" spc="135" dirty="0">
                <a:latin typeface="Microsoft Sans Serif"/>
                <a:cs typeface="Microsoft Sans Serif"/>
              </a:rPr>
              <a:t>  </a:t>
            </a:r>
            <a:r>
              <a:rPr sz="1800" dirty="0">
                <a:latin typeface="Microsoft Sans Serif"/>
                <a:cs typeface="Microsoft Sans Serif"/>
              </a:rPr>
              <a:t>procesos</a:t>
            </a:r>
            <a:r>
              <a:rPr sz="1800" spc="140" dirty="0">
                <a:latin typeface="Microsoft Sans Serif"/>
                <a:cs typeface="Microsoft Sans Serif"/>
              </a:rPr>
              <a:t>  </a:t>
            </a:r>
            <a:r>
              <a:rPr sz="1800" spc="-10" dirty="0">
                <a:latin typeface="Microsoft Sans Serif"/>
                <a:cs typeface="Microsoft Sans Serif"/>
              </a:rPr>
              <a:t>incluyen </a:t>
            </a:r>
            <a:r>
              <a:rPr sz="1800" dirty="0">
                <a:latin typeface="Microsoft Sans Serif"/>
                <a:cs typeface="Microsoft Sans Serif"/>
              </a:rPr>
              <a:t>esmerilado</a:t>
            </a:r>
            <a:r>
              <a:rPr sz="1800" spc="140" dirty="0">
                <a:latin typeface="Microsoft Sans Serif"/>
                <a:cs typeface="Microsoft Sans Serif"/>
              </a:rPr>
              <a:t> </a:t>
            </a:r>
            <a:r>
              <a:rPr sz="1800" dirty="0">
                <a:latin typeface="Microsoft Sans Serif"/>
                <a:cs typeface="Microsoft Sans Serif"/>
              </a:rPr>
              <a:t>y</a:t>
            </a:r>
            <a:r>
              <a:rPr sz="1800" spc="125" dirty="0">
                <a:latin typeface="Microsoft Sans Serif"/>
                <a:cs typeface="Microsoft Sans Serif"/>
              </a:rPr>
              <a:t> </a:t>
            </a:r>
            <a:r>
              <a:rPr sz="1800" dirty="0">
                <a:latin typeface="Microsoft Sans Serif"/>
                <a:cs typeface="Microsoft Sans Serif"/>
              </a:rPr>
              <a:t>operaciones</a:t>
            </a:r>
            <a:r>
              <a:rPr sz="1800" spc="145" dirty="0">
                <a:latin typeface="Microsoft Sans Serif"/>
                <a:cs typeface="Microsoft Sans Serif"/>
              </a:rPr>
              <a:t> </a:t>
            </a:r>
            <a:r>
              <a:rPr sz="1800" dirty="0">
                <a:latin typeface="Microsoft Sans Serif"/>
                <a:cs typeface="Microsoft Sans Serif"/>
              </a:rPr>
              <a:t>similares</a:t>
            </a:r>
            <a:r>
              <a:rPr sz="1800" spc="155" dirty="0">
                <a:latin typeface="Microsoft Sans Serif"/>
                <a:cs typeface="Microsoft Sans Serif"/>
              </a:rPr>
              <a:t> </a:t>
            </a:r>
            <a:r>
              <a:rPr sz="1800" dirty="0">
                <a:latin typeface="Microsoft Sans Serif"/>
                <a:cs typeface="Microsoft Sans Serif"/>
              </a:rPr>
              <a:t>que</a:t>
            </a:r>
            <a:r>
              <a:rPr sz="1800" spc="135" dirty="0">
                <a:latin typeface="Microsoft Sans Serif"/>
                <a:cs typeface="Microsoft Sans Serif"/>
              </a:rPr>
              <a:t> </a:t>
            </a:r>
            <a:r>
              <a:rPr sz="1800" dirty="0">
                <a:latin typeface="Microsoft Sans Serif"/>
                <a:cs typeface="Microsoft Sans Serif"/>
              </a:rPr>
              <a:t>se</a:t>
            </a:r>
            <a:r>
              <a:rPr sz="1800" spc="145" dirty="0">
                <a:latin typeface="Microsoft Sans Serif"/>
                <a:cs typeface="Microsoft Sans Serif"/>
              </a:rPr>
              <a:t> </a:t>
            </a:r>
            <a:r>
              <a:rPr sz="1800" dirty="0">
                <a:latin typeface="Microsoft Sans Serif"/>
                <a:cs typeface="Microsoft Sans Serif"/>
              </a:rPr>
              <a:t>usan</a:t>
            </a:r>
            <a:r>
              <a:rPr sz="1800" spc="130" dirty="0">
                <a:latin typeface="Microsoft Sans Serif"/>
                <a:cs typeface="Microsoft Sans Serif"/>
              </a:rPr>
              <a:t> </a:t>
            </a:r>
            <a:r>
              <a:rPr sz="1800" dirty="0">
                <a:latin typeface="Microsoft Sans Serif"/>
                <a:cs typeface="Microsoft Sans Serif"/>
              </a:rPr>
              <a:t>comúnmente</a:t>
            </a:r>
            <a:r>
              <a:rPr sz="1800" spc="140" dirty="0">
                <a:latin typeface="Microsoft Sans Serif"/>
                <a:cs typeface="Microsoft Sans Serif"/>
              </a:rPr>
              <a:t> </a:t>
            </a:r>
            <a:r>
              <a:rPr sz="1800" dirty="0">
                <a:latin typeface="Microsoft Sans Serif"/>
                <a:cs typeface="Microsoft Sans Serif"/>
              </a:rPr>
              <a:t>para</a:t>
            </a:r>
            <a:r>
              <a:rPr sz="1800" spc="135" dirty="0">
                <a:latin typeface="Microsoft Sans Serif"/>
                <a:cs typeface="Microsoft Sans Serif"/>
              </a:rPr>
              <a:t> </a:t>
            </a:r>
            <a:r>
              <a:rPr sz="1800" dirty="0">
                <a:latin typeface="Microsoft Sans Serif"/>
                <a:cs typeface="Microsoft Sans Serif"/>
              </a:rPr>
              <a:t>lograr</a:t>
            </a:r>
            <a:r>
              <a:rPr sz="1800" spc="145" dirty="0">
                <a:latin typeface="Microsoft Sans Serif"/>
                <a:cs typeface="Microsoft Sans Serif"/>
              </a:rPr>
              <a:t> </a:t>
            </a:r>
            <a:r>
              <a:rPr sz="1800" dirty="0">
                <a:latin typeface="Microsoft Sans Serif"/>
                <a:cs typeface="Microsoft Sans Serif"/>
              </a:rPr>
              <a:t>los</a:t>
            </a:r>
            <a:r>
              <a:rPr sz="1800" spc="140" dirty="0">
                <a:latin typeface="Microsoft Sans Serif"/>
                <a:cs typeface="Microsoft Sans Serif"/>
              </a:rPr>
              <a:t> </a:t>
            </a:r>
            <a:r>
              <a:rPr sz="1800" spc="-10" dirty="0">
                <a:latin typeface="Microsoft Sans Serif"/>
                <a:cs typeface="Microsoft Sans Serif"/>
              </a:rPr>
              <a:t>mejores </a:t>
            </a:r>
            <a:r>
              <a:rPr sz="1800" dirty="0">
                <a:latin typeface="Microsoft Sans Serif"/>
                <a:cs typeface="Microsoft Sans Serif"/>
              </a:rPr>
              <a:t>terminados</a:t>
            </a:r>
            <a:r>
              <a:rPr sz="1800" spc="-80" dirty="0">
                <a:latin typeface="Microsoft Sans Serif"/>
                <a:cs typeface="Microsoft Sans Serif"/>
              </a:rPr>
              <a:t> </a:t>
            </a:r>
            <a:r>
              <a:rPr sz="1800" spc="-10" dirty="0">
                <a:latin typeface="Microsoft Sans Serif"/>
                <a:cs typeface="Microsoft Sans Serif"/>
              </a:rPr>
              <a:t>superficiales.</a:t>
            </a:r>
            <a:endParaRPr sz="1800">
              <a:latin typeface="Microsoft Sans Serif"/>
              <a:cs typeface="Microsoft Sans Serif"/>
            </a:endParaRPr>
          </a:p>
          <a:p>
            <a:pPr marL="12700" marR="22225" algn="just">
              <a:lnSpc>
                <a:spcPct val="100000"/>
              </a:lnSpc>
              <a:spcBef>
                <a:spcPts val="1315"/>
              </a:spcBef>
            </a:pPr>
            <a:r>
              <a:rPr sz="1800" dirty="0">
                <a:latin typeface="Microsoft Sans Serif"/>
                <a:cs typeface="Microsoft Sans Serif"/>
              </a:rPr>
              <a:t>En</a:t>
            </a:r>
            <a:r>
              <a:rPr sz="1800" spc="215" dirty="0">
                <a:latin typeface="Microsoft Sans Serif"/>
                <a:cs typeface="Microsoft Sans Serif"/>
              </a:rPr>
              <a:t>  </a:t>
            </a:r>
            <a:r>
              <a:rPr sz="1800" dirty="0">
                <a:latin typeface="Microsoft Sans Serif"/>
                <a:cs typeface="Microsoft Sans Serif"/>
              </a:rPr>
              <a:t>el</a:t>
            </a:r>
            <a:r>
              <a:rPr sz="1800" spc="220" dirty="0">
                <a:latin typeface="Microsoft Sans Serif"/>
                <a:cs typeface="Microsoft Sans Serif"/>
              </a:rPr>
              <a:t>  </a:t>
            </a:r>
            <a:r>
              <a:rPr sz="1800" dirty="0">
                <a:latin typeface="Microsoft Sans Serif"/>
                <a:cs typeface="Microsoft Sans Serif"/>
              </a:rPr>
              <a:t>torneado</a:t>
            </a:r>
            <a:r>
              <a:rPr sz="1800" spc="220" dirty="0">
                <a:latin typeface="Microsoft Sans Serif"/>
                <a:cs typeface="Microsoft Sans Serif"/>
              </a:rPr>
              <a:t>  </a:t>
            </a:r>
            <a:r>
              <a:rPr sz="1800" dirty="0">
                <a:latin typeface="Microsoft Sans Serif"/>
                <a:cs typeface="Microsoft Sans Serif"/>
              </a:rPr>
              <a:t>se</a:t>
            </a:r>
            <a:r>
              <a:rPr sz="1800" spc="215" dirty="0">
                <a:latin typeface="Microsoft Sans Serif"/>
                <a:cs typeface="Microsoft Sans Serif"/>
              </a:rPr>
              <a:t>  </a:t>
            </a:r>
            <a:r>
              <a:rPr sz="1800" dirty="0">
                <a:latin typeface="Microsoft Sans Serif"/>
                <a:cs typeface="Microsoft Sans Serif"/>
              </a:rPr>
              <a:t>usa</a:t>
            </a:r>
            <a:r>
              <a:rPr sz="1800" spc="220" dirty="0">
                <a:latin typeface="Microsoft Sans Serif"/>
                <a:cs typeface="Microsoft Sans Serif"/>
              </a:rPr>
              <a:t>  </a:t>
            </a:r>
            <a:r>
              <a:rPr sz="1800" dirty="0">
                <a:latin typeface="Microsoft Sans Serif"/>
                <a:cs typeface="Microsoft Sans Serif"/>
              </a:rPr>
              <a:t>una</a:t>
            </a:r>
            <a:r>
              <a:rPr sz="1800" spc="220" dirty="0">
                <a:latin typeface="Microsoft Sans Serif"/>
                <a:cs typeface="Microsoft Sans Serif"/>
              </a:rPr>
              <a:t>  </a:t>
            </a:r>
            <a:r>
              <a:rPr sz="1800" dirty="0">
                <a:latin typeface="Microsoft Sans Serif"/>
                <a:cs typeface="Microsoft Sans Serif"/>
              </a:rPr>
              <a:t>MAQUINA</a:t>
            </a:r>
            <a:r>
              <a:rPr sz="1800" spc="170" dirty="0">
                <a:latin typeface="Microsoft Sans Serif"/>
                <a:cs typeface="Microsoft Sans Serif"/>
              </a:rPr>
              <a:t>  </a:t>
            </a:r>
            <a:r>
              <a:rPr sz="1800" dirty="0">
                <a:latin typeface="Microsoft Sans Serif"/>
                <a:cs typeface="Microsoft Sans Serif"/>
              </a:rPr>
              <a:t>herramienta</a:t>
            </a:r>
            <a:r>
              <a:rPr sz="1800" spc="229" dirty="0">
                <a:latin typeface="Microsoft Sans Serif"/>
                <a:cs typeface="Microsoft Sans Serif"/>
              </a:rPr>
              <a:t>  </a:t>
            </a:r>
            <a:r>
              <a:rPr sz="1800" dirty="0">
                <a:latin typeface="Microsoft Sans Serif"/>
                <a:cs typeface="Microsoft Sans Serif"/>
              </a:rPr>
              <a:t>denominada</a:t>
            </a:r>
            <a:r>
              <a:rPr sz="1800" spc="225" dirty="0">
                <a:latin typeface="Microsoft Sans Serif"/>
                <a:cs typeface="Microsoft Sans Serif"/>
              </a:rPr>
              <a:t>  </a:t>
            </a:r>
            <a:r>
              <a:rPr sz="1800" dirty="0">
                <a:latin typeface="Microsoft Sans Serif"/>
                <a:cs typeface="Microsoft Sans Serif"/>
              </a:rPr>
              <a:t>TORNO</a:t>
            </a:r>
            <a:r>
              <a:rPr sz="1800" spc="220" dirty="0">
                <a:latin typeface="Microsoft Sans Serif"/>
                <a:cs typeface="Microsoft Sans Serif"/>
              </a:rPr>
              <a:t>  </a:t>
            </a:r>
            <a:r>
              <a:rPr sz="1800" spc="-25" dirty="0">
                <a:latin typeface="Microsoft Sans Serif"/>
                <a:cs typeface="Microsoft Sans Serif"/>
              </a:rPr>
              <a:t>con </a:t>
            </a:r>
            <a:r>
              <a:rPr sz="1800" dirty="0">
                <a:latin typeface="Microsoft Sans Serif"/>
                <a:cs typeface="Microsoft Sans Serif"/>
              </a:rPr>
              <a:t>herramienta</a:t>
            </a:r>
            <a:r>
              <a:rPr sz="1800" spc="210" dirty="0">
                <a:latin typeface="Microsoft Sans Serif"/>
                <a:cs typeface="Microsoft Sans Serif"/>
              </a:rPr>
              <a:t> </a:t>
            </a:r>
            <a:r>
              <a:rPr sz="1800" dirty="0">
                <a:latin typeface="Microsoft Sans Serif"/>
                <a:cs typeface="Microsoft Sans Serif"/>
              </a:rPr>
              <a:t>de</a:t>
            </a:r>
            <a:r>
              <a:rPr sz="1800" spc="204" dirty="0">
                <a:latin typeface="Microsoft Sans Serif"/>
                <a:cs typeface="Microsoft Sans Serif"/>
              </a:rPr>
              <a:t> </a:t>
            </a:r>
            <a:r>
              <a:rPr sz="1800" dirty="0">
                <a:latin typeface="Microsoft Sans Serif"/>
                <a:cs typeface="Microsoft Sans Serif"/>
              </a:rPr>
              <a:t>corte</a:t>
            </a:r>
            <a:r>
              <a:rPr sz="1800" spc="204" dirty="0">
                <a:latin typeface="Microsoft Sans Serif"/>
                <a:cs typeface="Microsoft Sans Serif"/>
              </a:rPr>
              <a:t> </a:t>
            </a:r>
            <a:r>
              <a:rPr sz="1800" dirty="0">
                <a:latin typeface="Microsoft Sans Serif"/>
                <a:cs typeface="Microsoft Sans Serif"/>
              </a:rPr>
              <a:t>con</a:t>
            </a:r>
            <a:r>
              <a:rPr sz="1800" spc="204" dirty="0">
                <a:latin typeface="Microsoft Sans Serif"/>
                <a:cs typeface="Microsoft Sans Serif"/>
              </a:rPr>
              <a:t> </a:t>
            </a:r>
            <a:r>
              <a:rPr sz="1800" dirty="0">
                <a:latin typeface="Microsoft Sans Serif"/>
                <a:cs typeface="Microsoft Sans Serif"/>
              </a:rPr>
              <a:t>un</a:t>
            </a:r>
            <a:r>
              <a:rPr sz="1800" spc="215" dirty="0">
                <a:latin typeface="Microsoft Sans Serif"/>
                <a:cs typeface="Microsoft Sans Serif"/>
              </a:rPr>
              <a:t> </a:t>
            </a:r>
            <a:r>
              <a:rPr sz="1800" dirty="0">
                <a:latin typeface="Microsoft Sans Serif"/>
                <a:cs typeface="Microsoft Sans Serif"/>
              </a:rPr>
              <a:t>borde</a:t>
            </a:r>
            <a:r>
              <a:rPr sz="1800" spc="195" dirty="0">
                <a:latin typeface="Microsoft Sans Serif"/>
                <a:cs typeface="Microsoft Sans Serif"/>
              </a:rPr>
              <a:t> </a:t>
            </a:r>
            <a:r>
              <a:rPr sz="1800" dirty="0">
                <a:latin typeface="Microsoft Sans Serif"/>
                <a:cs typeface="Microsoft Sans Serif"/>
              </a:rPr>
              <a:t>cortante</a:t>
            </a:r>
            <a:r>
              <a:rPr sz="1800" spc="204" dirty="0">
                <a:latin typeface="Microsoft Sans Serif"/>
                <a:cs typeface="Microsoft Sans Serif"/>
              </a:rPr>
              <a:t> </a:t>
            </a:r>
            <a:r>
              <a:rPr sz="1800" dirty="0">
                <a:latin typeface="Microsoft Sans Serif"/>
                <a:cs typeface="Microsoft Sans Serif"/>
              </a:rPr>
              <a:t>simple</a:t>
            </a:r>
            <a:r>
              <a:rPr sz="1800" spc="210" dirty="0">
                <a:latin typeface="Microsoft Sans Serif"/>
                <a:cs typeface="Microsoft Sans Serif"/>
              </a:rPr>
              <a:t> </a:t>
            </a:r>
            <a:r>
              <a:rPr sz="1800" dirty="0">
                <a:latin typeface="Microsoft Sans Serif"/>
                <a:cs typeface="Microsoft Sans Serif"/>
              </a:rPr>
              <a:t>para</a:t>
            </a:r>
            <a:r>
              <a:rPr sz="1800" spc="204" dirty="0">
                <a:latin typeface="Microsoft Sans Serif"/>
                <a:cs typeface="Microsoft Sans Serif"/>
              </a:rPr>
              <a:t> </a:t>
            </a:r>
            <a:r>
              <a:rPr sz="1800" dirty="0">
                <a:latin typeface="Microsoft Sans Serif"/>
                <a:cs typeface="Microsoft Sans Serif"/>
              </a:rPr>
              <a:t>quitar</a:t>
            </a:r>
            <a:r>
              <a:rPr sz="1800" spc="204" dirty="0">
                <a:latin typeface="Microsoft Sans Serif"/>
                <a:cs typeface="Microsoft Sans Serif"/>
              </a:rPr>
              <a:t> </a:t>
            </a:r>
            <a:r>
              <a:rPr sz="1800" dirty="0">
                <a:latin typeface="Microsoft Sans Serif"/>
                <a:cs typeface="Microsoft Sans Serif"/>
              </a:rPr>
              <a:t>material</a:t>
            </a:r>
            <a:r>
              <a:rPr sz="1800" spc="220" dirty="0">
                <a:latin typeface="Microsoft Sans Serif"/>
                <a:cs typeface="Microsoft Sans Serif"/>
              </a:rPr>
              <a:t> </a:t>
            </a:r>
            <a:r>
              <a:rPr sz="1800" dirty="0">
                <a:latin typeface="Microsoft Sans Serif"/>
                <a:cs typeface="Microsoft Sans Serif"/>
              </a:rPr>
              <a:t>de</a:t>
            </a:r>
            <a:r>
              <a:rPr sz="1800" spc="210" dirty="0">
                <a:latin typeface="Microsoft Sans Serif"/>
                <a:cs typeface="Microsoft Sans Serif"/>
              </a:rPr>
              <a:t> </a:t>
            </a:r>
            <a:r>
              <a:rPr sz="1800" dirty="0">
                <a:latin typeface="Microsoft Sans Serif"/>
                <a:cs typeface="Microsoft Sans Serif"/>
              </a:rPr>
              <a:t>una</a:t>
            </a:r>
            <a:r>
              <a:rPr sz="1800" spc="204" dirty="0">
                <a:latin typeface="Microsoft Sans Serif"/>
                <a:cs typeface="Microsoft Sans Serif"/>
              </a:rPr>
              <a:t> </a:t>
            </a:r>
            <a:r>
              <a:rPr sz="1800" spc="-10" dirty="0">
                <a:latin typeface="Microsoft Sans Serif"/>
                <a:cs typeface="Microsoft Sans Serif"/>
              </a:rPr>
              <a:t>pieza </a:t>
            </a:r>
            <a:r>
              <a:rPr sz="1800" dirty="0">
                <a:latin typeface="Microsoft Sans Serif"/>
                <a:cs typeface="Microsoft Sans Serif"/>
              </a:rPr>
              <a:t>giratoria</a:t>
            </a:r>
            <a:r>
              <a:rPr sz="1800" spc="-15" dirty="0">
                <a:latin typeface="Microsoft Sans Serif"/>
                <a:cs typeface="Microsoft Sans Serif"/>
              </a:rPr>
              <a:t> </a:t>
            </a:r>
            <a:r>
              <a:rPr sz="1800" dirty="0">
                <a:latin typeface="Microsoft Sans Serif"/>
                <a:cs typeface="Microsoft Sans Serif"/>
              </a:rPr>
              <a:t>formando</a:t>
            </a:r>
            <a:r>
              <a:rPr sz="1800" spc="-15" dirty="0">
                <a:latin typeface="Microsoft Sans Serif"/>
                <a:cs typeface="Microsoft Sans Serif"/>
              </a:rPr>
              <a:t> </a:t>
            </a:r>
            <a:r>
              <a:rPr sz="1800" dirty="0">
                <a:latin typeface="Microsoft Sans Serif"/>
                <a:cs typeface="Microsoft Sans Serif"/>
              </a:rPr>
              <a:t>un</a:t>
            </a:r>
            <a:r>
              <a:rPr sz="1800" spc="-15" dirty="0">
                <a:latin typeface="Microsoft Sans Serif"/>
                <a:cs typeface="Microsoft Sans Serif"/>
              </a:rPr>
              <a:t> </a:t>
            </a:r>
            <a:r>
              <a:rPr sz="1800" spc="-10" dirty="0">
                <a:latin typeface="Microsoft Sans Serif"/>
                <a:cs typeface="Microsoft Sans Serif"/>
              </a:rPr>
              <a:t>cilindro.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21590" algn="just">
              <a:lnSpc>
                <a:spcPct val="100000"/>
              </a:lnSpc>
            </a:pP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movimiento</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rotación</a:t>
            </a:r>
            <a:r>
              <a:rPr sz="1800" spc="10" dirty="0">
                <a:latin typeface="Microsoft Sans Serif"/>
                <a:cs typeface="Microsoft Sans Serif"/>
              </a:rPr>
              <a:t> </a:t>
            </a:r>
            <a:r>
              <a:rPr sz="1800" dirty="0">
                <a:latin typeface="Microsoft Sans Serif"/>
                <a:cs typeface="Microsoft Sans Serif"/>
              </a:rPr>
              <a:t>lo</a:t>
            </a:r>
            <a:r>
              <a:rPr sz="1800" spc="15" dirty="0">
                <a:latin typeface="Microsoft Sans Serif"/>
                <a:cs typeface="Microsoft Sans Serif"/>
              </a:rPr>
              <a:t> </a:t>
            </a:r>
            <a:r>
              <a:rPr sz="1800" dirty="0">
                <a:latin typeface="Microsoft Sans Serif"/>
                <a:cs typeface="Microsoft Sans Serif"/>
              </a:rPr>
              <a:t>proporciona</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pieza</a:t>
            </a:r>
            <a:r>
              <a:rPr sz="1800" spc="5" dirty="0">
                <a:latin typeface="Microsoft Sans Serif"/>
                <a:cs typeface="Microsoft Sans Serif"/>
              </a:rPr>
              <a:t> </a:t>
            </a:r>
            <a:r>
              <a:rPr sz="1800" dirty="0">
                <a:latin typeface="Microsoft Sans Serif"/>
                <a:cs typeface="Microsoft Sans Serif"/>
              </a:rPr>
              <a:t>al</a:t>
            </a:r>
            <a:r>
              <a:rPr sz="1800" spc="5" dirty="0">
                <a:latin typeface="Microsoft Sans Serif"/>
                <a:cs typeface="Microsoft Sans Serif"/>
              </a:rPr>
              <a:t> </a:t>
            </a:r>
            <a:r>
              <a:rPr sz="1800" dirty="0">
                <a:latin typeface="Microsoft Sans Serif"/>
                <a:cs typeface="Microsoft Sans Serif"/>
              </a:rPr>
              <a:t>girar,</a:t>
            </a:r>
            <a:r>
              <a:rPr sz="1800" spc="2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movimiento</a:t>
            </a:r>
            <a:r>
              <a:rPr sz="1800" spc="2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avance</a:t>
            </a:r>
            <a:r>
              <a:rPr sz="1800" spc="10" dirty="0">
                <a:latin typeface="Microsoft Sans Serif"/>
                <a:cs typeface="Microsoft Sans Serif"/>
              </a:rPr>
              <a:t> </a:t>
            </a:r>
            <a:r>
              <a:rPr sz="1800" spc="-25" dirty="0">
                <a:latin typeface="Microsoft Sans Serif"/>
                <a:cs typeface="Microsoft Sans Serif"/>
              </a:rPr>
              <a:t>lo </a:t>
            </a:r>
            <a:r>
              <a:rPr sz="1800" dirty="0">
                <a:latin typeface="Microsoft Sans Serif"/>
                <a:cs typeface="Microsoft Sans Serif"/>
              </a:rPr>
              <a:t>realiza</a:t>
            </a:r>
            <a:r>
              <a:rPr sz="1800" spc="390" dirty="0">
                <a:latin typeface="Microsoft Sans Serif"/>
                <a:cs typeface="Microsoft Sans Serif"/>
              </a:rPr>
              <a:t> </a:t>
            </a:r>
            <a:r>
              <a:rPr sz="1800" dirty="0">
                <a:latin typeface="Microsoft Sans Serif"/>
                <a:cs typeface="Microsoft Sans Serif"/>
              </a:rPr>
              <a:t>la</a:t>
            </a:r>
            <a:r>
              <a:rPr sz="1800" spc="390" dirty="0">
                <a:latin typeface="Microsoft Sans Serif"/>
                <a:cs typeface="Microsoft Sans Serif"/>
              </a:rPr>
              <a:t> </a:t>
            </a:r>
            <a:r>
              <a:rPr sz="1800" dirty="0">
                <a:latin typeface="Microsoft Sans Serif"/>
                <a:cs typeface="Microsoft Sans Serif"/>
              </a:rPr>
              <a:t>herramienta,</a:t>
            </a:r>
            <a:r>
              <a:rPr sz="1800" spc="409" dirty="0">
                <a:latin typeface="Microsoft Sans Serif"/>
                <a:cs typeface="Microsoft Sans Serif"/>
              </a:rPr>
              <a:t> </a:t>
            </a:r>
            <a:r>
              <a:rPr sz="1800" dirty="0">
                <a:latin typeface="Microsoft Sans Serif"/>
                <a:cs typeface="Microsoft Sans Serif"/>
              </a:rPr>
              <a:t>moviéndose</a:t>
            </a:r>
            <a:r>
              <a:rPr sz="1800" spc="395" dirty="0">
                <a:latin typeface="Microsoft Sans Serif"/>
                <a:cs typeface="Microsoft Sans Serif"/>
              </a:rPr>
              <a:t> </a:t>
            </a:r>
            <a:r>
              <a:rPr sz="1800" dirty="0">
                <a:latin typeface="Microsoft Sans Serif"/>
                <a:cs typeface="Microsoft Sans Serif"/>
              </a:rPr>
              <a:t>lentamente</a:t>
            </a:r>
            <a:r>
              <a:rPr sz="1800" spc="395" dirty="0">
                <a:latin typeface="Microsoft Sans Serif"/>
                <a:cs typeface="Microsoft Sans Serif"/>
              </a:rPr>
              <a:t> </a:t>
            </a:r>
            <a:r>
              <a:rPr sz="1800" dirty="0">
                <a:latin typeface="Microsoft Sans Serif"/>
                <a:cs typeface="Microsoft Sans Serif"/>
              </a:rPr>
              <a:t>en</a:t>
            </a:r>
            <a:r>
              <a:rPr sz="1800" spc="395" dirty="0">
                <a:latin typeface="Microsoft Sans Serif"/>
                <a:cs typeface="Microsoft Sans Serif"/>
              </a:rPr>
              <a:t> </a:t>
            </a:r>
            <a:r>
              <a:rPr sz="1800" dirty="0">
                <a:latin typeface="Microsoft Sans Serif"/>
                <a:cs typeface="Microsoft Sans Serif"/>
              </a:rPr>
              <a:t>una</a:t>
            </a:r>
            <a:r>
              <a:rPr sz="1800" spc="385" dirty="0">
                <a:latin typeface="Microsoft Sans Serif"/>
                <a:cs typeface="Microsoft Sans Serif"/>
              </a:rPr>
              <a:t> </a:t>
            </a:r>
            <a:r>
              <a:rPr sz="1800" dirty="0">
                <a:latin typeface="Microsoft Sans Serif"/>
                <a:cs typeface="Microsoft Sans Serif"/>
              </a:rPr>
              <a:t>dirección</a:t>
            </a:r>
            <a:r>
              <a:rPr sz="1800" spc="405" dirty="0">
                <a:latin typeface="Microsoft Sans Serif"/>
                <a:cs typeface="Microsoft Sans Serif"/>
              </a:rPr>
              <a:t> </a:t>
            </a:r>
            <a:r>
              <a:rPr sz="1800" dirty="0">
                <a:latin typeface="Microsoft Sans Serif"/>
                <a:cs typeface="Microsoft Sans Serif"/>
              </a:rPr>
              <a:t>paralela</a:t>
            </a:r>
            <a:r>
              <a:rPr sz="1800" spc="390" dirty="0">
                <a:latin typeface="Microsoft Sans Serif"/>
                <a:cs typeface="Microsoft Sans Serif"/>
              </a:rPr>
              <a:t> </a:t>
            </a:r>
            <a:r>
              <a:rPr sz="1800" dirty="0">
                <a:latin typeface="Microsoft Sans Serif"/>
                <a:cs typeface="Microsoft Sans Serif"/>
              </a:rPr>
              <a:t>al</a:t>
            </a:r>
            <a:r>
              <a:rPr sz="1800" spc="390" dirty="0">
                <a:latin typeface="Microsoft Sans Serif"/>
                <a:cs typeface="Microsoft Sans Serif"/>
              </a:rPr>
              <a:t> </a:t>
            </a:r>
            <a:r>
              <a:rPr sz="1800" dirty="0">
                <a:latin typeface="Microsoft Sans Serif"/>
                <a:cs typeface="Microsoft Sans Serif"/>
              </a:rPr>
              <a:t>eje</a:t>
            </a:r>
            <a:r>
              <a:rPr sz="1800" spc="39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rotación</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la </a:t>
            </a:r>
            <a:r>
              <a:rPr sz="1800" spc="-10" dirty="0">
                <a:latin typeface="Microsoft Sans Serif"/>
                <a:cs typeface="Microsoft Sans Serif"/>
              </a:rPr>
              <a:t>pieza.</a:t>
            </a:r>
            <a:endParaRPr sz="1800">
              <a:latin typeface="Microsoft Sans Serif"/>
              <a:cs typeface="Microsoft Sans Serif"/>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9728" y="990643"/>
            <a:ext cx="8897356" cy="487675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13881"/>
            <a:ext cx="9091899" cy="523030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5" y="609540"/>
            <a:ext cx="9101196" cy="563885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199" y="380938"/>
            <a:ext cx="8962409" cy="609592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103" y="152575"/>
            <a:ext cx="9002500" cy="624822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8257" y="67129"/>
            <a:ext cx="6310476" cy="3499403"/>
          </a:xfrm>
          <a:prstGeom prst="rect">
            <a:avLst/>
          </a:prstGeom>
        </p:spPr>
      </p:pic>
      <p:pic>
        <p:nvPicPr>
          <p:cNvPr id="3" name="object 3"/>
          <p:cNvPicPr/>
          <p:nvPr/>
        </p:nvPicPr>
        <p:blipFill>
          <a:blip r:embed="rId3" cstate="print"/>
          <a:stretch>
            <a:fillRect/>
          </a:stretch>
        </p:blipFill>
        <p:spPr>
          <a:xfrm>
            <a:off x="761999" y="3813143"/>
            <a:ext cx="6345378" cy="2735243"/>
          </a:xfrm>
          <a:prstGeom prst="rect">
            <a:avLst/>
          </a:prstGeom>
        </p:spPr>
      </p:pic>
      <p:grpSp>
        <p:nvGrpSpPr>
          <p:cNvPr id="4" name="object 4"/>
          <p:cNvGrpSpPr/>
          <p:nvPr/>
        </p:nvGrpSpPr>
        <p:grpSpPr>
          <a:xfrm>
            <a:off x="6388608" y="3337559"/>
            <a:ext cx="330835" cy="330835"/>
            <a:chOff x="6388608" y="3337559"/>
            <a:chExt cx="330835" cy="330835"/>
          </a:xfrm>
        </p:grpSpPr>
        <p:sp>
          <p:nvSpPr>
            <p:cNvPr id="5" name="object 5"/>
            <p:cNvSpPr/>
            <p:nvPr/>
          </p:nvSpPr>
          <p:spPr>
            <a:xfrm>
              <a:off x="6401562" y="3350513"/>
              <a:ext cx="304800" cy="304800"/>
            </a:xfrm>
            <a:custGeom>
              <a:avLst/>
              <a:gdLst/>
              <a:ahLst/>
              <a:cxnLst/>
              <a:rect l="l" t="t" r="r" b="b"/>
              <a:pathLst>
                <a:path w="304800" h="304800">
                  <a:moveTo>
                    <a:pt x="152399"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399" y="304800"/>
                  </a:lnTo>
                  <a:lnTo>
                    <a:pt x="200582" y="297033"/>
                  </a:lnTo>
                  <a:lnTo>
                    <a:pt x="242419" y="275405"/>
                  </a:lnTo>
                  <a:lnTo>
                    <a:pt x="275405" y="242419"/>
                  </a:lnTo>
                  <a:lnTo>
                    <a:pt x="297033" y="200582"/>
                  </a:lnTo>
                  <a:lnTo>
                    <a:pt x="304799" y="152400"/>
                  </a:lnTo>
                  <a:lnTo>
                    <a:pt x="297033" y="104217"/>
                  </a:lnTo>
                  <a:lnTo>
                    <a:pt x="275405" y="62380"/>
                  </a:lnTo>
                  <a:lnTo>
                    <a:pt x="242419" y="29394"/>
                  </a:lnTo>
                  <a:lnTo>
                    <a:pt x="200582" y="7766"/>
                  </a:lnTo>
                  <a:lnTo>
                    <a:pt x="152399" y="0"/>
                  </a:lnTo>
                  <a:close/>
                </a:path>
              </a:pathLst>
            </a:custGeom>
            <a:solidFill>
              <a:srgbClr val="FFFFFF"/>
            </a:solidFill>
          </p:spPr>
          <p:txBody>
            <a:bodyPr wrap="square" lIns="0" tIns="0" rIns="0" bIns="0" rtlCol="0"/>
            <a:lstStyle/>
            <a:p>
              <a:endParaRPr/>
            </a:p>
          </p:txBody>
        </p:sp>
        <p:sp>
          <p:nvSpPr>
            <p:cNvPr id="6" name="object 6"/>
            <p:cNvSpPr/>
            <p:nvPr/>
          </p:nvSpPr>
          <p:spPr>
            <a:xfrm>
              <a:off x="6401562" y="3350513"/>
              <a:ext cx="304800" cy="304800"/>
            </a:xfrm>
            <a:custGeom>
              <a:avLst/>
              <a:gdLst/>
              <a:ahLst/>
              <a:cxnLst/>
              <a:rect l="l" t="t" r="r" b="b"/>
              <a:pathLst>
                <a:path w="304800" h="304800">
                  <a:moveTo>
                    <a:pt x="0" y="152400"/>
                  </a:moveTo>
                  <a:lnTo>
                    <a:pt x="7766" y="104217"/>
                  </a:lnTo>
                  <a:lnTo>
                    <a:pt x="29394" y="62380"/>
                  </a:lnTo>
                  <a:lnTo>
                    <a:pt x="62380" y="29394"/>
                  </a:lnTo>
                  <a:lnTo>
                    <a:pt x="104217" y="7766"/>
                  </a:lnTo>
                  <a:lnTo>
                    <a:pt x="152399" y="0"/>
                  </a:lnTo>
                  <a:lnTo>
                    <a:pt x="200582" y="7766"/>
                  </a:lnTo>
                  <a:lnTo>
                    <a:pt x="242419" y="29394"/>
                  </a:lnTo>
                  <a:lnTo>
                    <a:pt x="275405" y="62380"/>
                  </a:lnTo>
                  <a:lnTo>
                    <a:pt x="297033" y="104217"/>
                  </a:lnTo>
                  <a:lnTo>
                    <a:pt x="304799" y="152400"/>
                  </a:lnTo>
                  <a:lnTo>
                    <a:pt x="297033" y="200582"/>
                  </a:lnTo>
                  <a:lnTo>
                    <a:pt x="275405" y="242419"/>
                  </a:lnTo>
                  <a:lnTo>
                    <a:pt x="242419" y="275405"/>
                  </a:lnTo>
                  <a:lnTo>
                    <a:pt x="200582" y="297033"/>
                  </a:lnTo>
                  <a:lnTo>
                    <a:pt x="152399" y="304800"/>
                  </a:lnTo>
                  <a:lnTo>
                    <a:pt x="104217" y="297033"/>
                  </a:lnTo>
                  <a:lnTo>
                    <a:pt x="62380" y="275405"/>
                  </a:lnTo>
                  <a:lnTo>
                    <a:pt x="29394" y="242419"/>
                  </a:lnTo>
                  <a:lnTo>
                    <a:pt x="7766" y="200582"/>
                  </a:lnTo>
                  <a:lnTo>
                    <a:pt x="0" y="1524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49660" y="84985"/>
            <a:ext cx="6355755" cy="3003875"/>
          </a:xfrm>
          <a:prstGeom prst="rect">
            <a:avLst/>
          </a:prstGeom>
        </p:spPr>
      </p:pic>
      <p:pic>
        <p:nvPicPr>
          <p:cNvPr id="3" name="object 3"/>
          <p:cNvPicPr/>
          <p:nvPr/>
        </p:nvPicPr>
        <p:blipFill>
          <a:blip r:embed="rId3" cstate="print"/>
          <a:stretch>
            <a:fillRect/>
          </a:stretch>
        </p:blipFill>
        <p:spPr>
          <a:xfrm>
            <a:off x="905799" y="3423451"/>
            <a:ext cx="6357295" cy="3012709"/>
          </a:xfrm>
          <a:prstGeom prst="rect">
            <a:avLst/>
          </a:prstGeom>
        </p:spPr>
      </p:pic>
      <p:grpSp>
        <p:nvGrpSpPr>
          <p:cNvPr id="4" name="object 4"/>
          <p:cNvGrpSpPr/>
          <p:nvPr/>
        </p:nvGrpSpPr>
        <p:grpSpPr>
          <a:xfrm>
            <a:off x="6617207" y="2894076"/>
            <a:ext cx="254635" cy="254635"/>
            <a:chOff x="6617207" y="2894076"/>
            <a:chExt cx="254635" cy="254635"/>
          </a:xfrm>
        </p:grpSpPr>
        <p:pic>
          <p:nvPicPr>
            <p:cNvPr id="5" name="object 5"/>
            <p:cNvPicPr/>
            <p:nvPr/>
          </p:nvPicPr>
          <p:blipFill>
            <a:blip r:embed="rId4" cstate="print"/>
            <a:stretch>
              <a:fillRect/>
            </a:stretch>
          </p:blipFill>
          <p:spPr>
            <a:xfrm>
              <a:off x="6630161" y="2907030"/>
              <a:ext cx="228600" cy="228600"/>
            </a:xfrm>
            <a:prstGeom prst="rect">
              <a:avLst/>
            </a:prstGeom>
          </p:spPr>
        </p:pic>
        <p:sp>
          <p:nvSpPr>
            <p:cNvPr id="6" name="object 6"/>
            <p:cNvSpPr/>
            <p:nvPr/>
          </p:nvSpPr>
          <p:spPr>
            <a:xfrm>
              <a:off x="6630161" y="2907030"/>
              <a:ext cx="228600" cy="228600"/>
            </a:xfrm>
            <a:custGeom>
              <a:avLst/>
              <a:gdLst/>
              <a:ahLst/>
              <a:cxnLst/>
              <a:rect l="l" t="t" r="r" b="b"/>
              <a:pathLst>
                <a:path w="228600" h="228600">
                  <a:moveTo>
                    <a:pt x="0" y="114300"/>
                  </a:moveTo>
                  <a:lnTo>
                    <a:pt x="8983" y="69812"/>
                  </a:lnTo>
                  <a:lnTo>
                    <a:pt x="33480" y="33480"/>
                  </a:lnTo>
                  <a:lnTo>
                    <a:pt x="69812" y="8983"/>
                  </a:lnTo>
                  <a:lnTo>
                    <a:pt x="114300" y="0"/>
                  </a:lnTo>
                  <a:lnTo>
                    <a:pt x="158787" y="8983"/>
                  </a:lnTo>
                  <a:lnTo>
                    <a:pt x="195119" y="33480"/>
                  </a:lnTo>
                  <a:lnTo>
                    <a:pt x="219616" y="69812"/>
                  </a:lnTo>
                  <a:lnTo>
                    <a:pt x="228600" y="114300"/>
                  </a:lnTo>
                  <a:lnTo>
                    <a:pt x="219616" y="158787"/>
                  </a:lnTo>
                  <a:lnTo>
                    <a:pt x="195119" y="195119"/>
                  </a:lnTo>
                  <a:lnTo>
                    <a:pt x="158787" y="219616"/>
                  </a:lnTo>
                  <a:lnTo>
                    <a:pt x="114300" y="228600"/>
                  </a:lnTo>
                  <a:lnTo>
                    <a:pt x="69812" y="219616"/>
                  </a:lnTo>
                  <a:lnTo>
                    <a:pt x="33480" y="195119"/>
                  </a:lnTo>
                  <a:lnTo>
                    <a:pt x="8983" y="158787"/>
                  </a:lnTo>
                  <a:lnTo>
                    <a:pt x="0" y="114300"/>
                  </a:lnTo>
                  <a:close/>
                </a:path>
              </a:pathLst>
            </a:custGeom>
            <a:ln w="25908">
              <a:solidFill>
                <a:srgbClr val="FFFFFF"/>
              </a:solidFill>
            </a:ln>
          </p:spPr>
          <p:txBody>
            <a:bodyPr wrap="square" lIns="0" tIns="0" rIns="0" bIns="0" rtlCol="0"/>
            <a:lstStyle/>
            <a:p>
              <a:endParaRPr/>
            </a:p>
          </p:txBody>
        </p:sp>
      </p:grpSp>
      <p:grpSp>
        <p:nvGrpSpPr>
          <p:cNvPr id="7" name="object 7"/>
          <p:cNvGrpSpPr/>
          <p:nvPr/>
        </p:nvGrpSpPr>
        <p:grpSpPr>
          <a:xfrm>
            <a:off x="6541007" y="6318503"/>
            <a:ext cx="330835" cy="254635"/>
            <a:chOff x="6541007" y="6318503"/>
            <a:chExt cx="330835" cy="254635"/>
          </a:xfrm>
        </p:grpSpPr>
        <p:sp>
          <p:nvSpPr>
            <p:cNvPr id="8" name="object 8"/>
            <p:cNvSpPr/>
            <p:nvPr/>
          </p:nvSpPr>
          <p:spPr>
            <a:xfrm>
              <a:off x="6553961" y="6331457"/>
              <a:ext cx="304800" cy="228600"/>
            </a:xfrm>
            <a:custGeom>
              <a:avLst/>
              <a:gdLst/>
              <a:ahLst/>
              <a:cxnLst/>
              <a:rect l="l" t="t" r="r" b="b"/>
              <a:pathLst>
                <a:path w="304800" h="228600">
                  <a:moveTo>
                    <a:pt x="152400" y="0"/>
                  </a:moveTo>
                  <a:lnTo>
                    <a:pt x="104217" y="5826"/>
                  </a:lnTo>
                  <a:lnTo>
                    <a:pt x="62380" y="22051"/>
                  </a:lnTo>
                  <a:lnTo>
                    <a:pt x="29394" y="46793"/>
                  </a:lnTo>
                  <a:lnTo>
                    <a:pt x="7766" y="78170"/>
                  </a:lnTo>
                  <a:lnTo>
                    <a:pt x="0" y="114299"/>
                  </a:lnTo>
                  <a:lnTo>
                    <a:pt x="7766" y="150429"/>
                  </a:lnTo>
                  <a:lnTo>
                    <a:pt x="29394" y="181806"/>
                  </a:lnTo>
                  <a:lnTo>
                    <a:pt x="62380" y="206548"/>
                  </a:lnTo>
                  <a:lnTo>
                    <a:pt x="104217" y="222773"/>
                  </a:lnTo>
                  <a:lnTo>
                    <a:pt x="152400" y="228599"/>
                  </a:lnTo>
                  <a:lnTo>
                    <a:pt x="200582" y="222773"/>
                  </a:lnTo>
                  <a:lnTo>
                    <a:pt x="242419" y="206548"/>
                  </a:lnTo>
                  <a:lnTo>
                    <a:pt x="275405" y="181806"/>
                  </a:lnTo>
                  <a:lnTo>
                    <a:pt x="297033" y="150429"/>
                  </a:lnTo>
                  <a:lnTo>
                    <a:pt x="304800" y="114299"/>
                  </a:lnTo>
                  <a:lnTo>
                    <a:pt x="297033" y="78170"/>
                  </a:lnTo>
                  <a:lnTo>
                    <a:pt x="275405" y="46793"/>
                  </a:lnTo>
                  <a:lnTo>
                    <a:pt x="242419" y="22051"/>
                  </a:lnTo>
                  <a:lnTo>
                    <a:pt x="200582" y="5826"/>
                  </a:lnTo>
                  <a:lnTo>
                    <a:pt x="152400" y="0"/>
                  </a:lnTo>
                  <a:close/>
                </a:path>
              </a:pathLst>
            </a:custGeom>
            <a:solidFill>
              <a:srgbClr val="FFFFFF"/>
            </a:solidFill>
          </p:spPr>
          <p:txBody>
            <a:bodyPr wrap="square" lIns="0" tIns="0" rIns="0" bIns="0" rtlCol="0"/>
            <a:lstStyle/>
            <a:p>
              <a:endParaRPr/>
            </a:p>
          </p:txBody>
        </p:sp>
        <p:sp>
          <p:nvSpPr>
            <p:cNvPr id="9" name="object 9"/>
            <p:cNvSpPr/>
            <p:nvPr/>
          </p:nvSpPr>
          <p:spPr>
            <a:xfrm>
              <a:off x="6553961" y="6331457"/>
              <a:ext cx="304800" cy="228600"/>
            </a:xfrm>
            <a:custGeom>
              <a:avLst/>
              <a:gdLst/>
              <a:ahLst/>
              <a:cxnLst/>
              <a:rect l="l" t="t" r="r" b="b"/>
              <a:pathLst>
                <a:path w="304800" h="228600">
                  <a:moveTo>
                    <a:pt x="0" y="114299"/>
                  </a:moveTo>
                  <a:lnTo>
                    <a:pt x="29394" y="46793"/>
                  </a:lnTo>
                  <a:lnTo>
                    <a:pt x="62380" y="22051"/>
                  </a:lnTo>
                  <a:lnTo>
                    <a:pt x="104217" y="5826"/>
                  </a:lnTo>
                  <a:lnTo>
                    <a:pt x="152400" y="0"/>
                  </a:lnTo>
                  <a:lnTo>
                    <a:pt x="200582" y="5826"/>
                  </a:lnTo>
                  <a:lnTo>
                    <a:pt x="242419" y="22051"/>
                  </a:lnTo>
                  <a:lnTo>
                    <a:pt x="275405" y="46793"/>
                  </a:lnTo>
                  <a:lnTo>
                    <a:pt x="297033" y="78170"/>
                  </a:lnTo>
                  <a:lnTo>
                    <a:pt x="304800" y="114299"/>
                  </a:lnTo>
                  <a:lnTo>
                    <a:pt x="297033" y="150429"/>
                  </a:lnTo>
                  <a:lnTo>
                    <a:pt x="275405" y="181806"/>
                  </a:lnTo>
                  <a:lnTo>
                    <a:pt x="242419" y="206548"/>
                  </a:lnTo>
                  <a:lnTo>
                    <a:pt x="200582" y="222773"/>
                  </a:lnTo>
                  <a:lnTo>
                    <a:pt x="152400" y="228599"/>
                  </a:lnTo>
                  <a:lnTo>
                    <a:pt x="104217" y="222773"/>
                  </a:lnTo>
                  <a:lnTo>
                    <a:pt x="62380" y="206548"/>
                  </a:lnTo>
                  <a:lnTo>
                    <a:pt x="29394" y="181806"/>
                  </a:lnTo>
                  <a:lnTo>
                    <a:pt x="7766" y="150429"/>
                  </a:lnTo>
                  <a:lnTo>
                    <a:pt x="0" y="114299"/>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8924" y="148958"/>
            <a:ext cx="7460817" cy="3500523"/>
          </a:xfrm>
          <a:prstGeom prst="rect">
            <a:avLst/>
          </a:prstGeom>
        </p:spPr>
      </p:pic>
      <p:pic>
        <p:nvPicPr>
          <p:cNvPr id="3" name="object 3"/>
          <p:cNvPicPr/>
          <p:nvPr/>
        </p:nvPicPr>
        <p:blipFill>
          <a:blip r:embed="rId3" cstate="print"/>
          <a:stretch>
            <a:fillRect/>
          </a:stretch>
        </p:blipFill>
        <p:spPr>
          <a:xfrm>
            <a:off x="848562" y="3955355"/>
            <a:ext cx="7471180" cy="2658218"/>
          </a:xfrm>
          <a:prstGeom prst="rect">
            <a:avLst/>
          </a:prstGeom>
        </p:spPr>
      </p:pic>
      <p:grpSp>
        <p:nvGrpSpPr>
          <p:cNvPr id="4" name="object 4"/>
          <p:cNvGrpSpPr/>
          <p:nvPr/>
        </p:nvGrpSpPr>
        <p:grpSpPr>
          <a:xfrm>
            <a:off x="7379207" y="3508247"/>
            <a:ext cx="483234" cy="254635"/>
            <a:chOff x="7379207" y="3508247"/>
            <a:chExt cx="483234" cy="254635"/>
          </a:xfrm>
        </p:grpSpPr>
        <p:sp>
          <p:nvSpPr>
            <p:cNvPr id="5" name="object 5"/>
            <p:cNvSpPr/>
            <p:nvPr/>
          </p:nvSpPr>
          <p:spPr>
            <a:xfrm>
              <a:off x="7392161" y="3521201"/>
              <a:ext cx="457200" cy="228600"/>
            </a:xfrm>
            <a:custGeom>
              <a:avLst/>
              <a:gdLst/>
              <a:ahLst/>
              <a:cxnLst/>
              <a:rect l="l" t="t" r="r" b="b"/>
              <a:pathLst>
                <a:path w="457200" h="228600">
                  <a:moveTo>
                    <a:pt x="457200" y="0"/>
                  </a:moveTo>
                  <a:lnTo>
                    <a:pt x="0" y="0"/>
                  </a:lnTo>
                  <a:lnTo>
                    <a:pt x="0" y="228600"/>
                  </a:lnTo>
                  <a:lnTo>
                    <a:pt x="457200" y="228600"/>
                  </a:lnTo>
                  <a:lnTo>
                    <a:pt x="457200" y="0"/>
                  </a:lnTo>
                  <a:close/>
                </a:path>
              </a:pathLst>
            </a:custGeom>
            <a:solidFill>
              <a:srgbClr val="FFFFFF"/>
            </a:solidFill>
          </p:spPr>
          <p:txBody>
            <a:bodyPr wrap="square" lIns="0" tIns="0" rIns="0" bIns="0" rtlCol="0"/>
            <a:lstStyle/>
            <a:p>
              <a:endParaRPr/>
            </a:p>
          </p:txBody>
        </p:sp>
        <p:sp>
          <p:nvSpPr>
            <p:cNvPr id="6" name="object 6"/>
            <p:cNvSpPr/>
            <p:nvPr/>
          </p:nvSpPr>
          <p:spPr>
            <a:xfrm>
              <a:off x="7392161" y="3521201"/>
              <a:ext cx="457200" cy="228600"/>
            </a:xfrm>
            <a:custGeom>
              <a:avLst/>
              <a:gdLst/>
              <a:ahLst/>
              <a:cxnLst/>
              <a:rect l="l" t="t" r="r" b="b"/>
              <a:pathLst>
                <a:path w="457200" h="228600">
                  <a:moveTo>
                    <a:pt x="0" y="228600"/>
                  </a:moveTo>
                  <a:lnTo>
                    <a:pt x="457200" y="228600"/>
                  </a:lnTo>
                  <a:lnTo>
                    <a:pt x="457200" y="0"/>
                  </a:lnTo>
                  <a:lnTo>
                    <a:pt x="0" y="0"/>
                  </a:lnTo>
                  <a:lnTo>
                    <a:pt x="0" y="2286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6199" y="937210"/>
            <a:ext cx="9055735" cy="5553710"/>
            <a:chOff x="76199" y="937210"/>
            <a:chExt cx="9055735" cy="5553710"/>
          </a:xfrm>
        </p:grpSpPr>
        <p:pic>
          <p:nvPicPr>
            <p:cNvPr id="3" name="object 3"/>
            <p:cNvPicPr/>
            <p:nvPr/>
          </p:nvPicPr>
          <p:blipFill>
            <a:blip r:embed="rId2" cstate="print"/>
            <a:stretch>
              <a:fillRect/>
            </a:stretch>
          </p:blipFill>
          <p:spPr>
            <a:xfrm>
              <a:off x="76199" y="937210"/>
              <a:ext cx="9055273" cy="4983529"/>
            </a:xfrm>
            <a:prstGeom prst="rect">
              <a:avLst/>
            </a:prstGeom>
          </p:spPr>
        </p:pic>
        <p:sp>
          <p:nvSpPr>
            <p:cNvPr id="4" name="object 4"/>
            <p:cNvSpPr/>
            <p:nvPr/>
          </p:nvSpPr>
          <p:spPr>
            <a:xfrm>
              <a:off x="7773161" y="5563361"/>
              <a:ext cx="914400" cy="914400"/>
            </a:xfrm>
            <a:custGeom>
              <a:avLst/>
              <a:gdLst/>
              <a:ahLst/>
              <a:cxnLst/>
              <a:rect l="l" t="t" r="r" b="b"/>
              <a:pathLst>
                <a:path w="914400" h="914400">
                  <a:moveTo>
                    <a:pt x="457200" y="0"/>
                  </a:moveTo>
                  <a:lnTo>
                    <a:pt x="410458" y="2360"/>
                  </a:lnTo>
                  <a:lnTo>
                    <a:pt x="365066" y="9288"/>
                  </a:lnTo>
                  <a:lnTo>
                    <a:pt x="321253" y="20555"/>
                  </a:lnTo>
                  <a:lnTo>
                    <a:pt x="279249" y="35929"/>
                  </a:lnTo>
                  <a:lnTo>
                    <a:pt x="239283" y="55182"/>
                  </a:lnTo>
                  <a:lnTo>
                    <a:pt x="201587" y="78083"/>
                  </a:lnTo>
                  <a:lnTo>
                    <a:pt x="166390" y="104403"/>
                  </a:lnTo>
                  <a:lnTo>
                    <a:pt x="133921" y="133911"/>
                  </a:lnTo>
                  <a:lnTo>
                    <a:pt x="104411" y="166379"/>
                  </a:lnTo>
                  <a:lnTo>
                    <a:pt x="78090" y="201576"/>
                  </a:lnTo>
                  <a:lnTo>
                    <a:pt x="55187" y="239272"/>
                  </a:lnTo>
                  <a:lnTo>
                    <a:pt x="35933" y="279238"/>
                  </a:lnTo>
                  <a:lnTo>
                    <a:pt x="20557" y="321243"/>
                  </a:lnTo>
                  <a:lnTo>
                    <a:pt x="9289" y="365059"/>
                  </a:lnTo>
                  <a:lnTo>
                    <a:pt x="2360" y="410454"/>
                  </a:lnTo>
                  <a:lnTo>
                    <a:pt x="0" y="457200"/>
                  </a:lnTo>
                  <a:lnTo>
                    <a:pt x="2360" y="503945"/>
                  </a:lnTo>
                  <a:lnTo>
                    <a:pt x="9289" y="549340"/>
                  </a:lnTo>
                  <a:lnTo>
                    <a:pt x="20557" y="593156"/>
                  </a:lnTo>
                  <a:lnTo>
                    <a:pt x="35933" y="635161"/>
                  </a:lnTo>
                  <a:lnTo>
                    <a:pt x="55187" y="675127"/>
                  </a:lnTo>
                  <a:lnTo>
                    <a:pt x="78090" y="712823"/>
                  </a:lnTo>
                  <a:lnTo>
                    <a:pt x="104411" y="748020"/>
                  </a:lnTo>
                  <a:lnTo>
                    <a:pt x="133921" y="780488"/>
                  </a:lnTo>
                  <a:lnTo>
                    <a:pt x="166390" y="809996"/>
                  </a:lnTo>
                  <a:lnTo>
                    <a:pt x="201587" y="836316"/>
                  </a:lnTo>
                  <a:lnTo>
                    <a:pt x="239283" y="859217"/>
                  </a:lnTo>
                  <a:lnTo>
                    <a:pt x="279249" y="878470"/>
                  </a:lnTo>
                  <a:lnTo>
                    <a:pt x="321253" y="893844"/>
                  </a:lnTo>
                  <a:lnTo>
                    <a:pt x="365066" y="905111"/>
                  </a:lnTo>
                  <a:lnTo>
                    <a:pt x="410458" y="912039"/>
                  </a:lnTo>
                  <a:lnTo>
                    <a:pt x="457200" y="914400"/>
                  </a:lnTo>
                  <a:lnTo>
                    <a:pt x="503941" y="912039"/>
                  </a:lnTo>
                  <a:lnTo>
                    <a:pt x="549333" y="905111"/>
                  </a:lnTo>
                  <a:lnTo>
                    <a:pt x="593146" y="893844"/>
                  </a:lnTo>
                  <a:lnTo>
                    <a:pt x="635150" y="878470"/>
                  </a:lnTo>
                  <a:lnTo>
                    <a:pt x="675116" y="859217"/>
                  </a:lnTo>
                  <a:lnTo>
                    <a:pt x="712812" y="836316"/>
                  </a:lnTo>
                  <a:lnTo>
                    <a:pt x="748009" y="809996"/>
                  </a:lnTo>
                  <a:lnTo>
                    <a:pt x="780478" y="780488"/>
                  </a:lnTo>
                  <a:lnTo>
                    <a:pt x="809988" y="748020"/>
                  </a:lnTo>
                  <a:lnTo>
                    <a:pt x="836309" y="712823"/>
                  </a:lnTo>
                  <a:lnTo>
                    <a:pt x="859212" y="675127"/>
                  </a:lnTo>
                  <a:lnTo>
                    <a:pt x="878466" y="635161"/>
                  </a:lnTo>
                  <a:lnTo>
                    <a:pt x="893842" y="593156"/>
                  </a:lnTo>
                  <a:lnTo>
                    <a:pt x="905110" y="549340"/>
                  </a:lnTo>
                  <a:lnTo>
                    <a:pt x="912039" y="503945"/>
                  </a:lnTo>
                  <a:lnTo>
                    <a:pt x="914400" y="457200"/>
                  </a:lnTo>
                  <a:lnTo>
                    <a:pt x="912039" y="410454"/>
                  </a:lnTo>
                  <a:lnTo>
                    <a:pt x="905110" y="365059"/>
                  </a:lnTo>
                  <a:lnTo>
                    <a:pt x="893842" y="321243"/>
                  </a:lnTo>
                  <a:lnTo>
                    <a:pt x="878466" y="279238"/>
                  </a:lnTo>
                  <a:lnTo>
                    <a:pt x="859212" y="239272"/>
                  </a:lnTo>
                  <a:lnTo>
                    <a:pt x="836309" y="201576"/>
                  </a:lnTo>
                  <a:lnTo>
                    <a:pt x="809988" y="166379"/>
                  </a:lnTo>
                  <a:lnTo>
                    <a:pt x="780478" y="133911"/>
                  </a:lnTo>
                  <a:lnTo>
                    <a:pt x="748009" y="104403"/>
                  </a:lnTo>
                  <a:lnTo>
                    <a:pt x="712812" y="78083"/>
                  </a:lnTo>
                  <a:lnTo>
                    <a:pt x="675116" y="55182"/>
                  </a:lnTo>
                  <a:lnTo>
                    <a:pt x="635150" y="35929"/>
                  </a:lnTo>
                  <a:lnTo>
                    <a:pt x="593146" y="20555"/>
                  </a:lnTo>
                  <a:lnTo>
                    <a:pt x="549333" y="9288"/>
                  </a:lnTo>
                  <a:lnTo>
                    <a:pt x="503941" y="2360"/>
                  </a:lnTo>
                  <a:lnTo>
                    <a:pt x="457200" y="0"/>
                  </a:lnTo>
                  <a:close/>
                </a:path>
              </a:pathLst>
            </a:custGeom>
            <a:solidFill>
              <a:srgbClr val="FFFFFF"/>
            </a:solidFill>
          </p:spPr>
          <p:txBody>
            <a:bodyPr wrap="square" lIns="0" tIns="0" rIns="0" bIns="0" rtlCol="0"/>
            <a:lstStyle/>
            <a:p>
              <a:endParaRPr/>
            </a:p>
          </p:txBody>
        </p:sp>
        <p:sp>
          <p:nvSpPr>
            <p:cNvPr id="5" name="object 5"/>
            <p:cNvSpPr/>
            <p:nvPr/>
          </p:nvSpPr>
          <p:spPr>
            <a:xfrm>
              <a:off x="7773161" y="5563361"/>
              <a:ext cx="914400" cy="914400"/>
            </a:xfrm>
            <a:custGeom>
              <a:avLst/>
              <a:gdLst/>
              <a:ahLst/>
              <a:cxnLst/>
              <a:rect l="l" t="t" r="r" b="b"/>
              <a:pathLst>
                <a:path w="914400" h="914400">
                  <a:moveTo>
                    <a:pt x="0" y="457200"/>
                  </a:moveTo>
                  <a:lnTo>
                    <a:pt x="2360" y="410454"/>
                  </a:lnTo>
                  <a:lnTo>
                    <a:pt x="9289" y="365059"/>
                  </a:lnTo>
                  <a:lnTo>
                    <a:pt x="20557" y="321243"/>
                  </a:lnTo>
                  <a:lnTo>
                    <a:pt x="35933" y="279238"/>
                  </a:lnTo>
                  <a:lnTo>
                    <a:pt x="55187" y="239272"/>
                  </a:lnTo>
                  <a:lnTo>
                    <a:pt x="78090" y="201576"/>
                  </a:lnTo>
                  <a:lnTo>
                    <a:pt x="104411" y="166379"/>
                  </a:lnTo>
                  <a:lnTo>
                    <a:pt x="133921" y="133911"/>
                  </a:lnTo>
                  <a:lnTo>
                    <a:pt x="166390" y="104403"/>
                  </a:lnTo>
                  <a:lnTo>
                    <a:pt x="201587" y="78083"/>
                  </a:lnTo>
                  <a:lnTo>
                    <a:pt x="239283" y="55182"/>
                  </a:lnTo>
                  <a:lnTo>
                    <a:pt x="279249" y="35929"/>
                  </a:lnTo>
                  <a:lnTo>
                    <a:pt x="321253" y="20555"/>
                  </a:lnTo>
                  <a:lnTo>
                    <a:pt x="365066" y="9288"/>
                  </a:lnTo>
                  <a:lnTo>
                    <a:pt x="410458" y="2360"/>
                  </a:lnTo>
                  <a:lnTo>
                    <a:pt x="457200" y="0"/>
                  </a:lnTo>
                  <a:lnTo>
                    <a:pt x="503941" y="2360"/>
                  </a:lnTo>
                  <a:lnTo>
                    <a:pt x="549333" y="9288"/>
                  </a:lnTo>
                  <a:lnTo>
                    <a:pt x="593146" y="20555"/>
                  </a:lnTo>
                  <a:lnTo>
                    <a:pt x="635150" y="35929"/>
                  </a:lnTo>
                  <a:lnTo>
                    <a:pt x="675116" y="55182"/>
                  </a:lnTo>
                  <a:lnTo>
                    <a:pt x="712812" y="78083"/>
                  </a:lnTo>
                  <a:lnTo>
                    <a:pt x="748009" y="104403"/>
                  </a:lnTo>
                  <a:lnTo>
                    <a:pt x="780478" y="133911"/>
                  </a:lnTo>
                  <a:lnTo>
                    <a:pt x="809988" y="166379"/>
                  </a:lnTo>
                  <a:lnTo>
                    <a:pt x="836309" y="201576"/>
                  </a:lnTo>
                  <a:lnTo>
                    <a:pt x="859212" y="239272"/>
                  </a:lnTo>
                  <a:lnTo>
                    <a:pt x="878466" y="279238"/>
                  </a:lnTo>
                  <a:lnTo>
                    <a:pt x="893842" y="321243"/>
                  </a:lnTo>
                  <a:lnTo>
                    <a:pt x="905110" y="365059"/>
                  </a:lnTo>
                  <a:lnTo>
                    <a:pt x="912039" y="410454"/>
                  </a:lnTo>
                  <a:lnTo>
                    <a:pt x="914400" y="457200"/>
                  </a:lnTo>
                  <a:lnTo>
                    <a:pt x="912039" y="503945"/>
                  </a:lnTo>
                  <a:lnTo>
                    <a:pt x="905110" y="549340"/>
                  </a:lnTo>
                  <a:lnTo>
                    <a:pt x="893842" y="593156"/>
                  </a:lnTo>
                  <a:lnTo>
                    <a:pt x="878466" y="635161"/>
                  </a:lnTo>
                  <a:lnTo>
                    <a:pt x="859212" y="675127"/>
                  </a:lnTo>
                  <a:lnTo>
                    <a:pt x="836309" y="712823"/>
                  </a:lnTo>
                  <a:lnTo>
                    <a:pt x="809988" y="748020"/>
                  </a:lnTo>
                  <a:lnTo>
                    <a:pt x="780478" y="780488"/>
                  </a:lnTo>
                  <a:lnTo>
                    <a:pt x="748009" y="809996"/>
                  </a:lnTo>
                  <a:lnTo>
                    <a:pt x="712812" y="836316"/>
                  </a:lnTo>
                  <a:lnTo>
                    <a:pt x="675116" y="859217"/>
                  </a:lnTo>
                  <a:lnTo>
                    <a:pt x="635150" y="878470"/>
                  </a:lnTo>
                  <a:lnTo>
                    <a:pt x="593146" y="893844"/>
                  </a:lnTo>
                  <a:lnTo>
                    <a:pt x="549333" y="905111"/>
                  </a:lnTo>
                  <a:lnTo>
                    <a:pt x="503941" y="912039"/>
                  </a:lnTo>
                  <a:lnTo>
                    <a:pt x="457200" y="914400"/>
                  </a:lnTo>
                  <a:lnTo>
                    <a:pt x="410458" y="912039"/>
                  </a:lnTo>
                  <a:lnTo>
                    <a:pt x="365066" y="905111"/>
                  </a:lnTo>
                  <a:lnTo>
                    <a:pt x="321253" y="893844"/>
                  </a:lnTo>
                  <a:lnTo>
                    <a:pt x="279249" y="878470"/>
                  </a:lnTo>
                  <a:lnTo>
                    <a:pt x="239283" y="859217"/>
                  </a:lnTo>
                  <a:lnTo>
                    <a:pt x="201587" y="836316"/>
                  </a:lnTo>
                  <a:lnTo>
                    <a:pt x="166390" y="809996"/>
                  </a:lnTo>
                  <a:lnTo>
                    <a:pt x="133921" y="780488"/>
                  </a:lnTo>
                  <a:lnTo>
                    <a:pt x="104411" y="748020"/>
                  </a:lnTo>
                  <a:lnTo>
                    <a:pt x="78090" y="712823"/>
                  </a:lnTo>
                  <a:lnTo>
                    <a:pt x="55187" y="675127"/>
                  </a:lnTo>
                  <a:lnTo>
                    <a:pt x="35933" y="635161"/>
                  </a:lnTo>
                  <a:lnTo>
                    <a:pt x="20557" y="593156"/>
                  </a:lnTo>
                  <a:lnTo>
                    <a:pt x="9289" y="549340"/>
                  </a:lnTo>
                  <a:lnTo>
                    <a:pt x="2360" y="503945"/>
                  </a:lnTo>
                  <a:lnTo>
                    <a:pt x="0" y="4572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955" y="751345"/>
            <a:ext cx="9074150" cy="5826760"/>
            <a:chOff x="28955" y="751345"/>
            <a:chExt cx="9074150" cy="5826760"/>
          </a:xfrm>
        </p:grpSpPr>
        <p:pic>
          <p:nvPicPr>
            <p:cNvPr id="3" name="object 3"/>
            <p:cNvPicPr/>
            <p:nvPr/>
          </p:nvPicPr>
          <p:blipFill>
            <a:blip r:embed="rId2" cstate="print"/>
            <a:stretch>
              <a:fillRect/>
            </a:stretch>
          </p:blipFill>
          <p:spPr>
            <a:xfrm>
              <a:off x="28955" y="751345"/>
              <a:ext cx="9073549" cy="5355322"/>
            </a:xfrm>
            <a:prstGeom prst="rect">
              <a:avLst/>
            </a:prstGeom>
          </p:spPr>
        </p:pic>
        <p:sp>
          <p:nvSpPr>
            <p:cNvPr id="4" name="object 4"/>
            <p:cNvSpPr/>
            <p:nvPr/>
          </p:nvSpPr>
          <p:spPr>
            <a:xfrm>
              <a:off x="7925562" y="5650229"/>
              <a:ext cx="914400" cy="914400"/>
            </a:xfrm>
            <a:custGeom>
              <a:avLst/>
              <a:gdLst/>
              <a:ahLst/>
              <a:cxnLst/>
              <a:rect l="l" t="t" r="r" b="b"/>
              <a:pathLst>
                <a:path w="914400" h="914400">
                  <a:moveTo>
                    <a:pt x="914400" y="0"/>
                  </a:moveTo>
                  <a:lnTo>
                    <a:pt x="0" y="0"/>
                  </a:lnTo>
                  <a:lnTo>
                    <a:pt x="0" y="914400"/>
                  </a:lnTo>
                  <a:lnTo>
                    <a:pt x="914400" y="914400"/>
                  </a:lnTo>
                  <a:lnTo>
                    <a:pt x="914400" y="0"/>
                  </a:lnTo>
                  <a:close/>
                </a:path>
              </a:pathLst>
            </a:custGeom>
            <a:solidFill>
              <a:srgbClr val="FFFFFF"/>
            </a:solidFill>
          </p:spPr>
          <p:txBody>
            <a:bodyPr wrap="square" lIns="0" tIns="0" rIns="0" bIns="0" rtlCol="0"/>
            <a:lstStyle/>
            <a:p>
              <a:endParaRPr/>
            </a:p>
          </p:txBody>
        </p:sp>
        <p:sp>
          <p:nvSpPr>
            <p:cNvPr id="5" name="object 5"/>
            <p:cNvSpPr/>
            <p:nvPr/>
          </p:nvSpPr>
          <p:spPr>
            <a:xfrm>
              <a:off x="7925562" y="5650229"/>
              <a:ext cx="914400" cy="914400"/>
            </a:xfrm>
            <a:custGeom>
              <a:avLst/>
              <a:gdLst/>
              <a:ahLst/>
              <a:cxnLst/>
              <a:rect l="l" t="t" r="r" b="b"/>
              <a:pathLst>
                <a:path w="914400" h="914400">
                  <a:moveTo>
                    <a:pt x="0" y="914400"/>
                  </a:moveTo>
                  <a:lnTo>
                    <a:pt x="914400" y="914400"/>
                  </a:lnTo>
                  <a:lnTo>
                    <a:pt x="914400" y="0"/>
                  </a:lnTo>
                  <a:lnTo>
                    <a:pt x="0" y="0"/>
                  </a:lnTo>
                  <a:lnTo>
                    <a:pt x="0" y="9144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8265" y="0"/>
            <a:ext cx="8504237" cy="685799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4110" y="75065"/>
            <a:ext cx="7727934" cy="3067722"/>
          </a:xfrm>
          <a:prstGeom prst="rect">
            <a:avLst/>
          </a:prstGeom>
        </p:spPr>
      </p:pic>
      <p:pic>
        <p:nvPicPr>
          <p:cNvPr id="3" name="object 3"/>
          <p:cNvPicPr/>
          <p:nvPr/>
        </p:nvPicPr>
        <p:blipFill>
          <a:blip r:embed="rId3" cstate="print"/>
          <a:stretch>
            <a:fillRect/>
          </a:stretch>
        </p:blipFill>
        <p:spPr>
          <a:xfrm>
            <a:off x="772703" y="3464442"/>
            <a:ext cx="7727934" cy="312148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120" y="367854"/>
            <a:ext cx="9069070" cy="5666105"/>
            <a:chOff x="25120" y="367854"/>
            <a:chExt cx="9069070" cy="5666105"/>
          </a:xfrm>
        </p:grpSpPr>
        <p:pic>
          <p:nvPicPr>
            <p:cNvPr id="3" name="object 3"/>
            <p:cNvPicPr/>
            <p:nvPr/>
          </p:nvPicPr>
          <p:blipFill>
            <a:blip r:embed="rId2" cstate="print"/>
            <a:stretch>
              <a:fillRect/>
            </a:stretch>
          </p:blipFill>
          <p:spPr>
            <a:xfrm>
              <a:off x="25120" y="367854"/>
              <a:ext cx="9068536" cy="5087664"/>
            </a:xfrm>
            <a:prstGeom prst="rect">
              <a:avLst/>
            </a:prstGeom>
          </p:spPr>
        </p:pic>
        <p:sp>
          <p:nvSpPr>
            <p:cNvPr id="4" name="object 4"/>
            <p:cNvSpPr/>
            <p:nvPr/>
          </p:nvSpPr>
          <p:spPr>
            <a:xfrm>
              <a:off x="7773161" y="5106161"/>
              <a:ext cx="914400" cy="914400"/>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200"/>
                  </a:lnTo>
                  <a:lnTo>
                    <a:pt x="2360" y="503945"/>
                  </a:lnTo>
                  <a:lnTo>
                    <a:pt x="9289" y="549340"/>
                  </a:lnTo>
                  <a:lnTo>
                    <a:pt x="20557" y="593156"/>
                  </a:lnTo>
                  <a:lnTo>
                    <a:pt x="35933" y="635161"/>
                  </a:lnTo>
                  <a:lnTo>
                    <a:pt x="55187" y="675127"/>
                  </a:lnTo>
                  <a:lnTo>
                    <a:pt x="78090" y="712823"/>
                  </a:lnTo>
                  <a:lnTo>
                    <a:pt x="104411" y="748020"/>
                  </a:lnTo>
                  <a:lnTo>
                    <a:pt x="133921" y="780488"/>
                  </a:lnTo>
                  <a:lnTo>
                    <a:pt x="166390" y="809996"/>
                  </a:lnTo>
                  <a:lnTo>
                    <a:pt x="201587" y="836316"/>
                  </a:lnTo>
                  <a:lnTo>
                    <a:pt x="239283" y="859217"/>
                  </a:lnTo>
                  <a:lnTo>
                    <a:pt x="279249" y="878470"/>
                  </a:lnTo>
                  <a:lnTo>
                    <a:pt x="321253" y="893844"/>
                  </a:lnTo>
                  <a:lnTo>
                    <a:pt x="365066" y="905111"/>
                  </a:lnTo>
                  <a:lnTo>
                    <a:pt x="410458" y="912039"/>
                  </a:lnTo>
                  <a:lnTo>
                    <a:pt x="457200" y="914400"/>
                  </a:lnTo>
                  <a:lnTo>
                    <a:pt x="503941" y="912039"/>
                  </a:lnTo>
                  <a:lnTo>
                    <a:pt x="549333" y="905111"/>
                  </a:lnTo>
                  <a:lnTo>
                    <a:pt x="593146" y="893844"/>
                  </a:lnTo>
                  <a:lnTo>
                    <a:pt x="635150" y="878470"/>
                  </a:lnTo>
                  <a:lnTo>
                    <a:pt x="675116" y="859217"/>
                  </a:lnTo>
                  <a:lnTo>
                    <a:pt x="712812" y="836316"/>
                  </a:lnTo>
                  <a:lnTo>
                    <a:pt x="748009" y="809996"/>
                  </a:lnTo>
                  <a:lnTo>
                    <a:pt x="780478" y="780488"/>
                  </a:lnTo>
                  <a:lnTo>
                    <a:pt x="809988" y="748020"/>
                  </a:lnTo>
                  <a:lnTo>
                    <a:pt x="836309" y="712823"/>
                  </a:lnTo>
                  <a:lnTo>
                    <a:pt x="859212" y="675127"/>
                  </a:lnTo>
                  <a:lnTo>
                    <a:pt x="878466" y="635161"/>
                  </a:lnTo>
                  <a:lnTo>
                    <a:pt x="893842" y="593156"/>
                  </a:lnTo>
                  <a:lnTo>
                    <a:pt x="905110" y="549340"/>
                  </a:lnTo>
                  <a:lnTo>
                    <a:pt x="912039" y="503945"/>
                  </a:lnTo>
                  <a:lnTo>
                    <a:pt x="914400" y="457200"/>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FFFFFF"/>
            </a:solidFill>
          </p:spPr>
          <p:txBody>
            <a:bodyPr wrap="square" lIns="0" tIns="0" rIns="0" bIns="0" rtlCol="0"/>
            <a:lstStyle/>
            <a:p>
              <a:endParaRPr/>
            </a:p>
          </p:txBody>
        </p:sp>
        <p:sp>
          <p:nvSpPr>
            <p:cNvPr id="5" name="object 5"/>
            <p:cNvSpPr/>
            <p:nvPr/>
          </p:nvSpPr>
          <p:spPr>
            <a:xfrm>
              <a:off x="7773161" y="5106161"/>
              <a:ext cx="914400" cy="914400"/>
            </a:xfrm>
            <a:custGeom>
              <a:avLst/>
              <a:gdLst/>
              <a:ahLst/>
              <a:cxnLst/>
              <a:rect l="l" t="t" r="r" b="b"/>
              <a:pathLst>
                <a:path w="914400" h="914400">
                  <a:moveTo>
                    <a:pt x="0" y="457200"/>
                  </a:moveTo>
                  <a:lnTo>
                    <a:pt x="2360" y="410458"/>
                  </a:lnTo>
                  <a:lnTo>
                    <a:pt x="9289" y="365066"/>
                  </a:lnTo>
                  <a:lnTo>
                    <a:pt x="20557" y="321253"/>
                  </a:lnTo>
                  <a:lnTo>
                    <a:pt x="35933" y="279249"/>
                  </a:lnTo>
                  <a:lnTo>
                    <a:pt x="55187" y="239283"/>
                  </a:lnTo>
                  <a:lnTo>
                    <a:pt x="78090" y="201587"/>
                  </a:lnTo>
                  <a:lnTo>
                    <a:pt x="104411" y="166390"/>
                  </a:lnTo>
                  <a:lnTo>
                    <a:pt x="133921" y="133921"/>
                  </a:lnTo>
                  <a:lnTo>
                    <a:pt x="166390" y="104411"/>
                  </a:lnTo>
                  <a:lnTo>
                    <a:pt x="201587" y="78090"/>
                  </a:lnTo>
                  <a:lnTo>
                    <a:pt x="239283" y="55187"/>
                  </a:lnTo>
                  <a:lnTo>
                    <a:pt x="279249" y="35933"/>
                  </a:lnTo>
                  <a:lnTo>
                    <a:pt x="321253" y="20557"/>
                  </a:lnTo>
                  <a:lnTo>
                    <a:pt x="365066" y="9289"/>
                  </a:lnTo>
                  <a:lnTo>
                    <a:pt x="410458" y="2360"/>
                  </a:lnTo>
                  <a:lnTo>
                    <a:pt x="457200" y="0"/>
                  </a:lnTo>
                  <a:lnTo>
                    <a:pt x="503941" y="2360"/>
                  </a:lnTo>
                  <a:lnTo>
                    <a:pt x="549333" y="9289"/>
                  </a:lnTo>
                  <a:lnTo>
                    <a:pt x="593146" y="20557"/>
                  </a:lnTo>
                  <a:lnTo>
                    <a:pt x="635150" y="35933"/>
                  </a:lnTo>
                  <a:lnTo>
                    <a:pt x="675116" y="55187"/>
                  </a:lnTo>
                  <a:lnTo>
                    <a:pt x="712812" y="78090"/>
                  </a:lnTo>
                  <a:lnTo>
                    <a:pt x="748009" y="104411"/>
                  </a:lnTo>
                  <a:lnTo>
                    <a:pt x="780478" y="133921"/>
                  </a:lnTo>
                  <a:lnTo>
                    <a:pt x="809988" y="166390"/>
                  </a:lnTo>
                  <a:lnTo>
                    <a:pt x="836309" y="201587"/>
                  </a:lnTo>
                  <a:lnTo>
                    <a:pt x="859212" y="239283"/>
                  </a:lnTo>
                  <a:lnTo>
                    <a:pt x="878466" y="279249"/>
                  </a:lnTo>
                  <a:lnTo>
                    <a:pt x="893842" y="321253"/>
                  </a:lnTo>
                  <a:lnTo>
                    <a:pt x="905110" y="365066"/>
                  </a:lnTo>
                  <a:lnTo>
                    <a:pt x="912039" y="410458"/>
                  </a:lnTo>
                  <a:lnTo>
                    <a:pt x="914400" y="457200"/>
                  </a:lnTo>
                  <a:lnTo>
                    <a:pt x="912039" y="503945"/>
                  </a:lnTo>
                  <a:lnTo>
                    <a:pt x="905110" y="549340"/>
                  </a:lnTo>
                  <a:lnTo>
                    <a:pt x="893842" y="593156"/>
                  </a:lnTo>
                  <a:lnTo>
                    <a:pt x="878466" y="635161"/>
                  </a:lnTo>
                  <a:lnTo>
                    <a:pt x="859212" y="675127"/>
                  </a:lnTo>
                  <a:lnTo>
                    <a:pt x="836309" y="712823"/>
                  </a:lnTo>
                  <a:lnTo>
                    <a:pt x="809988" y="748020"/>
                  </a:lnTo>
                  <a:lnTo>
                    <a:pt x="780478" y="780488"/>
                  </a:lnTo>
                  <a:lnTo>
                    <a:pt x="748009" y="809996"/>
                  </a:lnTo>
                  <a:lnTo>
                    <a:pt x="712812" y="836316"/>
                  </a:lnTo>
                  <a:lnTo>
                    <a:pt x="675116" y="859217"/>
                  </a:lnTo>
                  <a:lnTo>
                    <a:pt x="635150" y="878470"/>
                  </a:lnTo>
                  <a:lnTo>
                    <a:pt x="593146" y="893844"/>
                  </a:lnTo>
                  <a:lnTo>
                    <a:pt x="549333" y="905111"/>
                  </a:lnTo>
                  <a:lnTo>
                    <a:pt x="503941" y="912039"/>
                  </a:lnTo>
                  <a:lnTo>
                    <a:pt x="457200" y="914400"/>
                  </a:lnTo>
                  <a:lnTo>
                    <a:pt x="410458" y="912039"/>
                  </a:lnTo>
                  <a:lnTo>
                    <a:pt x="365066" y="905111"/>
                  </a:lnTo>
                  <a:lnTo>
                    <a:pt x="321253" y="893844"/>
                  </a:lnTo>
                  <a:lnTo>
                    <a:pt x="279249" y="878470"/>
                  </a:lnTo>
                  <a:lnTo>
                    <a:pt x="239283" y="859217"/>
                  </a:lnTo>
                  <a:lnTo>
                    <a:pt x="201587" y="836316"/>
                  </a:lnTo>
                  <a:lnTo>
                    <a:pt x="166390" y="809996"/>
                  </a:lnTo>
                  <a:lnTo>
                    <a:pt x="133921" y="780488"/>
                  </a:lnTo>
                  <a:lnTo>
                    <a:pt x="104411" y="748020"/>
                  </a:lnTo>
                  <a:lnTo>
                    <a:pt x="78090" y="712823"/>
                  </a:lnTo>
                  <a:lnTo>
                    <a:pt x="55187" y="675127"/>
                  </a:lnTo>
                  <a:lnTo>
                    <a:pt x="35933" y="635161"/>
                  </a:lnTo>
                  <a:lnTo>
                    <a:pt x="20557" y="593156"/>
                  </a:lnTo>
                  <a:lnTo>
                    <a:pt x="9289" y="549340"/>
                  </a:lnTo>
                  <a:lnTo>
                    <a:pt x="2360" y="503945"/>
                  </a:lnTo>
                  <a:lnTo>
                    <a:pt x="0" y="4572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399" y="125354"/>
            <a:ext cx="8814766" cy="385556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432" y="380926"/>
            <a:ext cx="9103995" cy="5500370"/>
            <a:chOff x="27432" y="380926"/>
            <a:chExt cx="9103995" cy="5500370"/>
          </a:xfrm>
        </p:grpSpPr>
        <p:pic>
          <p:nvPicPr>
            <p:cNvPr id="3" name="object 3"/>
            <p:cNvPicPr/>
            <p:nvPr/>
          </p:nvPicPr>
          <p:blipFill>
            <a:blip r:embed="rId2" cstate="print"/>
            <a:stretch>
              <a:fillRect/>
            </a:stretch>
          </p:blipFill>
          <p:spPr>
            <a:xfrm>
              <a:off x="27432" y="380926"/>
              <a:ext cx="9103928" cy="5177101"/>
            </a:xfrm>
            <a:prstGeom prst="rect">
              <a:avLst/>
            </a:prstGeom>
          </p:spPr>
        </p:pic>
        <p:sp>
          <p:nvSpPr>
            <p:cNvPr id="4" name="object 4"/>
            <p:cNvSpPr/>
            <p:nvPr/>
          </p:nvSpPr>
          <p:spPr>
            <a:xfrm>
              <a:off x="7849362" y="4953761"/>
              <a:ext cx="914400" cy="914400"/>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200"/>
                  </a:lnTo>
                  <a:lnTo>
                    <a:pt x="2360" y="503945"/>
                  </a:lnTo>
                  <a:lnTo>
                    <a:pt x="9289" y="549340"/>
                  </a:lnTo>
                  <a:lnTo>
                    <a:pt x="20557" y="593156"/>
                  </a:lnTo>
                  <a:lnTo>
                    <a:pt x="35933" y="635161"/>
                  </a:lnTo>
                  <a:lnTo>
                    <a:pt x="55187" y="675127"/>
                  </a:lnTo>
                  <a:lnTo>
                    <a:pt x="78090" y="712823"/>
                  </a:lnTo>
                  <a:lnTo>
                    <a:pt x="104411" y="748020"/>
                  </a:lnTo>
                  <a:lnTo>
                    <a:pt x="133921" y="780488"/>
                  </a:lnTo>
                  <a:lnTo>
                    <a:pt x="166390" y="809996"/>
                  </a:lnTo>
                  <a:lnTo>
                    <a:pt x="201587" y="836316"/>
                  </a:lnTo>
                  <a:lnTo>
                    <a:pt x="239283" y="859217"/>
                  </a:lnTo>
                  <a:lnTo>
                    <a:pt x="279249" y="878470"/>
                  </a:lnTo>
                  <a:lnTo>
                    <a:pt x="321253" y="893844"/>
                  </a:lnTo>
                  <a:lnTo>
                    <a:pt x="365066" y="905111"/>
                  </a:lnTo>
                  <a:lnTo>
                    <a:pt x="410458" y="912039"/>
                  </a:lnTo>
                  <a:lnTo>
                    <a:pt x="457200" y="914400"/>
                  </a:lnTo>
                  <a:lnTo>
                    <a:pt x="503941" y="912039"/>
                  </a:lnTo>
                  <a:lnTo>
                    <a:pt x="549333" y="905111"/>
                  </a:lnTo>
                  <a:lnTo>
                    <a:pt x="593146" y="893844"/>
                  </a:lnTo>
                  <a:lnTo>
                    <a:pt x="635150" y="878470"/>
                  </a:lnTo>
                  <a:lnTo>
                    <a:pt x="675116" y="859217"/>
                  </a:lnTo>
                  <a:lnTo>
                    <a:pt x="712812" y="836316"/>
                  </a:lnTo>
                  <a:lnTo>
                    <a:pt x="748009" y="809996"/>
                  </a:lnTo>
                  <a:lnTo>
                    <a:pt x="780478" y="780488"/>
                  </a:lnTo>
                  <a:lnTo>
                    <a:pt x="809988" y="748020"/>
                  </a:lnTo>
                  <a:lnTo>
                    <a:pt x="836309" y="712823"/>
                  </a:lnTo>
                  <a:lnTo>
                    <a:pt x="859212" y="675127"/>
                  </a:lnTo>
                  <a:lnTo>
                    <a:pt x="878466" y="635161"/>
                  </a:lnTo>
                  <a:lnTo>
                    <a:pt x="893842" y="593156"/>
                  </a:lnTo>
                  <a:lnTo>
                    <a:pt x="905110" y="549340"/>
                  </a:lnTo>
                  <a:lnTo>
                    <a:pt x="912039" y="503945"/>
                  </a:lnTo>
                  <a:lnTo>
                    <a:pt x="914400" y="457200"/>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FFFFFF"/>
            </a:solidFill>
          </p:spPr>
          <p:txBody>
            <a:bodyPr wrap="square" lIns="0" tIns="0" rIns="0" bIns="0" rtlCol="0"/>
            <a:lstStyle/>
            <a:p>
              <a:endParaRPr/>
            </a:p>
          </p:txBody>
        </p:sp>
        <p:sp>
          <p:nvSpPr>
            <p:cNvPr id="5" name="object 5"/>
            <p:cNvSpPr/>
            <p:nvPr/>
          </p:nvSpPr>
          <p:spPr>
            <a:xfrm>
              <a:off x="7849362" y="4953761"/>
              <a:ext cx="914400" cy="914400"/>
            </a:xfrm>
            <a:custGeom>
              <a:avLst/>
              <a:gdLst/>
              <a:ahLst/>
              <a:cxnLst/>
              <a:rect l="l" t="t" r="r" b="b"/>
              <a:pathLst>
                <a:path w="914400" h="914400">
                  <a:moveTo>
                    <a:pt x="0" y="457200"/>
                  </a:moveTo>
                  <a:lnTo>
                    <a:pt x="2360" y="410458"/>
                  </a:lnTo>
                  <a:lnTo>
                    <a:pt x="9289" y="365066"/>
                  </a:lnTo>
                  <a:lnTo>
                    <a:pt x="20557" y="321253"/>
                  </a:lnTo>
                  <a:lnTo>
                    <a:pt x="35933" y="279249"/>
                  </a:lnTo>
                  <a:lnTo>
                    <a:pt x="55187" y="239283"/>
                  </a:lnTo>
                  <a:lnTo>
                    <a:pt x="78090" y="201587"/>
                  </a:lnTo>
                  <a:lnTo>
                    <a:pt x="104411" y="166390"/>
                  </a:lnTo>
                  <a:lnTo>
                    <a:pt x="133921" y="133921"/>
                  </a:lnTo>
                  <a:lnTo>
                    <a:pt x="166390" y="104411"/>
                  </a:lnTo>
                  <a:lnTo>
                    <a:pt x="201587" y="78090"/>
                  </a:lnTo>
                  <a:lnTo>
                    <a:pt x="239283" y="55187"/>
                  </a:lnTo>
                  <a:lnTo>
                    <a:pt x="279249" y="35933"/>
                  </a:lnTo>
                  <a:lnTo>
                    <a:pt x="321253" y="20557"/>
                  </a:lnTo>
                  <a:lnTo>
                    <a:pt x="365066" y="9289"/>
                  </a:lnTo>
                  <a:lnTo>
                    <a:pt x="410458" y="2360"/>
                  </a:lnTo>
                  <a:lnTo>
                    <a:pt x="457200" y="0"/>
                  </a:lnTo>
                  <a:lnTo>
                    <a:pt x="503941" y="2360"/>
                  </a:lnTo>
                  <a:lnTo>
                    <a:pt x="549333" y="9289"/>
                  </a:lnTo>
                  <a:lnTo>
                    <a:pt x="593146" y="20557"/>
                  </a:lnTo>
                  <a:lnTo>
                    <a:pt x="635150" y="35933"/>
                  </a:lnTo>
                  <a:lnTo>
                    <a:pt x="675116" y="55187"/>
                  </a:lnTo>
                  <a:lnTo>
                    <a:pt x="712812" y="78090"/>
                  </a:lnTo>
                  <a:lnTo>
                    <a:pt x="748009" y="104411"/>
                  </a:lnTo>
                  <a:lnTo>
                    <a:pt x="780478" y="133921"/>
                  </a:lnTo>
                  <a:lnTo>
                    <a:pt x="809988" y="166390"/>
                  </a:lnTo>
                  <a:lnTo>
                    <a:pt x="836309" y="201587"/>
                  </a:lnTo>
                  <a:lnTo>
                    <a:pt x="859212" y="239283"/>
                  </a:lnTo>
                  <a:lnTo>
                    <a:pt x="878466" y="279249"/>
                  </a:lnTo>
                  <a:lnTo>
                    <a:pt x="893842" y="321253"/>
                  </a:lnTo>
                  <a:lnTo>
                    <a:pt x="905110" y="365066"/>
                  </a:lnTo>
                  <a:lnTo>
                    <a:pt x="912039" y="410458"/>
                  </a:lnTo>
                  <a:lnTo>
                    <a:pt x="914400" y="457200"/>
                  </a:lnTo>
                  <a:lnTo>
                    <a:pt x="912039" y="503945"/>
                  </a:lnTo>
                  <a:lnTo>
                    <a:pt x="905110" y="549340"/>
                  </a:lnTo>
                  <a:lnTo>
                    <a:pt x="893842" y="593156"/>
                  </a:lnTo>
                  <a:lnTo>
                    <a:pt x="878466" y="635161"/>
                  </a:lnTo>
                  <a:lnTo>
                    <a:pt x="859212" y="675127"/>
                  </a:lnTo>
                  <a:lnTo>
                    <a:pt x="836309" y="712823"/>
                  </a:lnTo>
                  <a:lnTo>
                    <a:pt x="809988" y="748020"/>
                  </a:lnTo>
                  <a:lnTo>
                    <a:pt x="780478" y="780488"/>
                  </a:lnTo>
                  <a:lnTo>
                    <a:pt x="748009" y="809996"/>
                  </a:lnTo>
                  <a:lnTo>
                    <a:pt x="712812" y="836316"/>
                  </a:lnTo>
                  <a:lnTo>
                    <a:pt x="675116" y="859217"/>
                  </a:lnTo>
                  <a:lnTo>
                    <a:pt x="635150" y="878470"/>
                  </a:lnTo>
                  <a:lnTo>
                    <a:pt x="593146" y="893844"/>
                  </a:lnTo>
                  <a:lnTo>
                    <a:pt x="549333" y="905111"/>
                  </a:lnTo>
                  <a:lnTo>
                    <a:pt x="503941" y="912039"/>
                  </a:lnTo>
                  <a:lnTo>
                    <a:pt x="457200" y="914400"/>
                  </a:lnTo>
                  <a:lnTo>
                    <a:pt x="410458" y="912039"/>
                  </a:lnTo>
                  <a:lnTo>
                    <a:pt x="365066" y="905111"/>
                  </a:lnTo>
                  <a:lnTo>
                    <a:pt x="321253" y="893844"/>
                  </a:lnTo>
                  <a:lnTo>
                    <a:pt x="279249" y="878470"/>
                  </a:lnTo>
                  <a:lnTo>
                    <a:pt x="239283" y="859217"/>
                  </a:lnTo>
                  <a:lnTo>
                    <a:pt x="201587" y="836316"/>
                  </a:lnTo>
                  <a:lnTo>
                    <a:pt x="166390" y="809996"/>
                  </a:lnTo>
                  <a:lnTo>
                    <a:pt x="133921" y="780488"/>
                  </a:lnTo>
                  <a:lnTo>
                    <a:pt x="104411" y="748020"/>
                  </a:lnTo>
                  <a:lnTo>
                    <a:pt x="78090" y="712823"/>
                  </a:lnTo>
                  <a:lnTo>
                    <a:pt x="55187" y="675127"/>
                  </a:lnTo>
                  <a:lnTo>
                    <a:pt x="35933" y="635161"/>
                  </a:lnTo>
                  <a:lnTo>
                    <a:pt x="20557" y="593156"/>
                  </a:lnTo>
                  <a:lnTo>
                    <a:pt x="9289" y="549340"/>
                  </a:lnTo>
                  <a:lnTo>
                    <a:pt x="2360" y="503945"/>
                  </a:lnTo>
                  <a:lnTo>
                    <a:pt x="0" y="4572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568" y="658969"/>
            <a:ext cx="8881110" cy="5374640"/>
            <a:chOff x="47568" y="658969"/>
            <a:chExt cx="8881110" cy="5374640"/>
          </a:xfrm>
        </p:grpSpPr>
        <p:pic>
          <p:nvPicPr>
            <p:cNvPr id="3" name="object 3"/>
            <p:cNvPicPr/>
            <p:nvPr/>
          </p:nvPicPr>
          <p:blipFill>
            <a:blip r:embed="rId2" cstate="print"/>
            <a:stretch>
              <a:fillRect/>
            </a:stretch>
          </p:blipFill>
          <p:spPr>
            <a:xfrm>
              <a:off x="47568" y="658969"/>
              <a:ext cx="8880760" cy="4746407"/>
            </a:xfrm>
            <a:prstGeom prst="rect">
              <a:avLst/>
            </a:prstGeom>
          </p:spPr>
        </p:pic>
        <p:sp>
          <p:nvSpPr>
            <p:cNvPr id="4" name="object 4"/>
            <p:cNvSpPr/>
            <p:nvPr/>
          </p:nvSpPr>
          <p:spPr>
            <a:xfrm>
              <a:off x="7696962" y="5106161"/>
              <a:ext cx="914400" cy="914400"/>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200"/>
                  </a:lnTo>
                  <a:lnTo>
                    <a:pt x="2360" y="503945"/>
                  </a:lnTo>
                  <a:lnTo>
                    <a:pt x="9289" y="549340"/>
                  </a:lnTo>
                  <a:lnTo>
                    <a:pt x="20557" y="593156"/>
                  </a:lnTo>
                  <a:lnTo>
                    <a:pt x="35933" y="635161"/>
                  </a:lnTo>
                  <a:lnTo>
                    <a:pt x="55187" y="675127"/>
                  </a:lnTo>
                  <a:lnTo>
                    <a:pt x="78090" y="712823"/>
                  </a:lnTo>
                  <a:lnTo>
                    <a:pt x="104411" y="748020"/>
                  </a:lnTo>
                  <a:lnTo>
                    <a:pt x="133921" y="780488"/>
                  </a:lnTo>
                  <a:lnTo>
                    <a:pt x="166390" y="809996"/>
                  </a:lnTo>
                  <a:lnTo>
                    <a:pt x="201587" y="836316"/>
                  </a:lnTo>
                  <a:lnTo>
                    <a:pt x="239283" y="859217"/>
                  </a:lnTo>
                  <a:lnTo>
                    <a:pt x="279249" y="878470"/>
                  </a:lnTo>
                  <a:lnTo>
                    <a:pt x="321253" y="893844"/>
                  </a:lnTo>
                  <a:lnTo>
                    <a:pt x="365066" y="905111"/>
                  </a:lnTo>
                  <a:lnTo>
                    <a:pt x="410458" y="912039"/>
                  </a:lnTo>
                  <a:lnTo>
                    <a:pt x="457200" y="914400"/>
                  </a:lnTo>
                  <a:lnTo>
                    <a:pt x="503941" y="912039"/>
                  </a:lnTo>
                  <a:lnTo>
                    <a:pt x="549333" y="905111"/>
                  </a:lnTo>
                  <a:lnTo>
                    <a:pt x="593146" y="893844"/>
                  </a:lnTo>
                  <a:lnTo>
                    <a:pt x="635150" y="878470"/>
                  </a:lnTo>
                  <a:lnTo>
                    <a:pt x="675116" y="859217"/>
                  </a:lnTo>
                  <a:lnTo>
                    <a:pt x="712812" y="836316"/>
                  </a:lnTo>
                  <a:lnTo>
                    <a:pt x="748009" y="809996"/>
                  </a:lnTo>
                  <a:lnTo>
                    <a:pt x="780478" y="780488"/>
                  </a:lnTo>
                  <a:lnTo>
                    <a:pt x="809988" y="748020"/>
                  </a:lnTo>
                  <a:lnTo>
                    <a:pt x="836309" y="712823"/>
                  </a:lnTo>
                  <a:lnTo>
                    <a:pt x="859212" y="675127"/>
                  </a:lnTo>
                  <a:lnTo>
                    <a:pt x="878466" y="635161"/>
                  </a:lnTo>
                  <a:lnTo>
                    <a:pt x="893842" y="593156"/>
                  </a:lnTo>
                  <a:lnTo>
                    <a:pt x="905110" y="549340"/>
                  </a:lnTo>
                  <a:lnTo>
                    <a:pt x="912039" y="503945"/>
                  </a:lnTo>
                  <a:lnTo>
                    <a:pt x="914400" y="457200"/>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FFFFFF"/>
            </a:solidFill>
          </p:spPr>
          <p:txBody>
            <a:bodyPr wrap="square" lIns="0" tIns="0" rIns="0" bIns="0" rtlCol="0"/>
            <a:lstStyle/>
            <a:p>
              <a:endParaRPr/>
            </a:p>
          </p:txBody>
        </p:sp>
        <p:sp>
          <p:nvSpPr>
            <p:cNvPr id="5" name="object 5"/>
            <p:cNvSpPr/>
            <p:nvPr/>
          </p:nvSpPr>
          <p:spPr>
            <a:xfrm>
              <a:off x="7696962" y="5106161"/>
              <a:ext cx="914400" cy="914400"/>
            </a:xfrm>
            <a:custGeom>
              <a:avLst/>
              <a:gdLst/>
              <a:ahLst/>
              <a:cxnLst/>
              <a:rect l="l" t="t" r="r" b="b"/>
              <a:pathLst>
                <a:path w="914400" h="914400">
                  <a:moveTo>
                    <a:pt x="0" y="457200"/>
                  </a:moveTo>
                  <a:lnTo>
                    <a:pt x="2360" y="410458"/>
                  </a:lnTo>
                  <a:lnTo>
                    <a:pt x="9289" y="365066"/>
                  </a:lnTo>
                  <a:lnTo>
                    <a:pt x="20557" y="321253"/>
                  </a:lnTo>
                  <a:lnTo>
                    <a:pt x="35933" y="279249"/>
                  </a:lnTo>
                  <a:lnTo>
                    <a:pt x="55187" y="239283"/>
                  </a:lnTo>
                  <a:lnTo>
                    <a:pt x="78090" y="201587"/>
                  </a:lnTo>
                  <a:lnTo>
                    <a:pt x="104411" y="166390"/>
                  </a:lnTo>
                  <a:lnTo>
                    <a:pt x="133921" y="133921"/>
                  </a:lnTo>
                  <a:lnTo>
                    <a:pt x="166390" y="104411"/>
                  </a:lnTo>
                  <a:lnTo>
                    <a:pt x="201587" y="78090"/>
                  </a:lnTo>
                  <a:lnTo>
                    <a:pt x="239283" y="55187"/>
                  </a:lnTo>
                  <a:lnTo>
                    <a:pt x="279249" y="35933"/>
                  </a:lnTo>
                  <a:lnTo>
                    <a:pt x="321253" y="20557"/>
                  </a:lnTo>
                  <a:lnTo>
                    <a:pt x="365066" y="9289"/>
                  </a:lnTo>
                  <a:lnTo>
                    <a:pt x="410458" y="2360"/>
                  </a:lnTo>
                  <a:lnTo>
                    <a:pt x="457200" y="0"/>
                  </a:lnTo>
                  <a:lnTo>
                    <a:pt x="503941" y="2360"/>
                  </a:lnTo>
                  <a:lnTo>
                    <a:pt x="549333" y="9289"/>
                  </a:lnTo>
                  <a:lnTo>
                    <a:pt x="593146" y="20557"/>
                  </a:lnTo>
                  <a:lnTo>
                    <a:pt x="635150" y="35933"/>
                  </a:lnTo>
                  <a:lnTo>
                    <a:pt x="675116" y="55187"/>
                  </a:lnTo>
                  <a:lnTo>
                    <a:pt x="712812" y="78090"/>
                  </a:lnTo>
                  <a:lnTo>
                    <a:pt x="748009" y="104411"/>
                  </a:lnTo>
                  <a:lnTo>
                    <a:pt x="780478" y="133921"/>
                  </a:lnTo>
                  <a:lnTo>
                    <a:pt x="809988" y="166390"/>
                  </a:lnTo>
                  <a:lnTo>
                    <a:pt x="836309" y="201587"/>
                  </a:lnTo>
                  <a:lnTo>
                    <a:pt x="859212" y="239283"/>
                  </a:lnTo>
                  <a:lnTo>
                    <a:pt x="878466" y="279249"/>
                  </a:lnTo>
                  <a:lnTo>
                    <a:pt x="893842" y="321253"/>
                  </a:lnTo>
                  <a:lnTo>
                    <a:pt x="905110" y="365066"/>
                  </a:lnTo>
                  <a:lnTo>
                    <a:pt x="912039" y="410458"/>
                  </a:lnTo>
                  <a:lnTo>
                    <a:pt x="914400" y="457200"/>
                  </a:lnTo>
                  <a:lnTo>
                    <a:pt x="912039" y="503945"/>
                  </a:lnTo>
                  <a:lnTo>
                    <a:pt x="905110" y="549340"/>
                  </a:lnTo>
                  <a:lnTo>
                    <a:pt x="893842" y="593156"/>
                  </a:lnTo>
                  <a:lnTo>
                    <a:pt x="878466" y="635161"/>
                  </a:lnTo>
                  <a:lnTo>
                    <a:pt x="859212" y="675127"/>
                  </a:lnTo>
                  <a:lnTo>
                    <a:pt x="836309" y="712823"/>
                  </a:lnTo>
                  <a:lnTo>
                    <a:pt x="809988" y="748020"/>
                  </a:lnTo>
                  <a:lnTo>
                    <a:pt x="780478" y="780488"/>
                  </a:lnTo>
                  <a:lnTo>
                    <a:pt x="748009" y="809996"/>
                  </a:lnTo>
                  <a:lnTo>
                    <a:pt x="712812" y="836316"/>
                  </a:lnTo>
                  <a:lnTo>
                    <a:pt x="675116" y="859217"/>
                  </a:lnTo>
                  <a:lnTo>
                    <a:pt x="635150" y="878470"/>
                  </a:lnTo>
                  <a:lnTo>
                    <a:pt x="593146" y="893844"/>
                  </a:lnTo>
                  <a:lnTo>
                    <a:pt x="549333" y="905111"/>
                  </a:lnTo>
                  <a:lnTo>
                    <a:pt x="503941" y="912039"/>
                  </a:lnTo>
                  <a:lnTo>
                    <a:pt x="457200" y="914400"/>
                  </a:lnTo>
                  <a:lnTo>
                    <a:pt x="410458" y="912039"/>
                  </a:lnTo>
                  <a:lnTo>
                    <a:pt x="365066" y="905111"/>
                  </a:lnTo>
                  <a:lnTo>
                    <a:pt x="321253" y="893844"/>
                  </a:lnTo>
                  <a:lnTo>
                    <a:pt x="279249" y="878470"/>
                  </a:lnTo>
                  <a:lnTo>
                    <a:pt x="239283" y="859217"/>
                  </a:lnTo>
                  <a:lnTo>
                    <a:pt x="201587" y="836316"/>
                  </a:lnTo>
                  <a:lnTo>
                    <a:pt x="166390" y="809996"/>
                  </a:lnTo>
                  <a:lnTo>
                    <a:pt x="133921" y="780488"/>
                  </a:lnTo>
                  <a:lnTo>
                    <a:pt x="104411" y="748020"/>
                  </a:lnTo>
                  <a:lnTo>
                    <a:pt x="78090" y="712823"/>
                  </a:lnTo>
                  <a:lnTo>
                    <a:pt x="55187" y="675127"/>
                  </a:lnTo>
                  <a:lnTo>
                    <a:pt x="35933" y="635161"/>
                  </a:lnTo>
                  <a:lnTo>
                    <a:pt x="20557" y="593156"/>
                  </a:lnTo>
                  <a:lnTo>
                    <a:pt x="9289" y="549340"/>
                  </a:lnTo>
                  <a:lnTo>
                    <a:pt x="2360" y="503945"/>
                  </a:lnTo>
                  <a:lnTo>
                    <a:pt x="0" y="4572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148" y="947927"/>
            <a:ext cx="9081496" cy="3920966"/>
          </a:xfrm>
          <a:prstGeom prst="rect">
            <a:avLst/>
          </a:prstGeom>
        </p:spPr>
      </p:pic>
      <p:sp>
        <p:nvSpPr>
          <p:cNvPr id="3" name="object 3"/>
          <p:cNvSpPr txBox="1">
            <a:spLocks noGrp="1"/>
          </p:cNvSpPr>
          <p:nvPr>
            <p:ph type="title"/>
          </p:nvPr>
        </p:nvSpPr>
        <p:spPr>
          <a:xfrm>
            <a:off x="669442" y="30226"/>
            <a:ext cx="7801609" cy="848360"/>
          </a:xfrm>
          <a:prstGeom prst="rect">
            <a:avLst/>
          </a:prstGeom>
        </p:spPr>
        <p:txBody>
          <a:bodyPr vert="horz" wrap="square" lIns="0" tIns="12700" rIns="0" bIns="0" rtlCol="0">
            <a:spAutoFit/>
          </a:bodyPr>
          <a:lstStyle/>
          <a:p>
            <a:pPr marL="12065" marR="5080" algn="ctr">
              <a:lnSpc>
                <a:spcPct val="100000"/>
              </a:lnSpc>
              <a:spcBef>
                <a:spcPts val="100"/>
              </a:spcBef>
            </a:pPr>
            <a:r>
              <a:rPr sz="1800" b="1" u="none" dirty="0">
                <a:latin typeface="Arial"/>
                <a:cs typeface="Arial"/>
              </a:rPr>
              <a:t>EL</a:t>
            </a:r>
            <a:r>
              <a:rPr sz="1800" b="1" u="none" spc="-60" dirty="0">
                <a:latin typeface="Arial"/>
                <a:cs typeface="Arial"/>
              </a:rPr>
              <a:t> </a:t>
            </a:r>
            <a:r>
              <a:rPr sz="1800" b="1" u="none" dirty="0">
                <a:latin typeface="Arial"/>
                <a:cs typeface="Arial"/>
              </a:rPr>
              <a:t>MECANIZADO</a:t>
            </a:r>
            <a:r>
              <a:rPr sz="1800" b="1" u="none" spc="20" dirty="0">
                <a:latin typeface="Arial"/>
                <a:cs typeface="Arial"/>
              </a:rPr>
              <a:t> </a:t>
            </a:r>
            <a:r>
              <a:rPr sz="1800" b="1" u="none" dirty="0">
                <a:latin typeface="Arial"/>
                <a:cs typeface="Arial"/>
              </a:rPr>
              <a:t>ES</a:t>
            </a:r>
            <a:r>
              <a:rPr sz="1800" b="1" u="none" spc="-25" dirty="0">
                <a:latin typeface="Arial"/>
                <a:cs typeface="Arial"/>
              </a:rPr>
              <a:t> </a:t>
            </a:r>
            <a:r>
              <a:rPr sz="1800" b="1" u="none" dirty="0">
                <a:latin typeface="Arial"/>
                <a:cs typeface="Arial"/>
              </a:rPr>
              <a:t>UNO</a:t>
            </a:r>
            <a:r>
              <a:rPr sz="1800" b="1" u="none" spc="-25" dirty="0">
                <a:latin typeface="Arial"/>
                <a:cs typeface="Arial"/>
              </a:rPr>
              <a:t> </a:t>
            </a:r>
            <a:r>
              <a:rPr sz="1800" b="1" u="none" dirty="0">
                <a:latin typeface="Arial"/>
                <a:cs typeface="Arial"/>
              </a:rPr>
              <a:t>DE</a:t>
            </a:r>
            <a:r>
              <a:rPr sz="1800" b="1" u="none" spc="-25" dirty="0">
                <a:latin typeface="Arial"/>
                <a:cs typeface="Arial"/>
              </a:rPr>
              <a:t> </a:t>
            </a:r>
            <a:r>
              <a:rPr sz="1800" b="1" u="none" dirty="0">
                <a:latin typeface="Arial"/>
                <a:cs typeface="Arial"/>
              </a:rPr>
              <a:t>LOS</a:t>
            </a:r>
            <a:r>
              <a:rPr sz="1800" b="1" u="none" spc="-25" dirty="0">
                <a:latin typeface="Arial"/>
                <a:cs typeface="Arial"/>
              </a:rPr>
              <a:t> </a:t>
            </a:r>
            <a:r>
              <a:rPr sz="1800" b="1" u="none" dirty="0">
                <a:latin typeface="Arial"/>
                <a:cs typeface="Arial"/>
              </a:rPr>
              <a:t>PROCESOS</a:t>
            </a:r>
            <a:r>
              <a:rPr sz="1800" b="1" u="none" spc="-35" dirty="0">
                <a:latin typeface="Arial"/>
                <a:cs typeface="Arial"/>
              </a:rPr>
              <a:t> </a:t>
            </a:r>
            <a:r>
              <a:rPr sz="1800" b="1" u="none" dirty="0">
                <a:latin typeface="Arial"/>
                <a:cs typeface="Arial"/>
              </a:rPr>
              <a:t>MÁS</a:t>
            </a:r>
            <a:r>
              <a:rPr sz="1800" b="1" u="none" spc="-25" dirty="0">
                <a:latin typeface="Arial"/>
                <a:cs typeface="Arial"/>
              </a:rPr>
              <a:t> </a:t>
            </a:r>
            <a:r>
              <a:rPr sz="1800" b="1" u="none" spc="-10" dirty="0">
                <a:latin typeface="Arial"/>
                <a:cs typeface="Arial"/>
              </a:rPr>
              <a:t>IMPORTANTES</a:t>
            </a:r>
            <a:r>
              <a:rPr sz="1800" b="1" u="none" spc="15" dirty="0">
                <a:latin typeface="Arial"/>
                <a:cs typeface="Arial"/>
              </a:rPr>
              <a:t> </a:t>
            </a:r>
            <a:r>
              <a:rPr sz="1800" b="1" u="none" spc="-25" dirty="0">
                <a:latin typeface="Arial"/>
                <a:cs typeface="Arial"/>
              </a:rPr>
              <a:t>DE MANUFACTURA,</a:t>
            </a:r>
            <a:r>
              <a:rPr sz="1800" b="1" u="none" spc="-50" dirty="0">
                <a:latin typeface="Arial"/>
                <a:cs typeface="Arial"/>
              </a:rPr>
              <a:t> </a:t>
            </a:r>
            <a:r>
              <a:rPr sz="1800" b="1" u="none" dirty="0">
                <a:latin typeface="Arial"/>
                <a:cs typeface="Arial"/>
              </a:rPr>
              <a:t>Y</a:t>
            </a:r>
            <a:r>
              <a:rPr sz="1800" b="1" u="none" spc="-70" dirty="0">
                <a:latin typeface="Arial"/>
                <a:cs typeface="Arial"/>
              </a:rPr>
              <a:t> </a:t>
            </a:r>
            <a:r>
              <a:rPr sz="1800" b="1" u="none" dirty="0">
                <a:latin typeface="Arial"/>
                <a:cs typeface="Arial"/>
              </a:rPr>
              <a:t>SE</a:t>
            </a:r>
            <a:r>
              <a:rPr sz="1800" b="1" u="none" spc="-30" dirty="0">
                <a:latin typeface="Arial"/>
                <a:cs typeface="Arial"/>
              </a:rPr>
              <a:t> </a:t>
            </a:r>
            <a:r>
              <a:rPr sz="1800" b="1" u="none" dirty="0">
                <a:latin typeface="Arial"/>
                <a:cs typeface="Arial"/>
              </a:rPr>
              <a:t>PUEDE</a:t>
            </a:r>
            <a:r>
              <a:rPr sz="1800" b="1" u="none" spc="-90" dirty="0">
                <a:latin typeface="Arial"/>
                <a:cs typeface="Arial"/>
              </a:rPr>
              <a:t> </a:t>
            </a:r>
            <a:r>
              <a:rPr sz="1800" b="1" u="none" dirty="0">
                <a:latin typeface="Arial"/>
                <a:cs typeface="Arial"/>
              </a:rPr>
              <a:t>APLICAR</a:t>
            </a:r>
            <a:r>
              <a:rPr sz="1800" b="1" u="none" spc="-45" dirty="0">
                <a:latin typeface="Arial"/>
                <a:cs typeface="Arial"/>
              </a:rPr>
              <a:t> </a:t>
            </a:r>
            <a:r>
              <a:rPr sz="1800" b="1" u="none" dirty="0">
                <a:latin typeface="Arial"/>
                <a:cs typeface="Arial"/>
              </a:rPr>
              <a:t>A</a:t>
            </a:r>
            <a:r>
              <a:rPr sz="1800" b="1" u="none" spc="-90" dirty="0">
                <a:latin typeface="Arial"/>
                <a:cs typeface="Arial"/>
              </a:rPr>
              <a:t> </a:t>
            </a:r>
            <a:r>
              <a:rPr sz="1800" b="1" u="none" spc="-10" dirty="0">
                <a:latin typeface="Arial"/>
                <a:cs typeface="Arial"/>
              </a:rPr>
              <a:t>UNA</a:t>
            </a:r>
            <a:r>
              <a:rPr sz="1800" b="1" u="none" spc="-135" dirty="0">
                <a:latin typeface="Arial"/>
                <a:cs typeface="Arial"/>
              </a:rPr>
              <a:t> </a:t>
            </a:r>
            <a:r>
              <a:rPr sz="1800" b="1" u="none" dirty="0">
                <a:latin typeface="Arial"/>
                <a:cs typeface="Arial"/>
              </a:rPr>
              <a:t>AMPLIA</a:t>
            </a:r>
            <a:r>
              <a:rPr sz="1800" b="1" u="none" spc="-70" dirty="0">
                <a:latin typeface="Arial"/>
                <a:cs typeface="Arial"/>
              </a:rPr>
              <a:t> </a:t>
            </a:r>
            <a:r>
              <a:rPr sz="1800" b="1" u="none" spc="-10" dirty="0">
                <a:latin typeface="Arial"/>
                <a:cs typeface="Arial"/>
              </a:rPr>
              <a:t>VARIEDAD</a:t>
            </a:r>
            <a:r>
              <a:rPr sz="1800" b="1" u="none" spc="5" dirty="0">
                <a:latin typeface="Arial"/>
                <a:cs typeface="Arial"/>
              </a:rPr>
              <a:t> </a:t>
            </a:r>
            <a:r>
              <a:rPr sz="1800" b="1" u="none" spc="-25" dirty="0">
                <a:latin typeface="Arial"/>
                <a:cs typeface="Arial"/>
              </a:rPr>
              <a:t>DE </a:t>
            </a:r>
            <a:r>
              <a:rPr sz="1800" b="1" u="none" spc="-10" dirty="0">
                <a:latin typeface="Arial"/>
                <a:cs typeface="Arial"/>
              </a:rPr>
              <a:t>COMPONENTES.</a:t>
            </a:r>
            <a:endParaRPr sz="1800">
              <a:latin typeface="Arial"/>
              <a:cs typeface="Arial"/>
            </a:endParaRPr>
          </a:p>
        </p:txBody>
      </p:sp>
      <p:sp>
        <p:nvSpPr>
          <p:cNvPr id="4" name="object 4"/>
          <p:cNvSpPr txBox="1"/>
          <p:nvPr/>
        </p:nvSpPr>
        <p:spPr>
          <a:xfrm>
            <a:off x="1051966" y="5438038"/>
            <a:ext cx="7037705" cy="666750"/>
          </a:xfrm>
          <a:prstGeom prst="rect">
            <a:avLst/>
          </a:prstGeom>
        </p:spPr>
        <p:txBody>
          <a:bodyPr vert="horz" wrap="square" lIns="0" tIns="13335" rIns="0" bIns="0" rtlCol="0">
            <a:spAutoFit/>
          </a:bodyPr>
          <a:lstStyle/>
          <a:p>
            <a:pPr marL="2540" algn="ctr">
              <a:lnSpc>
                <a:spcPct val="100000"/>
              </a:lnSpc>
              <a:spcBef>
                <a:spcPts val="105"/>
              </a:spcBef>
            </a:pPr>
            <a:r>
              <a:rPr sz="1400" dirty="0">
                <a:latin typeface="Microsoft Sans Serif"/>
                <a:cs typeface="Microsoft Sans Serif"/>
              </a:rPr>
              <a:t>FIGURA</a:t>
            </a:r>
            <a:r>
              <a:rPr sz="1400" spc="295" dirty="0">
                <a:latin typeface="Microsoft Sans Serif"/>
                <a:cs typeface="Microsoft Sans Serif"/>
              </a:rPr>
              <a:t> </a:t>
            </a:r>
            <a:r>
              <a:rPr sz="1400" spc="-50" dirty="0">
                <a:latin typeface="Microsoft Sans Serif"/>
                <a:cs typeface="Microsoft Sans Serif"/>
              </a:rPr>
              <a:t>1</a:t>
            </a:r>
            <a:endParaRPr sz="1400">
              <a:latin typeface="Microsoft Sans Serif"/>
              <a:cs typeface="Microsoft Sans Serif"/>
            </a:endParaRPr>
          </a:p>
          <a:p>
            <a:pPr marL="1743075" indent="-264795">
              <a:lnSpc>
                <a:spcPct val="100000"/>
              </a:lnSpc>
              <a:buAutoNum type="alphaLcParenBoth"/>
              <a:tabLst>
                <a:tab pos="1743075" algn="l"/>
              </a:tabLst>
            </a:pPr>
            <a:r>
              <a:rPr sz="1400" dirty="0">
                <a:latin typeface="Microsoft Sans Serif"/>
                <a:cs typeface="Microsoft Sans Serif"/>
              </a:rPr>
              <a:t>Sección</a:t>
            </a:r>
            <a:r>
              <a:rPr sz="1400" spc="-25" dirty="0">
                <a:latin typeface="Microsoft Sans Serif"/>
                <a:cs typeface="Microsoft Sans Serif"/>
              </a:rPr>
              <a:t> </a:t>
            </a:r>
            <a:r>
              <a:rPr sz="1400" dirty="0">
                <a:latin typeface="Microsoft Sans Serif"/>
                <a:cs typeface="Microsoft Sans Serif"/>
              </a:rPr>
              <a:t>transversal</a:t>
            </a:r>
            <a:r>
              <a:rPr sz="1400" spc="-40" dirty="0">
                <a:latin typeface="Microsoft Sans Serif"/>
                <a:cs typeface="Microsoft Sans Serif"/>
              </a:rPr>
              <a:t> </a:t>
            </a:r>
            <a:r>
              <a:rPr sz="1400" dirty="0">
                <a:latin typeface="Microsoft Sans Serif"/>
                <a:cs typeface="Microsoft Sans Serif"/>
              </a:rPr>
              <a:t>del</a:t>
            </a:r>
            <a:r>
              <a:rPr sz="1400" spc="-15" dirty="0">
                <a:latin typeface="Microsoft Sans Serif"/>
                <a:cs typeface="Microsoft Sans Serif"/>
              </a:rPr>
              <a:t> </a:t>
            </a:r>
            <a:r>
              <a:rPr sz="1400" dirty="0">
                <a:latin typeface="Microsoft Sans Serif"/>
                <a:cs typeface="Microsoft Sans Serif"/>
              </a:rPr>
              <a:t>proceso</a:t>
            </a:r>
            <a:r>
              <a:rPr sz="1400" spc="-35" dirty="0">
                <a:latin typeface="Microsoft Sans Serif"/>
                <a:cs typeface="Microsoft Sans Serif"/>
              </a:rPr>
              <a:t> </a:t>
            </a:r>
            <a:r>
              <a:rPr sz="1400" dirty="0">
                <a:latin typeface="Microsoft Sans Serif"/>
                <a:cs typeface="Microsoft Sans Serif"/>
              </a:rPr>
              <a:t>de </a:t>
            </a:r>
            <a:r>
              <a:rPr sz="1400" spc="-10" dirty="0">
                <a:latin typeface="Microsoft Sans Serif"/>
                <a:cs typeface="Microsoft Sans Serif"/>
              </a:rPr>
              <a:t>mecanizado.</a:t>
            </a:r>
            <a:endParaRPr sz="1400">
              <a:latin typeface="Microsoft Sans Serif"/>
              <a:cs typeface="Microsoft Sans Serif"/>
            </a:endParaRPr>
          </a:p>
          <a:p>
            <a:pPr marL="278130" indent="-265430">
              <a:lnSpc>
                <a:spcPct val="100000"/>
              </a:lnSpc>
              <a:buAutoNum type="alphaLcParenBoth"/>
              <a:tabLst>
                <a:tab pos="278130" algn="l"/>
              </a:tabLst>
            </a:pPr>
            <a:r>
              <a:rPr sz="1400" dirty="0">
                <a:latin typeface="Microsoft Sans Serif"/>
                <a:cs typeface="Microsoft Sans Serif"/>
              </a:rPr>
              <a:t>Herramienta</a:t>
            </a:r>
            <a:r>
              <a:rPr sz="1400" spc="-50" dirty="0">
                <a:latin typeface="Microsoft Sans Serif"/>
                <a:cs typeface="Microsoft Sans Serif"/>
              </a:rPr>
              <a:t> </a:t>
            </a:r>
            <a:r>
              <a:rPr sz="1400" dirty="0">
                <a:latin typeface="Microsoft Sans Serif"/>
                <a:cs typeface="Microsoft Sans Serif"/>
              </a:rPr>
              <a:t>con</a:t>
            </a:r>
            <a:r>
              <a:rPr sz="1400" spc="-25" dirty="0">
                <a:latin typeface="Microsoft Sans Serif"/>
                <a:cs typeface="Microsoft Sans Serif"/>
              </a:rPr>
              <a:t> </a:t>
            </a:r>
            <a:r>
              <a:rPr sz="1400" dirty="0">
                <a:latin typeface="Microsoft Sans Serif"/>
                <a:cs typeface="Microsoft Sans Serif"/>
              </a:rPr>
              <a:t>ángulo</a:t>
            </a:r>
            <a:r>
              <a:rPr sz="1400" spc="-40" dirty="0">
                <a:latin typeface="Microsoft Sans Serif"/>
                <a:cs typeface="Microsoft Sans Serif"/>
              </a:rPr>
              <a:t> </a:t>
            </a:r>
            <a:r>
              <a:rPr sz="1400" dirty="0">
                <a:latin typeface="Microsoft Sans Serif"/>
                <a:cs typeface="Microsoft Sans Serif"/>
              </a:rPr>
              <a:t>de</a:t>
            </a:r>
            <a:r>
              <a:rPr sz="1400" spc="-20" dirty="0">
                <a:latin typeface="Microsoft Sans Serif"/>
                <a:cs typeface="Microsoft Sans Serif"/>
              </a:rPr>
              <a:t> </a:t>
            </a:r>
            <a:r>
              <a:rPr sz="1400" dirty="0">
                <a:latin typeface="Microsoft Sans Serif"/>
                <a:cs typeface="Microsoft Sans Serif"/>
              </a:rPr>
              <a:t>ataque</a:t>
            </a:r>
            <a:r>
              <a:rPr sz="1400" spc="-35" dirty="0">
                <a:latin typeface="Microsoft Sans Serif"/>
                <a:cs typeface="Microsoft Sans Serif"/>
              </a:rPr>
              <a:t> </a:t>
            </a:r>
            <a:r>
              <a:rPr sz="1400" dirty="0">
                <a:latin typeface="Microsoft Sans Serif"/>
                <a:cs typeface="Microsoft Sans Serif"/>
              </a:rPr>
              <a:t>negativo;</a:t>
            </a:r>
            <a:r>
              <a:rPr sz="1400" spc="-30" dirty="0">
                <a:latin typeface="Microsoft Sans Serif"/>
                <a:cs typeface="Microsoft Sans Serif"/>
              </a:rPr>
              <a:t> </a:t>
            </a:r>
            <a:r>
              <a:rPr sz="1400" dirty="0">
                <a:latin typeface="Microsoft Sans Serif"/>
                <a:cs typeface="Microsoft Sans Serif"/>
              </a:rPr>
              <a:t>comparada</a:t>
            </a:r>
            <a:r>
              <a:rPr sz="1400" spc="-45" dirty="0">
                <a:latin typeface="Microsoft Sans Serif"/>
                <a:cs typeface="Microsoft Sans Serif"/>
              </a:rPr>
              <a:t> </a:t>
            </a:r>
            <a:r>
              <a:rPr sz="1400" dirty="0">
                <a:latin typeface="Microsoft Sans Serif"/>
                <a:cs typeface="Microsoft Sans Serif"/>
              </a:rPr>
              <a:t>con</a:t>
            </a:r>
            <a:r>
              <a:rPr sz="1400" spc="-35" dirty="0">
                <a:latin typeface="Microsoft Sans Serif"/>
                <a:cs typeface="Microsoft Sans Serif"/>
              </a:rPr>
              <a:t> </a:t>
            </a:r>
            <a:r>
              <a:rPr sz="1400" dirty="0">
                <a:latin typeface="Microsoft Sans Serif"/>
                <a:cs typeface="Microsoft Sans Serif"/>
              </a:rPr>
              <a:t>el</a:t>
            </a:r>
            <a:r>
              <a:rPr sz="1400" spc="-10" dirty="0">
                <a:latin typeface="Microsoft Sans Serif"/>
                <a:cs typeface="Microsoft Sans Serif"/>
              </a:rPr>
              <a:t> </a:t>
            </a:r>
            <a:r>
              <a:rPr sz="1400" dirty="0">
                <a:latin typeface="Microsoft Sans Serif"/>
                <a:cs typeface="Microsoft Sans Serif"/>
              </a:rPr>
              <a:t>ángulo</a:t>
            </a:r>
            <a:r>
              <a:rPr sz="1400" spc="-25" dirty="0">
                <a:latin typeface="Microsoft Sans Serif"/>
                <a:cs typeface="Microsoft Sans Serif"/>
              </a:rPr>
              <a:t> </a:t>
            </a:r>
            <a:r>
              <a:rPr sz="1400" dirty="0">
                <a:latin typeface="Microsoft Sans Serif"/>
                <a:cs typeface="Microsoft Sans Serif"/>
              </a:rPr>
              <a:t>positivo</a:t>
            </a:r>
            <a:r>
              <a:rPr sz="1400" spc="-20" dirty="0">
                <a:latin typeface="Microsoft Sans Serif"/>
                <a:cs typeface="Microsoft Sans Serif"/>
              </a:rPr>
              <a:t> </a:t>
            </a:r>
            <a:r>
              <a:rPr sz="1400" dirty="0">
                <a:latin typeface="Microsoft Sans Serif"/>
                <a:cs typeface="Microsoft Sans Serif"/>
              </a:rPr>
              <a:t>en</a:t>
            </a:r>
            <a:r>
              <a:rPr sz="1400" spc="-25" dirty="0">
                <a:latin typeface="Microsoft Sans Serif"/>
                <a:cs typeface="Microsoft Sans Serif"/>
              </a:rPr>
              <a:t> </a:t>
            </a:r>
            <a:r>
              <a:rPr sz="1400" spc="-20" dirty="0">
                <a:latin typeface="Microsoft Sans Serif"/>
                <a:cs typeface="Microsoft Sans Serif"/>
              </a:rPr>
              <a:t>(a).</a:t>
            </a:r>
            <a:endParaRPr sz="1400">
              <a:latin typeface="Microsoft Sans Serif"/>
              <a:cs typeface="Microsoft Sans Serif"/>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6592" y="380973"/>
            <a:ext cx="8706485" cy="5805170"/>
            <a:chOff x="276592" y="380973"/>
            <a:chExt cx="8706485" cy="5805170"/>
          </a:xfrm>
        </p:grpSpPr>
        <p:pic>
          <p:nvPicPr>
            <p:cNvPr id="3" name="object 3"/>
            <p:cNvPicPr/>
            <p:nvPr/>
          </p:nvPicPr>
          <p:blipFill>
            <a:blip r:embed="rId2" cstate="print"/>
            <a:stretch>
              <a:fillRect/>
            </a:stretch>
          </p:blipFill>
          <p:spPr>
            <a:xfrm>
              <a:off x="276592" y="380973"/>
              <a:ext cx="8705880" cy="5443754"/>
            </a:xfrm>
            <a:prstGeom prst="rect">
              <a:avLst/>
            </a:prstGeom>
          </p:spPr>
        </p:pic>
        <p:sp>
          <p:nvSpPr>
            <p:cNvPr id="4" name="object 4"/>
            <p:cNvSpPr/>
            <p:nvPr/>
          </p:nvSpPr>
          <p:spPr>
            <a:xfrm>
              <a:off x="7849361" y="5258562"/>
              <a:ext cx="914400" cy="914400"/>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200"/>
                  </a:lnTo>
                  <a:lnTo>
                    <a:pt x="2360" y="503945"/>
                  </a:lnTo>
                  <a:lnTo>
                    <a:pt x="9289" y="549340"/>
                  </a:lnTo>
                  <a:lnTo>
                    <a:pt x="20557" y="593156"/>
                  </a:lnTo>
                  <a:lnTo>
                    <a:pt x="35933" y="635161"/>
                  </a:lnTo>
                  <a:lnTo>
                    <a:pt x="55187" y="675127"/>
                  </a:lnTo>
                  <a:lnTo>
                    <a:pt x="78090" y="712823"/>
                  </a:lnTo>
                  <a:lnTo>
                    <a:pt x="104411" y="748020"/>
                  </a:lnTo>
                  <a:lnTo>
                    <a:pt x="133921" y="780488"/>
                  </a:lnTo>
                  <a:lnTo>
                    <a:pt x="166390" y="809996"/>
                  </a:lnTo>
                  <a:lnTo>
                    <a:pt x="201587" y="836316"/>
                  </a:lnTo>
                  <a:lnTo>
                    <a:pt x="239283" y="859217"/>
                  </a:lnTo>
                  <a:lnTo>
                    <a:pt x="279249" y="878470"/>
                  </a:lnTo>
                  <a:lnTo>
                    <a:pt x="321253" y="893844"/>
                  </a:lnTo>
                  <a:lnTo>
                    <a:pt x="365066" y="905111"/>
                  </a:lnTo>
                  <a:lnTo>
                    <a:pt x="410458" y="912039"/>
                  </a:lnTo>
                  <a:lnTo>
                    <a:pt x="457200" y="914400"/>
                  </a:lnTo>
                  <a:lnTo>
                    <a:pt x="503941" y="912039"/>
                  </a:lnTo>
                  <a:lnTo>
                    <a:pt x="549333" y="905111"/>
                  </a:lnTo>
                  <a:lnTo>
                    <a:pt x="593146" y="893844"/>
                  </a:lnTo>
                  <a:lnTo>
                    <a:pt x="635150" y="878470"/>
                  </a:lnTo>
                  <a:lnTo>
                    <a:pt x="675116" y="859217"/>
                  </a:lnTo>
                  <a:lnTo>
                    <a:pt x="712812" y="836316"/>
                  </a:lnTo>
                  <a:lnTo>
                    <a:pt x="748009" y="809996"/>
                  </a:lnTo>
                  <a:lnTo>
                    <a:pt x="780478" y="780488"/>
                  </a:lnTo>
                  <a:lnTo>
                    <a:pt x="809988" y="748020"/>
                  </a:lnTo>
                  <a:lnTo>
                    <a:pt x="836309" y="712823"/>
                  </a:lnTo>
                  <a:lnTo>
                    <a:pt x="859212" y="675127"/>
                  </a:lnTo>
                  <a:lnTo>
                    <a:pt x="878466" y="635161"/>
                  </a:lnTo>
                  <a:lnTo>
                    <a:pt x="893842" y="593156"/>
                  </a:lnTo>
                  <a:lnTo>
                    <a:pt x="905110" y="549340"/>
                  </a:lnTo>
                  <a:lnTo>
                    <a:pt x="912039" y="503945"/>
                  </a:lnTo>
                  <a:lnTo>
                    <a:pt x="914400" y="457200"/>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FFFFFF"/>
            </a:solidFill>
          </p:spPr>
          <p:txBody>
            <a:bodyPr wrap="square" lIns="0" tIns="0" rIns="0" bIns="0" rtlCol="0"/>
            <a:lstStyle/>
            <a:p>
              <a:endParaRPr/>
            </a:p>
          </p:txBody>
        </p:sp>
        <p:sp>
          <p:nvSpPr>
            <p:cNvPr id="5" name="object 5"/>
            <p:cNvSpPr/>
            <p:nvPr/>
          </p:nvSpPr>
          <p:spPr>
            <a:xfrm>
              <a:off x="7849361" y="5258562"/>
              <a:ext cx="914400" cy="914400"/>
            </a:xfrm>
            <a:custGeom>
              <a:avLst/>
              <a:gdLst/>
              <a:ahLst/>
              <a:cxnLst/>
              <a:rect l="l" t="t" r="r" b="b"/>
              <a:pathLst>
                <a:path w="914400" h="914400">
                  <a:moveTo>
                    <a:pt x="0" y="457200"/>
                  </a:moveTo>
                  <a:lnTo>
                    <a:pt x="2360" y="410458"/>
                  </a:lnTo>
                  <a:lnTo>
                    <a:pt x="9289" y="365066"/>
                  </a:lnTo>
                  <a:lnTo>
                    <a:pt x="20557" y="321253"/>
                  </a:lnTo>
                  <a:lnTo>
                    <a:pt x="35933" y="279249"/>
                  </a:lnTo>
                  <a:lnTo>
                    <a:pt x="55187" y="239283"/>
                  </a:lnTo>
                  <a:lnTo>
                    <a:pt x="78090" y="201587"/>
                  </a:lnTo>
                  <a:lnTo>
                    <a:pt x="104411" y="166390"/>
                  </a:lnTo>
                  <a:lnTo>
                    <a:pt x="133921" y="133921"/>
                  </a:lnTo>
                  <a:lnTo>
                    <a:pt x="166390" y="104411"/>
                  </a:lnTo>
                  <a:lnTo>
                    <a:pt x="201587" y="78090"/>
                  </a:lnTo>
                  <a:lnTo>
                    <a:pt x="239283" y="55187"/>
                  </a:lnTo>
                  <a:lnTo>
                    <a:pt x="279249" y="35933"/>
                  </a:lnTo>
                  <a:lnTo>
                    <a:pt x="321253" y="20557"/>
                  </a:lnTo>
                  <a:lnTo>
                    <a:pt x="365066" y="9289"/>
                  </a:lnTo>
                  <a:lnTo>
                    <a:pt x="410458" y="2360"/>
                  </a:lnTo>
                  <a:lnTo>
                    <a:pt x="457200" y="0"/>
                  </a:lnTo>
                  <a:lnTo>
                    <a:pt x="503941" y="2360"/>
                  </a:lnTo>
                  <a:lnTo>
                    <a:pt x="549333" y="9289"/>
                  </a:lnTo>
                  <a:lnTo>
                    <a:pt x="593146" y="20557"/>
                  </a:lnTo>
                  <a:lnTo>
                    <a:pt x="635150" y="35933"/>
                  </a:lnTo>
                  <a:lnTo>
                    <a:pt x="675116" y="55187"/>
                  </a:lnTo>
                  <a:lnTo>
                    <a:pt x="712812" y="78090"/>
                  </a:lnTo>
                  <a:lnTo>
                    <a:pt x="748009" y="104411"/>
                  </a:lnTo>
                  <a:lnTo>
                    <a:pt x="780478" y="133921"/>
                  </a:lnTo>
                  <a:lnTo>
                    <a:pt x="809988" y="166390"/>
                  </a:lnTo>
                  <a:lnTo>
                    <a:pt x="836309" y="201587"/>
                  </a:lnTo>
                  <a:lnTo>
                    <a:pt x="859212" y="239283"/>
                  </a:lnTo>
                  <a:lnTo>
                    <a:pt x="878466" y="279249"/>
                  </a:lnTo>
                  <a:lnTo>
                    <a:pt x="893842" y="321253"/>
                  </a:lnTo>
                  <a:lnTo>
                    <a:pt x="905110" y="365066"/>
                  </a:lnTo>
                  <a:lnTo>
                    <a:pt x="912039" y="410458"/>
                  </a:lnTo>
                  <a:lnTo>
                    <a:pt x="914400" y="457200"/>
                  </a:lnTo>
                  <a:lnTo>
                    <a:pt x="912039" y="503945"/>
                  </a:lnTo>
                  <a:lnTo>
                    <a:pt x="905110" y="549340"/>
                  </a:lnTo>
                  <a:lnTo>
                    <a:pt x="893842" y="593156"/>
                  </a:lnTo>
                  <a:lnTo>
                    <a:pt x="878466" y="635161"/>
                  </a:lnTo>
                  <a:lnTo>
                    <a:pt x="859212" y="675127"/>
                  </a:lnTo>
                  <a:lnTo>
                    <a:pt x="836309" y="712823"/>
                  </a:lnTo>
                  <a:lnTo>
                    <a:pt x="809988" y="748020"/>
                  </a:lnTo>
                  <a:lnTo>
                    <a:pt x="780478" y="780488"/>
                  </a:lnTo>
                  <a:lnTo>
                    <a:pt x="748009" y="809996"/>
                  </a:lnTo>
                  <a:lnTo>
                    <a:pt x="712812" y="836316"/>
                  </a:lnTo>
                  <a:lnTo>
                    <a:pt x="675116" y="859217"/>
                  </a:lnTo>
                  <a:lnTo>
                    <a:pt x="635150" y="878470"/>
                  </a:lnTo>
                  <a:lnTo>
                    <a:pt x="593146" y="893844"/>
                  </a:lnTo>
                  <a:lnTo>
                    <a:pt x="549333" y="905111"/>
                  </a:lnTo>
                  <a:lnTo>
                    <a:pt x="503941" y="912039"/>
                  </a:lnTo>
                  <a:lnTo>
                    <a:pt x="457200" y="914400"/>
                  </a:lnTo>
                  <a:lnTo>
                    <a:pt x="410458" y="912039"/>
                  </a:lnTo>
                  <a:lnTo>
                    <a:pt x="365066" y="905111"/>
                  </a:lnTo>
                  <a:lnTo>
                    <a:pt x="321253" y="893844"/>
                  </a:lnTo>
                  <a:lnTo>
                    <a:pt x="279249" y="878470"/>
                  </a:lnTo>
                  <a:lnTo>
                    <a:pt x="239283" y="859217"/>
                  </a:lnTo>
                  <a:lnTo>
                    <a:pt x="201587" y="836316"/>
                  </a:lnTo>
                  <a:lnTo>
                    <a:pt x="166390" y="809996"/>
                  </a:lnTo>
                  <a:lnTo>
                    <a:pt x="133921" y="780488"/>
                  </a:lnTo>
                  <a:lnTo>
                    <a:pt x="104411" y="748020"/>
                  </a:lnTo>
                  <a:lnTo>
                    <a:pt x="78090" y="712823"/>
                  </a:lnTo>
                  <a:lnTo>
                    <a:pt x="55187" y="675127"/>
                  </a:lnTo>
                  <a:lnTo>
                    <a:pt x="35933" y="635161"/>
                  </a:lnTo>
                  <a:lnTo>
                    <a:pt x="20557" y="593156"/>
                  </a:lnTo>
                  <a:lnTo>
                    <a:pt x="9289" y="549340"/>
                  </a:lnTo>
                  <a:lnTo>
                    <a:pt x="2360" y="503945"/>
                  </a:lnTo>
                  <a:lnTo>
                    <a:pt x="0" y="4572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0395" y="124878"/>
            <a:ext cx="8988425" cy="5451475"/>
            <a:chOff x="120395" y="124878"/>
            <a:chExt cx="8988425" cy="5451475"/>
          </a:xfrm>
        </p:grpSpPr>
        <p:pic>
          <p:nvPicPr>
            <p:cNvPr id="3" name="object 3"/>
            <p:cNvPicPr/>
            <p:nvPr/>
          </p:nvPicPr>
          <p:blipFill>
            <a:blip r:embed="rId2" cstate="print"/>
            <a:stretch>
              <a:fillRect/>
            </a:stretch>
          </p:blipFill>
          <p:spPr>
            <a:xfrm>
              <a:off x="120395" y="124878"/>
              <a:ext cx="8988022" cy="4841643"/>
            </a:xfrm>
            <a:prstGeom prst="rect">
              <a:avLst/>
            </a:prstGeom>
          </p:spPr>
        </p:pic>
        <p:sp>
          <p:nvSpPr>
            <p:cNvPr id="4" name="object 4"/>
            <p:cNvSpPr/>
            <p:nvPr/>
          </p:nvSpPr>
          <p:spPr>
            <a:xfrm>
              <a:off x="7925562" y="4648962"/>
              <a:ext cx="914400" cy="914400"/>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200"/>
                  </a:lnTo>
                  <a:lnTo>
                    <a:pt x="2360" y="503941"/>
                  </a:lnTo>
                  <a:lnTo>
                    <a:pt x="9289" y="549333"/>
                  </a:lnTo>
                  <a:lnTo>
                    <a:pt x="20557" y="593146"/>
                  </a:lnTo>
                  <a:lnTo>
                    <a:pt x="35933" y="635150"/>
                  </a:lnTo>
                  <a:lnTo>
                    <a:pt x="55187" y="675116"/>
                  </a:lnTo>
                  <a:lnTo>
                    <a:pt x="78090" y="712812"/>
                  </a:lnTo>
                  <a:lnTo>
                    <a:pt x="104411" y="748009"/>
                  </a:lnTo>
                  <a:lnTo>
                    <a:pt x="133921" y="780478"/>
                  </a:lnTo>
                  <a:lnTo>
                    <a:pt x="166390" y="809988"/>
                  </a:lnTo>
                  <a:lnTo>
                    <a:pt x="201587" y="836309"/>
                  </a:lnTo>
                  <a:lnTo>
                    <a:pt x="239283" y="859212"/>
                  </a:lnTo>
                  <a:lnTo>
                    <a:pt x="279249" y="878466"/>
                  </a:lnTo>
                  <a:lnTo>
                    <a:pt x="321253" y="893842"/>
                  </a:lnTo>
                  <a:lnTo>
                    <a:pt x="365066" y="905110"/>
                  </a:lnTo>
                  <a:lnTo>
                    <a:pt x="410458" y="912039"/>
                  </a:lnTo>
                  <a:lnTo>
                    <a:pt x="457200" y="914400"/>
                  </a:lnTo>
                  <a:lnTo>
                    <a:pt x="503941" y="912039"/>
                  </a:lnTo>
                  <a:lnTo>
                    <a:pt x="549333" y="905110"/>
                  </a:lnTo>
                  <a:lnTo>
                    <a:pt x="593146" y="893842"/>
                  </a:lnTo>
                  <a:lnTo>
                    <a:pt x="635150" y="878466"/>
                  </a:lnTo>
                  <a:lnTo>
                    <a:pt x="675116" y="859212"/>
                  </a:lnTo>
                  <a:lnTo>
                    <a:pt x="712812" y="836309"/>
                  </a:lnTo>
                  <a:lnTo>
                    <a:pt x="748009" y="809988"/>
                  </a:lnTo>
                  <a:lnTo>
                    <a:pt x="780478" y="780478"/>
                  </a:lnTo>
                  <a:lnTo>
                    <a:pt x="809988" y="748009"/>
                  </a:lnTo>
                  <a:lnTo>
                    <a:pt x="836309" y="712812"/>
                  </a:lnTo>
                  <a:lnTo>
                    <a:pt x="859212" y="675116"/>
                  </a:lnTo>
                  <a:lnTo>
                    <a:pt x="878466" y="635150"/>
                  </a:lnTo>
                  <a:lnTo>
                    <a:pt x="893842" y="593146"/>
                  </a:lnTo>
                  <a:lnTo>
                    <a:pt x="905110" y="549333"/>
                  </a:lnTo>
                  <a:lnTo>
                    <a:pt x="912039" y="503941"/>
                  </a:lnTo>
                  <a:lnTo>
                    <a:pt x="914400" y="457200"/>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FFFFFF"/>
            </a:solidFill>
          </p:spPr>
          <p:txBody>
            <a:bodyPr wrap="square" lIns="0" tIns="0" rIns="0" bIns="0" rtlCol="0"/>
            <a:lstStyle/>
            <a:p>
              <a:endParaRPr/>
            </a:p>
          </p:txBody>
        </p:sp>
        <p:sp>
          <p:nvSpPr>
            <p:cNvPr id="5" name="object 5"/>
            <p:cNvSpPr/>
            <p:nvPr/>
          </p:nvSpPr>
          <p:spPr>
            <a:xfrm>
              <a:off x="7925562" y="4648962"/>
              <a:ext cx="914400" cy="914400"/>
            </a:xfrm>
            <a:custGeom>
              <a:avLst/>
              <a:gdLst/>
              <a:ahLst/>
              <a:cxnLst/>
              <a:rect l="l" t="t" r="r" b="b"/>
              <a:pathLst>
                <a:path w="914400" h="914400">
                  <a:moveTo>
                    <a:pt x="0" y="457200"/>
                  </a:moveTo>
                  <a:lnTo>
                    <a:pt x="2360" y="410458"/>
                  </a:lnTo>
                  <a:lnTo>
                    <a:pt x="9289" y="365066"/>
                  </a:lnTo>
                  <a:lnTo>
                    <a:pt x="20557" y="321253"/>
                  </a:lnTo>
                  <a:lnTo>
                    <a:pt x="35933" y="279249"/>
                  </a:lnTo>
                  <a:lnTo>
                    <a:pt x="55187" y="239283"/>
                  </a:lnTo>
                  <a:lnTo>
                    <a:pt x="78090" y="201587"/>
                  </a:lnTo>
                  <a:lnTo>
                    <a:pt x="104411" y="166390"/>
                  </a:lnTo>
                  <a:lnTo>
                    <a:pt x="133921" y="133921"/>
                  </a:lnTo>
                  <a:lnTo>
                    <a:pt x="166390" y="104411"/>
                  </a:lnTo>
                  <a:lnTo>
                    <a:pt x="201587" y="78090"/>
                  </a:lnTo>
                  <a:lnTo>
                    <a:pt x="239283" y="55187"/>
                  </a:lnTo>
                  <a:lnTo>
                    <a:pt x="279249" y="35933"/>
                  </a:lnTo>
                  <a:lnTo>
                    <a:pt x="321253" y="20557"/>
                  </a:lnTo>
                  <a:lnTo>
                    <a:pt x="365066" y="9289"/>
                  </a:lnTo>
                  <a:lnTo>
                    <a:pt x="410458" y="2360"/>
                  </a:lnTo>
                  <a:lnTo>
                    <a:pt x="457200" y="0"/>
                  </a:lnTo>
                  <a:lnTo>
                    <a:pt x="503941" y="2360"/>
                  </a:lnTo>
                  <a:lnTo>
                    <a:pt x="549333" y="9289"/>
                  </a:lnTo>
                  <a:lnTo>
                    <a:pt x="593146" y="20557"/>
                  </a:lnTo>
                  <a:lnTo>
                    <a:pt x="635150" y="35933"/>
                  </a:lnTo>
                  <a:lnTo>
                    <a:pt x="675116" y="55187"/>
                  </a:lnTo>
                  <a:lnTo>
                    <a:pt x="712812" y="78090"/>
                  </a:lnTo>
                  <a:lnTo>
                    <a:pt x="748009" y="104411"/>
                  </a:lnTo>
                  <a:lnTo>
                    <a:pt x="780478" y="133921"/>
                  </a:lnTo>
                  <a:lnTo>
                    <a:pt x="809988" y="166390"/>
                  </a:lnTo>
                  <a:lnTo>
                    <a:pt x="836309" y="201587"/>
                  </a:lnTo>
                  <a:lnTo>
                    <a:pt x="859212" y="239283"/>
                  </a:lnTo>
                  <a:lnTo>
                    <a:pt x="878466" y="279249"/>
                  </a:lnTo>
                  <a:lnTo>
                    <a:pt x="893842" y="321253"/>
                  </a:lnTo>
                  <a:lnTo>
                    <a:pt x="905110" y="365066"/>
                  </a:lnTo>
                  <a:lnTo>
                    <a:pt x="912039" y="410458"/>
                  </a:lnTo>
                  <a:lnTo>
                    <a:pt x="914400" y="457200"/>
                  </a:lnTo>
                  <a:lnTo>
                    <a:pt x="912039" y="503941"/>
                  </a:lnTo>
                  <a:lnTo>
                    <a:pt x="905110" y="549333"/>
                  </a:lnTo>
                  <a:lnTo>
                    <a:pt x="893842" y="593146"/>
                  </a:lnTo>
                  <a:lnTo>
                    <a:pt x="878466" y="635150"/>
                  </a:lnTo>
                  <a:lnTo>
                    <a:pt x="859212" y="675116"/>
                  </a:lnTo>
                  <a:lnTo>
                    <a:pt x="836309" y="712812"/>
                  </a:lnTo>
                  <a:lnTo>
                    <a:pt x="809988" y="748009"/>
                  </a:lnTo>
                  <a:lnTo>
                    <a:pt x="780478" y="780478"/>
                  </a:lnTo>
                  <a:lnTo>
                    <a:pt x="748009" y="809988"/>
                  </a:lnTo>
                  <a:lnTo>
                    <a:pt x="712812" y="836309"/>
                  </a:lnTo>
                  <a:lnTo>
                    <a:pt x="675116" y="859212"/>
                  </a:lnTo>
                  <a:lnTo>
                    <a:pt x="635150" y="878466"/>
                  </a:lnTo>
                  <a:lnTo>
                    <a:pt x="593146" y="893842"/>
                  </a:lnTo>
                  <a:lnTo>
                    <a:pt x="549333" y="905110"/>
                  </a:lnTo>
                  <a:lnTo>
                    <a:pt x="503941" y="912039"/>
                  </a:lnTo>
                  <a:lnTo>
                    <a:pt x="457200" y="914400"/>
                  </a:lnTo>
                  <a:lnTo>
                    <a:pt x="410458" y="912039"/>
                  </a:lnTo>
                  <a:lnTo>
                    <a:pt x="365066" y="905110"/>
                  </a:lnTo>
                  <a:lnTo>
                    <a:pt x="321253" y="893842"/>
                  </a:lnTo>
                  <a:lnTo>
                    <a:pt x="279249" y="878466"/>
                  </a:lnTo>
                  <a:lnTo>
                    <a:pt x="239283" y="859212"/>
                  </a:lnTo>
                  <a:lnTo>
                    <a:pt x="201587" y="836309"/>
                  </a:lnTo>
                  <a:lnTo>
                    <a:pt x="166390" y="809988"/>
                  </a:lnTo>
                  <a:lnTo>
                    <a:pt x="133921" y="780478"/>
                  </a:lnTo>
                  <a:lnTo>
                    <a:pt x="104411" y="748009"/>
                  </a:lnTo>
                  <a:lnTo>
                    <a:pt x="78090" y="712812"/>
                  </a:lnTo>
                  <a:lnTo>
                    <a:pt x="55187" y="675116"/>
                  </a:lnTo>
                  <a:lnTo>
                    <a:pt x="35933" y="635150"/>
                  </a:lnTo>
                  <a:lnTo>
                    <a:pt x="20557" y="593146"/>
                  </a:lnTo>
                  <a:lnTo>
                    <a:pt x="9289" y="549333"/>
                  </a:lnTo>
                  <a:lnTo>
                    <a:pt x="2360" y="503941"/>
                  </a:lnTo>
                  <a:lnTo>
                    <a:pt x="0" y="4572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 y="533359"/>
            <a:ext cx="9099708" cy="490579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475" y="1005884"/>
            <a:ext cx="9081480" cy="48461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815" y="7365"/>
            <a:ext cx="8987790" cy="2412365"/>
          </a:xfrm>
          <a:prstGeom prst="rect">
            <a:avLst/>
          </a:prstGeom>
        </p:spPr>
        <p:txBody>
          <a:bodyPr vert="horz" wrap="square" lIns="0" tIns="108585" rIns="0" bIns="0" rtlCol="0">
            <a:spAutoFit/>
          </a:bodyPr>
          <a:lstStyle/>
          <a:p>
            <a:pPr algn="ctr">
              <a:lnSpc>
                <a:spcPct val="100000"/>
              </a:lnSpc>
              <a:spcBef>
                <a:spcPts val="855"/>
              </a:spcBef>
            </a:pPr>
            <a:r>
              <a:rPr sz="1800" b="1" dirty="0">
                <a:latin typeface="Arial"/>
                <a:cs typeface="Arial"/>
              </a:rPr>
              <a:t>MAQUINA</a:t>
            </a:r>
            <a:r>
              <a:rPr sz="1800" b="1" spc="-75" dirty="0">
                <a:latin typeface="Arial"/>
                <a:cs typeface="Arial"/>
              </a:rPr>
              <a:t> </a:t>
            </a:r>
            <a:r>
              <a:rPr sz="1800" b="1" spc="-25" dirty="0">
                <a:latin typeface="Arial"/>
                <a:cs typeface="Arial"/>
              </a:rPr>
              <a:t>HERRAMIENTA</a:t>
            </a:r>
            <a:r>
              <a:rPr sz="1800" b="1" spc="-80" dirty="0">
                <a:latin typeface="Arial"/>
                <a:cs typeface="Arial"/>
              </a:rPr>
              <a:t> </a:t>
            </a:r>
            <a:r>
              <a:rPr sz="1800" b="1" spc="-10" dirty="0">
                <a:latin typeface="Arial"/>
                <a:cs typeface="Arial"/>
              </a:rPr>
              <a:t>DENOMINADA</a:t>
            </a:r>
            <a:r>
              <a:rPr sz="1800" b="1" spc="-65" dirty="0">
                <a:latin typeface="Arial"/>
                <a:cs typeface="Arial"/>
              </a:rPr>
              <a:t> </a:t>
            </a:r>
            <a:r>
              <a:rPr sz="1800" b="1" spc="-10" dirty="0">
                <a:latin typeface="Arial"/>
                <a:cs typeface="Arial"/>
              </a:rPr>
              <a:t>TORNO</a:t>
            </a:r>
            <a:endParaRPr sz="1800">
              <a:latin typeface="Arial"/>
              <a:cs typeface="Arial"/>
            </a:endParaRPr>
          </a:p>
          <a:p>
            <a:pPr marL="12700" marR="5080" algn="just">
              <a:lnSpc>
                <a:spcPct val="100000"/>
              </a:lnSpc>
              <a:spcBef>
                <a:spcPts val="750"/>
              </a:spcBef>
            </a:pP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realizar</a:t>
            </a:r>
            <a:r>
              <a:rPr sz="1800" spc="35"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operación</a:t>
            </a:r>
            <a:r>
              <a:rPr sz="1800" spc="3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torneado</a:t>
            </a:r>
            <a:r>
              <a:rPr sz="1800" spc="3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requiere</a:t>
            </a:r>
            <a:r>
              <a:rPr sz="1800" spc="25" dirty="0">
                <a:latin typeface="Microsoft Sans Serif"/>
                <a:cs typeface="Microsoft Sans Serif"/>
              </a:rPr>
              <a:t>  </a:t>
            </a:r>
            <a:r>
              <a:rPr sz="1800" dirty="0">
                <a:latin typeface="Microsoft Sans Serif"/>
                <a:cs typeface="Microsoft Sans Serif"/>
              </a:rPr>
              <a:t>el</a:t>
            </a:r>
            <a:r>
              <a:rPr sz="1800" spc="30" dirty="0">
                <a:latin typeface="Microsoft Sans Serif"/>
                <a:cs typeface="Microsoft Sans Serif"/>
              </a:rPr>
              <a:t>  </a:t>
            </a:r>
            <a:r>
              <a:rPr sz="1800" dirty="0">
                <a:latin typeface="Microsoft Sans Serif"/>
                <a:cs typeface="Microsoft Sans Serif"/>
              </a:rPr>
              <a:t>movimiento</a:t>
            </a:r>
            <a:r>
              <a:rPr sz="1800" spc="20" dirty="0">
                <a:latin typeface="Microsoft Sans Serif"/>
                <a:cs typeface="Microsoft Sans Serif"/>
              </a:rPr>
              <a:t>  </a:t>
            </a:r>
            <a:r>
              <a:rPr sz="1800" dirty="0">
                <a:latin typeface="Microsoft Sans Serif"/>
                <a:cs typeface="Microsoft Sans Serif"/>
              </a:rPr>
              <a:t>relativo</a:t>
            </a:r>
            <a:r>
              <a:rPr sz="1800" spc="2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herramienta</a:t>
            </a:r>
            <a:r>
              <a:rPr sz="1800" spc="65" dirty="0">
                <a:latin typeface="Microsoft Sans Serif"/>
                <a:cs typeface="Microsoft Sans Serif"/>
              </a:rPr>
              <a:t>  </a:t>
            </a:r>
            <a:r>
              <a:rPr sz="1800" dirty="0">
                <a:latin typeface="Microsoft Sans Serif"/>
                <a:cs typeface="Microsoft Sans Serif"/>
              </a:rPr>
              <a:t>y</a:t>
            </a:r>
            <a:r>
              <a:rPr sz="1800" spc="60" dirty="0">
                <a:latin typeface="Microsoft Sans Serif"/>
                <a:cs typeface="Microsoft Sans Serif"/>
              </a:rPr>
              <a:t>  </a:t>
            </a:r>
            <a:r>
              <a:rPr sz="1800" dirty="0">
                <a:latin typeface="Microsoft Sans Serif"/>
                <a:cs typeface="Microsoft Sans Serif"/>
              </a:rPr>
              <a:t>el</a:t>
            </a:r>
            <a:r>
              <a:rPr sz="1800" spc="60" dirty="0">
                <a:latin typeface="Microsoft Sans Serif"/>
                <a:cs typeface="Microsoft Sans Serif"/>
              </a:rPr>
              <a:t>  </a:t>
            </a:r>
            <a:r>
              <a:rPr sz="1800" dirty="0">
                <a:latin typeface="Microsoft Sans Serif"/>
                <a:cs typeface="Microsoft Sans Serif"/>
              </a:rPr>
              <a:t>material.</a:t>
            </a:r>
            <a:r>
              <a:rPr sz="1800" spc="240" dirty="0">
                <a:latin typeface="Microsoft Sans Serif"/>
                <a:cs typeface="Microsoft Sans Serif"/>
              </a:rPr>
              <a:t>   </a:t>
            </a:r>
            <a:r>
              <a:rPr sz="1800" b="1" dirty="0">
                <a:latin typeface="Arial"/>
                <a:cs typeface="Arial"/>
              </a:rPr>
              <a:t>EL</a:t>
            </a:r>
            <a:r>
              <a:rPr sz="1800" b="1" spc="25" dirty="0">
                <a:latin typeface="Arial"/>
                <a:cs typeface="Arial"/>
              </a:rPr>
              <a:t>  </a:t>
            </a:r>
            <a:r>
              <a:rPr sz="1800" b="1" dirty="0">
                <a:latin typeface="Arial"/>
                <a:cs typeface="Arial"/>
              </a:rPr>
              <a:t>MOVIMIENTO</a:t>
            </a:r>
            <a:r>
              <a:rPr sz="1800" b="1" spc="45" dirty="0">
                <a:latin typeface="Arial"/>
                <a:cs typeface="Arial"/>
              </a:rPr>
              <a:t>  </a:t>
            </a:r>
            <a:r>
              <a:rPr sz="1800" b="1" dirty="0">
                <a:latin typeface="Arial"/>
                <a:cs typeface="Arial"/>
              </a:rPr>
              <a:t>PRIMARIO</a:t>
            </a:r>
            <a:r>
              <a:rPr sz="1800" b="1" spc="40" dirty="0">
                <a:latin typeface="Arial"/>
                <a:cs typeface="Arial"/>
              </a:rPr>
              <a:t>  </a:t>
            </a:r>
            <a:r>
              <a:rPr sz="1800" dirty="0">
                <a:latin typeface="Microsoft Sans Serif"/>
                <a:cs typeface="Microsoft Sans Serif"/>
              </a:rPr>
              <a:t>se</a:t>
            </a:r>
            <a:r>
              <a:rPr sz="1800" spc="60" dirty="0">
                <a:latin typeface="Microsoft Sans Serif"/>
                <a:cs typeface="Microsoft Sans Serif"/>
              </a:rPr>
              <a:t>  </a:t>
            </a:r>
            <a:r>
              <a:rPr sz="1800" dirty="0">
                <a:latin typeface="Microsoft Sans Serif"/>
                <a:cs typeface="Microsoft Sans Serif"/>
              </a:rPr>
              <a:t>realiza</a:t>
            </a:r>
            <a:r>
              <a:rPr sz="1800" spc="60" dirty="0">
                <a:latin typeface="Microsoft Sans Serif"/>
                <a:cs typeface="Microsoft Sans Serif"/>
              </a:rPr>
              <a:t>  </a:t>
            </a:r>
            <a:r>
              <a:rPr sz="1800" dirty="0">
                <a:latin typeface="Microsoft Sans Serif"/>
                <a:cs typeface="Microsoft Sans Serif"/>
              </a:rPr>
              <a:t>a</a:t>
            </a:r>
            <a:r>
              <a:rPr sz="1800" spc="60" dirty="0">
                <a:latin typeface="Microsoft Sans Serif"/>
                <a:cs typeface="Microsoft Sans Serif"/>
              </a:rPr>
              <a:t>  </a:t>
            </a:r>
            <a:r>
              <a:rPr sz="1800" dirty="0">
                <a:latin typeface="Microsoft Sans Serif"/>
                <a:cs typeface="Microsoft Sans Serif"/>
              </a:rPr>
              <a:t>una</a:t>
            </a:r>
            <a:r>
              <a:rPr sz="1800" spc="60" dirty="0">
                <a:latin typeface="Microsoft Sans Serif"/>
                <a:cs typeface="Microsoft Sans Serif"/>
              </a:rPr>
              <a:t>  </a:t>
            </a:r>
            <a:r>
              <a:rPr sz="1800" spc="-10" dirty="0">
                <a:latin typeface="Microsoft Sans Serif"/>
                <a:cs typeface="Microsoft Sans Serif"/>
              </a:rPr>
              <a:t>cierta </a:t>
            </a:r>
            <a:r>
              <a:rPr sz="1800" dirty="0">
                <a:latin typeface="Microsoft Sans Serif"/>
                <a:cs typeface="Microsoft Sans Serif"/>
              </a:rPr>
              <a:t>velocidad</a:t>
            </a:r>
            <a:r>
              <a:rPr sz="1800" spc="80" dirty="0">
                <a:latin typeface="Microsoft Sans Serif"/>
                <a:cs typeface="Microsoft Sans Serif"/>
              </a:rPr>
              <a:t> </a:t>
            </a:r>
            <a:r>
              <a:rPr sz="1800" dirty="0">
                <a:latin typeface="Microsoft Sans Serif"/>
                <a:cs typeface="Microsoft Sans Serif"/>
              </a:rPr>
              <a:t>de</a:t>
            </a:r>
            <a:r>
              <a:rPr sz="1800" spc="80" dirty="0">
                <a:latin typeface="Microsoft Sans Serif"/>
                <a:cs typeface="Microsoft Sans Serif"/>
              </a:rPr>
              <a:t> </a:t>
            </a:r>
            <a:r>
              <a:rPr sz="1800" dirty="0">
                <a:latin typeface="Microsoft Sans Serif"/>
                <a:cs typeface="Microsoft Sans Serif"/>
              </a:rPr>
              <a:t>corte</a:t>
            </a:r>
            <a:r>
              <a:rPr sz="1800" spc="80" dirty="0">
                <a:latin typeface="Microsoft Sans Serif"/>
                <a:cs typeface="Microsoft Sans Serif"/>
              </a:rPr>
              <a:t> </a:t>
            </a:r>
            <a:r>
              <a:rPr sz="1800" dirty="0">
                <a:latin typeface="Microsoft Sans Serif"/>
                <a:cs typeface="Microsoft Sans Serif"/>
              </a:rPr>
              <a:t>(v).</a:t>
            </a:r>
            <a:r>
              <a:rPr sz="1800" spc="90" dirty="0">
                <a:latin typeface="Microsoft Sans Serif"/>
                <a:cs typeface="Microsoft Sans Serif"/>
              </a:rPr>
              <a:t> </a:t>
            </a:r>
            <a:r>
              <a:rPr sz="1800" dirty="0">
                <a:latin typeface="Microsoft Sans Serif"/>
                <a:cs typeface="Microsoft Sans Serif"/>
              </a:rPr>
              <a:t>Además,</a:t>
            </a:r>
            <a:r>
              <a:rPr sz="1800" spc="95" dirty="0">
                <a:latin typeface="Microsoft Sans Serif"/>
                <a:cs typeface="Microsoft Sans Serif"/>
              </a:rPr>
              <a:t> </a:t>
            </a:r>
            <a:r>
              <a:rPr sz="1800" dirty="0">
                <a:latin typeface="Microsoft Sans Serif"/>
                <a:cs typeface="Microsoft Sans Serif"/>
              </a:rPr>
              <a:t>la</a:t>
            </a:r>
            <a:r>
              <a:rPr sz="1800" spc="80" dirty="0">
                <a:latin typeface="Microsoft Sans Serif"/>
                <a:cs typeface="Microsoft Sans Serif"/>
              </a:rPr>
              <a:t> </a:t>
            </a:r>
            <a:r>
              <a:rPr sz="1800" dirty="0">
                <a:latin typeface="Microsoft Sans Serif"/>
                <a:cs typeface="Microsoft Sans Serif"/>
              </a:rPr>
              <a:t>herramienta</a:t>
            </a:r>
            <a:r>
              <a:rPr sz="1800" spc="85" dirty="0">
                <a:latin typeface="Microsoft Sans Serif"/>
                <a:cs typeface="Microsoft Sans Serif"/>
              </a:rPr>
              <a:t> </a:t>
            </a:r>
            <a:r>
              <a:rPr sz="1800" dirty="0">
                <a:latin typeface="Microsoft Sans Serif"/>
                <a:cs typeface="Microsoft Sans Serif"/>
              </a:rPr>
              <a:t>debe</a:t>
            </a:r>
            <a:r>
              <a:rPr sz="1800" spc="80" dirty="0">
                <a:latin typeface="Microsoft Sans Serif"/>
                <a:cs typeface="Microsoft Sans Serif"/>
              </a:rPr>
              <a:t> </a:t>
            </a:r>
            <a:r>
              <a:rPr sz="1800" dirty="0">
                <a:latin typeface="Microsoft Sans Serif"/>
                <a:cs typeface="Microsoft Sans Serif"/>
              </a:rPr>
              <a:t>moverse</a:t>
            </a:r>
            <a:r>
              <a:rPr sz="1800" spc="85" dirty="0">
                <a:latin typeface="Microsoft Sans Serif"/>
                <a:cs typeface="Microsoft Sans Serif"/>
              </a:rPr>
              <a:t> </a:t>
            </a:r>
            <a:r>
              <a:rPr sz="1800" dirty="0">
                <a:latin typeface="Microsoft Sans Serif"/>
                <a:cs typeface="Microsoft Sans Serif"/>
              </a:rPr>
              <a:t>lateralmente</a:t>
            </a:r>
            <a:r>
              <a:rPr sz="1800" spc="70" dirty="0">
                <a:latin typeface="Microsoft Sans Serif"/>
                <a:cs typeface="Microsoft Sans Serif"/>
              </a:rPr>
              <a:t> </a:t>
            </a:r>
            <a:r>
              <a:rPr sz="1800" dirty="0">
                <a:latin typeface="Microsoft Sans Serif"/>
                <a:cs typeface="Microsoft Sans Serif"/>
              </a:rPr>
              <a:t>a</a:t>
            </a:r>
            <a:r>
              <a:rPr sz="1800" spc="80" dirty="0">
                <a:latin typeface="Microsoft Sans Serif"/>
                <a:cs typeface="Microsoft Sans Serif"/>
              </a:rPr>
              <a:t> </a:t>
            </a:r>
            <a:r>
              <a:rPr sz="1800" dirty="0">
                <a:latin typeface="Microsoft Sans Serif"/>
                <a:cs typeface="Microsoft Sans Serif"/>
              </a:rPr>
              <a:t>través</a:t>
            </a:r>
            <a:r>
              <a:rPr sz="1800" spc="90"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material.</a:t>
            </a:r>
            <a:r>
              <a:rPr sz="1800" spc="120" dirty="0">
                <a:latin typeface="Microsoft Sans Serif"/>
                <a:cs typeface="Microsoft Sans Serif"/>
              </a:rPr>
              <a:t> </a:t>
            </a:r>
            <a:r>
              <a:rPr sz="1800" dirty="0">
                <a:latin typeface="Microsoft Sans Serif"/>
                <a:cs typeface="Microsoft Sans Serif"/>
              </a:rPr>
              <a:t>Éste</a:t>
            </a:r>
            <a:r>
              <a:rPr sz="1800" spc="130" dirty="0">
                <a:latin typeface="Microsoft Sans Serif"/>
                <a:cs typeface="Microsoft Sans Serif"/>
              </a:rPr>
              <a:t> </a:t>
            </a:r>
            <a:r>
              <a:rPr sz="1800" dirty="0">
                <a:latin typeface="Microsoft Sans Serif"/>
                <a:cs typeface="Microsoft Sans Serif"/>
              </a:rPr>
              <a:t>es</a:t>
            </a:r>
            <a:r>
              <a:rPr sz="1800" spc="114" dirty="0">
                <a:latin typeface="Microsoft Sans Serif"/>
                <a:cs typeface="Microsoft Sans Serif"/>
              </a:rPr>
              <a:t> </a:t>
            </a:r>
            <a:r>
              <a:rPr sz="1800" dirty="0">
                <a:latin typeface="Microsoft Sans Serif"/>
                <a:cs typeface="Microsoft Sans Serif"/>
              </a:rPr>
              <a:t>un</a:t>
            </a:r>
            <a:r>
              <a:rPr sz="1800" spc="114" dirty="0">
                <a:latin typeface="Microsoft Sans Serif"/>
                <a:cs typeface="Microsoft Sans Serif"/>
              </a:rPr>
              <a:t> </a:t>
            </a:r>
            <a:r>
              <a:rPr sz="1800" dirty="0">
                <a:latin typeface="Microsoft Sans Serif"/>
                <a:cs typeface="Microsoft Sans Serif"/>
              </a:rPr>
              <a:t>movimiento</a:t>
            </a:r>
            <a:r>
              <a:rPr sz="1800" spc="120" dirty="0">
                <a:latin typeface="Microsoft Sans Serif"/>
                <a:cs typeface="Microsoft Sans Serif"/>
              </a:rPr>
              <a:t> </a:t>
            </a:r>
            <a:r>
              <a:rPr sz="1800" dirty="0">
                <a:latin typeface="Microsoft Sans Serif"/>
                <a:cs typeface="Microsoft Sans Serif"/>
              </a:rPr>
              <a:t>más</a:t>
            </a:r>
            <a:r>
              <a:rPr sz="1800" spc="114" dirty="0">
                <a:latin typeface="Microsoft Sans Serif"/>
                <a:cs typeface="Microsoft Sans Serif"/>
              </a:rPr>
              <a:t> </a:t>
            </a:r>
            <a:r>
              <a:rPr sz="1800" dirty="0">
                <a:latin typeface="Microsoft Sans Serif"/>
                <a:cs typeface="Microsoft Sans Serif"/>
              </a:rPr>
              <a:t>lento,</a:t>
            </a:r>
            <a:r>
              <a:rPr sz="1800" spc="130" dirty="0">
                <a:latin typeface="Microsoft Sans Serif"/>
                <a:cs typeface="Microsoft Sans Serif"/>
              </a:rPr>
              <a:t> </a:t>
            </a:r>
            <a:r>
              <a:rPr sz="1800" dirty="0">
                <a:latin typeface="Microsoft Sans Serif"/>
                <a:cs typeface="Microsoft Sans Serif"/>
              </a:rPr>
              <a:t>llamado</a:t>
            </a:r>
            <a:r>
              <a:rPr sz="1800" spc="110" dirty="0">
                <a:latin typeface="Microsoft Sans Serif"/>
                <a:cs typeface="Microsoft Sans Serif"/>
              </a:rPr>
              <a:t>  </a:t>
            </a:r>
            <a:r>
              <a:rPr sz="1800" b="1" dirty="0">
                <a:latin typeface="Arial"/>
                <a:cs typeface="Arial"/>
              </a:rPr>
              <a:t>MOVIMIENTO</a:t>
            </a:r>
            <a:r>
              <a:rPr sz="1800" b="1" spc="105" dirty="0">
                <a:latin typeface="Arial"/>
                <a:cs typeface="Arial"/>
              </a:rPr>
              <a:t> </a:t>
            </a:r>
            <a:r>
              <a:rPr sz="1800" b="1" dirty="0">
                <a:latin typeface="Arial"/>
                <a:cs typeface="Arial"/>
              </a:rPr>
              <a:t>DE</a:t>
            </a:r>
            <a:r>
              <a:rPr sz="1800" b="1" spc="120" dirty="0">
                <a:latin typeface="Arial"/>
                <a:cs typeface="Arial"/>
              </a:rPr>
              <a:t> </a:t>
            </a:r>
            <a:r>
              <a:rPr sz="1800" b="1" spc="-20" dirty="0">
                <a:latin typeface="Arial"/>
                <a:cs typeface="Arial"/>
              </a:rPr>
              <a:t>AVANCE</a:t>
            </a:r>
            <a:r>
              <a:rPr sz="1800" b="1" spc="95" dirty="0">
                <a:latin typeface="Arial"/>
                <a:cs typeface="Arial"/>
              </a:rPr>
              <a:t> </a:t>
            </a:r>
            <a:r>
              <a:rPr sz="1800" spc="-10" dirty="0">
                <a:latin typeface="Microsoft Sans Serif"/>
                <a:cs typeface="Microsoft Sans Serif"/>
              </a:rPr>
              <a:t>(f/a). </a:t>
            </a:r>
            <a:r>
              <a:rPr sz="1800" dirty="0">
                <a:latin typeface="Microsoft Sans Serif"/>
                <a:cs typeface="Microsoft Sans Serif"/>
              </a:rPr>
              <a:t>La</a:t>
            </a:r>
            <a:r>
              <a:rPr sz="1800" spc="40" dirty="0">
                <a:latin typeface="Microsoft Sans Serif"/>
                <a:cs typeface="Microsoft Sans Serif"/>
              </a:rPr>
              <a:t> </a:t>
            </a:r>
            <a:r>
              <a:rPr sz="1800" dirty="0">
                <a:latin typeface="Microsoft Sans Serif"/>
                <a:cs typeface="Microsoft Sans Serif"/>
              </a:rPr>
              <a:t>penetración</a:t>
            </a:r>
            <a:r>
              <a:rPr sz="1800" spc="65"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la</a:t>
            </a:r>
            <a:r>
              <a:rPr sz="1800" spc="40" dirty="0">
                <a:latin typeface="Microsoft Sans Serif"/>
                <a:cs typeface="Microsoft Sans Serif"/>
              </a:rPr>
              <a:t> </a:t>
            </a:r>
            <a:r>
              <a:rPr sz="1800" dirty="0">
                <a:latin typeface="Microsoft Sans Serif"/>
                <a:cs typeface="Microsoft Sans Serif"/>
              </a:rPr>
              <a:t>herramienta</a:t>
            </a:r>
            <a:r>
              <a:rPr sz="1800" spc="5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corte</a:t>
            </a:r>
            <a:r>
              <a:rPr sz="1800" spc="45" dirty="0">
                <a:latin typeface="Microsoft Sans Serif"/>
                <a:cs typeface="Microsoft Sans Serif"/>
              </a:rPr>
              <a:t> </a:t>
            </a:r>
            <a:r>
              <a:rPr sz="1800" dirty="0">
                <a:latin typeface="Microsoft Sans Serif"/>
                <a:cs typeface="Microsoft Sans Serif"/>
              </a:rPr>
              <a:t>dentro</a:t>
            </a:r>
            <a:r>
              <a:rPr sz="1800" spc="5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superficie</a:t>
            </a:r>
            <a:r>
              <a:rPr sz="1800" spc="45" dirty="0">
                <a:latin typeface="Microsoft Sans Serif"/>
                <a:cs typeface="Microsoft Sans Serif"/>
              </a:rPr>
              <a:t> </a:t>
            </a:r>
            <a:r>
              <a:rPr sz="1800" dirty="0">
                <a:latin typeface="Microsoft Sans Serif"/>
                <a:cs typeface="Microsoft Sans Serif"/>
              </a:rPr>
              <a:t>original</a:t>
            </a:r>
            <a:r>
              <a:rPr sz="1800" spc="50" dirty="0">
                <a:latin typeface="Microsoft Sans Serif"/>
                <a:cs typeface="Microsoft Sans Serif"/>
              </a:rPr>
              <a:t> </a:t>
            </a:r>
            <a:r>
              <a:rPr sz="1800" dirty="0">
                <a:latin typeface="Microsoft Sans Serif"/>
                <a:cs typeface="Microsoft Sans Serif"/>
              </a:rPr>
              <a:t>del</a:t>
            </a:r>
            <a:r>
              <a:rPr sz="1800" spc="40" dirty="0">
                <a:latin typeface="Microsoft Sans Serif"/>
                <a:cs typeface="Microsoft Sans Serif"/>
              </a:rPr>
              <a:t> </a:t>
            </a:r>
            <a:r>
              <a:rPr sz="1800" dirty="0">
                <a:latin typeface="Microsoft Sans Serif"/>
                <a:cs typeface="Microsoft Sans Serif"/>
              </a:rPr>
              <a:t>trabajo,</a:t>
            </a:r>
            <a:r>
              <a:rPr sz="1800" spc="50"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llama</a:t>
            </a:r>
            <a:r>
              <a:rPr sz="1800" spc="175" dirty="0">
                <a:latin typeface="Microsoft Sans Serif"/>
                <a:cs typeface="Microsoft Sans Serif"/>
              </a:rPr>
              <a:t> </a:t>
            </a:r>
            <a:r>
              <a:rPr sz="1800" b="1" dirty="0">
                <a:latin typeface="Arial"/>
                <a:cs typeface="Arial"/>
              </a:rPr>
              <a:t>profundidad</a:t>
            </a:r>
            <a:r>
              <a:rPr sz="1800" b="1" spc="170" dirty="0">
                <a:latin typeface="Arial"/>
                <a:cs typeface="Arial"/>
              </a:rPr>
              <a:t> </a:t>
            </a:r>
            <a:r>
              <a:rPr sz="1800" b="1" dirty="0">
                <a:latin typeface="Arial"/>
                <a:cs typeface="Arial"/>
              </a:rPr>
              <a:t>de</a:t>
            </a:r>
            <a:r>
              <a:rPr sz="1800" b="1" spc="165" dirty="0">
                <a:latin typeface="Arial"/>
                <a:cs typeface="Arial"/>
              </a:rPr>
              <a:t> </a:t>
            </a:r>
            <a:r>
              <a:rPr sz="1800" b="1" dirty="0">
                <a:latin typeface="Arial"/>
                <a:cs typeface="Arial"/>
              </a:rPr>
              <a:t>corte</a:t>
            </a:r>
            <a:r>
              <a:rPr sz="1800" b="1" spc="155" dirty="0">
                <a:latin typeface="Arial"/>
                <a:cs typeface="Arial"/>
              </a:rPr>
              <a:t> </a:t>
            </a:r>
            <a:r>
              <a:rPr sz="1800" dirty="0">
                <a:latin typeface="Microsoft Sans Serif"/>
                <a:cs typeface="Microsoft Sans Serif"/>
              </a:rPr>
              <a:t>(d/p).</a:t>
            </a:r>
            <a:r>
              <a:rPr sz="1800" spc="195" dirty="0">
                <a:latin typeface="Microsoft Sans Serif"/>
                <a:cs typeface="Microsoft Sans Serif"/>
              </a:rPr>
              <a:t> </a:t>
            </a:r>
            <a:r>
              <a:rPr sz="1800" dirty="0">
                <a:latin typeface="Microsoft Sans Serif"/>
                <a:cs typeface="Microsoft Sans Serif"/>
              </a:rPr>
              <a:t>Al</a:t>
            </a:r>
            <a:r>
              <a:rPr sz="1800" spc="180" dirty="0">
                <a:latin typeface="Microsoft Sans Serif"/>
                <a:cs typeface="Microsoft Sans Serif"/>
              </a:rPr>
              <a:t> </a:t>
            </a:r>
            <a:r>
              <a:rPr sz="1800" dirty="0">
                <a:latin typeface="Microsoft Sans Serif"/>
                <a:cs typeface="Microsoft Sans Serif"/>
              </a:rPr>
              <a:t>conjunto</a:t>
            </a:r>
            <a:r>
              <a:rPr sz="1800" spc="190" dirty="0">
                <a:latin typeface="Microsoft Sans Serif"/>
                <a:cs typeface="Microsoft Sans Serif"/>
              </a:rPr>
              <a:t> </a:t>
            </a:r>
            <a:r>
              <a:rPr sz="1800" dirty="0">
                <a:latin typeface="Microsoft Sans Serif"/>
                <a:cs typeface="Microsoft Sans Serif"/>
              </a:rPr>
              <a:t>de</a:t>
            </a:r>
            <a:r>
              <a:rPr sz="1800" spc="180" dirty="0">
                <a:latin typeface="Microsoft Sans Serif"/>
                <a:cs typeface="Microsoft Sans Serif"/>
              </a:rPr>
              <a:t> </a:t>
            </a:r>
            <a:r>
              <a:rPr sz="1800" dirty="0">
                <a:latin typeface="Microsoft Sans Serif"/>
                <a:cs typeface="Microsoft Sans Serif"/>
              </a:rPr>
              <a:t>velocidad,</a:t>
            </a:r>
            <a:r>
              <a:rPr sz="1800" spc="200" dirty="0">
                <a:latin typeface="Microsoft Sans Serif"/>
                <a:cs typeface="Microsoft Sans Serif"/>
              </a:rPr>
              <a:t> </a:t>
            </a:r>
            <a:r>
              <a:rPr sz="1800" dirty="0">
                <a:latin typeface="Microsoft Sans Serif"/>
                <a:cs typeface="Microsoft Sans Serif"/>
              </a:rPr>
              <a:t>avance</a:t>
            </a:r>
            <a:r>
              <a:rPr sz="1800" spc="185" dirty="0">
                <a:latin typeface="Microsoft Sans Serif"/>
                <a:cs typeface="Microsoft Sans Serif"/>
              </a:rPr>
              <a:t> </a:t>
            </a:r>
            <a:r>
              <a:rPr sz="1800" dirty="0">
                <a:latin typeface="Microsoft Sans Serif"/>
                <a:cs typeface="Microsoft Sans Serif"/>
              </a:rPr>
              <a:t>y</a:t>
            </a:r>
            <a:r>
              <a:rPr sz="1800" spc="190" dirty="0">
                <a:latin typeface="Microsoft Sans Serif"/>
                <a:cs typeface="Microsoft Sans Serif"/>
              </a:rPr>
              <a:t> </a:t>
            </a:r>
            <a:r>
              <a:rPr sz="1800" dirty="0">
                <a:latin typeface="Microsoft Sans Serif"/>
                <a:cs typeface="Microsoft Sans Serif"/>
              </a:rPr>
              <a:t>profundidad</a:t>
            </a:r>
            <a:r>
              <a:rPr sz="1800" spc="19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le</a:t>
            </a:r>
            <a:r>
              <a:rPr sz="1800" spc="-20" dirty="0">
                <a:latin typeface="Microsoft Sans Serif"/>
                <a:cs typeface="Microsoft Sans Serif"/>
              </a:rPr>
              <a:t> </a:t>
            </a:r>
            <a:r>
              <a:rPr sz="1800" dirty="0">
                <a:latin typeface="Microsoft Sans Serif"/>
                <a:cs typeface="Microsoft Sans Serif"/>
              </a:rPr>
              <a:t>llama</a:t>
            </a:r>
            <a:r>
              <a:rPr sz="1800" spc="-10" dirty="0">
                <a:latin typeface="Microsoft Sans Serif"/>
                <a:cs typeface="Microsoft Sans Serif"/>
              </a:rPr>
              <a:t> </a:t>
            </a:r>
            <a:r>
              <a:rPr sz="1800" dirty="0">
                <a:latin typeface="Microsoft Sans Serif"/>
                <a:cs typeface="Microsoft Sans Serif"/>
              </a:rPr>
              <a:t>condiciones</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p:txBody>
      </p:sp>
      <p:grpSp>
        <p:nvGrpSpPr>
          <p:cNvPr id="3" name="object 3"/>
          <p:cNvGrpSpPr/>
          <p:nvPr/>
        </p:nvGrpSpPr>
        <p:grpSpPr>
          <a:xfrm>
            <a:off x="35051" y="2476480"/>
            <a:ext cx="9004935" cy="4381500"/>
            <a:chOff x="35051" y="2476480"/>
            <a:chExt cx="9004935" cy="4381500"/>
          </a:xfrm>
        </p:grpSpPr>
        <p:pic>
          <p:nvPicPr>
            <p:cNvPr id="4" name="object 4"/>
            <p:cNvPicPr/>
            <p:nvPr/>
          </p:nvPicPr>
          <p:blipFill>
            <a:blip r:embed="rId2" cstate="print"/>
            <a:stretch>
              <a:fillRect/>
            </a:stretch>
          </p:blipFill>
          <p:spPr>
            <a:xfrm>
              <a:off x="5943599" y="3005137"/>
              <a:ext cx="3096291" cy="2765425"/>
            </a:xfrm>
            <a:prstGeom prst="rect">
              <a:avLst/>
            </a:prstGeom>
          </p:spPr>
        </p:pic>
        <p:pic>
          <p:nvPicPr>
            <p:cNvPr id="5" name="object 5"/>
            <p:cNvPicPr/>
            <p:nvPr/>
          </p:nvPicPr>
          <p:blipFill>
            <a:blip r:embed="rId3" cstate="print"/>
            <a:stretch>
              <a:fillRect/>
            </a:stretch>
          </p:blipFill>
          <p:spPr>
            <a:xfrm>
              <a:off x="35051" y="2476480"/>
              <a:ext cx="5880988" cy="4381426"/>
            </a:xfrm>
            <a:prstGeom prst="rect">
              <a:avLst/>
            </a:prstGeom>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9370" y="495432"/>
            <a:ext cx="2789475" cy="2807451"/>
          </a:xfrm>
          <a:prstGeom prst="rect">
            <a:avLst/>
          </a:prstGeom>
        </p:spPr>
      </p:pic>
      <p:sp>
        <p:nvSpPr>
          <p:cNvPr id="3" name="object 3"/>
          <p:cNvSpPr txBox="1"/>
          <p:nvPr/>
        </p:nvSpPr>
        <p:spPr>
          <a:xfrm>
            <a:off x="78739" y="23876"/>
            <a:ext cx="8982710" cy="6705600"/>
          </a:xfrm>
          <a:prstGeom prst="rect">
            <a:avLst/>
          </a:prstGeom>
        </p:spPr>
        <p:txBody>
          <a:bodyPr vert="horz" wrap="square" lIns="0" tIns="12700" rIns="0" bIns="0" rtlCol="0">
            <a:spAutoFit/>
          </a:bodyPr>
          <a:lstStyle/>
          <a:p>
            <a:pPr marL="391160">
              <a:lnSpc>
                <a:spcPct val="100000"/>
              </a:lnSpc>
              <a:spcBef>
                <a:spcPts val="100"/>
              </a:spcBef>
            </a:pPr>
            <a:r>
              <a:rPr sz="1800" b="1" dirty="0">
                <a:latin typeface="Arial"/>
                <a:cs typeface="Arial"/>
              </a:rPr>
              <a:t>TEORÍA</a:t>
            </a:r>
            <a:r>
              <a:rPr sz="1800" b="1" spc="-95" dirty="0">
                <a:latin typeface="Arial"/>
                <a:cs typeface="Arial"/>
              </a:rPr>
              <a:t> </a:t>
            </a:r>
            <a:r>
              <a:rPr sz="1800" b="1" dirty="0">
                <a:latin typeface="Arial"/>
                <a:cs typeface="Arial"/>
              </a:rPr>
              <a:t>DE</a:t>
            </a:r>
            <a:r>
              <a:rPr sz="1800" b="1" spc="-15" dirty="0">
                <a:latin typeface="Arial"/>
                <a:cs typeface="Arial"/>
              </a:rPr>
              <a:t> </a:t>
            </a:r>
            <a:r>
              <a:rPr sz="1800" b="1" dirty="0">
                <a:latin typeface="Arial"/>
                <a:cs typeface="Arial"/>
              </a:rPr>
              <a:t>LA</a:t>
            </a:r>
            <a:r>
              <a:rPr sz="1800" b="1" spc="-100" dirty="0">
                <a:latin typeface="Arial"/>
                <a:cs typeface="Arial"/>
              </a:rPr>
              <a:t> </a:t>
            </a:r>
            <a:r>
              <a:rPr sz="1800" b="1" dirty="0">
                <a:latin typeface="Arial"/>
                <a:cs typeface="Arial"/>
              </a:rPr>
              <a:t>FORMACIÓN</a:t>
            </a:r>
            <a:r>
              <a:rPr sz="1800" b="1" spc="20" dirty="0">
                <a:latin typeface="Arial"/>
                <a:cs typeface="Arial"/>
              </a:rPr>
              <a:t> </a:t>
            </a:r>
            <a:r>
              <a:rPr sz="1800" b="1" dirty="0">
                <a:latin typeface="Arial"/>
                <a:cs typeface="Arial"/>
              </a:rPr>
              <a:t>DE</a:t>
            </a:r>
            <a:r>
              <a:rPr sz="1800" b="1" spc="-20" dirty="0">
                <a:latin typeface="Arial"/>
                <a:cs typeface="Arial"/>
              </a:rPr>
              <a:t> </a:t>
            </a:r>
            <a:r>
              <a:rPr sz="1800" b="1" spc="-30" dirty="0">
                <a:latin typeface="Arial"/>
                <a:cs typeface="Arial"/>
              </a:rPr>
              <a:t>VIRUTA</a:t>
            </a:r>
            <a:r>
              <a:rPr sz="1800" b="1" spc="-95" dirty="0">
                <a:latin typeface="Arial"/>
                <a:cs typeface="Arial"/>
              </a:rPr>
              <a:t> </a:t>
            </a:r>
            <a:r>
              <a:rPr sz="1800" b="1" dirty="0">
                <a:latin typeface="Arial"/>
                <a:cs typeface="Arial"/>
              </a:rPr>
              <a:t>EN</a:t>
            </a:r>
            <a:r>
              <a:rPr sz="1800" b="1" spc="-15" dirty="0">
                <a:latin typeface="Arial"/>
                <a:cs typeface="Arial"/>
              </a:rPr>
              <a:t> </a:t>
            </a:r>
            <a:r>
              <a:rPr sz="1800" b="1" dirty="0">
                <a:latin typeface="Arial"/>
                <a:cs typeface="Arial"/>
              </a:rPr>
              <a:t>EL</a:t>
            </a:r>
            <a:r>
              <a:rPr sz="1800" b="1" spc="-60" dirty="0">
                <a:latin typeface="Arial"/>
                <a:cs typeface="Arial"/>
              </a:rPr>
              <a:t> </a:t>
            </a:r>
            <a:r>
              <a:rPr sz="1800" b="1" dirty="0">
                <a:latin typeface="Arial"/>
                <a:cs typeface="Arial"/>
              </a:rPr>
              <a:t>MECANIZADO</a:t>
            </a:r>
            <a:r>
              <a:rPr sz="1800" b="1" spc="40" dirty="0">
                <a:latin typeface="Arial"/>
                <a:cs typeface="Arial"/>
              </a:rPr>
              <a:t> </a:t>
            </a:r>
            <a:r>
              <a:rPr sz="1800" b="1" dirty="0">
                <a:latin typeface="Arial"/>
                <a:cs typeface="Arial"/>
              </a:rPr>
              <a:t>DE</a:t>
            </a:r>
            <a:r>
              <a:rPr sz="1800" b="1" spc="-20" dirty="0">
                <a:latin typeface="Arial"/>
                <a:cs typeface="Arial"/>
              </a:rPr>
              <a:t> </a:t>
            </a:r>
            <a:r>
              <a:rPr sz="1800" b="1" spc="-10" dirty="0">
                <a:latin typeface="Arial"/>
                <a:cs typeface="Arial"/>
              </a:rPr>
              <a:t>METALES</a:t>
            </a:r>
            <a:endParaRPr sz="1800">
              <a:latin typeface="Arial"/>
              <a:cs typeface="Arial"/>
            </a:endParaRPr>
          </a:p>
          <a:p>
            <a:pPr marL="4582160" marR="86995">
              <a:lnSpc>
                <a:spcPct val="100000"/>
              </a:lnSpc>
              <a:spcBef>
                <a:spcPts val="1465"/>
              </a:spcBef>
            </a:pP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geometría</a:t>
            </a:r>
            <a:r>
              <a:rPr sz="1800" spc="3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35" dirty="0">
                <a:latin typeface="Microsoft Sans Serif"/>
                <a:cs typeface="Microsoft Sans Serif"/>
              </a:rPr>
              <a:t> </a:t>
            </a:r>
            <a:r>
              <a:rPr sz="1800" dirty="0">
                <a:latin typeface="Microsoft Sans Serif"/>
                <a:cs typeface="Microsoft Sans Serif"/>
              </a:rPr>
              <a:t>mayoría</a:t>
            </a:r>
            <a:r>
              <a:rPr sz="1800" spc="4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25" dirty="0">
                <a:latin typeface="Microsoft Sans Serif"/>
                <a:cs typeface="Microsoft Sans Serif"/>
              </a:rPr>
              <a:t>las </a:t>
            </a:r>
            <a:r>
              <a:rPr sz="1800" dirty="0">
                <a:latin typeface="Microsoft Sans Serif"/>
                <a:cs typeface="Microsoft Sans Serif"/>
              </a:rPr>
              <a:t>operaciones</a:t>
            </a:r>
            <a:r>
              <a:rPr sz="1800" spc="-20" dirty="0">
                <a:latin typeface="Microsoft Sans Serif"/>
                <a:cs typeface="Microsoft Sans Serif"/>
              </a:rPr>
              <a:t> </a:t>
            </a:r>
            <a:r>
              <a:rPr sz="1800" dirty="0">
                <a:latin typeface="Microsoft Sans Serif"/>
                <a:cs typeface="Microsoft Sans Serif"/>
              </a:rPr>
              <a:t>de</a:t>
            </a:r>
            <a:r>
              <a:rPr sz="1800" spc="-40" dirty="0">
                <a:latin typeface="Microsoft Sans Serif"/>
                <a:cs typeface="Microsoft Sans Serif"/>
              </a:rPr>
              <a:t> </a:t>
            </a:r>
            <a:r>
              <a:rPr sz="1800" dirty="0">
                <a:latin typeface="Microsoft Sans Serif"/>
                <a:cs typeface="Microsoft Sans Serif"/>
              </a:rPr>
              <a:t>mecanizado</a:t>
            </a:r>
            <a:r>
              <a:rPr sz="1800" spc="-20" dirty="0">
                <a:latin typeface="Microsoft Sans Serif"/>
                <a:cs typeface="Microsoft Sans Serif"/>
              </a:rPr>
              <a:t> </a:t>
            </a:r>
            <a:r>
              <a:rPr sz="1800" dirty="0">
                <a:latin typeface="Microsoft Sans Serif"/>
                <a:cs typeface="Microsoft Sans Serif"/>
              </a:rPr>
              <a:t>práctico</a:t>
            </a:r>
            <a:r>
              <a:rPr sz="1800" spc="-40" dirty="0">
                <a:latin typeface="Microsoft Sans Serif"/>
                <a:cs typeface="Microsoft Sans Serif"/>
              </a:rPr>
              <a:t> </a:t>
            </a:r>
            <a:r>
              <a:rPr sz="1800" spc="-25" dirty="0">
                <a:latin typeface="Microsoft Sans Serif"/>
                <a:cs typeface="Microsoft Sans Serif"/>
              </a:rPr>
              <a:t>son </a:t>
            </a:r>
            <a:r>
              <a:rPr sz="1800" dirty="0">
                <a:latin typeface="Microsoft Sans Serif"/>
                <a:cs typeface="Microsoft Sans Serif"/>
              </a:rPr>
              <a:t>complejas. Para</a:t>
            </a:r>
            <a:r>
              <a:rPr sz="1800" spc="-10" dirty="0">
                <a:latin typeface="Microsoft Sans Serif"/>
                <a:cs typeface="Microsoft Sans Serif"/>
              </a:rPr>
              <a:t> </a:t>
            </a:r>
            <a:r>
              <a:rPr sz="1800" dirty="0">
                <a:latin typeface="Microsoft Sans Serif"/>
                <a:cs typeface="Microsoft Sans Serif"/>
              </a:rPr>
              <a:t>ello</a:t>
            </a:r>
            <a:r>
              <a:rPr sz="1800" spc="-1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dispone</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spc="-25" dirty="0">
                <a:latin typeface="Microsoft Sans Serif"/>
                <a:cs typeface="Microsoft Sans Serif"/>
              </a:rPr>
              <a:t>un </a:t>
            </a:r>
            <a:r>
              <a:rPr sz="1800" dirty="0">
                <a:latin typeface="Microsoft Sans Serif"/>
                <a:cs typeface="Microsoft Sans Serif"/>
              </a:rPr>
              <a:t>modelo</a:t>
            </a:r>
            <a:r>
              <a:rPr sz="1800" spc="-25" dirty="0">
                <a:latin typeface="Microsoft Sans Serif"/>
                <a:cs typeface="Microsoft Sans Serif"/>
              </a:rPr>
              <a:t> </a:t>
            </a:r>
            <a:r>
              <a:rPr sz="1800" spc="-10" dirty="0">
                <a:latin typeface="Microsoft Sans Serif"/>
                <a:cs typeface="Microsoft Sans Serif"/>
              </a:rPr>
              <a:t>simplificado</a:t>
            </a:r>
            <a:r>
              <a:rPr sz="1800" spc="-15" dirty="0">
                <a:latin typeface="Microsoft Sans Serif"/>
                <a:cs typeface="Microsoft Sans Serif"/>
              </a:rPr>
              <a:t> </a:t>
            </a:r>
            <a:r>
              <a:rPr sz="1800" dirty="0">
                <a:latin typeface="Microsoft Sans Serif"/>
                <a:cs typeface="Microsoft Sans Serif"/>
              </a:rPr>
              <a:t>del</a:t>
            </a:r>
            <a:r>
              <a:rPr sz="1800" spc="-20" dirty="0">
                <a:latin typeface="Microsoft Sans Serif"/>
                <a:cs typeface="Microsoft Sans Serif"/>
              </a:rPr>
              <a:t> </a:t>
            </a:r>
            <a:r>
              <a:rPr sz="1800" dirty="0">
                <a:latin typeface="Microsoft Sans Serif"/>
                <a:cs typeface="Microsoft Sans Serif"/>
              </a:rPr>
              <a:t>mecanizado</a:t>
            </a:r>
            <a:r>
              <a:rPr sz="1800" spc="-15" dirty="0">
                <a:latin typeface="Microsoft Sans Serif"/>
                <a:cs typeface="Microsoft Sans Serif"/>
              </a:rPr>
              <a:t> </a:t>
            </a:r>
            <a:r>
              <a:rPr sz="1800" spc="-25" dirty="0">
                <a:latin typeface="Microsoft Sans Serif"/>
                <a:cs typeface="Microsoft Sans Serif"/>
              </a:rPr>
              <a:t>que </a:t>
            </a:r>
            <a:r>
              <a:rPr sz="1800" dirty="0">
                <a:latin typeface="Microsoft Sans Serif"/>
                <a:cs typeface="Microsoft Sans Serif"/>
              </a:rPr>
              <a:t>desprecia</a:t>
            </a:r>
            <a:r>
              <a:rPr sz="1800" spc="-10" dirty="0">
                <a:latin typeface="Microsoft Sans Serif"/>
                <a:cs typeface="Microsoft Sans Serif"/>
              </a:rPr>
              <a:t> </a:t>
            </a:r>
            <a:r>
              <a:rPr sz="1800" dirty="0">
                <a:latin typeface="Microsoft Sans Serif"/>
                <a:cs typeface="Microsoft Sans Serif"/>
              </a:rPr>
              <a:t>muchas</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spc="-10" dirty="0">
                <a:latin typeface="Microsoft Sans Serif"/>
                <a:cs typeface="Microsoft Sans Serif"/>
              </a:rPr>
              <a:t>complejidades </a:t>
            </a:r>
            <a:r>
              <a:rPr sz="1800" dirty="0">
                <a:latin typeface="Microsoft Sans Serif"/>
                <a:cs typeface="Microsoft Sans Serif"/>
              </a:rPr>
              <a:t>geométricas</a:t>
            </a:r>
            <a:r>
              <a:rPr sz="1800" spc="-1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dirty="0">
                <a:latin typeface="Microsoft Sans Serif"/>
                <a:cs typeface="Microsoft Sans Serif"/>
              </a:rPr>
              <a:t>describe</a:t>
            </a:r>
            <a:r>
              <a:rPr sz="1800" spc="-10"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mecánica</a:t>
            </a:r>
            <a:r>
              <a:rPr sz="1800" spc="-1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25" dirty="0">
                <a:latin typeface="Microsoft Sans Serif"/>
                <a:cs typeface="Microsoft Sans Serif"/>
              </a:rPr>
              <a:t>los </a:t>
            </a:r>
            <a:r>
              <a:rPr sz="1800" dirty="0">
                <a:latin typeface="Microsoft Sans Serif"/>
                <a:cs typeface="Microsoft Sans Serif"/>
              </a:rPr>
              <a:t>procesos</a:t>
            </a:r>
            <a:r>
              <a:rPr sz="1800" spc="-5"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buena precisión,</a:t>
            </a:r>
            <a:r>
              <a:rPr sz="1800" spc="5" dirty="0">
                <a:latin typeface="Microsoft Sans Serif"/>
                <a:cs typeface="Microsoft Sans Serif"/>
              </a:rPr>
              <a:t> </a:t>
            </a:r>
            <a:r>
              <a:rPr sz="1800" dirty="0">
                <a:latin typeface="Microsoft Sans Serif"/>
                <a:cs typeface="Microsoft Sans Serif"/>
              </a:rPr>
              <a:t>este</a:t>
            </a:r>
            <a:r>
              <a:rPr sz="1800" spc="-25" dirty="0">
                <a:latin typeface="Microsoft Sans Serif"/>
                <a:cs typeface="Microsoft Sans Serif"/>
              </a:rPr>
              <a:t> se </a:t>
            </a:r>
            <a:r>
              <a:rPr sz="1800" dirty="0">
                <a:latin typeface="Microsoft Sans Serif"/>
                <a:cs typeface="Microsoft Sans Serif"/>
              </a:rPr>
              <a:t>llama</a:t>
            </a:r>
            <a:r>
              <a:rPr sz="1800" spc="-10" dirty="0">
                <a:latin typeface="Microsoft Sans Serif"/>
                <a:cs typeface="Microsoft Sans Serif"/>
              </a:rPr>
              <a:t> </a:t>
            </a:r>
            <a:r>
              <a:rPr sz="1800" dirty="0">
                <a:latin typeface="Microsoft Sans Serif"/>
                <a:cs typeface="Microsoft Sans Serif"/>
              </a:rPr>
              <a:t>modelo</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ortogonal</a:t>
            </a:r>
            <a:r>
              <a:rPr sz="1800" spc="-5" dirty="0">
                <a:latin typeface="Microsoft Sans Serif"/>
                <a:cs typeface="Microsoft Sans Serif"/>
              </a:rPr>
              <a:t> </a:t>
            </a:r>
            <a:r>
              <a:rPr sz="1800" dirty="0">
                <a:latin typeface="Microsoft Sans Serif"/>
                <a:cs typeface="Microsoft Sans Serif"/>
              </a:rPr>
              <a:t>.</a:t>
            </a:r>
            <a:r>
              <a:rPr sz="1800" spc="-110" dirty="0">
                <a:latin typeface="Microsoft Sans Serif"/>
                <a:cs typeface="Microsoft Sans Serif"/>
              </a:rPr>
              <a:t> </a:t>
            </a:r>
            <a:r>
              <a:rPr sz="1800" spc="-25" dirty="0">
                <a:latin typeface="Microsoft Sans Serif"/>
                <a:cs typeface="Microsoft Sans Serif"/>
              </a:rPr>
              <a:t>Aun </a:t>
            </a:r>
            <a:r>
              <a:rPr sz="1800" dirty="0">
                <a:latin typeface="Microsoft Sans Serif"/>
                <a:cs typeface="Microsoft Sans Serif"/>
              </a:rPr>
              <a:t>cuando</a:t>
            </a:r>
            <a:r>
              <a:rPr sz="1800" spc="-5" dirty="0">
                <a:latin typeface="Microsoft Sans Serif"/>
                <a:cs typeface="Microsoft Sans Serif"/>
              </a:rPr>
              <a:t> </a:t>
            </a:r>
            <a:r>
              <a:rPr sz="1800" dirty="0">
                <a:latin typeface="Microsoft Sans Serif"/>
                <a:cs typeface="Microsoft Sans Serif"/>
              </a:rPr>
              <a:t>un</a:t>
            </a:r>
            <a:r>
              <a:rPr sz="1800" spc="-5" dirty="0">
                <a:latin typeface="Microsoft Sans Serif"/>
                <a:cs typeface="Microsoft Sans Serif"/>
              </a:rPr>
              <a:t> </a:t>
            </a:r>
            <a:r>
              <a:rPr sz="1800" dirty="0">
                <a:latin typeface="Microsoft Sans Serif"/>
                <a:cs typeface="Microsoft Sans Serif"/>
              </a:rPr>
              <a:t>proceso</a:t>
            </a:r>
            <a:r>
              <a:rPr sz="1800" spc="-10" dirty="0">
                <a:latin typeface="Microsoft Sans Serif"/>
                <a:cs typeface="Microsoft Sans Serif"/>
              </a:rPr>
              <a:t> </a:t>
            </a:r>
            <a:r>
              <a:rPr sz="1800" dirty="0">
                <a:latin typeface="Microsoft Sans Serif"/>
                <a:cs typeface="Microsoft Sans Serif"/>
              </a:rPr>
              <a:t>real</a:t>
            </a:r>
            <a:r>
              <a:rPr sz="1800" spc="-10"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mecanizado</a:t>
            </a:r>
            <a:r>
              <a:rPr sz="1800" spc="5" dirty="0">
                <a:latin typeface="Microsoft Sans Serif"/>
                <a:cs typeface="Microsoft Sans Serif"/>
              </a:rPr>
              <a:t> </a:t>
            </a:r>
            <a:r>
              <a:rPr sz="1800" spc="-25" dirty="0">
                <a:latin typeface="Microsoft Sans Serif"/>
                <a:cs typeface="Microsoft Sans Serif"/>
              </a:rPr>
              <a:t>es </a:t>
            </a:r>
            <a:r>
              <a:rPr sz="1800" spc="-10" dirty="0">
                <a:latin typeface="Microsoft Sans Serif"/>
                <a:cs typeface="Microsoft Sans Serif"/>
              </a:rPr>
              <a:t>tridimensional,</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modelo</a:t>
            </a:r>
            <a:r>
              <a:rPr sz="1800" spc="-25" dirty="0">
                <a:latin typeface="Microsoft Sans Serif"/>
                <a:cs typeface="Microsoft Sans Serif"/>
              </a:rPr>
              <a:t> </a:t>
            </a:r>
            <a:r>
              <a:rPr sz="1800" dirty="0">
                <a:latin typeface="Microsoft Sans Serif"/>
                <a:cs typeface="Microsoft Sans Serif"/>
              </a:rPr>
              <a:t>ortogonal</a:t>
            </a:r>
            <a:r>
              <a:rPr sz="1800" spc="-5" dirty="0">
                <a:latin typeface="Microsoft Sans Serif"/>
                <a:cs typeface="Microsoft Sans Serif"/>
              </a:rPr>
              <a:t> </a:t>
            </a:r>
            <a:r>
              <a:rPr sz="1800" spc="-10" dirty="0">
                <a:latin typeface="Microsoft Sans Serif"/>
                <a:cs typeface="Microsoft Sans Serif"/>
              </a:rPr>
              <a:t>tiene </a:t>
            </a:r>
            <a:r>
              <a:rPr sz="1800" dirty="0">
                <a:latin typeface="Microsoft Sans Serif"/>
                <a:cs typeface="Microsoft Sans Serif"/>
              </a:rPr>
              <a:t>solamente</a:t>
            </a:r>
            <a:r>
              <a:rPr sz="1800" spc="-25" dirty="0">
                <a:latin typeface="Microsoft Sans Serif"/>
                <a:cs typeface="Microsoft Sans Serif"/>
              </a:rPr>
              <a:t> </a:t>
            </a:r>
            <a:r>
              <a:rPr sz="1800" dirty="0">
                <a:latin typeface="Microsoft Sans Serif"/>
                <a:cs typeface="Microsoft Sans Serif"/>
              </a:rPr>
              <a:t>dos</a:t>
            </a:r>
            <a:r>
              <a:rPr sz="1800" spc="-20" dirty="0">
                <a:latin typeface="Microsoft Sans Serif"/>
                <a:cs typeface="Microsoft Sans Serif"/>
              </a:rPr>
              <a:t> </a:t>
            </a:r>
            <a:r>
              <a:rPr sz="1800" dirty="0">
                <a:latin typeface="Microsoft Sans Serif"/>
                <a:cs typeface="Microsoft Sans Serif"/>
              </a:rPr>
              <a:t>dimensiones</a:t>
            </a:r>
            <a:r>
              <a:rPr sz="1800" spc="-10" dirty="0">
                <a:latin typeface="Microsoft Sans Serif"/>
                <a:cs typeface="Microsoft Sans Serif"/>
              </a:rPr>
              <a:t> </a:t>
            </a:r>
            <a:r>
              <a:rPr sz="1800" dirty="0">
                <a:latin typeface="Microsoft Sans Serif"/>
                <a:cs typeface="Microsoft Sans Serif"/>
              </a:rPr>
              <a:t>para</a:t>
            </a:r>
            <a:r>
              <a:rPr sz="1800" spc="-25" dirty="0">
                <a:latin typeface="Microsoft Sans Serif"/>
                <a:cs typeface="Microsoft Sans Serif"/>
              </a:rPr>
              <a:t> su </a:t>
            </a:r>
            <a:r>
              <a:rPr sz="1800" spc="-10" dirty="0">
                <a:latin typeface="Microsoft Sans Serif"/>
                <a:cs typeface="Microsoft Sans Serif"/>
              </a:rPr>
              <a:t>análisis.</a:t>
            </a:r>
            <a:endParaRPr sz="1800">
              <a:latin typeface="Microsoft Sans Serif"/>
              <a:cs typeface="Microsoft Sans Serif"/>
            </a:endParaRPr>
          </a:p>
          <a:p>
            <a:pPr marL="12700" algn="just">
              <a:lnSpc>
                <a:spcPct val="100000"/>
              </a:lnSpc>
              <a:spcBef>
                <a:spcPts val="484"/>
              </a:spcBef>
            </a:pPr>
            <a:r>
              <a:rPr sz="1800" b="1" dirty="0">
                <a:latin typeface="Arial"/>
                <a:cs typeface="Arial"/>
              </a:rPr>
              <a:t>Modelo</a:t>
            </a:r>
            <a:r>
              <a:rPr sz="1800" b="1" spc="-15" dirty="0">
                <a:latin typeface="Arial"/>
                <a:cs typeface="Arial"/>
              </a:rPr>
              <a:t> </a:t>
            </a:r>
            <a:r>
              <a:rPr sz="1800" b="1" dirty="0">
                <a:latin typeface="Arial"/>
                <a:cs typeface="Arial"/>
              </a:rPr>
              <a:t>de</a:t>
            </a:r>
            <a:r>
              <a:rPr sz="1800" b="1" spc="-25" dirty="0">
                <a:latin typeface="Arial"/>
                <a:cs typeface="Arial"/>
              </a:rPr>
              <a:t> </a:t>
            </a:r>
            <a:r>
              <a:rPr sz="1800" b="1" dirty="0">
                <a:latin typeface="Arial"/>
                <a:cs typeface="Arial"/>
              </a:rPr>
              <a:t>corte</a:t>
            </a:r>
            <a:r>
              <a:rPr sz="1800" b="1" spc="-5" dirty="0">
                <a:latin typeface="Arial"/>
                <a:cs typeface="Arial"/>
              </a:rPr>
              <a:t> </a:t>
            </a:r>
            <a:r>
              <a:rPr sz="1800" b="1" spc="-10" dirty="0">
                <a:latin typeface="Arial"/>
                <a:cs typeface="Arial"/>
              </a:rPr>
              <a:t>ortogonal</a:t>
            </a:r>
            <a:endParaRPr sz="1800">
              <a:latin typeface="Arial"/>
              <a:cs typeface="Arial"/>
            </a:endParaRPr>
          </a:p>
          <a:p>
            <a:pPr marL="12700" algn="just">
              <a:lnSpc>
                <a:spcPct val="100000"/>
              </a:lnSpc>
              <a:spcBef>
                <a:spcPts val="960"/>
              </a:spcBef>
            </a:pPr>
            <a:r>
              <a:rPr sz="1800" dirty="0">
                <a:latin typeface="Microsoft Sans Serif"/>
                <a:cs typeface="Microsoft Sans Serif"/>
              </a:rPr>
              <a:t>El</a:t>
            </a:r>
            <a:r>
              <a:rPr sz="1800" spc="195" dirty="0">
                <a:latin typeface="Microsoft Sans Serif"/>
                <a:cs typeface="Microsoft Sans Serif"/>
              </a:rPr>
              <a:t> </a:t>
            </a:r>
            <a:r>
              <a:rPr sz="1800" dirty="0">
                <a:latin typeface="Microsoft Sans Serif"/>
                <a:cs typeface="Microsoft Sans Serif"/>
              </a:rPr>
              <a:t>corte</a:t>
            </a:r>
            <a:r>
              <a:rPr sz="1800" spc="195" dirty="0">
                <a:latin typeface="Microsoft Sans Serif"/>
                <a:cs typeface="Microsoft Sans Serif"/>
              </a:rPr>
              <a:t> </a:t>
            </a:r>
            <a:r>
              <a:rPr sz="1800" dirty="0">
                <a:latin typeface="Microsoft Sans Serif"/>
                <a:cs typeface="Microsoft Sans Serif"/>
              </a:rPr>
              <a:t>ortogonal</a:t>
            </a:r>
            <a:r>
              <a:rPr sz="1800" spc="190" dirty="0">
                <a:latin typeface="Microsoft Sans Serif"/>
                <a:cs typeface="Microsoft Sans Serif"/>
              </a:rPr>
              <a:t> </a:t>
            </a:r>
            <a:r>
              <a:rPr sz="1800" dirty="0">
                <a:latin typeface="Microsoft Sans Serif"/>
                <a:cs typeface="Microsoft Sans Serif"/>
              </a:rPr>
              <a:t>usa</a:t>
            </a:r>
            <a:r>
              <a:rPr sz="1800" spc="190" dirty="0">
                <a:latin typeface="Microsoft Sans Serif"/>
                <a:cs typeface="Microsoft Sans Serif"/>
              </a:rPr>
              <a:t> </a:t>
            </a:r>
            <a:r>
              <a:rPr sz="1800" dirty="0">
                <a:latin typeface="Microsoft Sans Serif"/>
                <a:cs typeface="Microsoft Sans Serif"/>
              </a:rPr>
              <a:t>por</a:t>
            </a:r>
            <a:r>
              <a:rPr sz="1800" spc="210" dirty="0">
                <a:latin typeface="Microsoft Sans Serif"/>
                <a:cs typeface="Microsoft Sans Serif"/>
              </a:rPr>
              <a:t> </a:t>
            </a:r>
            <a:r>
              <a:rPr sz="1800" dirty="0">
                <a:latin typeface="Microsoft Sans Serif"/>
                <a:cs typeface="Microsoft Sans Serif"/>
              </a:rPr>
              <a:t>definición</a:t>
            </a:r>
            <a:r>
              <a:rPr sz="1800" spc="195" dirty="0">
                <a:latin typeface="Microsoft Sans Serif"/>
                <a:cs typeface="Microsoft Sans Serif"/>
              </a:rPr>
              <a:t> </a:t>
            </a:r>
            <a:r>
              <a:rPr sz="1800" dirty="0">
                <a:latin typeface="Microsoft Sans Serif"/>
                <a:cs typeface="Microsoft Sans Serif"/>
              </a:rPr>
              <a:t>una</a:t>
            </a:r>
            <a:r>
              <a:rPr sz="1800" spc="195" dirty="0">
                <a:latin typeface="Microsoft Sans Serif"/>
                <a:cs typeface="Microsoft Sans Serif"/>
              </a:rPr>
              <a:t> </a:t>
            </a:r>
            <a:r>
              <a:rPr sz="1800" dirty="0">
                <a:latin typeface="Microsoft Sans Serif"/>
                <a:cs typeface="Microsoft Sans Serif"/>
              </a:rPr>
              <a:t>herramienta</a:t>
            </a:r>
            <a:r>
              <a:rPr sz="1800" spc="204" dirty="0">
                <a:latin typeface="Microsoft Sans Serif"/>
                <a:cs typeface="Microsoft Sans Serif"/>
              </a:rPr>
              <a:t> </a:t>
            </a:r>
            <a:r>
              <a:rPr sz="1800" dirty="0">
                <a:latin typeface="Microsoft Sans Serif"/>
                <a:cs typeface="Microsoft Sans Serif"/>
              </a:rPr>
              <a:t>en</a:t>
            </a:r>
            <a:r>
              <a:rPr sz="1800" spc="190" dirty="0">
                <a:latin typeface="Microsoft Sans Serif"/>
                <a:cs typeface="Microsoft Sans Serif"/>
              </a:rPr>
              <a:t> </a:t>
            </a:r>
            <a:r>
              <a:rPr sz="1800" dirty="0">
                <a:latin typeface="Microsoft Sans Serif"/>
                <a:cs typeface="Microsoft Sans Serif"/>
              </a:rPr>
              <a:t>forma</a:t>
            </a:r>
            <a:r>
              <a:rPr sz="1800" spc="195" dirty="0">
                <a:latin typeface="Microsoft Sans Serif"/>
                <a:cs typeface="Microsoft Sans Serif"/>
              </a:rPr>
              <a:t> </a:t>
            </a:r>
            <a:r>
              <a:rPr sz="1800" dirty="0">
                <a:latin typeface="Microsoft Sans Serif"/>
                <a:cs typeface="Microsoft Sans Serif"/>
              </a:rPr>
              <a:t>de</a:t>
            </a:r>
            <a:r>
              <a:rPr sz="1800" spc="190" dirty="0">
                <a:latin typeface="Microsoft Sans Serif"/>
                <a:cs typeface="Microsoft Sans Serif"/>
              </a:rPr>
              <a:t> </a:t>
            </a:r>
            <a:r>
              <a:rPr sz="1800" dirty="0">
                <a:latin typeface="Microsoft Sans Serif"/>
                <a:cs typeface="Microsoft Sans Serif"/>
              </a:rPr>
              <a:t>cuña,</a:t>
            </a:r>
            <a:r>
              <a:rPr sz="1800" spc="210" dirty="0">
                <a:latin typeface="Microsoft Sans Serif"/>
                <a:cs typeface="Microsoft Sans Serif"/>
              </a:rPr>
              <a:t> </a:t>
            </a:r>
            <a:r>
              <a:rPr sz="1800" dirty="0">
                <a:latin typeface="Microsoft Sans Serif"/>
                <a:cs typeface="Microsoft Sans Serif"/>
              </a:rPr>
              <a:t>en</a:t>
            </a:r>
            <a:r>
              <a:rPr sz="1800" spc="190" dirty="0">
                <a:latin typeface="Microsoft Sans Serif"/>
                <a:cs typeface="Microsoft Sans Serif"/>
              </a:rPr>
              <a:t> </a:t>
            </a:r>
            <a:r>
              <a:rPr sz="1800" dirty="0">
                <a:latin typeface="Microsoft Sans Serif"/>
                <a:cs typeface="Microsoft Sans Serif"/>
              </a:rPr>
              <a:t>la</a:t>
            </a:r>
            <a:r>
              <a:rPr sz="1800" spc="195" dirty="0">
                <a:latin typeface="Microsoft Sans Serif"/>
                <a:cs typeface="Microsoft Sans Serif"/>
              </a:rPr>
              <a:t> </a:t>
            </a:r>
            <a:r>
              <a:rPr sz="1800" dirty="0">
                <a:latin typeface="Microsoft Sans Serif"/>
                <a:cs typeface="Microsoft Sans Serif"/>
              </a:rPr>
              <a:t>cual</a:t>
            </a:r>
            <a:r>
              <a:rPr sz="1800" spc="204" dirty="0">
                <a:latin typeface="Microsoft Sans Serif"/>
                <a:cs typeface="Microsoft Sans Serif"/>
              </a:rPr>
              <a:t> </a:t>
            </a:r>
            <a:r>
              <a:rPr sz="1800" spc="-25" dirty="0">
                <a:latin typeface="Microsoft Sans Serif"/>
                <a:cs typeface="Microsoft Sans Serif"/>
              </a:rPr>
              <a:t>el</a:t>
            </a:r>
            <a:endParaRPr sz="1800">
              <a:latin typeface="Microsoft Sans Serif"/>
              <a:cs typeface="Microsoft Sans Serif"/>
            </a:endParaRPr>
          </a:p>
          <a:p>
            <a:pPr marL="12700" algn="just">
              <a:lnSpc>
                <a:spcPct val="100000"/>
              </a:lnSpc>
            </a:pPr>
            <a:r>
              <a:rPr sz="1800" dirty="0">
                <a:latin typeface="Microsoft Sans Serif"/>
                <a:cs typeface="Microsoft Sans Serif"/>
              </a:rPr>
              <a:t>borde</a:t>
            </a:r>
            <a:r>
              <a:rPr sz="1800" spc="-30" dirty="0">
                <a:latin typeface="Microsoft Sans Serif"/>
                <a:cs typeface="Microsoft Sans Serif"/>
              </a:rPr>
              <a:t> </a:t>
            </a:r>
            <a:r>
              <a:rPr sz="1800" dirty="0">
                <a:latin typeface="Microsoft Sans Serif"/>
                <a:cs typeface="Microsoft Sans Serif"/>
              </a:rPr>
              <a:t>cortante</a:t>
            </a:r>
            <a:r>
              <a:rPr sz="1800" spc="-20"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perpendicular</a:t>
            </a:r>
            <a:r>
              <a:rPr sz="1800" spc="20"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dirección</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velocidad</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Al</a:t>
            </a:r>
            <a:r>
              <a:rPr sz="1800" spc="420" dirty="0">
                <a:latin typeface="Microsoft Sans Serif"/>
                <a:cs typeface="Microsoft Sans Serif"/>
              </a:rPr>
              <a:t> </a:t>
            </a:r>
            <a:r>
              <a:rPr sz="1800" dirty="0">
                <a:latin typeface="Microsoft Sans Serif"/>
                <a:cs typeface="Microsoft Sans Serif"/>
              </a:rPr>
              <a:t>presionar</a:t>
            </a:r>
            <a:r>
              <a:rPr sz="1800" spc="434" dirty="0">
                <a:latin typeface="Microsoft Sans Serif"/>
                <a:cs typeface="Microsoft Sans Serif"/>
              </a:rPr>
              <a:t> </a:t>
            </a:r>
            <a:r>
              <a:rPr sz="1800" dirty="0">
                <a:latin typeface="Microsoft Sans Serif"/>
                <a:cs typeface="Microsoft Sans Serif"/>
              </a:rPr>
              <a:t>la</a:t>
            </a:r>
            <a:r>
              <a:rPr sz="1800" spc="415" dirty="0">
                <a:latin typeface="Microsoft Sans Serif"/>
                <a:cs typeface="Microsoft Sans Serif"/>
              </a:rPr>
              <a:t> </a:t>
            </a:r>
            <a:r>
              <a:rPr sz="1800" dirty="0">
                <a:latin typeface="Microsoft Sans Serif"/>
                <a:cs typeface="Microsoft Sans Serif"/>
              </a:rPr>
              <a:t>herramienta</a:t>
            </a:r>
            <a:r>
              <a:rPr sz="1800" spc="434" dirty="0">
                <a:latin typeface="Microsoft Sans Serif"/>
                <a:cs typeface="Microsoft Sans Serif"/>
              </a:rPr>
              <a:t> </a:t>
            </a:r>
            <a:r>
              <a:rPr sz="1800" dirty="0">
                <a:latin typeface="Microsoft Sans Serif"/>
                <a:cs typeface="Microsoft Sans Serif"/>
              </a:rPr>
              <a:t>contra</a:t>
            </a:r>
            <a:r>
              <a:rPr sz="1800" spc="420" dirty="0">
                <a:latin typeface="Microsoft Sans Serif"/>
                <a:cs typeface="Microsoft Sans Serif"/>
              </a:rPr>
              <a:t> </a:t>
            </a:r>
            <a:r>
              <a:rPr sz="1800" dirty="0">
                <a:latin typeface="Microsoft Sans Serif"/>
                <a:cs typeface="Microsoft Sans Serif"/>
              </a:rPr>
              <a:t>el</a:t>
            </a:r>
            <a:r>
              <a:rPr sz="1800" spc="420" dirty="0">
                <a:latin typeface="Microsoft Sans Serif"/>
                <a:cs typeface="Microsoft Sans Serif"/>
              </a:rPr>
              <a:t> </a:t>
            </a:r>
            <a:r>
              <a:rPr sz="1800" dirty="0">
                <a:latin typeface="Microsoft Sans Serif"/>
                <a:cs typeface="Microsoft Sans Serif"/>
              </a:rPr>
              <a:t>material</a:t>
            </a:r>
            <a:r>
              <a:rPr sz="1800" spc="420" dirty="0">
                <a:latin typeface="Microsoft Sans Serif"/>
                <a:cs typeface="Microsoft Sans Serif"/>
              </a:rPr>
              <a:t> </a:t>
            </a:r>
            <a:r>
              <a:rPr sz="1800" dirty="0">
                <a:latin typeface="Microsoft Sans Serif"/>
                <a:cs typeface="Microsoft Sans Serif"/>
              </a:rPr>
              <a:t>se</a:t>
            </a:r>
            <a:r>
              <a:rPr sz="1800" spc="415" dirty="0">
                <a:latin typeface="Microsoft Sans Serif"/>
                <a:cs typeface="Microsoft Sans Serif"/>
              </a:rPr>
              <a:t> </a:t>
            </a:r>
            <a:r>
              <a:rPr sz="1800" dirty="0">
                <a:latin typeface="Microsoft Sans Serif"/>
                <a:cs typeface="Microsoft Sans Serif"/>
              </a:rPr>
              <a:t>forma</a:t>
            </a:r>
            <a:r>
              <a:rPr sz="1800" spc="430" dirty="0">
                <a:latin typeface="Microsoft Sans Serif"/>
                <a:cs typeface="Microsoft Sans Serif"/>
              </a:rPr>
              <a:t> </a:t>
            </a:r>
            <a:r>
              <a:rPr sz="1800" dirty="0">
                <a:latin typeface="Microsoft Sans Serif"/>
                <a:cs typeface="Microsoft Sans Serif"/>
              </a:rPr>
              <a:t>una</a:t>
            </a:r>
            <a:r>
              <a:rPr sz="1800" spc="420" dirty="0">
                <a:latin typeface="Microsoft Sans Serif"/>
                <a:cs typeface="Microsoft Sans Serif"/>
              </a:rPr>
              <a:t> </a:t>
            </a:r>
            <a:r>
              <a:rPr sz="1800" dirty="0">
                <a:latin typeface="Microsoft Sans Serif"/>
                <a:cs typeface="Microsoft Sans Serif"/>
              </a:rPr>
              <a:t>viruta</a:t>
            </a:r>
            <a:r>
              <a:rPr sz="1800" spc="425" dirty="0">
                <a:latin typeface="Microsoft Sans Serif"/>
                <a:cs typeface="Microsoft Sans Serif"/>
              </a:rPr>
              <a:t> </a:t>
            </a:r>
            <a:r>
              <a:rPr sz="1800" dirty="0">
                <a:latin typeface="Microsoft Sans Serif"/>
                <a:cs typeface="Microsoft Sans Serif"/>
              </a:rPr>
              <a:t>por</a:t>
            </a:r>
            <a:r>
              <a:rPr sz="1800" spc="425" dirty="0">
                <a:latin typeface="Microsoft Sans Serif"/>
                <a:cs typeface="Microsoft Sans Serif"/>
              </a:rPr>
              <a:t> </a:t>
            </a:r>
            <a:r>
              <a:rPr sz="1800" spc="-10" dirty="0">
                <a:latin typeface="Microsoft Sans Serif"/>
                <a:cs typeface="Microsoft Sans Serif"/>
              </a:rPr>
              <a:t>deformación </a:t>
            </a:r>
            <a:r>
              <a:rPr sz="1800" dirty="0">
                <a:latin typeface="Microsoft Sans Serif"/>
                <a:cs typeface="Microsoft Sans Serif"/>
              </a:rPr>
              <a:t>cortante</a:t>
            </a:r>
            <a:r>
              <a:rPr sz="1800" spc="165" dirty="0">
                <a:latin typeface="Microsoft Sans Serif"/>
                <a:cs typeface="Microsoft Sans Serif"/>
              </a:rPr>
              <a:t> </a:t>
            </a:r>
            <a:r>
              <a:rPr sz="1800" dirty="0">
                <a:latin typeface="Microsoft Sans Serif"/>
                <a:cs typeface="Microsoft Sans Serif"/>
              </a:rPr>
              <a:t>a</a:t>
            </a:r>
            <a:r>
              <a:rPr sz="1800" spc="160" dirty="0">
                <a:latin typeface="Microsoft Sans Serif"/>
                <a:cs typeface="Microsoft Sans Serif"/>
              </a:rPr>
              <a:t> </a:t>
            </a:r>
            <a:r>
              <a:rPr sz="1800" dirty="0">
                <a:latin typeface="Microsoft Sans Serif"/>
                <a:cs typeface="Microsoft Sans Serif"/>
              </a:rPr>
              <a:t>lo</a:t>
            </a:r>
            <a:r>
              <a:rPr sz="1800" spc="165" dirty="0">
                <a:latin typeface="Microsoft Sans Serif"/>
                <a:cs typeface="Microsoft Sans Serif"/>
              </a:rPr>
              <a:t> </a:t>
            </a:r>
            <a:r>
              <a:rPr sz="1800" dirty="0">
                <a:latin typeface="Microsoft Sans Serif"/>
                <a:cs typeface="Microsoft Sans Serif"/>
              </a:rPr>
              <a:t>largo</a:t>
            </a:r>
            <a:r>
              <a:rPr sz="1800" spc="160" dirty="0">
                <a:latin typeface="Microsoft Sans Serif"/>
                <a:cs typeface="Microsoft Sans Serif"/>
              </a:rPr>
              <a:t> </a:t>
            </a:r>
            <a:r>
              <a:rPr sz="1800" dirty="0">
                <a:latin typeface="Microsoft Sans Serif"/>
                <a:cs typeface="Microsoft Sans Serif"/>
              </a:rPr>
              <a:t>de</a:t>
            </a:r>
            <a:r>
              <a:rPr sz="1800" spc="165" dirty="0">
                <a:latin typeface="Microsoft Sans Serif"/>
                <a:cs typeface="Microsoft Sans Serif"/>
              </a:rPr>
              <a:t> </a:t>
            </a:r>
            <a:r>
              <a:rPr sz="1800" dirty="0">
                <a:latin typeface="Microsoft Sans Serif"/>
                <a:cs typeface="Microsoft Sans Serif"/>
              </a:rPr>
              <a:t>un</a:t>
            </a:r>
            <a:r>
              <a:rPr sz="1800" spc="165" dirty="0">
                <a:latin typeface="Microsoft Sans Serif"/>
                <a:cs typeface="Microsoft Sans Serif"/>
              </a:rPr>
              <a:t> </a:t>
            </a:r>
            <a:r>
              <a:rPr sz="1800" dirty="0">
                <a:latin typeface="Microsoft Sans Serif"/>
                <a:cs typeface="Microsoft Sans Serif"/>
              </a:rPr>
              <a:t>plano</a:t>
            </a:r>
            <a:r>
              <a:rPr sz="1800" spc="165" dirty="0">
                <a:latin typeface="Microsoft Sans Serif"/>
                <a:cs typeface="Microsoft Sans Serif"/>
              </a:rPr>
              <a:t> </a:t>
            </a:r>
            <a:r>
              <a:rPr sz="1800" dirty="0">
                <a:latin typeface="Microsoft Sans Serif"/>
                <a:cs typeface="Microsoft Sans Serif"/>
              </a:rPr>
              <a:t>llamado</a:t>
            </a:r>
            <a:r>
              <a:rPr sz="1800" spc="165" dirty="0">
                <a:latin typeface="Microsoft Sans Serif"/>
                <a:cs typeface="Microsoft Sans Serif"/>
              </a:rPr>
              <a:t> </a:t>
            </a:r>
            <a:r>
              <a:rPr sz="1800" dirty="0">
                <a:latin typeface="Microsoft Sans Serif"/>
                <a:cs typeface="Microsoft Sans Serif"/>
              </a:rPr>
              <a:t>plano</a:t>
            </a:r>
            <a:r>
              <a:rPr sz="1800" spc="165" dirty="0">
                <a:latin typeface="Microsoft Sans Serif"/>
                <a:cs typeface="Microsoft Sans Serif"/>
              </a:rPr>
              <a:t> </a:t>
            </a:r>
            <a:r>
              <a:rPr sz="1800" dirty="0">
                <a:latin typeface="Microsoft Sans Serif"/>
                <a:cs typeface="Microsoft Sans Serif"/>
              </a:rPr>
              <a:t>de</a:t>
            </a:r>
            <a:r>
              <a:rPr sz="1800" spc="165" dirty="0">
                <a:latin typeface="Microsoft Sans Serif"/>
                <a:cs typeface="Microsoft Sans Serif"/>
              </a:rPr>
              <a:t> </a:t>
            </a:r>
            <a:r>
              <a:rPr sz="1800" dirty="0">
                <a:latin typeface="Microsoft Sans Serif"/>
                <a:cs typeface="Microsoft Sans Serif"/>
              </a:rPr>
              <a:t>corte,</a:t>
            </a:r>
            <a:r>
              <a:rPr sz="1800" spc="165" dirty="0">
                <a:latin typeface="Microsoft Sans Serif"/>
                <a:cs typeface="Microsoft Sans Serif"/>
              </a:rPr>
              <a:t> </a:t>
            </a:r>
            <a:r>
              <a:rPr sz="1800" dirty="0">
                <a:latin typeface="Microsoft Sans Serif"/>
                <a:cs typeface="Microsoft Sans Serif"/>
              </a:rPr>
              <a:t>éste</a:t>
            </a:r>
            <a:r>
              <a:rPr sz="1800" spc="160" dirty="0">
                <a:latin typeface="Microsoft Sans Serif"/>
                <a:cs typeface="Microsoft Sans Serif"/>
              </a:rPr>
              <a:t> </a:t>
            </a:r>
            <a:r>
              <a:rPr sz="1800" dirty="0">
                <a:latin typeface="Microsoft Sans Serif"/>
                <a:cs typeface="Microsoft Sans Serif"/>
              </a:rPr>
              <a:t>forma</a:t>
            </a:r>
            <a:r>
              <a:rPr sz="1800" spc="165" dirty="0">
                <a:latin typeface="Microsoft Sans Serif"/>
                <a:cs typeface="Microsoft Sans Serif"/>
              </a:rPr>
              <a:t> </a:t>
            </a:r>
            <a:r>
              <a:rPr sz="1800" dirty="0">
                <a:latin typeface="Microsoft Sans Serif"/>
                <a:cs typeface="Microsoft Sans Serif"/>
              </a:rPr>
              <a:t>un</a:t>
            </a:r>
            <a:r>
              <a:rPr sz="1800" spc="160" dirty="0">
                <a:latin typeface="Microsoft Sans Serif"/>
                <a:cs typeface="Microsoft Sans Serif"/>
              </a:rPr>
              <a:t> </a:t>
            </a:r>
            <a:r>
              <a:rPr sz="1800" dirty="0">
                <a:latin typeface="Microsoft Sans Serif"/>
                <a:cs typeface="Microsoft Sans Serif"/>
              </a:rPr>
              <a:t>ángulo</a:t>
            </a:r>
            <a:r>
              <a:rPr sz="1800" spc="165" dirty="0">
                <a:latin typeface="Microsoft Sans Serif"/>
                <a:cs typeface="Microsoft Sans Serif"/>
              </a:rPr>
              <a:t> </a:t>
            </a:r>
            <a:r>
              <a:rPr sz="1800" dirty="0">
                <a:latin typeface="Microsoft Sans Serif"/>
                <a:cs typeface="Microsoft Sans Serif"/>
              </a:rPr>
              <a:t>a</a:t>
            </a:r>
            <a:r>
              <a:rPr sz="1800" spc="160" dirty="0">
                <a:latin typeface="Microsoft Sans Serif"/>
                <a:cs typeface="Microsoft Sans Serif"/>
              </a:rPr>
              <a:t> </a:t>
            </a:r>
            <a:r>
              <a:rPr sz="1800" dirty="0">
                <a:latin typeface="Microsoft Sans Serif"/>
                <a:cs typeface="Microsoft Sans Serif"/>
              </a:rPr>
              <a:t>con</a:t>
            </a:r>
            <a:r>
              <a:rPr sz="1800" spc="16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superficie</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trabajo.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Solamente</a:t>
            </a:r>
            <a:r>
              <a:rPr sz="1800" spc="380" dirty="0">
                <a:latin typeface="Microsoft Sans Serif"/>
                <a:cs typeface="Microsoft Sans Serif"/>
              </a:rPr>
              <a:t> </a:t>
            </a:r>
            <a:r>
              <a:rPr sz="1800" dirty="0">
                <a:latin typeface="Microsoft Sans Serif"/>
                <a:cs typeface="Microsoft Sans Serif"/>
              </a:rPr>
              <a:t>el</a:t>
            </a:r>
            <a:r>
              <a:rPr sz="1800" spc="380" dirty="0">
                <a:latin typeface="Microsoft Sans Serif"/>
                <a:cs typeface="Microsoft Sans Serif"/>
              </a:rPr>
              <a:t> </a:t>
            </a:r>
            <a:r>
              <a:rPr sz="1800" dirty="0">
                <a:latin typeface="Microsoft Sans Serif"/>
                <a:cs typeface="Microsoft Sans Serif"/>
              </a:rPr>
              <a:t>afilado</a:t>
            </a:r>
            <a:r>
              <a:rPr sz="1800" spc="385" dirty="0">
                <a:latin typeface="Microsoft Sans Serif"/>
                <a:cs typeface="Microsoft Sans Serif"/>
              </a:rPr>
              <a:t> </a:t>
            </a:r>
            <a:r>
              <a:rPr sz="1800" dirty="0">
                <a:latin typeface="Microsoft Sans Serif"/>
                <a:cs typeface="Microsoft Sans Serif"/>
              </a:rPr>
              <a:t>borde</a:t>
            </a:r>
            <a:r>
              <a:rPr sz="1800" spc="380" dirty="0">
                <a:latin typeface="Microsoft Sans Serif"/>
                <a:cs typeface="Microsoft Sans Serif"/>
              </a:rPr>
              <a:t> </a:t>
            </a:r>
            <a:r>
              <a:rPr sz="1800" dirty="0">
                <a:latin typeface="Microsoft Sans Serif"/>
                <a:cs typeface="Microsoft Sans Serif"/>
              </a:rPr>
              <a:t>de</a:t>
            </a:r>
            <a:r>
              <a:rPr sz="1800" spc="380" dirty="0">
                <a:latin typeface="Microsoft Sans Serif"/>
                <a:cs typeface="Microsoft Sans Serif"/>
              </a:rPr>
              <a:t> </a:t>
            </a:r>
            <a:r>
              <a:rPr sz="1800" dirty="0">
                <a:latin typeface="Microsoft Sans Serif"/>
                <a:cs typeface="Microsoft Sans Serif"/>
              </a:rPr>
              <a:t>corte</a:t>
            </a:r>
            <a:r>
              <a:rPr sz="1800" spc="380" dirty="0">
                <a:latin typeface="Microsoft Sans Serif"/>
                <a:cs typeface="Microsoft Sans Serif"/>
              </a:rPr>
              <a:t> </a:t>
            </a:r>
            <a:r>
              <a:rPr sz="1800" dirty="0">
                <a:latin typeface="Microsoft Sans Serif"/>
                <a:cs typeface="Microsoft Sans Serif"/>
              </a:rPr>
              <a:t>de</a:t>
            </a:r>
            <a:r>
              <a:rPr sz="1800" spc="375" dirty="0">
                <a:latin typeface="Microsoft Sans Serif"/>
                <a:cs typeface="Microsoft Sans Serif"/>
              </a:rPr>
              <a:t> </a:t>
            </a:r>
            <a:r>
              <a:rPr sz="1800" dirty="0">
                <a:latin typeface="Microsoft Sans Serif"/>
                <a:cs typeface="Microsoft Sans Serif"/>
              </a:rPr>
              <a:t>la</a:t>
            </a:r>
            <a:r>
              <a:rPr sz="1800" spc="395" dirty="0">
                <a:latin typeface="Microsoft Sans Serif"/>
                <a:cs typeface="Microsoft Sans Serif"/>
              </a:rPr>
              <a:t> </a:t>
            </a:r>
            <a:r>
              <a:rPr sz="1800" dirty="0">
                <a:latin typeface="Microsoft Sans Serif"/>
                <a:cs typeface="Microsoft Sans Serif"/>
              </a:rPr>
              <a:t>herramienta</a:t>
            </a:r>
            <a:r>
              <a:rPr sz="1800" spc="380" dirty="0">
                <a:latin typeface="Microsoft Sans Serif"/>
                <a:cs typeface="Microsoft Sans Serif"/>
              </a:rPr>
              <a:t> </a:t>
            </a:r>
            <a:r>
              <a:rPr sz="1800" dirty="0">
                <a:latin typeface="Microsoft Sans Serif"/>
                <a:cs typeface="Microsoft Sans Serif"/>
              </a:rPr>
              <a:t>hace</a:t>
            </a:r>
            <a:r>
              <a:rPr sz="1800" spc="385" dirty="0">
                <a:latin typeface="Microsoft Sans Serif"/>
                <a:cs typeface="Microsoft Sans Serif"/>
              </a:rPr>
              <a:t> </a:t>
            </a:r>
            <a:r>
              <a:rPr sz="1800" dirty="0">
                <a:latin typeface="Microsoft Sans Serif"/>
                <a:cs typeface="Microsoft Sans Serif"/>
              </a:rPr>
              <a:t>que</a:t>
            </a:r>
            <a:r>
              <a:rPr sz="1800" spc="385" dirty="0">
                <a:latin typeface="Microsoft Sans Serif"/>
                <a:cs typeface="Microsoft Sans Serif"/>
              </a:rPr>
              <a:t> </a:t>
            </a:r>
            <a:r>
              <a:rPr sz="1800" dirty="0">
                <a:latin typeface="Microsoft Sans Serif"/>
                <a:cs typeface="Microsoft Sans Serif"/>
              </a:rPr>
              <a:t>ocurra</a:t>
            </a:r>
            <a:r>
              <a:rPr sz="1800" spc="380" dirty="0">
                <a:latin typeface="Microsoft Sans Serif"/>
                <a:cs typeface="Microsoft Sans Serif"/>
              </a:rPr>
              <a:t> </a:t>
            </a:r>
            <a:r>
              <a:rPr sz="1800" dirty="0">
                <a:latin typeface="Microsoft Sans Serif"/>
                <a:cs typeface="Microsoft Sans Serif"/>
              </a:rPr>
              <a:t>la</a:t>
            </a:r>
            <a:r>
              <a:rPr sz="1800" spc="380" dirty="0">
                <a:latin typeface="Microsoft Sans Serif"/>
                <a:cs typeface="Microsoft Sans Serif"/>
              </a:rPr>
              <a:t> </a:t>
            </a:r>
            <a:r>
              <a:rPr sz="1800" dirty="0">
                <a:latin typeface="Microsoft Sans Serif"/>
                <a:cs typeface="Microsoft Sans Serif"/>
              </a:rPr>
              <a:t>falla</a:t>
            </a:r>
            <a:r>
              <a:rPr sz="1800" spc="37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material,</a:t>
            </a:r>
            <a:r>
              <a:rPr sz="1800" spc="-10" dirty="0">
                <a:latin typeface="Microsoft Sans Serif"/>
                <a:cs typeface="Microsoft Sans Serif"/>
              </a:rPr>
              <a:t> </a:t>
            </a:r>
            <a:r>
              <a:rPr sz="1800" dirty="0">
                <a:latin typeface="Microsoft Sans Serif"/>
                <a:cs typeface="Microsoft Sans Serif"/>
              </a:rPr>
              <a:t>como</a:t>
            </a:r>
            <a:r>
              <a:rPr sz="1800" spc="-30" dirty="0">
                <a:latin typeface="Microsoft Sans Serif"/>
                <a:cs typeface="Microsoft Sans Serif"/>
              </a:rPr>
              <a:t> </a:t>
            </a:r>
            <a:r>
              <a:rPr sz="1800" dirty="0">
                <a:latin typeface="Microsoft Sans Serif"/>
                <a:cs typeface="Microsoft Sans Serif"/>
              </a:rPr>
              <a:t>resultado,</a:t>
            </a:r>
            <a:r>
              <a:rPr sz="1800" spc="-10" dirty="0">
                <a:latin typeface="Microsoft Sans Serif"/>
                <a:cs typeface="Microsoft Sans Serif"/>
              </a:rPr>
              <a:t> </a:t>
            </a:r>
            <a:r>
              <a:rPr sz="1800" dirty="0">
                <a:latin typeface="Microsoft Sans Serif"/>
                <a:cs typeface="Microsoft Sans Serif"/>
              </a:rPr>
              <a:t>la</a:t>
            </a:r>
            <a:r>
              <a:rPr sz="1800" spc="-30" dirty="0">
                <a:latin typeface="Microsoft Sans Serif"/>
                <a:cs typeface="Microsoft Sans Serif"/>
              </a:rPr>
              <a:t> </a:t>
            </a:r>
            <a:r>
              <a:rPr sz="1800" dirty="0">
                <a:latin typeface="Microsoft Sans Serif"/>
                <a:cs typeface="Microsoft Sans Serif"/>
              </a:rPr>
              <a:t>viruta</a:t>
            </a:r>
            <a:r>
              <a:rPr sz="1800" spc="-10" dirty="0">
                <a:latin typeface="Microsoft Sans Serif"/>
                <a:cs typeface="Microsoft Sans Serif"/>
              </a:rPr>
              <a:t> </a:t>
            </a:r>
            <a:r>
              <a:rPr sz="1800" dirty="0">
                <a:latin typeface="Microsoft Sans Serif"/>
                <a:cs typeface="Microsoft Sans Serif"/>
              </a:rPr>
              <a:t>se</a:t>
            </a:r>
            <a:r>
              <a:rPr sz="1800" spc="-25" dirty="0">
                <a:latin typeface="Microsoft Sans Serif"/>
                <a:cs typeface="Microsoft Sans Serif"/>
              </a:rPr>
              <a:t> </a:t>
            </a:r>
            <a:r>
              <a:rPr sz="1800" dirty="0">
                <a:latin typeface="Microsoft Sans Serif"/>
                <a:cs typeface="Microsoft Sans Serif"/>
              </a:rPr>
              <a:t>separa</a:t>
            </a:r>
            <a:r>
              <a:rPr sz="1800" spc="-15" dirty="0">
                <a:latin typeface="Microsoft Sans Serif"/>
                <a:cs typeface="Microsoft Sans Serif"/>
              </a:rPr>
              <a:t> </a:t>
            </a:r>
            <a:r>
              <a:rPr sz="1800" dirty="0">
                <a:latin typeface="Microsoft Sans Serif"/>
                <a:cs typeface="Microsoft Sans Serif"/>
              </a:rPr>
              <a:t>del</a:t>
            </a:r>
            <a:r>
              <a:rPr sz="1800" spc="-25" dirty="0">
                <a:latin typeface="Microsoft Sans Serif"/>
                <a:cs typeface="Microsoft Sans Serif"/>
              </a:rPr>
              <a:t> </a:t>
            </a:r>
            <a:r>
              <a:rPr sz="1800" dirty="0">
                <a:latin typeface="Microsoft Sans Serif"/>
                <a:cs typeface="Microsoft Sans Serif"/>
              </a:rPr>
              <a:t>material</a:t>
            </a:r>
            <a:r>
              <a:rPr sz="1800" spc="-20" dirty="0">
                <a:latin typeface="Microsoft Sans Serif"/>
                <a:cs typeface="Microsoft Sans Serif"/>
              </a:rPr>
              <a:t> </a:t>
            </a:r>
            <a:r>
              <a:rPr sz="1800" spc="-10" dirty="0">
                <a:latin typeface="Microsoft Sans Serif"/>
                <a:cs typeface="Microsoft Sans Serif"/>
              </a:rPr>
              <a:t>original.</a:t>
            </a:r>
            <a:endParaRPr sz="1800">
              <a:latin typeface="Microsoft Sans Serif"/>
              <a:cs typeface="Microsoft Sans Serif"/>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5621" y="28154"/>
            <a:ext cx="7046226" cy="2393120"/>
          </a:xfrm>
          <a:prstGeom prst="rect">
            <a:avLst/>
          </a:prstGeom>
        </p:spPr>
      </p:pic>
      <p:sp>
        <p:nvSpPr>
          <p:cNvPr id="3" name="object 3"/>
          <p:cNvSpPr txBox="1"/>
          <p:nvPr/>
        </p:nvSpPr>
        <p:spPr>
          <a:xfrm>
            <a:off x="627989" y="2481834"/>
            <a:ext cx="794512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Microsoft Sans Serif"/>
                <a:cs typeface="Microsoft Sans Serif"/>
              </a:rPr>
              <a:t>Corte ortogonal:</a:t>
            </a:r>
            <a:r>
              <a:rPr sz="1200" spc="-10" dirty="0">
                <a:latin typeface="Microsoft Sans Serif"/>
                <a:cs typeface="Microsoft Sans Serif"/>
              </a:rPr>
              <a:t> </a:t>
            </a:r>
            <a:r>
              <a:rPr sz="1200" dirty="0">
                <a:latin typeface="Microsoft Sans Serif"/>
                <a:cs typeface="Microsoft Sans Serif"/>
              </a:rPr>
              <a:t>(a)</a:t>
            </a:r>
            <a:r>
              <a:rPr sz="1200" spc="5" dirty="0">
                <a:latin typeface="Microsoft Sans Serif"/>
                <a:cs typeface="Microsoft Sans Serif"/>
              </a:rPr>
              <a:t> </a:t>
            </a:r>
            <a:r>
              <a:rPr sz="1200" dirty="0">
                <a:latin typeface="Microsoft Sans Serif"/>
                <a:cs typeface="Microsoft Sans Serif"/>
              </a:rPr>
              <a:t>Como</a:t>
            </a:r>
            <a:r>
              <a:rPr sz="1200" spc="-25" dirty="0">
                <a:latin typeface="Microsoft Sans Serif"/>
                <a:cs typeface="Microsoft Sans Serif"/>
              </a:rPr>
              <a:t> </a:t>
            </a:r>
            <a:r>
              <a:rPr sz="1200" dirty="0">
                <a:latin typeface="Microsoft Sans Serif"/>
                <a:cs typeface="Microsoft Sans Serif"/>
              </a:rPr>
              <a:t>un proceso</a:t>
            </a:r>
            <a:r>
              <a:rPr sz="1200" spc="-25" dirty="0">
                <a:latin typeface="Microsoft Sans Serif"/>
                <a:cs typeface="Microsoft Sans Serif"/>
              </a:rPr>
              <a:t> </a:t>
            </a:r>
            <a:r>
              <a:rPr sz="1200" spc="-10" dirty="0">
                <a:latin typeface="Microsoft Sans Serif"/>
                <a:cs typeface="Microsoft Sans Serif"/>
              </a:rPr>
              <a:t>tridimensional</a:t>
            </a:r>
            <a:r>
              <a:rPr sz="1200" spc="-30" dirty="0">
                <a:latin typeface="Microsoft Sans Serif"/>
                <a:cs typeface="Microsoft Sans Serif"/>
              </a:rPr>
              <a:t> </a:t>
            </a:r>
            <a:r>
              <a:rPr sz="1200" dirty="0">
                <a:latin typeface="Microsoft Sans Serif"/>
                <a:cs typeface="Microsoft Sans Serif"/>
              </a:rPr>
              <a:t>y</a:t>
            </a:r>
            <a:r>
              <a:rPr sz="1200" spc="345" dirty="0">
                <a:latin typeface="Microsoft Sans Serif"/>
                <a:cs typeface="Microsoft Sans Serif"/>
              </a:rPr>
              <a:t> </a:t>
            </a:r>
            <a:r>
              <a:rPr sz="1200" dirty="0">
                <a:latin typeface="Microsoft Sans Serif"/>
                <a:cs typeface="Microsoft Sans Serif"/>
              </a:rPr>
              <a:t>(b)</a:t>
            </a:r>
            <a:r>
              <a:rPr sz="1200" spc="5" dirty="0">
                <a:latin typeface="Microsoft Sans Serif"/>
                <a:cs typeface="Microsoft Sans Serif"/>
              </a:rPr>
              <a:t> </a:t>
            </a:r>
            <a:r>
              <a:rPr sz="1200" dirty="0">
                <a:latin typeface="Microsoft Sans Serif"/>
                <a:cs typeface="Microsoft Sans Serif"/>
              </a:rPr>
              <a:t>tal</a:t>
            </a:r>
            <a:r>
              <a:rPr sz="1200" spc="5" dirty="0">
                <a:latin typeface="Microsoft Sans Serif"/>
                <a:cs typeface="Microsoft Sans Serif"/>
              </a:rPr>
              <a:t> </a:t>
            </a:r>
            <a:r>
              <a:rPr sz="1200" dirty="0">
                <a:latin typeface="Microsoft Sans Serif"/>
                <a:cs typeface="Microsoft Sans Serif"/>
              </a:rPr>
              <a:t>como</a:t>
            </a:r>
            <a:r>
              <a:rPr sz="1200" spc="-25" dirty="0">
                <a:latin typeface="Microsoft Sans Serif"/>
                <a:cs typeface="Microsoft Sans Serif"/>
              </a:rPr>
              <a:t> </a:t>
            </a:r>
            <a:r>
              <a:rPr sz="1200" dirty="0">
                <a:latin typeface="Microsoft Sans Serif"/>
                <a:cs typeface="Microsoft Sans Serif"/>
              </a:rPr>
              <a:t>se</a:t>
            </a:r>
            <a:r>
              <a:rPr sz="1200" spc="10" dirty="0">
                <a:latin typeface="Microsoft Sans Serif"/>
                <a:cs typeface="Microsoft Sans Serif"/>
              </a:rPr>
              <a:t> </a:t>
            </a:r>
            <a:r>
              <a:rPr sz="1200" dirty="0">
                <a:latin typeface="Microsoft Sans Serif"/>
                <a:cs typeface="Microsoft Sans Serif"/>
              </a:rPr>
              <a:t>reduce</a:t>
            </a:r>
            <a:r>
              <a:rPr sz="1200" spc="-25" dirty="0">
                <a:latin typeface="Microsoft Sans Serif"/>
                <a:cs typeface="Microsoft Sans Serif"/>
              </a:rPr>
              <a:t> </a:t>
            </a:r>
            <a:r>
              <a:rPr sz="1200" dirty="0">
                <a:latin typeface="Microsoft Sans Serif"/>
                <a:cs typeface="Microsoft Sans Serif"/>
              </a:rPr>
              <a:t>a dos</a:t>
            </a:r>
            <a:r>
              <a:rPr sz="1200" spc="5" dirty="0">
                <a:latin typeface="Microsoft Sans Serif"/>
                <a:cs typeface="Microsoft Sans Serif"/>
              </a:rPr>
              <a:t> </a:t>
            </a:r>
            <a:r>
              <a:rPr sz="1200" spc="-10" dirty="0">
                <a:latin typeface="Microsoft Sans Serif"/>
                <a:cs typeface="Microsoft Sans Serif"/>
              </a:rPr>
              <a:t>dimensiones</a:t>
            </a:r>
            <a:r>
              <a:rPr sz="1200" spc="-25" dirty="0">
                <a:latin typeface="Microsoft Sans Serif"/>
                <a:cs typeface="Microsoft Sans Serif"/>
              </a:rPr>
              <a:t> </a:t>
            </a:r>
            <a:r>
              <a:rPr sz="1200" dirty="0">
                <a:latin typeface="Microsoft Sans Serif"/>
                <a:cs typeface="Microsoft Sans Serif"/>
              </a:rPr>
              <a:t>en una</a:t>
            </a:r>
            <a:r>
              <a:rPr sz="1200" spc="-10" dirty="0">
                <a:latin typeface="Microsoft Sans Serif"/>
                <a:cs typeface="Microsoft Sans Serif"/>
              </a:rPr>
              <a:t> </a:t>
            </a:r>
            <a:r>
              <a:rPr sz="1200" dirty="0">
                <a:latin typeface="Microsoft Sans Serif"/>
                <a:cs typeface="Microsoft Sans Serif"/>
              </a:rPr>
              <a:t>vista</a:t>
            </a:r>
            <a:r>
              <a:rPr sz="1200" spc="10" dirty="0">
                <a:latin typeface="Microsoft Sans Serif"/>
                <a:cs typeface="Microsoft Sans Serif"/>
              </a:rPr>
              <a:t> </a:t>
            </a:r>
            <a:r>
              <a:rPr sz="1200" spc="-10" dirty="0">
                <a:latin typeface="Microsoft Sans Serif"/>
                <a:cs typeface="Microsoft Sans Serif"/>
              </a:rPr>
              <a:t>lateral.</a:t>
            </a:r>
            <a:endParaRPr sz="1200">
              <a:latin typeface="Microsoft Sans Serif"/>
              <a:cs typeface="Microsoft Sans Serif"/>
            </a:endParaRPr>
          </a:p>
        </p:txBody>
      </p:sp>
      <p:sp>
        <p:nvSpPr>
          <p:cNvPr id="4" name="object 4"/>
          <p:cNvSpPr txBox="1"/>
          <p:nvPr/>
        </p:nvSpPr>
        <p:spPr>
          <a:xfrm>
            <a:off x="78739" y="2788411"/>
            <a:ext cx="8986520" cy="3867150"/>
          </a:xfrm>
          <a:prstGeom prst="rect">
            <a:avLst/>
          </a:prstGeom>
        </p:spPr>
        <p:txBody>
          <a:bodyPr vert="horz" wrap="square" lIns="0" tIns="12700" rIns="0" bIns="0" rtlCol="0">
            <a:spAutoFit/>
          </a:bodyPr>
          <a:lstStyle/>
          <a:p>
            <a:pPr marL="12700" marR="6350" algn="just">
              <a:lnSpc>
                <a:spcPct val="100000"/>
              </a:lnSpc>
              <a:spcBef>
                <a:spcPts val="100"/>
              </a:spcBef>
            </a:pPr>
            <a:r>
              <a:rPr sz="1800" dirty="0">
                <a:latin typeface="Microsoft Sans Serif"/>
                <a:cs typeface="Microsoft Sans Serif"/>
              </a:rPr>
              <a:t>El</a:t>
            </a:r>
            <a:r>
              <a:rPr sz="1800" spc="260" dirty="0">
                <a:latin typeface="Microsoft Sans Serif"/>
                <a:cs typeface="Microsoft Sans Serif"/>
              </a:rPr>
              <a:t> </a:t>
            </a:r>
            <a:r>
              <a:rPr sz="1800" dirty="0">
                <a:latin typeface="Microsoft Sans Serif"/>
                <a:cs typeface="Microsoft Sans Serif"/>
              </a:rPr>
              <a:t>material</a:t>
            </a:r>
            <a:r>
              <a:rPr sz="1800" spc="260" dirty="0">
                <a:latin typeface="Microsoft Sans Serif"/>
                <a:cs typeface="Microsoft Sans Serif"/>
              </a:rPr>
              <a:t> </a:t>
            </a:r>
            <a:r>
              <a:rPr sz="1800" dirty="0">
                <a:latin typeface="Microsoft Sans Serif"/>
                <a:cs typeface="Microsoft Sans Serif"/>
              </a:rPr>
              <a:t>se</a:t>
            </a:r>
            <a:r>
              <a:rPr sz="1800" spc="254" dirty="0">
                <a:latin typeface="Microsoft Sans Serif"/>
                <a:cs typeface="Microsoft Sans Serif"/>
              </a:rPr>
              <a:t> </a:t>
            </a:r>
            <a:r>
              <a:rPr sz="1800" dirty="0">
                <a:latin typeface="Microsoft Sans Serif"/>
                <a:cs typeface="Microsoft Sans Serif"/>
              </a:rPr>
              <a:t>deforma</a:t>
            </a:r>
            <a:r>
              <a:rPr sz="1800" spc="254" dirty="0">
                <a:latin typeface="Microsoft Sans Serif"/>
                <a:cs typeface="Microsoft Sans Serif"/>
              </a:rPr>
              <a:t> </a:t>
            </a:r>
            <a:r>
              <a:rPr sz="1800" dirty="0">
                <a:latin typeface="Microsoft Sans Serif"/>
                <a:cs typeface="Microsoft Sans Serif"/>
              </a:rPr>
              <a:t>plásticamente</a:t>
            </a:r>
            <a:r>
              <a:rPr sz="1800" spc="260" dirty="0">
                <a:latin typeface="Microsoft Sans Serif"/>
                <a:cs typeface="Microsoft Sans Serif"/>
              </a:rPr>
              <a:t> </a:t>
            </a:r>
            <a:r>
              <a:rPr sz="1800" dirty="0">
                <a:latin typeface="Microsoft Sans Serif"/>
                <a:cs typeface="Microsoft Sans Serif"/>
              </a:rPr>
              <a:t>a</a:t>
            </a:r>
            <a:r>
              <a:rPr sz="1800" spc="254" dirty="0">
                <a:latin typeface="Microsoft Sans Serif"/>
                <a:cs typeface="Microsoft Sans Serif"/>
              </a:rPr>
              <a:t> </a:t>
            </a:r>
            <a:r>
              <a:rPr sz="1800" dirty="0">
                <a:latin typeface="Microsoft Sans Serif"/>
                <a:cs typeface="Microsoft Sans Serif"/>
              </a:rPr>
              <a:t>lo</a:t>
            </a:r>
            <a:r>
              <a:rPr sz="1800" spc="260" dirty="0">
                <a:latin typeface="Microsoft Sans Serif"/>
                <a:cs typeface="Microsoft Sans Serif"/>
              </a:rPr>
              <a:t> </a:t>
            </a:r>
            <a:r>
              <a:rPr sz="1800" dirty="0">
                <a:latin typeface="Microsoft Sans Serif"/>
                <a:cs typeface="Microsoft Sans Serif"/>
              </a:rPr>
              <a:t>largo</a:t>
            </a:r>
            <a:r>
              <a:rPr sz="1800" spc="260" dirty="0">
                <a:latin typeface="Microsoft Sans Serif"/>
                <a:cs typeface="Microsoft Sans Serif"/>
              </a:rPr>
              <a:t> </a:t>
            </a:r>
            <a:r>
              <a:rPr sz="1800" dirty="0">
                <a:latin typeface="Microsoft Sans Serif"/>
                <a:cs typeface="Microsoft Sans Serif"/>
              </a:rPr>
              <a:t>del</a:t>
            </a:r>
            <a:r>
              <a:rPr sz="1800" spc="254" dirty="0">
                <a:latin typeface="Microsoft Sans Serif"/>
                <a:cs typeface="Microsoft Sans Serif"/>
              </a:rPr>
              <a:t> </a:t>
            </a:r>
            <a:r>
              <a:rPr sz="1800" dirty="0">
                <a:latin typeface="Microsoft Sans Serif"/>
                <a:cs typeface="Microsoft Sans Serif"/>
              </a:rPr>
              <a:t>plano</a:t>
            </a:r>
            <a:r>
              <a:rPr sz="1800" spc="270" dirty="0">
                <a:latin typeface="Microsoft Sans Serif"/>
                <a:cs typeface="Microsoft Sans Serif"/>
              </a:rPr>
              <a:t> </a:t>
            </a:r>
            <a:r>
              <a:rPr sz="1800" dirty="0">
                <a:latin typeface="Microsoft Sans Serif"/>
                <a:cs typeface="Microsoft Sans Serif"/>
              </a:rPr>
              <a:t>de</a:t>
            </a:r>
            <a:r>
              <a:rPr sz="1800" spc="265" dirty="0">
                <a:latin typeface="Microsoft Sans Serif"/>
                <a:cs typeface="Microsoft Sans Serif"/>
              </a:rPr>
              <a:t> </a:t>
            </a:r>
            <a:r>
              <a:rPr sz="1800" dirty="0">
                <a:latin typeface="Microsoft Sans Serif"/>
                <a:cs typeface="Microsoft Sans Serif"/>
              </a:rPr>
              <a:t>corte,</a:t>
            </a:r>
            <a:r>
              <a:rPr sz="1800" spc="265" dirty="0">
                <a:latin typeface="Microsoft Sans Serif"/>
                <a:cs typeface="Microsoft Sans Serif"/>
              </a:rPr>
              <a:t> </a:t>
            </a:r>
            <a:r>
              <a:rPr sz="1800" dirty="0">
                <a:latin typeface="Microsoft Sans Serif"/>
                <a:cs typeface="Microsoft Sans Serif"/>
              </a:rPr>
              <a:t>por</a:t>
            </a:r>
            <a:r>
              <a:rPr sz="1800" spc="250" dirty="0">
                <a:latin typeface="Microsoft Sans Serif"/>
                <a:cs typeface="Microsoft Sans Serif"/>
              </a:rPr>
              <a:t> </a:t>
            </a:r>
            <a:r>
              <a:rPr sz="1800" spc="-10" dirty="0">
                <a:latin typeface="Microsoft Sans Serif"/>
                <a:cs typeface="Microsoft Sans Serif"/>
              </a:rPr>
              <a:t>consiguiente, </a:t>
            </a:r>
            <a:r>
              <a:rPr sz="1800" dirty="0">
                <a:latin typeface="Microsoft Sans Serif"/>
                <a:cs typeface="Microsoft Sans Serif"/>
              </a:rPr>
              <a:t>durante</a:t>
            </a:r>
            <a:r>
              <a:rPr sz="1800" spc="-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mecanizado</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realiza</a:t>
            </a:r>
            <a:r>
              <a:rPr sz="1800" spc="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trabajo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marL="12700" marR="5080" algn="just">
              <a:lnSpc>
                <a:spcPct val="100000"/>
              </a:lnSpc>
            </a:pPr>
            <a:r>
              <a:rPr sz="1800" dirty="0">
                <a:latin typeface="Microsoft Sans Serif"/>
                <a:cs typeface="Microsoft Sans Serif"/>
              </a:rPr>
              <a:t>La</a:t>
            </a:r>
            <a:r>
              <a:rPr sz="1800" spc="340" dirty="0">
                <a:latin typeface="Microsoft Sans Serif"/>
                <a:cs typeface="Microsoft Sans Serif"/>
              </a:rPr>
              <a:t> </a:t>
            </a:r>
            <a:r>
              <a:rPr sz="1800" dirty="0">
                <a:latin typeface="Microsoft Sans Serif"/>
                <a:cs typeface="Microsoft Sans Serif"/>
              </a:rPr>
              <a:t>herramienta</a:t>
            </a:r>
            <a:r>
              <a:rPr sz="1800" spc="345" dirty="0">
                <a:latin typeface="Microsoft Sans Serif"/>
                <a:cs typeface="Microsoft Sans Serif"/>
              </a:rPr>
              <a:t> </a:t>
            </a:r>
            <a:r>
              <a:rPr sz="1800" dirty="0">
                <a:latin typeface="Microsoft Sans Serif"/>
                <a:cs typeface="Microsoft Sans Serif"/>
              </a:rPr>
              <a:t>para</a:t>
            </a:r>
            <a:r>
              <a:rPr sz="1800" spc="340" dirty="0">
                <a:latin typeface="Microsoft Sans Serif"/>
                <a:cs typeface="Microsoft Sans Serif"/>
              </a:rPr>
              <a:t> </a:t>
            </a:r>
            <a:r>
              <a:rPr sz="1800" dirty="0">
                <a:latin typeface="Microsoft Sans Serif"/>
                <a:cs typeface="Microsoft Sans Serif"/>
              </a:rPr>
              <a:t>corte</a:t>
            </a:r>
            <a:r>
              <a:rPr sz="1800" spc="360" dirty="0">
                <a:latin typeface="Microsoft Sans Serif"/>
                <a:cs typeface="Microsoft Sans Serif"/>
              </a:rPr>
              <a:t> </a:t>
            </a:r>
            <a:r>
              <a:rPr sz="1800" dirty="0">
                <a:latin typeface="Microsoft Sans Serif"/>
                <a:cs typeface="Microsoft Sans Serif"/>
              </a:rPr>
              <a:t>ortogonal</a:t>
            </a:r>
            <a:r>
              <a:rPr sz="1800" spc="345" dirty="0">
                <a:latin typeface="Microsoft Sans Serif"/>
                <a:cs typeface="Microsoft Sans Serif"/>
              </a:rPr>
              <a:t> </a:t>
            </a:r>
            <a:r>
              <a:rPr sz="1800" dirty="0">
                <a:latin typeface="Microsoft Sans Serif"/>
                <a:cs typeface="Microsoft Sans Serif"/>
              </a:rPr>
              <a:t>tiene</a:t>
            </a:r>
            <a:r>
              <a:rPr sz="1800" spc="350" dirty="0">
                <a:latin typeface="Microsoft Sans Serif"/>
                <a:cs typeface="Microsoft Sans Serif"/>
              </a:rPr>
              <a:t> </a:t>
            </a:r>
            <a:r>
              <a:rPr sz="1800" dirty="0">
                <a:latin typeface="Microsoft Sans Serif"/>
                <a:cs typeface="Microsoft Sans Serif"/>
              </a:rPr>
              <a:t>solamente</a:t>
            </a:r>
            <a:r>
              <a:rPr sz="1800" spc="345" dirty="0">
                <a:latin typeface="Microsoft Sans Serif"/>
                <a:cs typeface="Microsoft Sans Serif"/>
              </a:rPr>
              <a:t> </a:t>
            </a:r>
            <a:r>
              <a:rPr sz="1800" dirty="0">
                <a:latin typeface="Microsoft Sans Serif"/>
                <a:cs typeface="Microsoft Sans Serif"/>
              </a:rPr>
              <a:t>dos</a:t>
            </a:r>
            <a:r>
              <a:rPr sz="1800" spc="360" dirty="0">
                <a:latin typeface="Microsoft Sans Serif"/>
                <a:cs typeface="Microsoft Sans Serif"/>
              </a:rPr>
              <a:t> </a:t>
            </a:r>
            <a:r>
              <a:rPr sz="1800" dirty="0">
                <a:latin typeface="Microsoft Sans Serif"/>
                <a:cs typeface="Microsoft Sans Serif"/>
              </a:rPr>
              <a:t>elementos</a:t>
            </a:r>
            <a:r>
              <a:rPr sz="1800" spc="350" dirty="0">
                <a:latin typeface="Microsoft Sans Serif"/>
                <a:cs typeface="Microsoft Sans Serif"/>
              </a:rPr>
              <a:t> </a:t>
            </a:r>
            <a:r>
              <a:rPr sz="1800" dirty="0">
                <a:latin typeface="Microsoft Sans Serif"/>
                <a:cs typeface="Microsoft Sans Serif"/>
              </a:rPr>
              <a:t>geométricos,</a:t>
            </a:r>
            <a:r>
              <a:rPr sz="1800" spc="350"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ángulo</a:t>
            </a:r>
            <a:r>
              <a:rPr sz="1800" spc="2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ataque</a:t>
            </a:r>
            <a:r>
              <a:rPr sz="1800" spc="3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ángulo</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incidencia.</a:t>
            </a:r>
            <a:r>
              <a:rPr sz="1800" spc="3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ángulo</a:t>
            </a:r>
            <a:r>
              <a:rPr sz="1800" spc="2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ataque</a:t>
            </a:r>
            <a:r>
              <a:rPr sz="1800" spc="25" dirty="0">
                <a:latin typeface="Microsoft Sans Serif"/>
                <a:cs typeface="Microsoft Sans Serif"/>
              </a:rPr>
              <a:t>  </a:t>
            </a:r>
            <a:r>
              <a:rPr sz="1800" dirty="0">
                <a:latin typeface="Microsoft Sans Serif"/>
                <a:cs typeface="Microsoft Sans Serif"/>
              </a:rPr>
              <a:t>α</a:t>
            </a:r>
            <a:r>
              <a:rPr sz="1800" spc="30" dirty="0">
                <a:latin typeface="Microsoft Sans Serif"/>
                <a:cs typeface="Microsoft Sans Serif"/>
              </a:rPr>
              <a:t>  </a:t>
            </a:r>
            <a:r>
              <a:rPr sz="1800" dirty="0">
                <a:latin typeface="Microsoft Sans Serif"/>
                <a:cs typeface="Microsoft Sans Serif"/>
              </a:rPr>
              <a:t>determina</a:t>
            </a:r>
            <a:r>
              <a:rPr sz="1800" spc="2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dirección</a:t>
            </a:r>
            <a:r>
              <a:rPr sz="1800" spc="455" dirty="0">
                <a:latin typeface="Microsoft Sans Serif"/>
                <a:cs typeface="Microsoft Sans Serif"/>
              </a:rPr>
              <a:t> </a:t>
            </a:r>
            <a:r>
              <a:rPr sz="1800" dirty="0">
                <a:latin typeface="Microsoft Sans Serif"/>
                <a:cs typeface="Microsoft Sans Serif"/>
              </a:rPr>
              <a:t>en</a:t>
            </a:r>
            <a:r>
              <a:rPr sz="1800" spc="459" dirty="0">
                <a:latin typeface="Microsoft Sans Serif"/>
                <a:cs typeface="Microsoft Sans Serif"/>
              </a:rPr>
              <a:t> </a:t>
            </a:r>
            <a:r>
              <a:rPr sz="1800" dirty="0">
                <a:latin typeface="Microsoft Sans Serif"/>
                <a:cs typeface="Microsoft Sans Serif"/>
              </a:rPr>
              <a:t>la</a:t>
            </a:r>
            <a:r>
              <a:rPr sz="1800" spc="459" dirty="0">
                <a:latin typeface="Microsoft Sans Serif"/>
                <a:cs typeface="Microsoft Sans Serif"/>
              </a:rPr>
              <a:t> </a:t>
            </a:r>
            <a:r>
              <a:rPr sz="1800" dirty="0">
                <a:latin typeface="Microsoft Sans Serif"/>
                <a:cs typeface="Microsoft Sans Serif"/>
              </a:rPr>
              <a:t>que</a:t>
            </a:r>
            <a:r>
              <a:rPr sz="1800" spc="455" dirty="0">
                <a:latin typeface="Microsoft Sans Serif"/>
                <a:cs typeface="Microsoft Sans Serif"/>
              </a:rPr>
              <a:t> </a:t>
            </a:r>
            <a:r>
              <a:rPr sz="1800" dirty="0">
                <a:latin typeface="Microsoft Sans Serif"/>
                <a:cs typeface="Microsoft Sans Serif"/>
              </a:rPr>
              <a:t>fluye</a:t>
            </a:r>
            <a:r>
              <a:rPr sz="1800" spc="465" dirty="0">
                <a:latin typeface="Microsoft Sans Serif"/>
                <a:cs typeface="Microsoft Sans Serif"/>
              </a:rPr>
              <a:t> </a:t>
            </a:r>
            <a:r>
              <a:rPr sz="1800" dirty="0">
                <a:latin typeface="Microsoft Sans Serif"/>
                <a:cs typeface="Microsoft Sans Serif"/>
              </a:rPr>
              <a:t>la</a:t>
            </a:r>
            <a:r>
              <a:rPr sz="1800" spc="470" dirty="0">
                <a:latin typeface="Microsoft Sans Serif"/>
                <a:cs typeface="Microsoft Sans Serif"/>
              </a:rPr>
              <a:t> </a:t>
            </a:r>
            <a:r>
              <a:rPr sz="1800" dirty="0">
                <a:latin typeface="Microsoft Sans Serif"/>
                <a:cs typeface="Microsoft Sans Serif"/>
              </a:rPr>
              <a:t>viruta</a:t>
            </a:r>
            <a:r>
              <a:rPr sz="1800" spc="455" dirty="0">
                <a:latin typeface="Microsoft Sans Serif"/>
                <a:cs typeface="Microsoft Sans Serif"/>
              </a:rPr>
              <a:t> </a:t>
            </a:r>
            <a:r>
              <a:rPr sz="1800" dirty="0">
                <a:latin typeface="Microsoft Sans Serif"/>
                <a:cs typeface="Microsoft Sans Serif"/>
              </a:rPr>
              <a:t>formada</a:t>
            </a:r>
            <a:r>
              <a:rPr sz="1800" spc="465" dirty="0">
                <a:latin typeface="Microsoft Sans Serif"/>
                <a:cs typeface="Microsoft Sans Serif"/>
              </a:rPr>
              <a:t> </a:t>
            </a:r>
            <a:r>
              <a:rPr sz="1800" dirty="0">
                <a:latin typeface="Microsoft Sans Serif"/>
                <a:cs typeface="Microsoft Sans Serif"/>
              </a:rPr>
              <a:t>en</a:t>
            </a:r>
            <a:r>
              <a:rPr sz="1800" spc="459" dirty="0">
                <a:latin typeface="Microsoft Sans Serif"/>
                <a:cs typeface="Microsoft Sans Serif"/>
              </a:rPr>
              <a:t> </a:t>
            </a:r>
            <a:r>
              <a:rPr sz="1800" dirty="0">
                <a:latin typeface="Microsoft Sans Serif"/>
                <a:cs typeface="Microsoft Sans Serif"/>
              </a:rPr>
              <a:t>la</a:t>
            </a:r>
            <a:r>
              <a:rPr sz="1800" spc="455" dirty="0">
                <a:latin typeface="Microsoft Sans Serif"/>
                <a:cs typeface="Microsoft Sans Serif"/>
              </a:rPr>
              <a:t> </a:t>
            </a:r>
            <a:r>
              <a:rPr sz="1800" dirty="0">
                <a:latin typeface="Microsoft Sans Serif"/>
                <a:cs typeface="Microsoft Sans Serif"/>
              </a:rPr>
              <a:t>parte</a:t>
            </a:r>
            <a:r>
              <a:rPr sz="1800" spc="475" dirty="0">
                <a:latin typeface="Microsoft Sans Serif"/>
                <a:cs typeface="Microsoft Sans Serif"/>
              </a:rPr>
              <a:t> </a:t>
            </a:r>
            <a:r>
              <a:rPr sz="1800" dirty="0">
                <a:latin typeface="Microsoft Sans Serif"/>
                <a:cs typeface="Microsoft Sans Serif"/>
              </a:rPr>
              <a:t>de</a:t>
            </a:r>
            <a:r>
              <a:rPr sz="1800" spc="459" dirty="0">
                <a:latin typeface="Microsoft Sans Serif"/>
                <a:cs typeface="Microsoft Sans Serif"/>
              </a:rPr>
              <a:t> </a:t>
            </a:r>
            <a:r>
              <a:rPr sz="1800" dirty="0">
                <a:latin typeface="Microsoft Sans Serif"/>
                <a:cs typeface="Microsoft Sans Serif"/>
              </a:rPr>
              <a:t>trabajo,</a:t>
            </a:r>
            <a:r>
              <a:rPr sz="1800" spc="475" dirty="0">
                <a:latin typeface="Microsoft Sans Serif"/>
                <a:cs typeface="Microsoft Sans Serif"/>
              </a:rPr>
              <a:t> </a:t>
            </a:r>
            <a:r>
              <a:rPr sz="1800" dirty="0">
                <a:latin typeface="Microsoft Sans Serif"/>
                <a:cs typeface="Microsoft Sans Serif"/>
              </a:rPr>
              <a:t>y</a:t>
            </a:r>
            <a:r>
              <a:rPr sz="1800" spc="465" dirty="0">
                <a:latin typeface="Microsoft Sans Serif"/>
                <a:cs typeface="Microsoft Sans Serif"/>
              </a:rPr>
              <a:t> </a:t>
            </a:r>
            <a:r>
              <a:rPr sz="1800" dirty="0">
                <a:latin typeface="Microsoft Sans Serif"/>
                <a:cs typeface="Microsoft Sans Serif"/>
              </a:rPr>
              <a:t>el</a:t>
            </a:r>
            <a:r>
              <a:rPr sz="1800" spc="455" dirty="0">
                <a:latin typeface="Microsoft Sans Serif"/>
                <a:cs typeface="Microsoft Sans Serif"/>
              </a:rPr>
              <a:t> </a:t>
            </a:r>
            <a:r>
              <a:rPr sz="1800" dirty="0">
                <a:latin typeface="Microsoft Sans Serif"/>
                <a:cs typeface="Microsoft Sans Serif"/>
              </a:rPr>
              <a:t>ángulo</a:t>
            </a:r>
            <a:r>
              <a:rPr sz="1800" spc="459"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incidencia</a:t>
            </a:r>
            <a:r>
              <a:rPr sz="1800" spc="114" dirty="0">
                <a:latin typeface="Microsoft Sans Serif"/>
                <a:cs typeface="Microsoft Sans Serif"/>
              </a:rPr>
              <a:t> </a:t>
            </a:r>
            <a:r>
              <a:rPr sz="1800" dirty="0">
                <a:latin typeface="Microsoft Sans Serif"/>
                <a:cs typeface="Microsoft Sans Serif"/>
              </a:rPr>
              <a:t>provee</a:t>
            </a:r>
            <a:r>
              <a:rPr sz="1800" spc="105" dirty="0">
                <a:latin typeface="Microsoft Sans Serif"/>
                <a:cs typeface="Microsoft Sans Serif"/>
              </a:rPr>
              <a:t> </a:t>
            </a:r>
            <a:r>
              <a:rPr sz="1800" dirty="0">
                <a:latin typeface="Microsoft Sans Serif"/>
                <a:cs typeface="Microsoft Sans Serif"/>
              </a:rPr>
              <a:t>un</a:t>
            </a:r>
            <a:r>
              <a:rPr sz="1800" spc="110" dirty="0">
                <a:latin typeface="Microsoft Sans Serif"/>
                <a:cs typeface="Microsoft Sans Serif"/>
              </a:rPr>
              <a:t> </a:t>
            </a:r>
            <a:r>
              <a:rPr sz="1800" dirty="0">
                <a:latin typeface="Microsoft Sans Serif"/>
                <a:cs typeface="Microsoft Sans Serif"/>
              </a:rPr>
              <a:t>claro</a:t>
            </a:r>
            <a:r>
              <a:rPr sz="1800" spc="114" dirty="0">
                <a:latin typeface="Microsoft Sans Serif"/>
                <a:cs typeface="Microsoft Sans Serif"/>
              </a:rPr>
              <a:t> </a:t>
            </a:r>
            <a:r>
              <a:rPr sz="1800" dirty="0">
                <a:latin typeface="Microsoft Sans Serif"/>
                <a:cs typeface="Microsoft Sans Serif"/>
              </a:rPr>
              <a:t>pequeño</a:t>
            </a:r>
            <a:r>
              <a:rPr sz="1800" spc="114" dirty="0">
                <a:latin typeface="Microsoft Sans Serif"/>
                <a:cs typeface="Microsoft Sans Serif"/>
              </a:rPr>
              <a:t> </a:t>
            </a:r>
            <a:r>
              <a:rPr sz="1800" dirty="0">
                <a:latin typeface="Microsoft Sans Serif"/>
                <a:cs typeface="Microsoft Sans Serif"/>
              </a:rPr>
              <a:t>entre</a:t>
            </a:r>
            <a:r>
              <a:rPr sz="1800" spc="114" dirty="0">
                <a:latin typeface="Microsoft Sans Serif"/>
                <a:cs typeface="Microsoft Sans Serif"/>
              </a:rPr>
              <a:t> </a:t>
            </a:r>
            <a:r>
              <a:rPr sz="1800" dirty="0">
                <a:latin typeface="Microsoft Sans Serif"/>
                <a:cs typeface="Microsoft Sans Serif"/>
              </a:rPr>
              <a:t>el</a:t>
            </a:r>
            <a:r>
              <a:rPr sz="1800" spc="125" dirty="0">
                <a:latin typeface="Microsoft Sans Serif"/>
                <a:cs typeface="Microsoft Sans Serif"/>
              </a:rPr>
              <a:t> </a:t>
            </a:r>
            <a:r>
              <a:rPr sz="1800" dirty="0">
                <a:latin typeface="Microsoft Sans Serif"/>
                <a:cs typeface="Microsoft Sans Serif"/>
              </a:rPr>
              <a:t>flanco</a:t>
            </a:r>
            <a:r>
              <a:rPr sz="1800" spc="110" dirty="0">
                <a:latin typeface="Microsoft Sans Serif"/>
                <a:cs typeface="Microsoft Sans Serif"/>
              </a:rPr>
              <a:t> </a:t>
            </a:r>
            <a:r>
              <a:rPr sz="1800" dirty="0">
                <a:latin typeface="Microsoft Sans Serif"/>
                <a:cs typeface="Microsoft Sans Serif"/>
              </a:rPr>
              <a:t>de</a:t>
            </a:r>
            <a:r>
              <a:rPr sz="1800" spc="110" dirty="0">
                <a:latin typeface="Microsoft Sans Serif"/>
                <a:cs typeface="Microsoft Sans Serif"/>
              </a:rPr>
              <a:t> </a:t>
            </a:r>
            <a:r>
              <a:rPr sz="1800" dirty="0">
                <a:latin typeface="Microsoft Sans Serif"/>
                <a:cs typeface="Microsoft Sans Serif"/>
              </a:rPr>
              <a:t>la</a:t>
            </a:r>
            <a:r>
              <a:rPr sz="1800" spc="110" dirty="0">
                <a:latin typeface="Microsoft Sans Serif"/>
                <a:cs typeface="Microsoft Sans Serif"/>
              </a:rPr>
              <a:t> </a:t>
            </a:r>
            <a:r>
              <a:rPr sz="1800" dirty="0">
                <a:latin typeface="Microsoft Sans Serif"/>
                <a:cs typeface="Microsoft Sans Serif"/>
              </a:rPr>
              <a:t>herramienta</a:t>
            </a:r>
            <a:r>
              <a:rPr sz="1800" spc="130" dirty="0">
                <a:latin typeface="Microsoft Sans Serif"/>
                <a:cs typeface="Microsoft Sans Serif"/>
              </a:rPr>
              <a:t> </a:t>
            </a:r>
            <a:r>
              <a:rPr sz="1800" dirty="0">
                <a:latin typeface="Microsoft Sans Serif"/>
                <a:cs typeface="Microsoft Sans Serif"/>
              </a:rPr>
              <a:t>y</a:t>
            </a:r>
            <a:r>
              <a:rPr sz="1800" spc="95" dirty="0">
                <a:latin typeface="Microsoft Sans Serif"/>
                <a:cs typeface="Microsoft Sans Serif"/>
              </a:rPr>
              <a:t> </a:t>
            </a:r>
            <a:r>
              <a:rPr sz="1800" dirty="0">
                <a:latin typeface="Microsoft Sans Serif"/>
                <a:cs typeface="Microsoft Sans Serif"/>
              </a:rPr>
              <a:t>la</a:t>
            </a:r>
            <a:r>
              <a:rPr sz="1800" spc="120" dirty="0">
                <a:latin typeface="Microsoft Sans Serif"/>
                <a:cs typeface="Microsoft Sans Serif"/>
              </a:rPr>
              <a:t> </a:t>
            </a:r>
            <a:r>
              <a:rPr sz="1800" dirty="0">
                <a:latin typeface="Microsoft Sans Serif"/>
                <a:cs typeface="Microsoft Sans Serif"/>
              </a:rPr>
              <a:t>superficie</a:t>
            </a:r>
            <a:r>
              <a:rPr sz="1800" spc="114"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trabajo</a:t>
            </a:r>
            <a:r>
              <a:rPr sz="1800" spc="-35" dirty="0">
                <a:latin typeface="Microsoft Sans Serif"/>
                <a:cs typeface="Microsoft Sans Serif"/>
              </a:rPr>
              <a:t> </a:t>
            </a:r>
            <a:r>
              <a:rPr sz="1800" dirty="0">
                <a:latin typeface="Microsoft Sans Serif"/>
                <a:cs typeface="Microsoft Sans Serif"/>
              </a:rPr>
              <a:t>recién</a:t>
            </a:r>
            <a:r>
              <a:rPr sz="1800" spc="-45" dirty="0">
                <a:latin typeface="Microsoft Sans Serif"/>
                <a:cs typeface="Microsoft Sans Serif"/>
              </a:rPr>
              <a:t> </a:t>
            </a:r>
            <a:r>
              <a:rPr sz="1800" spc="-10" dirty="0">
                <a:latin typeface="Microsoft Sans Serif"/>
                <a:cs typeface="Microsoft Sans Serif"/>
              </a:rPr>
              <a:t>generada.</a:t>
            </a:r>
            <a:endParaRPr sz="1800">
              <a:latin typeface="Microsoft Sans Serif"/>
              <a:cs typeface="Microsoft Sans Serif"/>
            </a:endParaRPr>
          </a:p>
          <a:p>
            <a:pPr marL="12700" marR="5715" algn="just">
              <a:lnSpc>
                <a:spcPct val="100000"/>
              </a:lnSpc>
            </a:pPr>
            <a:r>
              <a:rPr sz="1800" dirty="0">
                <a:latin typeface="Microsoft Sans Serif"/>
                <a:cs typeface="Microsoft Sans Serif"/>
              </a:rPr>
              <a:t>Durante</a:t>
            </a:r>
            <a:r>
              <a:rPr sz="1800" spc="245" dirty="0">
                <a:latin typeface="Microsoft Sans Serif"/>
                <a:cs typeface="Microsoft Sans Serif"/>
              </a:rPr>
              <a:t> </a:t>
            </a:r>
            <a:r>
              <a:rPr sz="1800" dirty="0">
                <a:latin typeface="Microsoft Sans Serif"/>
                <a:cs typeface="Microsoft Sans Serif"/>
              </a:rPr>
              <a:t>el</a:t>
            </a:r>
            <a:r>
              <a:rPr sz="1800" spc="245" dirty="0">
                <a:latin typeface="Microsoft Sans Serif"/>
                <a:cs typeface="Microsoft Sans Serif"/>
              </a:rPr>
              <a:t> </a:t>
            </a:r>
            <a:r>
              <a:rPr sz="1800" dirty="0">
                <a:latin typeface="Microsoft Sans Serif"/>
                <a:cs typeface="Microsoft Sans Serif"/>
              </a:rPr>
              <a:t>corte,</a:t>
            </a:r>
            <a:r>
              <a:rPr sz="1800" spc="250" dirty="0">
                <a:latin typeface="Microsoft Sans Serif"/>
                <a:cs typeface="Microsoft Sans Serif"/>
              </a:rPr>
              <a:t> </a:t>
            </a:r>
            <a:r>
              <a:rPr sz="1800" dirty="0">
                <a:latin typeface="Microsoft Sans Serif"/>
                <a:cs typeface="Microsoft Sans Serif"/>
              </a:rPr>
              <a:t>el</a:t>
            </a:r>
            <a:r>
              <a:rPr sz="1800" spc="240" dirty="0">
                <a:latin typeface="Microsoft Sans Serif"/>
                <a:cs typeface="Microsoft Sans Serif"/>
              </a:rPr>
              <a:t> </a:t>
            </a:r>
            <a:r>
              <a:rPr sz="1800" dirty="0">
                <a:latin typeface="Microsoft Sans Serif"/>
                <a:cs typeface="Microsoft Sans Serif"/>
              </a:rPr>
              <a:t>borde</a:t>
            </a:r>
            <a:r>
              <a:rPr sz="1800" spc="240" dirty="0">
                <a:latin typeface="Microsoft Sans Serif"/>
                <a:cs typeface="Microsoft Sans Serif"/>
              </a:rPr>
              <a:t> </a:t>
            </a:r>
            <a:r>
              <a:rPr sz="1800" dirty="0">
                <a:latin typeface="Microsoft Sans Serif"/>
                <a:cs typeface="Microsoft Sans Serif"/>
              </a:rPr>
              <a:t>cortante</a:t>
            </a:r>
            <a:r>
              <a:rPr sz="1800" spc="250" dirty="0">
                <a:latin typeface="Microsoft Sans Serif"/>
                <a:cs typeface="Microsoft Sans Serif"/>
              </a:rPr>
              <a:t> </a:t>
            </a:r>
            <a:r>
              <a:rPr sz="1800" dirty="0">
                <a:latin typeface="Microsoft Sans Serif"/>
                <a:cs typeface="Microsoft Sans Serif"/>
              </a:rPr>
              <a:t>de</a:t>
            </a:r>
            <a:r>
              <a:rPr sz="1800" spc="240" dirty="0">
                <a:latin typeface="Microsoft Sans Serif"/>
                <a:cs typeface="Microsoft Sans Serif"/>
              </a:rPr>
              <a:t> </a:t>
            </a:r>
            <a:r>
              <a:rPr sz="1800" dirty="0">
                <a:latin typeface="Microsoft Sans Serif"/>
                <a:cs typeface="Microsoft Sans Serif"/>
              </a:rPr>
              <a:t>la</a:t>
            </a:r>
            <a:r>
              <a:rPr sz="1800" spc="235" dirty="0">
                <a:latin typeface="Microsoft Sans Serif"/>
                <a:cs typeface="Microsoft Sans Serif"/>
              </a:rPr>
              <a:t> </a:t>
            </a:r>
            <a:r>
              <a:rPr sz="1800" dirty="0">
                <a:latin typeface="Microsoft Sans Serif"/>
                <a:cs typeface="Microsoft Sans Serif"/>
              </a:rPr>
              <a:t>herramienta</a:t>
            </a:r>
            <a:r>
              <a:rPr sz="1800" spc="245" dirty="0">
                <a:latin typeface="Microsoft Sans Serif"/>
                <a:cs typeface="Microsoft Sans Serif"/>
              </a:rPr>
              <a:t> </a:t>
            </a:r>
            <a:r>
              <a:rPr sz="1800" dirty="0">
                <a:latin typeface="Microsoft Sans Serif"/>
                <a:cs typeface="Microsoft Sans Serif"/>
              </a:rPr>
              <a:t>se</a:t>
            </a:r>
            <a:r>
              <a:rPr sz="1800" spc="240" dirty="0">
                <a:latin typeface="Microsoft Sans Serif"/>
                <a:cs typeface="Microsoft Sans Serif"/>
              </a:rPr>
              <a:t> </a:t>
            </a:r>
            <a:r>
              <a:rPr sz="1800" dirty="0">
                <a:latin typeface="Microsoft Sans Serif"/>
                <a:cs typeface="Microsoft Sans Serif"/>
              </a:rPr>
              <a:t>coloca</a:t>
            </a:r>
            <a:r>
              <a:rPr sz="1800" spc="245" dirty="0">
                <a:latin typeface="Microsoft Sans Serif"/>
                <a:cs typeface="Microsoft Sans Serif"/>
              </a:rPr>
              <a:t> </a:t>
            </a:r>
            <a:r>
              <a:rPr sz="1800" dirty="0">
                <a:latin typeface="Microsoft Sans Serif"/>
                <a:cs typeface="Microsoft Sans Serif"/>
              </a:rPr>
              <a:t>a</a:t>
            </a:r>
            <a:r>
              <a:rPr sz="1800" spc="235" dirty="0">
                <a:latin typeface="Microsoft Sans Serif"/>
                <a:cs typeface="Microsoft Sans Serif"/>
              </a:rPr>
              <a:t> </a:t>
            </a:r>
            <a:r>
              <a:rPr sz="1800" dirty="0">
                <a:latin typeface="Microsoft Sans Serif"/>
                <a:cs typeface="Microsoft Sans Serif"/>
              </a:rPr>
              <a:t>cierta</a:t>
            </a:r>
            <a:r>
              <a:rPr sz="1800" spc="260" dirty="0">
                <a:latin typeface="Microsoft Sans Serif"/>
                <a:cs typeface="Microsoft Sans Serif"/>
              </a:rPr>
              <a:t> </a:t>
            </a:r>
            <a:r>
              <a:rPr sz="1800" dirty="0">
                <a:latin typeface="Microsoft Sans Serif"/>
                <a:cs typeface="Microsoft Sans Serif"/>
              </a:rPr>
              <a:t>distancia</a:t>
            </a:r>
            <a:r>
              <a:rPr sz="1800" spc="245" dirty="0">
                <a:latin typeface="Microsoft Sans Serif"/>
                <a:cs typeface="Microsoft Sans Serif"/>
              </a:rPr>
              <a:t> </a:t>
            </a:r>
            <a:r>
              <a:rPr sz="1800" spc="-25" dirty="0">
                <a:latin typeface="Microsoft Sans Serif"/>
                <a:cs typeface="Microsoft Sans Serif"/>
              </a:rPr>
              <a:t>por </a:t>
            </a:r>
            <a:r>
              <a:rPr sz="1800" dirty="0">
                <a:latin typeface="Microsoft Sans Serif"/>
                <a:cs typeface="Microsoft Sans Serif"/>
              </a:rPr>
              <a:t>debajo</a:t>
            </a:r>
            <a:r>
              <a:rPr sz="1800" spc="254" dirty="0">
                <a:latin typeface="Microsoft Sans Serif"/>
                <a:cs typeface="Microsoft Sans Serif"/>
              </a:rPr>
              <a:t> </a:t>
            </a:r>
            <a:r>
              <a:rPr sz="1800" dirty="0">
                <a:latin typeface="Microsoft Sans Serif"/>
                <a:cs typeface="Microsoft Sans Serif"/>
              </a:rPr>
              <a:t>de</a:t>
            </a:r>
            <a:r>
              <a:rPr sz="1800" spc="254" dirty="0">
                <a:latin typeface="Microsoft Sans Serif"/>
                <a:cs typeface="Microsoft Sans Serif"/>
              </a:rPr>
              <a:t> </a:t>
            </a:r>
            <a:r>
              <a:rPr sz="1800" dirty="0">
                <a:latin typeface="Microsoft Sans Serif"/>
                <a:cs typeface="Microsoft Sans Serif"/>
              </a:rPr>
              <a:t>la</a:t>
            </a:r>
            <a:r>
              <a:rPr sz="1800" spc="254" dirty="0">
                <a:latin typeface="Microsoft Sans Serif"/>
                <a:cs typeface="Microsoft Sans Serif"/>
              </a:rPr>
              <a:t> </a:t>
            </a:r>
            <a:r>
              <a:rPr sz="1800" dirty="0">
                <a:latin typeface="Microsoft Sans Serif"/>
                <a:cs typeface="Microsoft Sans Serif"/>
              </a:rPr>
              <a:t>superficie</a:t>
            </a:r>
            <a:r>
              <a:rPr sz="1800" spc="260" dirty="0">
                <a:latin typeface="Microsoft Sans Serif"/>
                <a:cs typeface="Microsoft Sans Serif"/>
              </a:rPr>
              <a:t> </a:t>
            </a:r>
            <a:r>
              <a:rPr sz="1800" dirty="0">
                <a:latin typeface="Microsoft Sans Serif"/>
                <a:cs typeface="Microsoft Sans Serif"/>
              </a:rPr>
              <a:t>original</a:t>
            </a:r>
            <a:r>
              <a:rPr sz="1800" spc="254" dirty="0">
                <a:latin typeface="Microsoft Sans Serif"/>
                <a:cs typeface="Microsoft Sans Serif"/>
              </a:rPr>
              <a:t> </a:t>
            </a:r>
            <a:r>
              <a:rPr sz="1800" dirty="0">
                <a:latin typeface="Microsoft Sans Serif"/>
                <a:cs typeface="Microsoft Sans Serif"/>
              </a:rPr>
              <a:t>de</a:t>
            </a:r>
            <a:r>
              <a:rPr sz="1800" spc="254" dirty="0">
                <a:latin typeface="Microsoft Sans Serif"/>
                <a:cs typeface="Microsoft Sans Serif"/>
              </a:rPr>
              <a:t> </a:t>
            </a:r>
            <a:r>
              <a:rPr sz="1800" dirty="0">
                <a:latin typeface="Microsoft Sans Serif"/>
                <a:cs typeface="Microsoft Sans Serif"/>
              </a:rPr>
              <a:t>la</a:t>
            </a:r>
            <a:r>
              <a:rPr sz="1800" spc="260" dirty="0">
                <a:latin typeface="Microsoft Sans Serif"/>
                <a:cs typeface="Microsoft Sans Serif"/>
              </a:rPr>
              <a:t> </a:t>
            </a:r>
            <a:r>
              <a:rPr sz="1800" dirty="0">
                <a:latin typeface="Microsoft Sans Serif"/>
                <a:cs typeface="Microsoft Sans Serif"/>
              </a:rPr>
              <a:t>pieza.</a:t>
            </a:r>
            <a:r>
              <a:rPr sz="1800" spc="275" dirty="0">
                <a:latin typeface="Microsoft Sans Serif"/>
                <a:cs typeface="Microsoft Sans Serif"/>
              </a:rPr>
              <a:t> </a:t>
            </a:r>
            <a:r>
              <a:rPr sz="1800" dirty="0">
                <a:latin typeface="Microsoft Sans Serif"/>
                <a:cs typeface="Microsoft Sans Serif"/>
              </a:rPr>
              <a:t>Ésta</a:t>
            </a:r>
            <a:r>
              <a:rPr sz="1800" spc="254" dirty="0">
                <a:latin typeface="Microsoft Sans Serif"/>
                <a:cs typeface="Microsoft Sans Serif"/>
              </a:rPr>
              <a:t> </a:t>
            </a:r>
            <a:r>
              <a:rPr sz="1800" dirty="0">
                <a:latin typeface="Microsoft Sans Serif"/>
                <a:cs typeface="Microsoft Sans Serif"/>
              </a:rPr>
              <a:t>corresponde</a:t>
            </a:r>
            <a:r>
              <a:rPr sz="1800" spc="254" dirty="0">
                <a:latin typeface="Microsoft Sans Serif"/>
                <a:cs typeface="Microsoft Sans Serif"/>
              </a:rPr>
              <a:t> </a:t>
            </a:r>
            <a:r>
              <a:rPr sz="1800" dirty="0">
                <a:latin typeface="Microsoft Sans Serif"/>
                <a:cs typeface="Microsoft Sans Serif"/>
              </a:rPr>
              <a:t>al</a:t>
            </a:r>
            <a:r>
              <a:rPr sz="1800" spc="254" dirty="0">
                <a:latin typeface="Microsoft Sans Serif"/>
                <a:cs typeface="Microsoft Sans Serif"/>
              </a:rPr>
              <a:t> </a:t>
            </a:r>
            <a:r>
              <a:rPr sz="1800" dirty="0">
                <a:latin typeface="Microsoft Sans Serif"/>
                <a:cs typeface="Microsoft Sans Serif"/>
              </a:rPr>
              <a:t>espesor</a:t>
            </a:r>
            <a:r>
              <a:rPr sz="1800" spc="265" dirty="0">
                <a:latin typeface="Microsoft Sans Serif"/>
                <a:cs typeface="Microsoft Sans Serif"/>
              </a:rPr>
              <a:t> </a:t>
            </a:r>
            <a:r>
              <a:rPr sz="1800" dirty="0">
                <a:latin typeface="Microsoft Sans Serif"/>
                <a:cs typeface="Microsoft Sans Serif"/>
              </a:rPr>
              <a:t>de</a:t>
            </a:r>
            <a:r>
              <a:rPr sz="1800" spc="254" dirty="0">
                <a:latin typeface="Microsoft Sans Serif"/>
                <a:cs typeface="Microsoft Sans Serif"/>
              </a:rPr>
              <a:t> </a:t>
            </a:r>
            <a:r>
              <a:rPr sz="1800" dirty="0">
                <a:latin typeface="Microsoft Sans Serif"/>
                <a:cs typeface="Microsoft Sans Serif"/>
              </a:rPr>
              <a:t>la</a:t>
            </a:r>
            <a:r>
              <a:rPr sz="1800" spc="260" dirty="0">
                <a:latin typeface="Microsoft Sans Serif"/>
                <a:cs typeface="Microsoft Sans Serif"/>
              </a:rPr>
              <a:t> </a:t>
            </a:r>
            <a:r>
              <a:rPr sz="1800" spc="-10" dirty="0">
                <a:latin typeface="Microsoft Sans Serif"/>
                <a:cs typeface="Microsoft Sans Serif"/>
              </a:rPr>
              <a:t>viruta </a:t>
            </a:r>
            <a:r>
              <a:rPr sz="1800" dirty="0">
                <a:latin typeface="Microsoft Sans Serif"/>
                <a:cs typeface="Microsoft Sans Serif"/>
              </a:rPr>
              <a:t>antes</a:t>
            </a:r>
            <a:r>
              <a:rPr sz="1800" spc="65" dirty="0">
                <a:latin typeface="Microsoft Sans Serif"/>
                <a:cs typeface="Microsoft Sans Serif"/>
              </a:rPr>
              <a:t> </a:t>
            </a:r>
            <a:r>
              <a:rPr sz="1800" dirty="0">
                <a:latin typeface="Microsoft Sans Serif"/>
                <a:cs typeface="Microsoft Sans Serif"/>
              </a:rPr>
              <a:t>de</a:t>
            </a:r>
            <a:r>
              <a:rPr sz="1800" spc="75" dirty="0">
                <a:latin typeface="Microsoft Sans Serif"/>
                <a:cs typeface="Microsoft Sans Serif"/>
              </a:rPr>
              <a:t> </a:t>
            </a:r>
            <a:r>
              <a:rPr sz="1800" dirty="0">
                <a:latin typeface="Microsoft Sans Serif"/>
                <a:cs typeface="Microsoft Sans Serif"/>
              </a:rPr>
              <a:t>su</a:t>
            </a:r>
            <a:r>
              <a:rPr sz="1800" spc="75" dirty="0">
                <a:latin typeface="Microsoft Sans Serif"/>
                <a:cs typeface="Microsoft Sans Serif"/>
              </a:rPr>
              <a:t> </a:t>
            </a:r>
            <a:r>
              <a:rPr sz="1800" dirty="0">
                <a:latin typeface="Microsoft Sans Serif"/>
                <a:cs typeface="Microsoft Sans Serif"/>
              </a:rPr>
              <a:t>formación</a:t>
            </a:r>
            <a:r>
              <a:rPr sz="1800" spc="70" dirty="0">
                <a:latin typeface="Microsoft Sans Serif"/>
                <a:cs typeface="Microsoft Sans Serif"/>
              </a:rPr>
              <a:t> </a:t>
            </a:r>
            <a:r>
              <a:rPr sz="1800" dirty="0">
                <a:latin typeface="Microsoft Sans Serif"/>
                <a:cs typeface="Microsoft Sans Serif"/>
              </a:rPr>
              <a:t>to.</a:t>
            </a:r>
            <a:r>
              <a:rPr sz="1800" spc="80" dirty="0">
                <a:latin typeface="Microsoft Sans Serif"/>
                <a:cs typeface="Microsoft Sans Serif"/>
              </a:rPr>
              <a:t>  </a:t>
            </a:r>
            <a:r>
              <a:rPr sz="1800" dirty="0">
                <a:latin typeface="Microsoft Sans Serif"/>
                <a:cs typeface="Microsoft Sans Serif"/>
              </a:rPr>
              <a:t>Al</a:t>
            </a:r>
            <a:r>
              <a:rPr sz="1800" spc="80" dirty="0">
                <a:latin typeface="Microsoft Sans Serif"/>
                <a:cs typeface="Microsoft Sans Serif"/>
              </a:rPr>
              <a:t> </a:t>
            </a:r>
            <a:r>
              <a:rPr sz="1800" dirty="0">
                <a:latin typeface="Microsoft Sans Serif"/>
                <a:cs typeface="Microsoft Sans Serif"/>
              </a:rPr>
              <a:t>formarse</a:t>
            </a:r>
            <a:r>
              <a:rPr sz="1800" spc="70" dirty="0">
                <a:latin typeface="Microsoft Sans Serif"/>
                <a:cs typeface="Microsoft Sans Serif"/>
              </a:rPr>
              <a:t> </a:t>
            </a:r>
            <a:r>
              <a:rPr sz="1800" dirty="0">
                <a:latin typeface="Microsoft Sans Serif"/>
                <a:cs typeface="Microsoft Sans Serif"/>
              </a:rPr>
              <a:t>la</a:t>
            </a:r>
            <a:r>
              <a:rPr sz="1800" spc="75" dirty="0">
                <a:latin typeface="Microsoft Sans Serif"/>
                <a:cs typeface="Microsoft Sans Serif"/>
              </a:rPr>
              <a:t> </a:t>
            </a:r>
            <a:r>
              <a:rPr sz="1800" dirty="0">
                <a:latin typeface="Microsoft Sans Serif"/>
                <a:cs typeface="Microsoft Sans Serif"/>
              </a:rPr>
              <a:t>viruta</a:t>
            </a:r>
            <a:r>
              <a:rPr sz="1800" spc="75" dirty="0">
                <a:latin typeface="Microsoft Sans Serif"/>
                <a:cs typeface="Microsoft Sans Serif"/>
              </a:rPr>
              <a:t> </a:t>
            </a:r>
            <a:r>
              <a:rPr sz="1800" dirty="0">
                <a:latin typeface="Microsoft Sans Serif"/>
                <a:cs typeface="Microsoft Sans Serif"/>
              </a:rPr>
              <a:t>a</a:t>
            </a:r>
            <a:r>
              <a:rPr sz="1800" spc="75" dirty="0">
                <a:latin typeface="Microsoft Sans Serif"/>
                <a:cs typeface="Microsoft Sans Serif"/>
              </a:rPr>
              <a:t> </a:t>
            </a:r>
            <a:r>
              <a:rPr sz="1800" dirty="0">
                <a:latin typeface="Microsoft Sans Serif"/>
                <a:cs typeface="Microsoft Sans Serif"/>
              </a:rPr>
              <a:t>lo</a:t>
            </a:r>
            <a:r>
              <a:rPr sz="1800" spc="70" dirty="0">
                <a:latin typeface="Microsoft Sans Serif"/>
                <a:cs typeface="Microsoft Sans Serif"/>
              </a:rPr>
              <a:t> </a:t>
            </a:r>
            <a:r>
              <a:rPr sz="1800" dirty="0">
                <a:latin typeface="Microsoft Sans Serif"/>
                <a:cs typeface="Microsoft Sans Serif"/>
              </a:rPr>
              <a:t>largo</a:t>
            </a:r>
            <a:r>
              <a:rPr sz="1800" spc="80" dirty="0">
                <a:latin typeface="Microsoft Sans Serif"/>
                <a:cs typeface="Microsoft Sans Serif"/>
              </a:rPr>
              <a:t> </a:t>
            </a:r>
            <a:r>
              <a:rPr sz="1800" dirty="0">
                <a:latin typeface="Microsoft Sans Serif"/>
                <a:cs typeface="Microsoft Sans Serif"/>
              </a:rPr>
              <a:t>del</a:t>
            </a:r>
            <a:r>
              <a:rPr sz="1800" spc="75" dirty="0">
                <a:latin typeface="Microsoft Sans Serif"/>
                <a:cs typeface="Microsoft Sans Serif"/>
              </a:rPr>
              <a:t> </a:t>
            </a:r>
            <a:r>
              <a:rPr sz="1800" dirty="0">
                <a:latin typeface="Microsoft Sans Serif"/>
                <a:cs typeface="Microsoft Sans Serif"/>
              </a:rPr>
              <a:t>plano</a:t>
            </a:r>
            <a:r>
              <a:rPr sz="1800" spc="70" dirty="0">
                <a:latin typeface="Microsoft Sans Serif"/>
                <a:cs typeface="Microsoft Sans Serif"/>
              </a:rPr>
              <a:t> </a:t>
            </a:r>
            <a:r>
              <a:rPr sz="1800" dirty="0">
                <a:latin typeface="Microsoft Sans Serif"/>
                <a:cs typeface="Microsoft Sans Serif"/>
              </a:rPr>
              <a:t>de</a:t>
            </a:r>
            <a:r>
              <a:rPr sz="1800" spc="70" dirty="0">
                <a:latin typeface="Microsoft Sans Serif"/>
                <a:cs typeface="Microsoft Sans Serif"/>
              </a:rPr>
              <a:t> </a:t>
            </a:r>
            <a:r>
              <a:rPr sz="1800" dirty="0">
                <a:latin typeface="Microsoft Sans Serif"/>
                <a:cs typeface="Microsoft Sans Serif"/>
              </a:rPr>
              <a:t>corte</a:t>
            </a:r>
            <a:r>
              <a:rPr sz="1800" spc="75" dirty="0">
                <a:latin typeface="Microsoft Sans Serif"/>
                <a:cs typeface="Microsoft Sans Serif"/>
              </a:rPr>
              <a:t> </a:t>
            </a:r>
            <a:r>
              <a:rPr sz="1800" spc="-10" dirty="0">
                <a:latin typeface="Microsoft Sans Serif"/>
                <a:cs typeface="Microsoft Sans Serif"/>
              </a:rPr>
              <a:t>incremento </a:t>
            </a:r>
            <a:r>
              <a:rPr sz="1800" dirty="0">
                <a:latin typeface="Microsoft Sans Serif"/>
                <a:cs typeface="Microsoft Sans Serif"/>
              </a:rPr>
              <a:t>su</a:t>
            </a:r>
            <a:r>
              <a:rPr sz="1800" spc="-5" dirty="0">
                <a:latin typeface="Microsoft Sans Serif"/>
                <a:cs typeface="Microsoft Sans Serif"/>
              </a:rPr>
              <a:t> </a:t>
            </a:r>
            <a:r>
              <a:rPr sz="1800" dirty="0">
                <a:latin typeface="Microsoft Sans Serif"/>
                <a:cs typeface="Microsoft Sans Serif"/>
              </a:rPr>
              <a:t>espesor</a:t>
            </a:r>
            <a:r>
              <a:rPr sz="1800" spc="10"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tc.</a:t>
            </a:r>
            <a:r>
              <a:rPr sz="1800" spc="47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relación</a:t>
            </a:r>
            <a:r>
              <a:rPr sz="1800" spc="1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to y</a:t>
            </a:r>
            <a:r>
              <a:rPr sz="1800" spc="-15" dirty="0">
                <a:latin typeface="Microsoft Sans Serif"/>
                <a:cs typeface="Microsoft Sans Serif"/>
              </a:rPr>
              <a:t> </a:t>
            </a:r>
            <a:r>
              <a:rPr sz="1800" dirty="0">
                <a:latin typeface="Microsoft Sans Serif"/>
                <a:cs typeface="Microsoft Sans Serif"/>
              </a:rPr>
              <a:t>tc se llama</a:t>
            </a:r>
            <a:r>
              <a:rPr sz="1800" spc="5" dirty="0">
                <a:latin typeface="Microsoft Sans Serif"/>
                <a:cs typeface="Microsoft Sans Serif"/>
              </a:rPr>
              <a:t> </a:t>
            </a:r>
            <a:r>
              <a:rPr sz="1800" dirty="0">
                <a:latin typeface="Microsoft Sans Serif"/>
                <a:cs typeface="Microsoft Sans Serif"/>
              </a:rPr>
              <a:t>relación de</a:t>
            </a:r>
            <a:r>
              <a:rPr sz="1800" spc="5" dirty="0">
                <a:latin typeface="Microsoft Sans Serif"/>
                <a:cs typeface="Microsoft Sans Serif"/>
              </a:rPr>
              <a:t> </a:t>
            </a:r>
            <a:r>
              <a:rPr sz="1800" dirty="0">
                <a:latin typeface="Microsoft Sans Serif"/>
                <a:cs typeface="Microsoft Sans Serif"/>
              </a:rPr>
              <a:t>viruta</a:t>
            </a:r>
            <a:r>
              <a:rPr sz="1800" spc="5" dirty="0">
                <a:latin typeface="Microsoft Sans Serif"/>
                <a:cs typeface="Microsoft Sans Serif"/>
              </a:rPr>
              <a:t> </a:t>
            </a:r>
            <a:r>
              <a:rPr sz="1800" spc="-25" dirty="0">
                <a:latin typeface="Microsoft Sans Serif"/>
                <a:cs typeface="Microsoft Sans Serif"/>
              </a:rPr>
              <a:t>r.</a:t>
            </a:r>
            <a:endParaRPr sz="1800">
              <a:latin typeface="Microsoft Sans Serif"/>
              <a:cs typeface="Microsoft Sans Serif"/>
            </a:endParaRPr>
          </a:p>
          <a:p>
            <a:pPr marR="492759" algn="ctr">
              <a:lnSpc>
                <a:spcPct val="100000"/>
              </a:lnSpc>
              <a:spcBef>
                <a:spcPts val="5"/>
              </a:spcBef>
              <a:tabLst>
                <a:tab pos="215900" algn="l"/>
                <a:tab pos="539115" algn="l"/>
                <a:tab pos="1403350" algn="l"/>
                <a:tab pos="1854835" algn="l"/>
              </a:tabLst>
            </a:pPr>
            <a:r>
              <a:rPr sz="1800" b="1" spc="-50" dirty="0">
                <a:latin typeface="Arial"/>
                <a:cs typeface="Arial"/>
              </a:rPr>
              <a:t>r</a:t>
            </a:r>
            <a:r>
              <a:rPr sz="1800" b="1" dirty="0">
                <a:latin typeface="Arial"/>
                <a:cs typeface="Arial"/>
              </a:rPr>
              <a:t>	</a:t>
            </a:r>
            <a:r>
              <a:rPr sz="1800" b="1" spc="-50" dirty="0">
                <a:latin typeface="Arial"/>
                <a:cs typeface="Arial"/>
              </a:rPr>
              <a:t>=</a:t>
            </a:r>
            <a:r>
              <a:rPr sz="1800" b="1" dirty="0">
                <a:latin typeface="Arial"/>
                <a:cs typeface="Arial"/>
              </a:rPr>
              <a:t>	to</a:t>
            </a:r>
            <a:r>
              <a:rPr sz="1800" b="1" spc="-5" dirty="0">
                <a:latin typeface="Arial"/>
                <a:cs typeface="Arial"/>
              </a:rPr>
              <a:t> </a:t>
            </a:r>
            <a:r>
              <a:rPr sz="1800" b="1" dirty="0">
                <a:latin typeface="Arial"/>
                <a:cs typeface="Arial"/>
              </a:rPr>
              <a:t>/</a:t>
            </a:r>
            <a:r>
              <a:rPr sz="1800" b="1" spc="-15" dirty="0">
                <a:latin typeface="Arial"/>
                <a:cs typeface="Arial"/>
              </a:rPr>
              <a:t> </a:t>
            </a:r>
            <a:r>
              <a:rPr sz="1800" b="1" spc="-25" dirty="0">
                <a:latin typeface="Arial"/>
                <a:cs typeface="Arial"/>
              </a:rPr>
              <a:t>tc</a:t>
            </a:r>
            <a:r>
              <a:rPr sz="1800" b="1" dirty="0">
                <a:latin typeface="Arial"/>
                <a:cs typeface="Arial"/>
              </a:rPr>
              <a:t>	</a:t>
            </a:r>
            <a:r>
              <a:rPr sz="1800" b="1" spc="-50" dirty="0">
                <a:latin typeface="Arial"/>
                <a:cs typeface="Arial"/>
              </a:rPr>
              <a:t>&lt;</a:t>
            </a:r>
            <a:r>
              <a:rPr sz="1800" b="1" dirty="0">
                <a:latin typeface="Arial"/>
                <a:cs typeface="Arial"/>
              </a:rPr>
              <a:t>	</a:t>
            </a:r>
            <a:r>
              <a:rPr sz="1800" b="1" spc="-50" dirty="0">
                <a:latin typeface="Arial"/>
                <a:cs typeface="Arial"/>
              </a:rPr>
              <a:t>1</a:t>
            </a:r>
            <a:endParaRPr sz="1800">
              <a:latin typeface="Arial"/>
              <a:cs typeface="Arial"/>
            </a:endParaRPr>
          </a:p>
          <a:p>
            <a:pPr marL="12700" algn="just">
              <a:lnSpc>
                <a:spcPct val="100000"/>
              </a:lnSpc>
            </a:pPr>
            <a:r>
              <a:rPr sz="1800" dirty="0">
                <a:latin typeface="Microsoft Sans Serif"/>
                <a:cs typeface="Microsoft Sans Serif"/>
              </a:rPr>
              <a:t>Como</a:t>
            </a:r>
            <a:r>
              <a:rPr sz="1800" spc="55" dirty="0">
                <a:latin typeface="Microsoft Sans Serif"/>
                <a:cs typeface="Microsoft Sans Serif"/>
              </a:rPr>
              <a:t> </a:t>
            </a:r>
            <a:r>
              <a:rPr sz="1800" dirty="0">
                <a:latin typeface="Microsoft Sans Serif"/>
                <a:cs typeface="Microsoft Sans Serif"/>
              </a:rPr>
              <a:t>el</a:t>
            </a:r>
            <a:r>
              <a:rPr sz="1800" spc="60" dirty="0">
                <a:latin typeface="Microsoft Sans Serif"/>
                <a:cs typeface="Microsoft Sans Serif"/>
              </a:rPr>
              <a:t> </a:t>
            </a:r>
            <a:r>
              <a:rPr sz="1800" dirty="0">
                <a:latin typeface="Microsoft Sans Serif"/>
                <a:cs typeface="Microsoft Sans Serif"/>
              </a:rPr>
              <a:t>espesor</a:t>
            </a:r>
            <a:r>
              <a:rPr sz="1800" spc="60" dirty="0">
                <a:latin typeface="Microsoft Sans Serif"/>
                <a:cs typeface="Microsoft Sans Serif"/>
              </a:rPr>
              <a:t> </a:t>
            </a:r>
            <a:r>
              <a:rPr sz="1800" dirty="0">
                <a:latin typeface="Microsoft Sans Serif"/>
                <a:cs typeface="Microsoft Sans Serif"/>
              </a:rPr>
              <a:t>de</a:t>
            </a:r>
            <a:r>
              <a:rPr sz="1800" spc="60" dirty="0">
                <a:latin typeface="Microsoft Sans Serif"/>
                <a:cs typeface="Microsoft Sans Serif"/>
              </a:rPr>
              <a:t> </a:t>
            </a:r>
            <a:r>
              <a:rPr sz="1800" dirty="0">
                <a:latin typeface="Microsoft Sans Serif"/>
                <a:cs typeface="Microsoft Sans Serif"/>
              </a:rPr>
              <a:t>la</a:t>
            </a:r>
            <a:r>
              <a:rPr sz="1800" spc="60" dirty="0">
                <a:latin typeface="Microsoft Sans Serif"/>
                <a:cs typeface="Microsoft Sans Serif"/>
              </a:rPr>
              <a:t> </a:t>
            </a:r>
            <a:r>
              <a:rPr sz="1800" dirty="0">
                <a:latin typeface="Microsoft Sans Serif"/>
                <a:cs typeface="Microsoft Sans Serif"/>
              </a:rPr>
              <a:t>viruta</a:t>
            </a:r>
            <a:r>
              <a:rPr sz="1800" spc="80" dirty="0">
                <a:latin typeface="Microsoft Sans Serif"/>
                <a:cs typeface="Microsoft Sans Serif"/>
              </a:rPr>
              <a:t> </a:t>
            </a:r>
            <a:r>
              <a:rPr sz="1800" dirty="0">
                <a:latin typeface="Microsoft Sans Serif"/>
                <a:cs typeface="Microsoft Sans Serif"/>
              </a:rPr>
              <a:t>después</a:t>
            </a:r>
            <a:r>
              <a:rPr sz="1800" spc="60" dirty="0">
                <a:latin typeface="Microsoft Sans Serif"/>
                <a:cs typeface="Microsoft Sans Serif"/>
              </a:rPr>
              <a:t> </a:t>
            </a:r>
            <a:r>
              <a:rPr sz="1800" dirty="0">
                <a:latin typeface="Microsoft Sans Serif"/>
                <a:cs typeface="Microsoft Sans Serif"/>
              </a:rPr>
              <a:t>del</a:t>
            </a:r>
            <a:r>
              <a:rPr sz="1800" spc="60" dirty="0">
                <a:latin typeface="Microsoft Sans Serif"/>
                <a:cs typeface="Microsoft Sans Serif"/>
              </a:rPr>
              <a:t> </a:t>
            </a:r>
            <a:r>
              <a:rPr sz="1800" dirty="0">
                <a:latin typeface="Microsoft Sans Serif"/>
                <a:cs typeface="Microsoft Sans Serif"/>
              </a:rPr>
              <a:t>corte</a:t>
            </a:r>
            <a:r>
              <a:rPr sz="1800" spc="65" dirty="0">
                <a:latin typeface="Microsoft Sans Serif"/>
                <a:cs typeface="Microsoft Sans Serif"/>
              </a:rPr>
              <a:t> </a:t>
            </a:r>
            <a:r>
              <a:rPr sz="1800" dirty="0">
                <a:latin typeface="Microsoft Sans Serif"/>
                <a:cs typeface="Microsoft Sans Serif"/>
              </a:rPr>
              <a:t>es</a:t>
            </a:r>
            <a:r>
              <a:rPr sz="1800" spc="65" dirty="0">
                <a:latin typeface="Microsoft Sans Serif"/>
                <a:cs typeface="Microsoft Sans Serif"/>
              </a:rPr>
              <a:t> </a:t>
            </a:r>
            <a:r>
              <a:rPr sz="1800" dirty="0">
                <a:latin typeface="Microsoft Sans Serif"/>
                <a:cs typeface="Microsoft Sans Serif"/>
              </a:rPr>
              <a:t>siempre</a:t>
            </a:r>
            <a:r>
              <a:rPr sz="1800" spc="70" dirty="0">
                <a:latin typeface="Microsoft Sans Serif"/>
                <a:cs typeface="Microsoft Sans Serif"/>
              </a:rPr>
              <a:t> </a:t>
            </a:r>
            <a:r>
              <a:rPr sz="1800" dirty="0">
                <a:latin typeface="Microsoft Sans Serif"/>
                <a:cs typeface="Microsoft Sans Serif"/>
              </a:rPr>
              <a:t>mayor</a:t>
            </a:r>
            <a:r>
              <a:rPr sz="1800" spc="60" dirty="0">
                <a:latin typeface="Microsoft Sans Serif"/>
                <a:cs typeface="Microsoft Sans Serif"/>
              </a:rPr>
              <a:t> </a:t>
            </a:r>
            <a:r>
              <a:rPr sz="1800" dirty="0">
                <a:latin typeface="Microsoft Sans Serif"/>
                <a:cs typeface="Microsoft Sans Serif"/>
              </a:rPr>
              <a:t>que</a:t>
            </a:r>
            <a:r>
              <a:rPr sz="1800" spc="60" dirty="0">
                <a:latin typeface="Microsoft Sans Serif"/>
                <a:cs typeface="Microsoft Sans Serif"/>
              </a:rPr>
              <a:t> </a:t>
            </a:r>
            <a:r>
              <a:rPr sz="1800" dirty="0">
                <a:latin typeface="Microsoft Sans Serif"/>
                <a:cs typeface="Microsoft Sans Serif"/>
              </a:rPr>
              <a:t>el</a:t>
            </a:r>
            <a:r>
              <a:rPr sz="1800" spc="65" dirty="0">
                <a:latin typeface="Microsoft Sans Serif"/>
                <a:cs typeface="Microsoft Sans Serif"/>
              </a:rPr>
              <a:t> </a:t>
            </a:r>
            <a:r>
              <a:rPr sz="1800" dirty="0">
                <a:latin typeface="Microsoft Sans Serif"/>
                <a:cs typeface="Microsoft Sans Serif"/>
              </a:rPr>
              <a:t>espesor</a:t>
            </a:r>
            <a:r>
              <a:rPr sz="1800" spc="60" dirty="0">
                <a:latin typeface="Microsoft Sans Serif"/>
                <a:cs typeface="Microsoft Sans Serif"/>
              </a:rPr>
              <a:t> </a:t>
            </a:r>
            <a:r>
              <a:rPr sz="1800" spc="-10" dirty="0">
                <a:latin typeface="Microsoft Sans Serif"/>
                <a:cs typeface="Microsoft Sans Serif"/>
              </a:rPr>
              <a:t>antes</a:t>
            </a:r>
            <a:endParaRPr sz="1800">
              <a:latin typeface="Microsoft Sans Serif"/>
              <a:cs typeface="Microsoft Sans Serif"/>
            </a:endParaRPr>
          </a:p>
          <a:p>
            <a:pPr marL="12700" algn="just">
              <a:lnSpc>
                <a:spcPct val="100000"/>
              </a:lnSpc>
            </a:pP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corte,</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relación</a:t>
            </a:r>
            <a:r>
              <a:rPr sz="1800" spc="-5" dirty="0">
                <a:latin typeface="Microsoft Sans Serif"/>
                <a:cs typeface="Microsoft Sans Serif"/>
              </a:rPr>
              <a:t> </a:t>
            </a:r>
            <a:r>
              <a:rPr sz="1800" dirty="0">
                <a:latin typeface="Microsoft Sans Serif"/>
                <a:cs typeface="Microsoft Sans Serif"/>
              </a:rPr>
              <a:t>de viruta</a:t>
            </a:r>
            <a:r>
              <a:rPr sz="1800" spc="-15" dirty="0">
                <a:latin typeface="Microsoft Sans Serif"/>
                <a:cs typeface="Microsoft Sans Serif"/>
              </a:rPr>
              <a:t> </a:t>
            </a:r>
            <a:r>
              <a:rPr sz="1800" dirty="0">
                <a:latin typeface="Microsoft Sans Serif"/>
                <a:cs typeface="Microsoft Sans Serif"/>
              </a:rPr>
              <a:t>siempre</a:t>
            </a:r>
            <a:r>
              <a:rPr sz="1800" spc="-5" dirty="0">
                <a:latin typeface="Microsoft Sans Serif"/>
                <a:cs typeface="Microsoft Sans Serif"/>
              </a:rPr>
              <a:t> </a:t>
            </a:r>
            <a:r>
              <a:rPr sz="1800" dirty="0">
                <a:latin typeface="Microsoft Sans Serif"/>
                <a:cs typeface="Microsoft Sans Serif"/>
              </a:rPr>
              <a:t>será</a:t>
            </a:r>
            <a:r>
              <a:rPr sz="1800" spc="-20" dirty="0">
                <a:latin typeface="Microsoft Sans Serif"/>
                <a:cs typeface="Microsoft Sans Serif"/>
              </a:rPr>
              <a:t> </a:t>
            </a:r>
            <a:r>
              <a:rPr sz="1800" dirty="0">
                <a:latin typeface="Microsoft Sans Serif"/>
                <a:cs typeface="Microsoft Sans Serif"/>
              </a:rPr>
              <a:t>menor</a:t>
            </a:r>
            <a:r>
              <a:rPr sz="1800" spc="-5" dirty="0">
                <a:latin typeface="Microsoft Sans Serif"/>
                <a:cs typeface="Microsoft Sans Serif"/>
              </a:rPr>
              <a:t> </a:t>
            </a:r>
            <a:r>
              <a:rPr sz="1800" dirty="0">
                <a:latin typeface="Microsoft Sans Serif"/>
                <a:cs typeface="Microsoft Sans Serif"/>
              </a:rPr>
              <a:t>a</a:t>
            </a:r>
            <a:r>
              <a:rPr sz="1800" spc="-20" dirty="0">
                <a:latin typeface="Microsoft Sans Serif"/>
                <a:cs typeface="Microsoft Sans Serif"/>
              </a:rPr>
              <a:t> </a:t>
            </a:r>
            <a:r>
              <a:rPr sz="1800" spc="-25" dirty="0">
                <a:latin typeface="Microsoft Sans Serif"/>
                <a:cs typeface="Microsoft Sans Serif"/>
              </a:rPr>
              <a:t>1.</a:t>
            </a:r>
            <a:endParaRPr sz="1800">
              <a:latin typeface="Microsoft Sans Serif"/>
              <a:cs typeface="Microsoft Sans Serif"/>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46091" y="-9144"/>
            <a:ext cx="4541520" cy="3388360"/>
            <a:chOff x="4546091" y="-9144"/>
            <a:chExt cx="4541520" cy="3388360"/>
          </a:xfrm>
        </p:grpSpPr>
        <p:pic>
          <p:nvPicPr>
            <p:cNvPr id="3" name="object 3"/>
            <p:cNvPicPr/>
            <p:nvPr/>
          </p:nvPicPr>
          <p:blipFill>
            <a:blip r:embed="rId2" cstate="print"/>
            <a:stretch>
              <a:fillRect/>
            </a:stretch>
          </p:blipFill>
          <p:spPr>
            <a:xfrm>
              <a:off x="5044585" y="318447"/>
              <a:ext cx="3938219" cy="2626223"/>
            </a:xfrm>
            <a:prstGeom prst="rect">
              <a:avLst/>
            </a:prstGeom>
          </p:spPr>
        </p:pic>
        <p:sp>
          <p:nvSpPr>
            <p:cNvPr id="4" name="object 4"/>
            <p:cNvSpPr/>
            <p:nvPr/>
          </p:nvSpPr>
          <p:spPr>
            <a:xfrm>
              <a:off x="4559045" y="3809"/>
              <a:ext cx="4516120" cy="3362325"/>
            </a:xfrm>
            <a:custGeom>
              <a:avLst/>
              <a:gdLst/>
              <a:ahLst/>
              <a:cxnLst/>
              <a:rect l="l" t="t" r="r" b="b"/>
              <a:pathLst>
                <a:path w="4516120" h="3362325">
                  <a:moveTo>
                    <a:pt x="0" y="3361944"/>
                  </a:moveTo>
                  <a:lnTo>
                    <a:pt x="4515611" y="3361944"/>
                  </a:lnTo>
                  <a:lnTo>
                    <a:pt x="4515611" y="0"/>
                  </a:lnTo>
                  <a:lnTo>
                    <a:pt x="0" y="0"/>
                  </a:lnTo>
                  <a:lnTo>
                    <a:pt x="0" y="3361944"/>
                  </a:lnTo>
                  <a:close/>
                </a:path>
              </a:pathLst>
            </a:custGeom>
            <a:ln w="25908">
              <a:solidFill>
                <a:srgbClr val="333399"/>
              </a:solidFill>
            </a:ln>
          </p:spPr>
          <p:txBody>
            <a:bodyPr wrap="square" lIns="0" tIns="0" rIns="0" bIns="0" rtlCol="0"/>
            <a:lstStyle/>
            <a:p>
              <a:endParaRPr/>
            </a:p>
          </p:txBody>
        </p:sp>
      </p:grpSp>
      <p:grpSp>
        <p:nvGrpSpPr>
          <p:cNvPr id="5" name="object 5"/>
          <p:cNvGrpSpPr/>
          <p:nvPr/>
        </p:nvGrpSpPr>
        <p:grpSpPr>
          <a:xfrm>
            <a:off x="-12953" y="-9144"/>
            <a:ext cx="4458970" cy="3388360"/>
            <a:chOff x="-12953" y="-9144"/>
            <a:chExt cx="4458970" cy="3388360"/>
          </a:xfrm>
        </p:grpSpPr>
        <p:pic>
          <p:nvPicPr>
            <p:cNvPr id="6" name="object 6"/>
            <p:cNvPicPr/>
            <p:nvPr/>
          </p:nvPicPr>
          <p:blipFill>
            <a:blip r:embed="rId3" cstate="print"/>
            <a:stretch>
              <a:fillRect/>
            </a:stretch>
          </p:blipFill>
          <p:spPr>
            <a:xfrm>
              <a:off x="0" y="85945"/>
              <a:ext cx="4368631" cy="3247115"/>
            </a:xfrm>
            <a:prstGeom prst="rect">
              <a:avLst/>
            </a:prstGeom>
          </p:spPr>
        </p:pic>
        <p:sp>
          <p:nvSpPr>
            <p:cNvPr id="7" name="object 7"/>
            <p:cNvSpPr/>
            <p:nvPr/>
          </p:nvSpPr>
          <p:spPr>
            <a:xfrm>
              <a:off x="0" y="3809"/>
              <a:ext cx="4432935" cy="3362325"/>
            </a:xfrm>
            <a:custGeom>
              <a:avLst/>
              <a:gdLst/>
              <a:ahLst/>
              <a:cxnLst/>
              <a:rect l="l" t="t" r="r" b="b"/>
              <a:pathLst>
                <a:path w="4432935" h="3362325">
                  <a:moveTo>
                    <a:pt x="0" y="3361944"/>
                  </a:moveTo>
                  <a:lnTo>
                    <a:pt x="4432554" y="3361944"/>
                  </a:lnTo>
                  <a:lnTo>
                    <a:pt x="4432554" y="0"/>
                  </a:lnTo>
                  <a:lnTo>
                    <a:pt x="0" y="0"/>
                  </a:lnTo>
                </a:path>
              </a:pathLst>
            </a:custGeom>
            <a:ln w="25908">
              <a:solidFill>
                <a:srgbClr val="333399"/>
              </a:solidFill>
            </a:ln>
          </p:spPr>
          <p:txBody>
            <a:bodyPr wrap="square" lIns="0" tIns="0" rIns="0" bIns="0" rtlCol="0"/>
            <a:lstStyle/>
            <a:p>
              <a:endParaRPr/>
            </a:p>
          </p:txBody>
        </p:sp>
      </p:grpSp>
      <p:grpSp>
        <p:nvGrpSpPr>
          <p:cNvPr id="8" name="object 8"/>
          <p:cNvGrpSpPr/>
          <p:nvPr/>
        </p:nvGrpSpPr>
        <p:grpSpPr>
          <a:xfrm>
            <a:off x="-12953" y="3427474"/>
            <a:ext cx="4458970" cy="3424554"/>
            <a:chOff x="-12953" y="3427474"/>
            <a:chExt cx="4458970" cy="3424554"/>
          </a:xfrm>
        </p:grpSpPr>
        <p:pic>
          <p:nvPicPr>
            <p:cNvPr id="9" name="object 9"/>
            <p:cNvPicPr/>
            <p:nvPr/>
          </p:nvPicPr>
          <p:blipFill>
            <a:blip r:embed="rId4" cstate="print"/>
            <a:stretch>
              <a:fillRect/>
            </a:stretch>
          </p:blipFill>
          <p:spPr>
            <a:xfrm>
              <a:off x="48037" y="3527498"/>
              <a:ext cx="4243271" cy="3261319"/>
            </a:xfrm>
            <a:prstGeom prst="rect">
              <a:avLst/>
            </a:prstGeom>
          </p:spPr>
        </p:pic>
        <p:sp>
          <p:nvSpPr>
            <p:cNvPr id="10" name="object 10"/>
            <p:cNvSpPr/>
            <p:nvPr/>
          </p:nvSpPr>
          <p:spPr>
            <a:xfrm>
              <a:off x="0" y="3440428"/>
              <a:ext cx="4432935" cy="3398520"/>
            </a:xfrm>
            <a:custGeom>
              <a:avLst/>
              <a:gdLst/>
              <a:ahLst/>
              <a:cxnLst/>
              <a:rect l="l" t="t" r="r" b="b"/>
              <a:pathLst>
                <a:path w="4432935" h="3398520">
                  <a:moveTo>
                    <a:pt x="0" y="3398520"/>
                  </a:moveTo>
                  <a:lnTo>
                    <a:pt x="4432554" y="3398520"/>
                  </a:lnTo>
                  <a:lnTo>
                    <a:pt x="4432554" y="0"/>
                  </a:lnTo>
                  <a:lnTo>
                    <a:pt x="0" y="0"/>
                  </a:lnTo>
                </a:path>
              </a:pathLst>
            </a:custGeom>
            <a:ln w="25908">
              <a:solidFill>
                <a:srgbClr val="333399"/>
              </a:solidFill>
            </a:ln>
          </p:spPr>
          <p:txBody>
            <a:bodyPr wrap="square" lIns="0" tIns="0" rIns="0" bIns="0" rtlCol="0"/>
            <a:lstStyle/>
            <a:p>
              <a:endParaRPr/>
            </a:p>
          </p:txBody>
        </p:sp>
      </p:grpSp>
      <p:grpSp>
        <p:nvGrpSpPr>
          <p:cNvPr id="11" name="object 11"/>
          <p:cNvGrpSpPr/>
          <p:nvPr/>
        </p:nvGrpSpPr>
        <p:grpSpPr>
          <a:xfrm>
            <a:off x="4546091" y="3427476"/>
            <a:ext cx="4541520" cy="3420110"/>
            <a:chOff x="4546091" y="3427476"/>
            <a:chExt cx="4541520" cy="3420110"/>
          </a:xfrm>
        </p:grpSpPr>
        <p:pic>
          <p:nvPicPr>
            <p:cNvPr id="12" name="object 12"/>
            <p:cNvPicPr/>
            <p:nvPr/>
          </p:nvPicPr>
          <p:blipFill>
            <a:blip r:embed="rId5" cstate="print"/>
            <a:stretch>
              <a:fillRect/>
            </a:stretch>
          </p:blipFill>
          <p:spPr>
            <a:xfrm>
              <a:off x="4571999" y="3453384"/>
              <a:ext cx="4489760" cy="3355018"/>
            </a:xfrm>
            <a:prstGeom prst="rect">
              <a:avLst/>
            </a:prstGeom>
          </p:spPr>
        </p:pic>
        <p:sp>
          <p:nvSpPr>
            <p:cNvPr id="13" name="object 13"/>
            <p:cNvSpPr/>
            <p:nvPr/>
          </p:nvSpPr>
          <p:spPr>
            <a:xfrm>
              <a:off x="4559045" y="3440430"/>
              <a:ext cx="4516120" cy="3394075"/>
            </a:xfrm>
            <a:custGeom>
              <a:avLst/>
              <a:gdLst/>
              <a:ahLst/>
              <a:cxnLst/>
              <a:rect l="l" t="t" r="r" b="b"/>
              <a:pathLst>
                <a:path w="4516120" h="3394075">
                  <a:moveTo>
                    <a:pt x="0" y="3393948"/>
                  </a:moveTo>
                  <a:lnTo>
                    <a:pt x="4515611" y="3393948"/>
                  </a:lnTo>
                  <a:lnTo>
                    <a:pt x="4515611" y="0"/>
                  </a:lnTo>
                  <a:lnTo>
                    <a:pt x="0" y="0"/>
                  </a:lnTo>
                  <a:lnTo>
                    <a:pt x="0" y="3393948"/>
                  </a:lnTo>
                  <a:close/>
                </a:path>
              </a:pathLst>
            </a:custGeom>
            <a:ln w="25908">
              <a:solidFill>
                <a:srgbClr val="333399"/>
              </a:solidFill>
            </a:ln>
          </p:spPr>
          <p:txBody>
            <a:bodyPr wrap="square" lIns="0" tIns="0" rIns="0" bIns="0" rtlCol="0"/>
            <a:lstStyle/>
            <a:p>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649" y="141217"/>
            <a:ext cx="9061450" cy="6167755"/>
            <a:chOff x="37649" y="141217"/>
            <a:chExt cx="9061450" cy="6167755"/>
          </a:xfrm>
        </p:grpSpPr>
        <p:pic>
          <p:nvPicPr>
            <p:cNvPr id="3" name="object 3"/>
            <p:cNvPicPr/>
            <p:nvPr/>
          </p:nvPicPr>
          <p:blipFill>
            <a:blip r:embed="rId2" cstate="print"/>
            <a:stretch>
              <a:fillRect/>
            </a:stretch>
          </p:blipFill>
          <p:spPr>
            <a:xfrm>
              <a:off x="37649" y="141217"/>
              <a:ext cx="9061009" cy="6167688"/>
            </a:xfrm>
            <a:prstGeom prst="rect">
              <a:avLst/>
            </a:prstGeom>
          </p:spPr>
        </p:pic>
        <p:sp>
          <p:nvSpPr>
            <p:cNvPr id="4" name="object 4"/>
            <p:cNvSpPr/>
            <p:nvPr/>
          </p:nvSpPr>
          <p:spPr>
            <a:xfrm>
              <a:off x="7849361" y="4801361"/>
              <a:ext cx="838200" cy="381000"/>
            </a:xfrm>
            <a:custGeom>
              <a:avLst/>
              <a:gdLst/>
              <a:ahLst/>
              <a:cxnLst/>
              <a:rect l="l" t="t" r="r" b="b"/>
              <a:pathLst>
                <a:path w="838200" h="381000">
                  <a:moveTo>
                    <a:pt x="419100" y="0"/>
                  </a:moveTo>
                  <a:lnTo>
                    <a:pt x="357155" y="2066"/>
                  </a:lnTo>
                  <a:lnTo>
                    <a:pt x="298037" y="8069"/>
                  </a:lnTo>
                  <a:lnTo>
                    <a:pt x="242392" y="17714"/>
                  </a:lnTo>
                  <a:lnTo>
                    <a:pt x="190869" y="30704"/>
                  </a:lnTo>
                  <a:lnTo>
                    <a:pt x="144115" y="46744"/>
                  </a:lnTo>
                  <a:lnTo>
                    <a:pt x="102778" y="65540"/>
                  </a:lnTo>
                  <a:lnTo>
                    <a:pt x="67504" y="86794"/>
                  </a:lnTo>
                  <a:lnTo>
                    <a:pt x="17739" y="135500"/>
                  </a:lnTo>
                  <a:lnTo>
                    <a:pt x="0" y="190500"/>
                  </a:lnTo>
                  <a:lnTo>
                    <a:pt x="4542" y="218638"/>
                  </a:lnTo>
                  <a:lnTo>
                    <a:pt x="38942" y="270786"/>
                  </a:lnTo>
                  <a:lnTo>
                    <a:pt x="102778" y="315459"/>
                  </a:lnTo>
                  <a:lnTo>
                    <a:pt x="144115" y="334255"/>
                  </a:lnTo>
                  <a:lnTo>
                    <a:pt x="190869" y="350295"/>
                  </a:lnTo>
                  <a:lnTo>
                    <a:pt x="242392" y="363285"/>
                  </a:lnTo>
                  <a:lnTo>
                    <a:pt x="298037" y="372930"/>
                  </a:lnTo>
                  <a:lnTo>
                    <a:pt x="357155" y="378933"/>
                  </a:lnTo>
                  <a:lnTo>
                    <a:pt x="419100" y="381000"/>
                  </a:lnTo>
                  <a:lnTo>
                    <a:pt x="481044" y="378933"/>
                  </a:lnTo>
                  <a:lnTo>
                    <a:pt x="540162" y="372930"/>
                  </a:lnTo>
                  <a:lnTo>
                    <a:pt x="595807" y="363285"/>
                  </a:lnTo>
                  <a:lnTo>
                    <a:pt x="647330" y="350295"/>
                  </a:lnTo>
                  <a:lnTo>
                    <a:pt x="694084" y="334255"/>
                  </a:lnTo>
                  <a:lnTo>
                    <a:pt x="735421" y="315459"/>
                  </a:lnTo>
                  <a:lnTo>
                    <a:pt x="770695" y="294205"/>
                  </a:lnTo>
                  <a:lnTo>
                    <a:pt x="820460" y="245499"/>
                  </a:lnTo>
                  <a:lnTo>
                    <a:pt x="838200" y="190500"/>
                  </a:lnTo>
                  <a:lnTo>
                    <a:pt x="833657" y="162361"/>
                  </a:lnTo>
                  <a:lnTo>
                    <a:pt x="799257" y="110213"/>
                  </a:lnTo>
                  <a:lnTo>
                    <a:pt x="735421" y="65540"/>
                  </a:lnTo>
                  <a:lnTo>
                    <a:pt x="694084" y="46744"/>
                  </a:lnTo>
                  <a:lnTo>
                    <a:pt x="647330" y="30704"/>
                  </a:lnTo>
                  <a:lnTo>
                    <a:pt x="595807" y="17714"/>
                  </a:lnTo>
                  <a:lnTo>
                    <a:pt x="540162" y="8069"/>
                  </a:lnTo>
                  <a:lnTo>
                    <a:pt x="481044" y="2066"/>
                  </a:lnTo>
                  <a:lnTo>
                    <a:pt x="419100" y="0"/>
                  </a:lnTo>
                  <a:close/>
                </a:path>
              </a:pathLst>
            </a:custGeom>
            <a:solidFill>
              <a:srgbClr val="FFFFFF"/>
            </a:solidFill>
          </p:spPr>
          <p:txBody>
            <a:bodyPr wrap="square" lIns="0" tIns="0" rIns="0" bIns="0" rtlCol="0"/>
            <a:lstStyle/>
            <a:p>
              <a:endParaRPr/>
            </a:p>
          </p:txBody>
        </p:sp>
        <p:sp>
          <p:nvSpPr>
            <p:cNvPr id="5" name="object 5"/>
            <p:cNvSpPr/>
            <p:nvPr/>
          </p:nvSpPr>
          <p:spPr>
            <a:xfrm>
              <a:off x="7849361" y="4801361"/>
              <a:ext cx="838200" cy="381000"/>
            </a:xfrm>
            <a:custGeom>
              <a:avLst/>
              <a:gdLst/>
              <a:ahLst/>
              <a:cxnLst/>
              <a:rect l="l" t="t" r="r" b="b"/>
              <a:pathLst>
                <a:path w="838200" h="381000">
                  <a:moveTo>
                    <a:pt x="0" y="190500"/>
                  </a:moveTo>
                  <a:lnTo>
                    <a:pt x="17739" y="135500"/>
                  </a:lnTo>
                  <a:lnTo>
                    <a:pt x="67504" y="86794"/>
                  </a:lnTo>
                  <a:lnTo>
                    <a:pt x="102778" y="65540"/>
                  </a:lnTo>
                  <a:lnTo>
                    <a:pt x="144115" y="46744"/>
                  </a:lnTo>
                  <a:lnTo>
                    <a:pt x="190869" y="30704"/>
                  </a:lnTo>
                  <a:lnTo>
                    <a:pt x="242392" y="17714"/>
                  </a:lnTo>
                  <a:lnTo>
                    <a:pt x="298037" y="8069"/>
                  </a:lnTo>
                  <a:lnTo>
                    <a:pt x="357155" y="2066"/>
                  </a:lnTo>
                  <a:lnTo>
                    <a:pt x="419100" y="0"/>
                  </a:lnTo>
                  <a:lnTo>
                    <a:pt x="481044" y="2066"/>
                  </a:lnTo>
                  <a:lnTo>
                    <a:pt x="540162" y="8069"/>
                  </a:lnTo>
                  <a:lnTo>
                    <a:pt x="595807" y="17714"/>
                  </a:lnTo>
                  <a:lnTo>
                    <a:pt x="647330" y="30704"/>
                  </a:lnTo>
                  <a:lnTo>
                    <a:pt x="694084" y="46744"/>
                  </a:lnTo>
                  <a:lnTo>
                    <a:pt x="735421" y="65540"/>
                  </a:lnTo>
                  <a:lnTo>
                    <a:pt x="770695" y="86794"/>
                  </a:lnTo>
                  <a:lnTo>
                    <a:pt x="820460" y="135500"/>
                  </a:lnTo>
                  <a:lnTo>
                    <a:pt x="838200" y="190500"/>
                  </a:lnTo>
                  <a:lnTo>
                    <a:pt x="833657" y="218638"/>
                  </a:lnTo>
                  <a:lnTo>
                    <a:pt x="799257" y="270786"/>
                  </a:lnTo>
                  <a:lnTo>
                    <a:pt x="735421" y="315459"/>
                  </a:lnTo>
                  <a:lnTo>
                    <a:pt x="694084" y="334255"/>
                  </a:lnTo>
                  <a:lnTo>
                    <a:pt x="647330" y="350295"/>
                  </a:lnTo>
                  <a:lnTo>
                    <a:pt x="595807" y="363285"/>
                  </a:lnTo>
                  <a:lnTo>
                    <a:pt x="540162" y="372930"/>
                  </a:lnTo>
                  <a:lnTo>
                    <a:pt x="481044" y="378933"/>
                  </a:lnTo>
                  <a:lnTo>
                    <a:pt x="419100" y="381000"/>
                  </a:lnTo>
                  <a:lnTo>
                    <a:pt x="357155" y="378933"/>
                  </a:lnTo>
                  <a:lnTo>
                    <a:pt x="298037" y="372930"/>
                  </a:lnTo>
                  <a:lnTo>
                    <a:pt x="242392" y="363285"/>
                  </a:lnTo>
                  <a:lnTo>
                    <a:pt x="190869" y="350295"/>
                  </a:lnTo>
                  <a:lnTo>
                    <a:pt x="144115" y="334255"/>
                  </a:lnTo>
                  <a:lnTo>
                    <a:pt x="102778" y="315459"/>
                  </a:lnTo>
                  <a:lnTo>
                    <a:pt x="67504" y="294205"/>
                  </a:lnTo>
                  <a:lnTo>
                    <a:pt x="17739" y="245499"/>
                  </a:lnTo>
                  <a:lnTo>
                    <a:pt x="0" y="190500"/>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 y="152313"/>
            <a:ext cx="9137782" cy="6553137"/>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998" y="204005"/>
            <a:ext cx="9003558" cy="59523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199" y="-29"/>
            <a:ext cx="8077079" cy="685794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517" y="101773"/>
            <a:ext cx="9039860" cy="5059045"/>
            <a:chOff x="66517" y="101773"/>
            <a:chExt cx="9039860" cy="5059045"/>
          </a:xfrm>
        </p:grpSpPr>
        <p:pic>
          <p:nvPicPr>
            <p:cNvPr id="3" name="object 3"/>
            <p:cNvPicPr/>
            <p:nvPr/>
          </p:nvPicPr>
          <p:blipFill>
            <a:blip r:embed="rId2" cstate="print"/>
            <a:stretch>
              <a:fillRect/>
            </a:stretch>
          </p:blipFill>
          <p:spPr>
            <a:xfrm>
              <a:off x="66517" y="101773"/>
              <a:ext cx="9039788" cy="4986862"/>
            </a:xfrm>
            <a:prstGeom prst="rect">
              <a:avLst/>
            </a:prstGeom>
          </p:spPr>
        </p:pic>
        <p:sp>
          <p:nvSpPr>
            <p:cNvPr id="4" name="object 4"/>
            <p:cNvSpPr/>
            <p:nvPr/>
          </p:nvSpPr>
          <p:spPr>
            <a:xfrm>
              <a:off x="8001761" y="4860797"/>
              <a:ext cx="609600" cy="287020"/>
            </a:xfrm>
            <a:custGeom>
              <a:avLst/>
              <a:gdLst/>
              <a:ahLst/>
              <a:cxnLst/>
              <a:rect l="l" t="t" r="r" b="b"/>
              <a:pathLst>
                <a:path w="609600" h="287020">
                  <a:moveTo>
                    <a:pt x="304800" y="0"/>
                  </a:moveTo>
                  <a:lnTo>
                    <a:pt x="243389" y="2910"/>
                  </a:lnTo>
                  <a:lnTo>
                    <a:pt x="186183" y="11257"/>
                  </a:lnTo>
                  <a:lnTo>
                    <a:pt x="134410" y="24465"/>
                  </a:lnTo>
                  <a:lnTo>
                    <a:pt x="89296" y="41957"/>
                  </a:lnTo>
                  <a:lnTo>
                    <a:pt x="52071" y="63158"/>
                  </a:lnTo>
                  <a:lnTo>
                    <a:pt x="6194" y="114384"/>
                  </a:lnTo>
                  <a:lnTo>
                    <a:pt x="0" y="143256"/>
                  </a:lnTo>
                  <a:lnTo>
                    <a:pt x="6194" y="172127"/>
                  </a:lnTo>
                  <a:lnTo>
                    <a:pt x="52071" y="223353"/>
                  </a:lnTo>
                  <a:lnTo>
                    <a:pt x="89296" y="244554"/>
                  </a:lnTo>
                  <a:lnTo>
                    <a:pt x="134410" y="262046"/>
                  </a:lnTo>
                  <a:lnTo>
                    <a:pt x="186183" y="275254"/>
                  </a:lnTo>
                  <a:lnTo>
                    <a:pt x="243389" y="283601"/>
                  </a:lnTo>
                  <a:lnTo>
                    <a:pt x="304800" y="286512"/>
                  </a:lnTo>
                  <a:lnTo>
                    <a:pt x="366210" y="283601"/>
                  </a:lnTo>
                  <a:lnTo>
                    <a:pt x="423416" y="275254"/>
                  </a:lnTo>
                  <a:lnTo>
                    <a:pt x="475189" y="262046"/>
                  </a:lnTo>
                  <a:lnTo>
                    <a:pt x="520303" y="244554"/>
                  </a:lnTo>
                  <a:lnTo>
                    <a:pt x="557528" y="223353"/>
                  </a:lnTo>
                  <a:lnTo>
                    <a:pt x="603405" y="172127"/>
                  </a:lnTo>
                  <a:lnTo>
                    <a:pt x="609600" y="143256"/>
                  </a:lnTo>
                  <a:lnTo>
                    <a:pt x="603405" y="114384"/>
                  </a:lnTo>
                  <a:lnTo>
                    <a:pt x="557528" y="63158"/>
                  </a:lnTo>
                  <a:lnTo>
                    <a:pt x="520303" y="41957"/>
                  </a:lnTo>
                  <a:lnTo>
                    <a:pt x="475189" y="24465"/>
                  </a:lnTo>
                  <a:lnTo>
                    <a:pt x="423416" y="11257"/>
                  </a:lnTo>
                  <a:lnTo>
                    <a:pt x="366210" y="2910"/>
                  </a:lnTo>
                  <a:lnTo>
                    <a:pt x="304800" y="0"/>
                  </a:lnTo>
                  <a:close/>
                </a:path>
              </a:pathLst>
            </a:custGeom>
            <a:solidFill>
              <a:srgbClr val="FFFFFF"/>
            </a:solidFill>
          </p:spPr>
          <p:txBody>
            <a:bodyPr wrap="square" lIns="0" tIns="0" rIns="0" bIns="0" rtlCol="0"/>
            <a:lstStyle/>
            <a:p>
              <a:endParaRPr/>
            </a:p>
          </p:txBody>
        </p:sp>
        <p:sp>
          <p:nvSpPr>
            <p:cNvPr id="5" name="object 5"/>
            <p:cNvSpPr/>
            <p:nvPr/>
          </p:nvSpPr>
          <p:spPr>
            <a:xfrm>
              <a:off x="8001761" y="4860797"/>
              <a:ext cx="609600" cy="287020"/>
            </a:xfrm>
            <a:custGeom>
              <a:avLst/>
              <a:gdLst/>
              <a:ahLst/>
              <a:cxnLst/>
              <a:rect l="l" t="t" r="r" b="b"/>
              <a:pathLst>
                <a:path w="609600" h="287020">
                  <a:moveTo>
                    <a:pt x="0" y="143256"/>
                  </a:moveTo>
                  <a:lnTo>
                    <a:pt x="23961" y="87493"/>
                  </a:lnTo>
                  <a:lnTo>
                    <a:pt x="89296" y="41957"/>
                  </a:lnTo>
                  <a:lnTo>
                    <a:pt x="134410" y="24465"/>
                  </a:lnTo>
                  <a:lnTo>
                    <a:pt x="186183" y="11257"/>
                  </a:lnTo>
                  <a:lnTo>
                    <a:pt x="243389" y="2910"/>
                  </a:lnTo>
                  <a:lnTo>
                    <a:pt x="304800" y="0"/>
                  </a:lnTo>
                  <a:lnTo>
                    <a:pt x="366210" y="2910"/>
                  </a:lnTo>
                  <a:lnTo>
                    <a:pt x="423416" y="11257"/>
                  </a:lnTo>
                  <a:lnTo>
                    <a:pt x="475189" y="24465"/>
                  </a:lnTo>
                  <a:lnTo>
                    <a:pt x="520303" y="41957"/>
                  </a:lnTo>
                  <a:lnTo>
                    <a:pt x="557528" y="63158"/>
                  </a:lnTo>
                  <a:lnTo>
                    <a:pt x="603405" y="114384"/>
                  </a:lnTo>
                  <a:lnTo>
                    <a:pt x="609600" y="143256"/>
                  </a:lnTo>
                  <a:lnTo>
                    <a:pt x="603405" y="172127"/>
                  </a:lnTo>
                  <a:lnTo>
                    <a:pt x="557528" y="223353"/>
                  </a:lnTo>
                  <a:lnTo>
                    <a:pt x="520303" y="244554"/>
                  </a:lnTo>
                  <a:lnTo>
                    <a:pt x="475189" y="262046"/>
                  </a:lnTo>
                  <a:lnTo>
                    <a:pt x="423416" y="275254"/>
                  </a:lnTo>
                  <a:lnTo>
                    <a:pt x="366210" y="283601"/>
                  </a:lnTo>
                  <a:lnTo>
                    <a:pt x="304800" y="286512"/>
                  </a:lnTo>
                  <a:lnTo>
                    <a:pt x="243389" y="283601"/>
                  </a:lnTo>
                  <a:lnTo>
                    <a:pt x="186183" y="275254"/>
                  </a:lnTo>
                  <a:lnTo>
                    <a:pt x="134410" y="262046"/>
                  </a:lnTo>
                  <a:lnTo>
                    <a:pt x="89296" y="244554"/>
                  </a:lnTo>
                  <a:lnTo>
                    <a:pt x="52071" y="223353"/>
                  </a:lnTo>
                  <a:lnTo>
                    <a:pt x="6194" y="172127"/>
                  </a:lnTo>
                  <a:lnTo>
                    <a:pt x="0" y="143256"/>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8199" y="76149"/>
            <a:ext cx="7010400" cy="6750050"/>
            <a:chOff x="838199" y="76149"/>
            <a:chExt cx="7010400" cy="6750050"/>
          </a:xfrm>
        </p:grpSpPr>
        <p:pic>
          <p:nvPicPr>
            <p:cNvPr id="3" name="object 3"/>
            <p:cNvPicPr/>
            <p:nvPr/>
          </p:nvPicPr>
          <p:blipFill>
            <a:blip r:embed="rId2" cstate="print"/>
            <a:stretch>
              <a:fillRect/>
            </a:stretch>
          </p:blipFill>
          <p:spPr>
            <a:xfrm>
              <a:off x="838199" y="76149"/>
              <a:ext cx="7010393" cy="6749846"/>
            </a:xfrm>
            <a:prstGeom prst="rect">
              <a:avLst/>
            </a:prstGeom>
          </p:spPr>
        </p:pic>
        <p:sp>
          <p:nvSpPr>
            <p:cNvPr id="4" name="object 4"/>
            <p:cNvSpPr/>
            <p:nvPr/>
          </p:nvSpPr>
          <p:spPr>
            <a:xfrm>
              <a:off x="7011161" y="3658361"/>
              <a:ext cx="381000" cy="268605"/>
            </a:xfrm>
            <a:custGeom>
              <a:avLst/>
              <a:gdLst/>
              <a:ahLst/>
              <a:cxnLst/>
              <a:rect l="l" t="t" r="r" b="b"/>
              <a:pathLst>
                <a:path w="381000" h="268604">
                  <a:moveTo>
                    <a:pt x="190500" y="0"/>
                  </a:moveTo>
                  <a:lnTo>
                    <a:pt x="139876" y="4792"/>
                  </a:lnTo>
                  <a:lnTo>
                    <a:pt x="94375" y="18316"/>
                  </a:lnTo>
                  <a:lnTo>
                    <a:pt x="55816" y="39290"/>
                  </a:lnTo>
                  <a:lnTo>
                    <a:pt x="26020" y="66435"/>
                  </a:lnTo>
                  <a:lnTo>
                    <a:pt x="0" y="134112"/>
                  </a:lnTo>
                  <a:lnTo>
                    <a:pt x="6808" y="169754"/>
                  </a:lnTo>
                  <a:lnTo>
                    <a:pt x="55816" y="228933"/>
                  </a:lnTo>
                  <a:lnTo>
                    <a:pt x="94375" y="249907"/>
                  </a:lnTo>
                  <a:lnTo>
                    <a:pt x="139876" y="263431"/>
                  </a:lnTo>
                  <a:lnTo>
                    <a:pt x="190500" y="268224"/>
                  </a:lnTo>
                  <a:lnTo>
                    <a:pt x="241123" y="263431"/>
                  </a:lnTo>
                  <a:lnTo>
                    <a:pt x="286624" y="249907"/>
                  </a:lnTo>
                  <a:lnTo>
                    <a:pt x="325183" y="228933"/>
                  </a:lnTo>
                  <a:lnTo>
                    <a:pt x="354979" y="201788"/>
                  </a:lnTo>
                  <a:lnTo>
                    <a:pt x="381000" y="134112"/>
                  </a:lnTo>
                  <a:lnTo>
                    <a:pt x="374191" y="98469"/>
                  </a:lnTo>
                  <a:lnTo>
                    <a:pt x="325183" y="39290"/>
                  </a:lnTo>
                  <a:lnTo>
                    <a:pt x="286624" y="18316"/>
                  </a:lnTo>
                  <a:lnTo>
                    <a:pt x="241123" y="4792"/>
                  </a:lnTo>
                  <a:lnTo>
                    <a:pt x="190500" y="0"/>
                  </a:lnTo>
                  <a:close/>
                </a:path>
              </a:pathLst>
            </a:custGeom>
            <a:solidFill>
              <a:srgbClr val="FFFFFF"/>
            </a:solidFill>
          </p:spPr>
          <p:txBody>
            <a:bodyPr wrap="square" lIns="0" tIns="0" rIns="0" bIns="0" rtlCol="0"/>
            <a:lstStyle/>
            <a:p>
              <a:endParaRPr/>
            </a:p>
          </p:txBody>
        </p:sp>
        <p:sp>
          <p:nvSpPr>
            <p:cNvPr id="5" name="object 5"/>
            <p:cNvSpPr/>
            <p:nvPr/>
          </p:nvSpPr>
          <p:spPr>
            <a:xfrm>
              <a:off x="7011161" y="3658361"/>
              <a:ext cx="381000" cy="268605"/>
            </a:xfrm>
            <a:custGeom>
              <a:avLst/>
              <a:gdLst/>
              <a:ahLst/>
              <a:cxnLst/>
              <a:rect l="l" t="t" r="r" b="b"/>
              <a:pathLst>
                <a:path w="381000" h="268604">
                  <a:moveTo>
                    <a:pt x="0" y="134112"/>
                  </a:moveTo>
                  <a:lnTo>
                    <a:pt x="26020" y="66435"/>
                  </a:lnTo>
                  <a:lnTo>
                    <a:pt x="55816" y="39290"/>
                  </a:lnTo>
                  <a:lnTo>
                    <a:pt x="94375" y="18316"/>
                  </a:lnTo>
                  <a:lnTo>
                    <a:pt x="139876" y="4792"/>
                  </a:lnTo>
                  <a:lnTo>
                    <a:pt x="190500" y="0"/>
                  </a:lnTo>
                  <a:lnTo>
                    <a:pt x="241123" y="4792"/>
                  </a:lnTo>
                  <a:lnTo>
                    <a:pt x="286624" y="18316"/>
                  </a:lnTo>
                  <a:lnTo>
                    <a:pt x="325183" y="39290"/>
                  </a:lnTo>
                  <a:lnTo>
                    <a:pt x="354979" y="66435"/>
                  </a:lnTo>
                  <a:lnTo>
                    <a:pt x="381000" y="134112"/>
                  </a:lnTo>
                  <a:lnTo>
                    <a:pt x="374191" y="169754"/>
                  </a:lnTo>
                  <a:lnTo>
                    <a:pt x="325183" y="228933"/>
                  </a:lnTo>
                  <a:lnTo>
                    <a:pt x="286624" y="249907"/>
                  </a:lnTo>
                  <a:lnTo>
                    <a:pt x="241123" y="263431"/>
                  </a:lnTo>
                  <a:lnTo>
                    <a:pt x="190500" y="268224"/>
                  </a:lnTo>
                  <a:lnTo>
                    <a:pt x="139876" y="263431"/>
                  </a:lnTo>
                  <a:lnTo>
                    <a:pt x="94375" y="249907"/>
                  </a:lnTo>
                  <a:lnTo>
                    <a:pt x="55816" y="228933"/>
                  </a:lnTo>
                  <a:lnTo>
                    <a:pt x="26020" y="201788"/>
                  </a:lnTo>
                  <a:lnTo>
                    <a:pt x="0" y="134112"/>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5779" y="68357"/>
            <a:ext cx="7940040" cy="4500880"/>
            <a:chOff x="665779" y="68357"/>
            <a:chExt cx="7940040" cy="4500880"/>
          </a:xfrm>
        </p:grpSpPr>
        <p:pic>
          <p:nvPicPr>
            <p:cNvPr id="3" name="object 3"/>
            <p:cNvPicPr/>
            <p:nvPr/>
          </p:nvPicPr>
          <p:blipFill>
            <a:blip r:embed="rId2" cstate="print"/>
            <a:stretch>
              <a:fillRect/>
            </a:stretch>
          </p:blipFill>
          <p:spPr>
            <a:xfrm>
              <a:off x="665779" y="68357"/>
              <a:ext cx="7939715" cy="4384385"/>
            </a:xfrm>
            <a:prstGeom prst="rect">
              <a:avLst/>
            </a:prstGeom>
          </p:spPr>
        </p:pic>
        <p:sp>
          <p:nvSpPr>
            <p:cNvPr id="4" name="object 4"/>
            <p:cNvSpPr/>
            <p:nvPr/>
          </p:nvSpPr>
          <p:spPr>
            <a:xfrm>
              <a:off x="7696961" y="4153662"/>
              <a:ext cx="457200" cy="402590"/>
            </a:xfrm>
            <a:custGeom>
              <a:avLst/>
              <a:gdLst/>
              <a:ahLst/>
              <a:cxnLst/>
              <a:rect l="l" t="t" r="r" b="b"/>
              <a:pathLst>
                <a:path w="457200" h="402589">
                  <a:moveTo>
                    <a:pt x="228600" y="0"/>
                  </a:moveTo>
                  <a:lnTo>
                    <a:pt x="176188" y="5311"/>
                  </a:lnTo>
                  <a:lnTo>
                    <a:pt x="128073" y="20442"/>
                  </a:lnTo>
                  <a:lnTo>
                    <a:pt x="85628" y="44187"/>
                  </a:lnTo>
                  <a:lnTo>
                    <a:pt x="50225" y="75338"/>
                  </a:lnTo>
                  <a:lnTo>
                    <a:pt x="23237" y="112689"/>
                  </a:lnTo>
                  <a:lnTo>
                    <a:pt x="6038" y="155034"/>
                  </a:lnTo>
                  <a:lnTo>
                    <a:pt x="0" y="201168"/>
                  </a:lnTo>
                  <a:lnTo>
                    <a:pt x="6038" y="247301"/>
                  </a:lnTo>
                  <a:lnTo>
                    <a:pt x="23237" y="289646"/>
                  </a:lnTo>
                  <a:lnTo>
                    <a:pt x="50225" y="326997"/>
                  </a:lnTo>
                  <a:lnTo>
                    <a:pt x="85628" y="358148"/>
                  </a:lnTo>
                  <a:lnTo>
                    <a:pt x="128073" y="381893"/>
                  </a:lnTo>
                  <a:lnTo>
                    <a:pt x="176188" y="397024"/>
                  </a:lnTo>
                  <a:lnTo>
                    <a:pt x="228600" y="402336"/>
                  </a:lnTo>
                  <a:lnTo>
                    <a:pt x="281011" y="397024"/>
                  </a:lnTo>
                  <a:lnTo>
                    <a:pt x="329126" y="381893"/>
                  </a:lnTo>
                  <a:lnTo>
                    <a:pt x="371571" y="358148"/>
                  </a:lnTo>
                  <a:lnTo>
                    <a:pt x="406974" y="326997"/>
                  </a:lnTo>
                  <a:lnTo>
                    <a:pt x="433962" y="289646"/>
                  </a:lnTo>
                  <a:lnTo>
                    <a:pt x="451161" y="247301"/>
                  </a:lnTo>
                  <a:lnTo>
                    <a:pt x="457200" y="201168"/>
                  </a:lnTo>
                  <a:lnTo>
                    <a:pt x="451161" y="155034"/>
                  </a:lnTo>
                  <a:lnTo>
                    <a:pt x="433962" y="112689"/>
                  </a:lnTo>
                  <a:lnTo>
                    <a:pt x="406974" y="75338"/>
                  </a:lnTo>
                  <a:lnTo>
                    <a:pt x="371571" y="44187"/>
                  </a:lnTo>
                  <a:lnTo>
                    <a:pt x="329126" y="20442"/>
                  </a:lnTo>
                  <a:lnTo>
                    <a:pt x="281011" y="5311"/>
                  </a:lnTo>
                  <a:lnTo>
                    <a:pt x="228600" y="0"/>
                  </a:lnTo>
                  <a:close/>
                </a:path>
              </a:pathLst>
            </a:custGeom>
            <a:solidFill>
              <a:srgbClr val="FFFFFF"/>
            </a:solidFill>
          </p:spPr>
          <p:txBody>
            <a:bodyPr wrap="square" lIns="0" tIns="0" rIns="0" bIns="0" rtlCol="0"/>
            <a:lstStyle/>
            <a:p>
              <a:endParaRPr/>
            </a:p>
          </p:txBody>
        </p:sp>
        <p:sp>
          <p:nvSpPr>
            <p:cNvPr id="5" name="object 5"/>
            <p:cNvSpPr/>
            <p:nvPr/>
          </p:nvSpPr>
          <p:spPr>
            <a:xfrm>
              <a:off x="7696961" y="4153662"/>
              <a:ext cx="457200" cy="402590"/>
            </a:xfrm>
            <a:custGeom>
              <a:avLst/>
              <a:gdLst/>
              <a:ahLst/>
              <a:cxnLst/>
              <a:rect l="l" t="t" r="r" b="b"/>
              <a:pathLst>
                <a:path w="457200" h="402589">
                  <a:moveTo>
                    <a:pt x="0" y="201168"/>
                  </a:moveTo>
                  <a:lnTo>
                    <a:pt x="6038" y="155034"/>
                  </a:lnTo>
                  <a:lnTo>
                    <a:pt x="23237" y="112689"/>
                  </a:lnTo>
                  <a:lnTo>
                    <a:pt x="50225" y="75338"/>
                  </a:lnTo>
                  <a:lnTo>
                    <a:pt x="85628" y="44187"/>
                  </a:lnTo>
                  <a:lnTo>
                    <a:pt x="128073" y="20442"/>
                  </a:lnTo>
                  <a:lnTo>
                    <a:pt x="176188" y="5311"/>
                  </a:lnTo>
                  <a:lnTo>
                    <a:pt x="228600" y="0"/>
                  </a:lnTo>
                  <a:lnTo>
                    <a:pt x="281011" y="5311"/>
                  </a:lnTo>
                  <a:lnTo>
                    <a:pt x="329126" y="20442"/>
                  </a:lnTo>
                  <a:lnTo>
                    <a:pt x="371571" y="44187"/>
                  </a:lnTo>
                  <a:lnTo>
                    <a:pt x="406974" y="75338"/>
                  </a:lnTo>
                  <a:lnTo>
                    <a:pt x="433962" y="112689"/>
                  </a:lnTo>
                  <a:lnTo>
                    <a:pt x="451161" y="155034"/>
                  </a:lnTo>
                  <a:lnTo>
                    <a:pt x="457200" y="201168"/>
                  </a:lnTo>
                  <a:lnTo>
                    <a:pt x="451161" y="247301"/>
                  </a:lnTo>
                  <a:lnTo>
                    <a:pt x="433962" y="289646"/>
                  </a:lnTo>
                  <a:lnTo>
                    <a:pt x="406974" y="326997"/>
                  </a:lnTo>
                  <a:lnTo>
                    <a:pt x="371571" y="358148"/>
                  </a:lnTo>
                  <a:lnTo>
                    <a:pt x="329126" y="381893"/>
                  </a:lnTo>
                  <a:lnTo>
                    <a:pt x="281011" y="397024"/>
                  </a:lnTo>
                  <a:lnTo>
                    <a:pt x="228600" y="402336"/>
                  </a:lnTo>
                  <a:lnTo>
                    <a:pt x="176188" y="397024"/>
                  </a:lnTo>
                  <a:lnTo>
                    <a:pt x="128073" y="381893"/>
                  </a:lnTo>
                  <a:lnTo>
                    <a:pt x="85628" y="358148"/>
                  </a:lnTo>
                  <a:lnTo>
                    <a:pt x="50225" y="326997"/>
                  </a:lnTo>
                  <a:lnTo>
                    <a:pt x="23237" y="289646"/>
                  </a:lnTo>
                  <a:lnTo>
                    <a:pt x="6038" y="247301"/>
                  </a:lnTo>
                  <a:lnTo>
                    <a:pt x="0" y="201168"/>
                  </a:lnTo>
                  <a:close/>
                </a:path>
              </a:pathLst>
            </a:custGeom>
            <a:ln w="25908">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666020" y="4768783"/>
            <a:ext cx="7961190" cy="181766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1959" y="76197"/>
            <a:ext cx="8321040" cy="675436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42494"/>
            <a:ext cx="5396230" cy="300355"/>
          </a:xfrm>
          <a:prstGeom prst="rect">
            <a:avLst/>
          </a:prstGeom>
        </p:spPr>
        <p:txBody>
          <a:bodyPr vert="horz" wrap="square" lIns="0" tIns="12700" rIns="0" bIns="0" rtlCol="0">
            <a:spAutoFit/>
          </a:bodyPr>
          <a:lstStyle/>
          <a:p>
            <a:pPr marL="12700">
              <a:lnSpc>
                <a:spcPct val="100000"/>
              </a:lnSpc>
              <a:spcBef>
                <a:spcPts val="100"/>
              </a:spcBef>
            </a:pPr>
            <a:r>
              <a:rPr sz="1800" u="none" dirty="0"/>
              <a:t>RELACIÓNES</a:t>
            </a:r>
            <a:r>
              <a:rPr sz="1800" u="none" spc="-10" dirty="0"/>
              <a:t> </a:t>
            </a:r>
            <a:r>
              <a:rPr sz="1800" u="none" dirty="0"/>
              <a:t>DE</a:t>
            </a:r>
            <a:r>
              <a:rPr sz="1800" u="none" spc="-10" dirty="0"/>
              <a:t> </a:t>
            </a:r>
            <a:r>
              <a:rPr sz="1800" u="none" dirty="0"/>
              <a:t>FUERZA</a:t>
            </a:r>
            <a:r>
              <a:rPr sz="1800" u="none" spc="-100" dirty="0"/>
              <a:t> </a:t>
            </a:r>
            <a:r>
              <a:rPr sz="1800" u="none" dirty="0"/>
              <a:t>(Ecuación</a:t>
            </a:r>
            <a:r>
              <a:rPr sz="1800" u="none" spc="-5" dirty="0"/>
              <a:t> </a:t>
            </a:r>
            <a:r>
              <a:rPr sz="1800" u="none" dirty="0"/>
              <a:t>de</a:t>
            </a:r>
            <a:r>
              <a:rPr sz="1800" u="none" spc="-15" dirty="0"/>
              <a:t> </a:t>
            </a:r>
            <a:r>
              <a:rPr sz="1800" u="none" spc="-10" dirty="0"/>
              <a:t>Marchant).</a:t>
            </a:r>
            <a:endParaRPr sz="1800"/>
          </a:p>
        </p:txBody>
      </p:sp>
      <p:sp>
        <p:nvSpPr>
          <p:cNvPr id="3" name="object 3"/>
          <p:cNvSpPr txBox="1"/>
          <p:nvPr/>
        </p:nvSpPr>
        <p:spPr>
          <a:xfrm>
            <a:off x="78739" y="591692"/>
            <a:ext cx="845629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icrosoft Sans Serif"/>
                <a:cs typeface="Microsoft Sans Serif"/>
              </a:rPr>
              <a:t>Consideremos</a:t>
            </a:r>
            <a:r>
              <a:rPr sz="1800" spc="5" dirty="0">
                <a:latin typeface="Microsoft Sans Serif"/>
                <a:cs typeface="Microsoft Sans Serif"/>
              </a:rPr>
              <a:t> </a:t>
            </a:r>
            <a:r>
              <a:rPr sz="1800" dirty="0">
                <a:latin typeface="Microsoft Sans Serif"/>
                <a:cs typeface="Microsoft Sans Serif"/>
              </a:rPr>
              <a:t>las fuerzas</a:t>
            </a:r>
            <a:r>
              <a:rPr sz="1800" spc="-1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actúan</a:t>
            </a:r>
            <a:r>
              <a:rPr sz="1800" spc="-2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viruta</a:t>
            </a:r>
            <a:r>
              <a:rPr sz="1800" spc="-15" dirty="0">
                <a:latin typeface="Microsoft Sans Serif"/>
                <a:cs typeface="Microsoft Sans Serif"/>
              </a:rPr>
              <a:t> </a:t>
            </a:r>
            <a:r>
              <a:rPr sz="1800" dirty="0">
                <a:latin typeface="Microsoft Sans Serif"/>
                <a:cs typeface="Microsoft Sans Serif"/>
              </a:rPr>
              <a:t>durante</a:t>
            </a:r>
            <a:r>
              <a:rPr sz="1800" spc="-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ortogonal</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muestra</a:t>
            </a:r>
            <a:r>
              <a:rPr sz="1800" spc="-1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figura</a:t>
            </a:r>
            <a:r>
              <a:rPr sz="1800" spc="-10" dirty="0">
                <a:latin typeface="Microsoft Sans Serif"/>
                <a:cs typeface="Microsoft Sans Serif"/>
              </a:rPr>
              <a:t> </a:t>
            </a:r>
            <a:r>
              <a:rPr sz="1800" dirty="0">
                <a:latin typeface="Microsoft Sans Serif"/>
                <a:cs typeface="Microsoft Sans Serif"/>
              </a:rPr>
              <a:t>9(a).</a:t>
            </a:r>
            <a:r>
              <a:rPr sz="1800" spc="-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fuerza</a:t>
            </a:r>
            <a:r>
              <a:rPr sz="1800" spc="-10" dirty="0">
                <a:latin typeface="Microsoft Sans Serif"/>
                <a:cs typeface="Microsoft Sans Serif"/>
              </a:rPr>
              <a:t> </a:t>
            </a:r>
            <a:r>
              <a:rPr sz="1800" dirty="0">
                <a:latin typeface="Microsoft Sans Serif"/>
                <a:cs typeface="Microsoft Sans Serif"/>
              </a:rPr>
              <a:t>R</a:t>
            </a:r>
            <a:r>
              <a:rPr sz="1800" spc="-1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herramienta</a:t>
            </a:r>
            <a:r>
              <a:rPr sz="1800" spc="10" dirty="0">
                <a:latin typeface="Microsoft Sans Serif"/>
                <a:cs typeface="Microsoft Sans Serif"/>
              </a:rPr>
              <a:t> </a:t>
            </a:r>
            <a:r>
              <a:rPr sz="1800" dirty="0">
                <a:latin typeface="Microsoft Sans Serif"/>
                <a:cs typeface="Microsoft Sans Serif"/>
              </a:rPr>
              <a:t>aplica</a:t>
            </a:r>
            <a:r>
              <a:rPr sz="1800" spc="-5" dirty="0">
                <a:latin typeface="Microsoft Sans Serif"/>
                <a:cs typeface="Microsoft Sans Serif"/>
              </a:rPr>
              <a:t> </a:t>
            </a:r>
            <a:r>
              <a:rPr sz="1800" dirty="0">
                <a:latin typeface="Microsoft Sans Serif"/>
                <a:cs typeface="Microsoft Sans Serif"/>
              </a:rPr>
              <a:t>contra la</a:t>
            </a:r>
            <a:r>
              <a:rPr sz="1800" spc="-25" dirty="0">
                <a:latin typeface="Microsoft Sans Serif"/>
                <a:cs typeface="Microsoft Sans Serif"/>
              </a:rPr>
              <a:t> </a:t>
            </a:r>
            <a:r>
              <a:rPr sz="1800" dirty="0">
                <a:latin typeface="Microsoft Sans Serif"/>
                <a:cs typeface="Microsoft Sans Serif"/>
              </a:rPr>
              <a:t>viruta</a:t>
            </a:r>
            <a:r>
              <a:rPr sz="1800" spc="-10" dirty="0">
                <a:latin typeface="Microsoft Sans Serif"/>
                <a:cs typeface="Microsoft Sans Serif"/>
              </a:rPr>
              <a:t> </a:t>
            </a:r>
            <a:r>
              <a:rPr sz="1800" spc="-25" dirty="0">
                <a:latin typeface="Microsoft Sans Serif"/>
                <a:cs typeface="Microsoft Sans Serif"/>
              </a:rPr>
              <a:t>se </a:t>
            </a:r>
            <a:r>
              <a:rPr sz="1800" dirty="0">
                <a:latin typeface="Microsoft Sans Serif"/>
                <a:cs typeface="Microsoft Sans Serif"/>
              </a:rPr>
              <a:t>puede</a:t>
            </a:r>
            <a:r>
              <a:rPr sz="1800" spc="-10" dirty="0">
                <a:latin typeface="Microsoft Sans Serif"/>
                <a:cs typeface="Microsoft Sans Serif"/>
              </a:rPr>
              <a:t> </a:t>
            </a:r>
            <a:r>
              <a:rPr sz="1800" dirty="0">
                <a:latin typeface="Microsoft Sans Serif"/>
                <a:cs typeface="Microsoft Sans Serif"/>
              </a:rPr>
              <a:t>separar en</a:t>
            </a:r>
            <a:r>
              <a:rPr sz="1800" spc="-10" dirty="0">
                <a:latin typeface="Microsoft Sans Serif"/>
                <a:cs typeface="Microsoft Sans Serif"/>
              </a:rPr>
              <a:t> </a:t>
            </a:r>
            <a:r>
              <a:rPr sz="1800" dirty="0">
                <a:latin typeface="Microsoft Sans Serif"/>
                <a:cs typeface="Microsoft Sans Serif"/>
              </a:rPr>
              <a:t>dos</a:t>
            </a:r>
            <a:r>
              <a:rPr sz="1800" spc="-15" dirty="0">
                <a:latin typeface="Microsoft Sans Serif"/>
                <a:cs typeface="Microsoft Sans Serif"/>
              </a:rPr>
              <a:t> </a:t>
            </a:r>
            <a:r>
              <a:rPr sz="1800" dirty="0">
                <a:latin typeface="Microsoft Sans Serif"/>
                <a:cs typeface="Microsoft Sans Serif"/>
              </a:rPr>
              <a:t>componentes</a:t>
            </a:r>
            <a:r>
              <a:rPr sz="1800" spc="10" dirty="0">
                <a:latin typeface="Microsoft Sans Serif"/>
                <a:cs typeface="Microsoft Sans Serif"/>
              </a:rPr>
              <a:t> </a:t>
            </a:r>
            <a:r>
              <a:rPr sz="1800" dirty="0">
                <a:latin typeface="Microsoft Sans Serif"/>
                <a:cs typeface="Microsoft Sans Serif"/>
              </a:rPr>
              <a:t>perpendiculares</a:t>
            </a:r>
            <a:r>
              <a:rPr sz="1800" spc="20" dirty="0">
                <a:latin typeface="Microsoft Sans Serif"/>
                <a:cs typeface="Microsoft Sans Serif"/>
              </a:rPr>
              <a:t> </a:t>
            </a:r>
            <a:r>
              <a:rPr sz="1800" dirty="0">
                <a:latin typeface="Microsoft Sans Serif"/>
                <a:cs typeface="Microsoft Sans Serif"/>
              </a:rPr>
              <a:t>F</a:t>
            </a:r>
            <a:r>
              <a:rPr sz="1800" spc="-15" dirty="0">
                <a:latin typeface="Microsoft Sans Serif"/>
                <a:cs typeface="Microsoft Sans Serif"/>
              </a:rPr>
              <a:t> </a:t>
            </a:r>
            <a:r>
              <a:rPr sz="1800" dirty="0">
                <a:latin typeface="Microsoft Sans Serif"/>
                <a:cs typeface="Microsoft Sans Serif"/>
              </a:rPr>
              <a:t>y</a:t>
            </a:r>
            <a:r>
              <a:rPr sz="1800" spc="-20" dirty="0">
                <a:latin typeface="Microsoft Sans Serif"/>
                <a:cs typeface="Microsoft Sans Serif"/>
              </a:rPr>
              <a:t> </a:t>
            </a:r>
            <a:r>
              <a:rPr sz="1800" spc="-25" dirty="0">
                <a:latin typeface="Microsoft Sans Serif"/>
                <a:cs typeface="Microsoft Sans Serif"/>
              </a:rPr>
              <a:t>N.</a:t>
            </a:r>
            <a:endParaRPr sz="1800">
              <a:latin typeface="Microsoft Sans Serif"/>
              <a:cs typeface="Microsoft Sans Serif"/>
            </a:endParaRPr>
          </a:p>
        </p:txBody>
      </p:sp>
      <p:pic>
        <p:nvPicPr>
          <p:cNvPr id="4" name="object 4"/>
          <p:cNvPicPr/>
          <p:nvPr/>
        </p:nvPicPr>
        <p:blipFill>
          <a:blip r:embed="rId2" cstate="print"/>
          <a:stretch>
            <a:fillRect/>
          </a:stretch>
        </p:blipFill>
        <p:spPr>
          <a:xfrm>
            <a:off x="1107729" y="1590175"/>
            <a:ext cx="6790684" cy="2166335"/>
          </a:xfrm>
          <a:prstGeom prst="rect">
            <a:avLst/>
          </a:prstGeom>
        </p:spPr>
      </p:pic>
      <p:sp>
        <p:nvSpPr>
          <p:cNvPr id="5" name="object 5"/>
          <p:cNvSpPr txBox="1"/>
          <p:nvPr/>
        </p:nvSpPr>
        <p:spPr>
          <a:xfrm>
            <a:off x="78739" y="3840860"/>
            <a:ext cx="8804275"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Microsoft Sans Serif"/>
                <a:cs typeface="Microsoft Sans Serif"/>
              </a:rPr>
              <a:t>Fuerzas</a:t>
            </a:r>
            <a:r>
              <a:rPr sz="1000" spc="-5" dirty="0">
                <a:latin typeface="Microsoft Sans Serif"/>
                <a:cs typeface="Microsoft Sans Serif"/>
              </a:rPr>
              <a:t> </a:t>
            </a:r>
            <a:r>
              <a:rPr sz="1000" dirty="0">
                <a:latin typeface="Microsoft Sans Serif"/>
                <a:cs typeface="Microsoft Sans Serif"/>
              </a:rPr>
              <a:t>en</a:t>
            </a:r>
            <a:r>
              <a:rPr sz="1000" spc="-25" dirty="0">
                <a:latin typeface="Microsoft Sans Serif"/>
                <a:cs typeface="Microsoft Sans Serif"/>
              </a:rPr>
              <a:t> </a:t>
            </a:r>
            <a:r>
              <a:rPr sz="1000" dirty="0">
                <a:latin typeface="Microsoft Sans Serif"/>
                <a:cs typeface="Microsoft Sans Serif"/>
              </a:rPr>
              <a:t>el</a:t>
            </a:r>
            <a:r>
              <a:rPr sz="1000" spc="-10" dirty="0">
                <a:latin typeface="Microsoft Sans Serif"/>
                <a:cs typeface="Microsoft Sans Serif"/>
              </a:rPr>
              <a:t> </a:t>
            </a:r>
            <a:r>
              <a:rPr sz="1000" dirty="0">
                <a:latin typeface="Microsoft Sans Serif"/>
                <a:cs typeface="Microsoft Sans Serif"/>
              </a:rPr>
              <a:t>corte</a:t>
            </a:r>
            <a:r>
              <a:rPr sz="1000" spc="-25" dirty="0">
                <a:latin typeface="Microsoft Sans Serif"/>
                <a:cs typeface="Microsoft Sans Serif"/>
              </a:rPr>
              <a:t> </a:t>
            </a:r>
            <a:r>
              <a:rPr sz="1000" dirty="0">
                <a:latin typeface="Microsoft Sans Serif"/>
                <a:cs typeface="Microsoft Sans Serif"/>
              </a:rPr>
              <a:t>de</a:t>
            </a:r>
            <a:r>
              <a:rPr sz="1000" spc="-15" dirty="0">
                <a:latin typeface="Microsoft Sans Serif"/>
                <a:cs typeface="Microsoft Sans Serif"/>
              </a:rPr>
              <a:t> </a:t>
            </a:r>
            <a:r>
              <a:rPr sz="1000" dirty="0">
                <a:latin typeface="Microsoft Sans Serif"/>
                <a:cs typeface="Microsoft Sans Serif"/>
              </a:rPr>
              <a:t>metales:</a:t>
            </a:r>
            <a:r>
              <a:rPr sz="1000" spc="-35" dirty="0">
                <a:latin typeface="Microsoft Sans Serif"/>
                <a:cs typeface="Microsoft Sans Serif"/>
              </a:rPr>
              <a:t> </a:t>
            </a:r>
            <a:r>
              <a:rPr sz="1000" dirty="0">
                <a:latin typeface="Microsoft Sans Serif"/>
                <a:cs typeface="Microsoft Sans Serif"/>
              </a:rPr>
              <a:t>(a)</a:t>
            </a:r>
            <a:r>
              <a:rPr sz="1000" spc="-10" dirty="0">
                <a:latin typeface="Microsoft Sans Serif"/>
                <a:cs typeface="Microsoft Sans Serif"/>
              </a:rPr>
              <a:t> </a:t>
            </a:r>
            <a:r>
              <a:rPr sz="1000" dirty="0">
                <a:latin typeface="Microsoft Sans Serif"/>
                <a:cs typeface="Microsoft Sans Serif"/>
              </a:rPr>
              <a:t>fuerzas</a:t>
            </a:r>
            <a:r>
              <a:rPr sz="1000" spc="-10" dirty="0">
                <a:latin typeface="Microsoft Sans Serif"/>
                <a:cs typeface="Microsoft Sans Serif"/>
              </a:rPr>
              <a:t> </a:t>
            </a:r>
            <a:r>
              <a:rPr sz="1000" dirty="0">
                <a:latin typeface="Microsoft Sans Serif"/>
                <a:cs typeface="Microsoft Sans Serif"/>
              </a:rPr>
              <a:t>que</a:t>
            </a:r>
            <a:r>
              <a:rPr sz="1000" spc="-10" dirty="0">
                <a:latin typeface="Microsoft Sans Serif"/>
                <a:cs typeface="Microsoft Sans Serif"/>
              </a:rPr>
              <a:t> </a:t>
            </a:r>
            <a:r>
              <a:rPr sz="1000" dirty="0">
                <a:latin typeface="Microsoft Sans Serif"/>
                <a:cs typeface="Microsoft Sans Serif"/>
              </a:rPr>
              <a:t>actúan</a:t>
            </a:r>
            <a:r>
              <a:rPr sz="1000" spc="-35" dirty="0">
                <a:latin typeface="Microsoft Sans Serif"/>
                <a:cs typeface="Microsoft Sans Serif"/>
              </a:rPr>
              <a:t> </a:t>
            </a:r>
            <a:r>
              <a:rPr sz="1000" dirty="0">
                <a:latin typeface="Microsoft Sans Serif"/>
                <a:cs typeface="Microsoft Sans Serif"/>
              </a:rPr>
              <a:t>sobre</a:t>
            </a:r>
            <a:r>
              <a:rPr sz="1000" spc="-10" dirty="0">
                <a:latin typeface="Microsoft Sans Serif"/>
                <a:cs typeface="Microsoft Sans Serif"/>
              </a:rPr>
              <a:t> </a:t>
            </a:r>
            <a:r>
              <a:rPr sz="1000" dirty="0">
                <a:latin typeface="Microsoft Sans Serif"/>
                <a:cs typeface="Microsoft Sans Serif"/>
              </a:rPr>
              <a:t>la</a:t>
            </a:r>
            <a:r>
              <a:rPr sz="1000" spc="-10" dirty="0">
                <a:latin typeface="Microsoft Sans Serif"/>
                <a:cs typeface="Microsoft Sans Serif"/>
              </a:rPr>
              <a:t> </a:t>
            </a:r>
            <a:r>
              <a:rPr sz="1000" dirty="0">
                <a:latin typeface="Microsoft Sans Serif"/>
                <a:cs typeface="Microsoft Sans Serif"/>
              </a:rPr>
              <a:t>viruta</a:t>
            </a:r>
            <a:r>
              <a:rPr sz="1000" spc="-5" dirty="0">
                <a:latin typeface="Microsoft Sans Serif"/>
                <a:cs typeface="Microsoft Sans Serif"/>
              </a:rPr>
              <a:t> </a:t>
            </a:r>
            <a:r>
              <a:rPr sz="1000" dirty="0">
                <a:latin typeface="Microsoft Sans Serif"/>
                <a:cs typeface="Microsoft Sans Serif"/>
              </a:rPr>
              <a:t>en</a:t>
            </a:r>
            <a:r>
              <a:rPr sz="1000" spc="-15" dirty="0">
                <a:latin typeface="Microsoft Sans Serif"/>
                <a:cs typeface="Microsoft Sans Serif"/>
              </a:rPr>
              <a:t> </a:t>
            </a:r>
            <a:r>
              <a:rPr sz="1000" dirty="0">
                <a:latin typeface="Microsoft Sans Serif"/>
                <a:cs typeface="Microsoft Sans Serif"/>
              </a:rPr>
              <a:t>el</a:t>
            </a:r>
            <a:r>
              <a:rPr sz="1000" spc="-20" dirty="0">
                <a:latin typeface="Microsoft Sans Serif"/>
                <a:cs typeface="Microsoft Sans Serif"/>
              </a:rPr>
              <a:t> </a:t>
            </a:r>
            <a:r>
              <a:rPr sz="1000" dirty="0">
                <a:latin typeface="Microsoft Sans Serif"/>
                <a:cs typeface="Microsoft Sans Serif"/>
              </a:rPr>
              <a:t>corte</a:t>
            </a:r>
            <a:r>
              <a:rPr sz="1000" spc="-10" dirty="0">
                <a:latin typeface="Microsoft Sans Serif"/>
                <a:cs typeface="Microsoft Sans Serif"/>
              </a:rPr>
              <a:t> </a:t>
            </a:r>
            <a:r>
              <a:rPr sz="1000" dirty="0">
                <a:latin typeface="Microsoft Sans Serif"/>
                <a:cs typeface="Microsoft Sans Serif"/>
              </a:rPr>
              <a:t>ortogonal,</a:t>
            </a:r>
            <a:r>
              <a:rPr sz="1000" spc="-25" dirty="0">
                <a:latin typeface="Microsoft Sans Serif"/>
                <a:cs typeface="Microsoft Sans Serif"/>
              </a:rPr>
              <a:t> </a:t>
            </a:r>
            <a:r>
              <a:rPr sz="1000" dirty="0">
                <a:latin typeface="Microsoft Sans Serif"/>
                <a:cs typeface="Microsoft Sans Serif"/>
              </a:rPr>
              <a:t>y</a:t>
            </a:r>
            <a:r>
              <a:rPr sz="1000" spc="-5" dirty="0">
                <a:latin typeface="Microsoft Sans Serif"/>
                <a:cs typeface="Microsoft Sans Serif"/>
              </a:rPr>
              <a:t> </a:t>
            </a:r>
            <a:r>
              <a:rPr sz="1000" dirty="0">
                <a:latin typeface="Microsoft Sans Serif"/>
                <a:cs typeface="Microsoft Sans Serif"/>
              </a:rPr>
              <a:t>(b)</a:t>
            </a:r>
            <a:r>
              <a:rPr sz="1000" spc="-10" dirty="0">
                <a:latin typeface="Microsoft Sans Serif"/>
                <a:cs typeface="Microsoft Sans Serif"/>
              </a:rPr>
              <a:t> </a:t>
            </a:r>
            <a:r>
              <a:rPr sz="1000" dirty="0">
                <a:latin typeface="Microsoft Sans Serif"/>
                <a:cs typeface="Microsoft Sans Serif"/>
              </a:rPr>
              <a:t>fuerzas</a:t>
            </a:r>
            <a:r>
              <a:rPr sz="1000" spc="-10" dirty="0">
                <a:latin typeface="Microsoft Sans Serif"/>
                <a:cs typeface="Microsoft Sans Serif"/>
              </a:rPr>
              <a:t> </a:t>
            </a:r>
            <a:r>
              <a:rPr sz="1000" dirty="0">
                <a:latin typeface="Microsoft Sans Serif"/>
                <a:cs typeface="Microsoft Sans Serif"/>
              </a:rPr>
              <a:t>que</a:t>
            </a:r>
            <a:r>
              <a:rPr sz="1000" spc="-25" dirty="0">
                <a:latin typeface="Microsoft Sans Serif"/>
                <a:cs typeface="Microsoft Sans Serif"/>
              </a:rPr>
              <a:t> </a:t>
            </a:r>
            <a:r>
              <a:rPr sz="1000" dirty="0">
                <a:latin typeface="Microsoft Sans Serif"/>
                <a:cs typeface="Microsoft Sans Serif"/>
              </a:rPr>
              <a:t>actúan</a:t>
            </a:r>
            <a:r>
              <a:rPr sz="1000" spc="-25" dirty="0">
                <a:latin typeface="Microsoft Sans Serif"/>
                <a:cs typeface="Microsoft Sans Serif"/>
              </a:rPr>
              <a:t> </a:t>
            </a:r>
            <a:r>
              <a:rPr sz="1000" dirty="0">
                <a:latin typeface="Microsoft Sans Serif"/>
                <a:cs typeface="Microsoft Sans Serif"/>
              </a:rPr>
              <a:t>sobre</a:t>
            </a:r>
            <a:r>
              <a:rPr sz="1000" spc="20" dirty="0">
                <a:latin typeface="Microsoft Sans Serif"/>
                <a:cs typeface="Microsoft Sans Serif"/>
              </a:rPr>
              <a:t> </a:t>
            </a:r>
            <a:r>
              <a:rPr sz="1000" dirty="0">
                <a:latin typeface="Microsoft Sans Serif"/>
                <a:cs typeface="Microsoft Sans Serif"/>
              </a:rPr>
              <a:t>la</a:t>
            </a:r>
            <a:r>
              <a:rPr sz="1000" spc="-15" dirty="0">
                <a:latin typeface="Microsoft Sans Serif"/>
                <a:cs typeface="Microsoft Sans Serif"/>
              </a:rPr>
              <a:t> </a:t>
            </a:r>
            <a:r>
              <a:rPr sz="1000" dirty="0">
                <a:latin typeface="Microsoft Sans Serif"/>
                <a:cs typeface="Microsoft Sans Serif"/>
              </a:rPr>
              <a:t>herramienta</a:t>
            </a:r>
            <a:r>
              <a:rPr sz="1000" spc="-25" dirty="0">
                <a:latin typeface="Microsoft Sans Serif"/>
                <a:cs typeface="Microsoft Sans Serif"/>
              </a:rPr>
              <a:t> </a:t>
            </a:r>
            <a:r>
              <a:rPr sz="1000" dirty="0">
                <a:latin typeface="Microsoft Sans Serif"/>
                <a:cs typeface="Microsoft Sans Serif"/>
              </a:rPr>
              <a:t>y</a:t>
            </a:r>
            <a:r>
              <a:rPr sz="1000" spc="-5" dirty="0">
                <a:latin typeface="Microsoft Sans Serif"/>
                <a:cs typeface="Microsoft Sans Serif"/>
              </a:rPr>
              <a:t> </a:t>
            </a:r>
            <a:r>
              <a:rPr sz="1000" dirty="0">
                <a:latin typeface="Microsoft Sans Serif"/>
                <a:cs typeface="Microsoft Sans Serif"/>
              </a:rPr>
              <a:t>pueden</a:t>
            </a:r>
            <a:r>
              <a:rPr sz="1000" spc="-30" dirty="0">
                <a:latin typeface="Microsoft Sans Serif"/>
                <a:cs typeface="Microsoft Sans Serif"/>
              </a:rPr>
              <a:t> </a:t>
            </a:r>
            <a:r>
              <a:rPr sz="1000" spc="-10" dirty="0">
                <a:latin typeface="Microsoft Sans Serif"/>
                <a:cs typeface="Microsoft Sans Serif"/>
              </a:rPr>
              <a:t>medirse.</a:t>
            </a:r>
            <a:endParaRPr sz="1000">
              <a:latin typeface="Microsoft Sans Serif"/>
              <a:cs typeface="Microsoft Sans Serif"/>
            </a:endParaRPr>
          </a:p>
        </p:txBody>
      </p:sp>
      <p:sp>
        <p:nvSpPr>
          <p:cNvPr id="6" name="object 6"/>
          <p:cNvSpPr txBox="1"/>
          <p:nvPr/>
        </p:nvSpPr>
        <p:spPr>
          <a:xfrm>
            <a:off x="78739" y="4109466"/>
            <a:ext cx="8963025" cy="2357755"/>
          </a:xfrm>
          <a:prstGeom prst="rect">
            <a:avLst/>
          </a:prstGeom>
        </p:spPr>
        <p:txBody>
          <a:bodyPr vert="horz" wrap="square" lIns="0" tIns="12700" rIns="0" bIns="0" rtlCol="0">
            <a:spAutoFit/>
          </a:bodyPr>
          <a:lstStyle/>
          <a:p>
            <a:pPr marL="12700" marR="29209" indent="266065">
              <a:lnSpc>
                <a:spcPct val="100000"/>
              </a:lnSpc>
              <a:spcBef>
                <a:spcPts val="100"/>
              </a:spcBef>
              <a:buFont typeface="Microsoft Sans Serif"/>
              <a:buAutoNum type="arabicParenR"/>
              <a:tabLst>
                <a:tab pos="278765" algn="l"/>
              </a:tabLst>
            </a:pPr>
            <a:r>
              <a:rPr sz="1800" b="1" dirty="0">
                <a:latin typeface="Arial"/>
                <a:cs typeface="Arial"/>
              </a:rPr>
              <a:t>La</a:t>
            </a:r>
            <a:r>
              <a:rPr sz="1800" b="1" spc="-30" dirty="0">
                <a:latin typeface="Arial"/>
                <a:cs typeface="Arial"/>
              </a:rPr>
              <a:t> </a:t>
            </a:r>
            <a:r>
              <a:rPr sz="1800" b="1" dirty="0">
                <a:latin typeface="Arial"/>
                <a:cs typeface="Arial"/>
              </a:rPr>
              <a:t>fuerza</a:t>
            </a:r>
            <a:r>
              <a:rPr sz="1800" b="1" spc="-25" dirty="0">
                <a:latin typeface="Arial"/>
                <a:cs typeface="Arial"/>
              </a:rPr>
              <a:t> </a:t>
            </a:r>
            <a:r>
              <a:rPr sz="1800" b="1" dirty="0">
                <a:latin typeface="Arial"/>
                <a:cs typeface="Arial"/>
              </a:rPr>
              <a:t>de</a:t>
            </a:r>
            <a:r>
              <a:rPr sz="1800" b="1" spc="-25" dirty="0">
                <a:latin typeface="Arial"/>
                <a:cs typeface="Arial"/>
              </a:rPr>
              <a:t> </a:t>
            </a:r>
            <a:r>
              <a:rPr sz="1800" b="1" dirty="0">
                <a:latin typeface="Arial"/>
                <a:cs typeface="Arial"/>
              </a:rPr>
              <a:t>fricción</a:t>
            </a:r>
            <a:r>
              <a:rPr sz="1800" b="1" spc="-25" dirty="0">
                <a:latin typeface="Arial"/>
                <a:cs typeface="Arial"/>
              </a:rPr>
              <a:t> </a:t>
            </a:r>
            <a:r>
              <a:rPr sz="1800" b="1" dirty="0">
                <a:latin typeface="Arial"/>
                <a:cs typeface="Arial"/>
              </a:rPr>
              <a:t>F</a:t>
            </a:r>
            <a:r>
              <a:rPr sz="1800" b="1" spc="-25" dirty="0">
                <a:latin typeface="Arial"/>
                <a:cs typeface="Arial"/>
              </a:rPr>
              <a:t> </a:t>
            </a:r>
            <a:r>
              <a:rPr sz="1800" dirty="0">
                <a:latin typeface="Microsoft Sans Serif"/>
                <a:cs typeface="Microsoft Sans Serif"/>
              </a:rPr>
              <a:t>entre</a:t>
            </a:r>
            <a:r>
              <a:rPr sz="1800" spc="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herramienta</a:t>
            </a:r>
            <a:r>
              <a:rPr sz="1800" spc="2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la viruta, es</a:t>
            </a:r>
            <a:r>
              <a:rPr sz="1800" spc="-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resiste</a:t>
            </a:r>
            <a:r>
              <a:rPr sz="1800" spc="-5"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flujo de</a:t>
            </a:r>
            <a:r>
              <a:rPr sz="1800" spc="-1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viruta</a:t>
            </a:r>
            <a:r>
              <a:rPr sz="1800" spc="-10"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lo</a:t>
            </a:r>
            <a:r>
              <a:rPr sz="1800" spc="-5" dirty="0">
                <a:latin typeface="Microsoft Sans Serif"/>
                <a:cs typeface="Microsoft Sans Serif"/>
              </a:rPr>
              <a:t> </a:t>
            </a:r>
            <a:r>
              <a:rPr sz="1800" dirty="0">
                <a:latin typeface="Microsoft Sans Serif"/>
                <a:cs typeface="Microsoft Sans Serif"/>
              </a:rPr>
              <a:t>largo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cara inclinada</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la </a:t>
            </a:r>
            <a:r>
              <a:rPr sz="1800" spc="-10" dirty="0">
                <a:latin typeface="Microsoft Sans Serif"/>
                <a:cs typeface="Microsoft Sans Serif"/>
              </a:rPr>
              <a:t>herramienta.</a:t>
            </a:r>
            <a:endParaRPr sz="1800">
              <a:latin typeface="Microsoft Sans Serif"/>
              <a:cs typeface="Microsoft Sans Serif"/>
            </a:endParaRPr>
          </a:p>
          <a:p>
            <a:pPr marL="12700" marR="5080" indent="266065">
              <a:lnSpc>
                <a:spcPct val="100000"/>
              </a:lnSpc>
              <a:spcBef>
                <a:spcPts val="1080"/>
              </a:spcBef>
              <a:buFont typeface="Microsoft Sans Serif"/>
              <a:buAutoNum type="arabicParenR"/>
              <a:tabLst>
                <a:tab pos="278765" algn="l"/>
              </a:tabLst>
            </a:pPr>
            <a:r>
              <a:rPr sz="1800" b="1" dirty="0">
                <a:latin typeface="Arial"/>
                <a:cs typeface="Arial"/>
              </a:rPr>
              <a:t>Fuerza</a:t>
            </a:r>
            <a:r>
              <a:rPr sz="1800" b="1" spc="-30" dirty="0">
                <a:latin typeface="Arial"/>
                <a:cs typeface="Arial"/>
              </a:rPr>
              <a:t> </a:t>
            </a:r>
            <a:r>
              <a:rPr sz="1800" b="1" dirty="0">
                <a:latin typeface="Arial"/>
                <a:cs typeface="Arial"/>
              </a:rPr>
              <a:t>normal</a:t>
            </a:r>
            <a:r>
              <a:rPr sz="1800" b="1" spc="-30" dirty="0">
                <a:latin typeface="Arial"/>
                <a:cs typeface="Arial"/>
              </a:rPr>
              <a:t> </a:t>
            </a:r>
            <a:r>
              <a:rPr sz="1800" b="1" dirty="0">
                <a:latin typeface="Arial"/>
                <a:cs typeface="Arial"/>
              </a:rPr>
              <a:t>N</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perpendicular</a:t>
            </a:r>
            <a:r>
              <a:rPr sz="1800" spc="25" dirty="0">
                <a:latin typeface="Microsoft Sans Serif"/>
                <a:cs typeface="Microsoft Sans Serif"/>
              </a:rPr>
              <a:t> </a:t>
            </a:r>
            <a:r>
              <a:rPr sz="1800" dirty="0">
                <a:latin typeface="Microsoft Sans Serif"/>
                <a:cs typeface="Microsoft Sans Serif"/>
              </a:rPr>
              <a:t>a</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fuerza</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fricción y</a:t>
            </a:r>
            <a:r>
              <a:rPr sz="1800" spc="-10" dirty="0">
                <a:latin typeface="Microsoft Sans Serif"/>
                <a:cs typeface="Microsoft Sans Serif"/>
              </a:rPr>
              <a:t> </a:t>
            </a:r>
            <a:r>
              <a:rPr sz="1800" dirty="0">
                <a:latin typeface="Microsoft Sans Serif"/>
                <a:cs typeface="Microsoft Sans Serif"/>
              </a:rPr>
              <a:t>puede usarse para</a:t>
            </a:r>
            <a:r>
              <a:rPr sz="1800" spc="-10" dirty="0">
                <a:latin typeface="Microsoft Sans Serif"/>
                <a:cs typeface="Microsoft Sans Serif"/>
              </a:rPr>
              <a:t> definir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coeficiente</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fricción μ</a:t>
            </a:r>
            <a:r>
              <a:rPr sz="1800" spc="-10" dirty="0">
                <a:latin typeface="Microsoft Sans Serif"/>
                <a:cs typeface="Microsoft Sans Serif"/>
              </a:rPr>
              <a:t> </a:t>
            </a:r>
            <a:r>
              <a:rPr sz="1800" dirty="0">
                <a:latin typeface="Microsoft Sans Serif"/>
                <a:cs typeface="Microsoft Sans Serif"/>
              </a:rPr>
              <a:t>entre</a:t>
            </a:r>
            <a:r>
              <a:rPr sz="1800" spc="-1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herramienta</a:t>
            </a:r>
            <a:r>
              <a:rPr sz="1800" spc="10"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spc="-10" dirty="0">
                <a:latin typeface="Microsoft Sans Serif"/>
                <a:cs typeface="Microsoft Sans Serif"/>
              </a:rPr>
              <a:t>viruta:</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2425065">
              <a:lnSpc>
                <a:spcPct val="100000"/>
              </a:lnSpc>
              <a:spcBef>
                <a:spcPts val="5"/>
              </a:spcBef>
              <a:tabLst>
                <a:tab pos="2880995" algn="l"/>
                <a:tab pos="3505835" algn="l"/>
                <a:tab pos="3766820" algn="l"/>
              </a:tabLst>
            </a:pPr>
            <a:r>
              <a:rPr sz="1800" dirty="0">
                <a:latin typeface="Microsoft Sans Serif"/>
                <a:cs typeface="Microsoft Sans Serif"/>
              </a:rPr>
              <a:t>μ</a:t>
            </a:r>
            <a:r>
              <a:rPr sz="1800" spc="50" dirty="0">
                <a:latin typeface="Microsoft Sans Serif"/>
                <a:cs typeface="Microsoft Sans Serif"/>
              </a:rPr>
              <a:t> </a:t>
            </a:r>
            <a:r>
              <a:rPr sz="1800" spc="-50" dirty="0">
                <a:latin typeface="Microsoft Sans Serif"/>
                <a:cs typeface="Microsoft Sans Serif"/>
              </a:rPr>
              <a:t>=</a:t>
            </a:r>
            <a:r>
              <a:rPr sz="1800" dirty="0">
                <a:latin typeface="Microsoft Sans Serif"/>
                <a:cs typeface="Microsoft Sans Serif"/>
              </a:rPr>
              <a:t>	F</a:t>
            </a:r>
            <a:r>
              <a:rPr sz="1800" spc="20" dirty="0">
                <a:latin typeface="Microsoft Sans Serif"/>
                <a:cs typeface="Microsoft Sans Serif"/>
              </a:rPr>
              <a:t> </a:t>
            </a:r>
            <a:r>
              <a:rPr sz="1800" dirty="0">
                <a:latin typeface="Microsoft Sans Serif"/>
                <a:cs typeface="Microsoft Sans Serif"/>
              </a:rPr>
              <a:t>/</a:t>
            </a:r>
            <a:r>
              <a:rPr sz="1800" spc="15" dirty="0">
                <a:latin typeface="Microsoft Sans Serif"/>
                <a:cs typeface="Microsoft Sans Serif"/>
              </a:rPr>
              <a:t> </a:t>
            </a:r>
            <a:r>
              <a:rPr sz="1800" spc="-50" dirty="0">
                <a:latin typeface="Microsoft Sans Serif"/>
                <a:cs typeface="Microsoft Sans Serif"/>
              </a:rPr>
              <a:t>N</a:t>
            </a:r>
            <a:r>
              <a:rPr sz="1800" dirty="0">
                <a:latin typeface="Microsoft Sans Serif"/>
                <a:cs typeface="Microsoft Sans Serif"/>
              </a:rPr>
              <a:t>	</a:t>
            </a:r>
            <a:r>
              <a:rPr sz="1800" spc="-50" dirty="0">
                <a:latin typeface="Microsoft Sans Serif"/>
                <a:cs typeface="Microsoft Sans Serif"/>
              </a:rPr>
              <a:t>=</a:t>
            </a:r>
            <a:r>
              <a:rPr sz="1800" dirty="0">
                <a:latin typeface="Microsoft Sans Serif"/>
                <a:cs typeface="Microsoft Sans Serif"/>
              </a:rPr>
              <a:t>	tg</a:t>
            </a:r>
            <a:r>
              <a:rPr sz="1800" spc="-15" dirty="0">
                <a:latin typeface="Microsoft Sans Serif"/>
                <a:cs typeface="Microsoft Sans Serif"/>
              </a:rPr>
              <a:t> </a:t>
            </a:r>
            <a:r>
              <a:rPr sz="1800" spc="-50" dirty="0">
                <a:latin typeface="Microsoft Sans Serif"/>
                <a:cs typeface="Microsoft Sans Serif"/>
              </a:rPr>
              <a:t>β</a:t>
            </a:r>
            <a:endParaRPr sz="1800">
              <a:latin typeface="Microsoft Sans Serif"/>
              <a:cs typeface="Microsoft Sans Serif"/>
            </a:endParaRPr>
          </a:p>
          <a:p>
            <a:pPr marL="12700">
              <a:lnSpc>
                <a:spcPct val="100000"/>
              </a:lnSpc>
            </a:pPr>
            <a:r>
              <a:rPr sz="1800" dirty="0">
                <a:latin typeface="Microsoft Sans Serif"/>
                <a:cs typeface="Microsoft Sans Serif"/>
              </a:rPr>
              <a:t>Ambas</a:t>
            </a:r>
            <a:r>
              <a:rPr sz="1800" spc="-10"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pueden</a:t>
            </a:r>
            <a:r>
              <a:rPr sz="1800" spc="10" dirty="0">
                <a:latin typeface="Microsoft Sans Serif"/>
                <a:cs typeface="Microsoft Sans Serif"/>
              </a:rPr>
              <a:t> </a:t>
            </a:r>
            <a:r>
              <a:rPr sz="1800" dirty="0">
                <a:latin typeface="Microsoft Sans Serif"/>
                <a:cs typeface="Microsoft Sans Serif"/>
              </a:rPr>
              <a:t>sumar</a:t>
            </a:r>
            <a:r>
              <a:rPr sz="1800" spc="-10" dirty="0">
                <a:latin typeface="Microsoft Sans Serif"/>
                <a:cs typeface="Microsoft Sans Serif"/>
              </a:rPr>
              <a:t>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formar</a:t>
            </a:r>
            <a:r>
              <a:rPr sz="1800" spc="-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fuerza</a:t>
            </a:r>
            <a:r>
              <a:rPr sz="1800" spc="-5" dirty="0">
                <a:latin typeface="Microsoft Sans Serif"/>
                <a:cs typeface="Microsoft Sans Serif"/>
              </a:rPr>
              <a:t> </a:t>
            </a:r>
            <a:r>
              <a:rPr sz="1800" dirty="0">
                <a:latin typeface="Microsoft Sans Serif"/>
                <a:cs typeface="Microsoft Sans Serif"/>
              </a:rPr>
              <a:t>resultante R,</a:t>
            </a:r>
            <a:r>
              <a:rPr sz="1800" spc="-2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cual</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orienta en </a:t>
            </a:r>
            <a:r>
              <a:rPr sz="1800" spc="-25" dirty="0">
                <a:latin typeface="Microsoft Sans Serif"/>
                <a:cs typeface="Microsoft Sans Serif"/>
              </a:rPr>
              <a:t>un</a:t>
            </a:r>
            <a:endParaRPr sz="1800">
              <a:latin typeface="Microsoft Sans Serif"/>
              <a:cs typeface="Microsoft Sans Serif"/>
            </a:endParaRPr>
          </a:p>
          <a:p>
            <a:pPr marL="12700">
              <a:lnSpc>
                <a:spcPct val="100000"/>
              </a:lnSpc>
            </a:pPr>
            <a:r>
              <a:rPr sz="1800" dirty="0">
                <a:latin typeface="Microsoft Sans Serif"/>
                <a:cs typeface="Microsoft Sans Serif"/>
              </a:rPr>
              <a:t>ángulo β,</a:t>
            </a:r>
            <a:r>
              <a:rPr sz="1800" spc="-15" dirty="0">
                <a:latin typeface="Microsoft Sans Serif"/>
                <a:cs typeface="Microsoft Sans Serif"/>
              </a:rPr>
              <a:t> </a:t>
            </a:r>
            <a:r>
              <a:rPr sz="1800" dirty="0">
                <a:latin typeface="Microsoft Sans Serif"/>
                <a:cs typeface="Microsoft Sans Serif"/>
              </a:rPr>
              <a:t>llamado ángulo de</a:t>
            </a:r>
            <a:r>
              <a:rPr sz="1800" spc="-25" dirty="0">
                <a:latin typeface="Microsoft Sans Serif"/>
                <a:cs typeface="Microsoft Sans Serif"/>
              </a:rPr>
              <a:t> </a:t>
            </a:r>
            <a:r>
              <a:rPr sz="1800" dirty="0">
                <a:latin typeface="Microsoft Sans Serif"/>
                <a:cs typeface="Microsoft Sans Serif"/>
              </a:rPr>
              <a:t>fricción,</a:t>
            </a:r>
            <a:r>
              <a:rPr sz="1800" spc="-1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relaciona</a:t>
            </a:r>
            <a:r>
              <a:rPr sz="1800" spc="-5" dirty="0">
                <a:latin typeface="Microsoft Sans Serif"/>
                <a:cs typeface="Microsoft Sans Serif"/>
              </a:rPr>
              <a:t> </a:t>
            </a:r>
            <a:r>
              <a:rPr sz="1800" dirty="0">
                <a:latin typeface="Microsoft Sans Serif"/>
                <a:cs typeface="Microsoft Sans Serif"/>
              </a:rPr>
              <a:t>con</a:t>
            </a:r>
            <a:r>
              <a:rPr sz="1800" spc="-25"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dirty="0">
                <a:latin typeface="Microsoft Sans Serif"/>
                <a:cs typeface="Microsoft Sans Serif"/>
              </a:rPr>
              <a:t>coeficiente</a:t>
            </a:r>
            <a:r>
              <a:rPr sz="1800" spc="-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spc="-10" dirty="0">
                <a:latin typeface="Microsoft Sans Serif"/>
                <a:cs typeface="Microsoft Sans Serif"/>
              </a:rPr>
              <a:t>fricción.</a:t>
            </a:r>
            <a:endParaRPr sz="1800">
              <a:latin typeface="Microsoft Sans Serif"/>
              <a:cs typeface="Microsoft Sans Serif"/>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103123"/>
            <a:ext cx="8987155" cy="6062345"/>
          </a:xfrm>
          <a:prstGeom prst="rect">
            <a:avLst/>
          </a:prstGeom>
        </p:spPr>
        <p:txBody>
          <a:bodyPr vert="horz" wrap="square" lIns="0" tIns="12700" rIns="0" bIns="0" rtlCol="0">
            <a:spAutoFit/>
          </a:bodyPr>
          <a:lstStyle/>
          <a:p>
            <a:pPr marL="12700" marR="6985">
              <a:lnSpc>
                <a:spcPct val="100000"/>
              </a:lnSpc>
              <a:spcBef>
                <a:spcPts val="100"/>
              </a:spcBef>
              <a:tabLst>
                <a:tab pos="989330" algn="l"/>
                <a:tab pos="1382395" algn="l"/>
                <a:tab pos="1815464" algn="l"/>
                <a:tab pos="2704465" algn="l"/>
                <a:tab pos="3096260" algn="l"/>
                <a:tab pos="3413125" algn="l"/>
                <a:tab pos="4772660" algn="l"/>
                <a:tab pos="5482590" algn="l"/>
                <a:tab pos="5800090" algn="l"/>
                <a:tab pos="6562090" algn="l"/>
                <a:tab pos="6878955" algn="l"/>
                <a:tab pos="7715884" algn="l"/>
                <a:tab pos="8604885" algn="l"/>
              </a:tabLst>
            </a:pPr>
            <a:r>
              <a:rPr sz="1800" spc="-10" dirty="0">
                <a:latin typeface="Microsoft Sans Serif"/>
                <a:cs typeface="Microsoft Sans Serif"/>
              </a:rPr>
              <a:t>Además</a:t>
            </a:r>
            <a:r>
              <a:rPr sz="1800" dirty="0">
                <a:latin typeface="Microsoft Sans Serif"/>
                <a:cs typeface="Microsoft Sans Serif"/>
              </a:rPr>
              <a:t>	</a:t>
            </a:r>
            <a:r>
              <a:rPr sz="1800" spc="-25" dirty="0">
                <a:latin typeface="Microsoft Sans Serif"/>
                <a:cs typeface="Microsoft Sans Serif"/>
              </a:rPr>
              <a:t>de</a:t>
            </a:r>
            <a:r>
              <a:rPr sz="1800" dirty="0">
                <a:latin typeface="Microsoft Sans Serif"/>
                <a:cs typeface="Microsoft Sans Serif"/>
              </a:rPr>
              <a:t>	</a:t>
            </a:r>
            <a:r>
              <a:rPr sz="1800" spc="-25" dirty="0">
                <a:latin typeface="Microsoft Sans Serif"/>
                <a:cs typeface="Microsoft Sans Serif"/>
              </a:rPr>
              <a:t>las</a:t>
            </a:r>
            <a:r>
              <a:rPr sz="1800" dirty="0">
                <a:latin typeface="Microsoft Sans Serif"/>
                <a:cs typeface="Microsoft Sans Serif"/>
              </a:rPr>
              <a:t>	</a:t>
            </a:r>
            <a:r>
              <a:rPr sz="1800" spc="-10" dirty="0">
                <a:latin typeface="Microsoft Sans Serif"/>
                <a:cs typeface="Microsoft Sans Serif"/>
              </a:rPr>
              <a:t>fuerzas</a:t>
            </a:r>
            <a:r>
              <a:rPr sz="1800" dirty="0">
                <a:latin typeface="Microsoft Sans Serif"/>
                <a:cs typeface="Microsoft Sans Serif"/>
              </a:rPr>
              <a:t>	</a:t>
            </a:r>
            <a:r>
              <a:rPr sz="1800" spc="-25" dirty="0">
                <a:latin typeface="Microsoft Sans Serif"/>
                <a:cs typeface="Microsoft Sans Serif"/>
              </a:rPr>
              <a:t>de</a:t>
            </a:r>
            <a:r>
              <a:rPr sz="1800" dirty="0">
                <a:latin typeface="Microsoft Sans Serif"/>
                <a:cs typeface="Microsoft Sans Serif"/>
              </a:rPr>
              <a:t>	</a:t>
            </a:r>
            <a:r>
              <a:rPr sz="1800" spc="-25" dirty="0">
                <a:latin typeface="Microsoft Sans Serif"/>
                <a:cs typeface="Microsoft Sans Serif"/>
              </a:rPr>
              <a:t>la</a:t>
            </a:r>
            <a:r>
              <a:rPr sz="1800" dirty="0">
                <a:latin typeface="Microsoft Sans Serif"/>
                <a:cs typeface="Microsoft Sans Serif"/>
              </a:rPr>
              <a:t>	</a:t>
            </a:r>
            <a:r>
              <a:rPr sz="1800" spc="-10" dirty="0">
                <a:latin typeface="Microsoft Sans Serif"/>
                <a:cs typeface="Microsoft Sans Serif"/>
              </a:rPr>
              <a:t>herramienta</a:t>
            </a:r>
            <a:r>
              <a:rPr sz="1800" dirty="0">
                <a:latin typeface="Microsoft Sans Serif"/>
                <a:cs typeface="Microsoft Sans Serif"/>
              </a:rPr>
              <a:t>	</a:t>
            </a:r>
            <a:r>
              <a:rPr sz="1800" spc="-10" dirty="0">
                <a:latin typeface="Microsoft Sans Serif"/>
                <a:cs typeface="Microsoft Sans Serif"/>
              </a:rPr>
              <a:t>sobre</a:t>
            </a:r>
            <a:r>
              <a:rPr sz="1800" dirty="0">
                <a:latin typeface="Microsoft Sans Serif"/>
                <a:cs typeface="Microsoft Sans Serif"/>
              </a:rPr>
              <a:t>	</a:t>
            </a:r>
            <a:r>
              <a:rPr sz="1800" spc="-25" dirty="0">
                <a:latin typeface="Microsoft Sans Serif"/>
                <a:cs typeface="Microsoft Sans Serif"/>
              </a:rPr>
              <a:t>la</a:t>
            </a:r>
            <a:r>
              <a:rPr sz="1800" dirty="0">
                <a:latin typeface="Microsoft Sans Serif"/>
                <a:cs typeface="Microsoft Sans Serif"/>
              </a:rPr>
              <a:t>	</a:t>
            </a:r>
            <a:r>
              <a:rPr sz="1800" spc="-10" dirty="0">
                <a:latin typeface="Microsoft Sans Serif"/>
                <a:cs typeface="Microsoft Sans Serif"/>
              </a:rPr>
              <a:t>viruta,</a:t>
            </a:r>
            <a:r>
              <a:rPr sz="1800" dirty="0">
                <a:latin typeface="Microsoft Sans Serif"/>
                <a:cs typeface="Microsoft Sans Serif"/>
              </a:rPr>
              <a:t>	</a:t>
            </a:r>
            <a:r>
              <a:rPr sz="1800" spc="-25" dirty="0">
                <a:latin typeface="Microsoft Sans Serif"/>
                <a:cs typeface="Microsoft Sans Serif"/>
              </a:rPr>
              <a:t>el</a:t>
            </a:r>
            <a:r>
              <a:rPr sz="1800" dirty="0">
                <a:latin typeface="Microsoft Sans Serif"/>
                <a:cs typeface="Microsoft Sans Serif"/>
              </a:rPr>
              <a:t>	</a:t>
            </a:r>
            <a:r>
              <a:rPr sz="1800" spc="-10" dirty="0">
                <a:latin typeface="Microsoft Sans Serif"/>
                <a:cs typeface="Microsoft Sans Serif"/>
              </a:rPr>
              <a:t>trabajo</a:t>
            </a:r>
            <a:r>
              <a:rPr sz="1800" dirty="0">
                <a:latin typeface="Microsoft Sans Serif"/>
                <a:cs typeface="Microsoft Sans Serif"/>
              </a:rPr>
              <a:t>	</a:t>
            </a:r>
            <a:r>
              <a:rPr sz="1800" spc="-10" dirty="0">
                <a:latin typeface="Microsoft Sans Serif"/>
                <a:cs typeface="Microsoft Sans Serif"/>
              </a:rPr>
              <a:t>impone</a:t>
            </a:r>
            <a:r>
              <a:rPr sz="1800" dirty="0">
                <a:latin typeface="Microsoft Sans Serif"/>
                <a:cs typeface="Microsoft Sans Serif"/>
              </a:rPr>
              <a:t>	</a:t>
            </a:r>
            <a:r>
              <a:rPr sz="1800" spc="-25" dirty="0">
                <a:latin typeface="Microsoft Sans Serif"/>
                <a:cs typeface="Microsoft Sans Serif"/>
              </a:rPr>
              <a:t>dos </a:t>
            </a:r>
            <a:r>
              <a:rPr sz="1800" dirty="0">
                <a:latin typeface="Microsoft Sans Serif"/>
                <a:cs typeface="Microsoft Sans Serif"/>
              </a:rPr>
              <a:t>componentes</a:t>
            </a:r>
            <a:r>
              <a:rPr sz="1800" spc="2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fuerza</a:t>
            </a:r>
            <a:r>
              <a:rPr sz="1800" spc="-5" dirty="0">
                <a:latin typeface="Microsoft Sans Serif"/>
                <a:cs typeface="Microsoft Sans Serif"/>
              </a:rPr>
              <a:t> </a:t>
            </a:r>
            <a:r>
              <a:rPr sz="1800" dirty="0">
                <a:latin typeface="Microsoft Sans Serif"/>
                <a:cs typeface="Microsoft Sans Serif"/>
              </a:rPr>
              <a:t>sobre</a:t>
            </a:r>
            <a:r>
              <a:rPr sz="1800" spc="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spc="-10" dirty="0">
                <a:latin typeface="Microsoft Sans Serif"/>
                <a:cs typeface="Microsoft Sans Serif"/>
              </a:rPr>
              <a:t>viruta:</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229235" indent="266065">
              <a:lnSpc>
                <a:spcPct val="100000"/>
              </a:lnSpc>
              <a:spcBef>
                <a:spcPts val="5"/>
              </a:spcBef>
              <a:buFont typeface="Microsoft Sans Serif"/>
              <a:buAutoNum type="arabicParenR" startAt="3"/>
              <a:tabLst>
                <a:tab pos="278765" algn="l"/>
              </a:tabLst>
            </a:pPr>
            <a:r>
              <a:rPr sz="1800" b="1" dirty="0">
                <a:latin typeface="Arial"/>
                <a:cs typeface="Arial"/>
              </a:rPr>
              <a:t>Fuerza</a:t>
            </a:r>
            <a:r>
              <a:rPr sz="1800" b="1" spc="-25" dirty="0">
                <a:latin typeface="Arial"/>
                <a:cs typeface="Arial"/>
              </a:rPr>
              <a:t> </a:t>
            </a:r>
            <a:r>
              <a:rPr sz="1800" b="1" dirty="0">
                <a:latin typeface="Arial"/>
                <a:cs typeface="Arial"/>
              </a:rPr>
              <a:t>cortante</a:t>
            </a:r>
            <a:r>
              <a:rPr sz="1800" b="1" spc="-25" dirty="0">
                <a:latin typeface="Arial"/>
                <a:cs typeface="Arial"/>
              </a:rPr>
              <a:t> </a:t>
            </a:r>
            <a:r>
              <a:rPr sz="1800" b="1" dirty="0">
                <a:latin typeface="Arial"/>
                <a:cs typeface="Arial"/>
              </a:rPr>
              <a:t>Fs</a:t>
            </a:r>
            <a:r>
              <a:rPr sz="1800" dirty="0">
                <a:latin typeface="Microsoft Sans Serif"/>
                <a:cs typeface="Microsoft Sans Serif"/>
              </a:rPr>
              <a:t>.</a:t>
            </a:r>
            <a:r>
              <a:rPr sz="1800" spc="470" dirty="0">
                <a:latin typeface="Microsoft Sans Serif"/>
                <a:cs typeface="Microsoft Sans Serif"/>
              </a:rPr>
              <a:t> </a:t>
            </a:r>
            <a:r>
              <a:rPr sz="1800" dirty="0">
                <a:latin typeface="Microsoft Sans Serif"/>
                <a:cs typeface="Microsoft Sans Serif"/>
              </a:rPr>
              <a:t>Es</a:t>
            </a:r>
            <a:r>
              <a:rPr sz="1800" spc="-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fuerza</a:t>
            </a:r>
            <a:r>
              <a:rPr sz="1800" spc="5" dirty="0">
                <a:latin typeface="Microsoft Sans Serif"/>
                <a:cs typeface="Microsoft Sans Serif"/>
              </a:rPr>
              <a:t> </a:t>
            </a:r>
            <a:r>
              <a:rPr sz="1800" dirty="0">
                <a:latin typeface="Microsoft Sans Serif"/>
                <a:cs typeface="Microsoft Sans Serif"/>
              </a:rPr>
              <a:t>que causa la</a:t>
            </a:r>
            <a:r>
              <a:rPr sz="1800" spc="-15" dirty="0">
                <a:latin typeface="Microsoft Sans Serif"/>
                <a:cs typeface="Microsoft Sans Serif"/>
              </a:rPr>
              <a:t> </a:t>
            </a:r>
            <a:r>
              <a:rPr sz="1800" dirty="0">
                <a:latin typeface="Microsoft Sans Serif"/>
                <a:cs typeface="Microsoft Sans Serif"/>
              </a:rPr>
              <a:t>deformación</a:t>
            </a:r>
            <a:r>
              <a:rPr sz="1800" spc="1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corte que</a:t>
            </a:r>
            <a:r>
              <a:rPr sz="1800" spc="5" dirty="0">
                <a:latin typeface="Microsoft Sans Serif"/>
                <a:cs typeface="Microsoft Sans Serif"/>
              </a:rPr>
              <a:t> </a:t>
            </a:r>
            <a:r>
              <a:rPr sz="1800" dirty="0">
                <a:latin typeface="Microsoft Sans Serif"/>
                <a:cs typeface="Microsoft Sans Serif"/>
              </a:rPr>
              <a:t>ocurre </a:t>
            </a:r>
            <a:r>
              <a:rPr sz="1800" spc="-25" dirty="0">
                <a:latin typeface="Microsoft Sans Serif"/>
                <a:cs typeface="Microsoft Sans Serif"/>
              </a:rPr>
              <a:t>en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plano</a:t>
            </a:r>
            <a:r>
              <a:rPr sz="1800" spc="10"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a:lnSpc>
                <a:spcPct val="100000"/>
              </a:lnSpc>
              <a:spcBef>
                <a:spcPts val="125"/>
              </a:spcBef>
              <a:buFont typeface="Microsoft Sans Serif"/>
              <a:buAutoNum type="arabicParenR" startAt="3"/>
            </a:pPr>
            <a:endParaRPr sz="1800">
              <a:latin typeface="Microsoft Sans Serif"/>
              <a:cs typeface="Microsoft Sans Serif"/>
            </a:endParaRPr>
          </a:p>
          <a:p>
            <a:pPr marL="278765" indent="-266065">
              <a:lnSpc>
                <a:spcPct val="100000"/>
              </a:lnSpc>
              <a:buFont typeface="Microsoft Sans Serif"/>
              <a:buAutoNum type="arabicParenR" startAt="3"/>
              <a:tabLst>
                <a:tab pos="278765" algn="l"/>
              </a:tabLst>
            </a:pPr>
            <a:r>
              <a:rPr sz="1800" b="1" dirty="0">
                <a:latin typeface="Arial"/>
                <a:cs typeface="Arial"/>
              </a:rPr>
              <a:t>Fuerza</a:t>
            </a:r>
            <a:r>
              <a:rPr sz="1800" b="1" spc="-20" dirty="0">
                <a:latin typeface="Arial"/>
                <a:cs typeface="Arial"/>
              </a:rPr>
              <a:t> </a:t>
            </a:r>
            <a:r>
              <a:rPr sz="1800" b="1" dirty="0">
                <a:latin typeface="Arial"/>
                <a:cs typeface="Arial"/>
              </a:rPr>
              <a:t>normal</a:t>
            </a:r>
            <a:r>
              <a:rPr sz="1800" b="1" spc="-15" dirty="0">
                <a:latin typeface="Arial"/>
                <a:cs typeface="Arial"/>
              </a:rPr>
              <a:t> </a:t>
            </a:r>
            <a:r>
              <a:rPr sz="1800" b="1" dirty="0">
                <a:latin typeface="Arial"/>
                <a:cs typeface="Arial"/>
              </a:rPr>
              <a:t>a</a:t>
            </a:r>
            <a:r>
              <a:rPr sz="1800" b="1" spc="-15" dirty="0">
                <a:latin typeface="Arial"/>
                <a:cs typeface="Arial"/>
              </a:rPr>
              <a:t> </a:t>
            </a:r>
            <a:r>
              <a:rPr sz="1800" b="1" dirty="0">
                <a:latin typeface="Arial"/>
                <a:cs typeface="Arial"/>
              </a:rPr>
              <a:t>la</a:t>
            </a:r>
            <a:r>
              <a:rPr sz="1800" b="1" spc="-25" dirty="0">
                <a:latin typeface="Arial"/>
                <a:cs typeface="Arial"/>
              </a:rPr>
              <a:t> </a:t>
            </a:r>
            <a:r>
              <a:rPr sz="1800" b="1" dirty="0">
                <a:latin typeface="Arial"/>
                <a:cs typeface="Arial"/>
              </a:rPr>
              <a:t>cortante</a:t>
            </a:r>
            <a:r>
              <a:rPr sz="1800" b="1" spc="-5" dirty="0">
                <a:latin typeface="Arial"/>
                <a:cs typeface="Arial"/>
              </a:rPr>
              <a:t> </a:t>
            </a:r>
            <a:r>
              <a:rPr sz="1800" b="1" dirty="0">
                <a:latin typeface="Arial"/>
                <a:cs typeface="Arial"/>
              </a:rPr>
              <a:t>Fn</a:t>
            </a:r>
            <a:r>
              <a:rPr sz="1800" dirty="0">
                <a:latin typeface="Microsoft Sans Serif"/>
                <a:cs typeface="Microsoft Sans Serif"/>
              </a:rPr>
              <a:t>.</a:t>
            </a:r>
            <a:r>
              <a:rPr sz="1800" spc="470" dirty="0">
                <a:latin typeface="Microsoft Sans Serif"/>
                <a:cs typeface="Microsoft Sans Serif"/>
              </a:rPr>
              <a:t> </a:t>
            </a:r>
            <a:r>
              <a:rPr sz="1800" dirty="0">
                <a:latin typeface="Microsoft Sans Serif"/>
                <a:cs typeface="Microsoft Sans Serif"/>
              </a:rPr>
              <a:t>Es</a:t>
            </a:r>
            <a:r>
              <a:rPr sz="1800" spc="10"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fuerza</a:t>
            </a:r>
            <a:r>
              <a:rPr sz="1800" spc="5" dirty="0">
                <a:latin typeface="Microsoft Sans Serif"/>
                <a:cs typeface="Microsoft Sans Serif"/>
              </a:rPr>
              <a:t> </a:t>
            </a:r>
            <a:r>
              <a:rPr sz="1800" dirty="0">
                <a:latin typeface="Microsoft Sans Serif"/>
                <a:cs typeface="Microsoft Sans Serif"/>
              </a:rPr>
              <a:t>normal</a:t>
            </a:r>
            <a:r>
              <a:rPr sz="1800" spc="1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dirty="0">
                <a:latin typeface="Microsoft Sans Serif"/>
                <a:cs typeface="Microsoft Sans Serif"/>
              </a:rPr>
              <a:t>la</a:t>
            </a:r>
            <a:r>
              <a:rPr sz="1800" spc="10" dirty="0">
                <a:latin typeface="Microsoft Sans Serif"/>
                <a:cs typeface="Microsoft Sans Serif"/>
              </a:rPr>
              <a:t> </a:t>
            </a:r>
            <a:r>
              <a:rPr sz="1800" dirty="0">
                <a:latin typeface="Microsoft Sans Serif"/>
                <a:cs typeface="Microsoft Sans Serif"/>
              </a:rPr>
              <a:t>fuerza</a:t>
            </a:r>
            <a:r>
              <a:rPr sz="1800" spc="5" dirty="0">
                <a:latin typeface="Microsoft Sans Serif"/>
                <a:cs typeface="Microsoft Sans Serif"/>
              </a:rPr>
              <a:t> </a:t>
            </a:r>
            <a:r>
              <a:rPr sz="1800" spc="-10" dirty="0">
                <a:latin typeface="Microsoft Sans Serif"/>
                <a:cs typeface="Microsoft Sans Serif"/>
              </a:rPr>
              <a:t>cortante.</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231775">
              <a:lnSpc>
                <a:spcPct val="100000"/>
              </a:lnSpc>
              <a:tabLst>
                <a:tab pos="4799965" algn="l"/>
              </a:tabLst>
            </a:pP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base</a:t>
            </a:r>
            <a:r>
              <a:rPr sz="1800" spc="5" dirty="0">
                <a:latin typeface="Microsoft Sans Serif"/>
                <a:cs typeface="Microsoft Sans Serif"/>
              </a:rPr>
              <a:t> </a:t>
            </a:r>
            <a:r>
              <a:rPr sz="1800" dirty="0">
                <a:latin typeface="Microsoft Sans Serif"/>
                <a:cs typeface="Microsoft Sans Serif"/>
              </a:rPr>
              <a:t>a la</a:t>
            </a:r>
            <a:r>
              <a:rPr sz="1800" spc="-15" dirty="0">
                <a:latin typeface="Microsoft Sans Serif"/>
                <a:cs typeface="Microsoft Sans Serif"/>
              </a:rPr>
              <a:t> </a:t>
            </a:r>
            <a:r>
              <a:rPr sz="1800" dirty="0">
                <a:latin typeface="Microsoft Sans Serif"/>
                <a:cs typeface="Microsoft Sans Serif"/>
              </a:rPr>
              <a:t>fuerza</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dirty="0">
                <a:latin typeface="Microsoft Sans Serif"/>
                <a:cs typeface="Microsoft Sans Serif"/>
              </a:rPr>
              <a:t>podemos</a:t>
            </a:r>
            <a:r>
              <a:rPr sz="1800" spc="5" dirty="0">
                <a:latin typeface="Microsoft Sans Serif"/>
                <a:cs typeface="Microsoft Sans Serif"/>
              </a:rPr>
              <a:t> </a:t>
            </a:r>
            <a:r>
              <a:rPr sz="1800" dirty="0">
                <a:latin typeface="Microsoft Sans Serif"/>
                <a:cs typeface="Microsoft Sans Serif"/>
              </a:rPr>
              <a:t>definir</a:t>
            </a:r>
            <a:r>
              <a:rPr sz="1800" spc="15" dirty="0">
                <a:latin typeface="Microsoft Sans Serif"/>
                <a:cs typeface="Microsoft Sans Serif"/>
              </a:rPr>
              <a:t> </a:t>
            </a: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esfuerzo</a:t>
            </a:r>
            <a:r>
              <a:rPr sz="1800" spc="5"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actúa a</a:t>
            </a:r>
            <a:r>
              <a:rPr sz="1800" spc="-10" dirty="0">
                <a:latin typeface="Microsoft Sans Serif"/>
                <a:cs typeface="Microsoft Sans Serif"/>
              </a:rPr>
              <a:t> </a:t>
            </a:r>
            <a:r>
              <a:rPr sz="1800" dirty="0">
                <a:latin typeface="Microsoft Sans Serif"/>
                <a:cs typeface="Microsoft Sans Serif"/>
              </a:rPr>
              <a:t>lo</a:t>
            </a:r>
            <a:r>
              <a:rPr sz="1800" spc="-5" dirty="0">
                <a:latin typeface="Microsoft Sans Serif"/>
                <a:cs typeface="Microsoft Sans Serif"/>
              </a:rPr>
              <a:t> </a:t>
            </a:r>
            <a:r>
              <a:rPr sz="1800" dirty="0">
                <a:latin typeface="Microsoft Sans Serif"/>
                <a:cs typeface="Microsoft Sans Serif"/>
              </a:rPr>
              <a:t>largo</a:t>
            </a:r>
            <a:r>
              <a:rPr sz="1800" spc="5" dirty="0">
                <a:latin typeface="Microsoft Sans Serif"/>
                <a:cs typeface="Microsoft Sans Serif"/>
              </a:rPr>
              <a:t> </a:t>
            </a:r>
            <a:r>
              <a:rPr sz="1800" spc="-25" dirty="0">
                <a:latin typeface="Microsoft Sans Serif"/>
                <a:cs typeface="Microsoft Sans Serif"/>
              </a:rPr>
              <a:t>del </a:t>
            </a:r>
            <a:r>
              <a:rPr sz="1800" dirty="0">
                <a:latin typeface="Microsoft Sans Serif"/>
                <a:cs typeface="Microsoft Sans Serif"/>
              </a:rPr>
              <a:t>plano</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corte entre el</a:t>
            </a:r>
            <a:r>
              <a:rPr sz="1800" spc="-5"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y la</a:t>
            </a:r>
            <a:r>
              <a:rPr sz="1800" spc="-10" dirty="0">
                <a:latin typeface="Microsoft Sans Serif"/>
                <a:cs typeface="Microsoft Sans Serif"/>
              </a:rPr>
              <a:t> </a:t>
            </a:r>
            <a:r>
              <a:rPr sz="1800" dirty="0">
                <a:latin typeface="Microsoft Sans Serif"/>
                <a:cs typeface="Microsoft Sans Serif"/>
              </a:rPr>
              <a:t>viruta:</a:t>
            </a:r>
            <a:r>
              <a:rPr sz="1800" spc="459" dirty="0">
                <a:latin typeface="Microsoft Sans Serif"/>
                <a:cs typeface="Microsoft Sans Serif"/>
              </a:rPr>
              <a:t> </a:t>
            </a:r>
            <a:r>
              <a:rPr sz="1800" dirty="0">
                <a:latin typeface="Microsoft Sans Serif"/>
                <a:cs typeface="Microsoft Sans Serif"/>
              </a:rPr>
              <a:t>Τ</a:t>
            </a:r>
            <a:r>
              <a:rPr sz="1800" spc="455" dirty="0">
                <a:latin typeface="Microsoft Sans Serif"/>
                <a:cs typeface="Microsoft Sans Serif"/>
              </a:rPr>
              <a:t> </a:t>
            </a:r>
            <a:r>
              <a:rPr sz="1800" spc="-50" dirty="0">
                <a:latin typeface="Microsoft Sans Serif"/>
                <a:cs typeface="Microsoft Sans Serif"/>
              </a:rPr>
              <a:t>=</a:t>
            </a:r>
            <a:r>
              <a:rPr sz="1800" dirty="0">
                <a:latin typeface="Microsoft Sans Serif"/>
                <a:cs typeface="Microsoft Sans Serif"/>
              </a:rPr>
              <a:t>	Fs</a:t>
            </a:r>
            <a:r>
              <a:rPr sz="1800" spc="10" dirty="0">
                <a:latin typeface="Microsoft Sans Serif"/>
                <a:cs typeface="Microsoft Sans Serif"/>
              </a:rPr>
              <a:t> </a:t>
            </a:r>
            <a:r>
              <a:rPr sz="1800" dirty="0">
                <a:latin typeface="Microsoft Sans Serif"/>
                <a:cs typeface="Microsoft Sans Serif"/>
              </a:rPr>
              <a:t>/</a:t>
            </a:r>
            <a:r>
              <a:rPr sz="1800" spc="-85" dirty="0">
                <a:latin typeface="Microsoft Sans Serif"/>
                <a:cs typeface="Microsoft Sans Serif"/>
              </a:rPr>
              <a:t> </a:t>
            </a:r>
            <a:r>
              <a:rPr sz="1800" spc="-25" dirty="0">
                <a:latin typeface="Microsoft Sans Serif"/>
                <a:cs typeface="Microsoft Sans Serif"/>
              </a:rPr>
              <a:t>As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dirty="0">
                <a:latin typeface="Microsoft Sans Serif"/>
                <a:cs typeface="Microsoft Sans Serif"/>
              </a:rPr>
              <a:t>donde</a:t>
            </a:r>
            <a:r>
              <a:rPr sz="1800" spc="-90" dirty="0">
                <a:latin typeface="Microsoft Sans Serif"/>
                <a:cs typeface="Microsoft Sans Serif"/>
              </a:rPr>
              <a:t> </a:t>
            </a:r>
            <a:r>
              <a:rPr sz="1800" dirty="0">
                <a:latin typeface="Microsoft Sans Serif"/>
                <a:cs typeface="Microsoft Sans Serif"/>
              </a:rPr>
              <a:t>As =</a:t>
            </a:r>
            <a:r>
              <a:rPr sz="1800" spc="-10" dirty="0">
                <a:latin typeface="Microsoft Sans Serif"/>
                <a:cs typeface="Microsoft Sans Serif"/>
              </a:rPr>
              <a:t> </a:t>
            </a:r>
            <a:r>
              <a:rPr sz="1800" dirty="0">
                <a:latin typeface="Microsoft Sans Serif"/>
                <a:cs typeface="Microsoft Sans Serif"/>
              </a:rPr>
              <a:t>área</a:t>
            </a:r>
            <a:r>
              <a:rPr sz="1800" spc="5"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plano</a:t>
            </a:r>
            <a:r>
              <a:rPr sz="1800" spc="15" dirty="0">
                <a:latin typeface="Microsoft Sans Serif"/>
                <a:cs typeface="Microsoft Sans Serif"/>
              </a:rPr>
              <a:t> </a:t>
            </a:r>
            <a:r>
              <a:rPr sz="1800" dirty="0">
                <a:latin typeface="Microsoft Sans Serif"/>
                <a:cs typeface="Microsoft Sans Serif"/>
              </a:rPr>
              <a:t>del</a:t>
            </a:r>
            <a:r>
              <a:rPr sz="1800" spc="-5" dirty="0">
                <a:latin typeface="Microsoft Sans Serif"/>
                <a:cs typeface="Microsoft Sans Serif"/>
              </a:rPr>
              <a:t> </a:t>
            </a:r>
            <a:r>
              <a:rPr sz="1800" dirty="0">
                <a:latin typeface="Microsoft Sans Serif"/>
                <a:cs typeface="Microsoft Sans Serif"/>
              </a:rPr>
              <a:t>corte.</a:t>
            </a:r>
            <a:r>
              <a:rPr sz="1800" spc="-5" dirty="0">
                <a:latin typeface="Microsoft Sans Serif"/>
                <a:cs typeface="Microsoft Sans Serif"/>
              </a:rPr>
              <a:t> </a:t>
            </a:r>
            <a:r>
              <a:rPr sz="1800" dirty="0">
                <a:latin typeface="Microsoft Sans Serif"/>
                <a:cs typeface="Microsoft Sans Serif"/>
              </a:rPr>
              <a:t>Ésta</a:t>
            </a:r>
            <a:r>
              <a:rPr sz="1800" spc="-5" dirty="0">
                <a:latin typeface="Microsoft Sans Serif"/>
                <a:cs typeface="Microsoft Sans Serif"/>
              </a:rPr>
              <a:t> </a:t>
            </a:r>
            <a:r>
              <a:rPr sz="1800" dirty="0">
                <a:latin typeface="Microsoft Sans Serif"/>
                <a:cs typeface="Microsoft Sans Serif"/>
              </a:rPr>
              <a:t>se</a:t>
            </a:r>
            <a:r>
              <a:rPr sz="1800" spc="-5" dirty="0">
                <a:latin typeface="Microsoft Sans Serif"/>
                <a:cs typeface="Microsoft Sans Serif"/>
              </a:rPr>
              <a:t> </a:t>
            </a:r>
            <a:r>
              <a:rPr sz="1800" dirty="0">
                <a:latin typeface="Microsoft Sans Serif"/>
                <a:cs typeface="Microsoft Sans Serif"/>
              </a:rPr>
              <a:t>puede</a:t>
            </a:r>
            <a:r>
              <a:rPr sz="1800" spc="5" dirty="0">
                <a:latin typeface="Microsoft Sans Serif"/>
                <a:cs typeface="Microsoft Sans Serif"/>
              </a:rPr>
              <a:t> </a:t>
            </a:r>
            <a:r>
              <a:rPr sz="1800" dirty="0">
                <a:latin typeface="Microsoft Sans Serif"/>
                <a:cs typeface="Microsoft Sans Serif"/>
              </a:rPr>
              <a:t>calcular</a:t>
            </a:r>
            <a:r>
              <a:rPr sz="1800" spc="5" dirty="0">
                <a:latin typeface="Microsoft Sans Serif"/>
                <a:cs typeface="Microsoft Sans Serif"/>
              </a:rPr>
              <a:t> </a:t>
            </a:r>
            <a:r>
              <a:rPr sz="1800" spc="-10" dirty="0">
                <a:latin typeface="Microsoft Sans Serif"/>
                <a:cs typeface="Microsoft Sans Serif"/>
              </a:rPr>
              <a:t>como: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354330" algn="ctr">
              <a:lnSpc>
                <a:spcPct val="100000"/>
              </a:lnSpc>
              <a:tabLst>
                <a:tab pos="1008380" algn="l"/>
              </a:tabLst>
            </a:pPr>
            <a:r>
              <a:rPr sz="1800" dirty="0">
                <a:latin typeface="Microsoft Sans Serif"/>
                <a:cs typeface="Microsoft Sans Serif"/>
              </a:rPr>
              <a:t>As</a:t>
            </a:r>
            <a:r>
              <a:rPr sz="1800" spc="15" dirty="0">
                <a:latin typeface="Microsoft Sans Serif"/>
                <a:cs typeface="Microsoft Sans Serif"/>
              </a:rPr>
              <a:t>  </a:t>
            </a:r>
            <a:r>
              <a:rPr sz="1800" spc="-60" dirty="0">
                <a:latin typeface="Microsoft Sans Serif"/>
                <a:cs typeface="Microsoft Sans Serif"/>
              </a:rPr>
              <a:t>=</a:t>
            </a:r>
            <a:r>
              <a:rPr sz="1800" dirty="0">
                <a:latin typeface="Microsoft Sans Serif"/>
                <a:cs typeface="Microsoft Sans Serif"/>
              </a:rPr>
              <a:t>	to</a:t>
            </a:r>
            <a:r>
              <a:rPr sz="1800" spc="15" dirty="0">
                <a:latin typeface="Microsoft Sans Serif"/>
                <a:cs typeface="Microsoft Sans Serif"/>
              </a:rPr>
              <a:t> </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w</a:t>
            </a:r>
            <a:r>
              <a:rPr sz="1800" spc="15" dirty="0">
                <a:latin typeface="Microsoft Sans Serif"/>
                <a:cs typeface="Microsoft Sans Serif"/>
              </a:rPr>
              <a:t> </a:t>
            </a:r>
            <a:r>
              <a:rPr sz="1800" dirty="0">
                <a:latin typeface="Microsoft Sans Serif"/>
                <a:cs typeface="Microsoft Sans Serif"/>
              </a:rPr>
              <a:t>/</a:t>
            </a:r>
            <a:r>
              <a:rPr sz="1800" spc="15" dirty="0">
                <a:latin typeface="Microsoft Sans Serif"/>
                <a:cs typeface="Microsoft Sans Serif"/>
              </a:rPr>
              <a:t> </a:t>
            </a:r>
            <a:r>
              <a:rPr sz="1800" dirty="0">
                <a:latin typeface="Microsoft Sans Serif"/>
                <a:cs typeface="Microsoft Sans Serif"/>
              </a:rPr>
              <a:t>sen</a:t>
            </a:r>
            <a:r>
              <a:rPr sz="1800" spc="30" dirty="0">
                <a:latin typeface="Microsoft Sans Serif"/>
                <a:cs typeface="Microsoft Sans Serif"/>
              </a:rPr>
              <a:t> </a:t>
            </a:r>
            <a:r>
              <a:rPr sz="1800" spc="-50" dirty="0">
                <a:latin typeface="Microsoft Sans Serif"/>
                <a:cs typeface="Microsoft Sans Serif"/>
              </a:rPr>
              <a:t>Ø</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6350" algn="just">
              <a:lnSpc>
                <a:spcPct val="100000"/>
              </a:lnSpc>
            </a:pPr>
            <a:r>
              <a:rPr sz="1800" dirty="0">
                <a:latin typeface="Microsoft Sans Serif"/>
                <a:cs typeface="Microsoft Sans Serif"/>
              </a:rPr>
              <a:t>El</a:t>
            </a:r>
            <a:r>
              <a:rPr sz="1800" spc="-15" dirty="0">
                <a:latin typeface="Microsoft Sans Serif"/>
                <a:cs typeface="Microsoft Sans Serif"/>
              </a:rPr>
              <a:t> </a:t>
            </a:r>
            <a:r>
              <a:rPr sz="1800" dirty="0">
                <a:latin typeface="Microsoft Sans Serif"/>
                <a:cs typeface="Microsoft Sans Serif"/>
              </a:rPr>
              <a:t>esfuerzo</a:t>
            </a:r>
            <a:r>
              <a:rPr sz="1800" spc="-15" dirty="0">
                <a:latin typeface="Microsoft Sans Serif"/>
                <a:cs typeface="Microsoft Sans Serif"/>
              </a:rPr>
              <a:t> </a:t>
            </a:r>
            <a:r>
              <a:rPr sz="1800" dirty="0">
                <a:latin typeface="Microsoft Sans Serif"/>
                <a:cs typeface="Microsoft Sans Serif"/>
              </a:rPr>
              <a:t>cortante</a:t>
            </a:r>
            <a:r>
              <a:rPr sz="1800" spc="-15" dirty="0">
                <a:latin typeface="Microsoft Sans Serif"/>
                <a:cs typeface="Microsoft Sans Serif"/>
              </a:rPr>
              <a:t> </a:t>
            </a:r>
            <a:r>
              <a:rPr sz="1800" dirty="0">
                <a:latin typeface="Microsoft Sans Serif"/>
                <a:cs typeface="Microsoft Sans Serif"/>
              </a:rPr>
              <a:t>determinado</a:t>
            </a:r>
            <a:r>
              <a:rPr sz="1800" spc="-15" dirty="0">
                <a:latin typeface="Microsoft Sans Serif"/>
                <a:cs typeface="Microsoft Sans Serif"/>
              </a:rPr>
              <a:t> </a:t>
            </a:r>
            <a:r>
              <a:rPr sz="1800" dirty="0">
                <a:latin typeface="Microsoft Sans Serif"/>
                <a:cs typeface="Microsoft Sans Serif"/>
              </a:rPr>
              <a:t>por</a:t>
            </a:r>
            <a:r>
              <a:rPr sz="1800" spc="-10" dirty="0">
                <a:latin typeface="Microsoft Sans Serif"/>
                <a:cs typeface="Microsoft Sans Serif"/>
              </a:rPr>
              <a:t> </a:t>
            </a:r>
            <a:r>
              <a:rPr sz="1800" dirty="0">
                <a:latin typeface="Microsoft Sans Serif"/>
                <a:cs typeface="Microsoft Sans Serif"/>
              </a:rPr>
              <a:t>Τ=</a:t>
            </a:r>
            <a:r>
              <a:rPr sz="1800" spc="-20" dirty="0">
                <a:latin typeface="Microsoft Sans Serif"/>
                <a:cs typeface="Microsoft Sans Serif"/>
              </a:rPr>
              <a:t> </a:t>
            </a:r>
            <a:r>
              <a:rPr sz="1800" dirty="0">
                <a:latin typeface="Microsoft Sans Serif"/>
                <a:cs typeface="Microsoft Sans Serif"/>
              </a:rPr>
              <a:t>Fs/As</a:t>
            </a:r>
            <a:r>
              <a:rPr sz="1800" spc="-15" dirty="0">
                <a:latin typeface="Microsoft Sans Serif"/>
                <a:cs typeface="Microsoft Sans Serif"/>
              </a:rPr>
              <a:t> </a:t>
            </a:r>
            <a:r>
              <a:rPr sz="1800" dirty="0">
                <a:latin typeface="Microsoft Sans Serif"/>
                <a:cs typeface="Microsoft Sans Serif"/>
              </a:rPr>
              <a:t>representa el</a:t>
            </a:r>
            <a:r>
              <a:rPr sz="1800" spc="-15" dirty="0">
                <a:latin typeface="Microsoft Sans Serif"/>
                <a:cs typeface="Microsoft Sans Serif"/>
              </a:rPr>
              <a:t> </a:t>
            </a:r>
            <a:r>
              <a:rPr sz="1800" dirty="0">
                <a:latin typeface="Microsoft Sans Serif"/>
                <a:cs typeface="Microsoft Sans Serif"/>
              </a:rPr>
              <a:t>nivel</a:t>
            </a:r>
            <a:r>
              <a:rPr sz="1800" spc="-1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esfuerzo</a:t>
            </a:r>
            <a:r>
              <a:rPr sz="1800" spc="-15" dirty="0">
                <a:latin typeface="Microsoft Sans Serif"/>
                <a:cs typeface="Microsoft Sans Serif"/>
              </a:rPr>
              <a:t> </a:t>
            </a:r>
            <a:r>
              <a:rPr sz="1800" spc="-10" dirty="0">
                <a:latin typeface="Microsoft Sans Serif"/>
                <a:cs typeface="Microsoft Sans Serif"/>
              </a:rPr>
              <a:t>requerido </a:t>
            </a:r>
            <a:r>
              <a:rPr sz="1800" dirty="0">
                <a:latin typeface="Microsoft Sans Serif"/>
                <a:cs typeface="Microsoft Sans Serif"/>
              </a:rPr>
              <a:t>para</a:t>
            </a:r>
            <a:r>
              <a:rPr sz="1800" spc="310" dirty="0">
                <a:latin typeface="Microsoft Sans Serif"/>
                <a:cs typeface="Microsoft Sans Serif"/>
              </a:rPr>
              <a:t> </a:t>
            </a:r>
            <a:r>
              <a:rPr sz="1800" dirty="0">
                <a:latin typeface="Microsoft Sans Serif"/>
                <a:cs typeface="Microsoft Sans Serif"/>
              </a:rPr>
              <a:t>realizar</a:t>
            </a:r>
            <a:r>
              <a:rPr sz="1800" spc="315" dirty="0">
                <a:latin typeface="Microsoft Sans Serif"/>
                <a:cs typeface="Microsoft Sans Serif"/>
              </a:rPr>
              <a:t> </a:t>
            </a:r>
            <a:r>
              <a:rPr sz="1800" dirty="0">
                <a:latin typeface="Microsoft Sans Serif"/>
                <a:cs typeface="Microsoft Sans Serif"/>
              </a:rPr>
              <a:t>las</a:t>
            </a:r>
            <a:r>
              <a:rPr sz="1800" spc="315" dirty="0">
                <a:latin typeface="Microsoft Sans Serif"/>
                <a:cs typeface="Microsoft Sans Serif"/>
              </a:rPr>
              <a:t> </a:t>
            </a:r>
            <a:r>
              <a:rPr sz="1800" dirty="0">
                <a:latin typeface="Microsoft Sans Serif"/>
                <a:cs typeface="Microsoft Sans Serif"/>
              </a:rPr>
              <a:t>operaciones</a:t>
            </a:r>
            <a:r>
              <a:rPr sz="1800" spc="325" dirty="0">
                <a:latin typeface="Microsoft Sans Serif"/>
                <a:cs typeface="Microsoft Sans Serif"/>
              </a:rPr>
              <a:t> </a:t>
            </a:r>
            <a:r>
              <a:rPr sz="1800" dirty="0">
                <a:latin typeface="Microsoft Sans Serif"/>
                <a:cs typeface="Microsoft Sans Serif"/>
              </a:rPr>
              <a:t>de</a:t>
            </a:r>
            <a:r>
              <a:rPr sz="1800" spc="310" dirty="0">
                <a:latin typeface="Microsoft Sans Serif"/>
                <a:cs typeface="Microsoft Sans Serif"/>
              </a:rPr>
              <a:t> </a:t>
            </a:r>
            <a:r>
              <a:rPr sz="1800" dirty="0">
                <a:latin typeface="Microsoft Sans Serif"/>
                <a:cs typeface="Microsoft Sans Serif"/>
              </a:rPr>
              <a:t>maquinado.</a:t>
            </a:r>
            <a:r>
              <a:rPr sz="1800" spc="320" dirty="0">
                <a:latin typeface="Microsoft Sans Serif"/>
                <a:cs typeface="Microsoft Sans Serif"/>
              </a:rPr>
              <a:t>  </a:t>
            </a:r>
            <a:r>
              <a:rPr sz="1800" dirty="0">
                <a:latin typeface="Microsoft Sans Serif"/>
                <a:cs typeface="Microsoft Sans Serif"/>
              </a:rPr>
              <a:t>En</a:t>
            </a:r>
            <a:r>
              <a:rPr sz="1800" spc="315" dirty="0">
                <a:latin typeface="Microsoft Sans Serif"/>
                <a:cs typeface="Microsoft Sans Serif"/>
              </a:rPr>
              <a:t> </a:t>
            </a:r>
            <a:r>
              <a:rPr sz="1800" dirty="0">
                <a:latin typeface="Microsoft Sans Serif"/>
                <a:cs typeface="Microsoft Sans Serif"/>
              </a:rPr>
              <a:t>principio,</a:t>
            </a:r>
            <a:r>
              <a:rPr sz="1800" spc="320" dirty="0">
                <a:latin typeface="Microsoft Sans Serif"/>
                <a:cs typeface="Microsoft Sans Serif"/>
              </a:rPr>
              <a:t> </a:t>
            </a:r>
            <a:r>
              <a:rPr sz="1800" dirty="0">
                <a:latin typeface="Microsoft Sans Serif"/>
                <a:cs typeface="Microsoft Sans Serif"/>
              </a:rPr>
              <a:t>este</a:t>
            </a:r>
            <a:r>
              <a:rPr sz="1800" spc="305" dirty="0">
                <a:latin typeface="Microsoft Sans Serif"/>
                <a:cs typeface="Microsoft Sans Serif"/>
              </a:rPr>
              <a:t> </a:t>
            </a:r>
            <a:r>
              <a:rPr sz="1800" dirty="0">
                <a:latin typeface="Microsoft Sans Serif"/>
                <a:cs typeface="Microsoft Sans Serif"/>
              </a:rPr>
              <a:t>esfuerzo</a:t>
            </a:r>
            <a:r>
              <a:rPr sz="1800" spc="310" dirty="0">
                <a:latin typeface="Microsoft Sans Serif"/>
                <a:cs typeface="Microsoft Sans Serif"/>
              </a:rPr>
              <a:t> </a:t>
            </a:r>
            <a:r>
              <a:rPr sz="1800" dirty="0">
                <a:latin typeface="Microsoft Sans Serif"/>
                <a:cs typeface="Microsoft Sans Serif"/>
              </a:rPr>
              <a:t>es</a:t>
            </a:r>
            <a:r>
              <a:rPr sz="1800" spc="320" dirty="0">
                <a:latin typeface="Microsoft Sans Serif"/>
                <a:cs typeface="Microsoft Sans Serif"/>
              </a:rPr>
              <a:t> </a:t>
            </a:r>
            <a:r>
              <a:rPr sz="1800" dirty="0">
                <a:latin typeface="Microsoft Sans Serif"/>
                <a:cs typeface="Microsoft Sans Serif"/>
              </a:rPr>
              <a:t>igual</a:t>
            </a:r>
            <a:r>
              <a:rPr sz="1800" spc="320" dirty="0">
                <a:latin typeface="Microsoft Sans Serif"/>
                <a:cs typeface="Microsoft Sans Serif"/>
              </a:rPr>
              <a:t> </a:t>
            </a:r>
            <a:r>
              <a:rPr sz="1800" spc="-25" dirty="0">
                <a:latin typeface="Microsoft Sans Serif"/>
                <a:cs typeface="Microsoft Sans Serif"/>
              </a:rPr>
              <a:t>al </a:t>
            </a:r>
            <a:r>
              <a:rPr sz="1800" dirty="0">
                <a:latin typeface="Microsoft Sans Serif"/>
                <a:cs typeface="Microsoft Sans Serif"/>
              </a:rPr>
              <a:t>esfuerzo</a:t>
            </a:r>
            <a:r>
              <a:rPr sz="1800" spc="-15" dirty="0">
                <a:latin typeface="Microsoft Sans Serif"/>
                <a:cs typeface="Microsoft Sans Serif"/>
              </a:rPr>
              <a:t> </a:t>
            </a:r>
            <a:r>
              <a:rPr sz="1800" dirty="0">
                <a:latin typeface="Microsoft Sans Serif"/>
                <a:cs typeface="Microsoft Sans Serif"/>
              </a:rPr>
              <a:t>cortante</a:t>
            </a:r>
            <a:r>
              <a:rPr sz="1800" spc="-20" dirty="0">
                <a:latin typeface="Microsoft Sans Serif"/>
                <a:cs typeface="Microsoft Sans Serif"/>
              </a:rPr>
              <a:t> </a:t>
            </a:r>
            <a:r>
              <a:rPr sz="1800" dirty="0">
                <a:latin typeface="Microsoft Sans Serif"/>
                <a:cs typeface="Microsoft Sans Serif"/>
              </a:rPr>
              <a:t>del</a:t>
            </a:r>
            <a:r>
              <a:rPr sz="1800" spc="-10" dirty="0">
                <a:latin typeface="Microsoft Sans Serif"/>
                <a:cs typeface="Microsoft Sans Serif"/>
              </a:rPr>
              <a:t> </a:t>
            </a:r>
            <a:r>
              <a:rPr sz="1800" dirty="0">
                <a:latin typeface="Microsoft Sans Serif"/>
                <a:cs typeface="Microsoft Sans Serif"/>
              </a:rPr>
              <a:t>material</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trabajo</a:t>
            </a:r>
            <a:r>
              <a:rPr sz="1800" spc="-10" dirty="0">
                <a:latin typeface="Microsoft Sans Serif"/>
                <a:cs typeface="Microsoft Sans Serif"/>
              </a:rPr>
              <a:t> </a:t>
            </a:r>
            <a:r>
              <a:rPr sz="1800" dirty="0">
                <a:latin typeface="Microsoft Sans Serif"/>
                <a:cs typeface="Microsoft Sans Serif"/>
              </a:rPr>
              <a:t>bajo</a:t>
            </a:r>
            <a:r>
              <a:rPr sz="1800" spc="-10" dirty="0">
                <a:latin typeface="Microsoft Sans Serif"/>
                <a:cs typeface="Microsoft Sans Serif"/>
              </a:rPr>
              <a:t> </a:t>
            </a:r>
            <a:r>
              <a:rPr sz="1800" dirty="0">
                <a:latin typeface="Microsoft Sans Serif"/>
                <a:cs typeface="Microsoft Sans Serif"/>
              </a:rPr>
              <a:t>las</a:t>
            </a:r>
            <a:r>
              <a:rPr sz="1800" spc="-15" dirty="0">
                <a:latin typeface="Microsoft Sans Serif"/>
                <a:cs typeface="Microsoft Sans Serif"/>
              </a:rPr>
              <a:t> </a:t>
            </a:r>
            <a:r>
              <a:rPr sz="1800" dirty="0">
                <a:latin typeface="Microsoft Sans Serif"/>
                <a:cs typeface="Microsoft Sans Serif"/>
              </a:rPr>
              <a:t>condiciones</a:t>
            </a:r>
            <a:r>
              <a:rPr sz="1800" spc="1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que</a:t>
            </a:r>
            <a:r>
              <a:rPr sz="1800" spc="-10" dirty="0">
                <a:latin typeface="Microsoft Sans Serif"/>
                <a:cs typeface="Microsoft Sans Serif"/>
              </a:rPr>
              <a:t> </a:t>
            </a:r>
            <a:r>
              <a:rPr sz="1800" dirty="0">
                <a:latin typeface="Microsoft Sans Serif"/>
                <a:cs typeface="Microsoft Sans Serif"/>
              </a:rPr>
              <a:t>ocurre</a:t>
            </a:r>
            <a:r>
              <a:rPr sz="1800" spc="-15"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spc="-10" dirty="0">
                <a:latin typeface="Microsoft Sans Serif"/>
                <a:cs typeface="Microsoft Sans Serif"/>
              </a:rPr>
              <a:t>corte.</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La</a:t>
            </a:r>
            <a:r>
              <a:rPr sz="1800" spc="165" dirty="0">
                <a:latin typeface="Microsoft Sans Serif"/>
                <a:cs typeface="Microsoft Sans Serif"/>
              </a:rPr>
              <a:t> </a:t>
            </a:r>
            <a:r>
              <a:rPr sz="1800" dirty="0">
                <a:latin typeface="Microsoft Sans Serif"/>
                <a:cs typeface="Microsoft Sans Serif"/>
              </a:rPr>
              <a:t>suma</a:t>
            </a:r>
            <a:r>
              <a:rPr sz="1800" spc="170" dirty="0">
                <a:latin typeface="Microsoft Sans Serif"/>
                <a:cs typeface="Microsoft Sans Serif"/>
              </a:rPr>
              <a:t> </a:t>
            </a:r>
            <a:r>
              <a:rPr sz="1800" dirty="0">
                <a:latin typeface="Microsoft Sans Serif"/>
                <a:cs typeface="Microsoft Sans Serif"/>
              </a:rPr>
              <a:t>vectorial</a:t>
            </a:r>
            <a:r>
              <a:rPr sz="1800" spc="170" dirty="0">
                <a:latin typeface="Microsoft Sans Serif"/>
                <a:cs typeface="Microsoft Sans Serif"/>
              </a:rPr>
              <a:t> </a:t>
            </a:r>
            <a:r>
              <a:rPr sz="1800" dirty="0">
                <a:latin typeface="Microsoft Sans Serif"/>
                <a:cs typeface="Microsoft Sans Serif"/>
              </a:rPr>
              <a:t>de</a:t>
            </a:r>
            <a:r>
              <a:rPr sz="1800" spc="170" dirty="0">
                <a:latin typeface="Microsoft Sans Serif"/>
                <a:cs typeface="Microsoft Sans Serif"/>
              </a:rPr>
              <a:t> </a:t>
            </a:r>
            <a:r>
              <a:rPr sz="1800" dirty="0">
                <a:latin typeface="Microsoft Sans Serif"/>
                <a:cs typeface="Microsoft Sans Serif"/>
              </a:rPr>
              <a:t>las</a:t>
            </a:r>
            <a:r>
              <a:rPr sz="1800" spc="175" dirty="0">
                <a:latin typeface="Microsoft Sans Serif"/>
                <a:cs typeface="Microsoft Sans Serif"/>
              </a:rPr>
              <a:t> </a:t>
            </a:r>
            <a:r>
              <a:rPr sz="1800" dirty="0">
                <a:latin typeface="Microsoft Sans Serif"/>
                <a:cs typeface="Microsoft Sans Serif"/>
              </a:rPr>
              <a:t>dos</a:t>
            </a:r>
            <a:r>
              <a:rPr sz="1800" spc="185" dirty="0">
                <a:latin typeface="Microsoft Sans Serif"/>
                <a:cs typeface="Microsoft Sans Serif"/>
              </a:rPr>
              <a:t> </a:t>
            </a:r>
            <a:r>
              <a:rPr sz="1800" dirty="0">
                <a:latin typeface="Microsoft Sans Serif"/>
                <a:cs typeface="Microsoft Sans Serif"/>
              </a:rPr>
              <a:t>fuerzas</a:t>
            </a:r>
            <a:r>
              <a:rPr sz="1800" spc="175" dirty="0">
                <a:latin typeface="Microsoft Sans Serif"/>
                <a:cs typeface="Microsoft Sans Serif"/>
              </a:rPr>
              <a:t> </a:t>
            </a:r>
            <a:r>
              <a:rPr sz="1800" dirty="0">
                <a:latin typeface="Microsoft Sans Serif"/>
                <a:cs typeface="Microsoft Sans Serif"/>
              </a:rPr>
              <a:t>componentes</a:t>
            </a:r>
            <a:r>
              <a:rPr sz="1800" spc="175" dirty="0">
                <a:latin typeface="Microsoft Sans Serif"/>
                <a:cs typeface="Microsoft Sans Serif"/>
              </a:rPr>
              <a:t> </a:t>
            </a:r>
            <a:r>
              <a:rPr sz="1800" dirty="0">
                <a:latin typeface="Microsoft Sans Serif"/>
                <a:cs typeface="Microsoft Sans Serif"/>
              </a:rPr>
              <a:t>Fs</a:t>
            </a:r>
            <a:r>
              <a:rPr sz="1800" spc="185" dirty="0">
                <a:latin typeface="Microsoft Sans Serif"/>
                <a:cs typeface="Microsoft Sans Serif"/>
              </a:rPr>
              <a:t> </a:t>
            </a:r>
            <a:r>
              <a:rPr sz="1800" dirty="0">
                <a:latin typeface="Microsoft Sans Serif"/>
                <a:cs typeface="Microsoft Sans Serif"/>
              </a:rPr>
              <a:t>y</a:t>
            </a:r>
            <a:r>
              <a:rPr sz="1800" spc="150" dirty="0">
                <a:latin typeface="Microsoft Sans Serif"/>
                <a:cs typeface="Microsoft Sans Serif"/>
              </a:rPr>
              <a:t> </a:t>
            </a:r>
            <a:r>
              <a:rPr sz="1800" dirty="0">
                <a:latin typeface="Microsoft Sans Serif"/>
                <a:cs typeface="Microsoft Sans Serif"/>
              </a:rPr>
              <a:t>Fn</a:t>
            </a:r>
            <a:r>
              <a:rPr sz="1800" spc="170" dirty="0">
                <a:latin typeface="Microsoft Sans Serif"/>
                <a:cs typeface="Microsoft Sans Serif"/>
              </a:rPr>
              <a:t> </a:t>
            </a:r>
            <a:r>
              <a:rPr sz="1800" dirty="0">
                <a:latin typeface="Microsoft Sans Serif"/>
                <a:cs typeface="Microsoft Sans Serif"/>
              </a:rPr>
              <a:t>da</a:t>
            </a:r>
            <a:r>
              <a:rPr sz="1800" spc="170" dirty="0">
                <a:latin typeface="Microsoft Sans Serif"/>
                <a:cs typeface="Microsoft Sans Serif"/>
              </a:rPr>
              <a:t> </a:t>
            </a:r>
            <a:r>
              <a:rPr sz="1800" dirty="0">
                <a:latin typeface="Microsoft Sans Serif"/>
                <a:cs typeface="Microsoft Sans Serif"/>
              </a:rPr>
              <a:t>por</a:t>
            </a:r>
            <a:r>
              <a:rPr sz="1800" spc="175" dirty="0">
                <a:latin typeface="Microsoft Sans Serif"/>
                <a:cs typeface="Microsoft Sans Serif"/>
              </a:rPr>
              <a:t> </a:t>
            </a:r>
            <a:r>
              <a:rPr sz="1800" dirty="0">
                <a:latin typeface="Microsoft Sans Serif"/>
                <a:cs typeface="Microsoft Sans Serif"/>
              </a:rPr>
              <a:t>resultado</a:t>
            </a:r>
            <a:r>
              <a:rPr sz="1800" spc="170" dirty="0">
                <a:latin typeface="Microsoft Sans Serif"/>
                <a:cs typeface="Microsoft Sans Serif"/>
              </a:rPr>
              <a:t> </a:t>
            </a:r>
            <a:r>
              <a:rPr sz="1800" dirty="0">
                <a:latin typeface="Microsoft Sans Serif"/>
                <a:cs typeface="Microsoft Sans Serif"/>
              </a:rPr>
              <a:t>la</a:t>
            </a:r>
            <a:r>
              <a:rPr sz="1800" spc="175" dirty="0">
                <a:latin typeface="Microsoft Sans Serif"/>
                <a:cs typeface="Microsoft Sans Serif"/>
              </a:rPr>
              <a:t> </a:t>
            </a:r>
            <a:r>
              <a:rPr sz="1800" spc="-10" dirty="0">
                <a:latin typeface="Microsoft Sans Serif"/>
                <a:cs typeface="Microsoft Sans Serif"/>
              </a:rPr>
              <a:t>fuerza </a:t>
            </a:r>
            <a:r>
              <a:rPr sz="1800" dirty="0">
                <a:latin typeface="Microsoft Sans Serif"/>
                <a:cs typeface="Microsoft Sans Serif"/>
              </a:rPr>
              <a:t>resultante</a:t>
            </a:r>
            <a:r>
              <a:rPr sz="1800" spc="229" dirty="0">
                <a:latin typeface="Microsoft Sans Serif"/>
                <a:cs typeface="Microsoft Sans Serif"/>
              </a:rPr>
              <a:t> </a:t>
            </a:r>
            <a:r>
              <a:rPr sz="1800" dirty="0">
                <a:latin typeface="Microsoft Sans Serif"/>
                <a:cs typeface="Microsoft Sans Serif"/>
              </a:rPr>
              <a:t>R'.</a:t>
            </a:r>
            <a:r>
              <a:rPr sz="1800" spc="229" dirty="0">
                <a:latin typeface="Microsoft Sans Serif"/>
                <a:cs typeface="Microsoft Sans Serif"/>
              </a:rPr>
              <a:t>  </a:t>
            </a:r>
            <a:r>
              <a:rPr sz="1800" dirty="0">
                <a:latin typeface="Microsoft Sans Serif"/>
                <a:cs typeface="Microsoft Sans Serif"/>
              </a:rPr>
              <a:t>Para</a:t>
            </a:r>
            <a:r>
              <a:rPr sz="1800" spc="235" dirty="0">
                <a:latin typeface="Microsoft Sans Serif"/>
                <a:cs typeface="Microsoft Sans Serif"/>
              </a:rPr>
              <a:t> </a:t>
            </a:r>
            <a:r>
              <a:rPr sz="1800" dirty="0">
                <a:latin typeface="Microsoft Sans Serif"/>
                <a:cs typeface="Microsoft Sans Serif"/>
              </a:rPr>
              <a:t>que</a:t>
            </a:r>
            <a:r>
              <a:rPr sz="1800" spc="225" dirty="0">
                <a:latin typeface="Microsoft Sans Serif"/>
                <a:cs typeface="Microsoft Sans Serif"/>
              </a:rPr>
              <a:t> </a:t>
            </a:r>
            <a:r>
              <a:rPr sz="1800" dirty="0">
                <a:latin typeface="Microsoft Sans Serif"/>
                <a:cs typeface="Microsoft Sans Serif"/>
              </a:rPr>
              <a:t>las</a:t>
            </a:r>
            <a:r>
              <a:rPr sz="1800" spc="235" dirty="0">
                <a:latin typeface="Microsoft Sans Serif"/>
                <a:cs typeface="Microsoft Sans Serif"/>
              </a:rPr>
              <a:t> </a:t>
            </a:r>
            <a:r>
              <a:rPr sz="1800" dirty="0">
                <a:latin typeface="Microsoft Sans Serif"/>
                <a:cs typeface="Microsoft Sans Serif"/>
              </a:rPr>
              <a:t>fuerzas</a:t>
            </a:r>
            <a:r>
              <a:rPr sz="1800" spc="225" dirty="0">
                <a:latin typeface="Microsoft Sans Serif"/>
                <a:cs typeface="Microsoft Sans Serif"/>
              </a:rPr>
              <a:t> </a:t>
            </a:r>
            <a:r>
              <a:rPr sz="1800" dirty="0">
                <a:latin typeface="Microsoft Sans Serif"/>
                <a:cs typeface="Microsoft Sans Serif"/>
              </a:rPr>
              <a:t>que</a:t>
            </a:r>
            <a:r>
              <a:rPr sz="1800" spc="229" dirty="0">
                <a:latin typeface="Microsoft Sans Serif"/>
                <a:cs typeface="Microsoft Sans Serif"/>
              </a:rPr>
              <a:t> </a:t>
            </a:r>
            <a:r>
              <a:rPr sz="1800" dirty="0">
                <a:latin typeface="Microsoft Sans Serif"/>
                <a:cs typeface="Microsoft Sans Serif"/>
              </a:rPr>
              <a:t>actúan</a:t>
            </a:r>
            <a:r>
              <a:rPr sz="1800" spc="229" dirty="0">
                <a:latin typeface="Microsoft Sans Serif"/>
                <a:cs typeface="Microsoft Sans Serif"/>
              </a:rPr>
              <a:t> </a:t>
            </a:r>
            <a:r>
              <a:rPr sz="1800" dirty="0">
                <a:latin typeface="Microsoft Sans Serif"/>
                <a:cs typeface="Microsoft Sans Serif"/>
              </a:rPr>
              <a:t>sobre</a:t>
            </a:r>
            <a:r>
              <a:rPr sz="1800" spc="229" dirty="0">
                <a:latin typeface="Microsoft Sans Serif"/>
                <a:cs typeface="Microsoft Sans Serif"/>
              </a:rPr>
              <a:t> </a:t>
            </a:r>
            <a:r>
              <a:rPr sz="1800" dirty="0">
                <a:latin typeface="Microsoft Sans Serif"/>
                <a:cs typeface="Microsoft Sans Serif"/>
              </a:rPr>
              <a:t>la</a:t>
            </a:r>
            <a:r>
              <a:rPr sz="1800" spc="225" dirty="0">
                <a:latin typeface="Microsoft Sans Serif"/>
                <a:cs typeface="Microsoft Sans Serif"/>
              </a:rPr>
              <a:t> </a:t>
            </a:r>
            <a:r>
              <a:rPr sz="1800" dirty="0">
                <a:latin typeface="Microsoft Sans Serif"/>
                <a:cs typeface="Microsoft Sans Serif"/>
              </a:rPr>
              <a:t>viruta</a:t>
            </a:r>
            <a:r>
              <a:rPr sz="1800" spc="240" dirty="0">
                <a:latin typeface="Microsoft Sans Serif"/>
                <a:cs typeface="Microsoft Sans Serif"/>
              </a:rPr>
              <a:t> </a:t>
            </a:r>
            <a:r>
              <a:rPr sz="1800" dirty="0">
                <a:latin typeface="Microsoft Sans Serif"/>
                <a:cs typeface="Microsoft Sans Serif"/>
              </a:rPr>
              <a:t>estén</a:t>
            </a:r>
            <a:r>
              <a:rPr sz="1800" spc="225" dirty="0">
                <a:latin typeface="Microsoft Sans Serif"/>
                <a:cs typeface="Microsoft Sans Serif"/>
              </a:rPr>
              <a:t> </a:t>
            </a:r>
            <a:r>
              <a:rPr sz="1800" dirty="0">
                <a:latin typeface="Microsoft Sans Serif"/>
                <a:cs typeface="Microsoft Sans Serif"/>
              </a:rPr>
              <a:t>balanceadas,</a:t>
            </a:r>
            <a:r>
              <a:rPr sz="1800" spc="24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resultante</a:t>
            </a:r>
            <a:r>
              <a:rPr sz="1800" spc="-5" dirty="0">
                <a:latin typeface="Microsoft Sans Serif"/>
                <a:cs typeface="Microsoft Sans Serif"/>
              </a:rPr>
              <a:t> </a:t>
            </a:r>
            <a:r>
              <a:rPr sz="1800" dirty="0">
                <a:latin typeface="Microsoft Sans Serif"/>
                <a:cs typeface="Microsoft Sans Serif"/>
              </a:rPr>
              <a:t>R'</a:t>
            </a:r>
            <a:r>
              <a:rPr sz="1800" spc="-25" dirty="0">
                <a:latin typeface="Microsoft Sans Serif"/>
                <a:cs typeface="Microsoft Sans Serif"/>
              </a:rPr>
              <a:t> </a:t>
            </a:r>
            <a:r>
              <a:rPr sz="1800" dirty="0">
                <a:latin typeface="Microsoft Sans Serif"/>
                <a:cs typeface="Microsoft Sans Serif"/>
              </a:rPr>
              <a:t>debe</a:t>
            </a:r>
            <a:r>
              <a:rPr sz="1800" spc="-10" dirty="0">
                <a:latin typeface="Microsoft Sans Serif"/>
                <a:cs typeface="Microsoft Sans Serif"/>
              </a:rPr>
              <a:t> </a:t>
            </a:r>
            <a:r>
              <a:rPr sz="1800" dirty="0">
                <a:latin typeface="Microsoft Sans Serif"/>
                <a:cs typeface="Microsoft Sans Serif"/>
              </a:rPr>
              <a:t>ser</a:t>
            </a:r>
            <a:r>
              <a:rPr sz="1800" spc="-15" dirty="0">
                <a:latin typeface="Microsoft Sans Serif"/>
                <a:cs typeface="Microsoft Sans Serif"/>
              </a:rPr>
              <a:t> </a:t>
            </a:r>
            <a:r>
              <a:rPr sz="1800" dirty="0">
                <a:latin typeface="Microsoft Sans Serif"/>
                <a:cs typeface="Microsoft Sans Serif"/>
              </a:rPr>
              <a:t>igual</a:t>
            </a:r>
            <a:r>
              <a:rPr sz="1800" spc="-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dirty="0">
                <a:latin typeface="Microsoft Sans Serif"/>
                <a:cs typeface="Microsoft Sans Serif"/>
              </a:rPr>
              <a:t>magnitud, pero</a:t>
            </a:r>
            <a:r>
              <a:rPr sz="1800" spc="-20"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dirección</a:t>
            </a:r>
            <a:r>
              <a:rPr sz="1800" spc="-15" dirty="0">
                <a:latin typeface="Microsoft Sans Serif"/>
                <a:cs typeface="Microsoft Sans Serif"/>
              </a:rPr>
              <a:t> </a:t>
            </a:r>
            <a:r>
              <a:rPr sz="1800" dirty="0">
                <a:latin typeface="Microsoft Sans Serif"/>
                <a:cs typeface="Microsoft Sans Serif"/>
              </a:rPr>
              <a:t>opuesta</a:t>
            </a:r>
            <a:r>
              <a:rPr sz="1800" spc="-5" dirty="0">
                <a:latin typeface="Microsoft Sans Serif"/>
                <a:cs typeface="Microsoft Sans Serif"/>
              </a:rPr>
              <a:t> </a:t>
            </a:r>
            <a:r>
              <a:rPr sz="1800" dirty="0">
                <a:latin typeface="Microsoft Sans Serif"/>
                <a:cs typeface="Microsoft Sans Serif"/>
              </a:rPr>
              <a:t>con</a:t>
            </a:r>
            <a:r>
              <a:rPr sz="1800" spc="-15" dirty="0">
                <a:latin typeface="Microsoft Sans Serif"/>
                <a:cs typeface="Microsoft Sans Serif"/>
              </a:rPr>
              <a:t> </a:t>
            </a:r>
            <a:r>
              <a:rPr sz="1800" dirty="0">
                <a:latin typeface="Microsoft Sans Serif"/>
                <a:cs typeface="Microsoft Sans Serif"/>
              </a:rPr>
              <a:t>la</a:t>
            </a:r>
            <a:r>
              <a:rPr sz="1800" spc="-15" dirty="0">
                <a:latin typeface="Microsoft Sans Serif"/>
                <a:cs typeface="Microsoft Sans Serif"/>
              </a:rPr>
              <a:t> </a:t>
            </a:r>
            <a:r>
              <a:rPr sz="1800" dirty="0">
                <a:latin typeface="Microsoft Sans Serif"/>
                <a:cs typeface="Microsoft Sans Serif"/>
              </a:rPr>
              <a:t>resultante</a:t>
            </a:r>
            <a:r>
              <a:rPr sz="1800" spc="-5" dirty="0">
                <a:latin typeface="Microsoft Sans Serif"/>
                <a:cs typeface="Microsoft Sans Serif"/>
              </a:rPr>
              <a:t> </a:t>
            </a:r>
            <a:r>
              <a:rPr sz="1800" spc="-25" dirty="0">
                <a:latin typeface="Microsoft Sans Serif"/>
                <a:cs typeface="Microsoft Sans Serif"/>
              </a:rPr>
              <a:t>R.</a:t>
            </a:r>
            <a:endParaRPr sz="1800">
              <a:latin typeface="Microsoft Sans Serif"/>
              <a:cs typeface="Microsoft Sans Serif"/>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59" y="74563"/>
            <a:ext cx="8942705" cy="2949575"/>
            <a:chOff x="22859" y="74563"/>
            <a:chExt cx="8942705" cy="2949575"/>
          </a:xfrm>
        </p:grpSpPr>
        <p:pic>
          <p:nvPicPr>
            <p:cNvPr id="3" name="object 3"/>
            <p:cNvPicPr/>
            <p:nvPr/>
          </p:nvPicPr>
          <p:blipFill>
            <a:blip r:embed="rId2" cstate="print"/>
            <a:stretch>
              <a:fillRect/>
            </a:stretch>
          </p:blipFill>
          <p:spPr>
            <a:xfrm>
              <a:off x="22859" y="74563"/>
              <a:ext cx="4447683" cy="2949237"/>
            </a:xfrm>
            <a:prstGeom prst="rect">
              <a:avLst/>
            </a:prstGeom>
          </p:spPr>
        </p:pic>
        <p:pic>
          <p:nvPicPr>
            <p:cNvPr id="4" name="object 4"/>
            <p:cNvPicPr/>
            <p:nvPr/>
          </p:nvPicPr>
          <p:blipFill>
            <a:blip r:embed="rId3" cstate="print"/>
            <a:stretch>
              <a:fillRect/>
            </a:stretch>
          </p:blipFill>
          <p:spPr>
            <a:xfrm>
              <a:off x="4343399" y="457188"/>
              <a:ext cx="4621711" cy="1688603"/>
            </a:xfrm>
            <a:prstGeom prst="rect">
              <a:avLst/>
            </a:prstGeom>
          </p:spPr>
        </p:pic>
      </p:grpSp>
      <p:pic>
        <p:nvPicPr>
          <p:cNvPr id="5" name="object 5"/>
          <p:cNvPicPr/>
          <p:nvPr/>
        </p:nvPicPr>
        <p:blipFill>
          <a:blip r:embed="rId4" cstate="print"/>
          <a:stretch>
            <a:fillRect/>
          </a:stretch>
        </p:blipFill>
        <p:spPr>
          <a:xfrm>
            <a:off x="4667115" y="3124172"/>
            <a:ext cx="4414858" cy="3696743"/>
          </a:xfrm>
          <a:prstGeom prst="rect">
            <a:avLst/>
          </a:prstGeom>
        </p:spPr>
      </p:pic>
      <p:pic>
        <p:nvPicPr>
          <p:cNvPr id="6" name="object 6"/>
          <p:cNvPicPr/>
          <p:nvPr/>
        </p:nvPicPr>
        <p:blipFill>
          <a:blip r:embed="rId5" cstate="print"/>
          <a:stretch>
            <a:fillRect/>
          </a:stretch>
        </p:blipFill>
        <p:spPr>
          <a:xfrm>
            <a:off x="35419" y="3322263"/>
            <a:ext cx="4295372" cy="343909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2797" y="93159"/>
            <a:ext cx="6477190" cy="3778080"/>
          </a:xfrm>
          <a:prstGeom prst="rect">
            <a:avLst/>
          </a:prstGeom>
        </p:spPr>
      </p:pic>
      <p:pic>
        <p:nvPicPr>
          <p:cNvPr id="3" name="object 3"/>
          <p:cNvPicPr/>
          <p:nvPr/>
        </p:nvPicPr>
        <p:blipFill>
          <a:blip r:embed="rId3" cstate="print"/>
          <a:stretch>
            <a:fillRect/>
          </a:stretch>
        </p:blipFill>
        <p:spPr>
          <a:xfrm>
            <a:off x="613715" y="4033193"/>
            <a:ext cx="6437119" cy="2727162"/>
          </a:xfrm>
          <a:prstGeom prst="rect">
            <a:avLst/>
          </a:prstGeom>
        </p:spPr>
      </p:pic>
      <p:grpSp>
        <p:nvGrpSpPr>
          <p:cNvPr id="4" name="object 4"/>
          <p:cNvGrpSpPr/>
          <p:nvPr/>
        </p:nvGrpSpPr>
        <p:grpSpPr>
          <a:xfrm>
            <a:off x="6312408" y="3637788"/>
            <a:ext cx="483234" cy="330835"/>
            <a:chOff x="6312408" y="3637788"/>
            <a:chExt cx="483234" cy="330835"/>
          </a:xfrm>
        </p:grpSpPr>
        <p:sp>
          <p:nvSpPr>
            <p:cNvPr id="5" name="object 5"/>
            <p:cNvSpPr/>
            <p:nvPr/>
          </p:nvSpPr>
          <p:spPr>
            <a:xfrm>
              <a:off x="6325362" y="3650742"/>
              <a:ext cx="457200" cy="304800"/>
            </a:xfrm>
            <a:custGeom>
              <a:avLst/>
              <a:gdLst/>
              <a:ahLst/>
              <a:cxnLst/>
              <a:rect l="l" t="t" r="r" b="b"/>
              <a:pathLst>
                <a:path w="457200" h="304800">
                  <a:moveTo>
                    <a:pt x="228599" y="0"/>
                  </a:moveTo>
                  <a:lnTo>
                    <a:pt x="176188" y="4023"/>
                  </a:lnTo>
                  <a:lnTo>
                    <a:pt x="128073" y="15484"/>
                  </a:lnTo>
                  <a:lnTo>
                    <a:pt x="85628" y="33470"/>
                  </a:lnTo>
                  <a:lnTo>
                    <a:pt x="50225" y="57067"/>
                  </a:lnTo>
                  <a:lnTo>
                    <a:pt x="23237" y="85363"/>
                  </a:lnTo>
                  <a:lnTo>
                    <a:pt x="0" y="152399"/>
                  </a:lnTo>
                  <a:lnTo>
                    <a:pt x="6038" y="187354"/>
                  </a:lnTo>
                  <a:lnTo>
                    <a:pt x="50225" y="247732"/>
                  </a:lnTo>
                  <a:lnTo>
                    <a:pt x="85628" y="271329"/>
                  </a:lnTo>
                  <a:lnTo>
                    <a:pt x="128073" y="289315"/>
                  </a:lnTo>
                  <a:lnTo>
                    <a:pt x="176188" y="300776"/>
                  </a:lnTo>
                  <a:lnTo>
                    <a:pt x="228599" y="304799"/>
                  </a:lnTo>
                  <a:lnTo>
                    <a:pt x="281011" y="300776"/>
                  </a:lnTo>
                  <a:lnTo>
                    <a:pt x="329126" y="289315"/>
                  </a:lnTo>
                  <a:lnTo>
                    <a:pt x="371571" y="271329"/>
                  </a:lnTo>
                  <a:lnTo>
                    <a:pt x="406974" y="247732"/>
                  </a:lnTo>
                  <a:lnTo>
                    <a:pt x="433962" y="219436"/>
                  </a:lnTo>
                  <a:lnTo>
                    <a:pt x="457199" y="152399"/>
                  </a:lnTo>
                  <a:lnTo>
                    <a:pt x="451161" y="117445"/>
                  </a:lnTo>
                  <a:lnTo>
                    <a:pt x="406974" y="57067"/>
                  </a:lnTo>
                  <a:lnTo>
                    <a:pt x="371571" y="33470"/>
                  </a:lnTo>
                  <a:lnTo>
                    <a:pt x="329126" y="15484"/>
                  </a:lnTo>
                  <a:lnTo>
                    <a:pt x="281011" y="4023"/>
                  </a:lnTo>
                  <a:lnTo>
                    <a:pt x="228599" y="0"/>
                  </a:lnTo>
                  <a:close/>
                </a:path>
              </a:pathLst>
            </a:custGeom>
            <a:solidFill>
              <a:srgbClr val="FFFFFF"/>
            </a:solidFill>
          </p:spPr>
          <p:txBody>
            <a:bodyPr wrap="square" lIns="0" tIns="0" rIns="0" bIns="0" rtlCol="0"/>
            <a:lstStyle/>
            <a:p>
              <a:endParaRPr/>
            </a:p>
          </p:txBody>
        </p:sp>
        <p:sp>
          <p:nvSpPr>
            <p:cNvPr id="6" name="object 6"/>
            <p:cNvSpPr/>
            <p:nvPr/>
          </p:nvSpPr>
          <p:spPr>
            <a:xfrm>
              <a:off x="6325362" y="3650742"/>
              <a:ext cx="457200" cy="304800"/>
            </a:xfrm>
            <a:custGeom>
              <a:avLst/>
              <a:gdLst/>
              <a:ahLst/>
              <a:cxnLst/>
              <a:rect l="l" t="t" r="r" b="b"/>
              <a:pathLst>
                <a:path w="457200" h="304800">
                  <a:moveTo>
                    <a:pt x="0" y="152399"/>
                  </a:moveTo>
                  <a:lnTo>
                    <a:pt x="23237" y="85363"/>
                  </a:lnTo>
                  <a:lnTo>
                    <a:pt x="50225" y="57067"/>
                  </a:lnTo>
                  <a:lnTo>
                    <a:pt x="85628" y="33470"/>
                  </a:lnTo>
                  <a:lnTo>
                    <a:pt x="128073" y="15484"/>
                  </a:lnTo>
                  <a:lnTo>
                    <a:pt x="176188" y="4023"/>
                  </a:lnTo>
                  <a:lnTo>
                    <a:pt x="228599" y="0"/>
                  </a:lnTo>
                  <a:lnTo>
                    <a:pt x="281011" y="4023"/>
                  </a:lnTo>
                  <a:lnTo>
                    <a:pt x="329126" y="15484"/>
                  </a:lnTo>
                  <a:lnTo>
                    <a:pt x="371571" y="33470"/>
                  </a:lnTo>
                  <a:lnTo>
                    <a:pt x="406974" y="57067"/>
                  </a:lnTo>
                  <a:lnTo>
                    <a:pt x="433962" y="85363"/>
                  </a:lnTo>
                  <a:lnTo>
                    <a:pt x="457199" y="152399"/>
                  </a:lnTo>
                  <a:lnTo>
                    <a:pt x="451161" y="187354"/>
                  </a:lnTo>
                  <a:lnTo>
                    <a:pt x="406974" y="247732"/>
                  </a:lnTo>
                  <a:lnTo>
                    <a:pt x="371571" y="271329"/>
                  </a:lnTo>
                  <a:lnTo>
                    <a:pt x="329126" y="289315"/>
                  </a:lnTo>
                  <a:lnTo>
                    <a:pt x="281011" y="300776"/>
                  </a:lnTo>
                  <a:lnTo>
                    <a:pt x="228599" y="304799"/>
                  </a:lnTo>
                  <a:lnTo>
                    <a:pt x="176188" y="300776"/>
                  </a:lnTo>
                  <a:lnTo>
                    <a:pt x="128073" y="289315"/>
                  </a:lnTo>
                  <a:lnTo>
                    <a:pt x="85628" y="271329"/>
                  </a:lnTo>
                  <a:lnTo>
                    <a:pt x="50225" y="247732"/>
                  </a:lnTo>
                  <a:lnTo>
                    <a:pt x="23237" y="219436"/>
                  </a:lnTo>
                  <a:lnTo>
                    <a:pt x="0" y="152399"/>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0100" y="45361"/>
            <a:ext cx="8154176" cy="3575973"/>
          </a:xfrm>
          <a:prstGeom prst="rect">
            <a:avLst/>
          </a:prstGeom>
        </p:spPr>
      </p:pic>
      <p:pic>
        <p:nvPicPr>
          <p:cNvPr id="3" name="object 3"/>
          <p:cNvPicPr/>
          <p:nvPr/>
        </p:nvPicPr>
        <p:blipFill>
          <a:blip r:embed="rId3" cstate="print"/>
          <a:stretch>
            <a:fillRect/>
          </a:stretch>
        </p:blipFill>
        <p:spPr>
          <a:xfrm>
            <a:off x="338775" y="4196824"/>
            <a:ext cx="8154176" cy="12493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0524" y="48852"/>
            <a:ext cx="8757285" cy="4904740"/>
            <a:chOff x="100524" y="48852"/>
            <a:chExt cx="8757285" cy="4904740"/>
          </a:xfrm>
        </p:grpSpPr>
        <p:pic>
          <p:nvPicPr>
            <p:cNvPr id="3" name="object 3"/>
            <p:cNvPicPr/>
            <p:nvPr/>
          </p:nvPicPr>
          <p:blipFill>
            <a:blip r:embed="rId2" cstate="print"/>
            <a:stretch>
              <a:fillRect/>
            </a:stretch>
          </p:blipFill>
          <p:spPr>
            <a:xfrm>
              <a:off x="100524" y="48852"/>
              <a:ext cx="8756976" cy="4804950"/>
            </a:xfrm>
            <a:prstGeom prst="rect">
              <a:avLst/>
            </a:prstGeom>
          </p:spPr>
        </p:pic>
        <p:sp>
          <p:nvSpPr>
            <p:cNvPr id="4" name="object 4"/>
            <p:cNvSpPr/>
            <p:nvPr/>
          </p:nvSpPr>
          <p:spPr>
            <a:xfrm>
              <a:off x="7696962" y="4648961"/>
              <a:ext cx="609600" cy="291465"/>
            </a:xfrm>
            <a:custGeom>
              <a:avLst/>
              <a:gdLst/>
              <a:ahLst/>
              <a:cxnLst/>
              <a:rect l="l" t="t" r="r" b="b"/>
              <a:pathLst>
                <a:path w="609600" h="291464">
                  <a:moveTo>
                    <a:pt x="304800" y="0"/>
                  </a:moveTo>
                  <a:lnTo>
                    <a:pt x="243389" y="2956"/>
                  </a:lnTo>
                  <a:lnTo>
                    <a:pt x="186183" y="11435"/>
                  </a:lnTo>
                  <a:lnTo>
                    <a:pt x="134410" y="24853"/>
                  </a:lnTo>
                  <a:lnTo>
                    <a:pt x="89296" y="42624"/>
                  </a:lnTo>
                  <a:lnTo>
                    <a:pt x="52071" y="64163"/>
                  </a:lnTo>
                  <a:lnTo>
                    <a:pt x="6194" y="116207"/>
                  </a:lnTo>
                  <a:lnTo>
                    <a:pt x="0" y="145542"/>
                  </a:lnTo>
                  <a:lnTo>
                    <a:pt x="6194" y="174876"/>
                  </a:lnTo>
                  <a:lnTo>
                    <a:pt x="52071" y="226920"/>
                  </a:lnTo>
                  <a:lnTo>
                    <a:pt x="89296" y="248459"/>
                  </a:lnTo>
                  <a:lnTo>
                    <a:pt x="134410" y="266230"/>
                  </a:lnTo>
                  <a:lnTo>
                    <a:pt x="186183" y="279648"/>
                  </a:lnTo>
                  <a:lnTo>
                    <a:pt x="243389" y="288127"/>
                  </a:lnTo>
                  <a:lnTo>
                    <a:pt x="304800" y="291083"/>
                  </a:lnTo>
                  <a:lnTo>
                    <a:pt x="366210" y="288127"/>
                  </a:lnTo>
                  <a:lnTo>
                    <a:pt x="423416" y="279648"/>
                  </a:lnTo>
                  <a:lnTo>
                    <a:pt x="475189" y="266230"/>
                  </a:lnTo>
                  <a:lnTo>
                    <a:pt x="520303" y="248459"/>
                  </a:lnTo>
                  <a:lnTo>
                    <a:pt x="557528" y="226920"/>
                  </a:lnTo>
                  <a:lnTo>
                    <a:pt x="603405" y="174876"/>
                  </a:lnTo>
                  <a:lnTo>
                    <a:pt x="609600" y="145542"/>
                  </a:lnTo>
                  <a:lnTo>
                    <a:pt x="603405" y="116207"/>
                  </a:lnTo>
                  <a:lnTo>
                    <a:pt x="557528" y="64163"/>
                  </a:lnTo>
                  <a:lnTo>
                    <a:pt x="520303" y="42624"/>
                  </a:lnTo>
                  <a:lnTo>
                    <a:pt x="475189" y="24853"/>
                  </a:lnTo>
                  <a:lnTo>
                    <a:pt x="423416" y="11435"/>
                  </a:lnTo>
                  <a:lnTo>
                    <a:pt x="366210" y="2956"/>
                  </a:lnTo>
                  <a:lnTo>
                    <a:pt x="304800" y="0"/>
                  </a:lnTo>
                  <a:close/>
                </a:path>
              </a:pathLst>
            </a:custGeom>
            <a:solidFill>
              <a:srgbClr val="FFFFFF"/>
            </a:solidFill>
          </p:spPr>
          <p:txBody>
            <a:bodyPr wrap="square" lIns="0" tIns="0" rIns="0" bIns="0" rtlCol="0"/>
            <a:lstStyle/>
            <a:p>
              <a:endParaRPr/>
            </a:p>
          </p:txBody>
        </p:sp>
        <p:sp>
          <p:nvSpPr>
            <p:cNvPr id="5" name="object 5"/>
            <p:cNvSpPr/>
            <p:nvPr/>
          </p:nvSpPr>
          <p:spPr>
            <a:xfrm>
              <a:off x="7696962" y="4648961"/>
              <a:ext cx="609600" cy="291465"/>
            </a:xfrm>
            <a:custGeom>
              <a:avLst/>
              <a:gdLst/>
              <a:ahLst/>
              <a:cxnLst/>
              <a:rect l="l" t="t" r="r" b="b"/>
              <a:pathLst>
                <a:path w="609600" h="291464">
                  <a:moveTo>
                    <a:pt x="0" y="145542"/>
                  </a:moveTo>
                  <a:lnTo>
                    <a:pt x="23961" y="88886"/>
                  </a:lnTo>
                  <a:lnTo>
                    <a:pt x="89296" y="42624"/>
                  </a:lnTo>
                  <a:lnTo>
                    <a:pt x="134410" y="24853"/>
                  </a:lnTo>
                  <a:lnTo>
                    <a:pt x="186183" y="11435"/>
                  </a:lnTo>
                  <a:lnTo>
                    <a:pt x="243389" y="2956"/>
                  </a:lnTo>
                  <a:lnTo>
                    <a:pt x="304800" y="0"/>
                  </a:lnTo>
                  <a:lnTo>
                    <a:pt x="366210" y="2956"/>
                  </a:lnTo>
                  <a:lnTo>
                    <a:pt x="423416" y="11435"/>
                  </a:lnTo>
                  <a:lnTo>
                    <a:pt x="475189" y="24853"/>
                  </a:lnTo>
                  <a:lnTo>
                    <a:pt x="520303" y="42624"/>
                  </a:lnTo>
                  <a:lnTo>
                    <a:pt x="557528" y="64163"/>
                  </a:lnTo>
                  <a:lnTo>
                    <a:pt x="603405" y="116207"/>
                  </a:lnTo>
                  <a:lnTo>
                    <a:pt x="609600" y="145542"/>
                  </a:lnTo>
                  <a:lnTo>
                    <a:pt x="603405" y="174876"/>
                  </a:lnTo>
                  <a:lnTo>
                    <a:pt x="557528" y="226920"/>
                  </a:lnTo>
                  <a:lnTo>
                    <a:pt x="520303" y="248459"/>
                  </a:lnTo>
                  <a:lnTo>
                    <a:pt x="475189" y="266230"/>
                  </a:lnTo>
                  <a:lnTo>
                    <a:pt x="423416" y="279648"/>
                  </a:lnTo>
                  <a:lnTo>
                    <a:pt x="366210" y="288127"/>
                  </a:lnTo>
                  <a:lnTo>
                    <a:pt x="304800" y="291083"/>
                  </a:lnTo>
                  <a:lnTo>
                    <a:pt x="243389" y="288127"/>
                  </a:lnTo>
                  <a:lnTo>
                    <a:pt x="186183" y="279648"/>
                  </a:lnTo>
                  <a:lnTo>
                    <a:pt x="134410" y="266230"/>
                  </a:lnTo>
                  <a:lnTo>
                    <a:pt x="89296" y="248459"/>
                  </a:lnTo>
                  <a:lnTo>
                    <a:pt x="52071" y="226920"/>
                  </a:lnTo>
                  <a:lnTo>
                    <a:pt x="6194" y="174876"/>
                  </a:lnTo>
                  <a:lnTo>
                    <a:pt x="0" y="145542"/>
                  </a:lnTo>
                  <a:close/>
                </a:path>
              </a:pathLst>
            </a:custGeom>
            <a:ln w="25908">
              <a:solidFill>
                <a:srgbClr val="FFFFFF"/>
              </a:solidFill>
            </a:ln>
          </p:spPr>
          <p:txBody>
            <a:bodyPr wrap="square" lIns="0" tIns="0" rIns="0" bIns="0" rtlCol="0"/>
            <a:lstStyle/>
            <a:p>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2"/>
            <a:ext cx="9144000" cy="678174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7730" y="68979"/>
            <a:ext cx="8255101" cy="3976673"/>
          </a:xfrm>
          <a:prstGeom prst="rect">
            <a:avLst/>
          </a:prstGeom>
        </p:spPr>
      </p:pic>
      <p:pic>
        <p:nvPicPr>
          <p:cNvPr id="3" name="object 3"/>
          <p:cNvPicPr/>
          <p:nvPr/>
        </p:nvPicPr>
        <p:blipFill>
          <a:blip r:embed="rId3" cstate="print"/>
          <a:stretch>
            <a:fillRect/>
          </a:stretch>
        </p:blipFill>
        <p:spPr>
          <a:xfrm>
            <a:off x="325536" y="4704850"/>
            <a:ext cx="8303119" cy="127887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051" y="88724"/>
            <a:ext cx="8964248" cy="2838112"/>
          </a:xfrm>
          <a:prstGeom prst="rect">
            <a:avLst/>
          </a:prstGeom>
        </p:spPr>
      </p:pic>
      <p:grpSp>
        <p:nvGrpSpPr>
          <p:cNvPr id="3" name="object 3"/>
          <p:cNvGrpSpPr/>
          <p:nvPr/>
        </p:nvGrpSpPr>
        <p:grpSpPr>
          <a:xfrm>
            <a:off x="431291" y="2938272"/>
            <a:ext cx="7871459" cy="3853179"/>
            <a:chOff x="431291" y="2938272"/>
            <a:chExt cx="7871459" cy="3853179"/>
          </a:xfrm>
        </p:grpSpPr>
        <p:pic>
          <p:nvPicPr>
            <p:cNvPr id="4" name="object 4"/>
            <p:cNvPicPr/>
            <p:nvPr/>
          </p:nvPicPr>
          <p:blipFill>
            <a:blip r:embed="rId3" cstate="print"/>
            <a:stretch>
              <a:fillRect/>
            </a:stretch>
          </p:blipFill>
          <p:spPr>
            <a:xfrm>
              <a:off x="489423" y="3039552"/>
              <a:ext cx="7722917" cy="3660878"/>
            </a:xfrm>
            <a:prstGeom prst="rect">
              <a:avLst/>
            </a:prstGeom>
          </p:spPr>
        </p:pic>
        <p:sp>
          <p:nvSpPr>
            <p:cNvPr id="5" name="object 5"/>
            <p:cNvSpPr/>
            <p:nvPr/>
          </p:nvSpPr>
          <p:spPr>
            <a:xfrm>
              <a:off x="444245" y="2951226"/>
              <a:ext cx="7846059" cy="3827145"/>
            </a:xfrm>
            <a:custGeom>
              <a:avLst/>
              <a:gdLst/>
              <a:ahLst/>
              <a:cxnLst/>
              <a:rect l="l" t="t" r="r" b="b"/>
              <a:pathLst>
                <a:path w="7846059" h="3827145">
                  <a:moveTo>
                    <a:pt x="0" y="3826764"/>
                  </a:moveTo>
                  <a:lnTo>
                    <a:pt x="7845552" y="3826764"/>
                  </a:lnTo>
                  <a:lnTo>
                    <a:pt x="7845552" y="0"/>
                  </a:lnTo>
                  <a:lnTo>
                    <a:pt x="0" y="0"/>
                  </a:lnTo>
                  <a:lnTo>
                    <a:pt x="0" y="3826764"/>
                  </a:lnTo>
                  <a:close/>
                </a:path>
              </a:pathLst>
            </a:custGeom>
            <a:ln w="25908">
              <a:solidFill>
                <a:srgbClr val="000000"/>
              </a:solidFill>
            </a:ln>
          </p:spPr>
          <p:txBody>
            <a:bodyPr wrap="square" lIns="0" tIns="0" rIns="0" bIns="0" rtlCol="0"/>
            <a:lstStyle/>
            <a:p>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8184" y="59668"/>
            <a:ext cx="6347975" cy="2776343"/>
          </a:xfrm>
          <a:prstGeom prst="rect">
            <a:avLst/>
          </a:prstGeom>
        </p:spPr>
      </p:pic>
      <p:grpSp>
        <p:nvGrpSpPr>
          <p:cNvPr id="3" name="object 3"/>
          <p:cNvGrpSpPr/>
          <p:nvPr/>
        </p:nvGrpSpPr>
        <p:grpSpPr>
          <a:xfrm>
            <a:off x="758951" y="2991307"/>
            <a:ext cx="7054215" cy="3879850"/>
            <a:chOff x="758951" y="2991307"/>
            <a:chExt cx="7054215" cy="3879850"/>
          </a:xfrm>
        </p:grpSpPr>
        <p:pic>
          <p:nvPicPr>
            <p:cNvPr id="4" name="object 4"/>
            <p:cNvPicPr/>
            <p:nvPr/>
          </p:nvPicPr>
          <p:blipFill>
            <a:blip r:embed="rId3" cstate="print"/>
            <a:stretch>
              <a:fillRect/>
            </a:stretch>
          </p:blipFill>
          <p:spPr>
            <a:xfrm>
              <a:off x="758951" y="2991307"/>
              <a:ext cx="7053677" cy="3866691"/>
            </a:xfrm>
            <a:prstGeom prst="rect">
              <a:avLst/>
            </a:prstGeom>
          </p:spPr>
        </p:pic>
        <p:sp>
          <p:nvSpPr>
            <p:cNvPr id="5" name="object 5"/>
            <p:cNvSpPr/>
            <p:nvPr/>
          </p:nvSpPr>
          <p:spPr>
            <a:xfrm>
              <a:off x="6864857" y="6630161"/>
              <a:ext cx="533400" cy="227965"/>
            </a:xfrm>
            <a:custGeom>
              <a:avLst/>
              <a:gdLst/>
              <a:ahLst/>
              <a:cxnLst/>
              <a:rect l="l" t="t" r="r" b="b"/>
              <a:pathLst>
                <a:path w="533400" h="227965">
                  <a:moveTo>
                    <a:pt x="266700" y="0"/>
                  </a:moveTo>
                  <a:lnTo>
                    <a:pt x="205540" y="4024"/>
                  </a:lnTo>
                  <a:lnTo>
                    <a:pt x="149400" y="15488"/>
                  </a:lnTo>
                  <a:lnTo>
                    <a:pt x="99881" y="33478"/>
                  </a:lnTo>
                  <a:lnTo>
                    <a:pt x="58582" y="57078"/>
                  </a:lnTo>
                  <a:lnTo>
                    <a:pt x="27103" y="85374"/>
                  </a:lnTo>
                  <a:lnTo>
                    <a:pt x="0" y="152398"/>
                  </a:lnTo>
                  <a:lnTo>
                    <a:pt x="7042" y="187342"/>
                  </a:lnTo>
                  <a:lnTo>
                    <a:pt x="27103" y="219420"/>
                  </a:lnTo>
                  <a:lnTo>
                    <a:pt x="36467" y="227838"/>
                  </a:lnTo>
                  <a:lnTo>
                    <a:pt x="496932" y="227838"/>
                  </a:lnTo>
                  <a:lnTo>
                    <a:pt x="506296" y="219420"/>
                  </a:lnTo>
                  <a:lnTo>
                    <a:pt x="526357" y="187342"/>
                  </a:lnTo>
                  <a:lnTo>
                    <a:pt x="533400" y="152398"/>
                  </a:lnTo>
                  <a:lnTo>
                    <a:pt x="526357" y="117452"/>
                  </a:lnTo>
                  <a:lnTo>
                    <a:pt x="474817" y="57078"/>
                  </a:lnTo>
                  <a:lnTo>
                    <a:pt x="433518" y="33478"/>
                  </a:lnTo>
                  <a:lnTo>
                    <a:pt x="383999" y="15488"/>
                  </a:lnTo>
                  <a:lnTo>
                    <a:pt x="327859" y="4024"/>
                  </a:lnTo>
                  <a:lnTo>
                    <a:pt x="266700" y="0"/>
                  </a:lnTo>
                  <a:close/>
                </a:path>
              </a:pathLst>
            </a:custGeom>
            <a:solidFill>
              <a:srgbClr val="FFFFFF"/>
            </a:solidFill>
          </p:spPr>
          <p:txBody>
            <a:bodyPr wrap="square" lIns="0" tIns="0" rIns="0" bIns="0" rtlCol="0"/>
            <a:lstStyle/>
            <a:p>
              <a:endParaRPr/>
            </a:p>
          </p:txBody>
        </p:sp>
        <p:sp>
          <p:nvSpPr>
            <p:cNvPr id="6" name="object 6"/>
            <p:cNvSpPr/>
            <p:nvPr/>
          </p:nvSpPr>
          <p:spPr>
            <a:xfrm>
              <a:off x="6864857" y="6630161"/>
              <a:ext cx="533400" cy="227965"/>
            </a:xfrm>
            <a:custGeom>
              <a:avLst/>
              <a:gdLst/>
              <a:ahLst/>
              <a:cxnLst/>
              <a:rect l="l" t="t" r="r" b="b"/>
              <a:pathLst>
                <a:path w="533400" h="227965">
                  <a:moveTo>
                    <a:pt x="36467" y="227838"/>
                  </a:moveTo>
                  <a:lnTo>
                    <a:pt x="27103" y="219420"/>
                  </a:lnTo>
                  <a:lnTo>
                    <a:pt x="7042" y="187342"/>
                  </a:lnTo>
                  <a:lnTo>
                    <a:pt x="0" y="152398"/>
                  </a:lnTo>
                  <a:lnTo>
                    <a:pt x="7042" y="117452"/>
                  </a:lnTo>
                  <a:lnTo>
                    <a:pt x="58582" y="57078"/>
                  </a:lnTo>
                  <a:lnTo>
                    <a:pt x="99881" y="33478"/>
                  </a:lnTo>
                  <a:lnTo>
                    <a:pt x="149400" y="15488"/>
                  </a:lnTo>
                  <a:lnTo>
                    <a:pt x="205540" y="4024"/>
                  </a:lnTo>
                  <a:lnTo>
                    <a:pt x="266700" y="0"/>
                  </a:lnTo>
                  <a:lnTo>
                    <a:pt x="327859" y="4024"/>
                  </a:lnTo>
                  <a:lnTo>
                    <a:pt x="383999" y="15488"/>
                  </a:lnTo>
                  <a:lnTo>
                    <a:pt x="433518" y="33478"/>
                  </a:lnTo>
                  <a:lnTo>
                    <a:pt x="474817" y="57078"/>
                  </a:lnTo>
                  <a:lnTo>
                    <a:pt x="506296" y="85374"/>
                  </a:lnTo>
                  <a:lnTo>
                    <a:pt x="533400" y="152398"/>
                  </a:lnTo>
                  <a:lnTo>
                    <a:pt x="526357" y="187342"/>
                  </a:lnTo>
                  <a:lnTo>
                    <a:pt x="506296" y="219420"/>
                  </a:lnTo>
                  <a:lnTo>
                    <a:pt x="496932" y="227838"/>
                  </a:lnTo>
                </a:path>
              </a:pathLst>
            </a:custGeom>
            <a:ln w="25907">
              <a:solidFill>
                <a:srgbClr val="FFFFFF"/>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4939" y="421970"/>
            <a:ext cx="8891270" cy="578802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Microsoft Sans Serif"/>
                <a:cs typeface="Microsoft Sans Serif"/>
              </a:rPr>
              <a:t>Se</a:t>
            </a:r>
            <a:r>
              <a:rPr sz="1800" spc="305" dirty="0">
                <a:latin typeface="Microsoft Sans Serif"/>
                <a:cs typeface="Microsoft Sans Serif"/>
              </a:rPr>
              <a:t> </a:t>
            </a:r>
            <a:r>
              <a:rPr sz="1800" dirty="0">
                <a:latin typeface="Microsoft Sans Serif"/>
                <a:cs typeface="Microsoft Sans Serif"/>
              </a:rPr>
              <a:t>usa</a:t>
            </a:r>
            <a:r>
              <a:rPr sz="1800" spc="315" dirty="0">
                <a:latin typeface="Microsoft Sans Serif"/>
                <a:cs typeface="Microsoft Sans Serif"/>
              </a:rPr>
              <a:t> </a:t>
            </a:r>
            <a:r>
              <a:rPr sz="1800" dirty="0">
                <a:latin typeface="Microsoft Sans Serif"/>
                <a:cs typeface="Microsoft Sans Serif"/>
              </a:rPr>
              <a:t>una</a:t>
            </a:r>
            <a:r>
              <a:rPr sz="1800" spc="300" dirty="0">
                <a:latin typeface="Microsoft Sans Serif"/>
                <a:cs typeface="Microsoft Sans Serif"/>
              </a:rPr>
              <a:t> </a:t>
            </a:r>
            <a:r>
              <a:rPr sz="1800" dirty="0">
                <a:latin typeface="Microsoft Sans Serif"/>
                <a:cs typeface="Microsoft Sans Serif"/>
              </a:rPr>
              <a:t>máquina</a:t>
            </a:r>
            <a:r>
              <a:rPr sz="1800" spc="310" dirty="0">
                <a:latin typeface="Microsoft Sans Serif"/>
                <a:cs typeface="Microsoft Sans Serif"/>
              </a:rPr>
              <a:t> </a:t>
            </a:r>
            <a:r>
              <a:rPr sz="1800" dirty="0">
                <a:latin typeface="Microsoft Sans Serif"/>
                <a:cs typeface="Microsoft Sans Serif"/>
              </a:rPr>
              <a:t>herramienta</a:t>
            </a:r>
            <a:r>
              <a:rPr sz="1800" spc="310" dirty="0">
                <a:latin typeface="Microsoft Sans Serif"/>
                <a:cs typeface="Microsoft Sans Serif"/>
              </a:rPr>
              <a:t> </a:t>
            </a:r>
            <a:r>
              <a:rPr sz="1800" dirty="0">
                <a:latin typeface="Microsoft Sans Serif"/>
                <a:cs typeface="Microsoft Sans Serif"/>
              </a:rPr>
              <a:t>para</a:t>
            </a:r>
            <a:r>
              <a:rPr sz="1800" spc="305" dirty="0">
                <a:latin typeface="Microsoft Sans Serif"/>
                <a:cs typeface="Microsoft Sans Serif"/>
              </a:rPr>
              <a:t> </a:t>
            </a:r>
            <a:r>
              <a:rPr sz="1800" dirty="0">
                <a:latin typeface="Microsoft Sans Serif"/>
                <a:cs typeface="Microsoft Sans Serif"/>
              </a:rPr>
              <a:t>sostener</a:t>
            </a:r>
            <a:r>
              <a:rPr sz="1800" spc="315" dirty="0">
                <a:latin typeface="Microsoft Sans Serif"/>
                <a:cs typeface="Microsoft Sans Serif"/>
              </a:rPr>
              <a:t> </a:t>
            </a:r>
            <a:r>
              <a:rPr sz="1800" dirty="0">
                <a:latin typeface="Microsoft Sans Serif"/>
                <a:cs typeface="Microsoft Sans Serif"/>
              </a:rPr>
              <a:t>la</a:t>
            </a:r>
            <a:r>
              <a:rPr sz="1800" spc="315" dirty="0">
                <a:latin typeface="Microsoft Sans Serif"/>
                <a:cs typeface="Microsoft Sans Serif"/>
              </a:rPr>
              <a:t> </a:t>
            </a:r>
            <a:r>
              <a:rPr sz="1800" dirty="0">
                <a:latin typeface="Microsoft Sans Serif"/>
                <a:cs typeface="Microsoft Sans Serif"/>
              </a:rPr>
              <a:t>pieza</a:t>
            </a:r>
            <a:r>
              <a:rPr sz="1800" spc="320" dirty="0">
                <a:latin typeface="Microsoft Sans Serif"/>
                <a:cs typeface="Microsoft Sans Serif"/>
              </a:rPr>
              <a:t> </a:t>
            </a:r>
            <a:r>
              <a:rPr sz="1800" dirty="0">
                <a:latin typeface="Microsoft Sans Serif"/>
                <a:cs typeface="Microsoft Sans Serif"/>
              </a:rPr>
              <a:t>a</a:t>
            </a:r>
            <a:r>
              <a:rPr sz="1800" spc="305" dirty="0">
                <a:latin typeface="Microsoft Sans Serif"/>
                <a:cs typeface="Microsoft Sans Serif"/>
              </a:rPr>
              <a:t> </a:t>
            </a:r>
            <a:r>
              <a:rPr sz="1800" dirty="0">
                <a:latin typeface="Microsoft Sans Serif"/>
                <a:cs typeface="Microsoft Sans Serif"/>
              </a:rPr>
              <a:t>elaborar,</a:t>
            </a:r>
            <a:r>
              <a:rPr sz="1800" spc="310" dirty="0">
                <a:latin typeface="Microsoft Sans Serif"/>
                <a:cs typeface="Microsoft Sans Serif"/>
              </a:rPr>
              <a:t> </a:t>
            </a:r>
            <a:r>
              <a:rPr sz="1800" dirty="0">
                <a:latin typeface="Microsoft Sans Serif"/>
                <a:cs typeface="Microsoft Sans Serif"/>
              </a:rPr>
              <a:t>para</a:t>
            </a:r>
            <a:r>
              <a:rPr sz="1800" spc="305" dirty="0">
                <a:latin typeface="Microsoft Sans Serif"/>
                <a:cs typeface="Microsoft Sans Serif"/>
              </a:rPr>
              <a:t> </a:t>
            </a:r>
            <a:r>
              <a:rPr sz="1800" dirty="0">
                <a:latin typeface="Microsoft Sans Serif"/>
                <a:cs typeface="Microsoft Sans Serif"/>
              </a:rPr>
              <a:t>poner</a:t>
            </a:r>
            <a:r>
              <a:rPr sz="1800" spc="325" dirty="0">
                <a:latin typeface="Microsoft Sans Serif"/>
                <a:cs typeface="Microsoft Sans Serif"/>
              </a:rPr>
              <a:t> </a:t>
            </a:r>
            <a:r>
              <a:rPr sz="1800" spc="-25" dirty="0">
                <a:latin typeface="Microsoft Sans Serif"/>
                <a:cs typeface="Microsoft Sans Serif"/>
              </a:rPr>
              <a:t>en </a:t>
            </a:r>
            <a:r>
              <a:rPr sz="1800" dirty="0">
                <a:latin typeface="Microsoft Sans Serif"/>
                <a:cs typeface="Microsoft Sans Serif"/>
              </a:rPr>
              <a:t>posición</a:t>
            </a:r>
            <a:r>
              <a:rPr sz="1800" spc="45" dirty="0">
                <a:latin typeface="Microsoft Sans Serif"/>
                <a:cs typeface="Microsoft Sans Serif"/>
              </a:rPr>
              <a:t> </a:t>
            </a:r>
            <a:r>
              <a:rPr sz="1800" dirty="0">
                <a:latin typeface="Microsoft Sans Serif"/>
                <a:cs typeface="Microsoft Sans Serif"/>
              </a:rPr>
              <a:t>la</a:t>
            </a:r>
            <a:r>
              <a:rPr sz="1800" spc="50" dirty="0">
                <a:latin typeface="Microsoft Sans Serif"/>
                <a:cs typeface="Microsoft Sans Serif"/>
              </a:rPr>
              <a:t> </a:t>
            </a:r>
            <a:r>
              <a:rPr sz="1800" dirty="0">
                <a:latin typeface="Microsoft Sans Serif"/>
                <a:cs typeface="Microsoft Sans Serif"/>
              </a:rPr>
              <a:t>herramienta</a:t>
            </a:r>
            <a:r>
              <a:rPr sz="1800" spc="55" dirty="0">
                <a:latin typeface="Microsoft Sans Serif"/>
                <a:cs typeface="Microsoft Sans Serif"/>
              </a:rPr>
              <a:t> </a:t>
            </a:r>
            <a:r>
              <a:rPr sz="1800" dirty="0">
                <a:latin typeface="Microsoft Sans Serif"/>
                <a:cs typeface="Microsoft Sans Serif"/>
              </a:rPr>
              <a:t>con</a:t>
            </a:r>
            <a:r>
              <a:rPr sz="1800" spc="40" dirty="0">
                <a:latin typeface="Microsoft Sans Serif"/>
                <a:cs typeface="Microsoft Sans Serif"/>
              </a:rPr>
              <a:t> </a:t>
            </a:r>
            <a:r>
              <a:rPr sz="1800" dirty="0">
                <a:latin typeface="Microsoft Sans Serif"/>
                <a:cs typeface="Microsoft Sans Serif"/>
              </a:rPr>
              <a:t>respecto</a:t>
            </a:r>
            <a:r>
              <a:rPr sz="1800" spc="50" dirty="0">
                <a:latin typeface="Microsoft Sans Serif"/>
                <a:cs typeface="Microsoft Sans Serif"/>
              </a:rPr>
              <a:t> </a:t>
            </a:r>
            <a:r>
              <a:rPr sz="1800" dirty="0">
                <a:latin typeface="Microsoft Sans Serif"/>
                <a:cs typeface="Microsoft Sans Serif"/>
              </a:rPr>
              <a:t>a</a:t>
            </a:r>
            <a:r>
              <a:rPr sz="1800" spc="60"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pieza</a:t>
            </a:r>
            <a:r>
              <a:rPr sz="1800" spc="60" dirty="0">
                <a:latin typeface="Microsoft Sans Serif"/>
                <a:cs typeface="Microsoft Sans Serif"/>
              </a:rPr>
              <a:t> </a:t>
            </a:r>
            <a:r>
              <a:rPr sz="1800" dirty="0">
                <a:latin typeface="Microsoft Sans Serif"/>
                <a:cs typeface="Microsoft Sans Serif"/>
              </a:rPr>
              <a:t>y</a:t>
            </a:r>
            <a:r>
              <a:rPr sz="1800" spc="40" dirty="0">
                <a:latin typeface="Microsoft Sans Serif"/>
                <a:cs typeface="Microsoft Sans Serif"/>
              </a:rPr>
              <a:t> </a:t>
            </a:r>
            <a:r>
              <a:rPr sz="1800" dirty="0">
                <a:latin typeface="Microsoft Sans Serif"/>
                <a:cs typeface="Microsoft Sans Serif"/>
              </a:rPr>
              <a:t>para</a:t>
            </a:r>
            <a:r>
              <a:rPr sz="1800" spc="45" dirty="0">
                <a:latin typeface="Microsoft Sans Serif"/>
                <a:cs typeface="Microsoft Sans Serif"/>
              </a:rPr>
              <a:t> </a:t>
            </a:r>
            <a:r>
              <a:rPr sz="1800" dirty="0">
                <a:latin typeface="Microsoft Sans Serif"/>
                <a:cs typeface="Microsoft Sans Serif"/>
              </a:rPr>
              <a:t>proporcionar</a:t>
            </a:r>
            <a:r>
              <a:rPr sz="1800" spc="60" dirty="0">
                <a:latin typeface="Microsoft Sans Serif"/>
                <a:cs typeface="Microsoft Sans Serif"/>
              </a:rPr>
              <a:t> </a:t>
            </a:r>
            <a:r>
              <a:rPr sz="1800" dirty="0">
                <a:latin typeface="Microsoft Sans Serif"/>
                <a:cs typeface="Microsoft Sans Serif"/>
              </a:rPr>
              <a:t>la</a:t>
            </a:r>
            <a:r>
              <a:rPr sz="1800" spc="50" dirty="0">
                <a:latin typeface="Microsoft Sans Serif"/>
                <a:cs typeface="Microsoft Sans Serif"/>
              </a:rPr>
              <a:t> </a:t>
            </a:r>
            <a:r>
              <a:rPr sz="1800" dirty="0">
                <a:latin typeface="Microsoft Sans Serif"/>
                <a:cs typeface="Microsoft Sans Serif"/>
              </a:rPr>
              <a:t>potencia</a:t>
            </a:r>
            <a:r>
              <a:rPr sz="1800" spc="45" dirty="0">
                <a:latin typeface="Microsoft Sans Serif"/>
                <a:cs typeface="Microsoft Sans Serif"/>
              </a:rPr>
              <a:t> </a:t>
            </a:r>
            <a:r>
              <a:rPr sz="1800" dirty="0">
                <a:latin typeface="Microsoft Sans Serif"/>
                <a:cs typeface="Microsoft Sans Serif"/>
              </a:rPr>
              <a:t>para</a:t>
            </a:r>
            <a:r>
              <a:rPr sz="1800" spc="4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proceso</a:t>
            </a:r>
            <a:r>
              <a:rPr sz="1800" spc="-5" dirty="0">
                <a:latin typeface="Microsoft Sans Serif"/>
                <a:cs typeface="Microsoft Sans Serif"/>
              </a:rPr>
              <a:t> </a:t>
            </a:r>
            <a:r>
              <a:rPr sz="1800" dirty="0">
                <a:latin typeface="Microsoft Sans Serif"/>
                <a:cs typeface="Microsoft Sans Serif"/>
              </a:rPr>
              <a:t>de</a:t>
            </a:r>
            <a:r>
              <a:rPr sz="1800" spc="-15" dirty="0">
                <a:latin typeface="Microsoft Sans Serif"/>
                <a:cs typeface="Microsoft Sans Serif"/>
              </a:rPr>
              <a:t> </a:t>
            </a:r>
            <a:r>
              <a:rPr sz="1800" dirty="0">
                <a:latin typeface="Microsoft Sans Serif"/>
                <a:cs typeface="Microsoft Sans Serif"/>
              </a:rPr>
              <a:t>mecanizado</a:t>
            </a:r>
            <a:r>
              <a:rPr sz="1800" spc="10" dirty="0">
                <a:latin typeface="Microsoft Sans Serif"/>
                <a:cs typeface="Microsoft Sans Serif"/>
              </a:rPr>
              <a:t> </a:t>
            </a:r>
            <a:r>
              <a:rPr sz="1800" dirty="0">
                <a:latin typeface="Microsoft Sans Serif"/>
                <a:cs typeface="Microsoft Sans Serif"/>
              </a:rPr>
              <a:t>a</a:t>
            </a:r>
            <a:r>
              <a:rPr sz="1800" spc="-15" dirty="0">
                <a:latin typeface="Microsoft Sans Serif"/>
                <a:cs typeface="Microsoft Sans Serif"/>
              </a:rPr>
              <a:t> </a:t>
            </a:r>
            <a:r>
              <a:rPr sz="1800" dirty="0">
                <a:latin typeface="Microsoft Sans Serif"/>
                <a:cs typeface="Microsoft Sans Serif"/>
              </a:rPr>
              <a:t>la velocidad, avance,</a:t>
            </a:r>
            <a:r>
              <a:rPr sz="1800" spc="5" dirty="0">
                <a:latin typeface="Microsoft Sans Serif"/>
                <a:cs typeface="Microsoft Sans Serif"/>
              </a:rPr>
              <a:t> </a:t>
            </a:r>
            <a:r>
              <a:rPr sz="1800" dirty="0">
                <a:latin typeface="Microsoft Sans Serif"/>
                <a:cs typeface="Microsoft Sans Serif"/>
              </a:rPr>
              <a:t>y</a:t>
            </a:r>
            <a:r>
              <a:rPr sz="1800" spc="-10" dirty="0">
                <a:latin typeface="Microsoft Sans Serif"/>
                <a:cs typeface="Microsoft Sans Serif"/>
              </a:rPr>
              <a:t> </a:t>
            </a:r>
            <a:r>
              <a:rPr sz="1800" dirty="0">
                <a:latin typeface="Microsoft Sans Serif"/>
                <a:cs typeface="Microsoft Sans Serif"/>
              </a:rPr>
              <a:t>profundidad</a:t>
            </a:r>
            <a:r>
              <a:rPr sz="1800" spc="10" dirty="0">
                <a:latin typeface="Microsoft Sans Serif"/>
                <a:cs typeface="Microsoft Sans Serif"/>
              </a:rPr>
              <a:t> </a:t>
            </a:r>
            <a:r>
              <a:rPr sz="1800" dirty="0">
                <a:latin typeface="Microsoft Sans Serif"/>
                <a:cs typeface="Microsoft Sans Serif"/>
              </a:rPr>
              <a:t>que</a:t>
            </a:r>
            <a:r>
              <a:rPr sz="1800" spc="-5" dirty="0">
                <a:latin typeface="Microsoft Sans Serif"/>
                <a:cs typeface="Microsoft Sans Serif"/>
              </a:rPr>
              <a:t> </a:t>
            </a:r>
            <a:r>
              <a:rPr sz="1800" dirty="0">
                <a:latin typeface="Microsoft Sans Serif"/>
                <a:cs typeface="Microsoft Sans Serif"/>
              </a:rPr>
              <a:t>se</a:t>
            </a:r>
            <a:r>
              <a:rPr sz="1800" spc="-15" dirty="0">
                <a:latin typeface="Microsoft Sans Serif"/>
                <a:cs typeface="Microsoft Sans Serif"/>
              </a:rPr>
              <a:t> </a:t>
            </a:r>
            <a:r>
              <a:rPr sz="1800" dirty="0">
                <a:latin typeface="Microsoft Sans Serif"/>
                <a:cs typeface="Microsoft Sans Serif"/>
              </a:rPr>
              <a:t>han</a:t>
            </a:r>
            <a:r>
              <a:rPr sz="1800" spc="-10" dirty="0">
                <a:latin typeface="Microsoft Sans Serif"/>
                <a:cs typeface="Microsoft Sans Serif"/>
              </a:rPr>
              <a:t> establecido.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gn="just">
              <a:lnSpc>
                <a:spcPct val="100000"/>
              </a:lnSpc>
            </a:pPr>
            <a:r>
              <a:rPr sz="1800" dirty="0">
                <a:latin typeface="Microsoft Sans Serif"/>
                <a:cs typeface="Microsoft Sans Serif"/>
              </a:rPr>
              <a:t>El</a:t>
            </a:r>
            <a:r>
              <a:rPr sz="1800" spc="110" dirty="0">
                <a:latin typeface="Microsoft Sans Serif"/>
                <a:cs typeface="Microsoft Sans Serif"/>
              </a:rPr>
              <a:t> </a:t>
            </a:r>
            <a:r>
              <a:rPr sz="1800" dirty="0">
                <a:latin typeface="Microsoft Sans Serif"/>
                <a:cs typeface="Microsoft Sans Serif"/>
              </a:rPr>
              <a:t>control</a:t>
            </a:r>
            <a:r>
              <a:rPr sz="1800" spc="120" dirty="0">
                <a:latin typeface="Microsoft Sans Serif"/>
                <a:cs typeface="Microsoft Sans Serif"/>
              </a:rPr>
              <a:t> </a:t>
            </a:r>
            <a:r>
              <a:rPr sz="1800" dirty="0">
                <a:latin typeface="Microsoft Sans Serif"/>
                <a:cs typeface="Microsoft Sans Serif"/>
              </a:rPr>
              <a:t>de</a:t>
            </a:r>
            <a:r>
              <a:rPr sz="1800" spc="120" dirty="0">
                <a:latin typeface="Microsoft Sans Serif"/>
                <a:cs typeface="Microsoft Sans Serif"/>
              </a:rPr>
              <a:t> </a:t>
            </a:r>
            <a:r>
              <a:rPr sz="1800" dirty="0">
                <a:latin typeface="Microsoft Sans Serif"/>
                <a:cs typeface="Microsoft Sans Serif"/>
              </a:rPr>
              <a:t>la</a:t>
            </a:r>
            <a:r>
              <a:rPr sz="1800" spc="120" dirty="0">
                <a:latin typeface="Microsoft Sans Serif"/>
                <a:cs typeface="Microsoft Sans Serif"/>
              </a:rPr>
              <a:t> </a:t>
            </a:r>
            <a:r>
              <a:rPr sz="1800" dirty="0">
                <a:latin typeface="Microsoft Sans Serif"/>
                <a:cs typeface="Microsoft Sans Serif"/>
              </a:rPr>
              <a:t>herramienta,</a:t>
            </a:r>
            <a:r>
              <a:rPr sz="1800" spc="130" dirty="0">
                <a:latin typeface="Microsoft Sans Serif"/>
                <a:cs typeface="Microsoft Sans Serif"/>
              </a:rPr>
              <a:t> </a:t>
            </a:r>
            <a:r>
              <a:rPr sz="1800" dirty="0">
                <a:latin typeface="Microsoft Sans Serif"/>
                <a:cs typeface="Microsoft Sans Serif"/>
              </a:rPr>
              <a:t>de</a:t>
            </a:r>
            <a:r>
              <a:rPr sz="1800" spc="110" dirty="0">
                <a:latin typeface="Microsoft Sans Serif"/>
                <a:cs typeface="Microsoft Sans Serif"/>
              </a:rPr>
              <a:t> </a:t>
            </a:r>
            <a:r>
              <a:rPr sz="1800" dirty="0">
                <a:latin typeface="Microsoft Sans Serif"/>
                <a:cs typeface="Microsoft Sans Serif"/>
              </a:rPr>
              <a:t>las</a:t>
            </a:r>
            <a:r>
              <a:rPr sz="1800" spc="125" dirty="0">
                <a:latin typeface="Microsoft Sans Serif"/>
                <a:cs typeface="Microsoft Sans Serif"/>
              </a:rPr>
              <a:t> </a:t>
            </a:r>
            <a:r>
              <a:rPr sz="1800" dirty="0">
                <a:latin typeface="Microsoft Sans Serif"/>
                <a:cs typeface="Microsoft Sans Serif"/>
              </a:rPr>
              <a:t>condiciones</a:t>
            </a:r>
            <a:r>
              <a:rPr sz="1800" spc="120" dirty="0">
                <a:latin typeface="Microsoft Sans Serif"/>
                <a:cs typeface="Microsoft Sans Serif"/>
              </a:rPr>
              <a:t> </a:t>
            </a:r>
            <a:r>
              <a:rPr sz="1800" dirty="0">
                <a:latin typeface="Microsoft Sans Serif"/>
                <a:cs typeface="Microsoft Sans Serif"/>
              </a:rPr>
              <a:t>de</a:t>
            </a:r>
            <a:r>
              <a:rPr sz="1800" spc="120" dirty="0">
                <a:latin typeface="Microsoft Sans Serif"/>
                <a:cs typeface="Microsoft Sans Serif"/>
              </a:rPr>
              <a:t> </a:t>
            </a:r>
            <a:r>
              <a:rPr sz="1800" dirty="0">
                <a:latin typeface="Microsoft Sans Serif"/>
                <a:cs typeface="Microsoft Sans Serif"/>
              </a:rPr>
              <a:t>corte,</a:t>
            </a:r>
            <a:r>
              <a:rPr sz="1800" spc="120" dirty="0">
                <a:latin typeface="Microsoft Sans Serif"/>
                <a:cs typeface="Microsoft Sans Serif"/>
              </a:rPr>
              <a:t> </a:t>
            </a:r>
            <a:r>
              <a:rPr sz="1800" dirty="0">
                <a:latin typeface="Microsoft Sans Serif"/>
                <a:cs typeface="Microsoft Sans Serif"/>
              </a:rPr>
              <a:t>del</a:t>
            </a:r>
            <a:r>
              <a:rPr sz="1800" spc="110" dirty="0">
                <a:latin typeface="Microsoft Sans Serif"/>
                <a:cs typeface="Microsoft Sans Serif"/>
              </a:rPr>
              <a:t> </a:t>
            </a:r>
            <a:r>
              <a:rPr sz="1800" dirty="0">
                <a:latin typeface="Microsoft Sans Serif"/>
                <a:cs typeface="Microsoft Sans Serif"/>
              </a:rPr>
              <a:t>trabajo,</a:t>
            </a:r>
            <a:r>
              <a:rPr sz="1800" spc="130" dirty="0">
                <a:latin typeface="Microsoft Sans Serif"/>
                <a:cs typeface="Microsoft Sans Serif"/>
              </a:rPr>
              <a:t> </a:t>
            </a:r>
            <a:r>
              <a:rPr sz="1800" dirty="0">
                <a:latin typeface="Microsoft Sans Serif"/>
                <a:cs typeface="Microsoft Sans Serif"/>
              </a:rPr>
              <a:t>y</a:t>
            </a:r>
            <a:r>
              <a:rPr sz="1800" spc="100" dirty="0">
                <a:latin typeface="Microsoft Sans Serif"/>
                <a:cs typeface="Microsoft Sans Serif"/>
              </a:rPr>
              <a:t> </a:t>
            </a:r>
            <a:r>
              <a:rPr sz="1800" dirty="0">
                <a:latin typeface="Microsoft Sans Serif"/>
                <a:cs typeface="Microsoft Sans Serif"/>
              </a:rPr>
              <a:t>de</a:t>
            </a:r>
            <a:r>
              <a:rPr sz="1800" spc="120" dirty="0">
                <a:latin typeface="Microsoft Sans Serif"/>
                <a:cs typeface="Microsoft Sans Serif"/>
              </a:rPr>
              <a:t> </a:t>
            </a:r>
            <a:r>
              <a:rPr sz="1800" dirty="0">
                <a:latin typeface="Microsoft Sans Serif"/>
                <a:cs typeface="Microsoft Sans Serif"/>
              </a:rPr>
              <a:t>la</a:t>
            </a:r>
            <a:r>
              <a:rPr sz="1800" spc="110" dirty="0">
                <a:latin typeface="Microsoft Sans Serif"/>
                <a:cs typeface="Microsoft Sans Serif"/>
              </a:rPr>
              <a:t> </a:t>
            </a:r>
            <a:r>
              <a:rPr sz="1800" spc="-10" dirty="0">
                <a:latin typeface="Microsoft Sans Serif"/>
                <a:cs typeface="Microsoft Sans Serif"/>
              </a:rPr>
              <a:t>máquina </a:t>
            </a:r>
            <a:r>
              <a:rPr sz="1800" dirty="0">
                <a:latin typeface="Microsoft Sans Serif"/>
                <a:cs typeface="Microsoft Sans Serif"/>
              </a:rPr>
              <a:t>herramienta</a:t>
            </a:r>
            <a:r>
              <a:rPr sz="1800" spc="125" dirty="0">
                <a:latin typeface="Microsoft Sans Serif"/>
                <a:cs typeface="Microsoft Sans Serif"/>
              </a:rPr>
              <a:t> </a:t>
            </a:r>
            <a:r>
              <a:rPr sz="1800" dirty="0">
                <a:latin typeface="Microsoft Sans Serif"/>
                <a:cs typeface="Microsoft Sans Serif"/>
              </a:rPr>
              <a:t>permite</a:t>
            </a:r>
            <a:r>
              <a:rPr sz="1800" spc="130" dirty="0">
                <a:latin typeface="Microsoft Sans Serif"/>
                <a:cs typeface="Microsoft Sans Serif"/>
              </a:rPr>
              <a:t> </a:t>
            </a:r>
            <a:r>
              <a:rPr sz="1800" dirty="0">
                <a:latin typeface="Microsoft Sans Serif"/>
                <a:cs typeface="Microsoft Sans Serif"/>
              </a:rPr>
              <a:t>fabricar</a:t>
            </a:r>
            <a:r>
              <a:rPr sz="1800" spc="125" dirty="0">
                <a:latin typeface="Microsoft Sans Serif"/>
                <a:cs typeface="Microsoft Sans Serif"/>
              </a:rPr>
              <a:t> </a:t>
            </a:r>
            <a:r>
              <a:rPr sz="1800" dirty="0">
                <a:latin typeface="Microsoft Sans Serif"/>
                <a:cs typeface="Microsoft Sans Serif"/>
              </a:rPr>
              <a:t>partes</a:t>
            </a:r>
            <a:r>
              <a:rPr sz="1800" spc="125" dirty="0">
                <a:latin typeface="Microsoft Sans Serif"/>
                <a:cs typeface="Microsoft Sans Serif"/>
              </a:rPr>
              <a:t> </a:t>
            </a:r>
            <a:r>
              <a:rPr sz="1800" dirty="0">
                <a:latin typeface="Microsoft Sans Serif"/>
                <a:cs typeface="Microsoft Sans Serif"/>
              </a:rPr>
              <a:t>con</a:t>
            </a:r>
            <a:r>
              <a:rPr sz="1800" spc="120" dirty="0">
                <a:latin typeface="Microsoft Sans Serif"/>
                <a:cs typeface="Microsoft Sans Serif"/>
              </a:rPr>
              <a:t> </a:t>
            </a:r>
            <a:r>
              <a:rPr sz="1800" dirty="0">
                <a:latin typeface="Microsoft Sans Serif"/>
                <a:cs typeface="Microsoft Sans Serif"/>
              </a:rPr>
              <a:t>gran</a:t>
            </a:r>
            <a:r>
              <a:rPr sz="1800" spc="125" dirty="0">
                <a:latin typeface="Microsoft Sans Serif"/>
                <a:cs typeface="Microsoft Sans Serif"/>
              </a:rPr>
              <a:t> </a:t>
            </a:r>
            <a:r>
              <a:rPr sz="1800" dirty="0">
                <a:latin typeface="Microsoft Sans Serif"/>
                <a:cs typeface="Microsoft Sans Serif"/>
              </a:rPr>
              <a:t>precisión</a:t>
            </a:r>
            <a:r>
              <a:rPr sz="1800" spc="135" dirty="0">
                <a:latin typeface="Microsoft Sans Serif"/>
                <a:cs typeface="Microsoft Sans Serif"/>
              </a:rPr>
              <a:t> </a:t>
            </a:r>
            <a:r>
              <a:rPr sz="1800" dirty="0">
                <a:latin typeface="Microsoft Sans Serif"/>
                <a:cs typeface="Microsoft Sans Serif"/>
              </a:rPr>
              <a:t>y</a:t>
            </a:r>
            <a:r>
              <a:rPr sz="1800" spc="105" dirty="0">
                <a:latin typeface="Microsoft Sans Serif"/>
                <a:cs typeface="Microsoft Sans Serif"/>
              </a:rPr>
              <a:t> </a:t>
            </a:r>
            <a:r>
              <a:rPr sz="1800" dirty="0">
                <a:latin typeface="Microsoft Sans Serif"/>
                <a:cs typeface="Microsoft Sans Serif"/>
              </a:rPr>
              <a:t>repetitividad</a:t>
            </a:r>
            <a:r>
              <a:rPr sz="1800" spc="125" dirty="0">
                <a:latin typeface="Microsoft Sans Serif"/>
                <a:cs typeface="Microsoft Sans Serif"/>
              </a:rPr>
              <a:t> </a:t>
            </a:r>
            <a:r>
              <a:rPr sz="1800" dirty="0">
                <a:latin typeface="Microsoft Sans Serif"/>
                <a:cs typeface="Microsoft Sans Serif"/>
              </a:rPr>
              <a:t>a</a:t>
            </a:r>
            <a:r>
              <a:rPr sz="1800" spc="120" dirty="0">
                <a:latin typeface="Microsoft Sans Serif"/>
                <a:cs typeface="Microsoft Sans Serif"/>
              </a:rPr>
              <a:t> </a:t>
            </a:r>
            <a:r>
              <a:rPr sz="1800" dirty="0">
                <a:latin typeface="Microsoft Sans Serif"/>
                <a:cs typeface="Microsoft Sans Serif"/>
              </a:rPr>
              <a:t>tolerancias</a:t>
            </a:r>
            <a:r>
              <a:rPr sz="1800" spc="13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0,015</a:t>
            </a:r>
            <a:r>
              <a:rPr sz="1800" spc="10" dirty="0">
                <a:latin typeface="Microsoft Sans Serif"/>
                <a:cs typeface="Microsoft Sans Serif"/>
              </a:rPr>
              <a:t> </a:t>
            </a:r>
            <a:r>
              <a:rPr sz="1800" dirty="0">
                <a:latin typeface="Microsoft Sans Serif"/>
                <a:cs typeface="Microsoft Sans Serif"/>
              </a:rPr>
              <a:t>mm o</a:t>
            </a:r>
            <a:r>
              <a:rPr sz="1800" spc="5" dirty="0">
                <a:latin typeface="Microsoft Sans Serif"/>
                <a:cs typeface="Microsoft Sans Serif"/>
              </a:rPr>
              <a:t> </a:t>
            </a:r>
            <a:r>
              <a:rPr sz="1800" spc="-10" dirty="0">
                <a:latin typeface="Microsoft Sans Serif"/>
                <a:cs typeface="Microsoft Sans Serif"/>
              </a:rPr>
              <a:t>mejores.</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gn="just">
              <a:lnSpc>
                <a:spcPct val="100000"/>
              </a:lnSpc>
            </a:pPr>
            <a:r>
              <a:rPr sz="1800" dirty="0">
                <a:latin typeface="Microsoft Sans Serif"/>
                <a:cs typeface="Microsoft Sans Serif"/>
              </a:rPr>
              <a:t>El</a:t>
            </a:r>
            <a:r>
              <a:rPr sz="1800" spc="195" dirty="0">
                <a:latin typeface="Microsoft Sans Serif"/>
                <a:cs typeface="Microsoft Sans Serif"/>
              </a:rPr>
              <a:t> </a:t>
            </a:r>
            <a:r>
              <a:rPr sz="1800" dirty="0">
                <a:latin typeface="Microsoft Sans Serif"/>
                <a:cs typeface="Microsoft Sans Serif"/>
              </a:rPr>
              <a:t>término</a:t>
            </a:r>
            <a:r>
              <a:rPr sz="1800" spc="215" dirty="0">
                <a:latin typeface="Microsoft Sans Serif"/>
                <a:cs typeface="Microsoft Sans Serif"/>
              </a:rPr>
              <a:t> </a:t>
            </a:r>
            <a:r>
              <a:rPr sz="1800" dirty="0">
                <a:latin typeface="Microsoft Sans Serif"/>
                <a:cs typeface="Microsoft Sans Serif"/>
              </a:rPr>
              <a:t>máquina</a:t>
            </a:r>
            <a:r>
              <a:rPr sz="1800" spc="215" dirty="0">
                <a:latin typeface="Microsoft Sans Serif"/>
                <a:cs typeface="Microsoft Sans Serif"/>
              </a:rPr>
              <a:t> </a:t>
            </a:r>
            <a:r>
              <a:rPr sz="1800" dirty="0">
                <a:latin typeface="Microsoft Sans Serif"/>
                <a:cs typeface="Microsoft Sans Serif"/>
              </a:rPr>
              <a:t>herramienta</a:t>
            </a:r>
            <a:r>
              <a:rPr sz="1800" spc="210" dirty="0">
                <a:latin typeface="Microsoft Sans Serif"/>
                <a:cs typeface="Microsoft Sans Serif"/>
              </a:rPr>
              <a:t> </a:t>
            </a:r>
            <a:r>
              <a:rPr sz="1800" dirty="0">
                <a:latin typeface="Microsoft Sans Serif"/>
                <a:cs typeface="Microsoft Sans Serif"/>
              </a:rPr>
              <a:t>se</a:t>
            </a:r>
            <a:r>
              <a:rPr sz="1800" spc="210" dirty="0">
                <a:latin typeface="Microsoft Sans Serif"/>
                <a:cs typeface="Microsoft Sans Serif"/>
              </a:rPr>
              <a:t> </a:t>
            </a:r>
            <a:r>
              <a:rPr sz="1800" dirty="0">
                <a:latin typeface="Microsoft Sans Serif"/>
                <a:cs typeface="Microsoft Sans Serif"/>
              </a:rPr>
              <a:t>aplica</a:t>
            </a:r>
            <a:r>
              <a:rPr sz="1800" spc="210" dirty="0">
                <a:latin typeface="Microsoft Sans Serif"/>
                <a:cs typeface="Microsoft Sans Serif"/>
              </a:rPr>
              <a:t> </a:t>
            </a:r>
            <a:r>
              <a:rPr sz="1800" dirty="0">
                <a:latin typeface="Microsoft Sans Serif"/>
                <a:cs typeface="Microsoft Sans Serif"/>
              </a:rPr>
              <a:t>a</a:t>
            </a:r>
            <a:r>
              <a:rPr sz="1800" spc="210" dirty="0">
                <a:latin typeface="Microsoft Sans Serif"/>
                <a:cs typeface="Microsoft Sans Serif"/>
              </a:rPr>
              <a:t> </a:t>
            </a:r>
            <a:r>
              <a:rPr sz="1800" dirty="0">
                <a:latin typeface="Microsoft Sans Serif"/>
                <a:cs typeface="Microsoft Sans Serif"/>
              </a:rPr>
              <a:t>cualquier</a:t>
            </a:r>
            <a:r>
              <a:rPr sz="1800" spc="215" dirty="0">
                <a:latin typeface="Microsoft Sans Serif"/>
                <a:cs typeface="Microsoft Sans Serif"/>
              </a:rPr>
              <a:t> </a:t>
            </a:r>
            <a:r>
              <a:rPr sz="1800" dirty="0">
                <a:latin typeface="Microsoft Sans Serif"/>
                <a:cs typeface="Microsoft Sans Serif"/>
              </a:rPr>
              <a:t>máquina</a:t>
            </a:r>
            <a:r>
              <a:rPr sz="1800" spc="220" dirty="0">
                <a:latin typeface="Microsoft Sans Serif"/>
                <a:cs typeface="Microsoft Sans Serif"/>
              </a:rPr>
              <a:t> </a:t>
            </a:r>
            <a:r>
              <a:rPr sz="1800" dirty="0">
                <a:latin typeface="Microsoft Sans Serif"/>
                <a:cs typeface="Microsoft Sans Serif"/>
              </a:rPr>
              <a:t>accionada</a:t>
            </a:r>
            <a:r>
              <a:rPr sz="1800" spc="210" dirty="0">
                <a:latin typeface="Microsoft Sans Serif"/>
                <a:cs typeface="Microsoft Sans Serif"/>
              </a:rPr>
              <a:t> </a:t>
            </a:r>
            <a:r>
              <a:rPr sz="1800" dirty="0">
                <a:latin typeface="Microsoft Sans Serif"/>
                <a:cs typeface="Microsoft Sans Serif"/>
              </a:rPr>
              <a:t>por</a:t>
            </a:r>
            <a:r>
              <a:rPr sz="1800" spc="215" dirty="0">
                <a:latin typeface="Microsoft Sans Serif"/>
                <a:cs typeface="Microsoft Sans Serif"/>
              </a:rPr>
              <a:t> </a:t>
            </a:r>
            <a:r>
              <a:rPr sz="1800" spc="-10" dirty="0">
                <a:latin typeface="Microsoft Sans Serif"/>
                <a:cs typeface="Microsoft Sans Serif"/>
              </a:rPr>
              <a:t>fuerza</a:t>
            </a:r>
            <a:endParaRPr sz="1800">
              <a:latin typeface="Microsoft Sans Serif"/>
              <a:cs typeface="Microsoft Sans Serif"/>
            </a:endParaRPr>
          </a:p>
          <a:p>
            <a:pPr marL="12700" algn="just">
              <a:lnSpc>
                <a:spcPct val="100000"/>
              </a:lnSpc>
            </a:pPr>
            <a:r>
              <a:rPr sz="1800" dirty="0">
                <a:latin typeface="Microsoft Sans Serif"/>
                <a:cs typeface="Microsoft Sans Serif"/>
              </a:rPr>
              <a:t>motriz</a:t>
            </a:r>
            <a:r>
              <a:rPr sz="1800" spc="-40" dirty="0">
                <a:latin typeface="Microsoft Sans Serif"/>
                <a:cs typeface="Microsoft Sans Serif"/>
              </a:rPr>
              <a:t> </a:t>
            </a:r>
            <a:r>
              <a:rPr sz="1800" dirty="0">
                <a:latin typeface="Microsoft Sans Serif"/>
                <a:cs typeface="Microsoft Sans Serif"/>
              </a:rPr>
              <a:t>que</a:t>
            </a:r>
            <a:r>
              <a:rPr sz="1800" spc="-30" dirty="0">
                <a:latin typeface="Microsoft Sans Serif"/>
                <a:cs typeface="Microsoft Sans Serif"/>
              </a:rPr>
              <a:t> </a:t>
            </a:r>
            <a:r>
              <a:rPr sz="1800" dirty="0">
                <a:latin typeface="Microsoft Sans Serif"/>
                <a:cs typeface="Microsoft Sans Serif"/>
              </a:rPr>
              <a:t>realice</a:t>
            </a:r>
            <a:r>
              <a:rPr sz="1800" spc="-30" dirty="0">
                <a:latin typeface="Microsoft Sans Serif"/>
                <a:cs typeface="Microsoft Sans Serif"/>
              </a:rPr>
              <a:t> </a:t>
            </a:r>
            <a:r>
              <a:rPr sz="1800" dirty="0">
                <a:latin typeface="Microsoft Sans Serif"/>
                <a:cs typeface="Microsoft Sans Serif"/>
              </a:rPr>
              <a:t>operaciones</a:t>
            </a:r>
            <a:r>
              <a:rPr sz="1800" spc="-15"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mecanizado,</a:t>
            </a:r>
            <a:r>
              <a:rPr sz="1800" spc="-20" dirty="0">
                <a:latin typeface="Microsoft Sans Serif"/>
                <a:cs typeface="Microsoft Sans Serif"/>
              </a:rPr>
              <a:t> </a:t>
            </a:r>
            <a:r>
              <a:rPr sz="1800" dirty="0">
                <a:latin typeface="Microsoft Sans Serif"/>
                <a:cs typeface="Microsoft Sans Serif"/>
              </a:rPr>
              <a:t>incluso</a:t>
            </a:r>
            <a:r>
              <a:rPr sz="1800" spc="-20"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spc="-10" dirty="0">
                <a:latin typeface="Microsoft Sans Serif"/>
                <a:cs typeface="Microsoft Sans Serif"/>
              </a:rPr>
              <a:t>esmerilado.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6985" algn="just">
              <a:lnSpc>
                <a:spcPct val="100000"/>
              </a:lnSpc>
            </a:pPr>
            <a:r>
              <a:rPr sz="1800" dirty="0">
                <a:latin typeface="Microsoft Sans Serif"/>
                <a:cs typeface="Microsoft Sans Serif"/>
              </a:rPr>
              <a:t>Éstas</a:t>
            </a:r>
            <a:r>
              <a:rPr sz="1800" spc="160" dirty="0">
                <a:latin typeface="Microsoft Sans Serif"/>
                <a:cs typeface="Microsoft Sans Serif"/>
              </a:rPr>
              <a:t> </a:t>
            </a:r>
            <a:r>
              <a:rPr sz="1800" dirty="0">
                <a:latin typeface="Microsoft Sans Serif"/>
                <a:cs typeface="Microsoft Sans Serif"/>
              </a:rPr>
              <a:t>son</a:t>
            </a:r>
            <a:r>
              <a:rPr sz="1800" spc="155" dirty="0">
                <a:latin typeface="Microsoft Sans Serif"/>
                <a:cs typeface="Microsoft Sans Serif"/>
              </a:rPr>
              <a:t> </a:t>
            </a:r>
            <a:r>
              <a:rPr sz="1800" dirty="0">
                <a:latin typeface="Microsoft Sans Serif"/>
                <a:cs typeface="Microsoft Sans Serif"/>
              </a:rPr>
              <a:t>las</a:t>
            </a:r>
            <a:r>
              <a:rPr sz="1800" spc="160" dirty="0">
                <a:latin typeface="Microsoft Sans Serif"/>
                <a:cs typeface="Microsoft Sans Serif"/>
              </a:rPr>
              <a:t> </a:t>
            </a:r>
            <a:r>
              <a:rPr sz="1800" dirty="0">
                <a:latin typeface="Microsoft Sans Serif"/>
                <a:cs typeface="Microsoft Sans Serif"/>
              </a:rPr>
              <a:t>tres</a:t>
            </a:r>
            <a:r>
              <a:rPr sz="1800" spc="160" dirty="0">
                <a:latin typeface="Microsoft Sans Serif"/>
                <a:cs typeface="Microsoft Sans Serif"/>
              </a:rPr>
              <a:t> </a:t>
            </a:r>
            <a:r>
              <a:rPr sz="1800" dirty="0">
                <a:latin typeface="Microsoft Sans Serif"/>
                <a:cs typeface="Microsoft Sans Serif"/>
              </a:rPr>
              <a:t>dimensiones</a:t>
            </a:r>
            <a:r>
              <a:rPr sz="1800" spc="165" dirty="0">
                <a:latin typeface="Microsoft Sans Serif"/>
                <a:cs typeface="Microsoft Sans Serif"/>
              </a:rPr>
              <a:t> </a:t>
            </a:r>
            <a:r>
              <a:rPr sz="1800" dirty="0">
                <a:latin typeface="Microsoft Sans Serif"/>
                <a:cs typeface="Microsoft Sans Serif"/>
              </a:rPr>
              <a:t>del</a:t>
            </a:r>
            <a:r>
              <a:rPr sz="1800" spc="160" dirty="0">
                <a:latin typeface="Microsoft Sans Serif"/>
                <a:cs typeface="Microsoft Sans Serif"/>
              </a:rPr>
              <a:t> </a:t>
            </a:r>
            <a:r>
              <a:rPr sz="1800" dirty="0">
                <a:latin typeface="Microsoft Sans Serif"/>
                <a:cs typeface="Microsoft Sans Serif"/>
              </a:rPr>
              <a:t>proceso</a:t>
            </a:r>
            <a:r>
              <a:rPr sz="1800" spc="170" dirty="0">
                <a:latin typeface="Microsoft Sans Serif"/>
                <a:cs typeface="Microsoft Sans Serif"/>
              </a:rPr>
              <a:t> </a:t>
            </a:r>
            <a:r>
              <a:rPr sz="1800" dirty="0">
                <a:latin typeface="Microsoft Sans Serif"/>
                <a:cs typeface="Microsoft Sans Serif"/>
              </a:rPr>
              <a:t>de</a:t>
            </a:r>
            <a:r>
              <a:rPr sz="1800" spc="160" dirty="0">
                <a:latin typeface="Microsoft Sans Serif"/>
                <a:cs typeface="Microsoft Sans Serif"/>
              </a:rPr>
              <a:t> </a:t>
            </a:r>
            <a:r>
              <a:rPr sz="1800" dirty="0">
                <a:latin typeface="Microsoft Sans Serif"/>
                <a:cs typeface="Microsoft Sans Serif"/>
              </a:rPr>
              <a:t>mecanizado</a:t>
            </a:r>
            <a:r>
              <a:rPr sz="1800" spc="175" dirty="0">
                <a:latin typeface="Microsoft Sans Serif"/>
                <a:cs typeface="Microsoft Sans Serif"/>
              </a:rPr>
              <a:t> </a:t>
            </a:r>
            <a:r>
              <a:rPr sz="1800" dirty="0">
                <a:latin typeface="Microsoft Sans Serif"/>
                <a:cs typeface="Microsoft Sans Serif"/>
              </a:rPr>
              <a:t>y,</a:t>
            </a:r>
            <a:r>
              <a:rPr sz="1800" spc="165" dirty="0">
                <a:latin typeface="Microsoft Sans Serif"/>
                <a:cs typeface="Microsoft Sans Serif"/>
              </a:rPr>
              <a:t> </a:t>
            </a:r>
            <a:r>
              <a:rPr sz="1800" dirty="0">
                <a:latin typeface="Microsoft Sans Serif"/>
                <a:cs typeface="Microsoft Sans Serif"/>
              </a:rPr>
              <a:t>en</a:t>
            </a:r>
            <a:r>
              <a:rPr sz="1800" spc="160" dirty="0">
                <a:latin typeface="Microsoft Sans Serif"/>
                <a:cs typeface="Microsoft Sans Serif"/>
              </a:rPr>
              <a:t> </a:t>
            </a:r>
            <a:r>
              <a:rPr sz="1800" dirty="0">
                <a:latin typeface="Microsoft Sans Serif"/>
                <a:cs typeface="Microsoft Sans Serif"/>
              </a:rPr>
              <a:t>ciertas</a:t>
            </a:r>
            <a:r>
              <a:rPr sz="1800" spc="165" dirty="0">
                <a:latin typeface="Microsoft Sans Serif"/>
                <a:cs typeface="Microsoft Sans Serif"/>
              </a:rPr>
              <a:t> </a:t>
            </a:r>
            <a:r>
              <a:rPr sz="1800" spc="-10" dirty="0">
                <a:latin typeface="Microsoft Sans Serif"/>
                <a:cs typeface="Microsoft Sans Serif"/>
              </a:rPr>
              <a:t>operaciones </a:t>
            </a:r>
            <a:r>
              <a:rPr sz="1800" dirty="0">
                <a:latin typeface="Microsoft Sans Serif"/>
                <a:cs typeface="Microsoft Sans Serif"/>
              </a:rPr>
              <a:t>se</a:t>
            </a:r>
            <a:r>
              <a:rPr sz="1800" spc="400" dirty="0">
                <a:latin typeface="Microsoft Sans Serif"/>
                <a:cs typeface="Microsoft Sans Serif"/>
              </a:rPr>
              <a:t> </a:t>
            </a:r>
            <a:r>
              <a:rPr sz="1800" dirty="0">
                <a:latin typeface="Microsoft Sans Serif"/>
                <a:cs typeface="Microsoft Sans Serif"/>
              </a:rPr>
              <a:t>puede</a:t>
            </a:r>
            <a:r>
              <a:rPr sz="1800" spc="405" dirty="0">
                <a:latin typeface="Microsoft Sans Serif"/>
                <a:cs typeface="Microsoft Sans Serif"/>
              </a:rPr>
              <a:t> </a:t>
            </a:r>
            <a:r>
              <a:rPr sz="1800" dirty="0">
                <a:latin typeface="Microsoft Sans Serif"/>
                <a:cs typeface="Microsoft Sans Serif"/>
              </a:rPr>
              <a:t>usar</a:t>
            </a:r>
            <a:r>
              <a:rPr sz="1800" spc="415" dirty="0">
                <a:latin typeface="Microsoft Sans Serif"/>
                <a:cs typeface="Microsoft Sans Serif"/>
              </a:rPr>
              <a:t> </a:t>
            </a:r>
            <a:r>
              <a:rPr sz="1800" dirty="0">
                <a:latin typeface="Microsoft Sans Serif"/>
                <a:cs typeface="Microsoft Sans Serif"/>
              </a:rPr>
              <a:t>su</a:t>
            </a:r>
            <a:r>
              <a:rPr sz="1800" spc="405" dirty="0">
                <a:latin typeface="Microsoft Sans Serif"/>
                <a:cs typeface="Microsoft Sans Serif"/>
              </a:rPr>
              <a:t> </a:t>
            </a:r>
            <a:r>
              <a:rPr sz="1800" dirty="0">
                <a:latin typeface="Microsoft Sans Serif"/>
                <a:cs typeface="Microsoft Sans Serif"/>
              </a:rPr>
              <a:t>producto</a:t>
            </a:r>
            <a:r>
              <a:rPr sz="1800" spc="420" dirty="0">
                <a:latin typeface="Microsoft Sans Serif"/>
                <a:cs typeface="Microsoft Sans Serif"/>
              </a:rPr>
              <a:t> </a:t>
            </a:r>
            <a:r>
              <a:rPr sz="1800" dirty="0">
                <a:latin typeface="Microsoft Sans Serif"/>
                <a:cs typeface="Microsoft Sans Serif"/>
              </a:rPr>
              <a:t>matemático</a:t>
            </a:r>
            <a:r>
              <a:rPr sz="1800" spc="400" dirty="0">
                <a:latin typeface="Microsoft Sans Serif"/>
                <a:cs typeface="Microsoft Sans Serif"/>
              </a:rPr>
              <a:t> </a:t>
            </a:r>
            <a:r>
              <a:rPr sz="1800" dirty="0">
                <a:latin typeface="Microsoft Sans Serif"/>
                <a:cs typeface="Microsoft Sans Serif"/>
              </a:rPr>
              <a:t>para</a:t>
            </a:r>
            <a:r>
              <a:rPr sz="1800" spc="409" dirty="0">
                <a:latin typeface="Microsoft Sans Serif"/>
                <a:cs typeface="Microsoft Sans Serif"/>
              </a:rPr>
              <a:t> </a:t>
            </a:r>
            <a:r>
              <a:rPr sz="1800" dirty="0">
                <a:latin typeface="Microsoft Sans Serif"/>
                <a:cs typeface="Microsoft Sans Serif"/>
              </a:rPr>
              <a:t>obtener</a:t>
            </a:r>
            <a:r>
              <a:rPr sz="1800" spc="409" dirty="0">
                <a:latin typeface="Microsoft Sans Serif"/>
                <a:cs typeface="Microsoft Sans Serif"/>
              </a:rPr>
              <a:t> </a:t>
            </a:r>
            <a:r>
              <a:rPr sz="1800" dirty="0">
                <a:latin typeface="Microsoft Sans Serif"/>
                <a:cs typeface="Microsoft Sans Serif"/>
              </a:rPr>
              <a:t>la</a:t>
            </a:r>
            <a:r>
              <a:rPr sz="1800" spc="409" dirty="0">
                <a:latin typeface="Microsoft Sans Serif"/>
                <a:cs typeface="Microsoft Sans Serif"/>
              </a:rPr>
              <a:t> </a:t>
            </a:r>
            <a:r>
              <a:rPr sz="1800" dirty="0">
                <a:latin typeface="Microsoft Sans Serif"/>
                <a:cs typeface="Microsoft Sans Serif"/>
              </a:rPr>
              <a:t>velocidad</a:t>
            </a:r>
            <a:r>
              <a:rPr sz="1800" spc="420" dirty="0">
                <a:latin typeface="Microsoft Sans Serif"/>
                <a:cs typeface="Microsoft Sans Serif"/>
              </a:rPr>
              <a:t> </a:t>
            </a:r>
            <a:r>
              <a:rPr sz="1800" dirty="0">
                <a:latin typeface="Microsoft Sans Serif"/>
                <a:cs typeface="Microsoft Sans Serif"/>
              </a:rPr>
              <a:t>de</a:t>
            </a:r>
            <a:r>
              <a:rPr sz="1800" spc="400" dirty="0">
                <a:latin typeface="Microsoft Sans Serif"/>
                <a:cs typeface="Microsoft Sans Serif"/>
              </a:rPr>
              <a:t> </a:t>
            </a:r>
            <a:r>
              <a:rPr sz="1800" dirty="0">
                <a:latin typeface="Microsoft Sans Serif"/>
                <a:cs typeface="Microsoft Sans Serif"/>
              </a:rPr>
              <a:t>remoción</a:t>
            </a:r>
            <a:r>
              <a:rPr sz="1800" spc="415"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material</a:t>
            </a:r>
            <a:r>
              <a:rPr sz="1800" spc="-30" dirty="0">
                <a:latin typeface="Microsoft Sans Serif"/>
                <a:cs typeface="Microsoft Sans Serif"/>
              </a:rPr>
              <a:t> </a:t>
            </a:r>
            <a:r>
              <a:rPr sz="1800" dirty="0">
                <a:latin typeface="Microsoft Sans Serif"/>
                <a:cs typeface="Microsoft Sans Serif"/>
              </a:rPr>
              <a:t>del</a:t>
            </a:r>
            <a:r>
              <a:rPr sz="1800" spc="-35" dirty="0">
                <a:latin typeface="Microsoft Sans Serif"/>
                <a:cs typeface="Microsoft Sans Serif"/>
              </a:rPr>
              <a:t> </a:t>
            </a:r>
            <a:r>
              <a:rPr sz="1800" spc="-10" dirty="0">
                <a:latin typeface="Microsoft Sans Serif"/>
                <a:cs typeface="Microsoft Sans Serif"/>
              </a:rPr>
              <a:t>proceso: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2275205">
              <a:lnSpc>
                <a:spcPct val="100000"/>
              </a:lnSpc>
            </a:pPr>
            <a:r>
              <a:rPr sz="1800" dirty="0">
                <a:latin typeface="Microsoft Sans Serif"/>
                <a:cs typeface="Microsoft Sans Serif"/>
              </a:rPr>
              <a:t>MRR</a:t>
            </a:r>
            <a:r>
              <a:rPr sz="1800" spc="-35" dirty="0">
                <a:latin typeface="Microsoft Sans Serif"/>
                <a:cs typeface="Microsoft Sans Serif"/>
              </a:rPr>
              <a:t> </a:t>
            </a:r>
            <a:r>
              <a:rPr sz="1800" dirty="0">
                <a:latin typeface="Microsoft Sans Serif"/>
                <a:cs typeface="Microsoft Sans Serif"/>
              </a:rPr>
              <a:t>=</a:t>
            </a:r>
            <a:r>
              <a:rPr sz="1800" spc="-25" dirty="0">
                <a:latin typeface="Microsoft Sans Serif"/>
                <a:cs typeface="Microsoft Sans Serif"/>
              </a:rPr>
              <a:t> </a:t>
            </a:r>
            <a:r>
              <a:rPr sz="1800" dirty="0">
                <a:latin typeface="Microsoft Sans Serif"/>
                <a:cs typeface="Microsoft Sans Serif"/>
              </a:rPr>
              <a:t>velocidad o</a:t>
            </a:r>
            <a:r>
              <a:rPr sz="1800" spc="-25" dirty="0">
                <a:latin typeface="Microsoft Sans Serif"/>
                <a:cs typeface="Microsoft Sans Serif"/>
              </a:rPr>
              <a:t> </a:t>
            </a:r>
            <a:r>
              <a:rPr sz="1800" dirty="0">
                <a:latin typeface="Microsoft Sans Serif"/>
                <a:cs typeface="Microsoft Sans Serif"/>
              </a:rPr>
              <a:t>volumen</a:t>
            </a:r>
            <a:r>
              <a:rPr sz="1800" spc="-20"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remoción</a:t>
            </a:r>
            <a:r>
              <a:rPr sz="1800" spc="-15" dirty="0">
                <a:latin typeface="Microsoft Sans Serif"/>
                <a:cs typeface="Microsoft Sans Serif"/>
              </a:rPr>
              <a:t> </a:t>
            </a:r>
            <a:r>
              <a:rPr sz="1800" dirty="0">
                <a:latin typeface="Microsoft Sans Serif"/>
                <a:cs typeface="Microsoft Sans Serif"/>
              </a:rPr>
              <a:t>de</a:t>
            </a:r>
            <a:r>
              <a:rPr sz="1800" spc="-35" dirty="0">
                <a:latin typeface="Microsoft Sans Serif"/>
                <a:cs typeface="Microsoft Sans Serif"/>
              </a:rPr>
              <a:t> </a:t>
            </a:r>
            <a:r>
              <a:rPr sz="1800" dirty="0">
                <a:latin typeface="Microsoft Sans Serif"/>
                <a:cs typeface="Microsoft Sans Serif"/>
              </a:rPr>
              <a:t>material</a:t>
            </a:r>
            <a:r>
              <a:rPr sz="1800" spc="-15" dirty="0">
                <a:latin typeface="Microsoft Sans Serif"/>
                <a:cs typeface="Microsoft Sans Serif"/>
              </a:rPr>
              <a:t> </a:t>
            </a:r>
            <a:r>
              <a:rPr sz="1800" spc="-10" dirty="0">
                <a:latin typeface="Microsoft Sans Serif"/>
                <a:cs typeface="Microsoft Sans Serif"/>
              </a:rPr>
              <a:t>(mm3/seg.) </a:t>
            </a:r>
            <a:r>
              <a:rPr sz="1800" dirty="0">
                <a:latin typeface="Microsoft Sans Serif"/>
                <a:cs typeface="Microsoft Sans Serif"/>
              </a:rPr>
              <a:t>v</a:t>
            </a:r>
            <a:r>
              <a:rPr sz="1800" spc="-15" dirty="0">
                <a:latin typeface="Microsoft Sans Serif"/>
                <a:cs typeface="Microsoft Sans Serif"/>
              </a:rPr>
              <a:t> </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velocidad</a:t>
            </a:r>
            <a:r>
              <a:rPr sz="1800" spc="1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corte</a:t>
            </a:r>
            <a:r>
              <a:rPr sz="1800" spc="-15" dirty="0">
                <a:latin typeface="Microsoft Sans Serif"/>
                <a:cs typeface="Microsoft Sans Serif"/>
              </a:rPr>
              <a:t> </a:t>
            </a:r>
            <a:r>
              <a:rPr sz="1800" dirty="0">
                <a:latin typeface="Microsoft Sans Serif"/>
                <a:cs typeface="Microsoft Sans Serif"/>
              </a:rPr>
              <a:t>(m/seg.,</a:t>
            </a:r>
            <a:r>
              <a:rPr sz="1800" spc="-5" dirty="0">
                <a:latin typeface="Microsoft Sans Serif"/>
                <a:cs typeface="Microsoft Sans Serif"/>
              </a:rPr>
              <a:t> </a:t>
            </a:r>
            <a:r>
              <a:rPr sz="1800" dirty="0">
                <a:latin typeface="Microsoft Sans Serif"/>
                <a:cs typeface="Microsoft Sans Serif"/>
              </a:rPr>
              <a:t>mm/seg.,</a:t>
            </a:r>
            <a:r>
              <a:rPr sz="1800" spc="-15" dirty="0">
                <a:latin typeface="Microsoft Sans Serif"/>
                <a:cs typeface="Microsoft Sans Serif"/>
              </a:rPr>
              <a:t> </a:t>
            </a:r>
            <a:r>
              <a:rPr sz="1800" spc="-10" dirty="0">
                <a:latin typeface="Microsoft Sans Serif"/>
                <a:cs typeface="Microsoft Sans Serif"/>
              </a:rPr>
              <a:t>m/min.)</a:t>
            </a:r>
            <a:endParaRPr sz="1800">
              <a:latin typeface="Microsoft Sans Serif"/>
              <a:cs typeface="Microsoft Sans Serif"/>
            </a:endParaRPr>
          </a:p>
          <a:p>
            <a:pPr marL="12700">
              <a:lnSpc>
                <a:spcPct val="100000"/>
              </a:lnSpc>
            </a:pPr>
            <a:r>
              <a:rPr sz="1800" dirty="0">
                <a:latin typeface="Microsoft Sans Serif"/>
                <a:cs typeface="Microsoft Sans Serif"/>
              </a:rPr>
              <a:t>f</a:t>
            </a:r>
            <a:r>
              <a:rPr sz="1800" spc="-5" dirty="0">
                <a:latin typeface="Microsoft Sans Serif"/>
                <a:cs typeface="Microsoft Sans Serif"/>
              </a:rPr>
              <a:t> </a:t>
            </a:r>
            <a:r>
              <a:rPr sz="1800" dirty="0">
                <a:latin typeface="Microsoft Sans Serif"/>
                <a:cs typeface="Microsoft Sans Serif"/>
              </a:rPr>
              <a:t>=</a:t>
            </a:r>
            <a:r>
              <a:rPr sz="1800" spc="-10" dirty="0">
                <a:latin typeface="Microsoft Sans Serif"/>
                <a:cs typeface="Microsoft Sans Serif"/>
              </a:rPr>
              <a:t> </a:t>
            </a:r>
            <a:r>
              <a:rPr sz="1800" dirty="0">
                <a:latin typeface="Microsoft Sans Serif"/>
                <a:cs typeface="Microsoft Sans Serif"/>
              </a:rPr>
              <a:t>avance,</a:t>
            </a:r>
            <a:r>
              <a:rPr sz="1800" spc="15" dirty="0">
                <a:latin typeface="Microsoft Sans Serif"/>
                <a:cs typeface="Microsoft Sans Serif"/>
              </a:rPr>
              <a:t> </a:t>
            </a:r>
            <a:r>
              <a:rPr sz="1800" dirty="0">
                <a:latin typeface="Microsoft Sans Serif"/>
                <a:cs typeface="Microsoft Sans Serif"/>
              </a:rPr>
              <a:t>(mm);</a:t>
            </a:r>
            <a:r>
              <a:rPr sz="1800" spc="5" dirty="0">
                <a:latin typeface="Microsoft Sans Serif"/>
                <a:cs typeface="Microsoft Sans Serif"/>
              </a:rPr>
              <a:t> </a:t>
            </a:r>
            <a:r>
              <a:rPr sz="1800" spc="-50" dirty="0">
                <a:latin typeface="Microsoft Sans Serif"/>
                <a:cs typeface="Microsoft Sans Serif"/>
              </a:rPr>
              <a:t>y</a:t>
            </a:r>
            <a:endParaRPr sz="1800">
              <a:latin typeface="Microsoft Sans Serif"/>
              <a:cs typeface="Microsoft Sans Serif"/>
            </a:endParaRPr>
          </a:p>
          <a:p>
            <a:pPr marL="12700">
              <a:lnSpc>
                <a:spcPct val="100000"/>
              </a:lnSpc>
            </a:pPr>
            <a:r>
              <a:rPr sz="1800" dirty="0">
                <a:latin typeface="Microsoft Sans Serif"/>
                <a:cs typeface="Microsoft Sans Serif"/>
              </a:rPr>
              <a:t>d = profundidad</a:t>
            </a:r>
            <a:r>
              <a:rPr sz="1800" spc="3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corte,</a:t>
            </a:r>
            <a:r>
              <a:rPr sz="1800" spc="10" dirty="0">
                <a:latin typeface="Microsoft Sans Serif"/>
                <a:cs typeface="Microsoft Sans Serif"/>
              </a:rPr>
              <a:t> </a:t>
            </a:r>
            <a:r>
              <a:rPr sz="1800" spc="-10" dirty="0">
                <a:latin typeface="Microsoft Sans Serif"/>
                <a:cs typeface="Microsoft Sans Serif"/>
              </a:rPr>
              <a:t>(mm).</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nSpc>
                <a:spcPct val="100000"/>
              </a:lnSpc>
            </a:pP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otras</a:t>
            </a:r>
            <a:r>
              <a:rPr sz="1800" spc="-10" dirty="0">
                <a:latin typeface="Microsoft Sans Serif"/>
                <a:cs typeface="Microsoft Sans Serif"/>
              </a:rPr>
              <a:t> </a:t>
            </a:r>
            <a:r>
              <a:rPr sz="1800" dirty="0">
                <a:latin typeface="Microsoft Sans Serif"/>
                <a:cs typeface="Microsoft Sans Serif"/>
              </a:rPr>
              <a:t>operaciones</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mecanizado, estas</a:t>
            </a:r>
            <a:r>
              <a:rPr sz="1800" spc="-15" dirty="0">
                <a:latin typeface="Microsoft Sans Serif"/>
                <a:cs typeface="Microsoft Sans Serif"/>
              </a:rPr>
              <a:t> </a:t>
            </a:r>
            <a:r>
              <a:rPr sz="1800" dirty="0">
                <a:latin typeface="Microsoft Sans Serif"/>
                <a:cs typeface="Microsoft Sans Serif"/>
              </a:rPr>
              <a:t>unidades</a:t>
            </a:r>
            <a:r>
              <a:rPr sz="1800" spc="5" dirty="0">
                <a:latin typeface="Microsoft Sans Serif"/>
                <a:cs typeface="Microsoft Sans Serif"/>
              </a:rPr>
              <a:t> </a:t>
            </a:r>
            <a:r>
              <a:rPr sz="1800" dirty="0">
                <a:latin typeface="Microsoft Sans Serif"/>
                <a:cs typeface="Microsoft Sans Serif"/>
              </a:rPr>
              <a:t>pueden</a:t>
            </a:r>
            <a:r>
              <a:rPr sz="1800" spc="5" dirty="0">
                <a:latin typeface="Microsoft Sans Serif"/>
                <a:cs typeface="Microsoft Sans Serif"/>
              </a:rPr>
              <a:t> </a:t>
            </a:r>
            <a:r>
              <a:rPr sz="1800" dirty="0">
                <a:latin typeface="Microsoft Sans Serif"/>
                <a:cs typeface="Microsoft Sans Serif"/>
              </a:rPr>
              <a:t>ser</a:t>
            </a:r>
            <a:r>
              <a:rPr sz="1800" spc="-15" dirty="0">
                <a:latin typeface="Microsoft Sans Serif"/>
                <a:cs typeface="Microsoft Sans Serif"/>
              </a:rPr>
              <a:t> </a:t>
            </a:r>
            <a:r>
              <a:rPr sz="1800" spc="-10" dirty="0">
                <a:latin typeface="Microsoft Sans Serif"/>
                <a:cs typeface="Microsoft Sans Serif"/>
              </a:rPr>
              <a:t>diferentes.</a:t>
            </a:r>
            <a:endParaRPr sz="1800">
              <a:latin typeface="Microsoft Sans Serif"/>
              <a:cs typeface="Microsoft Sans Serif"/>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14" y="113610"/>
            <a:ext cx="8991600" cy="4170679"/>
            <a:chOff x="49814" y="113610"/>
            <a:chExt cx="8991600" cy="4170679"/>
          </a:xfrm>
        </p:grpSpPr>
        <p:pic>
          <p:nvPicPr>
            <p:cNvPr id="3" name="object 3"/>
            <p:cNvPicPr/>
            <p:nvPr/>
          </p:nvPicPr>
          <p:blipFill>
            <a:blip r:embed="rId2" cstate="print"/>
            <a:stretch>
              <a:fillRect/>
            </a:stretch>
          </p:blipFill>
          <p:spPr>
            <a:xfrm>
              <a:off x="49814" y="113610"/>
              <a:ext cx="8991454" cy="4156520"/>
            </a:xfrm>
            <a:prstGeom prst="rect">
              <a:avLst/>
            </a:prstGeom>
          </p:spPr>
        </p:pic>
        <p:sp>
          <p:nvSpPr>
            <p:cNvPr id="4" name="object 4"/>
            <p:cNvSpPr/>
            <p:nvPr/>
          </p:nvSpPr>
          <p:spPr>
            <a:xfrm>
              <a:off x="7849362" y="3963162"/>
              <a:ext cx="685800" cy="307975"/>
            </a:xfrm>
            <a:custGeom>
              <a:avLst/>
              <a:gdLst/>
              <a:ahLst/>
              <a:cxnLst/>
              <a:rect l="l" t="t" r="r" b="b"/>
              <a:pathLst>
                <a:path w="685800" h="307975">
                  <a:moveTo>
                    <a:pt x="685800" y="0"/>
                  </a:moveTo>
                  <a:lnTo>
                    <a:pt x="0" y="0"/>
                  </a:lnTo>
                  <a:lnTo>
                    <a:pt x="0" y="307848"/>
                  </a:lnTo>
                  <a:lnTo>
                    <a:pt x="685800" y="307848"/>
                  </a:lnTo>
                  <a:lnTo>
                    <a:pt x="685800" y="0"/>
                  </a:lnTo>
                  <a:close/>
                </a:path>
              </a:pathLst>
            </a:custGeom>
            <a:solidFill>
              <a:srgbClr val="FFFFFF"/>
            </a:solidFill>
          </p:spPr>
          <p:txBody>
            <a:bodyPr wrap="square" lIns="0" tIns="0" rIns="0" bIns="0" rtlCol="0"/>
            <a:lstStyle/>
            <a:p>
              <a:endParaRPr/>
            </a:p>
          </p:txBody>
        </p:sp>
        <p:sp>
          <p:nvSpPr>
            <p:cNvPr id="5" name="object 5"/>
            <p:cNvSpPr/>
            <p:nvPr/>
          </p:nvSpPr>
          <p:spPr>
            <a:xfrm>
              <a:off x="7849362" y="3963162"/>
              <a:ext cx="685800" cy="307975"/>
            </a:xfrm>
            <a:custGeom>
              <a:avLst/>
              <a:gdLst/>
              <a:ahLst/>
              <a:cxnLst/>
              <a:rect l="l" t="t" r="r" b="b"/>
              <a:pathLst>
                <a:path w="685800" h="307975">
                  <a:moveTo>
                    <a:pt x="0" y="307848"/>
                  </a:moveTo>
                  <a:lnTo>
                    <a:pt x="685800" y="307848"/>
                  </a:lnTo>
                  <a:lnTo>
                    <a:pt x="685800" y="0"/>
                  </a:lnTo>
                  <a:lnTo>
                    <a:pt x="0" y="0"/>
                  </a:lnTo>
                  <a:lnTo>
                    <a:pt x="0" y="307848"/>
                  </a:lnTo>
                  <a:close/>
                </a:path>
              </a:pathLst>
            </a:custGeom>
            <a:ln w="25908">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101034" y="4756437"/>
            <a:ext cx="8927973" cy="1382085"/>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79" y="446482"/>
            <a:ext cx="9036685" cy="5649595"/>
            <a:chOff x="68579" y="446482"/>
            <a:chExt cx="9036685" cy="5649595"/>
          </a:xfrm>
        </p:grpSpPr>
        <p:pic>
          <p:nvPicPr>
            <p:cNvPr id="3" name="object 3"/>
            <p:cNvPicPr/>
            <p:nvPr/>
          </p:nvPicPr>
          <p:blipFill>
            <a:blip r:embed="rId2" cstate="print"/>
            <a:stretch>
              <a:fillRect/>
            </a:stretch>
          </p:blipFill>
          <p:spPr>
            <a:xfrm>
              <a:off x="4591010" y="446482"/>
              <a:ext cx="4496193" cy="2286134"/>
            </a:xfrm>
            <a:prstGeom prst="rect">
              <a:avLst/>
            </a:prstGeom>
          </p:spPr>
        </p:pic>
        <p:pic>
          <p:nvPicPr>
            <p:cNvPr id="4" name="object 4"/>
            <p:cNvPicPr/>
            <p:nvPr/>
          </p:nvPicPr>
          <p:blipFill>
            <a:blip r:embed="rId3" cstate="print"/>
            <a:stretch>
              <a:fillRect/>
            </a:stretch>
          </p:blipFill>
          <p:spPr>
            <a:xfrm>
              <a:off x="68579" y="2666991"/>
              <a:ext cx="4751346" cy="3276608"/>
            </a:xfrm>
            <a:prstGeom prst="rect">
              <a:avLst/>
            </a:prstGeom>
          </p:spPr>
        </p:pic>
        <p:pic>
          <p:nvPicPr>
            <p:cNvPr id="5" name="object 5"/>
            <p:cNvPicPr/>
            <p:nvPr/>
          </p:nvPicPr>
          <p:blipFill>
            <a:blip r:embed="rId4" cstate="print"/>
            <a:stretch>
              <a:fillRect/>
            </a:stretch>
          </p:blipFill>
          <p:spPr>
            <a:xfrm>
              <a:off x="4774691" y="3352765"/>
              <a:ext cx="4330060" cy="2743234"/>
            </a:xfrm>
            <a:prstGeom prst="rect">
              <a:avLst/>
            </a:prstGeom>
          </p:spPr>
        </p:pic>
      </p:grpSp>
      <p:sp>
        <p:nvSpPr>
          <p:cNvPr id="6" name="object 6"/>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2300" b="1" u="none" spc="-10" dirty="0">
                <a:latin typeface="Arial"/>
                <a:cs typeface="Arial"/>
              </a:rPr>
              <a:t>PARÁMETROS</a:t>
            </a:r>
            <a:r>
              <a:rPr sz="2300" b="1" u="none" spc="-70" dirty="0">
                <a:latin typeface="Arial"/>
                <a:cs typeface="Arial"/>
              </a:rPr>
              <a:t> </a:t>
            </a:r>
            <a:r>
              <a:rPr sz="2300" b="1" u="none" dirty="0">
                <a:latin typeface="Arial"/>
                <a:cs typeface="Arial"/>
              </a:rPr>
              <a:t>BÁSICOS</a:t>
            </a:r>
            <a:r>
              <a:rPr sz="2300" b="1" u="none" spc="-25" dirty="0">
                <a:latin typeface="Arial"/>
                <a:cs typeface="Arial"/>
              </a:rPr>
              <a:t> </a:t>
            </a:r>
            <a:r>
              <a:rPr sz="2300" b="1" u="none" dirty="0">
                <a:latin typeface="Arial"/>
                <a:cs typeface="Arial"/>
              </a:rPr>
              <a:t>DE</a:t>
            </a:r>
            <a:r>
              <a:rPr sz="2300" b="1" u="none" spc="-40" dirty="0">
                <a:latin typeface="Arial"/>
                <a:cs typeface="Arial"/>
              </a:rPr>
              <a:t> </a:t>
            </a:r>
            <a:r>
              <a:rPr sz="2300" b="1" u="none" dirty="0">
                <a:latin typeface="Arial"/>
                <a:cs typeface="Arial"/>
              </a:rPr>
              <a:t>UNA</a:t>
            </a:r>
            <a:r>
              <a:rPr sz="2300" b="1" u="none" spc="-105" dirty="0">
                <a:latin typeface="Arial"/>
                <a:cs typeface="Arial"/>
              </a:rPr>
              <a:t> </a:t>
            </a:r>
            <a:r>
              <a:rPr sz="2300" b="1" u="none" dirty="0">
                <a:latin typeface="Arial"/>
                <a:cs typeface="Arial"/>
              </a:rPr>
              <a:t>OPERACIÓN</a:t>
            </a:r>
            <a:r>
              <a:rPr sz="2300" b="1" u="none" spc="-35" dirty="0">
                <a:latin typeface="Arial"/>
                <a:cs typeface="Arial"/>
              </a:rPr>
              <a:t> </a:t>
            </a:r>
            <a:r>
              <a:rPr sz="2300" b="1" u="none" dirty="0">
                <a:latin typeface="Arial"/>
                <a:cs typeface="Arial"/>
              </a:rPr>
              <a:t>DE</a:t>
            </a:r>
            <a:r>
              <a:rPr sz="2300" b="1" u="none" spc="-30" dirty="0">
                <a:latin typeface="Arial"/>
                <a:cs typeface="Arial"/>
              </a:rPr>
              <a:t> </a:t>
            </a:r>
            <a:r>
              <a:rPr sz="2300" b="1" u="none" spc="-10" dirty="0">
                <a:latin typeface="Arial"/>
                <a:cs typeface="Arial"/>
              </a:rPr>
              <a:t>TORNEADO</a:t>
            </a:r>
            <a:endParaRPr sz="2300">
              <a:latin typeface="Arial"/>
              <a:cs typeface="Arial"/>
            </a:endParaRPr>
          </a:p>
        </p:txBody>
      </p:sp>
      <p:pic>
        <p:nvPicPr>
          <p:cNvPr id="7" name="object 7"/>
          <p:cNvPicPr/>
          <p:nvPr/>
        </p:nvPicPr>
        <p:blipFill>
          <a:blip r:embed="rId5" cstate="print"/>
          <a:stretch>
            <a:fillRect/>
          </a:stretch>
        </p:blipFill>
        <p:spPr>
          <a:xfrm>
            <a:off x="105496" y="634044"/>
            <a:ext cx="4146914" cy="1284427"/>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751964">
              <a:lnSpc>
                <a:spcPct val="100000"/>
              </a:lnSpc>
              <a:spcBef>
                <a:spcPts val="105"/>
              </a:spcBef>
            </a:pPr>
            <a:r>
              <a:rPr sz="2000" b="1" u="none" spc="-10" dirty="0">
                <a:latin typeface="Arial"/>
                <a:cs typeface="Arial"/>
              </a:rPr>
              <a:t>FUERZA</a:t>
            </a:r>
            <a:r>
              <a:rPr sz="2000" b="1" u="none" spc="-85" dirty="0">
                <a:latin typeface="Arial"/>
                <a:cs typeface="Arial"/>
              </a:rPr>
              <a:t> </a:t>
            </a:r>
            <a:r>
              <a:rPr sz="2000" b="1" u="none" spc="-20" dirty="0">
                <a:latin typeface="Arial"/>
                <a:cs typeface="Arial"/>
              </a:rPr>
              <a:t>CORTANTE</a:t>
            </a:r>
            <a:r>
              <a:rPr sz="2000" b="1" u="none" spc="-80" dirty="0">
                <a:latin typeface="Arial"/>
                <a:cs typeface="Arial"/>
              </a:rPr>
              <a:t> </a:t>
            </a:r>
            <a:r>
              <a:rPr sz="2000" b="1" u="none" dirty="0">
                <a:latin typeface="Arial"/>
                <a:cs typeface="Arial"/>
              </a:rPr>
              <a:t>Y</a:t>
            </a:r>
            <a:r>
              <a:rPr sz="2000" b="1" u="none" spc="-50" dirty="0">
                <a:latin typeface="Arial"/>
                <a:cs typeface="Arial"/>
              </a:rPr>
              <a:t> </a:t>
            </a:r>
            <a:r>
              <a:rPr sz="2000" b="1" u="none" spc="-10" dirty="0">
                <a:latin typeface="Arial"/>
                <a:cs typeface="Arial"/>
              </a:rPr>
              <a:t>POTENCIA</a:t>
            </a:r>
            <a:r>
              <a:rPr sz="2000" b="1" u="none" spc="-100" dirty="0">
                <a:latin typeface="Arial"/>
                <a:cs typeface="Arial"/>
              </a:rPr>
              <a:t> </a:t>
            </a:r>
            <a:r>
              <a:rPr sz="2000" b="1" u="none" dirty="0">
                <a:latin typeface="Arial"/>
                <a:cs typeface="Arial"/>
              </a:rPr>
              <a:t>DE</a:t>
            </a:r>
            <a:r>
              <a:rPr sz="2000" b="1" u="none" spc="-20" dirty="0">
                <a:latin typeface="Arial"/>
                <a:cs typeface="Arial"/>
              </a:rPr>
              <a:t> </a:t>
            </a:r>
            <a:r>
              <a:rPr sz="2000" b="1" u="none" spc="-10" dirty="0">
                <a:latin typeface="Arial"/>
                <a:cs typeface="Arial"/>
              </a:rPr>
              <a:t>CORTE</a:t>
            </a:r>
            <a:endParaRPr sz="2000">
              <a:latin typeface="Arial"/>
              <a:cs typeface="Arial"/>
            </a:endParaRPr>
          </a:p>
        </p:txBody>
      </p:sp>
      <p:pic>
        <p:nvPicPr>
          <p:cNvPr id="3" name="object 3"/>
          <p:cNvPicPr/>
          <p:nvPr/>
        </p:nvPicPr>
        <p:blipFill>
          <a:blip r:embed="rId2" cstate="print"/>
          <a:stretch>
            <a:fillRect/>
          </a:stretch>
        </p:blipFill>
        <p:spPr>
          <a:xfrm>
            <a:off x="5181599" y="533451"/>
            <a:ext cx="3915107" cy="3008325"/>
          </a:xfrm>
          <a:prstGeom prst="rect">
            <a:avLst/>
          </a:prstGeom>
        </p:spPr>
      </p:pic>
      <p:pic>
        <p:nvPicPr>
          <p:cNvPr id="4" name="object 4"/>
          <p:cNvPicPr/>
          <p:nvPr/>
        </p:nvPicPr>
        <p:blipFill>
          <a:blip r:embed="rId3" cstate="print"/>
          <a:stretch>
            <a:fillRect/>
          </a:stretch>
        </p:blipFill>
        <p:spPr>
          <a:xfrm>
            <a:off x="111123" y="625359"/>
            <a:ext cx="4877663" cy="1394062"/>
          </a:xfrm>
          <a:prstGeom prst="rect">
            <a:avLst/>
          </a:prstGeom>
        </p:spPr>
      </p:pic>
      <p:pic>
        <p:nvPicPr>
          <p:cNvPr id="5" name="object 5"/>
          <p:cNvPicPr/>
          <p:nvPr/>
        </p:nvPicPr>
        <p:blipFill>
          <a:blip r:embed="rId4" cstate="print"/>
          <a:stretch>
            <a:fillRect/>
          </a:stretch>
        </p:blipFill>
        <p:spPr>
          <a:xfrm>
            <a:off x="123768" y="2171701"/>
            <a:ext cx="4895482" cy="1184199"/>
          </a:xfrm>
          <a:prstGeom prst="rect">
            <a:avLst/>
          </a:prstGeom>
        </p:spPr>
      </p:pic>
      <p:pic>
        <p:nvPicPr>
          <p:cNvPr id="6" name="object 6"/>
          <p:cNvPicPr/>
          <p:nvPr/>
        </p:nvPicPr>
        <p:blipFill>
          <a:blip r:embed="rId5" cstate="print"/>
          <a:stretch>
            <a:fillRect/>
          </a:stretch>
        </p:blipFill>
        <p:spPr>
          <a:xfrm>
            <a:off x="22888" y="4296874"/>
            <a:ext cx="4589150" cy="1307047"/>
          </a:xfrm>
          <a:prstGeom prst="rect">
            <a:avLst/>
          </a:prstGeom>
        </p:spPr>
      </p:pic>
      <p:pic>
        <p:nvPicPr>
          <p:cNvPr id="7" name="object 7"/>
          <p:cNvPicPr/>
          <p:nvPr/>
        </p:nvPicPr>
        <p:blipFill>
          <a:blip r:embed="rId6" cstate="print"/>
          <a:stretch>
            <a:fillRect/>
          </a:stretch>
        </p:blipFill>
        <p:spPr>
          <a:xfrm>
            <a:off x="4834433" y="4205019"/>
            <a:ext cx="4105137" cy="1858734"/>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0307" rIns="0" bIns="0" rtlCol="0">
            <a:spAutoFit/>
          </a:bodyPr>
          <a:lstStyle/>
          <a:p>
            <a:pPr marL="12700">
              <a:lnSpc>
                <a:spcPct val="100000"/>
              </a:lnSpc>
              <a:spcBef>
                <a:spcPts val="105"/>
              </a:spcBef>
            </a:pPr>
            <a:r>
              <a:rPr sz="1800" b="1" u="none" dirty="0">
                <a:latin typeface="Arial"/>
                <a:cs typeface="Arial"/>
              </a:rPr>
              <a:t>RUGOSIDAD</a:t>
            </a:r>
            <a:r>
              <a:rPr sz="1800" b="1" u="none" spc="5" dirty="0">
                <a:latin typeface="Arial"/>
                <a:cs typeface="Arial"/>
              </a:rPr>
              <a:t> </a:t>
            </a:r>
            <a:r>
              <a:rPr sz="1800" b="1" u="none" dirty="0">
                <a:latin typeface="Arial"/>
                <a:cs typeface="Arial"/>
              </a:rPr>
              <a:t>EN</a:t>
            </a:r>
            <a:r>
              <a:rPr sz="1800" b="1" u="none" spc="-40" dirty="0">
                <a:latin typeface="Arial"/>
                <a:cs typeface="Arial"/>
              </a:rPr>
              <a:t> </a:t>
            </a:r>
            <a:r>
              <a:rPr sz="1800" b="1" u="none" dirty="0">
                <a:latin typeface="Arial"/>
                <a:cs typeface="Arial"/>
              </a:rPr>
              <a:t>LA</a:t>
            </a:r>
            <a:r>
              <a:rPr sz="1800" b="1" u="none" spc="-105" dirty="0">
                <a:latin typeface="Arial"/>
                <a:cs typeface="Arial"/>
              </a:rPr>
              <a:t> </a:t>
            </a:r>
            <a:r>
              <a:rPr sz="1800" b="1" u="none" dirty="0">
                <a:latin typeface="Arial"/>
                <a:cs typeface="Arial"/>
              </a:rPr>
              <a:t>PIEZA</a:t>
            </a:r>
            <a:r>
              <a:rPr sz="1800" b="1" u="none" spc="-100" dirty="0">
                <a:latin typeface="Arial"/>
                <a:cs typeface="Arial"/>
              </a:rPr>
              <a:t> </a:t>
            </a:r>
            <a:r>
              <a:rPr sz="1800" b="1" u="none" dirty="0">
                <a:latin typeface="Arial"/>
                <a:cs typeface="Arial"/>
              </a:rPr>
              <a:t>DETERMINADO</a:t>
            </a:r>
            <a:r>
              <a:rPr sz="1800" b="1" u="none" spc="20" dirty="0">
                <a:latin typeface="Arial"/>
                <a:cs typeface="Arial"/>
              </a:rPr>
              <a:t> </a:t>
            </a:r>
            <a:r>
              <a:rPr sz="1800" b="1" u="none" dirty="0">
                <a:latin typeface="Arial"/>
                <a:cs typeface="Arial"/>
              </a:rPr>
              <a:t>POR</a:t>
            </a:r>
            <a:r>
              <a:rPr sz="1800" b="1" u="none" spc="-45" dirty="0">
                <a:latin typeface="Arial"/>
                <a:cs typeface="Arial"/>
              </a:rPr>
              <a:t> </a:t>
            </a:r>
            <a:r>
              <a:rPr sz="1800" b="1" u="none" dirty="0">
                <a:latin typeface="Arial"/>
                <a:cs typeface="Arial"/>
              </a:rPr>
              <a:t>LA</a:t>
            </a:r>
            <a:r>
              <a:rPr sz="1800" b="1" u="none" spc="-100" dirty="0">
                <a:latin typeface="Arial"/>
                <a:cs typeface="Arial"/>
              </a:rPr>
              <a:t> </a:t>
            </a:r>
            <a:r>
              <a:rPr sz="1800" b="1" u="none" spc="-10" dirty="0">
                <a:latin typeface="Arial"/>
                <a:cs typeface="Arial"/>
              </a:rPr>
              <a:t>HERRAMIENTA</a:t>
            </a:r>
            <a:r>
              <a:rPr sz="1800" b="1" u="none" spc="-60" dirty="0">
                <a:latin typeface="Arial"/>
                <a:cs typeface="Arial"/>
              </a:rPr>
              <a:t> </a:t>
            </a:r>
            <a:r>
              <a:rPr sz="1800" b="1" u="none" dirty="0">
                <a:latin typeface="Arial"/>
                <a:cs typeface="Arial"/>
              </a:rPr>
              <a:t>DE</a:t>
            </a:r>
            <a:r>
              <a:rPr sz="1800" b="1" u="none" spc="-40" dirty="0">
                <a:latin typeface="Arial"/>
                <a:cs typeface="Arial"/>
              </a:rPr>
              <a:t> </a:t>
            </a:r>
            <a:r>
              <a:rPr sz="1800" b="1" u="none" dirty="0">
                <a:latin typeface="Arial"/>
                <a:cs typeface="Arial"/>
              </a:rPr>
              <a:t>RADIO</a:t>
            </a:r>
            <a:r>
              <a:rPr sz="1800" b="1" u="none" spc="40" dirty="0">
                <a:latin typeface="Arial"/>
                <a:cs typeface="Arial"/>
              </a:rPr>
              <a:t> </a:t>
            </a:r>
            <a:r>
              <a:rPr u="none" spc="-25" dirty="0"/>
              <a:t>r</a:t>
            </a:r>
            <a:r>
              <a:rPr sz="1800" u="none" spc="-25" dirty="0"/>
              <a:t>e</a:t>
            </a:r>
            <a:endParaRPr sz="1800">
              <a:latin typeface="Arial"/>
              <a:cs typeface="Arial"/>
            </a:endParaRPr>
          </a:p>
        </p:txBody>
      </p:sp>
      <p:grpSp>
        <p:nvGrpSpPr>
          <p:cNvPr id="3" name="object 3"/>
          <p:cNvGrpSpPr/>
          <p:nvPr/>
        </p:nvGrpSpPr>
        <p:grpSpPr>
          <a:xfrm>
            <a:off x="3022092" y="888491"/>
            <a:ext cx="2595880" cy="881380"/>
            <a:chOff x="3022092" y="888491"/>
            <a:chExt cx="2595880" cy="881380"/>
          </a:xfrm>
        </p:grpSpPr>
        <p:pic>
          <p:nvPicPr>
            <p:cNvPr id="4" name="object 4"/>
            <p:cNvPicPr/>
            <p:nvPr/>
          </p:nvPicPr>
          <p:blipFill>
            <a:blip r:embed="rId2" cstate="print"/>
            <a:stretch>
              <a:fillRect/>
            </a:stretch>
          </p:blipFill>
          <p:spPr>
            <a:xfrm>
              <a:off x="3104944" y="1083978"/>
              <a:ext cx="2391671" cy="612371"/>
            </a:xfrm>
            <a:prstGeom prst="rect">
              <a:avLst/>
            </a:prstGeom>
          </p:spPr>
        </p:pic>
        <p:sp>
          <p:nvSpPr>
            <p:cNvPr id="5" name="object 5"/>
            <p:cNvSpPr/>
            <p:nvPr/>
          </p:nvSpPr>
          <p:spPr>
            <a:xfrm>
              <a:off x="3035046" y="901445"/>
              <a:ext cx="2569845" cy="855344"/>
            </a:xfrm>
            <a:custGeom>
              <a:avLst/>
              <a:gdLst/>
              <a:ahLst/>
              <a:cxnLst/>
              <a:rect l="l" t="t" r="r" b="b"/>
              <a:pathLst>
                <a:path w="2569845" h="855344">
                  <a:moveTo>
                    <a:pt x="0" y="854963"/>
                  </a:moveTo>
                  <a:lnTo>
                    <a:pt x="2569463" y="854963"/>
                  </a:lnTo>
                  <a:lnTo>
                    <a:pt x="2569463" y="0"/>
                  </a:lnTo>
                  <a:lnTo>
                    <a:pt x="0" y="0"/>
                  </a:lnTo>
                  <a:lnTo>
                    <a:pt x="0" y="854963"/>
                  </a:lnTo>
                  <a:close/>
                </a:path>
              </a:pathLst>
            </a:custGeom>
            <a:ln w="25907">
              <a:solidFill>
                <a:srgbClr val="333399"/>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2971799" y="2096590"/>
            <a:ext cx="6025620" cy="1722285"/>
          </a:xfrm>
          <a:prstGeom prst="rect">
            <a:avLst/>
          </a:prstGeom>
        </p:spPr>
      </p:pic>
      <p:sp>
        <p:nvSpPr>
          <p:cNvPr id="7" name="object 7"/>
          <p:cNvSpPr txBox="1"/>
          <p:nvPr/>
        </p:nvSpPr>
        <p:spPr>
          <a:xfrm>
            <a:off x="113792" y="2091309"/>
            <a:ext cx="2853690" cy="1271905"/>
          </a:xfrm>
          <a:prstGeom prst="rect">
            <a:avLst/>
          </a:prstGeom>
        </p:spPr>
        <p:txBody>
          <a:bodyPr vert="horz" wrap="square" lIns="0" tIns="13335" rIns="0" bIns="0" rtlCol="0">
            <a:spAutoFit/>
          </a:bodyPr>
          <a:lstStyle/>
          <a:p>
            <a:pPr marL="12700" marR="5080">
              <a:lnSpc>
                <a:spcPct val="99600"/>
              </a:lnSpc>
              <a:spcBef>
                <a:spcPts val="105"/>
              </a:spcBef>
            </a:pPr>
            <a:r>
              <a:rPr sz="1800" dirty="0">
                <a:latin typeface="Microsoft Sans Serif"/>
                <a:cs typeface="Microsoft Sans Serif"/>
              </a:rPr>
              <a:t>SI</a:t>
            </a:r>
            <a:r>
              <a:rPr sz="1800" spc="-10" dirty="0">
                <a:latin typeface="Microsoft Sans Serif"/>
                <a:cs typeface="Microsoft Sans Serif"/>
              </a:rPr>
              <a:t> </a:t>
            </a:r>
            <a:r>
              <a:rPr sz="1800" dirty="0">
                <a:latin typeface="Microsoft Sans Serif"/>
                <a:cs typeface="Microsoft Sans Serif"/>
              </a:rPr>
              <a:t>EL</a:t>
            </a:r>
            <a:r>
              <a:rPr sz="1800" spc="-65" dirty="0">
                <a:latin typeface="Microsoft Sans Serif"/>
                <a:cs typeface="Microsoft Sans Serif"/>
              </a:rPr>
              <a:t> </a:t>
            </a:r>
            <a:r>
              <a:rPr sz="1800" spc="-10" dirty="0">
                <a:latin typeface="Microsoft Sans Serif"/>
                <a:cs typeface="Microsoft Sans Serif"/>
              </a:rPr>
              <a:t>PASO </a:t>
            </a:r>
            <a:r>
              <a:rPr sz="1800" dirty="0">
                <a:latin typeface="Microsoft Sans Serif"/>
                <a:cs typeface="Microsoft Sans Serif"/>
              </a:rPr>
              <a:t>(f) ES</a:t>
            </a:r>
            <a:r>
              <a:rPr sz="1800" spc="-5" dirty="0">
                <a:latin typeface="Microsoft Sans Serif"/>
                <a:cs typeface="Microsoft Sans Serif"/>
              </a:rPr>
              <a:t> </a:t>
            </a:r>
            <a:r>
              <a:rPr sz="1800" spc="-25" dirty="0">
                <a:latin typeface="Microsoft Sans Serif"/>
                <a:cs typeface="Microsoft Sans Serif"/>
              </a:rPr>
              <a:t>MAYOR, </a:t>
            </a:r>
            <a:r>
              <a:rPr sz="1800" dirty="0">
                <a:latin typeface="Microsoft Sans Serif"/>
                <a:cs typeface="Microsoft Sans Serif"/>
              </a:rPr>
              <a:t>LA</a:t>
            </a:r>
            <a:r>
              <a:rPr sz="1800" spc="-90" dirty="0">
                <a:latin typeface="Microsoft Sans Serif"/>
                <a:cs typeface="Microsoft Sans Serif"/>
              </a:rPr>
              <a:t> </a:t>
            </a:r>
            <a:r>
              <a:rPr sz="1800" dirty="0">
                <a:latin typeface="Microsoft Sans Serif"/>
                <a:cs typeface="Microsoft Sans Serif"/>
              </a:rPr>
              <a:t>RUGOSIDAD</a:t>
            </a:r>
            <a:r>
              <a:rPr sz="1800" spc="-5" dirty="0">
                <a:latin typeface="Microsoft Sans Serif"/>
                <a:cs typeface="Microsoft Sans Serif"/>
              </a:rPr>
              <a:t> </a:t>
            </a:r>
            <a:r>
              <a:rPr sz="1800" dirty="0">
                <a:latin typeface="Microsoft Sans Serif"/>
                <a:cs typeface="Microsoft Sans Serif"/>
              </a:rPr>
              <a:t>EN</a:t>
            </a:r>
            <a:r>
              <a:rPr sz="1800" spc="1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PIEZA</a:t>
            </a:r>
            <a:r>
              <a:rPr sz="1800" spc="409" dirty="0">
                <a:latin typeface="Microsoft Sans Serif"/>
                <a:cs typeface="Microsoft Sans Serif"/>
              </a:rPr>
              <a:t> </a:t>
            </a:r>
            <a:r>
              <a:rPr sz="1800" dirty="0">
                <a:latin typeface="Microsoft Sans Serif"/>
                <a:cs typeface="Microsoft Sans Serif"/>
              </a:rPr>
              <a:t>(Ra),</a:t>
            </a:r>
            <a:r>
              <a:rPr sz="1800" spc="10" dirty="0">
                <a:latin typeface="Microsoft Sans Serif"/>
                <a:cs typeface="Microsoft Sans Serif"/>
              </a:rPr>
              <a:t> </a:t>
            </a:r>
            <a:r>
              <a:rPr sz="1800" dirty="0">
                <a:latin typeface="Microsoft Sans Serif"/>
                <a:cs typeface="Microsoft Sans Serif"/>
              </a:rPr>
              <a:t>ES</a:t>
            </a:r>
            <a:r>
              <a:rPr sz="1800" spc="25" dirty="0">
                <a:latin typeface="Microsoft Sans Serif"/>
                <a:cs typeface="Microsoft Sans Serif"/>
              </a:rPr>
              <a:t> </a:t>
            </a:r>
            <a:r>
              <a:rPr sz="1800" spc="-20" dirty="0">
                <a:latin typeface="Microsoft Sans Serif"/>
                <a:cs typeface="Microsoft Sans Serif"/>
              </a:rPr>
              <a:t>MAYOR </a:t>
            </a:r>
            <a:r>
              <a:rPr sz="1800" dirty="0">
                <a:latin typeface="Microsoft Sans Serif"/>
                <a:cs typeface="Microsoft Sans Serif"/>
              </a:rPr>
              <a:t>CON</a:t>
            </a:r>
            <a:r>
              <a:rPr sz="1800" spc="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RADIO</a:t>
            </a:r>
            <a:r>
              <a:rPr sz="1800" spc="25" dirty="0">
                <a:latin typeface="Microsoft Sans Serif"/>
                <a:cs typeface="Microsoft Sans Serif"/>
              </a:rPr>
              <a:t> </a:t>
            </a:r>
            <a:r>
              <a:rPr sz="2800" dirty="0">
                <a:latin typeface="Microsoft Sans Serif"/>
                <a:cs typeface="Microsoft Sans Serif"/>
              </a:rPr>
              <a:t>r</a:t>
            </a:r>
            <a:r>
              <a:rPr sz="1800" dirty="0">
                <a:latin typeface="Microsoft Sans Serif"/>
                <a:cs typeface="Microsoft Sans Serif"/>
              </a:rPr>
              <a:t>e</a:t>
            </a:r>
            <a:r>
              <a:rPr sz="1800" spc="10" dirty="0">
                <a:latin typeface="Microsoft Sans Serif"/>
                <a:cs typeface="Microsoft Sans Serif"/>
              </a:rPr>
              <a:t> </a:t>
            </a:r>
            <a:r>
              <a:rPr sz="1800" dirty="0">
                <a:latin typeface="Microsoft Sans Serif"/>
                <a:cs typeface="Microsoft Sans Serif"/>
              </a:rPr>
              <a:t>=</a:t>
            </a:r>
            <a:r>
              <a:rPr sz="1800" spc="10" dirty="0">
                <a:latin typeface="Microsoft Sans Serif"/>
                <a:cs typeface="Microsoft Sans Serif"/>
              </a:rPr>
              <a:t> </a:t>
            </a:r>
            <a:r>
              <a:rPr sz="1800" spc="-20" dirty="0">
                <a:latin typeface="Microsoft Sans Serif"/>
                <a:cs typeface="Microsoft Sans Serif"/>
              </a:rPr>
              <a:t>Cte.</a:t>
            </a:r>
            <a:endParaRPr sz="1800">
              <a:latin typeface="Microsoft Sans Serif"/>
              <a:cs typeface="Microsoft Sans Serif"/>
            </a:endParaRPr>
          </a:p>
        </p:txBody>
      </p:sp>
      <p:pic>
        <p:nvPicPr>
          <p:cNvPr id="8" name="object 8"/>
          <p:cNvPicPr/>
          <p:nvPr/>
        </p:nvPicPr>
        <p:blipFill>
          <a:blip r:embed="rId4" cstate="print"/>
          <a:stretch>
            <a:fillRect/>
          </a:stretch>
        </p:blipFill>
        <p:spPr>
          <a:xfrm>
            <a:off x="0" y="4307075"/>
            <a:ext cx="6134263" cy="1874840"/>
          </a:xfrm>
          <a:prstGeom prst="rect">
            <a:avLst/>
          </a:prstGeom>
        </p:spPr>
      </p:pic>
      <p:sp>
        <p:nvSpPr>
          <p:cNvPr id="9" name="object 9"/>
          <p:cNvSpPr txBox="1"/>
          <p:nvPr/>
        </p:nvSpPr>
        <p:spPr>
          <a:xfrm>
            <a:off x="6318630" y="4316095"/>
            <a:ext cx="2590800" cy="1553210"/>
          </a:xfrm>
          <a:prstGeom prst="rect">
            <a:avLst/>
          </a:prstGeom>
        </p:spPr>
        <p:txBody>
          <a:bodyPr vert="horz" wrap="square" lIns="0" tIns="11430" rIns="0" bIns="0" rtlCol="0">
            <a:spAutoFit/>
          </a:bodyPr>
          <a:lstStyle/>
          <a:p>
            <a:pPr marL="12700" marR="5080">
              <a:lnSpc>
                <a:spcPct val="100200"/>
              </a:lnSpc>
              <a:spcBef>
                <a:spcPts val="90"/>
              </a:spcBef>
            </a:pPr>
            <a:r>
              <a:rPr sz="1800" dirty="0">
                <a:latin typeface="Microsoft Sans Serif"/>
                <a:cs typeface="Microsoft Sans Serif"/>
              </a:rPr>
              <a:t>SI</a:t>
            </a:r>
            <a:r>
              <a:rPr sz="1800" spc="5" dirty="0">
                <a:latin typeface="Microsoft Sans Serif"/>
                <a:cs typeface="Microsoft Sans Serif"/>
              </a:rPr>
              <a:t> </a:t>
            </a:r>
            <a:r>
              <a:rPr sz="1800" dirty="0">
                <a:latin typeface="Microsoft Sans Serif"/>
                <a:cs typeface="Microsoft Sans Serif"/>
              </a:rPr>
              <a:t>EL</a:t>
            </a:r>
            <a:r>
              <a:rPr sz="1800" spc="-45" dirty="0">
                <a:latin typeface="Microsoft Sans Serif"/>
                <a:cs typeface="Microsoft Sans Serif"/>
              </a:rPr>
              <a:t> </a:t>
            </a:r>
            <a:r>
              <a:rPr sz="1800" dirty="0">
                <a:latin typeface="Microsoft Sans Serif"/>
                <a:cs typeface="Microsoft Sans Serif"/>
              </a:rPr>
              <a:t>RADIO</a:t>
            </a:r>
            <a:r>
              <a:rPr sz="1800" spc="10" dirty="0">
                <a:latin typeface="Microsoft Sans Serif"/>
                <a:cs typeface="Microsoft Sans Serif"/>
              </a:rPr>
              <a:t> </a:t>
            </a:r>
            <a:r>
              <a:rPr sz="1800" dirty="0">
                <a:latin typeface="Microsoft Sans Serif"/>
                <a:cs typeface="Microsoft Sans Serif"/>
              </a:rPr>
              <a:t>(</a:t>
            </a:r>
            <a:r>
              <a:rPr sz="2800" dirty="0">
                <a:latin typeface="Microsoft Sans Serif"/>
                <a:cs typeface="Microsoft Sans Serif"/>
              </a:rPr>
              <a:t>r</a:t>
            </a:r>
            <a:r>
              <a:rPr sz="1800" dirty="0">
                <a:latin typeface="Microsoft Sans Serif"/>
                <a:cs typeface="Microsoft Sans Serif"/>
              </a:rPr>
              <a:t>e)</a:t>
            </a:r>
            <a:r>
              <a:rPr sz="1800" spc="20" dirty="0">
                <a:latin typeface="Microsoft Sans Serif"/>
                <a:cs typeface="Microsoft Sans Serif"/>
              </a:rPr>
              <a:t> </a:t>
            </a:r>
            <a:r>
              <a:rPr sz="1800" spc="-25" dirty="0">
                <a:latin typeface="Microsoft Sans Serif"/>
                <a:cs typeface="Microsoft Sans Serif"/>
              </a:rPr>
              <a:t>ES </a:t>
            </a:r>
            <a:r>
              <a:rPr sz="1800" spc="-10" dirty="0">
                <a:latin typeface="Microsoft Sans Serif"/>
                <a:cs typeface="Microsoft Sans Serif"/>
              </a:rPr>
              <a:t>MAYOR,</a:t>
            </a:r>
            <a:r>
              <a:rPr sz="1800" spc="-70"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RUGOSIDAD EN</a:t>
            </a:r>
            <a:r>
              <a:rPr sz="1800" spc="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PIEZA</a:t>
            </a:r>
            <a:r>
              <a:rPr sz="1800" spc="400" dirty="0">
                <a:latin typeface="Microsoft Sans Serif"/>
                <a:cs typeface="Microsoft Sans Serif"/>
              </a:rPr>
              <a:t> </a:t>
            </a:r>
            <a:r>
              <a:rPr sz="1800" dirty="0">
                <a:latin typeface="Microsoft Sans Serif"/>
                <a:cs typeface="Microsoft Sans Serif"/>
              </a:rPr>
              <a:t>(Ra),</a:t>
            </a:r>
            <a:r>
              <a:rPr sz="1800" spc="10"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spc="-20" dirty="0">
                <a:latin typeface="Microsoft Sans Serif"/>
                <a:cs typeface="Microsoft Sans Serif"/>
              </a:rPr>
              <a:t>MENOR </a:t>
            </a:r>
            <a:r>
              <a:rPr sz="1800" dirty="0">
                <a:latin typeface="Microsoft Sans Serif"/>
                <a:cs typeface="Microsoft Sans Serif"/>
              </a:rPr>
              <a:t>CON</a:t>
            </a:r>
            <a:r>
              <a:rPr sz="1800" spc="-20"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PASO</a:t>
            </a:r>
            <a:r>
              <a:rPr sz="1800" spc="-15" dirty="0">
                <a:latin typeface="Microsoft Sans Serif"/>
                <a:cs typeface="Microsoft Sans Serif"/>
              </a:rPr>
              <a:t> </a:t>
            </a:r>
            <a:r>
              <a:rPr sz="1800" dirty="0">
                <a:latin typeface="Microsoft Sans Serif"/>
                <a:cs typeface="Microsoft Sans Serif"/>
              </a:rPr>
              <a:t>f</a:t>
            </a:r>
            <a:r>
              <a:rPr sz="1800" spc="-20" dirty="0">
                <a:latin typeface="Microsoft Sans Serif"/>
                <a:cs typeface="Microsoft Sans Serif"/>
              </a:rPr>
              <a:t> </a:t>
            </a:r>
            <a:r>
              <a:rPr sz="1800" dirty="0">
                <a:latin typeface="Microsoft Sans Serif"/>
                <a:cs typeface="Microsoft Sans Serif"/>
              </a:rPr>
              <a:t>=</a:t>
            </a:r>
            <a:r>
              <a:rPr sz="1800" spc="-30" dirty="0">
                <a:latin typeface="Microsoft Sans Serif"/>
                <a:cs typeface="Microsoft Sans Serif"/>
              </a:rPr>
              <a:t> </a:t>
            </a:r>
            <a:r>
              <a:rPr sz="1800" spc="-25" dirty="0">
                <a:latin typeface="Microsoft Sans Serif"/>
                <a:cs typeface="Microsoft Sans Serif"/>
              </a:rPr>
              <a:t>Cte</a:t>
            </a:r>
            <a:endParaRPr sz="1800">
              <a:latin typeface="Microsoft Sans Serif"/>
              <a:cs typeface="Microsoft Sans Serif"/>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20" y="0"/>
            <a:ext cx="9128760" cy="6857999"/>
          </a:xfrm>
          <a:prstGeom prst="rect">
            <a:avLst/>
          </a:prstGeom>
        </p:spPr>
      </p:pic>
      <p:sp>
        <p:nvSpPr>
          <p:cNvPr id="3" name="object 3"/>
          <p:cNvSpPr txBox="1">
            <a:spLocks noGrp="1"/>
          </p:cNvSpPr>
          <p:nvPr>
            <p:ph type="title"/>
          </p:nvPr>
        </p:nvSpPr>
        <p:spPr>
          <a:xfrm>
            <a:off x="4341367" y="101295"/>
            <a:ext cx="4511675" cy="1123315"/>
          </a:xfrm>
          <a:prstGeom prst="rect">
            <a:avLst/>
          </a:prstGeom>
        </p:spPr>
        <p:txBody>
          <a:bodyPr vert="horz" wrap="square" lIns="0" tIns="12700" rIns="0" bIns="0" rtlCol="0">
            <a:spAutoFit/>
          </a:bodyPr>
          <a:lstStyle/>
          <a:p>
            <a:pPr marL="12700" marR="5080" algn="ctr">
              <a:lnSpc>
                <a:spcPct val="100000"/>
              </a:lnSpc>
              <a:spcBef>
                <a:spcPts val="100"/>
              </a:spcBef>
            </a:pPr>
            <a:r>
              <a:rPr sz="2400" b="1" u="none" dirty="0">
                <a:latin typeface="Arial"/>
                <a:cs typeface="Arial"/>
              </a:rPr>
              <a:t>FORMAS</a:t>
            </a:r>
            <a:r>
              <a:rPr sz="2400" b="1" u="none" spc="-30" dirty="0">
                <a:latin typeface="Arial"/>
                <a:cs typeface="Arial"/>
              </a:rPr>
              <a:t> </a:t>
            </a:r>
            <a:r>
              <a:rPr sz="2400" b="1" u="none" dirty="0">
                <a:latin typeface="Arial"/>
                <a:cs typeface="Arial"/>
              </a:rPr>
              <a:t>DE</a:t>
            </a:r>
            <a:r>
              <a:rPr sz="2400" b="1" u="none" spc="-25" dirty="0">
                <a:latin typeface="Arial"/>
                <a:cs typeface="Arial"/>
              </a:rPr>
              <a:t> </a:t>
            </a:r>
            <a:r>
              <a:rPr sz="2400" b="1" u="none" dirty="0">
                <a:latin typeface="Arial"/>
                <a:cs typeface="Arial"/>
              </a:rPr>
              <a:t>TOMAR</a:t>
            </a:r>
            <a:r>
              <a:rPr sz="2400" b="1" u="none" spc="-25" dirty="0">
                <a:latin typeface="Arial"/>
                <a:cs typeface="Arial"/>
              </a:rPr>
              <a:t> </a:t>
            </a:r>
            <a:r>
              <a:rPr sz="2400" b="1" u="none" dirty="0">
                <a:latin typeface="Arial"/>
                <a:cs typeface="Arial"/>
              </a:rPr>
              <a:t>LA</a:t>
            </a:r>
            <a:r>
              <a:rPr sz="2400" b="1" u="none" spc="-105" dirty="0">
                <a:latin typeface="Arial"/>
                <a:cs typeface="Arial"/>
              </a:rPr>
              <a:t> </a:t>
            </a:r>
            <a:r>
              <a:rPr sz="2400" b="1" u="none" spc="-10" dirty="0">
                <a:latin typeface="Arial"/>
                <a:cs typeface="Arial"/>
              </a:rPr>
              <a:t>PIEZA </a:t>
            </a:r>
            <a:r>
              <a:rPr sz="2400" b="1" u="none" dirty="0">
                <a:latin typeface="Arial"/>
                <a:cs typeface="Arial"/>
              </a:rPr>
              <a:t>EN</a:t>
            </a:r>
            <a:r>
              <a:rPr sz="2400" b="1" u="none" spc="-70" dirty="0">
                <a:latin typeface="Arial"/>
                <a:cs typeface="Arial"/>
              </a:rPr>
              <a:t> </a:t>
            </a:r>
            <a:r>
              <a:rPr sz="2400" b="1" u="none" dirty="0">
                <a:latin typeface="Arial"/>
                <a:cs typeface="Arial"/>
              </a:rPr>
              <a:t>EL</a:t>
            </a:r>
            <a:r>
              <a:rPr sz="2400" b="1" u="none" spc="-100" dirty="0">
                <a:latin typeface="Arial"/>
                <a:cs typeface="Arial"/>
              </a:rPr>
              <a:t> </a:t>
            </a:r>
            <a:r>
              <a:rPr sz="2400" b="1" u="none" dirty="0">
                <a:latin typeface="Arial"/>
                <a:cs typeface="Arial"/>
              </a:rPr>
              <a:t>TORNO:</a:t>
            </a:r>
            <a:r>
              <a:rPr sz="2400" b="1" u="none" spc="-55" dirty="0">
                <a:latin typeface="Arial"/>
                <a:cs typeface="Arial"/>
              </a:rPr>
              <a:t> </a:t>
            </a:r>
            <a:r>
              <a:rPr sz="2400" b="1" u="none" spc="-10" dirty="0">
                <a:latin typeface="Arial"/>
                <a:cs typeface="Arial"/>
              </a:rPr>
              <a:t>PLATO UNIVERSAL</a:t>
            </a:r>
            <a:endParaRPr sz="240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284" y="48288"/>
            <a:ext cx="3329911" cy="3218675"/>
          </a:xfrm>
          <a:prstGeom prst="rect">
            <a:avLst/>
          </a:prstGeom>
        </p:spPr>
      </p:pic>
      <p:sp>
        <p:nvSpPr>
          <p:cNvPr id="3" name="object 3"/>
          <p:cNvSpPr txBox="1"/>
          <p:nvPr/>
        </p:nvSpPr>
        <p:spPr>
          <a:xfrm>
            <a:off x="3806444" y="26923"/>
            <a:ext cx="499872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FORMAS</a:t>
            </a:r>
            <a:r>
              <a:rPr sz="1800" b="1" spc="-10" dirty="0">
                <a:latin typeface="Arial"/>
                <a:cs typeface="Arial"/>
              </a:rPr>
              <a:t> </a:t>
            </a:r>
            <a:r>
              <a:rPr sz="1800" b="1" dirty="0">
                <a:latin typeface="Arial"/>
                <a:cs typeface="Arial"/>
              </a:rPr>
              <a:t>DE</a:t>
            </a:r>
            <a:r>
              <a:rPr sz="1800" b="1" spc="-45" dirty="0">
                <a:latin typeface="Arial"/>
                <a:cs typeface="Arial"/>
              </a:rPr>
              <a:t> </a:t>
            </a:r>
            <a:r>
              <a:rPr sz="1800" b="1" dirty="0">
                <a:latin typeface="Arial"/>
                <a:cs typeface="Arial"/>
              </a:rPr>
              <a:t>TOMAR</a:t>
            </a:r>
            <a:r>
              <a:rPr sz="1800" b="1" spc="-5" dirty="0">
                <a:latin typeface="Arial"/>
                <a:cs typeface="Arial"/>
              </a:rPr>
              <a:t> </a:t>
            </a:r>
            <a:r>
              <a:rPr sz="1800" b="1" dirty="0">
                <a:latin typeface="Arial"/>
                <a:cs typeface="Arial"/>
              </a:rPr>
              <a:t>LA</a:t>
            </a:r>
            <a:r>
              <a:rPr sz="1800" b="1" spc="-105" dirty="0">
                <a:latin typeface="Arial"/>
                <a:cs typeface="Arial"/>
              </a:rPr>
              <a:t> </a:t>
            </a:r>
            <a:r>
              <a:rPr sz="1800" b="1" dirty="0">
                <a:latin typeface="Arial"/>
                <a:cs typeface="Arial"/>
              </a:rPr>
              <a:t>PIEZA</a:t>
            </a:r>
            <a:r>
              <a:rPr sz="1800" b="1" spc="-125" dirty="0">
                <a:latin typeface="Arial"/>
                <a:cs typeface="Arial"/>
              </a:rPr>
              <a:t> </a:t>
            </a:r>
            <a:r>
              <a:rPr sz="1800" b="1" dirty="0">
                <a:latin typeface="Arial"/>
                <a:cs typeface="Arial"/>
              </a:rPr>
              <a:t>EN</a:t>
            </a:r>
            <a:r>
              <a:rPr sz="1800" b="1" spc="-45" dirty="0">
                <a:latin typeface="Arial"/>
                <a:cs typeface="Arial"/>
              </a:rPr>
              <a:t> </a:t>
            </a:r>
            <a:r>
              <a:rPr sz="1800" b="1" dirty="0">
                <a:latin typeface="Arial"/>
                <a:cs typeface="Arial"/>
              </a:rPr>
              <a:t>EL</a:t>
            </a:r>
            <a:r>
              <a:rPr sz="1800" b="1" spc="-75" dirty="0">
                <a:latin typeface="Arial"/>
                <a:cs typeface="Arial"/>
              </a:rPr>
              <a:t> </a:t>
            </a:r>
            <a:r>
              <a:rPr sz="1800" b="1" spc="-10" dirty="0">
                <a:latin typeface="Arial"/>
                <a:cs typeface="Arial"/>
              </a:rPr>
              <a:t>TORNO</a:t>
            </a:r>
            <a:endParaRPr sz="1800">
              <a:latin typeface="Arial"/>
              <a:cs typeface="Arial"/>
            </a:endParaRPr>
          </a:p>
        </p:txBody>
      </p:sp>
      <p:pic>
        <p:nvPicPr>
          <p:cNvPr id="4" name="object 4"/>
          <p:cNvPicPr/>
          <p:nvPr/>
        </p:nvPicPr>
        <p:blipFill>
          <a:blip r:embed="rId3" cstate="print"/>
          <a:stretch>
            <a:fillRect/>
          </a:stretch>
        </p:blipFill>
        <p:spPr>
          <a:xfrm>
            <a:off x="3843027" y="1257267"/>
            <a:ext cx="4887104" cy="914322"/>
          </a:xfrm>
          <a:prstGeom prst="rect">
            <a:avLst/>
          </a:prstGeom>
        </p:spPr>
      </p:pic>
      <p:pic>
        <p:nvPicPr>
          <p:cNvPr id="5" name="object 5"/>
          <p:cNvPicPr/>
          <p:nvPr/>
        </p:nvPicPr>
        <p:blipFill>
          <a:blip r:embed="rId4" cstate="print"/>
          <a:stretch>
            <a:fillRect/>
          </a:stretch>
        </p:blipFill>
        <p:spPr>
          <a:xfrm>
            <a:off x="55013" y="3817499"/>
            <a:ext cx="5050304" cy="678300"/>
          </a:xfrm>
          <a:prstGeom prst="rect">
            <a:avLst/>
          </a:prstGeom>
        </p:spPr>
      </p:pic>
      <p:grpSp>
        <p:nvGrpSpPr>
          <p:cNvPr id="6" name="object 6"/>
          <p:cNvGrpSpPr/>
          <p:nvPr/>
        </p:nvGrpSpPr>
        <p:grpSpPr>
          <a:xfrm>
            <a:off x="80187" y="2264365"/>
            <a:ext cx="8998585" cy="4563745"/>
            <a:chOff x="80187" y="2264365"/>
            <a:chExt cx="8998585" cy="4563745"/>
          </a:xfrm>
        </p:grpSpPr>
        <p:pic>
          <p:nvPicPr>
            <p:cNvPr id="7" name="object 7"/>
            <p:cNvPicPr/>
            <p:nvPr/>
          </p:nvPicPr>
          <p:blipFill>
            <a:blip r:embed="rId5" cstate="print"/>
            <a:stretch>
              <a:fillRect/>
            </a:stretch>
          </p:blipFill>
          <p:spPr>
            <a:xfrm>
              <a:off x="5894955" y="2264365"/>
              <a:ext cx="2306937" cy="2558911"/>
            </a:xfrm>
            <a:prstGeom prst="rect">
              <a:avLst/>
            </a:prstGeom>
          </p:spPr>
        </p:pic>
        <p:pic>
          <p:nvPicPr>
            <p:cNvPr id="8" name="object 8"/>
            <p:cNvPicPr/>
            <p:nvPr/>
          </p:nvPicPr>
          <p:blipFill>
            <a:blip r:embed="rId6" cstate="print"/>
            <a:stretch>
              <a:fillRect/>
            </a:stretch>
          </p:blipFill>
          <p:spPr>
            <a:xfrm>
              <a:off x="80187" y="4823466"/>
              <a:ext cx="8998263" cy="2004613"/>
            </a:xfrm>
            <a:prstGeom prst="rect">
              <a:avLst/>
            </a:prstGeom>
          </p:spPr>
        </p:pic>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 y="914400"/>
            <a:ext cx="9060178" cy="5023104"/>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9088"/>
            <a:ext cx="3311539" cy="2694967"/>
          </a:xfrm>
          <a:prstGeom prst="rect">
            <a:avLst/>
          </a:prstGeom>
        </p:spPr>
      </p:pic>
      <p:pic>
        <p:nvPicPr>
          <p:cNvPr id="3" name="object 3"/>
          <p:cNvPicPr/>
          <p:nvPr/>
        </p:nvPicPr>
        <p:blipFill>
          <a:blip r:embed="rId3" cstate="print"/>
          <a:stretch>
            <a:fillRect/>
          </a:stretch>
        </p:blipFill>
        <p:spPr>
          <a:xfrm>
            <a:off x="3505199" y="394852"/>
            <a:ext cx="5558944" cy="665020"/>
          </a:xfrm>
          <a:prstGeom prst="rect">
            <a:avLst/>
          </a:prstGeom>
        </p:spPr>
      </p:pic>
      <p:grpSp>
        <p:nvGrpSpPr>
          <p:cNvPr id="4" name="object 4"/>
          <p:cNvGrpSpPr/>
          <p:nvPr/>
        </p:nvGrpSpPr>
        <p:grpSpPr>
          <a:xfrm>
            <a:off x="10667" y="2209841"/>
            <a:ext cx="9100185" cy="2362200"/>
            <a:chOff x="10667" y="2209841"/>
            <a:chExt cx="9100185" cy="2362200"/>
          </a:xfrm>
        </p:grpSpPr>
        <p:pic>
          <p:nvPicPr>
            <p:cNvPr id="5" name="object 5"/>
            <p:cNvPicPr/>
            <p:nvPr/>
          </p:nvPicPr>
          <p:blipFill>
            <a:blip r:embed="rId4" cstate="print"/>
            <a:stretch>
              <a:fillRect/>
            </a:stretch>
          </p:blipFill>
          <p:spPr>
            <a:xfrm>
              <a:off x="3465560" y="2209841"/>
              <a:ext cx="5644911" cy="2362158"/>
            </a:xfrm>
            <a:prstGeom prst="rect">
              <a:avLst/>
            </a:prstGeom>
          </p:spPr>
        </p:pic>
        <p:pic>
          <p:nvPicPr>
            <p:cNvPr id="6" name="object 6"/>
            <p:cNvPicPr/>
            <p:nvPr/>
          </p:nvPicPr>
          <p:blipFill>
            <a:blip r:embed="rId5" cstate="print"/>
            <a:stretch>
              <a:fillRect/>
            </a:stretch>
          </p:blipFill>
          <p:spPr>
            <a:xfrm>
              <a:off x="10667" y="3352814"/>
              <a:ext cx="3530189" cy="609372"/>
            </a:xfrm>
            <a:prstGeom prst="rect">
              <a:avLst/>
            </a:prstGeom>
          </p:spPr>
        </p:pic>
      </p:grpSp>
      <p:pic>
        <p:nvPicPr>
          <p:cNvPr id="7" name="object 7"/>
          <p:cNvPicPr/>
          <p:nvPr/>
        </p:nvPicPr>
        <p:blipFill>
          <a:blip r:embed="rId6" cstate="print"/>
          <a:stretch>
            <a:fillRect/>
          </a:stretch>
        </p:blipFill>
        <p:spPr>
          <a:xfrm>
            <a:off x="0" y="4648153"/>
            <a:ext cx="4927666" cy="2209845"/>
          </a:xfrm>
          <a:prstGeom prst="rect">
            <a:avLst/>
          </a:prstGeom>
        </p:spPr>
      </p:pic>
      <p:pic>
        <p:nvPicPr>
          <p:cNvPr id="8" name="object 8"/>
          <p:cNvPicPr/>
          <p:nvPr/>
        </p:nvPicPr>
        <p:blipFill>
          <a:blip r:embed="rId7" cstate="print"/>
          <a:stretch>
            <a:fillRect/>
          </a:stretch>
        </p:blipFill>
        <p:spPr>
          <a:xfrm>
            <a:off x="5257799" y="5512772"/>
            <a:ext cx="3780738" cy="389057"/>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73724" y="-50"/>
            <a:ext cx="4654796" cy="2438450"/>
          </a:xfrm>
          <a:prstGeom prst="rect">
            <a:avLst/>
          </a:prstGeom>
        </p:spPr>
      </p:pic>
      <p:pic>
        <p:nvPicPr>
          <p:cNvPr id="3" name="object 3"/>
          <p:cNvPicPr/>
          <p:nvPr/>
        </p:nvPicPr>
        <p:blipFill>
          <a:blip r:embed="rId3" cstate="print"/>
          <a:stretch>
            <a:fillRect/>
          </a:stretch>
        </p:blipFill>
        <p:spPr>
          <a:xfrm>
            <a:off x="164563" y="428916"/>
            <a:ext cx="3941106" cy="647028"/>
          </a:xfrm>
          <a:prstGeom prst="rect">
            <a:avLst/>
          </a:prstGeom>
        </p:spPr>
      </p:pic>
      <p:grpSp>
        <p:nvGrpSpPr>
          <p:cNvPr id="4" name="object 4"/>
          <p:cNvGrpSpPr/>
          <p:nvPr/>
        </p:nvGrpSpPr>
        <p:grpSpPr>
          <a:xfrm>
            <a:off x="135635" y="2819402"/>
            <a:ext cx="8918575" cy="3200400"/>
            <a:chOff x="135635" y="2819402"/>
            <a:chExt cx="8918575" cy="3200400"/>
          </a:xfrm>
        </p:grpSpPr>
        <p:pic>
          <p:nvPicPr>
            <p:cNvPr id="5" name="object 5"/>
            <p:cNvPicPr/>
            <p:nvPr/>
          </p:nvPicPr>
          <p:blipFill>
            <a:blip r:embed="rId4" cstate="print"/>
            <a:stretch>
              <a:fillRect/>
            </a:stretch>
          </p:blipFill>
          <p:spPr>
            <a:xfrm>
              <a:off x="135635" y="2819402"/>
              <a:ext cx="6446261" cy="3200251"/>
            </a:xfrm>
            <a:prstGeom prst="rect">
              <a:avLst/>
            </a:prstGeom>
          </p:spPr>
        </p:pic>
        <p:pic>
          <p:nvPicPr>
            <p:cNvPr id="6" name="object 6"/>
            <p:cNvPicPr/>
            <p:nvPr/>
          </p:nvPicPr>
          <p:blipFill>
            <a:blip r:embed="rId5" cstate="print"/>
            <a:stretch>
              <a:fillRect/>
            </a:stretch>
          </p:blipFill>
          <p:spPr>
            <a:xfrm>
              <a:off x="5708903" y="2971806"/>
              <a:ext cx="3344758" cy="575936"/>
            </a:xfrm>
            <a:prstGeom prst="rect">
              <a:avLst/>
            </a:prstGeom>
          </p:spPr>
        </p:pic>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5140" y="30226"/>
            <a:ext cx="8965565" cy="6610984"/>
          </a:xfrm>
          <a:prstGeom prst="rect">
            <a:avLst/>
          </a:prstGeom>
        </p:spPr>
        <p:txBody>
          <a:bodyPr vert="horz" wrap="square" lIns="0" tIns="12700" rIns="0" bIns="0" rtlCol="0">
            <a:spAutoFit/>
          </a:bodyPr>
          <a:lstStyle/>
          <a:p>
            <a:pPr marL="12700">
              <a:lnSpc>
                <a:spcPct val="100000"/>
              </a:lnSpc>
              <a:spcBef>
                <a:spcPts val="100"/>
              </a:spcBef>
            </a:pPr>
            <a:r>
              <a:rPr sz="1800" dirty="0">
                <a:latin typeface="Microsoft Sans Serif"/>
                <a:cs typeface="Microsoft Sans Serif"/>
              </a:rPr>
              <a:t>Otros</a:t>
            </a:r>
            <a:r>
              <a:rPr sz="1800" spc="-15" dirty="0">
                <a:latin typeface="Microsoft Sans Serif"/>
                <a:cs typeface="Microsoft Sans Serif"/>
              </a:rPr>
              <a:t> </a:t>
            </a:r>
            <a:r>
              <a:rPr sz="1800" dirty="0">
                <a:latin typeface="Microsoft Sans Serif"/>
                <a:cs typeface="Microsoft Sans Serif"/>
              </a:rPr>
              <a:t>tornos</a:t>
            </a:r>
            <a:r>
              <a:rPr sz="1800" spc="10"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máquinas</a:t>
            </a:r>
            <a:r>
              <a:rPr sz="1800" spc="2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spc="-10" dirty="0">
                <a:latin typeface="Microsoft Sans Serif"/>
                <a:cs typeface="Microsoft Sans Serif"/>
              </a:rPr>
              <a:t>tornear</a:t>
            </a:r>
            <a:endParaRPr sz="1800">
              <a:latin typeface="Microsoft Sans Serif"/>
              <a:cs typeface="Microsoft Sans Serif"/>
            </a:endParaRPr>
          </a:p>
          <a:p>
            <a:pPr marL="12700" marR="30480">
              <a:lnSpc>
                <a:spcPct val="100000"/>
              </a:lnSpc>
            </a:pPr>
            <a:r>
              <a:rPr sz="1800" dirty="0">
                <a:latin typeface="Microsoft Sans Serif"/>
                <a:cs typeface="Microsoft Sans Serif"/>
              </a:rPr>
              <a:t>Además de</a:t>
            </a:r>
            <a:r>
              <a:rPr sz="1800" spc="-25" dirty="0">
                <a:latin typeface="Microsoft Sans Serif"/>
                <a:cs typeface="Microsoft Sans Serif"/>
              </a:rPr>
              <a:t> </a:t>
            </a:r>
            <a:r>
              <a:rPr sz="1800" dirty="0">
                <a:latin typeface="Microsoft Sans Serif"/>
                <a:cs typeface="Microsoft Sans Serif"/>
              </a:rPr>
              <a:t>los</a:t>
            </a:r>
            <a:r>
              <a:rPr sz="1800" spc="-10" dirty="0">
                <a:latin typeface="Microsoft Sans Serif"/>
                <a:cs typeface="Microsoft Sans Serif"/>
              </a:rPr>
              <a:t> </a:t>
            </a:r>
            <a:r>
              <a:rPr sz="1800" dirty="0">
                <a:latin typeface="Microsoft Sans Serif"/>
                <a:cs typeface="Microsoft Sans Serif"/>
              </a:rPr>
              <a:t>tornos</a:t>
            </a:r>
            <a:r>
              <a:rPr sz="1800" spc="-5" dirty="0">
                <a:latin typeface="Microsoft Sans Serif"/>
                <a:cs typeface="Microsoft Sans Serif"/>
              </a:rPr>
              <a:t> </a:t>
            </a:r>
            <a:r>
              <a:rPr sz="1800" dirty="0">
                <a:latin typeface="Microsoft Sans Serif"/>
                <a:cs typeface="Microsoft Sans Serif"/>
              </a:rPr>
              <a:t>mecánicos,</a:t>
            </a:r>
            <a:r>
              <a:rPr sz="1800" spc="-5" dirty="0">
                <a:latin typeface="Microsoft Sans Serif"/>
                <a:cs typeface="Microsoft Sans Serif"/>
              </a:rPr>
              <a:t> </a:t>
            </a:r>
            <a:r>
              <a:rPr sz="1800" dirty="0">
                <a:latin typeface="Microsoft Sans Serif"/>
                <a:cs typeface="Microsoft Sans Serif"/>
              </a:rPr>
              <a:t>se</a:t>
            </a:r>
            <a:r>
              <a:rPr sz="1800" spc="-10" dirty="0">
                <a:latin typeface="Microsoft Sans Serif"/>
                <a:cs typeface="Microsoft Sans Serif"/>
              </a:rPr>
              <a:t> </a:t>
            </a:r>
            <a:r>
              <a:rPr sz="1800" dirty="0">
                <a:latin typeface="Microsoft Sans Serif"/>
                <a:cs typeface="Microsoft Sans Serif"/>
              </a:rPr>
              <a:t>han</a:t>
            </a:r>
            <a:r>
              <a:rPr sz="1800" spc="-25" dirty="0">
                <a:latin typeface="Microsoft Sans Serif"/>
                <a:cs typeface="Microsoft Sans Serif"/>
              </a:rPr>
              <a:t> </a:t>
            </a:r>
            <a:r>
              <a:rPr sz="1800" dirty="0">
                <a:latin typeface="Microsoft Sans Serif"/>
                <a:cs typeface="Microsoft Sans Serif"/>
              </a:rPr>
              <a:t>desarrollado</a:t>
            </a:r>
            <a:r>
              <a:rPr sz="1800" spc="15" dirty="0">
                <a:latin typeface="Microsoft Sans Serif"/>
                <a:cs typeface="Microsoft Sans Serif"/>
              </a:rPr>
              <a:t> </a:t>
            </a:r>
            <a:r>
              <a:rPr sz="1800" dirty="0">
                <a:latin typeface="Microsoft Sans Serif"/>
                <a:cs typeface="Microsoft Sans Serif"/>
              </a:rPr>
              <a:t>otras</a:t>
            </a:r>
            <a:r>
              <a:rPr sz="1800" spc="-10" dirty="0">
                <a:latin typeface="Microsoft Sans Serif"/>
                <a:cs typeface="Microsoft Sans Serif"/>
              </a:rPr>
              <a:t> </a:t>
            </a:r>
            <a:r>
              <a:rPr sz="1800" dirty="0">
                <a:latin typeface="Microsoft Sans Serif"/>
                <a:cs typeface="Microsoft Sans Serif"/>
              </a:rPr>
              <a:t>máquinas</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tornear </a:t>
            </a:r>
            <a:r>
              <a:rPr sz="1800" spc="-20" dirty="0">
                <a:latin typeface="Microsoft Sans Serif"/>
                <a:cs typeface="Microsoft Sans Serif"/>
              </a:rPr>
              <a:t>para </a:t>
            </a:r>
            <a:r>
              <a:rPr sz="1800" dirty="0">
                <a:latin typeface="Microsoft Sans Serif"/>
                <a:cs typeface="Microsoft Sans Serif"/>
              </a:rPr>
              <a:t>satisfacer</a:t>
            </a:r>
            <a:r>
              <a:rPr sz="1800" spc="-30" dirty="0">
                <a:latin typeface="Microsoft Sans Serif"/>
                <a:cs typeface="Microsoft Sans Serif"/>
              </a:rPr>
              <a:t> </a:t>
            </a:r>
            <a:r>
              <a:rPr sz="1800" dirty="0">
                <a:latin typeface="Microsoft Sans Serif"/>
                <a:cs typeface="Microsoft Sans Serif"/>
              </a:rPr>
              <a:t>funciones particulares</a:t>
            </a:r>
            <a:r>
              <a:rPr sz="1800" spc="-15" dirty="0">
                <a:latin typeface="Microsoft Sans Serif"/>
                <a:cs typeface="Microsoft Sans Serif"/>
              </a:rPr>
              <a:t> </a:t>
            </a:r>
            <a:r>
              <a:rPr sz="1800" dirty="0">
                <a:latin typeface="Microsoft Sans Serif"/>
                <a:cs typeface="Microsoft Sans Serif"/>
              </a:rPr>
              <a:t>o</a:t>
            </a:r>
            <a:r>
              <a:rPr sz="1800" spc="-25" dirty="0">
                <a:latin typeface="Microsoft Sans Serif"/>
                <a:cs typeface="Microsoft Sans Serif"/>
              </a:rPr>
              <a:t> </a:t>
            </a:r>
            <a:r>
              <a:rPr sz="1800" dirty="0">
                <a:latin typeface="Microsoft Sans Serif"/>
                <a:cs typeface="Microsoft Sans Serif"/>
              </a:rPr>
              <a:t>para</a:t>
            </a:r>
            <a:r>
              <a:rPr sz="1800" spc="-20" dirty="0">
                <a:latin typeface="Microsoft Sans Serif"/>
                <a:cs typeface="Microsoft Sans Serif"/>
              </a:rPr>
              <a:t> </a:t>
            </a:r>
            <a:r>
              <a:rPr sz="1800" dirty="0">
                <a:latin typeface="Microsoft Sans Serif"/>
                <a:cs typeface="Microsoft Sans Serif"/>
              </a:rPr>
              <a:t>automatizar</a:t>
            </a:r>
            <a:r>
              <a:rPr sz="1800" spc="-20" dirty="0">
                <a:latin typeface="Microsoft Sans Serif"/>
                <a:cs typeface="Microsoft Sans Serif"/>
              </a:rPr>
              <a:t> </a:t>
            </a:r>
            <a:r>
              <a:rPr sz="1800" dirty="0">
                <a:latin typeface="Microsoft Sans Serif"/>
                <a:cs typeface="Microsoft Sans Serif"/>
              </a:rPr>
              <a:t>el</a:t>
            </a:r>
            <a:r>
              <a:rPr sz="1800" spc="-35" dirty="0">
                <a:latin typeface="Microsoft Sans Serif"/>
                <a:cs typeface="Microsoft Sans Serif"/>
              </a:rPr>
              <a:t> </a:t>
            </a:r>
            <a:r>
              <a:rPr sz="1800" dirty="0">
                <a:latin typeface="Microsoft Sans Serif"/>
                <a:cs typeface="Microsoft Sans Serif"/>
              </a:rPr>
              <a:t>proceso</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torneado.</a:t>
            </a:r>
            <a:r>
              <a:rPr sz="1800" spc="-10" dirty="0">
                <a:latin typeface="Microsoft Sans Serif"/>
                <a:cs typeface="Microsoft Sans Serif"/>
              </a:rPr>
              <a:t> </a:t>
            </a:r>
            <a:r>
              <a:rPr sz="1800" dirty="0">
                <a:latin typeface="Microsoft Sans Serif"/>
                <a:cs typeface="Microsoft Sans Serif"/>
              </a:rPr>
              <a:t>Entre</a:t>
            </a:r>
            <a:r>
              <a:rPr sz="1800" spc="-25" dirty="0">
                <a:latin typeface="Microsoft Sans Serif"/>
                <a:cs typeface="Microsoft Sans Serif"/>
              </a:rPr>
              <a:t> </a:t>
            </a:r>
            <a:r>
              <a:rPr sz="1800" spc="-10" dirty="0">
                <a:latin typeface="Microsoft Sans Serif"/>
                <a:cs typeface="Microsoft Sans Serif"/>
              </a:rPr>
              <a:t>estas </a:t>
            </a:r>
            <a:r>
              <a:rPr sz="1800" dirty="0">
                <a:latin typeface="Microsoft Sans Serif"/>
                <a:cs typeface="Microsoft Sans Serif"/>
              </a:rPr>
              <a:t>máquinas</a:t>
            </a:r>
            <a:r>
              <a:rPr sz="1800" spc="-20" dirty="0">
                <a:latin typeface="Microsoft Sans Serif"/>
                <a:cs typeface="Microsoft Sans Serif"/>
              </a:rPr>
              <a:t> </a:t>
            </a:r>
            <a:r>
              <a:rPr sz="1800" spc="-10" dirty="0">
                <a:latin typeface="Microsoft Sans Serif"/>
                <a:cs typeface="Microsoft Sans Serif"/>
              </a:rPr>
              <a:t>están:</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80">
              <a:lnSpc>
                <a:spcPct val="100000"/>
              </a:lnSpc>
            </a:pPr>
            <a:r>
              <a:rPr sz="1800" spc="-25" dirty="0">
                <a:latin typeface="Microsoft Sans Serif"/>
                <a:cs typeface="Microsoft Sans Serif"/>
              </a:rPr>
              <a:t>Torno</a:t>
            </a:r>
            <a:r>
              <a:rPr sz="1800" spc="-20" dirty="0">
                <a:latin typeface="Microsoft Sans Serif"/>
                <a:cs typeface="Microsoft Sans Serif"/>
              </a:rPr>
              <a:t> </a:t>
            </a:r>
            <a:r>
              <a:rPr sz="1800" spc="-10" dirty="0">
                <a:latin typeface="Microsoft Sans Serif"/>
                <a:cs typeface="Microsoft Sans Serif"/>
              </a:rPr>
              <a:t>revólver.</a:t>
            </a:r>
            <a:r>
              <a:rPr sz="1800" spc="-15" dirty="0">
                <a:latin typeface="Microsoft Sans Serif"/>
                <a:cs typeface="Microsoft Sans Serif"/>
              </a:rPr>
              <a:t> </a:t>
            </a:r>
            <a:r>
              <a:rPr sz="1800" dirty="0">
                <a:latin typeface="Microsoft Sans Serif"/>
                <a:cs typeface="Microsoft Sans Serif"/>
              </a:rPr>
              <a:t>Un</a:t>
            </a:r>
            <a:r>
              <a:rPr sz="1800" spc="-25" dirty="0">
                <a:latin typeface="Microsoft Sans Serif"/>
                <a:cs typeface="Microsoft Sans Serif"/>
              </a:rPr>
              <a:t> </a:t>
            </a:r>
            <a:r>
              <a:rPr sz="1800" dirty="0">
                <a:latin typeface="Microsoft Sans Serif"/>
                <a:cs typeface="Microsoft Sans Serif"/>
              </a:rPr>
              <a:t>torno</a:t>
            </a:r>
            <a:r>
              <a:rPr sz="1800" spc="-10" dirty="0">
                <a:latin typeface="Microsoft Sans Serif"/>
                <a:cs typeface="Microsoft Sans Serif"/>
              </a:rPr>
              <a:t> </a:t>
            </a:r>
            <a:r>
              <a:rPr sz="1800" dirty="0">
                <a:latin typeface="Microsoft Sans Serif"/>
                <a:cs typeface="Microsoft Sans Serif"/>
              </a:rPr>
              <a:t>revólver</a:t>
            </a:r>
            <a:r>
              <a:rPr sz="1800" spc="-5" dirty="0">
                <a:latin typeface="Microsoft Sans Serif"/>
                <a:cs typeface="Microsoft Sans Serif"/>
              </a:rPr>
              <a:t> </a:t>
            </a:r>
            <a:r>
              <a:rPr sz="1800" dirty="0">
                <a:latin typeface="Microsoft Sans Serif"/>
                <a:cs typeface="Microsoft Sans Serif"/>
              </a:rPr>
              <a:t>es</a:t>
            </a:r>
            <a:r>
              <a:rPr sz="1800" spc="-20" dirty="0">
                <a:latin typeface="Microsoft Sans Serif"/>
                <a:cs typeface="Microsoft Sans Serif"/>
              </a:rPr>
              <a:t> </a:t>
            </a:r>
            <a:r>
              <a:rPr sz="1800" dirty="0">
                <a:latin typeface="Microsoft Sans Serif"/>
                <a:cs typeface="Microsoft Sans Serif"/>
              </a:rPr>
              <a:t>un</a:t>
            </a:r>
            <a:r>
              <a:rPr sz="1800" spc="-20" dirty="0">
                <a:latin typeface="Microsoft Sans Serif"/>
                <a:cs typeface="Microsoft Sans Serif"/>
              </a:rPr>
              <a:t> </a:t>
            </a:r>
            <a:r>
              <a:rPr sz="1800" dirty="0">
                <a:latin typeface="Microsoft Sans Serif"/>
                <a:cs typeface="Microsoft Sans Serif"/>
              </a:rPr>
              <a:t>torno</a:t>
            </a:r>
            <a:r>
              <a:rPr sz="1800" spc="-15" dirty="0">
                <a:latin typeface="Microsoft Sans Serif"/>
                <a:cs typeface="Microsoft Sans Serif"/>
              </a:rPr>
              <a:t> </a:t>
            </a:r>
            <a:r>
              <a:rPr sz="1800" dirty="0">
                <a:latin typeface="Microsoft Sans Serif"/>
                <a:cs typeface="Microsoft Sans Serif"/>
              </a:rPr>
              <a:t>operado manualmente en</a:t>
            </a:r>
            <a:r>
              <a:rPr sz="1800" spc="-30" dirty="0">
                <a:latin typeface="Microsoft Sans Serif"/>
                <a:cs typeface="Microsoft Sans Serif"/>
              </a:rPr>
              <a:t> </a:t>
            </a:r>
            <a:r>
              <a:rPr sz="1800" dirty="0">
                <a:latin typeface="Microsoft Sans Serif"/>
                <a:cs typeface="Microsoft Sans Serif"/>
              </a:rPr>
              <a:t>el</a:t>
            </a:r>
            <a:r>
              <a:rPr sz="1800" spc="-10" dirty="0">
                <a:latin typeface="Microsoft Sans Serif"/>
                <a:cs typeface="Microsoft Sans Serif"/>
              </a:rPr>
              <a:t> </a:t>
            </a:r>
            <a:r>
              <a:rPr sz="1800" dirty="0">
                <a:latin typeface="Microsoft Sans Serif"/>
                <a:cs typeface="Microsoft Sans Serif"/>
              </a:rPr>
              <a:t>cual</a:t>
            </a:r>
            <a:r>
              <a:rPr sz="1800" spc="-15" dirty="0">
                <a:latin typeface="Microsoft Sans Serif"/>
                <a:cs typeface="Microsoft Sans Serif"/>
              </a:rPr>
              <a:t> </a:t>
            </a:r>
            <a:r>
              <a:rPr sz="1800" spc="-25" dirty="0">
                <a:latin typeface="Microsoft Sans Serif"/>
                <a:cs typeface="Microsoft Sans Serif"/>
              </a:rPr>
              <a:t>el </a:t>
            </a:r>
            <a:r>
              <a:rPr sz="1800" dirty="0">
                <a:latin typeface="Microsoft Sans Serif"/>
                <a:cs typeface="Microsoft Sans Serif"/>
              </a:rPr>
              <a:t>contrapunto</a:t>
            </a:r>
            <a:r>
              <a:rPr sz="1800" spc="-15"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ha</a:t>
            </a:r>
            <a:r>
              <a:rPr sz="1800" spc="-15" dirty="0">
                <a:latin typeface="Microsoft Sans Serif"/>
                <a:cs typeface="Microsoft Sans Serif"/>
              </a:rPr>
              <a:t> </a:t>
            </a:r>
            <a:r>
              <a:rPr sz="1800" dirty="0">
                <a:latin typeface="Microsoft Sans Serif"/>
                <a:cs typeface="Microsoft Sans Serif"/>
              </a:rPr>
              <a:t>reemplazado</a:t>
            </a:r>
            <a:r>
              <a:rPr sz="1800" spc="-10" dirty="0">
                <a:latin typeface="Microsoft Sans Serif"/>
                <a:cs typeface="Microsoft Sans Serif"/>
              </a:rPr>
              <a:t> </a:t>
            </a:r>
            <a:r>
              <a:rPr sz="1800" dirty="0">
                <a:latin typeface="Microsoft Sans Serif"/>
                <a:cs typeface="Microsoft Sans Serif"/>
              </a:rPr>
              <a:t>por</a:t>
            </a:r>
            <a:r>
              <a:rPr sz="1800" spc="-20"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torreta</a:t>
            </a:r>
            <a:r>
              <a:rPr sz="1800" spc="-25" dirty="0">
                <a:latin typeface="Microsoft Sans Serif"/>
                <a:cs typeface="Microsoft Sans Serif"/>
              </a:rPr>
              <a:t> </a:t>
            </a:r>
            <a:r>
              <a:rPr sz="1800" dirty="0">
                <a:latin typeface="Microsoft Sans Serif"/>
                <a:cs typeface="Microsoft Sans Serif"/>
              </a:rPr>
              <a:t>que</a:t>
            </a:r>
            <a:r>
              <a:rPr sz="1800" spc="-15" dirty="0">
                <a:latin typeface="Microsoft Sans Serif"/>
                <a:cs typeface="Microsoft Sans Serif"/>
              </a:rPr>
              <a:t> </a:t>
            </a:r>
            <a:r>
              <a:rPr sz="1800" dirty="0">
                <a:latin typeface="Microsoft Sans Serif"/>
                <a:cs typeface="Microsoft Sans Serif"/>
              </a:rPr>
              <a:t>sostiene</a:t>
            </a:r>
            <a:r>
              <a:rPr sz="1800" spc="-15" dirty="0">
                <a:latin typeface="Microsoft Sans Serif"/>
                <a:cs typeface="Microsoft Sans Serif"/>
              </a:rPr>
              <a:t> </a:t>
            </a:r>
            <a:r>
              <a:rPr sz="1800" dirty="0">
                <a:latin typeface="Microsoft Sans Serif"/>
                <a:cs typeface="Microsoft Sans Serif"/>
              </a:rPr>
              <a:t>hasta</a:t>
            </a:r>
            <a:r>
              <a:rPr sz="1800" spc="-25" dirty="0">
                <a:latin typeface="Microsoft Sans Serif"/>
                <a:cs typeface="Microsoft Sans Serif"/>
              </a:rPr>
              <a:t> </a:t>
            </a:r>
            <a:r>
              <a:rPr sz="1800" dirty="0">
                <a:latin typeface="Microsoft Sans Serif"/>
                <a:cs typeface="Microsoft Sans Serif"/>
              </a:rPr>
              <a:t>seis</a:t>
            </a:r>
            <a:r>
              <a:rPr sz="1800" spc="-20" dirty="0">
                <a:latin typeface="Microsoft Sans Serif"/>
                <a:cs typeface="Microsoft Sans Serif"/>
              </a:rPr>
              <a:t> </a:t>
            </a:r>
            <a:r>
              <a:rPr sz="1800" dirty="0">
                <a:latin typeface="Microsoft Sans Serif"/>
                <a:cs typeface="Microsoft Sans Serif"/>
              </a:rPr>
              <a:t>herramientas </a:t>
            </a:r>
            <a:r>
              <a:rPr sz="1800" spc="-25" dirty="0">
                <a:latin typeface="Microsoft Sans Serif"/>
                <a:cs typeface="Microsoft Sans Serif"/>
              </a:rPr>
              <a:t>de </a:t>
            </a:r>
            <a:r>
              <a:rPr sz="1800" spc="-10" dirty="0">
                <a:latin typeface="Microsoft Sans Serif"/>
                <a:cs typeface="Microsoft Sans Serif"/>
              </a:rPr>
              <a:t>corte.</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502284" algn="just">
              <a:lnSpc>
                <a:spcPct val="100000"/>
              </a:lnSpc>
            </a:pPr>
            <a:r>
              <a:rPr sz="1800" spc="-25" dirty="0">
                <a:latin typeface="Microsoft Sans Serif"/>
                <a:cs typeface="Microsoft Sans Serif"/>
              </a:rPr>
              <a:t>Torno</a:t>
            </a:r>
            <a:r>
              <a:rPr sz="1800" spc="-1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mandril.</a:t>
            </a:r>
            <a:r>
              <a:rPr sz="1800" spc="5" dirty="0">
                <a:latin typeface="Microsoft Sans Serif"/>
                <a:cs typeface="Microsoft Sans Serif"/>
              </a:rPr>
              <a:t> </a:t>
            </a:r>
            <a:r>
              <a:rPr sz="1800" dirty="0">
                <a:latin typeface="Microsoft Sans Serif"/>
                <a:cs typeface="Microsoft Sans Serif"/>
              </a:rPr>
              <a:t>Como</a:t>
            </a:r>
            <a:r>
              <a:rPr sz="1800" spc="-5" dirty="0">
                <a:latin typeface="Microsoft Sans Serif"/>
                <a:cs typeface="Microsoft Sans Serif"/>
              </a:rPr>
              <a:t> </a:t>
            </a:r>
            <a:r>
              <a:rPr sz="1800" dirty="0">
                <a:latin typeface="Microsoft Sans Serif"/>
                <a:cs typeface="Microsoft Sans Serif"/>
              </a:rPr>
              <a:t>su</a:t>
            </a:r>
            <a:r>
              <a:rPr sz="1800" spc="-10" dirty="0">
                <a:latin typeface="Microsoft Sans Serif"/>
                <a:cs typeface="Microsoft Sans Serif"/>
              </a:rPr>
              <a:t> </a:t>
            </a:r>
            <a:r>
              <a:rPr sz="1800" dirty="0">
                <a:latin typeface="Microsoft Sans Serif"/>
                <a:cs typeface="Microsoft Sans Serif"/>
              </a:rPr>
              <a:t>nombre</a:t>
            </a:r>
            <a:r>
              <a:rPr sz="1800" spc="-5" dirty="0">
                <a:latin typeface="Microsoft Sans Serif"/>
                <a:cs typeface="Microsoft Sans Serif"/>
              </a:rPr>
              <a:t> </a:t>
            </a:r>
            <a:r>
              <a:rPr sz="1800" dirty="0">
                <a:latin typeface="Microsoft Sans Serif"/>
                <a:cs typeface="Microsoft Sans Serif"/>
              </a:rPr>
              <a:t>lo</a:t>
            </a:r>
            <a:r>
              <a:rPr sz="1800" spc="-20" dirty="0">
                <a:latin typeface="Microsoft Sans Serif"/>
                <a:cs typeface="Microsoft Sans Serif"/>
              </a:rPr>
              <a:t> </a:t>
            </a:r>
            <a:r>
              <a:rPr sz="1800" dirty="0">
                <a:latin typeface="Microsoft Sans Serif"/>
                <a:cs typeface="Microsoft Sans Serif"/>
              </a:rPr>
              <a:t>indica,</a:t>
            </a:r>
            <a:r>
              <a:rPr sz="1800" spc="5" dirty="0">
                <a:latin typeface="Microsoft Sans Serif"/>
                <a:cs typeface="Microsoft Sans Serif"/>
              </a:rPr>
              <a:t> </a:t>
            </a:r>
            <a:r>
              <a:rPr sz="1800" dirty="0">
                <a:latin typeface="Microsoft Sans Serif"/>
                <a:cs typeface="Microsoft Sans Serif"/>
              </a:rPr>
              <a:t>este</a:t>
            </a:r>
            <a:r>
              <a:rPr sz="1800" spc="-15" dirty="0">
                <a:latin typeface="Microsoft Sans Serif"/>
                <a:cs typeface="Microsoft Sans Serif"/>
              </a:rPr>
              <a:t> </a:t>
            </a:r>
            <a:r>
              <a:rPr sz="1800" dirty="0">
                <a:latin typeface="Microsoft Sans Serif"/>
                <a:cs typeface="Microsoft Sans Serif"/>
              </a:rPr>
              <a:t>tomo</a:t>
            </a:r>
            <a:r>
              <a:rPr sz="1800" spc="-20" dirty="0">
                <a:latin typeface="Microsoft Sans Serif"/>
                <a:cs typeface="Microsoft Sans Serif"/>
              </a:rPr>
              <a:t> </a:t>
            </a:r>
            <a:r>
              <a:rPr sz="1800" dirty="0">
                <a:latin typeface="Microsoft Sans Serif"/>
                <a:cs typeface="Microsoft Sans Serif"/>
              </a:rPr>
              <a:t>usa</a:t>
            </a:r>
            <a:r>
              <a:rPr sz="1800" spc="-20" dirty="0">
                <a:latin typeface="Microsoft Sans Serif"/>
                <a:cs typeface="Microsoft Sans Serif"/>
              </a:rPr>
              <a:t> </a:t>
            </a:r>
            <a:r>
              <a:rPr sz="1800" dirty="0">
                <a:latin typeface="Microsoft Sans Serif"/>
                <a:cs typeface="Microsoft Sans Serif"/>
              </a:rPr>
              <a:t>un mandril</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el</a:t>
            </a:r>
            <a:r>
              <a:rPr sz="1800" spc="-5" dirty="0">
                <a:latin typeface="Microsoft Sans Serif"/>
                <a:cs typeface="Microsoft Sans Serif"/>
              </a:rPr>
              <a:t> </a:t>
            </a:r>
            <a:r>
              <a:rPr sz="1800" spc="-10" dirty="0">
                <a:latin typeface="Microsoft Sans Serif"/>
                <a:cs typeface="Microsoft Sans Serif"/>
              </a:rPr>
              <a:t>husillo </a:t>
            </a:r>
            <a:r>
              <a:rPr sz="1800" dirty="0">
                <a:latin typeface="Microsoft Sans Serif"/>
                <a:cs typeface="Microsoft Sans Serif"/>
              </a:rPr>
              <a:t>para</a:t>
            </a:r>
            <a:r>
              <a:rPr sz="1800" spc="-5" dirty="0">
                <a:latin typeface="Microsoft Sans Serif"/>
                <a:cs typeface="Microsoft Sans Serif"/>
              </a:rPr>
              <a:t> </a:t>
            </a:r>
            <a:r>
              <a:rPr sz="1800" dirty="0">
                <a:latin typeface="Microsoft Sans Serif"/>
                <a:cs typeface="Microsoft Sans Serif"/>
              </a:rPr>
              <a:t>sostener</a:t>
            </a:r>
            <a:r>
              <a:rPr sz="1800" spc="-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parte</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trabajo. El</a:t>
            </a:r>
            <a:r>
              <a:rPr sz="1800" spc="-10" dirty="0">
                <a:latin typeface="Microsoft Sans Serif"/>
                <a:cs typeface="Microsoft Sans Serif"/>
              </a:rPr>
              <a:t> </a:t>
            </a:r>
            <a:r>
              <a:rPr sz="1800" dirty="0">
                <a:latin typeface="Microsoft Sans Serif"/>
                <a:cs typeface="Microsoft Sans Serif"/>
              </a:rPr>
              <a:t>contrapunto está</a:t>
            </a:r>
            <a:r>
              <a:rPr sz="1800" spc="-15" dirty="0">
                <a:latin typeface="Microsoft Sans Serif"/>
                <a:cs typeface="Microsoft Sans Serif"/>
              </a:rPr>
              <a:t> </a:t>
            </a:r>
            <a:r>
              <a:rPr sz="1800" dirty="0">
                <a:latin typeface="Microsoft Sans Serif"/>
                <a:cs typeface="Microsoft Sans Serif"/>
              </a:rPr>
              <a:t>ausente en</a:t>
            </a:r>
            <a:r>
              <a:rPr sz="1800" spc="-5" dirty="0">
                <a:latin typeface="Microsoft Sans Serif"/>
                <a:cs typeface="Microsoft Sans Serif"/>
              </a:rPr>
              <a:t> </a:t>
            </a:r>
            <a:r>
              <a:rPr sz="1800" dirty="0">
                <a:latin typeface="Microsoft Sans Serif"/>
                <a:cs typeface="Microsoft Sans Serif"/>
              </a:rPr>
              <a:t>esta</a:t>
            </a:r>
            <a:r>
              <a:rPr sz="1800" spc="-15" dirty="0">
                <a:latin typeface="Microsoft Sans Serif"/>
                <a:cs typeface="Microsoft Sans Serif"/>
              </a:rPr>
              <a:t> </a:t>
            </a:r>
            <a:r>
              <a:rPr sz="1800" dirty="0">
                <a:latin typeface="Microsoft Sans Serif"/>
                <a:cs typeface="Microsoft Sans Serif"/>
              </a:rPr>
              <a:t>máquina,</a:t>
            </a:r>
            <a:r>
              <a:rPr sz="1800" spc="10" dirty="0">
                <a:latin typeface="Microsoft Sans Serif"/>
                <a:cs typeface="Microsoft Sans Serif"/>
              </a:rPr>
              <a:t> </a:t>
            </a:r>
            <a:r>
              <a:rPr sz="1800" spc="-25" dirty="0">
                <a:latin typeface="Microsoft Sans Serif"/>
                <a:cs typeface="Microsoft Sans Serif"/>
              </a:rPr>
              <a:t>de </a:t>
            </a:r>
            <a:r>
              <a:rPr sz="1800" dirty="0">
                <a:latin typeface="Microsoft Sans Serif"/>
                <a:cs typeface="Microsoft Sans Serif"/>
              </a:rPr>
              <a:t>manera que</a:t>
            </a:r>
            <a:r>
              <a:rPr sz="1800" spc="10" dirty="0">
                <a:latin typeface="Microsoft Sans Serif"/>
                <a:cs typeface="Microsoft Sans Serif"/>
              </a:rPr>
              <a:t> </a:t>
            </a:r>
            <a:r>
              <a:rPr sz="1800" dirty="0">
                <a:latin typeface="Microsoft Sans Serif"/>
                <a:cs typeface="Microsoft Sans Serif"/>
              </a:rPr>
              <a:t>las partes</a:t>
            </a:r>
            <a:r>
              <a:rPr sz="1800" spc="-5" dirty="0">
                <a:latin typeface="Microsoft Sans Serif"/>
                <a:cs typeface="Microsoft Sans Serif"/>
              </a:rPr>
              <a:t> </a:t>
            </a:r>
            <a:r>
              <a:rPr sz="1800" dirty="0">
                <a:latin typeface="Microsoft Sans Serif"/>
                <a:cs typeface="Microsoft Sans Serif"/>
              </a:rPr>
              <a:t>no</a:t>
            </a:r>
            <a:r>
              <a:rPr sz="1800" spc="5" dirty="0">
                <a:latin typeface="Microsoft Sans Serif"/>
                <a:cs typeface="Microsoft Sans Serif"/>
              </a:rPr>
              <a:t> </a:t>
            </a:r>
            <a:r>
              <a:rPr sz="1800" dirty="0">
                <a:latin typeface="Microsoft Sans Serif"/>
                <a:cs typeface="Microsoft Sans Serif"/>
              </a:rPr>
              <a:t>se pueden</a:t>
            </a:r>
            <a:r>
              <a:rPr sz="1800" spc="10" dirty="0">
                <a:latin typeface="Microsoft Sans Serif"/>
                <a:cs typeface="Microsoft Sans Serif"/>
              </a:rPr>
              <a:t> </a:t>
            </a:r>
            <a:r>
              <a:rPr sz="1800" dirty="0">
                <a:latin typeface="Microsoft Sans Serif"/>
                <a:cs typeface="Microsoft Sans Serif"/>
              </a:rPr>
              <a:t>montar</a:t>
            </a:r>
            <a:r>
              <a:rPr sz="1800" spc="5" dirty="0">
                <a:latin typeface="Microsoft Sans Serif"/>
                <a:cs typeface="Microsoft Sans Serif"/>
              </a:rPr>
              <a:t> </a:t>
            </a:r>
            <a:r>
              <a:rPr sz="1800" dirty="0">
                <a:latin typeface="Microsoft Sans Serif"/>
                <a:cs typeface="Microsoft Sans Serif"/>
              </a:rPr>
              <a:t>entre los </a:t>
            </a:r>
            <a:r>
              <a:rPr sz="1800" spc="-10" dirty="0">
                <a:latin typeface="Microsoft Sans Serif"/>
                <a:cs typeface="Microsoft Sans Serif"/>
              </a:rPr>
              <a:t>centros.</a:t>
            </a:r>
            <a:endParaRPr sz="1800">
              <a:latin typeface="Microsoft Sans Serif"/>
              <a:cs typeface="Microsoft Sans Serif"/>
            </a:endParaRPr>
          </a:p>
          <a:p>
            <a:pPr>
              <a:lnSpc>
                <a:spcPct val="100000"/>
              </a:lnSpc>
              <a:spcBef>
                <a:spcPts val="120"/>
              </a:spcBef>
            </a:pPr>
            <a:endParaRPr sz="1800">
              <a:latin typeface="Microsoft Sans Serif"/>
              <a:cs typeface="Microsoft Sans Serif"/>
            </a:endParaRPr>
          </a:p>
          <a:p>
            <a:pPr marL="12700" marR="5080">
              <a:lnSpc>
                <a:spcPct val="100000"/>
              </a:lnSpc>
            </a:pPr>
            <a:r>
              <a:rPr sz="1800" dirty="0">
                <a:latin typeface="Microsoft Sans Serif"/>
                <a:cs typeface="Microsoft Sans Serif"/>
              </a:rPr>
              <a:t>Máquina de</a:t>
            </a:r>
            <a:r>
              <a:rPr sz="1800" spc="-20" dirty="0">
                <a:latin typeface="Microsoft Sans Serif"/>
                <a:cs typeface="Microsoft Sans Serif"/>
              </a:rPr>
              <a:t> </a:t>
            </a:r>
            <a:r>
              <a:rPr sz="1800" dirty="0">
                <a:latin typeface="Microsoft Sans Serif"/>
                <a:cs typeface="Microsoft Sans Serif"/>
              </a:rPr>
              <a:t>barra</a:t>
            </a:r>
            <a:r>
              <a:rPr sz="1800" spc="-10" dirty="0">
                <a:latin typeface="Microsoft Sans Serif"/>
                <a:cs typeface="Microsoft Sans Serif"/>
              </a:rPr>
              <a:t> </a:t>
            </a:r>
            <a:r>
              <a:rPr sz="1800" dirty="0">
                <a:latin typeface="Microsoft Sans Serif"/>
                <a:cs typeface="Microsoft Sans Serif"/>
              </a:rPr>
              <a:t>automática.</a:t>
            </a:r>
            <a:r>
              <a:rPr sz="1800" spc="-15" dirty="0">
                <a:latin typeface="Microsoft Sans Serif"/>
                <a:cs typeface="Microsoft Sans Serif"/>
              </a:rPr>
              <a:t> </a:t>
            </a:r>
            <a:r>
              <a:rPr sz="1800" dirty="0">
                <a:latin typeface="Microsoft Sans Serif"/>
                <a:cs typeface="Microsoft Sans Serif"/>
              </a:rPr>
              <a:t>Una</a:t>
            </a:r>
            <a:r>
              <a:rPr sz="1800" spc="-10" dirty="0">
                <a:latin typeface="Microsoft Sans Serif"/>
                <a:cs typeface="Microsoft Sans Serif"/>
              </a:rPr>
              <a:t> </a:t>
            </a:r>
            <a:r>
              <a:rPr sz="1800" dirty="0">
                <a:latin typeface="Microsoft Sans Serif"/>
                <a:cs typeface="Microsoft Sans Serif"/>
              </a:rPr>
              <a:t>máquina</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barra</a:t>
            </a:r>
            <a:r>
              <a:rPr sz="1800" spc="-15" dirty="0">
                <a:latin typeface="Microsoft Sans Serif"/>
                <a:cs typeface="Microsoft Sans Serif"/>
              </a:rPr>
              <a:t> </a:t>
            </a:r>
            <a:r>
              <a:rPr sz="1800" dirty="0">
                <a:latin typeface="Microsoft Sans Serif"/>
                <a:cs typeface="Microsoft Sans Serif"/>
              </a:rPr>
              <a:t>es</a:t>
            </a:r>
            <a:r>
              <a:rPr sz="1800" spc="-15" dirty="0">
                <a:latin typeface="Microsoft Sans Serif"/>
                <a:cs typeface="Microsoft Sans Serif"/>
              </a:rPr>
              <a:t> </a:t>
            </a:r>
            <a:r>
              <a:rPr sz="1800" dirty="0">
                <a:latin typeface="Microsoft Sans Serif"/>
                <a:cs typeface="Microsoft Sans Serif"/>
              </a:rPr>
              <a:t>similar al</a:t>
            </a:r>
            <a:r>
              <a:rPr sz="1800" spc="-15" dirty="0">
                <a:latin typeface="Microsoft Sans Serif"/>
                <a:cs typeface="Microsoft Sans Serif"/>
              </a:rPr>
              <a:t> </a:t>
            </a:r>
            <a:r>
              <a:rPr sz="1800" dirty="0">
                <a:latin typeface="Microsoft Sans Serif"/>
                <a:cs typeface="Microsoft Sans Serif"/>
              </a:rPr>
              <a:t>tomo</a:t>
            </a:r>
            <a:r>
              <a:rPr sz="1800" spc="-20"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mandril, </a:t>
            </a:r>
            <a:r>
              <a:rPr sz="1800" dirty="0">
                <a:latin typeface="Microsoft Sans Serif"/>
                <a:cs typeface="Microsoft Sans Serif"/>
              </a:rPr>
              <a:t>excepto</a:t>
            </a:r>
            <a:r>
              <a:rPr sz="1800" spc="5" dirty="0">
                <a:latin typeface="Microsoft Sans Serif"/>
                <a:cs typeface="Microsoft Sans Serif"/>
              </a:rPr>
              <a:t> </a:t>
            </a:r>
            <a:r>
              <a:rPr sz="1800" dirty="0">
                <a:latin typeface="Microsoft Sans Serif"/>
                <a:cs typeface="Microsoft Sans Serif"/>
              </a:rPr>
              <a:t>que</a:t>
            </a:r>
            <a:r>
              <a:rPr sz="1800" spc="-2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usa</a:t>
            </a:r>
            <a:r>
              <a:rPr sz="1800" spc="-10" dirty="0">
                <a:latin typeface="Microsoft Sans Serif"/>
                <a:cs typeface="Microsoft Sans Serif"/>
              </a:rPr>
              <a:t> </a:t>
            </a:r>
            <a:r>
              <a:rPr sz="1800" dirty="0">
                <a:latin typeface="Microsoft Sans Serif"/>
                <a:cs typeface="Microsoft Sans Serif"/>
              </a:rPr>
              <a:t>una</a:t>
            </a:r>
            <a:r>
              <a:rPr sz="1800" spc="-15" dirty="0">
                <a:latin typeface="Microsoft Sans Serif"/>
                <a:cs typeface="Microsoft Sans Serif"/>
              </a:rPr>
              <a:t> </a:t>
            </a:r>
            <a:r>
              <a:rPr sz="1800" dirty="0">
                <a:latin typeface="Microsoft Sans Serif"/>
                <a:cs typeface="Microsoft Sans Serif"/>
              </a:rPr>
              <a:t>boquilla</a:t>
            </a:r>
            <a:r>
              <a:rPr sz="1800" spc="1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lugar</a:t>
            </a:r>
            <a:r>
              <a:rPr sz="1800" spc="-10" dirty="0">
                <a:latin typeface="Microsoft Sans Serif"/>
                <a:cs typeface="Microsoft Sans Serif"/>
              </a:rPr>
              <a:t> </a:t>
            </a:r>
            <a:r>
              <a:rPr sz="1800" dirty="0">
                <a:latin typeface="Microsoft Sans Serif"/>
                <a:cs typeface="Microsoft Sans Serif"/>
              </a:rPr>
              <a:t>de</a:t>
            </a:r>
            <a:r>
              <a:rPr sz="1800" spc="-25" dirty="0">
                <a:latin typeface="Microsoft Sans Serif"/>
                <a:cs typeface="Microsoft Sans Serif"/>
              </a:rPr>
              <a:t> </a:t>
            </a:r>
            <a:r>
              <a:rPr sz="1800" dirty="0">
                <a:latin typeface="Microsoft Sans Serif"/>
                <a:cs typeface="Microsoft Sans Serif"/>
              </a:rPr>
              <a:t>un</a:t>
            </a:r>
            <a:r>
              <a:rPr sz="1800" spc="-10" dirty="0">
                <a:latin typeface="Microsoft Sans Serif"/>
                <a:cs typeface="Microsoft Sans Serif"/>
              </a:rPr>
              <a:t> </a:t>
            </a:r>
            <a:r>
              <a:rPr sz="1800" dirty="0">
                <a:latin typeface="Microsoft Sans Serif"/>
                <a:cs typeface="Microsoft Sans Serif"/>
              </a:rPr>
              <a:t>mandril, la</a:t>
            </a:r>
            <a:r>
              <a:rPr sz="1800" spc="-30"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dirty="0">
                <a:latin typeface="Microsoft Sans Serif"/>
                <a:cs typeface="Microsoft Sans Serif"/>
              </a:rPr>
              <a:t>permite</a:t>
            </a:r>
            <a:r>
              <a:rPr sz="1800" spc="-20" dirty="0">
                <a:latin typeface="Microsoft Sans Serif"/>
                <a:cs typeface="Microsoft Sans Serif"/>
              </a:rPr>
              <a:t> </a:t>
            </a:r>
            <a:r>
              <a:rPr sz="1800" dirty="0">
                <a:latin typeface="Microsoft Sans Serif"/>
                <a:cs typeface="Microsoft Sans Serif"/>
              </a:rPr>
              <a:t>alimentar</a:t>
            </a:r>
            <a:r>
              <a:rPr sz="1800" spc="10" dirty="0">
                <a:latin typeface="Microsoft Sans Serif"/>
                <a:cs typeface="Microsoft Sans Serif"/>
              </a:rPr>
              <a:t> </a:t>
            </a:r>
            <a:r>
              <a:rPr sz="1800" spc="-10" dirty="0">
                <a:latin typeface="Microsoft Sans Serif"/>
                <a:cs typeface="Microsoft Sans Serif"/>
              </a:rPr>
              <a:t>barras </a:t>
            </a:r>
            <a:r>
              <a:rPr sz="1800" dirty="0">
                <a:latin typeface="Microsoft Sans Serif"/>
                <a:cs typeface="Microsoft Sans Serif"/>
              </a:rPr>
              <a:t>largas a</a:t>
            </a:r>
            <a:r>
              <a:rPr sz="1800" spc="-10" dirty="0">
                <a:latin typeface="Microsoft Sans Serif"/>
                <a:cs typeface="Microsoft Sans Serif"/>
              </a:rPr>
              <a:t> </a:t>
            </a:r>
            <a:r>
              <a:rPr sz="1800" dirty="0">
                <a:latin typeface="Microsoft Sans Serif"/>
                <a:cs typeface="Microsoft Sans Serif"/>
              </a:rPr>
              <a:t>través</a:t>
            </a:r>
            <a:r>
              <a:rPr sz="1800" spc="-10" dirty="0">
                <a:latin typeface="Microsoft Sans Serif"/>
                <a:cs typeface="Microsoft Sans Serif"/>
              </a:rPr>
              <a:t> </a:t>
            </a:r>
            <a:r>
              <a:rPr sz="1800" dirty="0">
                <a:latin typeface="Microsoft Sans Serif"/>
                <a:cs typeface="Microsoft Sans Serif"/>
              </a:rPr>
              <a:t>del cabezal</a:t>
            </a:r>
            <a:r>
              <a:rPr sz="1800" spc="-5" dirty="0">
                <a:latin typeface="Microsoft Sans Serif"/>
                <a:cs typeface="Microsoft Sans Serif"/>
              </a:rPr>
              <a:t> </a:t>
            </a:r>
            <a:r>
              <a:rPr sz="1800" dirty="0">
                <a:latin typeface="Microsoft Sans Serif"/>
                <a:cs typeface="Microsoft Sans Serif"/>
              </a:rPr>
              <a:t>en</a:t>
            </a:r>
            <a:r>
              <a:rPr sz="1800" spc="-20" dirty="0">
                <a:latin typeface="Microsoft Sans Serif"/>
                <a:cs typeface="Microsoft Sans Serif"/>
              </a:rPr>
              <a:t> </a:t>
            </a:r>
            <a:r>
              <a:rPr sz="1800" dirty="0">
                <a:latin typeface="Microsoft Sans Serif"/>
                <a:cs typeface="Microsoft Sans Serif"/>
              </a:rPr>
              <a:t>posición</a:t>
            </a:r>
            <a:r>
              <a:rPr sz="1800" spc="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10" dirty="0">
                <a:latin typeface="Microsoft Sans Serif"/>
                <a:cs typeface="Microsoft Sans Serif"/>
              </a:rPr>
              <a:t>trabajo.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algn="just">
              <a:lnSpc>
                <a:spcPct val="100000"/>
              </a:lnSpc>
            </a:pPr>
            <a:r>
              <a:rPr sz="1800" dirty="0">
                <a:latin typeface="Microsoft Sans Serif"/>
                <a:cs typeface="Microsoft Sans Serif"/>
              </a:rPr>
              <a:t>Las</a:t>
            </a:r>
            <a:r>
              <a:rPr sz="1800" spc="-25" dirty="0">
                <a:latin typeface="Microsoft Sans Serif"/>
                <a:cs typeface="Microsoft Sans Serif"/>
              </a:rPr>
              <a:t>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barras</a:t>
            </a:r>
            <a:r>
              <a:rPr sz="1800" spc="-15" dirty="0">
                <a:latin typeface="Microsoft Sans Serif"/>
                <a:cs typeface="Microsoft Sans Serif"/>
              </a:rPr>
              <a:t> </a:t>
            </a:r>
            <a:r>
              <a:rPr sz="1800" dirty="0">
                <a:latin typeface="Microsoft Sans Serif"/>
                <a:cs typeface="Microsoft Sans Serif"/>
              </a:rPr>
              <a:t>pueden</a:t>
            </a:r>
            <a:r>
              <a:rPr sz="1800" spc="-10" dirty="0">
                <a:latin typeface="Microsoft Sans Serif"/>
                <a:cs typeface="Microsoft Sans Serif"/>
              </a:rPr>
              <a:t> </a:t>
            </a:r>
            <a:r>
              <a:rPr sz="1800" dirty="0">
                <a:latin typeface="Microsoft Sans Serif"/>
                <a:cs typeface="Microsoft Sans Serif"/>
              </a:rPr>
              <a:t>clasificarse</a:t>
            </a:r>
            <a:r>
              <a:rPr sz="1800" spc="-10" dirty="0">
                <a:latin typeface="Microsoft Sans Serif"/>
                <a:cs typeface="Microsoft Sans Serif"/>
              </a:rPr>
              <a:t> </a:t>
            </a:r>
            <a:r>
              <a:rPr sz="1800" dirty="0">
                <a:latin typeface="Microsoft Sans Serif"/>
                <a:cs typeface="Microsoft Sans Serif"/>
              </a:rPr>
              <a:t>como</a:t>
            </a:r>
            <a:r>
              <a:rPr sz="1800" spc="-3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husillo</a:t>
            </a:r>
            <a:r>
              <a:rPr sz="1800" spc="-15" dirty="0">
                <a:latin typeface="Microsoft Sans Serif"/>
                <a:cs typeface="Microsoft Sans Serif"/>
              </a:rPr>
              <a:t> </a:t>
            </a:r>
            <a:r>
              <a:rPr sz="1800" dirty="0">
                <a:latin typeface="Microsoft Sans Serif"/>
                <a:cs typeface="Microsoft Sans Serif"/>
              </a:rPr>
              <a:t>simple</a:t>
            </a:r>
            <a:r>
              <a:rPr sz="1800" spc="-15" dirty="0">
                <a:latin typeface="Microsoft Sans Serif"/>
                <a:cs typeface="Microsoft Sans Serif"/>
              </a:rPr>
              <a:t> </a:t>
            </a:r>
            <a:r>
              <a:rPr sz="1800" dirty="0">
                <a:latin typeface="Microsoft Sans Serif"/>
                <a:cs typeface="Microsoft Sans Serif"/>
              </a:rPr>
              <a:t>y</a:t>
            </a:r>
            <a:r>
              <a:rPr sz="1800" spc="-2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spc="-10" dirty="0">
                <a:latin typeface="Microsoft Sans Serif"/>
                <a:cs typeface="Microsoft Sans Serif"/>
              </a:rPr>
              <a:t>husillo</a:t>
            </a:r>
            <a:endParaRPr sz="1800">
              <a:latin typeface="Microsoft Sans Serif"/>
              <a:cs typeface="Microsoft Sans Serif"/>
            </a:endParaRPr>
          </a:p>
          <a:p>
            <a:pPr marL="12700" algn="just">
              <a:lnSpc>
                <a:spcPct val="100000"/>
              </a:lnSpc>
            </a:pPr>
            <a:r>
              <a:rPr sz="1800" dirty="0">
                <a:latin typeface="Microsoft Sans Serif"/>
                <a:cs typeface="Microsoft Sans Serif"/>
              </a:rPr>
              <a:t>múltiple.</a:t>
            </a:r>
            <a:r>
              <a:rPr sz="1800" spc="-15" dirty="0">
                <a:latin typeface="Microsoft Sans Serif"/>
                <a:cs typeface="Microsoft Sans Serif"/>
              </a:rPr>
              <a:t> </a:t>
            </a:r>
            <a:r>
              <a:rPr sz="1800" dirty="0">
                <a:latin typeface="Microsoft Sans Serif"/>
                <a:cs typeface="Microsoft Sans Serif"/>
              </a:rPr>
              <a:t>Una</a:t>
            </a:r>
            <a:r>
              <a:rPr sz="1800" spc="-20" dirty="0">
                <a:latin typeface="Microsoft Sans Serif"/>
                <a:cs typeface="Microsoft Sans Serif"/>
              </a:rPr>
              <a:t> </a:t>
            </a:r>
            <a:r>
              <a:rPr sz="1800" dirty="0">
                <a:latin typeface="Microsoft Sans Serif"/>
                <a:cs typeface="Microsoft Sans Serif"/>
              </a:rPr>
              <a:t>máquina</a:t>
            </a:r>
            <a:r>
              <a:rPr sz="1800" spc="-2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barras</a:t>
            </a:r>
            <a:r>
              <a:rPr sz="1800" spc="-2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husillo</a:t>
            </a:r>
            <a:r>
              <a:rPr sz="1800" spc="-25" dirty="0">
                <a:latin typeface="Microsoft Sans Serif"/>
                <a:cs typeface="Microsoft Sans Serif"/>
              </a:rPr>
              <a:t> </a:t>
            </a:r>
            <a:r>
              <a:rPr sz="1800" dirty="0">
                <a:latin typeface="Microsoft Sans Serif"/>
                <a:cs typeface="Microsoft Sans Serif"/>
              </a:rPr>
              <a:t>simple</a:t>
            </a:r>
            <a:r>
              <a:rPr sz="1800" spc="-25" dirty="0">
                <a:latin typeface="Microsoft Sans Serif"/>
                <a:cs typeface="Microsoft Sans Serif"/>
              </a:rPr>
              <a:t> </a:t>
            </a:r>
            <a:r>
              <a:rPr sz="1800" dirty="0">
                <a:latin typeface="Microsoft Sans Serif"/>
                <a:cs typeface="Microsoft Sans Serif"/>
              </a:rPr>
              <a:t>tiene</a:t>
            </a:r>
            <a:r>
              <a:rPr sz="1800" spc="-25" dirty="0">
                <a:latin typeface="Microsoft Sans Serif"/>
                <a:cs typeface="Microsoft Sans Serif"/>
              </a:rPr>
              <a:t> </a:t>
            </a:r>
            <a:r>
              <a:rPr sz="1800" dirty="0">
                <a:latin typeface="Microsoft Sans Serif"/>
                <a:cs typeface="Microsoft Sans Serif"/>
              </a:rPr>
              <a:t>un</a:t>
            </a:r>
            <a:r>
              <a:rPr sz="1800" spc="-30" dirty="0">
                <a:latin typeface="Microsoft Sans Serif"/>
                <a:cs typeface="Microsoft Sans Serif"/>
              </a:rPr>
              <a:t> </a:t>
            </a:r>
            <a:r>
              <a:rPr sz="1800" spc="-10" dirty="0">
                <a:latin typeface="Microsoft Sans Serif"/>
                <a:cs typeface="Microsoft Sans Serif"/>
              </a:rPr>
              <a:t>husillo</a:t>
            </a:r>
            <a:endParaRPr sz="1800">
              <a:latin typeface="Microsoft Sans Serif"/>
              <a:cs typeface="Microsoft Sans Serif"/>
            </a:endParaRPr>
          </a:p>
          <a:p>
            <a:pPr>
              <a:lnSpc>
                <a:spcPct val="100000"/>
              </a:lnSpc>
              <a:spcBef>
                <a:spcPts val="125"/>
              </a:spcBef>
            </a:pPr>
            <a:endParaRPr sz="1800">
              <a:latin typeface="Microsoft Sans Serif"/>
              <a:cs typeface="Microsoft Sans Serif"/>
            </a:endParaRPr>
          </a:p>
          <a:p>
            <a:pPr marL="12700" marR="740410">
              <a:lnSpc>
                <a:spcPct val="100000"/>
              </a:lnSpc>
            </a:pPr>
            <a:r>
              <a:rPr sz="1800" b="1" spc="-20" dirty="0">
                <a:latin typeface="Arial"/>
                <a:cs typeface="Arial"/>
              </a:rPr>
              <a:t>Tornos</a:t>
            </a:r>
            <a:r>
              <a:rPr sz="1800" b="1" spc="-55" dirty="0">
                <a:latin typeface="Arial"/>
                <a:cs typeface="Arial"/>
              </a:rPr>
              <a:t> </a:t>
            </a:r>
            <a:r>
              <a:rPr sz="1800" b="1" dirty="0">
                <a:latin typeface="Arial"/>
                <a:cs typeface="Arial"/>
              </a:rPr>
              <a:t>controlados</a:t>
            </a:r>
            <a:r>
              <a:rPr sz="1800" b="1" spc="-45" dirty="0">
                <a:latin typeface="Arial"/>
                <a:cs typeface="Arial"/>
              </a:rPr>
              <a:t> </a:t>
            </a:r>
            <a:r>
              <a:rPr sz="1800" b="1" dirty="0">
                <a:latin typeface="Arial"/>
                <a:cs typeface="Arial"/>
              </a:rPr>
              <a:t>numéricamente:</a:t>
            </a:r>
            <a:r>
              <a:rPr sz="1800" b="1" spc="-15" dirty="0">
                <a:latin typeface="Arial"/>
                <a:cs typeface="Arial"/>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secuenciación</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la</a:t>
            </a:r>
            <a:r>
              <a:rPr sz="1800" spc="-25" dirty="0">
                <a:latin typeface="Microsoft Sans Serif"/>
                <a:cs typeface="Microsoft Sans Serif"/>
              </a:rPr>
              <a:t> </a:t>
            </a:r>
            <a:r>
              <a:rPr sz="1800" dirty="0">
                <a:latin typeface="Microsoft Sans Serif"/>
                <a:cs typeface="Microsoft Sans Serif"/>
              </a:rPr>
              <a:t>actuación</a:t>
            </a:r>
            <a:r>
              <a:rPr sz="1800" spc="-10"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spc="-25" dirty="0">
                <a:latin typeface="Microsoft Sans Serif"/>
                <a:cs typeface="Microsoft Sans Serif"/>
              </a:rPr>
              <a:t>los </a:t>
            </a:r>
            <a:r>
              <a:rPr sz="1800" dirty="0">
                <a:latin typeface="Microsoft Sans Serif"/>
                <a:cs typeface="Microsoft Sans Serif"/>
              </a:rPr>
              <a:t>movimientos</a:t>
            </a:r>
            <a:r>
              <a:rPr sz="1800" spc="-5" dirty="0">
                <a:latin typeface="Microsoft Sans Serif"/>
                <a:cs typeface="Microsoft Sans Serif"/>
              </a:rPr>
              <a:t> </a:t>
            </a:r>
            <a:r>
              <a:rPr sz="1800" dirty="0">
                <a:latin typeface="Microsoft Sans Serif"/>
                <a:cs typeface="Microsoft Sans Serif"/>
              </a:rPr>
              <a:t>en</a:t>
            </a:r>
            <a:r>
              <a:rPr sz="1800" spc="-15" dirty="0">
                <a:latin typeface="Microsoft Sans Serif"/>
                <a:cs typeface="Microsoft Sans Serif"/>
              </a:rPr>
              <a:t> </a:t>
            </a:r>
            <a:r>
              <a:rPr sz="1800" dirty="0">
                <a:latin typeface="Microsoft Sans Serif"/>
                <a:cs typeface="Microsoft Sans Serif"/>
              </a:rPr>
              <a:t>las</a:t>
            </a:r>
            <a:r>
              <a:rPr sz="1800" spc="-20" dirty="0">
                <a:latin typeface="Microsoft Sans Serif"/>
                <a:cs typeface="Microsoft Sans Serif"/>
              </a:rPr>
              <a:t> </a:t>
            </a:r>
            <a:r>
              <a:rPr sz="1800" dirty="0">
                <a:latin typeface="Microsoft Sans Serif"/>
                <a:cs typeface="Microsoft Sans Serif"/>
              </a:rPr>
              <a:t>máquinas</a:t>
            </a:r>
            <a:r>
              <a:rPr sz="1800" spc="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tomillos</a:t>
            </a:r>
            <a:r>
              <a:rPr sz="1800" spc="-10" dirty="0">
                <a:latin typeface="Microsoft Sans Serif"/>
                <a:cs typeface="Microsoft Sans Serif"/>
              </a:rPr>
              <a:t> </a:t>
            </a:r>
            <a:r>
              <a:rPr sz="1800" dirty="0">
                <a:latin typeface="Microsoft Sans Serif"/>
                <a:cs typeface="Microsoft Sans Serif"/>
              </a:rPr>
              <a:t>y</a:t>
            </a:r>
            <a:r>
              <a:rPr sz="1800" spc="-15" dirty="0">
                <a:latin typeface="Microsoft Sans Serif"/>
                <a:cs typeface="Microsoft Sans Serif"/>
              </a:rPr>
              <a:t> </a:t>
            </a:r>
            <a:r>
              <a:rPr sz="1800" dirty="0">
                <a:latin typeface="Microsoft Sans Serif"/>
                <a:cs typeface="Microsoft Sans Serif"/>
              </a:rPr>
              <a:t>de</a:t>
            </a:r>
            <a:r>
              <a:rPr sz="1800" spc="-30" dirty="0">
                <a:latin typeface="Microsoft Sans Serif"/>
                <a:cs typeface="Microsoft Sans Serif"/>
              </a:rPr>
              <a:t> </a:t>
            </a:r>
            <a:r>
              <a:rPr sz="1800" dirty="0">
                <a:latin typeface="Microsoft Sans Serif"/>
                <a:cs typeface="Microsoft Sans Serif"/>
              </a:rPr>
              <a:t>mandril</a:t>
            </a:r>
            <a:r>
              <a:rPr sz="1800" spc="-10" dirty="0">
                <a:latin typeface="Microsoft Sans Serif"/>
                <a:cs typeface="Microsoft Sans Serif"/>
              </a:rPr>
              <a:t> </a:t>
            </a:r>
            <a:r>
              <a:rPr sz="1800" dirty="0">
                <a:latin typeface="Microsoft Sans Serif"/>
                <a:cs typeface="Microsoft Sans Serif"/>
              </a:rPr>
              <a:t>se</a:t>
            </a:r>
            <a:r>
              <a:rPr sz="1800" spc="-20" dirty="0">
                <a:latin typeface="Microsoft Sans Serif"/>
                <a:cs typeface="Microsoft Sans Serif"/>
              </a:rPr>
              <a:t> </a:t>
            </a:r>
            <a:r>
              <a:rPr sz="1800" dirty="0">
                <a:latin typeface="Microsoft Sans Serif"/>
                <a:cs typeface="Microsoft Sans Serif"/>
              </a:rPr>
              <a:t>han</a:t>
            </a:r>
            <a:r>
              <a:rPr sz="1800" spc="-10" dirty="0">
                <a:latin typeface="Microsoft Sans Serif"/>
                <a:cs typeface="Microsoft Sans Serif"/>
              </a:rPr>
              <a:t> controlado </a:t>
            </a:r>
            <a:r>
              <a:rPr sz="1800" dirty="0">
                <a:latin typeface="Microsoft Sans Serif"/>
                <a:cs typeface="Microsoft Sans Serif"/>
              </a:rPr>
              <a:t>tradicionalmente</a:t>
            </a:r>
            <a:r>
              <a:rPr sz="1800" spc="-10" dirty="0">
                <a:latin typeface="Microsoft Sans Serif"/>
                <a:cs typeface="Microsoft Sans Serif"/>
              </a:rPr>
              <a:t> </a:t>
            </a:r>
            <a:r>
              <a:rPr sz="1800" dirty="0">
                <a:latin typeface="Microsoft Sans Serif"/>
                <a:cs typeface="Microsoft Sans Serif"/>
              </a:rPr>
              <a:t>por</a:t>
            </a:r>
            <a:r>
              <a:rPr sz="1800" spc="-40" dirty="0">
                <a:latin typeface="Microsoft Sans Serif"/>
                <a:cs typeface="Microsoft Sans Serif"/>
              </a:rPr>
              <a:t> </a:t>
            </a:r>
            <a:r>
              <a:rPr sz="1800" dirty="0">
                <a:latin typeface="Microsoft Sans Serif"/>
                <a:cs typeface="Microsoft Sans Serif"/>
              </a:rPr>
              <a:t>medio</a:t>
            </a:r>
            <a:r>
              <a:rPr sz="1800" spc="-4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plantillas</a:t>
            </a:r>
            <a:r>
              <a:rPr sz="1800" spc="-20" dirty="0">
                <a:latin typeface="Microsoft Sans Serif"/>
                <a:cs typeface="Microsoft Sans Serif"/>
              </a:rPr>
              <a:t> </a:t>
            </a:r>
            <a:r>
              <a:rPr sz="1800" dirty="0">
                <a:latin typeface="Microsoft Sans Serif"/>
                <a:cs typeface="Microsoft Sans Serif"/>
              </a:rPr>
              <a:t>y</a:t>
            </a:r>
            <a:r>
              <a:rPr sz="1800" spc="-40" dirty="0">
                <a:latin typeface="Microsoft Sans Serif"/>
                <a:cs typeface="Microsoft Sans Serif"/>
              </a:rPr>
              <a:t> </a:t>
            </a:r>
            <a:r>
              <a:rPr sz="1800" dirty="0">
                <a:latin typeface="Microsoft Sans Serif"/>
                <a:cs typeface="Microsoft Sans Serif"/>
              </a:rPr>
              <a:t>otros</a:t>
            </a:r>
            <a:r>
              <a:rPr sz="1800" spc="-40" dirty="0">
                <a:latin typeface="Microsoft Sans Serif"/>
                <a:cs typeface="Microsoft Sans Serif"/>
              </a:rPr>
              <a:t> </a:t>
            </a:r>
            <a:r>
              <a:rPr sz="1800" dirty="0">
                <a:latin typeface="Microsoft Sans Serif"/>
                <a:cs typeface="Microsoft Sans Serif"/>
              </a:rPr>
              <a:t>dispositivos</a:t>
            </a:r>
            <a:r>
              <a:rPr sz="1800" spc="-20" dirty="0">
                <a:latin typeface="Microsoft Sans Serif"/>
                <a:cs typeface="Microsoft Sans Serif"/>
              </a:rPr>
              <a:t> </a:t>
            </a:r>
            <a:r>
              <a:rPr sz="1800" dirty="0">
                <a:latin typeface="Microsoft Sans Serif"/>
                <a:cs typeface="Microsoft Sans Serif"/>
              </a:rPr>
              <a:t>mecánicos.</a:t>
            </a:r>
            <a:r>
              <a:rPr sz="1800" spc="-25"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spc="-10" dirty="0">
                <a:latin typeface="Microsoft Sans Serif"/>
                <a:cs typeface="Microsoft Sans Serif"/>
              </a:rPr>
              <a:t>forma </a:t>
            </a:r>
            <a:r>
              <a:rPr sz="1800" dirty="0">
                <a:latin typeface="Microsoft Sans Serif"/>
                <a:cs typeface="Microsoft Sans Serif"/>
              </a:rPr>
              <a:t>moderna</a:t>
            </a:r>
            <a:r>
              <a:rPr sz="1800" spc="-25" dirty="0">
                <a:latin typeface="Microsoft Sans Serif"/>
                <a:cs typeface="Microsoft Sans Serif"/>
              </a:rPr>
              <a:t> </a:t>
            </a:r>
            <a:r>
              <a:rPr sz="1800" dirty="0">
                <a:latin typeface="Microsoft Sans Serif"/>
                <a:cs typeface="Microsoft Sans Serif"/>
              </a:rPr>
              <a:t>es</a:t>
            </a:r>
            <a:r>
              <a:rPr sz="1800" spc="-30" dirty="0">
                <a:latin typeface="Microsoft Sans Serif"/>
                <a:cs typeface="Microsoft Sans Serif"/>
              </a:rPr>
              <a:t> </a:t>
            </a:r>
            <a:r>
              <a:rPr sz="1800" dirty="0">
                <a:latin typeface="Microsoft Sans Serif"/>
                <a:cs typeface="Microsoft Sans Serif"/>
              </a:rPr>
              <a:t>el</a:t>
            </a:r>
            <a:r>
              <a:rPr sz="1800" spc="-20" dirty="0">
                <a:latin typeface="Microsoft Sans Serif"/>
                <a:cs typeface="Microsoft Sans Serif"/>
              </a:rPr>
              <a:t> </a:t>
            </a:r>
            <a:r>
              <a:rPr sz="1800" dirty="0">
                <a:latin typeface="Microsoft Sans Serif"/>
                <a:cs typeface="Microsoft Sans Serif"/>
              </a:rPr>
              <a:t>control</a:t>
            </a:r>
            <a:r>
              <a:rPr sz="1800" spc="-30" dirty="0">
                <a:latin typeface="Microsoft Sans Serif"/>
                <a:cs typeface="Microsoft Sans Serif"/>
              </a:rPr>
              <a:t> </a:t>
            </a:r>
            <a:r>
              <a:rPr sz="1800" dirty="0">
                <a:latin typeface="Microsoft Sans Serif"/>
                <a:cs typeface="Microsoft Sans Serif"/>
              </a:rPr>
              <a:t>numérico</a:t>
            </a:r>
            <a:r>
              <a:rPr sz="1800" spc="-10" dirty="0">
                <a:latin typeface="Microsoft Sans Serif"/>
                <a:cs typeface="Microsoft Sans Serif"/>
              </a:rPr>
              <a:t> </a:t>
            </a:r>
            <a:r>
              <a:rPr sz="1800" dirty="0">
                <a:latin typeface="Microsoft Sans Serif"/>
                <a:cs typeface="Microsoft Sans Serif"/>
              </a:rPr>
              <a:t>computarizado</a:t>
            </a:r>
            <a:r>
              <a:rPr sz="1800" spc="-15" dirty="0">
                <a:latin typeface="Microsoft Sans Serif"/>
                <a:cs typeface="Microsoft Sans Serif"/>
              </a:rPr>
              <a:t> </a:t>
            </a:r>
            <a:r>
              <a:rPr sz="1800" spc="-20" dirty="0">
                <a:latin typeface="Microsoft Sans Serif"/>
                <a:cs typeface="Microsoft Sans Serif"/>
              </a:rPr>
              <a:t>CNC.</a:t>
            </a:r>
            <a:endParaRPr sz="1800">
              <a:latin typeface="Microsoft Sans Serif"/>
              <a:cs typeface="Microsoft Sans Serif"/>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13292</Words>
  <Application>Microsoft Office PowerPoint</Application>
  <PresentationFormat>Presentación en pantalla (4:3)</PresentationFormat>
  <Paragraphs>646</Paragraphs>
  <Slides>183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183</vt:i4>
      </vt:variant>
    </vt:vector>
  </HeadingPairs>
  <TitlesOfParts>
    <vt:vector size="188" baseType="lpstr">
      <vt:lpstr>Arial</vt:lpstr>
      <vt:lpstr>Microsoft Sans Serif</vt:lpstr>
      <vt:lpstr>Symbol</vt:lpstr>
      <vt:lpstr>Wingdings</vt:lpstr>
      <vt:lpstr>Office Theme</vt:lpstr>
      <vt:lpstr>PROCESO: Genéricamente es cualquier secuencia repetitiva de actividades</vt:lpstr>
      <vt:lpstr>CARACTERÍSTICAS DE LOS PROCESO:</vt:lpstr>
      <vt:lpstr>DESCRIPCIÓN DE UN PROCESO:</vt:lpstr>
      <vt:lpstr>Los indicadores pueden ser aplicados al funcionamiento global del proceso, permitiendo medir o comparar variaciones habituales y acciones de mejoras.</vt:lpstr>
      <vt:lpstr>TIPOS DE OPERACIONES DE MECANIZADO DE CORTE DE METALES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MECANIZADO ES UNO DE LOS PROCESOS MÁS IMPORTANTES DE MANUFACTURA, Y SE PUEDE APLICAR A UNA AMPLIA VARIEDAD DE COMPONENTES.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RELACIÓNES DE FUERZA (Ecuación de Marchant).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PARÁMETROS BÁSICOS DE UNA OPERACIÓN DE TORNEADO</vt:lpstr>
      <vt:lpstr>FUERZA CORTANTE Y POTENCIA DE CORTE</vt:lpstr>
      <vt:lpstr>RUGOSIDAD EN LA PIEZA DETERMINADO POR LA HERRAMIENTA DE RADIO re</vt:lpstr>
      <vt:lpstr>FORMAS DE TOMAR LA PIEZA EN EL TORNO: PLATO UNIVERSAL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TORNOS MULTIHUSILLOS.</vt:lpstr>
      <vt:lpstr>Presentación de PowerPoint</vt:lpstr>
      <vt:lpstr>Presentación de PowerPoint</vt:lpstr>
      <vt:lpstr>PERFORADO</vt:lpstr>
      <vt:lpstr>Presentación de PowerPoint</vt:lpstr>
      <vt:lpstr>Presentación de PowerPoint</vt:lpstr>
      <vt:lpstr>Presentación de PowerPoint</vt:lpstr>
      <vt:lpstr>Operaciones relacionadas con el agujereado</vt:lpstr>
      <vt:lpstr>Presentación de PowerPoint</vt:lpstr>
      <vt:lpstr>Presentación de PowerPoint</vt:lpstr>
      <vt:lpstr>FRESADO: El fresado es una operación de maquinado en la cual se hace pasar una pieza de trabajo enfrente de una herramienta cilíndrica rotatoria con múltiples filos cortantes (en algunos casos raros se usa una herramienta con un solo filo cortante llamado cortador volante). Hay dos tipos básicos de operaciones de fresado como se muestra en la figura: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Operaciones relacionadas: El perfilado y cepillado se pueden usar para maquinar otras superficies diferentes a las planas. La restricción es que las superficies deben ser rectas. Esto permite el tallado de canales, ranuras, dientes de engranes y otras formas, como las ilustradas:</vt:lpstr>
      <vt:lpstr>Presentación de PowerPoint</vt:lpstr>
      <vt:lpstr>Presentación de PowerPoint</vt:lpstr>
      <vt:lpstr>Presentación de PowerPoint</vt:lpstr>
      <vt:lpstr>Presentación de PowerPoint</vt:lpstr>
      <vt:lpstr>ESMERILADO Y OTROS PROCESOS ABRASIVOS</vt:lpstr>
      <vt:lpstr>La rueda de esmeril</vt:lpstr>
      <vt:lpstr>Óxido de aluminio (Al203). Éste es el material abrasivo más común. Se usa para esmerilar acero y otras aleaciones ferrosas de alta resistencia.</vt:lpstr>
      <vt:lpstr>Presentación de PowerPoint</vt:lpstr>
      <vt:lpstr>Materiales aglutinantes. Los materiales aglutinantes sujetan los granos abrasivos y establecen la forma y la integridad estructural de la rueda de esmeril. Las propiedades convenientes del material aglutinante son: resistencia, tenacidad, dureza y resistencia a la temperatura.</vt:lpstr>
      <vt:lpstr>Presentación de PowerPoint</vt:lpstr>
      <vt:lpstr>Presentación de PowerPoint</vt:lpstr>
      <vt:lpstr>Presentación de PowerPoint</vt:lpstr>
      <vt:lpstr>Análisis del proceso de esmerilado</vt:lpstr>
      <vt:lpstr>En el esmerilado, la energía específica es mucho más grande que en el maquinado convencional. Hay varias razones para esto</vt:lpstr>
      <vt:lpstr>Presentación de PowerPoint</vt:lpstr>
      <vt:lpstr>Presentación de PowerPoint</vt:lpstr>
      <vt:lpstr>Presentación de PowerPoint</vt:lpstr>
      <vt:lpstr>Presentación de PowerPoint</vt:lpstr>
      <vt:lpstr>Comparación de (a) esmerilado superficial convencional (b) esmerilado profundo</vt:lpstr>
      <vt:lpstr>Esmerilador de banda abrasiva</vt:lpstr>
      <vt:lpstr>Presentación de PowerPoint</vt:lpstr>
      <vt:lpstr>Presentación de PowerPoint</vt:lpstr>
      <vt:lpstr>Presentación de PowerPoint</vt:lpstr>
      <vt:lpstr>Presentación de PowerPoint</vt:lpstr>
      <vt:lpstr>MAQUINADO NO TRADICIONAL Y PROCESOS DE CORTE TERMICO</vt:lpstr>
      <vt:lpstr>Presentación de PowerPoint</vt:lpstr>
      <vt:lpstr>Presentación de PowerPoint</vt:lpstr>
      <vt:lpstr>Proceso Especial de Maquinado: Ultrasónico.</vt:lpstr>
      <vt:lpstr>Presentación de PowerPoint</vt:lpstr>
      <vt:lpstr>Proceso Especial de Maquinado:</vt:lpstr>
      <vt:lpstr>Presentación de PowerPoint</vt:lpstr>
      <vt:lpstr>Presentación de PowerPoint</vt:lpstr>
      <vt:lpstr>Proceso Especial de Maquinado:</vt:lpstr>
      <vt:lpstr>Presentación de PowerPoint</vt:lpstr>
      <vt:lpstr>Presentación de PowerPoint</vt:lpstr>
      <vt:lpstr>Presentación de PowerPoint</vt:lpstr>
      <vt:lpstr>Presentación de PowerPoint</vt:lpstr>
      <vt:lpstr>Presentación de PowerPoint</vt:lpstr>
      <vt:lpstr>PROCESOS DE ENERGÍA TÉRMICA</vt:lpstr>
      <vt:lpstr>Presentación de PowerPoint</vt:lpstr>
      <vt:lpstr>Proceso Especial de Maquinado:</vt:lpstr>
      <vt:lpstr>Presentación de PowerPoint</vt:lpstr>
      <vt:lpstr>Presentación de PowerPoint</vt:lpstr>
      <vt:lpstr>Presentación de PowerPoint</vt:lpstr>
      <vt:lpstr>Presentación de PowerPoint</vt:lpstr>
      <vt:lpstr>Presentación de PowerPoint</vt:lpstr>
      <vt:lpstr>Proceso Especial de Maquinado:</vt:lpstr>
      <vt:lpstr>Maquinado con rayo láser</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Hector Suchowiercha</dc:creator>
  <cp:lastModifiedBy>USUARIO</cp:lastModifiedBy>
  <cp:revision>1</cp:revision>
  <dcterms:created xsi:type="dcterms:W3CDTF">2025-04-23T23:01:15Z</dcterms:created>
  <dcterms:modified xsi:type="dcterms:W3CDTF">2025-04-23T23:02:03Z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2017-04-12T00:00:00Z</vt:filetime>
  </property>
  <property fmtid="{D5CDD505-2E9C-101B-9397-08002B2CF9AE}" pid="3" name="Creator">
    <vt:lpwstr>Microsoft® PowerPoint® 2013</vt:lpwstr>
  </property>
  <property fmtid="{D5CDD505-2E9C-101B-9397-08002B2CF9AE}" pid="4" name="LastSaved">
    <vt:filetime>2025-04-23T00:00:00Z</vt:filetime>
  </property>
  <property fmtid="{D5CDD505-2E9C-101B-9397-08002B2CF9AE}" pid="5" name="Producer">
    <vt:lpwstr>Microsoft® PowerPoint® 2013</vt:lpwstr>
  </property>
</Properties>
</file>