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071E-949E-42C7-A441-324A88C114F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1D49-6D3A-4D08-A5BC-2C444BB904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0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071E-949E-42C7-A441-324A88C114F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1D49-6D3A-4D08-A5BC-2C444BB904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9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071E-949E-42C7-A441-324A88C114F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1D49-6D3A-4D08-A5BC-2C444BB904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4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071E-949E-42C7-A441-324A88C114F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1D49-6D3A-4D08-A5BC-2C444BB904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7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071E-949E-42C7-A441-324A88C114F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1D49-6D3A-4D08-A5BC-2C444BB904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40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071E-949E-42C7-A441-324A88C114F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1D49-6D3A-4D08-A5BC-2C444BB904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5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071E-949E-42C7-A441-324A88C114F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1D49-6D3A-4D08-A5BC-2C444BB904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0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071E-949E-42C7-A441-324A88C114F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1D49-6D3A-4D08-A5BC-2C444BB904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3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071E-949E-42C7-A441-324A88C114F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1D49-6D3A-4D08-A5BC-2C444BB904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3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071E-949E-42C7-A441-324A88C114F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1D49-6D3A-4D08-A5BC-2C444BB904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1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071E-949E-42C7-A441-324A88C114F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1D49-6D3A-4D08-A5BC-2C444BB904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2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E071E-949E-42C7-A441-324A88C114F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61D49-6D3A-4D08-A5BC-2C444BB904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5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828800" y="457200"/>
            <a:ext cx="705394" cy="16720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4032070" y="836023"/>
            <a:ext cx="70539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rma libre 6"/>
          <p:cNvSpPr/>
          <p:nvPr/>
        </p:nvSpPr>
        <p:spPr>
          <a:xfrm>
            <a:off x="2220686" y="1732441"/>
            <a:ext cx="2220685" cy="409868"/>
          </a:xfrm>
          <a:custGeom>
            <a:avLst/>
            <a:gdLst>
              <a:gd name="connsiteX0" fmla="*/ 0 w 2220685"/>
              <a:gd name="connsiteY0" fmla="*/ 409868 h 409868"/>
              <a:gd name="connsiteX1" fmla="*/ 1345474 w 2220685"/>
              <a:gd name="connsiteY1" fmla="*/ 44108 h 409868"/>
              <a:gd name="connsiteX2" fmla="*/ 2220685 w 2220685"/>
              <a:gd name="connsiteY2" fmla="*/ 17982 h 40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0685" h="409868">
                <a:moveTo>
                  <a:pt x="0" y="409868"/>
                </a:moveTo>
                <a:cubicBezTo>
                  <a:pt x="487680" y="259645"/>
                  <a:pt x="975360" y="109422"/>
                  <a:pt x="1345474" y="44108"/>
                </a:cubicBezTo>
                <a:cubicBezTo>
                  <a:pt x="1715588" y="-21206"/>
                  <a:pt x="2085702" y="565"/>
                  <a:pt x="2220685" y="179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rma libre 16"/>
          <p:cNvSpPr/>
          <p:nvPr/>
        </p:nvSpPr>
        <p:spPr>
          <a:xfrm>
            <a:off x="2194560" y="457200"/>
            <a:ext cx="2233749" cy="417811"/>
          </a:xfrm>
          <a:custGeom>
            <a:avLst/>
            <a:gdLst>
              <a:gd name="connsiteX0" fmla="*/ 0 w 2233749"/>
              <a:gd name="connsiteY0" fmla="*/ 0 h 417811"/>
              <a:gd name="connsiteX1" fmla="*/ 1280160 w 2233749"/>
              <a:gd name="connsiteY1" fmla="*/ 391886 h 417811"/>
              <a:gd name="connsiteX2" fmla="*/ 2233749 w 2233749"/>
              <a:gd name="connsiteY2" fmla="*/ 391886 h 417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3749" h="417811">
                <a:moveTo>
                  <a:pt x="0" y="0"/>
                </a:moveTo>
                <a:cubicBezTo>
                  <a:pt x="453934" y="163286"/>
                  <a:pt x="907869" y="326572"/>
                  <a:pt x="1280160" y="391886"/>
                </a:cubicBezTo>
                <a:cubicBezTo>
                  <a:pt x="1652451" y="457200"/>
                  <a:pt x="2111829" y="376646"/>
                  <a:pt x="2233749" y="39188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adroTexto 17"/>
          <p:cNvSpPr txBox="1"/>
          <p:nvPr/>
        </p:nvSpPr>
        <p:spPr>
          <a:xfrm>
            <a:off x="4172493" y="970057"/>
            <a:ext cx="1274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6</a:t>
            </a:r>
            <a:r>
              <a:rPr lang="es-AR" dirty="0" smtClean="0"/>
              <a:t>cm^2</a:t>
            </a:r>
          </a:p>
          <a:p>
            <a:r>
              <a:rPr lang="es-AR" dirty="0" smtClean="0"/>
              <a:t>P2=2105 </a:t>
            </a:r>
            <a:r>
              <a:rPr lang="es-AR" dirty="0" err="1" smtClean="0"/>
              <a:t>Pa</a:t>
            </a:r>
            <a:endParaRPr lang="en-US" dirty="0"/>
          </a:p>
        </p:txBody>
      </p:sp>
      <p:sp>
        <p:nvSpPr>
          <p:cNvPr id="19" name="CuadroTexto 18"/>
          <p:cNvSpPr txBox="1"/>
          <p:nvPr/>
        </p:nvSpPr>
        <p:spPr>
          <a:xfrm>
            <a:off x="1593668" y="991064"/>
            <a:ext cx="940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10cm^2</a:t>
            </a:r>
          </a:p>
          <a:p>
            <a:r>
              <a:rPr lang="es-AR" dirty="0" smtClean="0"/>
              <a:t>P1=?</a:t>
            </a:r>
            <a:endParaRPr lang="en-US" dirty="0"/>
          </a:p>
        </p:txBody>
      </p:sp>
      <p:sp>
        <p:nvSpPr>
          <p:cNvPr id="20" name="CuadroTexto 19"/>
          <p:cNvSpPr txBox="1"/>
          <p:nvPr/>
        </p:nvSpPr>
        <p:spPr>
          <a:xfrm>
            <a:off x="2601683" y="875011"/>
            <a:ext cx="1274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AGUA</a:t>
            </a:r>
          </a:p>
          <a:p>
            <a:endParaRPr lang="es-AR" dirty="0" smtClean="0"/>
          </a:p>
          <a:p>
            <a:endParaRPr lang="es-AR" dirty="0"/>
          </a:p>
        </p:txBody>
      </p:sp>
      <p:sp>
        <p:nvSpPr>
          <p:cNvPr id="21" name="Flecha derecha 20"/>
          <p:cNvSpPr/>
          <p:nvPr/>
        </p:nvSpPr>
        <p:spPr>
          <a:xfrm>
            <a:off x="2628080" y="1193885"/>
            <a:ext cx="413117" cy="3965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upo 33"/>
          <p:cNvGrpSpPr/>
          <p:nvPr/>
        </p:nvGrpSpPr>
        <p:grpSpPr>
          <a:xfrm>
            <a:off x="7466246" y="795122"/>
            <a:ext cx="2978333" cy="2099164"/>
            <a:chOff x="796834" y="2822897"/>
            <a:chExt cx="2978333" cy="20991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uadroTexto 21"/>
                <p:cNvSpPr txBox="1"/>
                <p:nvPr/>
              </p:nvSpPr>
              <p:spPr>
                <a:xfrm>
                  <a:off x="796835" y="2822897"/>
                  <a:ext cx="2978332" cy="2099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AR" b="1" u="sng" dirty="0" smtClean="0"/>
                    <a:t>Principio de Bernoulli</a:t>
                  </a:r>
                </a:p>
                <a:p>
                  <a:endParaRPr lang="es-AR" b="1" u="sng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den>
                            </m:f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i="1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l-GR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s-AR" b="0" i="0" smtClean="0">
                            <a:latin typeface="Cambria Math" panose="02040503050406030204" pitchFamily="18" charset="0"/>
                          </a:rPr>
                          <m:t>cte</m:t>
                        </m:r>
                      </m:oMath>
                    </m:oMathPara>
                  </a14:m>
                  <a:endParaRPr lang="en-US" dirty="0" smtClean="0"/>
                </a:p>
                <a:p>
                  <a:endParaRPr lang="es-AR" dirty="0"/>
                </a:p>
                <a:p>
                  <a:endParaRPr lang="es-AR" dirty="0" smtClean="0"/>
                </a:p>
                <a:p>
                  <a:endParaRPr lang="en-US" dirty="0"/>
                </a:p>
              </p:txBody>
            </p:sp>
          </mc:Choice>
          <mc:Fallback xmlns="">
            <p:sp>
              <p:nvSpPr>
                <p:cNvPr id="22" name="CuadroTexto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835" y="2822897"/>
                  <a:ext cx="2978332" cy="2099164"/>
                </a:xfrm>
                <a:prstGeom prst="rect">
                  <a:avLst/>
                </a:prstGeom>
                <a:blipFill>
                  <a:blip r:embed="rId2"/>
                  <a:stretch>
                    <a:fillRect l="-1844" t="-144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CuadroTexto 22"/>
            <p:cNvSpPr txBox="1"/>
            <p:nvPr/>
          </p:nvSpPr>
          <p:spPr>
            <a:xfrm>
              <a:off x="796834" y="4134858"/>
              <a:ext cx="574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900" dirty="0" smtClean="0"/>
                <a:t>Altura cinética</a:t>
              </a:r>
              <a:endParaRPr lang="en-US" sz="900" dirty="0"/>
            </a:p>
          </p:txBody>
        </p:sp>
        <p:sp>
          <p:nvSpPr>
            <p:cNvPr id="24" name="CuadroTexto 23"/>
            <p:cNvSpPr txBox="1"/>
            <p:nvPr/>
          </p:nvSpPr>
          <p:spPr>
            <a:xfrm>
              <a:off x="1489164" y="4134858"/>
              <a:ext cx="9535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900" dirty="0" smtClean="0"/>
                <a:t>Altura </a:t>
              </a:r>
              <a:r>
                <a:rPr lang="es-AR" sz="900" dirty="0" err="1" smtClean="0"/>
                <a:t>piezométrica</a:t>
              </a:r>
              <a:endParaRPr lang="en-US" sz="900" dirty="0"/>
            </a:p>
          </p:txBody>
        </p:sp>
        <p:sp>
          <p:nvSpPr>
            <p:cNvPr id="25" name="CuadroTexto 24"/>
            <p:cNvSpPr txBox="1"/>
            <p:nvPr/>
          </p:nvSpPr>
          <p:spPr>
            <a:xfrm>
              <a:off x="2357845" y="4134858"/>
              <a:ext cx="9535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900" dirty="0" smtClean="0"/>
                <a:t>Altura geométrica</a:t>
              </a:r>
              <a:endParaRPr lang="en-US" sz="900" dirty="0"/>
            </a:p>
          </p:txBody>
        </p:sp>
        <p:cxnSp>
          <p:nvCxnSpPr>
            <p:cNvPr id="27" name="Conector recto de flecha 26"/>
            <p:cNvCxnSpPr/>
            <p:nvPr/>
          </p:nvCxnSpPr>
          <p:spPr>
            <a:xfrm>
              <a:off x="2357845" y="3905794"/>
              <a:ext cx="97971" cy="22906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" name="Conector recto de flecha 27"/>
            <p:cNvCxnSpPr/>
            <p:nvPr/>
          </p:nvCxnSpPr>
          <p:spPr>
            <a:xfrm>
              <a:off x="1965958" y="4020326"/>
              <a:ext cx="0" cy="22906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Conector recto de flecha 28"/>
            <p:cNvCxnSpPr/>
            <p:nvPr/>
          </p:nvCxnSpPr>
          <p:spPr>
            <a:xfrm>
              <a:off x="1001486" y="3905794"/>
              <a:ext cx="0" cy="22906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CuadroTexto 30"/>
          <p:cNvSpPr txBox="1"/>
          <p:nvPr/>
        </p:nvSpPr>
        <p:spPr>
          <a:xfrm>
            <a:off x="1345476" y="1736214"/>
            <a:ext cx="1136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V1=5m/s</a:t>
            </a:r>
          </a:p>
          <a:p>
            <a:endParaRPr lang="en-US" dirty="0"/>
          </a:p>
        </p:txBody>
      </p:sp>
      <p:grpSp>
        <p:nvGrpSpPr>
          <p:cNvPr id="33" name="Grupo 32"/>
          <p:cNvGrpSpPr/>
          <p:nvPr/>
        </p:nvGrpSpPr>
        <p:grpSpPr>
          <a:xfrm>
            <a:off x="5336857" y="704918"/>
            <a:ext cx="1178655" cy="646331"/>
            <a:chOff x="6193154" y="888607"/>
            <a:chExt cx="1178655" cy="646331"/>
          </a:xfrm>
        </p:grpSpPr>
        <p:sp>
          <p:nvSpPr>
            <p:cNvPr id="30" name="CuadroTexto 29"/>
            <p:cNvSpPr txBox="1"/>
            <p:nvPr/>
          </p:nvSpPr>
          <p:spPr>
            <a:xfrm>
              <a:off x="6235340" y="888607"/>
              <a:ext cx="11364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V2=?</a:t>
              </a:r>
            </a:p>
            <a:p>
              <a:endParaRPr lang="en-US" dirty="0"/>
            </a:p>
          </p:txBody>
        </p:sp>
        <p:sp>
          <p:nvSpPr>
            <p:cNvPr id="32" name="Flecha derecha 31"/>
            <p:cNvSpPr/>
            <p:nvPr/>
          </p:nvSpPr>
          <p:spPr>
            <a:xfrm>
              <a:off x="6193154" y="1138414"/>
              <a:ext cx="898616" cy="3965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uadroTexto 44"/>
              <p:cNvSpPr txBox="1"/>
              <p:nvPr/>
            </p:nvSpPr>
            <p:spPr>
              <a:xfrm>
                <a:off x="1552030" y="2813817"/>
                <a:ext cx="5645603" cy="2151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/>
                  <a:t>Q, caudal es </a:t>
                </a:r>
                <a:r>
                  <a:rPr lang="es-AR" dirty="0" err="1" smtClean="0"/>
                  <a:t>cte</a:t>
                </a:r>
                <a:r>
                  <a:rPr lang="es-AR" dirty="0" smtClean="0"/>
                  <a:t> =&gt;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A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A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 smtClean="0"/>
              </a:p>
              <a:p>
                <a:endParaRPr lang="es-AR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A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s-AR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s-A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s-AR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A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s-AR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</a:rPr>
                      <m:t>. </m:t>
                    </m:r>
                    <m:sSub>
                      <m:sSubPr>
                        <m:ctrlPr>
                          <a:rPr lang="es-A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AR" dirty="0" smtClean="0"/>
                  <a:t> =&gt;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s-A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s-AR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s-A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s-AR" dirty="0" smtClean="0"/>
                  <a:t>)/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s-AR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AR" dirty="0" smtClean="0"/>
              </a:p>
              <a:p>
                <a:endParaRPr lang="es-A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=8,33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s-AR" dirty="0" smtClean="0"/>
              </a:p>
              <a:p>
                <a:endParaRPr lang="es-AR" b="1" u="sng" dirty="0" smtClean="0"/>
              </a:p>
            </p:txBody>
          </p:sp>
        </mc:Choice>
        <mc:Fallback xmlns="">
          <p:sp>
            <p:nvSpPr>
              <p:cNvPr id="45" name="CuadroTexto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030" y="2813817"/>
                <a:ext cx="5645603" cy="2151423"/>
              </a:xfrm>
              <a:prstGeom prst="rect">
                <a:avLst/>
              </a:prstGeom>
              <a:blipFill>
                <a:blip r:embed="rId3"/>
                <a:stretch>
                  <a:fillRect l="-972" t="-1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CuadroTexto 51"/>
          <p:cNvSpPr txBox="1"/>
          <p:nvPr/>
        </p:nvSpPr>
        <p:spPr>
          <a:xfrm>
            <a:off x="217302" y="308394"/>
            <a:ext cx="1136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290)</a:t>
            </a:r>
          </a:p>
          <a:p>
            <a:endParaRPr lang="en-US" dirty="0"/>
          </a:p>
        </p:txBody>
      </p:sp>
      <p:sp>
        <p:nvSpPr>
          <p:cNvPr id="53" name="Rectángulo 52"/>
          <p:cNvSpPr/>
          <p:nvPr/>
        </p:nvSpPr>
        <p:spPr>
          <a:xfrm>
            <a:off x="1552030" y="4271554"/>
            <a:ext cx="1489167" cy="4310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uadroTexto 53"/>
          <p:cNvSpPr txBox="1"/>
          <p:nvPr/>
        </p:nvSpPr>
        <p:spPr>
          <a:xfrm>
            <a:off x="715181" y="2771966"/>
            <a:ext cx="1136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b)</a:t>
            </a:r>
          </a:p>
          <a:p>
            <a:endParaRPr lang="en-US" dirty="0"/>
          </a:p>
        </p:txBody>
      </p:sp>
      <p:sp>
        <p:nvSpPr>
          <p:cNvPr id="55" name="CuadroTexto 54"/>
          <p:cNvSpPr txBox="1"/>
          <p:nvPr/>
        </p:nvSpPr>
        <p:spPr>
          <a:xfrm>
            <a:off x="6838133" y="500404"/>
            <a:ext cx="1136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/>
              <a:t>a</a:t>
            </a:r>
            <a:r>
              <a:rPr lang="es-AR" b="1" dirty="0" smtClean="0"/>
              <a:t>)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ángulo 55"/>
              <p:cNvSpPr/>
              <p:nvPr/>
            </p:nvSpPr>
            <p:spPr>
              <a:xfrm>
                <a:off x="7522988" y="2653701"/>
                <a:ext cx="4669012" cy="40350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𝐴𝐺𝑈𝐴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</a:rPr>
                      <m:t>=1</m:t>
                    </m:r>
                    <m:f>
                      <m:fPr>
                        <m:ctrlPr>
                          <a:rPr lang="es-A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𝑔𝑟</m:t>
                        </m:r>
                      </m:num>
                      <m:den>
                        <m:sSup>
                          <m:sSupPr>
                            <m:ctrlPr>
                              <a:rPr lang="es-A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a:rPr lang="es-AR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s-A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0,001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𝐾𝑔𝑟</m:t>
                        </m:r>
                      </m:num>
                      <m:den>
                        <m:sSup>
                          <m:sSupPr>
                            <m:ctrlPr>
                              <a:rPr lang="es-A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0,000001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= 1000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𝐾𝑔𝑟</m:t>
                        </m:r>
                      </m:num>
                      <m:den>
                        <m:sSup>
                          <m:sSupPr>
                            <m:ctrlPr>
                              <a:rPr lang="es-A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endParaRPr lang="es-AR" dirty="0"/>
              </a:p>
              <a:p>
                <a:r>
                  <a:rPr lang="es-AR" dirty="0" smtClean="0"/>
                  <a:t>Si 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l-GR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s-AR" b="0" i="0" smtClean="0">
                        <a:latin typeface="Cambria Math" panose="02040503050406030204" pitchFamily="18" charset="0"/>
                      </a:rPr>
                      <m:t>cte</m:t>
                    </m:r>
                  </m:oMath>
                </a14:m>
                <a:endParaRPr lang="en-US" dirty="0" smtClean="0"/>
              </a:p>
              <a:p>
                <a:endParaRPr lang="es-A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el-GR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el-GR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el-GR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s-AR" dirty="0" smtClean="0"/>
              </a:p>
              <a:p>
                <a:endParaRPr lang="es-A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 .</m:t>
                      </m:r>
                      <m:sSubSup>
                        <m:sSub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dirty="0" smtClean="0"/>
                  <a:t> 2105Pa + </a:t>
                </a:r>
                <a:r>
                  <a:rPr lang="en-US" dirty="0" smtClean="0"/>
                  <a:t>1000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𝐾𝑔𝑟</m:t>
                        </m:r>
                      </m:num>
                      <m:den>
                        <m:sSup>
                          <m:sSupPr>
                            <m:ctrlPr>
                              <a:rPr lang="es-A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s-AR" dirty="0" smtClean="0"/>
                  <a:t> [(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8,33)</m:t>
                        </m:r>
                      </m:e>
                      <m:sup>
                        <m:r>
                          <a:rPr lang="es-AR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s-A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s-AR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AR" dirty="0" smtClean="0"/>
                  <a:t>)]</a:t>
                </a:r>
                <a:r>
                  <a:rPr lang="es-AR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A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s-A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s-A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dirty="0" smtClean="0"/>
                  <a:t> 24299Pa =243HPa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6" name="Rectángulo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2988" y="2653701"/>
                <a:ext cx="4669012" cy="4035015"/>
              </a:xfrm>
              <a:prstGeom prst="rect">
                <a:avLst/>
              </a:prstGeom>
              <a:blipFill>
                <a:blip r:embed="rId4"/>
                <a:stretch>
                  <a:fillRect l="-10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Conector recto 57"/>
          <p:cNvCxnSpPr/>
          <p:nvPr/>
        </p:nvCxnSpPr>
        <p:spPr>
          <a:xfrm>
            <a:off x="8307977" y="45589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 flipV="1">
            <a:off x="8464731" y="4271554"/>
            <a:ext cx="274320" cy="30044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 flipV="1">
            <a:off x="9760204" y="4334994"/>
            <a:ext cx="274320" cy="30044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V="1">
            <a:off x="9106458" y="4334994"/>
            <a:ext cx="274320" cy="30044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V="1">
            <a:off x="7724348" y="4334994"/>
            <a:ext cx="274320" cy="30044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Rectángulo 63"/>
          <p:cNvSpPr/>
          <p:nvPr/>
        </p:nvSpPr>
        <p:spPr>
          <a:xfrm>
            <a:off x="7538090" y="5733730"/>
            <a:ext cx="2442756" cy="4310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upo 69"/>
          <p:cNvGrpSpPr/>
          <p:nvPr/>
        </p:nvGrpSpPr>
        <p:grpSpPr>
          <a:xfrm>
            <a:off x="3598015" y="5381467"/>
            <a:ext cx="5645603" cy="1349100"/>
            <a:chOff x="715181" y="4811266"/>
            <a:chExt cx="5645603" cy="13491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CuadroTexto 64"/>
                <p:cNvSpPr txBox="1"/>
                <p:nvPr/>
              </p:nvSpPr>
              <p:spPr>
                <a:xfrm>
                  <a:off x="715181" y="4811266"/>
                  <a:ext cx="5645603" cy="8254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AR" dirty="0" smtClean="0"/>
                    <a:t>Trabajo de unidades=&gt;</a:t>
                  </a:r>
                </a:p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𝐾𝑔𝑟</m:t>
                          </m:r>
                        </m:num>
                        <m:den>
                          <m:sSup>
                            <m:sSupPr>
                              <m:ctrlPr>
                                <a:rPr lang="es-A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s-AR" dirty="0" smtClean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A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r>
                    <a:rPr lang="es-AR" dirty="0" smtClean="0"/>
                    <a:t> </a:t>
                  </a:r>
                  <a14:m>
                    <m:oMath xmlns:m="http://schemas.openxmlformats.org/officeDocument/2006/math"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s-AR" dirty="0" smtClean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𝐾𝑔𝑟</m:t>
                          </m:r>
                        </m:num>
                        <m:den>
                          <m:sSup>
                            <m:sSupPr>
                              <m:ctrlPr>
                                <a:rPr lang="es-A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s-AR" dirty="0" smtClean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/>
                          </m:sSup>
                        </m:num>
                        <m:den>
                          <m:sSup>
                            <m:sSupPr>
                              <m:ctrlPr>
                                <a:rPr lang="es-A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s-AR" dirty="0" smtClean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/>
                          </m:sSup>
                        </m:num>
                        <m:den>
                          <m:sSup>
                            <m:sSupPr>
                              <m:ctrlPr>
                                <a:rPr lang="es-A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AR" b="0" i="0" smtClean="0">
                          <a:latin typeface="Cambria Math" panose="02040503050406030204" pitchFamily="18" charset="0"/>
                        </a:rPr>
                        <m:t>Pa</m:t>
                      </m:r>
                    </m:oMath>
                  </a14:m>
                  <a:endParaRPr lang="es-AR" dirty="0" smtClean="0"/>
                </a:p>
              </p:txBody>
            </p:sp>
          </mc:Choice>
          <mc:Fallback xmlns="">
            <p:sp>
              <p:nvSpPr>
                <p:cNvPr id="65" name="CuadroTexto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5181" y="4811266"/>
                  <a:ext cx="5645603" cy="825482"/>
                </a:xfrm>
                <a:prstGeom prst="rect">
                  <a:avLst/>
                </a:prstGeom>
                <a:blipFill>
                  <a:blip r:embed="rId5"/>
                  <a:stretch>
                    <a:fillRect l="-864" t="-44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6" name="Forma libre 65"/>
            <p:cNvSpPr/>
            <p:nvPr/>
          </p:nvSpPr>
          <p:spPr>
            <a:xfrm>
              <a:off x="1711234" y="5185954"/>
              <a:ext cx="914400" cy="574766"/>
            </a:xfrm>
            <a:custGeom>
              <a:avLst/>
              <a:gdLst>
                <a:gd name="connsiteX0" fmla="*/ 26126 w 914400"/>
                <a:gd name="connsiteY0" fmla="*/ 78377 h 574766"/>
                <a:gd name="connsiteX1" fmla="*/ 117566 w 914400"/>
                <a:gd name="connsiteY1" fmla="*/ 65315 h 574766"/>
                <a:gd name="connsiteX2" fmla="*/ 261257 w 914400"/>
                <a:gd name="connsiteY2" fmla="*/ 52252 h 574766"/>
                <a:gd name="connsiteX3" fmla="*/ 352697 w 914400"/>
                <a:gd name="connsiteY3" fmla="*/ 0 h 574766"/>
                <a:gd name="connsiteX4" fmla="*/ 653143 w 914400"/>
                <a:gd name="connsiteY4" fmla="*/ 13063 h 574766"/>
                <a:gd name="connsiteX5" fmla="*/ 692332 w 914400"/>
                <a:gd name="connsiteY5" fmla="*/ 26126 h 574766"/>
                <a:gd name="connsiteX6" fmla="*/ 731520 w 914400"/>
                <a:gd name="connsiteY6" fmla="*/ 52252 h 574766"/>
                <a:gd name="connsiteX7" fmla="*/ 796835 w 914400"/>
                <a:gd name="connsiteY7" fmla="*/ 104503 h 574766"/>
                <a:gd name="connsiteX8" fmla="*/ 822960 w 914400"/>
                <a:gd name="connsiteY8" fmla="*/ 143692 h 574766"/>
                <a:gd name="connsiteX9" fmla="*/ 862149 w 914400"/>
                <a:gd name="connsiteY9" fmla="*/ 169817 h 574766"/>
                <a:gd name="connsiteX10" fmla="*/ 901337 w 914400"/>
                <a:gd name="connsiteY10" fmla="*/ 222069 h 574766"/>
                <a:gd name="connsiteX11" fmla="*/ 914400 w 914400"/>
                <a:gd name="connsiteY11" fmla="*/ 261257 h 574766"/>
                <a:gd name="connsiteX12" fmla="*/ 901337 w 914400"/>
                <a:gd name="connsiteY12" fmla="*/ 509452 h 574766"/>
                <a:gd name="connsiteX13" fmla="*/ 875212 w 914400"/>
                <a:gd name="connsiteY13" fmla="*/ 548640 h 574766"/>
                <a:gd name="connsiteX14" fmla="*/ 796835 w 914400"/>
                <a:gd name="connsiteY14" fmla="*/ 574766 h 574766"/>
                <a:gd name="connsiteX15" fmla="*/ 600892 w 914400"/>
                <a:gd name="connsiteY15" fmla="*/ 561703 h 574766"/>
                <a:gd name="connsiteX16" fmla="*/ 561703 w 914400"/>
                <a:gd name="connsiteY16" fmla="*/ 535577 h 574766"/>
                <a:gd name="connsiteX17" fmla="*/ 509452 w 914400"/>
                <a:gd name="connsiteY17" fmla="*/ 457200 h 574766"/>
                <a:gd name="connsiteX18" fmla="*/ 483326 w 914400"/>
                <a:gd name="connsiteY18" fmla="*/ 378823 h 574766"/>
                <a:gd name="connsiteX19" fmla="*/ 444137 w 914400"/>
                <a:gd name="connsiteY19" fmla="*/ 339635 h 574766"/>
                <a:gd name="connsiteX20" fmla="*/ 209006 w 914400"/>
                <a:gd name="connsiteY20" fmla="*/ 300446 h 574766"/>
                <a:gd name="connsiteX21" fmla="*/ 169817 w 914400"/>
                <a:gd name="connsiteY21" fmla="*/ 287383 h 574766"/>
                <a:gd name="connsiteX22" fmla="*/ 0 w 914400"/>
                <a:gd name="connsiteY22" fmla="*/ 261257 h 574766"/>
                <a:gd name="connsiteX23" fmla="*/ 26126 w 914400"/>
                <a:gd name="connsiteY23" fmla="*/ 78377 h 574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14400" h="574766">
                  <a:moveTo>
                    <a:pt x="26126" y="78377"/>
                  </a:moveTo>
                  <a:cubicBezTo>
                    <a:pt x="45720" y="45720"/>
                    <a:pt x="86965" y="68715"/>
                    <a:pt x="117566" y="65315"/>
                  </a:cubicBezTo>
                  <a:cubicBezTo>
                    <a:pt x="165366" y="60004"/>
                    <a:pt x="214096" y="61684"/>
                    <a:pt x="261257" y="52252"/>
                  </a:cubicBezTo>
                  <a:cubicBezTo>
                    <a:pt x="284935" y="47516"/>
                    <a:pt x="331664" y="14022"/>
                    <a:pt x="352697" y="0"/>
                  </a:cubicBezTo>
                  <a:cubicBezTo>
                    <a:pt x="452846" y="4354"/>
                    <a:pt x="553195" y="5375"/>
                    <a:pt x="653143" y="13063"/>
                  </a:cubicBezTo>
                  <a:cubicBezTo>
                    <a:pt x="666872" y="14119"/>
                    <a:pt x="680016" y="19968"/>
                    <a:pt x="692332" y="26126"/>
                  </a:cubicBezTo>
                  <a:cubicBezTo>
                    <a:pt x="706374" y="33147"/>
                    <a:pt x="718457" y="43543"/>
                    <a:pt x="731520" y="52252"/>
                  </a:cubicBezTo>
                  <a:cubicBezTo>
                    <a:pt x="806397" y="164564"/>
                    <a:pt x="706693" y="32389"/>
                    <a:pt x="796835" y="104503"/>
                  </a:cubicBezTo>
                  <a:cubicBezTo>
                    <a:pt x="809094" y="114311"/>
                    <a:pt x="811859" y="132591"/>
                    <a:pt x="822960" y="143692"/>
                  </a:cubicBezTo>
                  <a:cubicBezTo>
                    <a:pt x="834061" y="154793"/>
                    <a:pt x="849086" y="161109"/>
                    <a:pt x="862149" y="169817"/>
                  </a:cubicBezTo>
                  <a:cubicBezTo>
                    <a:pt x="875212" y="187234"/>
                    <a:pt x="890535" y="203166"/>
                    <a:pt x="901337" y="222069"/>
                  </a:cubicBezTo>
                  <a:cubicBezTo>
                    <a:pt x="908168" y="234024"/>
                    <a:pt x="914400" y="247488"/>
                    <a:pt x="914400" y="261257"/>
                  </a:cubicBezTo>
                  <a:cubicBezTo>
                    <a:pt x="914400" y="344103"/>
                    <a:pt x="912530" y="427365"/>
                    <a:pt x="901337" y="509452"/>
                  </a:cubicBezTo>
                  <a:cubicBezTo>
                    <a:pt x="899216" y="525007"/>
                    <a:pt x="888525" y="540319"/>
                    <a:pt x="875212" y="548640"/>
                  </a:cubicBezTo>
                  <a:cubicBezTo>
                    <a:pt x="851859" y="563236"/>
                    <a:pt x="796835" y="574766"/>
                    <a:pt x="796835" y="574766"/>
                  </a:cubicBezTo>
                  <a:cubicBezTo>
                    <a:pt x="731521" y="570412"/>
                    <a:pt x="665461" y="572465"/>
                    <a:pt x="600892" y="561703"/>
                  </a:cubicBezTo>
                  <a:cubicBezTo>
                    <a:pt x="585406" y="559122"/>
                    <a:pt x="572041" y="547392"/>
                    <a:pt x="561703" y="535577"/>
                  </a:cubicBezTo>
                  <a:cubicBezTo>
                    <a:pt x="541027" y="511947"/>
                    <a:pt x="519381" y="486988"/>
                    <a:pt x="509452" y="457200"/>
                  </a:cubicBezTo>
                  <a:cubicBezTo>
                    <a:pt x="500743" y="431074"/>
                    <a:pt x="502799" y="398296"/>
                    <a:pt x="483326" y="378823"/>
                  </a:cubicBezTo>
                  <a:cubicBezTo>
                    <a:pt x="470263" y="365760"/>
                    <a:pt x="460286" y="348607"/>
                    <a:pt x="444137" y="339635"/>
                  </a:cubicBezTo>
                  <a:cubicBezTo>
                    <a:pt x="376308" y="301952"/>
                    <a:pt x="278416" y="306230"/>
                    <a:pt x="209006" y="300446"/>
                  </a:cubicBezTo>
                  <a:cubicBezTo>
                    <a:pt x="195943" y="296092"/>
                    <a:pt x="183259" y="290370"/>
                    <a:pt x="169817" y="287383"/>
                  </a:cubicBezTo>
                  <a:cubicBezTo>
                    <a:pt x="137192" y="280133"/>
                    <a:pt x="29169" y="265424"/>
                    <a:pt x="0" y="261257"/>
                  </a:cubicBezTo>
                  <a:cubicBezTo>
                    <a:pt x="14178" y="105301"/>
                    <a:pt x="6532" y="111034"/>
                    <a:pt x="26126" y="78377"/>
                  </a:cubicBezTo>
                  <a:close/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Conector recto de flecha 67"/>
            <p:cNvCxnSpPr>
              <a:stCxn id="66" idx="13"/>
            </p:cNvCxnSpPr>
            <p:nvPr/>
          </p:nvCxnSpPr>
          <p:spPr>
            <a:xfrm>
              <a:off x="2586446" y="5734594"/>
              <a:ext cx="248192" cy="2146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9" name="CuadroTexto 68"/>
            <p:cNvSpPr txBox="1"/>
            <p:nvPr/>
          </p:nvSpPr>
          <p:spPr>
            <a:xfrm>
              <a:off x="2804178" y="5791034"/>
              <a:ext cx="288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rgbClr val="FF0000"/>
                  </a:solidFill>
                </a:rPr>
                <a:t>N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258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17302" y="308394"/>
            <a:ext cx="1136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292)</a:t>
            </a:r>
          </a:p>
          <a:p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792" y="190829"/>
            <a:ext cx="4210050" cy="3505200"/>
          </a:xfrm>
          <a:prstGeom prst="rect">
            <a:avLst/>
          </a:prstGeom>
        </p:spPr>
      </p:pic>
      <p:sp>
        <p:nvSpPr>
          <p:cNvPr id="6" name="Forma libre 5"/>
          <p:cNvSpPr/>
          <p:nvPr/>
        </p:nvSpPr>
        <p:spPr>
          <a:xfrm>
            <a:off x="561703" y="2828531"/>
            <a:ext cx="6335486" cy="229066"/>
          </a:xfrm>
          <a:custGeom>
            <a:avLst/>
            <a:gdLst>
              <a:gd name="connsiteX0" fmla="*/ 0 w 6335486"/>
              <a:gd name="connsiteY0" fmla="*/ 136738 h 229066"/>
              <a:gd name="connsiteX1" fmla="*/ 548640 w 6335486"/>
              <a:gd name="connsiteY1" fmla="*/ 6109 h 229066"/>
              <a:gd name="connsiteX2" fmla="*/ 979714 w 6335486"/>
              <a:gd name="connsiteY2" fmla="*/ 228178 h 229066"/>
              <a:gd name="connsiteX3" fmla="*/ 1280160 w 6335486"/>
              <a:gd name="connsiteY3" fmla="*/ 84486 h 229066"/>
              <a:gd name="connsiteX4" fmla="*/ 1619794 w 6335486"/>
              <a:gd name="connsiteY4" fmla="*/ 97549 h 229066"/>
              <a:gd name="connsiteX5" fmla="*/ 2194560 w 6335486"/>
              <a:gd name="connsiteY5" fmla="*/ 19172 h 229066"/>
              <a:gd name="connsiteX6" fmla="*/ 2364377 w 6335486"/>
              <a:gd name="connsiteY6" fmla="*/ 175926 h 229066"/>
              <a:gd name="connsiteX7" fmla="*/ 2717074 w 6335486"/>
              <a:gd name="connsiteY7" fmla="*/ 45298 h 229066"/>
              <a:gd name="connsiteX8" fmla="*/ 3056708 w 6335486"/>
              <a:gd name="connsiteY8" fmla="*/ 45298 h 229066"/>
              <a:gd name="connsiteX9" fmla="*/ 3200400 w 6335486"/>
              <a:gd name="connsiteY9" fmla="*/ 215115 h 229066"/>
              <a:gd name="connsiteX10" fmla="*/ 3618411 w 6335486"/>
              <a:gd name="connsiteY10" fmla="*/ 58360 h 229066"/>
              <a:gd name="connsiteX11" fmla="*/ 3814354 w 6335486"/>
              <a:gd name="connsiteY11" fmla="*/ 123675 h 229066"/>
              <a:gd name="connsiteX12" fmla="*/ 4310743 w 6335486"/>
              <a:gd name="connsiteY12" fmla="*/ 6109 h 229066"/>
              <a:gd name="connsiteX13" fmla="*/ 4376057 w 6335486"/>
              <a:gd name="connsiteY13" fmla="*/ 97549 h 229066"/>
              <a:gd name="connsiteX14" fmla="*/ 4585063 w 6335486"/>
              <a:gd name="connsiteY14" fmla="*/ 215115 h 229066"/>
              <a:gd name="connsiteX15" fmla="*/ 4924697 w 6335486"/>
              <a:gd name="connsiteY15" fmla="*/ 6109 h 229066"/>
              <a:gd name="connsiteX16" fmla="*/ 5146766 w 6335486"/>
              <a:gd name="connsiteY16" fmla="*/ 58360 h 229066"/>
              <a:gd name="connsiteX17" fmla="*/ 5499463 w 6335486"/>
              <a:gd name="connsiteY17" fmla="*/ 84486 h 229066"/>
              <a:gd name="connsiteX18" fmla="*/ 5682343 w 6335486"/>
              <a:gd name="connsiteY18" fmla="*/ 19172 h 229066"/>
              <a:gd name="connsiteX19" fmla="*/ 6021977 w 6335486"/>
              <a:gd name="connsiteY19" fmla="*/ 71423 h 229066"/>
              <a:gd name="connsiteX20" fmla="*/ 6335486 w 6335486"/>
              <a:gd name="connsiteY20" fmla="*/ 136738 h 22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335486" h="229066">
                <a:moveTo>
                  <a:pt x="0" y="136738"/>
                </a:moveTo>
                <a:cubicBezTo>
                  <a:pt x="192677" y="63803"/>
                  <a:pt x="385354" y="-9131"/>
                  <a:pt x="548640" y="6109"/>
                </a:cubicBezTo>
                <a:cubicBezTo>
                  <a:pt x="711926" y="21349"/>
                  <a:pt x="857794" y="215115"/>
                  <a:pt x="979714" y="228178"/>
                </a:cubicBezTo>
                <a:cubicBezTo>
                  <a:pt x="1101634" y="241241"/>
                  <a:pt x="1173480" y="106257"/>
                  <a:pt x="1280160" y="84486"/>
                </a:cubicBezTo>
                <a:cubicBezTo>
                  <a:pt x="1386840" y="62715"/>
                  <a:pt x="1467394" y="108435"/>
                  <a:pt x="1619794" y="97549"/>
                </a:cubicBezTo>
                <a:cubicBezTo>
                  <a:pt x="1772194" y="86663"/>
                  <a:pt x="2070463" y="6109"/>
                  <a:pt x="2194560" y="19172"/>
                </a:cubicBezTo>
                <a:cubicBezTo>
                  <a:pt x="2318657" y="32235"/>
                  <a:pt x="2277291" y="171572"/>
                  <a:pt x="2364377" y="175926"/>
                </a:cubicBezTo>
                <a:cubicBezTo>
                  <a:pt x="2451463" y="180280"/>
                  <a:pt x="2601686" y="67069"/>
                  <a:pt x="2717074" y="45298"/>
                </a:cubicBezTo>
                <a:cubicBezTo>
                  <a:pt x="2832463" y="23527"/>
                  <a:pt x="2976154" y="16995"/>
                  <a:pt x="3056708" y="45298"/>
                </a:cubicBezTo>
                <a:cubicBezTo>
                  <a:pt x="3137262" y="73601"/>
                  <a:pt x="3106783" y="212938"/>
                  <a:pt x="3200400" y="215115"/>
                </a:cubicBezTo>
                <a:cubicBezTo>
                  <a:pt x="3294017" y="217292"/>
                  <a:pt x="3516085" y="73600"/>
                  <a:pt x="3618411" y="58360"/>
                </a:cubicBezTo>
                <a:cubicBezTo>
                  <a:pt x="3720737" y="43120"/>
                  <a:pt x="3698965" y="132383"/>
                  <a:pt x="3814354" y="123675"/>
                </a:cubicBezTo>
                <a:cubicBezTo>
                  <a:pt x="3929743" y="114967"/>
                  <a:pt x="4217126" y="10463"/>
                  <a:pt x="4310743" y="6109"/>
                </a:cubicBezTo>
                <a:cubicBezTo>
                  <a:pt x="4404360" y="1755"/>
                  <a:pt x="4330337" y="62715"/>
                  <a:pt x="4376057" y="97549"/>
                </a:cubicBezTo>
                <a:cubicBezTo>
                  <a:pt x="4421777" y="132383"/>
                  <a:pt x="4493623" y="230355"/>
                  <a:pt x="4585063" y="215115"/>
                </a:cubicBezTo>
                <a:cubicBezTo>
                  <a:pt x="4676503" y="199875"/>
                  <a:pt x="4831080" y="32235"/>
                  <a:pt x="4924697" y="6109"/>
                </a:cubicBezTo>
                <a:cubicBezTo>
                  <a:pt x="5018314" y="-20017"/>
                  <a:pt x="5050972" y="45297"/>
                  <a:pt x="5146766" y="58360"/>
                </a:cubicBezTo>
                <a:cubicBezTo>
                  <a:pt x="5242560" y="71423"/>
                  <a:pt x="5410200" y="91017"/>
                  <a:pt x="5499463" y="84486"/>
                </a:cubicBezTo>
                <a:cubicBezTo>
                  <a:pt x="5588726" y="77955"/>
                  <a:pt x="5595257" y="21349"/>
                  <a:pt x="5682343" y="19172"/>
                </a:cubicBezTo>
                <a:cubicBezTo>
                  <a:pt x="5769429" y="16995"/>
                  <a:pt x="5913120" y="51829"/>
                  <a:pt x="6021977" y="71423"/>
                </a:cubicBezTo>
                <a:cubicBezTo>
                  <a:pt x="6130834" y="91017"/>
                  <a:pt x="6296298" y="134561"/>
                  <a:pt x="6335486" y="136738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2508068" y="3193933"/>
            <a:ext cx="143692" cy="18288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/>
          <p:cNvSpPr txBox="1"/>
          <p:nvPr/>
        </p:nvSpPr>
        <p:spPr>
          <a:xfrm>
            <a:off x="3357153" y="1332411"/>
            <a:ext cx="901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BUQUE</a:t>
            </a:r>
            <a:endParaRPr lang="en-US" dirty="0"/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2036041" y="2939207"/>
            <a:ext cx="3531" cy="4376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H="1" flipV="1">
            <a:off x="2016018" y="3336852"/>
            <a:ext cx="598551" cy="4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975343" y="3013686"/>
            <a:ext cx="1060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rgbClr val="00B050"/>
                </a:solidFill>
              </a:rPr>
              <a:t>h</a:t>
            </a:r>
            <a:r>
              <a:rPr lang="es-AR" dirty="0" smtClean="0">
                <a:solidFill>
                  <a:srgbClr val="00B050"/>
                </a:solidFill>
              </a:rPr>
              <a:t>1=4,5m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2639201" y="2994960"/>
            <a:ext cx="901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Orificio,  d= 0,1m</a:t>
            </a:r>
            <a:endParaRPr lang="en-US" sz="1400" b="1" dirty="0"/>
          </a:p>
        </p:txBody>
      </p:sp>
      <p:sp>
        <p:nvSpPr>
          <p:cNvPr id="17" name="Flecha doblada hacia arriba 16"/>
          <p:cNvSpPr/>
          <p:nvPr/>
        </p:nvSpPr>
        <p:spPr>
          <a:xfrm rot="10800000" flipH="1">
            <a:off x="541994" y="2278723"/>
            <a:ext cx="676254" cy="464682"/>
          </a:xfrm>
          <a:prstGeom prst="bentUpArrow">
            <a:avLst>
              <a:gd name="adj1" fmla="val 18945"/>
              <a:gd name="adj2" fmla="val 25000"/>
              <a:gd name="adj3" fmla="val 310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/>
              <p:cNvSpPr/>
              <p:nvPr/>
            </p:nvSpPr>
            <p:spPr>
              <a:xfrm>
                <a:off x="6246056" y="741630"/>
                <a:ext cx="5542670" cy="6169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𝑏𝑎𝑟𝑜𝑚𝑒𝑡𝑟𝑖𝑐𝑎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𝑏𝑎𝑟𝑜𝑚𝑒𝑡𝑟𝑖𝑐𝑎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á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6056" y="741630"/>
                <a:ext cx="5542670" cy="6169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ángulo 26"/>
              <p:cNvSpPr/>
              <p:nvPr/>
            </p:nvSpPr>
            <p:spPr>
              <a:xfrm>
                <a:off x="6083167" y="1332411"/>
                <a:ext cx="618978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 0 (</a:t>
                </a:r>
                <a:r>
                  <a:rPr lang="en-US" dirty="0" err="1" smtClean="0"/>
                  <a:t>supongo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velocidad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espejo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agua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calma</a:t>
                </a:r>
                <a:r>
                  <a:rPr lang="en-US" dirty="0" smtClean="0"/>
                  <a:t>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= 0  (</a:t>
                </a:r>
                <a:r>
                  <a:rPr lang="en-US" dirty="0" err="1" smtClean="0"/>
                  <a:t>Presión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relativa</a:t>
                </a:r>
                <a:r>
                  <a:rPr lang="en-US" dirty="0" smtClean="0"/>
                  <a:t> o </a:t>
                </a:r>
                <a:r>
                  <a:rPr lang="en-US" dirty="0" err="1" smtClean="0"/>
                  <a:t>manométrica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inicial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dentro</a:t>
                </a:r>
                <a:r>
                  <a:rPr lang="en-US" dirty="0" smtClean="0"/>
                  <a:t> del </a:t>
                </a:r>
                <a:r>
                  <a:rPr lang="en-US" dirty="0" err="1" smtClean="0"/>
                  <a:t>buque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27" name="Rectá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3167" y="1332411"/>
                <a:ext cx="6189784" cy="646331"/>
              </a:xfrm>
              <a:prstGeom prst="rect">
                <a:avLst/>
              </a:prstGeom>
              <a:blipFill>
                <a:blip r:embed="rId4"/>
                <a:stretch>
                  <a:fillRect t="-5660" r="-19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ángulo 27"/>
              <p:cNvSpPr/>
              <p:nvPr/>
            </p:nvSpPr>
            <p:spPr>
              <a:xfrm>
                <a:off x="6215975" y="3030719"/>
                <a:ext cx="5542670" cy="6169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á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5975" y="3030719"/>
                <a:ext cx="5542670" cy="6169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/>
              <p:cNvSpPr/>
              <p:nvPr/>
            </p:nvSpPr>
            <p:spPr>
              <a:xfrm>
                <a:off x="5948289" y="2103758"/>
                <a:ext cx="5810355" cy="6169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𝑏𝑎𝑟𝑜𝑚𝑒𝑡𝑟𝑖𝑐𝑎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)+0=(0+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𝑏𝑎𝑟𝑜𝑚𝑒𝑡𝑟𝑖𝑐𝑎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Rectángulo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289" y="2103758"/>
                <a:ext cx="5810355" cy="6169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ector recto 30"/>
          <p:cNvCxnSpPr/>
          <p:nvPr/>
        </p:nvCxnSpPr>
        <p:spPr>
          <a:xfrm flipV="1">
            <a:off x="6897189" y="2367948"/>
            <a:ext cx="500742" cy="32424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V="1">
            <a:off x="9427029" y="2348940"/>
            <a:ext cx="500742" cy="32424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V="1">
            <a:off x="6279068" y="3193934"/>
            <a:ext cx="177748" cy="3242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V="1">
            <a:off x="7214488" y="3045354"/>
            <a:ext cx="177748" cy="3242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ángulo 37"/>
              <p:cNvSpPr/>
              <p:nvPr/>
            </p:nvSpPr>
            <p:spPr>
              <a:xfrm>
                <a:off x="561703" y="3790538"/>
                <a:ext cx="6924194" cy="3291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s-AR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2.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rad>
                  </m:oMath>
                </a14:m>
                <a:r>
                  <a:rPr lang="en-US" dirty="0" smtClean="0"/>
                  <a:t>  ;             </a:t>
                </a:r>
              </a:p>
              <a:p>
                <a:endParaRPr lang="en-US" dirty="0"/>
              </a:p>
              <a:p>
                <a:r>
                  <a:rPr lang="en-US" dirty="0" smtClean="0"/>
                  <a:t>Caudal </a:t>
                </a:r>
              </a:p>
              <a:p>
                <a:r>
                  <a:rPr lang="en-US" dirty="0" smtClean="0"/>
                  <a:t>Q= A.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= 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. (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s-AR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2.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rad>
                  </m:oMath>
                </a14:m>
                <a:r>
                  <a:rPr lang="en-US" dirty="0" smtClean="0"/>
                  <a:t>)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(0,1</m:t>
                        </m:r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.</m:t>
                    </m:r>
                    <m:rad>
                      <m:radPr>
                        <m:ctrlPr>
                          <a:rPr lang="es-AR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2∗9,8∗4,5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dirty="0" smtClean="0"/>
                  <a:t> m/s</a:t>
                </a:r>
              </a:p>
              <a:p>
                <a:endParaRPr lang="es-AR" dirty="0" smtClean="0"/>
              </a:p>
              <a:p>
                <a:r>
                  <a:rPr lang="es-AR" dirty="0" smtClean="0"/>
                  <a:t>Q=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AR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AR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d>
                      </m:e>
                      <m:sup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. 9,41</m:t>
                    </m:r>
                    <m:f>
                      <m:fPr>
                        <m:ctrlPr>
                          <a:rPr lang="es-AR" b="0" i="1" dirty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AR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AR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s-AR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s-AR" dirty="0" smtClean="0"/>
                  <a:t>,   debemos pasarlo a litros/minutos</a:t>
                </a:r>
              </a:p>
              <a:p>
                <a:r>
                  <a:rPr lang="es-AR" dirty="0" smtClean="0"/>
                  <a:t>Sabemos que 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=1000</m:t>
                    </m:r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𝑙𝑖𝑡𝑟𝑜𝑠</m:t>
                    </m:r>
                  </m:oMath>
                </a14:m>
                <a:r>
                  <a:rPr lang="es-AR" dirty="0" smtClean="0"/>
                  <a:t>, y 60segundos= 1minuto</a:t>
                </a:r>
              </a:p>
              <a:p>
                <a:endParaRPr lang="es-AR" dirty="0" smtClean="0"/>
              </a:p>
              <a:p>
                <a:r>
                  <a:rPr lang="es-AR" dirty="0" smtClean="0"/>
                  <a:t>Q=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AR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AR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d>
                      </m:e>
                      <m:sup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. 9,41∗1000∗</m:t>
                    </m:r>
                    <m:f>
                      <m:fPr>
                        <m:ctrlPr>
                          <a:rPr lang="es-AR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𝑙𝑖𝑡𝑟𝑜𝑠</m:t>
                        </m:r>
                      </m:num>
                      <m:den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𝑚𝑖𝑛𝑢𝑡𝑜𝑠</m:t>
                        </m:r>
                      </m:den>
                    </m:f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∗60</m:t>
                    </m:r>
                  </m:oMath>
                </a14:m>
                <a:endParaRPr lang="es-AR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8" name="Rectángulo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03" y="3790538"/>
                <a:ext cx="6924194" cy="3291991"/>
              </a:xfrm>
              <a:prstGeom prst="rect">
                <a:avLst/>
              </a:prstGeom>
              <a:blipFill>
                <a:blip r:embed="rId7"/>
                <a:stretch>
                  <a:fillRect l="-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ángulo 38"/>
              <p:cNvSpPr/>
              <p:nvPr/>
            </p:nvSpPr>
            <p:spPr>
              <a:xfrm>
                <a:off x="7485897" y="4699596"/>
                <a:ext cx="1805559" cy="4953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AR" dirty="0" smtClean="0"/>
                  <a:t>Q= </a:t>
                </a:r>
                <a14:m>
                  <m:oMath xmlns:m="http://schemas.openxmlformats.org/officeDocument/2006/math">
                    <m:r>
                      <a:rPr lang="es-AR" b="0" i="0" dirty="0" smtClean="0">
                        <a:latin typeface="Cambria Math" panose="02040503050406030204" pitchFamily="18" charset="0"/>
                      </a:rPr>
                      <m:t>443</m:t>
                    </m:r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s-AR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𝑙𝑖𝑡𝑟𝑜𝑠</m:t>
                        </m:r>
                      </m:num>
                      <m:den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𝑚𝑖𝑛𝑢𝑡𝑜𝑠</m:t>
                        </m:r>
                      </m:den>
                    </m:f>
                  </m:oMath>
                </a14:m>
                <a:r>
                  <a:rPr lang="es-AR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9" name="Rectángulo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5897" y="4699596"/>
                <a:ext cx="1805559" cy="495328"/>
              </a:xfrm>
              <a:prstGeom prst="rect">
                <a:avLst/>
              </a:prstGeom>
              <a:blipFill>
                <a:blip r:embed="rId8"/>
                <a:stretch>
                  <a:fillRect l="-2703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ángulo 39"/>
          <p:cNvSpPr/>
          <p:nvPr/>
        </p:nvSpPr>
        <p:spPr>
          <a:xfrm>
            <a:off x="7485897" y="4699597"/>
            <a:ext cx="1941132" cy="495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7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17302" y="308394"/>
            <a:ext cx="1136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293)</a:t>
            </a:r>
          </a:p>
          <a:p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348" y="525340"/>
            <a:ext cx="2095500" cy="2571750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>
            <a:off x="1960098" y="3051371"/>
            <a:ext cx="121920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onector recto de flecha 12"/>
          <p:cNvCxnSpPr/>
          <p:nvPr/>
        </p:nvCxnSpPr>
        <p:spPr>
          <a:xfrm>
            <a:off x="2082018" y="3221502"/>
            <a:ext cx="239151" cy="225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2117187" y="3162812"/>
            <a:ext cx="239151" cy="225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1980027" y="3186258"/>
            <a:ext cx="239151" cy="225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H="1">
            <a:off x="1788355" y="3177028"/>
            <a:ext cx="218049" cy="232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H="1">
            <a:off x="1878036" y="3200401"/>
            <a:ext cx="1524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2234418" y="3373902"/>
            <a:ext cx="239151" cy="225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 flipH="1">
            <a:off x="1682260" y="3186258"/>
            <a:ext cx="269631" cy="264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2473569" y="3140465"/>
            <a:ext cx="901337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Orificio,  r= 2cm</a:t>
            </a:r>
            <a:endParaRPr lang="en-US" sz="1400" b="1" dirty="0"/>
          </a:p>
        </p:txBody>
      </p:sp>
      <p:cxnSp>
        <p:nvCxnSpPr>
          <p:cNvPr id="25" name="Conector recto de flecha 24"/>
          <p:cNvCxnSpPr/>
          <p:nvPr/>
        </p:nvCxnSpPr>
        <p:spPr>
          <a:xfrm>
            <a:off x="3120389" y="1811215"/>
            <a:ext cx="0" cy="1240156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3120389" y="525340"/>
            <a:ext cx="901337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P= 2atm</a:t>
            </a:r>
            <a:endParaRPr lang="en-US" sz="1400" b="1" dirty="0"/>
          </a:p>
        </p:txBody>
      </p:sp>
      <p:sp>
        <p:nvSpPr>
          <p:cNvPr id="27" name="CuadroTexto 26"/>
          <p:cNvSpPr txBox="1"/>
          <p:nvPr/>
        </p:nvSpPr>
        <p:spPr>
          <a:xfrm>
            <a:off x="3289948" y="2108834"/>
            <a:ext cx="901337" cy="30777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s-AR" sz="1400" b="1" dirty="0"/>
              <a:t>h</a:t>
            </a:r>
            <a:r>
              <a:rPr lang="es-AR" sz="1400" b="1" dirty="0" smtClean="0"/>
              <a:t>= 4,9m</a:t>
            </a:r>
            <a:endParaRPr lang="en-US" sz="1400" b="1" dirty="0"/>
          </a:p>
        </p:txBody>
      </p:sp>
      <p:sp>
        <p:nvSpPr>
          <p:cNvPr id="28" name="Flecha doblada hacia arriba 27"/>
          <p:cNvSpPr/>
          <p:nvPr/>
        </p:nvSpPr>
        <p:spPr>
          <a:xfrm rot="10800000">
            <a:off x="1603716" y="563558"/>
            <a:ext cx="1434905" cy="55012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/>
              <p:cNvSpPr/>
              <p:nvPr/>
            </p:nvSpPr>
            <p:spPr>
              <a:xfrm>
                <a:off x="4867423" y="524667"/>
                <a:ext cx="6302326" cy="6169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𝑏𝑎𝑟𝑜𝑚𝑒𝑡𝑟𝑖𝑐𝑎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𝑏𝑎𝑟𝑜𝑚𝑒𝑡𝑟𝑖𝑐𝑎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Rectángulo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423" y="524667"/>
                <a:ext cx="6302326" cy="6169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ángulo 29"/>
              <p:cNvSpPr/>
              <p:nvPr/>
            </p:nvSpPr>
            <p:spPr>
              <a:xfrm>
                <a:off x="4867423" y="1164884"/>
                <a:ext cx="618978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 0 (antes del </a:t>
                </a:r>
                <a:r>
                  <a:rPr lang="en-US" dirty="0" err="1" smtClean="0"/>
                  <a:t>orificio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sobre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fondo</a:t>
                </a:r>
                <a:r>
                  <a:rPr lang="en-US" dirty="0" smtClean="0"/>
                  <a:t> del </a:t>
                </a:r>
                <a:r>
                  <a:rPr lang="en-US" dirty="0" err="1" smtClean="0"/>
                  <a:t>tanque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agua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calma</a:t>
                </a:r>
                <a:r>
                  <a:rPr lang="en-US" dirty="0" smtClean="0"/>
                  <a:t>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= 0  (</a:t>
                </a:r>
                <a:r>
                  <a:rPr lang="en-US" dirty="0" err="1" smtClean="0"/>
                  <a:t>Presión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relativa</a:t>
                </a:r>
                <a:r>
                  <a:rPr lang="en-US" dirty="0" smtClean="0"/>
                  <a:t> a la </a:t>
                </a:r>
                <a:r>
                  <a:rPr lang="en-US" dirty="0" err="1" smtClean="0"/>
                  <a:t>salida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30" name="Rectángu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423" y="1164884"/>
                <a:ext cx="6189784" cy="646331"/>
              </a:xfrm>
              <a:prstGeom prst="rect">
                <a:avLst/>
              </a:prstGeom>
              <a:blipFill>
                <a:blip r:embed="rId4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ángulo 30"/>
              <p:cNvSpPr/>
              <p:nvPr/>
            </p:nvSpPr>
            <p:spPr>
              <a:xfrm>
                <a:off x="4473526" y="1779112"/>
                <a:ext cx="7718473" cy="4993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b="0" dirty="0" smtClean="0"/>
                  <a:t>(2atm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𝑏𝑎𝑟𝑜𝑚𝑒𝑡𝑟𝑖𝑐𝑎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</a:rPr>
                      <m:t>+1</m:t>
                    </m:r>
                    <m:f>
                      <m:fPr>
                        <m:ctrlPr>
                          <a:rPr lang="es-A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𝑔𝑟</m:t>
                        </m:r>
                      </m:num>
                      <m:den>
                        <m:sSup>
                          <m:sSupPr>
                            <m:ctrlPr>
                              <a:rPr lang="es-A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s-AR" b="0" i="1" smtClean="0">
                        <a:latin typeface="Cambria Math" panose="02040503050406030204" pitchFamily="18" charset="0"/>
                      </a:rPr>
                      <m:t>∗9,8∗4,9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𝑏𝑎𝑟𝑜𝑚𝑒𝑡𝑟𝑖𝑐𝑎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</a:rPr>
                      <m:t>)+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δ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1" name="Rectá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526" y="1779112"/>
                <a:ext cx="7718473" cy="499304"/>
              </a:xfrm>
              <a:prstGeom prst="rect">
                <a:avLst/>
              </a:prstGeom>
              <a:blipFill>
                <a:blip r:embed="rId5"/>
                <a:stretch>
                  <a:fillRect l="-711" b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Conector recto 32"/>
          <p:cNvCxnSpPr/>
          <p:nvPr/>
        </p:nvCxnSpPr>
        <p:spPr>
          <a:xfrm flipH="1">
            <a:off x="5767754" y="1811215"/>
            <a:ext cx="379828" cy="495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 flipH="1">
            <a:off x="10196732" y="1929556"/>
            <a:ext cx="379828" cy="495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 35"/>
              <p:cNvSpPr/>
              <p:nvPr/>
            </p:nvSpPr>
            <p:spPr>
              <a:xfrm>
                <a:off x="4473525" y="2478991"/>
                <a:ext cx="7718473" cy="43488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b="0" dirty="0" smtClean="0"/>
                  <a:t>(2atm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+1</m:t>
                    </m:r>
                    <m:f>
                      <m:fPr>
                        <m:ctrlPr>
                          <a:rPr lang="es-A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𝑔𝑟</m:t>
                        </m:r>
                      </m:num>
                      <m:den>
                        <m:sSup>
                          <m:sSupPr>
                            <m:ctrlPr>
                              <a:rPr lang="es-A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s-AR" b="0" i="1" smtClean="0">
                        <a:latin typeface="Cambria Math" panose="02040503050406030204" pitchFamily="18" charset="0"/>
                      </a:rPr>
                      <m:t>∗9,8∗4,9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δ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AR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s-AR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s-AR" i="1" smtClean="0"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f>
                          <m:fPr>
                            <m:ctrlPr>
                              <a:rPr lang="es-AR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2∗</m:t>
                            </m:r>
                            <m:r>
                              <m:rPr>
                                <m:nor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s-AR" b="0" dirty="0" smtClean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s-AR" b="0" dirty="0" smtClean="0"/>
                              <m:t>atm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  <m:f>
                              <m:fPr>
                                <m:ctrlPr>
                                  <a:rPr lang="es-AR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𝑔𝑟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s-AR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𝑐𝑚</m:t>
                                    </m:r>
                                  </m:e>
                                  <m:sup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∗9,8∗4,9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</m:den>
                        </m:f>
                      </m:e>
                    </m:rad>
                    <m:r>
                      <a:rPr lang="es-AR" b="0" i="0" smtClean="0"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s-AR" b="0" dirty="0" smtClean="0"/>
                  <a:t>        1atm=760mmHg*13,6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𝑔𝑟</m:t>
                        </m:r>
                      </m:num>
                      <m:den>
                        <m:sSup>
                          <m:sSupPr>
                            <m:ctrlPr>
                              <a:rPr lang="es-A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s-AR" b="0" dirty="0" smtClean="0"/>
                  <a:t>= 1033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𝑔𝑟</m:t>
                        </m:r>
                      </m:num>
                      <m:den>
                        <m:sSup>
                          <m:sSupPr>
                            <m:ctrlPr>
                              <a:rPr lang="es-A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s-AR" b="0" dirty="0" smtClean="0"/>
              </a:p>
              <a:p>
                <a:endParaRPr lang="es-AR" dirty="0" smtClean="0"/>
              </a:p>
              <a:p>
                <a:r>
                  <a:rPr lang="es-AR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AR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s-AR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s-AR" i="1" smtClean="0"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r>
                          <m:rPr>
                            <m:nor/>
                          </m:rPr>
                          <a:rPr lang="es-AR" dirty="0" smtClean="0"/>
                          <m:t>(4∗</m:t>
                        </m:r>
                        <m:r>
                          <m:rPr>
                            <m:nor/>
                          </m:rPr>
                          <a:rPr lang="es-AR" b="0" dirty="0" smtClean="0"/>
                          <m:t>1033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𝑔𝑟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s-AR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m:rPr>
                            <m:nor/>
                          </m:rPr>
                          <a:rPr lang="es-AR" dirty="0" smtClean="0"/>
                          <m:t>∗9,8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AR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s-AR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m:rPr>
                            <m:nor/>
                          </m:rPr>
                          <a:rPr lang="es-AR" dirty="0" smtClean="0"/>
                          <m:t>/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𝑔𝑟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s-AR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m:rPr>
                            <m:nor/>
                          </m:rPr>
                          <a:rPr lang="es-AR" dirty="0" smtClean="0"/>
                          <m:t>)+ (2∗9,8∗4,9)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AR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s-AR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rad>
                    <m:r>
                      <a:rPr lang="es-AR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AR" dirty="0" smtClean="0"/>
                  <a:t>=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AR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s-AR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s-AR" i="1" smtClean="0"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r>
                          <m:rPr>
                            <m:nor/>
                          </m:rPr>
                          <a:rPr lang="es-AR" dirty="0" smtClean="0"/>
                          <m:t>(4∗</m:t>
                        </m:r>
                        <m:r>
                          <m:rPr>
                            <m:nor/>
                          </m:rPr>
                          <a:rPr lang="es-AR" b="0" dirty="0" smtClean="0"/>
                          <m:t>1033</m:t>
                        </m:r>
                        <m:r>
                          <m:rPr>
                            <m:nor/>
                          </m:rPr>
                          <a:rPr lang="es-AR" dirty="0" smtClean="0"/>
                          <m:t>∗9,8</m:t>
                        </m:r>
                        <m:r>
                          <m:rPr>
                            <m:nor/>
                          </m:rPr>
                          <a:rPr lang="es-AR" b="0" i="0" dirty="0" smtClean="0"/>
                          <m:t>X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f>
                          <m:fPr>
                            <m:ctrlPr>
                              <a:rPr lang="es-AR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AR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s-AR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m:rPr>
                            <m:nor/>
                          </m:rPr>
                          <a:rPr lang="es-AR" dirty="0" smtClean="0"/>
                          <m:t>)+ (2∗9,8∗4,9)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AR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s-AR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r>
                  <a:rPr lang="es-AR" dirty="0" smtClean="0"/>
                  <a:t> =</a:t>
                </a:r>
              </a:p>
              <a:p>
                <a:endParaRPr lang="es-AR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AR" dirty="0" smtClean="0"/>
                  <a:t>=11,78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s-AR" dirty="0" smtClean="0"/>
                  <a:t>     ;        Q= A.V= </a:t>
                </a:r>
                <a:r>
                  <a:rPr lang="el-GR" dirty="0" smtClean="0"/>
                  <a:t>π</a:t>
                </a:r>
                <a:r>
                  <a:rPr lang="es-AR" dirty="0" smtClean="0"/>
                  <a:t>.4x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AR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AR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d>
                      </m:e>
                      <m:sup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sSup>
                      <m:sSupPr>
                        <m:ctrlPr>
                          <a:rPr lang="es-A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AR" dirty="0" smtClean="0"/>
                  <a:t> *11,78m/s .</a:t>
                </a:r>
                <a:r>
                  <a:rPr lang="es-AR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s-AR" b="0" i="0" smtClean="0">
                        <a:latin typeface="Cambria Math" panose="02040503050406030204" pitchFamily="18" charset="0"/>
                      </a:rPr>
                      <m:t>litros</m:t>
                    </m:r>
                    <m:r>
                      <a:rPr lang="es-AR" b="0" i="0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s-A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s-AR" dirty="0" smtClean="0"/>
                  <a:t>=</a:t>
                </a:r>
              </a:p>
              <a:p>
                <a:endParaRPr lang="es-AR" dirty="0"/>
              </a:p>
              <a:p>
                <a:r>
                  <a:rPr lang="es-AR" dirty="0" smtClean="0"/>
                  <a:t>Q</a:t>
                </a:r>
                <a:r>
                  <a:rPr lang="es-AR" smtClean="0"/>
                  <a:t>= 14,80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𝑙𝑖𝑡𝑟𝑜𝑠</m:t>
                        </m:r>
                      </m:num>
                      <m:den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s-AR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6" name="Rectángulo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525" y="2478991"/>
                <a:ext cx="7718473" cy="4348883"/>
              </a:xfrm>
              <a:prstGeom prst="rect">
                <a:avLst/>
              </a:prstGeom>
              <a:blipFill>
                <a:blip r:embed="rId6"/>
                <a:stretch>
                  <a:fillRect l="-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ángulo 37"/>
          <p:cNvSpPr/>
          <p:nvPr/>
        </p:nvSpPr>
        <p:spPr>
          <a:xfrm>
            <a:off x="4473525" y="6058541"/>
            <a:ext cx="1941132" cy="4502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ángulo 38"/>
          <p:cNvSpPr/>
          <p:nvPr/>
        </p:nvSpPr>
        <p:spPr>
          <a:xfrm>
            <a:off x="4473525" y="5358855"/>
            <a:ext cx="1250140" cy="495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4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978</Words>
  <Application>Microsoft Office PowerPoint</Application>
  <PresentationFormat>Personalizado</PresentationFormat>
  <Paragraphs>72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TGT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 Alberto Sebastian</dc:creator>
  <cp:lastModifiedBy>hugo</cp:lastModifiedBy>
  <cp:revision>29</cp:revision>
  <dcterms:created xsi:type="dcterms:W3CDTF">2020-11-06T03:14:09Z</dcterms:created>
  <dcterms:modified xsi:type="dcterms:W3CDTF">2020-11-06T14:25:47Z</dcterms:modified>
</cp:coreProperties>
</file>