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340" r:id="rId3"/>
    <p:sldId id="343" r:id="rId4"/>
    <p:sldId id="353" r:id="rId5"/>
    <p:sldId id="355" r:id="rId6"/>
    <p:sldId id="256" r:id="rId7"/>
    <p:sldId id="257" r:id="rId8"/>
    <p:sldId id="258" r:id="rId9"/>
    <p:sldId id="356" r:id="rId10"/>
    <p:sldId id="357" r:id="rId11"/>
    <p:sldId id="266" r:id="rId12"/>
    <p:sldId id="267" r:id="rId13"/>
    <p:sldId id="260" r:id="rId14"/>
    <p:sldId id="261" r:id="rId15"/>
    <p:sldId id="262" r:id="rId16"/>
    <p:sldId id="263" r:id="rId17"/>
    <p:sldId id="264" r:id="rId18"/>
    <p:sldId id="265" r:id="rId19"/>
    <p:sldId id="268" r:id="rId20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5" userDrawn="1">
          <p15:clr>
            <a:srgbClr val="A4A3A4"/>
          </p15:clr>
        </p15:guide>
        <p15:guide id="2" pos="2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FF00FF"/>
    <a:srgbClr val="00FFFF"/>
    <a:srgbClr val="FF3300"/>
    <a:srgbClr val="66FFFF"/>
    <a:srgbClr val="33CCCC"/>
    <a:srgbClr val="860000"/>
    <a:srgbClr val="CCFFFF"/>
    <a:srgbClr val="996633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300" y="102"/>
      </p:cViewPr>
      <p:guideLst>
        <p:guide orient="horz" pos="3135"/>
        <p:guide pos="2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07045E-C517-4352-B772-1D98CBAE2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9D1D47-AD65-45C7-8291-BAA0AA524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827C0E-32CF-47D0-A551-C0C170791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6DA7B2-0AC5-4D62-B83F-CE9626D98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FF3712-DEA0-48C2-BC8F-CBBEF6E98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279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6AC73-511F-491A-B0CC-714D61DB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5FC719-31E4-48EB-AAED-A3F2B1D6B3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E623DB-D6F9-43BB-9980-5D9687EDE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6464EC-E97B-4464-90FE-7B186F697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634AEC-C20E-47DC-B7A4-A531E8E5C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702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3C47072-7FC6-49CA-B866-52742A9E15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A8D5B1-F4D9-4B5D-94D7-3C3292708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D9B037-0612-4B63-A05D-54AB828B3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4B8C0D-CF90-4D25-A6D7-5F3232A93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F003B8-F20B-4F67-A416-D1357D606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8861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DC798964-A92E-4622-88E7-D0CB987A609B}" type="slidenum">
              <a:rPr lang="es-ES_tradnl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8274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864156-E2EE-4B56-A8EA-7AB4023CA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910A03-9512-4E55-B8A9-3A4C8E1C2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860D7C-5443-4A2F-87EC-549979D7B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04483E-4902-4979-B580-0794F495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8D8CCD-C37E-4DB3-847F-AD54C9EFB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298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1E9563-C567-4FAB-827F-FC4AEE085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8D80BC6-4974-4A5F-8A79-583344B5C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7E3329-C951-4F96-B826-1F24934C2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CEEF8B-9996-455E-9D6F-349ABDFB9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8940F9-8052-4A55-8580-3597A6281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214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DC3C8-171A-4B14-94C0-7F2179D1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16E19A-4F36-4B54-9FD7-8430D04A44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816D018-24A6-4BFA-9C15-2028B39EB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7626CE-90E4-4C28-8372-45593F4DD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0A7802-2568-448C-B0B8-990124E00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46DE2A-FC97-4165-AC3A-6E1614042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5709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59278-9843-4ED5-A3F2-B19CB5A4C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C4FFA4-0A33-4F88-A0F4-DA210A918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7788E2-7747-4F99-979D-C610A97B8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E1E16F4-B1AE-459C-841A-1937CB3FC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AA1CA93-477F-4856-9E95-D2EE1ED204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2B1C8F-BF59-4F56-864B-17439D2A6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BF0A2C-2970-498B-91E3-F695704F6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D8A2C18-47FA-4250-88EE-981D4A885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7691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89EB20-B354-439C-B871-F725542B1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76CB89C-D480-4497-BC4B-BFEF4D710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0A8F0D-8917-4227-8785-D0C11E6DB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3F9309F-177A-44C8-9A55-D676F787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0302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3760FF0-17EB-491F-BCB6-4C416D446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CBD8FC-C88B-486C-9247-6995D8677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176D9F-2029-4B7E-820B-4DD64481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930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EDB7AE-630E-40EB-B38A-273032E0B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74C5FF-3FDD-4E4A-AE9F-A3BFCEADF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7C1C57-4564-4C99-97D2-5C8170D9F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A7BAC7-D252-4539-8748-55F9EFF91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C14933-2C84-40B1-BC5C-2B60F292F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76777F-E2C7-429C-A9B0-1AA38ABAB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80525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67D77-36FC-4472-B53F-F1BA93A47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3EE2C0F-53A6-4FCD-963C-1E9937700F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157E71-0C68-4772-AEF4-DCCAE84DA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3F1C0C-4B14-4BE1-8546-50B3ADE0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470848-6A3F-4C43-B6C3-27D231DBC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2621D6-B8EC-4D3D-AFFC-3AA03FB8A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809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E2FEADF-4D0F-4339-99C8-861FD43F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2930A4-EA88-41CF-9FBD-CD305FCBA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356FCE-E578-4B81-9744-7457C53BD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19CB6-FCD3-46D9-9BA5-ECF796825A79}" type="datetimeFigureOut">
              <a:rPr lang="es-AR" smtClean="0"/>
              <a:t>12/10/2022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1F4B16-3B74-41B5-AF3C-6C02E648C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2CA3F7-BC61-4DEC-9490-0468B4990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576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image" Target="../media/image47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9.e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1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4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image" Target="../media/image71.wmf"/><Relationship Id="rId18" Type="http://schemas.openxmlformats.org/officeDocument/2006/relationships/oleObject" Target="../embeddings/oleObject74.bin"/><Relationship Id="rId3" Type="http://schemas.openxmlformats.org/officeDocument/2006/relationships/image" Target="../media/image66.wmf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73.wmf"/><Relationship Id="rId2" Type="http://schemas.openxmlformats.org/officeDocument/2006/relationships/oleObject" Target="../embeddings/oleObject66.bin"/><Relationship Id="rId16" Type="http://schemas.openxmlformats.org/officeDocument/2006/relationships/oleObject" Target="../embeddings/oleObject7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5" Type="http://schemas.openxmlformats.org/officeDocument/2006/relationships/image" Target="../media/image72.wmf"/><Relationship Id="rId10" Type="http://schemas.openxmlformats.org/officeDocument/2006/relationships/oleObject" Target="../embeddings/oleObject70.bin"/><Relationship Id="rId19" Type="http://schemas.openxmlformats.org/officeDocument/2006/relationships/image" Target="../media/image74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0" Type="http://schemas.openxmlformats.org/officeDocument/2006/relationships/oleObject" Target="../embeddings/oleObject79.bin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13" Type="http://schemas.openxmlformats.org/officeDocument/2006/relationships/image" Target="../media/image85.wmf"/><Relationship Id="rId18" Type="http://schemas.openxmlformats.org/officeDocument/2006/relationships/oleObject" Target="../embeddings/oleObject88.bin"/><Relationship Id="rId26" Type="http://schemas.openxmlformats.org/officeDocument/2006/relationships/oleObject" Target="../embeddings/oleObject92.bin"/><Relationship Id="rId3" Type="http://schemas.openxmlformats.org/officeDocument/2006/relationships/image" Target="../media/image80.wmf"/><Relationship Id="rId21" Type="http://schemas.openxmlformats.org/officeDocument/2006/relationships/image" Target="../media/image89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5.bin"/><Relationship Id="rId17" Type="http://schemas.openxmlformats.org/officeDocument/2006/relationships/image" Target="../media/image87.wmf"/><Relationship Id="rId25" Type="http://schemas.openxmlformats.org/officeDocument/2006/relationships/image" Target="../media/image91.wmf"/><Relationship Id="rId2" Type="http://schemas.openxmlformats.org/officeDocument/2006/relationships/oleObject" Target="../embeddings/oleObject80.bin"/><Relationship Id="rId16" Type="http://schemas.openxmlformats.org/officeDocument/2006/relationships/oleObject" Target="../embeddings/oleObject87.bin"/><Relationship Id="rId20" Type="http://schemas.openxmlformats.org/officeDocument/2006/relationships/oleObject" Target="../embeddings/oleObject89.bin"/><Relationship Id="rId29" Type="http://schemas.openxmlformats.org/officeDocument/2006/relationships/image" Target="../media/image93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84.wmf"/><Relationship Id="rId24" Type="http://schemas.openxmlformats.org/officeDocument/2006/relationships/oleObject" Target="../embeddings/oleObject91.bin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23" Type="http://schemas.openxmlformats.org/officeDocument/2006/relationships/image" Target="../media/image90.wmf"/><Relationship Id="rId28" Type="http://schemas.openxmlformats.org/officeDocument/2006/relationships/oleObject" Target="../embeddings/oleObject93.bin"/><Relationship Id="rId10" Type="http://schemas.openxmlformats.org/officeDocument/2006/relationships/oleObject" Target="../embeddings/oleObject84.bin"/><Relationship Id="rId19" Type="http://schemas.openxmlformats.org/officeDocument/2006/relationships/image" Target="../media/image88.wmf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86.bin"/><Relationship Id="rId22" Type="http://schemas.openxmlformats.org/officeDocument/2006/relationships/oleObject" Target="../embeddings/oleObject90.bin"/><Relationship Id="rId27" Type="http://schemas.openxmlformats.org/officeDocument/2006/relationships/image" Target="../media/image9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97.wmf"/><Relationship Id="rId18" Type="http://schemas.openxmlformats.org/officeDocument/2006/relationships/oleObject" Target="../embeddings/oleObject102.bin"/><Relationship Id="rId3" Type="http://schemas.openxmlformats.org/officeDocument/2006/relationships/image" Target="../media/image94.wmf"/><Relationship Id="rId21" Type="http://schemas.openxmlformats.org/officeDocument/2006/relationships/image" Target="../media/image100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99.bin"/><Relationship Id="rId17" Type="http://schemas.openxmlformats.org/officeDocument/2006/relationships/image" Target="../media/image99.emf"/><Relationship Id="rId2" Type="http://schemas.openxmlformats.org/officeDocument/2006/relationships/oleObject" Target="../embeddings/oleObject94.bin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0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96.wmf"/><Relationship Id="rId5" Type="http://schemas.openxmlformats.org/officeDocument/2006/relationships/image" Target="../media/image69.wmf"/><Relationship Id="rId15" Type="http://schemas.openxmlformats.org/officeDocument/2006/relationships/image" Target="../media/image98.wmf"/><Relationship Id="rId10" Type="http://schemas.openxmlformats.org/officeDocument/2006/relationships/oleObject" Target="../embeddings/oleObject98.bin"/><Relationship Id="rId19" Type="http://schemas.openxmlformats.org/officeDocument/2006/relationships/image" Target="../media/image42.wmf"/><Relationship Id="rId4" Type="http://schemas.openxmlformats.org/officeDocument/2006/relationships/oleObject" Target="../embeddings/oleObject95.bin"/><Relationship Id="rId9" Type="http://schemas.openxmlformats.org/officeDocument/2006/relationships/image" Target="../media/image95.wmf"/><Relationship Id="rId14" Type="http://schemas.openxmlformats.org/officeDocument/2006/relationships/oleObject" Target="../embeddings/oleObject10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13" Type="http://schemas.openxmlformats.org/officeDocument/2006/relationships/image" Target="../media/image104.wmf"/><Relationship Id="rId18" Type="http://schemas.openxmlformats.org/officeDocument/2006/relationships/oleObject" Target="../embeddings/oleObject112.bin"/><Relationship Id="rId26" Type="http://schemas.openxmlformats.org/officeDocument/2006/relationships/oleObject" Target="../embeddings/oleObject116.bin"/><Relationship Id="rId3" Type="http://schemas.openxmlformats.org/officeDocument/2006/relationships/image" Target="../media/image47.wmf"/><Relationship Id="rId21" Type="http://schemas.openxmlformats.org/officeDocument/2006/relationships/image" Target="../media/image108.wmf"/><Relationship Id="rId7" Type="http://schemas.openxmlformats.org/officeDocument/2006/relationships/image" Target="../media/image102.wmf"/><Relationship Id="rId12" Type="http://schemas.openxmlformats.org/officeDocument/2006/relationships/oleObject" Target="../embeddings/oleObject109.bin"/><Relationship Id="rId17" Type="http://schemas.openxmlformats.org/officeDocument/2006/relationships/image" Target="../media/image106.wmf"/><Relationship Id="rId25" Type="http://schemas.openxmlformats.org/officeDocument/2006/relationships/image" Target="../media/image110.wmf"/><Relationship Id="rId2" Type="http://schemas.openxmlformats.org/officeDocument/2006/relationships/oleObject" Target="../embeddings/oleObject104.bin"/><Relationship Id="rId16" Type="http://schemas.openxmlformats.org/officeDocument/2006/relationships/oleObject" Target="../embeddings/oleObject111.bin"/><Relationship Id="rId20" Type="http://schemas.openxmlformats.org/officeDocument/2006/relationships/oleObject" Target="../embeddings/oleObject113.bin"/><Relationship Id="rId29" Type="http://schemas.openxmlformats.org/officeDocument/2006/relationships/image" Target="../media/image112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6.bin"/><Relationship Id="rId11" Type="http://schemas.openxmlformats.org/officeDocument/2006/relationships/image" Target="../media/image103.wmf"/><Relationship Id="rId24" Type="http://schemas.openxmlformats.org/officeDocument/2006/relationships/oleObject" Target="../embeddings/oleObject115.bin"/><Relationship Id="rId5" Type="http://schemas.openxmlformats.org/officeDocument/2006/relationships/image" Target="../media/image101.wmf"/><Relationship Id="rId15" Type="http://schemas.openxmlformats.org/officeDocument/2006/relationships/image" Target="../media/image105.wmf"/><Relationship Id="rId23" Type="http://schemas.openxmlformats.org/officeDocument/2006/relationships/image" Target="../media/image109.wmf"/><Relationship Id="rId28" Type="http://schemas.openxmlformats.org/officeDocument/2006/relationships/oleObject" Target="../embeddings/oleObject117.bin"/><Relationship Id="rId10" Type="http://schemas.openxmlformats.org/officeDocument/2006/relationships/oleObject" Target="../embeddings/oleObject108.bin"/><Relationship Id="rId19" Type="http://schemas.openxmlformats.org/officeDocument/2006/relationships/image" Target="../media/image107.wmf"/><Relationship Id="rId31" Type="http://schemas.openxmlformats.org/officeDocument/2006/relationships/image" Target="../media/image113.wmf"/><Relationship Id="rId4" Type="http://schemas.openxmlformats.org/officeDocument/2006/relationships/oleObject" Target="../embeddings/oleObject105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10.bin"/><Relationship Id="rId22" Type="http://schemas.openxmlformats.org/officeDocument/2006/relationships/oleObject" Target="../embeddings/oleObject114.bin"/><Relationship Id="rId27" Type="http://schemas.openxmlformats.org/officeDocument/2006/relationships/image" Target="../media/image111.wmf"/><Relationship Id="rId30" Type="http://schemas.openxmlformats.org/officeDocument/2006/relationships/oleObject" Target="../embeddings/oleObject118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2.bin"/><Relationship Id="rId3" Type="http://schemas.openxmlformats.org/officeDocument/2006/relationships/image" Target="../media/image59.emf"/><Relationship Id="rId7" Type="http://schemas.openxmlformats.org/officeDocument/2006/relationships/image" Target="../media/image114.wmf"/><Relationship Id="rId2" Type="http://schemas.openxmlformats.org/officeDocument/2006/relationships/oleObject" Target="../embeddings/oleObject11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1.bin"/><Relationship Id="rId5" Type="http://schemas.openxmlformats.org/officeDocument/2006/relationships/image" Target="../media/image100.wmf"/><Relationship Id="rId4" Type="http://schemas.openxmlformats.org/officeDocument/2006/relationships/oleObject" Target="../embeddings/oleObject120.bin"/><Relationship Id="rId9" Type="http://schemas.openxmlformats.org/officeDocument/2006/relationships/image" Target="../media/image6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5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0.wmf"/><Relationship Id="rId26" Type="http://schemas.openxmlformats.org/officeDocument/2006/relationships/image" Target="../media/image66.png"/><Relationship Id="rId3" Type="http://schemas.openxmlformats.org/officeDocument/2006/relationships/image" Target="../media/image12.wmf"/><Relationship Id="rId21" Type="http://schemas.openxmlformats.org/officeDocument/2006/relationships/image" Target="../media/image61.png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2.wmf"/><Relationship Id="rId25" Type="http://schemas.openxmlformats.org/officeDocument/2006/relationships/image" Target="../media/image65.png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20" Type="http://schemas.openxmlformats.org/officeDocument/2006/relationships/image" Target="../media/image60.png"/><Relationship Id="rId29" Type="http://schemas.openxmlformats.org/officeDocument/2006/relationships/oleObject" Target="../embeddings/oleObject2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9.wmf"/><Relationship Id="rId24" Type="http://schemas.openxmlformats.org/officeDocument/2006/relationships/image" Target="../media/image64.png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23" Type="http://schemas.openxmlformats.org/officeDocument/2006/relationships/image" Target="../media/image63.png"/><Relationship Id="rId28" Type="http://schemas.openxmlformats.org/officeDocument/2006/relationships/image" Target="../media/image68.png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59.png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2.bin"/><Relationship Id="rId22" Type="http://schemas.openxmlformats.org/officeDocument/2006/relationships/image" Target="../media/image62.png"/><Relationship Id="rId27" Type="http://schemas.openxmlformats.org/officeDocument/2006/relationships/image" Target="../media/image67.png"/><Relationship Id="rId30" Type="http://schemas.openxmlformats.org/officeDocument/2006/relationships/image" Target="../media/image2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3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1.wmf"/><Relationship Id="rId2" Type="http://schemas.openxmlformats.org/officeDocument/2006/relationships/oleObject" Target="../embeddings/oleObject25.bin"/><Relationship Id="rId16" Type="http://schemas.openxmlformats.org/officeDocument/2006/relationships/oleObject" Target="../embeddings/oleObject3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50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48.wmf"/><Relationship Id="rId2" Type="http://schemas.openxmlformats.org/officeDocument/2006/relationships/oleObject" Target="../embeddings/oleObject42.bin"/><Relationship Id="rId16" Type="http://schemas.openxmlformats.org/officeDocument/2006/relationships/oleObject" Target="../embeddings/oleObject4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46.bin"/><Relationship Id="rId19" Type="http://schemas.openxmlformats.org/officeDocument/2006/relationships/image" Target="../media/image49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58.png"/><Relationship Id="rId3" Type="http://schemas.openxmlformats.org/officeDocument/2006/relationships/image" Target="../media/image46.wmf"/><Relationship Id="rId7" Type="http://schemas.openxmlformats.org/officeDocument/2006/relationships/image" Target="../media/image51.wmf"/><Relationship Id="rId12" Type="http://schemas.openxmlformats.org/officeDocument/2006/relationships/image" Target="../media/image53.wmf"/><Relationship Id="rId17" Type="http://schemas.openxmlformats.org/officeDocument/2006/relationships/image" Target="../media/image57.png"/><Relationship Id="rId2" Type="http://schemas.openxmlformats.org/officeDocument/2006/relationships/oleObject" Target="../embeddings/oleObject51.bin"/><Relationship Id="rId16" Type="http://schemas.openxmlformats.org/officeDocument/2006/relationships/image" Target="../media/image56.png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3.bin"/><Relationship Id="rId11" Type="http://schemas.openxmlformats.org/officeDocument/2006/relationships/oleObject" Target="../embeddings/oleObject56.bin"/><Relationship Id="rId5" Type="http://schemas.openxmlformats.org/officeDocument/2006/relationships/image" Target="../media/image50.wmf"/><Relationship Id="rId15" Type="http://schemas.openxmlformats.org/officeDocument/2006/relationships/image" Target="../media/image55.png"/><Relationship Id="rId10" Type="http://schemas.openxmlformats.org/officeDocument/2006/relationships/image" Target="../media/image52.wmf"/><Relationship Id="rId4" Type="http://schemas.openxmlformats.org/officeDocument/2006/relationships/oleObject" Target="../embeddings/oleObject52.bin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34A669D-88FD-47F9-AC23-9923DD5542E8}"/>
              </a:ext>
            </a:extLst>
          </p:cNvPr>
          <p:cNvSpPr/>
          <p:nvPr/>
        </p:nvSpPr>
        <p:spPr>
          <a:xfrm>
            <a:off x="660004" y="2239291"/>
            <a:ext cx="1108830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AR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UNIDAD </a:t>
            </a:r>
            <a:r>
              <a:rPr lang="es-AR" sz="4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N°</a:t>
            </a:r>
            <a:r>
              <a:rPr lang="es-AR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5 – TRANSFORMACIONES LINEALES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46926CD-EB69-485B-9119-23DEF677FD96}"/>
              </a:ext>
            </a:extLst>
          </p:cNvPr>
          <p:cNvSpPr txBox="1"/>
          <p:nvPr/>
        </p:nvSpPr>
        <p:spPr>
          <a:xfrm>
            <a:off x="5968753" y="4686303"/>
            <a:ext cx="529234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dirty="0"/>
              <a:t>ÁLGEBRA Y GEOMETRÍA ANALÍTICA</a:t>
            </a:r>
          </a:p>
          <a:p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03EF12F-BF3E-4E96-9369-A5BED3322BEF}"/>
              </a:ext>
            </a:extLst>
          </p:cNvPr>
          <p:cNvSpPr txBox="1"/>
          <p:nvPr/>
        </p:nvSpPr>
        <p:spPr>
          <a:xfrm>
            <a:off x="5951186" y="5486522"/>
            <a:ext cx="530991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dirty="0"/>
              <a:t>FACULTAD REGIONAL HAEDO - UTN</a:t>
            </a:r>
          </a:p>
          <a:p>
            <a:pPr algn="r"/>
            <a:endParaRPr lang="es-AR" dirty="0"/>
          </a:p>
        </p:txBody>
      </p:sp>
      <p:sp>
        <p:nvSpPr>
          <p:cNvPr id="6" name="Estrella de 5 puntas 70">
            <a:extLst>
              <a:ext uri="{FF2B5EF4-FFF2-40B4-BE49-F238E27FC236}">
                <a16:creationId xmlns:a16="http://schemas.microsoft.com/office/drawing/2014/main" id="{320B4E67-683D-4C50-A0A4-DB81D4C4B2EF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0C9AADE-ABE4-460B-8E22-9E3CD7896C89}"/>
              </a:ext>
            </a:extLst>
          </p:cNvPr>
          <p:cNvSpPr/>
          <p:nvPr/>
        </p:nvSpPr>
        <p:spPr>
          <a:xfrm>
            <a:off x="6991618" y="3008732"/>
            <a:ext cx="4745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Tema </a:t>
            </a:r>
            <a:r>
              <a:rPr lang="es-A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6 - Aplicaciones</a:t>
            </a:r>
            <a:endParaRPr lang="es-AR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87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43F85D69-93E8-40D3-9CC7-57ADE44460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355856"/>
              </p:ext>
            </p:extLst>
          </p:nvPr>
        </p:nvGraphicFramePr>
        <p:xfrm>
          <a:off x="1397457" y="633103"/>
          <a:ext cx="369887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1100" imgH="419100" progId="Equation.DSMT4">
                  <p:embed/>
                </p:oleObj>
              </mc:Choice>
              <mc:Fallback>
                <p:oleObj name="Equation" r:id="rId2" imgW="2451100" imgH="41910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457" y="633103"/>
                        <a:ext cx="369887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>
            <a:extLst>
              <a:ext uri="{FF2B5EF4-FFF2-40B4-BE49-F238E27FC236}">
                <a16:creationId xmlns:a16="http://schemas.microsoft.com/office/drawing/2014/main" id="{70FED32B-ADCA-40B9-BB9A-D0A9275FA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112" y="18679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CE299FB-090E-4974-9FC6-85FC132FF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6377" y="17242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C7B3DE54-115D-4C1B-9FDF-A41FE2CD5C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13652"/>
              </p:ext>
            </p:extLst>
          </p:nvPr>
        </p:nvGraphicFramePr>
        <p:xfrm>
          <a:off x="6675122" y="1136468"/>
          <a:ext cx="4336686" cy="4232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4" imgW="2770928" imgH="2702156" progId="Word.Picture.8">
                  <p:embed/>
                </p:oleObj>
              </mc:Choice>
              <mc:Fallback>
                <p:oleObj name="Picture" r:id="rId4" imgW="2770928" imgH="2702156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5122" y="1136468"/>
                        <a:ext cx="4336686" cy="42323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>
            <a:extLst>
              <a:ext uri="{FF2B5EF4-FFF2-40B4-BE49-F238E27FC236}">
                <a16:creationId xmlns:a16="http://schemas.microsoft.com/office/drawing/2014/main" id="{7D41E14B-8B0C-4D0A-BE5A-4AA861380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370" y="19724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BE3DD8E5-9259-4079-8876-60051CFA9E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772286"/>
              </p:ext>
            </p:extLst>
          </p:nvPr>
        </p:nvGraphicFramePr>
        <p:xfrm>
          <a:off x="8378510" y="459785"/>
          <a:ext cx="127793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309" imgH="431613" progId="Equation.DSMT4">
                  <p:embed/>
                </p:oleObj>
              </mc:Choice>
              <mc:Fallback>
                <p:oleObj name="Equation" r:id="rId6" imgW="901309" imgH="431613" progId="Equation.DSMT4">
                  <p:embed/>
                  <p:pic>
                    <p:nvPicPr>
                      <p:cNvPr id="122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8510" y="459785"/>
                        <a:ext cx="1277937" cy="604838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Flecha: curvada hacia arriba 10">
            <a:extLst>
              <a:ext uri="{FF2B5EF4-FFF2-40B4-BE49-F238E27FC236}">
                <a16:creationId xmlns:a16="http://schemas.microsoft.com/office/drawing/2014/main" id="{525FDC98-84D6-461D-97BC-0A9E54222442}"/>
              </a:ext>
            </a:extLst>
          </p:cNvPr>
          <p:cNvSpPr/>
          <p:nvPr/>
        </p:nvSpPr>
        <p:spPr>
          <a:xfrm>
            <a:off x="3840482" y="5440680"/>
            <a:ext cx="4538028" cy="1018903"/>
          </a:xfrm>
          <a:prstGeom prst="curved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AF9E825-2C5A-4D64-A6A0-67D24388DD3E}"/>
              </a:ext>
            </a:extLst>
          </p:cNvPr>
          <p:cNvSpPr txBox="1"/>
          <p:nvPr/>
        </p:nvSpPr>
        <p:spPr>
          <a:xfrm>
            <a:off x="2465902" y="6513008"/>
            <a:ext cx="7287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Con una rotación de los ejes y luego una traslación, la ecuación se simplifica</a:t>
            </a:r>
          </a:p>
        </p:txBody>
      </p:sp>
      <p:sp>
        <p:nvSpPr>
          <p:cNvPr id="13" name="Rectangle 16">
            <a:extLst>
              <a:ext uri="{FF2B5EF4-FFF2-40B4-BE49-F238E27FC236}">
                <a16:creationId xmlns:a16="http://schemas.microsoft.com/office/drawing/2014/main" id="{8177B178-EACA-4F1C-8987-61215839F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7" y="207699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EC45A929-2C5B-4FFB-8359-70FF29791C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613813"/>
              </p:ext>
            </p:extLst>
          </p:nvPr>
        </p:nvGraphicFramePr>
        <p:xfrm>
          <a:off x="1397457" y="1319940"/>
          <a:ext cx="4336685" cy="42323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8" imgW="2771288" imgH="2702515" progId="Word.Picture.8">
                  <p:embed/>
                </p:oleObj>
              </mc:Choice>
              <mc:Fallback>
                <p:oleObj name="Picture" r:id="rId8" imgW="2771288" imgH="2702515" progId="Word.Picture.8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457" y="1319940"/>
                        <a:ext cx="4336685" cy="42323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Estrella de 5 puntas 70">
            <a:extLst>
              <a:ext uri="{FF2B5EF4-FFF2-40B4-BE49-F238E27FC236}">
                <a16:creationId xmlns:a16="http://schemas.microsoft.com/office/drawing/2014/main" id="{C71C0485-3357-447F-84EB-AADBDCB491C9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951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000375" y="2087564"/>
          <a:ext cx="6419850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4051080" imgH="482400" progId="Equation.3">
                  <p:embed/>
                </p:oleObj>
              </mc:Choice>
              <mc:Fallback>
                <p:oleObj name="Ecuación" r:id="rId2" imgW="4051080" imgH="482400" progId="Equation.3">
                  <p:embed/>
                  <p:pic>
                    <p:nvPicPr>
                      <p:cNvPr id="133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2087564"/>
                        <a:ext cx="6419850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4440238" y="2951163"/>
          <a:ext cx="431006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2730240" imgH="253800" progId="Equation.3">
                  <p:embed/>
                </p:oleObj>
              </mc:Choice>
              <mc:Fallback>
                <p:oleObj name="Ecuación" r:id="rId4" imgW="2730240" imgH="253800" progId="Equation.3">
                  <p:embed/>
                  <p:pic>
                    <p:nvPicPr>
                      <p:cNvPr id="1331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2951163"/>
                        <a:ext cx="4310062" cy="406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287714" y="647701"/>
          <a:ext cx="3265487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2171520" imgH="736560" progId="Equation.3">
                  <p:embed/>
                </p:oleObj>
              </mc:Choice>
              <mc:Fallback>
                <p:oleObj name="Ecuación" r:id="rId6" imgW="2171520" imgH="736560" progId="Equation.3">
                  <p:embed/>
                  <p:pic>
                    <p:nvPicPr>
                      <p:cNvPr id="133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714" y="647701"/>
                        <a:ext cx="3265487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dbl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8183563" y="1008064"/>
          <a:ext cx="1079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8" imgW="710891" imgH="203112" progId="Equation.3">
                  <p:embed/>
                </p:oleObj>
              </mc:Choice>
              <mc:Fallback>
                <p:oleObj name="Ecuación" r:id="rId8" imgW="710891" imgH="203112" progId="Equation.3">
                  <p:embed/>
                  <p:pic>
                    <p:nvPicPr>
                      <p:cNvPr id="133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3563" y="1008064"/>
                        <a:ext cx="1079500" cy="3016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900238" y="3749676"/>
            <a:ext cx="831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Invariantes de la ecuación de segundo grado (frente a rotaciones y traslaciones)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289300" y="4233863"/>
            <a:ext cx="3409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Invariante cúbico:             det(</a:t>
            </a:r>
            <a:r>
              <a:rPr lang="es-ES_tradnl" i="1">
                <a:latin typeface="Times New Roman" pitchFamily="18" charset="0"/>
              </a:rPr>
              <a:t>A</a:t>
            </a:r>
            <a:r>
              <a:rPr lang="es-ES_tradnl"/>
              <a:t>)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3289301" y="4718051"/>
            <a:ext cx="3960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/>
              <a:t>Invariante cuadrático:       det(</a:t>
            </a:r>
            <a:r>
              <a:rPr lang="es-ES_tradnl" i="1">
                <a:latin typeface="Times New Roman" pitchFamily="18" charset="0"/>
              </a:rPr>
              <a:t>A</a:t>
            </a:r>
            <a:r>
              <a:rPr lang="es-ES_tradnl" baseline="-25000">
                <a:latin typeface="Times New Roman" pitchFamily="18" charset="0"/>
              </a:rPr>
              <a:t>3.3</a:t>
            </a:r>
            <a:r>
              <a:rPr lang="es-ES_tradnl"/>
              <a:t>)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3289300" y="5294313"/>
            <a:ext cx="5399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/>
              <a:t>Invariante lineal:               tr(</a:t>
            </a:r>
            <a:r>
              <a:rPr lang="es-ES_tradnl" i="1">
                <a:latin typeface="Times New Roman" pitchFamily="18" charset="0"/>
              </a:rPr>
              <a:t>A</a:t>
            </a:r>
            <a:r>
              <a:rPr lang="es-ES_tradnl" baseline="-25000">
                <a:latin typeface="Times New Roman" pitchFamily="18" charset="0"/>
              </a:rPr>
              <a:t>3.3</a:t>
            </a:r>
            <a:r>
              <a:rPr lang="es-ES_tradnl"/>
              <a:t>)   (traza de </a:t>
            </a:r>
            <a:r>
              <a:rPr lang="es-ES_tradnl" i="1">
                <a:latin typeface="Times New Roman" pitchFamily="18" charset="0"/>
              </a:rPr>
              <a:t>A</a:t>
            </a:r>
            <a:r>
              <a:rPr lang="es-ES_tradnl" baseline="-25000">
                <a:latin typeface="Times New Roman" pitchFamily="18" charset="0"/>
              </a:rPr>
              <a:t>3,3</a:t>
            </a:r>
            <a:r>
              <a:rPr lang="es-ES_tradnl">
                <a:latin typeface="Times New Roman" pitchFamily="18" charset="0"/>
              </a:rPr>
              <a:t>)</a:t>
            </a:r>
            <a:endParaRPr lang="es-ES_tradnl"/>
          </a:p>
        </p:txBody>
      </p:sp>
      <p:sp>
        <p:nvSpPr>
          <p:cNvPr id="11" name="Estrella de 5 puntas 70">
            <a:extLst>
              <a:ext uri="{FF2B5EF4-FFF2-40B4-BE49-F238E27FC236}">
                <a16:creationId xmlns:a16="http://schemas.microsoft.com/office/drawing/2014/main" id="{C0BA58C6-8008-4680-B895-FC49D459CF30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200" b="1"/>
              <a:t>Clasificación de cónicas según el valor de los invariantes</a:t>
            </a:r>
          </a:p>
        </p:txBody>
      </p:sp>
      <p:graphicFrame>
        <p:nvGraphicFramePr>
          <p:cNvPr id="14512" name="Group 176"/>
          <p:cNvGraphicFramePr>
            <a:graphicFrameLocks noGrp="1"/>
          </p:cNvGraphicFramePr>
          <p:nvPr>
            <p:ph idx="1"/>
          </p:nvPr>
        </p:nvGraphicFramePr>
        <p:xfrm>
          <a:off x="1992313" y="1196975"/>
          <a:ext cx="8229600" cy="5218176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3,3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)&gt;0</a:t>
                      </a:r>
                      <a:endParaRPr kumimoji="0" lang="es-ES_tradnl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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3,3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)det(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&lt;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Elipse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3,3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)det(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&gt;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Elipse imaginaria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Curva tipo elíptico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=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Punto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(o dos rectas imaginarias que se cortan en ese punto)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3,3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)&lt;0</a:t>
                      </a:r>
                      <a:endParaRPr kumimoji="0" lang="es-ES_tradnl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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Hipérbola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Curva tipo hiperbólico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=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Dos rectas que se cortan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3,3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)=0</a:t>
                      </a:r>
                      <a:endParaRPr kumimoji="0" lang="es-ES_tradnl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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Parábola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Curva tipo parabólico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det(</a:t>
                      </a:r>
                      <a:r>
                        <a:rPr kumimoji="0" lang="es-ES_tradnl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=</a:t>
                      </a: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Dos rectas paralelas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(distintas, confundidas o imaginarias)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Estrella de 5 puntas 70">
            <a:extLst>
              <a:ext uri="{FF2B5EF4-FFF2-40B4-BE49-F238E27FC236}">
                <a16:creationId xmlns:a16="http://schemas.microsoft.com/office/drawing/2014/main" id="{0A6336F6-B50A-4E22-929F-2557F1D240A3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7248526" y="476250"/>
          <a:ext cx="26130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765300" imgH="254000" progId="Equation.3">
                  <p:embed/>
                </p:oleObj>
              </mc:Choice>
              <mc:Fallback>
                <p:oleObj name="Ecuación" r:id="rId2" imgW="1765300" imgH="254000" progId="Equation.3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8526" y="476250"/>
                        <a:ext cx="26130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992314" y="333375"/>
          <a:ext cx="4810125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3035160" imgH="482400" progId="Equation.3">
                  <p:embed/>
                </p:oleObj>
              </mc:Choice>
              <mc:Fallback>
                <p:oleObj name="Ecuación" r:id="rId4" imgW="3035160" imgH="482400" progId="Equation.3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333375"/>
                        <a:ext cx="4810125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703388" y="1341438"/>
            <a:ext cx="5846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b="1"/>
              <a:t>Eliminación del término de producto cruzado</a:t>
            </a:r>
            <a:r>
              <a:rPr lang="es-ES_tradnl"/>
              <a:t> (</a:t>
            </a:r>
            <a:r>
              <a:rPr lang="es-ES_tradnl" i="1">
                <a:latin typeface="Times New Roman" pitchFamily="18" charset="0"/>
              </a:rPr>
              <a:t>a</a:t>
            </a:r>
            <a:r>
              <a:rPr lang="es-ES_tradnl" baseline="-25000">
                <a:latin typeface="Times New Roman" pitchFamily="18" charset="0"/>
              </a:rPr>
              <a:t>1,2</a:t>
            </a:r>
            <a:r>
              <a:rPr lang="es-ES_tradnl">
                <a:latin typeface="Times New Roman" pitchFamily="18" charset="0"/>
                <a:sym typeface="Symbol" pitchFamily="18" charset="2"/>
              </a:rPr>
              <a:t>0</a:t>
            </a:r>
            <a:r>
              <a:rPr lang="es-ES_tradnl">
                <a:sym typeface="Symbol" pitchFamily="18" charset="2"/>
              </a:rPr>
              <a:t>)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1774826" y="1830388"/>
            <a:ext cx="6831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400" b="1">
                <a:cs typeface="Times New Roman" pitchFamily="18" charset="0"/>
              </a:rPr>
              <a:t>Paso 1</a:t>
            </a:r>
            <a:r>
              <a:rPr lang="es-ES" sz="1400">
                <a:cs typeface="Times New Roman" pitchFamily="18" charset="0"/>
              </a:rPr>
              <a:t>. Encontrar una matriz </a:t>
            </a:r>
            <a:r>
              <a:rPr lang="es-ES" sz="1400" i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" sz="1400">
                <a:cs typeface="Times New Roman" pitchFamily="18" charset="0"/>
              </a:rPr>
              <a:t> que diagonalice ortogonalmente la forma cuadrática </a:t>
            </a:r>
            <a:endParaRPr lang="es-ES" sz="1400"/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8594725" y="1846263"/>
          <a:ext cx="7445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622030" imgH="253890" progId="Equation.3">
                  <p:embed/>
                </p:oleObj>
              </mc:Choice>
              <mc:Fallback>
                <p:oleObj name="Ecuación" r:id="rId6" imgW="622030" imgH="253890" progId="Equation.3">
                  <p:embed/>
                  <p:pic>
                    <p:nvPicPr>
                      <p:cNvPr id="717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4725" y="1846263"/>
                        <a:ext cx="744538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135188" y="2274988"/>
            <a:ext cx="680667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400">
                <a:cs typeface="Times New Roman" pitchFamily="18" charset="0"/>
              </a:rPr>
              <a:t>Observación: </a:t>
            </a:r>
            <a:r>
              <a:rPr lang="es-ES" sz="1400" i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" sz="1400">
                <a:cs typeface="Times New Roman" pitchFamily="18" charset="0"/>
              </a:rPr>
              <a:t> estará constituida por una base ortonormal de autovectores de </a:t>
            </a:r>
            <a:r>
              <a:rPr lang="es-ES" sz="1400" i="1">
                <a:cs typeface="Times New Roman" pitchFamily="18" charset="0"/>
              </a:rPr>
              <a:t>A</a:t>
            </a:r>
            <a:r>
              <a:rPr lang="es-ES" sz="1400" baseline="-30000">
                <a:cs typeface="Times New Roman" pitchFamily="18" charset="0"/>
              </a:rPr>
              <a:t>3,3</a:t>
            </a:r>
            <a:r>
              <a:rPr lang="es-ES_tradnl" sz="1400"/>
              <a:t> </a:t>
            </a:r>
          </a:p>
        </p:txBody>
      </p:sp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1749425" y="2708275"/>
            <a:ext cx="69675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400" b="1">
                <a:cs typeface="Times New Roman" pitchFamily="18" charset="0"/>
              </a:rPr>
              <a:t>Paso 2.</a:t>
            </a:r>
            <a:r>
              <a:rPr lang="es-ES" sz="1400">
                <a:cs typeface="Times New Roman" pitchFamily="18" charset="0"/>
              </a:rPr>
              <a:t> Intercambiar las columnas de </a:t>
            </a:r>
            <a:r>
              <a:rPr lang="es-ES" sz="1400" i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" sz="1400">
                <a:cs typeface="Times New Roman" pitchFamily="18" charset="0"/>
              </a:rPr>
              <a:t> en caso de ser necesario para</a:t>
            </a:r>
            <a:r>
              <a:rPr lang="es-ES" sz="1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>
                <a:cs typeface="Times New Roman" pitchFamily="18" charset="0"/>
              </a:rPr>
              <a:t>hacer det(</a:t>
            </a:r>
            <a:r>
              <a:rPr lang="es-ES" sz="1400" i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" sz="1400">
                <a:cs typeface="Times New Roman" pitchFamily="18" charset="0"/>
              </a:rPr>
              <a:t>)=1</a:t>
            </a:r>
            <a:endParaRPr lang="es-ES" sz="1400"/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7896225" y="1341438"/>
            <a:ext cx="1885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>
                <a:solidFill>
                  <a:srgbClr val="FF0000"/>
                </a:solidFill>
              </a:rPr>
              <a:t>Rotación de ejes</a:t>
            </a:r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1736726" y="3141663"/>
            <a:ext cx="5229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400" b="1">
                <a:cs typeface="Times New Roman" pitchFamily="18" charset="0"/>
              </a:rPr>
              <a:t>Paso 3.</a:t>
            </a:r>
            <a:r>
              <a:rPr lang="es-ES" sz="1400">
                <a:cs typeface="Times New Roman" pitchFamily="18" charset="0"/>
              </a:rPr>
              <a:t> Para obtener la ecuación en el sistema </a:t>
            </a:r>
            <a:r>
              <a:rPr lang="es-ES" sz="14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ES" sz="140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s-ES" sz="1400" i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ES" sz="140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s-ES" sz="1400">
                <a:cs typeface="Times New Roman" pitchFamily="18" charset="0"/>
              </a:rPr>
              <a:t> se sustituye</a:t>
            </a:r>
            <a:endParaRPr lang="es-ES" sz="1400"/>
          </a:p>
        </p:txBody>
      </p:sp>
      <p:graphicFrame>
        <p:nvGraphicFramePr>
          <p:cNvPr id="7201" name="Object 33"/>
          <p:cNvGraphicFramePr>
            <a:graphicFrameLocks noChangeAspect="1"/>
          </p:cNvGraphicFramePr>
          <p:nvPr/>
        </p:nvGraphicFramePr>
        <p:xfrm>
          <a:off x="2279650" y="3573463"/>
          <a:ext cx="343058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8" imgW="2451100" imgH="266700" progId="Equation.3">
                  <p:embed/>
                </p:oleObj>
              </mc:Choice>
              <mc:Fallback>
                <p:oleObj name="Ecuación" r:id="rId8" imgW="2451100" imgH="266700" progId="Equation.3">
                  <p:embed/>
                  <p:pic>
                    <p:nvPicPr>
                      <p:cNvPr id="7201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3573463"/>
                        <a:ext cx="343058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0" name="Object 32"/>
          <p:cNvGraphicFramePr>
            <a:graphicFrameLocks noChangeAspect="1"/>
          </p:cNvGraphicFramePr>
          <p:nvPr/>
        </p:nvGraphicFramePr>
        <p:xfrm>
          <a:off x="2212975" y="4005263"/>
          <a:ext cx="36258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0" imgW="2590800" imgH="266700" progId="Equation.3">
                  <p:embed/>
                </p:oleObj>
              </mc:Choice>
              <mc:Fallback>
                <p:oleObj name="Ecuación" r:id="rId10" imgW="2590800" imgH="266700" progId="Equation.3">
                  <p:embed/>
                  <p:pic>
                    <p:nvPicPr>
                      <p:cNvPr id="720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5" y="4005263"/>
                        <a:ext cx="36258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1524000" y="29776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1524000" y="32443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1524000" y="300144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7204" name="Object 36"/>
          <p:cNvGraphicFramePr>
            <a:graphicFrameLocks noChangeAspect="1"/>
          </p:cNvGraphicFramePr>
          <p:nvPr/>
        </p:nvGraphicFramePr>
        <p:xfrm>
          <a:off x="7413625" y="3573463"/>
          <a:ext cx="2674938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2" imgW="1930320" imgH="482400" progId="Equation.3">
                  <p:embed/>
                </p:oleObj>
              </mc:Choice>
              <mc:Fallback>
                <p:oleObj name="Ecuación" r:id="rId12" imgW="1930320" imgH="482400" progId="Equation.3">
                  <p:embed/>
                  <p:pic>
                    <p:nvPicPr>
                      <p:cNvPr id="7204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25" y="3573463"/>
                        <a:ext cx="2674938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1524000" y="300144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7206" name="Object 38"/>
          <p:cNvGraphicFramePr>
            <a:graphicFrameLocks noChangeAspect="1"/>
          </p:cNvGraphicFramePr>
          <p:nvPr/>
        </p:nvGraphicFramePr>
        <p:xfrm>
          <a:off x="3254375" y="4652964"/>
          <a:ext cx="5957888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4" imgW="3759120" imgH="482400" progId="Equation.3">
                  <p:embed/>
                </p:oleObj>
              </mc:Choice>
              <mc:Fallback>
                <p:oleObj name="Ecuación" r:id="rId14" imgW="3759120" imgH="482400" progId="Equation.3">
                  <p:embed/>
                  <p:pic>
                    <p:nvPicPr>
                      <p:cNvPr id="7206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75" y="4652964"/>
                        <a:ext cx="5957888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8" name="Object 40"/>
          <p:cNvGraphicFramePr>
            <a:graphicFrameLocks noChangeAspect="1"/>
          </p:cNvGraphicFramePr>
          <p:nvPr/>
        </p:nvGraphicFramePr>
        <p:xfrm>
          <a:off x="4224339" y="5661026"/>
          <a:ext cx="39655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6" imgW="2603500" imgH="254000" progId="Equation.3">
                  <p:embed/>
                </p:oleObj>
              </mc:Choice>
              <mc:Fallback>
                <p:oleObj name="Ecuación" r:id="rId16" imgW="2603500" imgH="254000" progId="Equation.3">
                  <p:embed/>
                  <p:pic>
                    <p:nvPicPr>
                      <p:cNvPr id="7208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9" y="5661026"/>
                        <a:ext cx="3965575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0" name="Object 42"/>
          <p:cNvGraphicFramePr>
            <a:graphicFrameLocks noChangeAspect="1"/>
          </p:cNvGraphicFramePr>
          <p:nvPr/>
        </p:nvGraphicFramePr>
        <p:xfrm>
          <a:off x="4727576" y="6237288"/>
          <a:ext cx="303371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8" imgW="1968500" imgH="266700" progId="Equation.3">
                  <p:embed/>
                </p:oleObj>
              </mc:Choice>
              <mc:Fallback>
                <p:oleObj name="Ecuación" r:id="rId18" imgW="1968500" imgH="266700" progId="Equation.3">
                  <p:embed/>
                  <p:pic>
                    <p:nvPicPr>
                      <p:cNvPr id="721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6" y="6237288"/>
                        <a:ext cx="3033713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7011988" y="3114676"/>
            <a:ext cx="900112" cy="3460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1600" i="1">
                <a:latin typeface="Times New Roman" pitchFamily="18" charset="0"/>
              </a:rPr>
              <a:t>X</a:t>
            </a:r>
            <a:r>
              <a:rPr lang="es-ES" sz="1600">
                <a:latin typeface="Times New Roman" pitchFamily="18" charset="0"/>
              </a:rPr>
              <a:t> = </a:t>
            </a:r>
            <a:r>
              <a:rPr lang="es-ES" sz="1600" i="1">
                <a:latin typeface="Times New Roman" pitchFamily="18" charset="0"/>
              </a:rPr>
              <a:t>P</a:t>
            </a:r>
            <a:r>
              <a:rPr lang="es-ES" sz="1600">
                <a:latin typeface="Times New Roman" pitchFamily="18" charset="0"/>
              </a:rPr>
              <a:t> </a:t>
            </a:r>
            <a:r>
              <a:rPr lang="es-ES" sz="1600" i="1">
                <a:latin typeface="Times New Roman" pitchFamily="18" charset="0"/>
              </a:rPr>
              <a:t>X</a:t>
            </a:r>
            <a:r>
              <a:rPr lang="es-ES" sz="1600">
                <a:latin typeface="Times New Roman" pitchFamily="18" charset="0"/>
              </a:rPr>
              <a:t>’</a:t>
            </a:r>
            <a:endParaRPr lang="es-ES_tradnl" sz="1600">
              <a:latin typeface="Times New Roman" pitchFamily="18" charset="0"/>
            </a:endParaRPr>
          </a:p>
        </p:txBody>
      </p:sp>
      <p:sp>
        <p:nvSpPr>
          <p:cNvPr id="23" name="Estrella de 5 puntas 70">
            <a:extLst>
              <a:ext uri="{FF2B5EF4-FFF2-40B4-BE49-F238E27FC236}">
                <a16:creationId xmlns:a16="http://schemas.microsoft.com/office/drawing/2014/main" id="{7A785EA7-F203-4270-A702-DB7B1F7B1839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  <p:bldP spid="7178" grpId="0"/>
      <p:bldP spid="7195" grpId="0"/>
      <p:bldP spid="7199" grpId="0"/>
      <p:bldP spid="7213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703388" y="476251"/>
            <a:ext cx="424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b="1"/>
              <a:t>Eliminación de los términos lineales.</a:t>
            </a:r>
            <a:r>
              <a:rPr lang="es-ES_tradnl"/>
              <a:t> 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311900" y="476251"/>
            <a:ext cx="42116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>
                <a:solidFill>
                  <a:srgbClr val="FF0000"/>
                </a:solidFill>
              </a:rPr>
              <a:t>Traslación del origen de coordenadas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919288" y="1125538"/>
            <a:ext cx="7740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400"/>
              <a:t>Una vez eliminado el término cruzado, los términos lineales se eliminan completando cuadrados</a:t>
            </a:r>
            <a:endParaRPr lang="es-ES_tradnl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1919289" y="1627288"/>
            <a:ext cx="321113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400">
                <a:cs typeface="Times New Roman" pitchFamily="18" charset="0"/>
              </a:rPr>
              <a:t>Por ejemplo, si </a:t>
            </a:r>
            <a:r>
              <a:rPr lang="es-ES" sz="1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es-ES" sz="1400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s-ES" sz="1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0, </a:t>
            </a:r>
            <a:r>
              <a:rPr lang="es-ES" sz="1400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s-ES" sz="1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0, a</a:t>
            </a:r>
            <a:r>
              <a:rPr lang="es-ES" sz="1400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1,3</a:t>
            </a:r>
            <a:r>
              <a:rPr lang="es-ES" sz="1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0, a</a:t>
            </a:r>
            <a:r>
              <a:rPr lang="es-ES" sz="1400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2,3</a:t>
            </a:r>
            <a:r>
              <a:rPr lang="es-ES" sz="1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0</a:t>
            </a:r>
            <a:endParaRPr lang="es-ES" sz="1400">
              <a:latin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4008438" y="2133600"/>
          <a:ext cx="433705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3098800" imgH="482600" progId="Equation.3">
                  <p:embed/>
                </p:oleObj>
              </mc:Choice>
              <mc:Fallback>
                <p:oleObj name="Ecuación" r:id="rId2" imgW="3098800" imgH="482600" progId="Equation.3">
                  <p:embed/>
                  <p:pic>
                    <p:nvPicPr>
                      <p:cNvPr id="820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2133600"/>
                        <a:ext cx="4337050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2279650" y="3068639"/>
          <a:ext cx="778510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5562600" imgH="558800" progId="Equation.3">
                  <p:embed/>
                </p:oleObj>
              </mc:Choice>
              <mc:Fallback>
                <p:oleObj name="Ecuación" r:id="rId4" imgW="5562600" imgH="558800" progId="Equation.3">
                  <p:embed/>
                  <p:pic>
                    <p:nvPicPr>
                      <p:cNvPr id="820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3068639"/>
                        <a:ext cx="7785100" cy="782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3719514" y="4221163"/>
          <a:ext cx="4922837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3517900" imgH="508000" progId="Equation.3">
                  <p:embed/>
                </p:oleObj>
              </mc:Choice>
              <mc:Fallback>
                <p:oleObj name="Ecuación" r:id="rId6" imgW="3517900" imgH="508000" progId="Equation.3">
                  <p:embed/>
                  <p:pic>
                    <p:nvPicPr>
                      <p:cNvPr id="820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4" y="4221163"/>
                        <a:ext cx="4922837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1524000" y="246804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1271588" y="32443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214" name="Object 22"/>
          <p:cNvGraphicFramePr>
            <a:graphicFrameLocks noChangeAspect="1"/>
          </p:cNvGraphicFramePr>
          <p:nvPr/>
        </p:nvGraphicFramePr>
        <p:xfrm>
          <a:off x="2208213" y="5157789"/>
          <a:ext cx="1428750" cy="1328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8" imgW="952087" imgH="888614" progId="Equation.3">
                  <p:embed/>
                </p:oleObj>
              </mc:Choice>
              <mc:Fallback>
                <p:oleObj name="Ecuación" r:id="rId8" imgW="952087" imgH="888614" progId="Equation.3">
                  <p:embed/>
                  <p:pic>
                    <p:nvPicPr>
                      <p:cNvPr id="821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5157789"/>
                        <a:ext cx="1428750" cy="13287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3" name="Object 21"/>
          <p:cNvGraphicFramePr>
            <a:graphicFrameLocks noChangeAspect="1"/>
          </p:cNvGraphicFramePr>
          <p:nvPr/>
        </p:nvGraphicFramePr>
        <p:xfrm>
          <a:off x="4943476" y="5516564"/>
          <a:ext cx="340836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0" imgW="2451100" imgH="482600" progId="Equation.3">
                  <p:embed/>
                </p:oleObj>
              </mc:Choice>
              <mc:Fallback>
                <p:oleObj name="Ecuación" r:id="rId10" imgW="2451100" imgH="482600" progId="Equation.3">
                  <p:embed/>
                  <p:pic>
                    <p:nvPicPr>
                      <p:cNvPr id="821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6" y="5516564"/>
                        <a:ext cx="3408363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1524000" y="24220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" name="Estrella de 5 puntas 70">
            <a:extLst>
              <a:ext uri="{FF2B5EF4-FFF2-40B4-BE49-F238E27FC236}">
                <a16:creationId xmlns:a16="http://schemas.microsoft.com/office/drawing/2014/main" id="{A4902ED2-645D-4541-9360-81A14FAF2EE1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103813" y="333376"/>
          <a:ext cx="2176462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485720" imgH="228600" progId="Equation.3">
                  <p:embed/>
                </p:oleObj>
              </mc:Choice>
              <mc:Fallback>
                <p:oleObj name="Ecuación" r:id="rId2" imgW="1485720" imgH="228600" progId="Equation.3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813" y="333376"/>
                        <a:ext cx="2176462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524000" y="29204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792539" y="908050"/>
          <a:ext cx="48736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3251200" imgH="647700" progId="Equation.3">
                  <p:embed/>
                </p:oleObj>
              </mc:Choice>
              <mc:Fallback>
                <p:oleObj name="Ecuación" r:id="rId4" imgW="3251200" imgH="647700" progId="Equation.3">
                  <p:embed/>
                  <p:pic>
                    <p:nvPicPr>
                      <p:cNvPr id="92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9" y="908050"/>
                        <a:ext cx="4873625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711451" y="2205039"/>
          <a:ext cx="7273925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4838400" imgH="457200" progId="Equation.3">
                  <p:embed/>
                </p:oleObj>
              </mc:Choice>
              <mc:Fallback>
                <p:oleObj name="Ecuación" r:id="rId6" imgW="4838400" imgH="457200" progId="Equation.3">
                  <p:embed/>
                  <p:pic>
                    <p:nvPicPr>
                      <p:cNvPr id="92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1" y="2205039"/>
                        <a:ext cx="7273925" cy="687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1703388" y="2997200"/>
          <a:ext cx="37782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8" imgW="2692400" imgH="457200" progId="Equation.3">
                  <p:embed/>
                </p:oleObj>
              </mc:Choice>
              <mc:Fallback>
                <p:oleObj name="Ecuación" r:id="rId8" imgW="2692400" imgH="457200" progId="Equation.3">
                  <p:embed/>
                  <p:pic>
                    <p:nvPicPr>
                      <p:cNvPr id="92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8" y="2997200"/>
                        <a:ext cx="3778250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5591175" y="3141663"/>
          <a:ext cx="20907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0" imgW="1473200" imgH="228600" progId="Equation.3">
                  <p:embed/>
                </p:oleObj>
              </mc:Choice>
              <mc:Fallback>
                <p:oleObj name="Ecuación" r:id="rId10" imgW="1473200" imgH="228600" progId="Equation.3">
                  <p:embed/>
                  <p:pic>
                    <p:nvPicPr>
                      <p:cNvPr id="922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3141663"/>
                        <a:ext cx="20907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7824789" y="3141663"/>
          <a:ext cx="1335087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2" imgW="952200" imgH="241200" progId="Equation.3">
                  <p:embed/>
                </p:oleObj>
              </mc:Choice>
              <mc:Fallback>
                <p:oleObj name="Ecuación" r:id="rId12" imgW="952200" imgH="241200" progId="Equation.3">
                  <p:embed/>
                  <p:pic>
                    <p:nvPicPr>
                      <p:cNvPr id="922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789" y="3141663"/>
                        <a:ext cx="1335087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1524000" y="2708276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>
                <a:latin typeface="Times New Roman" pitchFamily="18" charset="0"/>
                <a:sym typeface="Symbol" pitchFamily="18" charset="2"/>
              </a:rPr>
              <a:t>=4</a:t>
            </a:r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1524000" y="29919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36" name="Object 20"/>
          <p:cNvGraphicFramePr>
            <a:graphicFrameLocks noChangeAspect="1"/>
          </p:cNvGraphicFramePr>
          <p:nvPr/>
        </p:nvGraphicFramePr>
        <p:xfrm>
          <a:off x="9320214" y="2997200"/>
          <a:ext cx="118427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4" imgW="838200" imgH="508000" progId="Equation.3">
                  <p:embed/>
                </p:oleObj>
              </mc:Choice>
              <mc:Fallback>
                <p:oleObj name="Ecuación" r:id="rId14" imgW="838200" imgH="508000" progId="Equation.3">
                  <p:embed/>
                  <p:pic>
                    <p:nvPicPr>
                      <p:cNvPr id="923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0214" y="2997200"/>
                        <a:ext cx="1184275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1524000" y="3789363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>
                <a:latin typeface="Times New Roman" pitchFamily="18" charset="0"/>
                <a:sym typeface="Symbol" pitchFamily="18" charset="2"/>
              </a:rPr>
              <a:t>=9</a:t>
            </a:r>
          </a:p>
        </p:txBody>
      </p:sp>
      <p:graphicFrame>
        <p:nvGraphicFramePr>
          <p:cNvPr id="9239" name="Object 23"/>
          <p:cNvGraphicFramePr>
            <a:graphicFrameLocks noChangeAspect="1"/>
          </p:cNvGraphicFramePr>
          <p:nvPr/>
        </p:nvGraphicFramePr>
        <p:xfrm>
          <a:off x="1703389" y="4149726"/>
          <a:ext cx="34829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6" imgW="2489200" imgH="457200" progId="Equation.3">
                  <p:embed/>
                </p:oleObj>
              </mc:Choice>
              <mc:Fallback>
                <p:oleObj name="Ecuación" r:id="rId16" imgW="2489200" imgH="457200" progId="Equation.3">
                  <p:embed/>
                  <p:pic>
                    <p:nvPicPr>
                      <p:cNvPr id="923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9" y="4149726"/>
                        <a:ext cx="3482975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1" name="Object 25"/>
          <p:cNvGraphicFramePr>
            <a:graphicFrameLocks noChangeAspect="1"/>
          </p:cNvGraphicFramePr>
          <p:nvPr/>
        </p:nvGraphicFramePr>
        <p:xfrm>
          <a:off x="5448301" y="4260851"/>
          <a:ext cx="21240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8" imgW="1511300" imgH="228600" progId="Equation.3">
                  <p:embed/>
                </p:oleObj>
              </mc:Choice>
              <mc:Fallback>
                <p:oleObj name="Ecuación" r:id="rId18" imgW="1511300" imgH="228600" progId="Equation.3">
                  <p:embed/>
                  <p:pic>
                    <p:nvPicPr>
                      <p:cNvPr id="924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1" y="4260851"/>
                        <a:ext cx="212407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3" name="Object 27"/>
          <p:cNvGraphicFramePr>
            <a:graphicFrameLocks noChangeAspect="1"/>
          </p:cNvGraphicFramePr>
          <p:nvPr/>
        </p:nvGraphicFramePr>
        <p:xfrm>
          <a:off x="7680325" y="4205289"/>
          <a:ext cx="14795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0" imgW="1054100" imgH="241300" progId="Equation.3">
                  <p:embed/>
                </p:oleObj>
              </mc:Choice>
              <mc:Fallback>
                <p:oleObj name="Ecuación" r:id="rId20" imgW="1054100" imgH="241300" progId="Equation.3">
                  <p:embed/>
                  <p:pic>
                    <p:nvPicPr>
                      <p:cNvPr id="9243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325" y="4205289"/>
                        <a:ext cx="14795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5" name="Object 29"/>
          <p:cNvGraphicFramePr>
            <a:graphicFrameLocks noChangeAspect="1"/>
          </p:cNvGraphicFramePr>
          <p:nvPr/>
        </p:nvGraphicFramePr>
        <p:xfrm>
          <a:off x="9304338" y="4005263"/>
          <a:ext cx="128905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2" imgW="927100" imgH="482600" progId="Equation.3">
                  <p:embed/>
                </p:oleObj>
              </mc:Choice>
              <mc:Fallback>
                <p:oleObj name="Ecuación" r:id="rId22" imgW="927100" imgH="482600" progId="Equation.3">
                  <p:embed/>
                  <p:pic>
                    <p:nvPicPr>
                      <p:cNvPr id="924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4338" y="4005263"/>
                        <a:ext cx="1289050" cy="677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1524000" y="5157788"/>
            <a:ext cx="310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600"/>
              <a:t>La matriz de pasaje </a:t>
            </a:r>
            <a:r>
              <a:rPr lang="es-ES" sz="1600" i="1">
                <a:latin typeface="Times New Roman" pitchFamily="18" charset="0"/>
              </a:rPr>
              <a:t>P</a:t>
            </a:r>
            <a:r>
              <a:rPr lang="es-ES" sz="1600"/>
              <a:t> ortogonal</a:t>
            </a:r>
            <a:r>
              <a:rPr lang="es-ES_tradnl"/>
              <a:t> 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1524000" y="28252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48" name="Object 32"/>
          <p:cNvGraphicFramePr>
            <a:graphicFrameLocks noChangeAspect="1"/>
          </p:cNvGraphicFramePr>
          <p:nvPr/>
        </p:nvGraphicFramePr>
        <p:xfrm>
          <a:off x="4656139" y="4797425"/>
          <a:ext cx="1220787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4" imgW="876300" imgH="838200" progId="Equation.3">
                  <p:embed/>
                </p:oleObj>
              </mc:Choice>
              <mc:Fallback>
                <p:oleObj name="Ecuación" r:id="rId24" imgW="876300" imgH="838200" progId="Equation.3">
                  <p:embed/>
                  <p:pic>
                    <p:nvPicPr>
                      <p:cNvPr id="9248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9" y="4797425"/>
                        <a:ext cx="1220787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024564" y="5229226"/>
            <a:ext cx="2651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400"/>
              <a:t>det(</a:t>
            </a:r>
            <a:r>
              <a:rPr lang="es-ES" sz="1400" i="1">
                <a:latin typeface="Times New Roman" pitchFamily="18" charset="0"/>
              </a:rPr>
              <a:t>P</a:t>
            </a:r>
            <a:r>
              <a:rPr lang="es-ES" sz="1400"/>
              <a:t>)=</a:t>
            </a:r>
            <a:r>
              <a:rPr lang="es-ES" sz="1400">
                <a:sym typeface="Symbol" pitchFamily="18" charset="2"/>
              </a:rPr>
              <a:t></a:t>
            </a:r>
            <a:r>
              <a:rPr lang="es-ES" sz="1400"/>
              <a:t>1 (ortogonal impropia)</a:t>
            </a:r>
            <a:r>
              <a:rPr lang="es-ES_tradnl">
                <a:sym typeface="Symbol" pitchFamily="18" charset="2"/>
              </a:rPr>
              <a:t> </a:t>
            </a:r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1524000" y="28252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51" name="Object 35"/>
          <p:cNvGraphicFramePr>
            <a:graphicFrameLocks noChangeAspect="1"/>
          </p:cNvGraphicFramePr>
          <p:nvPr/>
        </p:nvGraphicFramePr>
        <p:xfrm>
          <a:off x="8759825" y="4868863"/>
          <a:ext cx="1587500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6" imgW="1130300" imgH="838200" progId="Equation.3">
                  <p:embed/>
                </p:oleObj>
              </mc:Choice>
              <mc:Fallback>
                <p:oleObj name="Ecuación" r:id="rId26" imgW="1130300" imgH="838200" progId="Equation.3">
                  <p:embed/>
                  <p:pic>
                    <p:nvPicPr>
                      <p:cNvPr id="9251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9825" y="4868863"/>
                        <a:ext cx="1587500" cy="11747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3" name="Object 37"/>
          <p:cNvGraphicFramePr>
            <a:graphicFrameLocks noChangeAspect="1"/>
          </p:cNvGraphicFramePr>
          <p:nvPr/>
        </p:nvGraphicFramePr>
        <p:xfrm>
          <a:off x="4800601" y="6021389"/>
          <a:ext cx="311626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8" imgW="2235200" imgH="482600" progId="Equation.3">
                  <p:embed/>
                </p:oleObj>
              </mc:Choice>
              <mc:Fallback>
                <p:oleObj name="Ecuación" r:id="rId28" imgW="2235200" imgH="482600" progId="Equation.3">
                  <p:embed/>
                  <p:pic>
                    <p:nvPicPr>
                      <p:cNvPr id="9253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1" y="6021389"/>
                        <a:ext cx="3116263" cy="6762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1847850" y="188913"/>
            <a:ext cx="1009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Ejemplo</a:t>
            </a:r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1539875" y="1916114"/>
            <a:ext cx="35477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1400"/>
              <a:t>Cálculo autovalores y autovectores de </a:t>
            </a:r>
            <a:r>
              <a:rPr lang="es-ES_tradnl" sz="1400">
                <a:latin typeface="Times New Roman" pitchFamily="18" charset="0"/>
              </a:rPr>
              <a:t>A</a:t>
            </a:r>
            <a:r>
              <a:rPr lang="es-ES_tradnl" sz="1400" baseline="-25000">
                <a:latin typeface="Times New Roman" pitchFamily="18" charset="0"/>
              </a:rPr>
              <a:t>3,3</a:t>
            </a:r>
          </a:p>
        </p:txBody>
      </p:sp>
      <p:sp>
        <p:nvSpPr>
          <p:cNvPr id="27" name="Estrella de 5 puntas 70">
            <a:extLst>
              <a:ext uri="{FF2B5EF4-FFF2-40B4-BE49-F238E27FC236}">
                <a16:creationId xmlns:a16="http://schemas.microsoft.com/office/drawing/2014/main" id="{0C985010-0B65-49E1-96A7-6F383E411AE2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5" grpId="0"/>
      <p:bldP spid="9238" grpId="0"/>
      <p:bldP spid="9247" grpId="0"/>
      <p:bldP spid="9250" grpId="0"/>
      <p:bldP spid="9257" grpId="0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6959600" y="115888"/>
          <a:ext cx="846138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583693" imgH="164957" progId="Equation.3">
                  <p:embed/>
                </p:oleObj>
              </mc:Choice>
              <mc:Fallback>
                <p:oleObj name="Ecuación" r:id="rId2" imgW="583693" imgH="164957" progId="Equation.3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600" y="115888"/>
                        <a:ext cx="846138" cy="23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524000" y="31109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919289" y="620713"/>
          <a:ext cx="35528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2451100" imgH="266700" progId="Equation.3">
                  <p:embed/>
                </p:oleObj>
              </mc:Choice>
              <mc:Fallback>
                <p:oleObj name="Ecuación" r:id="rId4" imgW="2451100" imgH="266700" progId="Equation.3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620713"/>
                        <a:ext cx="35528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1524000" y="31109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6167439" y="620713"/>
          <a:ext cx="37560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2590800" imgH="266700" progId="Equation.3">
                  <p:embed/>
                </p:oleObj>
              </mc:Choice>
              <mc:Fallback>
                <p:oleObj name="Ecuación" r:id="rId6" imgW="2590800" imgH="266700" progId="Equation.3">
                  <p:embed/>
                  <p:pic>
                    <p:nvPicPr>
                      <p:cNvPr id="1024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9" y="620713"/>
                        <a:ext cx="37560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3792539" y="1196975"/>
          <a:ext cx="4675187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8" imgW="3225800" imgH="457200" progId="Equation.3">
                  <p:embed/>
                </p:oleObj>
              </mc:Choice>
              <mc:Fallback>
                <p:oleObj name="Ecuación" r:id="rId8" imgW="3225800" imgH="457200" progId="Equation.3">
                  <p:embed/>
                  <p:pic>
                    <p:nvPicPr>
                      <p:cNvPr id="1025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9" y="1196975"/>
                        <a:ext cx="4675187" cy="661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3143250" y="2349500"/>
          <a:ext cx="23749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0" imgW="1638300" imgH="457200" progId="Equation.3">
                  <p:embed/>
                </p:oleObj>
              </mc:Choice>
              <mc:Fallback>
                <p:oleObj name="Ecuación" r:id="rId10" imgW="1638300" imgH="457200" progId="Equation.3">
                  <p:embed/>
                  <p:pic>
                    <p:nvPicPr>
                      <p:cNvPr id="1025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2349500"/>
                        <a:ext cx="2374900" cy="661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6672263" y="2492375"/>
          <a:ext cx="16383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2" imgW="1130300" imgH="228600" progId="Equation.3">
                  <p:embed/>
                </p:oleObj>
              </mc:Choice>
              <mc:Fallback>
                <p:oleObj name="Ecuación" r:id="rId12" imgW="1130300" imgH="228600" progId="Equation.3">
                  <p:embed/>
                  <p:pic>
                    <p:nvPicPr>
                      <p:cNvPr id="1025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263" y="2492375"/>
                        <a:ext cx="1638300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1524000" y="29935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5016500" y="2924176"/>
          <a:ext cx="2687638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4" imgW="1854200" imgH="431800" progId="Equation.3">
                  <p:embed/>
                </p:oleObj>
              </mc:Choice>
              <mc:Fallback>
                <p:oleObj name="Ecuación" r:id="rId14" imgW="1854200" imgH="431800" progId="Equation.3">
                  <p:embed/>
                  <p:pic>
                    <p:nvPicPr>
                      <p:cNvPr id="1025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2924176"/>
                        <a:ext cx="2687638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2351089" y="3716339"/>
            <a:ext cx="7534275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s-ES" sz="1600"/>
              <a:t>Elipse con centro en el origen, con semieje mayor paralelo al eje </a:t>
            </a:r>
            <a:r>
              <a:rPr lang="es-ES" sz="1600" i="1"/>
              <a:t>x</a:t>
            </a:r>
            <a:r>
              <a:rPr lang="es-ES" sz="1600"/>
              <a:t>’ de longitud 3, </a:t>
            </a:r>
          </a:p>
          <a:p>
            <a:pPr algn="ctr"/>
            <a:r>
              <a:rPr lang="es-ES" sz="1600"/>
              <a:t>y semieje menor paralelo al eje </a:t>
            </a:r>
            <a:r>
              <a:rPr lang="es-ES" sz="1600" i="1"/>
              <a:t>y</a:t>
            </a:r>
            <a:r>
              <a:rPr lang="es-ES" sz="1600"/>
              <a:t>’ de longitud 2</a:t>
            </a:r>
            <a:r>
              <a:rPr lang="es-ES_tradnl"/>
              <a:t> </a:t>
            </a:r>
          </a:p>
        </p:txBody>
      </p:sp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4656139" y="4368800"/>
          <a:ext cx="3354387" cy="248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n" r:id="rId16" imgW="2770928" imgH="2055120" progId="Word.Picture.8">
                  <p:embed/>
                </p:oleObj>
              </mc:Choice>
              <mc:Fallback>
                <p:oleObj name="Imagen" r:id="rId16" imgW="2770928" imgH="2055120" progId="Word.Picture.8">
                  <p:embed/>
                  <p:pic>
                    <p:nvPicPr>
                      <p:cNvPr id="1026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9" y="4368800"/>
                        <a:ext cx="3354387" cy="248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2" name="Object 22"/>
          <p:cNvGraphicFramePr>
            <a:graphicFrameLocks noChangeAspect="1"/>
          </p:cNvGraphicFramePr>
          <p:nvPr/>
        </p:nvGraphicFramePr>
        <p:xfrm>
          <a:off x="3071814" y="115888"/>
          <a:ext cx="26130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8" imgW="1765300" imgH="254000" progId="Equation.3">
                  <p:embed/>
                </p:oleObj>
              </mc:Choice>
              <mc:Fallback>
                <p:oleObj name="Ecuación" r:id="rId18" imgW="1765300" imgH="254000" progId="Equation.3">
                  <p:embed/>
                  <p:pic>
                    <p:nvPicPr>
                      <p:cNvPr id="1026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4" y="115888"/>
                        <a:ext cx="26130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3" name="Object 23"/>
          <p:cNvGraphicFramePr>
            <a:graphicFrameLocks noChangeAspect="1"/>
          </p:cNvGraphicFramePr>
          <p:nvPr/>
        </p:nvGraphicFramePr>
        <p:xfrm>
          <a:off x="1703389" y="4508500"/>
          <a:ext cx="26384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0" imgW="2235200" imgH="482600" progId="Equation.3">
                  <p:embed/>
                </p:oleObj>
              </mc:Choice>
              <mc:Fallback>
                <p:oleObj name="Ecuación" r:id="rId20" imgW="2235200" imgH="482600" progId="Equation.3">
                  <p:embed/>
                  <p:pic>
                    <p:nvPicPr>
                      <p:cNvPr id="1026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9" y="4508500"/>
                        <a:ext cx="263842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Estrella de 5 puntas 70">
            <a:extLst>
              <a:ext uri="{FF2B5EF4-FFF2-40B4-BE49-F238E27FC236}">
                <a16:creationId xmlns:a16="http://schemas.microsoft.com/office/drawing/2014/main" id="{DD1732C4-B725-4DCE-9F44-AC747279C228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9" grpId="0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524000" y="30347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181226" y="274638"/>
          <a:ext cx="369887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1100" imgH="419100" progId="Equation.DSMT4">
                  <p:embed/>
                </p:oleObj>
              </mc:Choice>
              <mc:Fallback>
                <p:oleObj name="Equation" r:id="rId2" imgW="2451100" imgH="41910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6" y="274638"/>
                        <a:ext cx="369887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1524000" y="29204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6024564" y="257176"/>
          <a:ext cx="433228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3035160" imgH="457200" progId="Equation.3">
                  <p:embed/>
                </p:oleObj>
              </mc:Choice>
              <mc:Fallback>
                <p:oleObj name="Ecuación" r:id="rId4" imgW="3035160" imgH="457200" progId="Equation.3">
                  <p:embed/>
                  <p:pic>
                    <p:nvPicPr>
                      <p:cNvPr id="1127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564" y="257176"/>
                        <a:ext cx="4332287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3719513" y="908050"/>
          <a:ext cx="1587500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1130300" imgH="838200" progId="Equation.3">
                  <p:embed/>
                </p:oleObj>
              </mc:Choice>
              <mc:Fallback>
                <p:oleObj name="Ecuación" r:id="rId6" imgW="1130300" imgH="838200" progId="Equation.3">
                  <p:embed/>
                  <p:pic>
                    <p:nvPicPr>
                      <p:cNvPr id="1127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3" y="908050"/>
                        <a:ext cx="1587500" cy="11747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808663" y="1052514"/>
          <a:ext cx="3116262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8" imgW="2235200" imgH="482600" progId="Equation.3">
                  <p:embed/>
                </p:oleObj>
              </mc:Choice>
              <mc:Fallback>
                <p:oleObj name="Ecuación" r:id="rId8" imgW="2235200" imgH="482600" progId="Equation.3">
                  <p:embed/>
                  <p:pic>
                    <p:nvPicPr>
                      <p:cNvPr id="1127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663" y="1052514"/>
                        <a:ext cx="3116262" cy="6762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1524000" y="28411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9336089" y="1196976"/>
          <a:ext cx="846137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0" imgW="583693" imgH="164957" progId="Equation.3">
                  <p:embed/>
                </p:oleObj>
              </mc:Choice>
              <mc:Fallback>
                <p:oleObj name="Ecuación" r:id="rId10" imgW="583693" imgH="164957" progId="Equation.3">
                  <p:embed/>
                  <p:pic>
                    <p:nvPicPr>
                      <p:cNvPr id="1127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6089" y="1196976"/>
                        <a:ext cx="846137" cy="23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1524000" y="28252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3000376" y="2205039"/>
          <a:ext cx="6194425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2" imgW="4267200" imgH="838200" progId="Equation.3">
                  <p:embed/>
                </p:oleObj>
              </mc:Choice>
              <mc:Fallback>
                <p:oleObj name="Ecuación" r:id="rId12" imgW="4267200" imgH="838200" progId="Equation.3">
                  <p:embed/>
                  <p:pic>
                    <p:nvPicPr>
                      <p:cNvPr id="1127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6" y="2205039"/>
                        <a:ext cx="6194425" cy="1216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1524000" y="3015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1919288" y="3429000"/>
          <a:ext cx="4038600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4" imgW="2819400" imgH="457200" progId="Equation.3">
                  <p:embed/>
                </p:oleObj>
              </mc:Choice>
              <mc:Fallback>
                <p:oleObj name="Ecuación" r:id="rId14" imgW="2819400" imgH="457200" progId="Equation.3">
                  <p:embed/>
                  <p:pic>
                    <p:nvPicPr>
                      <p:cNvPr id="1128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3429000"/>
                        <a:ext cx="4038600" cy="655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1524000" y="3130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2424113" y="4221163"/>
          <a:ext cx="23749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6" imgW="1676400" imgH="228600" progId="Equation.3">
                  <p:embed/>
                </p:oleObj>
              </mc:Choice>
              <mc:Fallback>
                <p:oleObj name="Ecuación" r:id="rId16" imgW="1676400" imgH="228600" progId="Equation.3">
                  <p:embed/>
                  <p:pic>
                    <p:nvPicPr>
                      <p:cNvPr id="1128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4221163"/>
                        <a:ext cx="23749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1524000" y="3130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2424113" y="4652964"/>
          <a:ext cx="27733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8" imgW="1981200" imgH="228600" progId="Equation.3">
                  <p:embed/>
                </p:oleObj>
              </mc:Choice>
              <mc:Fallback>
                <p:oleObj name="Ecuación" r:id="rId18" imgW="1981200" imgH="228600" progId="Equation.3">
                  <p:embed/>
                  <p:pic>
                    <p:nvPicPr>
                      <p:cNvPr id="1128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4652964"/>
                        <a:ext cx="2773362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0" name="Object 26"/>
          <p:cNvGraphicFramePr>
            <a:graphicFrameLocks noChangeAspect="1"/>
          </p:cNvGraphicFramePr>
          <p:nvPr/>
        </p:nvGraphicFramePr>
        <p:xfrm>
          <a:off x="1992314" y="5157789"/>
          <a:ext cx="374967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0" imgW="2679700" imgH="228600" progId="Equation.3">
                  <p:embed/>
                </p:oleObj>
              </mc:Choice>
              <mc:Fallback>
                <p:oleObj name="Ecuación" r:id="rId20" imgW="2679700" imgH="228600" progId="Equation.3">
                  <p:embed/>
                  <p:pic>
                    <p:nvPicPr>
                      <p:cNvPr id="1129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5157789"/>
                        <a:ext cx="374967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9" name="Object 25"/>
          <p:cNvGraphicFramePr>
            <a:graphicFrameLocks noChangeAspect="1"/>
          </p:cNvGraphicFramePr>
          <p:nvPr/>
        </p:nvGraphicFramePr>
        <p:xfrm>
          <a:off x="1919289" y="5589589"/>
          <a:ext cx="42132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2" imgW="3009900" imgH="228600" progId="Equation.3">
                  <p:embed/>
                </p:oleObj>
              </mc:Choice>
              <mc:Fallback>
                <p:oleObj name="Ecuación" r:id="rId22" imgW="3009900" imgH="228600" progId="Equation.3">
                  <p:embed/>
                  <p:pic>
                    <p:nvPicPr>
                      <p:cNvPr id="1128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5589589"/>
                        <a:ext cx="42132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2495551" y="6092826"/>
          <a:ext cx="21685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4" imgW="1549400" imgH="228600" progId="Equation.3">
                  <p:embed/>
                </p:oleObj>
              </mc:Choice>
              <mc:Fallback>
                <p:oleObj name="Ecuación" r:id="rId24" imgW="1549400" imgH="228600" progId="Equation.3">
                  <p:embed/>
                  <p:pic>
                    <p:nvPicPr>
                      <p:cNvPr id="11288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1" y="6092826"/>
                        <a:ext cx="21685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7535863" y="4076700"/>
          <a:ext cx="1884362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6" imgW="1346200" imgH="419100" progId="Equation.3">
                  <p:embed/>
                </p:oleObj>
              </mc:Choice>
              <mc:Fallback>
                <p:oleObj name="Ecuación" r:id="rId26" imgW="1346200" imgH="419100" progId="Equation.3">
                  <p:embed/>
                  <p:pic>
                    <p:nvPicPr>
                      <p:cNvPr id="1128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5863" y="4076700"/>
                        <a:ext cx="1884362" cy="5857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1524000" y="29204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1524000" y="31490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1524000" y="33776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6456363" y="4076700"/>
            <a:ext cx="0" cy="2520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1524000" y="3015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96" name="Object 32"/>
          <p:cNvGraphicFramePr>
            <a:graphicFrameLocks noChangeAspect="1"/>
          </p:cNvGraphicFramePr>
          <p:nvPr/>
        </p:nvGraphicFramePr>
        <p:xfrm>
          <a:off x="6743700" y="4941888"/>
          <a:ext cx="10937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8" imgW="774364" imgH="457002" progId="Equation.3">
                  <p:embed/>
                </p:oleObj>
              </mc:Choice>
              <mc:Fallback>
                <p:oleObj name="Ecuación" r:id="rId28" imgW="774364" imgH="457002" progId="Equation.3">
                  <p:embed/>
                  <p:pic>
                    <p:nvPicPr>
                      <p:cNvPr id="11296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4941888"/>
                        <a:ext cx="1093788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9" name="Rectangle 35"/>
          <p:cNvSpPr>
            <a:spLocks noChangeArrowheads="1"/>
          </p:cNvSpPr>
          <p:nvPr/>
        </p:nvSpPr>
        <p:spPr bwMode="auto">
          <a:xfrm>
            <a:off x="1524000" y="303002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298" name="Object 34"/>
          <p:cNvGraphicFramePr>
            <a:graphicFrameLocks noChangeAspect="1"/>
          </p:cNvGraphicFramePr>
          <p:nvPr/>
        </p:nvGraphicFramePr>
        <p:xfrm>
          <a:off x="7896225" y="5876925"/>
          <a:ext cx="1277938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30" imgW="901309" imgH="431613" progId="Equation.3">
                  <p:embed/>
                </p:oleObj>
              </mc:Choice>
              <mc:Fallback>
                <p:oleObj name="Ecuación" r:id="rId30" imgW="901309" imgH="431613" progId="Equation.3">
                  <p:embed/>
                  <p:pic>
                    <p:nvPicPr>
                      <p:cNvPr id="11298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225" y="5876925"/>
                        <a:ext cx="1277938" cy="604838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7443788" y="1720851"/>
            <a:ext cx="188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>
                <a:solidFill>
                  <a:srgbClr val="FF0000"/>
                </a:solidFill>
              </a:rPr>
              <a:t>Rotación de ejes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8112125" y="5013326"/>
            <a:ext cx="230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>
                <a:solidFill>
                  <a:srgbClr val="FF0000"/>
                </a:solidFill>
              </a:rPr>
              <a:t>Traslación del origen</a:t>
            </a:r>
          </a:p>
        </p:txBody>
      </p:sp>
      <p:sp>
        <p:nvSpPr>
          <p:cNvPr id="11303" name="Text Box 39"/>
          <p:cNvSpPr txBox="1">
            <a:spLocks noChangeArrowheads="1"/>
          </p:cNvSpPr>
          <p:nvPr/>
        </p:nvSpPr>
        <p:spPr bwMode="auto">
          <a:xfrm>
            <a:off x="1682751" y="15875"/>
            <a:ext cx="24050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1600"/>
              <a:t>Modificación del ejemplo</a:t>
            </a:r>
          </a:p>
        </p:txBody>
      </p:sp>
      <p:sp>
        <p:nvSpPr>
          <p:cNvPr id="34" name="Estrella de 5 puntas 70">
            <a:extLst>
              <a:ext uri="{FF2B5EF4-FFF2-40B4-BE49-F238E27FC236}">
                <a16:creationId xmlns:a16="http://schemas.microsoft.com/office/drawing/2014/main" id="{8E3352C7-BF98-47C5-8C0D-7AAB27917A1B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5" grpId="0" animBg="1"/>
      <p:bldP spid="11300" grpId="0"/>
      <p:bldP spid="11301" grpId="0"/>
      <p:bldP spid="3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524000" y="18917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792538" y="1196975"/>
          <a:ext cx="5186362" cy="506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n" r:id="rId2" imgW="2770928" imgH="2702156" progId="Word.Picture.8">
                  <p:embed/>
                </p:oleObj>
              </mc:Choice>
              <mc:Fallback>
                <p:oleObj name="Imagen" r:id="rId2" imgW="2770928" imgH="2702156" progId="Word.Picture.8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1196975"/>
                        <a:ext cx="5186362" cy="5060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703388" y="333376"/>
          <a:ext cx="3116262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2235200" imgH="482600" progId="Equation.3">
                  <p:embed/>
                </p:oleObj>
              </mc:Choice>
              <mc:Fallback>
                <p:oleObj name="Ecuación" r:id="rId4" imgW="2235200" imgH="482600" progId="Equation.3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8" y="333376"/>
                        <a:ext cx="3116262" cy="6762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703389" y="1268413"/>
          <a:ext cx="10937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774364" imgH="457002" progId="Equation.3">
                  <p:embed/>
                </p:oleObj>
              </mc:Choice>
              <mc:Fallback>
                <p:oleObj name="Ecuación" r:id="rId6" imgW="774364" imgH="457002" progId="Equation.3">
                  <p:embed/>
                  <p:pic>
                    <p:nvPicPr>
                      <p:cNvPr id="122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9" y="1268413"/>
                        <a:ext cx="1093787" cy="6477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1703389" y="2133600"/>
          <a:ext cx="127793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309" imgH="431613" progId="Equation.DSMT4">
                  <p:embed/>
                </p:oleObj>
              </mc:Choice>
              <mc:Fallback>
                <p:oleObj name="Equation" r:id="rId8" imgW="901309" imgH="431613" progId="Equation.DSMT4">
                  <p:embed/>
                  <p:pic>
                    <p:nvPicPr>
                      <p:cNvPr id="122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9" y="2133600"/>
                        <a:ext cx="1277937" cy="604838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Estrella de 5 puntas 70">
            <a:extLst>
              <a:ext uri="{FF2B5EF4-FFF2-40B4-BE49-F238E27FC236}">
                <a16:creationId xmlns:a16="http://schemas.microsoft.com/office/drawing/2014/main" id="{C81829B2-327D-4C1D-9017-E4F280177CDE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135188" y="1484313"/>
            <a:ext cx="8191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dirty="0"/>
              <a:t>http://wmatem.eis.uva.es/~matpag/CONTENIDOS/Conicas/marco_conicas.htm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424113" y="2565400"/>
            <a:ext cx="698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s-ES_tradnl" b="1"/>
              <a:t>correspondiente al Departamento de Matemática Aplicada a la Ingeniería</a:t>
            </a:r>
            <a:r>
              <a:rPr lang="es-ES_tradnl"/>
              <a:t> de la </a:t>
            </a:r>
            <a:r>
              <a:rPr lang="es-ES_tradnl" b="1"/>
              <a:t>Universidad de Valladolid</a:t>
            </a:r>
            <a:r>
              <a:rPr lang="es-ES_tradnl"/>
              <a:t> 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187575" y="568326"/>
            <a:ext cx="74374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_tradnl"/>
              <a:t>Entre los muchos sitios que tratan la temática, puede recomendarse: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1803400" y="5373688"/>
            <a:ext cx="8864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dirty="0"/>
              <a:t>http://wmatem.eis.uva.es/~matpag/CONTENIDOS/Cuadricas/cuadricas.htm#elipsoide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2351089" y="4437063"/>
            <a:ext cx="74374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_tradnl"/>
              <a:t>También se trata el tema de la ecuación de segundo grado con tres variables, cuádricas, en:</a:t>
            </a:r>
          </a:p>
        </p:txBody>
      </p:sp>
      <p:sp>
        <p:nvSpPr>
          <p:cNvPr id="7" name="Estrella de 5 puntas 70">
            <a:extLst>
              <a:ext uri="{FF2B5EF4-FFF2-40B4-BE49-F238E27FC236}">
                <a16:creationId xmlns:a16="http://schemas.microsoft.com/office/drawing/2014/main" id="{383E50A1-7A3D-40CD-9692-01F7596D47A4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Estrella de 5 puntas 70">
            <a:extLst>
              <a:ext uri="{FF2B5EF4-FFF2-40B4-BE49-F238E27FC236}">
                <a16:creationId xmlns:a16="http://schemas.microsoft.com/office/drawing/2014/main" id="{549E28C2-80D5-4AEE-A4A6-BB1FB90D4B97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D56BA47-C0EF-40C9-A92A-3B7BEBF2E674}"/>
              </a:ext>
            </a:extLst>
          </p:cNvPr>
          <p:cNvSpPr txBox="1"/>
          <p:nvPr/>
        </p:nvSpPr>
        <p:spPr>
          <a:xfrm>
            <a:off x="298383" y="144212"/>
            <a:ext cx="5295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AUTOVALORES Y AUTOVECTORES </a:t>
            </a:r>
          </a:p>
        </p:txBody>
      </p:sp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A474702A-A9CB-4640-B6BB-7633E686A8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047915"/>
              </p:ext>
            </p:extLst>
          </p:nvPr>
        </p:nvGraphicFramePr>
        <p:xfrm>
          <a:off x="6029972" y="1755079"/>
          <a:ext cx="1258470" cy="314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177480" progId="Equation.DSMT4">
                  <p:embed/>
                </p:oleObj>
              </mc:Choice>
              <mc:Fallback>
                <p:oleObj name="Equation" r:id="rId2" imgW="711000" imgH="177480" progId="Equation.DSMT4">
                  <p:embed/>
                  <p:pic>
                    <p:nvPicPr>
                      <p:cNvPr id="5" name="Objeto 4">
                        <a:extLst>
                          <a:ext uri="{FF2B5EF4-FFF2-40B4-BE49-F238E27FC236}">
                            <a16:creationId xmlns:a16="http://schemas.microsoft.com/office/drawing/2014/main" id="{E21188FB-D5E2-46DB-BCA8-65D8FFDA3A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29972" y="1755079"/>
                        <a:ext cx="1258470" cy="3141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FAA57DA7-4C43-4C86-A622-69C0C4AB33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945446"/>
              </p:ext>
            </p:extLst>
          </p:nvPr>
        </p:nvGraphicFramePr>
        <p:xfrm>
          <a:off x="5570508" y="2190551"/>
          <a:ext cx="1798178" cy="449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253800" progId="Equation.DSMT4">
                  <p:embed/>
                </p:oleObj>
              </mc:Choice>
              <mc:Fallback>
                <p:oleObj name="Equation" r:id="rId4" imgW="1015920" imgH="25380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6CCBE313-4E47-49C5-90CF-68DE4CCAC9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70508" y="2190551"/>
                        <a:ext cx="1798178" cy="4492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AEBDEE04-2960-4122-B278-A8A0408A31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870160"/>
              </p:ext>
            </p:extLst>
          </p:nvPr>
        </p:nvGraphicFramePr>
        <p:xfrm>
          <a:off x="3875357" y="1736520"/>
          <a:ext cx="1142215" cy="351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203040" progId="Equation.DSMT4">
                  <p:embed/>
                </p:oleObj>
              </mc:Choice>
              <mc:Fallback>
                <p:oleObj name="Equation" r:id="rId6" imgW="660240" imgH="203040" progId="Equation.DSMT4">
                  <p:embed/>
                  <p:pic>
                    <p:nvPicPr>
                      <p:cNvPr id="20" name="Objeto 19">
                        <a:extLst>
                          <a:ext uri="{FF2B5EF4-FFF2-40B4-BE49-F238E27FC236}">
                            <a16:creationId xmlns:a16="http://schemas.microsoft.com/office/drawing/2014/main" id="{07C746D5-8A3B-4E73-8265-84BB021775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75357" y="1736520"/>
                        <a:ext cx="1142215" cy="351259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5459BDBC-6297-4B07-99D2-C12DBF6AA7D3}"/>
              </a:ext>
            </a:extLst>
          </p:cNvPr>
          <p:cNvSpPr txBox="1"/>
          <p:nvPr/>
        </p:nvSpPr>
        <p:spPr>
          <a:xfrm>
            <a:off x="8920162" y="144212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ADD99EA4-F6AB-46E8-9870-2B4C235EBB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662728"/>
              </p:ext>
            </p:extLst>
          </p:nvPr>
        </p:nvGraphicFramePr>
        <p:xfrm>
          <a:off x="7458258" y="244690"/>
          <a:ext cx="1090612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203040" progId="Equation.DSMT4">
                  <p:embed/>
                </p:oleObj>
              </mc:Choice>
              <mc:Fallback>
                <p:oleObj name="Equation" r:id="rId8" imgW="685800" imgH="20304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DDA2C953-4AC5-44A6-BEEA-897CC5B21F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458258" y="244690"/>
                        <a:ext cx="1090612" cy="322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ADDC85D4-1F74-4F8D-893C-ED3334E2BB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799244"/>
              </p:ext>
            </p:extLst>
          </p:nvPr>
        </p:nvGraphicFramePr>
        <p:xfrm>
          <a:off x="10454096" y="115704"/>
          <a:ext cx="11207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190440" progId="Equation.DSMT4">
                  <p:embed/>
                </p:oleObj>
              </mc:Choice>
              <mc:Fallback>
                <p:oleObj name="Equation" r:id="rId10" imgW="558720" imgH="19044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61723440-CEFC-4141-B7BE-280BD41BA3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454096" y="115704"/>
                        <a:ext cx="1120775" cy="382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AB902FAE-E023-4FFD-9C1B-816ED1BF1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684000"/>
              </p:ext>
            </p:extLst>
          </p:nvPr>
        </p:nvGraphicFramePr>
        <p:xfrm>
          <a:off x="5401209" y="2827470"/>
          <a:ext cx="2136775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06360" imgH="253800" progId="Equation.DSMT4">
                  <p:embed/>
                </p:oleObj>
              </mc:Choice>
              <mc:Fallback>
                <p:oleObj name="Equation" r:id="rId12" imgW="1206360" imgH="25380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FAA57DA7-4C43-4C86-A622-69C0C4AB33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401209" y="2827470"/>
                        <a:ext cx="2136775" cy="449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7FA40256-62D1-4FEB-9682-6736E93718EE}"/>
              </a:ext>
            </a:extLst>
          </p:cNvPr>
          <p:cNvSpPr txBox="1"/>
          <p:nvPr/>
        </p:nvSpPr>
        <p:spPr>
          <a:xfrm>
            <a:off x="2399627" y="2956282"/>
            <a:ext cx="2482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Polinomio característico </a:t>
            </a:r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EBA78F99-0507-427D-8608-132FCDC08F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182653"/>
              </p:ext>
            </p:extLst>
          </p:nvPr>
        </p:nvGraphicFramePr>
        <p:xfrm>
          <a:off x="5401209" y="3474976"/>
          <a:ext cx="175418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90360" imgH="253800" progId="Equation.DSMT4">
                  <p:embed/>
                </p:oleObj>
              </mc:Choice>
              <mc:Fallback>
                <p:oleObj name="Equation" r:id="rId14" imgW="990360" imgH="253800" progId="Equation.DSMT4">
                  <p:embed/>
                  <p:pic>
                    <p:nvPicPr>
                      <p:cNvPr id="21" name="Objeto 20">
                        <a:extLst>
                          <a:ext uri="{FF2B5EF4-FFF2-40B4-BE49-F238E27FC236}">
                            <a16:creationId xmlns:a16="http://schemas.microsoft.com/office/drawing/2014/main" id="{AB902FAE-E023-4FFD-9C1B-816ED1BF12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401209" y="3474976"/>
                        <a:ext cx="1754188" cy="449262"/>
                      </a:xfrm>
                      <a:prstGeom prst="rect">
                        <a:avLst/>
                      </a:prstGeom>
                      <a:ln w="19050"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E65871EA-C0DE-4C7D-9093-CEC61970E77B}"/>
              </a:ext>
            </a:extLst>
          </p:cNvPr>
          <p:cNvSpPr txBox="1"/>
          <p:nvPr/>
        </p:nvSpPr>
        <p:spPr>
          <a:xfrm>
            <a:off x="7589378" y="3337707"/>
            <a:ext cx="342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Raíces del polinomio característico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D8213C8-8297-46F6-9030-4D97F18EECFA}"/>
              </a:ext>
            </a:extLst>
          </p:cNvPr>
          <p:cNvSpPr/>
          <p:nvPr/>
        </p:nvSpPr>
        <p:spPr>
          <a:xfrm>
            <a:off x="7585126" y="3668696"/>
            <a:ext cx="237642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AUTOVALORES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52C0E62-6AA3-4B21-84DA-9FB2519E67F7}"/>
              </a:ext>
            </a:extLst>
          </p:cNvPr>
          <p:cNvSpPr txBox="1"/>
          <p:nvPr/>
        </p:nvSpPr>
        <p:spPr>
          <a:xfrm>
            <a:off x="7585126" y="2199091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accent6">
                    <a:lumMod val="75000"/>
                  </a:schemeClr>
                </a:solidFill>
              </a:rPr>
              <a:t>SCI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D8AC4317-E762-4793-815B-BF0D700ECFA0}"/>
              </a:ext>
            </a:extLst>
          </p:cNvPr>
          <p:cNvSpPr txBox="1"/>
          <p:nvPr/>
        </p:nvSpPr>
        <p:spPr>
          <a:xfrm>
            <a:off x="77719" y="4661802"/>
            <a:ext cx="3861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Para cada 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s-AR" dirty="0">
                <a:sym typeface="Symbol" panose="05050102010706020507" pitchFamily="18" charset="2"/>
              </a:rPr>
              <a:t> hallado, resolver el sistema</a:t>
            </a:r>
            <a:endParaRPr lang="es-AR" dirty="0"/>
          </a:p>
        </p:txBody>
      </p:sp>
      <p:grpSp>
        <p:nvGrpSpPr>
          <p:cNvPr id="46" name="Grupo 45">
            <a:extLst>
              <a:ext uri="{FF2B5EF4-FFF2-40B4-BE49-F238E27FC236}">
                <a16:creationId xmlns:a16="http://schemas.microsoft.com/office/drawing/2014/main" id="{E97978AF-2C04-436A-AD85-DFC2875248D1}"/>
              </a:ext>
            </a:extLst>
          </p:cNvPr>
          <p:cNvGrpSpPr/>
          <p:nvPr/>
        </p:nvGrpSpPr>
        <p:grpSpPr>
          <a:xfrm>
            <a:off x="4318017" y="4598978"/>
            <a:ext cx="4023350" cy="555464"/>
            <a:chOff x="7736020" y="2775292"/>
            <a:chExt cx="4023350" cy="555464"/>
          </a:xfrm>
        </p:grpSpPr>
        <p:sp>
          <p:nvSpPr>
            <p:cNvPr id="33" name="Rectángulo 32">
              <a:extLst>
                <a:ext uri="{FF2B5EF4-FFF2-40B4-BE49-F238E27FC236}">
                  <a16:creationId xmlns:a16="http://schemas.microsoft.com/office/drawing/2014/main" id="{F7643022-A646-4A5E-AC27-E8A0F0C5B4E2}"/>
                </a:ext>
              </a:extLst>
            </p:cNvPr>
            <p:cNvSpPr/>
            <p:nvPr/>
          </p:nvSpPr>
          <p:spPr>
            <a:xfrm>
              <a:off x="7736020" y="2775292"/>
              <a:ext cx="4023350" cy="555464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2AF61639-E2B3-470E-8038-526FD9673821}"/>
                </a:ext>
              </a:extLst>
            </p:cNvPr>
            <p:cNvSpPr txBox="1"/>
            <p:nvPr/>
          </p:nvSpPr>
          <p:spPr>
            <a:xfrm>
              <a:off x="8121022" y="2851788"/>
              <a:ext cx="33388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s-AR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</a:t>
              </a:r>
              <a:r>
                <a:rPr lang="es-AR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s-AR" dirty="0">
                  <a:solidFill>
                    <a:schemeClr val="bg1"/>
                  </a:solidFill>
                </a:rPr>
                <a:t>SUBESPACIO ASOCIADO CON </a:t>
              </a:r>
              <a:r>
                <a:rPr lang="es-AR" dirty="0">
                  <a:solidFill>
                    <a:schemeClr val="bg1"/>
                  </a:solidFill>
                  <a:sym typeface="Symbol" panose="05050102010706020507" pitchFamily="18" charset="2"/>
                </a:rPr>
                <a:t></a:t>
              </a:r>
              <a:endParaRPr lang="es-AR" dirty="0">
                <a:solidFill>
                  <a:schemeClr val="bg1"/>
                </a:solidFill>
              </a:endParaRPr>
            </a:p>
          </p:txBody>
        </p:sp>
      </p:grpSp>
      <p:sp>
        <p:nvSpPr>
          <p:cNvPr id="32" name="CuadroTexto 31">
            <a:extLst>
              <a:ext uri="{FF2B5EF4-FFF2-40B4-BE49-F238E27FC236}">
                <a16:creationId xmlns:a16="http://schemas.microsoft.com/office/drawing/2014/main" id="{84BD40B1-5625-4115-B0FA-2AA89F39A849}"/>
              </a:ext>
            </a:extLst>
          </p:cNvPr>
          <p:cNvSpPr txBox="1"/>
          <p:nvPr/>
        </p:nvSpPr>
        <p:spPr>
          <a:xfrm flipH="1">
            <a:off x="3896579" y="5350816"/>
            <a:ext cx="6514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Todos sus elementos son </a:t>
            </a:r>
            <a:r>
              <a:rPr lang="es-AR" dirty="0" err="1"/>
              <a:t>autovectores</a:t>
            </a:r>
            <a:r>
              <a:rPr lang="es-AR" dirty="0"/>
              <a:t> excepto el vector nulo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AD36DE-3C24-416B-82ED-C35EF722FDA6}"/>
              </a:ext>
            </a:extLst>
          </p:cNvPr>
          <p:cNvSpPr txBox="1"/>
          <p:nvPr/>
        </p:nvSpPr>
        <p:spPr>
          <a:xfrm>
            <a:off x="2487054" y="3533628"/>
            <a:ext cx="2307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7030A0"/>
                </a:solidFill>
              </a:rPr>
              <a:t>Ecuación característica</a:t>
            </a:r>
          </a:p>
        </p:txBody>
      </p:sp>
    </p:spTree>
    <p:extLst>
      <p:ext uri="{BB962C8B-B14F-4D97-AF65-F5344CB8AC3E}">
        <p14:creationId xmlns:p14="http://schemas.microsoft.com/office/powerpoint/2010/main" val="2689561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E1D4281-3737-441C-8361-C5308754AF7E}"/>
              </a:ext>
            </a:extLst>
          </p:cNvPr>
          <p:cNvSpPr txBox="1"/>
          <p:nvPr/>
        </p:nvSpPr>
        <p:spPr>
          <a:xfrm>
            <a:off x="558140" y="451262"/>
            <a:ext cx="3446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DIAGONALIZACIÓN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517B77E6-216A-4046-98F7-52A4D2C06A40}"/>
              </a:ext>
            </a:extLst>
          </p:cNvPr>
          <p:cNvSpPr txBox="1"/>
          <p:nvPr/>
        </p:nvSpPr>
        <p:spPr>
          <a:xfrm>
            <a:off x="4685537" y="5246509"/>
            <a:ext cx="3546227" cy="430887"/>
          </a:xfrm>
          <a:prstGeom prst="rect">
            <a:avLst/>
          </a:prstGeom>
          <a:solidFill>
            <a:schemeClr val="accent2">
              <a:alpha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s-AR" sz="2200" dirty="0"/>
              <a:t>Se dice que </a:t>
            </a:r>
            <a:r>
              <a:rPr lang="es-A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s-AR" sz="2200" dirty="0"/>
              <a:t> </a:t>
            </a:r>
            <a:r>
              <a:rPr lang="es-AR" sz="2200" b="1" dirty="0" err="1"/>
              <a:t>diagonaliza</a:t>
            </a:r>
            <a:r>
              <a:rPr lang="es-AR" sz="2200" dirty="0"/>
              <a:t> a </a:t>
            </a:r>
            <a:r>
              <a:rPr lang="es-AR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s-AR" sz="2200" dirty="0"/>
          </a:p>
        </p:txBody>
      </p:sp>
      <p:sp>
        <p:nvSpPr>
          <p:cNvPr id="21" name="Estrella de 5 puntas 70">
            <a:extLst>
              <a:ext uri="{FF2B5EF4-FFF2-40B4-BE49-F238E27FC236}">
                <a16:creationId xmlns:a16="http://schemas.microsoft.com/office/drawing/2014/main" id="{0B954443-E6D5-4B1F-AD96-7CEEE8EC336F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59016608-0D1A-49AF-A555-DE55CC03BBF4}"/>
              </a:ext>
            </a:extLst>
          </p:cNvPr>
          <p:cNvSpPr/>
          <p:nvPr/>
        </p:nvSpPr>
        <p:spPr>
          <a:xfrm>
            <a:off x="5169508" y="1611491"/>
            <a:ext cx="2605647" cy="89417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29" name="Objeto 28">
            <a:extLst>
              <a:ext uri="{FF2B5EF4-FFF2-40B4-BE49-F238E27FC236}">
                <a16:creationId xmlns:a16="http://schemas.microsoft.com/office/drawing/2014/main" id="{8437A05E-1F86-48A9-A51C-9E9356B910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470866"/>
              </p:ext>
            </p:extLst>
          </p:nvPr>
        </p:nvGraphicFramePr>
        <p:xfrm>
          <a:off x="5534912" y="1820808"/>
          <a:ext cx="187483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164880" progId="Equation.DSMT4">
                  <p:embed/>
                </p:oleObj>
              </mc:Choice>
              <mc:Fallback>
                <p:oleObj name="Equation" r:id="rId2" imgW="774360" imgH="16488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B7596E92-77F1-406F-BA00-E018FB2EFC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34912" y="1820808"/>
                        <a:ext cx="1874838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to 29">
            <a:extLst>
              <a:ext uri="{FF2B5EF4-FFF2-40B4-BE49-F238E27FC236}">
                <a16:creationId xmlns:a16="http://schemas.microsoft.com/office/drawing/2014/main" id="{15C985B5-92CC-430B-A21B-67C81535B0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014855"/>
              </p:ext>
            </p:extLst>
          </p:nvPr>
        </p:nvGraphicFramePr>
        <p:xfrm>
          <a:off x="696330" y="2550030"/>
          <a:ext cx="1952726" cy="591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253800" progId="Equation.DSMT4">
                  <p:embed/>
                </p:oleObj>
              </mc:Choice>
              <mc:Fallback>
                <p:oleObj name="Equation" r:id="rId4" imgW="838080" imgH="253800" progId="Equation.DSMT4">
                  <p:embed/>
                  <p:pic>
                    <p:nvPicPr>
                      <p:cNvPr id="61" name="Objeto 60">
                        <a:extLst>
                          <a:ext uri="{FF2B5EF4-FFF2-40B4-BE49-F238E27FC236}">
                            <a16:creationId xmlns:a16="http://schemas.microsoft.com/office/drawing/2014/main" id="{F5769053-0E6D-45F6-8D80-5774492E08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96330" y="2550030"/>
                        <a:ext cx="1952726" cy="591354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uadroTexto 30">
            <a:extLst>
              <a:ext uri="{FF2B5EF4-FFF2-40B4-BE49-F238E27FC236}">
                <a16:creationId xmlns:a16="http://schemas.microsoft.com/office/drawing/2014/main" id="{4AB121B0-DD15-4C93-BA20-9FADC452D7C9}"/>
              </a:ext>
            </a:extLst>
          </p:cNvPr>
          <p:cNvSpPr txBox="1"/>
          <p:nvPr/>
        </p:nvSpPr>
        <p:spPr>
          <a:xfrm>
            <a:off x="2640480" y="2614873"/>
            <a:ext cx="5134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es base de </a:t>
            </a:r>
            <a:r>
              <a:rPr 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400" dirty="0"/>
              <a:t> formada por </a:t>
            </a:r>
            <a:r>
              <a:rPr lang="es-AR" sz="2400" dirty="0" err="1"/>
              <a:t>autovectores</a:t>
            </a:r>
            <a:endParaRPr lang="es-AR" sz="2400" dirty="0"/>
          </a:p>
        </p:txBody>
      </p:sp>
      <p:sp>
        <p:nvSpPr>
          <p:cNvPr id="32" name="Flecha: a la derecha 31">
            <a:extLst>
              <a:ext uri="{FF2B5EF4-FFF2-40B4-BE49-F238E27FC236}">
                <a16:creationId xmlns:a16="http://schemas.microsoft.com/office/drawing/2014/main" id="{81AB5AC4-528C-434C-B965-2D54CEA6A22D}"/>
              </a:ext>
            </a:extLst>
          </p:cNvPr>
          <p:cNvSpPr/>
          <p:nvPr/>
        </p:nvSpPr>
        <p:spPr>
          <a:xfrm>
            <a:off x="8007257" y="2768445"/>
            <a:ext cx="449014" cy="237933"/>
          </a:xfrm>
          <a:prstGeom prst="rightArrow">
            <a:avLst>
              <a:gd name="adj1" fmla="val 3911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3" name="Objeto 32">
            <a:extLst>
              <a:ext uri="{FF2B5EF4-FFF2-40B4-BE49-F238E27FC236}">
                <a16:creationId xmlns:a16="http://schemas.microsoft.com/office/drawing/2014/main" id="{09A8DB9E-1B51-420E-8548-1AC5560E4B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342077"/>
              </p:ext>
            </p:extLst>
          </p:nvPr>
        </p:nvGraphicFramePr>
        <p:xfrm>
          <a:off x="8621119" y="2623166"/>
          <a:ext cx="156845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203040" progId="Equation.DSMT4">
                  <p:embed/>
                </p:oleObj>
              </mc:Choice>
              <mc:Fallback>
                <p:oleObj name="Equation" r:id="rId6" imgW="672840" imgH="203040" progId="Equation.DSMT4">
                  <p:embed/>
                  <p:pic>
                    <p:nvPicPr>
                      <p:cNvPr id="67" name="Objeto 66">
                        <a:extLst>
                          <a:ext uri="{FF2B5EF4-FFF2-40B4-BE49-F238E27FC236}">
                            <a16:creationId xmlns:a16="http://schemas.microsoft.com/office/drawing/2014/main" id="{19FC92AE-1C0E-48A3-B56D-3B1E93FEE2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621119" y="2623166"/>
                        <a:ext cx="1568450" cy="474663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Flecha: a la derecha 33">
            <a:extLst>
              <a:ext uri="{FF2B5EF4-FFF2-40B4-BE49-F238E27FC236}">
                <a16:creationId xmlns:a16="http://schemas.microsoft.com/office/drawing/2014/main" id="{858B87AD-4314-4A08-BE00-6B8C8AEB2A45}"/>
              </a:ext>
            </a:extLst>
          </p:cNvPr>
          <p:cNvSpPr/>
          <p:nvPr/>
        </p:nvSpPr>
        <p:spPr>
          <a:xfrm>
            <a:off x="10437700" y="2707841"/>
            <a:ext cx="449014" cy="237933"/>
          </a:xfrm>
          <a:prstGeom prst="rightArrow">
            <a:avLst>
              <a:gd name="adj1" fmla="val 3911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5" name="Objeto 34">
            <a:extLst>
              <a:ext uri="{FF2B5EF4-FFF2-40B4-BE49-F238E27FC236}">
                <a16:creationId xmlns:a16="http://schemas.microsoft.com/office/drawing/2014/main" id="{EB832CFD-FA74-445F-8079-986B123A79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96758"/>
              </p:ext>
            </p:extLst>
          </p:nvPr>
        </p:nvGraphicFramePr>
        <p:xfrm>
          <a:off x="11134845" y="2561254"/>
          <a:ext cx="7683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120" imgH="228600" progId="Equation.DSMT4">
                  <p:embed/>
                </p:oleObj>
              </mc:Choice>
              <mc:Fallback>
                <p:oleObj name="Equation" r:id="rId8" imgW="330120" imgH="228600" progId="Equation.DSMT4">
                  <p:embed/>
                  <p:pic>
                    <p:nvPicPr>
                      <p:cNvPr id="71" name="Objeto 70">
                        <a:extLst>
                          <a:ext uri="{FF2B5EF4-FFF2-40B4-BE49-F238E27FC236}">
                            <a16:creationId xmlns:a16="http://schemas.microsoft.com/office/drawing/2014/main" id="{9920BCE6-2A8C-4F5C-BEF0-421B0AE358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134845" y="2561254"/>
                        <a:ext cx="768350" cy="536575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to 35">
            <a:extLst>
              <a:ext uri="{FF2B5EF4-FFF2-40B4-BE49-F238E27FC236}">
                <a16:creationId xmlns:a16="http://schemas.microsoft.com/office/drawing/2014/main" id="{F4966E31-AC79-46D9-853E-0F30A6BE89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787461"/>
              </p:ext>
            </p:extLst>
          </p:nvPr>
        </p:nvGraphicFramePr>
        <p:xfrm>
          <a:off x="5035550" y="3598993"/>
          <a:ext cx="21209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190440" progId="Equation.DSMT4">
                  <p:embed/>
                </p:oleObj>
              </mc:Choice>
              <mc:Fallback>
                <p:oleObj name="Equation" r:id="rId10" imgW="876240" imgH="190440" progId="Equation.DSMT4">
                  <p:embed/>
                  <p:pic>
                    <p:nvPicPr>
                      <p:cNvPr id="73" name="Objeto 72">
                        <a:extLst>
                          <a:ext uri="{FF2B5EF4-FFF2-40B4-BE49-F238E27FC236}">
                            <a16:creationId xmlns:a16="http://schemas.microsoft.com/office/drawing/2014/main" id="{8BF7CD69-12BE-4B33-BB97-75FBDD3377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35550" y="3598993"/>
                        <a:ext cx="2120900" cy="461962"/>
                      </a:xfrm>
                      <a:prstGeom prst="rect">
                        <a:avLst/>
                      </a:prstGeom>
                      <a:noFill/>
                      <a:ln w="47625"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CuadroTexto 37">
            <a:extLst>
              <a:ext uri="{FF2B5EF4-FFF2-40B4-BE49-F238E27FC236}">
                <a16:creationId xmlns:a16="http://schemas.microsoft.com/office/drawing/2014/main" id="{44F952DF-7674-4989-830D-22EF195BF3F3}"/>
              </a:ext>
            </a:extLst>
          </p:cNvPr>
          <p:cNvSpPr txBox="1"/>
          <p:nvPr/>
        </p:nvSpPr>
        <p:spPr>
          <a:xfrm>
            <a:off x="4950327" y="4424541"/>
            <a:ext cx="2569101" cy="461665"/>
          </a:xfrm>
          <a:prstGeom prst="rect">
            <a:avLst/>
          </a:prstGeom>
          <a:noFill/>
          <a:ln w="50800">
            <a:solidFill>
              <a:schemeClr val="accent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400" dirty="0"/>
              <a:t> es </a:t>
            </a:r>
            <a:r>
              <a:rPr lang="es-AR" sz="2400" dirty="0" err="1"/>
              <a:t>diagonalizable</a:t>
            </a:r>
            <a:endParaRPr lang="es-AR" sz="2400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6405F679-96BA-4A25-A301-E630D3F3B73E}"/>
              </a:ext>
            </a:extLst>
          </p:cNvPr>
          <p:cNvSpPr txBox="1"/>
          <p:nvPr/>
        </p:nvSpPr>
        <p:spPr>
          <a:xfrm>
            <a:off x="300068" y="2623166"/>
            <a:ext cx="396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Si</a:t>
            </a:r>
          </a:p>
        </p:txBody>
      </p:sp>
      <p:graphicFrame>
        <p:nvGraphicFramePr>
          <p:cNvPr id="40" name="Objeto 39">
            <a:extLst>
              <a:ext uri="{FF2B5EF4-FFF2-40B4-BE49-F238E27FC236}">
                <a16:creationId xmlns:a16="http://schemas.microsoft.com/office/drawing/2014/main" id="{5A561651-5434-4448-BADF-6D6628B4F6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905895"/>
              </p:ext>
            </p:extLst>
          </p:nvPr>
        </p:nvGraphicFramePr>
        <p:xfrm>
          <a:off x="1389835" y="962687"/>
          <a:ext cx="143668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12520" imgH="228600" progId="Equation.DSMT4">
                  <p:embed/>
                </p:oleObj>
              </mc:Choice>
              <mc:Fallback>
                <p:oleObj name="Equation" r:id="rId12" imgW="812520" imgH="2286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F18A10B0-E985-4938-AAA6-47EED4FD01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389835" y="962687"/>
                        <a:ext cx="1436688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to 40">
            <a:extLst>
              <a:ext uri="{FF2B5EF4-FFF2-40B4-BE49-F238E27FC236}">
                <a16:creationId xmlns:a16="http://schemas.microsoft.com/office/drawing/2014/main" id="{B5634CFC-8F5B-4974-A6B5-6509CE6B96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944519"/>
              </p:ext>
            </p:extLst>
          </p:nvPr>
        </p:nvGraphicFramePr>
        <p:xfrm>
          <a:off x="4190920" y="960450"/>
          <a:ext cx="152558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228600" progId="Equation.DSMT4">
                  <p:embed/>
                </p:oleObj>
              </mc:Choice>
              <mc:Fallback>
                <p:oleObj name="Equation" r:id="rId14" imgW="863280" imgH="228600" progId="Equation.DSMT4">
                  <p:embed/>
                  <p:pic>
                    <p:nvPicPr>
                      <p:cNvPr id="16" name="Objeto 15">
                        <a:extLst>
                          <a:ext uri="{FF2B5EF4-FFF2-40B4-BE49-F238E27FC236}">
                            <a16:creationId xmlns:a16="http://schemas.microsoft.com/office/drawing/2014/main" id="{8199D1DF-4BBA-43E5-BC29-A9A8AF841A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190920" y="960450"/>
                        <a:ext cx="1525587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to 41">
            <a:extLst>
              <a:ext uri="{FF2B5EF4-FFF2-40B4-BE49-F238E27FC236}">
                <a16:creationId xmlns:a16="http://schemas.microsoft.com/office/drawing/2014/main" id="{41682A0E-D3AD-4C0A-88FF-A5FC6B9A3C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793618"/>
              </p:ext>
            </p:extLst>
          </p:nvPr>
        </p:nvGraphicFramePr>
        <p:xfrm>
          <a:off x="8280320" y="957275"/>
          <a:ext cx="154940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76240" imgH="228600" progId="Equation.DSMT4">
                  <p:embed/>
                </p:oleObj>
              </mc:Choice>
              <mc:Fallback>
                <p:oleObj name="Equation" r:id="rId16" imgW="876240" imgH="228600" progId="Equation.DSMT4">
                  <p:embed/>
                  <p:pic>
                    <p:nvPicPr>
                      <p:cNvPr id="20" name="Objeto 19">
                        <a:extLst>
                          <a:ext uri="{FF2B5EF4-FFF2-40B4-BE49-F238E27FC236}">
                            <a16:creationId xmlns:a16="http://schemas.microsoft.com/office/drawing/2014/main" id="{F1AEBF29-27AA-4CAD-B519-B1D852C93F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280320" y="957275"/>
                        <a:ext cx="1549400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643AF998-4E62-44C1-A0E4-0D8DDF5EDADF}"/>
              </a:ext>
            </a:extLst>
          </p:cNvPr>
          <p:cNvSpPr txBox="1"/>
          <p:nvPr/>
        </p:nvSpPr>
        <p:spPr>
          <a:xfrm>
            <a:off x="1675153" y="6073951"/>
            <a:ext cx="9307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Un caso especial son las matrices simétricas: es posible </a:t>
            </a:r>
            <a:r>
              <a:rPr lang="es-AR" dirty="0" err="1"/>
              <a:t>diagonalizarlas</a:t>
            </a:r>
            <a:r>
              <a:rPr lang="es-AR" dirty="0"/>
              <a:t> ortogonalmente,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s-AR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s-A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s-AR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7811845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0673EB61-EA41-45E4-B75A-7BB6374018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54336" y="995802"/>
          <a:ext cx="1621044" cy="352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190440" progId="Equation.DSMT4">
                  <p:embed/>
                </p:oleObj>
              </mc:Choice>
              <mc:Fallback>
                <p:oleObj name="Equation" r:id="rId2" imgW="876240" imgH="19044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0673EB61-EA41-45E4-B75A-7BB6374018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54336" y="995802"/>
                        <a:ext cx="1621044" cy="352314"/>
                      </a:xfrm>
                      <a:prstGeom prst="rect">
                        <a:avLst/>
                      </a:prstGeom>
                      <a:noFill/>
                      <a:ln w="47625"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07F2D961-5B0C-4EF2-AD1A-C489CFAE8CDA}"/>
              </a:ext>
            </a:extLst>
          </p:cNvPr>
          <p:cNvSpPr txBox="1"/>
          <p:nvPr/>
        </p:nvSpPr>
        <p:spPr>
          <a:xfrm>
            <a:off x="447857" y="914366"/>
            <a:ext cx="2569101" cy="461665"/>
          </a:xfrm>
          <a:prstGeom prst="rect">
            <a:avLst/>
          </a:prstGeom>
          <a:noFill/>
          <a:ln w="50800">
            <a:solidFill>
              <a:schemeClr val="accent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400" dirty="0"/>
              <a:t> es </a:t>
            </a:r>
            <a:r>
              <a:rPr lang="es-AR" sz="2400" dirty="0" err="1"/>
              <a:t>diagonalizable</a:t>
            </a:r>
            <a:endParaRPr lang="es-AR" sz="24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1CF2439-D8D8-482B-8B63-1E26E94386EF}"/>
              </a:ext>
            </a:extLst>
          </p:cNvPr>
          <p:cNvSpPr txBox="1"/>
          <p:nvPr/>
        </p:nvSpPr>
        <p:spPr>
          <a:xfrm>
            <a:off x="535021" y="385958"/>
            <a:ext cx="6461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/>
              <a:t>POTENCIAS NATURALES DE UNA MATRIZ DIAGONALIZABLE </a:t>
            </a:r>
          </a:p>
        </p:txBody>
      </p:sp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7B3F7415-E02F-48B9-BDC5-40CE62890C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36063" y="1023717"/>
          <a:ext cx="1597068" cy="352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190440" progId="Equation.DSMT4">
                  <p:embed/>
                </p:oleObj>
              </mc:Choice>
              <mc:Fallback>
                <p:oleObj name="Equation" r:id="rId4" imgW="863280" imgH="190440" progId="Equation.DSMT4">
                  <p:embed/>
                  <p:pic>
                    <p:nvPicPr>
                      <p:cNvPr id="5" name="Objeto 4">
                        <a:extLst>
                          <a:ext uri="{FF2B5EF4-FFF2-40B4-BE49-F238E27FC236}">
                            <a16:creationId xmlns:a16="http://schemas.microsoft.com/office/drawing/2014/main" id="{7B3F7415-E02F-48B9-BDC5-40CE62890C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36063" y="1023717"/>
                        <a:ext cx="1597068" cy="352314"/>
                      </a:xfrm>
                      <a:prstGeom prst="rect">
                        <a:avLst/>
                      </a:prstGeom>
                      <a:noFill/>
                      <a:ln w="476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4CA0D53B-DF30-4BAE-97F1-97D2EECD9DC3}"/>
              </a:ext>
            </a:extLst>
          </p:cNvPr>
          <p:cNvSpPr/>
          <p:nvPr/>
        </p:nvSpPr>
        <p:spPr>
          <a:xfrm>
            <a:off x="7786234" y="1148868"/>
            <a:ext cx="554477" cy="230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1A85F02F-C98D-433B-A053-2DBCF3A144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93814" y="995802"/>
          <a:ext cx="2538950" cy="384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1280" imgH="228600" progId="Equation.DSMT4">
                  <p:embed/>
                </p:oleObj>
              </mc:Choice>
              <mc:Fallback>
                <p:oleObj name="Equation" r:id="rId6" imgW="1511280" imgH="22860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1A85F02F-C98D-433B-A053-2DBCF3A144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93814" y="995802"/>
                        <a:ext cx="2538950" cy="384048"/>
                      </a:xfrm>
                      <a:prstGeom prst="rect">
                        <a:avLst/>
                      </a:prstGeom>
                      <a:noFill/>
                      <a:ln w="476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EC14807F-6282-4A42-AE68-04334EF6B2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299" y="1964649"/>
          <a:ext cx="16906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190440" progId="Equation.DSMT4">
                  <p:embed/>
                </p:oleObj>
              </mc:Choice>
              <mc:Fallback>
                <p:oleObj name="Equation" r:id="rId8" imgW="914400" imgH="19044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EC14807F-6282-4A42-AE68-04334EF6B2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39299" y="1964649"/>
                        <a:ext cx="1690688" cy="352425"/>
                      </a:xfrm>
                      <a:prstGeom prst="rect">
                        <a:avLst/>
                      </a:prstGeom>
                      <a:noFill/>
                      <a:ln w="476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AEBF2C0D-B125-4D52-8DF9-903315689F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9445" y="1954923"/>
          <a:ext cx="4405601" cy="494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89040" imgH="279360" progId="Equation.DSMT4">
                  <p:embed/>
                </p:oleObj>
              </mc:Choice>
              <mc:Fallback>
                <p:oleObj name="Equation" r:id="rId10" imgW="2489040" imgH="27936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AEBF2C0D-B125-4D52-8DF9-903315689F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49445" y="1954923"/>
                        <a:ext cx="4405601" cy="494467"/>
                      </a:xfrm>
                      <a:prstGeom prst="rect">
                        <a:avLst/>
                      </a:prstGeom>
                      <a:noFill/>
                      <a:ln w="476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brir llave 9">
            <a:extLst>
              <a:ext uri="{FF2B5EF4-FFF2-40B4-BE49-F238E27FC236}">
                <a16:creationId xmlns:a16="http://schemas.microsoft.com/office/drawing/2014/main" id="{739C119E-97A6-4B45-BE25-A88D53661AD2}"/>
              </a:ext>
            </a:extLst>
          </p:cNvPr>
          <p:cNvSpPr/>
          <p:nvPr/>
        </p:nvSpPr>
        <p:spPr>
          <a:xfrm rot="16200000">
            <a:off x="1459561" y="1911775"/>
            <a:ext cx="284550" cy="1056302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5FAFE7B-49F4-41FD-89D7-2AD33BB17357}"/>
              </a:ext>
            </a:extLst>
          </p:cNvPr>
          <p:cNvSpPr txBox="1"/>
          <p:nvPr/>
        </p:nvSpPr>
        <p:spPr>
          <a:xfrm>
            <a:off x="1269495" y="2650075"/>
            <a:ext cx="860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s-AR" dirty="0"/>
              <a:t> veces</a:t>
            </a:r>
          </a:p>
        </p:txBody>
      </p:sp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5F0AF161-BFFB-4354-82B7-AE5EEED9E1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55046" y="1922867"/>
          <a:ext cx="4222260" cy="488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2720" imgH="279360" progId="Equation.DSMT4">
                  <p:embed/>
                </p:oleObj>
              </mc:Choice>
              <mc:Fallback>
                <p:oleObj name="Equation" r:id="rId12" imgW="2412720" imgH="279360" progId="Equation.DSMT4">
                  <p:embed/>
                  <p:pic>
                    <p:nvPicPr>
                      <p:cNvPr id="12" name="Objeto 11">
                        <a:extLst>
                          <a:ext uri="{FF2B5EF4-FFF2-40B4-BE49-F238E27FC236}">
                            <a16:creationId xmlns:a16="http://schemas.microsoft.com/office/drawing/2014/main" id="{5F0AF161-BFFB-4354-82B7-AE5EEED9E1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555046" y="1922867"/>
                        <a:ext cx="4222260" cy="488880"/>
                      </a:xfrm>
                      <a:prstGeom prst="rect">
                        <a:avLst/>
                      </a:prstGeom>
                      <a:noFill/>
                      <a:ln w="476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C5C862B6-1150-453D-9343-865585B046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77306" y="1964276"/>
          <a:ext cx="14001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99920" imgH="190440" progId="Equation.DSMT4">
                  <p:embed/>
                </p:oleObj>
              </mc:Choice>
              <mc:Fallback>
                <p:oleObj name="Equation" r:id="rId14" imgW="799920" imgH="19044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C5C862B6-1150-453D-9343-865585B046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777306" y="1964276"/>
                        <a:ext cx="1400175" cy="333375"/>
                      </a:xfrm>
                      <a:prstGeom prst="rect">
                        <a:avLst/>
                      </a:prstGeom>
                      <a:noFill/>
                      <a:ln w="476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to 50">
            <a:extLst>
              <a:ext uri="{FF2B5EF4-FFF2-40B4-BE49-F238E27FC236}">
                <a16:creationId xmlns:a16="http://schemas.microsoft.com/office/drawing/2014/main" id="{CE979274-D383-4957-A856-9BC1D4A82B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212096"/>
              </p:ext>
            </p:extLst>
          </p:nvPr>
        </p:nvGraphicFramePr>
        <p:xfrm>
          <a:off x="4987941" y="4880544"/>
          <a:ext cx="4732338" cy="156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759120" imgH="1244520" progId="Equation.DSMT4">
                  <p:embed/>
                </p:oleObj>
              </mc:Choice>
              <mc:Fallback>
                <p:oleObj name="Equation" r:id="rId16" imgW="3759120" imgH="1244520" progId="Equation.DSMT4">
                  <p:embed/>
                  <p:pic>
                    <p:nvPicPr>
                      <p:cNvPr id="51" name="Objeto 50">
                        <a:extLst>
                          <a:ext uri="{FF2B5EF4-FFF2-40B4-BE49-F238E27FC236}">
                            <a16:creationId xmlns:a16="http://schemas.microsoft.com/office/drawing/2014/main" id="{CE979274-D383-4957-A856-9BC1D4A82B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987941" y="4880544"/>
                        <a:ext cx="4732338" cy="1566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Estrella de 5 puntas 70">
            <a:extLst>
              <a:ext uri="{FF2B5EF4-FFF2-40B4-BE49-F238E27FC236}">
                <a16:creationId xmlns:a16="http://schemas.microsoft.com/office/drawing/2014/main" id="{8D2BC5E2-9AB8-42F3-9903-8553EA5ABE3B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uadroTexto 20">
                <a:extLst>
                  <a:ext uri="{FF2B5EF4-FFF2-40B4-BE49-F238E27FC236}">
                    <a16:creationId xmlns:a16="http://schemas.microsoft.com/office/drawing/2014/main" id="{FA1BF4DC-9227-4DCF-86DD-1ABFE7C3C9DF}"/>
                  </a:ext>
                </a:extLst>
              </p:cNvPr>
              <p:cNvSpPr txBox="1"/>
              <p:nvPr/>
            </p:nvSpPr>
            <p:spPr>
              <a:xfrm>
                <a:off x="535021" y="4731246"/>
                <a:ext cx="1868525" cy="7646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s-E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E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E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s-E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s-E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CuadroTexto 20">
                <a:extLst>
                  <a:ext uri="{FF2B5EF4-FFF2-40B4-BE49-F238E27FC236}">
                    <a16:creationId xmlns:a16="http://schemas.microsoft.com/office/drawing/2014/main" id="{FA1BF4DC-9227-4DCF-86DD-1ABFE7C3C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21" y="4731246"/>
                <a:ext cx="1868525" cy="76469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7FBDCC84-ACB4-4437-B0C1-35C4AC744FB9}"/>
                  </a:ext>
                </a:extLst>
              </p:cNvPr>
              <p:cNvSpPr txBox="1"/>
              <p:nvPr/>
            </p:nvSpPr>
            <p:spPr>
              <a:xfrm>
                <a:off x="2641051" y="3370237"/>
                <a:ext cx="2329163" cy="8159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𝐚𝐮𝐭𝐨𝐯𝐚𝐥𝐨𝐫𝐞𝐬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  <m:r>
                              <a:rPr lang="es-E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s-E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e>
                        </m:mr>
                        <m:mr>
                          <m:e>
                            <m:r>
                              <a:rPr lang="en-US" b="1" i="1" smtClean="0">
                                <a:solidFill>
                                  <a:srgbClr val="FF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  <m:r>
                              <a:rPr lang="es-ES" b="1" i="1" smtClean="0">
                                <a:solidFill>
                                  <a:srgbClr val="FF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s-ES" b="1" i="1" smtClean="0">
                                <a:solidFill>
                                  <a:srgbClr val="FF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e>
                        </m:mr>
                        <m:mr>
                          <m:e>
                            <m:r>
                              <a:rPr lang="en-US" b="1" i="1" smtClean="0">
                                <a:solidFill>
                                  <a:srgbClr val="99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  <m:r>
                              <a:rPr lang="es-ES" b="1" i="1" smtClean="0">
                                <a:solidFill>
                                  <a:srgbClr val="99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s-AR" b="1" i="1" smtClean="0">
                                <a:solidFill>
                                  <a:srgbClr val="99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𝟔</m:t>
                            </m:r>
                          </m:e>
                        </m:mr>
                      </m:m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7FBDCC84-ACB4-4437-B0C1-35C4AC744F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051" y="3370237"/>
                <a:ext cx="2329163" cy="81592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uadroTexto 22">
                <a:extLst>
                  <a:ext uri="{FF2B5EF4-FFF2-40B4-BE49-F238E27FC236}">
                    <a16:creationId xmlns:a16="http://schemas.microsoft.com/office/drawing/2014/main" id="{0D775CCC-1F04-416B-BE44-F805E524CE2D}"/>
                  </a:ext>
                </a:extLst>
              </p:cNvPr>
              <p:cNvSpPr txBox="1"/>
              <p:nvPr/>
            </p:nvSpPr>
            <p:spPr>
              <a:xfrm>
                <a:off x="3745365" y="4298399"/>
                <a:ext cx="218187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𝑑𝑖𝑎𝑔𝑜𝑛𝑎𝑙𝑖𝑧𝑎𝑏𝑙𝑒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CuadroTexto 22">
                <a:extLst>
                  <a:ext uri="{FF2B5EF4-FFF2-40B4-BE49-F238E27FC236}">
                    <a16:creationId xmlns:a16="http://schemas.microsoft.com/office/drawing/2014/main" id="{0D775CCC-1F04-416B-BE44-F805E524CE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365" y="4298399"/>
                <a:ext cx="2181879" cy="276999"/>
              </a:xfrm>
              <a:prstGeom prst="rect">
                <a:avLst/>
              </a:prstGeom>
              <a:blipFill>
                <a:blip r:embed="rId21"/>
                <a:stretch>
                  <a:fillRect l="-838" t="-2174" r="-3352" b="-3260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55245773-2C4C-464D-9602-EEC516E2652E}"/>
                  </a:ext>
                </a:extLst>
              </p:cNvPr>
              <p:cNvSpPr txBox="1"/>
              <p:nvPr/>
            </p:nvSpPr>
            <p:spPr>
              <a:xfrm>
                <a:off x="5178643" y="3261635"/>
                <a:ext cx="20310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𝝀</m:t>
                          </m:r>
                          <m:r>
                            <a:rPr lang="es-ES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s-ES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chemeClr val="accent1"/>
                              </a:solidFill>
                            </a:rPr>
                            <m:t> </m:t>
                          </m:r>
                        </m:sub>
                      </m:sSub>
                      <m:r>
                        <a:rPr lang="es-ES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s-ES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s-ES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s-ES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s-ES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ES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s-ES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ES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55245773-2C4C-464D-9602-EEC516E265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8643" y="3261635"/>
                <a:ext cx="2031005" cy="276999"/>
              </a:xfrm>
              <a:prstGeom prst="rect">
                <a:avLst/>
              </a:prstGeom>
              <a:blipFill>
                <a:blip r:embed="rId22"/>
                <a:stretch>
                  <a:fillRect l="-2402" b="-2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uadroTexto 24">
                <a:extLst>
                  <a:ext uri="{FF2B5EF4-FFF2-40B4-BE49-F238E27FC236}">
                    <a16:creationId xmlns:a16="http://schemas.microsoft.com/office/drawing/2014/main" id="{566428AA-EDC3-455E-BCD6-646DFC20F172}"/>
                  </a:ext>
                </a:extLst>
              </p:cNvPr>
              <p:cNvSpPr txBox="1"/>
              <p:nvPr/>
            </p:nvSpPr>
            <p:spPr>
              <a:xfrm>
                <a:off x="5197367" y="3595405"/>
                <a:ext cx="2055050" cy="2926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𝝀</m:t>
                          </m:r>
                          <m:r>
                            <a:rPr lang="es-ES" b="1" i="1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s-ES" b="1" i="0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FF"/>
                              </a:solidFill>
                            </a:rPr>
                            <m:t> </m:t>
                          </m:r>
                        </m:sub>
                      </m:sSub>
                      <m:r>
                        <a:rPr lang="es-ES" b="1" i="1" smtClean="0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s-ES" b="1" i="1" smtClean="0">
                              <a:solidFill>
                                <a:srgbClr val="FF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s-ES" b="1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b="1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s-ES" b="1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ES" b="1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s-ES" b="1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,−</m:t>
                              </m:r>
                              <m:r>
                                <a:rPr lang="es-ES" b="1" i="1" smtClean="0">
                                  <a:solidFill>
                                    <a:srgbClr val="FF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CuadroTexto 24">
                <a:extLst>
                  <a:ext uri="{FF2B5EF4-FFF2-40B4-BE49-F238E27FC236}">
                    <a16:creationId xmlns:a16="http://schemas.microsoft.com/office/drawing/2014/main" id="{566428AA-EDC3-455E-BCD6-646DFC20F1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7367" y="3595405"/>
                <a:ext cx="2055050" cy="292644"/>
              </a:xfrm>
              <a:prstGeom prst="rect">
                <a:avLst/>
              </a:prstGeom>
              <a:blipFill>
                <a:blip r:embed="rId23"/>
                <a:stretch>
                  <a:fillRect l="-2374" b="-2708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B4AAE642-A758-41AE-B188-65D5BA810B9A}"/>
                  </a:ext>
                </a:extLst>
              </p:cNvPr>
              <p:cNvSpPr txBox="1"/>
              <p:nvPr/>
            </p:nvSpPr>
            <p:spPr>
              <a:xfrm>
                <a:off x="5197367" y="3944820"/>
                <a:ext cx="1881925" cy="2926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99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b="1" i="1" smtClean="0">
                              <a:solidFill>
                                <a:srgbClr val="9900FF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99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𝝀</m:t>
                          </m:r>
                          <m:r>
                            <a:rPr lang="es-ES" b="1" i="1">
                              <a:solidFill>
                                <a:srgbClr val="99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s-ES" b="1" i="0" smtClean="0">
                              <a:solidFill>
                                <a:srgbClr val="99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9900FF"/>
                              </a:solidFill>
                            </a:rPr>
                            <m:t> </m:t>
                          </m:r>
                        </m:sub>
                      </m:sSub>
                      <m:r>
                        <a:rPr lang="es-ES" b="1" i="1" smtClean="0">
                          <a:solidFill>
                            <a:srgbClr val="99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s-ES" b="1" i="1" smtClean="0">
                              <a:solidFill>
                                <a:srgbClr val="99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s-ES" b="1" i="1" smtClean="0">
                                  <a:solidFill>
                                    <a:srgbClr val="99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b="1" i="1" smtClean="0">
                                  <a:solidFill>
                                    <a:srgbClr val="99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s-ES" b="1" i="1" smtClean="0">
                                  <a:solidFill>
                                    <a:srgbClr val="9900FF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ES" b="1" i="1" smtClean="0">
                                  <a:solidFill>
                                    <a:srgbClr val="9900FF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s-ES" b="1" i="1" smtClean="0">
                                  <a:solidFill>
                                    <a:srgbClr val="9900FF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ES" b="1" i="1" smtClean="0">
                                  <a:solidFill>
                                    <a:srgbClr val="99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B4AAE642-A758-41AE-B188-65D5BA810B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7367" y="3944820"/>
                <a:ext cx="1881925" cy="292644"/>
              </a:xfrm>
              <a:prstGeom prst="rect">
                <a:avLst/>
              </a:prstGeom>
              <a:blipFill>
                <a:blip r:embed="rId24"/>
                <a:stretch>
                  <a:fillRect l="-2597" b="-291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BF4F9389-E3C8-46FF-A297-3906640CD917}"/>
                  </a:ext>
                </a:extLst>
              </p:cNvPr>
              <p:cNvSpPr txBox="1"/>
              <p:nvPr/>
            </p:nvSpPr>
            <p:spPr>
              <a:xfrm>
                <a:off x="726544" y="3442838"/>
                <a:ext cx="1663148" cy="7325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s-E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E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s-E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s-E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s-E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s-E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s-E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s-E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s-E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s-E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s-E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s-E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BF4F9389-E3C8-46FF-A297-3906640CD9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544" y="3442838"/>
                <a:ext cx="1663148" cy="732573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D2D0FE09-484C-4F0C-81E1-81D768EEB114}"/>
                  </a:ext>
                </a:extLst>
              </p:cNvPr>
              <p:cNvSpPr txBox="1"/>
              <p:nvPr/>
            </p:nvSpPr>
            <p:spPr>
              <a:xfrm>
                <a:off x="7503776" y="3345745"/>
                <a:ext cx="2804166" cy="8917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s-E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s-E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e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e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e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e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e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e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s-A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D2D0FE09-484C-4F0C-81E1-81D768EEB1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3776" y="3345745"/>
                <a:ext cx="2804166" cy="891719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uadroTexto 28">
                <a:extLst>
                  <a:ext uri="{FF2B5EF4-FFF2-40B4-BE49-F238E27FC236}">
                    <a16:creationId xmlns:a16="http://schemas.microsoft.com/office/drawing/2014/main" id="{9AE2B863-2469-4247-A69D-42219ED08286}"/>
                  </a:ext>
                </a:extLst>
              </p:cNvPr>
              <p:cNvSpPr txBox="1"/>
              <p:nvPr/>
            </p:nvSpPr>
            <p:spPr>
              <a:xfrm>
                <a:off x="10342272" y="3378891"/>
                <a:ext cx="1683987" cy="7325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s-E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E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s-E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s-E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  <m:e>
                                <m:r>
                                  <a:rPr lang="es-E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  <m:e>
                                <m:r>
                                  <a:rPr lang="es-E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s-E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  <m:e>
                                <m:r>
                                  <a:rPr lang="es-E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e>
                                <m:r>
                                  <a:rPr lang="es-E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s-E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  <m:e>
                                <m:r>
                                  <a:rPr lang="es-E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e>
                              <m:e>
                                <m:r>
                                  <a:rPr lang="es-E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CuadroTexto 28">
                <a:extLst>
                  <a:ext uri="{FF2B5EF4-FFF2-40B4-BE49-F238E27FC236}">
                    <a16:creationId xmlns:a16="http://schemas.microsoft.com/office/drawing/2014/main" id="{9AE2B863-2469-4247-A69D-42219ED08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2272" y="3378891"/>
                <a:ext cx="1683987" cy="732573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012FC2DE-6A9F-4C60-9A9B-86DD8D9BE6DA}"/>
                  </a:ext>
                </a:extLst>
              </p:cNvPr>
              <p:cNvSpPr txBox="1"/>
              <p:nvPr/>
            </p:nvSpPr>
            <p:spPr>
              <a:xfrm>
                <a:off x="5905850" y="4291077"/>
                <a:ext cx="425949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𝑟𝑡𝑜𝑔𝑜𝑛𝑎𝑙𝑚𝑒𝑛𝑡𝑒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𝑝𝑜𝑟𝑞𝑢𝑒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𝑠𝑖𝑚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é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𝑡𝑟𝑖𝑐𝑎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012FC2DE-6A9F-4C60-9A9B-86DD8D9BE6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5850" y="4291077"/>
                <a:ext cx="4259499" cy="276999"/>
              </a:xfrm>
              <a:prstGeom prst="rect">
                <a:avLst/>
              </a:prstGeom>
              <a:blipFill>
                <a:blip r:embed="rId28"/>
                <a:stretch>
                  <a:fillRect l="-286" t="-2222" r="-1431" b="-3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CuadroTexto 13">
            <a:extLst>
              <a:ext uri="{FF2B5EF4-FFF2-40B4-BE49-F238E27FC236}">
                <a16:creationId xmlns:a16="http://schemas.microsoft.com/office/drawing/2014/main" id="{EDEF9811-74DE-430A-81DC-D924D1DE51CC}"/>
              </a:ext>
            </a:extLst>
          </p:cNvPr>
          <p:cNvSpPr txBox="1"/>
          <p:nvPr/>
        </p:nvSpPr>
        <p:spPr>
          <a:xfrm>
            <a:off x="142883" y="2929422"/>
            <a:ext cx="365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Ejemplo desarrollado anteriormente</a:t>
            </a:r>
          </a:p>
        </p:txBody>
      </p:sp>
      <p:graphicFrame>
        <p:nvGraphicFramePr>
          <p:cNvPr id="32" name="Objeto 31">
            <a:extLst>
              <a:ext uri="{FF2B5EF4-FFF2-40B4-BE49-F238E27FC236}">
                <a16:creationId xmlns:a16="http://schemas.microsoft.com/office/drawing/2014/main" id="{A87B7820-57C2-497E-A761-34265EB546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3349"/>
              </p:ext>
            </p:extLst>
          </p:nvPr>
        </p:nvGraphicFramePr>
        <p:xfrm>
          <a:off x="701857" y="5756402"/>
          <a:ext cx="2538950" cy="384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1280" imgH="228600" progId="Equation.DSMT4">
                  <p:embed/>
                </p:oleObj>
              </mc:Choice>
              <mc:Fallback>
                <p:oleObj name="Equation" r:id="rId6" imgW="1511280" imgH="22860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1A85F02F-C98D-433B-A053-2DBCF3A144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1857" y="5756402"/>
                        <a:ext cx="2538950" cy="384048"/>
                      </a:xfrm>
                      <a:prstGeom prst="rect">
                        <a:avLst/>
                      </a:prstGeom>
                      <a:noFill/>
                      <a:ln w="476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to 32">
            <a:extLst>
              <a:ext uri="{FF2B5EF4-FFF2-40B4-BE49-F238E27FC236}">
                <a16:creationId xmlns:a16="http://schemas.microsoft.com/office/drawing/2014/main" id="{7AA5A603-C03B-410D-8F8A-2007E95E41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625642"/>
              </p:ext>
            </p:extLst>
          </p:nvPr>
        </p:nvGraphicFramePr>
        <p:xfrm>
          <a:off x="1558118" y="6269037"/>
          <a:ext cx="960437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71320" imgH="190440" progId="Equation.DSMT4">
                  <p:embed/>
                </p:oleObj>
              </mc:Choice>
              <mc:Fallback>
                <p:oleObj name="Equation" r:id="rId29" imgW="571320" imgH="190440" progId="Equation.DSMT4">
                  <p:embed/>
                  <p:pic>
                    <p:nvPicPr>
                      <p:cNvPr id="32" name="Objeto 31">
                        <a:extLst>
                          <a:ext uri="{FF2B5EF4-FFF2-40B4-BE49-F238E27FC236}">
                            <a16:creationId xmlns:a16="http://schemas.microsoft.com/office/drawing/2014/main" id="{A87B7820-57C2-497E-A761-34265EB546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558118" y="6269037"/>
                        <a:ext cx="960437" cy="319088"/>
                      </a:xfrm>
                      <a:prstGeom prst="rect">
                        <a:avLst/>
                      </a:prstGeom>
                      <a:noFill/>
                      <a:ln w="476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1E91D534-0A28-4E97-A455-C099D315BC6B}"/>
              </a:ext>
            </a:extLst>
          </p:cNvPr>
          <p:cNvSpPr txBox="1"/>
          <p:nvPr/>
        </p:nvSpPr>
        <p:spPr>
          <a:xfrm>
            <a:off x="733184" y="628737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Como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43751D8-6ED4-4B18-B0C6-4EAE79C73CBD}"/>
              </a:ext>
            </a:extLst>
          </p:cNvPr>
          <p:cNvSpPr txBox="1"/>
          <p:nvPr/>
        </p:nvSpPr>
        <p:spPr>
          <a:xfrm>
            <a:off x="3795187" y="2913605"/>
            <a:ext cx="254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(ejercicio 14.1 del TPN°5)</a:t>
            </a:r>
          </a:p>
        </p:txBody>
      </p:sp>
    </p:spTree>
    <p:extLst>
      <p:ext uri="{BB962C8B-B14F-4D97-AF65-F5344CB8AC3E}">
        <p14:creationId xmlns:p14="http://schemas.microsoft.com/office/powerpoint/2010/main" val="2154701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/>
      <p:bldP spid="57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668ED44A-4CDB-4BA5-A59B-E5A36A1923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716048"/>
              </p:ext>
            </p:extLst>
          </p:nvPr>
        </p:nvGraphicFramePr>
        <p:xfrm>
          <a:off x="4064000" y="652463"/>
          <a:ext cx="562927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70120" imgH="711000" progId="Equation.DSMT4">
                  <p:embed/>
                </p:oleObj>
              </mc:Choice>
              <mc:Fallback>
                <p:oleObj name="Equation" r:id="rId2" imgW="4470120" imgH="71100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668ED44A-4CDB-4BA5-A59B-E5A36A1923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64000" y="652463"/>
                        <a:ext cx="5629275" cy="89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83B9B90C-469A-46D3-8293-9BC188A570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177909"/>
              </p:ext>
            </p:extLst>
          </p:nvPr>
        </p:nvGraphicFramePr>
        <p:xfrm>
          <a:off x="243720" y="1152465"/>
          <a:ext cx="1380179" cy="1016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711000" progId="Equation.DSMT4">
                  <p:embed/>
                </p:oleObj>
              </mc:Choice>
              <mc:Fallback>
                <p:oleObj name="Equation" r:id="rId4" imgW="965160" imgH="71100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83B9B90C-469A-46D3-8293-9BC188A570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720" y="1152465"/>
                        <a:ext cx="1380179" cy="10167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6436C66B-A73F-4F35-B887-20DC914E2A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278127"/>
              </p:ext>
            </p:extLst>
          </p:nvPr>
        </p:nvGraphicFramePr>
        <p:xfrm>
          <a:off x="162500" y="2353905"/>
          <a:ext cx="1760538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711000" progId="Equation.DSMT4">
                  <p:embed/>
                </p:oleObj>
              </mc:Choice>
              <mc:Fallback>
                <p:oleObj name="Equation" r:id="rId6" imgW="1231560" imgH="71100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6436C66B-A73F-4F35-B887-20DC914E2A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00" y="2353905"/>
                        <a:ext cx="1760538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2528A880-4F3E-40ED-A3EA-6843B3958E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807948"/>
              </p:ext>
            </p:extLst>
          </p:nvPr>
        </p:nvGraphicFramePr>
        <p:xfrm>
          <a:off x="139969" y="3488433"/>
          <a:ext cx="185102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95280" imgH="711000" progId="Equation.DSMT4">
                  <p:embed/>
                </p:oleObj>
              </mc:Choice>
              <mc:Fallback>
                <p:oleObj name="Equation" r:id="rId8" imgW="1295280" imgH="7110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2528A880-4F3E-40ED-A3EA-6843B3958E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969" y="3488433"/>
                        <a:ext cx="1851025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8A73BE5A-72FE-4BEE-855B-A03DABB115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6430066"/>
              </p:ext>
            </p:extLst>
          </p:nvPr>
        </p:nvGraphicFramePr>
        <p:xfrm>
          <a:off x="72843" y="4667021"/>
          <a:ext cx="212407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720" imgH="711000" progId="Equation.DSMT4">
                  <p:embed/>
                </p:oleObj>
              </mc:Choice>
              <mc:Fallback>
                <p:oleObj name="Equation" r:id="rId10" imgW="1485720" imgH="71100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8A73BE5A-72FE-4BEE-855B-A03DABB115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3" y="4667021"/>
                        <a:ext cx="2124075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3195651F-2BCC-4326-9E0D-2F57DFC8C00A}"/>
              </a:ext>
            </a:extLst>
          </p:cNvPr>
          <p:cNvCxnSpPr/>
          <p:nvPr/>
        </p:nvCxnSpPr>
        <p:spPr>
          <a:xfrm>
            <a:off x="3264000" y="572050"/>
            <a:ext cx="0" cy="60935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trella de 5 puntas 70">
            <a:extLst>
              <a:ext uri="{FF2B5EF4-FFF2-40B4-BE49-F238E27FC236}">
                <a16:creationId xmlns:a16="http://schemas.microsoft.com/office/drawing/2014/main" id="{43C22602-7B39-4321-98AA-3FD6020D6F0C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02B5E5F-3C6E-487F-9F57-9E988A468281}"/>
              </a:ext>
            </a:extLst>
          </p:cNvPr>
          <p:cNvSpPr txBox="1"/>
          <p:nvPr/>
        </p:nvSpPr>
        <p:spPr>
          <a:xfrm rot="5400000">
            <a:off x="516343" y="573952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ym typeface="Symbol" panose="05050102010706020507" pitchFamily="18" charset="2"/>
              </a:rPr>
              <a:t></a:t>
            </a:r>
            <a:endParaRPr lang="es-AR" sz="24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3C8BDF3-0CD9-43AF-9A80-3A8EA829D991}"/>
              </a:ext>
            </a:extLst>
          </p:cNvPr>
          <p:cNvSpPr txBox="1"/>
          <p:nvPr/>
        </p:nvSpPr>
        <p:spPr>
          <a:xfrm>
            <a:off x="303308" y="652463"/>
            <a:ext cx="1944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/>
              <a:t>POR INDUCCIÓN</a:t>
            </a:r>
          </a:p>
        </p:txBody>
      </p:sp>
      <p:sp>
        <p:nvSpPr>
          <p:cNvPr id="16" name="Forma en L 15">
            <a:extLst>
              <a:ext uri="{FF2B5EF4-FFF2-40B4-BE49-F238E27FC236}">
                <a16:creationId xmlns:a16="http://schemas.microsoft.com/office/drawing/2014/main" id="{744A2665-E097-4F16-8988-5AE077F20406}"/>
              </a:ext>
            </a:extLst>
          </p:cNvPr>
          <p:cNvSpPr/>
          <p:nvPr/>
        </p:nvSpPr>
        <p:spPr>
          <a:xfrm rot="17712321">
            <a:off x="10100846" y="6048242"/>
            <a:ext cx="426073" cy="314589"/>
          </a:xfrm>
          <a:prstGeom prst="corner">
            <a:avLst>
              <a:gd name="adj1" fmla="val 29558"/>
              <a:gd name="adj2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25" name="Objeto 24">
            <a:extLst>
              <a:ext uri="{FF2B5EF4-FFF2-40B4-BE49-F238E27FC236}">
                <a16:creationId xmlns:a16="http://schemas.microsoft.com/office/drawing/2014/main" id="{CA4FCDCD-77F9-4331-A475-AB40FC4D35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49217"/>
              </p:ext>
            </p:extLst>
          </p:nvPr>
        </p:nvGraphicFramePr>
        <p:xfrm>
          <a:off x="4837113" y="3159125"/>
          <a:ext cx="3951287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36680" imgH="711000" progId="Equation.DSMT4">
                  <p:embed/>
                </p:oleObj>
              </mc:Choice>
              <mc:Fallback>
                <p:oleObj name="Equation" r:id="rId12" imgW="3136680" imgH="71100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668ED44A-4CDB-4BA5-A59B-E5A36A1923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837113" y="3159125"/>
                        <a:ext cx="3951287" cy="89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to 26">
            <a:extLst>
              <a:ext uri="{FF2B5EF4-FFF2-40B4-BE49-F238E27FC236}">
                <a16:creationId xmlns:a16="http://schemas.microsoft.com/office/drawing/2014/main" id="{CB63120B-6352-4D58-BDA8-1A0D5A86D9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637588"/>
              </p:ext>
            </p:extLst>
          </p:nvPr>
        </p:nvGraphicFramePr>
        <p:xfrm>
          <a:off x="4064000" y="1949450"/>
          <a:ext cx="549751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68600" imgH="736560" progId="Equation.DSMT4">
                  <p:embed/>
                </p:oleObj>
              </mc:Choice>
              <mc:Fallback>
                <p:oleObj name="Equation" r:id="rId14" imgW="4368600" imgH="73656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668ED44A-4CDB-4BA5-A59B-E5A36A1923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064000" y="1949450"/>
                        <a:ext cx="5497513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to 27">
            <a:extLst>
              <a:ext uri="{FF2B5EF4-FFF2-40B4-BE49-F238E27FC236}">
                <a16:creationId xmlns:a16="http://schemas.microsoft.com/office/drawing/2014/main" id="{6D6B80E9-54F0-4E6F-A9BC-038520A386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885212"/>
              </p:ext>
            </p:extLst>
          </p:nvPr>
        </p:nvGraphicFramePr>
        <p:xfrm>
          <a:off x="4702173" y="4336799"/>
          <a:ext cx="422116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52680" imgH="736560" progId="Equation.DSMT4">
                  <p:embed/>
                </p:oleObj>
              </mc:Choice>
              <mc:Fallback>
                <p:oleObj name="Equation" r:id="rId16" imgW="3352680" imgH="736560" progId="Equation.DSMT4">
                  <p:embed/>
                  <p:pic>
                    <p:nvPicPr>
                      <p:cNvPr id="25" name="Objeto 24">
                        <a:extLst>
                          <a:ext uri="{FF2B5EF4-FFF2-40B4-BE49-F238E27FC236}">
                            <a16:creationId xmlns:a16="http://schemas.microsoft.com/office/drawing/2014/main" id="{CA4FCDCD-77F9-4331-A475-AB40FC4D35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702173" y="4336799"/>
                        <a:ext cx="4221163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to 28">
            <a:extLst>
              <a:ext uri="{FF2B5EF4-FFF2-40B4-BE49-F238E27FC236}">
                <a16:creationId xmlns:a16="http://schemas.microsoft.com/office/drawing/2014/main" id="{83178281-DC09-4206-93E3-E5796187F1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843098"/>
              </p:ext>
            </p:extLst>
          </p:nvPr>
        </p:nvGraphicFramePr>
        <p:xfrm>
          <a:off x="4216400" y="5546725"/>
          <a:ext cx="5322888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228920" imgH="888840" progId="Equation.DSMT4">
                  <p:embed/>
                </p:oleObj>
              </mc:Choice>
              <mc:Fallback>
                <p:oleObj name="Equation" r:id="rId18" imgW="4228920" imgH="888840" progId="Equation.DSMT4">
                  <p:embed/>
                  <p:pic>
                    <p:nvPicPr>
                      <p:cNvPr id="28" name="Objeto 27">
                        <a:extLst>
                          <a:ext uri="{FF2B5EF4-FFF2-40B4-BE49-F238E27FC236}">
                            <a16:creationId xmlns:a16="http://schemas.microsoft.com/office/drawing/2014/main" id="{6D6B80E9-54F0-4E6F-A9BC-038520A386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216400" y="5546725"/>
                        <a:ext cx="5322888" cy="1119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22C729CB-1AE6-42A8-B5E5-3EE9EECD71F1}"/>
              </a:ext>
            </a:extLst>
          </p:cNvPr>
          <p:cNvSpPr txBox="1"/>
          <p:nvPr/>
        </p:nvSpPr>
        <p:spPr>
          <a:xfrm>
            <a:off x="-30344" y="6322172"/>
            <a:ext cx="3209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¡No parece simple inducir la ley!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02359E1-24A6-4437-B69B-483EB8B825C9}"/>
              </a:ext>
            </a:extLst>
          </p:cNvPr>
          <p:cNvSpPr txBox="1"/>
          <p:nvPr/>
        </p:nvSpPr>
        <p:spPr>
          <a:xfrm>
            <a:off x="10345734" y="1178481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s-AR" sz="1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A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(3</a:t>
            </a:r>
            <a:r>
              <a:rPr lang="es-AR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s-A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s-AR" sz="1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A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</a:t>
            </a:r>
            <a:r>
              <a:rPr lang="es-AR" sz="1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AR" sz="1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s-A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sz="1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6BA2B0FF-D016-48A5-B52F-503BEC2E03F7}"/>
              </a:ext>
            </a:extLst>
          </p:cNvPr>
          <p:cNvCxnSpPr>
            <a:cxnSpLocks/>
          </p:cNvCxnSpPr>
          <p:nvPr/>
        </p:nvCxnSpPr>
        <p:spPr>
          <a:xfrm>
            <a:off x="10345734" y="1117888"/>
            <a:ext cx="0" cy="49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639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6" grpId="0" animBg="1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919289" y="404814"/>
            <a:ext cx="83534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Ecuación general de segundo grado con dos variables. Vínculo con matrices, autovalores y autovectores</a:t>
            </a:r>
            <a:r>
              <a:rPr lang="es-ES_tradnl" sz="2400"/>
              <a:t> </a:t>
            </a:r>
          </a:p>
        </p:txBody>
      </p: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952875" y="1989138"/>
          <a:ext cx="44513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2997000" imgH="253800" progId="Equation.3">
                  <p:embed/>
                </p:oleObj>
              </mc:Choice>
              <mc:Fallback>
                <p:oleObj name="Ecuación" r:id="rId2" imgW="2997000" imgH="253800" progId="Equation.3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1989138"/>
                        <a:ext cx="4451350" cy="381000"/>
                      </a:xfrm>
                      <a:prstGeom prst="rect">
                        <a:avLst/>
                      </a:prstGeom>
                      <a:noFill/>
                      <a:ln w="38100" cmpd="dbl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378200" y="3500439"/>
          <a:ext cx="3265488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2171520" imgH="736560" progId="Equation.3">
                  <p:embed/>
                </p:oleObj>
              </mc:Choice>
              <mc:Fallback>
                <p:oleObj name="Ecuación" r:id="rId4" imgW="2171520" imgH="736560" progId="Equation.3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3500439"/>
                        <a:ext cx="3265488" cy="1101725"/>
                      </a:xfrm>
                      <a:prstGeom prst="rect">
                        <a:avLst/>
                      </a:prstGeom>
                      <a:noFill/>
                      <a:ln w="38100" cmpd="dbl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7967663" y="3921126"/>
          <a:ext cx="1079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710891" imgH="203112" progId="Equation.3">
                  <p:embed/>
                </p:oleObj>
              </mc:Choice>
              <mc:Fallback>
                <p:oleObj name="Ecuación" r:id="rId6" imgW="710891" imgH="203112" progId="Equation.3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7663" y="3921126"/>
                        <a:ext cx="1079500" cy="3016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1882776" y="1484313"/>
            <a:ext cx="594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600">
                <a:cs typeface="Times New Roman" pitchFamily="18" charset="0"/>
              </a:rPr>
              <a:t>La ecuación general de segundo grado puede expresarse como</a:t>
            </a:r>
            <a:endParaRPr lang="es-ES_tradnl" sz="1600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882775" y="2708275"/>
            <a:ext cx="285115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600">
                <a:cs typeface="Times New Roman" pitchFamily="18" charset="0"/>
              </a:rPr>
              <a:t>y en forma matricial mediante</a:t>
            </a:r>
            <a:endParaRPr lang="es-ES_tradnl" sz="1600"/>
          </a:p>
          <a:p>
            <a:pPr eaLnBrk="0" hangingPunct="0"/>
            <a:endParaRPr lang="es-ES_tradnl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6983413" y="3871914"/>
            <a:ext cx="520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s-ES" sz="1200">
                <a:cs typeface="Times New Roman" pitchFamily="18" charset="0"/>
              </a:rPr>
              <a:t> </a:t>
            </a:r>
            <a:r>
              <a:rPr lang="es-ES" sz="2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es-ES" sz="1200">
                <a:cs typeface="Times New Roman" pitchFamily="18" charset="0"/>
              </a:rPr>
              <a:t> </a:t>
            </a:r>
            <a:endParaRPr lang="es-ES" sz="120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6240464" y="2997200"/>
            <a:ext cx="1425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es-ES" sz="1400">
                <a:cs typeface="Times New Roman" pitchFamily="18" charset="0"/>
              </a:rPr>
              <a:t>matriz simétrica</a:t>
            </a:r>
            <a:endParaRPr lang="es-ES" sz="1400"/>
          </a:p>
        </p:txBody>
      </p:sp>
      <p:sp>
        <p:nvSpPr>
          <p:cNvPr id="2065" name="Freeform 17"/>
          <p:cNvSpPr>
            <a:spLocks/>
          </p:cNvSpPr>
          <p:nvPr/>
        </p:nvSpPr>
        <p:spPr bwMode="auto">
          <a:xfrm>
            <a:off x="6096001" y="4257676"/>
            <a:ext cx="2474913" cy="728663"/>
          </a:xfrm>
          <a:custGeom>
            <a:avLst/>
            <a:gdLst/>
            <a:ahLst/>
            <a:cxnLst>
              <a:cxn ang="0">
                <a:pos x="0" y="178"/>
              </a:cxn>
              <a:cxn ang="0">
                <a:pos x="0" y="459"/>
              </a:cxn>
              <a:cxn ang="0">
                <a:pos x="1559" y="454"/>
              </a:cxn>
              <a:cxn ang="0">
                <a:pos x="1552" y="0"/>
              </a:cxn>
            </a:cxnLst>
            <a:rect l="0" t="0" r="r" b="b"/>
            <a:pathLst>
              <a:path w="1559" h="459">
                <a:moveTo>
                  <a:pt x="0" y="178"/>
                </a:moveTo>
                <a:lnTo>
                  <a:pt x="0" y="459"/>
                </a:lnTo>
                <a:lnTo>
                  <a:pt x="1559" y="454"/>
                </a:lnTo>
                <a:lnTo>
                  <a:pt x="1552" y="0"/>
                </a:lnTo>
              </a:path>
            </a:pathLst>
          </a:custGeom>
          <a:noFill/>
          <a:ln w="9525">
            <a:solidFill>
              <a:srgbClr val="339966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6" name="Freeform 18"/>
          <p:cNvSpPr>
            <a:spLocks/>
          </p:cNvSpPr>
          <p:nvPr/>
        </p:nvSpPr>
        <p:spPr bwMode="auto">
          <a:xfrm>
            <a:off x="3836988" y="4267201"/>
            <a:ext cx="4292600" cy="817563"/>
          </a:xfrm>
          <a:custGeom>
            <a:avLst/>
            <a:gdLst/>
            <a:ahLst/>
            <a:cxnLst>
              <a:cxn ang="0">
                <a:pos x="2704" y="0"/>
              </a:cxn>
              <a:cxn ang="0">
                <a:pos x="2704" y="644"/>
              </a:cxn>
              <a:cxn ang="0">
                <a:pos x="0" y="651"/>
              </a:cxn>
              <a:cxn ang="0">
                <a:pos x="0" y="34"/>
              </a:cxn>
            </a:cxnLst>
            <a:rect l="0" t="0" r="r" b="b"/>
            <a:pathLst>
              <a:path w="2704" h="651">
                <a:moveTo>
                  <a:pt x="2704" y="0"/>
                </a:moveTo>
                <a:lnTo>
                  <a:pt x="2704" y="644"/>
                </a:lnTo>
                <a:lnTo>
                  <a:pt x="0" y="651"/>
                </a:lnTo>
                <a:lnTo>
                  <a:pt x="0" y="34"/>
                </a:lnTo>
              </a:path>
            </a:pathLst>
          </a:custGeom>
          <a:noFill/>
          <a:ln w="9525">
            <a:solidFill>
              <a:srgbClr val="008080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7" name="Freeform 19"/>
          <p:cNvSpPr>
            <a:spLocks/>
          </p:cNvSpPr>
          <p:nvPr/>
        </p:nvSpPr>
        <p:spPr bwMode="auto">
          <a:xfrm>
            <a:off x="5159376" y="3041650"/>
            <a:ext cx="3249613" cy="971550"/>
          </a:xfrm>
          <a:custGeom>
            <a:avLst/>
            <a:gdLst/>
            <a:ahLst/>
            <a:cxnLst>
              <a:cxn ang="0">
                <a:pos x="0" y="331"/>
              </a:cxn>
              <a:cxn ang="0">
                <a:pos x="0" y="0"/>
              </a:cxn>
              <a:cxn ang="0">
                <a:pos x="2042" y="5"/>
              </a:cxn>
              <a:cxn ang="0">
                <a:pos x="2047" y="612"/>
              </a:cxn>
            </a:cxnLst>
            <a:rect l="0" t="0" r="r" b="b"/>
            <a:pathLst>
              <a:path w="2047" h="612">
                <a:moveTo>
                  <a:pt x="0" y="331"/>
                </a:moveTo>
                <a:lnTo>
                  <a:pt x="0" y="0"/>
                </a:lnTo>
                <a:lnTo>
                  <a:pt x="2042" y="5"/>
                </a:lnTo>
                <a:lnTo>
                  <a:pt x="2047" y="612"/>
                </a:lnTo>
              </a:path>
            </a:pathLst>
          </a:custGeom>
          <a:noFill/>
          <a:ln w="9525">
            <a:solidFill>
              <a:srgbClr val="339966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1949451" y="5516564"/>
          <a:ext cx="8386763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8" imgW="6692760" imgH="736560" progId="Equation.3">
                  <p:embed/>
                </p:oleObj>
              </mc:Choice>
              <mc:Fallback>
                <p:oleObj name="Ecuación" r:id="rId8" imgW="6692760" imgH="736560" progId="Equation.3">
                  <p:embed/>
                  <p:pic>
                    <p:nvPicPr>
                      <p:cNvPr id="206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1" y="5516564"/>
                        <a:ext cx="8386763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0" name="Line 22"/>
          <p:cNvSpPr>
            <a:spLocks noChangeShapeType="1"/>
          </p:cNvSpPr>
          <p:nvPr/>
        </p:nvSpPr>
        <p:spPr bwMode="auto">
          <a:xfrm>
            <a:off x="4656138" y="6237288"/>
            <a:ext cx="431800" cy="0"/>
          </a:xfrm>
          <a:prstGeom prst="line">
            <a:avLst/>
          </a:prstGeom>
          <a:noFill/>
          <a:ln w="38100" cmpd="dbl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5232400" y="6253163"/>
            <a:ext cx="431800" cy="0"/>
          </a:xfrm>
          <a:prstGeom prst="line">
            <a:avLst/>
          </a:prstGeom>
          <a:noFill/>
          <a:ln w="38100" cmpd="dbl">
            <a:solidFill>
              <a:srgbClr val="99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6527800" y="6237288"/>
            <a:ext cx="431800" cy="0"/>
          </a:xfrm>
          <a:prstGeom prst="line">
            <a:avLst/>
          </a:prstGeom>
          <a:noFill/>
          <a:ln w="38100" cmpd="dbl">
            <a:solidFill>
              <a:srgbClr val="99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>
            <a:off x="4660900" y="2563813"/>
            <a:ext cx="539750" cy="0"/>
          </a:xfrm>
          <a:prstGeom prst="line">
            <a:avLst/>
          </a:prstGeom>
          <a:noFill/>
          <a:ln w="38100" cmpd="dbl">
            <a:solidFill>
              <a:srgbClr val="99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4" name="Line 26"/>
          <p:cNvSpPr>
            <a:spLocks noChangeShapeType="1"/>
          </p:cNvSpPr>
          <p:nvPr/>
        </p:nvSpPr>
        <p:spPr bwMode="auto">
          <a:xfrm>
            <a:off x="3968750" y="2563813"/>
            <a:ext cx="431800" cy="0"/>
          </a:xfrm>
          <a:prstGeom prst="line">
            <a:avLst/>
          </a:prstGeom>
          <a:noFill/>
          <a:ln w="38100" cmpd="dbl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>
            <a:off x="7104063" y="6237288"/>
            <a:ext cx="431800" cy="0"/>
          </a:xfrm>
          <a:prstGeom prst="line">
            <a:avLst/>
          </a:prstGeom>
          <a:noFill/>
          <a:ln w="38100" cmpd="dbl">
            <a:solidFill>
              <a:srgbClr val="00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6" name="Line 28"/>
          <p:cNvSpPr>
            <a:spLocks noChangeShapeType="1"/>
          </p:cNvSpPr>
          <p:nvPr/>
        </p:nvSpPr>
        <p:spPr bwMode="auto">
          <a:xfrm>
            <a:off x="5559425" y="2563813"/>
            <a:ext cx="431800" cy="0"/>
          </a:xfrm>
          <a:prstGeom prst="line">
            <a:avLst/>
          </a:prstGeom>
          <a:noFill/>
          <a:ln w="38100" cmpd="dbl">
            <a:solidFill>
              <a:srgbClr val="00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" name="Line 29"/>
          <p:cNvSpPr>
            <a:spLocks noChangeShapeType="1"/>
          </p:cNvSpPr>
          <p:nvPr/>
        </p:nvSpPr>
        <p:spPr bwMode="auto">
          <a:xfrm>
            <a:off x="6278563" y="2563813"/>
            <a:ext cx="539750" cy="0"/>
          </a:xfrm>
          <a:prstGeom prst="line">
            <a:avLst/>
          </a:prstGeom>
          <a:noFill/>
          <a:ln w="38100" cmpd="dbl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" name="Line 30"/>
          <p:cNvSpPr>
            <a:spLocks noChangeShapeType="1"/>
          </p:cNvSpPr>
          <p:nvPr/>
        </p:nvSpPr>
        <p:spPr bwMode="auto">
          <a:xfrm>
            <a:off x="5857875" y="6248400"/>
            <a:ext cx="431800" cy="0"/>
          </a:xfrm>
          <a:prstGeom prst="line">
            <a:avLst/>
          </a:prstGeom>
          <a:noFill/>
          <a:ln w="38100" cmpd="dbl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9" name="Line 31"/>
          <p:cNvSpPr>
            <a:spLocks noChangeShapeType="1"/>
          </p:cNvSpPr>
          <p:nvPr/>
        </p:nvSpPr>
        <p:spPr bwMode="auto">
          <a:xfrm>
            <a:off x="8439150" y="6237288"/>
            <a:ext cx="431800" cy="0"/>
          </a:xfrm>
          <a:prstGeom prst="line">
            <a:avLst/>
          </a:prstGeom>
          <a:noFill/>
          <a:ln w="38100" cmpd="dbl">
            <a:solidFill>
              <a:srgbClr val="99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>
            <a:off x="7032625" y="2563813"/>
            <a:ext cx="539750" cy="0"/>
          </a:xfrm>
          <a:prstGeom prst="line">
            <a:avLst/>
          </a:prstGeom>
          <a:noFill/>
          <a:ln w="38100" cmpd="dbl">
            <a:solidFill>
              <a:srgbClr val="CC99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1" name="Line 33"/>
          <p:cNvSpPr>
            <a:spLocks noChangeShapeType="1"/>
          </p:cNvSpPr>
          <p:nvPr/>
        </p:nvSpPr>
        <p:spPr bwMode="auto">
          <a:xfrm>
            <a:off x="7680325" y="2563813"/>
            <a:ext cx="431800" cy="0"/>
          </a:xfrm>
          <a:prstGeom prst="line">
            <a:avLst/>
          </a:prstGeom>
          <a:noFill/>
          <a:ln w="38100" cmpd="dbl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2" name="Line 34"/>
          <p:cNvSpPr>
            <a:spLocks noChangeShapeType="1"/>
          </p:cNvSpPr>
          <p:nvPr/>
        </p:nvSpPr>
        <p:spPr bwMode="auto">
          <a:xfrm>
            <a:off x="7751763" y="6237288"/>
            <a:ext cx="431800" cy="0"/>
          </a:xfrm>
          <a:prstGeom prst="line">
            <a:avLst/>
          </a:prstGeom>
          <a:noFill/>
          <a:ln w="38100" cmpd="dbl">
            <a:solidFill>
              <a:srgbClr val="CC99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>
            <a:off x="9097963" y="6237288"/>
            <a:ext cx="431800" cy="0"/>
          </a:xfrm>
          <a:prstGeom prst="line">
            <a:avLst/>
          </a:prstGeom>
          <a:noFill/>
          <a:ln w="38100" cmpd="dbl">
            <a:solidFill>
              <a:srgbClr val="CC99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4" name="Line 36"/>
          <p:cNvSpPr>
            <a:spLocks noChangeShapeType="1"/>
          </p:cNvSpPr>
          <p:nvPr/>
        </p:nvSpPr>
        <p:spPr bwMode="auto">
          <a:xfrm>
            <a:off x="9801225" y="6237288"/>
            <a:ext cx="431800" cy="0"/>
          </a:xfrm>
          <a:prstGeom prst="line">
            <a:avLst/>
          </a:prstGeom>
          <a:noFill/>
          <a:ln w="38100" cmpd="dbl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>
            <a:off x="1774826" y="544512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Estrella de 5 puntas 70">
            <a:extLst>
              <a:ext uri="{FF2B5EF4-FFF2-40B4-BE49-F238E27FC236}">
                <a16:creationId xmlns:a16="http://schemas.microsoft.com/office/drawing/2014/main" id="{87F8BFA2-3528-47BB-BD36-312BFE2537C6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60" grpId="0"/>
      <p:bldP spid="2061" grpId="0"/>
      <p:bldP spid="2063" grpId="0"/>
      <p:bldP spid="2065" grpId="0" animBg="1"/>
      <p:bldP spid="2066" grpId="0" animBg="1"/>
      <p:bldP spid="2067" grpId="0" animBg="1"/>
      <p:bldP spid="2070" grpId="0" animBg="1"/>
      <p:bldP spid="2071" grpId="0" animBg="1"/>
      <p:bldP spid="2072" grpId="0" animBg="1"/>
      <p:bldP spid="2073" grpId="0" animBg="1"/>
      <p:bldP spid="2074" grpId="0" animBg="1"/>
      <p:bldP spid="2075" grpId="0" animBg="1"/>
      <p:bldP spid="2076" grpId="0" animBg="1"/>
      <p:bldP spid="2077" grpId="0" animBg="1"/>
      <p:bldP spid="2078" grpId="0" animBg="1"/>
      <p:bldP spid="2079" grpId="0" animBg="1"/>
      <p:bldP spid="2080" grpId="0" animBg="1"/>
      <p:bldP spid="2081" grpId="0" animBg="1"/>
      <p:bldP spid="2082" grpId="0" animBg="1"/>
      <p:bldP spid="2083" grpId="0" animBg="1"/>
      <p:bldP spid="2084" grpId="0" animBg="1"/>
      <p:bldP spid="2085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927351" y="836613"/>
          <a:ext cx="61309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4127400" imgH="253800" progId="Equation.3">
                  <p:embed/>
                </p:oleObj>
              </mc:Choice>
              <mc:Fallback>
                <p:oleObj name="Ecuación" r:id="rId2" imgW="4127400" imgH="253800" progId="Equation.3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1" y="836613"/>
                        <a:ext cx="61309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043239" y="1490663"/>
            <a:ext cx="2255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s-ES">
                <a:solidFill>
                  <a:srgbClr val="0066FF"/>
                </a:solidFill>
                <a:cs typeface="Times New Roman" pitchFamily="18" charset="0"/>
              </a:rPr>
              <a:t>Forma cuadrática</a:t>
            </a:r>
            <a:r>
              <a:rPr lang="es-ES" sz="1200">
                <a:solidFill>
                  <a:srgbClr val="0066FF"/>
                </a:solidFill>
                <a:cs typeface="Times New Roman" pitchFamily="18" charset="0"/>
              </a:rPr>
              <a:t>	</a:t>
            </a:r>
            <a:endParaRPr lang="es-ES">
              <a:solidFill>
                <a:srgbClr val="0066FF"/>
              </a:solidFill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5568951" y="1511301"/>
            <a:ext cx="23272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es-ES">
                <a:solidFill>
                  <a:srgbClr val="FF9900"/>
                </a:solidFill>
                <a:cs typeface="Times New Roman" pitchFamily="18" charset="0"/>
              </a:rPr>
              <a:t>Forma lineal</a:t>
            </a:r>
            <a:r>
              <a:rPr lang="es-ES">
                <a:cs typeface="Times New Roman" pitchFamily="18" charset="0"/>
              </a:rPr>
              <a:t>	</a:t>
            </a:r>
            <a:r>
              <a:rPr lang="es-ES" sz="1200">
                <a:cs typeface="Times New Roman" pitchFamily="18" charset="0"/>
              </a:rPr>
              <a:t>	</a:t>
            </a:r>
            <a:endParaRPr lang="es-ES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7248525" y="1506538"/>
            <a:ext cx="292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>
                <a:solidFill>
                  <a:schemeClr val="hlink"/>
                </a:solidFill>
                <a:cs typeface="Times New Roman" pitchFamily="18" charset="0"/>
              </a:rPr>
              <a:t>Término independiente</a:t>
            </a:r>
            <a:r>
              <a:rPr lang="es-ES" sz="1200">
                <a:cs typeface="Times New Roman" pitchFamily="18" charset="0"/>
              </a:rPr>
              <a:t>	</a:t>
            </a:r>
            <a:endParaRPr lang="es-ES"/>
          </a:p>
        </p:txBody>
      </p:sp>
      <p:sp>
        <p:nvSpPr>
          <p:cNvPr id="4108" name="AutoShape 12"/>
          <p:cNvSpPr>
            <a:spLocks/>
          </p:cNvSpPr>
          <p:nvPr/>
        </p:nvSpPr>
        <p:spPr bwMode="auto">
          <a:xfrm rot="5400000" flipV="1">
            <a:off x="3865563" y="225426"/>
            <a:ext cx="217488" cy="2160587"/>
          </a:xfrm>
          <a:prstGeom prst="rightBrace">
            <a:avLst>
              <a:gd name="adj1" fmla="val 82786"/>
              <a:gd name="adj2" fmla="val 50000"/>
            </a:avLst>
          </a:prstGeom>
          <a:noFill/>
          <a:ln w="19050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3"/>
          <p:cNvSpPr>
            <a:spLocks/>
          </p:cNvSpPr>
          <p:nvPr/>
        </p:nvSpPr>
        <p:spPr bwMode="auto">
          <a:xfrm rot="5400000" flipV="1">
            <a:off x="6221413" y="498475"/>
            <a:ext cx="215900" cy="1619250"/>
          </a:xfrm>
          <a:prstGeom prst="rightBrace">
            <a:avLst>
              <a:gd name="adj1" fmla="val 62500"/>
              <a:gd name="adj2" fmla="val 50000"/>
            </a:avLst>
          </a:prstGeom>
          <a:noFill/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AutoShape 14"/>
          <p:cNvSpPr>
            <a:spLocks/>
          </p:cNvSpPr>
          <p:nvPr/>
        </p:nvSpPr>
        <p:spPr bwMode="auto">
          <a:xfrm rot="5400000" flipV="1">
            <a:off x="8042275" y="946150"/>
            <a:ext cx="217488" cy="719138"/>
          </a:xfrm>
          <a:prstGeom prst="rightBrace">
            <a:avLst>
              <a:gd name="adj1" fmla="val 27555"/>
              <a:gd name="adj2" fmla="val 50000"/>
            </a:avLst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2882900" y="2298700"/>
          <a:ext cx="641985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4051080" imgH="482400" progId="Equation.3">
                  <p:embed/>
                </p:oleObj>
              </mc:Choice>
              <mc:Fallback>
                <p:oleObj name="Ecuación" r:id="rId4" imgW="4051080" imgH="482400" progId="Equation.3">
                  <p:embed/>
                  <p:pic>
                    <p:nvPicPr>
                      <p:cNvPr id="411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2298700"/>
                        <a:ext cx="6419850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4356101" y="3789363"/>
          <a:ext cx="431006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2730240" imgH="253800" progId="Equation.3">
                  <p:embed/>
                </p:oleObj>
              </mc:Choice>
              <mc:Fallback>
                <p:oleObj name="Ecuación" r:id="rId6" imgW="2730240" imgH="253800" progId="Equation.3">
                  <p:embed/>
                  <p:pic>
                    <p:nvPicPr>
                      <p:cNvPr id="41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1" y="3789363"/>
                        <a:ext cx="4310063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2" name="AutoShape 26"/>
          <p:cNvSpPr>
            <a:spLocks/>
          </p:cNvSpPr>
          <p:nvPr/>
        </p:nvSpPr>
        <p:spPr bwMode="auto">
          <a:xfrm rot="16200000">
            <a:off x="3827463" y="1089026"/>
            <a:ext cx="217488" cy="2160587"/>
          </a:xfrm>
          <a:prstGeom prst="rightBrace">
            <a:avLst>
              <a:gd name="adj1" fmla="val 82786"/>
              <a:gd name="adj2" fmla="val 50000"/>
            </a:avLst>
          </a:prstGeom>
          <a:noFill/>
          <a:ln w="19050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AutoShape 27"/>
          <p:cNvSpPr>
            <a:spLocks/>
          </p:cNvSpPr>
          <p:nvPr/>
        </p:nvSpPr>
        <p:spPr bwMode="auto">
          <a:xfrm rot="16200000">
            <a:off x="6292850" y="1358900"/>
            <a:ext cx="215900" cy="1619250"/>
          </a:xfrm>
          <a:prstGeom prst="rightBrace">
            <a:avLst>
              <a:gd name="adj1" fmla="val 62500"/>
              <a:gd name="adj2" fmla="val 50000"/>
            </a:avLst>
          </a:prstGeom>
          <a:noFill/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AutoShape 28"/>
          <p:cNvSpPr>
            <a:spLocks/>
          </p:cNvSpPr>
          <p:nvPr/>
        </p:nvSpPr>
        <p:spPr bwMode="auto">
          <a:xfrm rot="16200000">
            <a:off x="8042275" y="1809750"/>
            <a:ext cx="217488" cy="719138"/>
          </a:xfrm>
          <a:prstGeom prst="rightBrace">
            <a:avLst>
              <a:gd name="adj1" fmla="val 27555"/>
              <a:gd name="adj2" fmla="val 50000"/>
            </a:avLst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6" name="Freeform 30"/>
          <p:cNvSpPr>
            <a:spLocks/>
          </p:cNvSpPr>
          <p:nvPr/>
        </p:nvSpPr>
        <p:spPr bwMode="auto">
          <a:xfrm>
            <a:off x="4151313" y="3068639"/>
            <a:ext cx="620712" cy="7715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91" y="486"/>
              </a:cxn>
            </a:cxnLst>
            <a:rect l="0" t="0" r="r" b="b"/>
            <a:pathLst>
              <a:path w="391" h="486">
                <a:moveTo>
                  <a:pt x="0" y="0"/>
                </a:moveTo>
                <a:lnTo>
                  <a:pt x="391" y="486"/>
                </a:lnTo>
              </a:path>
            </a:pathLst>
          </a:custGeom>
          <a:noFill/>
          <a:ln w="22225">
            <a:solidFill>
              <a:srgbClr val="0000FF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7" name="Freeform 31"/>
          <p:cNvSpPr>
            <a:spLocks/>
          </p:cNvSpPr>
          <p:nvPr/>
        </p:nvSpPr>
        <p:spPr bwMode="auto">
          <a:xfrm>
            <a:off x="6364289" y="2997200"/>
            <a:ext cx="1587" cy="7683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14" y="457"/>
              </a:cxn>
              <a:cxn ang="0">
                <a:pos x="0" y="484"/>
              </a:cxn>
            </a:cxnLst>
            <a:rect l="0" t="0" r="r" b="b"/>
            <a:pathLst>
              <a:path w="14" h="484">
                <a:moveTo>
                  <a:pt x="12" y="0"/>
                </a:moveTo>
                <a:lnTo>
                  <a:pt x="14" y="457"/>
                </a:lnTo>
                <a:lnTo>
                  <a:pt x="0" y="484"/>
                </a:lnTo>
              </a:path>
            </a:pathLst>
          </a:custGeom>
          <a:noFill/>
          <a:ln w="22225">
            <a:solidFill>
              <a:srgbClr val="FF9900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8" name="Freeform 32"/>
          <p:cNvSpPr>
            <a:spLocks/>
          </p:cNvSpPr>
          <p:nvPr/>
        </p:nvSpPr>
        <p:spPr bwMode="auto">
          <a:xfrm>
            <a:off x="4872038" y="2997201"/>
            <a:ext cx="277812" cy="8540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5" y="538"/>
              </a:cxn>
            </a:cxnLst>
            <a:rect l="0" t="0" r="r" b="b"/>
            <a:pathLst>
              <a:path w="175" h="538">
                <a:moveTo>
                  <a:pt x="0" y="0"/>
                </a:moveTo>
                <a:lnTo>
                  <a:pt x="175" y="538"/>
                </a:lnTo>
              </a:path>
            </a:pathLst>
          </a:custGeom>
          <a:noFill/>
          <a:ln w="22225">
            <a:solidFill>
              <a:srgbClr val="CC99FF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4129" name="Object 33"/>
          <p:cNvGraphicFramePr>
            <a:graphicFrameLocks noChangeAspect="1"/>
          </p:cNvGraphicFramePr>
          <p:nvPr/>
        </p:nvGraphicFramePr>
        <p:xfrm>
          <a:off x="5303838" y="4941889"/>
          <a:ext cx="204311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8" imgW="1358640" imgH="736560" progId="Equation.3">
                  <p:embed/>
                </p:oleObj>
              </mc:Choice>
              <mc:Fallback>
                <p:oleObj name="Ecuación" r:id="rId8" imgW="1358640" imgH="736560" progId="Equation.3">
                  <p:embed/>
                  <p:pic>
                    <p:nvPicPr>
                      <p:cNvPr id="4129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38" y="4941889"/>
                        <a:ext cx="2043112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dbl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30" name="Freeform 34"/>
          <p:cNvSpPr>
            <a:spLocks/>
          </p:cNvSpPr>
          <p:nvPr/>
        </p:nvSpPr>
        <p:spPr bwMode="auto">
          <a:xfrm>
            <a:off x="5062538" y="4259264"/>
            <a:ext cx="1771650" cy="1539875"/>
          </a:xfrm>
          <a:custGeom>
            <a:avLst/>
            <a:gdLst/>
            <a:ahLst/>
            <a:cxnLst>
              <a:cxn ang="0">
                <a:pos x="696" y="339"/>
              </a:cxn>
              <a:cxn ang="0">
                <a:pos x="434" y="631"/>
              </a:cxn>
              <a:cxn ang="0">
                <a:pos x="560" y="929"/>
              </a:cxn>
              <a:cxn ang="0">
                <a:pos x="1044" y="875"/>
              </a:cxn>
              <a:cxn ang="0">
                <a:pos x="942" y="455"/>
              </a:cxn>
              <a:cxn ang="0">
                <a:pos x="0" y="0"/>
              </a:cxn>
            </a:cxnLst>
            <a:rect l="0" t="0" r="r" b="b"/>
            <a:pathLst>
              <a:path w="1116" h="970">
                <a:moveTo>
                  <a:pt x="696" y="339"/>
                </a:moveTo>
                <a:cubicBezTo>
                  <a:pt x="652" y="388"/>
                  <a:pt x="457" y="533"/>
                  <a:pt x="434" y="631"/>
                </a:cubicBezTo>
                <a:cubicBezTo>
                  <a:pt x="411" y="729"/>
                  <a:pt x="458" y="888"/>
                  <a:pt x="560" y="929"/>
                </a:cubicBezTo>
                <a:cubicBezTo>
                  <a:pt x="662" y="970"/>
                  <a:pt x="980" y="954"/>
                  <a:pt x="1044" y="875"/>
                </a:cubicBezTo>
                <a:cubicBezTo>
                  <a:pt x="1108" y="796"/>
                  <a:pt x="1116" y="601"/>
                  <a:pt x="942" y="455"/>
                </a:cubicBezTo>
                <a:cubicBezTo>
                  <a:pt x="768" y="309"/>
                  <a:pt x="196" y="95"/>
                  <a:pt x="0" y="0"/>
                </a:cubicBezTo>
              </a:path>
            </a:pathLst>
          </a:custGeom>
          <a:noFill/>
          <a:ln w="19050">
            <a:solidFill>
              <a:srgbClr val="3366FF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1" name="Freeform 35"/>
          <p:cNvSpPr>
            <a:spLocks/>
          </p:cNvSpPr>
          <p:nvPr/>
        </p:nvSpPr>
        <p:spPr bwMode="auto">
          <a:xfrm>
            <a:off x="6396039" y="4171951"/>
            <a:ext cx="890587" cy="1558925"/>
          </a:xfrm>
          <a:custGeom>
            <a:avLst/>
            <a:gdLst/>
            <a:ahLst/>
            <a:cxnLst>
              <a:cxn ang="0">
                <a:pos x="441" y="328"/>
              </a:cxn>
              <a:cxn ang="0">
                <a:pos x="264" y="515"/>
              </a:cxn>
              <a:cxn ang="0">
                <a:pos x="305" y="918"/>
              </a:cxn>
              <a:cxn ang="0">
                <a:pos x="495" y="901"/>
              </a:cxn>
              <a:cxn ang="0">
                <a:pos x="481" y="542"/>
              </a:cxn>
              <a:cxn ang="0">
                <a:pos x="481" y="291"/>
              </a:cxn>
              <a:cxn ang="0">
                <a:pos x="0" y="0"/>
              </a:cxn>
            </a:cxnLst>
            <a:rect l="0" t="0" r="r" b="b"/>
            <a:pathLst>
              <a:path w="561" h="982">
                <a:moveTo>
                  <a:pt x="441" y="328"/>
                </a:moveTo>
                <a:cubicBezTo>
                  <a:pt x="411" y="359"/>
                  <a:pt x="287" y="417"/>
                  <a:pt x="264" y="515"/>
                </a:cubicBezTo>
                <a:cubicBezTo>
                  <a:pt x="241" y="613"/>
                  <a:pt x="267" y="854"/>
                  <a:pt x="305" y="918"/>
                </a:cubicBezTo>
                <a:cubicBezTo>
                  <a:pt x="343" y="982"/>
                  <a:pt x="466" y="964"/>
                  <a:pt x="495" y="901"/>
                </a:cubicBezTo>
                <a:cubicBezTo>
                  <a:pt x="524" y="838"/>
                  <a:pt x="483" y="644"/>
                  <a:pt x="481" y="542"/>
                </a:cubicBezTo>
                <a:cubicBezTo>
                  <a:pt x="479" y="440"/>
                  <a:pt x="561" y="381"/>
                  <a:pt x="481" y="291"/>
                </a:cubicBezTo>
                <a:cubicBezTo>
                  <a:pt x="401" y="201"/>
                  <a:pt x="100" y="61"/>
                  <a:pt x="0" y="0"/>
                </a:cubicBezTo>
              </a:path>
            </a:pathLst>
          </a:custGeom>
          <a:noFill/>
          <a:ln w="19050">
            <a:solidFill>
              <a:srgbClr val="FF99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7175500" y="4652963"/>
            <a:ext cx="400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i="1">
                <a:latin typeface="Times New Roman" pitchFamily="18" charset="0"/>
              </a:rPr>
              <a:t>A</a:t>
            </a:r>
            <a:r>
              <a:rPr lang="es-ES_tradnl" baseline="-25000">
                <a:latin typeface="Times New Roman" pitchFamily="18" charset="0"/>
              </a:rPr>
              <a:t>3</a:t>
            </a:r>
            <a:endParaRPr lang="es-ES_tradnl">
              <a:latin typeface="Times New Roman" pitchFamily="18" charset="0"/>
            </a:endParaRPr>
          </a:p>
        </p:txBody>
      </p:sp>
      <p:sp>
        <p:nvSpPr>
          <p:cNvPr id="4133" name="Freeform 37"/>
          <p:cNvSpPr>
            <a:spLocks/>
          </p:cNvSpPr>
          <p:nvPr/>
        </p:nvSpPr>
        <p:spPr bwMode="auto">
          <a:xfrm>
            <a:off x="6707189" y="4206876"/>
            <a:ext cx="1131887" cy="1990725"/>
          </a:xfrm>
          <a:custGeom>
            <a:avLst/>
            <a:gdLst/>
            <a:ahLst/>
            <a:cxnLst>
              <a:cxn ang="0">
                <a:pos x="295" y="1007"/>
              </a:cxn>
              <a:cxn ang="0">
                <a:pos x="114" y="962"/>
              </a:cxn>
              <a:cxn ang="0">
                <a:pos x="69" y="1143"/>
              </a:cxn>
              <a:cxn ang="0">
                <a:pos x="530" y="1064"/>
              </a:cxn>
              <a:cxn ang="0">
                <a:pos x="713" y="0"/>
              </a:cxn>
            </a:cxnLst>
            <a:rect l="0" t="0" r="r" b="b"/>
            <a:pathLst>
              <a:path w="713" h="1254">
                <a:moveTo>
                  <a:pt x="295" y="1007"/>
                </a:moveTo>
                <a:cubicBezTo>
                  <a:pt x="223" y="973"/>
                  <a:pt x="151" y="939"/>
                  <a:pt x="114" y="962"/>
                </a:cubicBezTo>
                <a:cubicBezTo>
                  <a:pt x="77" y="985"/>
                  <a:pt x="0" y="1126"/>
                  <a:pt x="69" y="1143"/>
                </a:cubicBezTo>
                <a:cubicBezTo>
                  <a:pt x="138" y="1160"/>
                  <a:pt x="423" y="1254"/>
                  <a:pt x="530" y="1064"/>
                </a:cubicBezTo>
                <a:cubicBezTo>
                  <a:pt x="637" y="874"/>
                  <a:pt x="675" y="222"/>
                  <a:pt x="713" y="0"/>
                </a:cubicBezTo>
              </a:path>
            </a:pathLst>
          </a:custGeom>
          <a:noFill/>
          <a:ln w="19050">
            <a:solidFill>
              <a:srgbClr val="00808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Estrella de 5 puntas 70">
            <a:extLst>
              <a:ext uri="{FF2B5EF4-FFF2-40B4-BE49-F238E27FC236}">
                <a16:creationId xmlns:a16="http://schemas.microsoft.com/office/drawing/2014/main" id="{64E00DE2-8E79-4F9B-B57B-42C00FBB3C6A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  <p:bldP spid="4108" grpId="0" animBg="1"/>
      <p:bldP spid="4109" grpId="0" animBg="1"/>
      <p:bldP spid="4110" grpId="0" animBg="1"/>
      <p:bldP spid="4122" grpId="0" animBg="1"/>
      <p:bldP spid="4123" grpId="0" animBg="1"/>
      <p:bldP spid="4124" grpId="0" animBg="1"/>
      <p:bldP spid="4126" grpId="0" animBg="1"/>
      <p:bldP spid="4127" grpId="0" animBg="1"/>
      <p:bldP spid="4128" grpId="0" animBg="1"/>
      <p:bldP spid="4130" grpId="0" animBg="1"/>
      <p:bldP spid="4131" grpId="0" animBg="1"/>
      <p:bldP spid="4132" grpId="0"/>
      <p:bldP spid="4133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774825" y="908050"/>
            <a:ext cx="1017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1600"/>
              <a:t>Ejemplos</a:t>
            </a:r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511426" y="1522413"/>
          <a:ext cx="2220913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485720" imgH="228600" progId="Equation.3">
                  <p:embed/>
                </p:oleObj>
              </mc:Choice>
              <mc:Fallback>
                <p:oleObj name="Ecuación" r:id="rId2" imgW="1485720" imgH="228600" progId="Equation.3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426" y="1522413"/>
                        <a:ext cx="2220913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7104064" y="549275"/>
          <a:ext cx="26130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1765300" imgH="254000" progId="Equation.3">
                  <p:embed/>
                </p:oleObj>
              </mc:Choice>
              <mc:Fallback>
                <p:oleObj name="Ecuación" r:id="rId4" imgW="1765300" imgH="254000" progId="Equation.3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064" y="549275"/>
                        <a:ext cx="26130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387726" y="2386013"/>
          <a:ext cx="481647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3213000" imgH="647640" progId="Equation.3">
                  <p:embed/>
                </p:oleObj>
              </mc:Choice>
              <mc:Fallback>
                <p:oleObj name="Ecuación" r:id="rId6" imgW="3213000" imgH="647640" progId="Equation.3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726" y="2386013"/>
                        <a:ext cx="4816475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648076" y="549276"/>
          <a:ext cx="1058863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8" imgW="698400" imgH="203040" progId="Equation.3">
                  <p:embed/>
                </p:oleObj>
              </mc:Choice>
              <mc:Fallback>
                <p:oleObj name="Ecuación" r:id="rId8" imgW="698400" imgH="203040" progId="Equation.3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076" y="549276"/>
                        <a:ext cx="1058863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6543675" y="1235076"/>
          <a:ext cx="3265488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0" imgW="2171520" imgH="711000" progId="Equation.3">
                  <p:embed/>
                </p:oleObj>
              </mc:Choice>
              <mc:Fallback>
                <p:oleObj name="Ecuación" r:id="rId10" imgW="2171520" imgH="711000" progId="Equation.3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675" y="1235076"/>
                        <a:ext cx="3265488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dbl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008438" y="115888"/>
          <a:ext cx="44513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2" imgW="2997000" imgH="253800" progId="Equation.3">
                  <p:embed/>
                </p:oleObj>
              </mc:Choice>
              <mc:Fallback>
                <p:oleObj name="Ecuación" r:id="rId12" imgW="2997000" imgH="253800" progId="Equation.3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115888"/>
                        <a:ext cx="44513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dbl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1703388" y="3429000"/>
            <a:ext cx="88566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1524000" y="30347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6521450" y="4760914"/>
          <a:ext cx="3678238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4" imgW="2451100" imgH="419100" progId="Equation.3">
                  <p:embed/>
                </p:oleObj>
              </mc:Choice>
              <mc:Fallback>
                <p:oleObj name="Ecuación" r:id="rId14" imgW="2451100" imgH="419100" progId="Equation.3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1450" y="4760914"/>
                        <a:ext cx="3678238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1524000" y="29204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2057400" y="5770563"/>
          <a:ext cx="5545138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6" imgW="3695700" imgH="647700" progId="Equation.3">
                  <p:embed/>
                </p:oleObj>
              </mc:Choice>
              <mc:Fallback>
                <p:oleObj name="Ecuación" r:id="rId16" imgW="3695700" imgH="647700" progId="Equation.3">
                  <p:embed/>
                  <p:pic>
                    <p:nvPicPr>
                      <p:cNvPr id="513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770563"/>
                        <a:ext cx="5545138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2489201" y="3536950"/>
          <a:ext cx="3609975" cy="182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8" imgW="2400120" imgH="1218960" progId="Equation.3">
                  <p:embed/>
                </p:oleObj>
              </mc:Choice>
              <mc:Fallback>
                <p:oleObj name="Ecuación" r:id="rId18" imgW="2400120" imgH="1218960" progId="Equation.3">
                  <p:embed/>
                  <p:pic>
                    <p:nvPicPr>
                      <p:cNvPr id="513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1" y="3536950"/>
                        <a:ext cx="3609975" cy="182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dbl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0" name="Line 20"/>
          <p:cNvSpPr>
            <a:spLocks noChangeShapeType="1"/>
          </p:cNvSpPr>
          <p:nvPr/>
        </p:nvSpPr>
        <p:spPr bwMode="auto">
          <a:xfrm>
            <a:off x="1700213" y="1196975"/>
            <a:ext cx="88566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5016501" y="1666875"/>
            <a:ext cx="1368425" cy="0"/>
          </a:xfrm>
          <a:prstGeom prst="line">
            <a:avLst/>
          </a:prstGeom>
          <a:noFill/>
          <a:ln w="15875">
            <a:solidFill>
              <a:srgbClr val="FF00FF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4" name="Freeform 24"/>
          <p:cNvSpPr>
            <a:spLocks/>
          </p:cNvSpPr>
          <p:nvPr/>
        </p:nvSpPr>
        <p:spPr bwMode="auto">
          <a:xfrm flipH="1">
            <a:off x="6376988" y="5265738"/>
            <a:ext cx="785812" cy="4635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95" y="292"/>
              </a:cxn>
            </a:cxnLst>
            <a:rect l="0" t="0" r="r" b="b"/>
            <a:pathLst>
              <a:path w="495" h="292">
                <a:moveTo>
                  <a:pt x="0" y="0"/>
                </a:moveTo>
                <a:lnTo>
                  <a:pt x="495" y="292"/>
                </a:lnTo>
              </a:path>
            </a:pathLst>
          </a:custGeom>
          <a:noFill/>
          <a:ln w="15875">
            <a:solidFill>
              <a:srgbClr val="FF00FF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5" name="Freeform 25"/>
          <p:cNvSpPr>
            <a:spLocks/>
          </p:cNvSpPr>
          <p:nvPr/>
        </p:nvSpPr>
        <p:spPr bwMode="auto">
          <a:xfrm flipH="1">
            <a:off x="6096001" y="1954213"/>
            <a:ext cx="785813" cy="4635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95" y="292"/>
              </a:cxn>
            </a:cxnLst>
            <a:rect l="0" t="0" r="r" b="b"/>
            <a:pathLst>
              <a:path w="495" h="292">
                <a:moveTo>
                  <a:pt x="0" y="0"/>
                </a:moveTo>
                <a:lnTo>
                  <a:pt x="495" y="292"/>
                </a:lnTo>
              </a:path>
            </a:pathLst>
          </a:custGeom>
          <a:noFill/>
          <a:ln w="15875">
            <a:solidFill>
              <a:srgbClr val="FF00FF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6" name="Freeform 26"/>
          <p:cNvSpPr>
            <a:spLocks/>
          </p:cNvSpPr>
          <p:nvPr/>
        </p:nvSpPr>
        <p:spPr bwMode="auto">
          <a:xfrm>
            <a:off x="6167438" y="4402138"/>
            <a:ext cx="785812" cy="4635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95" y="292"/>
              </a:cxn>
            </a:cxnLst>
            <a:rect l="0" t="0" r="r" b="b"/>
            <a:pathLst>
              <a:path w="495" h="292">
                <a:moveTo>
                  <a:pt x="0" y="0"/>
                </a:moveTo>
                <a:lnTo>
                  <a:pt x="495" y="292"/>
                </a:lnTo>
              </a:path>
            </a:pathLst>
          </a:custGeom>
          <a:noFill/>
          <a:ln w="15875">
            <a:solidFill>
              <a:srgbClr val="FF00FF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7" name="Freeform 27"/>
          <p:cNvSpPr>
            <a:spLocks/>
          </p:cNvSpPr>
          <p:nvPr/>
        </p:nvSpPr>
        <p:spPr bwMode="auto">
          <a:xfrm>
            <a:off x="4440238" y="1882775"/>
            <a:ext cx="785812" cy="4635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95" y="292"/>
              </a:cxn>
            </a:cxnLst>
            <a:rect l="0" t="0" r="r" b="b"/>
            <a:pathLst>
              <a:path w="495" h="292">
                <a:moveTo>
                  <a:pt x="0" y="0"/>
                </a:moveTo>
                <a:lnTo>
                  <a:pt x="495" y="292"/>
                </a:lnTo>
              </a:path>
            </a:pathLst>
          </a:custGeom>
          <a:noFill/>
          <a:ln w="15875">
            <a:solidFill>
              <a:srgbClr val="FF00FF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8" name="Freeform 28"/>
          <p:cNvSpPr>
            <a:spLocks/>
          </p:cNvSpPr>
          <p:nvPr/>
        </p:nvSpPr>
        <p:spPr bwMode="auto">
          <a:xfrm>
            <a:off x="3209925" y="4905376"/>
            <a:ext cx="1588" cy="8429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" y="531"/>
              </a:cxn>
            </a:cxnLst>
            <a:rect l="0" t="0" r="r" b="b"/>
            <a:pathLst>
              <a:path w="7" h="531">
                <a:moveTo>
                  <a:pt x="0" y="0"/>
                </a:moveTo>
                <a:lnTo>
                  <a:pt x="7" y="531"/>
                </a:lnTo>
              </a:path>
            </a:pathLst>
          </a:custGeom>
          <a:noFill/>
          <a:ln w="15875">
            <a:solidFill>
              <a:srgbClr val="FF00FF"/>
            </a:solidFill>
            <a:round/>
            <a:headEnd type="stealth" w="med" len="med"/>
            <a:tailEnd type="stealth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Estrella de 5 puntas 70">
            <a:extLst>
              <a:ext uri="{FF2B5EF4-FFF2-40B4-BE49-F238E27FC236}">
                <a16:creationId xmlns:a16="http://schemas.microsoft.com/office/drawing/2014/main" id="{1C9B187A-B7EF-4969-BEBC-EF4B13E2AE80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3" grpId="0" animBg="1"/>
      <p:bldP spid="5144" grpId="0" animBg="1"/>
      <p:bldP spid="5145" grpId="0" animBg="1"/>
      <p:bldP spid="5146" grpId="0" animBg="1"/>
      <p:bldP spid="5147" grpId="0" animBg="1"/>
      <p:bldP spid="5148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236913" y="423863"/>
            <a:ext cx="342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¿Qué representa gráficamente?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6751638" y="62071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432675" y="404813"/>
            <a:ext cx="895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/>
              <a:t>Cónica</a:t>
            </a: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792538" y="44450"/>
          <a:ext cx="44513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2997000" imgH="253800" progId="Equation.3">
                  <p:embed/>
                </p:oleObj>
              </mc:Choice>
              <mc:Fallback>
                <p:oleObj name="Ecuación" r:id="rId2" imgW="2997000" imgH="253800" progId="Equation.3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44450"/>
                        <a:ext cx="44513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dbl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735639" y="981075"/>
          <a:ext cx="21304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1434960" imgH="253800" progId="Equation.3">
                  <p:embed/>
                </p:oleObj>
              </mc:Choice>
              <mc:Fallback>
                <p:oleObj name="Ecuación" r:id="rId4" imgW="1434960" imgH="253800" progId="Equation.3">
                  <p:embed/>
                  <p:pic>
                    <p:nvPicPr>
                      <p:cNvPr id="615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9" y="981075"/>
                        <a:ext cx="21304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dbl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375275" y="2924175"/>
          <a:ext cx="29416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1981080" imgH="253800" progId="Equation.3">
                  <p:embed/>
                </p:oleObj>
              </mc:Choice>
              <mc:Fallback>
                <p:oleObj name="Ecuación" r:id="rId6" imgW="1981080" imgH="253800" progId="Equation.3">
                  <p:embed/>
                  <p:pic>
                    <p:nvPicPr>
                      <p:cNvPr id="61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2924175"/>
                        <a:ext cx="29416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dbl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511675" y="5084763"/>
          <a:ext cx="44513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8" imgW="2997000" imgH="253800" progId="Equation.3">
                  <p:embed/>
                </p:oleObj>
              </mc:Choice>
              <mc:Fallback>
                <p:oleObj name="Ecuación" r:id="rId8" imgW="2997000" imgH="253800" progId="Equation.3">
                  <p:embed/>
                  <p:pic>
                    <p:nvPicPr>
                      <p:cNvPr id="615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5084763"/>
                        <a:ext cx="44513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dbl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214" name="Group 70"/>
          <p:cNvGrpSpPr>
            <a:grpSpLocks/>
          </p:cNvGrpSpPr>
          <p:nvPr/>
        </p:nvGrpSpPr>
        <p:grpSpPr bwMode="auto">
          <a:xfrm>
            <a:off x="4224339" y="1408114"/>
            <a:ext cx="1258887" cy="1012825"/>
            <a:chOff x="1701" y="887"/>
            <a:chExt cx="793" cy="638"/>
          </a:xfrm>
        </p:grpSpPr>
        <p:sp>
          <p:nvSpPr>
            <p:cNvPr id="6164" name="Line 20"/>
            <p:cNvSpPr>
              <a:spLocks noChangeShapeType="1"/>
            </p:cNvSpPr>
            <p:nvPr/>
          </p:nvSpPr>
          <p:spPr bwMode="auto">
            <a:xfrm>
              <a:off x="1701" y="1207"/>
              <a:ext cx="7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Line 21"/>
            <p:cNvSpPr>
              <a:spLocks noChangeShapeType="1"/>
            </p:cNvSpPr>
            <p:nvPr/>
          </p:nvSpPr>
          <p:spPr bwMode="auto">
            <a:xfrm flipV="1">
              <a:off x="2109" y="890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Oval 22"/>
            <p:cNvSpPr>
              <a:spLocks noChangeArrowheads="1"/>
            </p:cNvSpPr>
            <p:nvPr/>
          </p:nvSpPr>
          <p:spPr bwMode="auto">
            <a:xfrm>
              <a:off x="1864" y="1138"/>
              <a:ext cx="484" cy="136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2332" y="1167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6178" name="Text Box 34"/>
            <p:cNvSpPr txBox="1">
              <a:spLocks noChangeArrowheads="1"/>
            </p:cNvSpPr>
            <p:nvPr/>
          </p:nvSpPr>
          <p:spPr bwMode="auto">
            <a:xfrm>
              <a:off x="1985" y="887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y</a:t>
              </a:r>
            </a:p>
          </p:txBody>
        </p:sp>
      </p:grpSp>
      <p:grpSp>
        <p:nvGrpSpPr>
          <p:cNvPr id="6215" name="Group 71"/>
          <p:cNvGrpSpPr>
            <a:grpSpLocks/>
          </p:cNvGrpSpPr>
          <p:nvPr/>
        </p:nvGrpSpPr>
        <p:grpSpPr bwMode="auto">
          <a:xfrm>
            <a:off x="6205539" y="1412876"/>
            <a:ext cx="1258887" cy="1008063"/>
            <a:chOff x="2949" y="890"/>
            <a:chExt cx="793" cy="635"/>
          </a:xfrm>
        </p:grpSpPr>
        <p:sp>
          <p:nvSpPr>
            <p:cNvPr id="6167" name="Line 23"/>
            <p:cNvSpPr>
              <a:spLocks noChangeShapeType="1"/>
            </p:cNvSpPr>
            <p:nvPr/>
          </p:nvSpPr>
          <p:spPr bwMode="auto">
            <a:xfrm>
              <a:off x="2949" y="1207"/>
              <a:ext cx="7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Line 24"/>
            <p:cNvSpPr>
              <a:spLocks noChangeShapeType="1"/>
            </p:cNvSpPr>
            <p:nvPr/>
          </p:nvSpPr>
          <p:spPr bwMode="auto">
            <a:xfrm flipV="1">
              <a:off x="3357" y="890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Freeform 26"/>
            <p:cNvSpPr>
              <a:spLocks/>
            </p:cNvSpPr>
            <p:nvPr/>
          </p:nvSpPr>
          <p:spPr bwMode="auto">
            <a:xfrm>
              <a:off x="3212" y="972"/>
              <a:ext cx="273" cy="241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46" y="163"/>
                </a:cxn>
                <a:cxn ang="0">
                  <a:pos x="139" y="238"/>
                </a:cxn>
                <a:cxn ang="0">
                  <a:pos x="221" y="180"/>
                </a:cxn>
                <a:cxn ang="0">
                  <a:pos x="273" y="0"/>
                </a:cxn>
              </a:cxnLst>
              <a:rect l="0" t="0" r="r" b="b"/>
              <a:pathLst>
                <a:path w="273" h="241">
                  <a:moveTo>
                    <a:pt x="0" y="5"/>
                  </a:moveTo>
                  <a:cubicBezTo>
                    <a:pt x="9" y="30"/>
                    <a:pt x="23" y="124"/>
                    <a:pt x="46" y="163"/>
                  </a:cubicBezTo>
                  <a:cubicBezTo>
                    <a:pt x="69" y="202"/>
                    <a:pt x="110" y="235"/>
                    <a:pt x="139" y="238"/>
                  </a:cubicBezTo>
                  <a:cubicBezTo>
                    <a:pt x="168" y="241"/>
                    <a:pt x="199" y="220"/>
                    <a:pt x="221" y="180"/>
                  </a:cubicBezTo>
                  <a:cubicBezTo>
                    <a:pt x="243" y="140"/>
                    <a:pt x="262" y="37"/>
                    <a:pt x="273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Text Box 32"/>
            <p:cNvSpPr txBox="1">
              <a:spLocks noChangeArrowheads="1"/>
            </p:cNvSpPr>
            <p:nvPr/>
          </p:nvSpPr>
          <p:spPr bwMode="auto">
            <a:xfrm>
              <a:off x="3564" y="1162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6179" name="Text Box 35"/>
            <p:cNvSpPr txBox="1">
              <a:spLocks noChangeArrowheads="1"/>
            </p:cNvSpPr>
            <p:nvPr/>
          </p:nvSpPr>
          <p:spPr bwMode="auto">
            <a:xfrm>
              <a:off x="3243" y="890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y</a:t>
              </a:r>
            </a:p>
          </p:txBody>
        </p:sp>
      </p:grpSp>
      <p:grpSp>
        <p:nvGrpSpPr>
          <p:cNvPr id="6243" name="Group 99"/>
          <p:cNvGrpSpPr>
            <a:grpSpLocks/>
          </p:cNvGrpSpPr>
          <p:nvPr/>
        </p:nvGrpSpPr>
        <p:grpSpPr bwMode="auto">
          <a:xfrm>
            <a:off x="4224339" y="3711576"/>
            <a:ext cx="1258887" cy="1012825"/>
            <a:chOff x="1701" y="2338"/>
            <a:chExt cx="793" cy="638"/>
          </a:xfrm>
        </p:grpSpPr>
        <p:sp>
          <p:nvSpPr>
            <p:cNvPr id="6181" name="Line 37"/>
            <p:cNvSpPr>
              <a:spLocks noChangeShapeType="1"/>
            </p:cNvSpPr>
            <p:nvPr/>
          </p:nvSpPr>
          <p:spPr bwMode="auto">
            <a:xfrm>
              <a:off x="1701" y="2658"/>
              <a:ext cx="7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Line 38"/>
            <p:cNvSpPr>
              <a:spLocks noChangeShapeType="1"/>
            </p:cNvSpPr>
            <p:nvPr/>
          </p:nvSpPr>
          <p:spPr bwMode="auto">
            <a:xfrm flipV="1">
              <a:off x="2109" y="234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Oval 39"/>
            <p:cNvSpPr>
              <a:spLocks noChangeArrowheads="1"/>
            </p:cNvSpPr>
            <p:nvPr/>
          </p:nvSpPr>
          <p:spPr bwMode="auto">
            <a:xfrm rot="1280211">
              <a:off x="1866" y="2593"/>
              <a:ext cx="484" cy="136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1" name="Text Box 47"/>
            <p:cNvSpPr txBox="1">
              <a:spLocks noChangeArrowheads="1"/>
            </p:cNvSpPr>
            <p:nvPr/>
          </p:nvSpPr>
          <p:spPr bwMode="auto">
            <a:xfrm>
              <a:off x="2332" y="2618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6194" name="Text Box 50"/>
            <p:cNvSpPr txBox="1">
              <a:spLocks noChangeArrowheads="1"/>
            </p:cNvSpPr>
            <p:nvPr/>
          </p:nvSpPr>
          <p:spPr bwMode="auto">
            <a:xfrm>
              <a:off x="1985" y="2338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y</a:t>
              </a:r>
            </a:p>
          </p:txBody>
        </p:sp>
      </p:grpSp>
      <p:grpSp>
        <p:nvGrpSpPr>
          <p:cNvPr id="6244" name="Group 100"/>
          <p:cNvGrpSpPr>
            <a:grpSpLocks/>
          </p:cNvGrpSpPr>
          <p:nvPr/>
        </p:nvGrpSpPr>
        <p:grpSpPr bwMode="auto">
          <a:xfrm>
            <a:off x="6205539" y="3716338"/>
            <a:ext cx="1258887" cy="1008062"/>
            <a:chOff x="2949" y="2341"/>
            <a:chExt cx="793" cy="635"/>
          </a:xfrm>
        </p:grpSpPr>
        <p:sp>
          <p:nvSpPr>
            <p:cNvPr id="6184" name="Line 40"/>
            <p:cNvSpPr>
              <a:spLocks noChangeShapeType="1"/>
            </p:cNvSpPr>
            <p:nvPr/>
          </p:nvSpPr>
          <p:spPr bwMode="auto">
            <a:xfrm>
              <a:off x="2949" y="2658"/>
              <a:ext cx="7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Line 41"/>
            <p:cNvSpPr>
              <a:spLocks noChangeShapeType="1"/>
            </p:cNvSpPr>
            <p:nvPr/>
          </p:nvSpPr>
          <p:spPr bwMode="auto">
            <a:xfrm flipV="1">
              <a:off x="3357" y="234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 rot="14747092">
              <a:off x="3115" y="2587"/>
              <a:ext cx="273" cy="241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46" y="163"/>
                </a:cxn>
                <a:cxn ang="0">
                  <a:pos x="139" y="238"/>
                </a:cxn>
                <a:cxn ang="0">
                  <a:pos x="221" y="180"/>
                </a:cxn>
                <a:cxn ang="0">
                  <a:pos x="273" y="0"/>
                </a:cxn>
              </a:cxnLst>
              <a:rect l="0" t="0" r="r" b="b"/>
              <a:pathLst>
                <a:path w="273" h="241">
                  <a:moveTo>
                    <a:pt x="0" y="5"/>
                  </a:moveTo>
                  <a:cubicBezTo>
                    <a:pt x="9" y="30"/>
                    <a:pt x="23" y="124"/>
                    <a:pt x="46" y="163"/>
                  </a:cubicBezTo>
                  <a:cubicBezTo>
                    <a:pt x="69" y="202"/>
                    <a:pt x="110" y="235"/>
                    <a:pt x="139" y="238"/>
                  </a:cubicBezTo>
                  <a:cubicBezTo>
                    <a:pt x="168" y="241"/>
                    <a:pt x="199" y="220"/>
                    <a:pt x="221" y="180"/>
                  </a:cubicBezTo>
                  <a:cubicBezTo>
                    <a:pt x="243" y="140"/>
                    <a:pt x="262" y="37"/>
                    <a:pt x="273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Text Box 48"/>
            <p:cNvSpPr txBox="1">
              <a:spLocks noChangeArrowheads="1"/>
            </p:cNvSpPr>
            <p:nvPr/>
          </p:nvSpPr>
          <p:spPr bwMode="auto">
            <a:xfrm>
              <a:off x="3564" y="2613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6195" name="Text Box 51"/>
            <p:cNvSpPr txBox="1">
              <a:spLocks noChangeArrowheads="1"/>
            </p:cNvSpPr>
            <p:nvPr/>
          </p:nvSpPr>
          <p:spPr bwMode="auto">
            <a:xfrm>
              <a:off x="3243" y="2341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y</a:t>
              </a:r>
            </a:p>
          </p:txBody>
        </p:sp>
      </p:grpSp>
      <p:grpSp>
        <p:nvGrpSpPr>
          <p:cNvPr id="6245" name="Group 101"/>
          <p:cNvGrpSpPr>
            <a:grpSpLocks/>
          </p:cNvGrpSpPr>
          <p:nvPr/>
        </p:nvGrpSpPr>
        <p:grpSpPr bwMode="auto">
          <a:xfrm>
            <a:off x="7967663" y="3429001"/>
            <a:ext cx="1606550" cy="1573213"/>
            <a:chOff x="4059" y="2160"/>
            <a:chExt cx="1012" cy="991"/>
          </a:xfrm>
        </p:grpSpPr>
        <p:sp>
          <p:nvSpPr>
            <p:cNvPr id="6187" name="Line 43"/>
            <p:cNvSpPr>
              <a:spLocks noChangeShapeType="1"/>
            </p:cNvSpPr>
            <p:nvPr/>
          </p:nvSpPr>
          <p:spPr bwMode="auto">
            <a:xfrm>
              <a:off x="4195" y="2658"/>
              <a:ext cx="7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Line 44"/>
            <p:cNvSpPr>
              <a:spLocks noChangeShapeType="1"/>
            </p:cNvSpPr>
            <p:nvPr/>
          </p:nvSpPr>
          <p:spPr bwMode="auto">
            <a:xfrm flipV="1">
              <a:off x="4579" y="234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Freeform 46"/>
            <p:cNvSpPr>
              <a:spLocks/>
            </p:cNvSpPr>
            <p:nvPr/>
          </p:nvSpPr>
          <p:spPr bwMode="auto">
            <a:xfrm>
              <a:off x="4622" y="2725"/>
              <a:ext cx="449" cy="426"/>
            </a:xfrm>
            <a:custGeom>
              <a:avLst/>
              <a:gdLst/>
              <a:ahLst/>
              <a:cxnLst>
                <a:cxn ang="0">
                  <a:pos x="0" y="426"/>
                </a:cxn>
                <a:cxn ang="0">
                  <a:pos x="33" y="135"/>
                </a:cxn>
                <a:cxn ang="0">
                  <a:pos x="88" y="40"/>
                </a:cxn>
                <a:cxn ang="0">
                  <a:pos x="183" y="6"/>
                </a:cxn>
                <a:cxn ang="0">
                  <a:pos x="449" y="5"/>
                </a:cxn>
              </a:cxnLst>
              <a:rect l="0" t="0" r="r" b="b"/>
              <a:pathLst>
                <a:path w="449" h="426">
                  <a:moveTo>
                    <a:pt x="0" y="426"/>
                  </a:moveTo>
                  <a:cubicBezTo>
                    <a:pt x="6" y="377"/>
                    <a:pt x="18" y="199"/>
                    <a:pt x="33" y="135"/>
                  </a:cubicBezTo>
                  <a:cubicBezTo>
                    <a:pt x="48" y="71"/>
                    <a:pt x="63" y="61"/>
                    <a:pt x="88" y="40"/>
                  </a:cubicBezTo>
                  <a:cubicBezTo>
                    <a:pt x="113" y="19"/>
                    <a:pt x="123" y="12"/>
                    <a:pt x="183" y="6"/>
                  </a:cubicBezTo>
                  <a:cubicBezTo>
                    <a:pt x="243" y="0"/>
                    <a:pt x="394" y="5"/>
                    <a:pt x="449" y="5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Text Box 49"/>
            <p:cNvSpPr txBox="1">
              <a:spLocks noChangeArrowheads="1"/>
            </p:cNvSpPr>
            <p:nvPr/>
          </p:nvSpPr>
          <p:spPr bwMode="auto">
            <a:xfrm>
              <a:off x="4824" y="2616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6196" name="Text Box 52"/>
            <p:cNvSpPr txBox="1">
              <a:spLocks noChangeArrowheads="1"/>
            </p:cNvSpPr>
            <p:nvPr/>
          </p:nvSpPr>
          <p:spPr bwMode="auto">
            <a:xfrm>
              <a:off x="4468" y="2341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6223" name="Freeform 79"/>
            <p:cNvSpPr>
              <a:spLocks/>
            </p:cNvSpPr>
            <p:nvPr/>
          </p:nvSpPr>
          <p:spPr bwMode="auto">
            <a:xfrm rot="10508781">
              <a:off x="4059" y="2160"/>
              <a:ext cx="449" cy="426"/>
            </a:xfrm>
            <a:custGeom>
              <a:avLst/>
              <a:gdLst/>
              <a:ahLst/>
              <a:cxnLst>
                <a:cxn ang="0">
                  <a:pos x="0" y="426"/>
                </a:cxn>
                <a:cxn ang="0">
                  <a:pos x="33" y="135"/>
                </a:cxn>
                <a:cxn ang="0">
                  <a:pos x="88" y="40"/>
                </a:cxn>
                <a:cxn ang="0">
                  <a:pos x="183" y="6"/>
                </a:cxn>
                <a:cxn ang="0">
                  <a:pos x="449" y="5"/>
                </a:cxn>
              </a:cxnLst>
              <a:rect l="0" t="0" r="r" b="b"/>
              <a:pathLst>
                <a:path w="449" h="426">
                  <a:moveTo>
                    <a:pt x="0" y="426"/>
                  </a:moveTo>
                  <a:cubicBezTo>
                    <a:pt x="6" y="377"/>
                    <a:pt x="18" y="199"/>
                    <a:pt x="33" y="135"/>
                  </a:cubicBezTo>
                  <a:cubicBezTo>
                    <a:pt x="48" y="71"/>
                    <a:pt x="63" y="61"/>
                    <a:pt x="88" y="40"/>
                  </a:cubicBezTo>
                  <a:cubicBezTo>
                    <a:pt x="113" y="19"/>
                    <a:pt x="123" y="12"/>
                    <a:pt x="183" y="6"/>
                  </a:cubicBezTo>
                  <a:cubicBezTo>
                    <a:pt x="243" y="0"/>
                    <a:pt x="394" y="5"/>
                    <a:pt x="449" y="5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56" name="Group 112"/>
          <p:cNvGrpSpPr>
            <a:grpSpLocks/>
          </p:cNvGrpSpPr>
          <p:nvPr/>
        </p:nvGrpSpPr>
        <p:grpSpPr bwMode="auto">
          <a:xfrm>
            <a:off x="8007351" y="1301750"/>
            <a:ext cx="1611313" cy="1258888"/>
            <a:chOff x="4084" y="820"/>
            <a:chExt cx="1015" cy="793"/>
          </a:xfrm>
        </p:grpSpPr>
        <p:sp>
          <p:nvSpPr>
            <p:cNvPr id="6177" name="Text Box 33"/>
            <p:cNvSpPr txBox="1">
              <a:spLocks noChangeArrowheads="1"/>
            </p:cNvSpPr>
            <p:nvPr/>
          </p:nvSpPr>
          <p:spPr bwMode="auto">
            <a:xfrm>
              <a:off x="4824" y="1165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6180" name="Text Box 36"/>
            <p:cNvSpPr txBox="1">
              <a:spLocks noChangeArrowheads="1"/>
            </p:cNvSpPr>
            <p:nvPr/>
          </p:nvSpPr>
          <p:spPr bwMode="auto">
            <a:xfrm>
              <a:off x="4468" y="841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y</a:t>
              </a:r>
            </a:p>
          </p:txBody>
        </p:sp>
        <p:grpSp>
          <p:nvGrpSpPr>
            <p:cNvPr id="6255" name="Group 111"/>
            <p:cNvGrpSpPr>
              <a:grpSpLocks/>
            </p:cNvGrpSpPr>
            <p:nvPr/>
          </p:nvGrpSpPr>
          <p:grpSpPr bwMode="auto">
            <a:xfrm rot="16200000">
              <a:off x="4195" y="709"/>
              <a:ext cx="793" cy="1015"/>
              <a:chOff x="4195" y="709"/>
              <a:chExt cx="793" cy="1015"/>
            </a:xfrm>
          </p:grpSpPr>
          <p:sp>
            <p:nvSpPr>
              <p:cNvPr id="6171" name="Line 27"/>
              <p:cNvSpPr>
                <a:spLocks noChangeShapeType="1"/>
              </p:cNvSpPr>
              <p:nvPr/>
            </p:nvSpPr>
            <p:spPr bwMode="auto">
              <a:xfrm>
                <a:off x="4195" y="1207"/>
                <a:ext cx="79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2" name="Line 28"/>
              <p:cNvSpPr>
                <a:spLocks noChangeShapeType="1"/>
              </p:cNvSpPr>
              <p:nvPr/>
            </p:nvSpPr>
            <p:spPr bwMode="auto">
              <a:xfrm flipV="1">
                <a:off x="4579" y="890"/>
                <a:ext cx="0" cy="6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4" name="Freeform 80"/>
              <p:cNvSpPr>
                <a:spLocks/>
              </p:cNvSpPr>
              <p:nvPr/>
            </p:nvSpPr>
            <p:spPr bwMode="auto">
              <a:xfrm rot="13272574">
                <a:off x="4363" y="709"/>
                <a:ext cx="449" cy="426"/>
              </a:xfrm>
              <a:custGeom>
                <a:avLst/>
                <a:gdLst/>
                <a:ahLst/>
                <a:cxnLst>
                  <a:cxn ang="0">
                    <a:pos x="0" y="426"/>
                  </a:cxn>
                  <a:cxn ang="0">
                    <a:pos x="33" y="135"/>
                  </a:cxn>
                  <a:cxn ang="0">
                    <a:pos x="88" y="40"/>
                  </a:cxn>
                  <a:cxn ang="0">
                    <a:pos x="183" y="6"/>
                  </a:cxn>
                  <a:cxn ang="0">
                    <a:pos x="449" y="5"/>
                  </a:cxn>
                </a:cxnLst>
                <a:rect l="0" t="0" r="r" b="b"/>
                <a:pathLst>
                  <a:path w="449" h="426">
                    <a:moveTo>
                      <a:pt x="0" y="426"/>
                    </a:moveTo>
                    <a:cubicBezTo>
                      <a:pt x="6" y="377"/>
                      <a:pt x="18" y="199"/>
                      <a:pt x="33" y="135"/>
                    </a:cubicBezTo>
                    <a:cubicBezTo>
                      <a:pt x="48" y="71"/>
                      <a:pt x="63" y="61"/>
                      <a:pt x="88" y="40"/>
                    </a:cubicBezTo>
                    <a:cubicBezTo>
                      <a:pt x="113" y="19"/>
                      <a:pt x="123" y="12"/>
                      <a:pt x="183" y="6"/>
                    </a:cubicBezTo>
                    <a:cubicBezTo>
                      <a:pt x="243" y="0"/>
                      <a:pt x="394" y="5"/>
                      <a:pt x="449" y="5"/>
                    </a:cubicBez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5" name="Freeform 81"/>
              <p:cNvSpPr>
                <a:spLocks/>
              </p:cNvSpPr>
              <p:nvPr/>
            </p:nvSpPr>
            <p:spPr bwMode="auto">
              <a:xfrm rot="2586594">
                <a:off x="4353" y="1298"/>
                <a:ext cx="449" cy="426"/>
              </a:xfrm>
              <a:custGeom>
                <a:avLst/>
                <a:gdLst/>
                <a:ahLst/>
                <a:cxnLst>
                  <a:cxn ang="0">
                    <a:pos x="0" y="426"/>
                  </a:cxn>
                  <a:cxn ang="0">
                    <a:pos x="33" y="135"/>
                  </a:cxn>
                  <a:cxn ang="0">
                    <a:pos x="88" y="40"/>
                  </a:cxn>
                  <a:cxn ang="0">
                    <a:pos x="183" y="6"/>
                  </a:cxn>
                  <a:cxn ang="0">
                    <a:pos x="449" y="5"/>
                  </a:cxn>
                </a:cxnLst>
                <a:rect l="0" t="0" r="r" b="b"/>
                <a:pathLst>
                  <a:path w="449" h="426">
                    <a:moveTo>
                      <a:pt x="0" y="426"/>
                    </a:moveTo>
                    <a:cubicBezTo>
                      <a:pt x="6" y="377"/>
                      <a:pt x="18" y="199"/>
                      <a:pt x="33" y="135"/>
                    </a:cubicBezTo>
                    <a:cubicBezTo>
                      <a:pt x="48" y="71"/>
                      <a:pt x="63" y="61"/>
                      <a:pt x="88" y="40"/>
                    </a:cubicBezTo>
                    <a:cubicBezTo>
                      <a:pt x="113" y="19"/>
                      <a:pt x="123" y="12"/>
                      <a:pt x="183" y="6"/>
                    </a:cubicBezTo>
                    <a:cubicBezTo>
                      <a:pt x="243" y="0"/>
                      <a:pt x="394" y="5"/>
                      <a:pt x="449" y="5"/>
                    </a:cubicBez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246" name="Group 102"/>
          <p:cNvGrpSpPr>
            <a:grpSpLocks/>
          </p:cNvGrpSpPr>
          <p:nvPr/>
        </p:nvGrpSpPr>
        <p:grpSpPr bwMode="auto">
          <a:xfrm>
            <a:off x="4224338" y="5584826"/>
            <a:ext cx="1262062" cy="1012825"/>
            <a:chOff x="1701" y="3518"/>
            <a:chExt cx="795" cy="638"/>
          </a:xfrm>
        </p:grpSpPr>
        <p:sp>
          <p:nvSpPr>
            <p:cNvPr id="6227" name="Line 83"/>
            <p:cNvSpPr>
              <a:spLocks noChangeShapeType="1"/>
            </p:cNvSpPr>
            <p:nvPr/>
          </p:nvSpPr>
          <p:spPr bwMode="auto">
            <a:xfrm>
              <a:off x="1703" y="3838"/>
              <a:ext cx="7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28" name="Line 84"/>
            <p:cNvSpPr>
              <a:spLocks noChangeShapeType="1"/>
            </p:cNvSpPr>
            <p:nvPr/>
          </p:nvSpPr>
          <p:spPr bwMode="auto">
            <a:xfrm flipV="1">
              <a:off x="2111" y="352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29" name="Oval 85"/>
            <p:cNvSpPr>
              <a:spLocks noChangeArrowheads="1"/>
            </p:cNvSpPr>
            <p:nvPr/>
          </p:nvSpPr>
          <p:spPr bwMode="auto">
            <a:xfrm rot="1280211">
              <a:off x="1701" y="3929"/>
              <a:ext cx="484" cy="136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0" name="Text Box 86"/>
            <p:cNvSpPr txBox="1">
              <a:spLocks noChangeArrowheads="1"/>
            </p:cNvSpPr>
            <p:nvPr/>
          </p:nvSpPr>
          <p:spPr bwMode="auto">
            <a:xfrm>
              <a:off x="2334" y="3798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6231" name="Text Box 87"/>
            <p:cNvSpPr txBox="1">
              <a:spLocks noChangeArrowheads="1"/>
            </p:cNvSpPr>
            <p:nvPr/>
          </p:nvSpPr>
          <p:spPr bwMode="auto">
            <a:xfrm>
              <a:off x="1987" y="3518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y</a:t>
              </a:r>
            </a:p>
          </p:txBody>
        </p:sp>
      </p:grpSp>
      <p:grpSp>
        <p:nvGrpSpPr>
          <p:cNvPr id="6247" name="Group 103"/>
          <p:cNvGrpSpPr>
            <a:grpSpLocks/>
          </p:cNvGrpSpPr>
          <p:nvPr/>
        </p:nvGrpSpPr>
        <p:grpSpPr bwMode="auto">
          <a:xfrm>
            <a:off x="6205539" y="5589588"/>
            <a:ext cx="1258887" cy="1008062"/>
            <a:chOff x="2949" y="3521"/>
            <a:chExt cx="793" cy="635"/>
          </a:xfrm>
        </p:grpSpPr>
        <p:sp>
          <p:nvSpPr>
            <p:cNvPr id="6232" name="Line 88"/>
            <p:cNvSpPr>
              <a:spLocks noChangeShapeType="1"/>
            </p:cNvSpPr>
            <p:nvPr/>
          </p:nvSpPr>
          <p:spPr bwMode="auto">
            <a:xfrm>
              <a:off x="2949" y="3838"/>
              <a:ext cx="7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33" name="Line 89"/>
            <p:cNvSpPr>
              <a:spLocks noChangeShapeType="1"/>
            </p:cNvSpPr>
            <p:nvPr/>
          </p:nvSpPr>
          <p:spPr bwMode="auto">
            <a:xfrm flipV="1">
              <a:off x="3357" y="3521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34" name="Freeform 90"/>
            <p:cNvSpPr>
              <a:spLocks/>
            </p:cNvSpPr>
            <p:nvPr/>
          </p:nvSpPr>
          <p:spPr bwMode="auto">
            <a:xfrm rot="14747092">
              <a:off x="3000" y="3628"/>
              <a:ext cx="273" cy="241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46" y="163"/>
                </a:cxn>
                <a:cxn ang="0">
                  <a:pos x="139" y="238"/>
                </a:cxn>
                <a:cxn ang="0">
                  <a:pos x="221" y="180"/>
                </a:cxn>
                <a:cxn ang="0">
                  <a:pos x="273" y="0"/>
                </a:cxn>
              </a:cxnLst>
              <a:rect l="0" t="0" r="r" b="b"/>
              <a:pathLst>
                <a:path w="273" h="241">
                  <a:moveTo>
                    <a:pt x="0" y="5"/>
                  </a:moveTo>
                  <a:cubicBezTo>
                    <a:pt x="9" y="30"/>
                    <a:pt x="23" y="124"/>
                    <a:pt x="46" y="163"/>
                  </a:cubicBezTo>
                  <a:cubicBezTo>
                    <a:pt x="69" y="202"/>
                    <a:pt x="110" y="235"/>
                    <a:pt x="139" y="238"/>
                  </a:cubicBezTo>
                  <a:cubicBezTo>
                    <a:pt x="168" y="241"/>
                    <a:pt x="199" y="220"/>
                    <a:pt x="221" y="180"/>
                  </a:cubicBezTo>
                  <a:cubicBezTo>
                    <a:pt x="243" y="140"/>
                    <a:pt x="262" y="37"/>
                    <a:pt x="273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35" name="Text Box 91"/>
            <p:cNvSpPr txBox="1">
              <a:spLocks noChangeArrowheads="1"/>
            </p:cNvSpPr>
            <p:nvPr/>
          </p:nvSpPr>
          <p:spPr bwMode="auto">
            <a:xfrm>
              <a:off x="3564" y="3793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6236" name="Text Box 92"/>
            <p:cNvSpPr txBox="1">
              <a:spLocks noChangeArrowheads="1"/>
            </p:cNvSpPr>
            <p:nvPr/>
          </p:nvSpPr>
          <p:spPr bwMode="auto">
            <a:xfrm>
              <a:off x="3243" y="3521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y</a:t>
              </a:r>
            </a:p>
          </p:txBody>
        </p:sp>
      </p:grpSp>
      <p:grpSp>
        <p:nvGrpSpPr>
          <p:cNvPr id="6248" name="Group 104"/>
          <p:cNvGrpSpPr>
            <a:grpSpLocks/>
          </p:cNvGrpSpPr>
          <p:nvPr/>
        </p:nvGrpSpPr>
        <p:grpSpPr bwMode="auto">
          <a:xfrm>
            <a:off x="8183563" y="5262563"/>
            <a:ext cx="1873250" cy="1573212"/>
            <a:chOff x="4195" y="3315"/>
            <a:chExt cx="1180" cy="991"/>
          </a:xfrm>
        </p:grpSpPr>
        <p:sp>
          <p:nvSpPr>
            <p:cNvPr id="6237" name="Line 93"/>
            <p:cNvSpPr>
              <a:spLocks noChangeShapeType="1"/>
            </p:cNvSpPr>
            <p:nvPr/>
          </p:nvSpPr>
          <p:spPr bwMode="auto">
            <a:xfrm>
              <a:off x="4195" y="3799"/>
              <a:ext cx="79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38" name="Line 94"/>
            <p:cNvSpPr>
              <a:spLocks noChangeShapeType="1"/>
            </p:cNvSpPr>
            <p:nvPr/>
          </p:nvSpPr>
          <p:spPr bwMode="auto">
            <a:xfrm flipV="1">
              <a:off x="4579" y="3482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39" name="Freeform 95"/>
            <p:cNvSpPr>
              <a:spLocks/>
            </p:cNvSpPr>
            <p:nvPr/>
          </p:nvSpPr>
          <p:spPr bwMode="auto">
            <a:xfrm>
              <a:off x="4926" y="3880"/>
              <a:ext cx="449" cy="426"/>
            </a:xfrm>
            <a:custGeom>
              <a:avLst/>
              <a:gdLst/>
              <a:ahLst/>
              <a:cxnLst>
                <a:cxn ang="0">
                  <a:pos x="0" y="426"/>
                </a:cxn>
                <a:cxn ang="0">
                  <a:pos x="33" y="135"/>
                </a:cxn>
                <a:cxn ang="0">
                  <a:pos x="88" y="40"/>
                </a:cxn>
                <a:cxn ang="0">
                  <a:pos x="183" y="6"/>
                </a:cxn>
                <a:cxn ang="0">
                  <a:pos x="449" y="5"/>
                </a:cxn>
              </a:cxnLst>
              <a:rect l="0" t="0" r="r" b="b"/>
              <a:pathLst>
                <a:path w="449" h="426">
                  <a:moveTo>
                    <a:pt x="0" y="426"/>
                  </a:moveTo>
                  <a:cubicBezTo>
                    <a:pt x="6" y="377"/>
                    <a:pt x="18" y="199"/>
                    <a:pt x="33" y="135"/>
                  </a:cubicBezTo>
                  <a:cubicBezTo>
                    <a:pt x="48" y="71"/>
                    <a:pt x="63" y="61"/>
                    <a:pt x="88" y="40"/>
                  </a:cubicBezTo>
                  <a:cubicBezTo>
                    <a:pt x="113" y="19"/>
                    <a:pt x="123" y="12"/>
                    <a:pt x="183" y="6"/>
                  </a:cubicBezTo>
                  <a:cubicBezTo>
                    <a:pt x="243" y="0"/>
                    <a:pt x="394" y="5"/>
                    <a:pt x="449" y="5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40" name="Text Box 96"/>
            <p:cNvSpPr txBox="1">
              <a:spLocks noChangeArrowheads="1"/>
            </p:cNvSpPr>
            <p:nvPr/>
          </p:nvSpPr>
          <p:spPr bwMode="auto">
            <a:xfrm>
              <a:off x="4824" y="3757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6241" name="Text Box 97"/>
            <p:cNvSpPr txBox="1">
              <a:spLocks noChangeArrowheads="1"/>
            </p:cNvSpPr>
            <p:nvPr/>
          </p:nvSpPr>
          <p:spPr bwMode="auto">
            <a:xfrm>
              <a:off x="4468" y="3482"/>
              <a:ext cx="15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1200" i="1">
                  <a:latin typeface="Times New Roman" pitchFamily="18" charset="0"/>
                </a:rPr>
                <a:t>y</a:t>
              </a:r>
            </a:p>
          </p:txBody>
        </p:sp>
        <p:sp>
          <p:nvSpPr>
            <p:cNvPr id="6242" name="Freeform 98"/>
            <p:cNvSpPr>
              <a:spLocks/>
            </p:cNvSpPr>
            <p:nvPr/>
          </p:nvSpPr>
          <p:spPr bwMode="auto">
            <a:xfrm rot="10508781">
              <a:off x="4363" y="3315"/>
              <a:ext cx="449" cy="426"/>
            </a:xfrm>
            <a:custGeom>
              <a:avLst/>
              <a:gdLst/>
              <a:ahLst/>
              <a:cxnLst>
                <a:cxn ang="0">
                  <a:pos x="0" y="426"/>
                </a:cxn>
                <a:cxn ang="0">
                  <a:pos x="33" y="135"/>
                </a:cxn>
                <a:cxn ang="0">
                  <a:pos x="88" y="40"/>
                </a:cxn>
                <a:cxn ang="0">
                  <a:pos x="183" y="6"/>
                </a:cxn>
                <a:cxn ang="0">
                  <a:pos x="449" y="5"/>
                </a:cxn>
              </a:cxnLst>
              <a:rect l="0" t="0" r="r" b="b"/>
              <a:pathLst>
                <a:path w="449" h="426">
                  <a:moveTo>
                    <a:pt x="0" y="426"/>
                  </a:moveTo>
                  <a:cubicBezTo>
                    <a:pt x="6" y="377"/>
                    <a:pt x="18" y="199"/>
                    <a:pt x="33" y="135"/>
                  </a:cubicBezTo>
                  <a:cubicBezTo>
                    <a:pt x="48" y="71"/>
                    <a:pt x="63" y="61"/>
                    <a:pt x="88" y="40"/>
                  </a:cubicBezTo>
                  <a:cubicBezTo>
                    <a:pt x="113" y="19"/>
                    <a:pt x="123" y="12"/>
                    <a:pt x="183" y="6"/>
                  </a:cubicBezTo>
                  <a:cubicBezTo>
                    <a:pt x="243" y="0"/>
                    <a:pt x="394" y="5"/>
                    <a:pt x="449" y="5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9" name="Line 105"/>
          <p:cNvSpPr>
            <a:spLocks noChangeShapeType="1"/>
          </p:cNvSpPr>
          <p:nvPr/>
        </p:nvSpPr>
        <p:spPr bwMode="auto">
          <a:xfrm>
            <a:off x="4224339" y="2781300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0" name="Line 106"/>
          <p:cNvSpPr>
            <a:spLocks noChangeShapeType="1"/>
          </p:cNvSpPr>
          <p:nvPr/>
        </p:nvSpPr>
        <p:spPr bwMode="auto">
          <a:xfrm>
            <a:off x="4224339" y="5084763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1" name="Text Box 107"/>
          <p:cNvSpPr txBox="1">
            <a:spLocks noChangeArrowheads="1"/>
          </p:cNvSpPr>
          <p:nvPr/>
        </p:nvSpPr>
        <p:spPr bwMode="auto">
          <a:xfrm>
            <a:off x="4419600" y="2368551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6252" name="Object 108"/>
          <p:cNvGraphicFramePr>
            <a:graphicFrameLocks noChangeAspect="1"/>
          </p:cNvGraphicFramePr>
          <p:nvPr/>
        </p:nvGraphicFramePr>
        <p:xfrm>
          <a:off x="4943476" y="2205039"/>
          <a:ext cx="8858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9" imgW="736560" imgH="419040" progId="Equation.3">
                  <p:embed/>
                </p:oleObj>
              </mc:Choice>
              <mc:Fallback>
                <p:oleObj name="Ecuación" r:id="rId9" imgW="736560" imgH="419040" progId="Equation.3">
                  <p:embed/>
                  <p:pic>
                    <p:nvPicPr>
                      <p:cNvPr id="6252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6" y="2205039"/>
                        <a:ext cx="8858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3" name="Object 109"/>
          <p:cNvGraphicFramePr>
            <a:graphicFrameLocks noChangeAspect="1"/>
          </p:cNvGraphicFramePr>
          <p:nvPr/>
        </p:nvGraphicFramePr>
        <p:xfrm>
          <a:off x="9336089" y="2133601"/>
          <a:ext cx="8858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1" imgW="736560" imgH="419040" progId="Equation.3">
                  <p:embed/>
                </p:oleObj>
              </mc:Choice>
              <mc:Fallback>
                <p:oleObj name="Ecuación" r:id="rId11" imgW="736560" imgH="419040" progId="Equation.3">
                  <p:embed/>
                  <p:pic>
                    <p:nvPicPr>
                      <p:cNvPr id="6253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6089" y="2133601"/>
                        <a:ext cx="8858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54" name="Object 110"/>
          <p:cNvGraphicFramePr>
            <a:graphicFrameLocks noChangeAspect="1"/>
          </p:cNvGraphicFramePr>
          <p:nvPr/>
        </p:nvGraphicFramePr>
        <p:xfrm>
          <a:off x="6972300" y="2319339"/>
          <a:ext cx="717550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13" imgW="596880" imgH="228600" progId="Equation.3">
                  <p:embed/>
                </p:oleObj>
              </mc:Choice>
              <mc:Fallback>
                <p:oleObj name="Ecuación" r:id="rId13" imgW="596880" imgH="228600" progId="Equation.3">
                  <p:embed/>
                  <p:pic>
                    <p:nvPicPr>
                      <p:cNvPr id="6254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300" y="2319339"/>
                        <a:ext cx="717550" cy="274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Imagen 2">
            <a:extLst>
              <a:ext uri="{FF2B5EF4-FFF2-40B4-BE49-F238E27FC236}">
                <a16:creationId xmlns:a16="http://schemas.microsoft.com/office/drawing/2014/main" id="{DD36AFEB-4E83-4930-B178-0897DB674BF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2865" y="630148"/>
            <a:ext cx="1076325" cy="1905000"/>
          </a:xfrm>
          <a:prstGeom prst="rect">
            <a:avLst/>
          </a:prstGeom>
        </p:spPr>
      </p:pic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875691" y="1203272"/>
            <a:ext cx="12337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1400" dirty="0"/>
              <a:t>Circunferencia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0BFB905-BEAC-4B19-9427-E16BA5D6CBA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176148" y="723901"/>
            <a:ext cx="1076325" cy="1771650"/>
          </a:xfrm>
          <a:prstGeom prst="rect">
            <a:avLst/>
          </a:prstGeom>
        </p:spPr>
      </p:pic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960038" y="1090247"/>
            <a:ext cx="6101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1400" dirty="0"/>
              <a:t>Elipse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CD73F9D-9D15-46CE-9ECD-CA6AC3609F0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88175" y="2948748"/>
            <a:ext cx="1152525" cy="1866900"/>
          </a:xfrm>
          <a:prstGeom prst="rect">
            <a:avLst/>
          </a:prstGeom>
        </p:spPr>
      </p:pic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1412242" y="4416777"/>
            <a:ext cx="8231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1400" dirty="0"/>
              <a:t>Parábola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9E1C705-0F3C-4C1E-94A7-70D0B8FEC6D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962458" y="4821237"/>
            <a:ext cx="876300" cy="1962150"/>
          </a:xfrm>
          <a:prstGeom prst="rect">
            <a:avLst/>
          </a:prstGeom>
        </p:spPr>
      </p:pic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2634106" y="5657304"/>
            <a:ext cx="90281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1400" dirty="0"/>
              <a:t>Hipérbola</a:t>
            </a:r>
          </a:p>
        </p:txBody>
      </p:sp>
      <p:sp>
        <p:nvSpPr>
          <p:cNvPr id="82" name="Estrella de 5 puntas 70">
            <a:extLst>
              <a:ext uri="{FF2B5EF4-FFF2-40B4-BE49-F238E27FC236}">
                <a16:creationId xmlns:a16="http://schemas.microsoft.com/office/drawing/2014/main" id="{F3E49509-4A66-407D-A839-9E6B5EE9BE56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6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6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6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" grpId="0" animBg="1"/>
      <p:bldP spid="6250" grpId="0" animBg="1"/>
      <p:bldP spid="6160" grpId="0"/>
      <p:bldP spid="8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9558</TotalTime>
  <Words>707</Words>
  <Application>Microsoft Office PowerPoint</Application>
  <PresentationFormat>Panorámica</PresentationFormat>
  <Paragraphs>132</Paragraphs>
  <Slides>19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4</vt:i4>
      </vt:variant>
      <vt:variant>
        <vt:lpstr>Títulos de diapositiva</vt:lpstr>
      </vt:variant>
      <vt:variant>
        <vt:i4>19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Times New Roman</vt:lpstr>
      <vt:lpstr>Tema de Office</vt:lpstr>
      <vt:lpstr>Equation</vt:lpstr>
      <vt:lpstr>Ecuación</vt:lpstr>
      <vt:lpstr>Picture</vt:lpstr>
      <vt:lpstr>Imagen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Clasificación de cónicas según el valor de los invariantes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Julia Contin</dc:creator>
  <cp:lastModifiedBy>Julia Contin</cp:lastModifiedBy>
  <cp:revision>641</cp:revision>
  <dcterms:created xsi:type="dcterms:W3CDTF">2020-09-28T11:32:19Z</dcterms:created>
  <dcterms:modified xsi:type="dcterms:W3CDTF">2022-10-12T19:11:28Z</dcterms:modified>
</cp:coreProperties>
</file>