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9" r:id="rId1"/>
  </p:sldMasterIdLst>
  <p:sldIdLst>
    <p:sldId id="256" r:id="rId2"/>
    <p:sldId id="263" r:id="rId3"/>
    <p:sldId id="258" r:id="rId4"/>
    <p:sldId id="269" r:id="rId5"/>
    <p:sldId id="265" r:id="rId6"/>
    <p:sldId id="266" r:id="rId7"/>
    <p:sldId id="268" r:id="rId8"/>
    <p:sldId id="264" r:id="rId9"/>
    <p:sldId id="270" r:id="rId10"/>
    <p:sldId id="271" r:id="rId11"/>
    <p:sldId id="272" r:id="rId12"/>
    <p:sldId id="273" r:id="rId13"/>
    <p:sldId id="274" r:id="rId14"/>
  </p:sldIdLst>
  <p:sldSz cx="12192000" cy="6858000"/>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3399FF"/>
    <a:srgbClr val="66CCFF"/>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7" d="100"/>
          <a:sy n="97" d="100"/>
        </p:scale>
        <p:origin x="9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08D21C-C50E-48EA-A4B8-811C4F4277CE}"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US"/>
        </a:p>
      </dgm:t>
    </dgm:pt>
    <dgm:pt modelId="{89F5BA18-72E6-4A88-8166-B3CB5191913B}">
      <dgm:prSet/>
      <dgm:spPr/>
      <dgm:t>
        <a:bodyPr/>
        <a:lstStyle/>
        <a:p>
          <a:r>
            <a:rPr lang="es-ES" b="1" dirty="0">
              <a:latin typeface="+mj-lt"/>
            </a:rPr>
            <a:t>Profesoras/es: </a:t>
          </a:r>
          <a:r>
            <a:rPr lang="es-ES" b="1" dirty="0">
              <a:latin typeface="Abadi" panose="020B0604020104020204" pitchFamily="34" charset="0"/>
            </a:rPr>
            <a:t>				</a:t>
          </a:r>
          <a:endParaRPr lang="en-US" dirty="0">
            <a:latin typeface="Abadi" panose="020B0604020104020204" pitchFamily="34" charset="0"/>
          </a:endParaRPr>
        </a:p>
      </dgm:t>
    </dgm:pt>
    <dgm:pt modelId="{539707D4-8C3A-4E6F-B6DC-2D08E61D6D10}" type="parTrans" cxnId="{74D58571-705F-405B-BE02-5DFE64DE31E2}">
      <dgm:prSet/>
      <dgm:spPr/>
      <dgm:t>
        <a:bodyPr/>
        <a:lstStyle/>
        <a:p>
          <a:endParaRPr lang="en-US"/>
        </a:p>
      </dgm:t>
    </dgm:pt>
    <dgm:pt modelId="{A7D6A46B-8528-4A4B-A717-39740DAEC262}" type="sibTrans" cxnId="{74D58571-705F-405B-BE02-5DFE64DE31E2}">
      <dgm:prSet/>
      <dgm:spPr/>
      <dgm:t>
        <a:bodyPr/>
        <a:lstStyle/>
        <a:p>
          <a:endParaRPr lang="en-US"/>
        </a:p>
      </dgm:t>
    </dgm:pt>
    <dgm:pt modelId="{15F5B207-4BC8-4E9C-8CA9-F3AECA36D2E2}">
      <dgm:prSet/>
      <dgm:spPr/>
      <dgm:t>
        <a:bodyPr/>
        <a:lstStyle/>
        <a:p>
          <a:r>
            <a:rPr lang="es-ES" b="1" dirty="0">
              <a:latin typeface="Avenir Next LT Pro" panose="020B0504020202020204" pitchFamily="34" charset="0"/>
            </a:rPr>
            <a:t>Lic. Ariel O. Alzugaray</a:t>
          </a:r>
          <a:endParaRPr lang="en-US" dirty="0">
            <a:latin typeface="Avenir Next LT Pro" panose="020B0504020202020204" pitchFamily="34" charset="0"/>
          </a:endParaRPr>
        </a:p>
      </dgm:t>
    </dgm:pt>
    <dgm:pt modelId="{5A5C44D8-DD39-456E-9859-96799AA858D3}" type="parTrans" cxnId="{2748FC55-02E8-440F-A019-8BD6FCA52B1D}">
      <dgm:prSet/>
      <dgm:spPr/>
      <dgm:t>
        <a:bodyPr/>
        <a:lstStyle/>
        <a:p>
          <a:endParaRPr lang="en-US"/>
        </a:p>
      </dgm:t>
    </dgm:pt>
    <dgm:pt modelId="{786E8199-1F03-46E5-8E68-43E056D50557}" type="sibTrans" cxnId="{2748FC55-02E8-440F-A019-8BD6FCA52B1D}">
      <dgm:prSet/>
      <dgm:spPr/>
      <dgm:t>
        <a:bodyPr/>
        <a:lstStyle/>
        <a:p>
          <a:endParaRPr lang="en-US"/>
        </a:p>
      </dgm:t>
    </dgm:pt>
    <dgm:pt modelId="{9E4A7726-A65A-4243-8CA3-75ECDF5E0C58}">
      <dgm:prSet/>
      <dgm:spPr/>
      <dgm:t>
        <a:bodyPr/>
        <a:lstStyle/>
        <a:p>
          <a:r>
            <a:rPr lang="es-ES" b="1" dirty="0">
              <a:latin typeface="Avenir Next LT Pro" panose="020B0504020202020204" pitchFamily="34" charset="0"/>
            </a:rPr>
            <a:t>Lic. Tatiana Benítez</a:t>
          </a:r>
          <a:endParaRPr lang="en-US" dirty="0">
            <a:latin typeface="Avenir Next LT Pro" panose="020B0504020202020204" pitchFamily="34" charset="0"/>
          </a:endParaRPr>
        </a:p>
      </dgm:t>
    </dgm:pt>
    <dgm:pt modelId="{0D793FC2-2B23-4BB3-9A27-D6233DF26967}" type="parTrans" cxnId="{5C269822-8E7E-4BFE-98C3-83BC4445D3FD}">
      <dgm:prSet/>
      <dgm:spPr/>
      <dgm:t>
        <a:bodyPr/>
        <a:lstStyle/>
        <a:p>
          <a:endParaRPr lang="en-US"/>
        </a:p>
      </dgm:t>
    </dgm:pt>
    <dgm:pt modelId="{93EA81CC-3B94-44FB-ABE8-9B8D4662DF64}" type="sibTrans" cxnId="{5C269822-8E7E-4BFE-98C3-83BC4445D3FD}">
      <dgm:prSet/>
      <dgm:spPr/>
      <dgm:t>
        <a:bodyPr/>
        <a:lstStyle/>
        <a:p>
          <a:endParaRPr lang="en-US"/>
        </a:p>
      </dgm:t>
    </dgm:pt>
    <dgm:pt modelId="{7A32F158-4733-4A7D-A30A-45074E287B75}">
      <dgm:prSet/>
      <dgm:spPr/>
      <dgm:t>
        <a:bodyPr/>
        <a:lstStyle/>
        <a:p>
          <a:r>
            <a:rPr lang="es-ES" b="1" dirty="0">
              <a:latin typeface="Avenir Next LT Pro" panose="020B0504020202020204" pitchFamily="34" charset="0"/>
            </a:rPr>
            <a:t>Dra. Julia E. Contin</a:t>
          </a:r>
          <a:endParaRPr lang="en-US" dirty="0">
            <a:latin typeface="Avenir Next LT Pro" panose="020B0504020202020204" pitchFamily="34" charset="0"/>
          </a:endParaRPr>
        </a:p>
      </dgm:t>
    </dgm:pt>
    <dgm:pt modelId="{5F0B2881-75AA-4071-9320-8EF453B3F701}" type="parTrans" cxnId="{DA49F783-9901-4F40-B2F1-2676DCEA1AAC}">
      <dgm:prSet/>
      <dgm:spPr/>
      <dgm:t>
        <a:bodyPr/>
        <a:lstStyle/>
        <a:p>
          <a:endParaRPr lang="en-US"/>
        </a:p>
      </dgm:t>
    </dgm:pt>
    <dgm:pt modelId="{5F5654BD-03F9-4EB5-A115-24927FA28A9F}" type="sibTrans" cxnId="{DA49F783-9901-4F40-B2F1-2676DCEA1AAC}">
      <dgm:prSet/>
      <dgm:spPr/>
      <dgm:t>
        <a:bodyPr/>
        <a:lstStyle/>
        <a:p>
          <a:endParaRPr lang="en-US"/>
        </a:p>
      </dgm:t>
    </dgm:pt>
    <dgm:pt modelId="{0EF88D6A-3A73-48EC-95BC-85C557F8EDAF}">
      <dgm:prSet/>
      <dgm:spPr/>
      <dgm:t>
        <a:bodyPr/>
        <a:lstStyle/>
        <a:p>
          <a:r>
            <a:rPr lang="es-ES" b="1" dirty="0">
              <a:latin typeface="Avenir Next LT Pro" panose="020B0504020202020204" pitchFamily="34" charset="0"/>
            </a:rPr>
            <a:t>Prof. Beatriz D’Amico</a:t>
          </a:r>
          <a:endParaRPr lang="en-US" dirty="0">
            <a:latin typeface="Avenir Next LT Pro" panose="020B0504020202020204" pitchFamily="34" charset="0"/>
          </a:endParaRPr>
        </a:p>
      </dgm:t>
    </dgm:pt>
    <dgm:pt modelId="{6E302723-BEB8-44D3-9CA6-8E35AA13F59C}" type="parTrans" cxnId="{E9A6164C-27DA-4E13-A122-E3C6DCDB247E}">
      <dgm:prSet/>
      <dgm:spPr/>
      <dgm:t>
        <a:bodyPr/>
        <a:lstStyle/>
        <a:p>
          <a:endParaRPr lang="en-US"/>
        </a:p>
      </dgm:t>
    </dgm:pt>
    <dgm:pt modelId="{86505FF0-F47E-45EF-9C68-7550C9143FAD}" type="sibTrans" cxnId="{E9A6164C-27DA-4E13-A122-E3C6DCDB247E}">
      <dgm:prSet/>
      <dgm:spPr/>
      <dgm:t>
        <a:bodyPr/>
        <a:lstStyle/>
        <a:p>
          <a:endParaRPr lang="en-US"/>
        </a:p>
      </dgm:t>
    </dgm:pt>
    <dgm:pt modelId="{642E4D2B-EC1C-4484-AFD2-8E141CA3EF75}">
      <dgm:prSet/>
      <dgm:spPr/>
      <dgm:t>
        <a:bodyPr/>
        <a:lstStyle/>
        <a:p>
          <a:r>
            <a:rPr lang="es-ES" b="1" dirty="0">
              <a:latin typeface="Avenir Next LT Pro" panose="020B0504020202020204" pitchFamily="34" charset="0"/>
            </a:rPr>
            <a:t>Prof. Alejandro G. De Luca</a:t>
          </a:r>
          <a:endParaRPr lang="en-US" dirty="0">
            <a:latin typeface="Avenir Next LT Pro" panose="020B0504020202020204" pitchFamily="34" charset="0"/>
          </a:endParaRPr>
        </a:p>
      </dgm:t>
    </dgm:pt>
    <dgm:pt modelId="{23BA9457-ECFC-4EA8-A990-4A8843B42CA9}" type="parTrans" cxnId="{AF33B2A1-66BC-427F-AF73-151D6A1157C6}">
      <dgm:prSet/>
      <dgm:spPr/>
      <dgm:t>
        <a:bodyPr/>
        <a:lstStyle/>
        <a:p>
          <a:endParaRPr lang="en-US"/>
        </a:p>
      </dgm:t>
    </dgm:pt>
    <dgm:pt modelId="{71262521-544E-42F3-89BC-B1E9938CDCB4}" type="sibTrans" cxnId="{AF33B2A1-66BC-427F-AF73-151D6A1157C6}">
      <dgm:prSet/>
      <dgm:spPr/>
      <dgm:t>
        <a:bodyPr/>
        <a:lstStyle/>
        <a:p>
          <a:endParaRPr lang="en-US"/>
        </a:p>
      </dgm:t>
    </dgm:pt>
    <dgm:pt modelId="{856B1AA0-AC99-4D08-8012-F791275703AA}">
      <dgm:prSet/>
      <dgm:spPr/>
      <dgm:t>
        <a:bodyPr/>
        <a:lstStyle/>
        <a:p>
          <a:r>
            <a:rPr lang="en-US" b="1" dirty="0">
              <a:latin typeface="Avenir Next LT Pro" panose="020B0504020202020204" pitchFamily="34" charset="0"/>
            </a:rPr>
            <a:t>Lic. Jorge Kamlofsky</a:t>
          </a:r>
          <a:endParaRPr lang="en-US" dirty="0">
            <a:latin typeface="Avenir Next LT Pro" panose="020B0504020202020204" pitchFamily="34" charset="0"/>
          </a:endParaRPr>
        </a:p>
      </dgm:t>
    </dgm:pt>
    <dgm:pt modelId="{24436D11-50A6-4B33-8A8E-D6C53E5BBC1F}" type="parTrans" cxnId="{07CB8110-B818-424A-9FBF-92F4EEAAF228}">
      <dgm:prSet/>
      <dgm:spPr/>
      <dgm:t>
        <a:bodyPr/>
        <a:lstStyle/>
        <a:p>
          <a:endParaRPr lang="en-US"/>
        </a:p>
      </dgm:t>
    </dgm:pt>
    <dgm:pt modelId="{6416923F-6283-42BD-9DF9-4390BE87A1D1}" type="sibTrans" cxnId="{07CB8110-B818-424A-9FBF-92F4EEAAF228}">
      <dgm:prSet/>
      <dgm:spPr/>
      <dgm:t>
        <a:bodyPr/>
        <a:lstStyle/>
        <a:p>
          <a:endParaRPr lang="en-US"/>
        </a:p>
      </dgm:t>
    </dgm:pt>
    <dgm:pt modelId="{B6FF21F5-3047-449E-88C4-04D892AA7096}">
      <dgm:prSet/>
      <dgm:spPr/>
      <dgm:t>
        <a:bodyPr/>
        <a:lstStyle/>
        <a:p>
          <a:r>
            <a:rPr lang="en-US" b="1" dirty="0">
              <a:latin typeface="Avenir Next LT Pro" panose="020B0504020202020204" pitchFamily="34" charset="0"/>
            </a:rPr>
            <a:t>Lic. Mabel C. Musso</a:t>
          </a:r>
          <a:endParaRPr lang="en-US" dirty="0">
            <a:latin typeface="Avenir Next LT Pro" panose="020B0504020202020204" pitchFamily="34" charset="0"/>
          </a:endParaRPr>
        </a:p>
      </dgm:t>
    </dgm:pt>
    <dgm:pt modelId="{75860DBB-E6C0-4513-92EB-351C9F26F760}" type="parTrans" cxnId="{E6963E86-3B1B-4F58-B96F-F21B016CEA04}">
      <dgm:prSet/>
      <dgm:spPr/>
      <dgm:t>
        <a:bodyPr/>
        <a:lstStyle/>
        <a:p>
          <a:endParaRPr lang="en-US"/>
        </a:p>
      </dgm:t>
    </dgm:pt>
    <dgm:pt modelId="{7E0225EE-EAAF-467C-B541-8D2C957460A4}" type="sibTrans" cxnId="{E6963E86-3B1B-4F58-B96F-F21B016CEA04}">
      <dgm:prSet/>
      <dgm:spPr/>
      <dgm:t>
        <a:bodyPr/>
        <a:lstStyle/>
        <a:p>
          <a:endParaRPr lang="en-US"/>
        </a:p>
      </dgm:t>
    </dgm:pt>
    <dgm:pt modelId="{3C6F8520-B6AC-42A3-A42C-AA456E986FC5}">
      <dgm:prSet/>
      <dgm:spPr/>
      <dgm:t>
        <a:bodyPr/>
        <a:lstStyle/>
        <a:p>
          <a:r>
            <a:rPr lang="es-AR" b="1" dirty="0">
              <a:latin typeface="Avenir Next LT Pro" panose="020B0504020202020204" pitchFamily="34" charset="0"/>
            </a:rPr>
            <a:t>Lic. Cristina Pérez</a:t>
          </a:r>
          <a:endParaRPr lang="en-US" dirty="0">
            <a:latin typeface="Avenir Next LT Pro" panose="020B0504020202020204" pitchFamily="34" charset="0"/>
          </a:endParaRPr>
        </a:p>
      </dgm:t>
    </dgm:pt>
    <dgm:pt modelId="{E7757385-701B-4D42-AD6E-F7EF4E5D88E7}" type="parTrans" cxnId="{1A79E3E0-AF62-4986-8BC8-E662388F37AA}">
      <dgm:prSet/>
      <dgm:spPr/>
      <dgm:t>
        <a:bodyPr/>
        <a:lstStyle/>
        <a:p>
          <a:endParaRPr lang="en-US"/>
        </a:p>
      </dgm:t>
    </dgm:pt>
    <dgm:pt modelId="{975353A9-8E20-475C-BF38-865D5B658369}" type="sibTrans" cxnId="{1A79E3E0-AF62-4986-8BC8-E662388F37AA}">
      <dgm:prSet/>
      <dgm:spPr/>
      <dgm:t>
        <a:bodyPr/>
        <a:lstStyle/>
        <a:p>
          <a:endParaRPr lang="en-US"/>
        </a:p>
      </dgm:t>
    </dgm:pt>
    <dgm:pt modelId="{CDB1CB04-1DC4-4097-AEE6-1E58548B4EE2}">
      <dgm:prSet/>
      <dgm:spPr/>
      <dgm:t>
        <a:bodyPr/>
        <a:lstStyle/>
        <a:p>
          <a:r>
            <a:rPr lang="es-ES" b="1" dirty="0">
              <a:latin typeface="Avenir Next LT Pro" panose="020B0504020202020204" pitchFamily="34" charset="0"/>
            </a:rPr>
            <a:t>Lic. Claudia Reimer</a:t>
          </a:r>
          <a:endParaRPr lang="en-US" dirty="0">
            <a:latin typeface="Avenir Next LT Pro" panose="020B0504020202020204" pitchFamily="34" charset="0"/>
          </a:endParaRPr>
        </a:p>
      </dgm:t>
    </dgm:pt>
    <dgm:pt modelId="{B5741601-AAA9-4843-8134-46C361DD86DB}" type="parTrans" cxnId="{9C1A4B9B-CDA1-4FDB-A0C6-5891B7FECAE8}">
      <dgm:prSet/>
      <dgm:spPr/>
      <dgm:t>
        <a:bodyPr/>
        <a:lstStyle/>
        <a:p>
          <a:endParaRPr lang="en-US"/>
        </a:p>
      </dgm:t>
    </dgm:pt>
    <dgm:pt modelId="{EC56572C-4F5A-4F4A-B10A-66497A913D12}" type="sibTrans" cxnId="{9C1A4B9B-CDA1-4FDB-A0C6-5891B7FECAE8}">
      <dgm:prSet/>
      <dgm:spPr/>
      <dgm:t>
        <a:bodyPr/>
        <a:lstStyle/>
        <a:p>
          <a:endParaRPr lang="en-US"/>
        </a:p>
      </dgm:t>
    </dgm:pt>
    <dgm:pt modelId="{5BF608A8-1E26-4262-B9E0-8D69E33285BC}">
      <dgm:prSet/>
      <dgm:spPr/>
      <dgm:t>
        <a:bodyPr/>
        <a:lstStyle/>
        <a:p>
          <a:r>
            <a:rPr lang="es-ES" b="1" dirty="0">
              <a:latin typeface="Avenir Next LT Pro" panose="020B0504020202020204" pitchFamily="34" charset="0"/>
            </a:rPr>
            <a:t>Ing. Maribel Tolaba</a:t>
          </a:r>
          <a:endParaRPr lang="en-US" dirty="0">
            <a:latin typeface="Avenir Next LT Pro" panose="020B0504020202020204" pitchFamily="34" charset="0"/>
          </a:endParaRPr>
        </a:p>
      </dgm:t>
    </dgm:pt>
    <dgm:pt modelId="{4C4A4070-9C04-4F99-B48F-AD30832707C5}" type="parTrans" cxnId="{F0B43283-A1AD-4D89-A38D-AEF329B5E6F7}">
      <dgm:prSet/>
      <dgm:spPr/>
      <dgm:t>
        <a:bodyPr/>
        <a:lstStyle/>
        <a:p>
          <a:endParaRPr lang="en-US"/>
        </a:p>
      </dgm:t>
    </dgm:pt>
    <dgm:pt modelId="{2CFAF8BB-10F6-43CA-8465-8FAF9B181670}" type="sibTrans" cxnId="{F0B43283-A1AD-4D89-A38D-AEF329B5E6F7}">
      <dgm:prSet/>
      <dgm:spPr/>
      <dgm:t>
        <a:bodyPr/>
        <a:lstStyle/>
        <a:p>
          <a:endParaRPr lang="en-US"/>
        </a:p>
      </dgm:t>
    </dgm:pt>
    <dgm:pt modelId="{636E9888-BA68-4A80-A5D8-E59AC57DF733}" type="pres">
      <dgm:prSet presAssocID="{7D08D21C-C50E-48EA-A4B8-811C4F4277CE}" presName="diagram" presStyleCnt="0">
        <dgm:presLayoutVars>
          <dgm:dir/>
          <dgm:resizeHandles val="exact"/>
        </dgm:presLayoutVars>
      </dgm:prSet>
      <dgm:spPr/>
    </dgm:pt>
    <dgm:pt modelId="{3B4DBDB4-A669-4D9C-A734-F397665CE48E}" type="pres">
      <dgm:prSet presAssocID="{89F5BA18-72E6-4A88-8166-B3CB5191913B}" presName="node" presStyleLbl="node1" presStyleIdx="0" presStyleCnt="1" custLinFactNeighborX="-1417" custLinFactNeighborY="1440">
        <dgm:presLayoutVars>
          <dgm:bulletEnabled val="1"/>
        </dgm:presLayoutVars>
      </dgm:prSet>
      <dgm:spPr/>
    </dgm:pt>
  </dgm:ptLst>
  <dgm:cxnLst>
    <dgm:cxn modelId="{07CB8110-B818-424A-9FBF-92F4EEAAF228}" srcId="{89F5BA18-72E6-4A88-8166-B3CB5191913B}" destId="{856B1AA0-AC99-4D08-8012-F791275703AA}" srcOrd="5" destOrd="0" parTransId="{24436D11-50A6-4B33-8A8E-D6C53E5BBC1F}" sibTransId="{6416923F-6283-42BD-9DF9-4390BE87A1D1}"/>
    <dgm:cxn modelId="{5C269822-8E7E-4BFE-98C3-83BC4445D3FD}" srcId="{89F5BA18-72E6-4A88-8166-B3CB5191913B}" destId="{9E4A7726-A65A-4243-8CA3-75ECDF5E0C58}" srcOrd="1" destOrd="0" parTransId="{0D793FC2-2B23-4BB3-9A27-D6233DF26967}" sibTransId="{93EA81CC-3B94-44FB-ABE8-9B8D4662DF64}"/>
    <dgm:cxn modelId="{4AE06B3B-6324-4177-86D0-A528EF27F80A}" type="presOf" srcId="{7A32F158-4733-4A7D-A30A-45074E287B75}" destId="{3B4DBDB4-A669-4D9C-A734-F397665CE48E}" srcOrd="0" destOrd="3" presId="urn:microsoft.com/office/officeart/2005/8/layout/process5"/>
    <dgm:cxn modelId="{82BBED65-9E3E-4CE8-AACE-C73CC20917DA}" type="presOf" srcId="{7D08D21C-C50E-48EA-A4B8-811C4F4277CE}" destId="{636E9888-BA68-4A80-A5D8-E59AC57DF733}" srcOrd="0" destOrd="0" presId="urn:microsoft.com/office/officeart/2005/8/layout/process5"/>
    <dgm:cxn modelId="{E9A6164C-27DA-4E13-A122-E3C6DCDB247E}" srcId="{89F5BA18-72E6-4A88-8166-B3CB5191913B}" destId="{0EF88D6A-3A73-48EC-95BC-85C557F8EDAF}" srcOrd="3" destOrd="0" parTransId="{6E302723-BEB8-44D3-9CA6-8E35AA13F59C}" sibTransId="{86505FF0-F47E-45EF-9C68-7550C9143FAD}"/>
    <dgm:cxn modelId="{6B2BB06D-8976-4F84-B754-61402F0927D8}" type="presOf" srcId="{0EF88D6A-3A73-48EC-95BC-85C557F8EDAF}" destId="{3B4DBDB4-A669-4D9C-A734-F397665CE48E}" srcOrd="0" destOrd="4" presId="urn:microsoft.com/office/officeart/2005/8/layout/process5"/>
    <dgm:cxn modelId="{74D58571-705F-405B-BE02-5DFE64DE31E2}" srcId="{7D08D21C-C50E-48EA-A4B8-811C4F4277CE}" destId="{89F5BA18-72E6-4A88-8166-B3CB5191913B}" srcOrd="0" destOrd="0" parTransId="{539707D4-8C3A-4E6F-B6DC-2D08E61D6D10}" sibTransId="{A7D6A46B-8528-4A4B-A717-39740DAEC262}"/>
    <dgm:cxn modelId="{F19E4674-8470-4A3B-BA5C-1A6D2235D261}" type="presOf" srcId="{9E4A7726-A65A-4243-8CA3-75ECDF5E0C58}" destId="{3B4DBDB4-A669-4D9C-A734-F397665CE48E}" srcOrd="0" destOrd="2" presId="urn:microsoft.com/office/officeart/2005/8/layout/process5"/>
    <dgm:cxn modelId="{2748FC55-02E8-440F-A019-8BD6FCA52B1D}" srcId="{89F5BA18-72E6-4A88-8166-B3CB5191913B}" destId="{15F5B207-4BC8-4E9C-8CA9-F3AECA36D2E2}" srcOrd="0" destOrd="0" parTransId="{5A5C44D8-DD39-456E-9859-96799AA858D3}" sibTransId="{786E8199-1F03-46E5-8E68-43E056D50557}"/>
    <dgm:cxn modelId="{F0B43283-A1AD-4D89-A38D-AEF329B5E6F7}" srcId="{89F5BA18-72E6-4A88-8166-B3CB5191913B}" destId="{5BF608A8-1E26-4262-B9E0-8D69E33285BC}" srcOrd="9" destOrd="0" parTransId="{4C4A4070-9C04-4F99-B48F-AD30832707C5}" sibTransId="{2CFAF8BB-10F6-43CA-8465-8FAF9B181670}"/>
    <dgm:cxn modelId="{DA49F783-9901-4F40-B2F1-2676DCEA1AAC}" srcId="{89F5BA18-72E6-4A88-8166-B3CB5191913B}" destId="{7A32F158-4733-4A7D-A30A-45074E287B75}" srcOrd="2" destOrd="0" parTransId="{5F0B2881-75AA-4071-9320-8EF453B3F701}" sibTransId="{5F5654BD-03F9-4EB5-A115-24927FA28A9F}"/>
    <dgm:cxn modelId="{E6963E86-3B1B-4F58-B96F-F21B016CEA04}" srcId="{89F5BA18-72E6-4A88-8166-B3CB5191913B}" destId="{B6FF21F5-3047-449E-88C4-04D892AA7096}" srcOrd="6" destOrd="0" parTransId="{75860DBB-E6C0-4513-92EB-351C9F26F760}" sibTransId="{7E0225EE-EAAF-467C-B541-8D2C957460A4}"/>
    <dgm:cxn modelId="{C761E487-5B25-4150-8EB4-B4D6AFE1E7B2}" type="presOf" srcId="{3C6F8520-B6AC-42A3-A42C-AA456E986FC5}" destId="{3B4DBDB4-A669-4D9C-A734-F397665CE48E}" srcOrd="0" destOrd="8" presId="urn:microsoft.com/office/officeart/2005/8/layout/process5"/>
    <dgm:cxn modelId="{F8F52892-B4E4-4251-83B3-67C809E27E74}" type="presOf" srcId="{856B1AA0-AC99-4D08-8012-F791275703AA}" destId="{3B4DBDB4-A669-4D9C-A734-F397665CE48E}" srcOrd="0" destOrd="6" presId="urn:microsoft.com/office/officeart/2005/8/layout/process5"/>
    <dgm:cxn modelId="{9C1A4B9B-CDA1-4FDB-A0C6-5891B7FECAE8}" srcId="{89F5BA18-72E6-4A88-8166-B3CB5191913B}" destId="{CDB1CB04-1DC4-4097-AEE6-1E58548B4EE2}" srcOrd="8" destOrd="0" parTransId="{B5741601-AAA9-4843-8134-46C361DD86DB}" sibTransId="{EC56572C-4F5A-4F4A-B10A-66497A913D12}"/>
    <dgm:cxn modelId="{836E8F9D-1C8E-4F0B-9AC3-AC724AF4B042}" type="presOf" srcId="{642E4D2B-EC1C-4484-AFD2-8E141CA3EF75}" destId="{3B4DBDB4-A669-4D9C-A734-F397665CE48E}" srcOrd="0" destOrd="5" presId="urn:microsoft.com/office/officeart/2005/8/layout/process5"/>
    <dgm:cxn modelId="{6A974BA1-2741-411C-911F-53DA901E9C4E}" type="presOf" srcId="{B6FF21F5-3047-449E-88C4-04D892AA7096}" destId="{3B4DBDB4-A669-4D9C-A734-F397665CE48E}" srcOrd="0" destOrd="7" presId="urn:microsoft.com/office/officeart/2005/8/layout/process5"/>
    <dgm:cxn modelId="{AF33B2A1-66BC-427F-AF73-151D6A1157C6}" srcId="{89F5BA18-72E6-4A88-8166-B3CB5191913B}" destId="{642E4D2B-EC1C-4484-AFD2-8E141CA3EF75}" srcOrd="4" destOrd="0" parTransId="{23BA9457-ECFC-4EA8-A990-4A8843B42CA9}" sibTransId="{71262521-544E-42F3-89BC-B1E9938CDCB4}"/>
    <dgm:cxn modelId="{6C7382A7-0707-4369-8F1A-B7760A422472}" type="presOf" srcId="{89F5BA18-72E6-4A88-8166-B3CB5191913B}" destId="{3B4DBDB4-A669-4D9C-A734-F397665CE48E}" srcOrd="0" destOrd="0" presId="urn:microsoft.com/office/officeart/2005/8/layout/process5"/>
    <dgm:cxn modelId="{8CAB13A8-5E94-46BC-AC2E-66AC3132A084}" type="presOf" srcId="{5BF608A8-1E26-4262-B9E0-8D69E33285BC}" destId="{3B4DBDB4-A669-4D9C-A734-F397665CE48E}" srcOrd="0" destOrd="10" presId="urn:microsoft.com/office/officeart/2005/8/layout/process5"/>
    <dgm:cxn modelId="{1A79E3E0-AF62-4986-8BC8-E662388F37AA}" srcId="{89F5BA18-72E6-4A88-8166-B3CB5191913B}" destId="{3C6F8520-B6AC-42A3-A42C-AA456E986FC5}" srcOrd="7" destOrd="0" parTransId="{E7757385-701B-4D42-AD6E-F7EF4E5D88E7}" sibTransId="{975353A9-8E20-475C-BF38-865D5B658369}"/>
    <dgm:cxn modelId="{68F1CDE4-C7E6-4699-8A32-75F3E4D85C32}" type="presOf" srcId="{15F5B207-4BC8-4E9C-8CA9-F3AECA36D2E2}" destId="{3B4DBDB4-A669-4D9C-A734-F397665CE48E}" srcOrd="0" destOrd="1" presId="urn:microsoft.com/office/officeart/2005/8/layout/process5"/>
    <dgm:cxn modelId="{291354EA-4D52-43DA-8FAE-09B64AFAE392}" type="presOf" srcId="{CDB1CB04-1DC4-4097-AEE6-1E58548B4EE2}" destId="{3B4DBDB4-A669-4D9C-A734-F397665CE48E}" srcOrd="0" destOrd="9" presId="urn:microsoft.com/office/officeart/2005/8/layout/process5"/>
    <dgm:cxn modelId="{69B993A6-7AFB-4327-99CF-73EA3858FD19}" type="presParOf" srcId="{636E9888-BA68-4A80-A5D8-E59AC57DF733}" destId="{3B4DBDB4-A669-4D9C-A734-F397665CE48E}" srcOrd="0"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7FFEDE2-00E9-47F2-A571-105673F579C6}"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B65A2ED9-FFE8-4F89-9620-8515ED86C2A7}">
      <dgm:prSet custT="1"/>
      <dgm:spPr/>
      <dgm:t>
        <a:bodyPr/>
        <a:lstStyle/>
        <a:p>
          <a:r>
            <a:rPr lang="es-ES" sz="1800" dirty="0">
              <a:solidFill>
                <a:srgbClr val="3399FF"/>
              </a:solidFill>
              <a:latin typeface="Avenir Next LT Pro" panose="020B0504020202020204" pitchFamily="34" charset="0"/>
            </a:rPr>
            <a:t>Competencias genéricas tecnológicas.</a:t>
          </a:r>
          <a:endParaRPr lang="en-US" sz="1800" dirty="0">
            <a:solidFill>
              <a:srgbClr val="3399FF"/>
            </a:solidFill>
            <a:latin typeface="Avenir Next LT Pro" panose="020B0504020202020204" pitchFamily="34" charset="0"/>
          </a:endParaRPr>
        </a:p>
      </dgm:t>
    </dgm:pt>
    <dgm:pt modelId="{88DFC7D8-EBFB-42F6-B296-5C9EB730E79F}" type="parTrans" cxnId="{262047C5-03AD-4D4A-9095-73A8534F52A4}">
      <dgm:prSet/>
      <dgm:spPr/>
      <dgm:t>
        <a:bodyPr/>
        <a:lstStyle/>
        <a:p>
          <a:endParaRPr lang="en-US"/>
        </a:p>
      </dgm:t>
    </dgm:pt>
    <dgm:pt modelId="{080D7063-80EA-4E17-82A7-AC6E2509CC4D}" type="sibTrans" cxnId="{262047C5-03AD-4D4A-9095-73A8534F52A4}">
      <dgm:prSet/>
      <dgm:spPr/>
      <dgm:t>
        <a:bodyPr/>
        <a:lstStyle/>
        <a:p>
          <a:endParaRPr lang="en-US"/>
        </a:p>
      </dgm:t>
    </dgm:pt>
    <dgm:pt modelId="{78F0D745-1816-4029-8AAC-CEE3B674C78E}">
      <dgm:prSet custT="1"/>
      <dgm:spPr/>
      <dgm:t>
        <a:bodyPr/>
        <a:lstStyle/>
        <a:p>
          <a:r>
            <a:rPr lang="es-ES" sz="1800" dirty="0">
              <a:latin typeface="Avenir Next LT Pro" panose="020B0504020202020204" pitchFamily="34" charset="0"/>
            </a:rPr>
            <a:t>Utilizar de manera efectiva las técnicas y herramientas de aplicación en la Ingeniería.</a:t>
          </a:r>
          <a:r>
            <a:rPr lang="es-ES" sz="1300" dirty="0">
              <a:latin typeface="Abadi" panose="020B0604020104020204" pitchFamily="34" charset="0"/>
            </a:rPr>
            <a:t> </a:t>
          </a:r>
          <a:endParaRPr lang="en-US" sz="1300" dirty="0">
            <a:latin typeface="Abadi" panose="020B0604020104020204" pitchFamily="34" charset="0"/>
          </a:endParaRPr>
        </a:p>
      </dgm:t>
    </dgm:pt>
    <dgm:pt modelId="{A5C97EBD-2B02-4655-AA54-3708B3DAD578}" type="parTrans" cxnId="{E5744E52-EB8F-4D56-BD7C-EE89BC3A1C87}">
      <dgm:prSet/>
      <dgm:spPr/>
      <dgm:t>
        <a:bodyPr/>
        <a:lstStyle/>
        <a:p>
          <a:endParaRPr lang="en-US"/>
        </a:p>
      </dgm:t>
    </dgm:pt>
    <dgm:pt modelId="{97C5B8E6-99A8-4C2B-84C1-B545567384F6}" type="sibTrans" cxnId="{E5744E52-EB8F-4D56-BD7C-EE89BC3A1C87}">
      <dgm:prSet/>
      <dgm:spPr/>
      <dgm:t>
        <a:bodyPr/>
        <a:lstStyle/>
        <a:p>
          <a:endParaRPr lang="en-US"/>
        </a:p>
      </dgm:t>
    </dgm:pt>
    <dgm:pt modelId="{7807A584-BCBF-43F8-B5B8-80FA7F825F84}">
      <dgm:prSet custT="1"/>
      <dgm:spPr/>
      <dgm:t>
        <a:bodyPr/>
        <a:lstStyle/>
        <a:p>
          <a:r>
            <a:rPr lang="es-ES" sz="1800" dirty="0">
              <a:latin typeface="Avenir Next LT Pro" panose="020B0504020202020204" pitchFamily="34" charset="0"/>
            </a:rPr>
            <a:t>Identificar, formular y resolver problemas de Ingeniería. </a:t>
          </a:r>
          <a:endParaRPr lang="en-US" sz="1800" dirty="0">
            <a:latin typeface="Avenir Next LT Pro" panose="020B0504020202020204" pitchFamily="34" charset="0"/>
          </a:endParaRPr>
        </a:p>
      </dgm:t>
    </dgm:pt>
    <dgm:pt modelId="{E3C7729C-7ADD-4585-9567-7709FDB70621}" type="sibTrans" cxnId="{38C2FC3B-B587-4644-9D77-79920C71ED0B}">
      <dgm:prSet/>
      <dgm:spPr/>
      <dgm:t>
        <a:bodyPr/>
        <a:lstStyle/>
        <a:p>
          <a:endParaRPr lang="en-US"/>
        </a:p>
      </dgm:t>
    </dgm:pt>
    <dgm:pt modelId="{A9D6883A-3D9C-4EB0-AB46-1A60A2B2ADFD}" type="parTrans" cxnId="{38C2FC3B-B587-4644-9D77-79920C71ED0B}">
      <dgm:prSet/>
      <dgm:spPr/>
      <dgm:t>
        <a:bodyPr/>
        <a:lstStyle/>
        <a:p>
          <a:endParaRPr lang="en-US"/>
        </a:p>
      </dgm:t>
    </dgm:pt>
    <dgm:pt modelId="{AAAFCAE9-162D-4ED9-8EA8-C1A3EDED5AB9}" type="pres">
      <dgm:prSet presAssocID="{07FFEDE2-00E9-47F2-A571-105673F579C6}" presName="vert0" presStyleCnt="0">
        <dgm:presLayoutVars>
          <dgm:dir/>
          <dgm:animOne val="branch"/>
          <dgm:animLvl val="lvl"/>
        </dgm:presLayoutVars>
      </dgm:prSet>
      <dgm:spPr/>
    </dgm:pt>
    <dgm:pt modelId="{1D0E56BB-2966-4C61-8224-3D489F4F505F}" type="pres">
      <dgm:prSet presAssocID="{B65A2ED9-FFE8-4F89-9620-8515ED86C2A7}" presName="thickLine" presStyleLbl="alignNode1" presStyleIdx="0" presStyleCnt="3"/>
      <dgm:spPr/>
    </dgm:pt>
    <dgm:pt modelId="{E9CFDDE8-0D94-4875-9FAB-B5BE97F4C725}" type="pres">
      <dgm:prSet presAssocID="{B65A2ED9-FFE8-4F89-9620-8515ED86C2A7}" presName="horz1" presStyleCnt="0"/>
      <dgm:spPr/>
    </dgm:pt>
    <dgm:pt modelId="{69F799E1-BB5B-416E-AEF6-9D0C5511BB82}" type="pres">
      <dgm:prSet presAssocID="{B65A2ED9-FFE8-4F89-9620-8515ED86C2A7}" presName="tx1" presStyleLbl="revTx" presStyleIdx="0" presStyleCnt="3"/>
      <dgm:spPr/>
    </dgm:pt>
    <dgm:pt modelId="{84915838-999E-4955-B501-890FCB0A24F9}" type="pres">
      <dgm:prSet presAssocID="{B65A2ED9-FFE8-4F89-9620-8515ED86C2A7}" presName="vert1" presStyleCnt="0"/>
      <dgm:spPr/>
    </dgm:pt>
    <dgm:pt modelId="{C41C61E6-30CD-4C77-AAD7-E77A742CAEE6}" type="pres">
      <dgm:prSet presAssocID="{7807A584-BCBF-43F8-B5B8-80FA7F825F84}" presName="thickLine" presStyleLbl="alignNode1" presStyleIdx="1" presStyleCnt="3"/>
      <dgm:spPr/>
    </dgm:pt>
    <dgm:pt modelId="{36C289DF-5BFB-4649-A461-C48501AB6DA7}" type="pres">
      <dgm:prSet presAssocID="{7807A584-BCBF-43F8-B5B8-80FA7F825F84}" presName="horz1" presStyleCnt="0"/>
      <dgm:spPr/>
    </dgm:pt>
    <dgm:pt modelId="{6DC49347-1F9D-4418-A9F8-A693112CB4F1}" type="pres">
      <dgm:prSet presAssocID="{7807A584-BCBF-43F8-B5B8-80FA7F825F84}" presName="tx1" presStyleLbl="revTx" presStyleIdx="1" presStyleCnt="3" custScaleY="197297"/>
      <dgm:spPr/>
    </dgm:pt>
    <dgm:pt modelId="{D415A1F1-2BFA-4D31-AA69-DDDC11C96F6A}" type="pres">
      <dgm:prSet presAssocID="{7807A584-BCBF-43F8-B5B8-80FA7F825F84}" presName="vert1" presStyleCnt="0"/>
      <dgm:spPr/>
    </dgm:pt>
    <dgm:pt modelId="{909549E7-35E6-4E26-AE20-F233ED304CF9}" type="pres">
      <dgm:prSet presAssocID="{78F0D745-1816-4029-8AAC-CEE3B674C78E}" presName="thickLine" presStyleLbl="alignNode1" presStyleIdx="2" presStyleCnt="3"/>
      <dgm:spPr/>
    </dgm:pt>
    <dgm:pt modelId="{BD63D5EE-39D7-4AAD-9FDA-639D56282A5F}" type="pres">
      <dgm:prSet presAssocID="{78F0D745-1816-4029-8AAC-CEE3B674C78E}" presName="horz1" presStyleCnt="0"/>
      <dgm:spPr/>
    </dgm:pt>
    <dgm:pt modelId="{89D5B50E-BCB1-4049-B117-1F03EE42C1C6}" type="pres">
      <dgm:prSet presAssocID="{78F0D745-1816-4029-8AAC-CEE3B674C78E}" presName="tx1" presStyleLbl="revTx" presStyleIdx="2" presStyleCnt="3" custLinFactY="-26353" custLinFactNeighborX="1295" custLinFactNeighborY="-100000"/>
      <dgm:spPr/>
    </dgm:pt>
    <dgm:pt modelId="{D34BC9F0-B1B4-4EFF-9FD2-9CE6E0601784}" type="pres">
      <dgm:prSet presAssocID="{78F0D745-1816-4029-8AAC-CEE3B674C78E}" presName="vert1" presStyleCnt="0"/>
      <dgm:spPr/>
    </dgm:pt>
  </dgm:ptLst>
  <dgm:cxnLst>
    <dgm:cxn modelId="{38C2FC3B-B587-4644-9D77-79920C71ED0B}" srcId="{07FFEDE2-00E9-47F2-A571-105673F579C6}" destId="{7807A584-BCBF-43F8-B5B8-80FA7F825F84}" srcOrd="1" destOrd="0" parTransId="{A9D6883A-3D9C-4EB0-AB46-1A60A2B2ADFD}" sibTransId="{E3C7729C-7ADD-4585-9567-7709FDB70621}"/>
    <dgm:cxn modelId="{3E2D673F-429D-42C5-8974-9A0A8C9DE91A}" type="presOf" srcId="{7807A584-BCBF-43F8-B5B8-80FA7F825F84}" destId="{6DC49347-1F9D-4418-A9F8-A693112CB4F1}" srcOrd="0" destOrd="0" presId="urn:microsoft.com/office/officeart/2008/layout/LinedList"/>
    <dgm:cxn modelId="{1FC77445-EEDC-444B-831E-77EB41069F45}" type="presOf" srcId="{07FFEDE2-00E9-47F2-A571-105673F579C6}" destId="{AAAFCAE9-162D-4ED9-8EA8-C1A3EDED5AB9}" srcOrd="0" destOrd="0" presId="urn:microsoft.com/office/officeart/2008/layout/LinedList"/>
    <dgm:cxn modelId="{E5744E52-EB8F-4D56-BD7C-EE89BC3A1C87}" srcId="{07FFEDE2-00E9-47F2-A571-105673F579C6}" destId="{78F0D745-1816-4029-8AAC-CEE3B674C78E}" srcOrd="2" destOrd="0" parTransId="{A5C97EBD-2B02-4655-AA54-3708B3DAD578}" sibTransId="{97C5B8E6-99A8-4C2B-84C1-B545567384F6}"/>
    <dgm:cxn modelId="{C48B51B4-8D97-4C38-BBDF-BFEA7311D106}" type="presOf" srcId="{78F0D745-1816-4029-8AAC-CEE3B674C78E}" destId="{89D5B50E-BCB1-4049-B117-1F03EE42C1C6}" srcOrd="0" destOrd="0" presId="urn:microsoft.com/office/officeart/2008/layout/LinedList"/>
    <dgm:cxn modelId="{262047C5-03AD-4D4A-9095-73A8534F52A4}" srcId="{07FFEDE2-00E9-47F2-A571-105673F579C6}" destId="{B65A2ED9-FFE8-4F89-9620-8515ED86C2A7}" srcOrd="0" destOrd="0" parTransId="{88DFC7D8-EBFB-42F6-B296-5C9EB730E79F}" sibTransId="{080D7063-80EA-4E17-82A7-AC6E2509CC4D}"/>
    <dgm:cxn modelId="{E74AC2F5-25B0-4639-815C-1E85CFE1E770}" type="presOf" srcId="{B65A2ED9-FFE8-4F89-9620-8515ED86C2A7}" destId="{69F799E1-BB5B-416E-AEF6-9D0C5511BB82}" srcOrd="0" destOrd="0" presId="urn:microsoft.com/office/officeart/2008/layout/LinedList"/>
    <dgm:cxn modelId="{43292CC6-7B77-4092-A905-4C8BBF02CCF1}" type="presParOf" srcId="{AAAFCAE9-162D-4ED9-8EA8-C1A3EDED5AB9}" destId="{1D0E56BB-2966-4C61-8224-3D489F4F505F}" srcOrd="0" destOrd="0" presId="urn:microsoft.com/office/officeart/2008/layout/LinedList"/>
    <dgm:cxn modelId="{21BA7FF9-5D7D-4556-A3C4-695B294B5CC1}" type="presParOf" srcId="{AAAFCAE9-162D-4ED9-8EA8-C1A3EDED5AB9}" destId="{E9CFDDE8-0D94-4875-9FAB-B5BE97F4C725}" srcOrd="1" destOrd="0" presId="urn:microsoft.com/office/officeart/2008/layout/LinedList"/>
    <dgm:cxn modelId="{7E65D4DB-D27C-4AF7-8EA8-5B2FE0811477}" type="presParOf" srcId="{E9CFDDE8-0D94-4875-9FAB-B5BE97F4C725}" destId="{69F799E1-BB5B-416E-AEF6-9D0C5511BB82}" srcOrd="0" destOrd="0" presId="urn:microsoft.com/office/officeart/2008/layout/LinedList"/>
    <dgm:cxn modelId="{F74F5BB4-CD69-4413-98D8-51A6D349CE74}" type="presParOf" srcId="{E9CFDDE8-0D94-4875-9FAB-B5BE97F4C725}" destId="{84915838-999E-4955-B501-890FCB0A24F9}" srcOrd="1" destOrd="0" presId="urn:microsoft.com/office/officeart/2008/layout/LinedList"/>
    <dgm:cxn modelId="{6A2081C6-FEC9-4575-81E3-FE5627165CC1}" type="presParOf" srcId="{AAAFCAE9-162D-4ED9-8EA8-C1A3EDED5AB9}" destId="{C41C61E6-30CD-4C77-AAD7-E77A742CAEE6}" srcOrd="2" destOrd="0" presId="urn:microsoft.com/office/officeart/2008/layout/LinedList"/>
    <dgm:cxn modelId="{AEC164EA-26C4-4CFE-AA5F-9B87C91E9E04}" type="presParOf" srcId="{AAAFCAE9-162D-4ED9-8EA8-C1A3EDED5AB9}" destId="{36C289DF-5BFB-4649-A461-C48501AB6DA7}" srcOrd="3" destOrd="0" presId="urn:microsoft.com/office/officeart/2008/layout/LinedList"/>
    <dgm:cxn modelId="{8C46507C-72D7-46B0-AEEC-91E9E645888A}" type="presParOf" srcId="{36C289DF-5BFB-4649-A461-C48501AB6DA7}" destId="{6DC49347-1F9D-4418-A9F8-A693112CB4F1}" srcOrd="0" destOrd="0" presId="urn:microsoft.com/office/officeart/2008/layout/LinedList"/>
    <dgm:cxn modelId="{7060C87D-0AD8-4FD4-8150-72539037D9DA}" type="presParOf" srcId="{36C289DF-5BFB-4649-A461-C48501AB6DA7}" destId="{D415A1F1-2BFA-4D31-AA69-DDDC11C96F6A}" srcOrd="1" destOrd="0" presId="urn:microsoft.com/office/officeart/2008/layout/LinedList"/>
    <dgm:cxn modelId="{5577FFC5-63D4-443C-B895-EE43AB6E904B}" type="presParOf" srcId="{AAAFCAE9-162D-4ED9-8EA8-C1A3EDED5AB9}" destId="{909549E7-35E6-4E26-AE20-F233ED304CF9}" srcOrd="4" destOrd="0" presId="urn:microsoft.com/office/officeart/2008/layout/LinedList"/>
    <dgm:cxn modelId="{0DD00AF7-4723-4892-A764-C7D2158A9186}" type="presParOf" srcId="{AAAFCAE9-162D-4ED9-8EA8-C1A3EDED5AB9}" destId="{BD63D5EE-39D7-4AAD-9FDA-639D56282A5F}" srcOrd="5" destOrd="0" presId="urn:microsoft.com/office/officeart/2008/layout/LinedList"/>
    <dgm:cxn modelId="{321CEB56-C526-48E2-B666-19ECDA00B818}" type="presParOf" srcId="{BD63D5EE-39D7-4AAD-9FDA-639D56282A5F}" destId="{89D5B50E-BCB1-4049-B117-1F03EE42C1C6}" srcOrd="0" destOrd="0" presId="urn:microsoft.com/office/officeart/2008/layout/LinedList"/>
    <dgm:cxn modelId="{BAAFD7C1-E6B0-4009-8054-705123BD0A18}" type="presParOf" srcId="{BD63D5EE-39D7-4AAD-9FDA-639D56282A5F}" destId="{D34BC9F0-B1B4-4EFF-9FD2-9CE6E060178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4DBDB4-A669-4D9C-A734-F397665CE48E}">
      <dsp:nvSpPr>
        <dsp:cNvPr id="0" name=""/>
        <dsp:cNvSpPr/>
      </dsp:nvSpPr>
      <dsp:spPr>
        <a:xfrm>
          <a:off x="137096" y="597"/>
          <a:ext cx="5662642" cy="339758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s-ES" sz="2100" b="1" kern="1200" dirty="0">
              <a:latin typeface="+mj-lt"/>
            </a:rPr>
            <a:t>Profesoras/es: </a:t>
          </a:r>
          <a:r>
            <a:rPr lang="es-ES" sz="2100" b="1" kern="1200" dirty="0">
              <a:latin typeface="Abadi" panose="020B0604020104020204" pitchFamily="34" charset="0"/>
            </a:rPr>
            <a:t>				</a:t>
          </a:r>
          <a:endParaRPr lang="en-US" sz="2100" kern="1200" dirty="0">
            <a:latin typeface="Abadi" panose="020B0604020104020204" pitchFamily="34" charset="0"/>
          </a:endParaRPr>
        </a:p>
        <a:p>
          <a:pPr marL="171450" lvl="1" indent="-171450" algn="l" defTabSz="711200">
            <a:lnSpc>
              <a:spcPct val="90000"/>
            </a:lnSpc>
            <a:spcBef>
              <a:spcPct val="0"/>
            </a:spcBef>
            <a:spcAft>
              <a:spcPct val="15000"/>
            </a:spcAft>
            <a:buChar char="•"/>
          </a:pPr>
          <a:r>
            <a:rPr lang="es-ES" sz="1600" b="1" kern="1200" dirty="0">
              <a:latin typeface="Avenir Next LT Pro" panose="020B0504020202020204" pitchFamily="34" charset="0"/>
            </a:rPr>
            <a:t>Lic. Ariel O. Alzugaray</a:t>
          </a:r>
          <a:endParaRPr lang="en-US" sz="1600" kern="1200" dirty="0">
            <a:latin typeface="Avenir Next LT Pro" panose="020B0504020202020204" pitchFamily="34" charset="0"/>
          </a:endParaRPr>
        </a:p>
        <a:p>
          <a:pPr marL="171450" lvl="1" indent="-171450" algn="l" defTabSz="711200">
            <a:lnSpc>
              <a:spcPct val="90000"/>
            </a:lnSpc>
            <a:spcBef>
              <a:spcPct val="0"/>
            </a:spcBef>
            <a:spcAft>
              <a:spcPct val="15000"/>
            </a:spcAft>
            <a:buChar char="•"/>
          </a:pPr>
          <a:r>
            <a:rPr lang="es-ES" sz="1600" b="1" kern="1200" dirty="0">
              <a:latin typeface="Avenir Next LT Pro" panose="020B0504020202020204" pitchFamily="34" charset="0"/>
            </a:rPr>
            <a:t>Lic. Tatiana Benítez</a:t>
          </a:r>
          <a:endParaRPr lang="en-US" sz="1600" kern="1200" dirty="0">
            <a:latin typeface="Avenir Next LT Pro" panose="020B0504020202020204" pitchFamily="34" charset="0"/>
          </a:endParaRPr>
        </a:p>
        <a:p>
          <a:pPr marL="171450" lvl="1" indent="-171450" algn="l" defTabSz="711200">
            <a:lnSpc>
              <a:spcPct val="90000"/>
            </a:lnSpc>
            <a:spcBef>
              <a:spcPct val="0"/>
            </a:spcBef>
            <a:spcAft>
              <a:spcPct val="15000"/>
            </a:spcAft>
            <a:buChar char="•"/>
          </a:pPr>
          <a:r>
            <a:rPr lang="es-ES" sz="1600" b="1" kern="1200" dirty="0">
              <a:latin typeface="Avenir Next LT Pro" panose="020B0504020202020204" pitchFamily="34" charset="0"/>
            </a:rPr>
            <a:t>Dra. Julia E. Contin</a:t>
          </a:r>
          <a:endParaRPr lang="en-US" sz="1600" kern="1200" dirty="0">
            <a:latin typeface="Avenir Next LT Pro" panose="020B0504020202020204" pitchFamily="34" charset="0"/>
          </a:endParaRPr>
        </a:p>
        <a:p>
          <a:pPr marL="171450" lvl="1" indent="-171450" algn="l" defTabSz="711200">
            <a:lnSpc>
              <a:spcPct val="90000"/>
            </a:lnSpc>
            <a:spcBef>
              <a:spcPct val="0"/>
            </a:spcBef>
            <a:spcAft>
              <a:spcPct val="15000"/>
            </a:spcAft>
            <a:buChar char="•"/>
          </a:pPr>
          <a:r>
            <a:rPr lang="es-ES" sz="1600" b="1" kern="1200" dirty="0">
              <a:latin typeface="Avenir Next LT Pro" panose="020B0504020202020204" pitchFamily="34" charset="0"/>
            </a:rPr>
            <a:t>Prof. Beatriz D’Amico</a:t>
          </a:r>
          <a:endParaRPr lang="en-US" sz="1600" kern="1200" dirty="0">
            <a:latin typeface="Avenir Next LT Pro" panose="020B0504020202020204" pitchFamily="34" charset="0"/>
          </a:endParaRPr>
        </a:p>
        <a:p>
          <a:pPr marL="171450" lvl="1" indent="-171450" algn="l" defTabSz="711200">
            <a:lnSpc>
              <a:spcPct val="90000"/>
            </a:lnSpc>
            <a:spcBef>
              <a:spcPct val="0"/>
            </a:spcBef>
            <a:spcAft>
              <a:spcPct val="15000"/>
            </a:spcAft>
            <a:buChar char="•"/>
          </a:pPr>
          <a:r>
            <a:rPr lang="es-ES" sz="1600" b="1" kern="1200" dirty="0">
              <a:latin typeface="Avenir Next LT Pro" panose="020B0504020202020204" pitchFamily="34" charset="0"/>
            </a:rPr>
            <a:t>Prof. Alejandro G. De Luca</a:t>
          </a:r>
          <a:endParaRPr lang="en-US" sz="1600" kern="1200" dirty="0">
            <a:latin typeface="Avenir Next LT Pro" panose="020B0504020202020204" pitchFamily="34" charset="0"/>
          </a:endParaRPr>
        </a:p>
        <a:p>
          <a:pPr marL="171450" lvl="1" indent="-171450" algn="l" defTabSz="711200">
            <a:lnSpc>
              <a:spcPct val="90000"/>
            </a:lnSpc>
            <a:spcBef>
              <a:spcPct val="0"/>
            </a:spcBef>
            <a:spcAft>
              <a:spcPct val="15000"/>
            </a:spcAft>
            <a:buChar char="•"/>
          </a:pPr>
          <a:r>
            <a:rPr lang="en-US" sz="1600" b="1" kern="1200" dirty="0">
              <a:latin typeface="Avenir Next LT Pro" panose="020B0504020202020204" pitchFamily="34" charset="0"/>
            </a:rPr>
            <a:t>Lic. Jorge Kamlofsky</a:t>
          </a:r>
          <a:endParaRPr lang="en-US" sz="1600" kern="1200" dirty="0">
            <a:latin typeface="Avenir Next LT Pro" panose="020B0504020202020204" pitchFamily="34" charset="0"/>
          </a:endParaRPr>
        </a:p>
        <a:p>
          <a:pPr marL="171450" lvl="1" indent="-171450" algn="l" defTabSz="711200">
            <a:lnSpc>
              <a:spcPct val="90000"/>
            </a:lnSpc>
            <a:spcBef>
              <a:spcPct val="0"/>
            </a:spcBef>
            <a:spcAft>
              <a:spcPct val="15000"/>
            </a:spcAft>
            <a:buChar char="•"/>
          </a:pPr>
          <a:r>
            <a:rPr lang="en-US" sz="1600" b="1" kern="1200" dirty="0">
              <a:latin typeface="Avenir Next LT Pro" panose="020B0504020202020204" pitchFamily="34" charset="0"/>
            </a:rPr>
            <a:t>Lic. Mabel C. Musso</a:t>
          </a:r>
          <a:endParaRPr lang="en-US" sz="1600" kern="1200" dirty="0">
            <a:latin typeface="Avenir Next LT Pro" panose="020B0504020202020204" pitchFamily="34" charset="0"/>
          </a:endParaRPr>
        </a:p>
        <a:p>
          <a:pPr marL="171450" lvl="1" indent="-171450" algn="l" defTabSz="711200">
            <a:lnSpc>
              <a:spcPct val="90000"/>
            </a:lnSpc>
            <a:spcBef>
              <a:spcPct val="0"/>
            </a:spcBef>
            <a:spcAft>
              <a:spcPct val="15000"/>
            </a:spcAft>
            <a:buChar char="•"/>
          </a:pPr>
          <a:r>
            <a:rPr lang="es-AR" sz="1600" b="1" kern="1200" dirty="0">
              <a:latin typeface="Avenir Next LT Pro" panose="020B0504020202020204" pitchFamily="34" charset="0"/>
            </a:rPr>
            <a:t>Lic. Cristina Pérez</a:t>
          </a:r>
          <a:endParaRPr lang="en-US" sz="1600" kern="1200" dirty="0">
            <a:latin typeface="Avenir Next LT Pro" panose="020B0504020202020204" pitchFamily="34" charset="0"/>
          </a:endParaRPr>
        </a:p>
        <a:p>
          <a:pPr marL="171450" lvl="1" indent="-171450" algn="l" defTabSz="711200">
            <a:lnSpc>
              <a:spcPct val="90000"/>
            </a:lnSpc>
            <a:spcBef>
              <a:spcPct val="0"/>
            </a:spcBef>
            <a:spcAft>
              <a:spcPct val="15000"/>
            </a:spcAft>
            <a:buChar char="•"/>
          </a:pPr>
          <a:r>
            <a:rPr lang="es-ES" sz="1600" b="1" kern="1200" dirty="0">
              <a:latin typeface="Avenir Next LT Pro" panose="020B0504020202020204" pitchFamily="34" charset="0"/>
            </a:rPr>
            <a:t>Lic. Claudia Reimer</a:t>
          </a:r>
          <a:endParaRPr lang="en-US" sz="1600" kern="1200" dirty="0">
            <a:latin typeface="Avenir Next LT Pro" panose="020B0504020202020204" pitchFamily="34" charset="0"/>
          </a:endParaRPr>
        </a:p>
        <a:p>
          <a:pPr marL="171450" lvl="1" indent="-171450" algn="l" defTabSz="711200">
            <a:lnSpc>
              <a:spcPct val="90000"/>
            </a:lnSpc>
            <a:spcBef>
              <a:spcPct val="0"/>
            </a:spcBef>
            <a:spcAft>
              <a:spcPct val="15000"/>
            </a:spcAft>
            <a:buChar char="•"/>
          </a:pPr>
          <a:r>
            <a:rPr lang="es-ES" sz="1600" b="1" kern="1200" dirty="0">
              <a:latin typeface="Avenir Next LT Pro" panose="020B0504020202020204" pitchFamily="34" charset="0"/>
            </a:rPr>
            <a:t>Ing. Maribel Tolaba</a:t>
          </a:r>
          <a:endParaRPr lang="en-US" sz="1600" kern="1200" dirty="0">
            <a:latin typeface="Avenir Next LT Pro" panose="020B0504020202020204" pitchFamily="34" charset="0"/>
          </a:endParaRPr>
        </a:p>
      </dsp:txBody>
      <dsp:txXfrm>
        <a:off x="236608" y="100109"/>
        <a:ext cx="5463618" cy="31985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0E56BB-2966-4C61-8224-3D489F4F505F}">
      <dsp:nvSpPr>
        <dsp:cNvPr id="0" name=""/>
        <dsp:cNvSpPr/>
      </dsp:nvSpPr>
      <dsp:spPr>
        <a:xfrm>
          <a:off x="0" y="905"/>
          <a:ext cx="6908979"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9F799E1-BB5B-416E-AEF6-9D0C5511BB82}">
      <dsp:nvSpPr>
        <dsp:cNvPr id="0" name=""/>
        <dsp:cNvSpPr/>
      </dsp:nvSpPr>
      <dsp:spPr>
        <a:xfrm>
          <a:off x="0" y="905"/>
          <a:ext cx="6908979" cy="485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s-ES" sz="1800" kern="1200" dirty="0">
              <a:solidFill>
                <a:srgbClr val="3399FF"/>
              </a:solidFill>
              <a:latin typeface="Avenir Next LT Pro" panose="020B0504020202020204" pitchFamily="34" charset="0"/>
            </a:rPr>
            <a:t>Competencias genéricas tecnológicas.</a:t>
          </a:r>
          <a:endParaRPr lang="en-US" sz="1800" kern="1200" dirty="0">
            <a:solidFill>
              <a:srgbClr val="3399FF"/>
            </a:solidFill>
            <a:latin typeface="Avenir Next LT Pro" panose="020B0504020202020204" pitchFamily="34" charset="0"/>
          </a:endParaRPr>
        </a:p>
      </dsp:txBody>
      <dsp:txXfrm>
        <a:off x="0" y="905"/>
        <a:ext cx="6908979" cy="485444"/>
      </dsp:txXfrm>
    </dsp:sp>
    <dsp:sp modelId="{C41C61E6-30CD-4C77-AAD7-E77A742CAEE6}">
      <dsp:nvSpPr>
        <dsp:cNvPr id="0" name=""/>
        <dsp:cNvSpPr/>
      </dsp:nvSpPr>
      <dsp:spPr>
        <a:xfrm>
          <a:off x="0" y="486349"/>
          <a:ext cx="6908979"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DC49347-1F9D-4418-A9F8-A693112CB4F1}">
      <dsp:nvSpPr>
        <dsp:cNvPr id="0" name=""/>
        <dsp:cNvSpPr/>
      </dsp:nvSpPr>
      <dsp:spPr>
        <a:xfrm>
          <a:off x="0" y="486349"/>
          <a:ext cx="6902231" cy="9577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s-ES" sz="1800" kern="1200" dirty="0">
              <a:latin typeface="Avenir Next LT Pro" panose="020B0504020202020204" pitchFamily="34" charset="0"/>
            </a:rPr>
            <a:t>Identificar, formular y resolver problemas de Ingeniería. </a:t>
          </a:r>
          <a:endParaRPr lang="en-US" sz="1800" kern="1200" dirty="0">
            <a:latin typeface="Avenir Next LT Pro" panose="020B0504020202020204" pitchFamily="34" charset="0"/>
          </a:endParaRPr>
        </a:p>
      </dsp:txBody>
      <dsp:txXfrm>
        <a:off x="0" y="486349"/>
        <a:ext cx="6902231" cy="957767"/>
      </dsp:txXfrm>
    </dsp:sp>
    <dsp:sp modelId="{909549E7-35E6-4E26-AE20-F233ED304CF9}">
      <dsp:nvSpPr>
        <dsp:cNvPr id="0" name=""/>
        <dsp:cNvSpPr/>
      </dsp:nvSpPr>
      <dsp:spPr>
        <a:xfrm>
          <a:off x="0" y="1444117"/>
          <a:ext cx="6908979"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9D5B50E-BCB1-4049-B117-1F03EE42C1C6}">
      <dsp:nvSpPr>
        <dsp:cNvPr id="0" name=""/>
        <dsp:cNvSpPr/>
      </dsp:nvSpPr>
      <dsp:spPr>
        <a:xfrm>
          <a:off x="0" y="830743"/>
          <a:ext cx="6908979" cy="485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s-ES" sz="1800" kern="1200" dirty="0">
              <a:latin typeface="Avenir Next LT Pro" panose="020B0504020202020204" pitchFamily="34" charset="0"/>
            </a:rPr>
            <a:t>Utilizar de manera efectiva las técnicas y herramientas de aplicación en la Ingeniería.</a:t>
          </a:r>
          <a:r>
            <a:rPr lang="es-ES" sz="1300" kern="1200" dirty="0">
              <a:latin typeface="Abadi" panose="020B0604020104020204" pitchFamily="34" charset="0"/>
            </a:rPr>
            <a:t> </a:t>
          </a:r>
          <a:endParaRPr lang="en-US" sz="1300" kern="1200" dirty="0">
            <a:latin typeface="Abadi" panose="020B0604020104020204" pitchFamily="34" charset="0"/>
          </a:endParaRPr>
        </a:p>
      </dsp:txBody>
      <dsp:txXfrm>
        <a:off x="0" y="830743"/>
        <a:ext cx="6908979" cy="485444"/>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9T12:07:07.155"/>
    </inkml:context>
    <inkml:brush xml:id="br0">
      <inkml:brushProperty name="width" value="0.1" units="cm"/>
      <inkml:brushProperty name="height" value="0.1" units="cm"/>
      <inkml:brushProperty name="color" value="#FFFFFF"/>
    </inkml:brush>
  </inkml:definitions>
  <inkml:trace contextRef="#ctx0" brushRef="#br0">1 0 128,'0'6'0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3/27/2025</a:t>
            </a:fld>
            <a:endParaRPr lang="en-US" dirty="0"/>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‹Nº›</a:t>
            </a:fld>
            <a:endParaRPr lang="en-US" dirty="0"/>
          </a:p>
        </p:txBody>
      </p:sp>
    </p:spTree>
    <p:extLst>
      <p:ext uri="{BB962C8B-B14F-4D97-AF65-F5344CB8AC3E}">
        <p14:creationId xmlns:p14="http://schemas.microsoft.com/office/powerpoint/2010/main" val="23014530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3/27/2025</a:t>
            </a:fld>
            <a:endParaRPr lang="en-US" dirty="0"/>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‹Nº›</a:t>
            </a:fld>
            <a:endParaRPr lang="en-US" dirty="0"/>
          </a:p>
        </p:txBody>
      </p:sp>
    </p:spTree>
    <p:extLst>
      <p:ext uri="{BB962C8B-B14F-4D97-AF65-F5344CB8AC3E}">
        <p14:creationId xmlns:p14="http://schemas.microsoft.com/office/powerpoint/2010/main" val="2682724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3/27/2025</a:t>
            </a:fld>
            <a:endParaRPr lang="en-US" dirty="0"/>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‹Nº›</a:t>
            </a:fld>
            <a:endParaRPr lang="en-US" dirty="0"/>
          </a:p>
        </p:txBody>
      </p:sp>
    </p:spTree>
    <p:extLst>
      <p:ext uri="{BB962C8B-B14F-4D97-AF65-F5344CB8AC3E}">
        <p14:creationId xmlns:p14="http://schemas.microsoft.com/office/powerpoint/2010/main" val="954323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3/27/2025</a:t>
            </a:fld>
            <a:endParaRPr lang="en-US" dirty="0"/>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‹Nº›</a:t>
            </a:fld>
            <a:endParaRPr lang="en-US" dirty="0"/>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3856120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3/27/2025</a:t>
            </a:fld>
            <a:endParaRPr lang="en-US" dirty="0"/>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‹Nº›</a:t>
            </a:fld>
            <a:endParaRPr lang="en-US" dirty="0"/>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913405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3/27/2025</a:t>
            </a:fld>
            <a:endParaRPr lang="en-US" dirty="0"/>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‹Nº›</a:t>
            </a:fld>
            <a:endParaRPr lang="en-US" dirty="0"/>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965753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3/27/2025</a:t>
            </a:fld>
            <a:endParaRPr lang="en-US" dirty="0"/>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‹Nº›</a:t>
            </a:fld>
            <a:endParaRPr lang="en-US" dirty="0"/>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6115958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3/27/2025</a:t>
            </a:fld>
            <a:endParaRPr lang="en-US" dirty="0"/>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‹Nº›</a:t>
            </a:fld>
            <a:endParaRPr lang="en-US" dirty="0"/>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15008698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3/27/2025</a:t>
            </a:fld>
            <a:endParaRPr lang="en-US" dirty="0"/>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‹Nº›</a:t>
            </a:fld>
            <a:endParaRPr lang="en-US" dirty="0"/>
          </a:p>
        </p:txBody>
      </p:sp>
    </p:spTree>
    <p:extLst>
      <p:ext uri="{BB962C8B-B14F-4D97-AF65-F5344CB8AC3E}">
        <p14:creationId xmlns:p14="http://schemas.microsoft.com/office/powerpoint/2010/main" val="7158856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3/27/2025</a:t>
            </a:fld>
            <a:endParaRPr lang="en-US" dirty="0"/>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‹Nº›</a:t>
            </a:fld>
            <a:endParaRPr lang="en-US" dirty="0"/>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1103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3/27/2025</a:t>
            </a:fld>
            <a:endParaRPr lang="en-US" dirty="0"/>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‹Nº›</a:t>
            </a:fld>
            <a:endParaRPr lang="en-US" dirty="0"/>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204287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3/27/2025</a:t>
            </a:fld>
            <a:endParaRPr lang="en-US" dirty="0"/>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‹Nº›</a:t>
            </a:fld>
            <a:endParaRPr lang="en-US" dirty="0"/>
          </a:p>
        </p:txBody>
      </p:sp>
    </p:spTree>
    <p:extLst>
      <p:ext uri="{BB962C8B-B14F-4D97-AF65-F5344CB8AC3E}">
        <p14:creationId xmlns:p14="http://schemas.microsoft.com/office/powerpoint/2010/main" val="2251765572"/>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2" r:id="rId6"/>
    <p:sldLayoutId id="2147483738" r:id="rId7"/>
    <p:sldLayoutId id="2147483739" r:id="rId8"/>
    <p:sldLayoutId id="2147483740" r:id="rId9"/>
    <p:sldLayoutId id="2147483741" r:id="rId10"/>
    <p:sldLayoutId id="2147483743" r:id="rId11"/>
  </p:sldLayoutIdLst>
  <p:txStyles>
    <p:titleStyle>
      <a:lvl1pPr algn="l" defTabSz="914400" rtl="0" eaLnBrk="1" latinLnBrk="0" hangingPunct="1">
        <a:lnSpc>
          <a:spcPct val="100000"/>
        </a:lnSpc>
        <a:spcBef>
          <a:spcPct val="0"/>
        </a:spcBef>
        <a:buNone/>
        <a:defRPr sz="5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6" name="Rectangle 55">
            <a:extLst>
              <a:ext uri="{FF2B5EF4-FFF2-40B4-BE49-F238E27FC236}">
                <a16:creationId xmlns:a16="http://schemas.microsoft.com/office/drawing/2014/main" id="{798FE0E0-D95D-46EF-A375-475D4DB0E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 name="Picture 3" descr="Fondo abstracto triangular">
            <a:extLst>
              <a:ext uri="{FF2B5EF4-FFF2-40B4-BE49-F238E27FC236}">
                <a16:creationId xmlns:a16="http://schemas.microsoft.com/office/drawing/2014/main" id="{7841D506-F8CB-BD92-6A08-0362F3740165}"/>
              </a:ext>
            </a:extLst>
          </p:cNvPr>
          <p:cNvPicPr>
            <a:picLocks noChangeAspect="1"/>
          </p:cNvPicPr>
          <p:nvPr/>
        </p:nvPicPr>
        <p:blipFill rotWithShape="1">
          <a:blip r:embed="rId2"/>
          <a:srcRect t="15709" r="-1" b="-1"/>
          <a:stretch/>
        </p:blipFill>
        <p:spPr>
          <a:xfrm>
            <a:off x="20" y="10"/>
            <a:ext cx="12188931" cy="6857989"/>
          </a:xfrm>
          <a:prstGeom prst="rect">
            <a:avLst/>
          </a:prstGeom>
        </p:spPr>
      </p:pic>
      <p:sp>
        <p:nvSpPr>
          <p:cNvPr id="58" name="Rectangle 57">
            <a:extLst>
              <a:ext uri="{FF2B5EF4-FFF2-40B4-BE49-F238E27FC236}">
                <a16:creationId xmlns:a16="http://schemas.microsoft.com/office/drawing/2014/main" id="{D503E11D-D7FB-44ED-80F1-8CDAD7A9A4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alpha val="30000"/>
                </a:schemeClr>
              </a:gs>
              <a:gs pos="33000">
                <a:schemeClr val="tx1">
                  <a:alpha val="20000"/>
                </a:schemeClr>
              </a:gs>
              <a:gs pos="0">
                <a:schemeClr val="tx1">
                  <a:alpha val="0"/>
                </a:schemeClr>
              </a:gs>
              <a:gs pos="100000">
                <a:schemeClr val="tx1">
                  <a:alpha val="3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585E3F33-70E6-9AE2-4A98-46B4C3CEF462}"/>
              </a:ext>
            </a:extLst>
          </p:cNvPr>
          <p:cNvSpPr>
            <a:spLocks noGrp="1"/>
          </p:cNvSpPr>
          <p:nvPr>
            <p:ph type="ctrTitle"/>
          </p:nvPr>
        </p:nvSpPr>
        <p:spPr>
          <a:xfrm>
            <a:off x="640080" y="640080"/>
            <a:ext cx="6894575" cy="3566160"/>
          </a:xfrm>
        </p:spPr>
        <p:txBody>
          <a:bodyPr>
            <a:normAutofit/>
          </a:bodyPr>
          <a:lstStyle/>
          <a:p>
            <a:r>
              <a:rPr lang="es-ES" sz="8900" dirty="0">
                <a:solidFill>
                  <a:schemeClr val="bg1"/>
                </a:solidFill>
              </a:rPr>
              <a:t>Álgebra y Geometría Analítica</a:t>
            </a:r>
            <a:endParaRPr lang="es-AR" sz="8900" dirty="0">
              <a:solidFill>
                <a:schemeClr val="bg1"/>
              </a:solidFill>
            </a:endParaRPr>
          </a:p>
        </p:txBody>
      </p:sp>
      <p:sp>
        <p:nvSpPr>
          <p:cNvPr id="3" name="Subtítulo 2">
            <a:extLst>
              <a:ext uri="{FF2B5EF4-FFF2-40B4-BE49-F238E27FC236}">
                <a16:creationId xmlns:a16="http://schemas.microsoft.com/office/drawing/2014/main" id="{575AB0E2-8218-2DBA-D407-37322D32516B}"/>
              </a:ext>
            </a:extLst>
          </p:cNvPr>
          <p:cNvSpPr>
            <a:spLocks noGrp="1"/>
          </p:cNvSpPr>
          <p:nvPr>
            <p:ph type="subTitle" idx="1"/>
          </p:nvPr>
        </p:nvSpPr>
        <p:spPr>
          <a:xfrm>
            <a:off x="640080" y="4636008"/>
            <a:ext cx="6894576" cy="1572768"/>
          </a:xfrm>
        </p:spPr>
        <p:txBody>
          <a:bodyPr>
            <a:normAutofit/>
          </a:bodyPr>
          <a:lstStyle/>
          <a:p>
            <a:r>
              <a:rPr lang="es-ES" b="1" dirty="0">
                <a:solidFill>
                  <a:schemeClr val="bg1"/>
                </a:solidFill>
              </a:rPr>
              <a:t>U.T.N.- F.R.H.</a:t>
            </a:r>
          </a:p>
          <a:p>
            <a:r>
              <a:rPr lang="es-ES" b="1" dirty="0">
                <a:solidFill>
                  <a:schemeClr val="bg1"/>
                </a:solidFill>
              </a:rPr>
              <a:t>CICLO 2025</a:t>
            </a:r>
            <a:endParaRPr lang="es-AR" b="1" dirty="0">
              <a:solidFill>
                <a:schemeClr val="bg1"/>
              </a:solidFill>
            </a:endParaRPr>
          </a:p>
        </p:txBody>
      </p:sp>
      <p:sp>
        <p:nvSpPr>
          <p:cNvPr id="60" name="Rectangle 6">
            <a:extLst>
              <a:ext uri="{FF2B5EF4-FFF2-40B4-BE49-F238E27FC236}">
                <a16:creationId xmlns:a16="http://schemas.microsoft.com/office/drawing/2014/main" id="{2D82A42F-AEBE-4065-9792-036A904D85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9646" y="4409267"/>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FEA016"/>
          </a:solidFill>
          <a:ln w="38100" cap="rnd">
            <a:solidFill>
              <a:srgbClr val="FEA01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896002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useBgFill="1">
        <p:nvSpPr>
          <p:cNvPr id="14" name="Rectangle 13">
            <a:extLst>
              <a:ext uri="{FF2B5EF4-FFF2-40B4-BE49-F238E27FC236}">
                <a16:creationId xmlns:a16="http://schemas.microsoft.com/office/drawing/2014/main" id="{93245F62-CCC4-49E4-B95B-EA6C1E7905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uadroTexto 4">
            <a:extLst>
              <a:ext uri="{FF2B5EF4-FFF2-40B4-BE49-F238E27FC236}">
                <a16:creationId xmlns:a16="http://schemas.microsoft.com/office/drawing/2014/main" id="{20B8D543-B875-B0AD-E849-5A910131C748}"/>
              </a:ext>
            </a:extLst>
          </p:cNvPr>
          <p:cNvSpPr txBox="1"/>
          <p:nvPr/>
        </p:nvSpPr>
        <p:spPr>
          <a:xfrm>
            <a:off x="3480777" y="2707039"/>
            <a:ext cx="4572001" cy="1687814"/>
          </a:xfrm>
          <a:prstGeom prst="rect">
            <a:avLst/>
          </a:prstGeom>
        </p:spPr>
        <p:txBody>
          <a:bodyPr vert="horz" lIns="91440" tIns="45720" rIns="91440" bIns="45720" rtlCol="0" anchor="b">
            <a:normAutofit/>
          </a:bodyPr>
          <a:lstStyle/>
          <a:p>
            <a:pPr algn="ctr">
              <a:spcBef>
                <a:spcPct val="0"/>
              </a:spcBef>
              <a:spcAft>
                <a:spcPts val="600"/>
              </a:spcAft>
            </a:pPr>
            <a:r>
              <a:rPr lang="en-US" sz="10000" dirty="0">
                <a:latin typeface="+mj-lt"/>
                <a:ea typeface="+mj-ea"/>
                <a:cs typeface="+mj-cs"/>
              </a:rPr>
              <a:t>CONSEJOS </a:t>
            </a:r>
          </a:p>
        </p:txBody>
      </p:sp>
      <p:pic>
        <p:nvPicPr>
          <p:cNvPr id="9" name="Graphic 8" descr="Bombilla">
            <a:extLst>
              <a:ext uri="{FF2B5EF4-FFF2-40B4-BE49-F238E27FC236}">
                <a16:creationId xmlns:a16="http://schemas.microsoft.com/office/drawing/2014/main" id="{D4CE5DC7-6FD3-19D8-C780-AA01AE09D87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06777" y="108220"/>
            <a:ext cx="2688873" cy="2688873"/>
          </a:xfrm>
          <a:prstGeom prst="rect">
            <a:avLst/>
          </a:prstGeom>
        </p:spPr>
      </p:pic>
      <p:sp>
        <p:nvSpPr>
          <p:cNvPr id="16" name="Rectangle 6">
            <a:extLst>
              <a:ext uri="{FF2B5EF4-FFF2-40B4-BE49-F238E27FC236}">
                <a16:creationId xmlns:a16="http://schemas.microsoft.com/office/drawing/2014/main" id="{E6C0DD6B-6AA3-448F-9B99-8386295BC1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5509052"/>
            <a:ext cx="4572000" cy="27432"/>
          </a:xfrm>
          <a:custGeom>
            <a:avLst/>
            <a:gdLst>
              <a:gd name="connsiteX0" fmla="*/ 0 w 4572000"/>
              <a:gd name="connsiteY0" fmla="*/ 0 h 27432"/>
              <a:gd name="connsiteX1" fmla="*/ 607423 w 4572000"/>
              <a:gd name="connsiteY1" fmla="*/ 0 h 27432"/>
              <a:gd name="connsiteX2" fmla="*/ 1123406 w 4572000"/>
              <a:gd name="connsiteY2" fmla="*/ 0 h 27432"/>
              <a:gd name="connsiteX3" fmla="*/ 1685109 w 4572000"/>
              <a:gd name="connsiteY3" fmla="*/ 0 h 27432"/>
              <a:gd name="connsiteX4" fmla="*/ 2383971 w 4572000"/>
              <a:gd name="connsiteY4" fmla="*/ 0 h 27432"/>
              <a:gd name="connsiteX5" fmla="*/ 2991394 w 4572000"/>
              <a:gd name="connsiteY5" fmla="*/ 0 h 27432"/>
              <a:gd name="connsiteX6" fmla="*/ 3553097 w 4572000"/>
              <a:gd name="connsiteY6" fmla="*/ 0 h 27432"/>
              <a:gd name="connsiteX7" fmla="*/ 4572000 w 4572000"/>
              <a:gd name="connsiteY7" fmla="*/ 0 h 27432"/>
              <a:gd name="connsiteX8" fmla="*/ 4572000 w 4572000"/>
              <a:gd name="connsiteY8" fmla="*/ 27432 h 27432"/>
              <a:gd name="connsiteX9" fmla="*/ 3918857 w 4572000"/>
              <a:gd name="connsiteY9" fmla="*/ 27432 h 27432"/>
              <a:gd name="connsiteX10" fmla="*/ 3357154 w 4572000"/>
              <a:gd name="connsiteY10" fmla="*/ 27432 h 27432"/>
              <a:gd name="connsiteX11" fmla="*/ 2612571 w 4572000"/>
              <a:gd name="connsiteY11" fmla="*/ 27432 h 27432"/>
              <a:gd name="connsiteX12" fmla="*/ 2005149 w 4572000"/>
              <a:gd name="connsiteY12" fmla="*/ 27432 h 27432"/>
              <a:gd name="connsiteX13" fmla="*/ 1489166 w 4572000"/>
              <a:gd name="connsiteY13" fmla="*/ 27432 h 27432"/>
              <a:gd name="connsiteX14" fmla="*/ 790303 w 4572000"/>
              <a:gd name="connsiteY14" fmla="*/ 27432 h 27432"/>
              <a:gd name="connsiteX15" fmla="*/ 0 w 4572000"/>
              <a:gd name="connsiteY15" fmla="*/ 27432 h 27432"/>
              <a:gd name="connsiteX16" fmla="*/ 0 w 457200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27432" fill="none" extrusionOk="0">
                <a:moveTo>
                  <a:pt x="0" y="0"/>
                </a:moveTo>
                <a:cubicBezTo>
                  <a:pt x="150397" y="-23421"/>
                  <a:pt x="474161" y="9174"/>
                  <a:pt x="607423" y="0"/>
                </a:cubicBezTo>
                <a:cubicBezTo>
                  <a:pt x="740685" y="-9174"/>
                  <a:pt x="868821" y="-4258"/>
                  <a:pt x="1123406" y="0"/>
                </a:cubicBezTo>
                <a:cubicBezTo>
                  <a:pt x="1377991" y="4258"/>
                  <a:pt x="1567664" y="-12410"/>
                  <a:pt x="1685109" y="0"/>
                </a:cubicBezTo>
                <a:cubicBezTo>
                  <a:pt x="1802554" y="12410"/>
                  <a:pt x="2193086" y="-14353"/>
                  <a:pt x="2383971" y="0"/>
                </a:cubicBezTo>
                <a:cubicBezTo>
                  <a:pt x="2574856" y="14353"/>
                  <a:pt x="2697477" y="-26142"/>
                  <a:pt x="2991394" y="0"/>
                </a:cubicBezTo>
                <a:cubicBezTo>
                  <a:pt x="3285311" y="26142"/>
                  <a:pt x="3423667" y="26544"/>
                  <a:pt x="3553097" y="0"/>
                </a:cubicBezTo>
                <a:cubicBezTo>
                  <a:pt x="3682527" y="-26544"/>
                  <a:pt x="4344147" y="50350"/>
                  <a:pt x="4572000" y="0"/>
                </a:cubicBezTo>
                <a:cubicBezTo>
                  <a:pt x="4571027" y="8304"/>
                  <a:pt x="4571522" y="21512"/>
                  <a:pt x="4572000" y="27432"/>
                </a:cubicBezTo>
                <a:cubicBezTo>
                  <a:pt x="4438349" y="5490"/>
                  <a:pt x="4090129" y="31231"/>
                  <a:pt x="3918857" y="27432"/>
                </a:cubicBezTo>
                <a:cubicBezTo>
                  <a:pt x="3747585" y="23633"/>
                  <a:pt x="3498826" y="6883"/>
                  <a:pt x="3357154" y="27432"/>
                </a:cubicBezTo>
                <a:cubicBezTo>
                  <a:pt x="3215482" y="47981"/>
                  <a:pt x="2784289" y="56849"/>
                  <a:pt x="2612571" y="27432"/>
                </a:cubicBezTo>
                <a:cubicBezTo>
                  <a:pt x="2440853" y="-1985"/>
                  <a:pt x="2261292" y="25951"/>
                  <a:pt x="2005149" y="27432"/>
                </a:cubicBezTo>
                <a:cubicBezTo>
                  <a:pt x="1749006" y="28913"/>
                  <a:pt x="1700078" y="34342"/>
                  <a:pt x="1489166" y="27432"/>
                </a:cubicBezTo>
                <a:cubicBezTo>
                  <a:pt x="1278254" y="20522"/>
                  <a:pt x="1077188" y="56916"/>
                  <a:pt x="790303" y="27432"/>
                </a:cubicBezTo>
                <a:cubicBezTo>
                  <a:pt x="503418" y="-2052"/>
                  <a:pt x="359168" y="57044"/>
                  <a:pt x="0" y="27432"/>
                </a:cubicBezTo>
                <a:cubicBezTo>
                  <a:pt x="-1048" y="14992"/>
                  <a:pt x="-1120" y="7447"/>
                  <a:pt x="0" y="0"/>
                </a:cubicBezTo>
                <a:close/>
              </a:path>
              <a:path w="4572000" h="27432" stroke="0" extrusionOk="0">
                <a:moveTo>
                  <a:pt x="0" y="0"/>
                </a:moveTo>
                <a:cubicBezTo>
                  <a:pt x="155698" y="6780"/>
                  <a:pt x="465972" y="13197"/>
                  <a:pt x="607423" y="0"/>
                </a:cubicBezTo>
                <a:cubicBezTo>
                  <a:pt x="748874" y="-13197"/>
                  <a:pt x="1014133" y="22994"/>
                  <a:pt x="1123406" y="0"/>
                </a:cubicBezTo>
                <a:cubicBezTo>
                  <a:pt x="1232679" y="-22994"/>
                  <a:pt x="1639431" y="-2997"/>
                  <a:pt x="1867989" y="0"/>
                </a:cubicBezTo>
                <a:cubicBezTo>
                  <a:pt x="2096547" y="2997"/>
                  <a:pt x="2265668" y="29557"/>
                  <a:pt x="2475411" y="0"/>
                </a:cubicBezTo>
                <a:cubicBezTo>
                  <a:pt x="2685154" y="-29557"/>
                  <a:pt x="2951491" y="73"/>
                  <a:pt x="3082834" y="0"/>
                </a:cubicBezTo>
                <a:cubicBezTo>
                  <a:pt x="3214177" y="-73"/>
                  <a:pt x="3641000" y="-33478"/>
                  <a:pt x="3827417" y="0"/>
                </a:cubicBezTo>
                <a:cubicBezTo>
                  <a:pt x="4013834" y="33478"/>
                  <a:pt x="4345917" y="14255"/>
                  <a:pt x="4572000" y="0"/>
                </a:cubicBezTo>
                <a:cubicBezTo>
                  <a:pt x="4572485" y="9333"/>
                  <a:pt x="4573278" y="19699"/>
                  <a:pt x="4572000" y="27432"/>
                </a:cubicBezTo>
                <a:cubicBezTo>
                  <a:pt x="4318030" y="43025"/>
                  <a:pt x="4161104" y="34314"/>
                  <a:pt x="4010297" y="27432"/>
                </a:cubicBezTo>
                <a:cubicBezTo>
                  <a:pt x="3859490" y="20550"/>
                  <a:pt x="3592529" y="6613"/>
                  <a:pt x="3357154" y="27432"/>
                </a:cubicBezTo>
                <a:cubicBezTo>
                  <a:pt x="3121779" y="48251"/>
                  <a:pt x="2884285" y="3780"/>
                  <a:pt x="2704011" y="27432"/>
                </a:cubicBezTo>
                <a:cubicBezTo>
                  <a:pt x="2523737" y="51084"/>
                  <a:pt x="2295944" y="32081"/>
                  <a:pt x="2096589" y="27432"/>
                </a:cubicBezTo>
                <a:cubicBezTo>
                  <a:pt x="1897234" y="22783"/>
                  <a:pt x="1623782" y="52518"/>
                  <a:pt x="1352006" y="27432"/>
                </a:cubicBezTo>
                <a:cubicBezTo>
                  <a:pt x="1080230" y="2346"/>
                  <a:pt x="869959" y="12864"/>
                  <a:pt x="607423" y="27432"/>
                </a:cubicBezTo>
                <a:cubicBezTo>
                  <a:pt x="344887" y="42000"/>
                  <a:pt x="188100" y="40051"/>
                  <a:pt x="0" y="27432"/>
                </a:cubicBezTo>
                <a:cubicBezTo>
                  <a:pt x="211" y="18145"/>
                  <a:pt x="120" y="6480"/>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Date Placeholder 26">
            <a:extLst>
              <a:ext uri="{FF2B5EF4-FFF2-40B4-BE49-F238E27FC236}">
                <a16:creationId xmlns:a16="http://schemas.microsoft.com/office/drawing/2014/main" id="{F28B82B1-E269-4325-A665-6CFE5DEE5DE5}"/>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20" name="Footer Placeholder 27">
            <a:extLst>
              <a:ext uri="{FF2B5EF4-FFF2-40B4-BE49-F238E27FC236}">
                <a16:creationId xmlns:a16="http://schemas.microsoft.com/office/drawing/2014/main" id="{7C700527-76FD-4DF4-A597-6F5E089CA0C2}"/>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22" name="Slide Number Placeholder 28">
            <a:extLst>
              <a:ext uri="{FF2B5EF4-FFF2-40B4-BE49-F238E27FC236}">
                <a16:creationId xmlns:a16="http://schemas.microsoft.com/office/drawing/2014/main" id="{B5EA49A9-01EB-4D60-A392-7DC9B625D67D}"/>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7" name="CuadroTexto 6">
            <a:extLst>
              <a:ext uri="{FF2B5EF4-FFF2-40B4-BE49-F238E27FC236}">
                <a16:creationId xmlns:a16="http://schemas.microsoft.com/office/drawing/2014/main" id="{44713DDA-A453-64CE-133C-F6CE65D167F0}"/>
              </a:ext>
            </a:extLst>
          </p:cNvPr>
          <p:cNvSpPr txBox="1"/>
          <p:nvPr/>
        </p:nvSpPr>
        <p:spPr>
          <a:xfrm>
            <a:off x="255024" y="108220"/>
            <a:ext cx="4441328" cy="2246769"/>
          </a:xfrm>
          <a:prstGeom prst="rect">
            <a:avLst/>
          </a:prstGeom>
          <a:noFill/>
        </p:spPr>
        <p:txBody>
          <a:bodyPr wrap="square">
            <a:spAutoFit/>
          </a:bodyPr>
          <a:lstStyle/>
          <a:p>
            <a:pPr marL="342900" lvl="0" indent="-342900" algn="just">
              <a:buFont typeface="Wingdings" panose="05000000000000000000" pitchFamily="2" charset="2"/>
              <a:buChar char=""/>
            </a:pPr>
            <a:r>
              <a:rPr lang="es-ES" sz="1400" dirty="0">
                <a:solidFill>
                  <a:srgbClr val="002060"/>
                </a:solidFill>
                <a:effectLst/>
                <a:latin typeface="Avenir Next LT Pro" panose="020B0504020202020204" pitchFamily="34" charset="0"/>
                <a:ea typeface="Calibri" panose="020F0502020204030204" pitchFamily="34" charset="0"/>
                <a:cs typeface="Times New Roman" panose="02020603050405020304" pitchFamily="18" charset="0"/>
              </a:rPr>
              <a:t>Durante la clase, participa, da tu opinión, comparte tus ideas, pregunta lo que no te quede claro. No temas decir algo equivocado, esa es la forma de aprender. Argumenta tu planteo y ten en cuenta las orientaciones que te dan. Escucha con respeto los planteos o formas de proceder que presentan otros. Compara analizando las coincidencias y las no coincidencias. Toma nota de lo que el/la docente o tus compañeros/as digan. </a:t>
            </a:r>
          </a:p>
        </p:txBody>
      </p:sp>
      <p:sp>
        <p:nvSpPr>
          <p:cNvPr id="10" name="CuadroTexto 9">
            <a:extLst>
              <a:ext uri="{FF2B5EF4-FFF2-40B4-BE49-F238E27FC236}">
                <a16:creationId xmlns:a16="http://schemas.microsoft.com/office/drawing/2014/main" id="{8C8C0769-D01F-EA6A-2F0B-9158589EA3A2}"/>
              </a:ext>
            </a:extLst>
          </p:cNvPr>
          <p:cNvSpPr txBox="1"/>
          <p:nvPr/>
        </p:nvSpPr>
        <p:spPr>
          <a:xfrm>
            <a:off x="7556251" y="34372"/>
            <a:ext cx="4310421" cy="3108543"/>
          </a:xfrm>
          <a:prstGeom prst="rect">
            <a:avLst/>
          </a:prstGeom>
          <a:noFill/>
        </p:spPr>
        <p:txBody>
          <a:bodyPr wrap="square">
            <a:spAutoFit/>
          </a:bodyPr>
          <a:lstStyle/>
          <a:p>
            <a:pPr marL="342900" lvl="0" indent="-342900" algn="just">
              <a:buFont typeface="Wingdings" panose="05000000000000000000" pitchFamily="2" charset="2"/>
              <a:buChar char=""/>
            </a:pPr>
            <a:r>
              <a:rPr lang="es-ES" sz="1400" dirty="0">
                <a:solidFill>
                  <a:srgbClr val="FF6600"/>
                </a:solidFill>
                <a:effectLst/>
                <a:latin typeface="Avenir Next LT Pro" panose="020B0504020202020204" pitchFamily="34" charset="0"/>
                <a:ea typeface="Times New Roman" panose="02020603050405020304" pitchFamily="18" charset="0"/>
              </a:rPr>
              <a:t>Al finalizar la clase responde la pregunta: ¿qué aprendí hoy? Elige las ideas centrales de la clase. Puede ser una definición, un teorema, alguna condición o propiedades. Toma nota e inicia </a:t>
            </a:r>
            <a:r>
              <a:rPr lang="es-ES" sz="1400" dirty="0">
                <a:solidFill>
                  <a:srgbClr val="FF6600"/>
                </a:solidFill>
                <a:effectLst/>
                <a:latin typeface="Avenir Next LT Pro" panose="020B0504020202020204" pitchFamily="34" charset="0"/>
                <a:ea typeface="Calibri" panose="020F0502020204030204" pitchFamily="34" charset="0"/>
                <a:cs typeface="Times New Roman" panose="02020603050405020304" pitchFamily="18" charset="0"/>
              </a:rPr>
              <a:t>tu diario de clases u hoja de ruta. Establece vínculos entre estas ideas centrales. Anímate a usar cuadros, diagramas, flechas a modo de ir construyendo una red conceptual. Los conceptos de la asignatura están organizados en una red integrada, lograr establecer esos vínculos te permitirá distintas interpretaciones, confrontar distintos planteos, comparar procedimientos y decidir el que mejor se ajusta a tu desarrollo.  </a:t>
            </a:r>
            <a:endParaRPr lang="es-AR" sz="1400" dirty="0">
              <a:solidFill>
                <a:srgbClr val="FF6600"/>
              </a:solidFill>
              <a:effectLst/>
              <a:latin typeface="Avenir Next LT Pro" panose="020B0504020202020204" pitchFamily="34" charset="0"/>
              <a:ea typeface="Calibri" panose="020F0502020204030204" pitchFamily="34" charset="0"/>
              <a:cs typeface="Times New Roman" panose="02020603050405020304" pitchFamily="18" charset="0"/>
            </a:endParaRPr>
          </a:p>
        </p:txBody>
      </p:sp>
      <p:sp>
        <p:nvSpPr>
          <p:cNvPr id="13" name="CuadroTexto 12">
            <a:extLst>
              <a:ext uri="{FF2B5EF4-FFF2-40B4-BE49-F238E27FC236}">
                <a16:creationId xmlns:a16="http://schemas.microsoft.com/office/drawing/2014/main" id="{8EF4C432-8623-00D4-90A0-BD9BAB2FD4EE}"/>
              </a:ext>
            </a:extLst>
          </p:cNvPr>
          <p:cNvSpPr txBox="1"/>
          <p:nvPr/>
        </p:nvSpPr>
        <p:spPr>
          <a:xfrm>
            <a:off x="132114" y="2463209"/>
            <a:ext cx="3500358" cy="2462213"/>
          </a:xfrm>
          <a:prstGeom prst="rect">
            <a:avLst/>
          </a:prstGeom>
          <a:noFill/>
        </p:spPr>
        <p:txBody>
          <a:bodyPr wrap="square">
            <a:spAutoFit/>
          </a:bodyPr>
          <a:lstStyle/>
          <a:p>
            <a:pPr marL="342900" lvl="0" indent="-342900" algn="just">
              <a:buFont typeface="Wingdings" panose="05000000000000000000" pitchFamily="2" charset="2"/>
              <a:buChar char=""/>
            </a:pPr>
            <a:r>
              <a:rPr lang="es-ES" sz="1400" dirty="0">
                <a:solidFill>
                  <a:srgbClr val="3399FF"/>
                </a:solidFill>
                <a:effectLst/>
                <a:latin typeface="Avenir Next LT Pro" panose="020B0504020202020204" pitchFamily="34" charset="0"/>
                <a:ea typeface="Calibri" panose="020F0502020204030204" pitchFamily="34" charset="0"/>
                <a:cs typeface="Times New Roman" panose="02020603050405020304" pitchFamily="18" charset="0"/>
              </a:rPr>
              <a:t>Antes de la siguiente clase relee tus apuntes, tu hoja de ruta, resuelve los problemas de la guía. Lee el material propuesto por tu docente o los videos sugeridos. Visita alguna página que complemente este material. En el CVG encontraras material sugerido por la cátedra. Eso te dará un respaldo que te dará apoyo para interpretar lo nuevo y poder aplicarlo</a:t>
            </a:r>
            <a:r>
              <a:rPr lang="es-ES" sz="1400" dirty="0">
                <a:solidFill>
                  <a:schemeClr val="bg2">
                    <a:lumMod val="50000"/>
                    <a:lumOff val="50000"/>
                  </a:schemeClr>
                </a:solidFill>
                <a:effectLst/>
                <a:ea typeface="Calibri" panose="020F0502020204030204" pitchFamily="34" charset="0"/>
                <a:cs typeface="Times New Roman" panose="02020603050405020304" pitchFamily="18" charset="0"/>
              </a:rPr>
              <a:t>. </a:t>
            </a:r>
            <a:endParaRPr lang="es-AR" sz="1400" dirty="0">
              <a:solidFill>
                <a:schemeClr val="bg2">
                  <a:lumMod val="50000"/>
                  <a:lumOff val="50000"/>
                </a:schemeClr>
              </a:solidFill>
              <a:effectLst/>
              <a:ea typeface="Calibri" panose="020F0502020204030204" pitchFamily="34" charset="0"/>
              <a:cs typeface="Times New Roman" panose="02020603050405020304" pitchFamily="18" charset="0"/>
            </a:endParaRPr>
          </a:p>
        </p:txBody>
      </p:sp>
      <p:sp>
        <p:nvSpPr>
          <p:cNvPr id="17" name="CuadroTexto 16">
            <a:extLst>
              <a:ext uri="{FF2B5EF4-FFF2-40B4-BE49-F238E27FC236}">
                <a16:creationId xmlns:a16="http://schemas.microsoft.com/office/drawing/2014/main" id="{F10135F0-883C-6E24-4A0E-2497DD9C55B5}"/>
              </a:ext>
            </a:extLst>
          </p:cNvPr>
          <p:cNvSpPr txBox="1"/>
          <p:nvPr/>
        </p:nvSpPr>
        <p:spPr>
          <a:xfrm>
            <a:off x="7556251" y="3922995"/>
            <a:ext cx="4503635" cy="2677656"/>
          </a:xfrm>
          <a:prstGeom prst="rect">
            <a:avLst/>
          </a:prstGeom>
          <a:noFill/>
        </p:spPr>
        <p:txBody>
          <a:bodyPr wrap="square">
            <a:spAutoFit/>
          </a:bodyPr>
          <a:lstStyle/>
          <a:p>
            <a:pPr marL="342900" lvl="0" indent="-342900" algn="just">
              <a:buFont typeface="Wingdings" panose="05000000000000000000" pitchFamily="2" charset="2"/>
              <a:buChar char=""/>
            </a:pPr>
            <a:r>
              <a:rPr lang="es-ES" sz="1400" dirty="0">
                <a:solidFill>
                  <a:srgbClr val="002060"/>
                </a:solidFill>
                <a:effectLst/>
                <a:latin typeface="Avenir Next LT Pro" panose="020B0504020202020204" pitchFamily="34" charset="0"/>
                <a:ea typeface="Calibri" panose="020F0502020204030204" pitchFamily="34" charset="0"/>
                <a:cs typeface="Times New Roman" panose="02020603050405020304" pitchFamily="18" charset="0"/>
              </a:rPr>
              <a:t>Resuelve los ejercicios de las guías de trabajos prácticos y los que tus docentes te propongan adicionales. Completa las actividades del CVG que -más allá de su carácter obligatorio- te permitirán saber si vas encaminado o te hace falta prestar más atención a lo conceptual. Usa algún criterio de señalización, colores, resaltadores, marcas especiales para identificar los ejercicios o temas que consideras entendidos de aquellos que te presentan alguna dificultad o los que directamente no has podido entender ni resolver.  </a:t>
            </a:r>
            <a:endParaRPr lang="es-AR" sz="1400" dirty="0">
              <a:solidFill>
                <a:srgbClr val="002060"/>
              </a:solidFill>
              <a:effectLst/>
              <a:latin typeface="Avenir Next LT Pro" panose="020B0504020202020204" pitchFamily="34" charset="0"/>
              <a:ea typeface="Calibri" panose="020F0502020204030204" pitchFamily="34" charset="0"/>
              <a:cs typeface="Times New Roman" panose="02020603050405020304" pitchFamily="18" charset="0"/>
            </a:endParaRPr>
          </a:p>
        </p:txBody>
      </p:sp>
      <p:sp>
        <p:nvSpPr>
          <p:cNvPr id="11" name="CuadroTexto 10">
            <a:extLst>
              <a:ext uri="{FF2B5EF4-FFF2-40B4-BE49-F238E27FC236}">
                <a16:creationId xmlns:a16="http://schemas.microsoft.com/office/drawing/2014/main" id="{F611B6CD-8965-F750-DA50-18A22B9CDE72}"/>
              </a:ext>
            </a:extLst>
          </p:cNvPr>
          <p:cNvSpPr txBox="1"/>
          <p:nvPr/>
        </p:nvSpPr>
        <p:spPr>
          <a:xfrm>
            <a:off x="-29889" y="5540876"/>
            <a:ext cx="4479377" cy="1169551"/>
          </a:xfrm>
          <a:prstGeom prst="rect">
            <a:avLst/>
          </a:prstGeom>
          <a:noFill/>
        </p:spPr>
        <p:txBody>
          <a:bodyPr wrap="square">
            <a:spAutoFit/>
          </a:bodyPr>
          <a:lstStyle/>
          <a:p>
            <a:pPr marL="342900" lvl="0" indent="-342900" algn="just">
              <a:buFont typeface="Wingdings" panose="05000000000000000000" pitchFamily="2" charset="2"/>
              <a:buChar char=""/>
            </a:pPr>
            <a:r>
              <a:rPr lang="es-ES" sz="1400" dirty="0">
                <a:solidFill>
                  <a:schemeClr val="accent6">
                    <a:lumMod val="75000"/>
                  </a:schemeClr>
                </a:solidFill>
                <a:effectLst/>
                <a:latin typeface="Avenir Next LT Pro" panose="020B0504020202020204" pitchFamily="34" charset="0"/>
                <a:ea typeface="Calibri" panose="020F0502020204030204" pitchFamily="34" charset="0"/>
                <a:cs typeface="Calibri" panose="020F0502020204030204" pitchFamily="34" charset="0"/>
              </a:rPr>
              <a:t>Organiza tu tiempo. Planifica tus tareas, lleva una agenda y trata de ser perseverante y constante. De esta manera vas a poder administrar tu tiempo y distribuir en estudio, trabajo, actividad física, descanso, vida social, etc. </a:t>
            </a:r>
            <a:endParaRPr lang="es-AR" sz="1400" dirty="0">
              <a:solidFill>
                <a:schemeClr val="accent6">
                  <a:lumMod val="75000"/>
                </a:schemeClr>
              </a:solidFill>
              <a:effectLst/>
              <a:latin typeface="Avenir Next LT Pro" panose="020B05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40498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1" nodeType="clickEffect">
                                  <p:stCondLst>
                                    <p:cond delay="0"/>
                                  </p:stCondLst>
                                  <p:childTnLst>
                                    <p:anim calcmode="lin" valueType="num">
                                      <p:cBhvr additive="base">
                                        <p:cTn id="18" dur="500"/>
                                        <p:tgtEl>
                                          <p:spTgt spid="7"/>
                                        </p:tgtEl>
                                        <p:attrNameLst>
                                          <p:attrName>ppt_x</p:attrName>
                                        </p:attrNameLst>
                                      </p:cBhvr>
                                      <p:tavLst>
                                        <p:tav tm="0">
                                          <p:val>
                                            <p:strVal val="ppt_x"/>
                                          </p:val>
                                        </p:tav>
                                        <p:tav tm="100000">
                                          <p:val>
                                            <p:strVal val="ppt_x"/>
                                          </p:val>
                                        </p:tav>
                                      </p:tavLst>
                                    </p:anim>
                                    <p:anim calcmode="lin" valueType="num">
                                      <p:cBhvr additive="base">
                                        <p:cTn id="19" dur="500"/>
                                        <p:tgtEl>
                                          <p:spTgt spid="7"/>
                                        </p:tgtEl>
                                        <p:attrNameLst>
                                          <p:attrName>ppt_y</p:attrName>
                                        </p:attrNameLst>
                                      </p:cBhvr>
                                      <p:tavLst>
                                        <p:tav tm="0">
                                          <p:val>
                                            <p:strVal val="ppt_y"/>
                                          </p:val>
                                        </p:tav>
                                        <p:tav tm="100000">
                                          <p:val>
                                            <p:strVal val="1+ppt_h/2"/>
                                          </p:val>
                                        </p:tav>
                                      </p:tavLst>
                                    </p:anim>
                                    <p:set>
                                      <p:cBhvr>
                                        <p:cTn id="20" dur="1" fill="hold">
                                          <p:stCondLst>
                                            <p:cond delay="499"/>
                                          </p:stCondLst>
                                        </p:cTn>
                                        <p:tgtEl>
                                          <p:spTgt spid="7"/>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grpId="1" nodeType="clickEffect">
                                  <p:stCondLst>
                                    <p:cond delay="0"/>
                                  </p:stCondLst>
                                  <p:childTnLst>
                                    <p:anim calcmode="lin" valueType="num">
                                      <p:cBhvr additive="base">
                                        <p:cTn id="30" dur="500"/>
                                        <p:tgtEl>
                                          <p:spTgt spid="10"/>
                                        </p:tgtEl>
                                        <p:attrNameLst>
                                          <p:attrName>ppt_x</p:attrName>
                                        </p:attrNameLst>
                                      </p:cBhvr>
                                      <p:tavLst>
                                        <p:tav tm="0">
                                          <p:val>
                                            <p:strVal val="ppt_x"/>
                                          </p:val>
                                        </p:tav>
                                        <p:tav tm="100000">
                                          <p:val>
                                            <p:strVal val="ppt_x"/>
                                          </p:val>
                                        </p:tav>
                                      </p:tavLst>
                                    </p:anim>
                                    <p:anim calcmode="lin" valueType="num">
                                      <p:cBhvr additive="base">
                                        <p:cTn id="31" dur="500"/>
                                        <p:tgtEl>
                                          <p:spTgt spid="10"/>
                                        </p:tgtEl>
                                        <p:attrNameLst>
                                          <p:attrName>ppt_y</p:attrName>
                                        </p:attrNameLst>
                                      </p:cBhvr>
                                      <p:tavLst>
                                        <p:tav tm="0">
                                          <p:val>
                                            <p:strVal val="ppt_y"/>
                                          </p:val>
                                        </p:tav>
                                        <p:tav tm="100000">
                                          <p:val>
                                            <p:strVal val="1+ppt_h/2"/>
                                          </p:val>
                                        </p:tav>
                                      </p:tavLst>
                                    </p:anim>
                                    <p:set>
                                      <p:cBhvr>
                                        <p:cTn id="32" dur="1" fill="hold">
                                          <p:stCondLst>
                                            <p:cond delay="499"/>
                                          </p:stCondLst>
                                        </p:cTn>
                                        <p:tgtEl>
                                          <p:spTgt spid="10"/>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ppt_x"/>
                                          </p:val>
                                        </p:tav>
                                        <p:tav tm="100000">
                                          <p:val>
                                            <p:strVal val="#ppt_x"/>
                                          </p:val>
                                        </p:tav>
                                      </p:tavLst>
                                    </p:anim>
                                    <p:anim calcmode="lin" valueType="num">
                                      <p:cBhvr additive="base">
                                        <p:cTn id="3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1+#ppt_w/2"/>
                                          </p:val>
                                        </p:tav>
                                        <p:tav tm="100000">
                                          <p:val>
                                            <p:strVal val="#ppt_x"/>
                                          </p:val>
                                        </p:tav>
                                      </p:tavLst>
                                    </p:anim>
                                    <p:anim calcmode="lin" valueType="num">
                                      <p:cBhvr additive="base">
                                        <p:cTn id="44"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10" grpId="0"/>
      <p:bldP spid="10" grpId="1"/>
      <p:bldP spid="13" grpId="0"/>
      <p:bldP spid="17"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useBgFill="1">
        <p:nvSpPr>
          <p:cNvPr id="14" name="Rectangle 13">
            <a:extLst>
              <a:ext uri="{FF2B5EF4-FFF2-40B4-BE49-F238E27FC236}">
                <a16:creationId xmlns:a16="http://schemas.microsoft.com/office/drawing/2014/main" id="{93245F62-CCC4-49E4-B95B-EA6C1E7905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uadroTexto 4">
            <a:extLst>
              <a:ext uri="{FF2B5EF4-FFF2-40B4-BE49-F238E27FC236}">
                <a16:creationId xmlns:a16="http://schemas.microsoft.com/office/drawing/2014/main" id="{20B8D543-B875-B0AD-E849-5A910131C748}"/>
              </a:ext>
            </a:extLst>
          </p:cNvPr>
          <p:cNvSpPr txBox="1"/>
          <p:nvPr/>
        </p:nvSpPr>
        <p:spPr>
          <a:xfrm>
            <a:off x="3807702" y="3003889"/>
            <a:ext cx="4572001" cy="1687814"/>
          </a:xfrm>
          <a:prstGeom prst="rect">
            <a:avLst/>
          </a:prstGeom>
        </p:spPr>
        <p:txBody>
          <a:bodyPr vert="horz" lIns="91440" tIns="45720" rIns="91440" bIns="45720" rtlCol="0" anchor="b">
            <a:normAutofit/>
          </a:bodyPr>
          <a:lstStyle/>
          <a:p>
            <a:pPr algn="ctr">
              <a:spcBef>
                <a:spcPct val="0"/>
              </a:spcBef>
              <a:spcAft>
                <a:spcPts val="600"/>
              </a:spcAft>
            </a:pPr>
            <a:r>
              <a:rPr lang="en-US" sz="10000" dirty="0">
                <a:latin typeface="+mj-lt"/>
                <a:ea typeface="+mj-ea"/>
                <a:cs typeface="+mj-cs"/>
              </a:rPr>
              <a:t>CONSEJOS </a:t>
            </a:r>
          </a:p>
        </p:txBody>
      </p:sp>
      <p:pic>
        <p:nvPicPr>
          <p:cNvPr id="9" name="Graphic 8" descr="Bombilla">
            <a:extLst>
              <a:ext uri="{FF2B5EF4-FFF2-40B4-BE49-F238E27FC236}">
                <a16:creationId xmlns:a16="http://schemas.microsoft.com/office/drawing/2014/main" id="{D4CE5DC7-6FD3-19D8-C780-AA01AE09D87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618194" y="88190"/>
            <a:ext cx="2688873" cy="2688873"/>
          </a:xfrm>
          <a:prstGeom prst="rect">
            <a:avLst/>
          </a:prstGeom>
        </p:spPr>
      </p:pic>
      <p:sp>
        <p:nvSpPr>
          <p:cNvPr id="16" name="Rectangle 6">
            <a:extLst>
              <a:ext uri="{FF2B5EF4-FFF2-40B4-BE49-F238E27FC236}">
                <a16:creationId xmlns:a16="http://schemas.microsoft.com/office/drawing/2014/main" id="{E6C0DD6B-6AA3-448F-9B99-8386295BC1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5509052"/>
            <a:ext cx="4572000" cy="27432"/>
          </a:xfrm>
          <a:custGeom>
            <a:avLst/>
            <a:gdLst>
              <a:gd name="connsiteX0" fmla="*/ 0 w 4572000"/>
              <a:gd name="connsiteY0" fmla="*/ 0 h 27432"/>
              <a:gd name="connsiteX1" fmla="*/ 607423 w 4572000"/>
              <a:gd name="connsiteY1" fmla="*/ 0 h 27432"/>
              <a:gd name="connsiteX2" fmla="*/ 1123406 w 4572000"/>
              <a:gd name="connsiteY2" fmla="*/ 0 h 27432"/>
              <a:gd name="connsiteX3" fmla="*/ 1685109 w 4572000"/>
              <a:gd name="connsiteY3" fmla="*/ 0 h 27432"/>
              <a:gd name="connsiteX4" fmla="*/ 2383971 w 4572000"/>
              <a:gd name="connsiteY4" fmla="*/ 0 h 27432"/>
              <a:gd name="connsiteX5" fmla="*/ 2991394 w 4572000"/>
              <a:gd name="connsiteY5" fmla="*/ 0 h 27432"/>
              <a:gd name="connsiteX6" fmla="*/ 3553097 w 4572000"/>
              <a:gd name="connsiteY6" fmla="*/ 0 h 27432"/>
              <a:gd name="connsiteX7" fmla="*/ 4572000 w 4572000"/>
              <a:gd name="connsiteY7" fmla="*/ 0 h 27432"/>
              <a:gd name="connsiteX8" fmla="*/ 4572000 w 4572000"/>
              <a:gd name="connsiteY8" fmla="*/ 27432 h 27432"/>
              <a:gd name="connsiteX9" fmla="*/ 3918857 w 4572000"/>
              <a:gd name="connsiteY9" fmla="*/ 27432 h 27432"/>
              <a:gd name="connsiteX10" fmla="*/ 3357154 w 4572000"/>
              <a:gd name="connsiteY10" fmla="*/ 27432 h 27432"/>
              <a:gd name="connsiteX11" fmla="*/ 2612571 w 4572000"/>
              <a:gd name="connsiteY11" fmla="*/ 27432 h 27432"/>
              <a:gd name="connsiteX12" fmla="*/ 2005149 w 4572000"/>
              <a:gd name="connsiteY12" fmla="*/ 27432 h 27432"/>
              <a:gd name="connsiteX13" fmla="*/ 1489166 w 4572000"/>
              <a:gd name="connsiteY13" fmla="*/ 27432 h 27432"/>
              <a:gd name="connsiteX14" fmla="*/ 790303 w 4572000"/>
              <a:gd name="connsiteY14" fmla="*/ 27432 h 27432"/>
              <a:gd name="connsiteX15" fmla="*/ 0 w 4572000"/>
              <a:gd name="connsiteY15" fmla="*/ 27432 h 27432"/>
              <a:gd name="connsiteX16" fmla="*/ 0 w 457200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27432" fill="none" extrusionOk="0">
                <a:moveTo>
                  <a:pt x="0" y="0"/>
                </a:moveTo>
                <a:cubicBezTo>
                  <a:pt x="150397" y="-23421"/>
                  <a:pt x="474161" y="9174"/>
                  <a:pt x="607423" y="0"/>
                </a:cubicBezTo>
                <a:cubicBezTo>
                  <a:pt x="740685" y="-9174"/>
                  <a:pt x="868821" y="-4258"/>
                  <a:pt x="1123406" y="0"/>
                </a:cubicBezTo>
                <a:cubicBezTo>
                  <a:pt x="1377991" y="4258"/>
                  <a:pt x="1567664" y="-12410"/>
                  <a:pt x="1685109" y="0"/>
                </a:cubicBezTo>
                <a:cubicBezTo>
                  <a:pt x="1802554" y="12410"/>
                  <a:pt x="2193086" y="-14353"/>
                  <a:pt x="2383971" y="0"/>
                </a:cubicBezTo>
                <a:cubicBezTo>
                  <a:pt x="2574856" y="14353"/>
                  <a:pt x="2697477" y="-26142"/>
                  <a:pt x="2991394" y="0"/>
                </a:cubicBezTo>
                <a:cubicBezTo>
                  <a:pt x="3285311" y="26142"/>
                  <a:pt x="3423667" y="26544"/>
                  <a:pt x="3553097" y="0"/>
                </a:cubicBezTo>
                <a:cubicBezTo>
                  <a:pt x="3682527" y="-26544"/>
                  <a:pt x="4344147" y="50350"/>
                  <a:pt x="4572000" y="0"/>
                </a:cubicBezTo>
                <a:cubicBezTo>
                  <a:pt x="4571027" y="8304"/>
                  <a:pt x="4571522" y="21512"/>
                  <a:pt x="4572000" y="27432"/>
                </a:cubicBezTo>
                <a:cubicBezTo>
                  <a:pt x="4438349" y="5490"/>
                  <a:pt x="4090129" y="31231"/>
                  <a:pt x="3918857" y="27432"/>
                </a:cubicBezTo>
                <a:cubicBezTo>
                  <a:pt x="3747585" y="23633"/>
                  <a:pt x="3498826" y="6883"/>
                  <a:pt x="3357154" y="27432"/>
                </a:cubicBezTo>
                <a:cubicBezTo>
                  <a:pt x="3215482" y="47981"/>
                  <a:pt x="2784289" y="56849"/>
                  <a:pt x="2612571" y="27432"/>
                </a:cubicBezTo>
                <a:cubicBezTo>
                  <a:pt x="2440853" y="-1985"/>
                  <a:pt x="2261292" y="25951"/>
                  <a:pt x="2005149" y="27432"/>
                </a:cubicBezTo>
                <a:cubicBezTo>
                  <a:pt x="1749006" y="28913"/>
                  <a:pt x="1700078" y="34342"/>
                  <a:pt x="1489166" y="27432"/>
                </a:cubicBezTo>
                <a:cubicBezTo>
                  <a:pt x="1278254" y="20522"/>
                  <a:pt x="1077188" y="56916"/>
                  <a:pt x="790303" y="27432"/>
                </a:cubicBezTo>
                <a:cubicBezTo>
                  <a:pt x="503418" y="-2052"/>
                  <a:pt x="359168" y="57044"/>
                  <a:pt x="0" y="27432"/>
                </a:cubicBezTo>
                <a:cubicBezTo>
                  <a:pt x="-1048" y="14992"/>
                  <a:pt x="-1120" y="7447"/>
                  <a:pt x="0" y="0"/>
                </a:cubicBezTo>
                <a:close/>
              </a:path>
              <a:path w="4572000" h="27432" stroke="0" extrusionOk="0">
                <a:moveTo>
                  <a:pt x="0" y="0"/>
                </a:moveTo>
                <a:cubicBezTo>
                  <a:pt x="155698" y="6780"/>
                  <a:pt x="465972" y="13197"/>
                  <a:pt x="607423" y="0"/>
                </a:cubicBezTo>
                <a:cubicBezTo>
                  <a:pt x="748874" y="-13197"/>
                  <a:pt x="1014133" y="22994"/>
                  <a:pt x="1123406" y="0"/>
                </a:cubicBezTo>
                <a:cubicBezTo>
                  <a:pt x="1232679" y="-22994"/>
                  <a:pt x="1639431" y="-2997"/>
                  <a:pt x="1867989" y="0"/>
                </a:cubicBezTo>
                <a:cubicBezTo>
                  <a:pt x="2096547" y="2997"/>
                  <a:pt x="2265668" y="29557"/>
                  <a:pt x="2475411" y="0"/>
                </a:cubicBezTo>
                <a:cubicBezTo>
                  <a:pt x="2685154" y="-29557"/>
                  <a:pt x="2951491" y="73"/>
                  <a:pt x="3082834" y="0"/>
                </a:cubicBezTo>
                <a:cubicBezTo>
                  <a:pt x="3214177" y="-73"/>
                  <a:pt x="3641000" y="-33478"/>
                  <a:pt x="3827417" y="0"/>
                </a:cubicBezTo>
                <a:cubicBezTo>
                  <a:pt x="4013834" y="33478"/>
                  <a:pt x="4345917" y="14255"/>
                  <a:pt x="4572000" y="0"/>
                </a:cubicBezTo>
                <a:cubicBezTo>
                  <a:pt x="4572485" y="9333"/>
                  <a:pt x="4573278" y="19699"/>
                  <a:pt x="4572000" y="27432"/>
                </a:cubicBezTo>
                <a:cubicBezTo>
                  <a:pt x="4318030" y="43025"/>
                  <a:pt x="4161104" y="34314"/>
                  <a:pt x="4010297" y="27432"/>
                </a:cubicBezTo>
                <a:cubicBezTo>
                  <a:pt x="3859490" y="20550"/>
                  <a:pt x="3592529" y="6613"/>
                  <a:pt x="3357154" y="27432"/>
                </a:cubicBezTo>
                <a:cubicBezTo>
                  <a:pt x="3121779" y="48251"/>
                  <a:pt x="2884285" y="3780"/>
                  <a:pt x="2704011" y="27432"/>
                </a:cubicBezTo>
                <a:cubicBezTo>
                  <a:pt x="2523737" y="51084"/>
                  <a:pt x="2295944" y="32081"/>
                  <a:pt x="2096589" y="27432"/>
                </a:cubicBezTo>
                <a:cubicBezTo>
                  <a:pt x="1897234" y="22783"/>
                  <a:pt x="1623782" y="52518"/>
                  <a:pt x="1352006" y="27432"/>
                </a:cubicBezTo>
                <a:cubicBezTo>
                  <a:pt x="1080230" y="2346"/>
                  <a:pt x="869959" y="12864"/>
                  <a:pt x="607423" y="27432"/>
                </a:cubicBezTo>
                <a:cubicBezTo>
                  <a:pt x="344887" y="42000"/>
                  <a:pt x="188100" y="40051"/>
                  <a:pt x="0" y="27432"/>
                </a:cubicBezTo>
                <a:cubicBezTo>
                  <a:pt x="211" y="18145"/>
                  <a:pt x="120" y="6480"/>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Date Placeholder 26">
            <a:extLst>
              <a:ext uri="{FF2B5EF4-FFF2-40B4-BE49-F238E27FC236}">
                <a16:creationId xmlns:a16="http://schemas.microsoft.com/office/drawing/2014/main" id="{F28B82B1-E269-4325-A665-6CFE5DEE5DE5}"/>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20" name="Footer Placeholder 27">
            <a:extLst>
              <a:ext uri="{FF2B5EF4-FFF2-40B4-BE49-F238E27FC236}">
                <a16:creationId xmlns:a16="http://schemas.microsoft.com/office/drawing/2014/main" id="{7C700527-76FD-4DF4-A597-6F5E089CA0C2}"/>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22" name="Slide Number Placeholder 28">
            <a:extLst>
              <a:ext uri="{FF2B5EF4-FFF2-40B4-BE49-F238E27FC236}">
                <a16:creationId xmlns:a16="http://schemas.microsoft.com/office/drawing/2014/main" id="{B5EA49A9-01EB-4D60-A392-7DC9B625D67D}"/>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2" name="CuadroTexto 1">
            <a:extLst>
              <a:ext uri="{FF2B5EF4-FFF2-40B4-BE49-F238E27FC236}">
                <a16:creationId xmlns:a16="http://schemas.microsoft.com/office/drawing/2014/main" id="{199D2F55-2805-9C65-E54E-FD6C7BF56A47}"/>
              </a:ext>
            </a:extLst>
          </p:cNvPr>
          <p:cNvSpPr txBox="1"/>
          <p:nvPr/>
        </p:nvSpPr>
        <p:spPr>
          <a:xfrm>
            <a:off x="57749" y="52241"/>
            <a:ext cx="4502696" cy="4616648"/>
          </a:xfrm>
          <a:prstGeom prst="rect">
            <a:avLst/>
          </a:prstGeom>
          <a:noFill/>
        </p:spPr>
        <p:txBody>
          <a:bodyPr wrap="square">
            <a:spAutoFit/>
          </a:bodyPr>
          <a:lstStyle/>
          <a:p>
            <a:pPr marL="342900" lvl="0" indent="-342900" algn="just">
              <a:buFont typeface="Wingdings" panose="05000000000000000000" pitchFamily="2" charset="2"/>
              <a:buChar char=""/>
            </a:pPr>
            <a:r>
              <a:rPr lang="es-ES" sz="1400" dirty="0">
                <a:solidFill>
                  <a:srgbClr val="002060"/>
                </a:solidFill>
                <a:effectLst/>
                <a:latin typeface="Avenir Next LT Pro" panose="020B0504020202020204" pitchFamily="34" charset="0"/>
                <a:ea typeface="Calibri" panose="020F0502020204030204" pitchFamily="34" charset="0"/>
                <a:cs typeface="Times New Roman" panose="02020603050405020304" pitchFamily="18" charset="0"/>
              </a:rPr>
              <a:t>Ante una duda consulta en los foros del CVG, o concurre a las clases de consultas presenciales. Vas a encontrar un equipo docente que con gusto te dará orientación.       Para hacer un uso eficiente de estos espacios te recomendamos: </a:t>
            </a:r>
            <a:endParaRPr lang="es-AR" sz="1400" dirty="0">
              <a:solidFill>
                <a:srgbClr val="002060"/>
              </a:solidFill>
              <a:effectLst/>
              <a:latin typeface="Avenir Next LT Pro" panose="020B0504020202020204" pitchFamily="34" charset="0"/>
              <a:ea typeface="Calibri" panose="020F0502020204030204" pitchFamily="34" charset="0"/>
              <a:cs typeface="Times New Roman" panose="02020603050405020304" pitchFamily="18" charset="0"/>
            </a:endParaRPr>
          </a:p>
          <a:p>
            <a:pPr marL="180340" indent="179705" algn="just">
              <a:tabLst>
                <a:tab pos="540385" algn="l"/>
              </a:tabLst>
            </a:pPr>
            <a:r>
              <a:rPr lang="es-ES" sz="1400" b="1" dirty="0">
                <a:solidFill>
                  <a:srgbClr val="002060"/>
                </a:solidFill>
                <a:effectLst/>
                <a:latin typeface="Avenir Next LT Pro" panose="020B0504020202020204" pitchFamily="34" charset="0"/>
                <a:ea typeface="Calibri" panose="020F0502020204030204" pitchFamily="34" charset="0"/>
                <a:cs typeface="Times New Roman" panose="02020603050405020304" pitchFamily="18" charset="0"/>
              </a:rPr>
              <a:t>.</a:t>
            </a:r>
            <a:r>
              <a:rPr lang="es-ES" sz="1400" dirty="0">
                <a:solidFill>
                  <a:srgbClr val="002060"/>
                </a:solidFill>
                <a:effectLst/>
                <a:latin typeface="Avenir Next LT Pro" panose="020B0504020202020204" pitchFamily="34" charset="0"/>
                <a:ea typeface="Calibri" panose="020F0502020204030204" pitchFamily="34" charset="0"/>
                <a:cs typeface="Times New Roman" panose="02020603050405020304" pitchFamily="18" charset="0"/>
              </a:rPr>
              <a:t> Si tu consulta es por el foro, indica en el asunto el ejercicio sobre el cual es la consulta si es de la guía o el tema. En el cuerpo del mensaje debe estar el enunciado del problema o ejercicio sobre el que estás consultando y la consulta acompañada de un posible planteo o de una propuesta de resolución.</a:t>
            </a:r>
            <a:endParaRPr lang="es-AR" sz="1400" dirty="0">
              <a:solidFill>
                <a:srgbClr val="002060"/>
              </a:solidFill>
              <a:effectLst/>
              <a:latin typeface="Avenir Next LT Pro" panose="020B0504020202020204" pitchFamily="34" charset="0"/>
              <a:ea typeface="Calibri" panose="020F0502020204030204" pitchFamily="34" charset="0"/>
              <a:cs typeface="Times New Roman" panose="02020603050405020304" pitchFamily="18" charset="0"/>
            </a:endParaRPr>
          </a:p>
          <a:p>
            <a:pPr marL="180340" indent="179705" algn="just">
              <a:tabLst>
                <a:tab pos="540385" algn="l"/>
              </a:tabLst>
            </a:pPr>
            <a:r>
              <a:rPr lang="es-ES" sz="1400" b="1" dirty="0">
                <a:solidFill>
                  <a:srgbClr val="002060"/>
                </a:solidFill>
                <a:effectLst/>
                <a:latin typeface="Avenir Next LT Pro" panose="020B0504020202020204" pitchFamily="34" charset="0"/>
                <a:ea typeface="Calibri" panose="020F0502020204030204" pitchFamily="34" charset="0"/>
                <a:cs typeface="Times New Roman" panose="02020603050405020304" pitchFamily="18" charset="0"/>
              </a:rPr>
              <a:t>.</a:t>
            </a:r>
            <a:r>
              <a:rPr lang="es-ES" sz="1400" dirty="0">
                <a:solidFill>
                  <a:srgbClr val="002060"/>
                </a:solidFill>
                <a:effectLst/>
                <a:latin typeface="Avenir Next LT Pro" panose="020B0504020202020204" pitchFamily="34" charset="0"/>
                <a:ea typeface="Calibri" panose="020F0502020204030204" pitchFamily="34" charset="0"/>
                <a:cs typeface="Times New Roman" panose="02020603050405020304" pitchFamily="18" charset="0"/>
              </a:rPr>
              <a:t> Si tu consulta es presencial, en beneficio para tu aprendizaje relee tu material didáctico, intenta plantear el ejercicio y si es posible identifica tu dificultad o lo que te genera dudas. </a:t>
            </a:r>
            <a:endParaRPr lang="es-AR" sz="1400" dirty="0">
              <a:solidFill>
                <a:srgbClr val="002060"/>
              </a:solidFill>
              <a:effectLst/>
              <a:latin typeface="Avenir Next LT Pro" panose="020B0504020202020204" pitchFamily="34" charset="0"/>
              <a:ea typeface="Calibri" panose="020F0502020204030204" pitchFamily="34" charset="0"/>
              <a:cs typeface="Times New Roman" panose="02020603050405020304" pitchFamily="18" charset="0"/>
            </a:endParaRPr>
          </a:p>
          <a:p>
            <a:pPr marL="457200" indent="180340" algn="just"/>
            <a:r>
              <a:rPr lang="es-ES" sz="1400" dirty="0">
                <a:solidFill>
                  <a:srgbClr val="002060"/>
                </a:solidFill>
                <a:effectLst/>
                <a:latin typeface="Avenir Next LT Pro" panose="020B0504020202020204" pitchFamily="34" charset="0"/>
                <a:ea typeface="Calibri" panose="020F0502020204030204" pitchFamily="34" charset="0"/>
                <a:cs typeface="Times New Roman" panose="02020603050405020304" pitchFamily="18" charset="0"/>
              </a:rPr>
              <a:t>Manifestar tus dudas, exponer tus planteos no solo será beneficioso para tu aprendizaje, sino que también estarás ayudando a tus compañeros/as en ese proceso. ¡Recuerda del error se aprende!</a:t>
            </a:r>
            <a:endParaRPr lang="es-AR" sz="1400" dirty="0">
              <a:solidFill>
                <a:srgbClr val="002060"/>
              </a:solidFill>
              <a:effectLst/>
              <a:latin typeface="Avenir Next LT Pro" panose="020B0504020202020204" pitchFamily="34" charset="0"/>
              <a:ea typeface="Calibri" panose="020F0502020204030204" pitchFamily="34" charset="0"/>
              <a:cs typeface="Times New Roman" panose="02020603050405020304" pitchFamily="18" charset="0"/>
            </a:endParaRPr>
          </a:p>
        </p:txBody>
      </p:sp>
      <p:sp>
        <p:nvSpPr>
          <p:cNvPr id="4" name="CuadroTexto 3">
            <a:extLst>
              <a:ext uri="{FF2B5EF4-FFF2-40B4-BE49-F238E27FC236}">
                <a16:creationId xmlns:a16="http://schemas.microsoft.com/office/drawing/2014/main" id="{1AAE35F1-59D5-AB65-C7ED-7DF57E43BB07}"/>
              </a:ext>
            </a:extLst>
          </p:cNvPr>
          <p:cNvSpPr txBox="1"/>
          <p:nvPr/>
        </p:nvSpPr>
        <p:spPr>
          <a:xfrm>
            <a:off x="6911874" y="301628"/>
            <a:ext cx="5108383" cy="1169551"/>
          </a:xfrm>
          <a:prstGeom prst="rect">
            <a:avLst/>
          </a:prstGeom>
          <a:noFill/>
        </p:spPr>
        <p:txBody>
          <a:bodyPr wrap="square">
            <a:spAutoFit/>
          </a:bodyPr>
          <a:lstStyle/>
          <a:p>
            <a:pPr marL="342900" lvl="0" indent="-342900" algn="just">
              <a:buFont typeface="Wingdings" panose="05000000000000000000" pitchFamily="2" charset="2"/>
              <a:buChar char=""/>
            </a:pPr>
            <a:r>
              <a:rPr lang="es-ES" sz="1400" dirty="0">
                <a:solidFill>
                  <a:schemeClr val="accent4">
                    <a:lumMod val="75000"/>
                  </a:schemeClr>
                </a:solidFill>
                <a:effectLst/>
                <a:latin typeface="Avenir Next LT Pro" panose="020B0504020202020204" pitchFamily="34" charset="0"/>
                <a:ea typeface="Calibri" panose="020F0502020204030204" pitchFamily="34" charset="0"/>
                <a:cs typeface="Calibri" panose="020F0502020204030204" pitchFamily="34" charset="0"/>
              </a:rPr>
              <a:t>Contrasta tus resultados con los obtenidos usando GeoGebra o el software que estes utilizando. Auxíliate con el software para visualizar la situación que te propones resolver en los casos que corresponda una interpretación geométrica.</a:t>
            </a:r>
            <a:endParaRPr lang="es-AR" sz="1400" dirty="0">
              <a:solidFill>
                <a:schemeClr val="accent4">
                  <a:lumMod val="75000"/>
                </a:schemeClr>
              </a:solidFill>
              <a:effectLst/>
              <a:latin typeface="Avenir Next LT Pro" panose="020B0504020202020204" pitchFamily="34" charset="0"/>
              <a:ea typeface="Calibri" panose="020F0502020204030204" pitchFamily="34" charset="0"/>
              <a:cs typeface="Times New Roman" panose="02020603050405020304" pitchFamily="18" charset="0"/>
            </a:endParaRPr>
          </a:p>
        </p:txBody>
      </p:sp>
      <p:sp>
        <p:nvSpPr>
          <p:cNvPr id="6" name="CuadroTexto 5">
            <a:extLst>
              <a:ext uri="{FF2B5EF4-FFF2-40B4-BE49-F238E27FC236}">
                <a16:creationId xmlns:a16="http://schemas.microsoft.com/office/drawing/2014/main" id="{39F7EAAC-06B8-7D1F-91DF-3F6A6D52CBE1}"/>
              </a:ext>
            </a:extLst>
          </p:cNvPr>
          <p:cNvSpPr txBox="1"/>
          <p:nvPr/>
        </p:nvSpPr>
        <p:spPr>
          <a:xfrm>
            <a:off x="6971892" y="1726651"/>
            <a:ext cx="5108383" cy="1169551"/>
          </a:xfrm>
          <a:prstGeom prst="rect">
            <a:avLst/>
          </a:prstGeom>
          <a:noFill/>
        </p:spPr>
        <p:txBody>
          <a:bodyPr wrap="square">
            <a:spAutoFit/>
          </a:bodyPr>
          <a:lstStyle/>
          <a:p>
            <a:pPr marL="342900" lvl="0" indent="-342900" algn="just">
              <a:buFont typeface="Wingdings" panose="05000000000000000000" pitchFamily="2" charset="2"/>
              <a:buChar char=""/>
            </a:pPr>
            <a:r>
              <a:rPr lang="es-ES" sz="1400" dirty="0">
                <a:solidFill>
                  <a:schemeClr val="accent2">
                    <a:lumMod val="75000"/>
                  </a:schemeClr>
                </a:solidFill>
                <a:effectLst/>
                <a:latin typeface="Avenir Next LT Pro" panose="020B0504020202020204" pitchFamily="34" charset="0"/>
                <a:ea typeface="Calibri" panose="020F0502020204030204" pitchFamily="34" charset="0"/>
                <a:cs typeface="Calibri" panose="020F0502020204030204" pitchFamily="34" charset="0"/>
              </a:rPr>
              <a:t>Estudia para aprender, cada clase tiene su importancia en tu formación como profesional. Esa consciencia de estar construyendo tu propio camino, la carrera elegida te ayudará a mantener la motivación. Cada paso tiene su importancia para llegar a la meta.</a:t>
            </a:r>
            <a:endParaRPr lang="es-AR" sz="1400" dirty="0">
              <a:solidFill>
                <a:schemeClr val="accent2">
                  <a:lumMod val="75000"/>
                </a:schemeClr>
              </a:solidFill>
              <a:effectLst/>
              <a:latin typeface="Avenir Next LT Pro" panose="020B0504020202020204" pitchFamily="34" charset="0"/>
              <a:ea typeface="Calibri" panose="020F0502020204030204" pitchFamily="34" charset="0"/>
              <a:cs typeface="Times New Roman" panose="02020603050405020304" pitchFamily="18" charset="0"/>
            </a:endParaRPr>
          </a:p>
        </p:txBody>
      </p:sp>
      <p:sp>
        <p:nvSpPr>
          <p:cNvPr id="8" name="CuadroTexto 7">
            <a:extLst>
              <a:ext uri="{FF2B5EF4-FFF2-40B4-BE49-F238E27FC236}">
                <a16:creationId xmlns:a16="http://schemas.microsoft.com/office/drawing/2014/main" id="{F907DD2F-D90A-A5CD-6C31-BBDDEDCE77AB}"/>
              </a:ext>
            </a:extLst>
          </p:cNvPr>
          <p:cNvSpPr txBox="1"/>
          <p:nvPr/>
        </p:nvSpPr>
        <p:spPr>
          <a:xfrm>
            <a:off x="7427495" y="3069052"/>
            <a:ext cx="4702161" cy="2031325"/>
          </a:xfrm>
          <a:prstGeom prst="rect">
            <a:avLst/>
          </a:prstGeom>
          <a:noFill/>
        </p:spPr>
        <p:txBody>
          <a:bodyPr wrap="square">
            <a:spAutoFit/>
          </a:bodyPr>
          <a:lstStyle/>
          <a:p>
            <a:pPr marL="342900" lvl="0" indent="-342900" algn="just">
              <a:buFont typeface="Wingdings" panose="05000000000000000000" pitchFamily="2" charset="2"/>
              <a:buChar char=""/>
            </a:pPr>
            <a:r>
              <a:rPr lang="es-ES" sz="1400" dirty="0">
                <a:solidFill>
                  <a:schemeClr val="accent6">
                    <a:lumMod val="75000"/>
                  </a:schemeClr>
                </a:solidFill>
                <a:effectLst/>
                <a:latin typeface="Avenir Next LT Pro" panose="020B0504020202020204" pitchFamily="34" charset="0"/>
                <a:ea typeface="Calibri" panose="020F0502020204030204" pitchFamily="34" charset="0"/>
                <a:cs typeface="Times New Roman" panose="02020603050405020304" pitchFamily="18" charset="0"/>
              </a:rPr>
              <a:t>Valora y procura el trabajo en equipo. Establece </a:t>
            </a:r>
            <a:r>
              <a:rPr lang="es-ES" sz="1400" dirty="0">
                <a:solidFill>
                  <a:schemeClr val="accent6">
                    <a:lumMod val="75000"/>
                  </a:schemeClr>
                </a:solidFill>
                <a:effectLst/>
                <a:latin typeface="Avenir Next LT Pro" panose="020B0504020202020204" pitchFamily="34" charset="0"/>
                <a:ea typeface="Calibri" panose="020F0502020204030204" pitchFamily="34" charset="0"/>
                <a:cs typeface="Calibri" panose="020F0502020204030204" pitchFamily="34" charset="0"/>
              </a:rPr>
              <a:t>vínculos con tus compañeros. Observa con quienes compartes intereses, con quien te sientes identificado. Busca relacionarte, encontrar un espacio y lugar para resolver ejercicios juntos, para intercambiar notas de clases, para conversar agradablemente. Pertenecer a un grupo te va a sostener, te va a dar contención y te va a permitir crecer.</a:t>
            </a:r>
            <a:endParaRPr lang="es-AR" sz="1400" dirty="0">
              <a:solidFill>
                <a:schemeClr val="accent6">
                  <a:lumMod val="75000"/>
                </a:schemeClr>
              </a:solidFill>
              <a:effectLst/>
              <a:latin typeface="Avenir Next LT Pro" panose="020B0504020202020204" pitchFamily="34" charset="0"/>
              <a:ea typeface="Calibri" panose="020F0502020204030204" pitchFamily="34" charset="0"/>
              <a:cs typeface="Times New Roman" panose="02020603050405020304" pitchFamily="18" charset="0"/>
            </a:endParaRPr>
          </a:p>
        </p:txBody>
      </p:sp>
      <p:sp>
        <p:nvSpPr>
          <p:cNvPr id="15" name="CuadroTexto 14">
            <a:extLst>
              <a:ext uri="{FF2B5EF4-FFF2-40B4-BE49-F238E27FC236}">
                <a16:creationId xmlns:a16="http://schemas.microsoft.com/office/drawing/2014/main" id="{2542FCD3-A912-B7C2-7888-AB256EA8BAD1}"/>
              </a:ext>
            </a:extLst>
          </p:cNvPr>
          <p:cNvSpPr txBox="1"/>
          <p:nvPr/>
        </p:nvSpPr>
        <p:spPr>
          <a:xfrm>
            <a:off x="-76925" y="4767704"/>
            <a:ext cx="7803602" cy="770724"/>
          </a:xfrm>
          <a:prstGeom prst="rect">
            <a:avLst/>
          </a:prstGeom>
          <a:noFill/>
        </p:spPr>
        <p:txBody>
          <a:bodyPr wrap="square">
            <a:spAutoFit/>
          </a:bodyPr>
          <a:lstStyle/>
          <a:p>
            <a:pPr marL="342900" lvl="0" indent="-342900" algn="just">
              <a:lnSpc>
                <a:spcPct val="107000"/>
              </a:lnSpc>
              <a:buFont typeface="Wingdings" panose="05000000000000000000" pitchFamily="2" charset="2"/>
              <a:buChar char=""/>
            </a:pPr>
            <a:r>
              <a:rPr lang="es-ES" sz="1400" dirty="0">
                <a:solidFill>
                  <a:schemeClr val="accent3">
                    <a:lumMod val="75000"/>
                  </a:schemeClr>
                </a:solidFill>
                <a:effectLst/>
                <a:latin typeface="Avenir Next LT Pro" panose="020B0504020202020204" pitchFamily="34" charset="0"/>
                <a:ea typeface="Calibri" panose="020F0502020204030204" pitchFamily="34" charset="0"/>
                <a:cs typeface="Calibri" panose="020F0502020204030204" pitchFamily="34" charset="0"/>
              </a:rPr>
              <a:t>Procura participar de las actividades que organiza la Facultad Regional, las académicas como charlas, talleres, etc. como las recreativas, te dará un sentido de pertenencia a la institución. </a:t>
            </a:r>
            <a:endParaRPr lang="es-AR" sz="1400" dirty="0">
              <a:solidFill>
                <a:schemeClr val="accent3">
                  <a:lumMod val="75000"/>
                </a:schemeClr>
              </a:solidFill>
              <a:effectLst/>
              <a:latin typeface="Avenir Next LT Pro" panose="020B0504020202020204" pitchFamily="34" charset="0"/>
              <a:ea typeface="Calibri" panose="020F0502020204030204" pitchFamily="34" charset="0"/>
              <a:cs typeface="Times New Roman" panose="02020603050405020304" pitchFamily="18" charset="0"/>
            </a:endParaRPr>
          </a:p>
        </p:txBody>
      </p:sp>
      <p:sp>
        <p:nvSpPr>
          <p:cNvPr id="19" name="CuadroTexto 18">
            <a:extLst>
              <a:ext uri="{FF2B5EF4-FFF2-40B4-BE49-F238E27FC236}">
                <a16:creationId xmlns:a16="http://schemas.microsoft.com/office/drawing/2014/main" id="{E546C70C-1E22-985C-46DD-6F2E3790F838}"/>
              </a:ext>
            </a:extLst>
          </p:cNvPr>
          <p:cNvSpPr txBox="1"/>
          <p:nvPr/>
        </p:nvSpPr>
        <p:spPr>
          <a:xfrm>
            <a:off x="6330668" y="5831186"/>
            <a:ext cx="5546739" cy="523220"/>
          </a:xfrm>
          <a:prstGeom prst="rect">
            <a:avLst/>
          </a:prstGeom>
          <a:noFill/>
        </p:spPr>
        <p:txBody>
          <a:bodyPr wrap="square">
            <a:spAutoFit/>
          </a:bodyPr>
          <a:lstStyle/>
          <a:p>
            <a:pPr marL="2171700" lvl="4" indent="-342900">
              <a:buFont typeface="Wingdings" panose="05000000000000000000" pitchFamily="2" charset="2"/>
              <a:buChar char=""/>
            </a:pPr>
            <a:r>
              <a:rPr lang="es-ES" sz="2800" dirty="0">
                <a:solidFill>
                  <a:srgbClr val="FF0000"/>
                </a:solidFill>
                <a:effectLst/>
                <a:latin typeface="Avenir Next LT Pro" panose="020B0504020202020204" pitchFamily="34" charset="0"/>
                <a:ea typeface="Calibri" panose="020F0502020204030204" pitchFamily="34" charset="0"/>
                <a:cs typeface="Calibri" panose="020F0502020204030204" pitchFamily="34" charset="0"/>
              </a:rPr>
              <a:t>¡Disfruta el camino!</a:t>
            </a:r>
            <a:endParaRPr lang="es-AR" sz="2800" dirty="0">
              <a:solidFill>
                <a:srgbClr val="FF0000"/>
              </a:solidFill>
              <a:effectLst/>
              <a:latin typeface="Avenir Next LT Pro" panose="020B0504020202020204" pitchFamily="34" charset="0"/>
              <a:ea typeface="Calibri" panose="020F0502020204030204" pitchFamily="34" charset="0"/>
              <a:cs typeface="Times New Roman" panose="02020603050405020304" pitchFamily="18" charset="0"/>
            </a:endParaRPr>
          </a:p>
        </p:txBody>
      </p:sp>
      <p:sp>
        <p:nvSpPr>
          <p:cNvPr id="7" name="CuadroTexto 6">
            <a:extLst>
              <a:ext uri="{FF2B5EF4-FFF2-40B4-BE49-F238E27FC236}">
                <a16:creationId xmlns:a16="http://schemas.microsoft.com/office/drawing/2014/main" id="{F89ADE89-86DE-6666-AF0C-D281625D36DE}"/>
              </a:ext>
            </a:extLst>
          </p:cNvPr>
          <p:cNvSpPr txBox="1"/>
          <p:nvPr/>
        </p:nvSpPr>
        <p:spPr>
          <a:xfrm>
            <a:off x="57749" y="5812347"/>
            <a:ext cx="7534255" cy="523220"/>
          </a:xfrm>
          <a:prstGeom prst="rect">
            <a:avLst/>
          </a:prstGeom>
          <a:noFill/>
        </p:spPr>
        <p:txBody>
          <a:bodyPr wrap="square">
            <a:spAutoFit/>
          </a:bodyPr>
          <a:lstStyle/>
          <a:p>
            <a:pPr marL="342900" lvl="0" indent="-342900" algn="just">
              <a:buFont typeface="Wingdings" panose="05000000000000000000" pitchFamily="2" charset="2"/>
              <a:buChar char=""/>
            </a:pPr>
            <a:r>
              <a:rPr lang="es-ES" sz="1400" dirty="0">
                <a:solidFill>
                  <a:srgbClr val="FF6600"/>
                </a:solidFill>
                <a:effectLst/>
                <a:latin typeface="Avenir Next LT Pro" panose="020B0504020202020204" pitchFamily="34" charset="0"/>
                <a:ea typeface="Calibri" panose="020F0502020204030204" pitchFamily="34" charset="0"/>
                <a:cs typeface="Calibri" panose="020F0502020204030204" pitchFamily="34" charset="0"/>
              </a:rPr>
              <a:t>Déjate sorprender y descubre cuánta Geometría hay en la naturaleza. Comenzarás a entender cómo surgen los modelos que analizamos y su vínculo con la realidad.</a:t>
            </a:r>
            <a:endParaRPr lang="es-AR" sz="1400" dirty="0">
              <a:solidFill>
                <a:srgbClr val="FF6600"/>
              </a:solidFill>
              <a:effectLst/>
              <a:latin typeface="Avenir Next LT Pro" panose="020B05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28659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1+#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1+#ppt_w/2"/>
                                          </p:val>
                                        </p:tav>
                                        <p:tav tm="100000">
                                          <p:val>
                                            <p:strVal val="#ppt_x"/>
                                          </p:val>
                                        </p:tav>
                                      </p:tavLst>
                                    </p:anim>
                                    <p:anim calcmode="lin" valueType="num">
                                      <p:cBhvr additive="base">
                                        <p:cTn id="32"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0-#ppt_w/2"/>
                                          </p:val>
                                        </p:tav>
                                        <p:tav tm="100000">
                                          <p:val>
                                            <p:strVal val="#ppt_x"/>
                                          </p:val>
                                        </p:tav>
                                      </p:tavLst>
                                    </p:anim>
                                    <p:anim calcmode="lin" valueType="num">
                                      <p:cBhvr additive="base">
                                        <p:cTn id="3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5" presetClass="entr" presetSubtype="0"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2000"/>
                                        <p:tgtEl>
                                          <p:spTgt spid="19"/>
                                        </p:tgtEl>
                                      </p:cBhvr>
                                    </p:animEffect>
                                    <p:anim calcmode="lin" valueType="num">
                                      <p:cBhvr>
                                        <p:cTn id="44" dur="2000" fill="hold"/>
                                        <p:tgtEl>
                                          <p:spTgt spid="19"/>
                                        </p:tgtEl>
                                        <p:attrNameLst>
                                          <p:attrName>ppt_w</p:attrName>
                                        </p:attrNameLst>
                                      </p:cBhvr>
                                      <p:tavLst>
                                        <p:tav tm="0" fmla="#ppt_w*sin(2.5*pi*$)">
                                          <p:val>
                                            <p:fltVal val="0"/>
                                          </p:val>
                                        </p:tav>
                                        <p:tav tm="100000">
                                          <p:val>
                                            <p:fltVal val="1"/>
                                          </p:val>
                                        </p:tav>
                                      </p:tavLst>
                                    </p:anim>
                                    <p:anim calcmode="lin" valueType="num">
                                      <p:cBhvr>
                                        <p:cTn id="45" dur="2000" fill="hold"/>
                                        <p:tgtEl>
                                          <p:spTgt spid="1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P spid="8" grpId="0"/>
      <p:bldP spid="15" grpId="0"/>
      <p:bldP spid="19"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5F453AB4-516D-79D3-BBCE-9DD93A223B6F}"/>
              </a:ext>
            </a:extLst>
          </p:cNvPr>
          <p:cNvSpPr txBox="1"/>
          <p:nvPr/>
        </p:nvSpPr>
        <p:spPr>
          <a:xfrm>
            <a:off x="234148" y="791295"/>
            <a:ext cx="6419273" cy="3224953"/>
          </a:xfrm>
          <a:prstGeom prst="rect">
            <a:avLst/>
          </a:prstGeom>
        </p:spPr>
        <p:txBody>
          <a:bodyPr vert="horz" lIns="91440" tIns="45720" rIns="91440" bIns="45720" rtlCol="0">
            <a:normAutofit/>
          </a:bodyPr>
          <a:lstStyle/>
          <a:p>
            <a:pPr>
              <a:lnSpc>
                <a:spcPct val="115000"/>
              </a:lnSpc>
              <a:spcBef>
                <a:spcPts val="300"/>
              </a:spcBef>
              <a:spcAft>
                <a:spcPts val="0"/>
              </a:spcAft>
            </a:pPr>
            <a:r>
              <a:rPr lang="en-US" sz="1600" b="1" dirty="0">
                <a:solidFill>
                  <a:schemeClr val="accent6">
                    <a:lumMod val="75000"/>
                    <a:alpha val="70000"/>
                  </a:schemeClr>
                </a:solidFill>
                <a:effectLst/>
                <a:latin typeface="Avenir Next LT Pro" panose="020B0504020202020204" pitchFamily="34" charset="0"/>
              </a:rPr>
              <a:t>Bibliografía básica:</a:t>
            </a:r>
            <a:endParaRPr lang="en-US" sz="1600" dirty="0">
              <a:solidFill>
                <a:schemeClr val="accent6">
                  <a:lumMod val="75000"/>
                  <a:alpha val="70000"/>
                </a:schemeClr>
              </a:solidFill>
              <a:effectLst/>
              <a:latin typeface="Avenir Next LT Pro" panose="020B0504020202020204" pitchFamily="34" charset="0"/>
            </a:endParaRPr>
          </a:p>
          <a:p>
            <a:pPr marL="180340" indent="-228600">
              <a:lnSpc>
                <a:spcPct val="115000"/>
              </a:lnSpc>
              <a:buFont typeface="Arial" panose="020B0604020202020204" pitchFamily="34" charset="0"/>
              <a:buChar char="•"/>
            </a:pPr>
            <a:r>
              <a:rPr lang="en-US" sz="1600" dirty="0">
                <a:solidFill>
                  <a:schemeClr val="accent6">
                    <a:lumMod val="75000"/>
                    <a:alpha val="70000"/>
                  </a:schemeClr>
                </a:solidFill>
                <a:effectLst/>
                <a:latin typeface="Avenir Next LT Pro" panose="020B0504020202020204" pitchFamily="34" charset="0"/>
              </a:rPr>
              <a:t>Antón, H. (2016). Introducción al Álgebra Lineal</a:t>
            </a:r>
            <a:r>
              <a:rPr lang="en-US" sz="1600" b="1" dirty="0">
                <a:solidFill>
                  <a:schemeClr val="accent6">
                    <a:lumMod val="75000"/>
                    <a:alpha val="70000"/>
                  </a:schemeClr>
                </a:solidFill>
                <a:effectLst/>
                <a:latin typeface="Avenir Next LT Pro" panose="020B0504020202020204" pitchFamily="34" charset="0"/>
              </a:rPr>
              <a:t>.</a:t>
            </a:r>
            <a:r>
              <a:rPr lang="en-US" sz="1600" dirty="0">
                <a:solidFill>
                  <a:schemeClr val="accent6">
                    <a:lumMod val="75000"/>
                    <a:alpha val="70000"/>
                  </a:schemeClr>
                </a:solidFill>
                <a:effectLst/>
                <a:latin typeface="Avenir Next LT Pro" panose="020B0504020202020204" pitchFamily="34" charset="0"/>
              </a:rPr>
              <a:t> Editorial Limusa. </a:t>
            </a:r>
          </a:p>
          <a:p>
            <a:pPr marL="180340" indent="-228600">
              <a:lnSpc>
                <a:spcPct val="115000"/>
              </a:lnSpc>
              <a:buFont typeface="Arial" panose="020B0604020202020204" pitchFamily="34" charset="0"/>
              <a:buChar char="•"/>
            </a:pPr>
            <a:r>
              <a:rPr lang="en-US" sz="1600" dirty="0">
                <a:solidFill>
                  <a:schemeClr val="accent6">
                    <a:lumMod val="75000"/>
                    <a:alpha val="70000"/>
                  </a:schemeClr>
                </a:solidFill>
                <a:effectLst/>
                <a:latin typeface="Avenir Next LT Pro" panose="020B0504020202020204" pitchFamily="34" charset="0"/>
              </a:rPr>
              <a:t>Grossman, S. Y. y Flores Godoy, J. J. (2012). Álgebra Lineal. Mc Graw Hill.</a:t>
            </a:r>
          </a:p>
          <a:p>
            <a:pPr marL="180340" indent="-228600">
              <a:lnSpc>
                <a:spcPct val="115000"/>
              </a:lnSpc>
              <a:buFont typeface="Arial" panose="020B0604020202020204" pitchFamily="34" charset="0"/>
              <a:buChar char="•"/>
            </a:pPr>
            <a:r>
              <a:rPr lang="en-US" sz="1600" dirty="0">
                <a:solidFill>
                  <a:schemeClr val="accent6">
                    <a:lumMod val="75000"/>
                    <a:alpha val="70000"/>
                  </a:schemeClr>
                </a:solidFill>
                <a:effectLst/>
                <a:latin typeface="Avenir Next LT Pro" panose="020B0504020202020204" pitchFamily="34" charset="0"/>
              </a:rPr>
              <a:t>Kozak, A.M., Pompeya Pastorelli, S. y Vardanega, P. E. (2007). Nociones de Geometría Analítica y Álgebra Lineal. Mc Graw Hill Interamericana.</a:t>
            </a:r>
          </a:p>
          <a:p>
            <a:pPr marL="180340" indent="-228600">
              <a:lnSpc>
                <a:spcPct val="115000"/>
              </a:lnSpc>
              <a:buFont typeface="Arial" panose="020B0604020202020204" pitchFamily="34" charset="0"/>
              <a:buChar char="•"/>
            </a:pPr>
            <a:r>
              <a:rPr lang="en-US" sz="1600" dirty="0">
                <a:solidFill>
                  <a:schemeClr val="accent6">
                    <a:lumMod val="75000"/>
                    <a:alpha val="70000"/>
                  </a:schemeClr>
                </a:solidFill>
                <a:effectLst/>
                <a:latin typeface="Avenir Next LT Pro" panose="020B0504020202020204" pitchFamily="34" charset="0"/>
              </a:rPr>
              <a:t>Poole, D. (2017). Álgebra Lineal: Una introducción moderna. Cengage Learning.</a:t>
            </a:r>
          </a:p>
          <a:p>
            <a:pPr marL="180340" indent="-228600">
              <a:lnSpc>
                <a:spcPct val="115000"/>
              </a:lnSpc>
              <a:buFont typeface="Arial" panose="020B0604020202020204" pitchFamily="34" charset="0"/>
              <a:buChar char="•"/>
            </a:pPr>
            <a:r>
              <a:rPr lang="en-US" sz="1600" dirty="0">
                <a:solidFill>
                  <a:schemeClr val="accent6">
                    <a:lumMod val="75000"/>
                    <a:alpha val="70000"/>
                  </a:schemeClr>
                </a:solidFill>
                <a:effectLst/>
                <a:latin typeface="Avenir Next LT Pro" panose="020B0504020202020204" pitchFamily="34" charset="0"/>
              </a:rPr>
              <a:t>Sunkel, A. (2006). Geometría Analítica. Nueva Librería.</a:t>
            </a:r>
          </a:p>
        </p:txBody>
      </p:sp>
      <p:sp>
        <p:nvSpPr>
          <p:cNvPr id="2" name="CuadroTexto 1">
            <a:extLst>
              <a:ext uri="{FF2B5EF4-FFF2-40B4-BE49-F238E27FC236}">
                <a16:creationId xmlns:a16="http://schemas.microsoft.com/office/drawing/2014/main" id="{782F33AB-33DA-E2CC-3771-411C734F2F3F}"/>
              </a:ext>
            </a:extLst>
          </p:cNvPr>
          <p:cNvSpPr txBox="1"/>
          <p:nvPr/>
        </p:nvSpPr>
        <p:spPr>
          <a:xfrm>
            <a:off x="3513314" y="48168"/>
            <a:ext cx="3796145" cy="931091"/>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b="1" dirty="0">
                <a:latin typeface="+mj-lt"/>
                <a:ea typeface="+mj-ea"/>
                <a:cs typeface="+mj-cs"/>
              </a:rPr>
              <a:t>BIBLIOGRAFÍA </a:t>
            </a:r>
          </a:p>
        </p:txBody>
      </p:sp>
      <p:pic>
        <p:nvPicPr>
          <p:cNvPr id="10" name="Graphic 9" descr="Libros">
            <a:extLst>
              <a:ext uri="{FF2B5EF4-FFF2-40B4-BE49-F238E27FC236}">
                <a16:creationId xmlns:a16="http://schemas.microsoft.com/office/drawing/2014/main" id="{008B293F-658E-C478-E83D-3841A3A383E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088924" y="696370"/>
            <a:ext cx="5103076" cy="5103076"/>
          </a:xfrm>
          <a:prstGeom prst="rect">
            <a:avLst/>
          </a:prstGeom>
        </p:spPr>
      </p:pic>
      <p:sp>
        <p:nvSpPr>
          <p:cNvPr id="6" name="CuadroTexto 5">
            <a:extLst>
              <a:ext uri="{FF2B5EF4-FFF2-40B4-BE49-F238E27FC236}">
                <a16:creationId xmlns:a16="http://schemas.microsoft.com/office/drawing/2014/main" id="{4DFA11CD-AA73-EEBD-524A-40F124CE9ED8}"/>
              </a:ext>
            </a:extLst>
          </p:cNvPr>
          <p:cNvSpPr txBox="1"/>
          <p:nvPr/>
        </p:nvSpPr>
        <p:spPr>
          <a:xfrm>
            <a:off x="141890" y="4394211"/>
            <a:ext cx="9408691" cy="1985159"/>
          </a:xfrm>
          <a:prstGeom prst="rect">
            <a:avLst/>
          </a:prstGeom>
          <a:noFill/>
        </p:spPr>
        <p:txBody>
          <a:bodyPr wrap="square">
            <a:spAutoFit/>
          </a:bodyPr>
          <a:lstStyle/>
          <a:p>
            <a:pPr marL="180340" indent="-540385" algn="just">
              <a:spcAft>
                <a:spcPts val="600"/>
              </a:spcAft>
            </a:pPr>
            <a:r>
              <a:rPr lang="es-ES_tradnl" sz="1600" b="1" dirty="0">
                <a:solidFill>
                  <a:schemeClr val="accent4">
                    <a:lumMod val="75000"/>
                  </a:schemeClr>
                </a:solidFill>
                <a:effectLst/>
                <a:latin typeface="Avenir Next LT Pro" panose="020B0504020202020204" pitchFamily="34" charset="0"/>
                <a:ea typeface="Times New Roman" panose="02020603050405020304" pitchFamily="18" charset="0"/>
              </a:rPr>
              <a:t>Bibliografía complementaria:</a:t>
            </a:r>
            <a:endParaRPr lang="es-AR" sz="1600" dirty="0">
              <a:solidFill>
                <a:schemeClr val="accent4">
                  <a:lumMod val="75000"/>
                </a:schemeClr>
              </a:solidFill>
              <a:effectLst/>
              <a:latin typeface="Avenir Next LT Pro" panose="020B0504020202020204" pitchFamily="34" charset="0"/>
              <a:ea typeface="Times New Roman" panose="02020603050405020304" pitchFamily="18" charset="0"/>
            </a:endParaRPr>
          </a:p>
          <a:p>
            <a:pPr marL="72000" algn="just">
              <a:spcAft>
                <a:spcPts val="600"/>
              </a:spcAft>
              <a:buFont typeface="Arial" panose="020B0604020202020204" pitchFamily="34" charset="0"/>
              <a:buChar char="•"/>
            </a:pPr>
            <a:r>
              <a:rPr lang="es-AR" sz="1600" dirty="0">
                <a:solidFill>
                  <a:schemeClr val="accent4">
                    <a:lumMod val="75000"/>
                  </a:schemeClr>
                </a:solidFill>
                <a:effectLst/>
                <a:latin typeface="Avenir Next LT Pro" panose="020B0504020202020204" pitchFamily="34" charset="0"/>
                <a:ea typeface="Times New Roman" panose="02020603050405020304" pitchFamily="18" charset="0"/>
              </a:rPr>
              <a:t>Kolman, B. y Hill, D. R. (2006). Álgebra Lineal. Pearson Educación.</a:t>
            </a:r>
          </a:p>
          <a:p>
            <a:pPr marL="72000" algn="just">
              <a:spcAft>
                <a:spcPts val="600"/>
              </a:spcAft>
              <a:buFont typeface="Arial" panose="020B0604020202020204" pitchFamily="34" charset="0"/>
              <a:buChar char="•"/>
            </a:pPr>
            <a:r>
              <a:rPr lang="es-AR" sz="1600" dirty="0">
                <a:solidFill>
                  <a:schemeClr val="accent4">
                    <a:lumMod val="75000"/>
                  </a:schemeClr>
                </a:solidFill>
                <a:effectLst/>
                <a:latin typeface="Avenir Next LT Pro" panose="020B0504020202020204" pitchFamily="34" charset="0"/>
                <a:ea typeface="Times New Roman" panose="02020603050405020304" pitchFamily="18" charset="0"/>
              </a:rPr>
              <a:t>Juan de Burgos, R. (2016). Álgebra Lineal y Geometría Cartesiana. Mc Graw Hill.</a:t>
            </a:r>
          </a:p>
          <a:p>
            <a:pPr marL="72000" algn="just">
              <a:spcAft>
                <a:spcPts val="600"/>
              </a:spcAft>
              <a:buFont typeface="Arial" panose="020B0604020202020204" pitchFamily="34" charset="0"/>
              <a:buChar char="•"/>
            </a:pPr>
            <a:r>
              <a:rPr lang="es-AR" sz="1600" dirty="0">
                <a:solidFill>
                  <a:schemeClr val="accent4">
                    <a:lumMod val="75000"/>
                  </a:schemeClr>
                </a:solidFill>
                <a:effectLst/>
                <a:latin typeface="Avenir Next LT Pro" panose="020B0504020202020204" pitchFamily="34" charset="0"/>
                <a:ea typeface="Times New Roman" panose="02020603050405020304" pitchFamily="18" charset="0"/>
              </a:rPr>
              <a:t>Nakos, G. y D. Joyner, D. (1997). </a:t>
            </a:r>
            <a:r>
              <a:rPr lang="es-ES" sz="1600" dirty="0">
                <a:solidFill>
                  <a:schemeClr val="accent4">
                    <a:lumMod val="75000"/>
                  </a:schemeClr>
                </a:solidFill>
                <a:effectLst/>
                <a:latin typeface="Avenir Next LT Pro" panose="020B0504020202020204" pitchFamily="34" charset="0"/>
                <a:ea typeface="Times New Roman" panose="02020603050405020304" pitchFamily="18" charset="0"/>
              </a:rPr>
              <a:t>Álgebra Lineal con Aplicaciones. </a:t>
            </a:r>
            <a:r>
              <a:rPr lang="es-AR" sz="1600" dirty="0">
                <a:solidFill>
                  <a:schemeClr val="accent4">
                    <a:lumMod val="75000"/>
                  </a:schemeClr>
                </a:solidFill>
                <a:effectLst/>
                <a:latin typeface="Avenir Next LT Pro" panose="020B0504020202020204" pitchFamily="34" charset="0"/>
                <a:ea typeface="Times New Roman" panose="02020603050405020304" pitchFamily="18" charset="0"/>
              </a:rPr>
              <a:t>International Thomson Editores.</a:t>
            </a:r>
          </a:p>
          <a:p>
            <a:pPr marL="72000" algn="just">
              <a:spcAft>
                <a:spcPts val="600"/>
              </a:spcAft>
              <a:buFont typeface="Arial" panose="020B0604020202020204" pitchFamily="34" charset="0"/>
              <a:buChar char="•"/>
            </a:pPr>
            <a:r>
              <a:rPr lang="es-AR" sz="1600" dirty="0">
                <a:solidFill>
                  <a:schemeClr val="accent4">
                    <a:lumMod val="75000"/>
                  </a:schemeClr>
                </a:solidFill>
                <a:effectLst/>
                <a:latin typeface="Avenir Next LT Pro" panose="020B0504020202020204" pitchFamily="34" charset="0"/>
                <a:ea typeface="Times New Roman" panose="02020603050405020304" pitchFamily="18" charset="0"/>
              </a:rPr>
              <a:t>Strang, G. (2007). Álgebra Lineal y sus aplicaciones. Fondo Educativo Interamericano.</a:t>
            </a:r>
          </a:p>
          <a:p>
            <a:pPr marL="72000" algn="just">
              <a:spcAft>
                <a:spcPts val="600"/>
              </a:spcAft>
            </a:pPr>
            <a:r>
              <a:rPr lang="es-AR" sz="1800" dirty="0">
                <a:solidFill>
                  <a:srgbClr val="1F497D"/>
                </a:solidFill>
                <a:effectLst/>
                <a:latin typeface="Calibri" panose="020F0502020204030204" pitchFamily="34" charset="0"/>
                <a:ea typeface="Times New Roman" panose="02020603050405020304" pitchFamily="18" charset="0"/>
              </a:rPr>
              <a:t> </a:t>
            </a:r>
            <a:endParaRPr lang="es-AR"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21143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useBgFill="1">
        <p:nvSpPr>
          <p:cNvPr id="12" name="Rectangle 11">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CuadroTexto 1">
            <a:extLst>
              <a:ext uri="{FF2B5EF4-FFF2-40B4-BE49-F238E27FC236}">
                <a16:creationId xmlns:a16="http://schemas.microsoft.com/office/drawing/2014/main" id="{91FCDB6A-0BA1-4C74-8DC9-88B37063B1A9}"/>
              </a:ext>
            </a:extLst>
          </p:cNvPr>
          <p:cNvSpPr txBox="1"/>
          <p:nvPr/>
        </p:nvSpPr>
        <p:spPr>
          <a:xfrm>
            <a:off x="560126" y="257746"/>
            <a:ext cx="4191451" cy="3566160"/>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400" dirty="0">
                <a:latin typeface="+mj-lt"/>
                <a:ea typeface="+mj-ea"/>
                <a:cs typeface="+mj-cs"/>
              </a:rPr>
              <a:t>¨EL ÉXITO ES</a:t>
            </a:r>
          </a:p>
          <a:p>
            <a:pPr algn="ctr">
              <a:lnSpc>
                <a:spcPct val="90000"/>
              </a:lnSpc>
              <a:spcBef>
                <a:spcPct val="0"/>
              </a:spcBef>
              <a:spcAft>
                <a:spcPts val="600"/>
              </a:spcAft>
            </a:pPr>
            <a:r>
              <a:rPr lang="en-US" sz="4400" dirty="0">
                <a:latin typeface="+mj-lt"/>
                <a:ea typeface="+mj-ea"/>
                <a:cs typeface="+mj-cs"/>
              </a:rPr>
              <a:t> LA SUMA DE </a:t>
            </a:r>
          </a:p>
          <a:p>
            <a:pPr algn="ctr">
              <a:lnSpc>
                <a:spcPct val="90000"/>
              </a:lnSpc>
              <a:spcBef>
                <a:spcPct val="0"/>
              </a:spcBef>
              <a:spcAft>
                <a:spcPts val="600"/>
              </a:spcAft>
            </a:pPr>
            <a:r>
              <a:rPr lang="en-US" sz="4400" dirty="0">
                <a:latin typeface="+mj-lt"/>
                <a:ea typeface="+mj-ea"/>
                <a:cs typeface="+mj-cs"/>
              </a:rPr>
              <a:t>PEQUEÑOS ESFUERZOS</a:t>
            </a:r>
          </a:p>
          <a:p>
            <a:pPr algn="ctr">
              <a:lnSpc>
                <a:spcPct val="90000"/>
              </a:lnSpc>
              <a:spcBef>
                <a:spcPct val="0"/>
              </a:spcBef>
              <a:spcAft>
                <a:spcPts val="600"/>
              </a:spcAft>
            </a:pPr>
            <a:r>
              <a:rPr lang="en-US" sz="4400" dirty="0">
                <a:latin typeface="+mj-lt"/>
                <a:ea typeface="+mj-ea"/>
                <a:cs typeface="+mj-cs"/>
              </a:rPr>
              <a:t> REPETIDOS DÍA TRAS DÍA¨</a:t>
            </a:r>
          </a:p>
        </p:txBody>
      </p:sp>
      <p:sp>
        <p:nvSpPr>
          <p:cNvPr id="14" name="Rectangle 6">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27432"/>
          </a:xfrm>
          <a:custGeom>
            <a:avLst/>
            <a:gdLst>
              <a:gd name="connsiteX0" fmla="*/ 0 w 3474720"/>
              <a:gd name="connsiteY0" fmla="*/ 0 h 27432"/>
              <a:gd name="connsiteX1" fmla="*/ 660197 w 3474720"/>
              <a:gd name="connsiteY1" fmla="*/ 0 h 27432"/>
              <a:gd name="connsiteX2" fmla="*/ 1355141 w 3474720"/>
              <a:gd name="connsiteY2" fmla="*/ 0 h 27432"/>
              <a:gd name="connsiteX3" fmla="*/ 2084832 w 3474720"/>
              <a:gd name="connsiteY3" fmla="*/ 0 h 27432"/>
              <a:gd name="connsiteX4" fmla="*/ 2814523 w 3474720"/>
              <a:gd name="connsiteY4" fmla="*/ 0 h 27432"/>
              <a:gd name="connsiteX5" fmla="*/ 3474720 w 3474720"/>
              <a:gd name="connsiteY5" fmla="*/ 0 h 27432"/>
              <a:gd name="connsiteX6" fmla="*/ 3474720 w 3474720"/>
              <a:gd name="connsiteY6" fmla="*/ 27432 h 27432"/>
              <a:gd name="connsiteX7" fmla="*/ 2710282 w 3474720"/>
              <a:gd name="connsiteY7" fmla="*/ 27432 h 27432"/>
              <a:gd name="connsiteX8" fmla="*/ 1945843 w 3474720"/>
              <a:gd name="connsiteY8" fmla="*/ 27432 h 27432"/>
              <a:gd name="connsiteX9" fmla="*/ 1250899 w 3474720"/>
              <a:gd name="connsiteY9" fmla="*/ 27432 h 27432"/>
              <a:gd name="connsiteX10" fmla="*/ 0 w 3474720"/>
              <a:gd name="connsiteY10" fmla="*/ 27432 h 27432"/>
              <a:gd name="connsiteX11" fmla="*/ 0 w 3474720"/>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74720" h="27432" fill="none" extrusionOk="0">
                <a:moveTo>
                  <a:pt x="0" y="0"/>
                </a:moveTo>
                <a:cubicBezTo>
                  <a:pt x="307185" y="-8713"/>
                  <a:pt x="392307" y="-13121"/>
                  <a:pt x="660197" y="0"/>
                </a:cubicBezTo>
                <a:cubicBezTo>
                  <a:pt x="928087" y="13121"/>
                  <a:pt x="1167029" y="-2668"/>
                  <a:pt x="1355141" y="0"/>
                </a:cubicBezTo>
                <a:cubicBezTo>
                  <a:pt x="1543253" y="2668"/>
                  <a:pt x="1739408" y="-6709"/>
                  <a:pt x="2084832" y="0"/>
                </a:cubicBezTo>
                <a:cubicBezTo>
                  <a:pt x="2430256" y="6709"/>
                  <a:pt x="2538889" y="29706"/>
                  <a:pt x="2814523" y="0"/>
                </a:cubicBezTo>
                <a:cubicBezTo>
                  <a:pt x="3090157" y="-29706"/>
                  <a:pt x="3152920" y="-15446"/>
                  <a:pt x="3474720" y="0"/>
                </a:cubicBezTo>
                <a:cubicBezTo>
                  <a:pt x="3473554" y="7395"/>
                  <a:pt x="3474765" y="21864"/>
                  <a:pt x="3474720" y="27432"/>
                </a:cubicBezTo>
                <a:cubicBezTo>
                  <a:pt x="3275380" y="12730"/>
                  <a:pt x="2958934" y="10130"/>
                  <a:pt x="2710282" y="27432"/>
                </a:cubicBezTo>
                <a:cubicBezTo>
                  <a:pt x="2461630" y="44734"/>
                  <a:pt x="2131168" y="43757"/>
                  <a:pt x="1945843" y="27432"/>
                </a:cubicBezTo>
                <a:cubicBezTo>
                  <a:pt x="1760518" y="11107"/>
                  <a:pt x="1444829" y="-3738"/>
                  <a:pt x="1250899" y="27432"/>
                </a:cubicBezTo>
                <a:cubicBezTo>
                  <a:pt x="1056969" y="58602"/>
                  <a:pt x="444992" y="52761"/>
                  <a:pt x="0" y="27432"/>
                </a:cubicBezTo>
                <a:cubicBezTo>
                  <a:pt x="-503" y="20663"/>
                  <a:pt x="1168" y="5855"/>
                  <a:pt x="0" y="0"/>
                </a:cubicBezTo>
                <a:close/>
              </a:path>
              <a:path w="3474720" h="27432" stroke="0" extrusionOk="0">
                <a:moveTo>
                  <a:pt x="0" y="0"/>
                </a:moveTo>
                <a:cubicBezTo>
                  <a:pt x="300114" y="-5103"/>
                  <a:pt x="525093" y="-25284"/>
                  <a:pt x="660197" y="0"/>
                </a:cubicBezTo>
                <a:cubicBezTo>
                  <a:pt x="795301" y="25284"/>
                  <a:pt x="1023172" y="17955"/>
                  <a:pt x="1250899" y="0"/>
                </a:cubicBezTo>
                <a:cubicBezTo>
                  <a:pt x="1478626" y="-17955"/>
                  <a:pt x="1782079" y="-27844"/>
                  <a:pt x="2015338" y="0"/>
                </a:cubicBezTo>
                <a:cubicBezTo>
                  <a:pt x="2248597" y="27844"/>
                  <a:pt x="2491007" y="27648"/>
                  <a:pt x="2675534" y="0"/>
                </a:cubicBezTo>
                <a:cubicBezTo>
                  <a:pt x="2860061" y="-27648"/>
                  <a:pt x="3088679" y="-3661"/>
                  <a:pt x="3474720" y="0"/>
                </a:cubicBezTo>
                <a:cubicBezTo>
                  <a:pt x="3474913" y="12649"/>
                  <a:pt x="3473732" y="17989"/>
                  <a:pt x="3474720" y="27432"/>
                </a:cubicBezTo>
                <a:cubicBezTo>
                  <a:pt x="3317198" y="15714"/>
                  <a:pt x="2959205" y="52182"/>
                  <a:pt x="2779776" y="27432"/>
                </a:cubicBezTo>
                <a:cubicBezTo>
                  <a:pt x="2600347" y="2682"/>
                  <a:pt x="2382660" y="-684"/>
                  <a:pt x="2015338" y="27432"/>
                </a:cubicBezTo>
                <a:cubicBezTo>
                  <a:pt x="1648016" y="55548"/>
                  <a:pt x="1641073" y="39646"/>
                  <a:pt x="1424635" y="27432"/>
                </a:cubicBezTo>
                <a:cubicBezTo>
                  <a:pt x="1208197" y="15218"/>
                  <a:pt x="1021559" y="15893"/>
                  <a:pt x="729691" y="27432"/>
                </a:cubicBezTo>
                <a:cubicBezTo>
                  <a:pt x="437823" y="38971"/>
                  <a:pt x="153856" y="-2647"/>
                  <a:pt x="0" y="27432"/>
                </a:cubicBezTo>
                <a:cubicBezTo>
                  <a:pt x="1300" y="19678"/>
                  <a:pt x="-86" y="12044"/>
                  <a:pt x="0" y="0"/>
                </a:cubicBezTo>
                <a:close/>
              </a:path>
            </a:pathLst>
          </a:custGeom>
          <a:solidFill>
            <a:srgbClr val="FEA71C"/>
          </a:solidFill>
          <a:ln w="38100" cap="rnd">
            <a:solidFill>
              <a:srgbClr val="FEA71C"/>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Imagen 4" descr="Herramientas y engranajes para la construcción">
            <a:extLst>
              <a:ext uri="{FF2B5EF4-FFF2-40B4-BE49-F238E27FC236}">
                <a16:creationId xmlns:a16="http://schemas.microsoft.com/office/drawing/2014/main" id="{CE42CBCA-7424-CE73-3CA8-BD18806380C5}"/>
              </a:ext>
            </a:extLst>
          </p:cNvPr>
          <p:cNvPicPr>
            <a:picLocks noChangeAspect="1"/>
          </p:cNvPicPr>
          <p:nvPr/>
        </p:nvPicPr>
        <p:blipFill rotWithShape="1">
          <a:blip r:embed="rId2">
            <a:extLst>
              <a:ext uri="{28A0092B-C50C-407E-A947-70E740481C1C}">
                <a14:useLocalDpi xmlns:a14="http://schemas.microsoft.com/office/drawing/2010/main" val="0"/>
              </a:ext>
            </a:extLst>
          </a:blip>
          <a:srcRect l="36165" r="6412"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528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useBgFill="1">
        <p:nvSpPr>
          <p:cNvPr id="12" name="Rectangle 11">
            <a:extLst>
              <a:ext uri="{FF2B5EF4-FFF2-40B4-BE49-F238E27FC236}">
                <a16:creationId xmlns:a16="http://schemas.microsoft.com/office/drawing/2014/main" id="{FA2E39B7-17D8-4009-A8BA-9E8D8EC1B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7">
            <a:extLst>
              <a:ext uri="{FF2B5EF4-FFF2-40B4-BE49-F238E27FC236}">
                <a16:creationId xmlns:a16="http://schemas.microsoft.com/office/drawing/2014/main" id="{8B71B615-14B5-4C0F-99E2-F17912DC63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3203463" y="-2060461"/>
            <a:ext cx="5649003" cy="10651671"/>
          </a:xfrm>
          <a:custGeom>
            <a:avLst/>
            <a:gdLst>
              <a:gd name="connsiteX0" fmla="*/ 0 w 5649003"/>
              <a:gd name="connsiteY0" fmla="*/ 5325836 h 10651671"/>
              <a:gd name="connsiteX1" fmla="*/ 2824502 w 5649003"/>
              <a:gd name="connsiteY1" fmla="*/ 0 h 10651671"/>
              <a:gd name="connsiteX2" fmla="*/ 5649004 w 5649003"/>
              <a:gd name="connsiteY2" fmla="*/ 5325836 h 10651671"/>
              <a:gd name="connsiteX3" fmla="*/ 2824502 w 5649003"/>
              <a:gd name="connsiteY3" fmla="*/ 10651672 h 10651671"/>
              <a:gd name="connsiteX4" fmla="*/ 0 w 5649003"/>
              <a:gd name="connsiteY4" fmla="*/ 5325836 h 10651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9003" h="10651671" fill="none" extrusionOk="0">
                <a:moveTo>
                  <a:pt x="0" y="5325836"/>
                </a:moveTo>
                <a:cubicBezTo>
                  <a:pt x="186946" y="2320485"/>
                  <a:pt x="1438121" y="-52385"/>
                  <a:pt x="2824502" y="0"/>
                </a:cubicBezTo>
                <a:cubicBezTo>
                  <a:pt x="4703838" y="-43168"/>
                  <a:pt x="5583840" y="2369660"/>
                  <a:pt x="5649004" y="5325836"/>
                </a:cubicBezTo>
                <a:cubicBezTo>
                  <a:pt x="5518761" y="8289338"/>
                  <a:pt x="4285196" y="10894014"/>
                  <a:pt x="2824502" y="10651672"/>
                </a:cubicBezTo>
                <a:cubicBezTo>
                  <a:pt x="1536945" y="11016699"/>
                  <a:pt x="142947" y="8418643"/>
                  <a:pt x="0" y="5325836"/>
                </a:cubicBezTo>
                <a:close/>
              </a:path>
              <a:path w="5649003" h="10651671" stroke="0" extrusionOk="0">
                <a:moveTo>
                  <a:pt x="0" y="5325836"/>
                </a:moveTo>
                <a:cubicBezTo>
                  <a:pt x="-54350" y="2332108"/>
                  <a:pt x="1351726" y="167869"/>
                  <a:pt x="2824502" y="0"/>
                </a:cubicBezTo>
                <a:cubicBezTo>
                  <a:pt x="4182679" y="-143942"/>
                  <a:pt x="5672665" y="2549517"/>
                  <a:pt x="5649004" y="5325836"/>
                </a:cubicBezTo>
                <a:cubicBezTo>
                  <a:pt x="5518596" y="8280244"/>
                  <a:pt x="4081190" y="10622204"/>
                  <a:pt x="2824502" y="10651672"/>
                </a:cubicBezTo>
                <a:cubicBezTo>
                  <a:pt x="1216708" y="10537144"/>
                  <a:pt x="-100850" y="8264979"/>
                  <a:pt x="0" y="5325836"/>
                </a:cubicBezTo>
                <a:close/>
              </a:path>
            </a:pathLst>
          </a:custGeom>
          <a:solidFill>
            <a:schemeClr val="accent1"/>
          </a:solidFill>
          <a:ln w="57150">
            <a:solidFill>
              <a:schemeClr val="accent1"/>
            </a:solidFill>
            <a:extLst>
              <a:ext uri="{C807C97D-BFC1-408E-A445-0C87EB9F89A2}">
                <ask:lineSketchStyleProps xmlns:ask="http://schemas.microsoft.com/office/drawing/2018/sketchyshapes" sd="63743190">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ángulo 4">
            <a:extLst>
              <a:ext uri="{FF2B5EF4-FFF2-40B4-BE49-F238E27FC236}">
                <a16:creationId xmlns:a16="http://schemas.microsoft.com/office/drawing/2014/main" id="{B8412467-C48F-443F-B6C9-51CA0EB9D9CA}"/>
              </a:ext>
            </a:extLst>
          </p:cNvPr>
          <p:cNvSpPr/>
          <p:nvPr/>
        </p:nvSpPr>
        <p:spPr>
          <a:xfrm>
            <a:off x="1907628" y="1175362"/>
            <a:ext cx="8040413" cy="2514596"/>
          </a:xfrm>
          <a:prstGeom prst="rect">
            <a:avLst/>
          </a:prstGeom>
        </p:spPr>
        <p:txBody>
          <a:bodyPr vert="horz" lIns="91440" tIns="45720" rIns="91440" bIns="45720" rtlCol="0">
            <a:noAutofit/>
          </a:bodyPr>
          <a:lstStyle/>
          <a:p>
            <a:pPr algn="ctr">
              <a:spcAft>
                <a:spcPts val="600"/>
              </a:spcAft>
            </a:pPr>
            <a:r>
              <a:rPr lang="en-US" sz="4400" b="1" cap="none" spc="0" dirty="0">
                <a:ln w="6600">
                  <a:solidFill>
                    <a:schemeClr val="accent2"/>
                  </a:solidFill>
                  <a:prstDash val="solid"/>
                </a:ln>
                <a:solidFill>
                  <a:srgbClr val="FFFFFF"/>
                </a:solidFill>
                <a:effectLst>
                  <a:outerShdw dist="38100" dir="2700000" algn="tl" rotWithShape="0">
                    <a:schemeClr val="accent2"/>
                  </a:outerShdw>
                </a:effectLst>
                <a:latin typeface="Amasis MT Pro Black" panose="02040A04050005020304" pitchFamily="18" charset="0"/>
                <a:cs typeface="Aharoni" panose="02010803020104030203" pitchFamily="2" charset="-79"/>
              </a:rPr>
              <a:t>ESTUDIAR NO ES </a:t>
            </a:r>
          </a:p>
          <a:p>
            <a:pPr algn="ctr">
              <a:spcAft>
                <a:spcPts val="600"/>
              </a:spcAft>
            </a:pPr>
            <a:r>
              <a:rPr lang="en-US" sz="4400" b="1" dirty="0">
                <a:ln w="6600">
                  <a:solidFill>
                    <a:schemeClr val="accent2"/>
                  </a:solidFill>
                  <a:prstDash val="solid"/>
                </a:ln>
                <a:solidFill>
                  <a:srgbClr val="FFFFFF"/>
                </a:solidFill>
                <a:effectLst>
                  <a:outerShdw dist="38100" dir="2700000" algn="tl" rotWithShape="0">
                    <a:schemeClr val="accent2"/>
                  </a:outerShdw>
                </a:effectLst>
                <a:latin typeface="Amasis MT Pro Black" panose="02040A04050005020304" pitchFamily="18" charset="0"/>
                <a:cs typeface="Aharoni" panose="02010803020104030203" pitchFamily="2" charset="-79"/>
              </a:rPr>
              <a:t>UN ACTO DE CONSUMIR IDEAS</a:t>
            </a:r>
          </a:p>
          <a:p>
            <a:pPr algn="ctr">
              <a:spcAft>
                <a:spcPts val="600"/>
              </a:spcAft>
            </a:pPr>
            <a:r>
              <a:rPr lang="en-US" sz="4400" b="1" cap="none" spc="0" dirty="0">
                <a:ln w="6600">
                  <a:solidFill>
                    <a:schemeClr val="accent2"/>
                  </a:solidFill>
                  <a:prstDash val="solid"/>
                </a:ln>
                <a:solidFill>
                  <a:srgbClr val="FFFFFF"/>
                </a:solidFill>
                <a:effectLst>
                  <a:outerShdw dist="38100" dir="2700000" algn="tl" rotWithShape="0">
                    <a:schemeClr val="accent2"/>
                  </a:outerShdw>
                </a:effectLst>
                <a:latin typeface="Amasis MT Pro Black" panose="02040A04050005020304" pitchFamily="18" charset="0"/>
                <a:cs typeface="Aharoni" panose="02010803020104030203" pitchFamily="2" charset="-79"/>
              </a:rPr>
              <a:t>SINO DE </a:t>
            </a:r>
          </a:p>
          <a:p>
            <a:pPr algn="ctr">
              <a:spcAft>
                <a:spcPts val="600"/>
              </a:spcAft>
            </a:pPr>
            <a:r>
              <a:rPr lang="en-US" sz="4400" b="1" cap="none" spc="0" dirty="0">
                <a:ln w="6600">
                  <a:solidFill>
                    <a:schemeClr val="accent2"/>
                  </a:solidFill>
                  <a:prstDash val="solid"/>
                </a:ln>
                <a:solidFill>
                  <a:srgbClr val="FFFFFF"/>
                </a:solidFill>
                <a:effectLst>
                  <a:outerShdw dist="38100" dir="2700000" algn="tl" rotWithShape="0">
                    <a:schemeClr val="accent2"/>
                  </a:outerShdw>
                </a:effectLst>
                <a:latin typeface="Amasis MT Pro Black" panose="02040A04050005020304" pitchFamily="18" charset="0"/>
                <a:cs typeface="Aharoni" panose="02010803020104030203" pitchFamily="2" charset="-79"/>
              </a:rPr>
              <a:t>CREARLAS Y RECREARLAS.</a:t>
            </a:r>
          </a:p>
          <a:p>
            <a:pPr indent="-228600" algn="ctr">
              <a:spcAft>
                <a:spcPts val="600"/>
              </a:spcAft>
              <a:buFont typeface="Arial" panose="020B0604020202020204" pitchFamily="34" charset="0"/>
              <a:buChar char="•"/>
            </a:pPr>
            <a:r>
              <a:rPr lang="en-US" sz="4800" b="1" dirty="0">
                <a:ln w="6600">
                  <a:solidFill>
                    <a:schemeClr val="accent2"/>
                  </a:solidFill>
                  <a:prstDash val="solid"/>
                </a:ln>
                <a:solidFill>
                  <a:srgbClr val="FFFFFF"/>
                </a:solidFill>
                <a:effectLst>
                  <a:outerShdw dist="38100" dir="2700000" algn="tl" rotWithShape="0">
                    <a:schemeClr val="accent2"/>
                  </a:outerShdw>
                </a:effectLst>
              </a:rPr>
              <a:t>PAULO FREIRE</a:t>
            </a:r>
            <a:endParaRPr lang="en-US" sz="48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2803799211"/>
      </p:ext>
    </p:extLst>
  </p:cSld>
  <p:clrMapOvr>
    <a:masterClrMapping/>
  </p:clrMapOvr>
  <mc:AlternateContent xmlns:mc="http://schemas.openxmlformats.org/markup-compatibility/2006" xmlns:p14="http://schemas.microsoft.com/office/powerpoint/2010/main">
    <mc:Choice Requires="p14">
      <p:transition spd="slow" p14:dur="2000" advClick="0" advTm="5000">
        <p14:prism isContent="1"/>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esquinas redondeadas 11">
            <a:extLst>
              <a:ext uri="{FF2B5EF4-FFF2-40B4-BE49-F238E27FC236}">
                <a16:creationId xmlns:a16="http://schemas.microsoft.com/office/drawing/2014/main" id="{72BC010D-9B6C-DF1D-CE0C-F29D77B3E5C3}"/>
              </a:ext>
            </a:extLst>
          </p:cNvPr>
          <p:cNvSpPr/>
          <p:nvPr/>
        </p:nvSpPr>
        <p:spPr>
          <a:xfrm>
            <a:off x="6096000" y="1897539"/>
            <a:ext cx="5723540" cy="4485290"/>
          </a:xfrm>
          <a:prstGeom prst="roundRect">
            <a:avLst>
              <a:gd name="adj" fmla="val 10951"/>
            </a:avLst>
          </a:prstGeom>
          <a:solidFill>
            <a:schemeClr val="bg1"/>
          </a:solidFill>
          <a:ln w="38100">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0" name="Rectángulo: esquinas redondeadas 9">
            <a:extLst>
              <a:ext uri="{FF2B5EF4-FFF2-40B4-BE49-F238E27FC236}">
                <a16:creationId xmlns:a16="http://schemas.microsoft.com/office/drawing/2014/main" id="{BEB0B097-8C8C-C53D-27DA-460EB22D14A8}"/>
              </a:ext>
            </a:extLst>
          </p:cNvPr>
          <p:cNvSpPr/>
          <p:nvPr/>
        </p:nvSpPr>
        <p:spPr>
          <a:xfrm>
            <a:off x="331076" y="70945"/>
            <a:ext cx="11138337" cy="1757855"/>
          </a:xfrm>
          <a:prstGeom prst="roundRect">
            <a:avLst/>
          </a:prstGeom>
          <a:solidFill>
            <a:schemeClr val="bg1"/>
          </a:solid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3" name="CuadroTexto 2">
            <a:extLst>
              <a:ext uri="{FF2B5EF4-FFF2-40B4-BE49-F238E27FC236}">
                <a16:creationId xmlns:a16="http://schemas.microsoft.com/office/drawing/2014/main" id="{D85D85F7-BDFE-6601-9BD1-AA8D8D9906AF}"/>
              </a:ext>
            </a:extLst>
          </p:cNvPr>
          <p:cNvSpPr txBox="1"/>
          <p:nvPr/>
        </p:nvSpPr>
        <p:spPr>
          <a:xfrm>
            <a:off x="1322333" y="245578"/>
            <a:ext cx="8862192" cy="1477328"/>
          </a:xfrm>
          <a:prstGeom prst="rect">
            <a:avLst/>
          </a:prstGeom>
          <a:noFill/>
          <a:ln>
            <a:solidFill>
              <a:schemeClr val="bg1"/>
            </a:solidFill>
          </a:ln>
        </p:spPr>
        <p:txBody>
          <a:bodyPr wrap="square">
            <a:spAutoFit/>
          </a:bodyPr>
          <a:lstStyle/>
          <a:p>
            <a:pPr indent="449580" algn="just"/>
            <a:r>
              <a:rPr lang="es-ES" sz="1800" b="1" u="sng" dirty="0">
                <a:solidFill>
                  <a:srgbClr val="3399FF"/>
                </a:solidFill>
                <a:effectLst/>
                <a:latin typeface="+mj-lt"/>
              </a:rPr>
              <a:t>Integrantes de la Cátedra</a:t>
            </a:r>
            <a:endParaRPr lang="es-AR" sz="1800" b="1" u="sng" dirty="0">
              <a:solidFill>
                <a:srgbClr val="3399FF"/>
              </a:solidFill>
              <a:effectLst/>
              <a:latin typeface="+mj-lt"/>
            </a:endParaRPr>
          </a:p>
          <a:p>
            <a:pPr algn="just"/>
            <a:r>
              <a:rPr lang="es-ES" sz="1800" b="1" dirty="0">
                <a:effectLst/>
                <a:latin typeface="Abadi" panose="020B0604020104020204" pitchFamily="34" charset="0"/>
                <a:ea typeface="Times New Roman" panose="02020603050405020304" pitchFamily="18" charset="0"/>
              </a:rPr>
              <a:t> </a:t>
            </a:r>
            <a:endParaRPr lang="es-AR" sz="1800" dirty="0">
              <a:effectLst/>
              <a:latin typeface="Abadi" panose="020B0604020104020204" pitchFamily="34" charset="0"/>
              <a:ea typeface="Times New Roman" panose="02020603050405020304" pitchFamily="18" charset="0"/>
            </a:endParaRPr>
          </a:p>
          <a:p>
            <a:pPr algn="just"/>
            <a:r>
              <a:rPr lang="es-ES" sz="1800" b="1" dirty="0">
                <a:effectLst/>
                <a:latin typeface="Abadi" panose="020B0604020104020204" pitchFamily="34" charset="0"/>
                <a:ea typeface="Times New Roman" panose="02020603050405020304" pitchFamily="18" charset="0"/>
              </a:rPr>
              <a:t>	</a:t>
            </a:r>
            <a:r>
              <a:rPr lang="es-ES" sz="1800" b="1" dirty="0">
                <a:effectLst/>
                <a:latin typeface="Avenir Next LT Pro" panose="020B0504020202020204" pitchFamily="34" charset="0"/>
                <a:ea typeface="Times New Roman" panose="02020603050405020304" pitchFamily="18" charset="0"/>
              </a:rPr>
              <a:t>Dirección de Cátedra:	</a:t>
            </a:r>
            <a:endParaRPr lang="es-AR" sz="1800" dirty="0">
              <a:effectLst/>
              <a:latin typeface="Avenir Next LT Pro" panose="020B0504020202020204" pitchFamily="34" charset="0"/>
              <a:ea typeface="Times New Roman" panose="02020603050405020304" pitchFamily="18" charset="0"/>
            </a:endParaRPr>
          </a:p>
          <a:p>
            <a:pPr algn="just"/>
            <a:r>
              <a:rPr lang="es-ES" sz="1800" b="1" dirty="0">
                <a:effectLst/>
                <a:latin typeface="Avenir Next LT Pro" panose="020B0504020202020204" pitchFamily="34" charset="0"/>
                <a:ea typeface="Times New Roman" panose="02020603050405020304" pitchFamily="18" charset="0"/>
              </a:rPr>
              <a:t>	Aeronáutica, Electrónica, Ferroviaria:	Dra. Julia E. Contin</a:t>
            </a:r>
            <a:endParaRPr lang="es-AR" sz="1800" dirty="0">
              <a:effectLst/>
              <a:latin typeface="Avenir Next LT Pro" panose="020B0504020202020204" pitchFamily="34" charset="0"/>
              <a:ea typeface="Times New Roman" panose="02020603050405020304" pitchFamily="18" charset="0"/>
            </a:endParaRPr>
          </a:p>
          <a:p>
            <a:pPr algn="just"/>
            <a:r>
              <a:rPr lang="es-ES" sz="1800" b="1" dirty="0">
                <a:effectLst/>
                <a:latin typeface="Avenir Next LT Pro" panose="020B0504020202020204" pitchFamily="34" charset="0"/>
                <a:ea typeface="Times New Roman" panose="02020603050405020304" pitchFamily="18" charset="0"/>
              </a:rPr>
              <a:t>	Industrial, Mecánica, Bioingeniería:</a:t>
            </a:r>
            <a:r>
              <a:rPr lang="es-ES" b="1" dirty="0">
                <a:latin typeface="Avenir Next LT Pro" panose="020B0504020202020204" pitchFamily="34" charset="0"/>
                <a:ea typeface="Times New Roman" panose="02020603050405020304" pitchFamily="18" charset="0"/>
              </a:rPr>
              <a:t>           </a:t>
            </a:r>
            <a:r>
              <a:rPr lang="es-ES" sz="1800" b="1" dirty="0">
                <a:effectLst/>
                <a:latin typeface="Avenir Next LT Pro" panose="020B0504020202020204" pitchFamily="34" charset="0"/>
                <a:ea typeface="Times New Roman" panose="02020603050405020304" pitchFamily="18" charset="0"/>
              </a:rPr>
              <a:t>Lic. Claudia Reimer</a:t>
            </a:r>
            <a:endParaRPr lang="es-AR" sz="1800" dirty="0">
              <a:effectLst/>
              <a:latin typeface="Avenir Next LT Pro" panose="020B0504020202020204" pitchFamily="34" charset="0"/>
              <a:ea typeface="Times New Roman" panose="02020603050405020304" pitchFamily="18" charset="0"/>
            </a:endParaRPr>
          </a:p>
        </p:txBody>
      </p:sp>
      <p:sp>
        <p:nvSpPr>
          <p:cNvPr id="9" name="CuadroTexto 8">
            <a:extLst>
              <a:ext uri="{FF2B5EF4-FFF2-40B4-BE49-F238E27FC236}">
                <a16:creationId xmlns:a16="http://schemas.microsoft.com/office/drawing/2014/main" id="{1C0745C9-E68D-A5C8-9FEA-103615394EF0}"/>
              </a:ext>
            </a:extLst>
          </p:cNvPr>
          <p:cNvSpPr txBox="1"/>
          <p:nvPr/>
        </p:nvSpPr>
        <p:spPr>
          <a:xfrm>
            <a:off x="6274019" y="2003433"/>
            <a:ext cx="5817476" cy="3939540"/>
          </a:xfrm>
          <a:prstGeom prst="rect">
            <a:avLst/>
          </a:prstGeom>
          <a:noFill/>
          <a:ln>
            <a:solidFill>
              <a:schemeClr val="bg1"/>
            </a:solidFill>
          </a:ln>
        </p:spPr>
        <p:txBody>
          <a:bodyPr wrap="square">
            <a:spAutoFit/>
          </a:bodyPr>
          <a:lstStyle/>
          <a:p>
            <a:endParaRPr lang="es-ES" sz="1800" b="1" dirty="0">
              <a:effectLst/>
              <a:latin typeface="+mj-lt"/>
              <a:ea typeface="Times New Roman" panose="02020603050405020304" pitchFamily="18" charset="0"/>
            </a:endParaRPr>
          </a:p>
          <a:p>
            <a:r>
              <a:rPr lang="es-ES" sz="1800" b="1" dirty="0">
                <a:effectLst/>
                <a:latin typeface="+mj-lt"/>
                <a:ea typeface="Times New Roman" panose="02020603050405020304" pitchFamily="18" charset="0"/>
              </a:rPr>
              <a:t>Auxiliares Docentes:                  </a:t>
            </a:r>
            <a:r>
              <a:rPr lang="es-ES" sz="1600" b="1" dirty="0">
                <a:effectLst/>
                <a:latin typeface="Avenir Next LT Pro" panose="020B0504020202020204" pitchFamily="34" charset="0"/>
                <a:ea typeface="Times New Roman" panose="02020603050405020304" pitchFamily="18" charset="0"/>
              </a:rPr>
              <a:t>Ing. Elba Susana Abete</a:t>
            </a:r>
            <a:endParaRPr lang="es-AR" sz="1600" dirty="0">
              <a:effectLst/>
              <a:latin typeface="Avenir Next LT Pro" panose="020B0504020202020204" pitchFamily="34" charset="0"/>
              <a:ea typeface="Times New Roman" panose="02020603050405020304" pitchFamily="18" charset="0"/>
            </a:endParaRPr>
          </a:p>
          <a:p>
            <a:r>
              <a:rPr lang="es-ES" sz="1600" b="1" dirty="0">
                <a:effectLst/>
                <a:latin typeface="Avenir Next LT Pro" panose="020B0504020202020204" pitchFamily="34" charset="0"/>
                <a:ea typeface="Times New Roman" panose="02020603050405020304" pitchFamily="18" charset="0"/>
              </a:rPr>
              <a:t>		</a:t>
            </a:r>
            <a:r>
              <a:rPr lang="es-ES" sz="1600" b="1" dirty="0">
                <a:latin typeface="Avenir Next LT Pro" panose="020B0504020202020204" pitchFamily="34" charset="0"/>
                <a:ea typeface="Times New Roman" panose="02020603050405020304" pitchFamily="18" charset="0"/>
              </a:rPr>
              <a:t>       </a:t>
            </a:r>
            <a:r>
              <a:rPr lang="es-ES" sz="1600" b="1" dirty="0">
                <a:effectLst/>
                <a:latin typeface="Avenir Next LT Pro" panose="020B0504020202020204" pitchFamily="34" charset="0"/>
                <a:ea typeface="Times New Roman" panose="02020603050405020304" pitchFamily="18" charset="0"/>
              </a:rPr>
              <a:t>Lic. Mariela Accorinti </a:t>
            </a:r>
          </a:p>
          <a:p>
            <a:r>
              <a:rPr lang="es-ES" sz="1600" b="1" dirty="0">
                <a:latin typeface="Avenir Next LT Pro" panose="020B0504020202020204" pitchFamily="34" charset="0"/>
                <a:ea typeface="Times New Roman" panose="02020603050405020304" pitchFamily="18" charset="0"/>
              </a:rPr>
              <a:t>                                           </a:t>
            </a:r>
            <a:r>
              <a:rPr lang="es-ES" sz="1600" b="1" dirty="0">
                <a:effectLst/>
                <a:latin typeface="Avenir Next LT Pro" panose="020B0504020202020204" pitchFamily="34" charset="0"/>
                <a:ea typeface="Times New Roman" panose="02020603050405020304" pitchFamily="18" charset="0"/>
              </a:rPr>
              <a:t>Ing. Estela Bertolé</a:t>
            </a:r>
            <a:endParaRPr lang="es-AR" sz="1600" dirty="0">
              <a:latin typeface="Avenir Next LT Pro" panose="020B0504020202020204" pitchFamily="34" charset="0"/>
              <a:ea typeface="Times New Roman" panose="02020603050405020304" pitchFamily="18" charset="0"/>
            </a:endParaRPr>
          </a:p>
          <a:p>
            <a:r>
              <a:rPr lang="es-AR" sz="1600" b="1" dirty="0">
                <a:effectLst/>
                <a:latin typeface="Avenir Next LT Pro" panose="020B0504020202020204" pitchFamily="34" charset="0"/>
                <a:ea typeface="Times New Roman" panose="02020603050405020304" pitchFamily="18" charset="0"/>
              </a:rPr>
              <a:t>                                           </a:t>
            </a:r>
            <a:r>
              <a:rPr lang="es-ES" sz="1600" b="1" dirty="0">
                <a:effectLst/>
                <a:latin typeface="Avenir Next LT Pro" panose="020B0504020202020204" pitchFamily="34" charset="0"/>
                <a:ea typeface="Times New Roman" panose="02020603050405020304" pitchFamily="18" charset="0"/>
              </a:rPr>
              <a:t>Ing. Ezequiel Crotti</a:t>
            </a:r>
            <a:endParaRPr lang="es-AR" sz="1600" dirty="0">
              <a:latin typeface="Avenir Next LT Pro" panose="020B0504020202020204" pitchFamily="34" charset="0"/>
              <a:ea typeface="Times New Roman" panose="02020603050405020304" pitchFamily="18" charset="0"/>
            </a:endParaRPr>
          </a:p>
          <a:p>
            <a:r>
              <a:rPr lang="es-AR" sz="1600" b="1" dirty="0">
                <a:effectLst/>
                <a:latin typeface="Avenir Next LT Pro" panose="020B0504020202020204" pitchFamily="34" charset="0"/>
                <a:ea typeface="Times New Roman" panose="02020603050405020304" pitchFamily="18" charset="0"/>
              </a:rPr>
              <a:t>                                           </a:t>
            </a:r>
            <a:r>
              <a:rPr lang="es-ES" sz="1600" b="1" dirty="0">
                <a:effectLst/>
                <a:latin typeface="Avenir Next LT Pro" panose="020B0504020202020204" pitchFamily="34" charset="0"/>
                <a:ea typeface="Times New Roman" panose="02020603050405020304" pitchFamily="18" charset="0"/>
              </a:rPr>
              <a:t>Ing. Silvina De Ceglia</a:t>
            </a:r>
            <a:endParaRPr lang="es-AR" sz="1600" dirty="0">
              <a:latin typeface="Avenir Next LT Pro" panose="020B0504020202020204" pitchFamily="34" charset="0"/>
              <a:ea typeface="Times New Roman" panose="02020603050405020304" pitchFamily="18" charset="0"/>
            </a:endParaRPr>
          </a:p>
          <a:p>
            <a:r>
              <a:rPr lang="es-AR" sz="1600" b="1" dirty="0">
                <a:effectLst/>
                <a:latin typeface="Avenir Next LT Pro" panose="020B0504020202020204" pitchFamily="34" charset="0"/>
                <a:ea typeface="Times New Roman" panose="02020603050405020304" pitchFamily="18" charset="0"/>
              </a:rPr>
              <a:t>                                           Lic. Nahuel Furchi</a:t>
            </a:r>
            <a:endParaRPr lang="es-AR" sz="1600" b="1" dirty="0">
              <a:latin typeface="Avenir Next LT Pro" panose="020B0504020202020204" pitchFamily="34" charset="0"/>
              <a:ea typeface="Times New Roman" panose="02020603050405020304" pitchFamily="18" charset="0"/>
            </a:endParaRPr>
          </a:p>
          <a:p>
            <a:r>
              <a:rPr lang="es-AR" sz="1600" b="1" dirty="0">
                <a:latin typeface="Avenir Next LT Pro" panose="020B0504020202020204" pitchFamily="34" charset="0"/>
                <a:ea typeface="Times New Roman" panose="02020603050405020304" pitchFamily="18" charset="0"/>
              </a:rPr>
              <a:t>                                           Lic. Cintia Furlani</a:t>
            </a:r>
            <a:endParaRPr lang="es-AR" sz="1600" dirty="0">
              <a:latin typeface="Avenir Next LT Pro" panose="020B0504020202020204" pitchFamily="34" charset="0"/>
              <a:ea typeface="Times New Roman" panose="02020603050405020304" pitchFamily="18" charset="0"/>
            </a:endParaRPr>
          </a:p>
          <a:p>
            <a:r>
              <a:rPr lang="es-AR" sz="1600" b="1" dirty="0">
                <a:effectLst/>
                <a:latin typeface="Avenir Next LT Pro" panose="020B0504020202020204" pitchFamily="34" charset="0"/>
                <a:ea typeface="Times New Roman" panose="02020603050405020304" pitchFamily="18" charset="0"/>
              </a:rPr>
              <a:t>                                           Lic. Fernando García</a:t>
            </a:r>
            <a:endParaRPr lang="es-AR" sz="1600" dirty="0">
              <a:latin typeface="Avenir Next LT Pro" panose="020B0504020202020204" pitchFamily="34" charset="0"/>
              <a:ea typeface="Times New Roman" panose="02020603050405020304" pitchFamily="18" charset="0"/>
            </a:endParaRPr>
          </a:p>
          <a:p>
            <a:r>
              <a:rPr lang="es-AR" sz="1600" b="1" dirty="0">
                <a:effectLst/>
                <a:latin typeface="Avenir Next LT Pro" panose="020B0504020202020204" pitchFamily="34" charset="0"/>
                <a:ea typeface="Times New Roman" panose="02020603050405020304" pitchFamily="18" charset="0"/>
              </a:rPr>
              <a:t>                                           </a:t>
            </a:r>
            <a:r>
              <a:rPr lang="en-US" sz="1600" b="1" dirty="0">
                <a:effectLst/>
                <a:latin typeface="Avenir Next LT Pro" panose="020B0504020202020204" pitchFamily="34" charset="0"/>
                <a:ea typeface="Times New Roman" panose="02020603050405020304" pitchFamily="18" charset="0"/>
              </a:rPr>
              <a:t>Ing. Lilian Medin</a:t>
            </a:r>
            <a:endParaRPr lang="es-AR" sz="1600" dirty="0">
              <a:latin typeface="Avenir Next LT Pro" panose="020B0504020202020204" pitchFamily="34" charset="0"/>
              <a:ea typeface="Times New Roman" panose="02020603050405020304" pitchFamily="18" charset="0"/>
            </a:endParaRPr>
          </a:p>
          <a:p>
            <a:r>
              <a:rPr lang="es-AR" sz="1600" b="1" dirty="0">
                <a:effectLst/>
                <a:latin typeface="Avenir Next LT Pro" panose="020B0504020202020204" pitchFamily="34" charset="0"/>
                <a:ea typeface="Times New Roman" panose="02020603050405020304" pitchFamily="18" charset="0"/>
              </a:rPr>
              <a:t>                                           </a:t>
            </a:r>
            <a:r>
              <a:rPr lang="es-ES_tradnl" sz="1600" b="1" dirty="0">
                <a:effectLst/>
                <a:latin typeface="Avenir Next LT Pro" panose="020B0504020202020204" pitchFamily="34" charset="0"/>
                <a:ea typeface="Times New Roman" panose="02020603050405020304" pitchFamily="18" charset="0"/>
              </a:rPr>
              <a:t>Lic. Verónica G. Maldonado</a:t>
            </a:r>
            <a:endParaRPr lang="es-ES_tradnl" sz="1600" b="1" dirty="0">
              <a:latin typeface="Avenir Next LT Pro" panose="020B0504020202020204" pitchFamily="34" charset="0"/>
              <a:ea typeface="Times New Roman" panose="02020603050405020304" pitchFamily="18" charset="0"/>
            </a:endParaRPr>
          </a:p>
          <a:p>
            <a:r>
              <a:rPr lang="es-ES_tradnl" sz="1600" b="1" dirty="0">
                <a:effectLst/>
                <a:latin typeface="Avenir Next LT Pro" panose="020B0504020202020204" pitchFamily="34" charset="0"/>
                <a:ea typeface="Times New Roman" panose="02020603050405020304" pitchFamily="18" charset="0"/>
              </a:rPr>
              <a:t>                                           Lic. Verónica Morales</a:t>
            </a:r>
            <a:endParaRPr lang="es-AR" sz="1600" dirty="0">
              <a:latin typeface="Avenir Next LT Pro" panose="020B0504020202020204" pitchFamily="34" charset="0"/>
              <a:ea typeface="Times New Roman" panose="02020603050405020304" pitchFamily="18" charset="0"/>
            </a:endParaRPr>
          </a:p>
          <a:p>
            <a:endParaRPr lang="es-ES" sz="1800" b="1" dirty="0">
              <a:effectLst/>
              <a:latin typeface="+mj-lt"/>
              <a:ea typeface="Times New Roman" panose="02020603050405020304" pitchFamily="18" charset="0"/>
            </a:endParaRPr>
          </a:p>
          <a:p>
            <a:endParaRPr lang="es-ES" sz="1800" b="1" dirty="0">
              <a:effectLst/>
              <a:latin typeface="+mj-lt"/>
              <a:ea typeface="Times New Roman" panose="02020603050405020304" pitchFamily="18" charset="0"/>
            </a:endParaRPr>
          </a:p>
          <a:p>
            <a:r>
              <a:rPr lang="es-ES" sz="1800" b="1" dirty="0">
                <a:effectLst/>
                <a:latin typeface="+mj-lt"/>
                <a:ea typeface="Times New Roman" panose="02020603050405020304" pitchFamily="18" charset="0"/>
              </a:rPr>
              <a:t>Ayudantes Alumnas/os</a:t>
            </a:r>
            <a:endParaRPr lang="es-AR" sz="1600" b="1" dirty="0">
              <a:effectLst/>
              <a:latin typeface="Avenir Next LT Pro" panose="020B0504020202020204" pitchFamily="34" charset="0"/>
              <a:ea typeface="Times New Roman" panose="02020603050405020304" pitchFamily="18" charset="0"/>
            </a:endParaRPr>
          </a:p>
        </p:txBody>
      </p:sp>
      <p:graphicFrame>
        <p:nvGraphicFramePr>
          <p:cNvPr id="11" name="CuadroTexto 4">
            <a:extLst>
              <a:ext uri="{FF2B5EF4-FFF2-40B4-BE49-F238E27FC236}">
                <a16:creationId xmlns:a16="http://schemas.microsoft.com/office/drawing/2014/main" id="{90EE7E80-9635-D660-C6C1-3D18E9A50D37}"/>
              </a:ext>
            </a:extLst>
          </p:cNvPr>
          <p:cNvGraphicFramePr/>
          <p:nvPr>
            <p:extLst>
              <p:ext uri="{D42A27DB-BD31-4B8C-83A1-F6EECF244321}">
                <p14:modId xmlns:p14="http://schemas.microsoft.com/office/powerpoint/2010/main" val="1333225562"/>
              </p:ext>
            </p:extLst>
          </p:nvPr>
        </p:nvGraphicFramePr>
        <p:xfrm>
          <a:off x="100505" y="1954210"/>
          <a:ext cx="6097314" cy="33981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62364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useBgFill="1">
        <p:nvSpPr>
          <p:cNvPr id="31" name="Rectangle 30">
            <a:extLst>
              <a:ext uri="{FF2B5EF4-FFF2-40B4-BE49-F238E27FC236}">
                <a16:creationId xmlns:a16="http://schemas.microsoft.com/office/drawing/2014/main" id="{43DAA0EF-336D-4CDC-A9A2-8460363E27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FD079A19-B31E-4129-A464-7547FF05AE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90556" cy="6858000"/>
          </a:xfrm>
          <a:custGeom>
            <a:avLst/>
            <a:gdLst>
              <a:gd name="connsiteX0" fmla="*/ 0 w 4090556"/>
              <a:gd name="connsiteY0" fmla="*/ 0 h 6858000"/>
              <a:gd name="connsiteX1" fmla="*/ 4077555 w 4090556"/>
              <a:gd name="connsiteY1" fmla="*/ 0 h 6858000"/>
              <a:gd name="connsiteX2" fmla="*/ 4077574 w 4090556"/>
              <a:gd name="connsiteY2" fmla="*/ 720 h 6858000"/>
              <a:gd name="connsiteX3" fmla="*/ 4075790 w 4090556"/>
              <a:gd name="connsiteY3" fmla="*/ 575485 h 6858000"/>
              <a:gd name="connsiteX4" fmla="*/ 4076555 w 4090556"/>
              <a:gd name="connsiteY4" fmla="*/ 932245 h 6858000"/>
              <a:gd name="connsiteX5" fmla="*/ 4076555 w 4090556"/>
              <a:gd name="connsiteY5" fmla="*/ 1286711 h 6858000"/>
              <a:gd name="connsiteX6" fmla="*/ 4082288 w 4090556"/>
              <a:gd name="connsiteY6" fmla="*/ 1595180 h 6858000"/>
              <a:gd name="connsiteX7" fmla="*/ 4078211 w 4090556"/>
              <a:gd name="connsiteY7" fmla="*/ 2133123 h 6858000"/>
              <a:gd name="connsiteX8" fmla="*/ 4071968 w 4090556"/>
              <a:gd name="connsiteY8" fmla="*/ 2946025 h 6858000"/>
              <a:gd name="connsiteX9" fmla="*/ 4068401 w 4090556"/>
              <a:gd name="connsiteY9" fmla="*/ 3502061 h 6858000"/>
              <a:gd name="connsiteX10" fmla="*/ 4087513 w 4090556"/>
              <a:gd name="connsiteY10" fmla="*/ 4076061 h 6858000"/>
              <a:gd name="connsiteX11" fmla="*/ 4076938 w 4090556"/>
              <a:gd name="connsiteY11" fmla="*/ 4442632 h 6858000"/>
              <a:gd name="connsiteX12" fmla="*/ 4071459 w 4090556"/>
              <a:gd name="connsiteY12" fmla="*/ 4827550 h 6858000"/>
              <a:gd name="connsiteX13" fmla="*/ 4071459 w 4090556"/>
              <a:gd name="connsiteY13" fmla="*/ 5019945 h 6858000"/>
              <a:gd name="connsiteX14" fmla="*/ 4084200 w 4090556"/>
              <a:gd name="connsiteY14" fmla="*/ 5490104 h 6858000"/>
              <a:gd name="connsiteX15" fmla="*/ 4077446 w 4090556"/>
              <a:gd name="connsiteY15" fmla="*/ 5844569 h 6858000"/>
              <a:gd name="connsiteX16" fmla="*/ 4082544 w 4090556"/>
              <a:gd name="connsiteY16" fmla="*/ 6260195 h 6858000"/>
              <a:gd name="connsiteX17" fmla="*/ 4086110 w 4090556"/>
              <a:gd name="connsiteY17" fmla="*/ 6706145 h 6858000"/>
              <a:gd name="connsiteX18" fmla="*/ 4086135 w 4090556"/>
              <a:gd name="connsiteY18" fmla="*/ 6794562 h 6858000"/>
              <a:gd name="connsiteX19" fmla="*/ 4080334 w 4090556"/>
              <a:gd name="connsiteY19" fmla="*/ 6858000 h 6858000"/>
              <a:gd name="connsiteX20" fmla="*/ 0 w 4090556"/>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90556" h="6858000">
                <a:moveTo>
                  <a:pt x="0" y="0"/>
                </a:moveTo>
                <a:lnTo>
                  <a:pt x="4077555" y="0"/>
                </a:lnTo>
                <a:lnTo>
                  <a:pt x="4077574" y="720"/>
                </a:lnTo>
                <a:cubicBezTo>
                  <a:pt x="4079358" y="192351"/>
                  <a:pt x="4064960" y="384364"/>
                  <a:pt x="4075790" y="575485"/>
                </a:cubicBezTo>
                <a:cubicBezTo>
                  <a:pt x="4082544" y="694108"/>
                  <a:pt x="4081269" y="814132"/>
                  <a:pt x="4076555" y="932245"/>
                </a:cubicBezTo>
                <a:cubicBezTo>
                  <a:pt x="4071840" y="1050357"/>
                  <a:pt x="4065470" y="1168597"/>
                  <a:pt x="4076555" y="1286711"/>
                </a:cubicBezTo>
                <a:cubicBezTo>
                  <a:pt x="4084710" y="1389317"/>
                  <a:pt x="4086621" y="1492332"/>
                  <a:pt x="4082288" y="1595180"/>
                </a:cubicBezTo>
                <a:cubicBezTo>
                  <a:pt x="4077319" y="1774452"/>
                  <a:pt x="4067637" y="1953851"/>
                  <a:pt x="4078211" y="2133123"/>
                </a:cubicBezTo>
                <a:cubicBezTo>
                  <a:pt x="4094393" y="2404260"/>
                  <a:pt x="4084710" y="2675143"/>
                  <a:pt x="4071968" y="2946025"/>
                </a:cubicBezTo>
                <a:cubicBezTo>
                  <a:pt x="4063049" y="3131413"/>
                  <a:pt x="4055659" y="3316673"/>
                  <a:pt x="4068401" y="3502061"/>
                </a:cubicBezTo>
                <a:cubicBezTo>
                  <a:pt x="4081396" y="3693182"/>
                  <a:pt x="4097323" y="3884176"/>
                  <a:pt x="4087513" y="4076061"/>
                </a:cubicBezTo>
                <a:cubicBezTo>
                  <a:pt x="4081142" y="4198251"/>
                  <a:pt x="4069037" y="4320315"/>
                  <a:pt x="4076938" y="4442632"/>
                </a:cubicBezTo>
                <a:cubicBezTo>
                  <a:pt x="4083270" y="4570925"/>
                  <a:pt x="4081435" y="4699486"/>
                  <a:pt x="4071459" y="4827550"/>
                </a:cubicBezTo>
                <a:cubicBezTo>
                  <a:pt x="4065725" y="4891550"/>
                  <a:pt x="4065725" y="4955945"/>
                  <a:pt x="4071459" y="5019945"/>
                </a:cubicBezTo>
                <a:cubicBezTo>
                  <a:pt x="4087742" y="5176105"/>
                  <a:pt x="4091997" y="5333296"/>
                  <a:pt x="4084200" y="5490104"/>
                </a:cubicBezTo>
                <a:cubicBezTo>
                  <a:pt x="4079740" y="5608217"/>
                  <a:pt x="4071968" y="5726202"/>
                  <a:pt x="4077446" y="5844569"/>
                </a:cubicBezTo>
                <a:cubicBezTo>
                  <a:pt x="4083944" y="5983069"/>
                  <a:pt x="4088914" y="6121696"/>
                  <a:pt x="4082544" y="6260195"/>
                </a:cubicBezTo>
                <a:cubicBezTo>
                  <a:pt x="4075841" y="6408803"/>
                  <a:pt x="4077026" y="6557662"/>
                  <a:pt x="4086110" y="6706145"/>
                </a:cubicBezTo>
                <a:cubicBezTo>
                  <a:pt x="4087467" y="6735616"/>
                  <a:pt x="4087474" y="6765120"/>
                  <a:pt x="4086135" y="6794562"/>
                </a:cubicBezTo>
                <a:lnTo>
                  <a:pt x="4080334"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CuadroTexto 1">
            <a:extLst>
              <a:ext uri="{FF2B5EF4-FFF2-40B4-BE49-F238E27FC236}">
                <a16:creationId xmlns:a16="http://schemas.microsoft.com/office/drawing/2014/main" id="{C1B3EC68-4ADE-9D25-F33A-BCC5B6FA19B1}"/>
              </a:ext>
            </a:extLst>
          </p:cNvPr>
          <p:cNvSpPr txBox="1"/>
          <p:nvPr/>
        </p:nvSpPr>
        <p:spPr>
          <a:xfrm>
            <a:off x="635001" y="640823"/>
            <a:ext cx="3103194" cy="5583148"/>
          </a:xfrm>
          <a:prstGeom prst="rect">
            <a:avLst/>
          </a:prstGeom>
        </p:spPr>
        <p:txBody>
          <a:bodyPr vert="horz" lIns="91440" tIns="45720" rIns="91440" bIns="45720" rtlCol="0" anchor="ctr">
            <a:normAutofit/>
          </a:bodyPr>
          <a:lstStyle/>
          <a:p>
            <a:pPr lvl="0">
              <a:spcBef>
                <a:spcPct val="0"/>
              </a:spcBef>
              <a:spcAft>
                <a:spcPts val="300"/>
              </a:spcAft>
            </a:pPr>
            <a:r>
              <a:rPr lang="en-US" sz="5400" b="1" cap="all" dirty="0">
                <a:solidFill>
                  <a:schemeClr val="bg1"/>
                </a:solidFill>
                <a:effectLst/>
                <a:latin typeface="+mj-lt"/>
                <a:ea typeface="+mj-ea"/>
                <a:cs typeface="+mj-cs"/>
              </a:rPr>
              <a:t>Relación</a:t>
            </a:r>
            <a:r>
              <a:rPr lang="en-US" sz="5400" b="1" cap="all" spc="-20" dirty="0">
                <a:solidFill>
                  <a:schemeClr val="bg1"/>
                </a:solidFill>
                <a:effectLst/>
                <a:latin typeface="+mj-lt"/>
                <a:ea typeface="+mj-ea"/>
                <a:cs typeface="+mj-cs"/>
              </a:rPr>
              <a:t> </a:t>
            </a:r>
            <a:r>
              <a:rPr lang="en-US" sz="5400" b="1" cap="all" dirty="0">
                <a:solidFill>
                  <a:schemeClr val="bg1"/>
                </a:solidFill>
                <a:effectLst/>
                <a:latin typeface="+mj-lt"/>
                <a:ea typeface="+mj-ea"/>
                <a:cs typeface="+mj-cs"/>
              </a:rPr>
              <a:t>de</a:t>
            </a:r>
            <a:r>
              <a:rPr lang="en-US" sz="5400" b="1" cap="all" spc="-45" dirty="0">
                <a:solidFill>
                  <a:schemeClr val="bg1"/>
                </a:solidFill>
                <a:effectLst/>
                <a:latin typeface="+mj-lt"/>
                <a:ea typeface="+mj-ea"/>
                <a:cs typeface="+mj-cs"/>
              </a:rPr>
              <a:t> </a:t>
            </a:r>
            <a:r>
              <a:rPr lang="en-US" sz="5400" b="1" cap="all" dirty="0">
                <a:solidFill>
                  <a:schemeClr val="bg1"/>
                </a:solidFill>
                <a:effectLst/>
                <a:latin typeface="+mj-lt"/>
                <a:ea typeface="+mj-ea"/>
                <a:cs typeface="+mj-cs"/>
              </a:rPr>
              <a:t>la</a:t>
            </a:r>
            <a:r>
              <a:rPr lang="en-US" sz="5400" b="1" cap="all" spc="-15" dirty="0">
                <a:solidFill>
                  <a:schemeClr val="bg1"/>
                </a:solidFill>
                <a:effectLst/>
                <a:latin typeface="+mj-lt"/>
                <a:ea typeface="+mj-ea"/>
                <a:cs typeface="+mj-cs"/>
              </a:rPr>
              <a:t> </a:t>
            </a:r>
            <a:r>
              <a:rPr lang="en-US" sz="5400" b="1" cap="all" dirty="0">
                <a:solidFill>
                  <a:schemeClr val="bg1"/>
                </a:solidFill>
                <a:effectLst/>
                <a:latin typeface="+mj-lt"/>
                <a:ea typeface="+mj-ea"/>
                <a:cs typeface="+mj-cs"/>
              </a:rPr>
              <a:t>asignatura</a:t>
            </a:r>
            <a:r>
              <a:rPr lang="en-US" sz="5400" b="1" cap="all" spc="-15" dirty="0">
                <a:solidFill>
                  <a:schemeClr val="bg1"/>
                </a:solidFill>
                <a:effectLst/>
                <a:latin typeface="+mj-lt"/>
                <a:ea typeface="+mj-ea"/>
                <a:cs typeface="+mj-cs"/>
              </a:rPr>
              <a:t> </a:t>
            </a:r>
            <a:r>
              <a:rPr lang="en-US" sz="5400" b="1" cap="all" dirty="0">
                <a:solidFill>
                  <a:schemeClr val="bg1"/>
                </a:solidFill>
                <a:effectLst/>
                <a:latin typeface="+mj-lt"/>
                <a:ea typeface="+mj-ea"/>
                <a:cs typeface="+mj-cs"/>
              </a:rPr>
              <a:t>con</a:t>
            </a:r>
            <a:r>
              <a:rPr lang="en-US" sz="5400" b="1" cap="all" spc="-30" dirty="0">
                <a:solidFill>
                  <a:schemeClr val="bg1"/>
                </a:solidFill>
                <a:effectLst/>
                <a:latin typeface="+mj-lt"/>
                <a:ea typeface="+mj-ea"/>
                <a:cs typeface="+mj-cs"/>
              </a:rPr>
              <a:t> </a:t>
            </a:r>
            <a:r>
              <a:rPr lang="en-US" sz="5400" b="1" cap="all" dirty="0">
                <a:solidFill>
                  <a:schemeClr val="bg1"/>
                </a:solidFill>
                <a:effectLst/>
                <a:latin typeface="+mj-lt"/>
                <a:ea typeface="+mj-ea"/>
                <a:cs typeface="+mj-cs"/>
              </a:rPr>
              <a:t>las</a:t>
            </a:r>
            <a:r>
              <a:rPr lang="en-US" sz="5400" b="1" cap="all" spc="-25" dirty="0">
                <a:solidFill>
                  <a:schemeClr val="bg1"/>
                </a:solidFill>
                <a:effectLst/>
                <a:latin typeface="+mj-lt"/>
                <a:ea typeface="+mj-ea"/>
                <a:cs typeface="+mj-cs"/>
              </a:rPr>
              <a:t> </a:t>
            </a:r>
            <a:r>
              <a:rPr lang="en-US" sz="5400" b="1" cap="all" dirty="0">
                <a:solidFill>
                  <a:schemeClr val="bg1"/>
                </a:solidFill>
                <a:effectLst/>
                <a:latin typeface="+mj-lt"/>
                <a:ea typeface="+mj-ea"/>
                <a:cs typeface="+mj-cs"/>
              </a:rPr>
              <a:t>competencias</a:t>
            </a:r>
            <a:r>
              <a:rPr lang="en-US" sz="5400" b="1" cap="all" spc="-20" dirty="0">
                <a:solidFill>
                  <a:schemeClr val="bg1"/>
                </a:solidFill>
                <a:effectLst/>
                <a:latin typeface="+mj-lt"/>
                <a:ea typeface="+mj-ea"/>
                <a:cs typeface="+mj-cs"/>
              </a:rPr>
              <a:t> </a:t>
            </a:r>
            <a:r>
              <a:rPr lang="en-US" sz="5400" b="1" cap="all" dirty="0">
                <a:solidFill>
                  <a:schemeClr val="bg1"/>
                </a:solidFill>
                <a:effectLst/>
                <a:latin typeface="+mj-lt"/>
                <a:ea typeface="+mj-ea"/>
                <a:cs typeface="+mj-cs"/>
              </a:rPr>
              <a:t>de</a:t>
            </a:r>
            <a:r>
              <a:rPr lang="en-US" sz="5400" b="1" cap="all" spc="-15" dirty="0">
                <a:solidFill>
                  <a:schemeClr val="bg1"/>
                </a:solidFill>
                <a:effectLst/>
                <a:latin typeface="+mj-lt"/>
                <a:ea typeface="+mj-ea"/>
                <a:cs typeface="+mj-cs"/>
              </a:rPr>
              <a:t> </a:t>
            </a:r>
            <a:r>
              <a:rPr lang="en-US" sz="5400" b="1" cap="all" dirty="0">
                <a:solidFill>
                  <a:schemeClr val="bg1"/>
                </a:solidFill>
                <a:effectLst/>
                <a:latin typeface="+mj-lt"/>
                <a:ea typeface="+mj-ea"/>
                <a:cs typeface="+mj-cs"/>
              </a:rPr>
              <a:t>egreso</a:t>
            </a:r>
            <a:r>
              <a:rPr lang="en-US" sz="5400" b="1" cap="all" spc="-25" dirty="0">
                <a:solidFill>
                  <a:schemeClr val="bg1"/>
                </a:solidFill>
                <a:effectLst/>
                <a:latin typeface="+mj-lt"/>
                <a:ea typeface="+mj-ea"/>
                <a:cs typeface="+mj-cs"/>
              </a:rPr>
              <a:t> </a:t>
            </a:r>
            <a:r>
              <a:rPr lang="en-US" sz="5400" b="1" cap="all" dirty="0">
                <a:solidFill>
                  <a:schemeClr val="bg1"/>
                </a:solidFill>
                <a:effectLst/>
                <a:latin typeface="+mj-lt"/>
                <a:ea typeface="+mj-ea"/>
                <a:cs typeface="+mj-cs"/>
              </a:rPr>
              <a:t>de</a:t>
            </a:r>
            <a:r>
              <a:rPr lang="en-US" sz="5400" b="1" cap="all" spc="-35" dirty="0">
                <a:solidFill>
                  <a:schemeClr val="bg1"/>
                </a:solidFill>
                <a:effectLst/>
                <a:latin typeface="+mj-lt"/>
                <a:ea typeface="+mj-ea"/>
                <a:cs typeface="+mj-cs"/>
              </a:rPr>
              <a:t> </a:t>
            </a:r>
            <a:r>
              <a:rPr lang="en-US" sz="5400" b="1" cap="all" dirty="0">
                <a:solidFill>
                  <a:schemeClr val="bg1"/>
                </a:solidFill>
                <a:effectLst/>
                <a:latin typeface="+mj-lt"/>
                <a:ea typeface="+mj-ea"/>
                <a:cs typeface="+mj-cs"/>
              </a:rPr>
              <a:t>la</a:t>
            </a:r>
            <a:r>
              <a:rPr lang="en-US" sz="5400" b="1" cap="all" spc="-25" dirty="0">
                <a:solidFill>
                  <a:schemeClr val="bg1"/>
                </a:solidFill>
                <a:effectLst/>
                <a:latin typeface="+mj-lt"/>
                <a:ea typeface="+mj-ea"/>
                <a:cs typeface="+mj-cs"/>
              </a:rPr>
              <a:t> </a:t>
            </a:r>
            <a:r>
              <a:rPr lang="en-US" sz="5400" b="1" cap="all" spc="-10" dirty="0">
                <a:solidFill>
                  <a:schemeClr val="bg1"/>
                </a:solidFill>
                <a:effectLst/>
                <a:latin typeface="+mj-lt"/>
                <a:ea typeface="+mj-ea"/>
                <a:cs typeface="+mj-cs"/>
              </a:rPr>
              <a:t>carrera</a:t>
            </a:r>
            <a:endParaRPr lang="en-US" sz="5400" dirty="0">
              <a:solidFill>
                <a:schemeClr val="bg1"/>
              </a:solidFill>
              <a:effectLst/>
              <a:latin typeface="+mj-lt"/>
              <a:ea typeface="+mj-ea"/>
              <a:cs typeface="+mj-cs"/>
            </a:endParaRPr>
          </a:p>
        </p:txBody>
      </p:sp>
      <p:sp>
        <p:nvSpPr>
          <p:cNvPr id="6" name="CuadroTexto 5">
            <a:extLst>
              <a:ext uri="{FF2B5EF4-FFF2-40B4-BE49-F238E27FC236}">
                <a16:creationId xmlns:a16="http://schemas.microsoft.com/office/drawing/2014/main" id="{C169992C-0BE1-523A-4ACE-A0F6195AF4B6}"/>
              </a:ext>
            </a:extLst>
          </p:cNvPr>
          <p:cNvSpPr txBox="1"/>
          <p:nvPr/>
        </p:nvSpPr>
        <p:spPr>
          <a:xfrm>
            <a:off x="4373196" y="3065163"/>
            <a:ext cx="7179957" cy="2693045"/>
          </a:xfrm>
          <a:prstGeom prst="rect">
            <a:avLst/>
          </a:prstGeom>
          <a:noFill/>
        </p:spPr>
        <p:txBody>
          <a:bodyPr wrap="square">
            <a:spAutoFit/>
          </a:bodyPr>
          <a:lstStyle/>
          <a:p>
            <a:pPr>
              <a:spcAft>
                <a:spcPts val="600"/>
              </a:spcAft>
            </a:pPr>
            <a:r>
              <a:rPr lang="es-ES" dirty="0">
                <a:solidFill>
                  <a:srgbClr val="3399FF"/>
                </a:solidFill>
                <a:effectLst/>
                <a:latin typeface="Avenir Next LT Pro" panose="020B0504020202020204" pitchFamily="34" charset="0"/>
                <a:ea typeface="Times New Roman" panose="02020603050405020304" pitchFamily="18" charset="0"/>
              </a:rPr>
              <a:t>Competencias</a:t>
            </a:r>
            <a:r>
              <a:rPr lang="es-ES" spc="-75" dirty="0">
                <a:solidFill>
                  <a:srgbClr val="3399FF"/>
                </a:solidFill>
                <a:effectLst/>
                <a:latin typeface="Avenir Next LT Pro" panose="020B0504020202020204" pitchFamily="34" charset="0"/>
                <a:ea typeface="Times New Roman" panose="02020603050405020304" pitchFamily="18" charset="0"/>
              </a:rPr>
              <a:t> </a:t>
            </a:r>
            <a:r>
              <a:rPr lang="es-ES" spc="-10" dirty="0">
                <a:solidFill>
                  <a:srgbClr val="3399FF"/>
                </a:solidFill>
                <a:effectLst/>
                <a:latin typeface="Avenir Next LT Pro" panose="020B0504020202020204" pitchFamily="34" charset="0"/>
                <a:ea typeface="Times New Roman" panose="02020603050405020304" pitchFamily="18" charset="0"/>
              </a:rPr>
              <a:t>genéricas</a:t>
            </a:r>
            <a:r>
              <a:rPr lang="es-ES" dirty="0">
                <a:solidFill>
                  <a:srgbClr val="3399FF"/>
                </a:solidFill>
                <a:effectLst/>
                <a:latin typeface="Avenir Next LT Pro" panose="020B0504020202020204" pitchFamily="34" charset="0"/>
                <a:ea typeface="Times New Roman" panose="02020603050405020304" pitchFamily="18" charset="0"/>
              </a:rPr>
              <a:t> sociales,</a:t>
            </a:r>
            <a:r>
              <a:rPr lang="es-ES" spc="-80" dirty="0">
                <a:solidFill>
                  <a:srgbClr val="3399FF"/>
                </a:solidFill>
                <a:effectLst/>
                <a:latin typeface="Avenir Next LT Pro" panose="020B0504020202020204" pitchFamily="34" charset="0"/>
                <a:ea typeface="Times New Roman" panose="02020603050405020304" pitchFamily="18" charset="0"/>
              </a:rPr>
              <a:t> </a:t>
            </a:r>
            <a:r>
              <a:rPr lang="es-ES" dirty="0">
                <a:solidFill>
                  <a:srgbClr val="3399FF"/>
                </a:solidFill>
                <a:effectLst/>
                <a:latin typeface="Avenir Next LT Pro" panose="020B0504020202020204" pitchFamily="34" charset="0"/>
                <a:ea typeface="Times New Roman" panose="02020603050405020304" pitchFamily="18" charset="0"/>
              </a:rPr>
              <a:t>políticas</a:t>
            </a:r>
            <a:r>
              <a:rPr lang="es-ES" spc="-75" dirty="0">
                <a:solidFill>
                  <a:srgbClr val="3399FF"/>
                </a:solidFill>
                <a:effectLst/>
                <a:latin typeface="Avenir Next LT Pro" panose="020B0504020202020204" pitchFamily="34" charset="0"/>
                <a:ea typeface="Times New Roman" panose="02020603050405020304" pitchFamily="18" charset="0"/>
              </a:rPr>
              <a:t> </a:t>
            </a:r>
            <a:r>
              <a:rPr lang="es-ES" dirty="0">
                <a:solidFill>
                  <a:srgbClr val="3399FF"/>
                </a:solidFill>
                <a:effectLst/>
                <a:latin typeface="Avenir Next LT Pro" panose="020B0504020202020204" pitchFamily="34" charset="0"/>
                <a:ea typeface="Times New Roman" panose="02020603050405020304" pitchFamily="18" charset="0"/>
              </a:rPr>
              <a:t>y actitudinales.</a:t>
            </a:r>
          </a:p>
          <a:p>
            <a:pPr>
              <a:spcAft>
                <a:spcPts val="600"/>
              </a:spcAft>
            </a:pPr>
            <a:r>
              <a:rPr lang="es-ES" dirty="0">
                <a:effectLst/>
                <a:latin typeface="Avenir Next LT Pro" panose="020B0504020202020204" pitchFamily="34" charset="0"/>
                <a:ea typeface="Times New Roman" panose="02020603050405020304" pitchFamily="18" charset="0"/>
              </a:rPr>
              <a:t> </a:t>
            </a:r>
            <a:r>
              <a:rPr lang="es-ES" spc="-20" dirty="0">
                <a:effectLst/>
                <a:latin typeface="Avenir Next LT Pro" panose="020B0504020202020204" pitchFamily="34" charset="0"/>
                <a:ea typeface="Times New Roman" panose="02020603050405020304" pitchFamily="18" charset="0"/>
              </a:rPr>
              <a:t>Desempeñarse de manera efectiva en equipos de trabajo. </a:t>
            </a:r>
          </a:p>
          <a:p>
            <a:pPr>
              <a:spcAft>
                <a:spcPts val="600"/>
              </a:spcAft>
            </a:pPr>
            <a:r>
              <a:rPr lang="es-ES" spc="-20" dirty="0">
                <a:effectLst/>
                <a:latin typeface="Avenir Next LT Pro" panose="020B0504020202020204" pitchFamily="34" charset="0"/>
                <a:ea typeface="Times New Roman" panose="02020603050405020304" pitchFamily="18" charset="0"/>
              </a:rPr>
              <a:t>Comunicarse con efectividad. </a:t>
            </a:r>
          </a:p>
          <a:p>
            <a:pPr>
              <a:spcAft>
                <a:spcPts val="600"/>
              </a:spcAft>
            </a:pPr>
            <a:r>
              <a:rPr lang="es-ES" dirty="0">
                <a:effectLst/>
                <a:latin typeface="Avenir Next LT Pro" panose="020B0504020202020204" pitchFamily="34" charset="0"/>
                <a:ea typeface="Times New Roman" panose="02020603050405020304" pitchFamily="18" charset="0"/>
              </a:rPr>
              <a:t>Actuar con ética, responsabilidad y compromiso social, considerando el impacto económico, social y ambiental de su actividad en el contexto local y global.</a:t>
            </a:r>
          </a:p>
          <a:p>
            <a:pPr>
              <a:spcAft>
                <a:spcPts val="600"/>
              </a:spcAft>
            </a:pPr>
            <a:r>
              <a:rPr lang="es-ES" spc="-20" dirty="0">
                <a:effectLst/>
                <a:latin typeface="Avenir Next LT Pro" panose="020B0504020202020204" pitchFamily="34" charset="0"/>
                <a:ea typeface="Times New Roman" panose="02020603050405020304" pitchFamily="18" charset="0"/>
              </a:rPr>
              <a:t>Aprender en forma continua y autónoma. </a:t>
            </a:r>
            <a:endParaRPr lang="es-ES" dirty="0">
              <a:effectLst/>
              <a:latin typeface="Avenir Next LT Pro" panose="020B0504020202020204" pitchFamily="34" charset="0"/>
              <a:ea typeface="Times New Roman" panose="02020603050405020304" pitchFamily="18" charset="0"/>
            </a:endParaRPr>
          </a:p>
          <a:p>
            <a:pPr>
              <a:spcAft>
                <a:spcPts val="600"/>
              </a:spcAft>
            </a:pPr>
            <a:endParaRPr lang="es-AR" dirty="0"/>
          </a:p>
        </p:txBody>
      </p:sp>
      <p:graphicFrame>
        <p:nvGraphicFramePr>
          <p:cNvPr id="25" name="CuadroTexto 3">
            <a:extLst>
              <a:ext uri="{FF2B5EF4-FFF2-40B4-BE49-F238E27FC236}">
                <a16:creationId xmlns:a16="http://schemas.microsoft.com/office/drawing/2014/main" id="{98DA5500-DBDE-77CB-9075-A0DA54BE5B6F}"/>
              </a:ext>
            </a:extLst>
          </p:cNvPr>
          <p:cNvGraphicFramePr/>
          <p:nvPr/>
        </p:nvGraphicFramePr>
        <p:xfrm>
          <a:off x="4557471" y="300354"/>
          <a:ext cx="6908979" cy="19304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62152956"/>
      </p:ext>
    </p:extLst>
  </p:cSld>
  <p:clrMapOvr>
    <a:masterClrMapping/>
  </p:clrMapOvr>
  <mc:AlternateContent xmlns:mc="http://schemas.openxmlformats.org/markup-compatibility/2006" xmlns:p14="http://schemas.microsoft.com/office/powerpoint/2010/main">
    <mc:Choice Requires="p14">
      <p:transition spd="slow" p14:dur="2000" advClick="0" advTm="5000">
        <p14:prism isContent="1"/>
      </p:transition>
    </mc:Choice>
    <mc:Fallback xmlns="">
      <p:transition spd="slow" advClick="0" advTm="5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useBgFill="1">
        <p:nvSpPr>
          <p:cNvPr id="51" name="Rectangle 50">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 name="Picture 24" descr="Una red formada por puntos blancos">
            <a:extLst>
              <a:ext uri="{FF2B5EF4-FFF2-40B4-BE49-F238E27FC236}">
                <a16:creationId xmlns:a16="http://schemas.microsoft.com/office/drawing/2014/main" id="{50013282-536D-90C4-0F6A-2A80220D6FB7}"/>
              </a:ext>
            </a:extLst>
          </p:cNvPr>
          <p:cNvPicPr>
            <a:picLocks noChangeAspect="1"/>
          </p:cNvPicPr>
          <p:nvPr/>
        </p:nvPicPr>
        <p:blipFill rotWithShape="1">
          <a:blip r:embed="rId2"/>
          <a:srcRect l="45062" r="2646" b="-1"/>
          <a:stretch/>
        </p:blipFill>
        <p:spPr>
          <a:xfrm>
            <a:off x="776281" y="965199"/>
            <a:ext cx="3346384" cy="4927602"/>
          </a:xfrm>
          <a:prstGeom prst="rect">
            <a:avLst/>
          </a:prstGeom>
        </p:spPr>
      </p:pic>
      <p:sp>
        <p:nvSpPr>
          <p:cNvPr id="53" name="Freeform: Shape 52">
            <a:extLst>
              <a:ext uri="{FF2B5EF4-FFF2-40B4-BE49-F238E27FC236}">
                <a16:creationId xmlns:a16="http://schemas.microsoft.com/office/drawing/2014/main" id="{15109354-9C5D-4F8C-B0E6-D1043C7BF2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992"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1"/>
          </a:solidFill>
          <a:ln w="6857" cap="flat">
            <a:noFill/>
            <a:prstDash val="solid"/>
            <a:miter/>
          </a:ln>
        </p:spPr>
        <p:txBody>
          <a:bodyPr wrap="square" rtlCol="0" anchor="ctr">
            <a:noAutofit/>
          </a:bodyPr>
          <a:lstStyle/>
          <a:p>
            <a:endParaRPr lang="en-US" dirty="0"/>
          </a:p>
        </p:txBody>
      </p:sp>
      <p:sp>
        <p:nvSpPr>
          <p:cNvPr id="6" name="CuadroTexto 5">
            <a:extLst>
              <a:ext uri="{FF2B5EF4-FFF2-40B4-BE49-F238E27FC236}">
                <a16:creationId xmlns:a16="http://schemas.microsoft.com/office/drawing/2014/main" id="{A637D4A8-E345-5590-0599-16599F216A88}"/>
              </a:ext>
            </a:extLst>
          </p:cNvPr>
          <p:cNvSpPr txBox="1"/>
          <p:nvPr/>
        </p:nvSpPr>
        <p:spPr>
          <a:xfrm>
            <a:off x="5759354" y="638089"/>
            <a:ext cx="5337270" cy="1476801"/>
          </a:xfrm>
          <a:prstGeom prst="rect">
            <a:avLst/>
          </a:prstGeom>
        </p:spPr>
        <p:txBody>
          <a:bodyPr vert="horz" lIns="91440" tIns="45720" rIns="91440" bIns="45720" rtlCol="0" anchor="b">
            <a:normAutofit/>
          </a:bodyPr>
          <a:lstStyle/>
          <a:p>
            <a:pPr lvl="0">
              <a:lnSpc>
                <a:spcPct val="90000"/>
              </a:lnSpc>
              <a:spcBef>
                <a:spcPct val="0"/>
              </a:spcBef>
              <a:spcAft>
                <a:spcPts val="300"/>
              </a:spcAft>
            </a:pPr>
            <a:r>
              <a:rPr lang="en-US" sz="4800" b="1" cap="all" dirty="0">
                <a:solidFill>
                  <a:srgbClr val="FFFFFF"/>
                </a:solidFill>
                <a:effectLst/>
                <a:latin typeface="+mj-lt"/>
                <a:ea typeface="+mj-ea"/>
                <a:cs typeface="+mj-cs"/>
              </a:rPr>
              <a:t>Objetivos</a:t>
            </a:r>
            <a:r>
              <a:rPr lang="en-US" sz="4800" b="1" cap="all" spc="-40" dirty="0">
                <a:solidFill>
                  <a:srgbClr val="FFFFFF"/>
                </a:solidFill>
                <a:effectLst/>
                <a:latin typeface="+mj-lt"/>
                <a:ea typeface="+mj-ea"/>
                <a:cs typeface="+mj-cs"/>
              </a:rPr>
              <a:t> </a:t>
            </a:r>
            <a:r>
              <a:rPr lang="en-US" sz="4800" b="1" cap="all" dirty="0">
                <a:solidFill>
                  <a:srgbClr val="FFFFFF"/>
                </a:solidFill>
                <a:effectLst/>
                <a:latin typeface="+mj-lt"/>
                <a:ea typeface="+mj-ea"/>
                <a:cs typeface="+mj-cs"/>
              </a:rPr>
              <a:t>establecidos</a:t>
            </a:r>
          </a:p>
          <a:p>
            <a:pPr lvl="0">
              <a:lnSpc>
                <a:spcPct val="90000"/>
              </a:lnSpc>
              <a:spcBef>
                <a:spcPct val="0"/>
              </a:spcBef>
              <a:spcAft>
                <a:spcPts val="300"/>
              </a:spcAft>
            </a:pPr>
            <a:r>
              <a:rPr lang="en-US" sz="4800" b="1" cap="all" dirty="0">
                <a:solidFill>
                  <a:srgbClr val="FFFFFF"/>
                </a:solidFill>
                <a:effectLst/>
                <a:latin typeface="+mj-lt"/>
                <a:ea typeface="+mj-ea"/>
                <a:cs typeface="+mj-cs"/>
              </a:rPr>
              <a:t>en</a:t>
            </a:r>
            <a:r>
              <a:rPr lang="en-US" sz="4800" b="1" cap="all" spc="-25" dirty="0">
                <a:solidFill>
                  <a:srgbClr val="FFFFFF"/>
                </a:solidFill>
                <a:effectLst/>
                <a:latin typeface="+mj-lt"/>
                <a:ea typeface="+mj-ea"/>
                <a:cs typeface="+mj-cs"/>
              </a:rPr>
              <a:t> </a:t>
            </a:r>
            <a:r>
              <a:rPr lang="en-US" sz="4800" b="1" cap="all" dirty="0">
                <a:solidFill>
                  <a:srgbClr val="FFFFFF"/>
                </a:solidFill>
                <a:effectLst/>
                <a:latin typeface="+mj-lt"/>
                <a:ea typeface="+mj-ea"/>
                <a:cs typeface="+mj-cs"/>
              </a:rPr>
              <a:t>el</a:t>
            </a:r>
            <a:r>
              <a:rPr lang="en-US" sz="4800" b="1" cap="all" spc="-15" dirty="0">
                <a:solidFill>
                  <a:srgbClr val="FFFFFF"/>
                </a:solidFill>
                <a:effectLst/>
                <a:latin typeface="+mj-lt"/>
                <a:ea typeface="+mj-ea"/>
                <a:cs typeface="+mj-cs"/>
              </a:rPr>
              <a:t> </a:t>
            </a:r>
            <a:r>
              <a:rPr lang="en-US" sz="4800" b="1" cap="all" spc="-25" dirty="0">
                <a:solidFill>
                  <a:srgbClr val="FFFFFF"/>
                </a:solidFill>
                <a:effectLst/>
                <a:latin typeface="+mj-lt"/>
                <a:ea typeface="+mj-ea"/>
                <a:cs typeface="+mj-cs"/>
              </a:rPr>
              <a:t>Diseño Curricular</a:t>
            </a:r>
            <a:endParaRPr lang="en-US" sz="4800" dirty="0">
              <a:solidFill>
                <a:srgbClr val="FFFFFF"/>
              </a:solidFill>
              <a:effectLst/>
              <a:latin typeface="+mj-lt"/>
              <a:ea typeface="+mj-ea"/>
              <a:cs typeface="+mj-cs"/>
            </a:endParaRPr>
          </a:p>
        </p:txBody>
      </p:sp>
      <p:sp>
        <p:nvSpPr>
          <p:cNvPr id="55"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16304" y="2368177"/>
            <a:ext cx="4114800" cy="18288"/>
          </a:xfrm>
          <a:custGeom>
            <a:avLst/>
            <a:gdLst>
              <a:gd name="connsiteX0" fmla="*/ 0 w 4114800"/>
              <a:gd name="connsiteY0" fmla="*/ 0 h 18288"/>
              <a:gd name="connsiteX1" fmla="*/ 768096 w 4114800"/>
              <a:gd name="connsiteY1" fmla="*/ 0 h 18288"/>
              <a:gd name="connsiteX2" fmla="*/ 1495044 w 4114800"/>
              <a:gd name="connsiteY2" fmla="*/ 0 h 18288"/>
              <a:gd name="connsiteX3" fmla="*/ 2221992 w 4114800"/>
              <a:gd name="connsiteY3" fmla="*/ 0 h 18288"/>
              <a:gd name="connsiteX4" fmla="*/ 2784348 w 4114800"/>
              <a:gd name="connsiteY4" fmla="*/ 0 h 18288"/>
              <a:gd name="connsiteX5" fmla="*/ 3387852 w 4114800"/>
              <a:gd name="connsiteY5" fmla="*/ 0 h 18288"/>
              <a:gd name="connsiteX6" fmla="*/ 4114800 w 4114800"/>
              <a:gd name="connsiteY6" fmla="*/ 0 h 18288"/>
              <a:gd name="connsiteX7" fmla="*/ 4114800 w 4114800"/>
              <a:gd name="connsiteY7" fmla="*/ 18288 h 18288"/>
              <a:gd name="connsiteX8" fmla="*/ 3429000 w 4114800"/>
              <a:gd name="connsiteY8" fmla="*/ 18288 h 18288"/>
              <a:gd name="connsiteX9" fmla="*/ 2866644 w 4114800"/>
              <a:gd name="connsiteY9" fmla="*/ 18288 h 18288"/>
              <a:gd name="connsiteX10" fmla="*/ 2304288 w 4114800"/>
              <a:gd name="connsiteY10" fmla="*/ 18288 h 18288"/>
              <a:gd name="connsiteX11" fmla="*/ 1577340 w 4114800"/>
              <a:gd name="connsiteY11" fmla="*/ 18288 h 18288"/>
              <a:gd name="connsiteX12" fmla="*/ 973836 w 4114800"/>
              <a:gd name="connsiteY12" fmla="*/ 18288 h 18288"/>
              <a:gd name="connsiteX13" fmla="*/ 0 w 4114800"/>
              <a:gd name="connsiteY13" fmla="*/ 18288 h 18288"/>
              <a:gd name="connsiteX14" fmla="*/ 0 w 4114800"/>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0" h="18288" fill="none" extrusionOk="0">
                <a:moveTo>
                  <a:pt x="0" y="0"/>
                </a:moveTo>
                <a:cubicBezTo>
                  <a:pt x="338280" y="-26110"/>
                  <a:pt x="483942" y="6555"/>
                  <a:pt x="768096" y="0"/>
                </a:cubicBezTo>
                <a:cubicBezTo>
                  <a:pt x="1052250" y="-6555"/>
                  <a:pt x="1331484" y="24616"/>
                  <a:pt x="1495044" y="0"/>
                </a:cubicBezTo>
                <a:cubicBezTo>
                  <a:pt x="1658604" y="-24616"/>
                  <a:pt x="2056661" y="-33562"/>
                  <a:pt x="2221992" y="0"/>
                </a:cubicBezTo>
                <a:cubicBezTo>
                  <a:pt x="2387323" y="33562"/>
                  <a:pt x="2629463" y="-20094"/>
                  <a:pt x="2784348" y="0"/>
                </a:cubicBezTo>
                <a:cubicBezTo>
                  <a:pt x="2939233" y="20094"/>
                  <a:pt x="3151981" y="1524"/>
                  <a:pt x="3387852" y="0"/>
                </a:cubicBezTo>
                <a:cubicBezTo>
                  <a:pt x="3623723" y="-1524"/>
                  <a:pt x="3882724" y="26165"/>
                  <a:pt x="4114800" y="0"/>
                </a:cubicBezTo>
                <a:cubicBezTo>
                  <a:pt x="4114300" y="8855"/>
                  <a:pt x="4114909" y="14521"/>
                  <a:pt x="4114800" y="18288"/>
                </a:cubicBezTo>
                <a:cubicBezTo>
                  <a:pt x="3910038" y="37744"/>
                  <a:pt x="3683432" y="-3969"/>
                  <a:pt x="3429000" y="18288"/>
                </a:cubicBezTo>
                <a:cubicBezTo>
                  <a:pt x="3174568" y="40545"/>
                  <a:pt x="3085815" y="44166"/>
                  <a:pt x="2866644" y="18288"/>
                </a:cubicBezTo>
                <a:cubicBezTo>
                  <a:pt x="2647473" y="-7590"/>
                  <a:pt x="2580474" y="31338"/>
                  <a:pt x="2304288" y="18288"/>
                </a:cubicBezTo>
                <a:cubicBezTo>
                  <a:pt x="2028102" y="5238"/>
                  <a:pt x="1863008" y="-2001"/>
                  <a:pt x="1577340" y="18288"/>
                </a:cubicBezTo>
                <a:cubicBezTo>
                  <a:pt x="1291672" y="38577"/>
                  <a:pt x="1243931" y="9893"/>
                  <a:pt x="973836" y="18288"/>
                </a:cubicBezTo>
                <a:cubicBezTo>
                  <a:pt x="703741" y="26683"/>
                  <a:pt x="317656" y="-5910"/>
                  <a:pt x="0" y="18288"/>
                </a:cubicBezTo>
                <a:cubicBezTo>
                  <a:pt x="683" y="12014"/>
                  <a:pt x="724" y="5908"/>
                  <a:pt x="0" y="0"/>
                </a:cubicBezTo>
                <a:close/>
              </a:path>
              <a:path w="4114800" h="18288" stroke="0" extrusionOk="0">
                <a:moveTo>
                  <a:pt x="0" y="0"/>
                </a:moveTo>
                <a:cubicBezTo>
                  <a:pt x="276109" y="5266"/>
                  <a:pt x="325589" y="-19584"/>
                  <a:pt x="644652" y="0"/>
                </a:cubicBezTo>
                <a:cubicBezTo>
                  <a:pt x="963715" y="19584"/>
                  <a:pt x="1064991" y="6066"/>
                  <a:pt x="1207008" y="0"/>
                </a:cubicBezTo>
                <a:cubicBezTo>
                  <a:pt x="1349025" y="-6066"/>
                  <a:pt x="1791724" y="14506"/>
                  <a:pt x="1975104" y="0"/>
                </a:cubicBezTo>
                <a:cubicBezTo>
                  <a:pt x="2158484" y="-14506"/>
                  <a:pt x="2397469" y="20822"/>
                  <a:pt x="2619756" y="0"/>
                </a:cubicBezTo>
                <a:cubicBezTo>
                  <a:pt x="2842043" y="-20822"/>
                  <a:pt x="2992157" y="20388"/>
                  <a:pt x="3264408" y="0"/>
                </a:cubicBezTo>
                <a:cubicBezTo>
                  <a:pt x="3536659" y="-20388"/>
                  <a:pt x="3855620" y="38211"/>
                  <a:pt x="4114800" y="0"/>
                </a:cubicBezTo>
                <a:cubicBezTo>
                  <a:pt x="4113902" y="7180"/>
                  <a:pt x="4114969" y="13790"/>
                  <a:pt x="4114800" y="18288"/>
                </a:cubicBezTo>
                <a:cubicBezTo>
                  <a:pt x="3968901" y="8593"/>
                  <a:pt x="3623428" y="17559"/>
                  <a:pt x="3429000" y="18288"/>
                </a:cubicBezTo>
                <a:cubicBezTo>
                  <a:pt x="3234572" y="19017"/>
                  <a:pt x="3085079" y="41804"/>
                  <a:pt x="2866644" y="18288"/>
                </a:cubicBezTo>
                <a:cubicBezTo>
                  <a:pt x="2648209" y="-5228"/>
                  <a:pt x="2451737" y="24580"/>
                  <a:pt x="2180844" y="18288"/>
                </a:cubicBezTo>
                <a:cubicBezTo>
                  <a:pt x="1909951" y="11996"/>
                  <a:pt x="1681589" y="12244"/>
                  <a:pt x="1495044" y="18288"/>
                </a:cubicBezTo>
                <a:cubicBezTo>
                  <a:pt x="1308499" y="24332"/>
                  <a:pt x="1136614" y="21789"/>
                  <a:pt x="850392" y="18288"/>
                </a:cubicBezTo>
                <a:cubicBezTo>
                  <a:pt x="564170" y="14787"/>
                  <a:pt x="210636" y="54701"/>
                  <a:pt x="0" y="18288"/>
                </a:cubicBezTo>
                <a:cubicBezTo>
                  <a:pt x="571" y="10093"/>
                  <a:pt x="-125" y="8407"/>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uadroTexto 2">
            <a:extLst>
              <a:ext uri="{FF2B5EF4-FFF2-40B4-BE49-F238E27FC236}">
                <a16:creationId xmlns:a16="http://schemas.microsoft.com/office/drawing/2014/main" id="{2A09DC94-74D0-CCBB-E225-3BAF2B8CFE00}"/>
              </a:ext>
            </a:extLst>
          </p:cNvPr>
          <p:cNvSpPr txBox="1"/>
          <p:nvPr/>
        </p:nvSpPr>
        <p:spPr>
          <a:xfrm>
            <a:off x="5013158" y="2664886"/>
            <a:ext cx="6994358" cy="3658093"/>
          </a:xfrm>
          <a:prstGeom prst="rect">
            <a:avLst/>
          </a:prstGeom>
        </p:spPr>
        <p:txBody>
          <a:bodyPr vert="horz" lIns="91440" tIns="45720" rIns="91440" bIns="45720" rtlCol="0" anchor="t">
            <a:normAutofit fontScale="77500" lnSpcReduction="20000"/>
          </a:bodyPr>
          <a:lstStyle/>
          <a:p>
            <a:pPr>
              <a:lnSpc>
                <a:spcPct val="120000"/>
              </a:lnSpc>
              <a:spcAft>
                <a:spcPts val="300"/>
              </a:spcAft>
            </a:pPr>
            <a:r>
              <a:rPr lang="en-US" sz="1500" b="1" dirty="0">
                <a:solidFill>
                  <a:srgbClr val="FFFFFF"/>
                </a:solidFill>
                <a:effectLst/>
                <a:latin typeface="Avenir Next LT Pro" panose="020B0504020202020204" pitchFamily="34" charset="0"/>
              </a:rPr>
              <a:t>Que las y los estudiantes sean capaces de:</a:t>
            </a:r>
          </a:p>
          <a:p>
            <a:pPr>
              <a:lnSpc>
                <a:spcPct val="120000"/>
              </a:lnSpc>
              <a:buFont typeface="Arial" panose="020B0604020202020204" pitchFamily="34" charset="0"/>
              <a:buChar char="•"/>
            </a:pPr>
            <a:r>
              <a:rPr lang="en-US" sz="1500" dirty="0">
                <a:solidFill>
                  <a:srgbClr val="FFFFFF"/>
                </a:solidFill>
                <a:effectLst/>
                <a:latin typeface="Avenir Next LT Pro" panose="020B0504020202020204" pitchFamily="34" charset="0"/>
              </a:rPr>
              <a:t> </a:t>
            </a:r>
            <a:r>
              <a:rPr lang="en-US" sz="1500" b="1" dirty="0">
                <a:solidFill>
                  <a:srgbClr val="FFFFFF"/>
                </a:solidFill>
                <a:effectLst/>
                <a:latin typeface="Avenir Next LT Pro" panose="020B0504020202020204" pitchFamily="34" charset="0"/>
              </a:rPr>
              <a:t>Desarrollar capacidad de abstracción, generalización y particularización, fortaleciendo el pensamiento deductivo e inductivo mediante el uso y aplicación de espacios vectoriales y transformaciones lineales. </a:t>
            </a:r>
          </a:p>
          <a:p>
            <a:pPr>
              <a:lnSpc>
                <a:spcPct val="120000"/>
              </a:lnSpc>
              <a:buFont typeface="Arial" panose="020B0604020202020204" pitchFamily="34" charset="0"/>
              <a:buChar char="•"/>
            </a:pPr>
            <a:r>
              <a:rPr lang="en-US" sz="1500" b="1" dirty="0">
                <a:solidFill>
                  <a:srgbClr val="FFFFFF"/>
                </a:solidFill>
                <a:effectLst/>
                <a:latin typeface="Avenir Next LT Pro" panose="020B0504020202020204" pitchFamily="34" charset="0"/>
              </a:rPr>
              <a:t>Aplicar modelos lineales (matrices, determinantes, sistemas de ecuaciones lineales, autovalores y autovectores) a la resolución de problemas, analizándolas mediante argumentos teóricos, empleando técnicas, procesos analíticos y representaciones gráficas. </a:t>
            </a:r>
          </a:p>
          <a:p>
            <a:pPr>
              <a:lnSpc>
                <a:spcPct val="120000"/>
              </a:lnSpc>
              <a:buFont typeface="Arial" panose="020B0604020202020204" pitchFamily="34" charset="0"/>
              <a:buChar char="•"/>
            </a:pPr>
            <a:r>
              <a:rPr lang="en-US" sz="1500" b="1" dirty="0">
                <a:solidFill>
                  <a:srgbClr val="FFFFFF"/>
                </a:solidFill>
                <a:effectLst/>
                <a:latin typeface="Avenir Next LT Pro" panose="020B0504020202020204" pitchFamily="34" charset="0"/>
              </a:rPr>
              <a:t> Resolver problemas de aplicación modelizados matemáticamente, utilizando vectores y matrices, interpretando los resultados obtenidos en el contexto de la situación, identificando sus elementos, usando distintas representaciones semióticas y comunicándolos mediante lenguaje matemático apropiado. </a:t>
            </a:r>
          </a:p>
          <a:p>
            <a:pPr>
              <a:lnSpc>
                <a:spcPct val="120000"/>
              </a:lnSpc>
              <a:buFont typeface="Arial" panose="020B0604020202020204" pitchFamily="34" charset="0"/>
              <a:buChar char="•"/>
            </a:pPr>
            <a:r>
              <a:rPr lang="en-US" sz="1500" b="1" dirty="0">
                <a:solidFill>
                  <a:srgbClr val="FFFFFF"/>
                </a:solidFill>
                <a:effectLst/>
                <a:latin typeface="Avenir Next LT Pro" panose="020B0504020202020204" pitchFamily="34" charset="0"/>
              </a:rPr>
              <a:t> Resolver problemas de aplicación utilizando elementos de Geometría Analítica (rectas, planos y formas cuadráticas), interpretando los resultados obtenidos en el contexto de la situación, identificando sus elementos y comunicándolos mediante lenguaje geométrico y algebraico. </a:t>
            </a:r>
          </a:p>
          <a:p>
            <a:pPr>
              <a:lnSpc>
                <a:spcPct val="120000"/>
              </a:lnSpc>
              <a:buFont typeface="Arial" panose="020B0604020202020204" pitchFamily="34" charset="0"/>
              <a:buChar char="•"/>
            </a:pPr>
            <a:r>
              <a:rPr lang="en-US" sz="1500" b="1" dirty="0">
                <a:solidFill>
                  <a:srgbClr val="FFFFFF"/>
                </a:solidFill>
                <a:effectLst/>
                <a:latin typeface="Avenir Next LT Pro" panose="020B0504020202020204" pitchFamily="34" charset="0"/>
              </a:rPr>
              <a:t> Utilizar software de lenguaje simbólico (sistemas de ecuaciones, matrices, transformaciones lineales, entre otros) y gráfico (vectores, rectas, planos, formas cuadráticas, entre otros) para la resolución de situaciones problemáticas.</a:t>
            </a:r>
          </a:p>
        </p:txBody>
      </p:sp>
      <mc:AlternateContent xmlns:mc="http://schemas.openxmlformats.org/markup-compatibility/2006" xmlns:p14="http://schemas.microsoft.com/office/powerpoint/2010/main">
        <mc:Choice Requires="p14">
          <p:contentPart p14:bwMode="auto" r:id="rId3">
            <p14:nvContentPartPr>
              <p14:cNvPr id="57" name="Ink 56">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6436237" y="1971579"/>
              <a:ext cx="360" cy="2160"/>
            </p14:xfrm>
          </p:contentPart>
        </mc:Choice>
        <mc:Fallback xmlns="">
          <p:pic>
            <p:nvPicPr>
              <p:cNvPr id="57" name="Ink 56">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4"/>
              <a:stretch>
                <a:fillRect/>
              </a:stretch>
            </p:blipFill>
            <p:spPr>
              <a:xfrm>
                <a:off x="6418237" y="1956150"/>
                <a:ext cx="36000" cy="32709"/>
              </a:xfrm>
              <a:prstGeom prst="rect">
                <a:avLst/>
              </a:prstGeom>
            </p:spPr>
          </p:pic>
        </mc:Fallback>
      </mc:AlternateContent>
      <p:sp>
        <p:nvSpPr>
          <p:cNvPr id="5" name="Rectángulo 4">
            <a:extLst>
              <a:ext uri="{FF2B5EF4-FFF2-40B4-BE49-F238E27FC236}">
                <a16:creationId xmlns:a16="http://schemas.microsoft.com/office/drawing/2014/main" id="{B8412467-C48F-443F-B6C9-51CA0EB9D9CA}"/>
              </a:ext>
            </a:extLst>
          </p:cNvPr>
          <p:cNvSpPr/>
          <p:nvPr/>
        </p:nvSpPr>
        <p:spPr>
          <a:xfrm>
            <a:off x="5494350" y="644652"/>
            <a:ext cx="5856401" cy="5568696"/>
          </a:xfrm>
          <a:prstGeom prst="rect">
            <a:avLst/>
          </a:prstGeom>
        </p:spPr>
        <p:txBody>
          <a:bodyPr vert="horz" lIns="91440" tIns="45720" rIns="91440" bIns="45720" rtlCol="0" anchor="ctr">
            <a:normAutofit/>
          </a:bodyPr>
          <a:lstStyle/>
          <a:p>
            <a:pPr indent="-228600">
              <a:lnSpc>
                <a:spcPct val="110000"/>
              </a:lnSpc>
              <a:spcAft>
                <a:spcPts val="600"/>
              </a:spcAft>
              <a:buFont typeface="Arial" panose="020B0604020202020204" pitchFamily="34" charset="0"/>
              <a:buChar char="•"/>
            </a:pPr>
            <a:endParaRPr lang="en-US" b="1" cap="none" spc="0" dirty="0">
              <a:ln w="6600">
                <a:solidFill>
                  <a:schemeClr val="accent2"/>
                </a:solidFill>
                <a:prstDash val="solid"/>
              </a:ln>
              <a:effectLst>
                <a:outerShdw dist="38100" dir="2700000" algn="tl" rotWithShape="0">
                  <a:schemeClr val="accent2"/>
                </a:outerShdw>
              </a:effectLst>
            </a:endParaRPr>
          </a:p>
        </p:txBody>
      </p:sp>
    </p:spTree>
    <p:extLst>
      <p:ext uri="{BB962C8B-B14F-4D97-AF65-F5344CB8AC3E}">
        <p14:creationId xmlns:p14="http://schemas.microsoft.com/office/powerpoint/2010/main" val="823310893"/>
      </p:ext>
    </p:extLst>
  </p:cSld>
  <p:clrMapOvr>
    <a:masterClrMapping/>
  </p:clrMapOvr>
  <mc:AlternateContent xmlns:mc="http://schemas.openxmlformats.org/markup-compatibility/2006" xmlns:p14="http://schemas.microsoft.com/office/powerpoint/2010/main">
    <mc:Choice Requires="p14">
      <p:transition spd="slow" p14:dur="2000" advClick="0" advTm="5000">
        <p14:prism isContent="1"/>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useBgFill="1">
        <p:nvSpPr>
          <p:cNvPr id="71" name="Rectangle 63">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uadroTexto 5">
            <a:extLst>
              <a:ext uri="{FF2B5EF4-FFF2-40B4-BE49-F238E27FC236}">
                <a16:creationId xmlns:a16="http://schemas.microsoft.com/office/drawing/2014/main" id="{A637D4A8-E345-5590-0599-16599F216A88}"/>
              </a:ext>
            </a:extLst>
          </p:cNvPr>
          <p:cNvSpPr txBox="1"/>
          <p:nvPr/>
        </p:nvSpPr>
        <p:spPr>
          <a:xfrm>
            <a:off x="4552834" y="0"/>
            <a:ext cx="6251110" cy="1783080"/>
          </a:xfrm>
          <a:prstGeom prst="rect">
            <a:avLst/>
          </a:prstGeom>
        </p:spPr>
        <p:txBody>
          <a:bodyPr vert="horz" lIns="91440" tIns="45720" rIns="91440" bIns="45720" rtlCol="0" anchor="b">
            <a:normAutofit/>
          </a:bodyPr>
          <a:lstStyle/>
          <a:p>
            <a:pPr lvl="0">
              <a:lnSpc>
                <a:spcPct val="90000"/>
              </a:lnSpc>
              <a:spcBef>
                <a:spcPct val="0"/>
              </a:spcBef>
              <a:spcAft>
                <a:spcPts val="300"/>
              </a:spcAft>
            </a:pPr>
            <a:r>
              <a:rPr lang="en-US" sz="6100" dirty="0">
                <a:effectLst/>
                <a:latin typeface="+mj-lt"/>
                <a:ea typeface="+mj-ea"/>
                <a:cs typeface="+mj-cs"/>
              </a:rPr>
              <a:t>RESULTADOS DE APRENDIZAJE</a:t>
            </a:r>
          </a:p>
        </p:txBody>
      </p:sp>
      <p:sp>
        <p:nvSpPr>
          <p:cNvPr id="72"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239572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uadroTexto 2">
            <a:extLst>
              <a:ext uri="{FF2B5EF4-FFF2-40B4-BE49-F238E27FC236}">
                <a16:creationId xmlns:a16="http://schemas.microsoft.com/office/drawing/2014/main" id="{2A09DC94-74D0-CCBB-E225-3BAF2B8CFE00}"/>
              </a:ext>
            </a:extLst>
          </p:cNvPr>
          <p:cNvSpPr txBox="1"/>
          <p:nvPr/>
        </p:nvSpPr>
        <p:spPr>
          <a:xfrm>
            <a:off x="4316840" y="2423160"/>
            <a:ext cx="7626645" cy="974624"/>
          </a:xfrm>
          <a:prstGeom prst="rect">
            <a:avLst/>
          </a:prstGeom>
        </p:spPr>
        <p:txBody>
          <a:bodyPr vert="horz" lIns="91440" tIns="45720" rIns="91440" bIns="45720" rtlCol="0">
            <a:normAutofit/>
          </a:bodyPr>
          <a:lstStyle/>
          <a:p>
            <a:pPr marL="114300" lvl="0">
              <a:tabLst>
                <a:tab pos="683895" algn="l"/>
              </a:tabLst>
            </a:pPr>
            <a:r>
              <a:rPr lang="en-US" sz="1400" b="1" spc="-20" dirty="0">
                <a:effectLst/>
                <a:latin typeface="Avenir Next LT Pro" panose="020B0504020202020204" pitchFamily="34" charset="0"/>
              </a:rPr>
              <a:t>RA1</a:t>
            </a:r>
            <a:r>
              <a:rPr lang="en-US" sz="1400" spc="-20" dirty="0">
                <a:effectLst/>
                <a:latin typeface="Avenir Next LT Pro" panose="020B0504020202020204" pitchFamily="34" charset="0"/>
              </a:rPr>
              <a:t>:	Identifica lugares geométricos (rectas, planos, formas cuadráticas) para caracterizarlos en forma analítica y gráfica, y validando los resultados con software.</a:t>
            </a:r>
            <a:endParaRPr lang="en-US" sz="1400" dirty="0">
              <a:effectLst/>
              <a:latin typeface="Avenir Next LT Pro" panose="020B0504020202020204" pitchFamily="34" charset="0"/>
            </a:endParaRPr>
          </a:p>
          <a:p>
            <a:pPr indent="-228600">
              <a:spcAft>
                <a:spcPts val="300"/>
              </a:spcAft>
              <a:buFont typeface="Arial" panose="020B0604020202020204" pitchFamily="34" charset="0"/>
              <a:buChar char="•"/>
            </a:pPr>
            <a:endParaRPr lang="en-US" dirty="0">
              <a:effectLst/>
            </a:endParaRPr>
          </a:p>
        </p:txBody>
      </p:sp>
      <p:pic>
        <p:nvPicPr>
          <p:cNvPr id="25" name="Picture 24" descr="Una red formada por puntos blancos">
            <a:extLst>
              <a:ext uri="{FF2B5EF4-FFF2-40B4-BE49-F238E27FC236}">
                <a16:creationId xmlns:a16="http://schemas.microsoft.com/office/drawing/2014/main" id="{50013282-536D-90C4-0F6A-2A80220D6FB7}"/>
              </a:ext>
            </a:extLst>
          </p:cNvPr>
          <p:cNvPicPr>
            <a:picLocks noChangeAspect="1"/>
          </p:cNvPicPr>
          <p:nvPr/>
        </p:nvPicPr>
        <p:blipFill rotWithShape="1">
          <a:blip r:embed="rId2"/>
          <a:srcRect l="45063" r="2645" b="-1"/>
          <a:stretch/>
        </p:blipFill>
        <p:spPr>
          <a:xfrm>
            <a:off x="-134008" y="153902"/>
            <a:ext cx="4552834" cy="6704098"/>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5" name="Rectángulo 4">
            <a:extLst>
              <a:ext uri="{FF2B5EF4-FFF2-40B4-BE49-F238E27FC236}">
                <a16:creationId xmlns:a16="http://schemas.microsoft.com/office/drawing/2014/main" id="{B8412467-C48F-443F-B6C9-51CA0EB9D9CA}"/>
              </a:ext>
            </a:extLst>
          </p:cNvPr>
          <p:cNvSpPr/>
          <p:nvPr/>
        </p:nvSpPr>
        <p:spPr>
          <a:xfrm>
            <a:off x="5494350" y="644652"/>
            <a:ext cx="5856401" cy="5568696"/>
          </a:xfrm>
          <a:prstGeom prst="rect">
            <a:avLst/>
          </a:prstGeom>
        </p:spPr>
        <p:txBody>
          <a:bodyPr vert="horz" lIns="91440" tIns="45720" rIns="91440" bIns="45720" rtlCol="0" anchor="ctr">
            <a:normAutofit/>
          </a:bodyPr>
          <a:lstStyle/>
          <a:p>
            <a:pPr indent="-228600">
              <a:lnSpc>
                <a:spcPct val="110000"/>
              </a:lnSpc>
              <a:spcAft>
                <a:spcPts val="600"/>
              </a:spcAft>
              <a:buFont typeface="Arial" panose="020B0604020202020204" pitchFamily="34" charset="0"/>
              <a:buChar char="•"/>
            </a:pPr>
            <a:endParaRPr lang="en-US" b="1" cap="none" spc="0" dirty="0">
              <a:ln w="6600">
                <a:solidFill>
                  <a:schemeClr val="accent2"/>
                </a:solidFill>
                <a:prstDash val="solid"/>
              </a:ln>
              <a:effectLst>
                <a:outerShdw dist="38100" dir="2700000" algn="tl" rotWithShape="0">
                  <a:schemeClr val="accent2"/>
                </a:outerShdw>
              </a:effectLst>
            </a:endParaRPr>
          </a:p>
        </p:txBody>
      </p:sp>
      <p:sp>
        <p:nvSpPr>
          <p:cNvPr id="4" name="CuadroTexto 3">
            <a:extLst>
              <a:ext uri="{FF2B5EF4-FFF2-40B4-BE49-F238E27FC236}">
                <a16:creationId xmlns:a16="http://schemas.microsoft.com/office/drawing/2014/main" id="{995E6D5B-96FF-52EA-785E-8E8A9FF83503}"/>
              </a:ext>
            </a:extLst>
          </p:cNvPr>
          <p:cNvSpPr txBox="1"/>
          <p:nvPr/>
        </p:nvSpPr>
        <p:spPr>
          <a:xfrm>
            <a:off x="4352928" y="2933953"/>
            <a:ext cx="7760653" cy="1231106"/>
          </a:xfrm>
          <a:prstGeom prst="rect">
            <a:avLst/>
          </a:prstGeom>
          <a:noFill/>
        </p:spPr>
        <p:txBody>
          <a:bodyPr wrap="square">
            <a:spAutoFit/>
          </a:bodyPr>
          <a:lstStyle/>
          <a:p>
            <a:pPr marL="114300" lvl="0" algn="just">
              <a:tabLst>
                <a:tab pos="683895" algn="l"/>
              </a:tabLst>
            </a:pPr>
            <a:r>
              <a:rPr lang="en-US" sz="1400" b="1" spc="-20" dirty="0">
                <a:effectLst/>
                <a:latin typeface="Avenir Next LT Pro" panose="020B0504020202020204" pitchFamily="34" charset="0"/>
              </a:rPr>
              <a:t>RA2:</a:t>
            </a:r>
            <a:r>
              <a:rPr lang="en-US" sz="1400" spc="-20" dirty="0">
                <a:effectLst/>
                <a:latin typeface="Avenir Next LT Pro" panose="020B0504020202020204" pitchFamily="34" charset="0"/>
              </a:rPr>
              <a:t> 	Resuelve problemas de aplicación modelizados matemáticamente, utilizando vectores y matrices, interpretando los resultados obtenidos en el contexto de la situación, identificando sus elementos, usando distintas representaciones semióticas y comunicándolos mediante lenguaje matemático apropiado.</a:t>
            </a:r>
            <a:endParaRPr lang="en-US" sz="1400" dirty="0">
              <a:effectLst/>
              <a:latin typeface="Avenir Next LT Pro" panose="020B0504020202020204" pitchFamily="34" charset="0"/>
            </a:endParaRPr>
          </a:p>
          <a:p>
            <a:pPr marL="342900" lvl="0" indent="-228600">
              <a:buFont typeface="Arial" panose="020B0604020202020204" pitchFamily="34" charset="0"/>
              <a:buChar char="•"/>
              <a:tabLst>
                <a:tab pos="683895" algn="l"/>
              </a:tabLst>
            </a:pPr>
            <a:endParaRPr lang="en-US" dirty="0">
              <a:effectLst/>
              <a:latin typeface="Abadi" panose="020B0604020104020204" pitchFamily="34" charset="0"/>
            </a:endParaRPr>
          </a:p>
        </p:txBody>
      </p:sp>
      <p:sp>
        <p:nvSpPr>
          <p:cNvPr id="8" name="CuadroTexto 7">
            <a:extLst>
              <a:ext uri="{FF2B5EF4-FFF2-40B4-BE49-F238E27FC236}">
                <a16:creationId xmlns:a16="http://schemas.microsoft.com/office/drawing/2014/main" id="{B7CBBC2E-24D3-D8C5-4394-63CB0780D825}"/>
              </a:ext>
            </a:extLst>
          </p:cNvPr>
          <p:cNvSpPr txBox="1"/>
          <p:nvPr/>
        </p:nvSpPr>
        <p:spPr>
          <a:xfrm>
            <a:off x="4352928" y="3899104"/>
            <a:ext cx="7352958" cy="954107"/>
          </a:xfrm>
          <a:prstGeom prst="rect">
            <a:avLst/>
          </a:prstGeom>
          <a:noFill/>
        </p:spPr>
        <p:txBody>
          <a:bodyPr wrap="square">
            <a:spAutoFit/>
          </a:bodyPr>
          <a:lstStyle/>
          <a:p>
            <a:pPr marL="114300" lvl="0" algn="just">
              <a:tabLst>
                <a:tab pos="683895" algn="l"/>
              </a:tabLst>
            </a:pPr>
            <a:r>
              <a:rPr lang="en-US" sz="1400" b="1" dirty="0">
                <a:effectLst/>
                <a:latin typeface="Avenir Next LT Pro" panose="020B0504020202020204" pitchFamily="34" charset="0"/>
              </a:rPr>
              <a:t>RA3:</a:t>
            </a:r>
            <a:r>
              <a:rPr lang="en-US" sz="1400" dirty="0">
                <a:effectLst/>
                <a:latin typeface="Avenir Next LT Pro" panose="020B0504020202020204" pitchFamily="34" charset="0"/>
              </a:rPr>
              <a:t>	Utiliza sistemas de ecuaciones para resolver ejercicios y situaciones problemáticas considerando su análisis mediante el Teorema de Roché Frobenius, interpretando geométricamente los resultados cuando correspondiere y auxiliándose con el uso de software. </a:t>
            </a:r>
          </a:p>
        </p:txBody>
      </p:sp>
      <p:sp>
        <p:nvSpPr>
          <p:cNvPr id="10" name="CuadroTexto 9">
            <a:extLst>
              <a:ext uri="{FF2B5EF4-FFF2-40B4-BE49-F238E27FC236}">
                <a16:creationId xmlns:a16="http://schemas.microsoft.com/office/drawing/2014/main" id="{4EABB8AF-223F-939F-57F2-4BB7B0491ECB}"/>
              </a:ext>
            </a:extLst>
          </p:cNvPr>
          <p:cNvSpPr txBox="1"/>
          <p:nvPr/>
        </p:nvSpPr>
        <p:spPr>
          <a:xfrm>
            <a:off x="4316840" y="4905843"/>
            <a:ext cx="7832827" cy="523220"/>
          </a:xfrm>
          <a:prstGeom prst="rect">
            <a:avLst/>
          </a:prstGeom>
          <a:noFill/>
        </p:spPr>
        <p:txBody>
          <a:bodyPr wrap="square">
            <a:spAutoFit/>
          </a:bodyPr>
          <a:lstStyle/>
          <a:p>
            <a:pPr marL="114300" lvl="0">
              <a:tabLst>
                <a:tab pos="683895" algn="l"/>
              </a:tabLst>
            </a:pPr>
            <a:r>
              <a:rPr lang="en-US" sz="1400" b="1" spc="-10" dirty="0">
                <a:effectLst/>
                <a:latin typeface="Avenir Next LT Pro" panose="020B0504020202020204" pitchFamily="34" charset="0"/>
              </a:rPr>
              <a:t>RA4:</a:t>
            </a:r>
            <a:r>
              <a:rPr lang="en-US" sz="1400" spc="-10" dirty="0">
                <a:effectLst/>
                <a:latin typeface="Avenir Next LT Pro" panose="020B0504020202020204" pitchFamily="34" charset="0"/>
              </a:rPr>
              <a:t>	Presenta comunicación efectiva para argumentar y mostrar sus resultados utilizando lenguaje escrito, formal y específico, y desarrollando su aprendizaje autónomo.</a:t>
            </a:r>
            <a:r>
              <a:rPr lang="en-US" sz="1400" dirty="0">
                <a:effectLst/>
                <a:latin typeface="Avenir Next LT Pro" panose="020B0504020202020204" pitchFamily="34" charset="0"/>
              </a:rPr>
              <a:t> </a:t>
            </a:r>
            <a:endParaRPr lang="es-AR" sz="1400" dirty="0">
              <a:latin typeface="Avenir Next LT Pro" panose="020B0504020202020204" pitchFamily="34" charset="0"/>
            </a:endParaRPr>
          </a:p>
        </p:txBody>
      </p:sp>
      <p:sp>
        <p:nvSpPr>
          <p:cNvPr id="12" name="CuadroTexto 11">
            <a:extLst>
              <a:ext uri="{FF2B5EF4-FFF2-40B4-BE49-F238E27FC236}">
                <a16:creationId xmlns:a16="http://schemas.microsoft.com/office/drawing/2014/main" id="{1873B346-C659-CAB9-9AAA-921DB2975C0B}"/>
              </a:ext>
            </a:extLst>
          </p:cNvPr>
          <p:cNvSpPr txBox="1"/>
          <p:nvPr/>
        </p:nvSpPr>
        <p:spPr>
          <a:xfrm>
            <a:off x="4418826" y="5597809"/>
            <a:ext cx="7693649" cy="769441"/>
          </a:xfrm>
          <a:prstGeom prst="rect">
            <a:avLst/>
          </a:prstGeom>
          <a:noFill/>
        </p:spPr>
        <p:txBody>
          <a:bodyPr wrap="square">
            <a:spAutoFit/>
          </a:bodyPr>
          <a:lstStyle/>
          <a:p>
            <a:pPr algn="just"/>
            <a:r>
              <a:rPr lang="en-US" sz="1600" b="1" dirty="0">
                <a:effectLst/>
                <a:latin typeface="Abadi" panose="020B0604020104020204" pitchFamily="34" charset="0"/>
              </a:rPr>
              <a:t>RA5</a:t>
            </a:r>
            <a:r>
              <a:rPr lang="en-US" sz="1400" b="1" dirty="0">
                <a:effectLst/>
                <a:latin typeface="Avenir Next LT Pro" panose="020B0504020202020204" pitchFamily="34" charset="0"/>
              </a:rPr>
              <a:t>:</a:t>
            </a:r>
            <a:r>
              <a:rPr lang="en-US" sz="1400" dirty="0">
                <a:effectLst/>
                <a:latin typeface="Avenir Next LT Pro" panose="020B0504020202020204" pitchFamily="34" charset="0"/>
              </a:rPr>
              <a:t> Utiliza espacios vectoriales para resolver ejercicios y problemas en el contexto de las transformaciones lineales y la diagonalización de matrices relacionando conceptos, teoremas y propiedades</a:t>
            </a:r>
            <a:endParaRPr lang="es-AR" sz="1400" dirty="0">
              <a:latin typeface="Avenir Next LT Pro" panose="020B0504020202020204" pitchFamily="34" charset="0"/>
            </a:endParaRPr>
          </a:p>
        </p:txBody>
      </p:sp>
    </p:spTree>
    <p:extLst>
      <p:ext uri="{BB962C8B-B14F-4D97-AF65-F5344CB8AC3E}">
        <p14:creationId xmlns:p14="http://schemas.microsoft.com/office/powerpoint/2010/main" val="935002497"/>
      </p:ext>
    </p:extLst>
  </p:cSld>
  <p:clrMapOvr>
    <a:masterClrMapping/>
  </p:clrMapOvr>
  <mc:AlternateContent xmlns:mc="http://schemas.openxmlformats.org/markup-compatibility/2006" xmlns:p14="http://schemas.microsoft.com/office/powerpoint/2010/main">
    <mc:Choice Requires="p14">
      <p:transition spd="slow" p14:dur="2000" advClick="0" advTm="5000">
        <p14:prism isContent="1"/>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1+#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1+#ppt_w/2"/>
                                          </p:val>
                                        </p:tav>
                                        <p:tav tm="100000">
                                          <p:val>
                                            <p:strVal val="#ppt_x"/>
                                          </p:val>
                                        </p:tav>
                                      </p:tavLst>
                                    </p:anim>
                                    <p:anim calcmode="lin" valueType="num">
                                      <p:cBhvr additive="base">
                                        <p:cTn id="19"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1+#ppt_w/2"/>
                                          </p:val>
                                        </p:tav>
                                        <p:tav tm="100000">
                                          <p:val>
                                            <p:strVal val="#ppt_x"/>
                                          </p:val>
                                        </p:tav>
                                      </p:tavLst>
                                    </p:anim>
                                    <p:anim calcmode="lin" valueType="num">
                                      <p:cBhvr additive="base">
                                        <p:cTn id="25"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1+#ppt_w/2"/>
                                          </p:val>
                                        </p:tav>
                                        <p:tav tm="100000">
                                          <p:val>
                                            <p:strVal val="#ppt_x"/>
                                          </p:val>
                                        </p:tav>
                                      </p:tavLst>
                                    </p:anim>
                                    <p:anim calcmode="lin" valueType="num">
                                      <p:cBhvr additive="base">
                                        <p:cTn id="31"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2"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1+#ppt_w/2"/>
                                          </p:val>
                                        </p:tav>
                                        <p:tav tm="100000">
                                          <p:val>
                                            <p:strVal val="#ppt_x"/>
                                          </p:val>
                                        </p:tav>
                                      </p:tavLst>
                                    </p:anim>
                                    <p:anim calcmode="lin" valueType="num">
                                      <p:cBhvr additive="base">
                                        <p:cTn id="37"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8" grpId="0"/>
      <p:bldP spid="10"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useBgFill="1">
        <p:nvSpPr>
          <p:cNvPr id="14" name="Rectangle 13">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827FF362-FC97-4BF5-949B-D4ADFA26E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888549">
            <a:off x="-1059473" y="-1108988"/>
            <a:ext cx="7179830" cy="5226565"/>
          </a:xfrm>
          <a:custGeom>
            <a:avLst/>
            <a:gdLst>
              <a:gd name="connsiteX0" fmla="*/ 5217841 w 7179830"/>
              <a:gd name="connsiteY0" fmla="*/ 464824 h 5226565"/>
              <a:gd name="connsiteX1" fmla="*/ 5222490 w 7179830"/>
              <a:gd name="connsiteY1" fmla="*/ 464289 h 5226565"/>
              <a:gd name="connsiteX2" fmla="*/ 5216768 w 7179830"/>
              <a:gd name="connsiteY2" fmla="*/ 463394 h 5226565"/>
              <a:gd name="connsiteX3" fmla="*/ 5217841 w 7179830"/>
              <a:gd name="connsiteY3" fmla="*/ 464824 h 5226565"/>
              <a:gd name="connsiteX4" fmla="*/ 4945201 w 7179830"/>
              <a:gd name="connsiteY4" fmla="*/ 5226565 h 5226565"/>
              <a:gd name="connsiteX5" fmla="*/ 140449 w 7179830"/>
              <a:gd name="connsiteY5" fmla="*/ 2240811 h 5226565"/>
              <a:gd name="connsiteX6" fmla="*/ 232913 w 7179830"/>
              <a:gd name="connsiteY6" fmla="*/ 2052782 h 5226565"/>
              <a:gd name="connsiteX7" fmla="*/ 375714 w 7179830"/>
              <a:gd name="connsiteY7" fmla="*/ 1803205 h 5226565"/>
              <a:gd name="connsiteX8" fmla="*/ 1512756 w 7179830"/>
              <a:gd name="connsiteY8" fmla="*/ 638448 h 5226565"/>
              <a:gd name="connsiteX9" fmla="*/ 2902095 w 7179830"/>
              <a:gd name="connsiteY9" fmla="*/ 120440 h 5226565"/>
              <a:gd name="connsiteX10" fmla="*/ 2848453 w 7179830"/>
              <a:gd name="connsiteY10" fmla="*/ 125626 h 5226565"/>
              <a:gd name="connsiteX11" fmla="*/ 1837830 w 7179830"/>
              <a:gd name="connsiteY11" fmla="*/ 426203 h 5226565"/>
              <a:gd name="connsiteX12" fmla="*/ 214608 w 7179830"/>
              <a:gd name="connsiteY12" fmla="*/ 1882239 h 5226565"/>
              <a:gd name="connsiteX13" fmla="*/ 91317 w 7179830"/>
              <a:gd name="connsiteY13" fmla="*/ 2123701 h 5226565"/>
              <a:gd name="connsiteX14" fmla="*/ 64092 w 7179830"/>
              <a:gd name="connsiteY14" fmla="*/ 2193361 h 5226565"/>
              <a:gd name="connsiteX15" fmla="*/ 0 w 7179830"/>
              <a:gd name="connsiteY15" fmla="*/ 2153533 h 5226565"/>
              <a:gd name="connsiteX16" fmla="*/ 42834 w 7179830"/>
              <a:gd name="connsiteY16" fmla="*/ 2047277 h 5226565"/>
              <a:gd name="connsiteX17" fmla="*/ 923582 w 7179830"/>
              <a:gd name="connsiteY17" fmla="*/ 915600 h 5226565"/>
              <a:gd name="connsiteX18" fmla="*/ 2686989 w 7179830"/>
              <a:gd name="connsiteY18" fmla="*/ 73950 h 5226565"/>
              <a:gd name="connsiteX19" fmla="*/ 3059983 w 7179830"/>
              <a:gd name="connsiteY19" fmla="*/ 20308 h 5226565"/>
              <a:gd name="connsiteX20" fmla="*/ 3454435 w 7179830"/>
              <a:gd name="connsiteY20" fmla="*/ 1176 h 5226565"/>
              <a:gd name="connsiteX21" fmla="*/ 3923806 w 7179830"/>
              <a:gd name="connsiteY21" fmla="*/ 49990 h 5226565"/>
              <a:gd name="connsiteX22" fmla="*/ 5350874 w 7179830"/>
              <a:gd name="connsiteY22" fmla="*/ 426917 h 5226565"/>
              <a:gd name="connsiteX23" fmla="*/ 6607360 w 7179830"/>
              <a:gd name="connsiteY23" fmla="*/ 1075097 h 5226565"/>
              <a:gd name="connsiteX24" fmla="*/ 7110534 w 7179830"/>
              <a:gd name="connsiteY24" fmla="*/ 1541421 h 5226565"/>
              <a:gd name="connsiteX25" fmla="*/ 7179830 w 7179830"/>
              <a:gd name="connsiteY25" fmla="*/ 1630542 h 5226565"/>
              <a:gd name="connsiteX26" fmla="*/ 7136295 w 7179830"/>
              <a:gd name="connsiteY26" fmla="*/ 1700600 h 5226565"/>
              <a:gd name="connsiteX27" fmla="*/ 7131140 w 7179830"/>
              <a:gd name="connsiteY27" fmla="*/ 1693045 h 5226565"/>
              <a:gd name="connsiteX28" fmla="*/ 6577499 w 7179830"/>
              <a:gd name="connsiteY28" fmla="*/ 1148230 h 5226565"/>
              <a:gd name="connsiteX29" fmla="*/ 5494816 w 7179830"/>
              <a:gd name="connsiteY29" fmla="*/ 563527 h 5226565"/>
              <a:gd name="connsiteX30" fmla="*/ 5366967 w 7179830"/>
              <a:gd name="connsiteY30" fmla="*/ 514176 h 5226565"/>
              <a:gd name="connsiteX31" fmla="*/ 5244661 w 7179830"/>
              <a:gd name="connsiteY31" fmla="*/ 470725 h 5226565"/>
              <a:gd name="connsiteX32" fmla="*/ 5904822 w 7179830"/>
              <a:gd name="connsiteY32" fmla="*/ 815468 h 5226565"/>
              <a:gd name="connsiteX33" fmla="*/ 7015222 w 7179830"/>
              <a:gd name="connsiteY33" fmla="*/ 1815185 h 5226565"/>
              <a:gd name="connsiteX34" fmla="*/ 7040454 w 7179830"/>
              <a:gd name="connsiteY34" fmla="*/ 1854830 h 522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179830" h="5226565">
                <a:moveTo>
                  <a:pt x="5217841" y="464824"/>
                </a:moveTo>
                <a:lnTo>
                  <a:pt x="5222490" y="464289"/>
                </a:lnTo>
                <a:lnTo>
                  <a:pt x="5216768" y="463394"/>
                </a:lnTo>
                <a:cubicBezTo>
                  <a:pt x="5216768" y="463394"/>
                  <a:pt x="5216768" y="464646"/>
                  <a:pt x="5217841" y="464824"/>
                </a:cubicBezTo>
                <a:close/>
                <a:moveTo>
                  <a:pt x="4945201" y="5226565"/>
                </a:moveTo>
                <a:lnTo>
                  <a:pt x="140449" y="2240811"/>
                </a:lnTo>
                <a:lnTo>
                  <a:pt x="232913" y="2052782"/>
                </a:lnTo>
                <a:cubicBezTo>
                  <a:pt x="277693" y="1968290"/>
                  <a:pt x="325201" y="1885054"/>
                  <a:pt x="375714" y="1803205"/>
                </a:cubicBezTo>
                <a:cubicBezTo>
                  <a:pt x="667528" y="1329721"/>
                  <a:pt x="1039629" y="935091"/>
                  <a:pt x="1512756" y="638448"/>
                </a:cubicBezTo>
                <a:cubicBezTo>
                  <a:pt x="1939392" y="370950"/>
                  <a:pt x="2405724" y="210560"/>
                  <a:pt x="2902095" y="120440"/>
                </a:cubicBezTo>
                <a:cubicBezTo>
                  <a:pt x="2884054" y="118134"/>
                  <a:pt x="2865727" y="119904"/>
                  <a:pt x="2848453" y="125626"/>
                </a:cubicBezTo>
                <a:cubicBezTo>
                  <a:pt x="2498704" y="175943"/>
                  <a:pt x="2158217" y="277201"/>
                  <a:pt x="1837830" y="426203"/>
                </a:cubicBezTo>
                <a:cubicBezTo>
                  <a:pt x="1147094" y="744660"/>
                  <a:pt x="593502" y="1217071"/>
                  <a:pt x="214608" y="1882239"/>
                </a:cubicBezTo>
                <a:cubicBezTo>
                  <a:pt x="169441" y="1960776"/>
                  <a:pt x="128308" y="2041369"/>
                  <a:pt x="91317" y="2123701"/>
                </a:cubicBezTo>
                <a:lnTo>
                  <a:pt x="64092" y="2193361"/>
                </a:lnTo>
                <a:lnTo>
                  <a:pt x="0" y="2153533"/>
                </a:lnTo>
                <a:lnTo>
                  <a:pt x="42834" y="2047277"/>
                </a:lnTo>
                <a:cubicBezTo>
                  <a:pt x="241792" y="1615775"/>
                  <a:pt x="541268" y="1241591"/>
                  <a:pt x="923582" y="915600"/>
                </a:cubicBezTo>
                <a:cubicBezTo>
                  <a:pt x="1435331" y="478415"/>
                  <a:pt x="2028081" y="205375"/>
                  <a:pt x="2686989" y="73950"/>
                </a:cubicBezTo>
                <a:cubicBezTo>
                  <a:pt x="2810367" y="49274"/>
                  <a:pt x="2934818" y="32466"/>
                  <a:pt x="3059983" y="20308"/>
                </a:cubicBezTo>
                <a:cubicBezTo>
                  <a:pt x="3185149" y="8148"/>
                  <a:pt x="3308706" y="2963"/>
                  <a:pt x="3454435" y="1176"/>
                </a:cubicBezTo>
                <a:cubicBezTo>
                  <a:pt x="3599805" y="-5977"/>
                  <a:pt x="3761985" y="20665"/>
                  <a:pt x="3923806" y="49990"/>
                </a:cubicBezTo>
                <a:cubicBezTo>
                  <a:pt x="4409449" y="137964"/>
                  <a:pt x="4886867" y="257228"/>
                  <a:pt x="5350874" y="426917"/>
                </a:cubicBezTo>
                <a:cubicBezTo>
                  <a:pt x="5797001" y="589991"/>
                  <a:pt x="6223101" y="792223"/>
                  <a:pt x="6607360" y="1075097"/>
                </a:cubicBezTo>
                <a:cubicBezTo>
                  <a:pt x="6794438" y="1212779"/>
                  <a:pt x="6965102" y="1365689"/>
                  <a:pt x="7110534" y="1541421"/>
                </a:cubicBezTo>
                <a:lnTo>
                  <a:pt x="7179830" y="1630542"/>
                </a:lnTo>
                <a:lnTo>
                  <a:pt x="7136295" y="1700600"/>
                </a:lnTo>
                <a:lnTo>
                  <a:pt x="7131140" y="1693045"/>
                </a:lnTo>
                <a:cubicBezTo>
                  <a:pt x="6977874" y="1483026"/>
                  <a:pt x="6788448" y="1305671"/>
                  <a:pt x="6577499" y="1148230"/>
                </a:cubicBezTo>
                <a:cubicBezTo>
                  <a:pt x="6245452" y="900401"/>
                  <a:pt x="5878538" y="716408"/>
                  <a:pt x="5494816" y="563527"/>
                </a:cubicBezTo>
                <a:cubicBezTo>
                  <a:pt x="5452491" y="546487"/>
                  <a:pt x="5409881" y="530036"/>
                  <a:pt x="5366967" y="514176"/>
                </a:cubicBezTo>
                <a:cubicBezTo>
                  <a:pt x="5326377" y="499156"/>
                  <a:pt x="5285430" y="485210"/>
                  <a:pt x="5244661" y="470725"/>
                </a:cubicBezTo>
                <a:cubicBezTo>
                  <a:pt x="5471517" y="572127"/>
                  <a:pt x="5691970" y="687263"/>
                  <a:pt x="5904822" y="815468"/>
                </a:cubicBezTo>
                <a:cubicBezTo>
                  <a:pt x="6336645" y="1080104"/>
                  <a:pt x="6718758" y="1400351"/>
                  <a:pt x="7015222" y="1815185"/>
                </a:cubicBezTo>
                <a:lnTo>
                  <a:pt x="7040454" y="1854830"/>
                </a:lnTo>
                <a:close/>
              </a:path>
            </a:pathLst>
          </a:custGeom>
          <a:solidFill>
            <a:schemeClr val="accent1"/>
          </a:solidFill>
          <a:ln w="12700" cap="flat">
            <a:noFill/>
            <a:prstDash val="solid"/>
            <a:miter/>
          </a:ln>
        </p:spPr>
        <p:txBody>
          <a:bodyPr wrap="square" rtlCol="0" anchor="ctr">
            <a:noAutofit/>
          </a:bodyPr>
          <a:lstStyle/>
          <a:p>
            <a:endParaRPr lang="en-US" dirty="0"/>
          </a:p>
        </p:txBody>
      </p:sp>
      <p:sp>
        <p:nvSpPr>
          <p:cNvPr id="5" name="CuadroTexto 4">
            <a:extLst>
              <a:ext uri="{FF2B5EF4-FFF2-40B4-BE49-F238E27FC236}">
                <a16:creationId xmlns:a16="http://schemas.microsoft.com/office/drawing/2014/main" id="{282DD7D1-5F67-47C9-8743-A9889727BD2D}"/>
              </a:ext>
            </a:extLst>
          </p:cNvPr>
          <p:cNvSpPr txBox="1"/>
          <p:nvPr/>
        </p:nvSpPr>
        <p:spPr>
          <a:xfrm>
            <a:off x="841246" y="673770"/>
            <a:ext cx="3644489" cy="2414488"/>
          </a:xfrm>
          <a:prstGeom prst="rect">
            <a:avLst/>
          </a:prstGeom>
        </p:spPr>
        <p:txBody>
          <a:bodyPr vert="horz" lIns="91440" tIns="45720" rIns="91440" bIns="45720" rtlCol="0" anchor="t">
            <a:normAutofit/>
          </a:bodyPr>
          <a:lstStyle/>
          <a:p>
            <a:pPr>
              <a:spcBef>
                <a:spcPct val="0"/>
              </a:spcBef>
              <a:spcAft>
                <a:spcPts val="600"/>
              </a:spcAft>
            </a:pPr>
            <a:r>
              <a:rPr lang="en-US" sz="6600" dirty="0">
                <a:solidFill>
                  <a:schemeClr val="bg1"/>
                </a:solidFill>
                <a:latin typeface="+mj-lt"/>
                <a:ea typeface="+mj-ea"/>
                <a:cs typeface="+mj-cs"/>
              </a:rPr>
              <a:t>CRONOGRAMA ESTIMADO</a:t>
            </a:r>
          </a:p>
          <a:p>
            <a:pPr>
              <a:spcBef>
                <a:spcPct val="0"/>
              </a:spcBef>
              <a:spcAft>
                <a:spcPts val="600"/>
              </a:spcAft>
            </a:pPr>
            <a:endParaRPr lang="en-US" sz="6600" dirty="0">
              <a:solidFill>
                <a:schemeClr val="bg1"/>
              </a:solidFill>
              <a:latin typeface="+mj-lt"/>
              <a:ea typeface="+mj-ea"/>
              <a:cs typeface="+mj-cs"/>
            </a:endParaRPr>
          </a:p>
        </p:txBody>
      </p:sp>
      <p:sp>
        <p:nvSpPr>
          <p:cNvPr id="3" name="CuadroTexto 2">
            <a:extLst>
              <a:ext uri="{FF2B5EF4-FFF2-40B4-BE49-F238E27FC236}">
                <a16:creationId xmlns:a16="http://schemas.microsoft.com/office/drawing/2014/main" id="{D4E0DA77-0A4E-4934-A42E-25345CABC884}"/>
              </a:ext>
            </a:extLst>
          </p:cNvPr>
          <p:cNvSpPr txBox="1"/>
          <p:nvPr/>
        </p:nvSpPr>
        <p:spPr>
          <a:xfrm>
            <a:off x="3381702" y="3822940"/>
            <a:ext cx="8174421" cy="2445256"/>
          </a:xfrm>
          <a:prstGeom prst="rect">
            <a:avLst/>
          </a:prstGeom>
        </p:spPr>
        <p:txBody>
          <a:bodyPr vert="horz" lIns="91440" tIns="45720" rIns="91440" bIns="45720" rtlCol="0">
            <a:normAutofit/>
          </a:bodyPr>
          <a:lstStyle/>
          <a:p>
            <a:pPr marL="540385" indent="-228600">
              <a:lnSpc>
                <a:spcPct val="110000"/>
              </a:lnSpc>
              <a:spcAft>
                <a:spcPts val="600"/>
              </a:spcAft>
              <a:buFont typeface="Arial" panose="020B0604020202020204" pitchFamily="34" charset="0"/>
              <a:buChar char="•"/>
            </a:pPr>
            <a:r>
              <a:rPr lang="en-US" dirty="0">
                <a:solidFill>
                  <a:srgbClr val="FF6600"/>
                </a:solidFill>
                <a:effectLst/>
                <a:latin typeface="Avenir Next LT Pro" panose="020B0504020202020204" pitchFamily="34" charset="0"/>
              </a:rPr>
              <a:t>Unidad N° 1</a:t>
            </a:r>
            <a:r>
              <a:rPr lang="en-US" dirty="0">
                <a:effectLst/>
                <a:latin typeface="Avenir Next LT Pro" panose="020B0504020202020204" pitchFamily="34" charset="0"/>
              </a:rPr>
              <a:t>: Vectores Geométricos, 40 horas. </a:t>
            </a:r>
          </a:p>
          <a:p>
            <a:pPr marL="540385" indent="-228600">
              <a:lnSpc>
                <a:spcPct val="110000"/>
              </a:lnSpc>
              <a:spcAft>
                <a:spcPts val="600"/>
              </a:spcAft>
              <a:buFont typeface="Arial" panose="020B0604020202020204" pitchFamily="34" charset="0"/>
              <a:buChar char="•"/>
            </a:pPr>
            <a:r>
              <a:rPr lang="en-US" dirty="0">
                <a:solidFill>
                  <a:srgbClr val="FF6600"/>
                </a:solidFill>
                <a:effectLst/>
                <a:latin typeface="Avenir Next LT Pro" panose="020B0504020202020204" pitchFamily="34" charset="0"/>
              </a:rPr>
              <a:t>Unidad N° 2: </a:t>
            </a:r>
            <a:r>
              <a:rPr lang="en-US" dirty="0">
                <a:effectLst/>
                <a:latin typeface="Avenir Next LT Pro" panose="020B0504020202020204" pitchFamily="34" charset="0"/>
              </a:rPr>
              <a:t>Álgebra de Matrices, 35 horas.</a:t>
            </a:r>
          </a:p>
          <a:p>
            <a:pPr marL="540385" indent="-228600">
              <a:lnSpc>
                <a:spcPct val="110000"/>
              </a:lnSpc>
              <a:spcAft>
                <a:spcPts val="600"/>
              </a:spcAft>
              <a:buFont typeface="Arial" panose="020B0604020202020204" pitchFamily="34" charset="0"/>
              <a:buChar char="•"/>
            </a:pPr>
            <a:r>
              <a:rPr lang="en-US" dirty="0">
                <a:solidFill>
                  <a:srgbClr val="FF6600"/>
                </a:solidFill>
                <a:effectLst/>
                <a:latin typeface="Avenir Next LT Pro" panose="020B0504020202020204" pitchFamily="34" charset="0"/>
              </a:rPr>
              <a:t>Unidad N° 3: </a:t>
            </a:r>
            <a:r>
              <a:rPr lang="en-US" dirty="0">
                <a:effectLst/>
                <a:latin typeface="Avenir Next LT Pro" panose="020B0504020202020204" pitchFamily="34" charset="0"/>
              </a:rPr>
              <a:t>Resolución de Sistemas de Ecuaciones Lineales, 20 horas.</a:t>
            </a:r>
          </a:p>
          <a:p>
            <a:pPr marL="540385" indent="-228600">
              <a:lnSpc>
                <a:spcPct val="110000"/>
              </a:lnSpc>
              <a:spcAft>
                <a:spcPts val="600"/>
              </a:spcAft>
              <a:buFont typeface="Arial" panose="020B0604020202020204" pitchFamily="34" charset="0"/>
              <a:buChar char="•"/>
            </a:pPr>
            <a:r>
              <a:rPr lang="en-US" dirty="0">
                <a:solidFill>
                  <a:srgbClr val="FF6600"/>
                </a:solidFill>
                <a:effectLst/>
                <a:latin typeface="Avenir Next LT Pro" panose="020B0504020202020204" pitchFamily="34" charset="0"/>
              </a:rPr>
              <a:t>Unidad N° 4: </a:t>
            </a:r>
            <a:r>
              <a:rPr lang="en-US" dirty="0">
                <a:effectLst/>
                <a:latin typeface="Avenir Next LT Pro" panose="020B0504020202020204" pitchFamily="34" charset="0"/>
              </a:rPr>
              <a:t>Espacios y Subespacios Vectoriales, 25 horas.</a:t>
            </a:r>
          </a:p>
          <a:p>
            <a:pPr marL="540385" indent="-228600">
              <a:lnSpc>
                <a:spcPct val="110000"/>
              </a:lnSpc>
              <a:spcAft>
                <a:spcPts val="600"/>
              </a:spcAft>
              <a:buFont typeface="Arial" panose="020B0604020202020204" pitchFamily="34" charset="0"/>
              <a:buChar char="•"/>
            </a:pPr>
            <a:r>
              <a:rPr lang="en-US" dirty="0">
                <a:solidFill>
                  <a:srgbClr val="FF6600"/>
                </a:solidFill>
                <a:effectLst/>
                <a:latin typeface="Avenir Next LT Pro" panose="020B0504020202020204" pitchFamily="34" charset="0"/>
              </a:rPr>
              <a:t>Unidad N° 5: </a:t>
            </a:r>
            <a:r>
              <a:rPr lang="en-US" dirty="0">
                <a:effectLst/>
                <a:latin typeface="Avenir Next LT Pro" panose="020B0504020202020204" pitchFamily="34" charset="0"/>
              </a:rPr>
              <a:t>Transformaciones Lineales, 40 horas.</a:t>
            </a:r>
          </a:p>
          <a:p>
            <a:pPr marL="311785">
              <a:lnSpc>
                <a:spcPct val="110000"/>
              </a:lnSpc>
              <a:spcAft>
                <a:spcPts val="600"/>
              </a:spcAft>
            </a:pPr>
            <a:endParaRPr lang="en-US" dirty="0">
              <a:effectLst/>
            </a:endParaRPr>
          </a:p>
        </p:txBody>
      </p:sp>
      <p:sp>
        <p:nvSpPr>
          <p:cNvPr id="7" name="CuadroTexto 6">
            <a:extLst>
              <a:ext uri="{FF2B5EF4-FFF2-40B4-BE49-F238E27FC236}">
                <a16:creationId xmlns:a16="http://schemas.microsoft.com/office/drawing/2014/main" id="{22B635BC-7FF1-4FCE-98AD-60FC2EA60671}"/>
              </a:ext>
            </a:extLst>
          </p:cNvPr>
          <p:cNvSpPr txBox="1"/>
          <p:nvPr/>
        </p:nvSpPr>
        <p:spPr>
          <a:xfrm>
            <a:off x="5686939" y="673770"/>
            <a:ext cx="6339945" cy="1831271"/>
          </a:xfrm>
          <a:prstGeom prst="rect">
            <a:avLst/>
          </a:prstGeom>
          <a:noFill/>
        </p:spPr>
        <p:txBody>
          <a:bodyPr wrap="square">
            <a:spAutoFit/>
          </a:bodyPr>
          <a:lstStyle/>
          <a:p>
            <a:pPr algn="ctr">
              <a:spcAft>
                <a:spcPts val="600"/>
              </a:spcAft>
            </a:pPr>
            <a:r>
              <a:rPr lang="es-ES" sz="1800" dirty="0">
                <a:effectLst/>
                <a:latin typeface="Avenir Next LT Pro" panose="020B0504020202020204" pitchFamily="34" charset="0"/>
                <a:ea typeface="Times New Roman" panose="02020603050405020304" pitchFamily="18" charset="0"/>
              </a:rPr>
              <a:t>El tiempo estimado para cada una de las unidades es, en principio, el detallado a continuación. </a:t>
            </a:r>
          </a:p>
          <a:p>
            <a:pPr algn="ctr">
              <a:spcAft>
                <a:spcPts val="600"/>
              </a:spcAft>
            </a:pPr>
            <a:r>
              <a:rPr lang="es-ES" sz="1800" dirty="0">
                <a:effectLst/>
                <a:latin typeface="Avenir Next LT Pro" panose="020B0504020202020204" pitchFamily="34" charset="0"/>
                <a:ea typeface="Times New Roman" panose="02020603050405020304" pitchFamily="18" charset="0"/>
              </a:rPr>
              <a:t>Sin embargo, en cada curso se adecuará a las necesidades propias del estudiantado y la incidencia de las clases que se pierdan por alguna  circunstancia como asuetos y feriados. </a:t>
            </a:r>
            <a:endParaRPr lang="es-AR" sz="2000" dirty="0">
              <a:effectLst/>
              <a:latin typeface="Avenir Next LT Pro" panose="020B0504020202020204" pitchFamily="34" charset="0"/>
              <a:ea typeface="Times New Roman" panose="02020603050405020304" pitchFamily="18" charset="0"/>
            </a:endParaRPr>
          </a:p>
        </p:txBody>
      </p:sp>
    </p:spTree>
    <p:extLst>
      <p:ext uri="{BB962C8B-B14F-4D97-AF65-F5344CB8AC3E}">
        <p14:creationId xmlns:p14="http://schemas.microsoft.com/office/powerpoint/2010/main" val="3023175204"/>
      </p:ext>
    </p:extLst>
  </p:cSld>
  <p:clrMapOvr>
    <a:masterClrMapping/>
  </p:clrMapOvr>
  <mc:AlternateContent xmlns:mc="http://schemas.openxmlformats.org/markup-compatibility/2006" xmlns:p14="http://schemas.microsoft.com/office/powerpoint/2010/main">
    <mc:Choice Requires="p14">
      <p:transition spd="slow" p14:dur="2000" advClick="0" advTm="5000">
        <p14:prism isContent="1"/>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left)">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wipe(left)">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wipe(left)">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wipe(left)">
                                      <p:cBhvr>
                                        <p:cTn id="32" dur="5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wipe(left)">
                                      <p:cBhvr>
                                        <p:cTn id="3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useBgFill="1">
        <p:nvSpPr>
          <p:cNvPr id="41" name="Rectangle 4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093" y="2395391"/>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F5C192"/>
          </a:solidFill>
          <a:ln w="38100" cap="rnd">
            <a:solidFill>
              <a:srgbClr val="F5C19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CuadroTexto 1">
            <a:extLst>
              <a:ext uri="{FF2B5EF4-FFF2-40B4-BE49-F238E27FC236}">
                <a16:creationId xmlns:a16="http://schemas.microsoft.com/office/drawing/2014/main" id="{C1B3EC68-4ADE-9D25-F33A-BCC5B6FA19B1}"/>
              </a:ext>
            </a:extLst>
          </p:cNvPr>
          <p:cNvSpPr txBox="1"/>
          <p:nvPr/>
        </p:nvSpPr>
        <p:spPr>
          <a:xfrm>
            <a:off x="8705" y="39099"/>
            <a:ext cx="9559076" cy="6051677"/>
          </a:xfrm>
          <a:prstGeom prst="rect">
            <a:avLst/>
          </a:prstGeom>
        </p:spPr>
        <p:txBody>
          <a:bodyPr vert="horz" lIns="91440" tIns="45720" rIns="91440" bIns="45720" rtlCol="0">
            <a:normAutofit/>
          </a:bodyPr>
          <a:lstStyle/>
          <a:p>
            <a:pPr lvl="0">
              <a:lnSpc>
                <a:spcPct val="110000"/>
              </a:lnSpc>
              <a:spcBef>
                <a:spcPct val="0"/>
              </a:spcBef>
              <a:spcAft>
                <a:spcPts val="300"/>
              </a:spcAft>
            </a:pPr>
            <a:r>
              <a:rPr lang="en-US" sz="2800" dirty="0">
                <a:solidFill>
                  <a:srgbClr val="002060"/>
                </a:solidFill>
                <a:effectLst/>
                <a:latin typeface="+mj-lt"/>
              </a:rPr>
              <a:t>MÉTODO DE EVALUACIÓN</a:t>
            </a:r>
          </a:p>
          <a:p>
            <a:pPr lvl="0">
              <a:lnSpc>
                <a:spcPct val="110000"/>
              </a:lnSpc>
              <a:spcBef>
                <a:spcPct val="0"/>
              </a:spcBef>
              <a:spcAft>
                <a:spcPts val="300"/>
              </a:spcAft>
            </a:pPr>
            <a:r>
              <a:rPr lang="en-US" sz="1400" dirty="0">
                <a:latin typeface="Avenir Next LT Pro" panose="020B0504020202020204" pitchFamily="34" charset="0"/>
              </a:rPr>
              <a:t>El modelo actual considera que la evaluación multidimensional, permanente, continua y variada. Evaluar el proceso y el resultado.</a:t>
            </a:r>
          </a:p>
          <a:p>
            <a:pPr>
              <a:lnSpc>
                <a:spcPct val="110000"/>
              </a:lnSpc>
              <a:spcBef>
                <a:spcPct val="0"/>
              </a:spcBef>
              <a:spcAft>
                <a:spcPts val="300"/>
              </a:spcAft>
            </a:pPr>
            <a:r>
              <a:rPr lang="en-US" sz="1400" dirty="0">
                <a:effectLst/>
                <a:latin typeface="Avenir Next LT Pro" panose="020B0504020202020204" pitchFamily="34" charset="0"/>
              </a:rPr>
              <a:t>El modelo de enseñanza por competencias implica </a:t>
            </a:r>
            <a:r>
              <a:rPr lang="es-ES" sz="1400" dirty="0">
                <a:effectLst/>
                <a:latin typeface="Avenir Next LT Pro" panose="020B0504020202020204" pitchFamily="34" charset="0"/>
                <a:ea typeface="Times New Roman" panose="02020603050405020304" pitchFamily="18" charset="0"/>
              </a:rPr>
              <a:t>aplicar metodologías e instrumentos de evaluación que permitan conocer el nivel de desarrollo de las competencias que aborda la asignatura e implementar la respectiva retroalimentación significativa al estudiantado. Se tendrá en cuenta la capacidad de transferencia y de reflexión, el compromiso con la tarea, y la actitud de superación de cada estudiante, tanto en su desarrollo individual como su desempeño en grupos. </a:t>
            </a:r>
            <a:endParaRPr lang="es-AR" sz="1400" dirty="0">
              <a:effectLst/>
              <a:latin typeface="Avenir Next LT Pro" panose="020B0504020202020204" pitchFamily="34" charset="0"/>
              <a:ea typeface="Times New Roman" panose="02020603050405020304" pitchFamily="18" charset="0"/>
            </a:endParaRPr>
          </a:p>
          <a:p>
            <a:pPr>
              <a:lnSpc>
                <a:spcPct val="110000"/>
              </a:lnSpc>
              <a:spcBef>
                <a:spcPct val="0"/>
              </a:spcBef>
              <a:spcAft>
                <a:spcPts val="300"/>
              </a:spcAft>
            </a:pPr>
            <a:endParaRPr lang="es-AR" sz="1400" dirty="0">
              <a:effectLst/>
              <a:latin typeface="Times New Roman" panose="02020603050405020304" pitchFamily="18" charset="0"/>
              <a:ea typeface="Times New Roman" panose="02020603050405020304" pitchFamily="18" charset="0"/>
            </a:endParaRPr>
          </a:p>
          <a:p>
            <a:pPr lvl="0">
              <a:lnSpc>
                <a:spcPct val="110000"/>
              </a:lnSpc>
              <a:spcBef>
                <a:spcPct val="0"/>
              </a:spcBef>
              <a:spcAft>
                <a:spcPts val="300"/>
              </a:spcAft>
            </a:pPr>
            <a:r>
              <a:rPr lang="en-US" dirty="0">
                <a:effectLst/>
              </a:rPr>
              <a:t>  </a:t>
            </a:r>
          </a:p>
        </p:txBody>
      </p:sp>
      <p:pic>
        <p:nvPicPr>
          <p:cNvPr id="35" name="Picture 34" descr="Mano sosteniendo un bolígrafo sombreando un número en una hoja">
            <a:extLst>
              <a:ext uri="{FF2B5EF4-FFF2-40B4-BE49-F238E27FC236}">
                <a16:creationId xmlns:a16="http://schemas.microsoft.com/office/drawing/2014/main" id="{7B4BF4BE-28A0-2C55-70B5-96F1AF3229A7}"/>
              </a:ext>
            </a:extLst>
          </p:cNvPr>
          <p:cNvPicPr>
            <a:picLocks noChangeAspect="1"/>
          </p:cNvPicPr>
          <p:nvPr/>
        </p:nvPicPr>
        <p:blipFill rotWithShape="1">
          <a:blip r:embed="rId2"/>
          <a:srcRect l="53602" r="6972" b="-1"/>
          <a:stretch/>
        </p:blipFill>
        <p:spPr>
          <a:xfrm>
            <a:off x="9435661" y="39099"/>
            <a:ext cx="2756337" cy="6807234"/>
          </a:xfrm>
          <a:custGeom>
            <a:avLst/>
            <a:gdLst/>
            <a:ahLst/>
            <a:cxnLst/>
            <a:rect l="l" t="t" r="r" b="b"/>
            <a:pathLst>
              <a:path w="4050601" h="6858000">
                <a:moveTo>
                  <a:pt x="26697" y="0"/>
                </a:moveTo>
                <a:lnTo>
                  <a:pt x="4050601" y="0"/>
                </a:lnTo>
                <a:lnTo>
                  <a:pt x="4050601" y="6858000"/>
                </a:lnTo>
                <a:lnTo>
                  <a:pt x="28376" y="6858000"/>
                </a:lnTo>
                <a:lnTo>
                  <a:pt x="28782" y="6851321"/>
                </a:lnTo>
                <a:cubicBezTo>
                  <a:pt x="31911" y="6730915"/>
                  <a:pt x="35027" y="6610471"/>
                  <a:pt x="38157" y="6489990"/>
                </a:cubicBezTo>
                <a:cubicBezTo>
                  <a:pt x="38284" y="6484913"/>
                  <a:pt x="39171" y="6479963"/>
                  <a:pt x="39171" y="6474886"/>
                </a:cubicBezTo>
                <a:cubicBezTo>
                  <a:pt x="48166" y="6361042"/>
                  <a:pt x="53107" y="6247198"/>
                  <a:pt x="18899" y="6136019"/>
                </a:cubicBezTo>
                <a:cubicBezTo>
                  <a:pt x="15871" y="6125573"/>
                  <a:pt x="14262" y="6114773"/>
                  <a:pt x="14084" y="6103909"/>
                </a:cubicBezTo>
                <a:cubicBezTo>
                  <a:pt x="12413" y="6006983"/>
                  <a:pt x="16644" y="5910056"/>
                  <a:pt x="26754" y="5813650"/>
                </a:cubicBezTo>
                <a:cubicBezTo>
                  <a:pt x="31949" y="5754507"/>
                  <a:pt x="26754" y="5694475"/>
                  <a:pt x="43478" y="5635967"/>
                </a:cubicBezTo>
                <a:cubicBezTo>
                  <a:pt x="50864" y="5606890"/>
                  <a:pt x="55109" y="5577103"/>
                  <a:pt x="56147" y="5547125"/>
                </a:cubicBezTo>
                <a:cubicBezTo>
                  <a:pt x="59948" y="5474529"/>
                  <a:pt x="38537" y="5406248"/>
                  <a:pt x="18139" y="5337713"/>
                </a:cubicBezTo>
                <a:cubicBezTo>
                  <a:pt x="7370" y="5301414"/>
                  <a:pt x="-5426" y="5264355"/>
                  <a:pt x="2429" y="5226280"/>
                </a:cubicBezTo>
                <a:cubicBezTo>
                  <a:pt x="16707" y="5167720"/>
                  <a:pt x="24854" y="5107828"/>
                  <a:pt x="26754" y="5047581"/>
                </a:cubicBezTo>
                <a:cubicBezTo>
                  <a:pt x="26754" y="5004937"/>
                  <a:pt x="16365" y="4963181"/>
                  <a:pt x="20039" y="4920664"/>
                </a:cubicBezTo>
                <a:cubicBezTo>
                  <a:pt x="28211" y="4838181"/>
                  <a:pt x="30238" y="4755203"/>
                  <a:pt x="26121" y="4672415"/>
                </a:cubicBezTo>
                <a:cubicBezTo>
                  <a:pt x="26095" y="4639315"/>
                  <a:pt x="29846" y="4606317"/>
                  <a:pt x="37270" y="4574054"/>
                </a:cubicBezTo>
                <a:cubicBezTo>
                  <a:pt x="46506" y="4517120"/>
                  <a:pt x="48419" y="4459246"/>
                  <a:pt x="42971" y="4401829"/>
                </a:cubicBezTo>
                <a:cubicBezTo>
                  <a:pt x="37016" y="4335324"/>
                  <a:pt x="19279" y="4269835"/>
                  <a:pt x="14845" y="4203331"/>
                </a:cubicBezTo>
                <a:cubicBezTo>
                  <a:pt x="7876" y="4093167"/>
                  <a:pt x="17759" y="3983003"/>
                  <a:pt x="27514" y="3873347"/>
                </a:cubicBezTo>
                <a:cubicBezTo>
                  <a:pt x="35116" y="3803010"/>
                  <a:pt x="37143" y="3732178"/>
                  <a:pt x="33596" y="3661523"/>
                </a:cubicBezTo>
                <a:cubicBezTo>
                  <a:pt x="29161" y="3605426"/>
                  <a:pt x="22193" y="3549329"/>
                  <a:pt x="20926" y="3493232"/>
                </a:cubicBezTo>
                <a:cubicBezTo>
                  <a:pt x="18646" y="3392967"/>
                  <a:pt x="19532" y="3292703"/>
                  <a:pt x="25360" y="3192439"/>
                </a:cubicBezTo>
                <a:cubicBezTo>
                  <a:pt x="28274" y="3142180"/>
                  <a:pt x="32962" y="3092429"/>
                  <a:pt x="34989" y="3041789"/>
                </a:cubicBezTo>
                <a:cubicBezTo>
                  <a:pt x="37016" y="2991149"/>
                  <a:pt x="41071" y="2940002"/>
                  <a:pt x="29542" y="2890377"/>
                </a:cubicBezTo>
                <a:cubicBezTo>
                  <a:pt x="10030" y="2805978"/>
                  <a:pt x="24347" y="2721959"/>
                  <a:pt x="28528" y="2637813"/>
                </a:cubicBezTo>
                <a:cubicBezTo>
                  <a:pt x="31062" y="2585523"/>
                  <a:pt x="46266" y="2531964"/>
                  <a:pt x="32836" y="2481198"/>
                </a:cubicBezTo>
                <a:cubicBezTo>
                  <a:pt x="11677" y="2401621"/>
                  <a:pt x="25487" y="2323694"/>
                  <a:pt x="32836" y="2245386"/>
                </a:cubicBezTo>
                <a:cubicBezTo>
                  <a:pt x="41311" y="2171280"/>
                  <a:pt x="39816" y="2096361"/>
                  <a:pt x="28401" y="2022648"/>
                </a:cubicBezTo>
                <a:cubicBezTo>
                  <a:pt x="14084" y="1949518"/>
                  <a:pt x="14084" y="1874307"/>
                  <a:pt x="28401" y="1801178"/>
                </a:cubicBezTo>
                <a:cubicBezTo>
                  <a:pt x="40260" y="1740816"/>
                  <a:pt x="41628" y="1678868"/>
                  <a:pt x="32455" y="1618037"/>
                </a:cubicBezTo>
                <a:cubicBezTo>
                  <a:pt x="26247" y="1574505"/>
                  <a:pt x="15098" y="1531226"/>
                  <a:pt x="13578" y="1487694"/>
                </a:cubicBezTo>
                <a:cubicBezTo>
                  <a:pt x="10436" y="1396656"/>
                  <a:pt x="12298" y="1305517"/>
                  <a:pt x="19153" y="1214696"/>
                </a:cubicBezTo>
                <a:cubicBezTo>
                  <a:pt x="27134" y="1111259"/>
                  <a:pt x="42464" y="1008202"/>
                  <a:pt x="31822" y="904004"/>
                </a:cubicBezTo>
                <a:cubicBezTo>
                  <a:pt x="28148" y="868213"/>
                  <a:pt x="20673" y="832549"/>
                  <a:pt x="19913" y="796632"/>
                </a:cubicBezTo>
                <a:cubicBezTo>
                  <a:pt x="18266" y="729366"/>
                  <a:pt x="17505" y="662989"/>
                  <a:pt x="21306" y="593565"/>
                </a:cubicBezTo>
                <a:cubicBezTo>
                  <a:pt x="25107" y="524142"/>
                  <a:pt x="39550" y="453703"/>
                  <a:pt x="29795" y="385549"/>
                </a:cubicBezTo>
                <a:cubicBezTo>
                  <a:pt x="20039" y="317394"/>
                  <a:pt x="26374" y="250382"/>
                  <a:pt x="32709" y="183497"/>
                </a:cubicBezTo>
                <a:cubicBezTo>
                  <a:pt x="35750" y="151705"/>
                  <a:pt x="37809" y="120261"/>
                  <a:pt x="37254" y="88945"/>
                </a:cubicBezTo>
                <a:close/>
              </a:path>
            </a:pathLst>
          </a:custGeom>
        </p:spPr>
      </p:pic>
      <p:sp>
        <p:nvSpPr>
          <p:cNvPr id="4" name="CuadroTexto 3">
            <a:extLst>
              <a:ext uri="{FF2B5EF4-FFF2-40B4-BE49-F238E27FC236}">
                <a16:creationId xmlns:a16="http://schemas.microsoft.com/office/drawing/2014/main" id="{0DF16D3F-92AB-D77A-4B8F-3C01BDD75B6A}"/>
              </a:ext>
            </a:extLst>
          </p:cNvPr>
          <p:cNvSpPr txBox="1"/>
          <p:nvPr/>
        </p:nvSpPr>
        <p:spPr>
          <a:xfrm>
            <a:off x="-3046" y="2605861"/>
            <a:ext cx="10113579" cy="738664"/>
          </a:xfrm>
          <a:prstGeom prst="rect">
            <a:avLst/>
          </a:prstGeom>
          <a:noFill/>
        </p:spPr>
        <p:txBody>
          <a:bodyPr wrap="square">
            <a:spAutoFit/>
          </a:bodyPr>
          <a:lstStyle/>
          <a:p>
            <a:pPr indent="180340" algn="just"/>
            <a:r>
              <a:rPr lang="es-ES" sz="1400" dirty="0">
                <a:solidFill>
                  <a:srgbClr val="FF6600"/>
                </a:solidFill>
                <a:effectLst/>
                <a:latin typeface="Avenir Next LT Pro" panose="020B0504020202020204" pitchFamily="34" charset="0"/>
                <a:ea typeface="Times New Roman" panose="02020603050405020304" pitchFamily="18" charset="0"/>
              </a:rPr>
              <a:t>Se detalla a continuación las líneas generales para la evaluación de cada resultado de aprendizaje. </a:t>
            </a:r>
          </a:p>
          <a:p>
            <a:pPr indent="180340" algn="just"/>
            <a:r>
              <a:rPr lang="es-ES" sz="1400" dirty="0">
                <a:solidFill>
                  <a:srgbClr val="FF6600"/>
                </a:solidFill>
                <a:effectLst/>
                <a:latin typeface="Avenir Next LT Pro" panose="020B0504020202020204" pitchFamily="34" charset="0"/>
                <a:ea typeface="Times New Roman" panose="02020603050405020304" pitchFamily="18" charset="0"/>
              </a:rPr>
              <a:t>La ocasión y la cantidad de las actividades de evaluación formativa y de proceso quedará a decisión </a:t>
            </a:r>
          </a:p>
          <a:p>
            <a:pPr indent="180340" algn="just"/>
            <a:r>
              <a:rPr lang="es-ES" sz="1400" dirty="0">
                <a:solidFill>
                  <a:srgbClr val="FF6600"/>
                </a:solidFill>
                <a:effectLst/>
                <a:latin typeface="Avenir Next LT Pro" panose="020B0504020202020204" pitchFamily="34" charset="0"/>
                <a:ea typeface="Times New Roman" panose="02020603050405020304" pitchFamily="18" charset="0"/>
              </a:rPr>
              <a:t>del equipo docente en cada curso. </a:t>
            </a:r>
            <a:endParaRPr lang="es-AR" sz="1400" dirty="0">
              <a:solidFill>
                <a:srgbClr val="FF6600"/>
              </a:solidFill>
              <a:effectLst/>
              <a:latin typeface="Avenir Next LT Pro" panose="020B0504020202020204" pitchFamily="34" charset="0"/>
              <a:ea typeface="Times New Roman" panose="02020603050405020304" pitchFamily="18" charset="0"/>
            </a:endParaRPr>
          </a:p>
        </p:txBody>
      </p:sp>
      <p:graphicFrame>
        <p:nvGraphicFramePr>
          <p:cNvPr id="3" name="Tabla 5">
            <a:extLst>
              <a:ext uri="{FF2B5EF4-FFF2-40B4-BE49-F238E27FC236}">
                <a16:creationId xmlns:a16="http://schemas.microsoft.com/office/drawing/2014/main" id="{C6C3EB90-7232-DD98-6341-5D701B689E82}"/>
              </a:ext>
            </a:extLst>
          </p:cNvPr>
          <p:cNvGraphicFramePr>
            <a:graphicFrameLocks noGrp="1"/>
          </p:cNvGraphicFramePr>
          <p:nvPr>
            <p:extLst>
              <p:ext uri="{D42A27DB-BD31-4B8C-83A1-F6EECF244321}">
                <p14:modId xmlns:p14="http://schemas.microsoft.com/office/powerpoint/2010/main" val="1969325882"/>
              </p:ext>
            </p:extLst>
          </p:nvPr>
        </p:nvGraphicFramePr>
        <p:xfrm>
          <a:off x="227037" y="3293366"/>
          <a:ext cx="8016763" cy="3291840"/>
        </p:xfrm>
        <a:graphic>
          <a:graphicData uri="http://schemas.openxmlformats.org/drawingml/2006/table">
            <a:tbl>
              <a:tblPr firstRow="1" bandRow="1">
                <a:tableStyleId>{5C22544A-7EE6-4342-B048-85BDC9FD1C3A}</a:tableStyleId>
              </a:tblPr>
              <a:tblGrid>
                <a:gridCol w="1078310">
                  <a:extLst>
                    <a:ext uri="{9D8B030D-6E8A-4147-A177-3AD203B41FA5}">
                      <a16:colId xmlns:a16="http://schemas.microsoft.com/office/drawing/2014/main" val="1646434472"/>
                    </a:ext>
                  </a:extLst>
                </a:gridCol>
                <a:gridCol w="1275908">
                  <a:extLst>
                    <a:ext uri="{9D8B030D-6E8A-4147-A177-3AD203B41FA5}">
                      <a16:colId xmlns:a16="http://schemas.microsoft.com/office/drawing/2014/main" val="4057167975"/>
                    </a:ext>
                  </a:extLst>
                </a:gridCol>
                <a:gridCol w="1445276">
                  <a:extLst>
                    <a:ext uri="{9D8B030D-6E8A-4147-A177-3AD203B41FA5}">
                      <a16:colId xmlns:a16="http://schemas.microsoft.com/office/drawing/2014/main" val="2112260531"/>
                    </a:ext>
                  </a:extLst>
                </a:gridCol>
                <a:gridCol w="1569479">
                  <a:extLst>
                    <a:ext uri="{9D8B030D-6E8A-4147-A177-3AD203B41FA5}">
                      <a16:colId xmlns:a16="http://schemas.microsoft.com/office/drawing/2014/main" val="1429257265"/>
                    </a:ext>
                  </a:extLst>
                </a:gridCol>
                <a:gridCol w="1411402">
                  <a:extLst>
                    <a:ext uri="{9D8B030D-6E8A-4147-A177-3AD203B41FA5}">
                      <a16:colId xmlns:a16="http://schemas.microsoft.com/office/drawing/2014/main" val="4154506233"/>
                    </a:ext>
                  </a:extLst>
                </a:gridCol>
                <a:gridCol w="1236388">
                  <a:extLst>
                    <a:ext uri="{9D8B030D-6E8A-4147-A177-3AD203B41FA5}">
                      <a16:colId xmlns:a16="http://schemas.microsoft.com/office/drawing/2014/main" val="310809088"/>
                    </a:ext>
                  </a:extLst>
                </a:gridCol>
              </a:tblGrid>
              <a:tr h="285056">
                <a:tc>
                  <a:txBody>
                    <a:bodyPr/>
                    <a:lstStyle/>
                    <a:p>
                      <a:r>
                        <a:rPr lang="es-ES" dirty="0"/>
                        <a:t>NOTA 1</a:t>
                      </a:r>
                      <a:endParaRPr lang="es-AR" dirty="0"/>
                    </a:p>
                  </a:txBody>
                  <a:tcPr/>
                </a:tc>
                <a:tc>
                  <a:txBody>
                    <a:bodyPr/>
                    <a:lstStyle/>
                    <a:p>
                      <a:r>
                        <a:rPr lang="es-ES" dirty="0"/>
                        <a:t>NOTA2</a:t>
                      </a:r>
                      <a:endParaRPr lang="es-AR" dirty="0"/>
                    </a:p>
                  </a:txBody>
                  <a:tcPr/>
                </a:tc>
                <a:tc>
                  <a:txBody>
                    <a:bodyPr/>
                    <a:lstStyle/>
                    <a:p>
                      <a:r>
                        <a:rPr lang="es-ES" dirty="0"/>
                        <a:t>NOTA 3</a:t>
                      </a:r>
                      <a:endParaRPr lang="es-AR" dirty="0"/>
                    </a:p>
                  </a:txBody>
                  <a:tcPr/>
                </a:tc>
                <a:tc>
                  <a:txBody>
                    <a:bodyPr/>
                    <a:lstStyle/>
                    <a:p>
                      <a:r>
                        <a:rPr lang="es-ES" dirty="0"/>
                        <a:t>NOTA 4</a:t>
                      </a:r>
                      <a:endParaRPr lang="es-AR" dirty="0"/>
                    </a:p>
                  </a:txBody>
                  <a:tcPr/>
                </a:tc>
                <a:tc>
                  <a:txBody>
                    <a:bodyPr/>
                    <a:lstStyle/>
                    <a:p>
                      <a:r>
                        <a:rPr lang="es-ES" dirty="0"/>
                        <a:t>NOTA 5</a:t>
                      </a:r>
                      <a:endParaRPr lang="es-AR" dirty="0"/>
                    </a:p>
                  </a:txBody>
                  <a:tcPr/>
                </a:tc>
                <a:tc>
                  <a:txBody>
                    <a:bodyPr/>
                    <a:lstStyle/>
                    <a:p>
                      <a:r>
                        <a:rPr lang="es-ES" dirty="0"/>
                        <a:t>NOTA 6</a:t>
                      </a:r>
                      <a:endParaRPr lang="es-AR" dirty="0"/>
                    </a:p>
                  </a:txBody>
                  <a:tcPr/>
                </a:tc>
                <a:extLst>
                  <a:ext uri="{0D108BD9-81ED-4DB2-BD59-A6C34878D82A}">
                    <a16:rowId xmlns:a16="http://schemas.microsoft.com/office/drawing/2014/main" val="3013032079"/>
                  </a:ext>
                </a:extLst>
              </a:tr>
              <a:tr h="926432">
                <a:tc>
                  <a:txBody>
                    <a:bodyPr/>
                    <a:lstStyle/>
                    <a:p>
                      <a:r>
                        <a:rPr lang="es-ES" dirty="0"/>
                        <a:t>Evaluación sumativa .</a:t>
                      </a:r>
                    </a:p>
                    <a:p>
                      <a:r>
                        <a:rPr lang="es-ES" dirty="0"/>
                        <a:t>Unidad 1.</a:t>
                      </a:r>
                      <a:endParaRPr lang="es-AR" dirty="0"/>
                    </a:p>
                  </a:txBody>
                  <a:tcPr/>
                </a:tc>
                <a:tc>
                  <a:txBody>
                    <a:bodyPr/>
                    <a:lstStyle/>
                    <a:p>
                      <a:r>
                        <a:rPr lang="es-ES" dirty="0"/>
                        <a:t>Evaluación sumativa.</a:t>
                      </a:r>
                    </a:p>
                    <a:p>
                      <a:r>
                        <a:rPr lang="es-ES" dirty="0"/>
                        <a:t>Parcial 2.</a:t>
                      </a:r>
                    </a:p>
                    <a:p>
                      <a:r>
                        <a:rPr lang="es-ES" dirty="0"/>
                        <a:t>Unidades 4 y 5.</a:t>
                      </a:r>
                      <a:endParaRPr lang="es-AR" dirty="0"/>
                    </a:p>
                  </a:txBody>
                  <a:tcPr/>
                </a:tc>
                <a:tc>
                  <a:txBody>
                    <a:bodyPr/>
                    <a:lstStyle/>
                    <a:p>
                      <a:r>
                        <a:rPr lang="es-ES" dirty="0"/>
                        <a:t>Evaluación Formativa de Procesos.</a:t>
                      </a:r>
                    </a:p>
                    <a:p>
                      <a:r>
                        <a:rPr lang="es-ES" dirty="0"/>
                        <a:t>Unidad 1.</a:t>
                      </a:r>
                      <a:endParaRPr lang="es-AR" dirty="0"/>
                    </a:p>
                  </a:txBody>
                  <a:tcPr/>
                </a:tc>
                <a:tc>
                  <a:txBody>
                    <a:bodyPr/>
                    <a:lstStyle/>
                    <a:p>
                      <a:r>
                        <a:rPr lang="es-ES" dirty="0"/>
                        <a:t>Evaluación Formativa de Procesos.</a:t>
                      </a:r>
                    </a:p>
                    <a:p>
                      <a:r>
                        <a:rPr lang="es-ES" dirty="0"/>
                        <a:t>Unidades 2 y 3.</a:t>
                      </a:r>
                      <a:endParaRPr lang="es-AR" dirty="0"/>
                    </a:p>
                    <a:p>
                      <a:endParaRPr lang="es-AR" dirty="0"/>
                    </a:p>
                  </a:txBody>
                  <a:tcPr/>
                </a:tc>
                <a:tc>
                  <a:txBody>
                    <a:bodyPr/>
                    <a:lstStyle/>
                    <a:p>
                      <a:r>
                        <a:rPr lang="es-ES" dirty="0"/>
                        <a:t>Evaluación Formativa de Proceso.</a:t>
                      </a:r>
                    </a:p>
                    <a:p>
                      <a:r>
                        <a:rPr lang="es-ES" dirty="0"/>
                        <a:t>Unidades 4 y 5.</a:t>
                      </a:r>
                      <a:endParaRPr lang="es-AR" dirty="0"/>
                    </a:p>
                  </a:txBody>
                  <a:tcPr/>
                </a:tc>
                <a:tc>
                  <a:txBody>
                    <a:bodyPr/>
                    <a:lstStyle/>
                    <a:p>
                      <a:r>
                        <a:rPr lang="es-ES" dirty="0"/>
                        <a:t>Trabajo Práctico usando GeoGebra. </a:t>
                      </a:r>
                      <a:endParaRPr lang="es-AR" dirty="0"/>
                    </a:p>
                  </a:txBody>
                  <a:tcPr/>
                </a:tc>
                <a:extLst>
                  <a:ext uri="{0D108BD9-81ED-4DB2-BD59-A6C34878D82A}">
                    <a16:rowId xmlns:a16="http://schemas.microsoft.com/office/drawing/2014/main" val="2981843297"/>
                  </a:ext>
                </a:extLst>
              </a:tr>
              <a:tr h="1180909">
                <a:tc>
                  <a:txBody>
                    <a:bodyPr/>
                    <a:lstStyle/>
                    <a:p>
                      <a:r>
                        <a:rPr lang="es-ES" dirty="0"/>
                        <a:t>Parcial 1. P1</a:t>
                      </a:r>
                      <a:endParaRPr lang="es-AR" dirty="0"/>
                    </a:p>
                  </a:txBody>
                  <a:tcPr/>
                </a:tc>
                <a:tc>
                  <a:txBody>
                    <a:bodyPr/>
                    <a:lstStyle/>
                    <a:p>
                      <a:r>
                        <a:rPr lang="es-ES" dirty="0"/>
                        <a:t>Parcial 2. P2</a:t>
                      </a:r>
                      <a:endParaRPr lang="es-AR" dirty="0"/>
                    </a:p>
                  </a:txBody>
                  <a:tcPr/>
                </a:tc>
                <a:tc>
                  <a:txBody>
                    <a:bodyPr/>
                    <a:lstStyle/>
                    <a:p>
                      <a:r>
                        <a:rPr lang="es-ES" dirty="0"/>
                        <a:t>Actividades presenciales.</a:t>
                      </a:r>
                    </a:p>
                    <a:p>
                      <a:r>
                        <a:rPr lang="es-ES" dirty="0"/>
                        <a:t>Actividades CVG.</a:t>
                      </a:r>
                    </a:p>
                    <a:p>
                      <a:r>
                        <a:rPr lang="es-ES" dirty="0"/>
                        <a:t>EFP1 </a:t>
                      </a:r>
                      <a:endParaRPr lang="es-AR" dirty="0"/>
                    </a:p>
                  </a:txBody>
                  <a:tcPr/>
                </a:tc>
                <a:tc>
                  <a:txBody>
                    <a:bodyPr/>
                    <a:lstStyle/>
                    <a:p>
                      <a:r>
                        <a:rPr lang="es-ES" dirty="0"/>
                        <a:t>Actividades presenciales.</a:t>
                      </a:r>
                    </a:p>
                    <a:p>
                      <a:r>
                        <a:rPr lang="es-ES" dirty="0"/>
                        <a:t>Actividades CVG. </a:t>
                      </a:r>
                    </a:p>
                    <a:p>
                      <a:r>
                        <a:rPr lang="es-ES" dirty="0"/>
                        <a:t>Cuestionario U2.</a:t>
                      </a:r>
                    </a:p>
                    <a:p>
                      <a:r>
                        <a:rPr lang="es-ES" dirty="0"/>
                        <a:t>Cuestionario U3. </a:t>
                      </a:r>
                    </a:p>
                    <a:p>
                      <a:r>
                        <a:rPr lang="es-ES" dirty="0"/>
                        <a:t>EFP 2</a:t>
                      </a:r>
                      <a:endParaRPr lang="es-AR" dirty="0"/>
                    </a:p>
                    <a:p>
                      <a:endParaRPr lang="es-AR" dirty="0"/>
                    </a:p>
                  </a:txBody>
                  <a:tcPr/>
                </a:tc>
                <a:tc>
                  <a:txBody>
                    <a:bodyPr/>
                    <a:lstStyle/>
                    <a:p>
                      <a:r>
                        <a:rPr lang="es-ES" dirty="0"/>
                        <a:t>Actividades presenciales.</a:t>
                      </a:r>
                    </a:p>
                    <a:p>
                      <a:r>
                        <a:rPr lang="es-ES" dirty="0"/>
                        <a:t>Actividades CVG. </a:t>
                      </a:r>
                      <a:endParaRPr lang="es-AR" dirty="0"/>
                    </a:p>
                    <a:p>
                      <a:r>
                        <a:rPr lang="es-AR" dirty="0"/>
                        <a:t>EFP 3</a:t>
                      </a:r>
                    </a:p>
                  </a:txBody>
                  <a:tcPr/>
                </a:tc>
                <a:tc>
                  <a:txBody>
                    <a:bodyPr/>
                    <a:lstStyle/>
                    <a:p>
                      <a:r>
                        <a:rPr lang="es-ES" dirty="0"/>
                        <a:t>Coloquio validación TP de cónicas. </a:t>
                      </a:r>
                    </a:p>
                    <a:p>
                      <a:r>
                        <a:rPr lang="es-ES" dirty="0"/>
                        <a:t>TPG</a:t>
                      </a:r>
                      <a:endParaRPr lang="es-AR" dirty="0"/>
                    </a:p>
                  </a:txBody>
                  <a:tcPr/>
                </a:tc>
                <a:extLst>
                  <a:ext uri="{0D108BD9-81ED-4DB2-BD59-A6C34878D82A}">
                    <a16:rowId xmlns:a16="http://schemas.microsoft.com/office/drawing/2014/main" val="2617720789"/>
                  </a:ext>
                </a:extLst>
              </a:tr>
            </a:tbl>
          </a:graphicData>
        </a:graphic>
      </p:graphicFrame>
      <p:sp>
        <p:nvSpPr>
          <p:cNvPr id="9" name="CuadroTexto 8">
            <a:extLst>
              <a:ext uri="{FF2B5EF4-FFF2-40B4-BE49-F238E27FC236}">
                <a16:creationId xmlns:a16="http://schemas.microsoft.com/office/drawing/2014/main" id="{691D1D47-EF6E-84E0-E463-53D206D3AE20}"/>
              </a:ext>
            </a:extLst>
          </p:cNvPr>
          <p:cNvSpPr txBox="1"/>
          <p:nvPr/>
        </p:nvSpPr>
        <p:spPr>
          <a:xfrm>
            <a:off x="5178233" y="6250891"/>
            <a:ext cx="6786730" cy="461665"/>
          </a:xfrm>
          <a:prstGeom prst="rect">
            <a:avLst/>
          </a:prstGeom>
          <a:solidFill>
            <a:srgbClr val="FF6600"/>
          </a:solidFill>
          <a:ln w="38100">
            <a:solidFill>
              <a:srgbClr val="66CCFF"/>
            </a:solidFill>
          </a:ln>
        </p:spPr>
        <p:txBody>
          <a:bodyPr wrap="none" rtlCol="0">
            <a:spAutoFit/>
          </a:bodyPr>
          <a:lstStyle/>
          <a:p>
            <a:r>
              <a:rPr lang="es-ES" sz="2400" dirty="0">
                <a:solidFill>
                  <a:schemeClr val="bg1"/>
                </a:solidFill>
              </a:rPr>
              <a:t>Nota de aprobación: calificación mayor o igual que 6.</a:t>
            </a:r>
            <a:endParaRPr lang="es-AR" sz="2400" dirty="0">
              <a:solidFill>
                <a:schemeClr val="bg1"/>
              </a:solidFill>
            </a:endParaRPr>
          </a:p>
        </p:txBody>
      </p:sp>
      <p:sp>
        <p:nvSpPr>
          <p:cNvPr id="6" name="CuadroTexto 5">
            <a:extLst>
              <a:ext uri="{FF2B5EF4-FFF2-40B4-BE49-F238E27FC236}">
                <a16:creationId xmlns:a16="http://schemas.microsoft.com/office/drawing/2014/main" id="{2BA42268-7378-A4EA-55C9-7902160AC120}"/>
              </a:ext>
            </a:extLst>
          </p:cNvPr>
          <p:cNvSpPr txBox="1"/>
          <p:nvPr/>
        </p:nvSpPr>
        <p:spPr>
          <a:xfrm>
            <a:off x="223991" y="6189213"/>
            <a:ext cx="2459421" cy="707886"/>
          </a:xfrm>
          <a:prstGeom prst="rect">
            <a:avLst/>
          </a:prstGeom>
          <a:noFill/>
        </p:spPr>
        <p:txBody>
          <a:bodyPr wrap="square" rtlCol="0">
            <a:spAutoFit/>
          </a:bodyPr>
          <a:lstStyle/>
          <a:p>
            <a:pPr algn="ctr"/>
            <a:r>
              <a:rPr lang="es-ES" sz="2000" b="1" dirty="0">
                <a:solidFill>
                  <a:srgbClr val="0070C0"/>
                </a:solidFill>
                <a:latin typeface="+mj-lt"/>
              </a:rPr>
              <a:t>Dos fechas de recuperatorios</a:t>
            </a:r>
          </a:p>
          <a:p>
            <a:pPr algn="ctr"/>
            <a:r>
              <a:rPr lang="es-ES" sz="2000" b="1" dirty="0">
                <a:solidFill>
                  <a:srgbClr val="0070C0"/>
                </a:solidFill>
                <a:latin typeface="+mj-lt"/>
              </a:rPr>
              <a:t>  para cada parcial</a:t>
            </a:r>
            <a:r>
              <a:rPr lang="es-ES" sz="2000" b="1" dirty="0">
                <a:solidFill>
                  <a:schemeClr val="accent5">
                    <a:lumMod val="60000"/>
                    <a:lumOff val="40000"/>
                  </a:schemeClr>
                </a:solidFill>
                <a:latin typeface="+mj-lt"/>
              </a:rPr>
              <a:t>. </a:t>
            </a:r>
            <a:endParaRPr lang="es-AR" sz="2000" b="1" dirty="0">
              <a:solidFill>
                <a:schemeClr val="accent5">
                  <a:lumMod val="60000"/>
                  <a:lumOff val="40000"/>
                </a:schemeClr>
              </a:solidFill>
              <a:latin typeface="+mj-lt"/>
            </a:endParaRPr>
          </a:p>
        </p:txBody>
      </p:sp>
      <p:sp>
        <p:nvSpPr>
          <p:cNvPr id="7" name="Flecha: hacia abajo 6">
            <a:extLst>
              <a:ext uri="{FF2B5EF4-FFF2-40B4-BE49-F238E27FC236}">
                <a16:creationId xmlns:a16="http://schemas.microsoft.com/office/drawing/2014/main" id="{543A7A06-A1A4-FD13-2B43-ED5EB8155121}"/>
              </a:ext>
            </a:extLst>
          </p:cNvPr>
          <p:cNvSpPr/>
          <p:nvPr/>
        </p:nvSpPr>
        <p:spPr>
          <a:xfrm>
            <a:off x="585951" y="5555446"/>
            <a:ext cx="252248" cy="646387"/>
          </a:xfrm>
          <a:prstGeom prst="downArrow">
            <a:avLst/>
          </a:prstGeom>
          <a:solidFill>
            <a:srgbClr val="FF6600"/>
          </a:solidFill>
          <a:ln>
            <a:solidFill>
              <a:srgbClr val="66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8" name="Flecha: hacia abajo 7">
            <a:extLst>
              <a:ext uri="{FF2B5EF4-FFF2-40B4-BE49-F238E27FC236}">
                <a16:creationId xmlns:a16="http://schemas.microsoft.com/office/drawing/2014/main" id="{08626974-A148-7DC9-66C1-921A3366EFCD}"/>
              </a:ext>
            </a:extLst>
          </p:cNvPr>
          <p:cNvSpPr/>
          <p:nvPr/>
        </p:nvSpPr>
        <p:spPr>
          <a:xfrm>
            <a:off x="1633206" y="5562868"/>
            <a:ext cx="252248" cy="646387"/>
          </a:xfrm>
          <a:prstGeom prst="downArrow">
            <a:avLst/>
          </a:prstGeom>
          <a:solidFill>
            <a:srgbClr val="FF6600"/>
          </a:solidFill>
          <a:ln>
            <a:solidFill>
              <a:srgbClr val="66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Tree>
    <p:extLst>
      <p:ext uri="{BB962C8B-B14F-4D97-AF65-F5344CB8AC3E}">
        <p14:creationId xmlns:p14="http://schemas.microsoft.com/office/powerpoint/2010/main" val="2946557490"/>
      </p:ext>
    </p:extLst>
  </p:cSld>
  <p:clrMapOvr>
    <a:masterClrMapping/>
  </p:clrMapOvr>
  <mc:AlternateContent xmlns:mc="http://schemas.openxmlformats.org/markup-compatibility/2006" xmlns:p14="http://schemas.microsoft.com/office/powerpoint/2010/main">
    <mc:Choice Requires="p14">
      <p:transition spd="slow" p14:dur="2000" advClick="0" advTm="5000">
        <p14:prism isContent="1"/>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circle(in)">
                                      <p:cBhvr>
                                        <p:cTn id="19"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useBgFill="1">
        <p:nvSpPr>
          <p:cNvPr id="15" name="Rectangle 14">
            <a:extLst>
              <a:ext uri="{FF2B5EF4-FFF2-40B4-BE49-F238E27FC236}">
                <a16:creationId xmlns:a16="http://schemas.microsoft.com/office/drawing/2014/main" id="{B72DE4C0-EE12-4CAC-98CF-A89349319A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029CF03F-5E6E-4B23-89A5-81548BA4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rgbClr val="F6B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39572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3" name="CuadroTexto 2">
                <a:extLst>
                  <a:ext uri="{FF2B5EF4-FFF2-40B4-BE49-F238E27FC236}">
                    <a16:creationId xmlns:a16="http://schemas.microsoft.com/office/drawing/2014/main" id="{E67CF996-CE9C-DC8C-02A6-A12C9DB3B52F}"/>
                  </a:ext>
                </a:extLst>
              </p:cNvPr>
              <p:cNvSpPr txBox="1"/>
              <p:nvPr/>
            </p:nvSpPr>
            <p:spPr>
              <a:xfrm>
                <a:off x="3058510" y="-32004"/>
                <a:ext cx="9130440" cy="3483864"/>
              </a:xfrm>
              <a:prstGeom prst="rect">
                <a:avLst/>
              </a:prstGeom>
            </p:spPr>
            <p:txBody>
              <a:bodyPr vert="horz" lIns="91440" tIns="45720" rIns="91440" bIns="45720" rtlCol="0">
                <a:normAutofit/>
              </a:bodyPr>
              <a:lstStyle/>
              <a:p>
                <a:pPr marL="311785">
                  <a:spcAft>
                    <a:spcPts val="600"/>
                  </a:spcAft>
                </a:pPr>
                <a:r>
                  <a:rPr lang="en-US" b="1" dirty="0">
                    <a:effectLst/>
                    <a:latin typeface="+mj-lt"/>
                  </a:rPr>
                  <a:t>Condiciones para acceder a la Aprobación Directa.</a:t>
                </a:r>
              </a:p>
              <a:p>
                <a:pPr marL="311785" algn="just">
                  <a:spcAft>
                    <a:spcPts val="600"/>
                  </a:spcAft>
                </a:pPr>
                <a:r>
                  <a:rPr lang="en-US" sz="1600" dirty="0">
                    <a:effectLst/>
                    <a:latin typeface="Avenir Next LT Pro" panose="020B0504020202020204" pitchFamily="34" charset="0"/>
                  </a:rPr>
                  <a:t>Cada estudiante debe cumplir con el </a:t>
                </a:r>
                <a:r>
                  <a:rPr lang="en-US" sz="1600" b="1" dirty="0">
                    <a:solidFill>
                      <a:srgbClr val="00B0F0"/>
                    </a:solidFill>
                    <a:effectLst/>
                    <a:latin typeface="Avenir Next LT Pro" panose="020B0504020202020204" pitchFamily="34" charset="0"/>
                  </a:rPr>
                  <a:t>75% de asistencia </a:t>
                </a:r>
                <a:r>
                  <a:rPr lang="en-US" sz="1600" dirty="0">
                    <a:effectLst/>
                    <a:latin typeface="Avenir Next LT Pro" panose="020B0504020202020204" pitchFamily="34" charset="0"/>
                  </a:rPr>
                  <a:t>a las clases a menos que se suspenda este requisito en forma total o parcial en la Regional. De no cumplirla </a:t>
                </a:r>
                <a:r>
                  <a:rPr lang="en-US" sz="1600" u="sng" dirty="0">
                    <a:effectLst/>
                    <a:latin typeface="Avenir Next LT Pro" panose="020B0504020202020204" pitchFamily="34" charset="0"/>
                  </a:rPr>
                  <a:t>el/la estudiante puede solicitar una reincorporación, pero pierde la posibilidad de aprobación directa</a:t>
                </a:r>
                <a:r>
                  <a:rPr lang="en-US" sz="1600" dirty="0">
                    <a:effectLst/>
                    <a:latin typeface="Avenir Next LT Pro" panose="020B0504020202020204" pitchFamily="34" charset="0"/>
                  </a:rPr>
                  <a:t>.</a:t>
                </a:r>
              </a:p>
              <a:p>
                <a:pPr marL="311785" algn="just">
                  <a:spcAft>
                    <a:spcPts val="600"/>
                  </a:spcAft>
                </a:pPr>
                <a:r>
                  <a:rPr lang="en-US" sz="1600" b="1" dirty="0">
                    <a:solidFill>
                      <a:srgbClr val="00B0F0"/>
                    </a:solidFill>
                    <a:effectLst/>
                    <a:latin typeface="Avenir Next LT Pro" panose="020B0504020202020204" pitchFamily="34" charset="0"/>
                  </a:rPr>
                  <a:t>Tener aprobado con una calificación mayor o igual a 6 en P1, P2, EFP1, EFP2, EFP3 y TPG</a:t>
                </a:r>
                <a:r>
                  <a:rPr lang="en-US" sz="1600" dirty="0">
                    <a:effectLst/>
                    <a:latin typeface="Avenir Next LT Pro" panose="020B0504020202020204" pitchFamily="34" charset="0"/>
                  </a:rPr>
                  <a:t>. De cumplirse estos requisitos, la nota del examen final será el promedio simple de </a:t>
                </a:r>
                <a:r>
                  <a:rPr lang="en-US" sz="1600" b="1" dirty="0">
                    <a:effectLst/>
                    <a:latin typeface="Avenir Next LT Pro" panose="020B0504020202020204" pitchFamily="34" charset="0"/>
                  </a:rPr>
                  <a:t>P1</a:t>
                </a:r>
                <a:r>
                  <a:rPr lang="en-US" sz="1600" dirty="0">
                    <a:effectLst/>
                    <a:latin typeface="Avenir Next LT Pro" panose="020B0504020202020204" pitchFamily="34" charset="0"/>
                  </a:rPr>
                  <a:t>, </a:t>
                </a:r>
                <a:r>
                  <a:rPr lang="en-US" sz="1600" b="1" dirty="0">
                    <a:effectLst/>
                    <a:latin typeface="Avenir Next LT Pro" panose="020B0504020202020204" pitchFamily="34" charset="0"/>
                  </a:rPr>
                  <a:t>P2</a:t>
                </a:r>
                <a:r>
                  <a:rPr lang="en-US" sz="1600" dirty="0">
                    <a:effectLst/>
                    <a:latin typeface="Avenir Next LT Pro" panose="020B0504020202020204" pitchFamily="34" charset="0"/>
                  </a:rPr>
                  <a:t> y </a:t>
                </a:r>
                <a:r>
                  <a:rPr lang="en-US" sz="1600" b="1" dirty="0">
                    <a:effectLst/>
                    <a:latin typeface="Avenir Next LT Pro" panose="020B0504020202020204" pitchFamily="34" charset="0"/>
                  </a:rPr>
                  <a:t>el promedio de</a:t>
                </a:r>
                <a:r>
                  <a:rPr lang="en-US" sz="1600" dirty="0">
                    <a:effectLst/>
                    <a:latin typeface="Avenir Next LT Pro" panose="020B0504020202020204" pitchFamily="34" charset="0"/>
                  </a:rPr>
                  <a:t> </a:t>
                </a:r>
                <a:r>
                  <a:rPr lang="en-US" sz="1600" b="1" dirty="0">
                    <a:effectLst/>
                    <a:latin typeface="Avenir Next LT Pro" panose="020B0504020202020204" pitchFamily="34" charset="0"/>
                  </a:rPr>
                  <a:t>EFP1, EFP2, EFP3 </a:t>
                </a:r>
                <a:r>
                  <a:rPr lang="en-US" sz="1600" dirty="0">
                    <a:effectLst/>
                    <a:latin typeface="Avenir Next LT Pro" panose="020B0504020202020204" pitchFamily="34" charset="0"/>
                  </a:rPr>
                  <a:t>y</a:t>
                </a:r>
                <a:r>
                  <a:rPr lang="en-US" sz="1600" b="1" dirty="0">
                    <a:effectLst/>
                    <a:latin typeface="Avenir Next LT Pro" panose="020B0504020202020204" pitchFamily="34" charset="0"/>
                  </a:rPr>
                  <a:t> TPG</a:t>
                </a:r>
                <a:r>
                  <a:rPr lang="en-US" sz="1600" dirty="0">
                    <a:effectLst/>
                    <a:latin typeface="Avenir Next LT Pro" panose="020B0504020202020204" pitchFamily="34" charset="0"/>
                  </a:rPr>
                  <a:t>. Esto es:</a:t>
                </a:r>
                <a14:m>
                  <m:oMath xmlns:m="http://schemas.openxmlformats.org/officeDocument/2006/math">
                    <m:r>
                      <a:rPr lang="es-ES" sz="1600">
                        <a:latin typeface="Cambria Math" panose="02040503050406030204" pitchFamily="18" charset="0"/>
                      </a:rPr>
                      <m:t> </m:t>
                    </m:r>
                    <m:r>
                      <a:rPr lang="es-ES" sz="1600" b="0" i="0" smtClean="0">
                        <a:latin typeface="Cambria Math" panose="02040503050406030204" pitchFamily="18" charset="0"/>
                      </a:rPr>
                      <m:t>           </m:t>
                    </m:r>
                    <m:f>
                      <m:fPr>
                        <m:ctrlPr>
                          <a:rPr lang="en-US" sz="1600" i="1">
                            <a:effectLst/>
                            <a:latin typeface="Cambria Math" panose="02040503050406030204" pitchFamily="18" charset="0"/>
                          </a:rPr>
                        </m:ctrlPr>
                      </m:fPr>
                      <m:num>
                        <m:r>
                          <a:rPr lang="en-US" sz="1600" b="1" i="1">
                            <a:effectLst/>
                            <a:latin typeface="Cambria Math" panose="02040503050406030204" pitchFamily="18" charset="0"/>
                          </a:rPr>
                          <m:t>𝐏𝟏</m:t>
                        </m:r>
                        <m:r>
                          <a:rPr lang="en-US" sz="1600" i="1">
                            <a:effectLst/>
                            <a:latin typeface="Cambria Math" panose="02040503050406030204" pitchFamily="18" charset="0"/>
                          </a:rPr>
                          <m:t>+</m:t>
                        </m:r>
                        <m:r>
                          <a:rPr lang="en-US" sz="1600" b="1" i="1">
                            <a:effectLst/>
                            <a:latin typeface="Cambria Math" panose="02040503050406030204" pitchFamily="18" charset="0"/>
                          </a:rPr>
                          <m:t>𝐏𝟐</m:t>
                        </m:r>
                        <m:r>
                          <a:rPr lang="en-US" sz="1600" i="1">
                            <a:effectLst/>
                            <a:latin typeface="Cambria Math" panose="02040503050406030204" pitchFamily="18" charset="0"/>
                          </a:rPr>
                          <m:t>+</m:t>
                        </m:r>
                        <m:f>
                          <m:fPr>
                            <m:ctrlPr>
                              <a:rPr lang="en-US" sz="1600" i="1">
                                <a:effectLst/>
                                <a:latin typeface="Cambria Math" panose="02040503050406030204" pitchFamily="18" charset="0"/>
                              </a:rPr>
                            </m:ctrlPr>
                          </m:fPr>
                          <m:num>
                            <m:r>
                              <a:rPr lang="en-US" sz="1600" b="1" i="1">
                                <a:effectLst/>
                                <a:latin typeface="Cambria Math" panose="02040503050406030204" pitchFamily="18" charset="0"/>
                              </a:rPr>
                              <m:t>𝐄𝐅𝐏𝟏</m:t>
                            </m:r>
                            <m:r>
                              <a:rPr lang="en-US" sz="1600" i="1">
                                <a:effectLst/>
                                <a:latin typeface="Cambria Math" panose="02040503050406030204" pitchFamily="18" charset="0"/>
                              </a:rPr>
                              <m:t>+</m:t>
                            </m:r>
                            <m:r>
                              <a:rPr lang="en-US" sz="1600" b="1" i="1">
                                <a:effectLst/>
                                <a:latin typeface="Cambria Math" panose="02040503050406030204" pitchFamily="18" charset="0"/>
                              </a:rPr>
                              <m:t>𝐄𝐅𝐏𝟐</m:t>
                            </m:r>
                            <m:r>
                              <a:rPr lang="en-US" sz="1600" i="1">
                                <a:effectLst/>
                                <a:latin typeface="Cambria Math" panose="02040503050406030204" pitchFamily="18" charset="0"/>
                              </a:rPr>
                              <m:t>+</m:t>
                            </m:r>
                            <m:r>
                              <a:rPr lang="en-US" sz="1600" b="1" i="1">
                                <a:effectLst/>
                                <a:latin typeface="Cambria Math" panose="02040503050406030204" pitchFamily="18" charset="0"/>
                              </a:rPr>
                              <m:t>𝐄𝐅𝐏𝟑</m:t>
                            </m:r>
                            <m:r>
                              <a:rPr lang="en-US" sz="1600" i="1">
                                <a:effectLst/>
                                <a:latin typeface="Cambria Math" panose="02040503050406030204" pitchFamily="18" charset="0"/>
                              </a:rPr>
                              <m:t>+</m:t>
                            </m:r>
                            <m:r>
                              <a:rPr lang="en-US" sz="1600" b="1" i="1">
                                <a:effectLst/>
                                <a:latin typeface="Cambria Math" panose="02040503050406030204" pitchFamily="18" charset="0"/>
                              </a:rPr>
                              <m:t>𝐓𝐏𝐆</m:t>
                            </m:r>
                          </m:num>
                          <m:den>
                            <m:r>
                              <a:rPr lang="en-US" sz="1600" i="1">
                                <a:effectLst/>
                                <a:latin typeface="Cambria Math" panose="02040503050406030204" pitchFamily="18" charset="0"/>
                              </a:rPr>
                              <m:t>4</m:t>
                            </m:r>
                          </m:den>
                        </m:f>
                      </m:num>
                      <m:den>
                        <m:r>
                          <a:rPr lang="en-US" sz="1600" i="1">
                            <a:effectLst/>
                            <a:latin typeface="Cambria Math" panose="02040503050406030204" pitchFamily="18" charset="0"/>
                          </a:rPr>
                          <m:t>3</m:t>
                        </m:r>
                      </m:den>
                    </m:f>
                  </m:oMath>
                </a14:m>
                <a:endParaRPr lang="en-US" sz="1600" dirty="0">
                  <a:latin typeface="Avenir Next LT Pro" panose="020B0504020202020204" pitchFamily="34" charset="0"/>
                </a:endParaRPr>
              </a:p>
              <a:p>
                <a:pPr indent="-228600">
                  <a:spcAft>
                    <a:spcPts val="600"/>
                  </a:spcAft>
                  <a:buFont typeface="Arial" panose="020B0604020202020204" pitchFamily="34" charset="0"/>
                  <a:buChar char="•"/>
                </a:pPr>
                <a:r>
                  <a:rPr lang="en-US" sz="1600" dirty="0">
                    <a:latin typeface="Avenir Next LT Pro" panose="020B0504020202020204" pitchFamily="34" charset="0"/>
                  </a:rPr>
                  <a:t>                                                                </a:t>
                </a:r>
              </a:p>
              <a:p>
                <a:pPr indent="-228600">
                  <a:spcAft>
                    <a:spcPts val="600"/>
                  </a:spcAft>
                  <a:buFont typeface="Arial" panose="020B0604020202020204" pitchFamily="34" charset="0"/>
                  <a:buChar char="•"/>
                </a:pPr>
                <a:r>
                  <a:rPr lang="en-US" sz="1600" b="1" dirty="0">
                    <a:solidFill>
                      <a:srgbClr val="00B0F0"/>
                    </a:solidFill>
                    <a:latin typeface="Avenir Next LT Pro" panose="020B0504020202020204" pitchFamily="34" charset="0"/>
                  </a:rPr>
                  <a:t>Puede usar una sola instancia de recuperatorio.</a:t>
                </a:r>
              </a:p>
            </p:txBody>
          </p:sp>
        </mc:Choice>
        <mc:Fallback xmlns="">
          <p:sp>
            <p:nvSpPr>
              <p:cNvPr id="3" name="CuadroTexto 2">
                <a:extLst>
                  <a:ext uri="{FF2B5EF4-FFF2-40B4-BE49-F238E27FC236}">
                    <a16:creationId xmlns:a16="http://schemas.microsoft.com/office/drawing/2014/main" id="{E67CF996-CE9C-DC8C-02A6-A12C9DB3B52F}"/>
                  </a:ext>
                </a:extLst>
              </p:cNvPr>
              <p:cNvSpPr txBox="1">
                <a:spLocks noRot="1" noChangeAspect="1" noMove="1" noResize="1" noEditPoints="1" noAdjustHandles="1" noChangeArrowheads="1" noChangeShapeType="1" noTextEdit="1"/>
              </p:cNvSpPr>
              <p:nvPr/>
            </p:nvSpPr>
            <p:spPr>
              <a:xfrm>
                <a:off x="3058510" y="-32004"/>
                <a:ext cx="9130440" cy="3483864"/>
              </a:xfrm>
              <a:prstGeom prst="rect">
                <a:avLst/>
              </a:prstGeom>
              <a:blipFill>
                <a:blip r:embed="rId2"/>
                <a:stretch>
                  <a:fillRect l="-267" t="-876" r="-401"/>
                </a:stretch>
              </a:blipFill>
            </p:spPr>
            <p:txBody>
              <a:bodyPr/>
              <a:lstStyle/>
              <a:p>
                <a:r>
                  <a:rPr lang="es-AR">
                    <a:noFill/>
                  </a:rPr>
                  <a:t> </a:t>
                </a:r>
              </a:p>
            </p:txBody>
          </p:sp>
        </mc:Fallback>
      </mc:AlternateContent>
      <p:pic>
        <p:nvPicPr>
          <p:cNvPr id="9" name="Picture 8" descr="Mano con lápiz sombreando círculos en una hoja">
            <a:extLst>
              <a:ext uri="{FF2B5EF4-FFF2-40B4-BE49-F238E27FC236}">
                <a16:creationId xmlns:a16="http://schemas.microsoft.com/office/drawing/2014/main" id="{D0517D21-D5F2-9B3B-05AB-29F7997E3C71}"/>
              </a:ext>
            </a:extLst>
          </p:cNvPr>
          <p:cNvPicPr>
            <a:picLocks noChangeAspect="1"/>
          </p:cNvPicPr>
          <p:nvPr/>
        </p:nvPicPr>
        <p:blipFill rotWithShape="1">
          <a:blip r:embed="rId3"/>
          <a:srcRect l="45020" r="20549" b="-1"/>
          <a:stretch/>
        </p:blipFill>
        <p:spPr>
          <a:xfrm>
            <a:off x="-72303" y="11"/>
            <a:ext cx="3366931" cy="6857989"/>
          </a:xfrm>
          <a:custGeom>
            <a:avLst/>
            <a:gdLst/>
            <a:ahLst/>
            <a:cxnLst/>
            <a:rect l="l" t="t" r="r" b="b"/>
            <a:pathLst>
              <a:path w="4053570" h="6857999">
                <a:moveTo>
                  <a:pt x="0" y="0"/>
                </a:moveTo>
                <a:lnTo>
                  <a:pt x="4022851" y="0"/>
                </a:lnTo>
                <a:lnTo>
                  <a:pt x="4023684" y="7069"/>
                </a:lnTo>
                <a:cubicBezTo>
                  <a:pt x="4038634" y="90834"/>
                  <a:pt x="4036100" y="175741"/>
                  <a:pt x="4040154" y="260014"/>
                </a:cubicBezTo>
                <a:cubicBezTo>
                  <a:pt x="4044969" y="363071"/>
                  <a:pt x="4038888" y="466508"/>
                  <a:pt x="4036607" y="569818"/>
                </a:cubicBezTo>
                <a:cubicBezTo>
                  <a:pt x="4034833" y="657771"/>
                  <a:pt x="4026091" y="745598"/>
                  <a:pt x="4028752" y="833678"/>
                </a:cubicBezTo>
                <a:cubicBezTo>
                  <a:pt x="4028942" y="836724"/>
                  <a:pt x="4028942" y="839770"/>
                  <a:pt x="4028752" y="842816"/>
                </a:cubicBezTo>
                <a:cubicBezTo>
                  <a:pt x="4020643" y="939653"/>
                  <a:pt x="4020643" y="1036998"/>
                  <a:pt x="4028752" y="1133836"/>
                </a:cubicBezTo>
                <a:cubicBezTo>
                  <a:pt x="4031324" y="1174144"/>
                  <a:pt x="4030602" y="1214593"/>
                  <a:pt x="4026598" y="1254787"/>
                </a:cubicBezTo>
                <a:cubicBezTo>
                  <a:pt x="4022797" y="1305935"/>
                  <a:pt x="4010634" y="1357844"/>
                  <a:pt x="4019376" y="1408610"/>
                </a:cubicBezTo>
                <a:cubicBezTo>
                  <a:pt x="4025065" y="1450430"/>
                  <a:pt x="4028194" y="1492566"/>
                  <a:pt x="4028752" y="1534766"/>
                </a:cubicBezTo>
                <a:cubicBezTo>
                  <a:pt x="4033186" y="1629192"/>
                  <a:pt x="4029005" y="1724125"/>
                  <a:pt x="4027358" y="1818805"/>
                </a:cubicBezTo>
                <a:cubicBezTo>
                  <a:pt x="4025584" y="1929096"/>
                  <a:pt x="4028372" y="2039387"/>
                  <a:pt x="4019503" y="2149804"/>
                </a:cubicBezTo>
                <a:cubicBezTo>
                  <a:pt x="4014625" y="2239001"/>
                  <a:pt x="4014625" y="2328401"/>
                  <a:pt x="4019503" y="2417598"/>
                </a:cubicBezTo>
                <a:cubicBezTo>
                  <a:pt x="4021910" y="2499333"/>
                  <a:pt x="4034200" y="2580306"/>
                  <a:pt x="4032173" y="2662929"/>
                </a:cubicBezTo>
                <a:cubicBezTo>
                  <a:pt x="4029765" y="2759258"/>
                  <a:pt x="4018363" y="2855334"/>
                  <a:pt x="4021910" y="2951918"/>
                </a:cubicBezTo>
                <a:cubicBezTo>
                  <a:pt x="4023557" y="2997989"/>
                  <a:pt x="4023684" y="3044060"/>
                  <a:pt x="4024571" y="3090130"/>
                </a:cubicBezTo>
                <a:cubicBezTo>
                  <a:pt x="4025711" y="3145593"/>
                  <a:pt x="4035720" y="3200928"/>
                  <a:pt x="4030145" y="3256264"/>
                </a:cubicBezTo>
                <a:cubicBezTo>
                  <a:pt x="4020897" y="3348533"/>
                  <a:pt x="3996951" y="3439278"/>
                  <a:pt x="4011901" y="3533831"/>
                </a:cubicBezTo>
                <a:cubicBezTo>
                  <a:pt x="4020136" y="3585867"/>
                  <a:pt x="4029385" y="3638030"/>
                  <a:pt x="4034200" y="3690573"/>
                </a:cubicBezTo>
                <a:cubicBezTo>
                  <a:pt x="4038381" y="3737532"/>
                  <a:pt x="4048896" y="3785253"/>
                  <a:pt x="4040914" y="3831958"/>
                </a:cubicBezTo>
                <a:cubicBezTo>
                  <a:pt x="4034073" y="3871937"/>
                  <a:pt x="4037620" y="3911916"/>
                  <a:pt x="4032299" y="3951895"/>
                </a:cubicBezTo>
                <a:cubicBezTo>
                  <a:pt x="4025331" y="4004311"/>
                  <a:pt x="4021657" y="4057616"/>
                  <a:pt x="4016336" y="4110414"/>
                </a:cubicBezTo>
                <a:cubicBezTo>
                  <a:pt x="4011648" y="4158261"/>
                  <a:pt x="4007974" y="4205982"/>
                  <a:pt x="4020643" y="4250911"/>
                </a:cubicBezTo>
                <a:cubicBezTo>
                  <a:pt x="4051684" y="4363994"/>
                  <a:pt x="4034707" y="4476442"/>
                  <a:pt x="4023051" y="4588763"/>
                </a:cubicBezTo>
                <a:cubicBezTo>
                  <a:pt x="4017349" y="4643337"/>
                  <a:pt x="4008987" y="4701084"/>
                  <a:pt x="4021657" y="4751090"/>
                </a:cubicBezTo>
                <a:cubicBezTo>
                  <a:pt x="4044969" y="4839804"/>
                  <a:pt x="4026725" y="4924077"/>
                  <a:pt x="4016589" y="5009238"/>
                </a:cubicBezTo>
                <a:cubicBezTo>
                  <a:pt x="4004363" y="5092546"/>
                  <a:pt x="4006124" y="5177301"/>
                  <a:pt x="4021784" y="5260026"/>
                </a:cubicBezTo>
                <a:cubicBezTo>
                  <a:pt x="4034200" y="5318407"/>
                  <a:pt x="4034200" y="5377804"/>
                  <a:pt x="4035720" y="5436566"/>
                </a:cubicBezTo>
                <a:cubicBezTo>
                  <a:pt x="4036607" y="5473373"/>
                  <a:pt x="4023051" y="5510813"/>
                  <a:pt x="4014055" y="5547492"/>
                </a:cubicBezTo>
                <a:cubicBezTo>
                  <a:pt x="3997965" y="5613743"/>
                  <a:pt x="3992137" y="5681008"/>
                  <a:pt x="4014055" y="5745609"/>
                </a:cubicBezTo>
                <a:cubicBezTo>
                  <a:pt x="4044589" y="5835085"/>
                  <a:pt x="4062073" y="5924561"/>
                  <a:pt x="4049403" y="6019242"/>
                </a:cubicBezTo>
                <a:cubicBezTo>
                  <a:pt x="4042055" y="6077623"/>
                  <a:pt x="4040408" y="6137274"/>
                  <a:pt x="4029385" y="6194894"/>
                </a:cubicBezTo>
                <a:cubicBezTo>
                  <a:pt x="4011268" y="6290463"/>
                  <a:pt x="4017729" y="6385396"/>
                  <a:pt x="4032173" y="6479568"/>
                </a:cubicBezTo>
                <a:cubicBezTo>
                  <a:pt x="4042321" y="6558257"/>
                  <a:pt x="4043423" y="6637846"/>
                  <a:pt x="4035467" y="6716775"/>
                </a:cubicBezTo>
                <a:lnTo>
                  <a:pt x="4025707" y="6857999"/>
                </a:lnTo>
                <a:lnTo>
                  <a:pt x="0" y="6857999"/>
                </a:lnTo>
                <a:close/>
              </a:path>
            </a:pathLst>
          </a:custGeom>
        </p:spPr>
      </p:pic>
      <p:sp>
        <p:nvSpPr>
          <p:cNvPr id="7" name="CuadroTexto 6">
            <a:extLst>
              <a:ext uri="{FF2B5EF4-FFF2-40B4-BE49-F238E27FC236}">
                <a16:creationId xmlns:a16="http://schemas.microsoft.com/office/drawing/2014/main" id="{FECE99CD-C3F9-1D35-2D8A-8B9DDBB52F01}"/>
              </a:ext>
            </a:extLst>
          </p:cNvPr>
          <p:cNvSpPr txBox="1"/>
          <p:nvPr/>
        </p:nvSpPr>
        <p:spPr>
          <a:xfrm>
            <a:off x="4593678" y="5957426"/>
            <a:ext cx="7183164" cy="369332"/>
          </a:xfrm>
          <a:prstGeom prst="rect">
            <a:avLst/>
          </a:prstGeom>
          <a:solidFill>
            <a:schemeClr val="tx1"/>
          </a:solidFill>
        </p:spPr>
        <p:txBody>
          <a:bodyPr wrap="square">
            <a:spAutoFit/>
          </a:bodyPr>
          <a:lstStyle/>
          <a:p>
            <a:pPr>
              <a:spcAft>
                <a:spcPts val="600"/>
              </a:spcAft>
            </a:pPr>
            <a:r>
              <a:rPr lang="es-ES" b="1" dirty="0">
                <a:solidFill>
                  <a:srgbClr val="00B0F0"/>
                </a:solidFill>
                <a:effectLst/>
                <a:latin typeface="Calibri" panose="020F0502020204030204" pitchFamily="34" charset="0"/>
                <a:ea typeface="Times New Roman" panose="02020603050405020304" pitchFamily="18" charset="0"/>
              </a:rPr>
              <a:t>Cualquier otra situación, lleva a la condición de Libre y debe Recursar.</a:t>
            </a:r>
            <a:endParaRPr lang="es-AR" dirty="0">
              <a:solidFill>
                <a:srgbClr val="00B0F0"/>
              </a:solidFill>
            </a:endParaRPr>
          </a:p>
        </p:txBody>
      </p:sp>
      <p:sp>
        <p:nvSpPr>
          <p:cNvPr id="5" name="CuadroTexto 4">
            <a:extLst>
              <a:ext uri="{FF2B5EF4-FFF2-40B4-BE49-F238E27FC236}">
                <a16:creationId xmlns:a16="http://schemas.microsoft.com/office/drawing/2014/main" id="{96C3E8B0-BE7C-6348-BD5D-9B6135D7EEE2}"/>
              </a:ext>
            </a:extLst>
          </p:cNvPr>
          <p:cNvSpPr txBox="1"/>
          <p:nvPr/>
        </p:nvSpPr>
        <p:spPr>
          <a:xfrm>
            <a:off x="3366931" y="3483864"/>
            <a:ext cx="8797524" cy="1985159"/>
          </a:xfrm>
          <a:prstGeom prst="rect">
            <a:avLst/>
          </a:prstGeom>
          <a:noFill/>
        </p:spPr>
        <p:txBody>
          <a:bodyPr wrap="square">
            <a:spAutoFit/>
          </a:bodyPr>
          <a:lstStyle/>
          <a:p>
            <a:pPr marL="540385" indent="-540385" algn="just">
              <a:spcAft>
                <a:spcPts val="600"/>
              </a:spcAft>
            </a:pPr>
            <a:r>
              <a:rPr lang="es-ES" sz="1800" b="1" dirty="0">
                <a:effectLst/>
                <a:latin typeface="+mj-lt"/>
                <a:ea typeface="Times New Roman" panose="02020603050405020304" pitchFamily="18" charset="0"/>
              </a:rPr>
              <a:t>Condiciones para Aprobación No Directa.</a:t>
            </a:r>
            <a:r>
              <a:rPr lang="es-ES" sz="1800" b="1" dirty="0">
                <a:effectLst/>
                <a:latin typeface="Calibri" panose="020F0502020204030204" pitchFamily="34" charset="0"/>
                <a:ea typeface="Times New Roman" panose="02020603050405020304" pitchFamily="18" charset="0"/>
              </a:rPr>
              <a:t> </a:t>
            </a:r>
            <a:endParaRPr lang="es-AR" sz="2000" dirty="0">
              <a:latin typeface="Times New Roman" panose="02020603050405020304" pitchFamily="18" charset="0"/>
              <a:ea typeface="Times New Roman" panose="02020603050405020304" pitchFamily="18" charset="0"/>
            </a:endParaRPr>
          </a:p>
          <a:p>
            <a:pPr marL="540385" indent="-540385" algn="just">
              <a:spcAft>
                <a:spcPts val="600"/>
              </a:spcAft>
            </a:pPr>
            <a:r>
              <a:rPr lang="es-ES" sz="1600" dirty="0">
                <a:effectLst/>
                <a:latin typeface="Avenir Next LT Pro" panose="020B0504020202020204" pitchFamily="34" charset="0"/>
                <a:ea typeface="Times New Roman" panose="02020603050405020304" pitchFamily="18" charset="0"/>
              </a:rPr>
              <a:t>De no acceder a la Aprobación Directa, se detallan las condiciones para Regularizar los</a:t>
            </a:r>
            <a:endParaRPr lang="es-ES" sz="1600" dirty="0">
              <a:latin typeface="Avenir Next LT Pro" panose="020B0504020202020204" pitchFamily="34" charset="0"/>
              <a:ea typeface="Times New Roman" panose="02020603050405020304" pitchFamily="18" charset="0"/>
            </a:endParaRPr>
          </a:p>
          <a:p>
            <a:pPr marL="540385" indent="-540385" algn="just">
              <a:spcAft>
                <a:spcPts val="600"/>
              </a:spcAft>
            </a:pPr>
            <a:r>
              <a:rPr lang="es-ES" sz="1600" dirty="0">
                <a:effectLst/>
                <a:latin typeface="Avenir Next LT Pro" panose="020B0504020202020204" pitchFamily="34" charset="0"/>
                <a:ea typeface="Times New Roman" panose="02020603050405020304" pitchFamily="18" charset="0"/>
              </a:rPr>
              <a:t>Trabajos Prácticos para luego rendir Examen Final.</a:t>
            </a:r>
            <a:endParaRPr lang="es-AR" sz="1600" dirty="0">
              <a:latin typeface="Avenir Next LT Pro" panose="020B0504020202020204" pitchFamily="34" charset="0"/>
              <a:ea typeface="Times New Roman" panose="02020603050405020304" pitchFamily="18" charset="0"/>
            </a:endParaRPr>
          </a:p>
          <a:p>
            <a:pPr marL="540385" indent="-540385" algn="just">
              <a:spcAft>
                <a:spcPts val="600"/>
              </a:spcAft>
            </a:pPr>
            <a:r>
              <a:rPr lang="es-ES" sz="1600" dirty="0">
                <a:effectLst/>
                <a:latin typeface="Avenir Next LT Pro" panose="020B0504020202020204" pitchFamily="34" charset="0"/>
                <a:ea typeface="Calibri" panose="020F0502020204030204" pitchFamily="34" charset="0"/>
                <a:cs typeface="Calibri" panose="020F0502020204030204" pitchFamily="34" charset="0"/>
              </a:rPr>
              <a:t>Tener una calificación mayor o igual a 6 en </a:t>
            </a:r>
            <a:r>
              <a:rPr lang="es-ES" sz="1600" b="1" dirty="0">
                <a:effectLst/>
                <a:latin typeface="Avenir Next LT Pro" panose="020B0504020202020204" pitchFamily="34" charset="0"/>
                <a:ea typeface="Calibri" panose="020F0502020204030204" pitchFamily="34" charset="0"/>
                <a:cs typeface="Calibri" panose="020F0502020204030204" pitchFamily="34" charset="0"/>
              </a:rPr>
              <a:t>EFP1, EFP2, EFP3</a:t>
            </a:r>
            <a:r>
              <a:rPr lang="es-ES" sz="1600" dirty="0">
                <a:effectLst/>
                <a:latin typeface="Avenir Next LT Pro" panose="020B0504020202020204" pitchFamily="34" charset="0"/>
                <a:ea typeface="Calibri" panose="020F0502020204030204" pitchFamily="34" charset="0"/>
                <a:cs typeface="Calibri" panose="020F0502020204030204" pitchFamily="34" charset="0"/>
              </a:rPr>
              <a:t> y </a:t>
            </a:r>
            <a:r>
              <a:rPr lang="es-ES" sz="1600" b="1" dirty="0">
                <a:effectLst/>
                <a:latin typeface="Avenir Next LT Pro" panose="020B0504020202020204" pitchFamily="34" charset="0"/>
                <a:ea typeface="Calibri" panose="020F0502020204030204" pitchFamily="34" charset="0"/>
                <a:cs typeface="Calibri" panose="020F0502020204030204" pitchFamily="34" charset="0"/>
              </a:rPr>
              <a:t>TPG</a:t>
            </a:r>
            <a:r>
              <a:rPr lang="es-ES" sz="1600" dirty="0">
                <a:effectLst/>
                <a:latin typeface="Avenir Next LT Pro" panose="020B0504020202020204" pitchFamily="34" charset="0"/>
                <a:ea typeface="Calibri" panose="020F0502020204030204" pitchFamily="34" charset="0"/>
                <a:cs typeface="Calibri" panose="020F0502020204030204" pitchFamily="34" charset="0"/>
              </a:rPr>
              <a:t>: y una nota mayor o</a:t>
            </a:r>
            <a:r>
              <a:rPr lang="es-ES" sz="1600" dirty="0">
                <a:latin typeface="Avenir Next LT Pro" panose="020B0504020202020204" pitchFamily="34" charset="0"/>
                <a:ea typeface="Calibri" panose="020F0502020204030204" pitchFamily="34" charset="0"/>
                <a:cs typeface="Calibri" panose="020F0502020204030204" pitchFamily="34" charset="0"/>
              </a:rPr>
              <a:t> </a:t>
            </a:r>
          </a:p>
          <a:p>
            <a:pPr marL="540385" indent="-540385" algn="just">
              <a:spcAft>
                <a:spcPts val="600"/>
              </a:spcAft>
            </a:pPr>
            <a:r>
              <a:rPr lang="es-ES" sz="1600" dirty="0">
                <a:effectLst/>
                <a:latin typeface="Avenir Next LT Pro" panose="020B0504020202020204" pitchFamily="34" charset="0"/>
                <a:ea typeface="Calibri" panose="020F0502020204030204" pitchFamily="34" charset="0"/>
                <a:cs typeface="Calibri" panose="020F0502020204030204" pitchFamily="34" charset="0"/>
              </a:rPr>
              <a:t>igual a 6 en cada Parcial (</a:t>
            </a:r>
            <a:r>
              <a:rPr lang="es-ES" sz="1600" b="1" dirty="0">
                <a:effectLst/>
                <a:latin typeface="Avenir Next LT Pro" panose="020B0504020202020204" pitchFamily="34" charset="0"/>
                <a:ea typeface="Calibri" panose="020F0502020204030204" pitchFamily="34" charset="0"/>
                <a:cs typeface="Calibri" panose="020F0502020204030204" pitchFamily="34" charset="0"/>
              </a:rPr>
              <a:t>P1</a:t>
            </a:r>
            <a:r>
              <a:rPr lang="es-ES" sz="1600" dirty="0">
                <a:effectLst/>
                <a:latin typeface="Avenir Next LT Pro" panose="020B0504020202020204" pitchFamily="34" charset="0"/>
                <a:ea typeface="Calibri" panose="020F0502020204030204" pitchFamily="34" charset="0"/>
                <a:cs typeface="Calibri" panose="020F0502020204030204" pitchFamily="34" charset="0"/>
              </a:rPr>
              <a:t>, </a:t>
            </a:r>
            <a:r>
              <a:rPr lang="es-ES" sz="1600" b="1" dirty="0">
                <a:effectLst/>
                <a:latin typeface="Avenir Next LT Pro" panose="020B0504020202020204" pitchFamily="34" charset="0"/>
                <a:ea typeface="Calibri" panose="020F0502020204030204" pitchFamily="34" charset="0"/>
                <a:cs typeface="Calibri" panose="020F0502020204030204" pitchFamily="34" charset="0"/>
              </a:rPr>
              <a:t>P2</a:t>
            </a:r>
            <a:r>
              <a:rPr lang="es-ES" sz="1600" dirty="0">
                <a:effectLst/>
                <a:latin typeface="Avenir Next LT Pro" panose="020B0504020202020204" pitchFamily="34" charset="0"/>
                <a:ea typeface="Calibri" panose="020F0502020204030204" pitchFamily="34" charset="0"/>
                <a:cs typeface="Calibri" panose="020F0502020204030204" pitchFamily="34" charset="0"/>
              </a:rPr>
              <a:t>) o su Recuperatorio al concluir la etapa de Exámenes</a:t>
            </a:r>
          </a:p>
          <a:p>
            <a:pPr marL="540385" indent="-540385" algn="just">
              <a:spcAft>
                <a:spcPts val="600"/>
              </a:spcAft>
            </a:pPr>
            <a:r>
              <a:rPr lang="es-ES" sz="1600" dirty="0">
                <a:effectLst/>
                <a:latin typeface="Avenir Next LT Pro" panose="020B0504020202020204" pitchFamily="34" charset="0"/>
                <a:ea typeface="Calibri" panose="020F0502020204030204" pitchFamily="34" charset="0"/>
                <a:cs typeface="Calibri" panose="020F0502020204030204" pitchFamily="34" charset="0"/>
              </a:rPr>
              <a:t>Recuperatorios. Un mismo Parcial se puede recuperar hasta dos veces.</a:t>
            </a:r>
            <a:endParaRPr lang="es-AR" sz="1600" dirty="0">
              <a:effectLst/>
              <a:latin typeface="Avenir Next LT Pro" panose="020B05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8917158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P spid="5" grpId="0"/>
    </p:bldLst>
  </p:timing>
</p:sld>
</file>

<file path=ppt/theme/theme1.xml><?xml version="1.0" encoding="utf-8"?>
<a:theme xmlns:a="http://schemas.openxmlformats.org/drawingml/2006/main" name="SketchyVTI">
  <a:themeElements>
    <a:clrScheme name="SketchyVTI">
      <a:dk1>
        <a:sysClr val="windowText" lastClr="000000"/>
      </a:dk1>
      <a:lt1>
        <a:sysClr val="window" lastClr="FFFFFF"/>
      </a:lt1>
      <a:dk2>
        <a:srgbClr val="39302A"/>
      </a:dk2>
      <a:lt2>
        <a:srgbClr val="E5DEDB"/>
      </a:lt2>
      <a:accent1>
        <a:srgbClr val="E4650E"/>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Custom 2">
      <a:majorFont>
        <a:latin typeface="The Serif Hand Black"/>
        <a:ea typeface=""/>
        <a:cs typeface=""/>
      </a:majorFont>
      <a:minorFont>
        <a:latin typeface="The Hand Bol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docProps/app.xml><?xml version="1.0" encoding="utf-8"?>
<Properties xmlns="http://schemas.openxmlformats.org/officeDocument/2006/extended-properties" xmlns:vt="http://schemas.openxmlformats.org/officeDocument/2006/docPropsVTypes">
  <TotalTime>8231</TotalTime>
  <Words>2249</Words>
  <Application>Microsoft Office PowerPoint</Application>
  <PresentationFormat>Panorámica</PresentationFormat>
  <Paragraphs>160</Paragraphs>
  <Slides>13</Slides>
  <Notes>0</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13</vt:i4>
      </vt:variant>
    </vt:vector>
  </HeadingPairs>
  <TitlesOfParts>
    <vt:vector size="24" baseType="lpstr">
      <vt:lpstr>Abadi</vt:lpstr>
      <vt:lpstr>Amasis MT Pro Black</vt:lpstr>
      <vt:lpstr>Arial</vt:lpstr>
      <vt:lpstr>Avenir Next LT Pro</vt:lpstr>
      <vt:lpstr>Calibri</vt:lpstr>
      <vt:lpstr>Cambria Math</vt:lpstr>
      <vt:lpstr>The Hand Bold</vt:lpstr>
      <vt:lpstr>The Serif Hand Black</vt:lpstr>
      <vt:lpstr>Times New Roman</vt:lpstr>
      <vt:lpstr>Wingdings</vt:lpstr>
      <vt:lpstr>SketchyVTI</vt:lpstr>
      <vt:lpstr>Álgebra y Geometría Analítica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Álgebra y Geometría Analítica</dc:title>
  <dc:creator>Claudia Reimer</dc:creator>
  <cp:lastModifiedBy>Claudia Reimer</cp:lastModifiedBy>
  <cp:revision>19</cp:revision>
  <dcterms:created xsi:type="dcterms:W3CDTF">2023-03-18T21:24:05Z</dcterms:created>
  <dcterms:modified xsi:type="dcterms:W3CDTF">2025-03-27T16:47:57Z</dcterms:modified>
</cp:coreProperties>
</file>