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6FE745-E66C-4E80-9FC7-85AB6066ED3F}" v="45" dt="2023-05-11T22:11:25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dys Clara Bodeman" userId="80e920e3-2bae-4101-b786-bff359d92d44" providerId="ADAL" clId="{886FE745-E66C-4E80-9FC7-85AB6066ED3F}"/>
    <pc:docChg chg="custSel addSld delSld modSld modMainMaster">
      <pc:chgData name="Gladys Clara Bodeman" userId="80e920e3-2bae-4101-b786-bff359d92d44" providerId="ADAL" clId="{886FE745-E66C-4E80-9FC7-85AB6066ED3F}" dt="2023-08-23T11:16:23.247" v="113" actId="33524"/>
      <pc:docMkLst>
        <pc:docMk/>
      </pc:docMkLst>
      <pc:sldChg chg="modSp mod setBg">
        <pc:chgData name="Gladys Clara Bodeman" userId="80e920e3-2bae-4101-b786-bff359d92d44" providerId="ADAL" clId="{886FE745-E66C-4E80-9FC7-85AB6066ED3F}" dt="2023-05-11T22:10:14.117" v="105"/>
        <pc:sldMkLst>
          <pc:docMk/>
          <pc:sldMk cId="4265143212" sldId="257"/>
        </pc:sldMkLst>
        <pc:spChg chg="mod">
          <ac:chgData name="Gladys Clara Bodeman" userId="80e920e3-2bae-4101-b786-bff359d92d44" providerId="ADAL" clId="{886FE745-E66C-4E80-9FC7-85AB6066ED3F}" dt="2022-08-09T17:10:37.646" v="63" actId="207"/>
          <ac:spMkLst>
            <pc:docMk/>
            <pc:sldMk cId="4265143212" sldId="257"/>
            <ac:spMk id="4" creationId="{09EA7CF3-1005-424A-8D2A-CA923A5D7675}"/>
          </ac:spMkLst>
        </pc:spChg>
      </pc:sldChg>
      <pc:sldChg chg="setBg">
        <pc:chgData name="Gladys Clara Bodeman" userId="80e920e3-2bae-4101-b786-bff359d92d44" providerId="ADAL" clId="{886FE745-E66C-4E80-9FC7-85AB6066ED3F}" dt="2023-05-11T22:10:27.800" v="107"/>
        <pc:sldMkLst>
          <pc:docMk/>
          <pc:sldMk cId="3079258015" sldId="259"/>
        </pc:sldMkLst>
      </pc:sldChg>
      <pc:sldChg chg="modSp mod">
        <pc:chgData name="Gladys Clara Bodeman" userId="80e920e3-2bae-4101-b786-bff359d92d44" providerId="ADAL" clId="{886FE745-E66C-4E80-9FC7-85AB6066ED3F}" dt="2023-05-11T22:11:25.059" v="111" actId="20577"/>
        <pc:sldMkLst>
          <pc:docMk/>
          <pc:sldMk cId="3578209152" sldId="263"/>
        </pc:sldMkLst>
        <pc:spChg chg="mod">
          <ac:chgData name="Gladys Clara Bodeman" userId="80e920e3-2bae-4101-b786-bff359d92d44" providerId="ADAL" clId="{886FE745-E66C-4E80-9FC7-85AB6066ED3F}" dt="2023-05-11T22:11:20.227" v="110" actId="20577"/>
          <ac:spMkLst>
            <pc:docMk/>
            <pc:sldMk cId="3578209152" sldId="263"/>
            <ac:spMk id="7" creationId="{1141D8C3-E85F-4762-BD31-3AC7365A71CC}"/>
          </ac:spMkLst>
        </pc:spChg>
        <pc:spChg chg="mod">
          <ac:chgData name="Gladys Clara Bodeman" userId="80e920e3-2bae-4101-b786-bff359d92d44" providerId="ADAL" clId="{886FE745-E66C-4E80-9FC7-85AB6066ED3F}" dt="2023-05-11T22:11:25.059" v="111" actId="20577"/>
          <ac:spMkLst>
            <pc:docMk/>
            <pc:sldMk cId="3578209152" sldId="263"/>
            <ac:spMk id="10" creationId="{F86F83A6-4FF1-4535-9DFB-5A52847CE8F3}"/>
          </ac:spMkLst>
        </pc:spChg>
        <pc:spChg chg="mod">
          <ac:chgData name="Gladys Clara Bodeman" userId="80e920e3-2bae-4101-b786-bff359d92d44" providerId="ADAL" clId="{886FE745-E66C-4E80-9FC7-85AB6066ED3F}" dt="2022-08-25T18:37:28.964" v="66" actId="1076"/>
          <ac:spMkLst>
            <pc:docMk/>
            <pc:sldMk cId="3578209152" sldId="263"/>
            <ac:spMk id="15" creationId="{5A27ED58-D18B-4D68-A57E-FF3D8E1C68CD}"/>
          </ac:spMkLst>
        </pc:spChg>
      </pc:sldChg>
      <pc:sldChg chg="modSp mod">
        <pc:chgData name="Gladys Clara Bodeman" userId="80e920e3-2bae-4101-b786-bff359d92d44" providerId="ADAL" clId="{886FE745-E66C-4E80-9FC7-85AB6066ED3F}" dt="2023-08-23T11:16:23.247" v="113" actId="33524"/>
        <pc:sldMkLst>
          <pc:docMk/>
          <pc:sldMk cId="4255367339" sldId="264"/>
        </pc:sldMkLst>
        <pc:spChg chg="mod">
          <ac:chgData name="Gladys Clara Bodeman" userId="80e920e3-2bae-4101-b786-bff359d92d44" providerId="ADAL" clId="{886FE745-E66C-4E80-9FC7-85AB6066ED3F}" dt="2023-08-23T11:16:23.247" v="113" actId="33524"/>
          <ac:spMkLst>
            <pc:docMk/>
            <pc:sldMk cId="4255367339" sldId="264"/>
            <ac:spMk id="11" creationId="{C5212CD8-81E8-46EC-BC6B-3190EC2866C5}"/>
          </ac:spMkLst>
        </pc:spChg>
      </pc:sldChg>
      <pc:sldChg chg="new del">
        <pc:chgData name="Gladys Clara Bodeman" userId="80e920e3-2bae-4101-b786-bff359d92d44" providerId="ADAL" clId="{886FE745-E66C-4E80-9FC7-85AB6066ED3F}" dt="2022-08-09T18:16:27.243" v="65" actId="2696"/>
        <pc:sldMkLst>
          <pc:docMk/>
          <pc:sldMk cId="3703693203" sldId="270"/>
        </pc:sldMkLst>
      </pc:sldChg>
      <pc:sldMasterChg chg="setBg modSldLayout">
        <pc:chgData name="Gladys Clara Bodeman" userId="80e920e3-2bae-4101-b786-bff359d92d44" providerId="ADAL" clId="{886FE745-E66C-4E80-9FC7-85AB6066ED3F}" dt="2023-05-11T22:10:27.800" v="107"/>
        <pc:sldMasterMkLst>
          <pc:docMk/>
          <pc:sldMasterMk cId="2049687746" sldId="2147483660"/>
        </pc:sldMasterMkLst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1188459980" sldId="2147483661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4287516872" sldId="2147483662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1959867311" sldId="2147483663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383829982" sldId="2147483664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4136594079" sldId="2147483665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3747028483" sldId="2147483666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3918406029" sldId="2147483667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3801118682" sldId="2147483668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724223215" sldId="2147483669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2432895996" sldId="2147483670"/>
          </pc:sldLayoutMkLst>
        </pc:sldLayoutChg>
        <pc:sldLayoutChg chg="setBg">
          <pc:chgData name="Gladys Clara Bodeman" userId="80e920e3-2bae-4101-b786-bff359d92d44" providerId="ADAL" clId="{886FE745-E66C-4E80-9FC7-85AB6066ED3F}" dt="2023-05-11T22:10:27.800" v="107"/>
          <pc:sldLayoutMkLst>
            <pc:docMk/>
            <pc:sldMasterMk cId="2049687746" sldId="2147483660"/>
            <pc:sldLayoutMk cId="350248988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51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5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89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22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1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40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02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9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67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68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3.wmf"/><Relationship Id="rId7" Type="http://schemas.openxmlformats.org/officeDocument/2006/relationships/image" Target="../media/image30.png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wmf"/><Relationship Id="rId10" Type="http://schemas.openxmlformats.org/officeDocument/2006/relationships/image" Target="../media/image33.png"/><Relationship Id="rId4" Type="http://schemas.openxmlformats.org/officeDocument/2006/relationships/oleObject" Target="../embeddings/oleObject16.bin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9EA7CF3-1005-424A-8D2A-CA923A5D7675}"/>
              </a:ext>
            </a:extLst>
          </p:cNvPr>
          <p:cNvSpPr txBox="1"/>
          <p:nvPr/>
        </p:nvSpPr>
        <p:spPr>
          <a:xfrm>
            <a:off x="3066757" y="1289488"/>
            <a:ext cx="6443003" cy="37856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6000">
                <a:schemeClr val="bg1"/>
              </a:gs>
              <a:gs pos="31000">
                <a:schemeClr val="accent4">
                  <a:lumMod val="40000"/>
                  <a:lumOff val="6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6000" dirty="0">
                <a:latin typeface="Arial" panose="020B0604020202020204" pitchFamily="34" charset="0"/>
                <a:cs typeface="Arial" panose="020B0604020202020204" pitchFamily="34" charset="0"/>
              </a:rPr>
              <a:t>UNIDAD 5</a:t>
            </a:r>
          </a:p>
          <a:p>
            <a:pPr algn="ctr"/>
            <a:endParaRPr lang="es-MX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6000" dirty="0">
                <a:latin typeface="Arial" panose="020B0604020202020204" pitchFamily="34" charset="0"/>
                <a:cs typeface="Arial" panose="020B0604020202020204" pitchFamily="34" charset="0"/>
              </a:rPr>
              <a:t>VARIACIÓN DE FUNCIONES</a:t>
            </a:r>
            <a:endParaRPr lang="es-AR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14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6291B26-EB3F-47B6-9481-A7A43928FC17}"/>
              </a:ext>
            </a:extLst>
          </p:cNvPr>
          <p:cNvSpPr txBox="1"/>
          <p:nvPr/>
        </p:nvSpPr>
        <p:spPr>
          <a:xfrm>
            <a:off x="629529" y="530101"/>
            <a:ext cx="11229536" cy="914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A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Criterio para determinar extremos (Condición suficiente)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SzPts val="1100"/>
            </a:pP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88CAEF7-B1C2-466E-9AD5-78B2CE75FB29}"/>
              </a:ext>
            </a:extLst>
          </p:cNvPr>
          <p:cNvSpPr txBox="1"/>
          <p:nvPr/>
        </p:nvSpPr>
        <p:spPr>
          <a:xfrm>
            <a:off x="560363" y="1209822"/>
            <a:ext cx="11298702" cy="1337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buSzPts val="1100"/>
            </a:pPr>
            <a:r>
              <a:rPr lang="es-A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Criterio del signo de la derivada primera</a:t>
            </a:r>
            <a:endParaRPr lang="es-AR" sz="24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al atravesar un punto crítico la derivada primera pasa de ser positiva a negativa hay un máximo, mientras que si pasa de negativa a positiva hay un mínimo</a:t>
            </a:r>
            <a:endParaRPr lang="es-AR" sz="24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0BD08CB-DA8D-40F6-AAD8-548969EB9D22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7" t="7080" b="6194"/>
          <a:stretch/>
        </p:blipFill>
        <p:spPr bwMode="auto">
          <a:xfrm>
            <a:off x="3432516" y="2717497"/>
            <a:ext cx="6147582" cy="3942307"/>
          </a:xfrm>
          <a:prstGeom prst="rect">
            <a:avLst/>
          </a:prstGeom>
          <a:ln w="38100">
            <a:solidFill>
              <a:schemeClr val="accent5">
                <a:lumMod val="75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099E6BB-A478-438B-940F-7FD86C4F8047}"/>
              </a:ext>
            </a:extLst>
          </p:cNvPr>
          <p:cNvSpPr txBox="1"/>
          <p:nvPr/>
        </p:nvSpPr>
        <p:spPr>
          <a:xfrm>
            <a:off x="5595425" y="4562042"/>
            <a:ext cx="6098344" cy="772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</a:pPr>
            <a:r>
              <a:rPr lang="es-AR" sz="20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punto D es máximo relativo</a:t>
            </a:r>
            <a:endParaRPr lang="es-AR" sz="20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s-AR" sz="2000" b="1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punto E es mínimo relativo</a:t>
            </a:r>
            <a:r>
              <a:rPr lang="es-A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26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928C2E49-3B4D-4FD9-A5F0-451E90E0B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828327"/>
              </p:ext>
            </p:extLst>
          </p:nvPr>
        </p:nvGraphicFramePr>
        <p:xfrm>
          <a:off x="590841" y="1267403"/>
          <a:ext cx="2165805" cy="63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11200" imgH="228600" progId="Equation.DSMT4">
                  <p:embed/>
                </p:oleObj>
              </mc:Choice>
              <mc:Fallback>
                <p:oleObj r:id="rId2" imgW="711200" imgH="2286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928C2E49-3B4D-4FD9-A5F0-451E90E0BF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41" y="1267403"/>
                        <a:ext cx="2165805" cy="639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068E9AB3-8FB5-4567-8420-104F94CD2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947225"/>
              </p:ext>
            </p:extLst>
          </p:nvPr>
        </p:nvGraphicFramePr>
        <p:xfrm>
          <a:off x="590841" y="1985056"/>
          <a:ext cx="1147828" cy="458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94870" imgH="203024" progId="Equation.DSMT4">
                  <p:embed/>
                </p:oleObj>
              </mc:Choice>
              <mc:Fallback>
                <p:oleObj r:id="rId4" imgW="494870" imgH="203024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068E9AB3-8FB5-4567-8420-104F94CD22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41" y="1985056"/>
                        <a:ext cx="1147828" cy="458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12BD6420-98BC-4562-A61A-4D4E795C3A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002604"/>
              </p:ext>
            </p:extLst>
          </p:nvPr>
        </p:nvGraphicFramePr>
        <p:xfrm>
          <a:off x="2147049" y="3306032"/>
          <a:ext cx="2157399" cy="57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837836" imgH="291973" progId="Equation.DSMT4">
                  <p:embed/>
                </p:oleObj>
              </mc:Choice>
              <mc:Fallback>
                <p:oleObj r:id="rId6" imgW="837836" imgH="291973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12BD6420-98BC-4562-A61A-4D4E795C3A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049" y="3306032"/>
                        <a:ext cx="2157399" cy="57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C25BFCC-36AE-46E1-A557-B1BB24195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887" y="313830"/>
            <a:ext cx="30808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Ejemplo: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5-18) </a:t>
            </a: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d)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3854CF-4725-46DA-BF5B-8C713883F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300" y="2570010"/>
            <a:ext cx="432464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kumimoji="0" lang="es-AR" altLang="es-AR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AR" altLang="es-AR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ntotas</a:t>
            </a:r>
            <a:endParaRPr kumimoji="0" lang="es-AR" altLang="es-AR" sz="24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Vertical: No tiene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Horizontal: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9F34227A-15C3-4680-A474-645C608D2E9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465384" y="4975934"/>
            <a:ext cx="196449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ACBAD5DA-7E88-488F-BC8D-3F46B65D41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576664"/>
              </p:ext>
            </p:extLst>
          </p:nvPr>
        </p:nvGraphicFramePr>
        <p:xfrm>
          <a:off x="548373" y="3895615"/>
          <a:ext cx="3756075" cy="2903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968500" imgH="1524000" progId="Equation.DSMT4">
                  <p:embed/>
                </p:oleObj>
              </mc:Choice>
              <mc:Fallback>
                <p:oleObj r:id="rId8" imgW="1968500" imgH="15240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ACBAD5DA-7E88-488F-BC8D-3F46B65D4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73" y="3895615"/>
                        <a:ext cx="3756075" cy="29032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>
            <a:extLst>
              <a:ext uri="{FF2B5EF4-FFF2-40B4-BE49-F238E27FC236}">
                <a16:creationId xmlns:a16="http://schemas.microsoft.com/office/drawing/2014/main" id="{DE1609FA-3AE0-41F3-B862-8A849EC05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1254" y="6269428"/>
            <a:ext cx="30462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A.Horizontal y = 0 </a:t>
            </a:r>
            <a:endParaRPr kumimoji="0" lang="es-AR" altLang="es-A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4DF36A5-BDF0-456D-9FE1-E0BACCC4B38A}"/>
              </a:ext>
            </a:extLst>
          </p:cNvPr>
          <p:cNvSpPr txBox="1"/>
          <p:nvPr/>
        </p:nvSpPr>
        <p:spPr>
          <a:xfrm>
            <a:off x="7712613" y="553544"/>
            <a:ext cx="105578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Intersecciones con los ejes</a:t>
            </a:r>
            <a:endParaRPr lang="es-AR" sz="2400" u="sng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A6D54C4-95D0-48E8-A207-1F1BA8D210F2}"/>
              </a:ext>
            </a:extLst>
          </p:cNvPr>
          <p:cNvSpPr txBox="1"/>
          <p:nvPr/>
        </p:nvSpPr>
        <p:spPr>
          <a:xfrm>
            <a:off x="7712613" y="1417267"/>
            <a:ext cx="10557802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AR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 x</a:t>
            </a:r>
            <a:endParaRPr lang="es-AR" sz="24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46C5E855-E5A6-4B12-81EA-EA3BC9B15FF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673927" y="2680265"/>
            <a:ext cx="243262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1F203A30-6BE1-4165-93DB-D36124E92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681097"/>
              </p:ext>
            </p:extLst>
          </p:nvPr>
        </p:nvGraphicFramePr>
        <p:xfrm>
          <a:off x="7815263" y="2087563"/>
          <a:ext cx="1976437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990600" imgH="685800" progId="Equation.DSMT4">
                  <p:embed/>
                </p:oleObj>
              </mc:Choice>
              <mc:Fallback>
                <p:oleObj r:id="rId10" imgW="990600" imgH="6858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1F203A30-6BE1-4165-93DB-D36124E92F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2087563"/>
                        <a:ext cx="1976437" cy="1368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Elipse 18">
            <a:extLst>
              <a:ext uri="{FF2B5EF4-FFF2-40B4-BE49-F238E27FC236}">
                <a16:creationId xmlns:a16="http://schemas.microsoft.com/office/drawing/2014/main" id="{F9C47E21-DB30-4497-96C7-A9BBDFAEB299}"/>
              </a:ext>
            </a:extLst>
          </p:cNvPr>
          <p:cNvSpPr/>
          <p:nvPr/>
        </p:nvSpPr>
        <p:spPr>
          <a:xfrm>
            <a:off x="7708919" y="3067569"/>
            <a:ext cx="810967" cy="489749"/>
          </a:xfrm>
          <a:prstGeom prst="ellipse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BAF2389-EDC3-4414-9FC4-FF887EDE7B7F}"/>
              </a:ext>
            </a:extLst>
          </p:cNvPr>
          <p:cNvSpPr txBox="1"/>
          <p:nvPr/>
        </p:nvSpPr>
        <p:spPr>
          <a:xfrm>
            <a:off x="7708919" y="3944488"/>
            <a:ext cx="1600200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AR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 y</a:t>
            </a:r>
            <a:endParaRPr lang="es-AR" sz="24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220775E-1009-476C-87E9-C1E0C8638DD7}"/>
              </a:ext>
            </a:extLst>
          </p:cNvPr>
          <p:cNvSpPr txBox="1"/>
          <p:nvPr/>
        </p:nvSpPr>
        <p:spPr>
          <a:xfrm>
            <a:off x="7708919" y="4673365"/>
            <a:ext cx="1600200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f(0)=0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20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C35FD95-41C9-47F7-8A22-28F53DFE82E5}"/>
              </a:ext>
            </a:extLst>
          </p:cNvPr>
          <p:cNvSpPr txBox="1"/>
          <p:nvPr/>
        </p:nvSpPr>
        <p:spPr>
          <a:xfrm>
            <a:off x="559190" y="539820"/>
            <a:ext cx="7965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Crecimiento, decrecimiento, máximos y mínimos</a:t>
            </a:r>
            <a:endParaRPr lang="es-AR" sz="2400" u="sng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0F39733-F033-4F5C-8955-D806983C8E7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59189" y="2813451"/>
            <a:ext cx="23893443" cy="4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D162D697-4DF8-41B9-B96B-A4FB88867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439079"/>
              </p:ext>
            </p:extLst>
          </p:nvPr>
        </p:nvGraphicFramePr>
        <p:xfrm>
          <a:off x="559190" y="1232016"/>
          <a:ext cx="2184010" cy="322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17600" imgH="1651000" progId="Equation.DSMT4">
                  <p:embed/>
                </p:oleObj>
              </mc:Choice>
              <mc:Fallback>
                <p:oleObj r:id="rId2" imgW="1117600" imgH="165100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D162D697-4DF8-41B9-B96B-A4FB88867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0" y="1232016"/>
                        <a:ext cx="2184010" cy="32293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7E6B861-B132-4FBB-924B-FE8FB25E04AB}"/>
              </a:ext>
            </a:extLst>
          </p:cNvPr>
          <p:cNvSpPr txBox="1"/>
          <p:nvPr/>
        </p:nvSpPr>
        <p:spPr>
          <a:xfrm>
            <a:off x="-16412" y="4846257"/>
            <a:ext cx="1222482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Intervalos: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20AA7EF-9BDB-4F50-ADF0-C56354AF5C9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59189" y="5385797"/>
            <a:ext cx="2211341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924088F9-091A-447F-9670-90CDB631A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291419"/>
              </p:ext>
            </p:extLst>
          </p:nvPr>
        </p:nvGraphicFramePr>
        <p:xfrm>
          <a:off x="559190" y="5361804"/>
          <a:ext cx="984738" cy="1025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45863" imgH="457002" progId="Equation.DSMT4">
                  <p:embed/>
                </p:oleObj>
              </mc:Choice>
              <mc:Fallback>
                <p:oleObj r:id="rId4" imgW="545863" imgH="457002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924088F9-091A-447F-9670-90CDB631A6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0" y="5361804"/>
                        <a:ext cx="984738" cy="10254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077E5DD-8D18-48DE-9DF3-DF283C94EE51}"/>
              </a:ext>
            </a:extLst>
          </p:cNvPr>
          <p:cNvCxnSpPr/>
          <p:nvPr/>
        </p:nvCxnSpPr>
        <p:spPr>
          <a:xfrm>
            <a:off x="4146892" y="5718614"/>
            <a:ext cx="26289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D7F337C-64B2-4CC9-BFAF-31675FF4BCED}"/>
              </a:ext>
            </a:extLst>
          </p:cNvPr>
          <p:cNvCxnSpPr>
            <a:cxnSpLocks/>
          </p:cNvCxnSpPr>
          <p:nvPr/>
        </p:nvCxnSpPr>
        <p:spPr>
          <a:xfrm>
            <a:off x="5409760" y="5592037"/>
            <a:ext cx="0" cy="2825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1C35FD1-C763-43FB-B0F9-6A029459A4DA}"/>
              </a:ext>
            </a:extLst>
          </p:cNvPr>
          <p:cNvSpPr txBox="1"/>
          <p:nvPr/>
        </p:nvSpPr>
        <p:spPr>
          <a:xfrm>
            <a:off x="5552122" y="5254046"/>
            <a:ext cx="11205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‘(x) &gt;0</a:t>
            </a: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9C43446-4B14-47B6-BA91-543FD688A787}"/>
              </a:ext>
            </a:extLst>
          </p:cNvPr>
          <p:cNvSpPr txBox="1"/>
          <p:nvPr/>
        </p:nvSpPr>
        <p:spPr>
          <a:xfrm>
            <a:off x="4289179" y="5266908"/>
            <a:ext cx="11205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‘(x) &lt; 0</a:t>
            </a: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B59FF588-AFB6-45A2-8C4C-286667FEF1AE}"/>
                  </a:ext>
                </a:extLst>
              </p:cNvPr>
              <p:cNvSpPr txBox="1"/>
              <p:nvPr/>
            </p:nvSpPr>
            <p:spPr>
              <a:xfrm>
                <a:off x="5100270" y="5894363"/>
                <a:ext cx="6189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B59FF588-AFB6-45A2-8C4C-286667FEF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0270" y="5894363"/>
                <a:ext cx="618977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4B9644BD-121D-43A7-998B-D2998BF224C1}"/>
              </a:ext>
            </a:extLst>
          </p:cNvPr>
          <p:cNvCxnSpPr/>
          <p:nvPr/>
        </p:nvCxnSpPr>
        <p:spPr>
          <a:xfrm>
            <a:off x="4395420" y="5812012"/>
            <a:ext cx="704850" cy="32385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48353998-B399-4368-B058-D3348D95FEFA}"/>
              </a:ext>
            </a:extLst>
          </p:cNvPr>
          <p:cNvCxnSpPr/>
          <p:nvPr/>
        </p:nvCxnSpPr>
        <p:spPr>
          <a:xfrm flipV="1">
            <a:off x="5786955" y="5788199"/>
            <a:ext cx="685800" cy="371475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709F94E1-91C2-4CE5-8882-7824CA2C227F}"/>
                  </a:ext>
                </a:extLst>
              </p:cNvPr>
              <p:cNvSpPr txBox="1"/>
              <p:nvPr/>
            </p:nvSpPr>
            <p:spPr>
              <a:xfrm>
                <a:off x="7480642" y="5461716"/>
                <a:ext cx="31013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Decrece = (-</a:t>
                </a:r>
                <a14:m>
                  <m:oMath xmlns:m="http://schemas.openxmlformats.org/officeDocument/2006/math">
                    <m:r>
                      <a:rPr lang="es-MX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s-MX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,−1)</m:t>
                    </m:r>
                  </m:oMath>
                </a14:m>
                <a:endParaRPr lang="es-A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709F94E1-91C2-4CE5-8882-7824CA2C2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642" y="5461716"/>
                <a:ext cx="3101341" cy="461665"/>
              </a:xfrm>
              <a:prstGeom prst="rect">
                <a:avLst/>
              </a:prstGeom>
              <a:blipFill>
                <a:blip r:embed="rId8"/>
                <a:stretch>
                  <a:fillRect l="-2947" t="-9211" b="-3026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37671D0F-06CB-419E-A564-A3048FAA686D}"/>
                  </a:ext>
                </a:extLst>
              </p:cNvPr>
              <p:cNvSpPr txBox="1"/>
              <p:nvPr/>
            </p:nvSpPr>
            <p:spPr>
              <a:xfrm>
                <a:off x="7494563" y="6032862"/>
                <a:ext cx="31013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Crece = (-</a:t>
                </a:r>
                <a14:m>
                  <m:oMath xmlns:m="http://schemas.openxmlformats.org/officeDocument/2006/math">
                    <m:r>
                      <a:rPr lang="es-MX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1,−∞)</m:t>
                    </m:r>
                  </m:oMath>
                </a14:m>
                <a:endParaRPr lang="es-A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37671D0F-06CB-419E-A564-A3048FAA68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563" y="6032862"/>
                <a:ext cx="3101341" cy="461665"/>
              </a:xfrm>
              <a:prstGeom prst="rect">
                <a:avLst/>
              </a:prstGeom>
              <a:blipFill>
                <a:blip r:embed="rId9"/>
                <a:stretch>
                  <a:fillRect l="-2947" t="-9333" b="-32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368573C5-783D-47A8-A851-E541F68D7530}"/>
                  </a:ext>
                </a:extLst>
              </p:cNvPr>
              <p:cNvSpPr txBox="1"/>
              <p:nvPr/>
            </p:nvSpPr>
            <p:spPr>
              <a:xfrm>
                <a:off x="3640015" y="6311610"/>
                <a:ext cx="12231858" cy="4897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AR" sz="2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Mínimo (-1,f(-1)=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AR" sz="24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s-MX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s-MX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s-MX" sz="24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s-AR" sz="2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es-A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368573C5-783D-47A8-A851-E541F68D7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0015" y="6311610"/>
                <a:ext cx="12231858" cy="489749"/>
              </a:xfrm>
              <a:prstGeom prst="rect">
                <a:avLst/>
              </a:prstGeom>
              <a:blipFill>
                <a:blip r:embed="rId10"/>
                <a:stretch>
                  <a:fillRect t="-4938" b="-259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3E421DBD-EAE1-4A5E-9A27-17ACEC2D477A}"/>
              </a:ext>
            </a:extLst>
          </p:cNvPr>
          <p:cNvSpPr/>
          <p:nvPr/>
        </p:nvSpPr>
        <p:spPr>
          <a:xfrm>
            <a:off x="1543928" y="4043798"/>
            <a:ext cx="678767" cy="535749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DAEE4BD-71F5-4E04-9DC9-F211EAA0A188}"/>
              </a:ext>
            </a:extLst>
          </p:cNvPr>
          <p:cNvSpPr txBox="1"/>
          <p:nvPr/>
        </p:nvSpPr>
        <p:spPr>
          <a:xfrm>
            <a:off x="2447777" y="4109597"/>
            <a:ext cx="2447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 crítico</a:t>
            </a:r>
            <a:endParaRPr lang="es-AR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82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F80FF52-91B0-496B-9CC9-9D39544EF047}"/>
              </a:ext>
            </a:extLst>
          </p:cNvPr>
          <p:cNvPicPr/>
          <p:nvPr/>
        </p:nvPicPr>
        <p:blipFill rotWithShape="1">
          <a:blip r:embed="rId2"/>
          <a:srcRect r="49359" b="9918"/>
          <a:stretch/>
        </p:blipFill>
        <p:spPr bwMode="auto">
          <a:xfrm>
            <a:off x="2220345" y="836022"/>
            <a:ext cx="7751309" cy="5185955"/>
          </a:xfrm>
          <a:prstGeom prst="rect">
            <a:avLst/>
          </a:prstGeom>
          <a:ln w="19050">
            <a:solidFill>
              <a:schemeClr val="accent6">
                <a:lumMod val="75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1D79AED-0FAB-45E8-9B97-CF6AB4E18C2A}"/>
              </a:ext>
            </a:extLst>
          </p:cNvPr>
          <p:cNvSpPr txBox="1"/>
          <p:nvPr/>
        </p:nvSpPr>
        <p:spPr>
          <a:xfrm>
            <a:off x="4836523" y="6287979"/>
            <a:ext cx="60938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 absoluto el mínimo.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23648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unciones crecientes y decrecientes - College Algebra I e-portafolio">
            <a:extLst>
              <a:ext uri="{FF2B5EF4-FFF2-40B4-BE49-F238E27FC236}">
                <a16:creationId xmlns:a16="http://schemas.microsoft.com/office/drawing/2014/main" id="{D45FEC06-637C-44E4-8A03-9D454EC0B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0" y="478045"/>
            <a:ext cx="11996919" cy="4298192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D25F9BC-2505-4CCD-B1AD-CF0AB02F796E}"/>
              </a:ext>
            </a:extLst>
          </p:cNvPr>
          <p:cNvSpPr txBox="1"/>
          <p:nvPr/>
        </p:nvSpPr>
        <p:spPr>
          <a:xfrm>
            <a:off x="249759" y="5073899"/>
            <a:ext cx="11692479" cy="120032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A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Una función f es </a:t>
            </a:r>
            <a:r>
              <a:rPr lang="es-A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estrictamente </a:t>
            </a:r>
            <a:r>
              <a:rPr lang="es-A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creciente o decreciente o constante sobre un conjunto: intervalo I</a:t>
            </a:r>
            <a:endParaRPr lang="es-AR" sz="2800" dirty="0"/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6902C4DE-04E7-4F7D-8F67-2C1CFDBFFFBF}"/>
              </a:ext>
            </a:extLst>
          </p:cNvPr>
          <p:cNvSpPr/>
          <p:nvPr/>
        </p:nvSpPr>
        <p:spPr>
          <a:xfrm rot="10800000">
            <a:off x="2784451" y="1459522"/>
            <a:ext cx="253219" cy="960602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2C20C66F-19C3-46FF-A5F1-277B5955D45A}"/>
              </a:ext>
            </a:extLst>
          </p:cNvPr>
          <p:cNvSpPr/>
          <p:nvPr/>
        </p:nvSpPr>
        <p:spPr>
          <a:xfrm>
            <a:off x="5230839" y="1499653"/>
            <a:ext cx="253220" cy="920471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9" name="Flecha: hacia abajo 8">
            <a:extLst>
              <a:ext uri="{FF2B5EF4-FFF2-40B4-BE49-F238E27FC236}">
                <a16:creationId xmlns:a16="http://schemas.microsoft.com/office/drawing/2014/main" id="{B128F333-23CD-4944-A39B-A4F4B575FFBC}"/>
              </a:ext>
            </a:extLst>
          </p:cNvPr>
          <p:cNvSpPr/>
          <p:nvPr/>
        </p:nvSpPr>
        <p:spPr>
          <a:xfrm rot="16200000">
            <a:off x="10706166" y="1249470"/>
            <a:ext cx="253219" cy="1167619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2FE56593-981A-4F97-BD1A-B53928A5087E}"/>
              </a:ext>
            </a:extLst>
          </p:cNvPr>
          <p:cNvCxnSpPr/>
          <p:nvPr/>
        </p:nvCxnSpPr>
        <p:spPr>
          <a:xfrm>
            <a:off x="1674055" y="2546252"/>
            <a:ext cx="998807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0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812A641-CD80-4B72-BFC1-110F32428F76}"/>
              </a:ext>
            </a:extLst>
          </p:cNvPr>
          <p:cNvSpPr txBox="1"/>
          <p:nvPr/>
        </p:nvSpPr>
        <p:spPr>
          <a:xfrm>
            <a:off x="381000" y="571500"/>
            <a:ext cx="11229535" cy="107721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90170" indent="228600" algn="ctr">
              <a:tabLst>
                <a:tab pos="90170" algn="l"/>
              </a:tabLst>
            </a:pPr>
            <a:r>
              <a:rPr lang="es-AR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¿Cómo determinamos los intervalos dónde una función es creciente y/o decreciente?</a:t>
            </a:r>
            <a:endParaRPr lang="es-AR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D4B53D3-0587-4F52-B946-C3CB107BB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87" y="2150815"/>
            <a:ext cx="40519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Propiedad</a:t>
            </a:r>
            <a:r>
              <a:rPr kumimoji="0" lang="es-AR" altLang="es-A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Sea f continua en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088E6FC-708E-45E6-8A55-C73CF6BAD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3749" y="2118861"/>
            <a:ext cx="20297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derivable en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E63E8CF-803E-4482-A874-54097B7DE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00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8D1FAA91-824E-4989-AC02-CEACCB4F4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 dirty="0"/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F4C7DB32-3E09-4891-A1D9-183D302823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825151"/>
              </p:ext>
            </p:extLst>
          </p:nvPr>
        </p:nvGraphicFramePr>
        <p:xfrm>
          <a:off x="4163262" y="2191021"/>
          <a:ext cx="690487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55446" imgH="228501" progId="Equation.DSMT4">
                  <p:embed/>
                </p:oleObj>
              </mc:Choice>
              <mc:Fallback>
                <p:oleObj r:id="rId2" imgW="355446" imgH="228501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F4C7DB32-3E09-4891-A1D9-183D302823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262" y="2191021"/>
                        <a:ext cx="690487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>
            <a:extLst>
              <a:ext uri="{FF2B5EF4-FFF2-40B4-BE49-F238E27FC236}">
                <a16:creationId xmlns:a16="http://schemas.microsoft.com/office/drawing/2014/main" id="{F065C0B4-81C4-46C1-AF35-2A8849CA5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871" y="1613141"/>
            <a:ext cx="18528576" cy="717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 dirty="0"/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A8D7D2F4-49D3-444A-853E-552773B402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540562"/>
              </p:ext>
            </p:extLst>
          </p:nvPr>
        </p:nvGraphicFramePr>
        <p:xfrm>
          <a:off x="6772791" y="2191021"/>
          <a:ext cx="597556" cy="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80835" imgH="253890" progId="Equation.DSMT4">
                  <p:embed/>
                </p:oleObj>
              </mc:Choice>
              <mc:Fallback>
                <p:oleObj r:id="rId4" imgW="380835" imgH="25389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A8D7D2F4-49D3-444A-853E-552773B402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791" y="2191021"/>
                        <a:ext cx="597556" cy="403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834D98A6-A574-40FB-8DD8-DAAEC0103C9D}"/>
              </a:ext>
            </a:extLst>
          </p:cNvPr>
          <p:cNvSpPr txBox="1"/>
          <p:nvPr/>
        </p:nvSpPr>
        <p:spPr>
          <a:xfrm>
            <a:off x="0" y="4435266"/>
            <a:ext cx="128367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1a- Si f es creciente en un conjunto I , entonces en cada </a:t>
            </a:r>
          </a:p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punto de ese intervalo donde f es derivable , f’(x)&gt;0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C5C8BD0-5BAE-41CD-9E2E-3F54696BB3F8}"/>
              </a:ext>
            </a:extLst>
          </p:cNvPr>
          <p:cNvSpPr txBox="1"/>
          <p:nvPr/>
        </p:nvSpPr>
        <p:spPr>
          <a:xfrm>
            <a:off x="0" y="3037768"/>
            <a:ext cx="128367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1.Si f ´(x) &gt; 0 para todo x en un conjunto I , entonces f es </a:t>
            </a:r>
          </a:p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estrictamente creciente en el conjunto I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980B057A-B0D1-4189-86C7-3FE5C13E6338}"/>
              </a:ext>
            </a:extLst>
          </p:cNvPr>
          <p:cNvPicPr/>
          <p:nvPr/>
        </p:nvPicPr>
        <p:blipFill rotWithShape="1">
          <a:blip r:embed="rId6"/>
          <a:srcRect l="15799" r="16075" b="15339"/>
          <a:stretch/>
        </p:blipFill>
        <p:spPr bwMode="auto">
          <a:xfrm>
            <a:off x="7338253" y="2543174"/>
            <a:ext cx="4699165" cy="4024312"/>
          </a:xfrm>
          <a:prstGeom prst="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FCEF8E81-834D-4D7C-B0F5-FA3837945A33}"/>
              </a:ext>
            </a:extLst>
          </p:cNvPr>
          <p:cNvSpPr txBox="1"/>
          <p:nvPr/>
        </p:nvSpPr>
        <p:spPr>
          <a:xfrm>
            <a:off x="7684601" y="2928256"/>
            <a:ext cx="429686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pendiente de la recta tangente en cada punto donde f es derivable es </a:t>
            </a: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POSITIVA</a:t>
            </a:r>
            <a:endParaRPr lang="es-AR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25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0" name="Picture 18" descr="Función creciente">
            <a:extLst>
              <a:ext uri="{FF2B5EF4-FFF2-40B4-BE49-F238E27FC236}">
                <a16:creationId xmlns:a16="http://schemas.microsoft.com/office/drawing/2014/main" id="{93F0C9F2-F658-4D29-9B71-76D898332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657" y="2829187"/>
            <a:ext cx="4231174" cy="4028813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23976B94-DCAD-4E4A-AB8E-B4B9FC823F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190416"/>
              </p:ext>
            </p:extLst>
          </p:nvPr>
        </p:nvGraphicFramePr>
        <p:xfrm>
          <a:off x="1300661" y="476504"/>
          <a:ext cx="3027057" cy="539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032000" imgH="279400" progId="Equation.DSMT4">
                  <p:embed/>
                </p:oleObj>
              </mc:Choice>
              <mc:Fallback>
                <p:oleObj r:id="rId3" imgW="2032000" imgH="2794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23976B94-DCAD-4E4A-AB8E-B4B9FC823F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661" y="476504"/>
                        <a:ext cx="3027057" cy="5393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DF0D6348-520B-40F4-B02F-C0DDC77A63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883657"/>
              </p:ext>
            </p:extLst>
          </p:nvPr>
        </p:nvGraphicFramePr>
        <p:xfrm>
          <a:off x="3202953" y="1091115"/>
          <a:ext cx="529235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355446" imgH="228501" progId="Equation.DSMT4">
                  <p:embed/>
                </p:oleObj>
              </mc:Choice>
              <mc:Fallback>
                <p:oleObj r:id="rId5" imgW="355446" imgH="228501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DF0D6348-520B-40F4-B02F-C0DDC77A63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953" y="1091115"/>
                        <a:ext cx="529235" cy="461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B9E58D1B-A941-4A05-95FF-25ADD51F8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990113"/>
              </p:ext>
            </p:extLst>
          </p:nvPr>
        </p:nvGraphicFramePr>
        <p:xfrm>
          <a:off x="3118295" y="1765092"/>
          <a:ext cx="683947" cy="46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380835" imgH="253890" progId="Equation.DSMT4">
                  <p:embed/>
                </p:oleObj>
              </mc:Choice>
              <mc:Fallback>
                <p:oleObj r:id="rId7" imgW="380835" imgH="25389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B9E58D1B-A941-4A05-95FF-25ADD51F89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8295" y="1765092"/>
                        <a:ext cx="683947" cy="461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0D21942-5F60-4377-9C54-EBEAAFD03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15" y="469146"/>
            <a:ext cx="8178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Sea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2FDFCB-3903-4799-B8F5-E6A541363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15" y="1030753"/>
            <a:ext cx="24432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 es continua en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B8A0CA-06C5-47A5-AA84-D77A75A71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05333" y="1297122"/>
            <a:ext cx="41440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f es derivable en </a:t>
            </a:r>
            <a:endParaRPr kumimoji="0" lang="es-AR" altLang="es-A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errar llave 8">
            <a:extLst>
              <a:ext uri="{FF2B5EF4-FFF2-40B4-BE49-F238E27FC236}">
                <a16:creationId xmlns:a16="http://schemas.microsoft.com/office/drawing/2014/main" id="{857B803B-7E06-44B6-884F-A94D8C9853CA}"/>
              </a:ext>
            </a:extLst>
          </p:cNvPr>
          <p:cNvSpPr/>
          <p:nvPr/>
        </p:nvSpPr>
        <p:spPr>
          <a:xfrm>
            <a:off x="4164037" y="1091115"/>
            <a:ext cx="327362" cy="1089475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B8291E7-A4AD-4883-A522-0BA1D2434393}"/>
              </a:ext>
            </a:extLst>
          </p:cNvPr>
          <p:cNvSpPr txBox="1"/>
          <p:nvPr/>
        </p:nvSpPr>
        <p:spPr>
          <a:xfrm>
            <a:off x="4655602" y="1518759"/>
            <a:ext cx="185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HIPOTESIS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2189E54-E64B-48E8-B933-3339C67A7E17}"/>
              </a:ext>
            </a:extLst>
          </p:cNvPr>
          <p:cNvSpPr txBox="1"/>
          <p:nvPr/>
        </p:nvSpPr>
        <p:spPr>
          <a:xfrm>
            <a:off x="502115" y="2328002"/>
            <a:ext cx="9460075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cumple las hipótesis del teorema de Lagrange esto quiere decir: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2C92B817-20A4-4ACD-BA31-5D45EB90E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649717"/>
              </p:ext>
            </p:extLst>
          </p:nvPr>
        </p:nvGraphicFramePr>
        <p:xfrm>
          <a:off x="644943" y="2877383"/>
          <a:ext cx="4600939" cy="3727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2197100" imgH="2082800" progId="Equation.DSMT4">
                  <p:embed/>
                </p:oleObj>
              </mc:Choice>
              <mc:Fallback>
                <p:oleObj r:id="rId9" imgW="2197100" imgH="2082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2C92B817-20A4-4ACD-BA31-5D45EB90E8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43" y="2877383"/>
                        <a:ext cx="4600939" cy="37274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utoShape 16" descr="imagen">
            <a:extLst>
              <a:ext uri="{FF2B5EF4-FFF2-40B4-BE49-F238E27FC236}">
                <a16:creationId xmlns:a16="http://schemas.microsoft.com/office/drawing/2014/main" id="{BACF6FF7-4EA4-4707-86F3-6141A84703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66678" y="3076145"/>
            <a:ext cx="2410700" cy="241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  <p:sp>
        <p:nvSpPr>
          <p:cNvPr id="19" name="Rectangle 21">
            <a:extLst>
              <a:ext uri="{FF2B5EF4-FFF2-40B4-BE49-F238E27FC236}">
                <a16:creationId xmlns:a16="http://schemas.microsoft.com/office/drawing/2014/main" id="{BB27C0D0-732D-4D5C-9916-8B9F46594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287" y="68167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1373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5C034049-449F-47BD-B485-42FAA787563C}"/>
              </a:ext>
            </a:extLst>
          </p:cNvPr>
          <p:cNvSpPr txBox="1"/>
          <p:nvPr/>
        </p:nvSpPr>
        <p:spPr>
          <a:xfrm>
            <a:off x="91539" y="396461"/>
            <a:ext cx="70703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2.Si f ´(x) &lt; 0 para todo x en un conjunto I , entonces f es estrictamente </a:t>
            </a:r>
            <a:r>
              <a:rPr lang="es-A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creciente en el conjunto I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B8CD655-AC40-40DF-A900-DB50A1D6DBE7}"/>
              </a:ext>
            </a:extLst>
          </p:cNvPr>
          <p:cNvPicPr/>
          <p:nvPr/>
        </p:nvPicPr>
        <p:blipFill rotWithShape="1">
          <a:blip r:embed="rId2"/>
          <a:srcRect l="9174" r="19133" b="17109"/>
          <a:stretch/>
        </p:blipFill>
        <p:spPr bwMode="auto">
          <a:xfrm>
            <a:off x="6894285" y="1103086"/>
            <a:ext cx="5203645" cy="4100274"/>
          </a:xfrm>
          <a:prstGeom prst="rect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0892DF90-3CE9-4788-99D5-1B91D0E5DB37}"/>
              </a:ext>
            </a:extLst>
          </p:cNvPr>
          <p:cNvSpPr txBox="1"/>
          <p:nvPr/>
        </p:nvSpPr>
        <p:spPr>
          <a:xfrm>
            <a:off x="7290706" y="3884859"/>
            <a:ext cx="429686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pendiente de la recta tangente en cada punto donde f es derivable es </a:t>
            </a: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NEGATIVA</a:t>
            </a:r>
            <a:endParaRPr lang="es-AR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DFD1E94-5DDA-4703-A786-4732C8FECA48}"/>
              </a:ext>
            </a:extLst>
          </p:cNvPr>
          <p:cNvSpPr txBox="1"/>
          <p:nvPr/>
        </p:nvSpPr>
        <p:spPr>
          <a:xfrm>
            <a:off x="91539" y="1729765"/>
            <a:ext cx="643362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A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a).</a:t>
            </a: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f es decreciente en un conjunto I, entonces en cada punto donde f es derivable , f’(x)&lt;0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E452402-50C9-4BE0-AD41-8BE112AE61D7}"/>
              </a:ext>
            </a:extLst>
          </p:cNvPr>
          <p:cNvSpPr txBox="1"/>
          <p:nvPr/>
        </p:nvSpPr>
        <p:spPr>
          <a:xfrm>
            <a:off x="91540" y="3227414"/>
            <a:ext cx="64336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A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f es constante en un conjunto , entonces en cada punto donde f es derivable, f ´(x)=0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B12768A-1434-40AB-8962-BFD835F3C4BB}"/>
              </a:ext>
            </a:extLst>
          </p:cNvPr>
          <p:cNvSpPr txBox="1"/>
          <p:nvPr/>
        </p:nvSpPr>
        <p:spPr>
          <a:xfrm>
            <a:off x="94069" y="4560718"/>
            <a:ext cx="6559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tabLst>
                <a:tab pos="90170" algn="l"/>
                <a:tab pos="27051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3a). Si f ´(x)= 0  para todo x en (a ,b), entonces f es constante en [a, b</a:t>
            </a:r>
            <a:r>
              <a:rPr lang="es-E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94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A186F26-3EFD-463F-9178-10D07DEBEE3F}"/>
              </a:ext>
            </a:extLst>
          </p:cNvPr>
          <p:cNvSpPr txBox="1"/>
          <p:nvPr/>
        </p:nvSpPr>
        <p:spPr>
          <a:xfrm>
            <a:off x="951328" y="361703"/>
            <a:ext cx="102893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28600" algn="just">
              <a:tabLst>
                <a:tab pos="90170" algn="l"/>
              </a:tabLst>
            </a:pPr>
            <a:r>
              <a:rPr lang="es-A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¿Cómo determinamos los extremos relativos o locales?</a:t>
            </a:r>
          </a:p>
          <a:p>
            <a:pPr marL="90170" indent="228600" algn="just">
              <a:tabLst>
                <a:tab pos="90170" algn="l"/>
              </a:tabLst>
            </a:pPr>
            <a:endParaRPr lang="es-A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49DD73-2253-4A32-A189-D1825E0FC439}"/>
              </a:ext>
            </a:extLst>
          </p:cNvPr>
          <p:cNvSpPr txBox="1"/>
          <p:nvPr/>
        </p:nvSpPr>
        <p:spPr>
          <a:xfrm>
            <a:off x="0" y="959355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28600" algn="just">
              <a:tabLst>
                <a:tab pos="90170" algn="l"/>
              </a:tabLst>
            </a:pPr>
            <a:r>
              <a:rPr lang="es-A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extremos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6550C60-BED8-4E9D-A425-121A3BF5D05C}"/>
              </a:ext>
            </a:extLst>
          </p:cNvPr>
          <p:cNvSpPr txBox="1"/>
          <p:nvPr/>
        </p:nvSpPr>
        <p:spPr>
          <a:xfrm>
            <a:off x="-93858" y="1511583"/>
            <a:ext cx="6876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28600" algn="just">
              <a:tabLst>
                <a:tab pos="9017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 f definida sobre un intervalo I que contiene a c.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2">
                <a:extLst>
                  <a:ext uri="{FF2B5EF4-FFF2-40B4-BE49-F238E27FC236}">
                    <a16:creationId xmlns:a16="http://schemas.microsoft.com/office/drawing/2014/main" id="{6FD8A490-D9B8-49CD-8113-31C8C5E5DD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542" y="5487757"/>
                <a:ext cx="5593146" cy="1200329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342900" marR="0" lvl="0" indent="-34290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</a:pPr>
                <a:r>
                  <a:rPr kumimoji="0" lang="es-AR" altLang="es-AR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(c ) es el m</a:t>
                </a:r>
                <a:r>
                  <a:rPr kumimoji="0" lang="es-AR" altLang="es-AR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í</a:t>
                </a:r>
                <a:r>
                  <a:rPr kumimoji="0" lang="es-AR" altLang="es-AR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nimo absoluto de f en un intervalo I si f (c) </a:t>
                </a:r>
                <a14:m>
                  <m:oMath xmlns:m="http://schemas.openxmlformats.org/officeDocument/2006/math">
                    <m:r>
                      <a:rPr kumimoji="0" lang="es-AR" altLang="es-AR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kumimoji="0" lang="es-AR" altLang="es-AR" sz="24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 (x) para todo x en dicho intervalo I </a:t>
                </a:r>
                <a:endParaRPr kumimoji="0" lang="es-AR" altLang="es-AR" sz="24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2">
                <a:extLst>
                  <a:ext uri="{FF2B5EF4-FFF2-40B4-BE49-F238E27FC236}">
                    <a16:creationId xmlns:a16="http://schemas.microsoft.com/office/drawing/2014/main" id="{6FD8A490-D9B8-49CD-8113-31C8C5E5DD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542" y="5487757"/>
                <a:ext cx="5593146" cy="12003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DDC5659F-3DA8-4271-86B0-EB292789E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473037"/>
              </p:ext>
            </p:extLst>
          </p:nvPr>
        </p:nvGraphicFramePr>
        <p:xfrm>
          <a:off x="267286" y="3567222"/>
          <a:ext cx="123825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6835" imgH="152202" progId="Equation.3">
                  <p:embed/>
                </p:oleObj>
              </mc:Choice>
              <mc:Fallback>
                <p:oleObj r:id="rId4" imgW="126835" imgH="152202" progId="Equation.3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DDC5659F-3DA8-4271-86B0-EB292789E4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86" y="3567222"/>
                        <a:ext cx="123825" cy="45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7" name="Picture 17" descr="Máximos y mínimos de una función">
            <a:extLst>
              <a:ext uri="{FF2B5EF4-FFF2-40B4-BE49-F238E27FC236}">
                <a16:creationId xmlns:a16="http://schemas.microsoft.com/office/drawing/2014/main" id="{9B26B4DE-80CC-443E-B52E-B1BC4800E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11" y="1973248"/>
            <a:ext cx="3574257" cy="355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286EF172-6B50-403C-848A-2C735A0F049F}"/>
                  </a:ext>
                </a:extLst>
              </p:cNvPr>
              <p:cNvSpPr txBox="1"/>
              <p:nvPr/>
            </p:nvSpPr>
            <p:spPr>
              <a:xfrm>
                <a:off x="6096000" y="5455601"/>
                <a:ext cx="5875606" cy="1200329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buFont typeface="Wingdings" panose="05000000000000000000" pitchFamily="2" charset="2"/>
                  <a:buChar char="Ø"/>
                  <a:tabLst>
                    <a:tab pos="90170" algn="l"/>
                    <a:tab pos="180340" algn="l"/>
                    <a:tab pos="270510" algn="l"/>
                  </a:tabLst>
                </a:pPr>
                <a:r>
                  <a:rPr lang="es-AR" sz="2400" b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(c) es el máximo absoluto de f en un intervalo I si f (c) </a:t>
                </a:r>
                <a14:m>
                  <m:oMath xmlns:m="http://schemas.openxmlformats.org/officeDocument/2006/math">
                    <m:r>
                      <a:rPr lang="es-AR" sz="2400" b="1" i="1" dirty="0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s-AR" sz="2400" b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 (x) para toda x en dicho intervalo I.</a:t>
                </a:r>
                <a:endParaRPr lang="es-AR" sz="2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286EF172-6B50-403C-848A-2C735A0F04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55601"/>
                <a:ext cx="5875606" cy="12003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39" name="Picture 19" descr="Máximos y mínimos de una función">
            <a:extLst>
              <a:ext uri="{FF2B5EF4-FFF2-40B4-BE49-F238E27FC236}">
                <a16:creationId xmlns:a16="http://schemas.microsoft.com/office/drawing/2014/main" id="{C822663C-14D0-4D64-B03F-D3E1F8B96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685" y="1724561"/>
            <a:ext cx="3714457" cy="373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46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3FD60-5CDA-47A2-9242-AE3493DC0F4A}"/>
              </a:ext>
            </a:extLst>
          </p:cNvPr>
          <p:cNvSpPr txBox="1"/>
          <p:nvPr/>
        </p:nvSpPr>
        <p:spPr>
          <a:xfrm>
            <a:off x="0" y="221287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28600" algn="just">
              <a:tabLst>
                <a:tab pos="90170" algn="l"/>
              </a:tabLst>
            </a:pPr>
            <a:r>
              <a:rPr lang="es-A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extremos relativos o locales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1141D8C3-E85F-4762-BD31-3AC7365A71CC}"/>
                  </a:ext>
                </a:extLst>
              </p:cNvPr>
              <p:cNvSpPr txBox="1"/>
              <p:nvPr/>
            </p:nvSpPr>
            <p:spPr>
              <a:xfrm>
                <a:off x="0" y="5010974"/>
                <a:ext cx="12041945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buFont typeface="Wingdings" panose="05000000000000000000" pitchFamily="2" charset="2"/>
                  <a:buChar char="q"/>
                  <a:tabLst>
                    <a:tab pos="90170" algn="l"/>
                    <a:tab pos="180340" algn="l"/>
                    <a:tab pos="270510" algn="l"/>
                  </a:tabLst>
                </a:pPr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 hay un intervalo abierto que contiene a c (E(c, δ) en el cual f(c) </a:t>
                </a:r>
                <a14:m>
                  <m:oMath xmlns:m="http://schemas.openxmlformats.org/officeDocument/2006/math">
                    <m:r>
                      <a:rPr lang="es-E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entonces recibe el nombre de máximo relativo o local de f.</a:t>
                </a:r>
                <a:endParaRPr lang="es-A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1141D8C3-E85F-4762-BD31-3AC7365A71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10974"/>
                <a:ext cx="12041945" cy="830997"/>
              </a:xfrm>
              <a:prstGeom prst="rect">
                <a:avLst/>
              </a:prstGeom>
              <a:blipFill>
                <a:blip r:embed="rId2"/>
                <a:stretch>
                  <a:fillRect l="-658" t="-5882" r="-759" b="-15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 descr="Extremos de una Función">
            <a:extLst>
              <a:ext uri="{FF2B5EF4-FFF2-40B4-BE49-F238E27FC236}">
                <a16:creationId xmlns:a16="http://schemas.microsoft.com/office/drawing/2014/main" id="{7149DCC3-CF52-401C-B4AD-AECE9DE01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172" y="657549"/>
            <a:ext cx="7006590" cy="429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86F83A6-4FF1-4535-9DFB-5A52847CE8F3}"/>
                  </a:ext>
                </a:extLst>
              </p:cNvPr>
              <p:cNvSpPr txBox="1"/>
              <p:nvPr/>
            </p:nvSpPr>
            <p:spPr>
              <a:xfrm>
                <a:off x="-37011" y="5881884"/>
                <a:ext cx="12041945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buFont typeface="Wingdings" panose="05000000000000000000" pitchFamily="2" charset="2"/>
                  <a:buChar char="q"/>
                  <a:tabLst>
                    <a:tab pos="90170" algn="l"/>
                    <a:tab pos="180340" algn="l"/>
                    <a:tab pos="270510" algn="l"/>
                  </a:tabLst>
                </a:pPr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 hay un intervalo abierto que contiene a c (E(c, δ) en el cual f(c) </a:t>
                </a:r>
                <a14:m>
                  <m:oMath xmlns:m="http://schemas.openxmlformats.org/officeDocument/2006/math">
                    <m:r>
                      <a:rPr lang="es-ES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s-MX" sz="2400" b="0" i="1" dirty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entonces recibe el nombre de mínimo relativo de f.</a:t>
                </a:r>
                <a:endParaRPr lang="es-A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86F83A6-4FF1-4535-9DFB-5A52847CE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7011" y="5881884"/>
                <a:ext cx="12041945" cy="830997"/>
              </a:xfrm>
              <a:prstGeom prst="rect">
                <a:avLst/>
              </a:prstGeom>
              <a:blipFill>
                <a:blip r:embed="rId4"/>
                <a:stretch>
                  <a:fillRect l="-709" t="-5882" r="-759" b="-15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>
            <a:extLst>
              <a:ext uri="{FF2B5EF4-FFF2-40B4-BE49-F238E27FC236}">
                <a16:creationId xmlns:a16="http://schemas.microsoft.com/office/drawing/2014/main" id="{9D59268C-4873-4359-80A5-D87DCF49AE4C}"/>
              </a:ext>
            </a:extLst>
          </p:cNvPr>
          <p:cNvSpPr txBox="1"/>
          <p:nvPr/>
        </p:nvSpPr>
        <p:spPr>
          <a:xfrm>
            <a:off x="4519748" y="37229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=c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F211655-8802-46FE-A2BF-BD19406A7013}"/>
              </a:ext>
            </a:extLst>
          </p:cNvPr>
          <p:cNvSpPr txBox="1"/>
          <p:nvPr/>
        </p:nvSpPr>
        <p:spPr>
          <a:xfrm>
            <a:off x="8551817" y="37229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=c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A27ED58-D18B-4D68-A57E-FF3D8E1C68CD}"/>
              </a:ext>
            </a:extLst>
          </p:cNvPr>
          <p:cNvSpPr txBox="1"/>
          <p:nvPr/>
        </p:nvSpPr>
        <p:spPr>
          <a:xfrm>
            <a:off x="7149740" y="37229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20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8F56AA-CAA3-43CB-89BE-55BA2B039F43}"/>
              </a:ext>
            </a:extLst>
          </p:cNvPr>
          <p:cNvSpPr txBox="1"/>
          <p:nvPr/>
        </p:nvSpPr>
        <p:spPr>
          <a:xfrm>
            <a:off x="-2344" y="654735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indent="228600" algn="just">
              <a:tabLst>
                <a:tab pos="90170" algn="l"/>
              </a:tabLst>
            </a:pPr>
            <a:r>
              <a:rPr lang="es-A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 de punto crítico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A432FC6-8715-4D5F-B542-A076B9D08B27}"/>
                  </a:ext>
                </a:extLst>
              </p:cNvPr>
              <p:cNvSpPr txBox="1"/>
              <p:nvPr/>
            </p:nvSpPr>
            <p:spPr>
              <a:xfrm>
                <a:off x="0" y="1315721"/>
                <a:ext cx="12027877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90170" indent="228600" algn="just">
                  <a:tabLst>
                    <a:tab pos="90170" algn="l"/>
                  </a:tabLst>
                </a:pPr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 f es continua, definida en un intervalo I, el punto c</a:t>
                </a:r>
                <a14:m>
                  <m:oMath xmlns:m="http://schemas.openxmlformats.org/officeDocument/2006/math">
                    <m:r>
                      <a:rPr lang="es-AR" sz="240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s-MX" sz="2400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𝑑𝑜𝑚</m:t>
                    </m:r>
                    <m:r>
                      <a:rPr lang="es-MX" sz="2400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s-MX" sz="2400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s-AR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es punto crítico en dicho intervalo si:</a:t>
                </a:r>
                <a:endParaRPr lang="es-A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A432FC6-8715-4D5F-B542-A076B9D08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15721"/>
                <a:ext cx="12027877" cy="830997"/>
              </a:xfrm>
              <a:prstGeom prst="rect">
                <a:avLst/>
              </a:prstGeom>
              <a:blipFill>
                <a:blip r:embed="rId2"/>
                <a:stretch>
                  <a:fillRect t="-5882" r="-760" b="-1544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A3DC1051-E14D-4F3B-9AA7-328F2991ADC8}"/>
              </a:ext>
            </a:extLst>
          </p:cNvPr>
          <p:cNvSpPr txBox="1"/>
          <p:nvPr/>
        </p:nvSpPr>
        <p:spPr>
          <a:xfrm>
            <a:off x="502920" y="2545359"/>
            <a:ext cx="16635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f ‘ (c)= 0 </a:t>
            </a:r>
            <a:endParaRPr lang="es-AR" sz="2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09E5B62-2DD6-490D-AD50-535C15E9E173}"/>
              </a:ext>
            </a:extLst>
          </p:cNvPr>
          <p:cNvSpPr txBox="1"/>
          <p:nvPr/>
        </p:nvSpPr>
        <p:spPr>
          <a:xfrm>
            <a:off x="2771335" y="2545359"/>
            <a:ext cx="6105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b) si f no es derivable en c </a:t>
            </a:r>
            <a:endParaRPr lang="es-AR" sz="2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5212CD8-81E8-46EC-BC6B-3190EC2866C5}"/>
              </a:ext>
            </a:extLst>
          </p:cNvPr>
          <p:cNvSpPr txBox="1"/>
          <p:nvPr/>
        </p:nvSpPr>
        <p:spPr>
          <a:xfrm>
            <a:off x="6601264" y="2545359"/>
            <a:ext cx="53240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c) c es uno de los extremos del intervalo, si f está definida en I. </a:t>
            </a:r>
            <a:endParaRPr lang="es-AR" sz="24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D22F020-63D0-47A5-AE96-D709379FCCCF}"/>
              </a:ext>
            </a:extLst>
          </p:cNvPr>
          <p:cNvSpPr txBox="1"/>
          <p:nvPr/>
        </p:nvSpPr>
        <p:spPr>
          <a:xfrm>
            <a:off x="242668" y="3620144"/>
            <a:ext cx="3088361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s-AR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-Teorema de Fermat</a:t>
            </a:r>
            <a:r>
              <a:rPr lang="es-AR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endParaRPr lang="es-AR" sz="2400" b="1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3B33B62-A59F-454C-8331-3BA3312CEDFB}"/>
              </a:ext>
            </a:extLst>
          </p:cNvPr>
          <p:cNvSpPr txBox="1"/>
          <p:nvPr/>
        </p:nvSpPr>
        <p:spPr>
          <a:xfrm>
            <a:off x="242668" y="4295784"/>
            <a:ext cx="73257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Los extremos relativos ocurren sólo en los puntos críticos</a:t>
            </a:r>
            <a:endParaRPr lang="es-AR" sz="24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F36BF57-7DFE-4AC2-89AC-5C0279F5F08F}"/>
              </a:ext>
            </a:extLst>
          </p:cNvPr>
          <p:cNvSpPr txBox="1"/>
          <p:nvPr/>
        </p:nvSpPr>
        <p:spPr>
          <a:xfrm>
            <a:off x="242668" y="5047403"/>
            <a:ext cx="9928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 f tiene un mínimo o máximo relativo en x=c, entonces c es un punto crítico</a:t>
            </a:r>
            <a:endParaRPr lang="es-AR" sz="24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E0CD8B8-EE0D-4249-8F70-E2092931A23D}"/>
              </a:ext>
            </a:extLst>
          </p:cNvPr>
          <p:cNvSpPr txBox="1"/>
          <p:nvPr/>
        </p:nvSpPr>
        <p:spPr>
          <a:xfrm>
            <a:off x="266700" y="5706689"/>
            <a:ext cx="11658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 recíproco no es válido, o sea si c es un punto crítico no implica que f en ese punto tiene un mínimo o máximo</a:t>
            </a:r>
            <a:endParaRPr lang="es-AR" sz="24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66E1D2E-FF34-4554-BF3D-A5944C6B3C48}"/>
              </a:ext>
            </a:extLst>
          </p:cNvPr>
          <p:cNvSpPr txBox="1"/>
          <p:nvPr/>
        </p:nvSpPr>
        <p:spPr>
          <a:xfrm>
            <a:off x="2166425" y="2545359"/>
            <a:ext cx="604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2C2E27E-4EE9-49EA-89E7-33D885A037BA}"/>
              </a:ext>
            </a:extLst>
          </p:cNvPr>
          <p:cNvSpPr txBox="1"/>
          <p:nvPr/>
        </p:nvSpPr>
        <p:spPr>
          <a:xfrm>
            <a:off x="6176889" y="2560265"/>
            <a:ext cx="604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6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8E6A454-6871-424C-A498-58E95A60C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25" y="437746"/>
            <a:ext cx="134684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kumimoji="0" lang="es-AR" altLang="es-A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s-AR" altLang="es-A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BAF56258-9AEA-4597-B984-4E7BBC4C2C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10878"/>
              </p:ext>
            </p:extLst>
          </p:nvPr>
        </p:nvGraphicFramePr>
        <p:xfrm>
          <a:off x="372872" y="1176410"/>
          <a:ext cx="1132371" cy="455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34725" imgH="228501" progId="Equation.DSMT4">
                  <p:embed/>
                </p:oleObj>
              </mc:Choice>
              <mc:Fallback>
                <p:oleObj r:id="rId2" imgW="634725" imgH="228501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BAF56258-9AEA-4597-B984-4E7BBC4C2C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872" y="1176410"/>
                        <a:ext cx="1132371" cy="4554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AFAEE359-D4E1-43DF-BB0B-6923E36B7B71}"/>
              </a:ext>
            </a:extLst>
          </p:cNvPr>
          <p:cNvPicPr/>
          <p:nvPr/>
        </p:nvPicPr>
        <p:blipFill rotWithShape="1">
          <a:blip r:embed="rId4"/>
          <a:srcRect l="14611" t="8849" r="13187" b="16225"/>
          <a:stretch/>
        </p:blipFill>
        <p:spPr bwMode="auto">
          <a:xfrm>
            <a:off x="5493512" y="690965"/>
            <a:ext cx="6360863" cy="42009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DBB1D32-D9A4-45D6-80B4-E016ECCA7E5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90290" y="2904794"/>
            <a:ext cx="241424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3A9B5157-0BE7-4A8F-91A4-5A7F9B43F2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477339"/>
              </p:ext>
            </p:extLst>
          </p:nvPr>
        </p:nvGraphicFramePr>
        <p:xfrm>
          <a:off x="346563" y="1936874"/>
          <a:ext cx="1960540" cy="1300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016000" imgH="673100" progId="Equation.DSMT4">
                  <p:embed/>
                </p:oleObj>
              </mc:Choice>
              <mc:Fallback>
                <p:oleObj r:id="rId5" imgW="1016000" imgH="6731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A9B5157-0BE7-4A8F-91A4-5A7F9B43F2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63" y="1936874"/>
                        <a:ext cx="1960540" cy="13009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94678315-25B4-4A8F-8706-34086875B4F9}"/>
              </a:ext>
            </a:extLst>
          </p:cNvPr>
          <p:cNvSpPr txBox="1"/>
          <p:nvPr/>
        </p:nvSpPr>
        <p:spPr>
          <a:xfrm>
            <a:off x="290290" y="3638746"/>
            <a:ext cx="1221779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A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 </a:t>
            </a:r>
            <a:r>
              <a:rPr lang="es-A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= 0 </a:t>
            </a:r>
            <a:r>
              <a:rPr lang="es-A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HAY EXTREMO</a:t>
            </a:r>
            <a:endParaRPr lang="es-A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6843A2B-CD42-4DAB-9BDD-A0F122DAC581}"/>
              </a:ext>
            </a:extLst>
          </p:cNvPr>
          <p:cNvCxnSpPr/>
          <p:nvPr/>
        </p:nvCxnSpPr>
        <p:spPr>
          <a:xfrm>
            <a:off x="5493512" y="2377440"/>
            <a:ext cx="6360863" cy="0"/>
          </a:xfrm>
          <a:prstGeom prst="line">
            <a:avLst/>
          </a:prstGeom>
          <a:ln w="349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53552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41242F"/>
      </a:dk2>
      <a:lt2>
        <a:srgbClr val="E2E6E8"/>
      </a:lt2>
      <a:accent1>
        <a:srgbClr val="E77529"/>
      </a:accent1>
      <a:accent2>
        <a:srgbClr val="D5171B"/>
      </a:accent2>
      <a:accent3>
        <a:srgbClr val="E7297B"/>
      </a:accent3>
      <a:accent4>
        <a:srgbClr val="D517B9"/>
      </a:accent4>
      <a:accent5>
        <a:srgbClr val="B429E7"/>
      </a:accent5>
      <a:accent6>
        <a:srgbClr val="6732DA"/>
      </a:accent6>
      <a:hlink>
        <a:srgbClr val="B548C2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714</Words>
  <Application>Microsoft Office PowerPoint</Application>
  <PresentationFormat>Panorámica</PresentationFormat>
  <Paragraphs>72</Paragraphs>
  <Slides>13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 Math</vt:lpstr>
      <vt:lpstr>Modern Love</vt:lpstr>
      <vt:lpstr>The Hand</vt:lpstr>
      <vt:lpstr>Times New Roman</vt:lpstr>
      <vt:lpstr>Wingdings</vt:lpstr>
      <vt:lpstr>SketchyVTI</vt:lpstr>
      <vt:lpstr>Equation.DSMT4</vt:lpstr>
      <vt:lpstr>Equation.3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Gladys Clara Bodeman</dc:creator>
  <cp:lastModifiedBy>Gladys Clara Bodeman</cp:lastModifiedBy>
  <cp:revision>21</cp:revision>
  <dcterms:created xsi:type="dcterms:W3CDTF">2020-08-24T16:19:08Z</dcterms:created>
  <dcterms:modified xsi:type="dcterms:W3CDTF">2023-08-23T11:16:33Z</dcterms:modified>
</cp:coreProperties>
</file>