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88" r:id="rId3"/>
    <p:sldId id="367" r:id="rId4"/>
    <p:sldId id="389" r:id="rId5"/>
    <p:sldId id="390" r:id="rId6"/>
    <p:sldId id="369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34" autoAdjust="0"/>
    <p:restoredTop sz="94660"/>
  </p:normalViewPr>
  <p:slideViewPr>
    <p:cSldViewPr snapToGrid="0">
      <p:cViewPr varScale="1">
        <p:scale>
          <a:sx n="83" d="100"/>
          <a:sy n="8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D27F97-432A-4311-AC4C-CE402E488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D7F661B-677D-4AC5-85E4-6D1E68225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42EB94-577C-4A56-95F0-6D5E8AF6D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052E04E-AEB3-434C-BF32-F265E3970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D3779B-C0DD-463F-83C5-52532D09F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8189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BFBA63-6210-4EBB-AAEA-13B6969EF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27B59BB-6582-453D-A03C-8C5952A182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7F87340-30CF-47EA-A730-290DAEB4C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4E4D4C8-D0AF-45C0-AE5D-0C2481CEB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1B98B49-D190-4B28-8CB8-EF52C00B8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2293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478877F-21C4-4908-9A6C-78BDAEEF4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DF4D459-08DE-41CF-827B-0C10711BC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A56884-8702-4CEC-B83A-6BCF3430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637CD6C-E233-49D6-BEF6-D4751DC32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CAD6B1-7260-412D-BFE5-84F28D0E5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6375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C2C254-7AA0-4056-A353-67E3FDF96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C364E0-4222-4231-BBDB-3DB84071E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DF35DC8-5EEE-4AED-AE5B-1AD167940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BA3D58-F580-4A96-A99F-D26E52032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A8A18A-DD9A-45E5-A0BB-F1456065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66471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A7BBAD-6E77-408B-9E76-B7235E01E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6CDE095-324A-4AF1-B203-1942E6D69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F500CC2-9CBF-4EAF-B96C-87BA3B619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4A7E66-CE33-44E3-B35F-3A23A375C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D7DD8B8-7D22-4D64-9B47-0B254EFB3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5022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114BC5-3BA9-4FA6-88D0-1C24E51CF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92541C-43E8-4D36-82B9-4B9EF942D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61582DF-A503-400A-82D6-89C531BC79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06CD197-0669-4870-8B6D-9B19D996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2ED0919-D213-4303-B875-9B490466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84EA6D-35A8-4C67-82AB-B56E85CF5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99493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B240F0-947B-4B7C-9BD2-7B1AF51E1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8CFA604-A221-4D0E-B323-B854AF97F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2CD167C-A5AD-4859-B1CC-8629A648D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DCCA854-8A03-4EEC-9313-B4A35435D1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6C15E8B-88B1-424B-BCD2-544A80FF0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3EC9488-2158-485A-8912-5242FC8B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0044C51-BC23-4645-92C6-723BF2D0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E1C31AE-B0E8-453E-ADB3-7BA126F11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5327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AFC636-C8D1-4734-A6DD-AC74587A4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30294B8-5ACD-4050-83DC-8D9BF230A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9B753BA-D965-4195-9D45-C04BC5F5F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44372F5-40A4-4470-B358-1AE944E2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5794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8561701-BA9B-40A7-8693-FDCDE8BFC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A14340F-BD66-4C42-B7F4-55A75F478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32027B8-D520-48CE-AAD3-E28498FB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588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E0BF0E-FB21-44CA-9AD7-082E06801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EA923B-AA41-4369-99B0-CAC368A30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5C05810-D670-4F7C-B906-77DFBF3DD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F08D346-8595-4BFC-9515-24404E04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2B405A4-50A8-432F-9505-B4E5EBD4C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DEB9DE-EDCA-49D7-B2F1-AB491CC0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001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2234B9-0302-4AC7-B61E-AC61EDF5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B5F2CE2-3A1F-4121-882E-8543852564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43773A1-ECC5-4533-9ECE-E41307BB7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4E64835-2D57-4753-B1D3-729584BC7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D000AA3-320A-4033-8EB6-4BDFE5BBA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CCED5EB-7B18-47DA-A2FD-CB8E6EB8D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535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9C74001-4F69-457C-BDC0-7F1117DBE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A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5924F40-ED15-46FD-A428-F33C02037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A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067CEE-A840-4A32-8DCD-008E1AD91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E8F09-C115-44BB-9FDD-4C03C3ED283F}" type="datetimeFigureOut">
              <a:rPr lang="es-AR" smtClean="0"/>
              <a:t>11/9/2023</a:t>
            </a:fld>
            <a:endParaRPr lang="es-A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E121EC-E6D1-4F46-BD61-C54334370A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259BEC2-5EFF-444C-A80C-57D8FC8664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DCD71-943C-4A61-A9BD-16F0EF18E15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305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0B27210-D0CA-4654-B3E3-9ABB4F178E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CCC525-AD6C-4D67-9D7E-DFBC1DF4C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s-AR" sz="4700" b="1" i="1">
                <a:solidFill>
                  <a:schemeClr val="bg1"/>
                </a:solidFill>
              </a:rPr>
              <a:t>SISTEMAS DE COMUNICACIONES</a:t>
            </a:r>
            <a:endParaRPr lang="es-AR" sz="47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805F641-D767-4C77-999F-40C37D31E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es-AR" sz="2000" b="1" dirty="0">
                <a:solidFill>
                  <a:schemeClr val="bg1"/>
                </a:solidFill>
              </a:rPr>
              <a:t>Gráficos de TP 06: “</a:t>
            </a:r>
            <a:r>
              <a:rPr lang="es-AR" sz="2000" b="1" dirty="0" err="1">
                <a:solidFill>
                  <a:schemeClr val="bg1"/>
                </a:solidFill>
              </a:rPr>
              <a:t>Modulacion</a:t>
            </a:r>
            <a:r>
              <a:rPr lang="es-AR" sz="2000" b="1" dirty="0">
                <a:solidFill>
                  <a:schemeClr val="bg1"/>
                </a:solidFill>
              </a:rPr>
              <a:t> de Digital”</a:t>
            </a:r>
            <a:endParaRPr lang="es-AR" sz="2000" dirty="0">
              <a:solidFill>
                <a:schemeClr val="bg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70B66945-4967-4040-926D-DCA44313CD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30F643B-A817-499B-AEDA-30B6ADF46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1915107"/>
            <a:ext cx="4047843" cy="165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304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C7A0BB71-4A05-C06D-05A8-6056CE55E9BB}"/>
              </a:ext>
            </a:extLst>
          </p:cNvPr>
          <p:cNvGrpSpPr/>
          <p:nvPr/>
        </p:nvGrpSpPr>
        <p:grpSpPr>
          <a:xfrm>
            <a:off x="3983219" y="3058304"/>
            <a:ext cx="2878986" cy="857807"/>
            <a:chOff x="2830933" y="3028381"/>
            <a:chExt cx="2878986" cy="857807"/>
          </a:xfrm>
        </p:grpSpPr>
        <p:sp>
          <p:nvSpPr>
            <p:cNvPr id="42" name="Line 75">
              <a:extLst>
                <a:ext uri="{FF2B5EF4-FFF2-40B4-BE49-F238E27FC236}">
                  <a16:creationId xmlns:a16="http://schemas.microsoft.com/office/drawing/2014/main" xmlns="" id="{5C7140C6-4A13-832D-768E-18750948BC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028382"/>
              <a:ext cx="2878986" cy="22235"/>
            </a:xfrm>
            <a:prstGeom prst="line">
              <a:avLst/>
            </a:prstGeom>
            <a:noFill/>
            <a:ln w="304800">
              <a:solidFill>
                <a:schemeClr val="bg1">
                  <a:lumMod val="9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3" name="Line 75">
              <a:extLst>
                <a:ext uri="{FF2B5EF4-FFF2-40B4-BE49-F238E27FC236}">
                  <a16:creationId xmlns:a16="http://schemas.microsoft.com/office/drawing/2014/main" xmlns="" id="{0C85D395-F3BA-1B51-F033-F22D884F97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853794"/>
              <a:ext cx="2878986" cy="22235"/>
            </a:xfrm>
            <a:prstGeom prst="line">
              <a:avLst/>
            </a:prstGeom>
            <a:noFill/>
            <a:ln w="304800">
              <a:solidFill>
                <a:schemeClr val="bg1">
                  <a:lumMod val="9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4" name="Line 75">
              <a:extLst>
                <a:ext uri="{FF2B5EF4-FFF2-40B4-BE49-F238E27FC236}">
                  <a16:creationId xmlns:a16="http://schemas.microsoft.com/office/drawing/2014/main" xmlns="" id="{0458DE6B-3E07-A530-3623-3B02A074C5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44238" y="3050617"/>
              <a:ext cx="294641" cy="825412"/>
            </a:xfrm>
            <a:prstGeom prst="line">
              <a:avLst/>
            </a:prstGeom>
            <a:noFill/>
            <a:ln w="304800">
              <a:solidFill>
                <a:schemeClr val="bg1">
                  <a:lumMod val="9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5" name="Line 75">
              <a:extLst>
                <a:ext uri="{FF2B5EF4-FFF2-40B4-BE49-F238E27FC236}">
                  <a16:creationId xmlns:a16="http://schemas.microsoft.com/office/drawing/2014/main" xmlns="" id="{34F8E86A-9DFC-DD7B-1BC6-5A7BE731B8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1064" y="3028381"/>
              <a:ext cx="297814" cy="847647"/>
            </a:xfrm>
            <a:prstGeom prst="line">
              <a:avLst/>
            </a:prstGeom>
            <a:noFill/>
            <a:ln w="304800">
              <a:solidFill>
                <a:schemeClr val="bg1">
                  <a:lumMod val="9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6" name="Line 75">
              <a:extLst>
                <a:ext uri="{FF2B5EF4-FFF2-40B4-BE49-F238E27FC236}">
                  <a16:creationId xmlns:a16="http://schemas.microsoft.com/office/drawing/2014/main" xmlns="" id="{6ED18FEE-9725-182E-C958-D33D4D4DA2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21198" y="3050617"/>
              <a:ext cx="294641" cy="825412"/>
            </a:xfrm>
            <a:prstGeom prst="line">
              <a:avLst/>
            </a:prstGeom>
            <a:noFill/>
            <a:ln w="304800">
              <a:solidFill>
                <a:schemeClr val="bg1">
                  <a:lumMod val="9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7" name="Line 75">
              <a:extLst>
                <a:ext uri="{FF2B5EF4-FFF2-40B4-BE49-F238E27FC236}">
                  <a16:creationId xmlns:a16="http://schemas.microsoft.com/office/drawing/2014/main" xmlns="" id="{F10C6F60-7E0F-000A-6C8D-7F77104594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8024" y="3038541"/>
              <a:ext cx="297814" cy="847647"/>
            </a:xfrm>
            <a:prstGeom prst="line">
              <a:avLst/>
            </a:prstGeom>
            <a:noFill/>
            <a:ln w="304800">
              <a:solidFill>
                <a:schemeClr val="bg1">
                  <a:lumMod val="9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30D3D51-A5E4-4B00-91CE-1C165B423AFE}"/>
              </a:ext>
            </a:extLst>
          </p:cNvPr>
          <p:cNvSpPr txBox="1"/>
          <p:nvPr/>
        </p:nvSpPr>
        <p:spPr>
          <a:xfrm>
            <a:off x="265471" y="127819"/>
            <a:ext cx="4513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/>
              <a:t># Problema </a:t>
            </a:r>
            <a:r>
              <a:rPr lang="es-AR" sz="3600" dirty="0" err="1"/>
              <a:t>Nº</a:t>
            </a:r>
            <a:r>
              <a:rPr lang="es-AR" sz="3600" dirty="0"/>
              <a:t> 1</a:t>
            </a:r>
          </a:p>
        </p:txBody>
      </p:sp>
      <p:sp>
        <p:nvSpPr>
          <p:cNvPr id="2" name="Freeform 66">
            <a:extLst>
              <a:ext uri="{FF2B5EF4-FFF2-40B4-BE49-F238E27FC236}">
                <a16:creationId xmlns:a16="http://schemas.microsoft.com/office/drawing/2014/main" xmlns="" id="{FC17ADCA-2071-1741-0BAD-831F1DBEA6CC}"/>
              </a:ext>
            </a:extLst>
          </p:cNvPr>
          <p:cNvSpPr>
            <a:spLocks noChangeAspect="1"/>
          </p:cNvSpPr>
          <p:nvPr/>
        </p:nvSpPr>
        <p:spPr bwMode="auto">
          <a:xfrm rot="16200000">
            <a:off x="7284825" y="2760017"/>
            <a:ext cx="1079500" cy="758825"/>
          </a:xfrm>
          <a:custGeom>
            <a:avLst/>
            <a:gdLst>
              <a:gd name="T0" fmla="*/ 2147483646 w 2047"/>
              <a:gd name="T1" fmla="*/ 2147483646 h 1241"/>
              <a:gd name="T2" fmla="*/ 2147483646 w 2047"/>
              <a:gd name="T3" fmla="*/ 2147483646 h 1241"/>
              <a:gd name="T4" fmla="*/ 2147483646 w 2047"/>
              <a:gd name="T5" fmla="*/ 2147483646 h 1241"/>
              <a:gd name="T6" fmla="*/ 2147483646 w 2047"/>
              <a:gd name="T7" fmla="*/ 2147483646 h 1241"/>
              <a:gd name="T8" fmla="*/ 2147483646 w 2047"/>
              <a:gd name="T9" fmla="*/ 2147483646 h 1241"/>
              <a:gd name="T10" fmla="*/ 2147483646 w 2047"/>
              <a:gd name="T11" fmla="*/ 2147483646 h 1241"/>
              <a:gd name="T12" fmla="*/ 2147483646 w 2047"/>
              <a:gd name="T13" fmla="*/ 2147483646 h 1241"/>
              <a:gd name="T14" fmla="*/ 2147483646 w 2047"/>
              <a:gd name="T15" fmla="*/ 2147483646 h 1241"/>
              <a:gd name="T16" fmla="*/ 2147483646 w 2047"/>
              <a:gd name="T17" fmla="*/ 2147483646 h 1241"/>
              <a:gd name="T18" fmla="*/ 2147483646 w 2047"/>
              <a:gd name="T19" fmla="*/ 2147483646 h 1241"/>
              <a:gd name="T20" fmla="*/ 2147483646 w 2047"/>
              <a:gd name="T21" fmla="*/ 2147483646 h 1241"/>
              <a:gd name="T22" fmla="*/ 2147483646 w 2047"/>
              <a:gd name="T23" fmla="*/ 2147483646 h 1241"/>
              <a:gd name="T24" fmla="*/ 2147483646 w 2047"/>
              <a:gd name="T25" fmla="*/ 2147483646 h 1241"/>
              <a:gd name="T26" fmla="*/ 2147483646 w 2047"/>
              <a:gd name="T27" fmla="*/ 2147483646 h 1241"/>
              <a:gd name="T28" fmla="*/ 2147483646 w 2047"/>
              <a:gd name="T29" fmla="*/ 2147483646 h 1241"/>
              <a:gd name="T30" fmla="*/ 2147483646 w 2047"/>
              <a:gd name="T31" fmla="*/ 2147483646 h 1241"/>
              <a:gd name="T32" fmla="*/ 2147483646 w 2047"/>
              <a:gd name="T33" fmla="*/ 2147483646 h 1241"/>
              <a:gd name="T34" fmla="*/ 2147483646 w 2047"/>
              <a:gd name="T35" fmla="*/ 2147483646 h 1241"/>
              <a:gd name="T36" fmla="*/ 2147483646 w 2047"/>
              <a:gd name="T37" fmla="*/ 2147483646 h 1241"/>
              <a:gd name="T38" fmla="*/ 2147483646 w 2047"/>
              <a:gd name="T39" fmla="*/ 2147483646 h 1241"/>
              <a:gd name="T40" fmla="*/ 2147483646 w 2047"/>
              <a:gd name="T41" fmla="*/ 0 h 1241"/>
              <a:gd name="T42" fmla="*/ 2147483646 w 2047"/>
              <a:gd name="T43" fmla="*/ 2147483646 h 1241"/>
              <a:gd name="T44" fmla="*/ 2147483646 w 2047"/>
              <a:gd name="T45" fmla="*/ 2147483646 h 1241"/>
              <a:gd name="T46" fmla="*/ 2147483646 w 2047"/>
              <a:gd name="T47" fmla="*/ 2147483646 h 1241"/>
              <a:gd name="T48" fmla="*/ 2147483646 w 2047"/>
              <a:gd name="T49" fmla="*/ 2147483646 h 1241"/>
              <a:gd name="T50" fmla="*/ 2147483646 w 2047"/>
              <a:gd name="T51" fmla="*/ 2147483646 h 1241"/>
              <a:gd name="T52" fmla="*/ 2147483646 w 2047"/>
              <a:gd name="T53" fmla="*/ 2147483646 h 1241"/>
              <a:gd name="T54" fmla="*/ 2147483646 w 2047"/>
              <a:gd name="T55" fmla="*/ 2147483646 h 1241"/>
              <a:gd name="T56" fmla="*/ 2147483646 w 2047"/>
              <a:gd name="T57" fmla="*/ 2147483646 h 1241"/>
              <a:gd name="T58" fmla="*/ 2147483646 w 2047"/>
              <a:gd name="T59" fmla="*/ 2147483646 h 1241"/>
              <a:gd name="T60" fmla="*/ 2147483646 w 2047"/>
              <a:gd name="T61" fmla="*/ 2147483646 h 1241"/>
              <a:gd name="T62" fmla="*/ 2147483646 w 2047"/>
              <a:gd name="T63" fmla="*/ 2147483646 h 1241"/>
              <a:gd name="T64" fmla="*/ 2147483646 w 2047"/>
              <a:gd name="T65" fmla="*/ 2147483646 h 1241"/>
              <a:gd name="T66" fmla="*/ 2147483646 w 2047"/>
              <a:gd name="T67" fmla="*/ 2147483646 h 1241"/>
              <a:gd name="T68" fmla="*/ 2147483646 w 2047"/>
              <a:gd name="T69" fmla="*/ 2147483646 h 1241"/>
              <a:gd name="T70" fmla="*/ 2147483646 w 2047"/>
              <a:gd name="T71" fmla="*/ 2147483646 h 1241"/>
              <a:gd name="T72" fmla="*/ 2147483646 w 2047"/>
              <a:gd name="T73" fmla="*/ 2147483646 h 1241"/>
              <a:gd name="T74" fmla="*/ 2147483646 w 2047"/>
              <a:gd name="T75" fmla="*/ 2147483646 h 1241"/>
              <a:gd name="T76" fmla="*/ 2147483646 w 2047"/>
              <a:gd name="T77" fmla="*/ 2147483646 h 1241"/>
              <a:gd name="T78" fmla="*/ 2147483646 w 2047"/>
              <a:gd name="T79" fmla="*/ 2147483646 h 1241"/>
              <a:gd name="T80" fmla="*/ 2147483646 w 2047"/>
              <a:gd name="T81" fmla="*/ 2147483646 h 1241"/>
              <a:gd name="T82" fmla="*/ 2147483646 w 2047"/>
              <a:gd name="T83" fmla="*/ 2147483646 h 1241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047"/>
              <a:gd name="T127" fmla="*/ 0 h 1241"/>
              <a:gd name="T128" fmla="*/ 2047 w 2047"/>
              <a:gd name="T129" fmla="*/ 1241 h 1241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047" h="1241">
                <a:moveTo>
                  <a:pt x="0" y="1235"/>
                </a:moveTo>
                <a:lnTo>
                  <a:pt x="12" y="1235"/>
                </a:lnTo>
                <a:lnTo>
                  <a:pt x="30" y="1235"/>
                </a:lnTo>
                <a:lnTo>
                  <a:pt x="48" y="1235"/>
                </a:lnTo>
                <a:lnTo>
                  <a:pt x="60" y="1235"/>
                </a:lnTo>
                <a:lnTo>
                  <a:pt x="78" y="1235"/>
                </a:lnTo>
                <a:lnTo>
                  <a:pt x="96" y="1235"/>
                </a:lnTo>
                <a:lnTo>
                  <a:pt x="108" y="1235"/>
                </a:lnTo>
                <a:lnTo>
                  <a:pt x="126" y="1235"/>
                </a:lnTo>
                <a:lnTo>
                  <a:pt x="144" y="1235"/>
                </a:lnTo>
                <a:lnTo>
                  <a:pt x="157" y="1235"/>
                </a:lnTo>
                <a:lnTo>
                  <a:pt x="175" y="1235"/>
                </a:lnTo>
                <a:lnTo>
                  <a:pt x="193" y="1229"/>
                </a:lnTo>
                <a:lnTo>
                  <a:pt x="205" y="1229"/>
                </a:lnTo>
                <a:lnTo>
                  <a:pt x="223" y="1223"/>
                </a:lnTo>
                <a:lnTo>
                  <a:pt x="241" y="1223"/>
                </a:lnTo>
                <a:lnTo>
                  <a:pt x="253" y="1217"/>
                </a:lnTo>
                <a:lnTo>
                  <a:pt x="271" y="1211"/>
                </a:lnTo>
                <a:lnTo>
                  <a:pt x="289" y="1205"/>
                </a:lnTo>
                <a:lnTo>
                  <a:pt x="301" y="1199"/>
                </a:lnTo>
                <a:lnTo>
                  <a:pt x="319" y="1187"/>
                </a:lnTo>
                <a:lnTo>
                  <a:pt x="337" y="1175"/>
                </a:lnTo>
                <a:lnTo>
                  <a:pt x="349" y="1169"/>
                </a:lnTo>
                <a:lnTo>
                  <a:pt x="367" y="1151"/>
                </a:lnTo>
                <a:lnTo>
                  <a:pt x="385" y="1138"/>
                </a:lnTo>
                <a:lnTo>
                  <a:pt x="397" y="1120"/>
                </a:lnTo>
                <a:lnTo>
                  <a:pt x="415" y="1108"/>
                </a:lnTo>
                <a:lnTo>
                  <a:pt x="433" y="1084"/>
                </a:lnTo>
                <a:lnTo>
                  <a:pt x="452" y="1066"/>
                </a:lnTo>
                <a:lnTo>
                  <a:pt x="464" y="1042"/>
                </a:lnTo>
                <a:lnTo>
                  <a:pt x="482" y="1018"/>
                </a:lnTo>
                <a:lnTo>
                  <a:pt x="500" y="994"/>
                </a:lnTo>
                <a:lnTo>
                  <a:pt x="512" y="964"/>
                </a:lnTo>
                <a:lnTo>
                  <a:pt x="530" y="934"/>
                </a:lnTo>
                <a:lnTo>
                  <a:pt x="548" y="904"/>
                </a:lnTo>
                <a:lnTo>
                  <a:pt x="560" y="874"/>
                </a:lnTo>
                <a:lnTo>
                  <a:pt x="578" y="837"/>
                </a:lnTo>
                <a:lnTo>
                  <a:pt x="596" y="801"/>
                </a:lnTo>
                <a:lnTo>
                  <a:pt x="608" y="765"/>
                </a:lnTo>
                <a:lnTo>
                  <a:pt x="626" y="729"/>
                </a:lnTo>
                <a:lnTo>
                  <a:pt x="644" y="687"/>
                </a:lnTo>
                <a:lnTo>
                  <a:pt x="656" y="645"/>
                </a:lnTo>
                <a:lnTo>
                  <a:pt x="674" y="603"/>
                </a:lnTo>
                <a:lnTo>
                  <a:pt x="692" y="566"/>
                </a:lnTo>
                <a:lnTo>
                  <a:pt x="704" y="524"/>
                </a:lnTo>
                <a:lnTo>
                  <a:pt x="722" y="482"/>
                </a:lnTo>
                <a:lnTo>
                  <a:pt x="740" y="440"/>
                </a:lnTo>
                <a:lnTo>
                  <a:pt x="753" y="398"/>
                </a:lnTo>
                <a:lnTo>
                  <a:pt x="771" y="356"/>
                </a:lnTo>
                <a:lnTo>
                  <a:pt x="789" y="314"/>
                </a:lnTo>
                <a:lnTo>
                  <a:pt x="801" y="277"/>
                </a:lnTo>
                <a:lnTo>
                  <a:pt x="819" y="241"/>
                </a:lnTo>
                <a:lnTo>
                  <a:pt x="837" y="205"/>
                </a:lnTo>
                <a:lnTo>
                  <a:pt x="855" y="175"/>
                </a:lnTo>
                <a:lnTo>
                  <a:pt x="867" y="139"/>
                </a:lnTo>
                <a:lnTo>
                  <a:pt x="885" y="115"/>
                </a:lnTo>
                <a:lnTo>
                  <a:pt x="903" y="91"/>
                </a:lnTo>
                <a:lnTo>
                  <a:pt x="915" y="67"/>
                </a:lnTo>
                <a:lnTo>
                  <a:pt x="933" y="49"/>
                </a:lnTo>
                <a:lnTo>
                  <a:pt x="951" y="31"/>
                </a:lnTo>
                <a:lnTo>
                  <a:pt x="963" y="19"/>
                </a:lnTo>
                <a:lnTo>
                  <a:pt x="981" y="6"/>
                </a:lnTo>
                <a:lnTo>
                  <a:pt x="999" y="0"/>
                </a:lnTo>
                <a:lnTo>
                  <a:pt x="1011" y="0"/>
                </a:lnTo>
                <a:lnTo>
                  <a:pt x="1029" y="0"/>
                </a:lnTo>
                <a:lnTo>
                  <a:pt x="1048" y="6"/>
                </a:lnTo>
                <a:lnTo>
                  <a:pt x="1060" y="19"/>
                </a:lnTo>
                <a:lnTo>
                  <a:pt x="1078" y="31"/>
                </a:lnTo>
                <a:lnTo>
                  <a:pt x="1096" y="49"/>
                </a:lnTo>
                <a:lnTo>
                  <a:pt x="1108" y="67"/>
                </a:lnTo>
                <a:lnTo>
                  <a:pt x="1126" y="91"/>
                </a:lnTo>
                <a:lnTo>
                  <a:pt x="1144" y="115"/>
                </a:lnTo>
                <a:lnTo>
                  <a:pt x="1156" y="139"/>
                </a:lnTo>
                <a:lnTo>
                  <a:pt x="1174" y="175"/>
                </a:lnTo>
                <a:lnTo>
                  <a:pt x="1192" y="205"/>
                </a:lnTo>
                <a:lnTo>
                  <a:pt x="1204" y="241"/>
                </a:lnTo>
                <a:lnTo>
                  <a:pt x="1222" y="277"/>
                </a:lnTo>
                <a:lnTo>
                  <a:pt x="1240" y="314"/>
                </a:lnTo>
                <a:lnTo>
                  <a:pt x="1258" y="356"/>
                </a:lnTo>
                <a:lnTo>
                  <a:pt x="1270" y="398"/>
                </a:lnTo>
                <a:lnTo>
                  <a:pt x="1288" y="440"/>
                </a:lnTo>
                <a:lnTo>
                  <a:pt x="1306" y="482"/>
                </a:lnTo>
                <a:lnTo>
                  <a:pt x="1318" y="524"/>
                </a:lnTo>
                <a:lnTo>
                  <a:pt x="1337" y="566"/>
                </a:lnTo>
                <a:lnTo>
                  <a:pt x="1355" y="603"/>
                </a:lnTo>
                <a:lnTo>
                  <a:pt x="1367" y="645"/>
                </a:lnTo>
                <a:lnTo>
                  <a:pt x="1385" y="687"/>
                </a:lnTo>
                <a:lnTo>
                  <a:pt x="1403" y="729"/>
                </a:lnTo>
                <a:lnTo>
                  <a:pt x="1415" y="765"/>
                </a:lnTo>
                <a:lnTo>
                  <a:pt x="1433" y="801"/>
                </a:lnTo>
                <a:lnTo>
                  <a:pt x="1451" y="837"/>
                </a:lnTo>
                <a:lnTo>
                  <a:pt x="1463" y="874"/>
                </a:lnTo>
                <a:lnTo>
                  <a:pt x="1481" y="904"/>
                </a:lnTo>
                <a:lnTo>
                  <a:pt x="1499" y="934"/>
                </a:lnTo>
                <a:lnTo>
                  <a:pt x="1511" y="964"/>
                </a:lnTo>
                <a:lnTo>
                  <a:pt x="1529" y="994"/>
                </a:lnTo>
                <a:lnTo>
                  <a:pt x="1547" y="1018"/>
                </a:lnTo>
                <a:lnTo>
                  <a:pt x="1559" y="1042"/>
                </a:lnTo>
                <a:lnTo>
                  <a:pt x="1577" y="1066"/>
                </a:lnTo>
                <a:lnTo>
                  <a:pt x="1595" y="1084"/>
                </a:lnTo>
                <a:lnTo>
                  <a:pt x="1607" y="1108"/>
                </a:lnTo>
                <a:lnTo>
                  <a:pt x="1626" y="1120"/>
                </a:lnTo>
                <a:lnTo>
                  <a:pt x="1644" y="1138"/>
                </a:lnTo>
                <a:lnTo>
                  <a:pt x="1662" y="1151"/>
                </a:lnTo>
                <a:lnTo>
                  <a:pt x="1674" y="1169"/>
                </a:lnTo>
                <a:lnTo>
                  <a:pt x="1692" y="1175"/>
                </a:lnTo>
                <a:lnTo>
                  <a:pt x="1710" y="1187"/>
                </a:lnTo>
                <a:lnTo>
                  <a:pt x="1722" y="1199"/>
                </a:lnTo>
                <a:lnTo>
                  <a:pt x="1740" y="1205"/>
                </a:lnTo>
                <a:lnTo>
                  <a:pt x="1758" y="1211"/>
                </a:lnTo>
                <a:lnTo>
                  <a:pt x="1770" y="1217"/>
                </a:lnTo>
                <a:lnTo>
                  <a:pt x="1788" y="1223"/>
                </a:lnTo>
                <a:lnTo>
                  <a:pt x="1806" y="1223"/>
                </a:lnTo>
                <a:lnTo>
                  <a:pt x="1818" y="1229"/>
                </a:lnTo>
                <a:lnTo>
                  <a:pt x="1836" y="1229"/>
                </a:lnTo>
                <a:lnTo>
                  <a:pt x="1854" y="1235"/>
                </a:lnTo>
                <a:lnTo>
                  <a:pt x="1866" y="1235"/>
                </a:lnTo>
                <a:lnTo>
                  <a:pt x="1884" y="1235"/>
                </a:lnTo>
                <a:lnTo>
                  <a:pt x="1902" y="1235"/>
                </a:lnTo>
                <a:lnTo>
                  <a:pt x="1914" y="1235"/>
                </a:lnTo>
                <a:lnTo>
                  <a:pt x="1933" y="1235"/>
                </a:lnTo>
                <a:lnTo>
                  <a:pt x="1951" y="1235"/>
                </a:lnTo>
                <a:lnTo>
                  <a:pt x="1963" y="1235"/>
                </a:lnTo>
                <a:lnTo>
                  <a:pt x="1981" y="1235"/>
                </a:lnTo>
                <a:lnTo>
                  <a:pt x="1999" y="1235"/>
                </a:lnTo>
                <a:lnTo>
                  <a:pt x="2011" y="1235"/>
                </a:lnTo>
                <a:lnTo>
                  <a:pt x="2029" y="1235"/>
                </a:lnTo>
                <a:lnTo>
                  <a:pt x="2047" y="1241"/>
                </a:lnTo>
              </a:path>
            </a:pathLst>
          </a:custGeom>
          <a:noFill/>
          <a:ln w="19050" cmpd="sng">
            <a:solidFill>
              <a:srgbClr val="00CC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4" name="Freeform 67">
            <a:extLst>
              <a:ext uri="{FF2B5EF4-FFF2-40B4-BE49-F238E27FC236}">
                <a16:creationId xmlns:a16="http://schemas.microsoft.com/office/drawing/2014/main" xmlns="" id="{C03F9578-4B63-8526-E387-725CFFF2A929}"/>
              </a:ext>
            </a:extLst>
          </p:cNvPr>
          <p:cNvSpPr>
            <a:spLocks noChangeAspect="1"/>
          </p:cNvSpPr>
          <p:nvPr/>
        </p:nvSpPr>
        <p:spPr bwMode="auto">
          <a:xfrm rot="16200000">
            <a:off x="7270537" y="3496617"/>
            <a:ext cx="1114425" cy="758825"/>
          </a:xfrm>
          <a:custGeom>
            <a:avLst/>
            <a:gdLst>
              <a:gd name="T0" fmla="*/ 2147483646 w 2047"/>
              <a:gd name="T1" fmla="*/ 2147483646 h 1241"/>
              <a:gd name="T2" fmla="*/ 2147483646 w 2047"/>
              <a:gd name="T3" fmla="*/ 2147483646 h 1241"/>
              <a:gd name="T4" fmla="*/ 2147483646 w 2047"/>
              <a:gd name="T5" fmla="*/ 2147483646 h 1241"/>
              <a:gd name="T6" fmla="*/ 2147483646 w 2047"/>
              <a:gd name="T7" fmla="*/ 2147483646 h 1241"/>
              <a:gd name="T8" fmla="*/ 2147483646 w 2047"/>
              <a:gd name="T9" fmla="*/ 2147483646 h 1241"/>
              <a:gd name="T10" fmla="*/ 2147483646 w 2047"/>
              <a:gd name="T11" fmla="*/ 2147483646 h 1241"/>
              <a:gd name="T12" fmla="*/ 2147483646 w 2047"/>
              <a:gd name="T13" fmla="*/ 2147483646 h 1241"/>
              <a:gd name="T14" fmla="*/ 2147483646 w 2047"/>
              <a:gd name="T15" fmla="*/ 2147483646 h 1241"/>
              <a:gd name="T16" fmla="*/ 2147483646 w 2047"/>
              <a:gd name="T17" fmla="*/ 2147483646 h 1241"/>
              <a:gd name="T18" fmla="*/ 2147483646 w 2047"/>
              <a:gd name="T19" fmla="*/ 2147483646 h 1241"/>
              <a:gd name="T20" fmla="*/ 2147483646 w 2047"/>
              <a:gd name="T21" fmla="*/ 2147483646 h 1241"/>
              <a:gd name="T22" fmla="*/ 2147483646 w 2047"/>
              <a:gd name="T23" fmla="*/ 2147483646 h 1241"/>
              <a:gd name="T24" fmla="*/ 2147483646 w 2047"/>
              <a:gd name="T25" fmla="*/ 2147483646 h 1241"/>
              <a:gd name="T26" fmla="*/ 2147483646 w 2047"/>
              <a:gd name="T27" fmla="*/ 2147483646 h 1241"/>
              <a:gd name="T28" fmla="*/ 2147483646 w 2047"/>
              <a:gd name="T29" fmla="*/ 2147483646 h 1241"/>
              <a:gd name="T30" fmla="*/ 2147483646 w 2047"/>
              <a:gd name="T31" fmla="*/ 2147483646 h 1241"/>
              <a:gd name="T32" fmla="*/ 2147483646 w 2047"/>
              <a:gd name="T33" fmla="*/ 2147483646 h 1241"/>
              <a:gd name="T34" fmla="*/ 2147483646 w 2047"/>
              <a:gd name="T35" fmla="*/ 2147483646 h 1241"/>
              <a:gd name="T36" fmla="*/ 2147483646 w 2047"/>
              <a:gd name="T37" fmla="*/ 2147483646 h 1241"/>
              <a:gd name="T38" fmla="*/ 2147483646 w 2047"/>
              <a:gd name="T39" fmla="*/ 2147483646 h 1241"/>
              <a:gd name="T40" fmla="*/ 2147483646 w 2047"/>
              <a:gd name="T41" fmla="*/ 0 h 1241"/>
              <a:gd name="T42" fmla="*/ 2147483646 w 2047"/>
              <a:gd name="T43" fmla="*/ 2147483646 h 1241"/>
              <a:gd name="T44" fmla="*/ 2147483646 w 2047"/>
              <a:gd name="T45" fmla="*/ 2147483646 h 1241"/>
              <a:gd name="T46" fmla="*/ 2147483646 w 2047"/>
              <a:gd name="T47" fmla="*/ 2147483646 h 1241"/>
              <a:gd name="T48" fmla="*/ 2147483646 w 2047"/>
              <a:gd name="T49" fmla="*/ 2147483646 h 1241"/>
              <a:gd name="T50" fmla="*/ 2147483646 w 2047"/>
              <a:gd name="T51" fmla="*/ 2147483646 h 1241"/>
              <a:gd name="T52" fmla="*/ 2147483646 w 2047"/>
              <a:gd name="T53" fmla="*/ 2147483646 h 1241"/>
              <a:gd name="T54" fmla="*/ 2147483646 w 2047"/>
              <a:gd name="T55" fmla="*/ 2147483646 h 1241"/>
              <a:gd name="T56" fmla="*/ 2147483646 w 2047"/>
              <a:gd name="T57" fmla="*/ 2147483646 h 1241"/>
              <a:gd name="T58" fmla="*/ 2147483646 w 2047"/>
              <a:gd name="T59" fmla="*/ 2147483646 h 1241"/>
              <a:gd name="T60" fmla="*/ 2147483646 w 2047"/>
              <a:gd name="T61" fmla="*/ 2147483646 h 1241"/>
              <a:gd name="T62" fmla="*/ 2147483646 w 2047"/>
              <a:gd name="T63" fmla="*/ 2147483646 h 1241"/>
              <a:gd name="T64" fmla="*/ 2147483646 w 2047"/>
              <a:gd name="T65" fmla="*/ 2147483646 h 1241"/>
              <a:gd name="T66" fmla="*/ 2147483646 w 2047"/>
              <a:gd name="T67" fmla="*/ 2147483646 h 1241"/>
              <a:gd name="T68" fmla="*/ 2147483646 w 2047"/>
              <a:gd name="T69" fmla="*/ 2147483646 h 1241"/>
              <a:gd name="T70" fmla="*/ 2147483646 w 2047"/>
              <a:gd name="T71" fmla="*/ 2147483646 h 1241"/>
              <a:gd name="T72" fmla="*/ 2147483646 w 2047"/>
              <a:gd name="T73" fmla="*/ 2147483646 h 1241"/>
              <a:gd name="T74" fmla="*/ 2147483646 w 2047"/>
              <a:gd name="T75" fmla="*/ 2147483646 h 1241"/>
              <a:gd name="T76" fmla="*/ 2147483646 w 2047"/>
              <a:gd name="T77" fmla="*/ 2147483646 h 1241"/>
              <a:gd name="T78" fmla="*/ 2147483646 w 2047"/>
              <a:gd name="T79" fmla="*/ 2147483646 h 1241"/>
              <a:gd name="T80" fmla="*/ 2147483646 w 2047"/>
              <a:gd name="T81" fmla="*/ 2147483646 h 1241"/>
              <a:gd name="T82" fmla="*/ 2147483646 w 2047"/>
              <a:gd name="T83" fmla="*/ 2147483646 h 1241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047"/>
              <a:gd name="T127" fmla="*/ 0 h 1241"/>
              <a:gd name="T128" fmla="*/ 2047 w 2047"/>
              <a:gd name="T129" fmla="*/ 1241 h 1241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047" h="1241">
                <a:moveTo>
                  <a:pt x="0" y="1235"/>
                </a:moveTo>
                <a:lnTo>
                  <a:pt x="12" y="1235"/>
                </a:lnTo>
                <a:lnTo>
                  <a:pt x="30" y="1235"/>
                </a:lnTo>
                <a:lnTo>
                  <a:pt x="48" y="1235"/>
                </a:lnTo>
                <a:lnTo>
                  <a:pt x="60" y="1235"/>
                </a:lnTo>
                <a:lnTo>
                  <a:pt x="78" y="1235"/>
                </a:lnTo>
                <a:lnTo>
                  <a:pt x="96" y="1235"/>
                </a:lnTo>
                <a:lnTo>
                  <a:pt x="108" y="1235"/>
                </a:lnTo>
                <a:lnTo>
                  <a:pt x="126" y="1235"/>
                </a:lnTo>
                <a:lnTo>
                  <a:pt x="144" y="1235"/>
                </a:lnTo>
                <a:lnTo>
                  <a:pt x="157" y="1235"/>
                </a:lnTo>
                <a:lnTo>
                  <a:pt x="175" y="1235"/>
                </a:lnTo>
                <a:lnTo>
                  <a:pt x="193" y="1229"/>
                </a:lnTo>
                <a:lnTo>
                  <a:pt x="205" y="1229"/>
                </a:lnTo>
                <a:lnTo>
                  <a:pt x="223" y="1223"/>
                </a:lnTo>
                <a:lnTo>
                  <a:pt x="241" y="1223"/>
                </a:lnTo>
                <a:lnTo>
                  <a:pt x="253" y="1217"/>
                </a:lnTo>
                <a:lnTo>
                  <a:pt x="271" y="1211"/>
                </a:lnTo>
                <a:lnTo>
                  <a:pt x="289" y="1205"/>
                </a:lnTo>
                <a:lnTo>
                  <a:pt x="301" y="1199"/>
                </a:lnTo>
                <a:lnTo>
                  <a:pt x="319" y="1187"/>
                </a:lnTo>
                <a:lnTo>
                  <a:pt x="337" y="1175"/>
                </a:lnTo>
                <a:lnTo>
                  <a:pt x="349" y="1169"/>
                </a:lnTo>
                <a:lnTo>
                  <a:pt x="367" y="1151"/>
                </a:lnTo>
                <a:lnTo>
                  <a:pt x="385" y="1138"/>
                </a:lnTo>
                <a:lnTo>
                  <a:pt x="397" y="1120"/>
                </a:lnTo>
                <a:lnTo>
                  <a:pt x="415" y="1108"/>
                </a:lnTo>
                <a:lnTo>
                  <a:pt x="433" y="1084"/>
                </a:lnTo>
                <a:lnTo>
                  <a:pt x="452" y="1066"/>
                </a:lnTo>
                <a:lnTo>
                  <a:pt x="464" y="1042"/>
                </a:lnTo>
                <a:lnTo>
                  <a:pt x="482" y="1018"/>
                </a:lnTo>
                <a:lnTo>
                  <a:pt x="500" y="994"/>
                </a:lnTo>
                <a:lnTo>
                  <a:pt x="512" y="964"/>
                </a:lnTo>
                <a:lnTo>
                  <a:pt x="530" y="934"/>
                </a:lnTo>
                <a:lnTo>
                  <a:pt x="548" y="904"/>
                </a:lnTo>
                <a:lnTo>
                  <a:pt x="560" y="874"/>
                </a:lnTo>
                <a:lnTo>
                  <a:pt x="578" y="837"/>
                </a:lnTo>
                <a:lnTo>
                  <a:pt x="596" y="801"/>
                </a:lnTo>
                <a:lnTo>
                  <a:pt x="608" y="765"/>
                </a:lnTo>
                <a:lnTo>
                  <a:pt x="626" y="729"/>
                </a:lnTo>
                <a:lnTo>
                  <a:pt x="644" y="687"/>
                </a:lnTo>
                <a:lnTo>
                  <a:pt x="656" y="645"/>
                </a:lnTo>
                <a:lnTo>
                  <a:pt x="674" y="603"/>
                </a:lnTo>
                <a:lnTo>
                  <a:pt x="692" y="566"/>
                </a:lnTo>
                <a:lnTo>
                  <a:pt x="704" y="524"/>
                </a:lnTo>
                <a:lnTo>
                  <a:pt x="722" y="482"/>
                </a:lnTo>
                <a:lnTo>
                  <a:pt x="740" y="440"/>
                </a:lnTo>
                <a:lnTo>
                  <a:pt x="753" y="398"/>
                </a:lnTo>
                <a:lnTo>
                  <a:pt x="771" y="356"/>
                </a:lnTo>
                <a:lnTo>
                  <a:pt x="789" y="314"/>
                </a:lnTo>
                <a:lnTo>
                  <a:pt x="801" y="277"/>
                </a:lnTo>
                <a:lnTo>
                  <a:pt x="819" y="241"/>
                </a:lnTo>
                <a:lnTo>
                  <a:pt x="837" y="205"/>
                </a:lnTo>
                <a:lnTo>
                  <a:pt x="855" y="175"/>
                </a:lnTo>
                <a:lnTo>
                  <a:pt x="867" y="139"/>
                </a:lnTo>
                <a:lnTo>
                  <a:pt x="885" y="115"/>
                </a:lnTo>
                <a:lnTo>
                  <a:pt x="903" y="91"/>
                </a:lnTo>
                <a:lnTo>
                  <a:pt x="915" y="67"/>
                </a:lnTo>
                <a:lnTo>
                  <a:pt x="933" y="49"/>
                </a:lnTo>
                <a:lnTo>
                  <a:pt x="951" y="31"/>
                </a:lnTo>
                <a:lnTo>
                  <a:pt x="963" y="19"/>
                </a:lnTo>
                <a:lnTo>
                  <a:pt x="981" y="6"/>
                </a:lnTo>
                <a:lnTo>
                  <a:pt x="999" y="0"/>
                </a:lnTo>
                <a:lnTo>
                  <a:pt x="1011" y="0"/>
                </a:lnTo>
                <a:lnTo>
                  <a:pt x="1029" y="0"/>
                </a:lnTo>
                <a:lnTo>
                  <a:pt x="1048" y="6"/>
                </a:lnTo>
                <a:lnTo>
                  <a:pt x="1060" y="19"/>
                </a:lnTo>
                <a:lnTo>
                  <a:pt x="1078" y="31"/>
                </a:lnTo>
                <a:lnTo>
                  <a:pt x="1096" y="49"/>
                </a:lnTo>
                <a:lnTo>
                  <a:pt x="1108" y="67"/>
                </a:lnTo>
                <a:lnTo>
                  <a:pt x="1126" y="91"/>
                </a:lnTo>
                <a:lnTo>
                  <a:pt x="1144" y="115"/>
                </a:lnTo>
                <a:lnTo>
                  <a:pt x="1156" y="139"/>
                </a:lnTo>
                <a:lnTo>
                  <a:pt x="1174" y="175"/>
                </a:lnTo>
                <a:lnTo>
                  <a:pt x="1192" y="205"/>
                </a:lnTo>
                <a:lnTo>
                  <a:pt x="1204" y="241"/>
                </a:lnTo>
                <a:lnTo>
                  <a:pt x="1222" y="277"/>
                </a:lnTo>
                <a:lnTo>
                  <a:pt x="1240" y="314"/>
                </a:lnTo>
                <a:lnTo>
                  <a:pt x="1258" y="356"/>
                </a:lnTo>
                <a:lnTo>
                  <a:pt x="1270" y="398"/>
                </a:lnTo>
                <a:lnTo>
                  <a:pt x="1288" y="440"/>
                </a:lnTo>
                <a:lnTo>
                  <a:pt x="1306" y="482"/>
                </a:lnTo>
                <a:lnTo>
                  <a:pt x="1318" y="524"/>
                </a:lnTo>
                <a:lnTo>
                  <a:pt x="1337" y="566"/>
                </a:lnTo>
                <a:lnTo>
                  <a:pt x="1355" y="603"/>
                </a:lnTo>
                <a:lnTo>
                  <a:pt x="1367" y="645"/>
                </a:lnTo>
                <a:lnTo>
                  <a:pt x="1385" y="687"/>
                </a:lnTo>
                <a:lnTo>
                  <a:pt x="1403" y="729"/>
                </a:lnTo>
                <a:lnTo>
                  <a:pt x="1415" y="765"/>
                </a:lnTo>
                <a:lnTo>
                  <a:pt x="1433" y="801"/>
                </a:lnTo>
                <a:lnTo>
                  <a:pt x="1451" y="837"/>
                </a:lnTo>
                <a:lnTo>
                  <a:pt x="1463" y="874"/>
                </a:lnTo>
                <a:lnTo>
                  <a:pt x="1481" y="904"/>
                </a:lnTo>
                <a:lnTo>
                  <a:pt x="1499" y="934"/>
                </a:lnTo>
                <a:lnTo>
                  <a:pt x="1511" y="964"/>
                </a:lnTo>
                <a:lnTo>
                  <a:pt x="1529" y="994"/>
                </a:lnTo>
                <a:lnTo>
                  <a:pt x="1547" y="1018"/>
                </a:lnTo>
                <a:lnTo>
                  <a:pt x="1559" y="1042"/>
                </a:lnTo>
                <a:lnTo>
                  <a:pt x="1577" y="1066"/>
                </a:lnTo>
                <a:lnTo>
                  <a:pt x="1595" y="1084"/>
                </a:lnTo>
                <a:lnTo>
                  <a:pt x="1607" y="1108"/>
                </a:lnTo>
                <a:lnTo>
                  <a:pt x="1626" y="1120"/>
                </a:lnTo>
                <a:lnTo>
                  <a:pt x="1644" y="1138"/>
                </a:lnTo>
                <a:lnTo>
                  <a:pt x="1662" y="1151"/>
                </a:lnTo>
                <a:lnTo>
                  <a:pt x="1674" y="1169"/>
                </a:lnTo>
                <a:lnTo>
                  <a:pt x="1692" y="1175"/>
                </a:lnTo>
                <a:lnTo>
                  <a:pt x="1710" y="1187"/>
                </a:lnTo>
                <a:lnTo>
                  <a:pt x="1722" y="1199"/>
                </a:lnTo>
                <a:lnTo>
                  <a:pt x="1740" y="1205"/>
                </a:lnTo>
                <a:lnTo>
                  <a:pt x="1758" y="1211"/>
                </a:lnTo>
                <a:lnTo>
                  <a:pt x="1770" y="1217"/>
                </a:lnTo>
                <a:lnTo>
                  <a:pt x="1788" y="1223"/>
                </a:lnTo>
                <a:lnTo>
                  <a:pt x="1806" y="1223"/>
                </a:lnTo>
                <a:lnTo>
                  <a:pt x="1818" y="1229"/>
                </a:lnTo>
                <a:lnTo>
                  <a:pt x="1836" y="1229"/>
                </a:lnTo>
                <a:lnTo>
                  <a:pt x="1854" y="1235"/>
                </a:lnTo>
                <a:lnTo>
                  <a:pt x="1866" y="1235"/>
                </a:lnTo>
                <a:lnTo>
                  <a:pt x="1884" y="1235"/>
                </a:lnTo>
                <a:lnTo>
                  <a:pt x="1902" y="1235"/>
                </a:lnTo>
                <a:lnTo>
                  <a:pt x="1914" y="1235"/>
                </a:lnTo>
                <a:lnTo>
                  <a:pt x="1933" y="1235"/>
                </a:lnTo>
                <a:lnTo>
                  <a:pt x="1951" y="1235"/>
                </a:lnTo>
                <a:lnTo>
                  <a:pt x="1963" y="1235"/>
                </a:lnTo>
                <a:lnTo>
                  <a:pt x="1981" y="1235"/>
                </a:lnTo>
                <a:lnTo>
                  <a:pt x="1999" y="1235"/>
                </a:lnTo>
                <a:lnTo>
                  <a:pt x="2011" y="1235"/>
                </a:lnTo>
                <a:lnTo>
                  <a:pt x="2029" y="1235"/>
                </a:lnTo>
                <a:lnTo>
                  <a:pt x="2047" y="1241"/>
                </a:lnTo>
              </a:path>
            </a:pathLst>
          </a:custGeom>
          <a:noFill/>
          <a:ln w="19050" cmpd="sng">
            <a:solidFill>
              <a:srgbClr val="CC33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5" name="Line 69">
            <a:extLst>
              <a:ext uri="{FF2B5EF4-FFF2-40B4-BE49-F238E27FC236}">
                <a16:creationId xmlns:a16="http://schemas.microsoft.com/office/drawing/2014/main" xmlns="" id="{B68DC707-EA40-71BA-E463-BC46AD7F8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9437" y="3507730"/>
            <a:ext cx="10795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AR"/>
          </a:p>
        </p:txBody>
      </p:sp>
      <p:sp>
        <p:nvSpPr>
          <p:cNvPr id="6" name="Line 74">
            <a:extLst>
              <a:ext uri="{FF2B5EF4-FFF2-40B4-BE49-F238E27FC236}">
                <a16:creationId xmlns:a16="http://schemas.microsoft.com/office/drawing/2014/main" xmlns="" id="{19EC1F02-2212-FC69-8B20-AD0D4C9D84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29387" y="2094855"/>
            <a:ext cx="0" cy="2592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7" name="Line 75">
            <a:extLst>
              <a:ext uri="{FF2B5EF4-FFF2-40B4-BE49-F238E27FC236}">
                <a16:creationId xmlns:a16="http://schemas.microsoft.com/office/drawing/2014/main" xmlns="" id="{BA52274E-FE0A-F877-6785-53170FB4CAB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3174" y="4438005"/>
            <a:ext cx="1800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10" name="Rectangle 76">
            <a:extLst>
              <a:ext uri="{FF2B5EF4-FFF2-40B4-BE49-F238E27FC236}">
                <a16:creationId xmlns:a16="http://schemas.microsoft.com/office/drawing/2014/main" xmlns="" id="{4B926DA0-8374-9DCC-937E-33577BCFD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6199" y="4471342"/>
            <a:ext cx="900113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s-AR" sz="1000">
                <a:latin typeface="Trebuchet MS" panose="020B0603020202020204" pitchFamily="34" charset="0"/>
              </a:rPr>
              <a:t>% de ocurrencia</a:t>
            </a:r>
          </a:p>
        </p:txBody>
      </p:sp>
      <p:sp>
        <p:nvSpPr>
          <p:cNvPr id="11" name="AutoShape 81">
            <a:extLst>
              <a:ext uri="{FF2B5EF4-FFF2-40B4-BE49-F238E27FC236}">
                <a16:creationId xmlns:a16="http://schemas.microsoft.com/office/drawing/2014/main" xmlns="" id="{AA254770-C866-93CD-5FD0-3EE88E13BAAC}"/>
              </a:ext>
            </a:extLst>
          </p:cNvPr>
          <p:cNvSpPr>
            <a:spLocks/>
          </p:cNvSpPr>
          <p:nvPr/>
        </p:nvSpPr>
        <p:spPr bwMode="auto">
          <a:xfrm>
            <a:off x="8267487" y="2991475"/>
            <a:ext cx="215900" cy="2159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s-AR" altLang="es-AR"/>
          </a:p>
        </p:txBody>
      </p:sp>
      <p:sp>
        <p:nvSpPr>
          <p:cNvPr id="12" name="AutoShape 82">
            <a:extLst>
              <a:ext uri="{FF2B5EF4-FFF2-40B4-BE49-F238E27FC236}">
                <a16:creationId xmlns:a16="http://schemas.microsoft.com/office/drawing/2014/main" xmlns="" id="{6ACB6FBB-7813-81A3-6AAB-A8D44313B53F}"/>
              </a:ext>
            </a:extLst>
          </p:cNvPr>
          <p:cNvSpPr>
            <a:spLocks/>
          </p:cNvSpPr>
          <p:nvPr/>
        </p:nvSpPr>
        <p:spPr bwMode="auto">
          <a:xfrm>
            <a:off x="8272249" y="3822690"/>
            <a:ext cx="215900" cy="21590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s-AR" altLang="es-AR"/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525D5C1F-C4E3-062F-3D0D-5163E37699B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7886487" y="2242492"/>
            <a:ext cx="7715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ts val="2600"/>
              </a:lnSpc>
            </a:pPr>
            <a:r>
              <a:rPr lang="en-US" altLang="es-AR" sz="1000">
                <a:latin typeface="Trebuchet MS" panose="020B0603020202020204" pitchFamily="34" charset="0"/>
              </a:rPr>
              <a:t>Nivl Señal [V]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xmlns="" id="{C42BF308-E79C-F008-BAD2-53CF560054C5}"/>
              </a:ext>
            </a:extLst>
          </p:cNvPr>
          <p:cNvGrpSpPr/>
          <p:nvPr/>
        </p:nvGrpSpPr>
        <p:grpSpPr>
          <a:xfrm>
            <a:off x="3983219" y="3058304"/>
            <a:ext cx="2878986" cy="857807"/>
            <a:chOff x="2830933" y="3028381"/>
            <a:chExt cx="2878986" cy="857807"/>
          </a:xfrm>
        </p:grpSpPr>
        <p:sp>
          <p:nvSpPr>
            <p:cNvPr id="28" name="Line 75">
              <a:extLst>
                <a:ext uri="{FF2B5EF4-FFF2-40B4-BE49-F238E27FC236}">
                  <a16:creationId xmlns:a16="http://schemas.microsoft.com/office/drawing/2014/main" xmlns="" id="{06087BAA-55EC-983E-DAEE-B89D23608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028382"/>
              <a:ext cx="2878986" cy="22235"/>
            </a:xfrm>
            <a:prstGeom prst="line">
              <a:avLst/>
            </a:prstGeom>
            <a:noFill/>
            <a:ln w="1524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9" name="Line 75">
              <a:extLst>
                <a:ext uri="{FF2B5EF4-FFF2-40B4-BE49-F238E27FC236}">
                  <a16:creationId xmlns:a16="http://schemas.microsoft.com/office/drawing/2014/main" xmlns="" id="{53011F91-4C4C-C62B-32E1-B64F7275D6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853794"/>
              <a:ext cx="2878986" cy="22235"/>
            </a:xfrm>
            <a:prstGeom prst="line">
              <a:avLst/>
            </a:prstGeom>
            <a:noFill/>
            <a:ln w="1524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0" name="Line 75">
              <a:extLst>
                <a:ext uri="{FF2B5EF4-FFF2-40B4-BE49-F238E27FC236}">
                  <a16:creationId xmlns:a16="http://schemas.microsoft.com/office/drawing/2014/main" xmlns="" id="{187933AC-6BA5-0642-E1CA-A042A0934A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44238" y="3050617"/>
              <a:ext cx="294641" cy="825412"/>
            </a:xfrm>
            <a:prstGeom prst="line">
              <a:avLst/>
            </a:prstGeom>
            <a:noFill/>
            <a:ln w="1524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1" name="Line 75">
              <a:extLst>
                <a:ext uri="{FF2B5EF4-FFF2-40B4-BE49-F238E27FC236}">
                  <a16:creationId xmlns:a16="http://schemas.microsoft.com/office/drawing/2014/main" xmlns="" id="{35F2C35F-694A-919F-2060-5C244222B4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1064" y="3028381"/>
              <a:ext cx="297814" cy="847647"/>
            </a:xfrm>
            <a:prstGeom prst="line">
              <a:avLst/>
            </a:prstGeom>
            <a:noFill/>
            <a:ln w="1524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" name="Line 75">
              <a:extLst>
                <a:ext uri="{FF2B5EF4-FFF2-40B4-BE49-F238E27FC236}">
                  <a16:creationId xmlns:a16="http://schemas.microsoft.com/office/drawing/2014/main" xmlns="" id="{E9A2099D-51D6-D768-9A86-4E855E2AAF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21198" y="3050617"/>
              <a:ext cx="294641" cy="825412"/>
            </a:xfrm>
            <a:prstGeom prst="line">
              <a:avLst/>
            </a:prstGeom>
            <a:noFill/>
            <a:ln w="1524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3" name="Line 75">
              <a:extLst>
                <a:ext uri="{FF2B5EF4-FFF2-40B4-BE49-F238E27FC236}">
                  <a16:creationId xmlns:a16="http://schemas.microsoft.com/office/drawing/2014/main" xmlns="" id="{227DE3B1-C534-D899-52A1-1DAA4A42FF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8024" y="3038541"/>
              <a:ext cx="297814" cy="847647"/>
            </a:xfrm>
            <a:prstGeom prst="line">
              <a:avLst/>
            </a:prstGeom>
            <a:noFill/>
            <a:ln w="152400">
              <a:solidFill>
                <a:schemeClr val="bg1">
                  <a:lumMod val="85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8D26EF0F-C3EC-D27C-3E52-7DF9501C7B3D}"/>
              </a:ext>
            </a:extLst>
          </p:cNvPr>
          <p:cNvGrpSpPr/>
          <p:nvPr/>
        </p:nvGrpSpPr>
        <p:grpSpPr>
          <a:xfrm>
            <a:off x="3983219" y="3058304"/>
            <a:ext cx="2878986" cy="857807"/>
            <a:chOff x="2830933" y="3028381"/>
            <a:chExt cx="2878986" cy="857807"/>
          </a:xfrm>
        </p:grpSpPr>
        <p:sp>
          <p:nvSpPr>
            <p:cNvPr id="20" name="Line 75">
              <a:extLst>
                <a:ext uri="{FF2B5EF4-FFF2-40B4-BE49-F238E27FC236}">
                  <a16:creationId xmlns:a16="http://schemas.microsoft.com/office/drawing/2014/main" xmlns="" id="{9D2CD22D-7490-ADE2-1CAB-4B44BD06AD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028382"/>
              <a:ext cx="2878986" cy="22235"/>
            </a:xfrm>
            <a:prstGeom prst="line">
              <a:avLst/>
            </a:prstGeom>
            <a:noFill/>
            <a:ln w="7620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1" name="Line 75">
              <a:extLst>
                <a:ext uri="{FF2B5EF4-FFF2-40B4-BE49-F238E27FC236}">
                  <a16:creationId xmlns:a16="http://schemas.microsoft.com/office/drawing/2014/main" xmlns="" id="{B86AFE72-7562-1C15-93A8-5C7ABC6D48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853794"/>
              <a:ext cx="2878986" cy="22235"/>
            </a:xfrm>
            <a:prstGeom prst="line">
              <a:avLst/>
            </a:prstGeom>
            <a:noFill/>
            <a:ln w="7620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2" name="Line 75">
              <a:extLst>
                <a:ext uri="{FF2B5EF4-FFF2-40B4-BE49-F238E27FC236}">
                  <a16:creationId xmlns:a16="http://schemas.microsoft.com/office/drawing/2014/main" xmlns="" id="{09579ED5-71C0-7AAA-3246-58C052988D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44238" y="3050617"/>
              <a:ext cx="294641" cy="825412"/>
            </a:xfrm>
            <a:prstGeom prst="line">
              <a:avLst/>
            </a:prstGeom>
            <a:noFill/>
            <a:ln w="7620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3" name="Line 75">
              <a:extLst>
                <a:ext uri="{FF2B5EF4-FFF2-40B4-BE49-F238E27FC236}">
                  <a16:creationId xmlns:a16="http://schemas.microsoft.com/office/drawing/2014/main" xmlns="" id="{F7B39AE7-2E7F-3062-485D-D84E2B79C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1064" y="3028381"/>
              <a:ext cx="297814" cy="847647"/>
            </a:xfrm>
            <a:prstGeom prst="line">
              <a:avLst/>
            </a:prstGeom>
            <a:noFill/>
            <a:ln w="7620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4" name="Line 75">
              <a:extLst>
                <a:ext uri="{FF2B5EF4-FFF2-40B4-BE49-F238E27FC236}">
                  <a16:creationId xmlns:a16="http://schemas.microsoft.com/office/drawing/2014/main" xmlns="" id="{23389B10-2B94-7EDF-E853-CF41DD05F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21198" y="3050617"/>
              <a:ext cx="294641" cy="825412"/>
            </a:xfrm>
            <a:prstGeom prst="line">
              <a:avLst/>
            </a:prstGeom>
            <a:noFill/>
            <a:ln w="7620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25" name="Line 75">
              <a:extLst>
                <a:ext uri="{FF2B5EF4-FFF2-40B4-BE49-F238E27FC236}">
                  <a16:creationId xmlns:a16="http://schemas.microsoft.com/office/drawing/2014/main" xmlns="" id="{EE4028A4-2E80-7519-D413-F263F91546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8024" y="3038541"/>
              <a:ext cx="297814" cy="847647"/>
            </a:xfrm>
            <a:prstGeom prst="line">
              <a:avLst/>
            </a:prstGeom>
            <a:noFill/>
            <a:ln w="76200">
              <a:solidFill>
                <a:schemeClr val="bg1">
                  <a:lumMod val="50000"/>
                </a:schemeClr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8A159253-0193-0B5A-41DF-39E7095F5060}"/>
              </a:ext>
            </a:extLst>
          </p:cNvPr>
          <p:cNvGrpSpPr/>
          <p:nvPr/>
        </p:nvGrpSpPr>
        <p:grpSpPr>
          <a:xfrm>
            <a:off x="3983219" y="3058304"/>
            <a:ext cx="2878986" cy="857807"/>
            <a:chOff x="2830933" y="3028381"/>
            <a:chExt cx="2878986" cy="857807"/>
          </a:xfrm>
        </p:grpSpPr>
        <p:sp>
          <p:nvSpPr>
            <p:cNvPr id="35" name="Line 75">
              <a:extLst>
                <a:ext uri="{FF2B5EF4-FFF2-40B4-BE49-F238E27FC236}">
                  <a16:creationId xmlns:a16="http://schemas.microsoft.com/office/drawing/2014/main" xmlns="" id="{D91A3CF2-A755-F242-6523-8BBFBCF7B7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028382"/>
              <a:ext cx="2878986" cy="222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6" name="Line 75">
              <a:extLst>
                <a:ext uri="{FF2B5EF4-FFF2-40B4-BE49-F238E27FC236}">
                  <a16:creationId xmlns:a16="http://schemas.microsoft.com/office/drawing/2014/main" xmlns="" id="{21F698E5-C67E-AB68-1DDF-B901045772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0933" y="3853794"/>
              <a:ext cx="2878986" cy="222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7" name="Line 75">
              <a:extLst>
                <a:ext uri="{FF2B5EF4-FFF2-40B4-BE49-F238E27FC236}">
                  <a16:creationId xmlns:a16="http://schemas.microsoft.com/office/drawing/2014/main" xmlns="" id="{6F5EBC13-2C5C-3863-6502-C4A5D60F0E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444238" y="3050617"/>
              <a:ext cx="294641" cy="8254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8" name="Line 75">
              <a:extLst>
                <a:ext uri="{FF2B5EF4-FFF2-40B4-BE49-F238E27FC236}">
                  <a16:creationId xmlns:a16="http://schemas.microsoft.com/office/drawing/2014/main" xmlns="" id="{37D63EBE-34D6-1C96-4372-AD8564613D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1064" y="3028381"/>
              <a:ext cx="297814" cy="84764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9" name="Line 75">
              <a:extLst>
                <a:ext uri="{FF2B5EF4-FFF2-40B4-BE49-F238E27FC236}">
                  <a16:creationId xmlns:a16="http://schemas.microsoft.com/office/drawing/2014/main" xmlns="" id="{741FC414-80FD-2480-40F6-C59B6B6D26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21198" y="3050617"/>
              <a:ext cx="294641" cy="8254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40" name="Line 75">
              <a:extLst>
                <a:ext uri="{FF2B5EF4-FFF2-40B4-BE49-F238E27FC236}">
                  <a16:creationId xmlns:a16="http://schemas.microsoft.com/office/drawing/2014/main" xmlns="" id="{3E06A3F3-1F24-2DF4-98B8-4623423E54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8024" y="3038541"/>
              <a:ext cx="297814" cy="84764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</p:grpSp>
    </p:spTree>
    <p:extLst>
      <p:ext uri="{BB962C8B-B14F-4D97-AF65-F5344CB8AC3E}">
        <p14:creationId xmlns:p14="http://schemas.microsoft.com/office/powerpoint/2010/main" val="272395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30D3D51-A5E4-4B00-91CE-1C165B423AFE}"/>
              </a:ext>
            </a:extLst>
          </p:cNvPr>
          <p:cNvSpPr txBox="1"/>
          <p:nvPr/>
        </p:nvSpPr>
        <p:spPr>
          <a:xfrm>
            <a:off x="265471" y="127819"/>
            <a:ext cx="11422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/>
              <a:t>Diagrama </a:t>
            </a:r>
            <a:r>
              <a:rPr lang="es-AR" sz="3200" dirty="0"/>
              <a:t>de </a:t>
            </a:r>
            <a:r>
              <a:rPr lang="es-AR" sz="3200" dirty="0" smtClean="0"/>
              <a:t>Modulación</a:t>
            </a:r>
            <a:endParaRPr lang="es-AR" sz="3200" dirty="0"/>
          </a:p>
        </p:txBody>
      </p:sp>
      <p:sp>
        <p:nvSpPr>
          <p:cNvPr id="4" name="Oval 26">
            <a:extLst>
              <a:ext uri="{FF2B5EF4-FFF2-40B4-BE49-F238E27FC236}">
                <a16:creationId xmlns:a16="http://schemas.microsoft.com/office/drawing/2014/main" xmlns="" id="{C790EA1B-F8DC-44C2-8A63-B053AF20B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4648821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endParaRPr lang="es-AR" altLang="es-AR"/>
          </a:p>
        </p:txBody>
      </p:sp>
      <p:sp>
        <p:nvSpPr>
          <p:cNvPr id="5" name="Rectangle 22">
            <a:extLst>
              <a:ext uri="{FF2B5EF4-FFF2-40B4-BE49-F238E27FC236}">
                <a16:creationId xmlns:a16="http://schemas.microsoft.com/office/drawing/2014/main" xmlns="" id="{F4550976-2FF1-4814-8F2C-09E14A499C9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295400" y="2021508"/>
            <a:ext cx="539750" cy="1619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Shift Register</a:t>
            </a:r>
            <a:endParaRPr lang="es-ES" altLang="es-AR" sz="1400"/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xmlns="" id="{6A8BE54F-498F-4EDE-ABE8-1911BF685B5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2230438" y="2021508"/>
            <a:ext cx="539750" cy="1619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Latch</a:t>
            </a:r>
            <a:endParaRPr lang="es-ES" altLang="es-AR" sz="1400"/>
          </a:p>
        </p:txBody>
      </p:sp>
      <p:sp>
        <p:nvSpPr>
          <p:cNvPr id="7" name="Rectangle 30">
            <a:extLst>
              <a:ext uri="{FF2B5EF4-FFF2-40B4-BE49-F238E27FC236}">
                <a16:creationId xmlns:a16="http://schemas.microsoft.com/office/drawing/2014/main" xmlns="" id="{02CDD697-B6F4-4734-B940-107DF140CAA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163888" y="2021508"/>
            <a:ext cx="539750" cy="1619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/>
              <a:t>Mapeo de Símbolo</a:t>
            </a:r>
            <a:endParaRPr lang="es-ES" altLang="es-AR" sz="1200"/>
          </a:p>
        </p:txBody>
      </p:sp>
      <p:sp>
        <p:nvSpPr>
          <p:cNvPr id="9" name="Rectangle 31">
            <a:extLst>
              <a:ext uri="{FF2B5EF4-FFF2-40B4-BE49-F238E27FC236}">
                <a16:creationId xmlns:a16="http://schemas.microsoft.com/office/drawing/2014/main" xmlns="" id="{1F955F8C-5DC3-46FF-A89A-6197DF982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2021508"/>
            <a:ext cx="539750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D/A</a:t>
            </a:r>
            <a:endParaRPr lang="es-ES" altLang="es-AR" sz="1400"/>
          </a:p>
        </p:txBody>
      </p:sp>
      <p:sp>
        <p:nvSpPr>
          <p:cNvPr id="10" name="Rectangle 33">
            <a:extLst>
              <a:ext uri="{FF2B5EF4-FFF2-40B4-BE49-F238E27FC236}">
                <a16:creationId xmlns:a16="http://schemas.microsoft.com/office/drawing/2014/main" xmlns="" id="{BD3212AB-AB45-4A1D-8F4C-ADD5EA66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2921621"/>
            <a:ext cx="53975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D/A</a:t>
            </a:r>
            <a:endParaRPr lang="es-ES" altLang="es-AR" sz="1400"/>
          </a:p>
        </p:txBody>
      </p:sp>
      <p:sp>
        <p:nvSpPr>
          <p:cNvPr id="12" name="Rectangle 35">
            <a:extLst>
              <a:ext uri="{FF2B5EF4-FFF2-40B4-BE49-F238E27FC236}">
                <a16:creationId xmlns:a16="http://schemas.microsoft.com/office/drawing/2014/main" xmlns="" id="{0030064B-68C9-4F52-945B-919980D037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750" y="4505946"/>
            <a:ext cx="3603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 dirty="0" smtClean="0"/>
              <a:t>/?</a:t>
            </a:r>
            <a:endParaRPr lang="es-ES" altLang="es-AR" sz="1400" dirty="0"/>
          </a:p>
        </p:txBody>
      </p:sp>
      <p:sp>
        <p:nvSpPr>
          <p:cNvPr id="13" name="AutoShape 37">
            <a:extLst>
              <a:ext uri="{FF2B5EF4-FFF2-40B4-BE49-F238E27FC236}">
                <a16:creationId xmlns:a16="http://schemas.microsoft.com/office/drawing/2014/main" xmlns="" id="{74F14A51-7A37-46E7-A3B6-158DCD2AA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4037633"/>
            <a:ext cx="755650" cy="288925"/>
          </a:xfrm>
          <a:prstGeom prst="homePlate">
            <a:avLst>
              <a:gd name="adj" fmla="val 6538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Data</a:t>
            </a:r>
            <a:endParaRPr lang="es-ES" altLang="es-AR" sz="1400"/>
          </a:p>
        </p:txBody>
      </p:sp>
      <p:sp>
        <p:nvSpPr>
          <p:cNvPr id="14" name="AutoShape 38">
            <a:extLst>
              <a:ext uri="{FF2B5EF4-FFF2-40B4-BE49-F238E27FC236}">
                <a16:creationId xmlns:a16="http://schemas.microsoft.com/office/drawing/2014/main" xmlns="" id="{A2CB1E8B-5757-417B-9F5E-E1812C74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4542458"/>
            <a:ext cx="755650" cy="288925"/>
          </a:xfrm>
          <a:prstGeom prst="homePlate">
            <a:avLst>
              <a:gd name="adj" fmla="val 6538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Clock</a:t>
            </a:r>
            <a:endParaRPr lang="es-ES" altLang="es-AR" sz="1400"/>
          </a:p>
        </p:txBody>
      </p:sp>
      <p:sp>
        <p:nvSpPr>
          <p:cNvPr id="15" name="Oval 39">
            <a:extLst>
              <a:ext uri="{FF2B5EF4-FFF2-40B4-BE49-F238E27FC236}">
                <a16:creationId xmlns:a16="http://schemas.microsoft.com/office/drawing/2014/main" xmlns="" id="{D8BAFC67-AAA8-4D33-B1B8-78E2C6B1FAD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76327" y="2310434"/>
            <a:ext cx="360363" cy="360362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S</a:t>
            </a:r>
            <a:endParaRPr lang="es-ES" altLang="es-AR"/>
          </a:p>
        </p:txBody>
      </p:sp>
      <p:sp>
        <p:nvSpPr>
          <p:cNvPr id="16" name="Rectangle 40">
            <a:extLst>
              <a:ext uri="{FF2B5EF4-FFF2-40B4-BE49-F238E27FC236}">
                <a16:creationId xmlns:a16="http://schemas.microsoft.com/office/drawing/2014/main" xmlns="" id="{CE7EE4DB-22DE-48BA-82DD-32E3E5D42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328" y="1643683"/>
            <a:ext cx="36036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X</a:t>
            </a:r>
            <a:endParaRPr lang="es-ES" altLang="es-AR"/>
          </a:p>
        </p:txBody>
      </p:sp>
      <p:cxnSp>
        <p:nvCxnSpPr>
          <p:cNvPr id="17" name="AutoShape 41">
            <a:extLst>
              <a:ext uri="{FF2B5EF4-FFF2-40B4-BE49-F238E27FC236}">
                <a16:creationId xmlns:a16="http://schemas.microsoft.com/office/drawing/2014/main" xmlns="" id="{4E0E27E3-67BD-48F0-A5EF-C868A1F95646}"/>
              </a:ext>
            </a:extLst>
          </p:cNvPr>
          <p:cNvCxnSpPr>
            <a:cxnSpLocks noChangeShapeType="1"/>
            <a:stCxn id="13" idx="3"/>
            <a:endCxn id="25" idx="4"/>
          </p:cNvCxnSpPr>
          <p:nvPr/>
        </p:nvCxnSpPr>
        <p:spPr bwMode="auto">
          <a:xfrm flipV="1">
            <a:off x="900113" y="3677271"/>
            <a:ext cx="539750" cy="50482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AutoShape 43">
            <a:extLst>
              <a:ext uri="{FF2B5EF4-FFF2-40B4-BE49-F238E27FC236}">
                <a16:creationId xmlns:a16="http://schemas.microsoft.com/office/drawing/2014/main" xmlns="" id="{7C4A0001-9742-4C90-A759-0BAC00428755}"/>
              </a:ext>
            </a:extLst>
          </p:cNvPr>
          <p:cNvCxnSpPr>
            <a:cxnSpLocks noChangeShapeType="1"/>
            <a:stCxn id="14" idx="3"/>
            <a:endCxn id="4" idx="2"/>
          </p:cNvCxnSpPr>
          <p:nvPr/>
        </p:nvCxnSpPr>
        <p:spPr bwMode="auto">
          <a:xfrm flipV="1">
            <a:off x="900113" y="4685333"/>
            <a:ext cx="719137" cy="1588"/>
          </a:xfrm>
          <a:prstGeom prst="bentConnector3">
            <a:avLst>
              <a:gd name="adj1" fmla="val 49889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44">
            <a:extLst>
              <a:ext uri="{FF2B5EF4-FFF2-40B4-BE49-F238E27FC236}">
                <a16:creationId xmlns:a16="http://schemas.microsoft.com/office/drawing/2014/main" xmlns="" id="{DDF1FEF8-BCA8-47D4-9115-AE4C819951BC}"/>
              </a:ext>
            </a:extLst>
          </p:cNvPr>
          <p:cNvCxnSpPr>
            <a:cxnSpLocks noChangeShapeType="1"/>
            <a:stCxn id="4" idx="6"/>
            <a:endCxn id="12" idx="1"/>
          </p:cNvCxnSpPr>
          <p:nvPr/>
        </p:nvCxnSpPr>
        <p:spPr bwMode="auto">
          <a:xfrm>
            <a:off x="1690688" y="4685333"/>
            <a:ext cx="627062" cy="1588"/>
          </a:xfrm>
          <a:prstGeom prst="bentConnector3">
            <a:avLst>
              <a:gd name="adj1" fmla="val 49875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45">
            <a:extLst>
              <a:ext uri="{FF2B5EF4-FFF2-40B4-BE49-F238E27FC236}">
                <a16:creationId xmlns:a16="http://schemas.microsoft.com/office/drawing/2014/main" xmlns="" id="{41E76D5C-2ADD-443D-96D5-A69AC7A3B437}"/>
              </a:ext>
            </a:extLst>
          </p:cNvPr>
          <p:cNvCxnSpPr>
            <a:cxnSpLocks noChangeShapeType="1"/>
            <a:stCxn id="12" idx="0"/>
            <a:endCxn id="6" idx="0"/>
          </p:cNvCxnSpPr>
          <p:nvPr/>
        </p:nvCxnSpPr>
        <p:spPr bwMode="auto">
          <a:xfrm rot="16200000">
            <a:off x="2066925" y="4072558"/>
            <a:ext cx="865188" cy="1588"/>
          </a:xfrm>
          <a:prstGeom prst="bentConnector3">
            <a:avLst>
              <a:gd name="adj1" fmla="val 49907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46">
            <a:extLst>
              <a:ext uri="{FF2B5EF4-FFF2-40B4-BE49-F238E27FC236}">
                <a16:creationId xmlns:a16="http://schemas.microsoft.com/office/drawing/2014/main" xmlns="" id="{6B8E83B4-CECC-4B91-9FD9-3D43D8E5458A}"/>
              </a:ext>
            </a:extLst>
          </p:cNvPr>
          <p:cNvCxnSpPr>
            <a:cxnSpLocks noChangeShapeType="1"/>
            <a:stCxn id="4" idx="0"/>
            <a:endCxn id="26" idx="4"/>
          </p:cNvCxnSpPr>
          <p:nvPr/>
        </p:nvCxnSpPr>
        <p:spPr bwMode="auto">
          <a:xfrm rot="16200000">
            <a:off x="1169988" y="4163046"/>
            <a:ext cx="9715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Rectangle 47">
            <a:extLst>
              <a:ext uri="{FF2B5EF4-FFF2-40B4-BE49-F238E27FC236}">
                <a16:creationId xmlns:a16="http://schemas.microsoft.com/office/drawing/2014/main" xmlns="" id="{B241EC2C-5B32-47B9-ABCE-A140BD01E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328" y="3635996"/>
            <a:ext cx="3603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X</a:t>
            </a:r>
            <a:endParaRPr lang="es-ES" altLang="es-AR"/>
          </a:p>
        </p:txBody>
      </p:sp>
      <p:cxnSp>
        <p:nvCxnSpPr>
          <p:cNvPr id="23" name="AutoShape 49">
            <a:extLst>
              <a:ext uri="{FF2B5EF4-FFF2-40B4-BE49-F238E27FC236}">
                <a16:creationId xmlns:a16="http://schemas.microsoft.com/office/drawing/2014/main" xmlns="" id="{6D86EC3D-7796-4DFC-A63E-00B26D07CBF1}"/>
              </a:ext>
            </a:extLst>
          </p:cNvPr>
          <p:cNvCxnSpPr>
            <a:cxnSpLocks noChangeShapeType="1"/>
            <a:stCxn id="9" idx="3"/>
            <a:endCxn id="49" idx="1"/>
          </p:cNvCxnSpPr>
          <p:nvPr/>
        </p:nvCxnSpPr>
        <p:spPr bwMode="auto">
          <a:xfrm flipV="1">
            <a:off x="4679950" y="2124073"/>
            <a:ext cx="675653" cy="257004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AutoShape 50">
            <a:extLst>
              <a:ext uri="{FF2B5EF4-FFF2-40B4-BE49-F238E27FC236}">
                <a16:creationId xmlns:a16="http://schemas.microsoft.com/office/drawing/2014/main" xmlns="" id="{00D97FCC-7DD0-4ADD-8B36-DF889F949CC1}"/>
              </a:ext>
            </a:extLst>
          </p:cNvPr>
          <p:cNvCxnSpPr>
            <a:cxnSpLocks noChangeShapeType="1"/>
            <a:stCxn id="10" idx="3"/>
            <a:endCxn id="50" idx="1"/>
          </p:cNvCxnSpPr>
          <p:nvPr/>
        </p:nvCxnSpPr>
        <p:spPr bwMode="auto">
          <a:xfrm>
            <a:off x="4679950" y="3281190"/>
            <a:ext cx="697290" cy="178731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" name="Oval 51">
            <a:extLst>
              <a:ext uri="{FF2B5EF4-FFF2-40B4-BE49-F238E27FC236}">
                <a16:creationId xmlns:a16="http://schemas.microsoft.com/office/drawing/2014/main" xmlns="" id="{A8AEF1B0-9CF2-4657-B53F-1183632A5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3605833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endParaRPr lang="es-AR" altLang="es-AR"/>
          </a:p>
        </p:txBody>
      </p:sp>
      <p:sp>
        <p:nvSpPr>
          <p:cNvPr id="26" name="Oval 52">
            <a:extLst>
              <a:ext uri="{FF2B5EF4-FFF2-40B4-BE49-F238E27FC236}">
                <a16:creationId xmlns:a16="http://schemas.microsoft.com/office/drawing/2014/main" xmlns="" id="{B21DCFBA-7323-48CA-9142-1074A6A3B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605833"/>
            <a:ext cx="71438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endParaRPr lang="es-AR" altLang="es-AR"/>
          </a:p>
        </p:txBody>
      </p:sp>
      <p:sp>
        <p:nvSpPr>
          <p:cNvPr id="27" name="Rectangle 53">
            <a:extLst>
              <a:ext uri="{FF2B5EF4-FFF2-40B4-BE49-F238E27FC236}">
                <a16:creationId xmlns:a16="http://schemas.microsoft.com/office/drawing/2014/main" xmlns="" id="{E4AC7DF9-65AF-4D0F-937F-FE3430496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328" y="2886696"/>
            <a:ext cx="3603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/>
              <a:t>90°</a:t>
            </a:r>
            <a:endParaRPr lang="es-ES" altLang="es-AR" sz="1200"/>
          </a:p>
        </p:txBody>
      </p:sp>
      <p:cxnSp>
        <p:nvCxnSpPr>
          <p:cNvPr id="28" name="AutoShape 54">
            <a:extLst>
              <a:ext uri="{FF2B5EF4-FFF2-40B4-BE49-F238E27FC236}">
                <a16:creationId xmlns:a16="http://schemas.microsoft.com/office/drawing/2014/main" xmlns="" id="{432C08F7-C610-4B81-A72E-0D868EB044D5}"/>
              </a:ext>
            </a:extLst>
          </p:cNvPr>
          <p:cNvCxnSpPr>
            <a:cxnSpLocks noChangeShapeType="1"/>
            <a:stCxn id="15" idx="6"/>
            <a:endCxn id="16" idx="2"/>
          </p:cNvCxnSpPr>
          <p:nvPr/>
        </p:nvCxnSpPr>
        <p:spPr bwMode="auto">
          <a:xfrm rot="16200000">
            <a:off x="6102522" y="2158827"/>
            <a:ext cx="30956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AutoShape 55">
            <a:extLst>
              <a:ext uri="{FF2B5EF4-FFF2-40B4-BE49-F238E27FC236}">
                <a16:creationId xmlns:a16="http://schemas.microsoft.com/office/drawing/2014/main" xmlns="" id="{A13257F2-C7C5-4E2E-AC13-741D6978FA36}"/>
              </a:ext>
            </a:extLst>
          </p:cNvPr>
          <p:cNvCxnSpPr>
            <a:cxnSpLocks noChangeShapeType="1"/>
            <a:stCxn id="15" idx="2"/>
            <a:endCxn id="27" idx="0"/>
          </p:cNvCxnSpPr>
          <p:nvPr/>
        </p:nvCxnSpPr>
        <p:spPr bwMode="auto">
          <a:xfrm rot="5400000">
            <a:off x="6150940" y="2780334"/>
            <a:ext cx="2127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" name="AutoShape 56">
            <a:extLst>
              <a:ext uri="{FF2B5EF4-FFF2-40B4-BE49-F238E27FC236}">
                <a16:creationId xmlns:a16="http://schemas.microsoft.com/office/drawing/2014/main" xmlns="" id="{51A7CA3E-637B-40AA-9BFB-AD35C4786ABF}"/>
              </a:ext>
            </a:extLst>
          </p:cNvPr>
          <p:cNvCxnSpPr>
            <a:cxnSpLocks noChangeShapeType="1"/>
            <a:stCxn id="27" idx="2"/>
            <a:endCxn id="22" idx="0"/>
          </p:cNvCxnSpPr>
          <p:nvPr/>
        </p:nvCxnSpPr>
        <p:spPr bwMode="auto">
          <a:xfrm rot="5400000">
            <a:off x="6062834" y="3441527"/>
            <a:ext cx="3889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" name="Oval 58">
            <a:extLst>
              <a:ext uri="{FF2B5EF4-FFF2-40B4-BE49-F238E27FC236}">
                <a16:creationId xmlns:a16="http://schemas.microsoft.com/office/drawing/2014/main" xmlns="" id="{B68FFAD8-3E9F-4841-9428-3C8257F24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8490" y="2526333"/>
            <a:ext cx="360363" cy="3603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>
                <a:latin typeface="Symbol" panose="05050102010706020507" pitchFamily="18" charset="2"/>
              </a:rPr>
              <a:t>S</a:t>
            </a:r>
            <a:endParaRPr lang="es-ES" altLang="es-AR">
              <a:latin typeface="Symbol" panose="05050102010706020507" pitchFamily="18" charset="2"/>
            </a:endParaRPr>
          </a:p>
        </p:txBody>
      </p:sp>
      <p:cxnSp>
        <p:nvCxnSpPr>
          <p:cNvPr id="32" name="AutoShape 59">
            <a:extLst>
              <a:ext uri="{FF2B5EF4-FFF2-40B4-BE49-F238E27FC236}">
                <a16:creationId xmlns:a16="http://schemas.microsoft.com/office/drawing/2014/main" xmlns="" id="{6D8A8238-AAEA-4842-93B1-81B85E20E3EE}"/>
              </a:ext>
            </a:extLst>
          </p:cNvPr>
          <p:cNvCxnSpPr>
            <a:cxnSpLocks noChangeShapeType="1"/>
            <a:stCxn id="16" idx="3"/>
            <a:endCxn id="31" idx="0"/>
          </p:cNvCxnSpPr>
          <p:nvPr/>
        </p:nvCxnSpPr>
        <p:spPr bwMode="auto">
          <a:xfrm>
            <a:off x="6436690" y="1824658"/>
            <a:ext cx="612775" cy="7016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3" name="AutoShape 60">
            <a:extLst>
              <a:ext uri="{FF2B5EF4-FFF2-40B4-BE49-F238E27FC236}">
                <a16:creationId xmlns:a16="http://schemas.microsoft.com/office/drawing/2014/main" xmlns="" id="{F116C28A-0F26-4117-88A9-1FEF67844963}"/>
              </a:ext>
            </a:extLst>
          </p:cNvPr>
          <p:cNvCxnSpPr>
            <a:cxnSpLocks noChangeShapeType="1"/>
            <a:stCxn id="22" idx="3"/>
            <a:endCxn id="31" idx="4"/>
          </p:cNvCxnSpPr>
          <p:nvPr/>
        </p:nvCxnSpPr>
        <p:spPr bwMode="auto">
          <a:xfrm flipV="1">
            <a:off x="6436690" y="2886696"/>
            <a:ext cx="612775" cy="9302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AutoShape 61">
            <a:extLst>
              <a:ext uri="{FF2B5EF4-FFF2-40B4-BE49-F238E27FC236}">
                <a16:creationId xmlns:a16="http://schemas.microsoft.com/office/drawing/2014/main" xmlns="" id="{00232C38-1B0E-461A-90A2-D3A17DB6E0BD}"/>
              </a:ext>
            </a:extLst>
          </p:cNvPr>
          <p:cNvCxnSpPr>
            <a:cxnSpLocks noChangeShapeType="1"/>
            <a:stCxn id="31" idx="6"/>
            <a:endCxn id="35" idx="1"/>
          </p:cNvCxnSpPr>
          <p:nvPr/>
        </p:nvCxnSpPr>
        <p:spPr bwMode="auto">
          <a:xfrm flipV="1">
            <a:off x="7228853" y="2700958"/>
            <a:ext cx="319504" cy="555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AutoShape 62">
            <a:extLst>
              <a:ext uri="{FF2B5EF4-FFF2-40B4-BE49-F238E27FC236}">
                <a16:creationId xmlns:a16="http://schemas.microsoft.com/office/drawing/2014/main" xmlns="" id="{7097A9BA-BF65-4184-B154-4EFDA5FBB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8357" y="2593008"/>
            <a:ext cx="755650" cy="215900"/>
          </a:xfrm>
          <a:prstGeom prst="homePlate">
            <a:avLst>
              <a:gd name="adj" fmla="val 87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 dirty="0" err="1" smtClean="0"/>
              <a:t>mAria</a:t>
            </a:r>
            <a:endParaRPr lang="es-ES" altLang="es-AR" sz="1400" dirty="0"/>
          </a:p>
        </p:txBody>
      </p:sp>
      <p:sp>
        <p:nvSpPr>
          <p:cNvPr id="39" name="Rectangle 70">
            <a:extLst>
              <a:ext uri="{FF2B5EF4-FFF2-40B4-BE49-F238E27FC236}">
                <a16:creationId xmlns:a16="http://schemas.microsoft.com/office/drawing/2014/main" xmlns="" id="{B47C6D90-8B45-4FFA-8234-268BC3F92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2508871"/>
            <a:ext cx="360362" cy="3603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I</a:t>
            </a:r>
            <a:endParaRPr lang="es-ES" altLang="es-AR"/>
          </a:p>
        </p:txBody>
      </p:sp>
      <p:sp>
        <p:nvSpPr>
          <p:cNvPr id="40" name="Rectangle 71">
            <a:extLst>
              <a:ext uri="{FF2B5EF4-FFF2-40B4-BE49-F238E27FC236}">
                <a16:creationId xmlns:a16="http://schemas.microsoft.com/office/drawing/2014/main" xmlns="" id="{01C80980-BE7F-474D-BBF1-85442BF0C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2886696"/>
            <a:ext cx="360362" cy="3603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Q</a:t>
            </a:r>
            <a:endParaRPr lang="es-ES" altLang="es-AR"/>
          </a:p>
        </p:txBody>
      </p:sp>
      <p:sp>
        <p:nvSpPr>
          <p:cNvPr id="41" name="AutoShape 72">
            <a:extLst>
              <a:ext uri="{FF2B5EF4-FFF2-40B4-BE49-F238E27FC236}">
                <a16:creationId xmlns:a16="http://schemas.microsoft.com/office/drawing/2014/main" xmlns="" id="{57B7799A-64E9-4C5C-99A0-327A2C908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2291383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sp>
        <p:nvSpPr>
          <p:cNvPr id="42" name="AutoShape 73">
            <a:extLst>
              <a:ext uri="{FF2B5EF4-FFF2-40B4-BE49-F238E27FC236}">
                <a16:creationId xmlns:a16="http://schemas.microsoft.com/office/drawing/2014/main" xmlns="" id="{A13D2746-7FC1-4096-9D1D-3B1E5A2E1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225" y="2292971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sp>
        <p:nvSpPr>
          <p:cNvPr id="43" name="Text Box 74">
            <a:extLst>
              <a:ext uri="{FF2B5EF4-FFF2-40B4-BE49-F238E27FC236}">
                <a16:creationId xmlns:a16="http://schemas.microsoft.com/office/drawing/2014/main" xmlns="" id="{75AABD15-99E1-45CD-8F20-CF611146D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793" y="1123135"/>
            <a:ext cx="7056437" cy="3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altLang="es-AR" dirty="0" smtClean="0"/>
              <a:t>Modulador</a:t>
            </a:r>
            <a:endParaRPr lang="es-ES" altLang="es-AR" dirty="0"/>
          </a:p>
        </p:txBody>
      </p:sp>
      <p:sp>
        <p:nvSpPr>
          <p:cNvPr id="44" name="51 Flecha arriba">
            <a:extLst>
              <a:ext uri="{FF2B5EF4-FFF2-40B4-BE49-F238E27FC236}">
                <a16:creationId xmlns:a16="http://schemas.microsoft.com/office/drawing/2014/main" xmlns="" id="{52F33444-CDC8-4F4A-BAC4-FDDE63BCE93F}"/>
              </a:ext>
            </a:extLst>
          </p:cNvPr>
          <p:cNvSpPr/>
          <p:nvPr/>
        </p:nvSpPr>
        <p:spPr bwMode="auto">
          <a:xfrm>
            <a:off x="4727575" y="3570908"/>
            <a:ext cx="504825" cy="1295400"/>
          </a:xfrm>
          <a:prstGeom prst="upArrow">
            <a:avLst/>
          </a:prstGeom>
          <a:noFill/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>
            <a:normAutofit fontScale="92500" lnSpcReduction="20000"/>
          </a:bodyPr>
          <a:lstStyle/>
          <a:p>
            <a:pPr algn="ctr">
              <a:defRPr/>
            </a:pPr>
            <a:r>
              <a:rPr lang="es-AR" dirty="0"/>
              <a:t>Niveles</a:t>
            </a:r>
            <a:endParaRPr lang="es-ES" dirty="0"/>
          </a:p>
        </p:txBody>
      </p:sp>
      <p:sp>
        <p:nvSpPr>
          <p:cNvPr id="45" name="53 Flecha abajo">
            <a:extLst>
              <a:ext uri="{FF2B5EF4-FFF2-40B4-BE49-F238E27FC236}">
                <a16:creationId xmlns:a16="http://schemas.microsoft.com/office/drawing/2014/main" xmlns="" id="{D6988C27-99C4-4E56-9B38-BE90A5A54D43}"/>
              </a:ext>
            </a:extLst>
          </p:cNvPr>
          <p:cNvSpPr/>
          <p:nvPr/>
        </p:nvSpPr>
        <p:spPr bwMode="auto">
          <a:xfrm>
            <a:off x="3635375" y="3570908"/>
            <a:ext cx="504825" cy="1319213"/>
          </a:xfrm>
          <a:prstGeom prst="downArrow">
            <a:avLst/>
          </a:prstGeom>
          <a:noFill/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defRPr/>
            </a:pPr>
            <a:r>
              <a:rPr lang="es-AR" dirty="0"/>
              <a:t>Bits</a:t>
            </a:r>
            <a:endParaRPr lang="es-ES" dirty="0"/>
          </a:p>
        </p:txBody>
      </p:sp>
      <p:sp>
        <p:nvSpPr>
          <p:cNvPr id="47" name="AutoShape 73">
            <a:extLst>
              <a:ext uri="{FF2B5EF4-FFF2-40B4-BE49-F238E27FC236}">
                <a16:creationId xmlns:a16="http://schemas.microsoft.com/office/drawing/2014/main" xmlns="" id="{D02F7A7B-D4AF-49DB-A72B-3B6DC470B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5237" y="1932608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sp>
        <p:nvSpPr>
          <p:cNvPr id="48" name="AutoShape 73">
            <a:extLst>
              <a:ext uri="{FF2B5EF4-FFF2-40B4-BE49-F238E27FC236}">
                <a16:creationId xmlns:a16="http://schemas.microsoft.com/office/drawing/2014/main" xmlns="" id="{0DEFB4E2-8A6C-405A-BD16-1A4A64E35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8430" y="2820505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sp>
        <p:nvSpPr>
          <p:cNvPr id="49" name="Rectangle 34">
            <a:extLst>
              <a:ext uri="{FF2B5EF4-FFF2-40B4-BE49-F238E27FC236}">
                <a16:creationId xmlns:a16="http://schemas.microsoft.com/office/drawing/2014/main" xmlns="" id="{78CDC87A-713B-4B82-9CA8-6973608EC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5603" y="1764504"/>
            <a:ext cx="53975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err="1"/>
              <a:t>Filro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Pasa</a:t>
            </a:r>
          </a:p>
          <a:p>
            <a:pPr algn="ctr" eaLnBrk="1" hangingPunct="1"/>
            <a:r>
              <a:rPr lang="es-AR" altLang="es-AR" sz="1200" dirty="0"/>
              <a:t>Bajos</a:t>
            </a:r>
            <a:endParaRPr lang="es-ES" altLang="es-AR" sz="1200" dirty="0"/>
          </a:p>
        </p:txBody>
      </p:sp>
      <p:sp>
        <p:nvSpPr>
          <p:cNvPr id="50" name="Rectangle 34">
            <a:extLst>
              <a:ext uri="{FF2B5EF4-FFF2-40B4-BE49-F238E27FC236}">
                <a16:creationId xmlns:a16="http://schemas.microsoft.com/office/drawing/2014/main" xmlns="" id="{71D883F6-DAEA-4949-98A2-E2F468A4C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7240" y="3100352"/>
            <a:ext cx="53975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err="1"/>
              <a:t>Filro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Pasa</a:t>
            </a:r>
          </a:p>
          <a:p>
            <a:pPr algn="ctr" eaLnBrk="1" hangingPunct="1"/>
            <a:r>
              <a:rPr lang="es-AR" altLang="es-AR" sz="1200" dirty="0"/>
              <a:t>Bajos</a:t>
            </a:r>
            <a:endParaRPr lang="es-ES" altLang="es-AR" sz="1200" dirty="0"/>
          </a:p>
        </p:txBody>
      </p:sp>
      <p:cxnSp>
        <p:nvCxnSpPr>
          <p:cNvPr id="53" name="AutoShape 49">
            <a:extLst>
              <a:ext uri="{FF2B5EF4-FFF2-40B4-BE49-F238E27FC236}">
                <a16:creationId xmlns:a16="http://schemas.microsoft.com/office/drawing/2014/main" xmlns="" id="{6A08A4C9-33F6-4147-8D34-974933D50446}"/>
              </a:ext>
            </a:extLst>
          </p:cNvPr>
          <p:cNvCxnSpPr>
            <a:cxnSpLocks noChangeShapeType="1"/>
            <a:stCxn id="49" idx="3"/>
            <a:endCxn id="16" idx="1"/>
          </p:cNvCxnSpPr>
          <p:nvPr/>
        </p:nvCxnSpPr>
        <p:spPr bwMode="auto">
          <a:xfrm flipV="1">
            <a:off x="5895353" y="1823865"/>
            <a:ext cx="180975" cy="300208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AutoShape 49">
            <a:extLst>
              <a:ext uri="{FF2B5EF4-FFF2-40B4-BE49-F238E27FC236}">
                <a16:creationId xmlns:a16="http://schemas.microsoft.com/office/drawing/2014/main" xmlns="" id="{BA677667-4CEB-40F0-8698-4E7215FBCB1A}"/>
              </a:ext>
            </a:extLst>
          </p:cNvPr>
          <p:cNvCxnSpPr>
            <a:cxnSpLocks noChangeShapeType="1"/>
            <a:stCxn id="50" idx="3"/>
            <a:endCxn id="22" idx="1"/>
          </p:cNvCxnSpPr>
          <p:nvPr/>
        </p:nvCxnSpPr>
        <p:spPr bwMode="auto">
          <a:xfrm>
            <a:off x="5916990" y="3459921"/>
            <a:ext cx="159338" cy="356256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60" name="Picture 59">
            <a:extLst>
              <a:ext uri="{FF2B5EF4-FFF2-40B4-BE49-F238E27FC236}">
                <a16:creationId xmlns:a16="http://schemas.microsoft.com/office/drawing/2014/main" xmlns="" id="{4540102C-FC69-46E3-9230-E1AC8BAA3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5916" y="4973377"/>
            <a:ext cx="1522200" cy="1286667"/>
          </a:xfrm>
          <a:prstGeom prst="rect">
            <a:avLst/>
          </a:prstGeom>
        </p:spPr>
      </p:pic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xmlns="" id="{7D980149-48D9-490B-A66E-B25D2046356A}"/>
              </a:ext>
            </a:extLst>
          </p:cNvPr>
          <p:cNvCxnSpPr>
            <a:cxnSpLocks/>
          </p:cNvCxnSpPr>
          <p:nvPr/>
        </p:nvCxnSpPr>
        <p:spPr>
          <a:xfrm flipH="1" flipV="1">
            <a:off x="7616067" y="4545387"/>
            <a:ext cx="1" cy="144000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xmlns="" id="{1035091F-2138-44E4-BDA8-0EFCF5FACB26}"/>
              </a:ext>
            </a:extLst>
          </p:cNvPr>
          <p:cNvCxnSpPr>
            <a:cxnSpLocks/>
          </p:cNvCxnSpPr>
          <p:nvPr/>
        </p:nvCxnSpPr>
        <p:spPr>
          <a:xfrm flipV="1">
            <a:off x="6902166" y="5297937"/>
            <a:ext cx="1440000" cy="1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4C3A3D9D-CE1A-4435-9B6C-70D8CFA0AE89}"/>
              </a:ext>
            </a:extLst>
          </p:cNvPr>
          <p:cNvSpPr txBox="1"/>
          <p:nvPr/>
        </p:nvSpPr>
        <p:spPr>
          <a:xfrm>
            <a:off x="7535760" y="4244596"/>
            <a:ext cx="141064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Q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B68EBCD8-BF58-4D9B-A818-A9F8A8452228}"/>
              </a:ext>
            </a:extLst>
          </p:cNvPr>
          <p:cNvSpPr txBox="1"/>
          <p:nvPr/>
        </p:nvSpPr>
        <p:spPr>
          <a:xfrm>
            <a:off x="8371086" y="5174826"/>
            <a:ext cx="54502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I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D747A4A6-A3A7-4461-A958-00E8640EF343}"/>
              </a:ext>
            </a:extLst>
          </p:cNvPr>
          <p:cNvSpPr txBox="1"/>
          <p:nvPr/>
        </p:nvSpPr>
        <p:spPr>
          <a:xfrm>
            <a:off x="7353765" y="4910077"/>
            <a:ext cx="94578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CF669E18-A85E-4476-A7AA-86BAC10A65EC}"/>
              </a:ext>
            </a:extLst>
          </p:cNvPr>
          <p:cNvSpPr txBox="1"/>
          <p:nvPr/>
        </p:nvSpPr>
        <p:spPr>
          <a:xfrm>
            <a:off x="7747879" y="5340607"/>
            <a:ext cx="94578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16FA0295-E703-40C5-80C5-9D9C6B94F229}"/>
              </a:ext>
            </a:extLst>
          </p:cNvPr>
          <p:cNvSpPr txBox="1"/>
          <p:nvPr/>
        </p:nvSpPr>
        <p:spPr>
          <a:xfrm>
            <a:off x="7744216" y="4910077"/>
            <a:ext cx="94578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CF357AAE-3C73-4CB1-B364-505669B0D8E1}"/>
              </a:ext>
            </a:extLst>
          </p:cNvPr>
          <p:cNvSpPr txBox="1"/>
          <p:nvPr/>
        </p:nvSpPr>
        <p:spPr>
          <a:xfrm>
            <a:off x="7357427" y="5340607"/>
            <a:ext cx="94578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45E5F17F-8D7D-4E8A-A165-09D4FF307006}"/>
              </a:ext>
            </a:extLst>
          </p:cNvPr>
          <p:cNvSpPr txBox="1"/>
          <p:nvPr/>
        </p:nvSpPr>
        <p:spPr>
          <a:xfrm>
            <a:off x="7871770" y="4853920"/>
            <a:ext cx="14427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00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216C1BDF-66AF-40FC-A509-17FB5DD757F5}"/>
              </a:ext>
            </a:extLst>
          </p:cNvPr>
          <p:cNvSpPr txBox="1"/>
          <p:nvPr/>
        </p:nvSpPr>
        <p:spPr>
          <a:xfrm>
            <a:off x="7867960" y="5508157"/>
            <a:ext cx="14427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01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FFB2153A-6C11-4BAA-9DE8-7452208F6CCB}"/>
              </a:ext>
            </a:extLst>
          </p:cNvPr>
          <p:cNvSpPr txBox="1"/>
          <p:nvPr/>
        </p:nvSpPr>
        <p:spPr>
          <a:xfrm>
            <a:off x="7193007" y="5508157"/>
            <a:ext cx="14427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11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E65F69A9-B57C-4673-8546-88E484B9A47D}"/>
              </a:ext>
            </a:extLst>
          </p:cNvPr>
          <p:cNvSpPr txBox="1"/>
          <p:nvPr/>
        </p:nvSpPr>
        <p:spPr>
          <a:xfrm>
            <a:off x="7193007" y="4853920"/>
            <a:ext cx="14427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96614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30D3D51-A5E4-4B00-91CE-1C165B423AFE}"/>
              </a:ext>
            </a:extLst>
          </p:cNvPr>
          <p:cNvSpPr txBox="1"/>
          <p:nvPr/>
        </p:nvSpPr>
        <p:spPr>
          <a:xfrm>
            <a:off x="265471" y="127819"/>
            <a:ext cx="11422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/>
              <a:t>#6..</a:t>
            </a:r>
            <a:r>
              <a:rPr lang="es-AR" sz="3200" dirty="0"/>
              <a:t>Diagrama de Modulación y Demodulación QPSK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xmlns="" id="{CCAAF545-8B1B-E96F-2C0A-DE6D49C3FA13}"/>
              </a:ext>
            </a:extLst>
          </p:cNvPr>
          <p:cNvCxnSpPr>
            <a:cxnSpLocks/>
          </p:cNvCxnSpPr>
          <p:nvPr/>
        </p:nvCxnSpPr>
        <p:spPr>
          <a:xfrm flipH="1" flipV="1">
            <a:off x="1525948" y="2398815"/>
            <a:ext cx="1" cy="288000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xmlns="" id="{4870FB74-1748-A0EB-2A6D-2B981E9CCEB7}"/>
              </a:ext>
            </a:extLst>
          </p:cNvPr>
          <p:cNvCxnSpPr>
            <a:cxnSpLocks/>
          </p:cNvCxnSpPr>
          <p:nvPr/>
        </p:nvCxnSpPr>
        <p:spPr>
          <a:xfrm flipV="1">
            <a:off x="101927" y="3773935"/>
            <a:ext cx="2880000" cy="1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227F19D-0C7F-F568-5025-B4431FEA6697}"/>
              </a:ext>
            </a:extLst>
          </p:cNvPr>
          <p:cNvSpPr txBox="1"/>
          <p:nvPr/>
        </p:nvSpPr>
        <p:spPr>
          <a:xfrm>
            <a:off x="1562371" y="2409305"/>
            <a:ext cx="141064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Q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0DE4E632-3745-4004-C6F4-DC90B0303799}"/>
              </a:ext>
            </a:extLst>
          </p:cNvPr>
          <p:cNvSpPr txBox="1"/>
          <p:nvPr/>
        </p:nvSpPr>
        <p:spPr>
          <a:xfrm>
            <a:off x="2815991" y="3543818"/>
            <a:ext cx="54502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I</a:t>
            </a:r>
          </a:p>
        </p:txBody>
      </p:sp>
      <p:sp>
        <p:nvSpPr>
          <p:cNvPr id="59" name="Rectangle 33">
            <a:extLst>
              <a:ext uri="{FF2B5EF4-FFF2-40B4-BE49-F238E27FC236}">
                <a16:creationId xmlns:a16="http://schemas.microsoft.com/office/drawing/2014/main" xmlns="" id="{8599B5A9-553C-5B5F-9392-46D5E9803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330" y="3067527"/>
            <a:ext cx="1440000" cy="14400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ysDash"/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sz="1400" dirty="0"/>
          </a:p>
        </p:txBody>
      </p:sp>
      <p:sp>
        <p:nvSpPr>
          <p:cNvPr id="73" name="Oval 39">
            <a:extLst>
              <a:ext uri="{FF2B5EF4-FFF2-40B4-BE49-F238E27FC236}">
                <a16:creationId xmlns:a16="http://schemas.microsoft.com/office/drawing/2014/main" xmlns="" id="{8628F7BA-0DAA-451D-4853-1623F391508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13330" y="3067527"/>
            <a:ext cx="72000" cy="720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74" name="Oval 39">
            <a:extLst>
              <a:ext uri="{FF2B5EF4-FFF2-40B4-BE49-F238E27FC236}">
                <a16:creationId xmlns:a16="http://schemas.microsoft.com/office/drawing/2014/main" xmlns="" id="{B08C405D-4FAB-F12E-B6FA-69C9C3A6B09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813330" y="4435527"/>
            <a:ext cx="72000" cy="720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75" name="Oval 39">
            <a:extLst>
              <a:ext uri="{FF2B5EF4-FFF2-40B4-BE49-F238E27FC236}">
                <a16:creationId xmlns:a16="http://schemas.microsoft.com/office/drawing/2014/main" xmlns="" id="{E171030A-DF36-7BC0-CA47-D87E36658FC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181330" y="3067528"/>
            <a:ext cx="72000" cy="720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76" name="Oval 39">
            <a:extLst>
              <a:ext uri="{FF2B5EF4-FFF2-40B4-BE49-F238E27FC236}">
                <a16:creationId xmlns:a16="http://schemas.microsoft.com/office/drawing/2014/main" xmlns="" id="{D7F25227-D15D-1AF4-4DA4-D7EC530CDA1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2181330" y="4435527"/>
            <a:ext cx="72000" cy="720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xmlns="" id="{F8ACC8D7-5013-CED5-391F-A09CCF5EF683}"/>
              </a:ext>
            </a:extLst>
          </p:cNvPr>
          <p:cNvCxnSpPr>
            <a:cxnSpLocks/>
          </p:cNvCxnSpPr>
          <p:nvPr/>
        </p:nvCxnSpPr>
        <p:spPr>
          <a:xfrm flipH="1" flipV="1">
            <a:off x="5744521" y="2424755"/>
            <a:ext cx="1" cy="288000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xmlns="" id="{8AEFE902-A242-F476-FD19-F5883D371146}"/>
              </a:ext>
            </a:extLst>
          </p:cNvPr>
          <p:cNvCxnSpPr>
            <a:cxnSpLocks/>
          </p:cNvCxnSpPr>
          <p:nvPr/>
        </p:nvCxnSpPr>
        <p:spPr>
          <a:xfrm flipV="1">
            <a:off x="4320500" y="3799875"/>
            <a:ext cx="2880000" cy="1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710FF3D2-1B4F-0828-CF01-29933D113E04}"/>
              </a:ext>
            </a:extLst>
          </p:cNvPr>
          <p:cNvSpPr txBox="1"/>
          <p:nvPr/>
        </p:nvSpPr>
        <p:spPr>
          <a:xfrm>
            <a:off x="5780944" y="2435245"/>
            <a:ext cx="141064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Q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D2B38C11-1E1E-D0B4-AF64-96BF9674E3AB}"/>
              </a:ext>
            </a:extLst>
          </p:cNvPr>
          <p:cNvSpPr txBox="1"/>
          <p:nvPr/>
        </p:nvSpPr>
        <p:spPr>
          <a:xfrm>
            <a:off x="7034564" y="3569758"/>
            <a:ext cx="54502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I</a:t>
            </a:r>
          </a:p>
        </p:txBody>
      </p:sp>
      <p:sp>
        <p:nvSpPr>
          <p:cNvPr id="81" name="Rectangle 33">
            <a:extLst>
              <a:ext uri="{FF2B5EF4-FFF2-40B4-BE49-F238E27FC236}">
                <a16:creationId xmlns:a16="http://schemas.microsoft.com/office/drawing/2014/main" xmlns="" id="{08B61A0E-2B8E-284D-1522-830D4D1C2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1903" y="3093467"/>
            <a:ext cx="1440000" cy="14400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ysDash"/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sz="1400" dirty="0"/>
          </a:p>
        </p:txBody>
      </p:sp>
      <p:sp>
        <p:nvSpPr>
          <p:cNvPr id="82" name="Oval 39">
            <a:extLst>
              <a:ext uri="{FF2B5EF4-FFF2-40B4-BE49-F238E27FC236}">
                <a16:creationId xmlns:a16="http://schemas.microsoft.com/office/drawing/2014/main" xmlns="" id="{39E6D2DC-3784-AF43-E7B8-0D9E504E48A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89000" y="2777979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83" name="Oval 39">
            <a:extLst>
              <a:ext uri="{FF2B5EF4-FFF2-40B4-BE49-F238E27FC236}">
                <a16:creationId xmlns:a16="http://schemas.microsoft.com/office/drawing/2014/main" xmlns="" id="{2FE8EB25-5A1C-42E3-7BF7-07B4DA3EA2C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89000" y="4145979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84" name="Oval 39">
            <a:extLst>
              <a:ext uri="{FF2B5EF4-FFF2-40B4-BE49-F238E27FC236}">
                <a16:creationId xmlns:a16="http://schemas.microsoft.com/office/drawing/2014/main" xmlns="" id="{8EF8E819-6218-413F-7FD5-675686EADA5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57000" y="277798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85" name="Oval 39">
            <a:extLst>
              <a:ext uri="{FF2B5EF4-FFF2-40B4-BE49-F238E27FC236}">
                <a16:creationId xmlns:a16="http://schemas.microsoft.com/office/drawing/2014/main" xmlns="" id="{9D589FF3-4B61-D4B5-C08B-71CF83CD33A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57000" y="4145979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xmlns="" id="{9AB216C2-96E7-5E78-569E-6710EC48A4A5}"/>
              </a:ext>
            </a:extLst>
          </p:cNvPr>
          <p:cNvCxnSpPr>
            <a:cxnSpLocks/>
          </p:cNvCxnSpPr>
          <p:nvPr/>
        </p:nvCxnSpPr>
        <p:spPr>
          <a:xfrm flipH="1" flipV="1">
            <a:off x="10138194" y="2431239"/>
            <a:ext cx="1" cy="288000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xmlns="" id="{E88BFC7D-E856-ACD5-9D79-493FB4162D26}"/>
              </a:ext>
            </a:extLst>
          </p:cNvPr>
          <p:cNvCxnSpPr>
            <a:cxnSpLocks/>
          </p:cNvCxnSpPr>
          <p:nvPr/>
        </p:nvCxnSpPr>
        <p:spPr>
          <a:xfrm flipV="1">
            <a:off x="8714173" y="3806359"/>
            <a:ext cx="2880000" cy="1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D01C3004-A7CB-0EBE-F688-E1410DCD6AA4}"/>
              </a:ext>
            </a:extLst>
          </p:cNvPr>
          <p:cNvSpPr txBox="1"/>
          <p:nvPr/>
        </p:nvSpPr>
        <p:spPr>
          <a:xfrm>
            <a:off x="10174617" y="2441729"/>
            <a:ext cx="141064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Q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A3071793-067D-C7CF-F676-0C2400121065}"/>
              </a:ext>
            </a:extLst>
          </p:cNvPr>
          <p:cNvSpPr txBox="1"/>
          <p:nvPr/>
        </p:nvSpPr>
        <p:spPr>
          <a:xfrm>
            <a:off x="11428237" y="3576242"/>
            <a:ext cx="54502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I</a:t>
            </a:r>
          </a:p>
        </p:txBody>
      </p:sp>
      <p:sp>
        <p:nvSpPr>
          <p:cNvPr id="90" name="Rectangle 33">
            <a:extLst>
              <a:ext uri="{FF2B5EF4-FFF2-40B4-BE49-F238E27FC236}">
                <a16:creationId xmlns:a16="http://schemas.microsoft.com/office/drawing/2014/main" xmlns="" id="{58D1231D-8083-5CCF-A865-6FBF6826E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5576" y="3099951"/>
            <a:ext cx="1440000" cy="14400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ysDash"/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sz="1400" dirty="0"/>
          </a:p>
        </p:txBody>
      </p:sp>
      <p:sp>
        <p:nvSpPr>
          <p:cNvPr id="91" name="Oval 39">
            <a:extLst>
              <a:ext uri="{FF2B5EF4-FFF2-40B4-BE49-F238E27FC236}">
                <a16:creationId xmlns:a16="http://schemas.microsoft.com/office/drawing/2014/main" xmlns="" id="{0E80BC01-4C31-3A3C-AB47-41A2826B4765}"/>
              </a:ext>
            </a:extLst>
          </p:cNvPr>
          <p:cNvSpPr>
            <a:spLocks noChangeArrowheads="1"/>
          </p:cNvSpPr>
          <p:nvPr/>
        </p:nvSpPr>
        <p:spPr bwMode="auto">
          <a:xfrm rot="18763718">
            <a:off x="9614413" y="2968951"/>
            <a:ext cx="504000" cy="108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37000">
                <a:schemeClr val="accent4">
                  <a:lumMod val="20000"/>
                  <a:lumOff val="80000"/>
                </a:schemeClr>
              </a:gs>
              <a:gs pos="74000">
                <a:schemeClr val="bg1"/>
              </a:gs>
              <a:gs pos="100000">
                <a:schemeClr val="bg1"/>
              </a:gs>
            </a:gsLst>
            <a:path path="circle">
              <a:fillToRect l="100000" b="100000"/>
            </a:path>
            <a:tileRect t="-100000" r="-100000"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92" name="Oval 39">
            <a:extLst>
              <a:ext uri="{FF2B5EF4-FFF2-40B4-BE49-F238E27FC236}">
                <a16:creationId xmlns:a16="http://schemas.microsoft.com/office/drawing/2014/main" xmlns="" id="{EAC68567-EECC-8AC9-76A4-CDB630E05269}"/>
              </a:ext>
            </a:extLst>
          </p:cNvPr>
          <p:cNvSpPr>
            <a:spLocks noChangeArrowheads="1"/>
          </p:cNvSpPr>
          <p:nvPr/>
        </p:nvSpPr>
        <p:spPr bwMode="auto">
          <a:xfrm rot="13656376">
            <a:off x="9598786" y="3600638"/>
            <a:ext cx="504000" cy="108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37000">
                <a:schemeClr val="accent4">
                  <a:lumMod val="20000"/>
                  <a:lumOff val="80000"/>
                </a:schemeClr>
              </a:gs>
              <a:gs pos="74000">
                <a:schemeClr val="bg1"/>
              </a:gs>
              <a:gs pos="100000">
                <a:schemeClr val="bg1"/>
              </a:gs>
            </a:gsLst>
            <a:path path="circle">
              <a:fillToRect l="100000" b="100000"/>
            </a:path>
            <a:tileRect t="-100000" r="-100000"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93" name="Oval 39">
            <a:extLst>
              <a:ext uri="{FF2B5EF4-FFF2-40B4-BE49-F238E27FC236}">
                <a16:creationId xmlns:a16="http://schemas.microsoft.com/office/drawing/2014/main" xmlns="" id="{59712996-0B6E-04B8-EA18-418BA9FC7583}"/>
              </a:ext>
            </a:extLst>
          </p:cNvPr>
          <p:cNvSpPr>
            <a:spLocks noChangeArrowheads="1"/>
          </p:cNvSpPr>
          <p:nvPr/>
        </p:nvSpPr>
        <p:spPr bwMode="auto">
          <a:xfrm rot="14065841">
            <a:off x="10147456" y="2931872"/>
            <a:ext cx="504000" cy="108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37000">
                <a:schemeClr val="accent4">
                  <a:lumMod val="20000"/>
                  <a:lumOff val="80000"/>
                </a:schemeClr>
              </a:gs>
              <a:gs pos="74000">
                <a:schemeClr val="bg1"/>
              </a:gs>
              <a:gs pos="100000">
                <a:schemeClr val="bg1"/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94" name="Oval 39">
            <a:extLst>
              <a:ext uri="{FF2B5EF4-FFF2-40B4-BE49-F238E27FC236}">
                <a16:creationId xmlns:a16="http://schemas.microsoft.com/office/drawing/2014/main" xmlns="" id="{47E365C9-24A6-A53A-A7CD-F81F0F12B8EC}"/>
              </a:ext>
            </a:extLst>
          </p:cNvPr>
          <p:cNvSpPr>
            <a:spLocks noChangeArrowheads="1"/>
          </p:cNvSpPr>
          <p:nvPr/>
        </p:nvSpPr>
        <p:spPr bwMode="auto">
          <a:xfrm rot="18315246">
            <a:off x="10148461" y="3637387"/>
            <a:ext cx="504000" cy="108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37000">
                <a:schemeClr val="accent4">
                  <a:lumMod val="20000"/>
                  <a:lumOff val="80000"/>
                </a:schemeClr>
              </a:gs>
              <a:gs pos="74000">
                <a:schemeClr val="bg1"/>
              </a:gs>
              <a:gs pos="100000">
                <a:schemeClr val="bg1"/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xmlns="" id="{FC11DAAD-C697-27F2-A214-389755437B0D}"/>
              </a:ext>
            </a:extLst>
          </p:cNvPr>
          <p:cNvCxnSpPr>
            <a:cxnSpLocks/>
          </p:cNvCxnSpPr>
          <p:nvPr/>
        </p:nvCxnSpPr>
        <p:spPr>
          <a:xfrm flipV="1">
            <a:off x="1533330" y="2886313"/>
            <a:ext cx="427550" cy="887417"/>
          </a:xfrm>
          <a:prstGeom prst="straightConnector1">
            <a:avLst/>
          </a:prstGeom>
          <a:ln w="254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39">
            <a:extLst>
              <a:ext uri="{FF2B5EF4-FFF2-40B4-BE49-F238E27FC236}">
                <a16:creationId xmlns:a16="http://schemas.microsoft.com/office/drawing/2014/main" xmlns="" id="{73535A8C-FBBF-653F-AF55-22EC4C77E3A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00087" y="2819757"/>
            <a:ext cx="1944000" cy="1944000"/>
          </a:xfrm>
          <a:prstGeom prst="ellipse">
            <a:avLst/>
          </a:prstGeom>
          <a:noFill/>
          <a:ln w="6350">
            <a:solidFill>
              <a:schemeClr val="accent1"/>
            </a:solidFill>
            <a:prstDash val="dash"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10" name="Oval 39">
            <a:extLst>
              <a:ext uri="{FF2B5EF4-FFF2-40B4-BE49-F238E27FC236}">
                <a16:creationId xmlns:a16="http://schemas.microsoft.com/office/drawing/2014/main" xmlns="" id="{AA719FC6-9386-F27E-9376-431665425C6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349798" y="928006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20000">
                <a:schemeClr val="accent4">
                  <a:lumMod val="20000"/>
                  <a:lumOff val="80000"/>
                </a:schemeClr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endParaRPr lang="es-ES" altLang="es-AR" dirty="0"/>
          </a:p>
        </p:txBody>
      </p:sp>
      <p:sp>
        <p:nvSpPr>
          <p:cNvPr id="12" name="Oval 39">
            <a:extLst>
              <a:ext uri="{FF2B5EF4-FFF2-40B4-BE49-F238E27FC236}">
                <a16:creationId xmlns:a16="http://schemas.microsoft.com/office/drawing/2014/main" xmlns="" id="{DDB91D1B-CAE0-1745-47FE-9FDC4C71040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529798" y="928006"/>
            <a:ext cx="540000" cy="54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58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endParaRPr lang="es-ES" altLang="es-AR" dirty="0"/>
          </a:p>
        </p:txBody>
      </p:sp>
      <p:sp>
        <p:nvSpPr>
          <p:cNvPr id="13" name="Oval 39">
            <a:extLst>
              <a:ext uri="{FF2B5EF4-FFF2-40B4-BE49-F238E27FC236}">
                <a16:creationId xmlns:a16="http://schemas.microsoft.com/office/drawing/2014/main" xmlns="" id="{3A1D5032-3390-B605-C27E-06ECED818E9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709798" y="928006"/>
            <a:ext cx="360000" cy="36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99000">
                <a:schemeClr val="accent4">
                  <a:lumMod val="20000"/>
                  <a:lumOff val="80000"/>
                </a:schemeClr>
              </a:gs>
              <a:gs pos="99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/>
            <a:endParaRPr lang="es-ES" altLang="es-AR" dirty="0"/>
          </a:p>
        </p:txBody>
      </p:sp>
    </p:spTree>
    <p:extLst>
      <p:ext uri="{BB962C8B-B14F-4D97-AF65-F5344CB8AC3E}">
        <p14:creationId xmlns:p14="http://schemas.microsoft.com/office/powerpoint/2010/main" val="3011564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6" grpId="0"/>
      <p:bldP spid="79" grpId="0"/>
      <p:bldP spid="80" grpId="0"/>
      <p:bldP spid="88" grpId="0"/>
      <p:bldP spid="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30D3D51-A5E4-4B00-91CE-1C165B423AFE}"/>
              </a:ext>
            </a:extLst>
          </p:cNvPr>
          <p:cNvSpPr txBox="1"/>
          <p:nvPr/>
        </p:nvSpPr>
        <p:spPr>
          <a:xfrm>
            <a:off x="265471" y="127819"/>
            <a:ext cx="11422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/>
              <a:t>#6..</a:t>
            </a:r>
            <a:r>
              <a:rPr lang="es-AR" sz="3200" dirty="0"/>
              <a:t>Diagrama de Modulación y Demodulación QPSK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xmlns="" id="{F8ACC8D7-5013-CED5-391F-A09CCF5EF683}"/>
              </a:ext>
            </a:extLst>
          </p:cNvPr>
          <p:cNvCxnSpPr>
            <a:cxnSpLocks/>
          </p:cNvCxnSpPr>
          <p:nvPr/>
        </p:nvCxnSpPr>
        <p:spPr>
          <a:xfrm flipH="1" flipV="1">
            <a:off x="5744521" y="2424755"/>
            <a:ext cx="1" cy="2880000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xmlns="" id="{8AEFE902-A242-F476-FD19-F5883D371146}"/>
              </a:ext>
            </a:extLst>
          </p:cNvPr>
          <p:cNvCxnSpPr>
            <a:cxnSpLocks/>
          </p:cNvCxnSpPr>
          <p:nvPr/>
        </p:nvCxnSpPr>
        <p:spPr>
          <a:xfrm flipV="1">
            <a:off x="4320500" y="3799875"/>
            <a:ext cx="2880000" cy="1"/>
          </a:xfrm>
          <a:prstGeom prst="straightConnector1">
            <a:avLst/>
          </a:prstGeom>
          <a:ln w="127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xmlns="" id="{710FF3D2-1B4F-0828-CF01-29933D113E04}"/>
              </a:ext>
            </a:extLst>
          </p:cNvPr>
          <p:cNvSpPr txBox="1"/>
          <p:nvPr/>
        </p:nvSpPr>
        <p:spPr>
          <a:xfrm>
            <a:off x="5780944" y="2435245"/>
            <a:ext cx="141064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Q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xmlns="" id="{D2B38C11-1E1E-D0B4-AF64-96BF9674E3AB}"/>
              </a:ext>
            </a:extLst>
          </p:cNvPr>
          <p:cNvSpPr txBox="1"/>
          <p:nvPr/>
        </p:nvSpPr>
        <p:spPr>
          <a:xfrm>
            <a:off x="7034564" y="3569758"/>
            <a:ext cx="54502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/>
              <a:t>I</a:t>
            </a:r>
          </a:p>
        </p:txBody>
      </p:sp>
      <p:sp>
        <p:nvSpPr>
          <p:cNvPr id="81" name="Rectangle 33">
            <a:extLst>
              <a:ext uri="{FF2B5EF4-FFF2-40B4-BE49-F238E27FC236}">
                <a16:creationId xmlns:a16="http://schemas.microsoft.com/office/drawing/2014/main" xmlns="" id="{08B61A0E-2B8E-284D-1522-830D4D1C2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1903" y="3093467"/>
            <a:ext cx="1440000" cy="1440000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  <a:prstDash val="sysDash"/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sz="1400" dirty="0"/>
          </a:p>
        </p:txBody>
      </p:sp>
      <p:sp>
        <p:nvSpPr>
          <p:cNvPr id="82" name="Oval 39">
            <a:extLst>
              <a:ext uri="{FF2B5EF4-FFF2-40B4-BE49-F238E27FC236}">
                <a16:creationId xmlns:a16="http://schemas.microsoft.com/office/drawing/2014/main" xmlns="" id="{39E6D2DC-3784-AF43-E7B8-0D9E504E48A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43560" y="2413579"/>
            <a:ext cx="1440000" cy="144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83" name="Oval 39">
            <a:extLst>
              <a:ext uri="{FF2B5EF4-FFF2-40B4-BE49-F238E27FC236}">
                <a16:creationId xmlns:a16="http://schemas.microsoft.com/office/drawing/2014/main" xmlns="" id="{2FE8EB25-5A1C-42E3-7BF7-07B4DA3EA2C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343560" y="3781579"/>
            <a:ext cx="1440000" cy="144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84" name="Oval 39">
            <a:extLst>
              <a:ext uri="{FF2B5EF4-FFF2-40B4-BE49-F238E27FC236}">
                <a16:creationId xmlns:a16="http://schemas.microsoft.com/office/drawing/2014/main" xmlns="" id="{8EF8E819-6218-413F-7FD5-675686EADA5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11560" y="2413580"/>
            <a:ext cx="1440000" cy="144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85" name="Oval 39">
            <a:extLst>
              <a:ext uri="{FF2B5EF4-FFF2-40B4-BE49-F238E27FC236}">
                <a16:creationId xmlns:a16="http://schemas.microsoft.com/office/drawing/2014/main" xmlns="" id="{9D589FF3-4B61-D4B5-C08B-71CF83CD33A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11560" y="3781579"/>
            <a:ext cx="1440000" cy="14400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65000">
                <a:schemeClr val="bg1"/>
              </a:gs>
              <a:gs pos="84000">
                <a:schemeClr val="bg1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AA663A5-8E7D-085C-DB52-91A071019AE0}"/>
              </a:ext>
            </a:extLst>
          </p:cNvPr>
          <p:cNvSpPr txBox="1"/>
          <p:nvPr/>
        </p:nvSpPr>
        <p:spPr>
          <a:xfrm>
            <a:off x="6919240" y="2647568"/>
            <a:ext cx="14427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86E9C4E-B18F-28A7-8190-E1938D21AA63}"/>
              </a:ext>
            </a:extLst>
          </p:cNvPr>
          <p:cNvSpPr txBox="1"/>
          <p:nvPr/>
        </p:nvSpPr>
        <p:spPr>
          <a:xfrm>
            <a:off x="6944796" y="4910077"/>
            <a:ext cx="14427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01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781165-872A-DE1A-45D2-272A2133B3D0}"/>
              </a:ext>
            </a:extLst>
          </p:cNvPr>
          <p:cNvSpPr txBox="1"/>
          <p:nvPr/>
        </p:nvSpPr>
        <p:spPr>
          <a:xfrm>
            <a:off x="4377033" y="4910076"/>
            <a:ext cx="144270" cy="169277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11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EDAC326-A692-D466-FA95-A06DC5A46102}"/>
              </a:ext>
            </a:extLst>
          </p:cNvPr>
          <p:cNvSpPr txBox="1"/>
          <p:nvPr/>
        </p:nvSpPr>
        <p:spPr>
          <a:xfrm>
            <a:off x="4305108" y="2681543"/>
            <a:ext cx="144270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100" dirty="0"/>
              <a:t>10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xmlns="" id="{8320FB4F-39D3-02E6-0AEE-D57D11594271}"/>
              </a:ext>
            </a:extLst>
          </p:cNvPr>
          <p:cNvCxnSpPr>
            <a:cxnSpLocks/>
          </p:cNvCxnSpPr>
          <p:nvPr/>
        </p:nvCxnSpPr>
        <p:spPr>
          <a:xfrm flipH="1">
            <a:off x="5760500" y="3133579"/>
            <a:ext cx="720000" cy="0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84F1485B-4BE5-5AA3-E451-B41B3D142B53}"/>
              </a:ext>
            </a:extLst>
          </p:cNvPr>
          <p:cNvCxnSpPr>
            <a:cxnSpLocks/>
          </p:cNvCxnSpPr>
          <p:nvPr/>
        </p:nvCxnSpPr>
        <p:spPr>
          <a:xfrm flipV="1">
            <a:off x="6471903" y="2599855"/>
            <a:ext cx="269851" cy="533724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5A86A4D3-CCAB-E3A9-B495-8DECC64FA55D}"/>
              </a:ext>
            </a:extLst>
          </p:cNvPr>
          <p:cNvCxnSpPr>
            <a:cxnSpLocks/>
          </p:cNvCxnSpPr>
          <p:nvPr/>
        </p:nvCxnSpPr>
        <p:spPr>
          <a:xfrm>
            <a:off x="6480500" y="3133579"/>
            <a:ext cx="258557" cy="558451"/>
          </a:xfrm>
          <a:prstGeom prst="straightConnector1">
            <a:avLst/>
          </a:prstGeom>
          <a:ln w="2540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C1D375F5-850E-E279-A250-2FB7A3AC78D6}"/>
              </a:ext>
            </a:extLst>
          </p:cNvPr>
          <p:cNvSpPr txBox="1"/>
          <p:nvPr/>
        </p:nvSpPr>
        <p:spPr>
          <a:xfrm>
            <a:off x="6106853" y="2953311"/>
            <a:ext cx="226602" cy="246221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spAutoFit/>
          </a:bodyPr>
          <a:lstStyle/>
          <a:p>
            <a:pPr algn="ctr"/>
            <a:r>
              <a:rPr lang="es-AR" sz="1600" b="1" dirty="0" err="1"/>
              <a:t>Vn</a:t>
            </a:r>
            <a:endParaRPr lang="es-AR" sz="1600" b="1" dirty="0"/>
          </a:p>
        </p:txBody>
      </p:sp>
    </p:spTree>
    <p:extLst>
      <p:ext uri="{BB962C8B-B14F-4D97-AF65-F5344CB8AC3E}">
        <p14:creationId xmlns:p14="http://schemas.microsoft.com/office/powerpoint/2010/main" val="143030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/>
      <p:bldP spid="9" grpId="0"/>
      <p:bldP spid="10" grpId="0"/>
      <p:bldP spid="12" grpId="0"/>
      <p:bldP spid="13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30D3D51-A5E4-4B00-91CE-1C165B423AFE}"/>
              </a:ext>
            </a:extLst>
          </p:cNvPr>
          <p:cNvSpPr txBox="1"/>
          <p:nvPr/>
        </p:nvSpPr>
        <p:spPr>
          <a:xfrm>
            <a:off x="265471" y="127819"/>
            <a:ext cx="11422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dirty="0" smtClean="0"/>
              <a:t>Diagrama </a:t>
            </a:r>
            <a:r>
              <a:rPr lang="es-AR" sz="3200" dirty="0"/>
              <a:t>de </a:t>
            </a:r>
            <a:r>
              <a:rPr lang="es-AR" sz="3200" dirty="0" smtClean="0"/>
              <a:t>Demodulación </a:t>
            </a:r>
            <a:r>
              <a:rPr lang="es-AR" sz="3200" dirty="0" err="1" smtClean="0"/>
              <a:t>mAria</a:t>
            </a:r>
            <a:endParaRPr lang="es-AR" sz="3200" dirty="0"/>
          </a:p>
        </p:txBody>
      </p:sp>
      <p:sp>
        <p:nvSpPr>
          <p:cNvPr id="43" name="Text Box 74">
            <a:extLst>
              <a:ext uri="{FF2B5EF4-FFF2-40B4-BE49-F238E27FC236}">
                <a16:creationId xmlns:a16="http://schemas.microsoft.com/office/drawing/2014/main" xmlns="" id="{75AABD15-99E1-45CD-8F20-CF611146D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793" y="1123135"/>
            <a:ext cx="7056437" cy="3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AR" altLang="es-AR" dirty="0" err="1" smtClean="0"/>
              <a:t>deModulador</a:t>
            </a:r>
            <a:endParaRPr lang="es-ES" altLang="es-AR" dirty="0"/>
          </a:p>
        </p:txBody>
      </p:sp>
      <p:sp>
        <p:nvSpPr>
          <p:cNvPr id="59" name="Oval 2">
            <a:extLst>
              <a:ext uri="{FF2B5EF4-FFF2-40B4-BE49-F238E27FC236}">
                <a16:creationId xmlns:a16="http://schemas.microsoft.com/office/drawing/2014/main" xmlns="" id="{4DEB4450-5993-4A17-9E73-A75A09834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2695" y="6328810"/>
            <a:ext cx="71438" cy="714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endParaRPr lang="es-AR" altLang="es-AR"/>
          </a:p>
        </p:txBody>
      </p:sp>
      <p:sp>
        <p:nvSpPr>
          <p:cNvPr id="73" name="Rectangle 3">
            <a:extLst>
              <a:ext uri="{FF2B5EF4-FFF2-40B4-BE49-F238E27FC236}">
                <a16:creationId xmlns:a16="http://schemas.microsoft.com/office/drawing/2014/main" xmlns="" id="{0DD7E96B-040F-4A3D-AF87-8A0DEEE758B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7349295" y="3701497"/>
            <a:ext cx="539750" cy="1619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Shift Register</a:t>
            </a:r>
            <a:endParaRPr lang="es-ES" altLang="es-AR" sz="1400"/>
          </a:p>
        </p:txBody>
      </p:sp>
      <p:sp>
        <p:nvSpPr>
          <p:cNvPr id="74" name="Rectangle 4">
            <a:extLst>
              <a:ext uri="{FF2B5EF4-FFF2-40B4-BE49-F238E27FC236}">
                <a16:creationId xmlns:a16="http://schemas.microsoft.com/office/drawing/2014/main" xmlns="" id="{60F12C65-7CA2-4AAF-BB87-E63B163F434B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377745" y="3701497"/>
            <a:ext cx="539750" cy="1619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Latch</a:t>
            </a:r>
            <a:endParaRPr lang="es-ES" altLang="es-AR" sz="1400"/>
          </a:p>
        </p:txBody>
      </p:sp>
      <p:sp>
        <p:nvSpPr>
          <p:cNvPr id="75" name="Rectangle 5">
            <a:extLst>
              <a:ext uri="{FF2B5EF4-FFF2-40B4-BE49-F238E27FC236}">
                <a16:creationId xmlns:a16="http://schemas.microsoft.com/office/drawing/2014/main" xmlns="" id="{3365D7F5-F611-495D-B97D-4C6480C3236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404608" y="3701497"/>
            <a:ext cx="539750" cy="1619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Mapeo de Símbolo</a:t>
            </a:r>
            <a:endParaRPr lang="es-ES" altLang="es-AR" sz="1400"/>
          </a:p>
        </p:txBody>
      </p:sp>
      <p:sp>
        <p:nvSpPr>
          <p:cNvPr id="76" name="Rectangle 6">
            <a:extLst>
              <a:ext uri="{FF2B5EF4-FFF2-40B4-BE49-F238E27FC236}">
                <a16:creationId xmlns:a16="http://schemas.microsoft.com/office/drawing/2014/main" xmlns="" id="{0625CB1D-1F7D-433C-AB5A-6B25FC55D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5108" y="3701497"/>
            <a:ext cx="539750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A/D</a:t>
            </a:r>
            <a:endParaRPr lang="es-ES" altLang="es-AR" sz="1400"/>
          </a:p>
        </p:txBody>
      </p:sp>
      <p:sp>
        <p:nvSpPr>
          <p:cNvPr id="77" name="Rectangle 7">
            <a:extLst>
              <a:ext uri="{FF2B5EF4-FFF2-40B4-BE49-F238E27FC236}">
                <a16:creationId xmlns:a16="http://schemas.microsoft.com/office/drawing/2014/main" xmlns="" id="{0C6E99FA-99EF-4EF2-8EA5-F7DEB82AC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5108" y="4601610"/>
            <a:ext cx="53975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A/D</a:t>
            </a:r>
            <a:endParaRPr lang="es-ES" altLang="es-AR" sz="1400"/>
          </a:p>
        </p:txBody>
      </p:sp>
      <p:sp>
        <p:nvSpPr>
          <p:cNvPr id="78" name="Rectangle 8">
            <a:extLst>
              <a:ext uri="{FF2B5EF4-FFF2-40B4-BE49-F238E27FC236}">
                <a16:creationId xmlns:a16="http://schemas.microsoft.com/office/drawing/2014/main" xmlns="" id="{501D9A05-0C06-46AE-90E3-53E8DFFD2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045" y="3612597"/>
            <a:ext cx="539750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/>
              <a:t>Filro</a:t>
            </a:r>
          </a:p>
          <a:p>
            <a:pPr algn="ctr" eaLnBrk="1" hangingPunct="1"/>
            <a:r>
              <a:rPr lang="es-AR" altLang="es-AR" sz="1200"/>
              <a:t>Pasa</a:t>
            </a:r>
          </a:p>
          <a:p>
            <a:pPr algn="ctr" eaLnBrk="1" hangingPunct="1"/>
            <a:r>
              <a:rPr lang="es-AR" altLang="es-AR" sz="1200"/>
              <a:t>Bajo</a:t>
            </a:r>
            <a:endParaRPr lang="es-ES" altLang="es-AR" sz="1200"/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xmlns="" id="{214DEDCB-2F7D-4250-80BF-13664FD64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9445" y="6185935"/>
            <a:ext cx="3603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 dirty="0" smtClean="0"/>
              <a:t>X?</a:t>
            </a:r>
            <a:endParaRPr lang="es-ES" altLang="es-AR" sz="1400" dirty="0"/>
          </a:p>
        </p:txBody>
      </p:sp>
      <p:sp>
        <p:nvSpPr>
          <p:cNvPr id="80" name="AutoShape 10">
            <a:extLst>
              <a:ext uri="{FF2B5EF4-FFF2-40B4-BE49-F238E27FC236}">
                <a16:creationId xmlns:a16="http://schemas.microsoft.com/office/drawing/2014/main" xmlns="" id="{D7E727FA-6CCF-4860-9C5C-57B03721E5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5920" y="5717622"/>
            <a:ext cx="755650" cy="288925"/>
          </a:xfrm>
          <a:prstGeom prst="homePlate">
            <a:avLst>
              <a:gd name="adj" fmla="val 6538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Data</a:t>
            </a:r>
            <a:endParaRPr lang="es-ES" altLang="es-AR" sz="1400"/>
          </a:p>
        </p:txBody>
      </p:sp>
      <p:sp>
        <p:nvSpPr>
          <p:cNvPr id="81" name="AutoShape 11">
            <a:extLst>
              <a:ext uri="{FF2B5EF4-FFF2-40B4-BE49-F238E27FC236}">
                <a16:creationId xmlns:a16="http://schemas.microsoft.com/office/drawing/2014/main" xmlns="" id="{CB27D5ED-BC91-412E-A0E1-138DF910F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5920" y="6222447"/>
            <a:ext cx="755650" cy="288925"/>
          </a:xfrm>
          <a:prstGeom prst="homePlate">
            <a:avLst>
              <a:gd name="adj" fmla="val 6538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Clock</a:t>
            </a:r>
            <a:endParaRPr lang="es-ES" altLang="es-AR" sz="1400"/>
          </a:p>
        </p:txBody>
      </p:sp>
      <p:sp>
        <p:nvSpPr>
          <p:cNvPr id="82" name="Rectangle 13">
            <a:extLst>
              <a:ext uri="{FF2B5EF4-FFF2-40B4-BE49-F238E27FC236}">
                <a16:creationId xmlns:a16="http://schemas.microsoft.com/office/drawing/2014/main" xmlns="" id="{8F6BE57D-E39E-4A8F-AD20-2F6104371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758" y="3323672"/>
            <a:ext cx="36036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X</a:t>
            </a:r>
            <a:endParaRPr lang="es-ES" altLang="es-AR"/>
          </a:p>
        </p:txBody>
      </p:sp>
      <p:cxnSp>
        <p:nvCxnSpPr>
          <p:cNvPr id="83" name="AutoShape 14">
            <a:extLst>
              <a:ext uri="{FF2B5EF4-FFF2-40B4-BE49-F238E27FC236}">
                <a16:creationId xmlns:a16="http://schemas.microsoft.com/office/drawing/2014/main" xmlns="" id="{24052ECC-9EDB-401C-828F-27920DF51736}"/>
              </a:ext>
            </a:extLst>
          </p:cNvPr>
          <p:cNvCxnSpPr>
            <a:cxnSpLocks noChangeShapeType="1"/>
            <a:stCxn id="91" idx="5"/>
            <a:endCxn id="80" idx="1"/>
          </p:cNvCxnSpPr>
          <p:nvPr/>
        </p:nvCxnSpPr>
        <p:spPr bwMode="auto">
          <a:xfrm rot="16200000" flipH="1">
            <a:off x="7769983" y="5346147"/>
            <a:ext cx="515938" cy="515937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4" name="AutoShape 15">
            <a:extLst>
              <a:ext uri="{FF2B5EF4-FFF2-40B4-BE49-F238E27FC236}">
                <a16:creationId xmlns:a16="http://schemas.microsoft.com/office/drawing/2014/main" xmlns="" id="{327F2562-F851-4A9C-8FD3-788AE1D5FB52}"/>
              </a:ext>
            </a:extLst>
          </p:cNvPr>
          <p:cNvCxnSpPr>
            <a:cxnSpLocks noChangeShapeType="1"/>
            <a:stCxn id="79" idx="3"/>
            <a:endCxn id="81" idx="1"/>
          </p:cNvCxnSpPr>
          <p:nvPr/>
        </p:nvCxnSpPr>
        <p:spPr bwMode="auto">
          <a:xfrm>
            <a:off x="7639808" y="6366910"/>
            <a:ext cx="646112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5" name="AutoShape 16">
            <a:extLst>
              <a:ext uri="{FF2B5EF4-FFF2-40B4-BE49-F238E27FC236}">
                <a16:creationId xmlns:a16="http://schemas.microsoft.com/office/drawing/2014/main" xmlns="" id="{79C0907B-EC61-4332-8BA8-0E646E785C42}"/>
              </a:ext>
            </a:extLst>
          </p:cNvPr>
          <p:cNvCxnSpPr>
            <a:cxnSpLocks noChangeShapeType="1"/>
            <a:stCxn id="59" idx="6"/>
            <a:endCxn id="79" idx="1"/>
          </p:cNvCxnSpPr>
          <p:nvPr/>
        </p:nvCxnSpPr>
        <p:spPr bwMode="auto">
          <a:xfrm>
            <a:off x="6684133" y="6365322"/>
            <a:ext cx="595312" cy="1588"/>
          </a:xfrm>
          <a:prstGeom prst="bentConnector3">
            <a:avLst>
              <a:gd name="adj1" fmla="val 49866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6" name="AutoShape 17">
            <a:extLst>
              <a:ext uri="{FF2B5EF4-FFF2-40B4-BE49-F238E27FC236}">
                <a16:creationId xmlns:a16="http://schemas.microsoft.com/office/drawing/2014/main" xmlns="" id="{971B2FF9-6957-470A-ABF6-96E7F1EBFCCB}"/>
              </a:ext>
            </a:extLst>
          </p:cNvPr>
          <p:cNvCxnSpPr>
            <a:cxnSpLocks noChangeShapeType="1"/>
            <a:stCxn id="79" idx="0"/>
            <a:endCxn id="92" idx="4"/>
          </p:cNvCxnSpPr>
          <p:nvPr/>
        </p:nvCxnSpPr>
        <p:spPr bwMode="auto">
          <a:xfrm rot="16200000">
            <a:off x="7046082" y="5771598"/>
            <a:ext cx="82867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7" name="AutoShape 18">
            <a:extLst>
              <a:ext uri="{FF2B5EF4-FFF2-40B4-BE49-F238E27FC236}">
                <a16:creationId xmlns:a16="http://schemas.microsoft.com/office/drawing/2014/main" xmlns="" id="{3CBF8311-3E84-4C85-A106-729F73EB3A35}"/>
              </a:ext>
            </a:extLst>
          </p:cNvPr>
          <p:cNvCxnSpPr>
            <a:cxnSpLocks noChangeShapeType="1"/>
            <a:stCxn id="111" idx="3"/>
            <a:endCxn id="59" idx="2"/>
          </p:cNvCxnSpPr>
          <p:nvPr/>
        </p:nvCxnSpPr>
        <p:spPr bwMode="auto">
          <a:xfrm>
            <a:off x="5944358" y="6365322"/>
            <a:ext cx="668337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8" name="Rectangle 19">
            <a:extLst>
              <a:ext uri="{FF2B5EF4-FFF2-40B4-BE49-F238E27FC236}">
                <a16:creationId xmlns:a16="http://schemas.microsoft.com/office/drawing/2014/main" xmlns="" id="{AD0A6D54-DDD0-496D-8DBF-5C21BDCD6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758" y="5315985"/>
            <a:ext cx="3603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X</a:t>
            </a:r>
            <a:endParaRPr lang="es-ES" altLang="es-AR"/>
          </a:p>
        </p:txBody>
      </p:sp>
      <p:cxnSp>
        <p:nvCxnSpPr>
          <p:cNvPr id="89" name="AutoShape 20">
            <a:extLst>
              <a:ext uri="{FF2B5EF4-FFF2-40B4-BE49-F238E27FC236}">
                <a16:creationId xmlns:a16="http://schemas.microsoft.com/office/drawing/2014/main" xmlns="" id="{4B1E8A08-837D-45A3-BEE8-F3A7A07B9371}"/>
              </a:ext>
            </a:extLst>
          </p:cNvPr>
          <p:cNvCxnSpPr>
            <a:cxnSpLocks noChangeShapeType="1"/>
            <a:stCxn id="82" idx="3"/>
            <a:endCxn id="78" idx="1"/>
          </p:cNvCxnSpPr>
          <p:nvPr/>
        </p:nvCxnSpPr>
        <p:spPr bwMode="auto">
          <a:xfrm>
            <a:off x="3028120" y="3504647"/>
            <a:ext cx="288925" cy="468313"/>
          </a:xfrm>
          <a:prstGeom prst="bentConnector3">
            <a:avLst>
              <a:gd name="adj1" fmla="val 49449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0" name="AutoShape 21">
            <a:extLst>
              <a:ext uri="{FF2B5EF4-FFF2-40B4-BE49-F238E27FC236}">
                <a16:creationId xmlns:a16="http://schemas.microsoft.com/office/drawing/2014/main" xmlns="" id="{A22D6EE8-D42E-481A-8B9A-298E525D4C46}"/>
              </a:ext>
            </a:extLst>
          </p:cNvPr>
          <p:cNvCxnSpPr>
            <a:cxnSpLocks noChangeShapeType="1"/>
            <a:stCxn id="88" idx="3"/>
            <a:endCxn id="108" idx="1"/>
          </p:cNvCxnSpPr>
          <p:nvPr/>
        </p:nvCxnSpPr>
        <p:spPr bwMode="auto">
          <a:xfrm flipV="1">
            <a:off x="3028120" y="5341385"/>
            <a:ext cx="360363" cy="155575"/>
          </a:xfrm>
          <a:prstGeom prst="bentConnector3">
            <a:avLst>
              <a:gd name="adj1" fmla="val 49778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1" name="Oval 22">
            <a:extLst>
              <a:ext uri="{FF2B5EF4-FFF2-40B4-BE49-F238E27FC236}">
                <a16:creationId xmlns:a16="http://schemas.microsoft.com/office/drawing/2014/main" xmlns="" id="{7D3EBD12-A70D-43D4-849D-7E06A45A6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658" y="5285822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endParaRPr lang="es-AR" altLang="es-AR"/>
          </a:p>
        </p:txBody>
      </p:sp>
      <p:sp>
        <p:nvSpPr>
          <p:cNvPr id="92" name="Oval 23">
            <a:extLst>
              <a:ext uri="{FF2B5EF4-FFF2-40B4-BE49-F238E27FC236}">
                <a16:creationId xmlns:a16="http://schemas.microsoft.com/office/drawing/2014/main" xmlns="" id="{4D25287B-2122-4DB2-8EBB-390A43DB4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3908" y="5285822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endParaRPr lang="es-AR" altLang="es-AR"/>
          </a:p>
        </p:txBody>
      </p:sp>
      <p:sp>
        <p:nvSpPr>
          <p:cNvPr id="93" name="Rectangle 24">
            <a:extLst>
              <a:ext uri="{FF2B5EF4-FFF2-40B4-BE49-F238E27FC236}">
                <a16:creationId xmlns:a16="http://schemas.microsoft.com/office/drawing/2014/main" xmlns="" id="{AC9F2046-9312-4F34-873F-4C902612E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758" y="4763535"/>
            <a:ext cx="3603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/>
              <a:t>90°</a:t>
            </a:r>
            <a:endParaRPr lang="es-ES" altLang="es-AR" sz="1200"/>
          </a:p>
        </p:txBody>
      </p:sp>
      <p:cxnSp>
        <p:nvCxnSpPr>
          <p:cNvPr id="94" name="AutoShape 25">
            <a:extLst>
              <a:ext uri="{FF2B5EF4-FFF2-40B4-BE49-F238E27FC236}">
                <a16:creationId xmlns:a16="http://schemas.microsoft.com/office/drawing/2014/main" xmlns="" id="{D73C8025-9CA0-4881-94A1-68A5D4AEDA3C}"/>
              </a:ext>
            </a:extLst>
          </p:cNvPr>
          <p:cNvCxnSpPr>
            <a:cxnSpLocks noChangeShapeType="1"/>
            <a:stCxn id="116" idx="0"/>
            <a:endCxn id="82" idx="2"/>
          </p:cNvCxnSpPr>
          <p:nvPr/>
        </p:nvCxnSpPr>
        <p:spPr bwMode="auto">
          <a:xfrm rot="16200000">
            <a:off x="2596320" y="3936448"/>
            <a:ext cx="504825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" name="AutoShape 26">
            <a:extLst>
              <a:ext uri="{FF2B5EF4-FFF2-40B4-BE49-F238E27FC236}">
                <a16:creationId xmlns:a16="http://schemas.microsoft.com/office/drawing/2014/main" xmlns="" id="{6883A130-34C3-4421-92FF-C6AD7CBE9C16}"/>
              </a:ext>
            </a:extLst>
          </p:cNvPr>
          <p:cNvCxnSpPr>
            <a:cxnSpLocks noChangeShapeType="1"/>
            <a:stCxn id="116" idx="4"/>
            <a:endCxn id="93" idx="0"/>
          </p:cNvCxnSpPr>
          <p:nvPr/>
        </p:nvCxnSpPr>
        <p:spPr bwMode="auto">
          <a:xfrm rot="5400000">
            <a:off x="2597114" y="4511916"/>
            <a:ext cx="5032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" name="AutoShape 27">
            <a:extLst>
              <a:ext uri="{FF2B5EF4-FFF2-40B4-BE49-F238E27FC236}">
                <a16:creationId xmlns:a16="http://schemas.microsoft.com/office/drawing/2014/main" xmlns="" id="{1B14035A-6B96-43A2-BDAC-9A3E1FD9FB56}"/>
              </a:ext>
            </a:extLst>
          </p:cNvPr>
          <p:cNvCxnSpPr>
            <a:cxnSpLocks noChangeShapeType="1"/>
            <a:stCxn id="93" idx="2"/>
            <a:endCxn id="88" idx="0"/>
          </p:cNvCxnSpPr>
          <p:nvPr/>
        </p:nvCxnSpPr>
        <p:spPr bwMode="auto">
          <a:xfrm rot="5400000">
            <a:off x="2752689" y="5219941"/>
            <a:ext cx="19208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" name="Oval 28">
            <a:extLst>
              <a:ext uri="{FF2B5EF4-FFF2-40B4-BE49-F238E27FC236}">
                <a16:creationId xmlns:a16="http://schemas.microsoft.com/office/drawing/2014/main" xmlns="" id="{F4A173BE-0999-4DCF-B18B-F8194FF72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033" y="4187272"/>
            <a:ext cx="71437" cy="714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>
              <a:latin typeface="Symbol" panose="05050102010706020507" pitchFamily="18" charset="2"/>
            </a:endParaRPr>
          </a:p>
        </p:txBody>
      </p:sp>
      <p:cxnSp>
        <p:nvCxnSpPr>
          <p:cNvPr id="98" name="AutoShape 29">
            <a:extLst>
              <a:ext uri="{FF2B5EF4-FFF2-40B4-BE49-F238E27FC236}">
                <a16:creationId xmlns:a16="http://schemas.microsoft.com/office/drawing/2014/main" xmlns="" id="{5E2B4CD5-0F21-4252-BDE5-E23C1CB9F4AC}"/>
              </a:ext>
            </a:extLst>
          </p:cNvPr>
          <p:cNvCxnSpPr>
            <a:cxnSpLocks noChangeShapeType="1"/>
            <a:stCxn id="97" idx="0"/>
            <a:endCxn id="82" idx="1"/>
          </p:cNvCxnSpPr>
          <p:nvPr/>
        </p:nvCxnSpPr>
        <p:spPr bwMode="auto">
          <a:xfrm rot="16200000">
            <a:off x="1793839" y="3313353"/>
            <a:ext cx="682625" cy="1065213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9" name="AutoShape 30">
            <a:extLst>
              <a:ext uri="{FF2B5EF4-FFF2-40B4-BE49-F238E27FC236}">
                <a16:creationId xmlns:a16="http://schemas.microsoft.com/office/drawing/2014/main" xmlns="" id="{C817B1D1-786B-4BF7-B140-049DA9A160F9}"/>
              </a:ext>
            </a:extLst>
          </p:cNvPr>
          <p:cNvCxnSpPr>
            <a:cxnSpLocks noChangeShapeType="1"/>
            <a:stCxn id="97" idx="4"/>
            <a:endCxn id="88" idx="1"/>
          </p:cNvCxnSpPr>
          <p:nvPr/>
        </p:nvCxnSpPr>
        <p:spPr bwMode="auto">
          <a:xfrm rot="16200000" flipH="1">
            <a:off x="1516027" y="4345228"/>
            <a:ext cx="1238250" cy="1065213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0" name="AutoShape 32">
            <a:extLst>
              <a:ext uri="{FF2B5EF4-FFF2-40B4-BE49-F238E27FC236}">
                <a16:creationId xmlns:a16="http://schemas.microsoft.com/office/drawing/2014/main" xmlns="" id="{2F3ECB30-1E59-4A7E-A4E7-BA583A623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45" y="4115835"/>
            <a:ext cx="755650" cy="215900"/>
          </a:xfrm>
          <a:prstGeom prst="homePlate">
            <a:avLst>
              <a:gd name="adj" fmla="val 87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 dirty="0"/>
              <a:t>QPSK</a:t>
            </a:r>
            <a:endParaRPr lang="es-ES" altLang="es-AR" sz="1400" dirty="0"/>
          </a:p>
        </p:txBody>
      </p:sp>
      <p:cxnSp>
        <p:nvCxnSpPr>
          <p:cNvPr id="101" name="AutoShape 33">
            <a:extLst>
              <a:ext uri="{FF2B5EF4-FFF2-40B4-BE49-F238E27FC236}">
                <a16:creationId xmlns:a16="http://schemas.microsoft.com/office/drawing/2014/main" xmlns="" id="{BEC9E015-CA32-4FDE-B59F-31F11FE0CF1E}"/>
              </a:ext>
            </a:extLst>
          </p:cNvPr>
          <p:cNvCxnSpPr>
            <a:cxnSpLocks noChangeShapeType="1"/>
            <a:stCxn id="100" idx="3"/>
            <a:endCxn id="97" idx="2"/>
          </p:cNvCxnSpPr>
          <p:nvPr/>
        </p:nvCxnSpPr>
        <p:spPr bwMode="auto">
          <a:xfrm>
            <a:off x="1227895" y="4223785"/>
            <a:ext cx="338138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4" name="Rectangle 36">
            <a:extLst>
              <a:ext uri="{FF2B5EF4-FFF2-40B4-BE49-F238E27FC236}">
                <a16:creationId xmlns:a16="http://schemas.microsoft.com/office/drawing/2014/main" xmlns="" id="{1A28A944-9B95-4BF8-ACD1-D4151D4CE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4745" y="4188860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I</a:t>
            </a:r>
            <a:endParaRPr lang="es-ES" altLang="es-AR"/>
          </a:p>
        </p:txBody>
      </p:sp>
      <p:sp>
        <p:nvSpPr>
          <p:cNvPr id="105" name="Rectangle 37">
            <a:extLst>
              <a:ext uri="{FF2B5EF4-FFF2-40B4-BE49-F238E27FC236}">
                <a16:creationId xmlns:a16="http://schemas.microsoft.com/office/drawing/2014/main" xmlns="" id="{0C90F3DF-633F-4EA8-B6D1-879B8177B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4745" y="4566685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/>
              <a:t>Q</a:t>
            </a:r>
            <a:endParaRPr lang="es-ES" altLang="es-AR"/>
          </a:p>
        </p:txBody>
      </p:sp>
      <p:sp>
        <p:nvSpPr>
          <p:cNvPr id="106" name="AutoShape 38">
            <a:extLst>
              <a:ext uri="{FF2B5EF4-FFF2-40B4-BE49-F238E27FC236}">
                <a16:creationId xmlns:a16="http://schemas.microsoft.com/office/drawing/2014/main" xmlns="" id="{416CA2F1-F28F-402D-8F3B-474981767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5595" y="3971372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sp>
        <p:nvSpPr>
          <p:cNvPr id="107" name="AutoShape 39">
            <a:extLst>
              <a:ext uri="{FF2B5EF4-FFF2-40B4-BE49-F238E27FC236}">
                <a16:creationId xmlns:a16="http://schemas.microsoft.com/office/drawing/2014/main" xmlns="" id="{C2B64CB6-F04A-435E-B498-FC6986BF63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8970" y="3972960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sp>
        <p:nvSpPr>
          <p:cNvPr id="108" name="Rectangle 41">
            <a:extLst>
              <a:ext uri="{FF2B5EF4-FFF2-40B4-BE49-F238E27FC236}">
                <a16:creationId xmlns:a16="http://schemas.microsoft.com/office/drawing/2014/main" xmlns="" id="{AC7A509E-F290-442E-B7AF-B18C7C0A5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8483" y="4981022"/>
            <a:ext cx="539750" cy="719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/>
              <a:t>Filro</a:t>
            </a:r>
          </a:p>
          <a:p>
            <a:pPr algn="ctr" eaLnBrk="1" hangingPunct="1"/>
            <a:r>
              <a:rPr lang="es-AR" altLang="es-AR" sz="1200"/>
              <a:t>Pasa</a:t>
            </a:r>
          </a:p>
          <a:p>
            <a:pPr algn="ctr" eaLnBrk="1" hangingPunct="1"/>
            <a:r>
              <a:rPr lang="es-AR" altLang="es-AR" sz="1200"/>
              <a:t>Bajo</a:t>
            </a:r>
            <a:endParaRPr lang="es-ES" altLang="es-AR" sz="1200"/>
          </a:p>
        </p:txBody>
      </p:sp>
      <p:cxnSp>
        <p:nvCxnSpPr>
          <p:cNvPr id="109" name="AutoShape 42">
            <a:extLst>
              <a:ext uri="{FF2B5EF4-FFF2-40B4-BE49-F238E27FC236}">
                <a16:creationId xmlns:a16="http://schemas.microsoft.com/office/drawing/2014/main" xmlns="" id="{7E2AA146-651E-4A56-B249-DEC70D71877E}"/>
              </a:ext>
            </a:extLst>
          </p:cNvPr>
          <p:cNvCxnSpPr>
            <a:cxnSpLocks noChangeShapeType="1"/>
            <a:stCxn id="78" idx="3"/>
            <a:endCxn id="76" idx="1"/>
          </p:cNvCxnSpPr>
          <p:nvPr/>
        </p:nvCxnSpPr>
        <p:spPr bwMode="auto">
          <a:xfrm>
            <a:off x="3856795" y="3972960"/>
            <a:ext cx="468313" cy="88900"/>
          </a:xfrm>
          <a:prstGeom prst="bentConnector3">
            <a:avLst>
              <a:gd name="adj1" fmla="val 49829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0" name="AutoShape 43">
            <a:extLst>
              <a:ext uri="{FF2B5EF4-FFF2-40B4-BE49-F238E27FC236}">
                <a16:creationId xmlns:a16="http://schemas.microsoft.com/office/drawing/2014/main" xmlns="" id="{5B530191-F0EE-408B-92D9-F1EF6F4A4E1F}"/>
              </a:ext>
            </a:extLst>
          </p:cNvPr>
          <p:cNvCxnSpPr>
            <a:cxnSpLocks noChangeShapeType="1"/>
            <a:stCxn id="108" idx="3"/>
            <a:endCxn id="77" idx="1"/>
          </p:cNvCxnSpPr>
          <p:nvPr/>
        </p:nvCxnSpPr>
        <p:spPr bwMode="auto">
          <a:xfrm flipV="1">
            <a:off x="3928233" y="4961972"/>
            <a:ext cx="396875" cy="379413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1" name="Rectangle 44">
            <a:extLst>
              <a:ext uri="{FF2B5EF4-FFF2-40B4-BE49-F238E27FC236}">
                <a16:creationId xmlns:a16="http://schemas.microsoft.com/office/drawing/2014/main" xmlns="" id="{01DDE5A4-765B-4BAF-8E4C-F34BAD389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4608" y="6004960"/>
            <a:ext cx="53975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400"/>
              <a:t>Rec</a:t>
            </a:r>
          </a:p>
          <a:p>
            <a:pPr algn="ctr" eaLnBrk="1" hangingPunct="1"/>
            <a:r>
              <a:rPr lang="es-AR" altLang="es-AR" sz="1400"/>
              <a:t>Ck</a:t>
            </a:r>
          </a:p>
          <a:p>
            <a:pPr algn="ctr" eaLnBrk="1" hangingPunct="1"/>
            <a:r>
              <a:rPr lang="es-AR" altLang="es-AR" sz="1400"/>
              <a:t>Simb</a:t>
            </a:r>
            <a:endParaRPr lang="es-ES" altLang="es-AR" sz="1400"/>
          </a:p>
        </p:txBody>
      </p:sp>
      <p:cxnSp>
        <p:nvCxnSpPr>
          <p:cNvPr id="112" name="AutoShape 45">
            <a:extLst>
              <a:ext uri="{FF2B5EF4-FFF2-40B4-BE49-F238E27FC236}">
                <a16:creationId xmlns:a16="http://schemas.microsoft.com/office/drawing/2014/main" xmlns="" id="{9C91A863-3443-494B-806C-C14444FF5854}"/>
              </a:ext>
            </a:extLst>
          </p:cNvPr>
          <p:cNvCxnSpPr>
            <a:cxnSpLocks noChangeShapeType="1"/>
            <a:stCxn id="59" idx="0"/>
            <a:endCxn id="74" idx="0"/>
          </p:cNvCxnSpPr>
          <p:nvPr/>
        </p:nvCxnSpPr>
        <p:spPr bwMode="auto">
          <a:xfrm rot="5400000" flipH="1">
            <a:off x="6144382" y="5823985"/>
            <a:ext cx="1008063" cy="1588"/>
          </a:xfrm>
          <a:prstGeom prst="bentConnector3">
            <a:avLst>
              <a:gd name="adj1" fmla="val 49921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3" name="Rectangle 46">
            <a:extLst>
              <a:ext uri="{FF2B5EF4-FFF2-40B4-BE49-F238E27FC236}">
                <a16:creationId xmlns:a16="http://schemas.microsoft.com/office/drawing/2014/main" xmlns="" id="{ED67CE26-1706-4E7C-9438-389A476602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8620" y="3861835"/>
            <a:ext cx="539750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000"/>
              <a:t>Rec</a:t>
            </a:r>
          </a:p>
          <a:p>
            <a:pPr algn="ctr" eaLnBrk="1" hangingPunct="1"/>
            <a:r>
              <a:rPr lang="es-AR" altLang="es-AR" sz="1000"/>
              <a:t>Porta</a:t>
            </a:r>
          </a:p>
          <a:p>
            <a:pPr algn="ctr" eaLnBrk="1" hangingPunct="1"/>
            <a:r>
              <a:rPr lang="es-AR" altLang="es-AR" sz="1000"/>
              <a:t>dora</a:t>
            </a:r>
            <a:endParaRPr lang="es-ES" altLang="es-AR" sz="1000"/>
          </a:p>
        </p:txBody>
      </p:sp>
      <p:cxnSp>
        <p:nvCxnSpPr>
          <p:cNvPr id="114" name="AutoShape 47">
            <a:extLst>
              <a:ext uri="{FF2B5EF4-FFF2-40B4-BE49-F238E27FC236}">
                <a16:creationId xmlns:a16="http://schemas.microsoft.com/office/drawing/2014/main" xmlns="" id="{B1FADA8A-5741-4555-9872-A1DEB9949A21}"/>
              </a:ext>
            </a:extLst>
          </p:cNvPr>
          <p:cNvCxnSpPr>
            <a:cxnSpLocks noChangeShapeType="1"/>
            <a:stCxn id="97" idx="6"/>
            <a:endCxn id="113" idx="1"/>
          </p:cNvCxnSpPr>
          <p:nvPr/>
        </p:nvCxnSpPr>
        <p:spPr bwMode="auto">
          <a:xfrm flipV="1">
            <a:off x="1637470" y="4222197"/>
            <a:ext cx="311150" cy="1588"/>
          </a:xfrm>
          <a:prstGeom prst="bentConnector3">
            <a:avLst>
              <a:gd name="adj1" fmla="val 49491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AutoShape 48">
            <a:extLst>
              <a:ext uri="{FF2B5EF4-FFF2-40B4-BE49-F238E27FC236}">
                <a16:creationId xmlns:a16="http://schemas.microsoft.com/office/drawing/2014/main" xmlns="" id="{18AA7F02-91F8-4DEA-B3E1-9FB6C97C9340}"/>
              </a:ext>
            </a:extLst>
          </p:cNvPr>
          <p:cNvCxnSpPr>
            <a:cxnSpLocks noChangeShapeType="1"/>
            <a:stCxn id="113" idx="3"/>
            <a:endCxn id="116" idx="2"/>
          </p:cNvCxnSpPr>
          <p:nvPr/>
        </p:nvCxnSpPr>
        <p:spPr bwMode="auto">
          <a:xfrm>
            <a:off x="2488370" y="4222197"/>
            <a:ext cx="323850" cy="3175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6" name="Oval 49">
            <a:extLst>
              <a:ext uri="{FF2B5EF4-FFF2-40B4-BE49-F238E27FC236}">
                <a16:creationId xmlns:a16="http://schemas.microsoft.com/office/drawing/2014/main" xmlns="" id="{53153E4E-1DC9-469D-99E9-B66CA03C6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2220" y="4188860"/>
            <a:ext cx="71438" cy="714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endParaRPr lang="es-ES" altLang="es-AR">
              <a:latin typeface="Symbol" panose="05050102010706020507" pitchFamily="18" charset="2"/>
            </a:endParaRPr>
          </a:p>
        </p:txBody>
      </p:sp>
      <p:sp>
        <p:nvSpPr>
          <p:cNvPr id="118" name="50 Flecha arriba">
            <a:extLst>
              <a:ext uri="{FF2B5EF4-FFF2-40B4-BE49-F238E27FC236}">
                <a16:creationId xmlns:a16="http://schemas.microsoft.com/office/drawing/2014/main" xmlns="" id="{2FE220E3-0C8B-46AA-848C-0FF23B8B3B5C}"/>
              </a:ext>
            </a:extLst>
          </p:cNvPr>
          <p:cNvSpPr/>
          <p:nvPr/>
        </p:nvSpPr>
        <p:spPr bwMode="auto">
          <a:xfrm>
            <a:off x="3856795" y="2760110"/>
            <a:ext cx="504825" cy="1060450"/>
          </a:xfrm>
          <a:prstGeom prst="upArrow">
            <a:avLst/>
          </a:prstGeom>
          <a:noFill/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>
            <a:normAutofit fontScale="85000" lnSpcReduction="10000"/>
          </a:bodyPr>
          <a:lstStyle/>
          <a:p>
            <a:pPr algn="ctr">
              <a:defRPr/>
            </a:pPr>
            <a:r>
              <a:rPr lang="es-AR" dirty="0"/>
              <a:t>Niveles</a:t>
            </a:r>
            <a:endParaRPr lang="es-ES" dirty="0"/>
          </a:p>
        </p:txBody>
      </p:sp>
      <p:sp>
        <p:nvSpPr>
          <p:cNvPr id="119" name="51 Flecha abajo">
            <a:extLst>
              <a:ext uri="{FF2B5EF4-FFF2-40B4-BE49-F238E27FC236}">
                <a16:creationId xmlns:a16="http://schemas.microsoft.com/office/drawing/2014/main" xmlns="" id="{39F16FB5-4764-423F-AE6E-EB722D91E222}"/>
              </a:ext>
            </a:extLst>
          </p:cNvPr>
          <p:cNvSpPr/>
          <p:nvPr/>
        </p:nvSpPr>
        <p:spPr bwMode="auto">
          <a:xfrm>
            <a:off x="4864858" y="2834722"/>
            <a:ext cx="504825" cy="1050925"/>
          </a:xfrm>
          <a:prstGeom prst="downArrow">
            <a:avLst/>
          </a:prstGeom>
          <a:noFill/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tIns="36000" rIns="36000" bIns="36000">
            <a:spAutoFit/>
          </a:bodyPr>
          <a:lstStyle/>
          <a:p>
            <a:pPr algn="ctr">
              <a:defRPr/>
            </a:pPr>
            <a:r>
              <a:rPr lang="es-AR" dirty="0"/>
              <a:t>Bits</a:t>
            </a:r>
            <a:endParaRPr lang="es-ES" dirty="0"/>
          </a:p>
        </p:txBody>
      </p:sp>
      <p:sp>
        <p:nvSpPr>
          <p:cNvPr id="122" name="AutoShape 73">
            <a:extLst>
              <a:ext uri="{FF2B5EF4-FFF2-40B4-BE49-F238E27FC236}">
                <a16:creationId xmlns:a16="http://schemas.microsoft.com/office/drawing/2014/main" xmlns="" id="{61485ED5-1FD3-44C8-9AAD-0E8DB0524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6" y="3592441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sp>
        <p:nvSpPr>
          <p:cNvPr id="123" name="AutoShape 73">
            <a:extLst>
              <a:ext uri="{FF2B5EF4-FFF2-40B4-BE49-F238E27FC236}">
                <a16:creationId xmlns:a16="http://schemas.microsoft.com/office/drawing/2014/main" xmlns="" id="{FD099187-6E11-4AEF-AE77-71E1207CF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1429" y="4480339"/>
            <a:ext cx="288925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/>
            <a:r>
              <a:rPr lang="es-AR" altLang="es-AR" sz="1200" dirty="0" smtClean="0"/>
              <a:t>?</a:t>
            </a:r>
            <a:endParaRPr lang="es-AR" altLang="es-AR" sz="1200" dirty="0"/>
          </a:p>
          <a:p>
            <a:pPr algn="ctr" eaLnBrk="1" hangingPunct="1"/>
            <a:r>
              <a:rPr lang="es-AR" altLang="es-AR" sz="1200" dirty="0"/>
              <a:t>bits</a:t>
            </a:r>
            <a:endParaRPr lang="es-ES" altLang="es-AR" sz="1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432AFA5-80C4-4FC0-BA13-AD3BCA484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3973" y="1394184"/>
            <a:ext cx="1522200" cy="128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844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152</Words>
  <Application>Microsoft Office PowerPoint</Application>
  <PresentationFormat>Panorámica</PresentationFormat>
  <Paragraphs>102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Trebuchet MS</vt:lpstr>
      <vt:lpstr>Office Theme</vt:lpstr>
      <vt:lpstr>SISTEMAS DE COMUNICACIONES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SISTEMAS DE COMUNICACIONES</dc:title>
  <dc:creator>Filice, Ariel (Nokia - AR/Buenos Aires)</dc:creator>
  <cp:lastModifiedBy>Usuario de Windows</cp:lastModifiedBy>
  <cp:revision>133</cp:revision>
  <dcterms:created xsi:type="dcterms:W3CDTF">2020-04-06T21:05:44Z</dcterms:created>
  <dcterms:modified xsi:type="dcterms:W3CDTF">2023-09-12T00:27:54Z</dcterms:modified>
</cp:coreProperties>
</file>