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9" r:id="rId3"/>
    <p:sldId id="334" r:id="rId4"/>
    <p:sldId id="348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7F97-432A-4311-AC4C-CE402E488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F661B-677D-4AC5-85E4-6D1E68225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2EB94-577C-4A56-95F0-6D5E8AF6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2E04E-AEB3-434C-BF32-F265E397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779B-C0DD-463F-83C5-52532D09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81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FBA63-6210-4EBB-AAEA-13B6969E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B59BB-6582-453D-A03C-8C5952A18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87340-30CF-47EA-A730-290DAEB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4D4C8-D0AF-45C0-AE5D-0C2481CE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98B49-D190-4B28-8CB8-EF52C00B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29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78877F-21C4-4908-9A6C-78BDAEEF4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4D459-08DE-41CF-827B-0C10711BC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56884-8702-4CEC-B83A-6BCF3430C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7CD6C-E233-49D6-BEF6-D4751DC3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D6B1-7260-412D-BFE5-84F28D0E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637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C254-7AA0-4056-A353-67E3FDF9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64E0-4222-4231-BBDB-3DB84071E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35DC8-5EEE-4AED-AE5B-1AD16794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A3D58-F580-4A96-A99F-D26E5203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A18A-DD9A-45E5-A0BB-F1456065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647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BBAD-6E77-408B-9E76-B7235E01E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DE095-324A-4AF1-B203-1942E6D69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00CC2-9CBF-4EAF-B96C-87BA3B619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A7E66-CE33-44E3-B35F-3A23A375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DD8B8-7D22-4D64-9B47-0B254EFB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02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14BC5-3BA9-4FA6-88D0-1C24E51C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541C-43E8-4D36-82B9-4B9EF942D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582DF-A503-400A-82D6-89C531BC7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CD197-0669-4870-8B6D-9B19D996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D0919-D213-4303-B875-9B490466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4EA6D-35A8-4C67-82AB-B56E85CF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949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40F0-947B-4B7C-9BD2-7B1AF51E1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FA604-A221-4D0E-B323-B854AF97F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D167C-A5AD-4859-B1CC-8629A648D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CA854-8A03-4EEC-9313-B4A35435D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C15E8B-88B1-424B-BCD2-544A80FF0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C9488-2158-485A-8912-5242FC8B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44C51-BC23-4645-92C6-723BF2D0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C31AE-B0E8-453E-ADB3-7BA126F1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532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FC636-C8D1-4734-A6DD-AC74587A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0294B8-5ACD-4050-83DC-8D9BF230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753BA-D965-4195-9D45-C04BC5F5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372F5-40A4-4470-B358-1AE944E2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579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61701-BA9B-40A7-8693-FDCDE8B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14340F-BD66-4C42-B7F4-55A75F478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027B8-D520-48CE-AAD3-E28498FB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588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BF0E-FB21-44CA-9AD7-082E06801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A923B-AA41-4369-99B0-CAC368A3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05810-D670-4F7C-B906-77DFBF3DD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8D346-8595-4BFC-9515-24404E04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405A4-50A8-432F-9505-B4E5EBD4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EB9DE-EDCA-49D7-B2F1-AB491CC0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001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234B9-0302-4AC7-B61E-AC61EDF5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F2CE2-3A1F-4121-882E-854385256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773A1-ECC5-4533-9ECE-E41307BB7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64835-2D57-4753-B1D3-729584BC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00AA3-320A-4033-8EB6-4BDFE5B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ED5EB-7B18-47DA-A2FD-CB8E6EB8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53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74001-4F69-457C-BDC0-7F1117DBE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24F40-ED15-46FD-A428-F33C02037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67CEE-A840-4A32-8DCD-008E1AD91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8F09-C115-44BB-9FDD-4C03C3ED283F}" type="datetimeFigureOut">
              <a:rPr lang="es-AR" smtClean="0"/>
              <a:t>7/7/2020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121EC-E6D1-4F46-BD61-C54334370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9BEC2-5EFF-444C-A80C-57D8FC866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30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CCC525-AD6C-4D67-9D7E-DFBC1DF4C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AR" sz="4700" b="1" i="1">
                <a:solidFill>
                  <a:schemeClr val="bg1"/>
                </a:solidFill>
              </a:rPr>
              <a:t>SISTEMAS DE COMUNICACIONES</a:t>
            </a:r>
            <a:endParaRPr lang="es-AR" sz="47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5F641-D767-4C77-999F-40C37D31E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AR" sz="2000" b="1" dirty="0">
                <a:solidFill>
                  <a:schemeClr val="bg1"/>
                </a:solidFill>
              </a:rPr>
              <a:t>Ejercicios de AM, FM y Ruido para resolución EN CLASE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0F643B-A817-499B-AEDA-30B6ADF4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915107"/>
            <a:ext cx="4047843" cy="165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0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10F05D-6A88-48FA-AD84-72E0683137A8}"/>
              </a:ext>
            </a:extLst>
          </p:cNvPr>
          <p:cNvSpPr txBox="1"/>
          <p:nvPr/>
        </p:nvSpPr>
        <p:spPr>
          <a:xfrm>
            <a:off x="265471" y="127819"/>
            <a:ext cx="1616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/>
              <a:t>#AM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1B3C2-E576-4F2D-841E-963273C75270}"/>
              </a:ext>
            </a:extLst>
          </p:cNvPr>
          <p:cNvSpPr txBox="1"/>
          <p:nvPr/>
        </p:nvSpPr>
        <p:spPr>
          <a:xfrm>
            <a:off x="635980" y="4046300"/>
            <a:ext cx="104310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En la antena (1) una portadora de 650 </a:t>
            </a:r>
            <a:r>
              <a:rPr lang="es-AR" b="1" dirty="0">
                <a:solidFill>
                  <a:srgbClr val="FF0000"/>
                </a:solidFill>
              </a:rPr>
              <a:t>K</a:t>
            </a:r>
            <a:r>
              <a:rPr lang="es-AR" dirty="0"/>
              <a:t>Hz.</a:t>
            </a:r>
          </a:p>
          <a:p>
            <a:r>
              <a:rPr lang="es-AR" dirty="0"/>
              <a:t>Determinar:</a:t>
            </a:r>
          </a:p>
          <a:p>
            <a:pPr marL="342900" indent="-342900">
              <a:buAutoNum type="alphaUcParenR"/>
            </a:pPr>
            <a:r>
              <a:rPr lang="es-AR" dirty="0"/>
              <a:t>El espectro resultante en los puntos : 2 –3 – 4 – 5 – 6 –7, oscilograma de tensión en el punto 6. Para si se modula con un tono de 2KHz, y m=1. Detector de envolvente</a:t>
            </a:r>
          </a:p>
          <a:p>
            <a:pPr marL="342900" indent="-342900">
              <a:buAutoNum type="alphaUcParenR"/>
            </a:pPr>
            <a:r>
              <a:rPr lang="es-AR" dirty="0" err="1"/>
              <a:t>Idem</a:t>
            </a:r>
            <a:r>
              <a:rPr lang="es-AR" dirty="0"/>
              <a:t>. Si la modulación es DBL con tono de 2KHz y las BL tienen igual amplitud que en el caso anterior.</a:t>
            </a:r>
          </a:p>
          <a:p>
            <a:pPr marL="342900" indent="-342900">
              <a:buAutoNum type="alphaUcParenR"/>
            </a:pPr>
            <a:r>
              <a:rPr lang="es-AR" dirty="0" err="1"/>
              <a:t>Idem</a:t>
            </a:r>
            <a:r>
              <a:rPr lang="es-AR" dirty="0"/>
              <a:t>. Si BLU inferior. Detector coherente. Indicar diagrama de bloques del detector. Y explique como funciona mediante convolución grafica.</a:t>
            </a:r>
          </a:p>
          <a:p>
            <a:pPr marL="342900" indent="-342900">
              <a:buAutoNum type="alphaUcParenR"/>
            </a:pPr>
            <a:r>
              <a:rPr lang="es-AR" dirty="0"/>
              <a:t>…se escucha una emisora que transmite en 1560 KHz…la emisora es cercana por lo que se reciben 200</a:t>
            </a:r>
            <a:r>
              <a:rPr lang="es-AR" b="1" dirty="0">
                <a:solidFill>
                  <a:srgbClr val="FF0000"/>
                </a:solidFill>
              </a:rPr>
              <a:t>n</a:t>
            </a:r>
            <a:r>
              <a:rPr lang="es-AR" dirty="0"/>
              <a:t>W.</a:t>
            </a:r>
          </a:p>
          <a:p>
            <a:r>
              <a:rPr lang="es-AR" dirty="0"/>
              <a:t>La etapa de RF provee un rechazo de 2dB/0.1MHz. Que potencia de </a:t>
            </a:r>
            <a:r>
              <a:rPr lang="es-AR" dirty="0" err="1"/>
              <a:t>FImg</a:t>
            </a:r>
            <a:r>
              <a:rPr lang="es-AR" dirty="0"/>
              <a:t> se tiene a la salida de FI.</a:t>
            </a:r>
          </a:p>
          <a:p>
            <a:endParaRPr lang="es-A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EA91B5-DAB5-45E7-AE64-66BA04879F12}"/>
              </a:ext>
            </a:extLst>
          </p:cNvPr>
          <p:cNvSpPr txBox="1"/>
          <p:nvPr/>
        </p:nvSpPr>
        <p:spPr>
          <a:xfrm>
            <a:off x="3349560" y="1018738"/>
            <a:ext cx="1162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2</a:t>
            </a:r>
            <a:r>
              <a:rPr lang="es-AR" sz="1400" b="1" dirty="0">
                <a:solidFill>
                  <a:srgbClr val="FF0000"/>
                </a:solidFill>
              </a:rPr>
              <a:t>n</a:t>
            </a:r>
            <a:r>
              <a:rPr lang="es-AR" sz="1400" dirty="0"/>
              <a:t>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945DBC-E1EF-4831-A340-1680C542D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044" y="610702"/>
            <a:ext cx="4990569" cy="23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4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7DEF5B-85CB-4EEC-94EA-E5620EEDE71A}"/>
              </a:ext>
            </a:extLst>
          </p:cNvPr>
          <p:cNvSpPr txBox="1"/>
          <p:nvPr/>
        </p:nvSpPr>
        <p:spPr>
          <a:xfrm>
            <a:off x="265471" y="127819"/>
            <a:ext cx="7954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/>
              <a:t>#FM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3E3BB9-39C5-4A55-9A60-FC22AF789F73}"/>
              </a:ext>
            </a:extLst>
          </p:cNvPr>
          <p:cNvSpPr txBox="1"/>
          <p:nvPr/>
        </p:nvSpPr>
        <p:spPr>
          <a:xfrm>
            <a:off x="599474" y="951391"/>
            <a:ext cx="103921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En la siguiente figura, se muestra el diagrama en bloques de un transmisor de FM.</a:t>
            </a:r>
          </a:p>
          <a:p>
            <a:r>
              <a:rPr lang="es-AR" dirty="0"/>
              <a:t>Su respuesta en frecuencia es plana para modulantes de 200Hz a 15KHz.</a:t>
            </a:r>
          </a:p>
          <a:p>
            <a:r>
              <a:rPr lang="es-AR" dirty="0"/>
              <a:t>La frecuencia de la portadora requerida a la salida es de 103.7MHz y la desviación</a:t>
            </a:r>
          </a:p>
          <a:p>
            <a:r>
              <a:rPr lang="es-AR" dirty="0"/>
              <a:t>de frecuencia de 75KHz.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r>
              <a:rPr lang="es-AR" dirty="0"/>
              <a:t>Determinar:</a:t>
            </a:r>
          </a:p>
          <a:p>
            <a:r>
              <a:rPr lang="es-AR" dirty="0"/>
              <a:t>• Ancho de banda y frecuencia central del filtro </a:t>
            </a:r>
            <a:r>
              <a:rPr lang="es-AR" dirty="0" err="1"/>
              <a:t>pasabanda</a:t>
            </a:r>
            <a:endParaRPr lang="es-AR" dirty="0"/>
          </a:p>
          <a:p>
            <a:r>
              <a:rPr lang="es-AR" dirty="0"/>
              <a:t>• Frecuencia del oscilador Fo</a:t>
            </a:r>
          </a:p>
          <a:p>
            <a:r>
              <a:rPr lang="es-AR" dirty="0"/>
              <a:t>• Desviación pico requerida en el modulador de FM</a:t>
            </a:r>
          </a:p>
          <a:p>
            <a:r>
              <a:rPr lang="es-AR" dirty="0"/>
              <a:t>• Espectros de potencia a la salida del Mod. Fm, salida de l Filtro pasa banda, y salida del multiplicador para </a:t>
            </a:r>
            <a:r>
              <a:rPr lang="es-AR" dirty="0" err="1"/>
              <a:t>Fmod</a:t>
            </a:r>
            <a:r>
              <a:rPr lang="es-AR" dirty="0"/>
              <a:t>=5KHz</a:t>
            </a:r>
          </a:p>
          <a:p>
            <a:r>
              <a:rPr lang="es-AR" dirty="0"/>
              <a:t>• </a:t>
            </a:r>
            <a:r>
              <a:rPr lang="es-AR" b="1" dirty="0">
                <a:solidFill>
                  <a:srgbClr val="FF0000"/>
                </a:solidFill>
              </a:rPr>
              <a:t>Esquema de bloques del Modulador de FM usando modulación INDIRECTA. </a:t>
            </a:r>
          </a:p>
          <a:p>
            <a:endParaRPr lang="es-AR" dirty="0"/>
          </a:p>
          <a:p>
            <a:endParaRPr lang="es-AR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144F6C-079A-4BEE-9577-C6361679B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74" y="2221494"/>
            <a:ext cx="9094304" cy="15522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B90D3C-B1DE-48E2-B3CD-7F442F80EC7F}"/>
              </a:ext>
            </a:extLst>
          </p:cNvPr>
          <p:cNvSpPr txBox="1"/>
          <p:nvPr/>
        </p:nvSpPr>
        <p:spPr>
          <a:xfrm>
            <a:off x="6185452" y="2513826"/>
            <a:ext cx="63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x16</a:t>
            </a:r>
            <a:endParaRPr lang="es-A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9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D7D6657-07E6-4130-9098-41F1B16DE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187" y="2517715"/>
            <a:ext cx="6596037" cy="12003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DDF53E-F5C9-4A3F-9643-4A9352BCD6F7}"/>
              </a:ext>
            </a:extLst>
          </p:cNvPr>
          <p:cNvSpPr txBox="1"/>
          <p:nvPr/>
        </p:nvSpPr>
        <p:spPr>
          <a:xfrm>
            <a:off x="265471" y="127819"/>
            <a:ext cx="9574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/>
              <a:t>#6 Ruido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6B60B-9F94-473F-8536-C77F05E4ACE5}"/>
              </a:ext>
            </a:extLst>
          </p:cNvPr>
          <p:cNvSpPr txBox="1"/>
          <p:nvPr/>
        </p:nvSpPr>
        <p:spPr>
          <a:xfrm>
            <a:off x="7513163" y="731705"/>
            <a:ext cx="141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So/No=40dB</a:t>
            </a:r>
            <a:endParaRPr lang="es-A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5565C2-A8A2-486E-B025-26201AE41310}"/>
              </a:ext>
            </a:extLst>
          </p:cNvPr>
          <p:cNvSpPr txBox="1"/>
          <p:nvPr/>
        </p:nvSpPr>
        <p:spPr>
          <a:xfrm>
            <a:off x="8925611" y="4879649"/>
            <a:ext cx="3045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/>
              <a:t>Bw</a:t>
            </a:r>
            <a:r>
              <a:rPr lang="es-AR" sz="800" dirty="0" err="1"/>
              <a:t>eq</a:t>
            </a:r>
            <a:r>
              <a:rPr lang="es-AR" dirty="0"/>
              <a:t>=</a:t>
            </a:r>
            <a:r>
              <a:rPr lang="es-AR" dirty="0" err="1"/>
              <a:t>Bw</a:t>
            </a:r>
            <a:r>
              <a:rPr lang="es-AR" sz="800" dirty="0" err="1"/>
              <a:t>FM</a:t>
            </a:r>
            <a:r>
              <a:rPr lang="es-AR" dirty="0"/>
              <a:t> x 1.5</a:t>
            </a:r>
            <a:endParaRPr lang="es-AR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794B1-0B03-4134-A251-AE7291613DE3}"/>
              </a:ext>
            </a:extLst>
          </p:cNvPr>
          <p:cNvSpPr txBox="1"/>
          <p:nvPr/>
        </p:nvSpPr>
        <p:spPr>
          <a:xfrm>
            <a:off x="8884906" y="2292870"/>
            <a:ext cx="3045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 señal modulante tiene una frecuencia máxima de 15KHz.</a:t>
            </a:r>
          </a:p>
          <a:p>
            <a:r>
              <a:rPr lang="es-AR" dirty="0"/>
              <a:t>La desviación máxima de frecuencia es de 75KHz</a:t>
            </a:r>
          </a:p>
          <a:p>
            <a:r>
              <a:rPr lang="es-AR" dirty="0"/>
              <a:t>El ancho de banda equivalente de ruido es 50% superior al ancho de banda de la</a:t>
            </a:r>
          </a:p>
          <a:p>
            <a:r>
              <a:rPr lang="es-AR" dirty="0"/>
              <a:t>señal.</a:t>
            </a:r>
            <a:endParaRPr lang="es-AR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D855A-702E-4F09-B8C6-41AFBF88DB8D}"/>
              </a:ext>
            </a:extLst>
          </p:cNvPr>
          <p:cNvSpPr txBox="1"/>
          <p:nvPr/>
        </p:nvSpPr>
        <p:spPr>
          <a:xfrm>
            <a:off x="138564" y="1820700"/>
            <a:ext cx="1702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/>
              <a:t>Zo</a:t>
            </a:r>
            <a:r>
              <a:rPr lang="es-AR" dirty="0"/>
              <a:t>= 50ohm</a:t>
            </a:r>
          </a:p>
          <a:p>
            <a:r>
              <a:rPr lang="es-AR" dirty="0" err="1"/>
              <a:t>Teq</a:t>
            </a:r>
            <a:r>
              <a:rPr lang="es-AR" dirty="0"/>
              <a:t> antena=200°K</a:t>
            </a:r>
            <a:endParaRPr lang="es-AR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A080E8-4D87-4DD1-946B-8F15D7B1AEA6}"/>
              </a:ext>
            </a:extLst>
          </p:cNvPr>
          <p:cNvSpPr txBox="1"/>
          <p:nvPr/>
        </p:nvSpPr>
        <p:spPr>
          <a:xfrm>
            <a:off x="3068424" y="1020426"/>
            <a:ext cx="4444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Pre RF: G=10dB NF=2dB</a:t>
            </a:r>
          </a:p>
          <a:p>
            <a:r>
              <a:rPr lang="es-AR" dirty="0"/>
              <a:t>Mezclador: G= 6dB, NF=5dB</a:t>
            </a:r>
          </a:p>
          <a:p>
            <a:r>
              <a:rPr lang="es-AR" dirty="0"/>
              <a:t>Amplificadores FI: G=60dB,  F=16dB (en total)</a:t>
            </a:r>
            <a:endParaRPr lang="es-AR" sz="24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447CBC0-6391-4193-A87F-3158C81D4D7E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7418895" y="916371"/>
            <a:ext cx="94268" cy="20624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58DD6C-8E42-4E77-8D13-16C8D361A94B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2253006" y="1297425"/>
            <a:ext cx="537328" cy="17662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D8F2A44-CF23-48F3-AF81-8633CDB51784}"/>
              </a:ext>
            </a:extLst>
          </p:cNvPr>
          <p:cNvSpPr txBox="1"/>
          <p:nvPr/>
        </p:nvSpPr>
        <p:spPr>
          <a:xfrm>
            <a:off x="1651262" y="1112759"/>
            <a:ext cx="601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0070C0"/>
                </a:solidFill>
              </a:rPr>
              <a:t>Si=?</a:t>
            </a:r>
            <a:endParaRPr lang="es-AR" sz="24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CD21D0-FE90-4D4B-9E05-399A2A13615E}"/>
              </a:ext>
            </a:extLst>
          </p:cNvPr>
          <p:cNvSpPr txBox="1"/>
          <p:nvPr/>
        </p:nvSpPr>
        <p:spPr>
          <a:xfrm>
            <a:off x="317866" y="4325651"/>
            <a:ext cx="30458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Si la ganancia de las antenas:</a:t>
            </a:r>
          </a:p>
          <a:p>
            <a:r>
              <a:rPr lang="es-AR" dirty="0" err="1"/>
              <a:t>Tx</a:t>
            </a:r>
            <a:r>
              <a:rPr lang="es-AR" dirty="0"/>
              <a:t>=</a:t>
            </a:r>
            <a:r>
              <a:rPr lang="es-AR" b="1" dirty="0">
                <a:solidFill>
                  <a:srgbClr val="FF0000"/>
                </a:solidFill>
              </a:rPr>
              <a:t>6</a:t>
            </a:r>
            <a:r>
              <a:rPr lang="es-AR" dirty="0"/>
              <a:t>dB</a:t>
            </a:r>
          </a:p>
          <a:p>
            <a:r>
              <a:rPr lang="es-AR" dirty="0" err="1"/>
              <a:t>Rx</a:t>
            </a:r>
            <a:r>
              <a:rPr lang="es-AR" dirty="0"/>
              <a:t>=</a:t>
            </a:r>
            <a:r>
              <a:rPr lang="es-AR" b="1" dirty="0">
                <a:solidFill>
                  <a:srgbClr val="FF0000"/>
                </a:solidFill>
              </a:rPr>
              <a:t>12</a:t>
            </a:r>
            <a:r>
              <a:rPr lang="es-AR" dirty="0"/>
              <a:t>dB</a:t>
            </a:r>
          </a:p>
          <a:p>
            <a:r>
              <a:rPr lang="es-AR" dirty="0">
                <a:solidFill>
                  <a:srgbClr val="0070C0"/>
                </a:solidFill>
              </a:rPr>
              <a:t>¿Que potencia tiene que tener un Transmisor a 60Km?</a:t>
            </a:r>
          </a:p>
          <a:p>
            <a:r>
              <a:rPr lang="es-AR" dirty="0" err="1">
                <a:solidFill>
                  <a:srgbClr val="0070C0"/>
                </a:solidFill>
              </a:rPr>
              <a:t>Fportadora</a:t>
            </a:r>
            <a:r>
              <a:rPr lang="es-AR" dirty="0">
                <a:solidFill>
                  <a:srgbClr val="0070C0"/>
                </a:solidFill>
              </a:rPr>
              <a:t> 100MHz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3294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406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SISTEMAS DE COMUNICACIONES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COMUNICACIONES</dc:title>
  <dc:creator>Filice, Ariel (Nokia - AR/Buenos Aires)</dc:creator>
  <cp:lastModifiedBy>Filice, Ariel (Nokia - AR/Buenos Aires)</cp:lastModifiedBy>
  <cp:revision>57</cp:revision>
  <dcterms:created xsi:type="dcterms:W3CDTF">2020-04-06T21:05:44Z</dcterms:created>
  <dcterms:modified xsi:type="dcterms:W3CDTF">2020-07-07T16:56:31Z</dcterms:modified>
</cp:coreProperties>
</file>