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9" r:id="rId2"/>
    <p:sldId id="258" r:id="rId3"/>
    <p:sldId id="274" r:id="rId4"/>
    <p:sldId id="260" r:id="rId5"/>
    <p:sldId id="261" r:id="rId6"/>
    <p:sldId id="262" r:id="rId7"/>
    <p:sldId id="256" r:id="rId8"/>
    <p:sldId id="263" r:id="rId9"/>
    <p:sldId id="264" r:id="rId10"/>
    <p:sldId id="276" r:id="rId11"/>
    <p:sldId id="277" r:id="rId12"/>
    <p:sldId id="268" r:id="rId13"/>
    <p:sldId id="278" r:id="rId14"/>
    <p:sldId id="275" r:id="rId15"/>
    <p:sldId id="280" r:id="rId16"/>
    <p:sldId id="281" r:id="rId17"/>
    <p:sldId id="282" r:id="rId18"/>
    <p:sldId id="283" r:id="rId19"/>
    <p:sldId id="284" r:id="rId20"/>
    <p:sldId id="285" r:id="rId21"/>
    <p:sldId id="286" r:id="rId22"/>
    <p:sldId id="287" r:id="rId23"/>
    <p:sldId id="269" r:id="rId24"/>
    <p:sldId id="270" r:id="rId25"/>
    <p:sldId id="271" r:id="rId26"/>
    <p:sldId id="272" r:id="rId27"/>
    <p:sldId id="273" r:id="rId28"/>
    <p:sldId id="266" r:id="rId29"/>
    <p:sldId id="267" r:id="rId30"/>
  </p:sldIdLst>
  <p:sldSz cx="9144000" cy="6858000" type="screen4x3"/>
  <p:notesSz cx="6858000" cy="9144000"/>
  <p:custDataLst>
    <p:tags r:id="rId31"/>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60"/>
  </p:normalViewPr>
  <p:slideViewPr>
    <p:cSldViewPr>
      <p:cViewPr>
        <p:scale>
          <a:sx n="50" d="100"/>
          <a:sy n="50" d="100"/>
        </p:scale>
        <p:origin x="2434" y="7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CB2424-6381-4135-A12B-6F986AD2A1DE}" type="slidenum">
              <a:rPr lang="es-ES" smtClean="0"/>
              <a:pPr/>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CB2424-6381-4135-A12B-6F986AD2A1D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CB2424-6381-4135-A12B-6F986AD2A1D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CB2424-6381-4135-A12B-6F986AD2A1DE}" type="slidenum">
              <a:rPr lang="es-ES" smtClean="0"/>
              <a:pPr/>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CB2424-6381-4135-A12B-6F986AD2A1D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CCB2424-6381-4135-A12B-6F986AD2A1DE}" type="slidenum">
              <a:rPr lang="es-ES" smtClean="0"/>
              <a:pPr/>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CCB2424-6381-4135-A12B-6F986AD2A1DE}" type="slidenum">
              <a:rPr lang="es-ES" smtClean="0"/>
              <a:pPr/>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CCB2424-6381-4135-A12B-6F986AD2A1D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CCB2424-6381-4135-A12B-6F986AD2A1D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CCB2424-6381-4135-A12B-6F986AD2A1D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10E31B8-38B0-4FD4-BDAA-232845D7A345}" type="datetimeFigureOut">
              <a:rPr lang="es-ES" smtClean="0"/>
              <a:pPr/>
              <a:t>23/08/2020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CCB2424-6381-4135-A12B-6F986AD2A1DE}" type="slidenum">
              <a:rPr lang="es-ES" smtClean="0"/>
              <a:pPr/>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12" name="Objeto 11" hidden="1"/>
          <p:cNvGraphicFramePr>
            <a:graphicFrameLocks noChangeAspect="1"/>
          </p:cNvGraphicFramePr>
          <p:nvPr userDrawn="1">
            <p:custDataLst>
              <p:tags r:id="rId14"/>
            </p:custDataLst>
            <p:extLst>
              <p:ext uri="{D42A27DB-BD31-4B8C-83A1-F6EECF244321}">
                <p14:modId xmlns:p14="http://schemas.microsoft.com/office/powerpoint/2010/main" val="3591017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Diapositiva de think-cell" r:id="rId16" imgW="425" imgH="426" progId="TCLayout.ActiveDocument.1">
                  <p:embed/>
                </p:oleObj>
              </mc:Choice>
              <mc:Fallback>
                <p:oleObj name="Diapositiva de think-cell" r:id="rId16" imgW="425" imgH="426"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1" name="Rectángulo 10"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s-ES" sz="4600" b="1" i="0" baseline="0" dirty="0">
              <a:latin typeface="Trebuchet MS" panose="020B0603020202020204" pitchFamily="34" charset="0"/>
              <a:ea typeface="+mj-ea"/>
              <a:cs typeface="+mj-cs"/>
              <a:sym typeface="Trebuchet MS" panose="020B0603020202020204" pitchFamily="34" charset="0"/>
            </a:endParaRPr>
          </a:p>
        </p:txBody>
      </p:sp>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10E31B8-38B0-4FD4-BDAA-232845D7A345}" type="datetimeFigureOut">
              <a:rPr lang="es-ES" smtClean="0"/>
              <a:pPr/>
              <a:t>23/08/2020</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CCB2424-6381-4135-A12B-6F986AD2A1D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412776"/>
            <a:ext cx="8064896" cy="3222421"/>
          </a:xfrm>
          <a:prstGeom prst="rect">
            <a:avLst/>
          </a:prstGeom>
        </p:spPr>
        <p:txBody>
          <a:bodyPr wrap="square">
            <a:spAutoFit/>
          </a:bodyPr>
          <a:lstStyle/>
          <a:p>
            <a:pPr marL="228600" indent="-182880">
              <a:spcBef>
                <a:spcPct val="20000"/>
              </a:spcBef>
              <a:spcAft>
                <a:spcPts val="300"/>
              </a:spcAft>
              <a:buClr>
                <a:schemeClr val="accent6">
                  <a:lumMod val="75000"/>
                </a:schemeClr>
              </a:buClr>
              <a:buSzPct val="130000"/>
              <a:buFont typeface="Georgia" pitchFamily="18" charset="0"/>
              <a:buChar char="*"/>
            </a:pPr>
            <a:r>
              <a:rPr lang="es-ES" sz="1600" dirty="0">
                <a:solidFill>
                  <a:schemeClr val="tx1">
                    <a:lumMod val="75000"/>
                    <a:lumOff val="25000"/>
                  </a:schemeClr>
                </a:solidFill>
              </a:rPr>
              <a:t>PERT se originó a finales de la década de 1950 específicamente para el proyecto de misiles </a:t>
            </a:r>
            <a:r>
              <a:rPr lang="es-ES" sz="1600" dirty="0" err="1">
                <a:solidFill>
                  <a:schemeClr val="tx1">
                    <a:lumMod val="75000"/>
                    <a:lumOff val="25000"/>
                  </a:schemeClr>
                </a:solidFill>
              </a:rPr>
              <a:t>Polaris</a:t>
            </a:r>
            <a:r>
              <a:rPr lang="es-ES" sz="1600" dirty="0">
                <a:solidFill>
                  <a:schemeClr val="tx1">
                    <a:lumMod val="75000"/>
                    <a:lumOff val="25000"/>
                  </a:schemeClr>
                </a:solidFill>
              </a:rPr>
              <a:t>. Numerosas actividades asociadas con este proyecto nunca antes habían sido intentadas, por lo que la PERT se desarrolló para manejar tiempos de actividad inciertos. </a:t>
            </a:r>
          </a:p>
          <a:p>
            <a:pPr marL="228600" indent="-182880">
              <a:spcBef>
                <a:spcPct val="20000"/>
              </a:spcBef>
              <a:spcAft>
                <a:spcPts val="300"/>
              </a:spcAft>
              <a:buClr>
                <a:schemeClr val="accent6">
                  <a:lumMod val="75000"/>
                </a:schemeClr>
              </a:buClr>
              <a:buSzPct val="130000"/>
              <a:buFont typeface="Georgia" pitchFamily="18" charset="0"/>
              <a:buChar char="*"/>
            </a:pPr>
            <a:r>
              <a:rPr lang="es-ES" sz="1600" dirty="0">
                <a:solidFill>
                  <a:schemeClr val="tx1">
                    <a:lumMod val="75000"/>
                    <a:lumOff val="25000"/>
                  </a:schemeClr>
                </a:solidFill>
              </a:rPr>
              <a:t>El procedimiento CPM se creó principalmente para proyectos industriales con tiempos de actividad conocidos, lo que ofreció la opción de reducir los tiempos de actividad al agregar más trabajadores y/o recursos, por lo general a un costo incrementado. Por tanto, una característica distintiva del CPM fue que identificó los compromisos entre tiempo y costo de varias actividades del proyecto. </a:t>
            </a:r>
          </a:p>
          <a:p>
            <a:pPr marL="228600" indent="-182880">
              <a:spcBef>
                <a:spcPct val="20000"/>
              </a:spcBef>
              <a:spcAft>
                <a:spcPts val="300"/>
              </a:spcAft>
              <a:buClr>
                <a:schemeClr val="accent6">
                  <a:lumMod val="75000"/>
                </a:schemeClr>
              </a:buClr>
              <a:buSzPct val="130000"/>
              <a:buFont typeface="Georgia" pitchFamily="18" charset="0"/>
              <a:buChar char="*"/>
            </a:pPr>
            <a:r>
              <a:rPr lang="es-ES" sz="1600" dirty="0">
                <a:solidFill>
                  <a:schemeClr val="tx1">
                    <a:lumMod val="75000"/>
                    <a:lumOff val="25000"/>
                  </a:schemeClr>
                </a:solidFill>
              </a:rPr>
              <a:t>Aun cuando el propósito general de los procedimientos PERT Y CPM es el mismo y utilizan mucha de la misma terminología, las técnicas se desarrollaron de forma independiente.</a:t>
            </a:r>
          </a:p>
        </p:txBody>
      </p:sp>
      <p:sp>
        <p:nvSpPr>
          <p:cNvPr id="5" name="4 CuadroTexto"/>
          <p:cNvSpPr txBox="1"/>
          <p:nvPr/>
        </p:nvSpPr>
        <p:spPr>
          <a:xfrm>
            <a:off x="467544" y="472819"/>
            <a:ext cx="1266052" cy="369332"/>
          </a:xfrm>
          <a:prstGeom prst="rect">
            <a:avLst/>
          </a:prstGeom>
          <a:noFill/>
        </p:spPr>
        <p:txBody>
          <a:bodyPr wrap="none" rtlCol="0">
            <a:spAutoFit/>
          </a:bodyPr>
          <a:lstStyle/>
          <a:p>
            <a:r>
              <a:rPr lang="es-ES" dirty="0"/>
              <a:t>PERT - CPM</a:t>
            </a:r>
          </a:p>
        </p:txBody>
      </p:sp>
      <p:sp>
        <p:nvSpPr>
          <p:cNvPr id="6" name="5 CuadroTexto"/>
          <p:cNvSpPr txBox="1"/>
          <p:nvPr/>
        </p:nvSpPr>
        <p:spPr>
          <a:xfrm>
            <a:off x="462073" y="5301208"/>
            <a:ext cx="6480720" cy="369332"/>
          </a:xfrm>
          <a:prstGeom prst="rect">
            <a:avLst/>
          </a:prstGeom>
          <a:noFill/>
        </p:spPr>
        <p:txBody>
          <a:bodyPr wrap="square" rtlCol="0">
            <a:spAutoFit/>
          </a:bodyPr>
          <a:lstStyle/>
          <a:p>
            <a:r>
              <a:rPr lang="es-ES" dirty="0" err="1"/>
              <a:t>Pert</a:t>
            </a:r>
            <a:r>
              <a:rPr lang="es-ES" dirty="0"/>
              <a:t>: Inicia con la gráfica Gantt</a:t>
            </a:r>
          </a:p>
        </p:txBody>
      </p:sp>
    </p:spTree>
    <p:extLst>
      <p:ext uri="{BB962C8B-B14F-4D97-AF65-F5344CB8AC3E}">
        <p14:creationId xmlns:p14="http://schemas.microsoft.com/office/powerpoint/2010/main" val="1055353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p:custDataLst>
              <p:tags r:id="rId2"/>
            </p:custDataLst>
            <p:extLst>
              <p:ext uri="{D42A27DB-BD31-4B8C-83A1-F6EECF244321}">
                <p14:modId xmlns:p14="http://schemas.microsoft.com/office/powerpoint/2010/main" val="267363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Diapositiva de think-cell" r:id="rId4" imgW="425" imgH="426" progId="TCLayout.ActiveDocument.1">
                  <p:embed/>
                </p:oleObj>
              </mc:Choice>
              <mc:Fallback>
                <p:oleObj name="Diapositiva de think-cell"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Imagen 6"/>
          <p:cNvPicPr>
            <a:picLocks noChangeAspect="1"/>
          </p:cNvPicPr>
          <p:nvPr/>
        </p:nvPicPr>
        <p:blipFill>
          <a:blip r:embed="rId6"/>
          <a:stretch>
            <a:fillRect/>
          </a:stretch>
        </p:blipFill>
        <p:spPr>
          <a:xfrm>
            <a:off x="1475656" y="332656"/>
            <a:ext cx="6259329" cy="3240360"/>
          </a:xfrm>
          <a:prstGeom prst="rect">
            <a:avLst/>
          </a:prstGeom>
        </p:spPr>
      </p:pic>
      <p:pic>
        <p:nvPicPr>
          <p:cNvPr id="10" name="Imagen 9"/>
          <p:cNvPicPr>
            <a:picLocks noChangeAspect="1"/>
          </p:cNvPicPr>
          <p:nvPr/>
        </p:nvPicPr>
        <p:blipFill>
          <a:blip r:embed="rId7"/>
          <a:stretch>
            <a:fillRect/>
          </a:stretch>
        </p:blipFill>
        <p:spPr>
          <a:xfrm>
            <a:off x="1676382" y="3717032"/>
            <a:ext cx="5857875" cy="3009900"/>
          </a:xfrm>
          <a:prstGeom prst="rect">
            <a:avLst/>
          </a:prstGeom>
        </p:spPr>
      </p:pic>
      <p:sp>
        <p:nvSpPr>
          <p:cNvPr id="11" name="CuadroTexto 10"/>
          <p:cNvSpPr txBox="1"/>
          <p:nvPr/>
        </p:nvSpPr>
        <p:spPr>
          <a:xfrm>
            <a:off x="23073" y="548680"/>
            <a:ext cx="391454" cy="369332"/>
          </a:xfrm>
          <a:prstGeom prst="rect">
            <a:avLst/>
          </a:prstGeom>
          <a:noFill/>
        </p:spPr>
        <p:txBody>
          <a:bodyPr wrap="none" rtlCol="0">
            <a:spAutoFit/>
          </a:bodyPr>
          <a:lstStyle/>
          <a:p>
            <a:r>
              <a:rPr lang="es-AR" dirty="0" smtClean="0"/>
              <a:t>1)</a:t>
            </a:r>
            <a:endParaRPr lang="es-ES" dirty="0"/>
          </a:p>
        </p:txBody>
      </p:sp>
      <p:sp>
        <p:nvSpPr>
          <p:cNvPr id="12" name="CuadroTexto 11"/>
          <p:cNvSpPr txBox="1"/>
          <p:nvPr/>
        </p:nvSpPr>
        <p:spPr>
          <a:xfrm>
            <a:off x="23073" y="3798363"/>
            <a:ext cx="391454" cy="369332"/>
          </a:xfrm>
          <a:prstGeom prst="rect">
            <a:avLst/>
          </a:prstGeom>
          <a:noFill/>
        </p:spPr>
        <p:txBody>
          <a:bodyPr wrap="none" rtlCol="0">
            <a:spAutoFit/>
          </a:bodyPr>
          <a:lstStyle/>
          <a:p>
            <a:r>
              <a:rPr lang="es-AR" dirty="0"/>
              <a:t>2</a:t>
            </a:r>
            <a:r>
              <a:rPr lang="es-AR" dirty="0" smtClean="0"/>
              <a:t>)</a:t>
            </a:r>
            <a:endParaRPr lang="es-ES" dirty="0"/>
          </a:p>
        </p:txBody>
      </p:sp>
      <p:sp>
        <p:nvSpPr>
          <p:cNvPr id="13" name="CuadroTexto 12"/>
          <p:cNvSpPr txBox="1"/>
          <p:nvPr/>
        </p:nvSpPr>
        <p:spPr>
          <a:xfrm>
            <a:off x="23073" y="4130496"/>
            <a:ext cx="1641097" cy="1477328"/>
          </a:xfrm>
          <a:prstGeom prst="rect">
            <a:avLst/>
          </a:prstGeom>
          <a:noFill/>
        </p:spPr>
        <p:txBody>
          <a:bodyPr wrap="square" rtlCol="0">
            <a:spAutoFit/>
          </a:bodyPr>
          <a:lstStyle/>
          <a:p>
            <a:r>
              <a:rPr lang="es-AR" dirty="0" smtClean="0"/>
              <a:t>Fechas de Inicio y terminación más temprana</a:t>
            </a:r>
            <a:endParaRPr lang="es-ES" dirty="0"/>
          </a:p>
        </p:txBody>
      </p:sp>
      <p:sp>
        <p:nvSpPr>
          <p:cNvPr id="14" name="CuadroTexto 13"/>
          <p:cNvSpPr txBox="1"/>
          <p:nvPr/>
        </p:nvSpPr>
        <p:spPr>
          <a:xfrm>
            <a:off x="-39108" y="926979"/>
            <a:ext cx="1641097" cy="1200329"/>
          </a:xfrm>
          <a:prstGeom prst="rect">
            <a:avLst/>
          </a:prstGeom>
          <a:noFill/>
        </p:spPr>
        <p:txBody>
          <a:bodyPr wrap="square" rtlCol="0">
            <a:spAutoFit/>
          </a:bodyPr>
          <a:lstStyle/>
          <a:p>
            <a:r>
              <a:rPr lang="es-AR" dirty="0" smtClean="0"/>
              <a:t>Armamos la red con los tiempos esperados</a:t>
            </a:r>
            <a:endParaRPr lang="es-ES" dirty="0"/>
          </a:p>
        </p:txBody>
      </p:sp>
    </p:spTree>
    <p:extLst>
      <p:ext uri="{BB962C8B-B14F-4D97-AF65-F5344CB8AC3E}">
        <p14:creationId xmlns:p14="http://schemas.microsoft.com/office/powerpoint/2010/main" val="2202854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p:custDataLst>
              <p:tags r:id="rId2"/>
            </p:custDataLst>
            <p:extLst>
              <p:ext uri="{D42A27DB-BD31-4B8C-83A1-F6EECF244321}">
                <p14:modId xmlns:p14="http://schemas.microsoft.com/office/powerpoint/2010/main" val="334034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Diapositiva de think-cell" r:id="rId4" imgW="425" imgH="426" progId="TCLayout.ActiveDocument.1">
                  <p:embed/>
                </p:oleObj>
              </mc:Choice>
              <mc:Fallback>
                <p:oleObj name="Diapositiva de think-cell"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0382" y="980728"/>
            <a:ext cx="661408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adroTexto 5"/>
          <p:cNvSpPr txBox="1"/>
          <p:nvPr/>
        </p:nvSpPr>
        <p:spPr>
          <a:xfrm>
            <a:off x="179512" y="476672"/>
            <a:ext cx="391454" cy="369332"/>
          </a:xfrm>
          <a:prstGeom prst="rect">
            <a:avLst/>
          </a:prstGeom>
          <a:noFill/>
        </p:spPr>
        <p:txBody>
          <a:bodyPr wrap="none" rtlCol="0">
            <a:spAutoFit/>
          </a:bodyPr>
          <a:lstStyle/>
          <a:p>
            <a:r>
              <a:rPr lang="es-AR" dirty="0" smtClean="0"/>
              <a:t>3)</a:t>
            </a:r>
            <a:endParaRPr lang="es-ES" dirty="0"/>
          </a:p>
        </p:txBody>
      </p:sp>
      <p:sp>
        <p:nvSpPr>
          <p:cNvPr id="7" name="CuadroTexto 6"/>
          <p:cNvSpPr txBox="1"/>
          <p:nvPr/>
        </p:nvSpPr>
        <p:spPr>
          <a:xfrm>
            <a:off x="567735" y="476672"/>
            <a:ext cx="6421135" cy="369332"/>
          </a:xfrm>
          <a:prstGeom prst="rect">
            <a:avLst/>
          </a:prstGeom>
          <a:noFill/>
        </p:spPr>
        <p:txBody>
          <a:bodyPr wrap="square" rtlCol="0">
            <a:spAutoFit/>
          </a:bodyPr>
          <a:lstStyle/>
          <a:p>
            <a:r>
              <a:rPr lang="es-AR" dirty="0" smtClean="0"/>
              <a:t>Completamos con las fechas de inicio y terminación tardías</a:t>
            </a:r>
            <a:endParaRPr lang="es-ES" dirty="0"/>
          </a:p>
        </p:txBody>
      </p:sp>
      <p:pic>
        <p:nvPicPr>
          <p:cNvPr id="8" name="Imagen 7"/>
          <p:cNvPicPr>
            <a:picLocks noChangeAspect="1"/>
          </p:cNvPicPr>
          <p:nvPr/>
        </p:nvPicPr>
        <p:blipFill>
          <a:blip r:embed="rId7"/>
          <a:stretch>
            <a:fillRect/>
          </a:stretch>
        </p:blipFill>
        <p:spPr>
          <a:xfrm>
            <a:off x="323528" y="4427820"/>
            <a:ext cx="6408712" cy="2304256"/>
          </a:xfrm>
          <a:prstGeom prst="rect">
            <a:avLst/>
          </a:prstGeom>
        </p:spPr>
      </p:pic>
      <p:sp>
        <p:nvSpPr>
          <p:cNvPr id="9" name="CuadroTexto 8"/>
          <p:cNvSpPr txBox="1"/>
          <p:nvPr/>
        </p:nvSpPr>
        <p:spPr>
          <a:xfrm>
            <a:off x="4917361" y="4172274"/>
            <a:ext cx="2877454" cy="369332"/>
          </a:xfrm>
          <a:prstGeom prst="rect">
            <a:avLst/>
          </a:prstGeom>
          <a:noFill/>
        </p:spPr>
        <p:txBody>
          <a:bodyPr wrap="none" rtlCol="0">
            <a:spAutoFit/>
          </a:bodyPr>
          <a:lstStyle/>
          <a:p>
            <a:r>
              <a:rPr lang="es-AR" dirty="0" smtClean="0"/>
              <a:t>Establecemos Ruta Crítica</a:t>
            </a:r>
            <a:endParaRPr lang="es-ES" dirty="0"/>
          </a:p>
        </p:txBody>
      </p:sp>
      <p:sp>
        <p:nvSpPr>
          <p:cNvPr id="10" name="Rectángulo 9"/>
          <p:cNvSpPr/>
          <p:nvPr/>
        </p:nvSpPr>
        <p:spPr>
          <a:xfrm>
            <a:off x="6069489" y="4646100"/>
            <a:ext cx="662751" cy="20859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8"/>
          <a:stretch>
            <a:fillRect/>
          </a:stretch>
        </p:blipFill>
        <p:spPr>
          <a:xfrm>
            <a:off x="6799619" y="6165304"/>
            <a:ext cx="2229696" cy="433552"/>
          </a:xfrm>
          <a:prstGeom prst="rect">
            <a:avLst/>
          </a:prstGeom>
        </p:spPr>
      </p:pic>
    </p:spTree>
    <p:extLst>
      <p:ext uri="{BB962C8B-B14F-4D97-AF65-F5344CB8AC3E}">
        <p14:creationId xmlns:p14="http://schemas.microsoft.com/office/powerpoint/2010/main" val="129981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a:spLocks noGrp="1"/>
          </p:cNvSpPr>
          <p:nvPr>
            <p:ph sz="quarter" idx="13"/>
          </p:nvPr>
        </p:nvSpPr>
        <p:spPr>
          <a:xfrm>
            <a:off x="426108" y="1126510"/>
            <a:ext cx="5840325" cy="864096"/>
          </a:xfrm>
        </p:spPr>
        <p:txBody>
          <a:bodyPr>
            <a:normAutofit/>
          </a:bodyPr>
          <a:lstStyle/>
          <a:p>
            <a:r>
              <a:rPr lang="es-ES" sz="1400" dirty="0"/>
              <a:t>Con tiempos de actividad inciertos, podemos utilizar la varianza para describir la dispersión o variación de los valores del tiempo de actividad</a:t>
            </a:r>
            <a:r>
              <a:rPr lang="es-ES" sz="1400" dirty="0" smtClean="0"/>
              <a:t>.</a:t>
            </a:r>
            <a:endParaRPr lang="es-ES" sz="1400" dirty="0"/>
          </a:p>
        </p:txBody>
      </p:sp>
      <p:pic>
        <p:nvPicPr>
          <p:cNvPr id="1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348" t="-6526" r="25403" b="216"/>
          <a:stretch/>
        </p:blipFill>
        <p:spPr bwMode="auto">
          <a:xfrm>
            <a:off x="1103579" y="2019824"/>
            <a:ext cx="2210778" cy="99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913924"/>
            <a:ext cx="29908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9188"/>
          <a:stretch/>
        </p:blipFill>
        <p:spPr bwMode="auto">
          <a:xfrm>
            <a:off x="4091713" y="2601379"/>
            <a:ext cx="4127092" cy="56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lecha derecha 12"/>
          <p:cNvSpPr/>
          <p:nvPr/>
        </p:nvSpPr>
        <p:spPr>
          <a:xfrm>
            <a:off x="3479843" y="2160061"/>
            <a:ext cx="432048"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79512" y="476672"/>
            <a:ext cx="391454" cy="369332"/>
          </a:xfrm>
          <a:prstGeom prst="rect">
            <a:avLst/>
          </a:prstGeom>
          <a:noFill/>
        </p:spPr>
        <p:txBody>
          <a:bodyPr wrap="none" rtlCol="0">
            <a:spAutoFit/>
          </a:bodyPr>
          <a:lstStyle/>
          <a:p>
            <a:r>
              <a:rPr lang="es-AR" dirty="0"/>
              <a:t>4</a:t>
            </a:r>
            <a:r>
              <a:rPr lang="es-AR" dirty="0" smtClean="0"/>
              <a:t>)</a:t>
            </a:r>
            <a:endParaRPr lang="es-ES" dirty="0"/>
          </a:p>
        </p:txBody>
      </p:sp>
      <p:sp>
        <p:nvSpPr>
          <p:cNvPr id="15" name="CuadroTexto 14"/>
          <p:cNvSpPr txBox="1"/>
          <p:nvPr/>
        </p:nvSpPr>
        <p:spPr>
          <a:xfrm>
            <a:off x="567735" y="476672"/>
            <a:ext cx="8315605" cy="646331"/>
          </a:xfrm>
          <a:prstGeom prst="rect">
            <a:avLst/>
          </a:prstGeom>
          <a:noFill/>
        </p:spPr>
        <p:txBody>
          <a:bodyPr wrap="square" rtlCol="0">
            <a:spAutoFit/>
          </a:bodyPr>
          <a:lstStyle/>
          <a:p>
            <a:r>
              <a:rPr lang="es-AR" dirty="0" smtClean="0"/>
              <a:t>Analizamos la dispersión total, en base a las dispersiones parciales de cada actividad</a:t>
            </a:r>
            <a:endParaRPr lang="es-ES" dirty="0"/>
          </a:p>
        </p:txBody>
      </p:sp>
      <p:sp>
        <p:nvSpPr>
          <p:cNvPr id="18" name="CuadroTexto 17"/>
          <p:cNvSpPr txBox="1"/>
          <p:nvPr/>
        </p:nvSpPr>
        <p:spPr>
          <a:xfrm>
            <a:off x="179512" y="3417230"/>
            <a:ext cx="391454" cy="369332"/>
          </a:xfrm>
          <a:prstGeom prst="rect">
            <a:avLst/>
          </a:prstGeom>
          <a:noFill/>
        </p:spPr>
        <p:txBody>
          <a:bodyPr wrap="none" rtlCol="0">
            <a:spAutoFit/>
          </a:bodyPr>
          <a:lstStyle/>
          <a:p>
            <a:r>
              <a:rPr lang="es-AR" dirty="0" smtClean="0"/>
              <a:t>5)</a:t>
            </a:r>
            <a:endParaRPr lang="es-ES" dirty="0"/>
          </a:p>
        </p:txBody>
      </p:sp>
      <p:sp>
        <p:nvSpPr>
          <p:cNvPr id="19" name="CuadroTexto 18"/>
          <p:cNvSpPr txBox="1"/>
          <p:nvPr/>
        </p:nvSpPr>
        <p:spPr>
          <a:xfrm>
            <a:off x="567735" y="3417230"/>
            <a:ext cx="8315605" cy="646331"/>
          </a:xfrm>
          <a:prstGeom prst="rect">
            <a:avLst/>
          </a:prstGeom>
          <a:noFill/>
        </p:spPr>
        <p:txBody>
          <a:bodyPr wrap="square" rtlCol="0">
            <a:spAutoFit/>
          </a:bodyPr>
          <a:lstStyle/>
          <a:p>
            <a:r>
              <a:rPr lang="es-AR" dirty="0" smtClean="0"/>
              <a:t>Calculamos la dispersión total del proyecto sumando las individuales de las rutas críticas.</a:t>
            </a:r>
            <a:endParaRPr lang="es-ES" dirty="0"/>
          </a:p>
        </p:txBody>
      </p:sp>
      <p:pic>
        <p:nvPicPr>
          <p:cNvPr id="20" name="Imagen 19"/>
          <p:cNvPicPr>
            <a:picLocks noChangeAspect="1"/>
          </p:cNvPicPr>
          <p:nvPr/>
        </p:nvPicPr>
        <p:blipFill>
          <a:blip r:embed="rId5"/>
          <a:stretch>
            <a:fillRect/>
          </a:stretch>
        </p:blipFill>
        <p:spPr>
          <a:xfrm>
            <a:off x="1380630" y="4237338"/>
            <a:ext cx="3686175" cy="2143125"/>
          </a:xfrm>
          <a:prstGeom prst="rect">
            <a:avLst/>
          </a:prstGeom>
        </p:spPr>
      </p:pic>
      <p:pic>
        <p:nvPicPr>
          <p:cNvPr id="21" name="Imagen 20"/>
          <p:cNvPicPr>
            <a:picLocks noChangeAspect="1"/>
          </p:cNvPicPr>
          <p:nvPr/>
        </p:nvPicPr>
        <p:blipFill>
          <a:blip r:embed="rId6"/>
          <a:stretch>
            <a:fillRect/>
          </a:stretch>
        </p:blipFill>
        <p:spPr>
          <a:xfrm>
            <a:off x="5455028" y="3904142"/>
            <a:ext cx="3000375" cy="561975"/>
          </a:xfrm>
          <a:prstGeom prst="rect">
            <a:avLst/>
          </a:prstGeom>
        </p:spPr>
      </p:pic>
      <p:pic>
        <p:nvPicPr>
          <p:cNvPr id="22" name="Imagen 21"/>
          <p:cNvPicPr>
            <a:picLocks noChangeAspect="1"/>
          </p:cNvPicPr>
          <p:nvPr/>
        </p:nvPicPr>
        <p:blipFill>
          <a:blip r:embed="rId7"/>
          <a:stretch>
            <a:fillRect/>
          </a:stretch>
        </p:blipFill>
        <p:spPr>
          <a:xfrm>
            <a:off x="6509958" y="5900067"/>
            <a:ext cx="1876425" cy="400050"/>
          </a:xfrm>
          <a:prstGeom prst="rect">
            <a:avLst/>
          </a:prstGeom>
        </p:spPr>
      </p:pic>
      <p:sp>
        <p:nvSpPr>
          <p:cNvPr id="23" name="CuadroTexto 22"/>
          <p:cNvSpPr txBox="1"/>
          <p:nvPr/>
        </p:nvSpPr>
        <p:spPr>
          <a:xfrm>
            <a:off x="4479877" y="4553194"/>
            <a:ext cx="269626" cy="369332"/>
          </a:xfrm>
          <a:prstGeom prst="rect">
            <a:avLst/>
          </a:prstGeom>
          <a:noFill/>
        </p:spPr>
        <p:txBody>
          <a:bodyPr wrap="none" rtlCol="0">
            <a:spAutoFit/>
          </a:bodyPr>
          <a:lstStyle/>
          <a:p>
            <a:r>
              <a:rPr lang="es-AR" dirty="0" smtClean="0"/>
              <a:t>*</a:t>
            </a:r>
            <a:endParaRPr lang="es-ES" dirty="0"/>
          </a:p>
        </p:txBody>
      </p:sp>
      <p:sp>
        <p:nvSpPr>
          <p:cNvPr id="24" name="CuadroTexto 23"/>
          <p:cNvSpPr txBox="1"/>
          <p:nvPr/>
        </p:nvSpPr>
        <p:spPr>
          <a:xfrm>
            <a:off x="4479877" y="5126996"/>
            <a:ext cx="269626" cy="369332"/>
          </a:xfrm>
          <a:prstGeom prst="rect">
            <a:avLst/>
          </a:prstGeom>
          <a:noFill/>
        </p:spPr>
        <p:txBody>
          <a:bodyPr wrap="none" rtlCol="0">
            <a:spAutoFit/>
          </a:bodyPr>
          <a:lstStyle/>
          <a:p>
            <a:r>
              <a:rPr lang="es-AR" dirty="0" smtClean="0"/>
              <a:t>*</a:t>
            </a:r>
            <a:endParaRPr lang="es-ES" dirty="0"/>
          </a:p>
        </p:txBody>
      </p:sp>
      <p:sp>
        <p:nvSpPr>
          <p:cNvPr id="25" name="CuadroTexto 24"/>
          <p:cNvSpPr txBox="1"/>
          <p:nvPr/>
        </p:nvSpPr>
        <p:spPr>
          <a:xfrm>
            <a:off x="4484660" y="5569063"/>
            <a:ext cx="269626" cy="369332"/>
          </a:xfrm>
          <a:prstGeom prst="rect">
            <a:avLst/>
          </a:prstGeom>
          <a:noFill/>
        </p:spPr>
        <p:txBody>
          <a:bodyPr wrap="none" rtlCol="0">
            <a:spAutoFit/>
          </a:bodyPr>
          <a:lstStyle/>
          <a:p>
            <a:r>
              <a:rPr lang="es-AR" dirty="0" smtClean="0"/>
              <a:t>*</a:t>
            </a:r>
            <a:endParaRPr lang="es-ES" dirty="0"/>
          </a:p>
        </p:txBody>
      </p:sp>
      <p:sp>
        <p:nvSpPr>
          <p:cNvPr id="26" name="CuadroTexto 25"/>
          <p:cNvSpPr txBox="1"/>
          <p:nvPr/>
        </p:nvSpPr>
        <p:spPr>
          <a:xfrm>
            <a:off x="4479877" y="5700798"/>
            <a:ext cx="269626" cy="369332"/>
          </a:xfrm>
          <a:prstGeom prst="rect">
            <a:avLst/>
          </a:prstGeom>
          <a:noFill/>
        </p:spPr>
        <p:txBody>
          <a:bodyPr wrap="none" rtlCol="0">
            <a:spAutoFit/>
          </a:bodyPr>
          <a:lstStyle/>
          <a:p>
            <a:r>
              <a:rPr lang="es-AR" dirty="0" smtClean="0"/>
              <a:t>*</a:t>
            </a:r>
            <a:endParaRPr lang="es-ES" dirty="0"/>
          </a:p>
        </p:txBody>
      </p:sp>
      <p:sp>
        <p:nvSpPr>
          <p:cNvPr id="27" name="CuadroTexto 26"/>
          <p:cNvSpPr txBox="1"/>
          <p:nvPr/>
        </p:nvSpPr>
        <p:spPr>
          <a:xfrm>
            <a:off x="4479877" y="5855965"/>
            <a:ext cx="269626" cy="369332"/>
          </a:xfrm>
          <a:prstGeom prst="rect">
            <a:avLst/>
          </a:prstGeom>
          <a:noFill/>
        </p:spPr>
        <p:txBody>
          <a:bodyPr wrap="none" rtlCol="0">
            <a:spAutoFit/>
          </a:bodyPr>
          <a:lstStyle/>
          <a:p>
            <a:r>
              <a:rPr lang="es-AR" dirty="0" smtClean="0"/>
              <a:t>*</a:t>
            </a:r>
            <a:endParaRPr lang="es-ES" dirty="0"/>
          </a:p>
        </p:txBody>
      </p:sp>
      <p:cxnSp>
        <p:nvCxnSpPr>
          <p:cNvPr id="29" name="Conector recto de flecha 28"/>
          <p:cNvCxnSpPr>
            <a:endCxn id="21" idx="1"/>
          </p:cNvCxnSpPr>
          <p:nvPr/>
        </p:nvCxnSpPr>
        <p:spPr>
          <a:xfrm flipV="1">
            <a:off x="5166996" y="4185130"/>
            <a:ext cx="288032" cy="521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5745126" y="5445014"/>
            <a:ext cx="2329484" cy="369332"/>
          </a:xfrm>
          <a:prstGeom prst="rect">
            <a:avLst/>
          </a:prstGeom>
          <a:noFill/>
        </p:spPr>
        <p:txBody>
          <a:bodyPr wrap="none" rtlCol="0">
            <a:spAutoFit/>
          </a:bodyPr>
          <a:lstStyle/>
          <a:p>
            <a:r>
              <a:rPr lang="es-AR" dirty="0" smtClean="0"/>
              <a:t>Desviación estándar:</a:t>
            </a:r>
            <a:endParaRPr lang="es-ES" dirty="0"/>
          </a:p>
        </p:txBody>
      </p:sp>
      <p:sp>
        <p:nvSpPr>
          <p:cNvPr id="31" name="CuadroTexto 30"/>
          <p:cNvSpPr txBox="1"/>
          <p:nvPr/>
        </p:nvSpPr>
        <p:spPr>
          <a:xfrm>
            <a:off x="5311012" y="4550473"/>
            <a:ext cx="3450591" cy="646331"/>
          </a:xfrm>
          <a:prstGeom prst="rect">
            <a:avLst/>
          </a:prstGeom>
          <a:noFill/>
        </p:spPr>
        <p:txBody>
          <a:bodyPr wrap="square" rtlCol="0">
            <a:spAutoFit/>
          </a:bodyPr>
          <a:lstStyle/>
          <a:p>
            <a:r>
              <a:rPr lang="es-AR" sz="1200" dirty="0" smtClean="0"/>
              <a:t>*aplica </a:t>
            </a:r>
            <a:r>
              <a:rPr lang="es-AR" sz="1200" b="1" dirty="0" smtClean="0"/>
              <a:t>solo si las tareas son independientes </a:t>
            </a:r>
            <a:r>
              <a:rPr lang="es-AR" sz="1200" dirty="0" smtClean="0"/>
              <a:t>(sino solo nos muestra una aproximación de la varianza real del proyecto)</a:t>
            </a:r>
            <a:endParaRPr lang="es-ES" sz="1200" dirty="0"/>
          </a:p>
        </p:txBody>
      </p:sp>
    </p:spTree>
    <p:extLst>
      <p:ext uri="{BB962C8B-B14F-4D97-AF65-F5344CB8AC3E}">
        <p14:creationId xmlns:p14="http://schemas.microsoft.com/office/powerpoint/2010/main" val="3603737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p:nvPr/>
        </p:nvSpPr>
        <p:spPr>
          <a:xfrm>
            <a:off x="467544" y="5373216"/>
            <a:ext cx="8351193" cy="954107"/>
          </a:xfrm>
          <a:prstGeom prst="rect">
            <a:avLst/>
          </a:prstGeom>
        </p:spPr>
        <p:txBody>
          <a:bodyPr wrap="square">
            <a:spAutoFit/>
          </a:bodyPr>
          <a:lstStyle/>
          <a:p>
            <a:r>
              <a:rPr lang="es-ES" sz="1400" dirty="0"/>
              <a:t>Buscamos la probabilidad de que </a:t>
            </a:r>
            <a:r>
              <a:rPr lang="es-ES" sz="1400" dirty="0" smtClean="0"/>
              <a:t>T=20</a:t>
            </a:r>
            <a:r>
              <a:rPr lang="es-ES" sz="1400" dirty="0"/>
              <a:t>; esta probabilidad se muestra gráficamente como el área sombreada en la figura. El valor z de la distribución de probabilidad normal cuando T 20 es z </a:t>
            </a:r>
            <a:r>
              <a:rPr lang="es-ES" sz="1400" dirty="0" smtClean="0"/>
              <a:t>=1.82 , y con la </a:t>
            </a:r>
            <a:r>
              <a:rPr lang="es-ES" sz="1400" dirty="0"/>
              <a:t>tabla de la distribución normal, </a:t>
            </a:r>
            <a:r>
              <a:rPr lang="es-ES" sz="1400" b="1" dirty="0"/>
              <a:t>la probabilidad de que el proyecto cumpla con el plazo de 20 semanas es de </a:t>
            </a:r>
            <a:r>
              <a:rPr lang="es-ES" sz="1400" b="1" dirty="0" smtClean="0"/>
              <a:t>0.9656 (96%)</a:t>
            </a:r>
            <a:r>
              <a:rPr lang="es-ES" sz="1400" dirty="0" smtClean="0"/>
              <a:t>. </a:t>
            </a:r>
            <a:endParaRPr lang="es-ES" sz="1400" dirty="0"/>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12" r="15421"/>
          <a:stretch/>
        </p:blipFill>
        <p:spPr bwMode="auto">
          <a:xfrm>
            <a:off x="2528708" y="2771513"/>
            <a:ext cx="3807284" cy="236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1059807" y="620688"/>
            <a:ext cx="7689924" cy="923330"/>
          </a:xfrm>
          <a:prstGeom prst="rect">
            <a:avLst/>
          </a:prstGeom>
        </p:spPr>
        <p:txBody>
          <a:bodyPr wrap="square">
            <a:spAutoFit/>
          </a:bodyPr>
          <a:lstStyle/>
          <a:p>
            <a:r>
              <a:rPr lang="es-ES" dirty="0" smtClean="0"/>
              <a:t>Con la dispersión de los tiempos de cada actividad se puede calcular la </a:t>
            </a:r>
            <a:r>
              <a:rPr lang="es-ES" dirty="0"/>
              <a:t>capacidad </a:t>
            </a:r>
            <a:r>
              <a:rPr lang="es-ES" dirty="0" smtClean="0"/>
              <a:t>(o probabilidad) de </a:t>
            </a:r>
            <a:r>
              <a:rPr lang="es-ES" dirty="0"/>
              <a:t>satisfacer </a:t>
            </a:r>
            <a:r>
              <a:rPr lang="es-ES" dirty="0" smtClean="0"/>
              <a:t>una </a:t>
            </a:r>
            <a:r>
              <a:rPr lang="es-ES" dirty="0"/>
              <a:t>fecha específica de terminación del </a:t>
            </a:r>
            <a:r>
              <a:rPr lang="es-ES" dirty="0" smtClean="0"/>
              <a:t>proyecto:</a:t>
            </a:r>
            <a:endParaRPr lang="es-E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667" y="761607"/>
            <a:ext cx="681373" cy="686496"/>
          </a:xfrm>
          <a:prstGeom prst="rect">
            <a:avLst/>
          </a:prstGeom>
        </p:spPr>
      </p:pic>
      <p:sp>
        <p:nvSpPr>
          <p:cNvPr id="6" name="CuadroTexto 5"/>
          <p:cNvSpPr txBox="1"/>
          <p:nvPr/>
        </p:nvSpPr>
        <p:spPr>
          <a:xfrm>
            <a:off x="683568" y="1690011"/>
            <a:ext cx="7497565" cy="369332"/>
          </a:xfrm>
          <a:prstGeom prst="rect">
            <a:avLst/>
          </a:prstGeom>
          <a:noFill/>
        </p:spPr>
        <p:txBody>
          <a:bodyPr wrap="none" rtlCol="0">
            <a:spAutoFit/>
          </a:bodyPr>
          <a:lstStyle/>
          <a:p>
            <a:r>
              <a:rPr lang="es-AR" b="1" dirty="0" smtClean="0"/>
              <a:t>Ejemplo: Cual es la probabilidad de terminar el proyecto en 20 días</a:t>
            </a:r>
            <a:endParaRPr lang="es-ES" b="1" dirty="0"/>
          </a:p>
        </p:txBody>
      </p:sp>
      <p:sp>
        <p:nvSpPr>
          <p:cNvPr id="7" name="CuadroTexto 6"/>
          <p:cNvSpPr txBox="1"/>
          <p:nvPr/>
        </p:nvSpPr>
        <p:spPr>
          <a:xfrm>
            <a:off x="342667" y="2256188"/>
            <a:ext cx="8376964" cy="523220"/>
          </a:xfrm>
          <a:prstGeom prst="rect">
            <a:avLst/>
          </a:prstGeom>
          <a:noFill/>
        </p:spPr>
        <p:txBody>
          <a:bodyPr wrap="square" rtlCol="0">
            <a:spAutoFit/>
          </a:bodyPr>
          <a:lstStyle/>
          <a:p>
            <a:r>
              <a:rPr lang="es-AR" sz="1400" dirty="0" smtClean="0"/>
              <a:t>Por teorema límite central, podemos suponer una distribución normal para la suma de los tiempos de la actividad</a:t>
            </a:r>
            <a:endParaRPr lang="es-ES" sz="1400" dirty="0"/>
          </a:p>
        </p:txBody>
      </p:sp>
    </p:spTree>
    <p:extLst>
      <p:ext uri="{BB962C8B-B14F-4D97-AF65-F5344CB8AC3E}">
        <p14:creationId xmlns:p14="http://schemas.microsoft.com/office/powerpoint/2010/main" val="377347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220" y="1174329"/>
            <a:ext cx="8712968" cy="2308324"/>
          </a:xfrm>
          <a:prstGeom prst="rect">
            <a:avLst/>
          </a:prstGeom>
        </p:spPr>
        <p:txBody>
          <a:bodyPr wrap="square">
            <a:spAutoFit/>
          </a:bodyPr>
          <a:lstStyle/>
          <a:p>
            <a:pPr algn="just">
              <a:spcAft>
                <a:spcPts val="0"/>
              </a:spcAft>
            </a:pPr>
            <a:r>
              <a:rPr lang="es-ES" b="1" dirty="0">
                <a:solidFill>
                  <a:srgbClr val="333333"/>
                </a:solidFill>
                <a:latin typeface="Arial" panose="020B0604020202020204" pitchFamily="34" charset="0"/>
              </a:rPr>
              <a:t>El PERT es útil porque proporciona la información siguiente</a:t>
            </a:r>
            <a:r>
              <a:rPr lang="es-ES" b="1" dirty="0" smtClean="0">
                <a:solidFill>
                  <a:srgbClr val="333333"/>
                </a:solidFill>
                <a:latin typeface="Arial" panose="020B0604020202020204" pitchFamily="34" charset="0"/>
              </a:rPr>
              <a:t>:</a:t>
            </a:r>
            <a:endParaRPr lang="es-ES" b="1" dirty="0">
              <a:solidFill>
                <a:srgbClr val="333333"/>
              </a:solidFill>
              <a:latin typeface="Arial" panose="020B0604020202020204" pitchFamily="34" charset="0"/>
            </a:endParaRPr>
          </a:p>
          <a:p>
            <a:pPr algn="just">
              <a:spcAft>
                <a:spcPts val="0"/>
              </a:spcAft>
              <a:buFont typeface="Arial" panose="020B0604020202020204" pitchFamily="34" charset="0"/>
              <a:buChar char="•"/>
            </a:pPr>
            <a:r>
              <a:rPr lang="es-ES" dirty="0">
                <a:solidFill>
                  <a:srgbClr val="000000"/>
                </a:solidFill>
                <a:latin typeface="Arial" panose="020B0604020202020204" pitchFamily="34" charset="0"/>
              </a:rPr>
              <a:t>Tiempo previsto de la terminación del proyecto.</a:t>
            </a:r>
          </a:p>
          <a:p>
            <a:pPr algn="just">
              <a:spcAft>
                <a:spcPts val="0"/>
              </a:spcAft>
              <a:buFont typeface="Arial" panose="020B0604020202020204" pitchFamily="34" charset="0"/>
              <a:buChar char="•"/>
            </a:pPr>
            <a:r>
              <a:rPr lang="es-ES" dirty="0">
                <a:solidFill>
                  <a:srgbClr val="000000"/>
                </a:solidFill>
                <a:latin typeface="Arial" panose="020B0604020202020204" pitchFamily="34" charset="0"/>
              </a:rPr>
              <a:t>Probabilidad de la terminación antes de una fecha especificada.</a:t>
            </a:r>
          </a:p>
          <a:p>
            <a:pPr algn="just">
              <a:spcAft>
                <a:spcPts val="0"/>
              </a:spcAft>
              <a:buFont typeface="Arial" panose="020B0604020202020204" pitchFamily="34" charset="0"/>
              <a:buChar char="•"/>
            </a:pPr>
            <a:r>
              <a:rPr lang="es-ES" dirty="0">
                <a:solidFill>
                  <a:srgbClr val="000000"/>
                </a:solidFill>
                <a:latin typeface="Arial" panose="020B0604020202020204" pitchFamily="34" charset="0"/>
              </a:rPr>
              <a:t>Las actividades de la trayectoria crítica que afectan directamente el tiempo de la terminación.</a:t>
            </a:r>
          </a:p>
          <a:p>
            <a:pPr algn="just">
              <a:spcAft>
                <a:spcPts val="0"/>
              </a:spcAft>
              <a:buFont typeface="Arial" panose="020B0604020202020204" pitchFamily="34" charset="0"/>
              <a:buChar char="•"/>
            </a:pPr>
            <a:r>
              <a:rPr lang="es-ES" dirty="0">
                <a:solidFill>
                  <a:srgbClr val="000000"/>
                </a:solidFill>
                <a:latin typeface="Arial" panose="020B0604020202020204" pitchFamily="34" charset="0"/>
              </a:rPr>
              <a:t>Las actividades que tienen </a:t>
            </a:r>
            <a:r>
              <a:rPr lang="es-ES" dirty="0" smtClean="0">
                <a:solidFill>
                  <a:srgbClr val="000000"/>
                </a:solidFill>
                <a:latin typeface="Arial" panose="020B0604020202020204" pitchFamily="34" charset="0"/>
              </a:rPr>
              <a:t>holgura y </a:t>
            </a:r>
            <a:r>
              <a:rPr lang="es-ES" dirty="0">
                <a:solidFill>
                  <a:srgbClr val="000000"/>
                </a:solidFill>
                <a:latin typeface="Arial" panose="020B0604020202020204" pitchFamily="34" charset="0"/>
              </a:rPr>
              <a:t>que pueden prestar recursos a las actividades de la trayectoria crítica.</a:t>
            </a:r>
          </a:p>
          <a:p>
            <a:pPr algn="just">
              <a:spcAft>
                <a:spcPts val="0"/>
              </a:spcAft>
              <a:buFont typeface="Arial" panose="020B0604020202020204" pitchFamily="34" charset="0"/>
              <a:buChar char="•"/>
            </a:pPr>
            <a:r>
              <a:rPr lang="es-ES" dirty="0">
                <a:solidFill>
                  <a:srgbClr val="000000"/>
                </a:solidFill>
                <a:latin typeface="Arial" panose="020B0604020202020204" pitchFamily="34" charset="0"/>
              </a:rPr>
              <a:t>Fechas del comienzo y del extremo de la actividad</a:t>
            </a:r>
            <a:r>
              <a:rPr lang="es-ES" dirty="0" smtClean="0">
                <a:solidFill>
                  <a:srgbClr val="000000"/>
                </a:solidFill>
                <a:latin typeface="Arial" panose="020B0604020202020204" pitchFamily="34" charset="0"/>
              </a:rPr>
              <a:t>.</a:t>
            </a:r>
          </a:p>
        </p:txBody>
      </p:sp>
      <p:sp>
        <p:nvSpPr>
          <p:cNvPr id="3" name="CuadroTexto 2"/>
          <p:cNvSpPr txBox="1"/>
          <p:nvPr/>
        </p:nvSpPr>
        <p:spPr>
          <a:xfrm>
            <a:off x="191220" y="262389"/>
            <a:ext cx="2980303" cy="646331"/>
          </a:xfrm>
          <a:prstGeom prst="rect">
            <a:avLst/>
          </a:prstGeom>
          <a:noFill/>
        </p:spPr>
        <p:txBody>
          <a:bodyPr wrap="none" rtlCol="0">
            <a:spAutoFit/>
          </a:bodyPr>
          <a:lstStyle/>
          <a:p>
            <a:r>
              <a:rPr lang="es-AR" sz="3600" b="1" dirty="0" smtClean="0"/>
              <a:t>Conclusiones</a:t>
            </a:r>
            <a:endParaRPr lang="es-ES" sz="3600" b="1" dirty="0"/>
          </a:p>
        </p:txBody>
      </p:sp>
      <p:sp>
        <p:nvSpPr>
          <p:cNvPr id="4" name="Rectángulo 3"/>
          <p:cNvSpPr/>
          <p:nvPr/>
        </p:nvSpPr>
        <p:spPr>
          <a:xfrm>
            <a:off x="323528" y="4090235"/>
            <a:ext cx="8197204" cy="2585323"/>
          </a:xfrm>
          <a:prstGeom prst="rect">
            <a:avLst/>
          </a:prstGeom>
        </p:spPr>
        <p:txBody>
          <a:bodyPr wrap="square">
            <a:spAutoFit/>
          </a:bodyPr>
          <a:lstStyle/>
          <a:p>
            <a:pPr algn="just">
              <a:spcAft>
                <a:spcPts val="0"/>
              </a:spcAft>
              <a:buFont typeface="Arial" panose="020B0604020202020204" pitchFamily="34" charset="0"/>
              <a:buChar char="•"/>
            </a:pPr>
            <a:r>
              <a:rPr lang="es-ES" smtClean="0">
                <a:solidFill>
                  <a:srgbClr val="000000"/>
                </a:solidFill>
                <a:latin typeface="Arial" panose="020B0604020202020204" pitchFamily="34" charset="0"/>
              </a:rPr>
              <a:t>Las estimaciones del tiempo de la actividad son algo subjetivas y dependen del juicio.</a:t>
            </a:r>
          </a:p>
          <a:p>
            <a:pPr algn="just">
              <a:spcAft>
                <a:spcPts val="0"/>
              </a:spcAft>
              <a:buFont typeface="Arial" panose="020B0604020202020204" pitchFamily="34" charset="0"/>
              <a:buChar char="•"/>
            </a:pPr>
            <a:r>
              <a:rPr lang="es-ES" smtClean="0">
                <a:solidFill>
                  <a:srgbClr val="000000"/>
                </a:solidFill>
                <a:latin typeface="Arial" panose="020B0604020202020204" pitchFamily="34" charset="0"/>
              </a:rPr>
              <a:t>El PERT asume una distribución beta para éstos las estimaciones del tiempo, pero la distribución real puede ser diferente.</a:t>
            </a:r>
          </a:p>
          <a:p>
            <a:pPr algn="just">
              <a:spcAft>
                <a:spcPts val="0"/>
              </a:spcAft>
              <a:buFont typeface="Arial" panose="020B0604020202020204" pitchFamily="34" charset="0"/>
              <a:buChar char="•"/>
            </a:pPr>
            <a:r>
              <a:rPr lang="es-ES" smtClean="0">
                <a:solidFill>
                  <a:srgbClr val="000000"/>
                </a:solidFill>
                <a:latin typeface="Arial" panose="020B0604020202020204" pitchFamily="34" charset="0"/>
              </a:rPr>
              <a:t>El PERT asume que la distribución de la probabilidad del tiempo de la terminación del proyecto es igual que el de la trayectoria crítica. Porque otras trayectorias pueden convertirse en la trayectoria crítica si se retrasan sus actividades asociadas (no contempla su varianza). Es fundamental el seguimiento para tener actualizado el proyecto.</a:t>
            </a:r>
            <a:endParaRPr lang="es-ES" dirty="0">
              <a:solidFill>
                <a:srgbClr val="000000"/>
              </a:solidFill>
              <a:latin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608703"/>
            <a:ext cx="520452" cy="468407"/>
          </a:xfrm>
          <a:prstGeom prst="rect">
            <a:avLst/>
          </a:prstGeom>
        </p:spPr>
      </p:pic>
      <p:sp>
        <p:nvSpPr>
          <p:cNvPr id="6" name="Rectángulo 5"/>
          <p:cNvSpPr/>
          <p:nvPr/>
        </p:nvSpPr>
        <p:spPr>
          <a:xfrm>
            <a:off x="1187624" y="3693605"/>
            <a:ext cx="4596130" cy="369332"/>
          </a:xfrm>
          <a:prstGeom prst="rect">
            <a:avLst/>
          </a:prstGeom>
        </p:spPr>
        <p:txBody>
          <a:bodyPr wrap="none">
            <a:spAutoFit/>
          </a:bodyPr>
          <a:lstStyle/>
          <a:p>
            <a:pPr algn="just">
              <a:spcAft>
                <a:spcPts val="0"/>
              </a:spcAft>
            </a:pPr>
            <a:r>
              <a:rPr lang="es-ES" b="1" dirty="0">
                <a:solidFill>
                  <a:srgbClr val="333333"/>
                </a:solidFill>
                <a:latin typeface="Arial" panose="020B0604020202020204" pitchFamily="34" charset="0"/>
              </a:rPr>
              <a:t>Pero… tiene las siguientes limitaciones:</a:t>
            </a:r>
            <a:endParaRPr lang="es-ES" dirty="0">
              <a:solidFill>
                <a:srgbClr val="333333"/>
              </a:solidFill>
              <a:latin typeface="Arial" panose="020B0604020202020204" pitchFamily="34" charset="0"/>
            </a:endParaRPr>
          </a:p>
        </p:txBody>
      </p:sp>
    </p:spTree>
    <p:extLst>
      <p:ext uri="{BB962C8B-B14F-4D97-AF65-F5344CB8AC3E}">
        <p14:creationId xmlns:p14="http://schemas.microsoft.com/office/powerpoint/2010/main" val="40678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220" y="262389"/>
            <a:ext cx="5272790" cy="646331"/>
          </a:xfrm>
          <a:prstGeom prst="rect">
            <a:avLst/>
          </a:prstGeom>
          <a:noFill/>
        </p:spPr>
        <p:txBody>
          <a:bodyPr wrap="none" rtlCol="0">
            <a:spAutoFit/>
          </a:bodyPr>
          <a:lstStyle/>
          <a:p>
            <a:r>
              <a:rPr lang="es-AR" sz="3600" b="1" dirty="0" smtClean="0"/>
              <a:t>Veamos otro ejemplo…</a:t>
            </a:r>
            <a:endParaRPr lang="es-ES" sz="3600" b="1" dirty="0"/>
          </a:p>
        </p:txBody>
      </p:sp>
      <p:pic>
        <p:nvPicPr>
          <p:cNvPr id="3" name="Imagen 2"/>
          <p:cNvPicPr>
            <a:picLocks noChangeAspect="1"/>
          </p:cNvPicPr>
          <p:nvPr/>
        </p:nvPicPr>
        <p:blipFill>
          <a:blip r:embed="rId2"/>
          <a:stretch>
            <a:fillRect/>
          </a:stretch>
        </p:blipFill>
        <p:spPr>
          <a:xfrm>
            <a:off x="899592" y="1412776"/>
            <a:ext cx="7448550" cy="3429000"/>
          </a:xfrm>
          <a:prstGeom prst="rect">
            <a:avLst/>
          </a:prstGeom>
        </p:spPr>
      </p:pic>
    </p:spTree>
    <p:extLst>
      <p:ext uri="{BB962C8B-B14F-4D97-AF65-F5344CB8AC3E}">
        <p14:creationId xmlns:p14="http://schemas.microsoft.com/office/powerpoint/2010/main" val="3622330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220" y="262389"/>
            <a:ext cx="8701260" cy="1200329"/>
          </a:xfrm>
          <a:prstGeom prst="rect">
            <a:avLst/>
          </a:prstGeom>
          <a:noFill/>
        </p:spPr>
        <p:txBody>
          <a:bodyPr wrap="square" rtlCol="0">
            <a:spAutoFit/>
          </a:bodyPr>
          <a:lstStyle/>
          <a:p>
            <a:r>
              <a:rPr lang="es-AR" sz="3600" b="1" dirty="0" smtClean="0"/>
              <a:t>1) Armamos red y tiempo estimado por actividad</a:t>
            </a:r>
            <a:endParaRPr lang="es-ES" sz="3600" b="1" dirty="0"/>
          </a:p>
        </p:txBody>
      </p:sp>
      <p:pic>
        <p:nvPicPr>
          <p:cNvPr id="23" name="Imagen 22"/>
          <p:cNvPicPr>
            <a:picLocks noChangeAspect="1"/>
          </p:cNvPicPr>
          <p:nvPr/>
        </p:nvPicPr>
        <p:blipFill rotWithShape="1">
          <a:blip r:embed="rId2"/>
          <a:srcRect l="1933" t="12600" r="74865" b="23100"/>
          <a:stretch/>
        </p:blipFill>
        <p:spPr>
          <a:xfrm>
            <a:off x="1043608" y="1628800"/>
            <a:ext cx="1728192" cy="2204864"/>
          </a:xfrm>
          <a:prstGeom prst="rect">
            <a:avLst/>
          </a:prstGeom>
        </p:spPr>
      </p:pic>
      <p:pic>
        <p:nvPicPr>
          <p:cNvPr id="24" name="Imagen 23"/>
          <p:cNvPicPr>
            <a:picLocks noChangeAspect="1"/>
          </p:cNvPicPr>
          <p:nvPr/>
        </p:nvPicPr>
        <p:blipFill>
          <a:blip r:embed="rId3"/>
          <a:stretch>
            <a:fillRect/>
          </a:stretch>
        </p:blipFill>
        <p:spPr>
          <a:xfrm>
            <a:off x="3674776" y="1605568"/>
            <a:ext cx="4395597" cy="2078916"/>
          </a:xfrm>
          <a:prstGeom prst="rect">
            <a:avLst/>
          </a:prstGeom>
        </p:spPr>
      </p:pic>
      <p:graphicFrame>
        <p:nvGraphicFramePr>
          <p:cNvPr id="26" name="Tabla 25"/>
          <p:cNvGraphicFramePr>
            <a:graphicFrameLocks noGrp="1"/>
          </p:cNvGraphicFramePr>
          <p:nvPr>
            <p:extLst>
              <p:ext uri="{D42A27DB-BD31-4B8C-83A1-F6EECF244321}">
                <p14:modId xmlns:p14="http://schemas.microsoft.com/office/powerpoint/2010/main" val="3774770286"/>
              </p:ext>
            </p:extLst>
          </p:nvPr>
        </p:nvGraphicFramePr>
        <p:xfrm>
          <a:off x="1934365" y="4122638"/>
          <a:ext cx="3480822" cy="2560320"/>
        </p:xfrm>
        <a:graphic>
          <a:graphicData uri="http://schemas.openxmlformats.org/drawingml/2006/table">
            <a:tbl>
              <a:tblPr>
                <a:tableStyleId>{5C22544A-7EE6-4342-B048-85BDC9FD1C3A}</a:tableStyleId>
              </a:tblPr>
              <a:tblGrid>
                <a:gridCol w="635000">
                  <a:extLst>
                    <a:ext uri="{9D8B030D-6E8A-4147-A177-3AD203B41FA5}">
                      <a16:colId xmlns:a16="http://schemas.microsoft.com/office/drawing/2014/main" val="1740333623"/>
                    </a:ext>
                  </a:extLst>
                </a:gridCol>
                <a:gridCol w="243840">
                  <a:extLst>
                    <a:ext uri="{9D8B030D-6E8A-4147-A177-3AD203B41FA5}">
                      <a16:colId xmlns:a16="http://schemas.microsoft.com/office/drawing/2014/main" val="2952808372"/>
                    </a:ext>
                  </a:extLst>
                </a:gridCol>
                <a:gridCol w="243840">
                  <a:extLst>
                    <a:ext uri="{9D8B030D-6E8A-4147-A177-3AD203B41FA5}">
                      <a16:colId xmlns:a16="http://schemas.microsoft.com/office/drawing/2014/main" val="1928370098"/>
                    </a:ext>
                  </a:extLst>
                </a:gridCol>
                <a:gridCol w="243840">
                  <a:extLst>
                    <a:ext uri="{9D8B030D-6E8A-4147-A177-3AD203B41FA5}">
                      <a16:colId xmlns:a16="http://schemas.microsoft.com/office/drawing/2014/main" val="645321116"/>
                    </a:ext>
                  </a:extLst>
                </a:gridCol>
                <a:gridCol w="1080120">
                  <a:extLst>
                    <a:ext uri="{9D8B030D-6E8A-4147-A177-3AD203B41FA5}">
                      <a16:colId xmlns:a16="http://schemas.microsoft.com/office/drawing/2014/main" val="2620524243"/>
                    </a:ext>
                  </a:extLst>
                </a:gridCol>
                <a:gridCol w="1034182">
                  <a:extLst>
                    <a:ext uri="{9D8B030D-6E8A-4147-A177-3AD203B41FA5}">
                      <a16:colId xmlns:a16="http://schemas.microsoft.com/office/drawing/2014/main" val="1819124562"/>
                    </a:ext>
                  </a:extLst>
                </a:gridCol>
              </a:tblGrid>
              <a:tr h="182880">
                <a:tc>
                  <a:txBody>
                    <a:bodyPr/>
                    <a:lstStyle/>
                    <a:p>
                      <a:pPr algn="l" fontAlgn="b"/>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s-E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(To+4*Tn+Tp)/6</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s-ES" sz="1100" u="none" strike="noStrike">
                          <a:effectLst/>
                        </a:rPr>
                        <a:t>[(Tp-To)/6] ^2</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60804706"/>
                  </a:ext>
                </a:extLst>
              </a:tr>
              <a:tr h="365760">
                <a:tc>
                  <a:txBody>
                    <a:bodyPr/>
                    <a:lstStyle/>
                    <a:p>
                      <a:pPr algn="l" fontAlgn="ctr"/>
                      <a:r>
                        <a:rPr lang="es-ES" sz="1100" u="none" strike="noStrike">
                          <a:effectLst/>
                        </a:rPr>
                        <a:t>Rama</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To</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Tn</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Tp</a:t>
                      </a:r>
                      <a:endParaRPr lang="es-E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a:effectLst/>
                        </a:rPr>
                        <a:t>Tiempo Esperado</a:t>
                      </a:r>
                      <a:endParaRPr lang="es-ES"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S" sz="1100" u="none" strike="noStrike" dirty="0">
                          <a:effectLst/>
                        </a:rPr>
                        <a:t>Varianza</a:t>
                      </a:r>
                      <a:endParaRPr lang="es-ES"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35992294"/>
                  </a:ext>
                </a:extLst>
              </a:tr>
              <a:tr h="182880">
                <a:tc>
                  <a:txBody>
                    <a:bodyPr/>
                    <a:lstStyle/>
                    <a:p>
                      <a:pPr algn="l" fontAlgn="b"/>
                      <a:r>
                        <a:rPr lang="es-ES" sz="1100" u="none" strike="noStrike">
                          <a:effectLst/>
                        </a:rPr>
                        <a:t>1-2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0,5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0,03</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7006482"/>
                  </a:ext>
                </a:extLst>
              </a:tr>
              <a:tr h="182880">
                <a:tc>
                  <a:txBody>
                    <a:bodyPr/>
                    <a:lstStyle/>
                    <a:p>
                      <a:pPr algn="l" fontAlgn="b"/>
                      <a:r>
                        <a:rPr lang="es-ES" sz="1100" u="none" strike="noStrike">
                          <a:effectLst/>
                        </a:rPr>
                        <a:t>1-3</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1,5</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0,03</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17089716"/>
                  </a:ext>
                </a:extLst>
              </a:tr>
              <a:tr h="182880">
                <a:tc>
                  <a:txBody>
                    <a:bodyPr/>
                    <a:lstStyle/>
                    <a:p>
                      <a:pPr algn="l" fontAlgn="b"/>
                      <a:r>
                        <a:rPr lang="es-ES" sz="1100" u="none" strike="noStrike">
                          <a:effectLst/>
                        </a:rPr>
                        <a:t>2-4</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7</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1,00</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94130796"/>
                  </a:ext>
                </a:extLst>
              </a:tr>
              <a:tr h="182880">
                <a:tc>
                  <a:txBody>
                    <a:bodyPr/>
                    <a:lstStyle/>
                    <a:p>
                      <a:pPr algn="l" fontAlgn="b"/>
                      <a:r>
                        <a:rPr lang="es-ES" sz="1100" u="none" strike="noStrike">
                          <a:effectLst/>
                        </a:rPr>
                        <a:t>3-4</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0,44</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42776561"/>
                  </a:ext>
                </a:extLst>
              </a:tr>
              <a:tr h="182880">
                <a:tc>
                  <a:txBody>
                    <a:bodyPr/>
                    <a:lstStyle/>
                    <a:p>
                      <a:pPr algn="l" fontAlgn="b"/>
                      <a:r>
                        <a:rPr lang="es-ES" sz="1100" u="none" strike="noStrike">
                          <a:effectLst/>
                        </a:rPr>
                        <a:t>3-5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0,00</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3013770"/>
                  </a:ext>
                </a:extLst>
              </a:tr>
              <a:tr h="182880">
                <a:tc>
                  <a:txBody>
                    <a:bodyPr/>
                    <a:lstStyle/>
                    <a:p>
                      <a:pPr algn="l" fontAlgn="b"/>
                      <a:r>
                        <a:rPr lang="es-ES" sz="1100" u="none" strike="noStrike">
                          <a:effectLst/>
                        </a:rPr>
                        <a:t>4-6</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4,5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9</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5</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dirty="0">
                          <a:effectLst/>
                        </a:rPr>
                        <a:t>1,00</a:t>
                      </a:r>
                      <a:endParaRPr lang="es-E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83937251"/>
                  </a:ext>
                </a:extLst>
              </a:tr>
              <a:tr h="182880">
                <a:tc>
                  <a:txBody>
                    <a:bodyPr/>
                    <a:lstStyle/>
                    <a:p>
                      <a:pPr algn="l" fontAlgn="b"/>
                      <a:r>
                        <a:rPr lang="es-ES" sz="1100" u="none" strike="noStrike">
                          <a:effectLst/>
                        </a:rPr>
                        <a:t>4-7</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10</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4</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1,78</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58308772"/>
                  </a:ext>
                </a:extLst>
              </a:tr>
              <a:tr h="182880">
                <a:tc>
                  <a:txBody>
                    <a:bodyPr/>
                    <a:lstStyle/>
                    <a:p>
                      <a:pPr algn="l" fontAlgn="b"/>
                      <a:r>
                        <a:rPr lang="es-ES" sz="1100" u="none" strike="noStrike">
                          <a:effectLst/>
                        </a:rPr>
                        <a:t>5-7</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1</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0,00</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9246930"/>
                  </a:ext>
                </a:extLst>
              </a:tr>
              <a:tr h="182880">
                <a:tc>
                  <a:txBody>
                    <a:bodyPr/>
                    <a:lstStyle/>
                    <a:p>
                      <a:pPr algn="l" fontAlgn="b"/>
                      <a:r>
                        <a:rPr lang="es-ES" sz="1100" u="none" strike="noStrike">
                          <a:effectLst/>
                        </a:rPr>
                        <a:t>5-8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6</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0,44</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29774732"/>
                  </a:ext>
                </a:extLst>
              </a:tr>
              <a:tr h="182880">
                <a:tc>
                  <a:txBody>
                    <a:bodyPr/>
                    <a:lstStyle/>
                    <a:p>
                      <a:pPr algn="l" fontAlgn="b"/>
                      <a:r>
                        <a:rPr lang="es-ES" sz="1100" u="none" strike="noStrike">
                          <a:effectLst/>
                        </a:rPr>
                        <a:t>6-8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4</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6</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5</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0,11</a:t>
                      </a:r>
                      <a:endParaRPr lang="es-E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21740823"/>
                  </a:ext>
                </a:extLst>
              </a:tr>
              <a:tr h="182880">
                <a:tc>
                  <a:txBody>
                    <a:bodyPr/>
                    <a:lstStyle/>
                    <a:p>
                      <a:pPr algn="l" fontAlgn="b"/>
                      <a:r>
                        <a:rPr lang="es-ES" sz="1100" u="none" strike="noStrike">
                          <a:effectLst/>
                        </a:rPr>
                        <a:t>7-8</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2,5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3,5</a:t>
                      </a:r>
                      <a:endParaRPr lang="es-E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a:effectLst/>
                        </a:rPr>
                        <a:t>3</a:t>
                      </a:r>
                      <a:endParaRPr lang="es-E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100" u="none" strike="noStrike" dirty="0">
                          <a:effectLst/>
                        </a:rPr>
                        <a:t>0,03</a:t>
                      </a:r>
                      <a:endParaRPr lang="es-E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08835128"/>
                  </a:ext>
                </a:extLst>
              </a:tr>
            </a:tbl>
          </a:graphicData>
        </a:graphic>
      </p:graphicFrame>
      <p:pic>
        <p:nvPicPr>
          <p:cNvPr id="2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489" r="24471"/>
          <a:stretch/>
        </p:blipFill>
        <p:spPr bwMode="auto">
          <a:xfrm>
            <a:off x="5927969" y="4150846"/>
            <a:ext cx="172819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348" t="-6526" r="25403" b="216"/>
          <a:stretch/>
        </p:blipFill>
        <p:spPr bwMode="auto">
          <a:xfrm>
            <a:off x="5648851" y="5402798"/>
            <a:ext cx="2210778" cy="99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835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220" y="262389"/>
            <a:ext cx="8701260" cy="646331"/>
          </a:xfrm>
          <a:prstGeom prst="rect">
            <a:avLst/>
          </a:prstGeom>
          <a:noFill/>
        </p:spPr>
        <p:txBody>
          <a:bodyPr wrap="square" rtlCol="0">
            <a:spAutoFit/>
          </a:bodyPr>
          <a:lstStyle/>
          <a:p>
            <a:r>
              <a:rPr lang="es-AR" sz="3600" b="1" dirty="0"/>
              <a:t>2</a:t>
            </a:r>
            <a:r>
              <a:rPr lang="es-AR" sz="3600" b="1" dirty="0" smtClean="0"/>
              <a:t>) Colocamos los tiempos en las ramas</a:t>
            </a:r>
            <a:endParaRPr lang="es-ES" sz="3600" b="1" dirty="0"/>
          </a:p>
        </p:txBody>
      </p:sp>
      <p:pic>
        <p:nvPicPr>
          <p:cNvPr id="3" name="Imagen 2"/>
          <p:cNvPicPr>
            <a:picLocks noChangeAspect="1"/>
          </p:cNvPicPr>
          <p:nvPr/>
        </p:nvPicPr>
        <p:blipFill>
          <a:blip r:embed="rId2"/>
          <a:stretch>
            <a:fillRect/>
          </a:stretch>
        </p:blipFill>
        <p:spPr>
          <a:xfrm>
            <a:off x="755576" y="1916832"/>
            <a:ext cx="7927871" cy="3240360"/>
          </a:xfrm>
          <a:prstGeom prst="rect">
            <a:avLst/>
          </a:prstGeom>
        </p:spPr>
      </p:pic>
    </p:spTree>
    <p:extLst>
      <p:ext uri="{BB962C8B-B14F-4D97-AF65-F5344CB8AC3E}">
        <p14:creationId xmlns:p14="http://schemas.microsoft.com/office/powerpoint/2010/main" val="543011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220" y="262389"/>
            <a:ext cx="8701260" cy="1200329"/>
          </a:xfrm>
          <a:prstGeom prst="rect">
            <a:avLst/>
          </a:prstGeom>
          <a:noFill/>
        </p:spPr>
        <p:txBody>
          <a:bodyPr wrap="square" rtlCol="0">
            <a:spAutoFit/>
          </a:bodyPr>
          <a:lstStyle/>
          <a:p>
            <a:r>
              <a:rPr lang="es-AR" sz="3600" b="1" dirty="0" smtClean="0"/>
              <a:t>3) Calculamos Tiempo de inicio de cada evento/actividad (“nodo”)</a:t>
            </a:r>
            <a:endParaRPr lang="es-ES" sz="3600" b="1" dirty="0"/>
          </a:p>
        </p:txBody>
      </p:sp>
      <p:pic>
        <p:nvPicPr>
          <p:cNvPr id="3" name="Imagen 2"/>
          <p:cNvPicPr>
            <a:picLocks noChangeAspect="1"/>
          </p:cNvPicPr>
          <p:nvPr/>
        </p:nvPicPr>
        <p:blipFill>
          <a:blip r:embed="rId2"/>
          <a:stretch>
            <a:fillRect/>
          </a:stretch>
        </p:blipFill>
        <p:spPr>
          <a:xfrm>
            <a:off x="908319" y="1628800"/>
            <a:ext cx="7267062" cy="3517697"/>
          </a:xfrm>
          <a:prstGeom prst="rect">
            <a:avLst/>
          </a:prstGeom>
        </p:spPr>
      </p:pic>
      <p:sp>
        <p:nvSpPr>
          <p:cNvPr id="5" name="Elipse 4"/>
          <p:cNvSpPr/>
          <p:nvPr/>
        </p:nvSpPr>
        <p:spPr>
          <a:xfrm>
            <a:off x="3059832" y="2060848"/>
            <a:ext cx="1728192" cy="18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6" name="CuadroTexto 5"/>
          <p:cNvSpPr txBox="1"/>
          <p:nvPr/>
        </p:nvSpPr>
        <p:spPr>
          <a:xfrm>
            <a:off x="395536" y="5578545"/>
            <a:ext cx="6408712" cy="936104"/>
          </a:xfrm>
          <a:prstGeom prst="rect">
            <a:avLst/>
          </a:prstGeom>
          <a:noFill/>
        </p:spPr>
        <p:txBody>
          <a:bodyPr wrap="square" rtlCol="0">
            <a:spAutoFit/>
          </a:bodyPr>
          <a:lstStyle/>
          <a:p>
            <a:pPr algn="ctr"/>
            <a:r>
              <a:rPr lang="es-AR" b="1" dirty="0" smtClean="0"/>
              <a:t>IMPORTANTE:</a:t>
            </a:r>
            <a:r>
              <a:rPr lang="es-AR" dirty="0" smtClean="0"/>
              <a:t> Si tengo una coincidencia en un nodo por 2 o más ramas… siempre tomar el de su </a:t>
            </a:r>
            <a:r>
              <a:rPr lang="es-AR" u="sng" dirty="0" smtClean="0"/>
              <a:t>duración acumulada </a:t>
            </a:r>
            <a:r>
              <a:rPr lang="es-AR" dirty="0" smtClean="0"/>
              <a:t>mayor para asignar como Tiempo de Inicio</a:t>
            </a:r>
            <a:endParaRPr lang="es-ES" dirty="0"/>
          </a:p>
        </p:txBody>
      </p:sp>
      <p:cxnSp>
        <p:nvCxnSpPr>
          <p:cNvPr id="8" name="Conector recto de flecha 7"/>
          <p:cNvCxnSpPr/>
          <p:nvPr/>
        </p:nvCxnSpPr>
        <p:spPr>
          <a:xfrm flipH="1">
            <a:off x="4031940" y="3861048"/>
            <a:ext cx="108012" cy="17174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7347521" y="5306127"/>
            <a:ext cx="982961" cy="369332"/>
          </a:xfrm>
          <a:prstGeom prst="rect">
            <a:avLst/>
          </a:prstGeom>
          <a:noFill/>
        </p:spPr>
        <p:txBody>
          <a:bodyPr wrap="none" rtlCol="0">
            <a:spAutoFit/>
          </a:bodyPr>
          <a:lstStyle/>
          <a:p>
            <a:r>
              <a:rPr lang="es-AR" dirty="0" smtClean="0"/>
              <a:t>Nodo 4:</a:t>
            </a:r>
            <a:endParaRPr lang="es-ES" dirty="0"/>
          </a:p>
        </p:txBody>
      </p:sp>
      <p:sp>
        <p:nvSpPr>
          <p:cNvPr id="10" name="CuadroTexto 9"/>
          <p:cNvSpPr txBox="1"/>
          <p:nvPr/>
        </p:nvSpPr>
        <p:spPr>
          <a:xfrm>
            <a:off x="7020272" y="5680942"/>
            <a:ext cx="1979712" cy="369332"/>
          </a:xfrm>
          <a:prstGeom prst="rect">
            <a:avLst/>
          </a:prstGeom>
          <a:noFill/>
        </p:spPr>
        <p:txBody>
          <a:bodyPr wrap="square" rtlCol="0">
            <a:spAutoFit/>
          </a:bodyPr>
          <a:lstStyle/>
          <a:p>
            <a:r>
              <a:rPr lang="es-AR" dirty="0" smtClean="0"/>
              <a:t>2-4: 3+1 =4</a:t>
            </a:r>
            <a:endParaRPr lang="es-ES" dirty="0"/>
          </a:p>
        </p:txBody>
      </p:sp>
      <p:sp>
        <p:nvSpPr>
          <p:cNvPr id="11" name="CuadroTexto 10"/>
          <p:cNvSpPr txBox="1"/>
          <p:nvPr/>
        </p:nvSpPr>
        <p:spPr>
          <a:xfrm>
            <a:off x="6853670" y="6025238"/>
            <a:ext cx="1979712" cy="369332"/>
          </a:xfrm>
          <a:prstGeom prst="rect">
            <a:avLst/>
          </a:prstGeom>
          <a:noFill/>
          <a:ln>
            <a:solidFill>
              <a:srgbClr val="FF0000"/>
            </a:solidFill>
          </a:ln>
        </p:spPr>
        <p:txBody>
          <a:bodyPr wrap="square" rtlCol="0">
            <a:spAutoFit/>
          </a:bodyPr>
          <a:lstStyle/>
          <a:p>
            <a:r>
              <a:rPr lang="es-AR" dirty="0"/>
              <a:t>3</a:t>
            </a:r>
            <a:r>
              <a:rPr lang="es-AR" dirty="0" smtClean="0"/>
              <a:t>-4: 3+1,5 =4,5</a:t>
            </a:r>
            <a:endParaRPr lang="es-ES" dirty="0"/>
          </a:p>
        </p:txBody>
      </p:sp>
    </p:spTree>
    <p:extLst>
      <p:ext uri="{BB962C8B-B14F-4D97-AF65-F5344CB8AC3E}">
        <p14:creationId xmlns:p14="http://schemas.microsoft.com/office/powerpoint/2010/main" val="133774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220" y="262389"/>
            <a:ext cx="8701260" cy="1200329"/>
          </a:xfrm>
          <a:prstGeom prst="rect">
            <a:avLst/>
          </a:prstGeom>
          <a:noFill/>
        </p:spPr>
        <p:txBody>
          <a:bodyPr wrap="square" rtlCol="0">
            <a:spAutoFit/>
          </a:bodyPr>
          <a:lstStyle/>
          <a:p>
            <a:r>
              <a:rPr lang="es-AR" sz="3600" b="1" dirty="0" smtClean="0"/>
              <a:t>4) Calculamos fecha de fin de todas las actividades</a:t>
            </a:r>
            <a:endParaRPr lang="es-ES" sz="3600" b="1" dirty="0"/>
          </a:p>
        </p:txBody>
      </p:sp>
      <p:pic>
        <p:nvPicPr>
          <p:cNvPr id="3" name="Imagen 2"/>
          <p:cNvPicPr>
            <a:picLocks noChangeAspect="1"/>
          </p:cNvPicPr>
          <p:nvPr/>
        </p:nvPicPr>
        <p:blipFill>
          <a:blip r:embed="rId2"/>
          <a:stretch>
            <a:fillRect/>
          </a:stretch>
        </p:blipFill>
        <p:spPr>
          <a:xfrm>
            <a:off x="908319" y="1772816"/>
            <a:ext cx="7267062" cy="3523793"/>
          </a:xfrm>
          <a:prstGeom prst="rect">
            <a:avLst/>
          </a:prstGeom>
        </p:spPr>
      </p:pic>
      <p:sp>
        <p:nvSpPr>
          <p:cNvPr id="4" name="CuadroTexto 3"/>
          <p:cNvSpPr txBox="1"/>
          <p:nvPr/>
        </p:nvSpPr>
        <p:spPr>
          <a:xfrm>
            <a:off x="6047656" y="5145042"/>
            <a:ext cx="3096344" cy="923330"/>
          </a:xfrm>
          <a:prstGeom prst="rect">
            <a:avLst/>
          </a:prstGeom>
          <a:noFill/>
        </p:spPr>
        <p:txBody>
          <a:bodyPr wrap="square" rtlCol="0">
            <a:spAutoFit/>
          </a:bodyPr>
          <a:lstStyle/>
          <a:p>
            <a:pPr algn="ctr"/>
            <a:r>
              <a:rPr lang="es-AR" b="1" dirty="0" smtClean="0"/>
              <a:t>Iniciamos colocando tiempo de fin = Tiempo de inicio en último nodo</a:t>
            </a:r>
            <a:endParaRPr lang="es-ES" dirty="0"/>
          </a:p>
        </p:txBody>
      </p:sp>
      <p:sp>
        <p:nvSpPr>
          <p:cNvPr id="5" name="Elipse 4"/>
          <p:cNvSpPr/>
          <p:nvPr/>
        </p:nvSpPr>
        <p:spPr>
          <a:xfrm>
            <a:off x="3995936" y="2132856"/>
            <a:ext cx="1728192" cy="18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cxnSp>
        <p:nvCxnSpPr>
          <p:cNvPr id="6" name="Conector recto de flecha 5"/>
          <p:cNvCxnSpPr>
            <a:stCxn id="5" idx="4"/>
          </p:cNvCxnSpPr>
          <p:nvPr/>
        </p:nvCxnSpPr>
        <p:spPr>
          <a:xfrm flipH="1">
            <a:off x="3635896" y="3933056"/>
            <a:ext cx="1224136" cy="13635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593812" y="5446965"/>
            <a:ext cx="4860032" cy="646331"/>
          </a:xfrm>
          <a:prstGeom prst="rect">
            <a:avLst/>
          </a:prstGeom>
          <a:noFill/>
        </p:spPr>
        <p:txBody>
          <a:bodyPr wrap="square" rtlCol="0">
            <a:spAutoFit/>
          </a:bodyPr>
          <a:lstStyle/>
          <a:p>
            <a:pPr algn="ctr"/>
            <a:r>
              <a:rPr lang="es-AR" dirty="0" smtClean="0"/>
              <a:t>IMPORTANTE: Si confluyen dos ramas, tomar siempre la de menor duración acumulada.</a:t>
            </a:r>
            <a:endParaRPr lang="es-ES" dirty="0"/>
          </a:p>
        </p:txBody>
      </p:sp>
      <p:sp>
        <p:nvSpPr>
          <p:cNvPr id="10" name="CuadroTexto 9"/>
          <p:cNvSpPr txBox="1"/>
          <p:nvPr/>
        </p:nvSpPr>
        <p:spPr>
          <a:xfrm>
            <a:off x="1172481" y="6292803"/>
            <a:ext cx="982961" cy="369332"/>
          </a:xfrm>
          <a:prstGeom prst="rect">
            <a:avLst/>
          </a:prstGeom>
          <a:noFill/>
        </p:spPr>
        <p:txBody>
          <a:bodyPr wrap="none" rtlCol="0">
            <a:spAutoFit/>
          </a:bodyPr>
          <a:lstStyle/>
          <a:p>
            <a:r>
              <a:rPr lang="es-AR" dirty="0" smtClean="0"/>
              <a:t>Nodo 4:</a:t>
            </a:r>
            <a:endParaRPr lang="es-ES" dirty="0"/>
          </a:p>
        </p:txBody>
      </p:sp>
      <p:sp>
        <p:nvSpPr>
          <p:cNvPr id="11" name="CuadroTexto 10"/>
          <p:cNvSpPr txBox="1"/>
          <p:nvPr/>
        </p:nvSpPr>
        <p:spPr>
          <a:xfrm>
            <a:off x="2182826" y="6108137"/>
            <a:ext cx="1813110" cy="369332"/>
          </a:xfrm>
          <a:prstGeom prst="rect">
            <a:avLst/>
          </a:prstGeom>
          <a:noFill/>
          <a:ln>
            <a:solidFill>
              <a:srgbClr val="FF0000"/>
            </a:solidFill>
          </a:ln>
        </p:spPr>
        <p:txBody>
          <a:bodyPr wrap="square" rtlCol="0">
            <a:spAutoFit/>
          </a:bodyPr>
          <a:lstStyle/>
          <a:p>
            <a:r>
              <a:rPr lang="es-AR" dirty="0" smtClean="0"/>
              <a:t>4-6: 9,5-5 =4,5</a:t>
            </a:r>
            <a:endParaRPr lang="es-ES" dirty="0"/>
          </a:p>
        </p:txBody>
      </p:sp>
      <p:sp>
        <p:nvSpPr>
          <p:cNvPr id="12" name="CuadroTexto 11"/>
          <p:cNvSpPr txBox="1"/>
          <p:nvPr/>
        </p:nvSpPr>
        <p:spPr>
          <a:xfrm>
            <a:off x="2182826" y="6477469"/>
            <a:ext cx="1979712" cy="369332"/>
          </a:xfrm>
          <a:prstGeom prst="rect">
            <a:avLst/>
          </a:prstGeom>
          <a:noFill/>
          <a:ln>
            <a:noFill/>
          </a:ln>
        </p:spPr>
        <p:txBody>
          <a:bodyPr wrap="square" rtlCol="0">
            <a:spAutoFit/>
          </a:bodyPr>
          <a:lstStyle/>
          <a:p>
            <a:r>
              <a:rPr lang="es-AR" dirty="0" smtClean="0"/>
              <a:t>4-7: 11,5-4 =7,5</a:t>
            </a:r>
            <a:endParaRPr lang="es-ES" dirty="0"/>
          </a:p>
        </p:txBody>
      </p:sp>
    </p:spTree>
    <p:extLst>
      <p:ext uri="{BB962C8B-B14F-4D97-AF65-F5344CB8AC3E}">
        <p14:creationId xmlns:p14="http://schemas.microsoft.com/office/powerpoint/2010/main" val="1847817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404664"/>
            <a:ext cx="8748464" cy="2616101"/>
          </a:xfrm>
          <a:prstGeom prst="rect">
            <a:avLst/>
          </a:prstGeom>
        </p:spPr>
        <p:txBody>
          <a:bodyPr wrap="square">
            <a:spAutoFit/>
          </a:bodyPr>
          <a:lstStyle/>
          <a:p>
            <a:r>
              <a:rPr lang="es-ES" sz="2800" dirty="0"/>
              <a:t> PERT - CPM pueden utilizarse para planear, programar y controlar varios proyectos: </a:t>
            </a:r>
          </a:p>
          <a:p>
            <a:endParaRPr lang="es-ES" sz="2800" dirty="0"/>
          </a:p>
          <a:p>
            <a:pPr marL="342900" indent="-342900">
              <a:buAutoNum type="arabicPeriod"/>
            </a:pPr>
            <a:r>
              <a:rPr lang="es-ES" sz="2000" dirty="0"/>
              <a:t>Investigación y desarrollo de nuevos productos y procesos </a:t>
            </a:r>
          </a:p>
          <a:p>
            <a:pPr marL="342900" indent="-342900">
              <a:buAutoNum type="arabicPeriod"/>
            </a:pPr>
            <a:r>
              <a:rPr lang="es-ES" sz="2000" dirty="0"/>
              <a:t>Construcción de plantas, edificios y rutas</a:t>
            </a:r>
          </a:p>
          <a:p>
            <a:r>
              <a:rPr lang="es-ES" sz="2000" dirty="0"/>
              <a:t>3. Mantenimiento de equipo grande y complejo (Aviones)</a:t>
            </a:r>
          </a:p>
          <a:p>
            <a:r>
              <a:rPr lang="es-ES" sz="2000" dirty="0"/>
              <a:t>4. Diseño e instalación de sistemas nuevos</a:t>
            </a:r>
          </a:p>
        </p:txBody>
      </p:sp>
    </p:spTree>
    <p:extLst>
      <p:ext uri="{BB962C8B-B14F-4D97-AF65-F5344CB8AC3E}">
        <p14:creationId xmlns:p14="http://schemas.microsoft.com/office/powerpoint/2010/main" val="263878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220" y="262389"/>
            <a:ext cx="8701260" cy="646331"/>
          </a:xfrm>
          <a:prstGeom prst="rect">
            <a:avLst/>
          </a:prstGeom>
          <a:noFill/>
        </p:spPr>
        <p:txBody>
          <a:bodyPr wrap="square" rtlCol="0">
            <a:spAutoFit/>
          </a:bodyPr>
          <a:lstStyle/>
          <a:p>
            <a:r>
              <a:rPr lang="es-AR" sz="3600" b="1" dirty="0"/>
              <a:t>5</a:t>
            </a:r>
            <a:r>
              <a:rPr lang="es-AR" sz="3600" b="1" dirty="0" smtClean="0"/>
              <a:t>) Identificamos la Ruta Crítica</a:t>
            </a:r>
            <a:endParaRPr lang="es-ES" sz="3600" b="1" dirty="0"/>
          </a:p>
        </p:txBody>
      </p:sp>
      <p:sp>
        <p:nvSpPr>
          <p:cNvPr id="3" name="Elipse 2"/>
          <p:cNvSpPr/>
          <p:nvPr/>
        </p:nvSpPr>
        <p:spPr>
          <a:xfrm>
            <a:off x="1827158" y="3209977"/>
            <a:ext cx="360040"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1</a:t>
            </a:r>
            <a:endParaRPr lang="es-ES" dirty="0"/>
          </a:p>
        </p:txBody>
      </p:sp>
      <p:sp>
        <p:nvSpPr>
          <p:cNvPr id="4" name="Elipse 3"/>
          <p:cNvSpPr/>
          <p:nvPr/>
        </p:nvSpPr>
        <p:spPr>
          <a:xfrm>
            <a:off x="2930665" y="219281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2</a:t>
            </a:r>
            <a:endParaRPr lang="es-ES" dirty="0"/>
          </a:p>
        </p:txBody>
      </p:sp>
      <p:sp>
        <p:nvSpPr>
          <p:cNvPr id="5" name="Elipse 4"/>
          <p:cNvSpPr/>
          <p:nvPr/>
        </p:nvSpPr>
        <p:spPr>
          <a:xfrm>
            <a:off x="3173798" y="3779902"/>
            <a:ext cx="360040"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3</a:t>
            </a:r>
            <a:endParaRPr lang="es-ES" dirty="0"/>
          </a:p>
        </p:txBody>
      </p:sp>
      <p:sp>
        <p:nvSpPr>
          <p:cNvPr id="6" name="Elipse 5"/>
          <p:cNvSpPr/>
          <p:nvPr/>
        </p:nvSpPr>
        <p:spPr>
          <a:xfrm>
            <a:off x="4267543" y="2796663"/>
            <a:ext cx="360040"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4</a:t>
            </a:r>
            <a:endParaRPr lang="es-ES" dirty="0"/>
          </a:p>
        </p:txBody>
      </p:sp>
      <p:sp>
        <p:nvSpPr>
          <p:cNvPr id="7" name="Elipse 6"/>
          <p:cNvSpPr/>
          <p:nvPr/>
        </p:nvSpPr>
        <p:spPr>
          <a:xfrm>
            <a:off x="4764320" y="421138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5</a:t>
            </a:r>
            <a:endParaRPr lang="es-ES" dirty="0"/>
          </a:p>
        </p:txBody>
      </p:sp>
      <p:sp>
        <p:nvSpPr>
          <p:cNvPr id="8" name="Elipse 7"/>
          <p:cNvSpPr/>
          <p:nvPr/>
        </p:nvSpPr>
        <p:spPr>
          <a:xfrm>
            <a:off x="5683218" y="2091816"/>
            <a:ext cx="360040"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6</a:t>
            </a:r>
            <a:endParaRPr lang="es-ES" dirty="0"/>
          </a:p>
        </p:txBody>
      </p:sp>
      <p:sp>
        <p:nvSpPr>
          <p:cNvPr id="9" name="Elipse 8"/>
          <p:cNvSpPr/>
          <p:nvPr/>
        </p:nvSpPr>
        <p:spPr>
          <a:xfrm>
            <a:off x="5700313" y="331075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7</a:t>
            </a:r>
            <a:endParaRPr lang="es-ES" dirty="0"/>
          </a:p>
        </p:txBody>
      </p:sp>
      <p:sp>
        <p:nvSpPr>
          <p:cNvPr id="10" name="Elipse 9"/>
          <p:cNvSpPr/>
          <p:nvPr/>
        </p:nvSpPr>
        <p:spPr>
          <a:xfrm>
            <a:off x="7566286" y="3894544"/>
            <a:ext cx="360040"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8</a:t>
            </a:r>
            <a:endParaRPr lang="es-ES" dirty="0"/>
          </a:p>
        </p:txBody>
      </p:sp>
      <p:cxnSp>
        <p:nvCxnSpPr>
          <p:cNvPr id="11" name="Conector recto 10"/>
          <p:cNvCxnSpPr>
            <a:stCxn id="3" idx="6"/>
            <a:endCxn id="4" idx="2"/>
          </p:cNvCxnSpPr>
          <p:nvPr/>
        </p:nvCxnSpPr>
        <p:spPr>
          <a:xfrm flipV="1">
            <a:off x="2187198" y="2372831"/>
            <a:ext cx="743467" cy="10171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Conector recto 11"/>
          <p:cNvCxnSpPr>
            <a:stCxn id="6" idx="2"/>
            <a:endCxn id="4" idx="6"/>
          </p:cNvCxnSpPr>
          <p:nvPr/>
        </p:nvCxnSpPr>
        <p:spPr>
          <a:xfrm flipH="1" flipV="1">
            <a:off x="3290705" y="2372831"/>
            <a:ext cx="976838" cy="60385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6" idx="2"/>
            <a:endCxn id="5" idx="6"/>
          </p:cNvCxnSpPr>
          <p:nvPr/>
        </p:nvCxnSpPr>
        <p:spPr>
          <a:xfrm flipH="1">
            <a:off x="3533838" y="2976683"/>
            <a:ext cx="733705" cy="98323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Conector recto 13"/>
          <p:cNvCxnSpPr>
            <a:stCxn id="7" idx="2"/>
            <a:endCxn id="5" idx="6"/>
          </p:cNvCxnSpPr>
          <p:nvPr/>
        </p:nvCxnSpPr>
        <p:spPr>
          <a:xfrm flipH="1" flipV="1">
            <a:off x="3533838" y="3959922"/>
            <a:ext cx="1230482" cy="4314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Conector recto 14"/>
          <p:cNvCxnSpPr>
            <a:stCxn id="8" idx="2"/>
            <a:endCxn id="6" idx="6"/>
          </p:cNvCxnSpPr>
          <p:nvPr/>
        </p:nvCxnSpPr>
        <p:spPr>
          <a:xfrm flipH="1">
            <a:off x="4627583" y="2271836"/>
            <a:ext cx="1055635" cy="70484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Conector recto 15"/>
          <p:cNvCxnSpPr>
            <a:stCxn id="9" idx="2"/>
            <a:endCxn id="6" idx="6"/>
          </p:cNvCxnSpPr>
          <p:nvPr/>
        </p:nvCxnSpPr>
        <p:spPr>
          <a:xfrm flipH="1" flipV="1">
            <a:off x="4627583" y="2976683"/>
            <a:ext cx="1072730" cy="51408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Conector recto 16"/>
          <p:cNvCxnSpPr>
            <a:stCxn id="9" idx="2"/>
            <a:endCxn id="7" idx="6"/>
          </p:cNvCxnSpPr>
          <p:nvPr/>
        </p:nvCxnSpPr>
        <p:spPr>
          <a:xfrm flipH="1">
            <a:off x="5124360" y="3490772"/>
            <a:ext cx="575953" cy="90063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10" idx="2"/>
            <a:endCxn id="7" idx="6"/>
          </p:cNvCxnSpPr>
          <p:nvPr/>
        </p:nvCxnSpPr>
        <p:spPr>
          <a:xfrm flipH="1">
            <a:off x="5124360" y="4074564"/>
            <a:ext cx="2441926" cy="31683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ector recto 18"/>
          <p:cNvCxnSpPr>
            <a:stCxn id="10" idx="2"/>
            <a:endCxn id="9" idx="6"/>
          </p:cNvCxnSpPr>
          <p:nvPr/>
        </p:nvCxnSpPr>
        <p:spPr>
          <a:xfrm flipH="1" flipV="1">
            <a:off x="6060353" y="3490772"/>
            <a:ext cx="1505933" cy="58379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Conector recto 19"/>
          <p:cNvCxnSpPr>
            <a:stCxn id="10" idx="2"/>
            <a:endCxn id="8" idx="6"/>
          </p:cNvCxnSpPr>
          <p:nvPr/>
        </p:nvCxnSpPr>
        <p:spPr>
          <a:xfrm flipH="1" flipV="1">
            <a:off x="6043258" y="2271836"/>
            <a:ext cx="1523028" cy="18027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3" idx="6"/>
            <a:endCxn id="5" idx="2"/>
          </p:cNvCxnSpPr>
          <p:nvPr/>
        </p:nvCxnSpPr>
        <p:spPr>
          <a:xfrm>
            <a:off x="2187198" y="3389997"/>
            <a:ext cx="986600" cy="569925"/>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2" name="Tabla 21"/>
          <p:cNvGraphicFramePr>
            <a:graphicFrameLocks noGrp="1"/>
          </p:cNvGraphicFramePr>
          <p:nvPr>
            <p:extLst>
              <p:ext uri="{D42A27DB-BD31-4B8C-83A1-F6EECF244321}">
                <p14:modId xmlns:p14="http://schemas.microsoft.com/office/powerpoint/2010/main" val="2644796381"/>
              </p:ext>
            </p:extLst>
          </p:nvPr>
        </p:nvGraphicFramePr>
        <p:xfrm>
          <a:off x="2187198" y="2626884"/>
          <a:ext cx="918569" cy="502920"/>
        </p:xfrm>
        <a:graphic>
          <a:graphicData uri="http://schemas.openxmlformats.org/drawingml/2006/table">
            <a:tbl>
              <a:tblPr firstRow="1" bandRow="1">
                <a:tableStyleId>{5C22544A-7EE6-4342-B048-85BDC9FD1C3A}</a:tableStyleId>
              </a:tblPr>
              <a:tblGrid>
                <a:gridCol w="378510">
                  <a:extLst>
                    <a:ext uri="{9D8B030D-6E8A-4147-A177-3AD203B41FA5}">
                      <a16:colId xmlns:a16="http://schemas.microsoft.com/office/drawing/2014/main" val="1748830749"/>
                    </a:ext>
                  </a:extLst>
                </a:gridCol>
                <a:gridCol w="540059">
                  <a:extLst>
                    <a:ext uri="{9D8B030D-6E8A-4147-A177-3AD203B41FA5}">
                      <a16:colId xmlns:a16="http://schemas.microsoft.com/office/drawing/2014/main" val="171717439"/>
                    </a:ext>
                  </a:extLst>
                </a:gridCol>
              </a:tblGrid>
              <a:tr h="156783">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1</a:t>
                      </a:r>
                      <a:endParaRPr lang="es-ES" sz="1100" b="1" dirty="0"/>
                    </a:p>
                  </a:txBody>
                  <a:tcPr/>
                </a:tc>
                <a:tc>
                  <a:txBody>
                    <a:bodyPr/>
                    <a:lstStyle/>
                    <a:p>
                      <a:pPr algn="ctr"/>
                      <a:r>
                        <a:rPr lang="es-AR" sz="1100" b="1" dirty="0" smtClean="0"/>
                        <a:t>0,03</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23" name="Tabla 22"/>
          <p:cNvGraphicFramePr>
            <a:graphicFrameLocks noGrp="1"/>
          </p:cNvGraphicFramePr>
          <p:nvPr>
            <p:extLst>
              <p:ext uri="{D42A27DB-BD31-4B8C-83A1-F6EECF244321}">
                <p14:modId xmlns:p14="http://schemas.microsoft.com/office/powerpoint/2010/main" val="3594941486"/>
              </p:ext>
            </p:extLst>
          </p:nvPr>
        </p:nvGraphicFramePr>
        <p:xfrm>
          <a:off x="1992417" y="3643084"/>
          <a:ext cx="1004104" cy="502920"/>
        </p:xfrm>
        <a:graphic>
          <a:graphicData uri="http://schemas.openxmlformats.org/drawingml/2006/table">
            <a:tbl>
              <a:tblPr firstRow="1" bandRow="1">
                <a:tableStyleId>{5C22544A-7EE6-4342-B048-85BDC9FD1C3A}</a:tableStyleId>
              </a:tblPr>
              <a:tblGrid>
                <a:gridCol w="413756">
                  <a:extLst>
                    <a:ext uri="{9D8B030D-6E8A-4147-A177-3AD203B41FA5}">
                      <a16:colId xmlns:a16="http://schemas.microsoft.com/office/drawing/2014/main" val="1748830749"/>
                    </a:ext>
                  </a:extLst>
                </a:gridCol>
                <a:gridCol w="590348">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1,5</a:t>
                      </a:r>
                      <a:endParaRPr lang="es-ES" sz="1100" b="1" dirty="0"/>
                    </a:p>
                  </a:txBody>
                  <a:tcPr/>
                </a:tc>
                <a:tc>
                  <a:txBody>
                    <a:bodyPr/>
                    <a:lstStyle/>
                    <a:p>
                      <a:pPr algn="ctr"/>
                      <a:r>
                        <a:rPr lang="es-AR" sz="1100" b="1" dirty="0" smtClean="0"/>
                        <a:t>0,03</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24" name="Tabla 23"/>
          <p:cNvGraphicFramePr>
            <a:graphicFrameLocks noGrp="1"/>
          </p:cNvGraphicFramePr>
          <p:nvPr>
            <p:extLst>
              <p:ext uri="{D42A27DB-BD31-4B8C-83A1-F6EECF244321}">
                <p14:modId xmlns:p14="http://schemas.microsoft.com/office/powerpoint/2010/main" val="1431848242"/>
              </p:ext>
            </p:extLst>
          </p:nvPr>
        </p:nvGraphicFramePr>
        <p:xfrm>
          <a:off x="3354925" y="2265387"/>
          <a:ext cx="774133" cy="538924"/>
        </p:xfrm>
        <a:graphic>
          <a:graphicData uri="http://schemas.openxmlformats.org/drawingml/2006/table">
            <a:tbl>
              <a:tblPr firstRow="1" bandRow="1">
                <a:tableStyleId>{5C22544A-7EE6-4342-B048-85BDC9FD1C3A}</a:tableStyleId>
              </a:tblPr>
              <a:tblGrid>
                <a:gridCol w="318993">
                  <a:extLst>
                    <a:ext uri="{9D8B030D-6E8A-4147-A177-3AD203B41FA5}">
                      <a16:colId xmlns:a16="http://schemas.microsoft.com/office/drawing/2014/main" val="1748830749"/>
                    </a:ext>
                  </a:extLst>
                </a:gridCol>
                <a:gridCol w="455140">
                  <a:extLst>
                    <a:ext uri="{9D8B030D-6E8A-4147-A177-3AD203B41FA5}">
                      <a16:colId xmlns:a16="http://schemas.microsoft.com/office/drawing/2014/main" val="171717439"/>
                    </a:ext>
                  </a:extLst>
                </a:gridCol>
              </a:tblGrid>
              <a:tr h="279844">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3</a:t>
                      </a:r>
                      <a:endParaRPr lang="es-ES" sz="1100" b="1" dirty="0"/>
                    </a:p>
                  </a:txBody>
                  <a:tcPr/>
                </a:tc>
                <a:tc>
                  <a:txBody>
                    <a:bodyPr/>
                    <a:lstStyle/>
                    <a:p>
                      <a:pPr algn="ctr"/>
                      <a:r>
                        <a:rPr lang="es-AR" sz="1100" b="1" dirty="0" smtClean="0"/>
                        <a:t>1</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25" name="Tabla 24"/>
          <p:cNvGraphicFramePr>
            <a:graphicFrameLocks noGrp="1"/>
          </p:cNvGraphicFramePr>
          <p:nvPr>
            <p:extLst>
              <p:ext uri="{D42A27DB-BD31-4B8C-83A1-F6EECF244321}">
                <p14:modId xmlns:p14="http://schemas.microsoft.com/office/powerpoint/2010/main" val="466909748"/>
              </p:ext>
            </p:extLst>
          </p:nvPr>
        </p:nvGraphicFramePr>
        <p:xfrm>
          <a:off x="3465240" y="3194373"/>
          <a:ext cx="870900" cy="502920"/>
        </p:xfrm>
        <a:graphic>
          <a:graphicData uri="http://schemas.openxmlformats.org/drawingml/2006/table">
            <a:tbl>
              <a:tblPr firstRow="1" bandRow="1">
                <a:tableStyleId>{5C22544A-7EE6-4342-B048-85BDC9FD1C3A}</a:tableStyleId>
              </a:tblPr>
              <a:tblGrid>
                <a:gridCol w="358867">
                  <a:extLst>
                    <a:ext uri="{9D8B030D-6E8A-4147-A177-3AD203B41FA5}">
                      <a16:colId xmlns:a16="http://schemas.microsoft.com/office/drawing/2014/main" val="1748830749"/>
                    </a:ext>
                  </a:extLst>
                </a:gridCol>
                <a:gridCol w="512033">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3</a:t>
                      </a:r>
                      <a:endParaRPr lang="es-ES" sz="1100" b="1" dirty="0"/>
                    </a:p>
                  </a:txBody>
                  <a:tcPr/>
                </a:tc>
                <a:tc>
                  <a:txBody>
                    <a:bodyPr/>
                    <a:lstStyle/>
                    <a:p>
                      <a:pPr algn="ctr"/>
                      <a:r>
                        <a:rPr lang="es-AR" sz="1100" b="1" dirty="0" smtClean="0"/>
                        <a:t>0,44</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26" name="Tabla 25"/>
          <p:cNvGraphicFramePr>
            <a:graphicFrameLocks noGrp="1"/>
          </p:cNvGraphicFramePr>
          <p:nvPr>
            <p:extLst>
              <p:ext uri="{D42A27DB-BD31-4B8C-83A1-F6EECF244321}">
                <p14:modId xmlns:p14="http://schemas.microsoft.com/office/powerpoint/2010/main" val="2327132621"/>
              </p:ext>
            </p:extLst>
          </p:nvPr>
        </p:nvGraphicFramePr>
        <p:xfrm>
          <a:off x="3707283" y="3959686"/>
          <a:ext cx="870900" cy="502920"/>
        </p:xfrm>
        <a:graphic>
          <a:graphicData uri="http://schemas.openxmlformats.org/drawingml/2006/table">
            <a:tbl>
              <a:tblPr firstRow="1" bandRow="1">
                <a:tableStyleId>{5C22544A-7EE6-4342-B048-85BDC9FD1C3A}</a:tableStyleId>
              </a:tblPr>
              <a:tblGrid>
                <a:gridCol w="358867">
                  <a:extLst>
                    <a:ext uri="{9D8B030D-6E8A-4147-A177-3AD203B41FA5}">
                      <a16:colId xmlns:a16="http://schemas.microsoft.com/office/drawing/2014/main" val="1748830749"/>
                    </a:ext>
                  </a:extLst>
                </a:gridCol>
                <a:gridCol w="512033">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2</a:t>
                      </a:r>
                      <a:endParaRPr lang="es-ES" sz="1100" b="1" dirty="0"/>
                    </a:p>
                  </a:txBody>
                  <a:tcPr/>
                </a:tc>
                <a:tc>
                  <a:txBody>
                    <a:bodyPr/>
                    <a:lstStyle/>
                    <a:p>
                      <a:pPr algn="ctr"/>
                      <a:r>
                        <a:rPr lang="es-AR" sz="1100" b="1" dirty="0" smtClean="0"/>
                        <a:t>0</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27" name="Tabla 26"/>
          <p:cNvGraphicFramePr>
            <a:graphicFrameLocks noGrp="1"/>
          </p:cNvGraphicFramePr>
          <p:nvPr>
            <p:extLst>
              <p:ext uri="{D42A27DB-BD31-4B8C-83A1-F6EECF244321}">
                <p14:modId xmlns:p14="http://schemas.microsoft.com/office/powerpoint/2010/main" val="1864254597"/>
              </p:ext>
            </p:extLst>
          </p:nvPr>
        </p:nvGraphicFramePr>
        <p:xfrm>
          <a:off x="4860032" y="2276872"/>
          <a:ext cx="774133" cy="502920"/>
        </p:xfrm>
        <a:graphic>
          <a:graphicData uri="http://schemas.openxmlformats.org/drawingml/2006/table">
            <a:tbl>
              <a:tblPr firstRow="1" bandRow="1">
                <a:tableStyleId>{5C22544A-7EE6-4342-B048-85BDC9FD1C3A}</a:tableStyleId>
              </a:tblPr>
              <a:tblGrid>
                <a:gridCol w="318993">
                  <a:extLst>
                    <a:ext uri="{9D8B030D-6E8A-4147-A177-3AD203B41FA5}">
                      <a16:colId xmlns:a16="http://schemas.microsoft.com/office/drawing/2014/main" val="1748830749"/>
                    </a:ext>
                  </a:extLst>
                </a:gridCol>
                <a:gridCol w="455140">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5</a:t>
                      </a:r>
                      <a:endParaRPr lang="es-ES" sz="1100" b="1" dirty="0"/>
                    </a:p>
                  </a:txBody>
                  <a:tcPr/>
                </a:tc>
                <a:tc>
                  <a:txBody>
                    <a:bodyPr/>
                    <a:lstStyle/>
                    <a:p>
                      <a:pPr algn="ctr"/>
                      <a:r>
                        <a:rPr lang="es-AR" sz="1100" b="1" dirty="0" smtClean="0"/>
                        <a:t>1</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28" name="Tabla 27"/>
          <p:cNvGraphicFramePr>
            <a:graphicFrameLocks noGrp="1"/>
          </p:cNvGraphicFramePr>
          <p:nvPr>
            <p:extLst>
              <p:ext uri="{D42A27DB-BD31-4B8C-83A1-F6EECF244321}">
                <p14:modId xmlns:p14="http://schemas.microsoft.com/office/powerpoint/2010/main" val="2028183776"/>
              </p:ext>
            </p:extLst>
          </p:nvPr>
        </p:nvGraphicFramePr>
        <p:xfrm>
          <a:off x="4803173" y="3003827"/>
          <a:ext cx="774133" cy="502920"/>
        </p:xfrm>
        <a:graphic>
          <a:graphicData uri="http://schemas.openxmlformats.org/drawingml/2006/table">
            <a:tbl>
              <a:tblPr firstRow="1" bandRow="1">
                <a:tableStyleId>{5C22544A-7EE6-4342-B048-85BDC9FD1C3A}</a:tableStyleId>
              </a:tblPr>
              <a:tblGrid>
                <a:gridCol w="318993">
                  <a:extLst>
                    <a:ext uri="{9D8B030D-6E8A-4147-A177-3AD203B41FA5}">
                      <a16:colId xmlns:a16="http://schemas.microsoft.com/office/drawing/2014/main" val="1748830749"/>
                    </a:ext>
                  </a:extLst>
                </a:gridCol>
                <a:gridCol w="455140">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4</a:t>
                      </a:r>
                      <a:endParaRPr lang="es-ES" sz="1100" b="1" dirty="0"/>
                    </a:p>
                  </a:txBody>
                  <a:tcPr/>
                </a:tc>
                <a:tc>
                  <a:txBody>
                    <a:bodyPr/>
                    <a:lstStyle/>
                    <a:p>
                      <a:pPr algn="ctr"/>
                      <a:r>
                        <a:rPr lang="es-AR" sz="1100" b="1" dirty="0" smtClean="0"/>
                        <a:t>1,8</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29" name="Tabla 28"/>
          <p:cNvGraphicFramePr>
            <a:graphicFrameLocks noGrp="1"/>
          </p:cNvGraphicFramePr>
          <p:nvPr>
            <p:extLst>
              <p:ext uri="{D42A27DB-BD31-4B8C-83A1-F6EECF244321}">
                <p14:modId xmlns:p14="http://schemas.microsoft.com/office/powerpoint/2010/main" val="388755018"/>
              </p:ext>
            </p:extLst>
          </p:nvPr>
        </p:nvGraphicFramePr>
        <p:xfrm>
          <a:off x="4924045" y="3670792"/>
          <a:ext cx="774012" cy="502920"/>
        </p:xfrm>
        <a:graphic>
          <a:graphicData uri="http://schemas.openxmlformats.org/drawingml/2006/table">
            <a:tbl>
              <a:tblPr firstRow="1" bandRow="1">
                <a:tableStyleId>{5C22544A-7EE6-4342-B048-85BDC9FD1C3A}</a:tableStyleId>
              </a:tblPr>
              <a:tblGrid>
                <a:gridCol w="318943">
                  <a:extLst>
                    <a:ext uri="{9D8B030D-6E8A-4147-A177-3AD203B41FA5}">
                      <a16:colId xmlns:a16="http://schemas.microsoft.com/office/drawing/2014/main" val="1748830749"/>
                    </a:ext>
                  </a:extLst>
                </a:gridCol>
                <a:gridCol w="455069">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1</a:t>
                      </a:r>
                      <a:endParaRPr lang="es-ES" sz="1100" b="1" dirty="0"/>
                    </a:p>
                  </a:txBody>
                  <a:tcPr/>
                </a:tc>
                <a:tc>
                  <a:txBody>
                    <a:bodyPr/>
                    <a:lstStyle/>
                    <a:p>
                      <a:pPr algn="ctr"/>
                      <a:r>
                        <a:rPr lang="es-AR" sz="1100" b="1" dirty="0" smtClean="0"/>
                        <a:t>0</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30" name="Tabla 29"/>
          <p:cNvGraphicFramePr>
            <a:graphicFrameLocks noGrp="1"/>
          </p:cNvGraphicFramePr>
          <p:nvPr>
            <p:extLst>
              <p:ext uri="{D42A27DB-BD31-4B8C-83A1-F6EECF244321}">
                <p14:modId xmlns:p14="http://schemas.microsoft.com/office/powerpoint/2010/main" val="2190932943"/>
              </p:ext>
            </p:extLst>
          </p:nvPr>
        </p:nvGraphicFramePr>
        <p:xfrm>
          <a:off x="5863238" y="4046582"/>
          <a:ext cx="870900" cy="502920"/>
        </p:xfrm>
        <a:graphic>
          <a:graphicData uri="http://schemas.openxmlformats.org/drawingml/2006/table">
            <a:tbl>
              <a:tblPr firstRow="1" bandRow="1">
                <a:tableStyleId>{5C22544A-7EE6-4342-B048-85BDC9FD1C3A}</a:tableStyleId>
              </a:tblPr>
              <a:tblGrid>
                <a:gridCol w="358867">
                  <a:extLst>
                    <a:ext uri="{9D8B030D-6E8A-4147-A177-3AD203B41FA5}">
                      <a16:colId xmlns:a16="http://schemas.microsoft.com/office/drawing/2014/main" val="1748830749"/>
                    </a:ext>
                  </a:extLst>
                </a:gridCol>
                <a:gridCol w="512033">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3</a:t>
                      </a:r>
                      <a:endParaRPr lang="es-ES" sz="1100" b="1" dirty="0"/>
                    </a:p>
                  </a:txBody>
                  <a:tcPr/>
                </a:tc>
                <a:tc>
                  <a:txBody>
                    <a:bodyPr/>
                    <a:lstStyle/>
                    <a:p>
                      <a:pPr algn="ctr"/>
                      <a:r>
                        <a:rPr lang="es-AR" sz="1100" b="1" dirty="0" smtClean="0"/>
                        <a:t>0,44</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31" name="Tabla 30"/>
          <p:cNvGraphicFramePr>
            <a:graphicFrameLocks noGrp="1"/>
          </p:cNvGraphicFramePr>
          <p:nvPr>
            <p:extLst>
              <p:ext uri="{D42A27DB-BD31-4B8C-83A1-F6EECF244321}">
                <p14:modId xmlns:p14="http://schemas.microsoft.com/office/powerpoint/2010/main" val="2508353139"/>
              </p:ext>
            </p:extLst>
          </p:nvPr>
        </p:nvGraphicFramePr>
        <p:xfrm>
          <a:off x="6581150" y="2836449"/>
          <a:ext cx="774133" cy="502920"/>
        </p:xfrm>
        <a:graphic>
          <a:graphicData uri="http://schemas.openxmlformats.org/drawingml/2006/table">
            <a:tbl>
              <a:tblPr firstRow="1" bandRow="1">
                <a:tableStyleId>{5C22544A-7EE6-4342-B048-85BDC9FD1C3A}</a:tableStyleId>
              </a:tblPr>
              <a:tblGrid>
                <a:gridCol w="318993">
                  <a:extLst>
                    <a:ext uri="{9D8B030D-6E8A-4147-A177-3AD203B41FA5}">
                      <a16:colId xmlns:a16="http://schemas.microsoft.com/office/drawing/2014/main" val="1748830749"/>
                    </a:ext>
                  </a:extLst>
                </a:gridCol>
                <a:gridCol w="455140">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5</a:t>
                      </a:r>
                      <a:endParaRPr lang="es-ES" sz="1100" b="1" dirty="0"/>
                    </a:p>
                  </a:txBody>
                  <a:tcPr/>
                </a:tc>
                <a:tc>
                  <a:txBody>
                    <a:bodyPr/>
                    <a:lstStyle/>
                    <a:p>
                      <a:pPr algn="ctr"/>
                      <a:r>
                        <a:rPr lang="es-AR" sz="1100" b="1" dirty="0" smtClean="0"/>
                        <a:t>0,1</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32" name="Tabla 31"/>
          <p:cNvGraphicFramePr>
            <a:graphicFrameLocks noGrp="1"/>
          </p:cNvGraphicFramePr>
          <p:nvPr>
            <p:extLst>
              <p:ext uri="{D42A27DB-BD31-4B8C-83A1-F6EECF244321}">
                <p14:modId xmlns:p14="http://schemas.microsoft.com/office/powerpoint/2010/main" val="2180733196"/>
              </p:ext>
            </p:extLst>
          </p:nvPr>
        </p:nvGraphicFramePr>
        <p:xfrm>
          <a:off x="6118962" y="3448745"/>
          <a:ext cx="870900" cy="502920"/>
        </p:xfrm>
        <a:graphic>
          <a:graphicData uri="http://schemas.openxmlformats.org/drawingml/2006/table">
            <a:tbl>
              <a:tblPr firstRow="1" bandRow="1">
                <a:tableStyleId>{5C22544A-7EE6-4342-B048-85BDC9FD1C3A}</a:tableStyleId>
              </a:tblPr>
              <a:tblGrid>
                <a:gridCol w="358867">
                  <a:extLst>
                    <a:ext uri="{9D8B030D-6E8A-4147-A177-3AD203B41FA5}">
                      <a16:colId xmlns:a16="http://schemas.microsoft.com/office/drawing/2014/main" val="1748830749"/>
                    </a:ext>
                  </a:extLst>
                </a:gridCol>
                <a:gridCol w="512033">
                  <a:extLst>
                    <a:ext uri="{9D8B030D-6E8A-4147-A177-3AD203B41FA5}">
                      <a16:colId xmlns:a16="http://schemas.microsoft.com/office/drawing/2014/main" val="171717439"/>
                    </a:ext>
                  </a:extLst>
                </a:gridCol>
              </a:tblGrid>
              <a:tr h="156916">
                <a:tc>
                  <a:txBody>
                    <a:bodyPr/>
                    <a:lstStyle/>
                    <a:p>
                      <a:pPr algn="ctr"/>
                      <a:r>
                        <a:rPr lang="es-AR" sz="1000" dirty="0" smtClean="0"/>
                        <a:t>t</a:t>
                      </a:r>
                      <a:endParaRPr lang="es-ES" sz="1000" dirty="0"/>
                    </a:p>
                  </a:txBody>
                  <a:tcPr/>
                </a:tc>
                <a:tc>
                  <a:txBody>
                    <a:bodyPr/>
                    <a:lstStyle/>
                    <a:p>
                      <a:pPr algn="ctr"/>
                      <a:r>
                        <a:rPr lang="el-GR" sz="1000" dirty="0" smtClean="0"/>
                        <a:t>σ</a:t>
                      </a:r>
                      <a:r>
                        <a:rPr lang="es-AR" sz="1000" baseline="30000" dirty="0" smtClean="0"/>
                        <a:t>2</a:t>
                      </a:r>
                      <a:endParaRPr lang="es-ES" sz="1000" baseline="30000" dirty="0"/>
                    </a:p>
                  </a:txBody>
                  <a:tcPr/>
                </a:tc>
                <a:extLst>
                  <a:ext uri="{0D108BD9-81ED-4DB2-BD59-A6C34878D82A}">
                    <a16:rowId xmlns:a16="http://schemas.microsoft.com/office/drawing/2014/main" val="2333777912"/>
                  </a:ext>
                </a:extLst>
              </a:tr>
              <a:tr h="237248">
                <a:tc>
                  <a:txBody>
                    <a:bodyPr/>
                    <a:lstStyle/>
                    <a:p>
                      <a:pPr algn="ctr"/>
                      <a:r>
                        <a:rPr lang="es-AR" sz="1100" b="1" dirty="0" smtClean="0"/>
                        <a:t>3</a:t>
                      </a:r>
                      <a:endParaRPr lang="es-ES" sz="1100" b="1" dirty="0"/>
                    </a:p>
                  </a:txBody>
                  <a:tcPr/>
                </a:tc>
                <a:tc>
                  <a:txBody>
                    <a:bodyPr/>
                    <a:lstStyle/>
                    <a:p>
                      <a:pPr algn="ctr"/>
                      <a:r>
                        <a:rPr lang="es-AR" sz="1100" b="1" dirty="0" smtClean="0"/>
                        <a:t>0,03</a:t>
                      </a:r>
                      <a:endParaRPr lang="es-ES" sz="1100" b="1" dirty="0"/>
                    </a:p>
                  </a:txBody>
                  <a:tcPr/>
                </a:tc>
                <a:extLst>
                  <a:ext uri="{0D108BD9-81ED-4DB2-BD59-A6C34878D82A}">
                    <a16:rowId xmlns:a16="http://schemas.microsoft.com/office/drawing/2014/main" val="2284340218"/>
                  </a:ext>
                </a:extLst>
              </a:tr>
            </a:tbl>
          </a:graphicData>
        </a:graphic>
      </p:graphicFrame>
      <p:graphicFrame>
        <p:nvGraphicFramePr>
          <p:cNvPr id="33" name="Tabla 32"/>
          <p:cNvGraphicFramePr>
            <a:graphicFrameLocks noGrp="1"/>
          </p:cNvGraphicFramePr>
          <p:nvPr>
            <p:extLst>
              <p:ext uri="{D42A27DB-BD31-4B8C-83A1-F6EECF244321}">
                <p14:modId xmlns:p14="http://schemas.microsoft.com/office/powerpoint/2010/main" val="3847482013"/>
              </p:ext>
            </p:extLst>
          </p:nvPr>
        </p:nvGraphicFramePr>
        <p:xfrm>
          <a:off x="998896" y="3129804"/>
          <a:ext cx="803495" cy="502920"/>
        </p:xfrm>
        <a:graphic>
          <a:graphicData uri="http://schemas.openxmlformats.org/drawingml/2006/table">
            <a:tbl>
              <a:tblPr firstRow="1" bandRow="1">
                <a:tableStyleId>{5C22544A-7EE6-4342-B048-85BDC9FD1C3A}</a:tableStyleId>
              </a:tblPr>
              <a:tblGrid>
                <a:gridCol w="457841">
                  <a:extLst>
                    <a:ext uri="{9D8B030D-6E8A-4147-A177-3AD203B41FA5}">
                      <a16:colId xmlns:a16="http://schemas.microsoft.com/office/drawing/2014/main" val="1748830749"/>
                    </a:ext>
                  </a:extLst>
                </a:gridCol>
                <a:gridCol w="345654">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92D050"/>
                    </a:solidFill>
                  </a:tcPr>
                </a:tc>
                <a:tc>
                  <a:txBody>
                    <a:bodyPr/>
                    <a:lstStyle/>
                    <a:p>
                      <a:pPr algn="ctr"/>
                      <a:r>
                        <a:rPr lang="es-AR" sz="1000" baseline="0" dirty="0" err="1" smtClean="0"/>
                        <a:t>Tf</a:t>
                      </a:r>
                      <a:endParaRPr lang="es-ES" sz="1000" baseline="30000" dirty="0"/>
                    </a:p>
                  </a:txBody>
                  <a:tcPr>
                    <a:solidFill>
                      <a:srgbClr val="92D050"/>
                    </a:solidFill>
                  </a:tcPr>
                </a:tc>
                <a:extLst>
                  <a:ext uri="{0D108BD9-81ED-4DB2-BD59-A6C34878D82A}">
                    <a16:rowId xmlns:a16="http://schemas.microsoft.com/office/drawing/2014/main" val="2333777912"/>
                  </a:ext>
                </a:extLst>
              </a:tr>
              <a:tr h="237248">
                <a:tc>
                  <a:txBody>
                    <a:bodyPr/>
                    <a:lstStyle/>
                    <a:p>
                      <a:pPr algn="ctr"/>
                      <a:r>
                        <a:rPr lang="es-AR" sz="1100" b="1" dirty="0" smtClean="0"/>
                        <a:t>0</a:t>
                      </a:r>
                      <a:endParaRPr lang="es-ES" sz="1100" b="1" dirty="0"/>
                    </a:p>
                  </a:txBody>
                  <a:tcPr>
                    <a:solidFill>
                      <a:srgbClr val="92D050"/>
                    </a:solidFill>
                  </a:tcPr>
                </a:tc>
                <a:tc>
                  <a:txBody>
                    <a:bodyPr/>
                    <a:lstStyle/>
                    <a:p>
                      <a:pPr algn="ctr"/>
                      <a:r>
                        <a:rPr lang="es-AR" sz="1100" b="1" dirty="0" smtClean="0"/>
                        <a:t>0</a:t>
                      </a:r>
                      <a:endParaRPr lang="es-ES" sz="1100" b="1" dirty="0"/>
                    </a:p>
                  </a:txBody>
                  <a:tcPr>
                    <a:solidFill>
                      <a:srgbClr val="92D050"/>
                    </a:solidFill>
                  </a:tcPr>
                </a:tc>
                <a:extLst>
                  <a:ext uri="{0D108BD9-81ED-4DB2-BD59-A6C34878D82A}">
                    <a16:rowId xmlns:a16="http://schemas.microsoft.com/office/drawing/2014/main" val="2284340218"/>
                  </a:ext>
                </a:extLst>
              </a:tr>
            </a:tbl>
          </a:graphicData>
        </a:graphic>
      </p:graphicFrame>
      <p:graphicFrame>
        <p:nvGraphicFramePr>
          <p:cNvPr id="34" name="Tabla 33"/>
          <p:cNvGraphicFramePr>
            <a:graphicFrameLocks noGrp="1"/>
          </p:cNvGraphicFramePr>
          <p:nvPr>
            <p:extLst>
              <p:ext uri="{D42A27DB-BD31-4B8C-83A1-F6EECF244321}">
                <p14:modId xmlns:p14="http://schemas.microsoft.com/office/powerpoint/2010/main" val="346687268"/>
              </p:ext>
            </p:extLst>
          </p:nvPr>
        </p:nvGraphicFramePr>
        <p:xfrm>
          <a:off x="2756038" y="1674959"/>
          <a:ext cx="777800" cy="502920"/>
        </p:xfrm>
        <a:graphic>
          <a:graphicData uri="http://schemas.openxmlformats.org/drawingml/2006/table">
            <a:tbl>
              <a:tblPr firstRow="1" bandRow="1">
                <a:tableStyleId>{5C22544A-7EE6-4342-B048-85BDC9FD1C3A}</a:tableStyleId>
              </a:tblPr>
              <a:tblGrid>
                <a:gridCol w="357408">
                  <a:extLst>
                    <a:ext uri="{9D8B030D-6E8A-4147-A177-3AD203B41FA5}">
                      <a16:colId xmlns:a16="http://schemas.microsoft.com/office/drawing/2014/main" val="1748830749"/>
                    </a:ext>
                  </a:extLst>
                </a:gridCol>
                <a:gridCol w="420392">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FFC000"/>
                    </a:solidFill>
                  </a:tcPr>
                </a:tc>
                <a:tc>
                  <a:txBody>
                    <a:bodyPr/>
                    <a:lstStyle/>
                    <a:p>
                      <a:pPr algn="ctr"/>
                      <a:r>
                        <a:rPr lang="es-AR" sz="1000" baseline="0" dirty="0" err="1" smtClean="0"/>
                        <a:t>Tf</a:t>
                      </a:r>
                      <a:endParaRPr lang="es-ES" sz="1000" baseline="30000" dirty="0"/>
                    </a:p>
                  </a:txBody>
                  <a:tcPr>
                    <a:solidFill>
                      <a:srgbClr val="FFC000"/>
                    </a:solidFill>
                  </a:tcPr>
                </a:tc>
                <a:extLst>
                  <a:ext uri="{0D108BD9-81ED-4DB2-BD59-A6C34878D82A}">
                    <a16:rowId xmlns:a16="http://schemas.microsoft.com/office/drawing/2014/main" val="2333777912"/>
                  </a:ext>
                </a:extLst>
              </a:tr>
              <a:tr h="237248">
                <a:tc>
                  <a:txBody>
                    <a:bodyPr/>
                    <a:lstStyle/>
                    <a:p>
                      <a:pPr algn="ctr"/>
                      <a:r>
                        <a:rPr lang="es-AR" sz="1100" b="1" dirty="0" smtClean="0"/>
                        <a:t>1</a:t>
                      </a:r>
                      <a:endParaRPr lang="es-ES" sz="1100" b="1" dirty="0"/>
                    </a:p>
                  </a:txBody>
                  <a:tcPr>
                    <a:solidFill>
                      <a:schemeClr val="accent3">
                        <a:lumMod val="20000"/>
                        <a:lumOff val="80000"/>
                      </a:schemeClr>
                    </a:solidFill>
                  </a:tcPr>
                </a:tc>
                <a:tc>
                  <a:txBody>
                    <a:bodyPr/>
                    <a:lstStyle/>
                    <a:p>
                      <a:pPr algn="ctr"/>
                      <a:r>
                        <a:rPr lang="es-AR" sz="1100" b="1" dirty="0" smtClean="0"/>
                        <a:t>1,5</a:t>
                      </a:r>
                      <a:endParaRPr lang="es-ES" sz="1100" b="1" dirty="0"/>
                    </a:p>
                  </a:txBody>
                  <a:tcPr>
                    <a:solidFill>
                      <a:schemeClr val="accent3">
                        <a:lumMod val="20000"/>
                        <a:lumOff val="80000"/>
                      </a:schemeClr>
                    </a:solidFill>
                  </a:tcPr>
                </a:tc>
                <a:extLst>
                  <a:ext uri="{0D108BD9-81ED-4DB2-BD59-A6C34878D82A}">
                    <a16:rowId xmlns:a16="http://schemas.microsoft.com/office/drawing/2014/main" val="2284340218"/>
                  </a:ext>
                </a:extLst>
              </a:tr>
            </a:tbl>
          </a:graphicData>
        </a:graphic>
      </p:graphicFrame>
      <p:graphicFrame>
        <p:nvGraphicFramePr>
          <p:cNvPr id="35" name="Tabla 34"/>
          <p:cNvGraphicFramePr>
            <a:graphicFrameLocks noGrp="1"/>
          </p:cNvGraphicFramePr>
          <p:nvPr>
            <p:extLst>
              <p:ext uri="{D42A27DB-BD31-4B8C-83A1-F6EECF244321}">
                <p14:modId xmlns:p14="http://schemas.microsoft.com/office/powerpoint/2010/main" val="2849198463"/>
              </p:ext>
            </p:extLst>
          </p:nvPr>
        </p:nvGraphicFramePr>
        <p:xfrm>
          <a:off x="2756038" y="4132294"/>
          <a:ext cx="959124" cy="502920"/>
        </p:xfrm>
        <a:graphic>
          <a:graphicData uri="http://schemas.openxmlformats.org/drawingml/2006/table">
            <a:tbl>
              <a:tblPr firstRow="1" bandRow="1">
                <a:tableStyleId>{5C22544A-7EE6-4342-B048-85BDC9FD1C3A}</a:tableStyleId>
              </a:tblPr>
              <a:tblGrid>
                <a:gridCol w="522639">
                  <a:extLst>
                    <a:ext uri="{9D8B030D-6E8A-4147-A177-3AD203B41FA5}">
                      <a16:colId xmlns:a16="http://schemas.microsoft.com/office/drawing/2014/main" val="1748830749"/>
                    </a:ext>
                  </a:extLst>
                </a:gridCol>
                <a:gridCol w="436485">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92D050"/>
                    </a:solidFill>
                  </a:tcPr>
                </a:tc>
                <a:tc>
                  <a:txBody>
                    <a:bodyPr/>
                    <a:lstStyle/>
                    <a:p>
                      <a:pPr algn="ctr"/>
                      <a:r>
                        <a:rPr lang="es-AR" sz="1000" baseline="0" dirty="0" err="1" smtClean="0"/>
                        <a:t>Tf</a:t>
                      </a:r>
                      <a:endParaRPr lang="es-ES" sz="1000" baseline="30000" dirty="0"/>
                    </a:p>
                  </a:txBody>
                  <a:tcPr>
                    <a:solidFill>
                      <a:srgbClr val="92D050"/>
                    </a:solidFill>
                  </a:tcPr>
                </a:tc>
                <a:extLst>
                  <a:ext uri="{0D108BD9-81ED-4DB2-BD59-A6C34878D82A}">
                    <a16:rowId xmlns:a16="http://schemas.microsoft.com/office/drawing/2014/main" val="2333777912"/>
                  </a:ext>
                </a:extLst>
              </a:tr>
              <a:tr h="237248">
                <a:tc>
                  <a:txBody>
                    <a:bodyPr/>
                    <a:lstStyle/>
                    <a:p>
                      <a:pPr algn="ctr"/>
                      <a:r>
                        <a:rPr lang="es-AR" sz="1100" b="1" dirty="0" smtClean="0"/>
                        <a:t>1,5</a:t>
                      </a:r>
                      <a:endParaRPr lang="es-ES" sz="1100" b="1" dirty="0"/>
                    </a:p>
                  </a:txBody>
                  <a:tcPr>
                    <a:solidFill>
                      <a:srgbClr val="92D050"/>
                    </a:solidFill>
                  </a:tcPr>
                </a:tc>
                <a:tc>
                  <a:txBody>
                    <a:bodyPr/>
                    <a:lstStyle/>
                    <a:p>
                      <a:pPr algn="ctr"/>
                      <a:r>
                        <a:rPr lang="es-AR" sz="1100" b="1" dirty="0" smtClean="0"/>
                        <a:t>1,5</a:t>
                      </a:r>
                      <a:endParaRPr lang="es-ES" sz="1100" b="1" dirty="0"/>
                    </a:p>
                  </a:txBody>
                  <a:tcPr>
                    <a:solidFill>
                      <a:srgbClr val="92D050"/>
                    </a:solidFill>
                  </a:tcPr>
                </a:tc>
                <a:extLst>
                  <a:ext uri="{0D108BD9-81ED-4DB2-BD59-A6C34878D82A}">
                    <a16:rowId xmlns:a16="http://schemas.microsoft.com/office/drawing/2014/main" val="2284340218"/>
                  </a:ext>
                </a:extLst>
              </a:tr>
            </a:tbl>
          </a:graphicData>
        </a:graphic>
      </p:graphicFrame>
      <p:graphicFrame>
        <p:nvGraphicFramePr>
          <p:cNvPr id="36" name="Tabla 35"/>
          <p:cNvGraphicFramePr>
            <a:graphicFrameLocks noGrp="1"/>
          </p:cNvGraphicFramePr>
          <p:nvPr>
            <p:extLst>
              <p:ext uri="{D42A27DB-BD31-4B8C-83A1-F6EECF244321}">
                <p14:modId xmlns:p14="http://schemas.microsoft.com/office/powerpoint/2010/main" val="3945224077"/>
              </p:ext>
            </p:extLst>
          </p:nvPr>
        </p:nvGraphicFramePr>
        <p:xfrm>
          <a:off x="4486222" y="4568620"/>
          <a:ext cx="1028543" cy="502920"/>
        </p:xfrm>
        <a:graphic>
          <a:graphicData uri="http://schemas.openxmlformats.org/drawingml/2006/table">
            <a:tbl>
              <a:tblPr firstRow="1" bandRow="1">
                <a:tableStyleId>{5C22544A-7EE6-4342-B048-85BDC9FD1C3A}</a:tableStyleId>
              </a:tblPr>
              <a:tblGrid>
                <a:gridCol w="513206">
                  <a:extLst>
                    <a:ext uri="{9D8B030D-6E8A-4147-A177-3AD203B41FA5}">
                      <a16:colId xmlns:a16="http://schemas.microsoft.com/office/drawing/2014/main" val="1748830749"/>
                    </a:ext>
                  </a:extLst>
                </a:gridCol>
                <a:gridCol w="515337">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FFC000"/>
                    </a:solidFill>
                  </a:tcPr>
                </a:tc>
                <a:tc>
                  <a:txBody>
                    <a:bodyPr/>
                    <a:lstStyle/>
                    <a:p>
                      <a:pPr algn="ctr"/>
                      <a:r>
                        <a:rPr lang="es-AR" sz="1000" baseline="0" dirty="0" err="1" smtClean="0"/>
                        <a:t>Tf</a:t>
                      </a:r>
                      <a:endParaRPr lang="es-ES" sz="1000" baseline="30000" dirty="0"/>
                    </a:p>
                  </a:txBody>
                  <a:tcPr>
                    <a:solidFill>
                      <a:srgbClr val="FFC000"/>
                    </a:solidFill>
                  </a:tcPr>
                </a:tc>
                <a:extLst>
                  <a:ext uri="{0D108BD9-81ED-4DB2-BD59-A6C34878D82A}">
                    <a16:rowId xmlns:a16="http://schemas.microsoft.com/office/drawing/2014/main" val="2333777912"/>
                  </a:ext>
                </a:extLst>
              </a:tr>
              <a:tr h="237248">
                <a:tc>
                  <a:txBody>
                    <a:bodyPr/>
                    <a:lstStyle/>
                    <a:p>
                      <a:pPr algn="ctr"/>
                      <a:r>
                        <a:rPr lang="es-AR" sz="1100" b="1" dirty="0" smtClean="0"/>
                        <a:t>3,5</a:t>
                      </a:r>
                      <a:endParaRPr lang="es-ES" sz="1100" b="1" dirty="0"/>
                    </a:p>
                  </a:txBody>
                  <a:tcPr>
                    <a:solidFill>
                      <a:schemeClr val="accent3">
                        <a:lumMod val="20000"/>
                        <a:lumOff val="80000"/>
                      </a:schemeClr>
                    </a:solidFill>
                  </a:tcPr>
                </a:tc>
                <a:tc>
                  <a:txBody>
                    <a:bodyPr/>
                    <a:lstStyle/>
                    <a:p>
                      <a:pPr algn="ctr"/>
                      <a:r>
                        <a:rPr lang="es-AR" sz="1100" b="1" dirty="0" smtClean="0"/>
                        <a:t>10,5</a:t>
                      </a:r>
                      <a:endParaRPr lang="es-ES" sz="1100" b="1" dirty="0"/>
                    </a:p>
                  </a:txBody>
                  <a:tcPr>
                    <a:solidFill>
                      <a:schemeClr val="accent3">
                        <a:lumMod val="20000"/>
                        <a:lumOff val="80000"/>
                      </a:schemeClr>
                    </a:solidFill>
                  </a:tcPr>
                </a:tc>
                <a:extLst>
                  <a:ext uri="{0D108BD9-81ED-4DB2-BD59-A6C34878D82A}">
                    <a16:rowId xmlns:a16="http://schemas.microsoft.com/office/drawing/2014/main" val="2284340218"/>
                  </a:ext>
                </a:extLst>
              </a:tr>
            </a:tbl>
          </a:graphicData>
        </a:graphic>
      </p:graphicFrame>
      <p:graphicFrame>
        <p:nvGraphicFramePr>
          <p:cNvPr id="37" name="Tabla 36"/>
          <p:cNvGraphicFramePr>
            <a:graphicFrameLocks noGrp="1"/>
          </p:cNvGraphicFramePr>
          <p:nvPr>
            <p:extLst>
              <p:ext uri="{D42A27DB-BD31-4B8C-83A1-F6EECF244321}">
                <p14:modId xmlns:p14="http://schemas.microsoft.com/office/powerpoint/2010/main" val="2928427675"/>
              </p:ext>
            </p:extLst>
          </p:nvPr>
        </p:nvGraphicFramePr>
        <p:xfrm>
          <a:off x="7261148" y="4254584"/>
          <a:ext cx="966601" cy="502920"/>
        </p:xfrm>
        <a:graphic>
          <a:graphicData uri="http://schemas.openxmlformats.org/drawingml/2006/table">
            <a:tbl>
              <a:tblPr firstRow="1" bandRow="1">
                <a:tableStyleId>{5C22544A-7EE6-4342-B048-85BDC9FD1C3A}</a:tableStyleId>
              </a:tblPr>
              <a:tblGrid>
                <a:gridCol w="482298">
                  <a:extLst>
                    <a:ext uri="{9D8B030D-6E8A-4147-A177-3AD203B41FA5}">
                      <a16:colId xmlns:a16="http://schemas.microsoft.com/office/drawing/2014/main" val="1748830749"/>
                    </a:ext>
                  </a:extLst>
                </a:gridCol>
                <a:gridCol w="484303">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92D050"/>
                    </a:solidFill>
                  </a:tcPr>
                </a:tc>
                <a:tc>
                  <a:txBody>
                    <a:bodyPr/>
                    <a:lstStyle/>
                    <a:p>
                      <a:pPr algn="ctr"/>
                      <a:r>
                        <a:rPr lang="es-AR" sz="1000" baseline="0" dirty="0" err="1" smtClean="0"/>
                        <a:t>Tf</a:t>
                      </a:r>
                      <a:endParaRPr lang="es-ES" sz="1000" baseline="30000" dirty="0"/>
                    </a:p>
                  </a:txBody>
                  <a:tcPr>
                    <a:solidFill>
                      <a:srgbClr val="92D050"/>
                    </a:solidFill>
                  </a:tcPr>
                </a:tc>
                <a:extLst>
                  <a:ext uri="{0D108BD9-81ED-4DB2-BD59-A6C34878D82A}">
                    <a16:rowId xmlns:a16="http://schemas.microsoft.com/office/drawing/2014/main" val="2333777912"/>
                  </a:ext>
                </a:extLst>
              </a:tr>
              <a:tr h="237248">
                <a:tc>
                  <a:txBody>
                    <a:bodyPr/>
                    <a:lstStyle/>
                    <a:p>
                      <a:pPr algn="ctr"/>
                      <a:r>
                        <a:rPr lang="es-AR" sz="1100" b="1" dirty="0" smtClean="0"/>
                        <a:t>14,5</a:t>
                      </a:r>
                      <a:endParaRPr lang="es-ES" sz="1100" b="1" dirty="0"/>
                    </a:p>
                  </a:txBody>
                  <a:tcPr>
                    <a:solidFill>
                      <a:srgbClr val="92D050"/>
                    </a:solidFill>
                  </a:tcPr>
                </a:tc>
                <a:tc>
                  <a:txBody>
                    <a:bodyPr/>
                    <a:lstStyle/>
                    <a:p>
                      <a:pPr algn="ctr"/>
                      <a:r>
                        <a:rPr lang="es-AR" sz="1100" b="1" dirty="0" smtClean="0"/>
                        <a:t>14,5</a:t>
                      </a:r>
                      <a:endParaRPr lang="es-ES" sz="1100" b="1" dirty="0"/>
                    </a:p>
                  </a:txBody>
                  <a:tcPr>
                    <a:solidFill>
                      <a:srgbClr val="92D050"/>
                    </a:solidFill>
                  </a:tcPr>
                </a:tc>
                <a:extLst>
                  <a:ext uri="{0D108BD9-81ED-4DB2-BD59-A6C34878D82A}">
                    <a16:rowId xmlns:a16="http://schemas.microsoft.com/office/drawing/2014/main" val="2284340218"/>
                  </a:ext>
                </a:extLst>
              </a:tr>
            </a:tbl>
          </a:graphicData>
        </a:graphic>
      </p:graphicFrame>
      <p:graphicFrame>
        <p:nvGraphicFramePr>
          <p:cNvPr id="38" name="Tabla 37"/>
          <p:cNvGraphicFramePr>
            <a:graphicFrameLocks noGrp="1"/>
          </p:cNvGraphicFramePr>
          <p:nvPr>
            <p:extLst>
              <p:ext uri="{D42A27DB-BD31-4B8C-83A1-F6EECF244321}">
                <p14:modId xmlns:p14="http://schemas.microsoft.com/office/powerpoint/2010/main" val="166818282"/>
              </p:ext>
            </p:extLst>
          </p:nvPr>
        </p:nvGraphicFramePr>
        <p:xfrm>
          <a:off x="5604420" y="2834068"/>
          <a:ext cx="976729" cy="502920"/>
        </p:xfrm>
        <a:graphic>
          <a:graphicData uri="http://schemas.openxmlformats.org/drawingml/2006/table">
            <a:tbl>
              <a:tblPr firstRow="1" bandRow="1">
                <a:tableStyleId>{5C22544A-7EE6-4342-B048-85BDC9FD1C3A}</a:tableStyleId>
              </a:tblPr>
              <a:tblGrid>
                <a:gridCol w="487353">
                  <a:extLst>
                    <a:ext uri="{9D8B030D-6E8A-4147-A177-3AD203B41FA5}">
                      <a16:colId xmlns:a16="http://schemas.microsoft.com/office/drawing/2014/main" val="1748830749"/>
                    </a:ext>
                  </a:extLst>
                </a:gridCol>
                <a:gridCol w="489376">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FFC000"/>
                    </a:solidFill>
                  </a:tcPr>
                </a:tc>
                <a:tc>
                  <a:txBody>
                    <a:bodyPr/>
                    <a:lstStyle/>
                    <a:p>
                      <a:pPr algn="ctr"/>
                      <a:r>
                        <a:rPr lang="es-AR" sz="1000" baseline="0" dirty="0" err="1" smtClean="0"/>
                        <a:t>Tf</a:t>
                      </a:r>
                      <a:endParaRPr lang="es-ES" sz="1000" baseline="30000" dirty="0"/>
                    </a:p>
                  </a:txBody>
                  <a:tcPr>
                    <a:solidFill>
                      <a:srgbClr val="FFC000"/>
                    </a:solidFill>
                  </a:tcPr>
                </a:tc>
                <a:extLst>
                  <a:ext uri="{0D108BD9-81ED-4DB2-BD59-A6C34878D82A}">
                    <a16:rowId xmlns:a16="http://schemas.microsoft.com/office/drawing/2014/main" val="2333777912"/>
                  </a:ext>
                </a:extLst>
              </a:tr>
              <a:tr h="237248">
                <a:tc>
                  <a:txBody>
                    <a:bodyPr/>
                    <a:lstStyle/>
                    <a:p>
                      <a:pPr algn="ctr"/>
                      <a:r>
                        <a:rPr lang="es-AR" sz="1100" b="1" dirty="0" smtClean="0"/>
                        <a:t>8,5</a:t>
                      </a:r>
                      <a:endParaRPr lang="es-ES" sz="1100" b="1" dirty="0"/>
                    </a:p>
                  </a:txBody>
                  <a:tcPr>
                    <a:solidFill>
                      <a:schemeClr val="accent3">
                        <a:lumMod val="20000"/>
                        <a:lumOff val="80000"/>
                      </a:schemeClr>
                    </a:solidFill>
                  </a:tcPr>
                </a:tc>
                <a:tc>
                  <a:txBody>
                    <a:bodyPr/>
                    <a:lstStyle/>
                    <a:p>
                      <a:pPr algn="ctr"/>
                      <a:r>
                        <a:rPr lang="es-AR" sz="1100" b="1" dirty="0" smtClean="0"/>
                        <a:t>11,5</a:t>
                      </a:r>
                      <a:endParaRPr lang="es-ES" sz="1100" b="1" dirty="0"/>
                    </a:p>
                  </a:txBody>
                  <a:tcPr>
                    <a:solidFill>
                      <a:schemeClr val="accent3">
                        <a:lumMod val="20000"/>
                        <a:lumOff val="80000"/>
                      </a:schemeClr>
                    </a:solidFill>
                  </a:tcPr>
                </a:tc>
                <a:extLst>
                  <a:ext uri="{0D108BD9-81ED-4DB2-BD59-A6C34878D82A}">
                    <a16:rowId xmlns:a16="http://schemas.microsoft.com/office/drawing/2014/main" val="2284340218"/>
                  </a:ext>
                </a:extLst>
              </a:tr>
            </a:tbl>
          </a:graphicData>
        </a:graphic>
      </p:graphicFrame>
      <p:graphicFrame>
        <p:nvGraphicFramePr>
          <p:cNvPr id="39" name="Tabla 38"/>
          <p:cNvGraphicFramePr>
            <a:graphicFrameLocks noGrp="1"/>
          </p:cNvGraphicFramePr>
          <p:nvPr>
            <p:extLst>
              <p:ext uri="{D42A27DB-BD31-4B8C-83A1-F6EECF244321}">
                <p14:modId xmlns:p14="http://schemas.microsoft.com/office/powerpoint/2010/main" val="1800167177"/>
              </p:ext>
            </p:extLst>
          </p:nvPr>
        </p:nvGraphicFramePr>
        <p:xfrm>
          <a:off x="5514766" y="1599507"/>
          <a:ext cx="820571" cy="502920"/>
        </p:xfrm>
        <a:graphic>
          <a:graphicData uri="http://schemas.openxmlformats.org/drawingml/2006/table">
            <a:tbl>
              <a:tblPr firstRow="1" bandRow="1">
                <a:tableStyleId>{5C22544A-7EE6-4342-B048-85BDC9FD1C3A}</a:tableStyleId>
              </a:tblPr>
              <a:tblGrid>
                <a:gridCol w="409436">
                  <a:extLst>
                    <a:ext uri="{9D8B030D-6E8A-4147-A177-3AD203B41FA5}">
                      <a16:colId xmlns:a16="http://schemas.microsoft.com/office/drawing/2014/main" val="1748830749"/>
                    </a:ext>
                  </a:extLst>
                </a:gridCol>
                <a:gridCol w="411135">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92D050"/>
                    </a:solidFill>
                  </a:tcPr>
                </a:tc>
                <a:tc>
                  <a:txBody>
                    <a:bodyPr/>
                    <a:lstStyle/>
                    <a:p>
                      <a:pPr algn="ctr"/>
                      <a:r>
                        <a:rPr lang="es-AR" sz="1000" baseline="0" dirty="0" err="1" smtClean="0"/>
                        <a:t>Tf</a:t>
                      </a:r>
                      <a:endParaRPr lang="es-ES" sz="1000" baseline="30000" dirty="0"/>
                    </a:p>
                  </a:txBody>
                  <a:tcPr>
                    <a:solidFill>
                      <a:srgbClr val="92D050"/>
                    </a:solidFill>
                  </a:tcPr>
                </a:tc>
                <a:extLst>
                  <a:ext uri="{0D108BD9-81ED-4DB2-BD59-A6C34878D82A}">
                    <a16:rowId xmlns:a16="http://schemas.microsoft.com/office/drawing/2014/main" val="2333777912"/>
                  </a:ext>
                </a:extLst>
              </a:tr>
              <a:tr h="237248">
                <a:tc>
                  <a:txBody>
                    <a:bodyPr/>
                    <a:lstStyle/>
                    <a:p>
                      <a:pPr algn="ctr"/>
                      <a:r>
                        <a:rPr lang="es-AR" sz="1100" b="1" dirty="0" smtClean="0"/>
                        <a:t>9,5</a:t>
                      </a:r>
                      <a:endParaRPr lang="es-ES" sz="1100" b="1" dirty="0"/>
                    </a:p>
                  </a:txBody>
                  <a:tcPr>
                    <a:solidFill>
                      <a:srgbClr val="92D050"/>
                    </a:solidFill>
                  </a:tcPr>
                </a:tc>
                <a:tc>
                  <a:txBody>
                    <a:bodyPr/>
                    <a:lstStyle/>
                    <a:p>
                      <a:pPr algn="ctr"/>
                      <a:r>
                        <a:rPr lang="es-AR" sz="1100" b="1" dirty="0" smtClean="0"/>
                        <a:t>9,5</a:t>
                      </a:r>
                      <a:endParaRPr lang="es-ES" sz="1100" b="1" dirty="0"/>
                    </a:p>
                  </a:txBody>
                  <a:tcPr>
                    <a:solidFill>
                      <a:srgbClr val="92D050"/>
                    </a:solidFill>
                  </a:tcPr>
                </a:tc>
                <a:extLst>
                  <a:ext uri="{0D108BD9-81ED-4DB2-BD59-A6C34878D82A}">
                    <a16:rowId xmlns:a16="http://schemas.microsoft.com/office/drawing/2014/main" val="2284340218"/>
                  </a:ext>
                </a:extLst>
              </a:tr>
            </a:tbl>
          </a:graphicData>
        </a:graphic>
      </p:graphicFrame>
      <p:graphicFrame>
        <p:nvGraphicFramePr>
          <p:cNvPr id="40" name="Tabla 39"/>
          <p:cNvGraphicFramePr>
            <a:graphicFrameLocks noGrp="1"/>
          </p:cNvGraphicFramePr>
          <p:nvPr>
            <p:extLst>
              <p:ext uri="{D42A27DB-BD31-4B8C-83A1-F6EECF244321}">
                <p14:modId xmlns:p14="http://schemas.microsoft.com/office/powerpoint/2010/main" val="2041737176"/>
              </p:ext>
            </p:extLst>
          </p:nvPr>
        </p:nvGraphicFramePr>
        <p:xfrm>
          <a:off x="4137979" y="2301391"/>
          <a:ext cx="786065" cy="481088"/>
        </p:xfrm>
        <a:graphic>
          <a:graphicData uri="http://schemas.openxmlformats.org/drawingml/2006/table">
            <a:tbl>
              <a:tblPr firstRow="1" bandRow="1">
                <a:tableStyleId>{5C22544A-7EE6-4342-B048-85BDC9FD1C3A}</a:tableStyleId>
              </a:tblPr>
              <a:tblGrid>
                <a:gridCol w="364834">
                  <a:extLst>
                    <a:ext uri="{9D8B030D-6E8A-4147-A177-3AD203B41FA5}">
                      <a16:colId xmlns:a16="http://schemas.microsoft.com/office/drawing/2014/main" val="1748830749"/>
                    </a:ext>
                  </a:extLst>
                </a:gridCol>
                <a:gridCol w="421231">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92D050"/>
                    </a:solidFill>
                  </a:tcPr>
                </a:tc>
                <a:tc>
                  <a:txBody>
                    <a:bodyPr/>
                    <a:lstStyle/>
                    <a:p>
                      <a:pPr algn="ctr"/>
                      <a:r>
                        <a:rPr lang="es-AR" sz="1000" baseline="0" dirty="0" err="1" smtClean="0"/>
                        <a:t>Tf</a:t>
                      </a:r>
                      <a:endParaRPr lang="es-ES" sz="1000" baseline="30000" dirty="0"/>
                    </a:p>
                  </a:txBody>
                  <a:tcPr>
                    <a:solidFill>
                      <a:srgbClr val="92D050"/>
                    </a:solidFill>
                  </a:tcPr>
                </a:tc>
                <a:extLst>
                  <a:ext uri="{0D108BD9-81ED-4DB2-BD59-A6C34878D82A}">
                    <a16:rowId xmlns:a16="http://schemas.microsoft.com/office/drawing/2014/main" val="2333777912"/>
                  </a:ext>
                </a:extLst>
              </a:tr>
              <a:tr h="237248">
                <a:tc>
                  <a:txBody>
                    <a:bodyPr/>
                    <a:lstStyle/>
                    <a:p>
                      <a:pPr algn="ctr"/>
                      <a:r>
                        <a:rPr lang="es-AR" sz="900" b="1" dirty="0" smtClean="0"/>
                        <a:t>4,5</a:t>
                      </a:r>
                      <a:endParaRPr lang="es-ES" sz="900" b="1" dirty="0"/>
                    </a:p>
                  </a:txBody>
                  <a:tcPr>
                    <a:solidFill>
                      <a:srgbClr val="92D050"/>
                    </a:solidFill>
                  </a:tcPr>
                </a:tc>
                <a:tc>
                  <a:txBody>
                    <a:bodyPr/>
                    <a:lstStyle/>
                    <a:p>
                      <a:pPr marL="0" algn="ctr" defTabSz="914400" rtl="0" eaLnBrk="1" latinLnBrk="0" hangingPunct="1"/>
                      <a:r>
                        <a:rPr lang="es-AR" sz="900" b="1" kern="1200" dirty="0" smtClean="0">
                          <a:solidFill>
                            <a:schemeClr val="dk1"/>
                          </a:solidFill>
                          <a:latin typeface="+mn-lt"/>
                          <a:ea typeface="+mn-ea"/>
                          <a:cs typeface="+mn-cs"/>
                        </a:rPr>
                        <a:t>4,5</a:t>
                      </a:r>
                      <a:endParaRPr lang="es-ES" sz="900" b="1"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2284340218"/>
                  </a:ext>
                </a:extLst>
              </a:tr>
            </a:tbl>
          </a:graphicData>
        </a:graphic>
      </p:graphicFrame>
      <p:sp>
        <p:nvSpPr>
          <p:cNvPr id="41" name="CuadroTexto 40"/>
          <p:cNvSpPr txBox="1"/>
          <p:nvPr/>
        </p:nvSpPr>
        <p:spPr>
          <a:xfrm>
            <a:off x="3112481" y="5439286"/>
            <a:ext cx="2980303" cy="646331"/>
          </a:xfrm>
          <a:prstGeom prst="rect">
            <a:avLst/>
          </a:prstGeom>
          <a:noFill/>
        </p:spPr>
        <p:txBody>
          <a:bodyPr wrap="none" rtlCol="0">
            <a:spAutoFit/>
          </a:bodyPr>
          <a:lstStyle/>
          <a:p>
            <a:r>
              <a:rPr lang="es-AR" dirty="0" smtClean="0"/>
              <a:t>Holgura = </a:t>
            </a:r>
            <a:r>
              <a:rPr lang="es-AR" dirty="0" err="1" smtClean="0"/>
              <a:t>Tf</a:t>
            </a:r>
            <a:r>
              <a:rPr lang="es-AR" dirty="0" smtClean="0"/>
              <a:t> – Ti</a:t>
            </a:r>
          </a:p>
          <a:p>
            <a:r>
              <a:rPr lang="es-AR" dirty="0" smtClean="0"/>
              <a:t>Holgura = 0 </a:t>
            </a:r>
            <a:r>
              <a:rPr lang="es-AR" dirty="0" smtClean="0">
                <a:sym typeface="Wingdings" panose="05000000000000000000" pitchFamily="2" charset="2"/>
              </a:rPr>
              <a:t> Nodo crítico</a:t>
            </a:r>
            <a:endParaRPr lang="es-ES" dirty="0"/>
          </a:p>
        </p:txBody>
      </p:sp>
    </p:spTree>
    <p:extLst>
      <p:ext uri="{BB962C8B-B14F-4D97-AF65-F5344CB8AC3E}">
        <p14:creationId xmlns:p14="http://schemas.microsoft.com/office/powerpoint/2010/main" val="1909377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220" y="262389"/>
            <a:ext cx="8701260" cy="1200329"/>
          </a:xfrm>
          <a:prstGeom prst="rect">
            <a:avLst/>
          </a:prstGeom>
          <a:noFill/>
        </p:spPr>
        <p:txBody>
          <a:bodyPr wrap="square" rtlCol="0">
            <a:spAutoFit/>
          </a:bodyPr>
          <a:lstStyle/>
          <a:p>
            <a:r>
              <a:rPr lang="es-AR" sz="3600" b="1" dirty="0" smtClean="0"/>
              <a:t>6) Tiempo total del proyecto y dispersión total</a:t>
            </a:r>
            <a:endParaRPr lang="es-ES" sz="3600" b="1" dirty="0"/>
          </a:p>
        </p:txBody>
      </p:sp>
      <p:sp>
        <p:nvSpPr>
          <p:cNvPr id="3" name="Elipse 2"/>
          <p:cNvSpPr/>
          <p:nvPr/>
        </p:nvSpPr>
        <p:spPr>
          <a:xfrm>
            <a:off x="5220072" y="1988840"/>
            <a:ext cx="360040"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8</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390975578"/>
              </p:ext>
            </p:extLst>
          </p:nvPr>
        </p:nvGraphicFramePr>
        <p:xfrm>
          <a:off x="4914934" y="2348880"/>
          <a:ext cx="966601" cy="502920"/>
        </p:xfrm>
        <a:graphic>
          <a:graphicData uri="http://schemas.openxmlformats.org/drawingml/2006/table">
            <a:tbl>
              <a:tblPr firstRow="1" bandRow="1">
                <a:tableStyleId>{5C22544A-7EE6-4342-B048-85BDC9FD1C3A}</a:tableStyleId>
              </a:tblPr>
              <a:tblGrid>
                <a:gridCol w="482298">
                  <a:extLst>
                    <a:ext uri="{9D8B030D-6E8A-4147-A177-3AD203B41FA5}">
                      <a16:colId xmlns:a16="http://schemas.microsoft.com/office/drawing/2014/main" val="1748830749"/>
                    </a:ext>
                  </a:extLst>
                </a:gridCol>
                <a:gridCol w="484303">
                  <a:extLst>
                    <a:ext uri="{9D8B030D-6E8A-4147-A177-3AD203B41FA5}">
                      <a16:colId xmlns:a16="http://schemas.microsoft.com/office/drawing/2014/main" val="171717439"/>
                    </a:ext>
                  </a:extLst>
                </a:gridCol>
              </a:tblGrid>
              <a:tr h="156783">
                <a:tc>
                  <a:txBody>
                    <a:bodyPr/>
                    <a:lstStyle/>
                    <a:p>
                      <a:pPr algn="ctr"/>
                      <a:r>
                        <a:rPr lang="es-AR" sz="1000" dirty="0" smtClean="0"/>
                        <a:t>Ti</a:t>
                      </a:r>
                      <a:endParaRPr lang="es-ES" sz="1000" dirty="0"/>
                    </a:p>
                  </a:txBody>
                  <a:tcPr>
                    <a:solidFill>
                      <a:srgbClr val="92D050"/>
                    </a:solidFill>
                  </a:tcPr>
                </a:tc>
                <a:tc>
                  <a:txBody>
                    <a:bodyPr/>
                    <a:lstStyle/>
                    <a:p>
                      <a:pPr algn="ctr"/>
                      <a:r>
                        <a:rPr lang="es-AR" sz="1000" baseline="0" dirty="0" err="1" smtClean="0"/>
                        <a:t>Tf</a:t>
                      </a:r>
                      <a:endParaRPr lang="es-ES" sz="1000" baseline="30000" dirty="0"/>
                    </a:p>
                  </a:txBody>
                  <a:tcPr>
                    <a:solidFill>
                      <a:srgbClr val="92D050"/>
                    </a:solidFill>
                  </a:tcPr>
                </a:tc>
                <a:extLst>
                  <a:ext uri="{0D108BD9-81ED-4DB2-BD59-A6C34878D82A}">
                    <a16:rowId xmlns:a16="http://schemas.microsoft.com/office/drawing/2014/main" val="2333777912"/>
                  </a:ext>
                </a:extLst>
              </a:tr>
              <a:tr h="237248">
                <a:tc>
                  <a:txBody>
                    <a:bodyPr/>
                    <a:lstStyle/>
                    <a:p>
                      <a:pPr algn="ctr"/>
                      <a:r>
                        <a:rPr lang="es-AR" sz="1100" b="1" dirty="0" smtClean="0"/>
                        <a:t>14,5</a:t>
                      </a:r>
                      <a:endParaRPr lang="es-ES" sz="1100" b="1" dirty="0"/>
                    </a:p>
                  </a:txBody>
                  <a:tcPr>
                    <a:solidFill>
                      <a:srgbClr val="92D050"/>
                    </a:solidFill>
                  </a:tcPr>
                </a:tc>
                <a:tc>
                  <a:txBody>
                    <a:bodyPr/>
                    <a:lstStyle/>
                    <a:p>
                      <a:pPr algn="ctr"/>
                      <a:r>
                        <a:rPr lang="es-AR" sz="1100" b="1" dirty="0" smtClean="0"/>
                        <a:t>14,5</a:t>
                      </a:r>
                      <a:endParaRPr lang="es-ES" sz="1100" b="1" dirty="0"/>
                    </a:p>
                  </a:txBody>
                  <a:tcPr>
                    <a:solidFill>
                      <a:srgbClr val="92D050"/>
                    </a:solidFill>
                  </a:tcPr>
                </a:tc>
                <a:extLst>
                  <a:ext uri="{0D108BD9-81ED-4DB2-BD59-A6C34878D82A}">
                    <a16:rowId xmlns:a16="http://schemas.microsoft.com/office/drawing/2014/main" val="2284340218"/>
                  </a:ext>
                </a:extLst>
              </a:tr>
            </a:tbl>
          </a:graphicData>
        </a:graphic>
      </p:graphicFrame>
      <p:sp>
        <p:nvSpPr>
          <p:cNvPr id="5" name="CuadroTexto 4"/>
          <p:cNvSpPr txBox="1"/>
          <p:nvPr/>
        </p:nvSpPr>
        <p:spPr>
          <a:xfrm>
            <a:off x="395536" y="2348880"/>
            <a:ext cx="4495911" cy="369332"/>
          </a:xfrm>
          <a:prstGeom prst="rect">
            <a:avLst/>
          </a:prstGeom>
          <a:noFill/>
        </p:spPr>
        <p:txBody>
          <a:bodyPr wrap="none" rtlCol="0">
            <a:spAutoFit/>
          </a:bodyPr>
          <a:lstStyle/>
          <a:p>
            <a:r>
              <a:rPr lang="es-AR" dirty="0" smtClean="0"/>
              <a:t>Tiempo proyecto = Tiempo de ruta crítica</a:t>
            </a:r>
            <a:endParaRPr lang="es-ES" dirty="0"/>
          </a:p>
        </p:txBody>
      </p:sp>
      <p:sp>
        <p:nvSpPr>
          <p:cNvPr id="6" name="CuadroTexto 5"/>
          <p:cNvSpPr txBox="1"/>
          <p:nvPr/>
        </p:nvSpPr>
        <p:spPr>
          <a:xfrm>
            <a:off x="395536" y="3755474"/>
            <a:ext cx="7679090" cy="369332"/>
          </a:xfrm>
          <a:prstGeom prst="rect">
            <a:avLst/>
          </a:prstGeom>
          <a:noFill/>
        </p:spPr>
        <p:txBody>
          <a:bodyPr wrap="none" rtlCol="0">
            <a:spAutoFit/>
          </a:bodyPr>
          <a:lstStyle/>
          <a:p>
            <a:r>
              <a:rPr lang="es-AR" dirty="0" smtClean="0"/>
              <a:t>Dispersión Proyecto = Sumo las varianzas de la RC y calculo la dispersión</a:t>
            </a:r>
            <a:endParaRPr lang="es-ES" dirty="0"/>
          </a:p>
        </p:txBody>
      </p:sp>
      <p:sp>
        <p:nvSpPr>
          <p:cNvPr id="8" name="Rectángulo 7"/>
          <p:cNvSpPr/>
          <p:nvPr/>
        </p:nvSpPr>
        <p:spPr>
          <a:xfrm>
            <a:off x="2338568" y="4382149"/>
            <a:ext cx="3793025" cy="646331"/>
          </a:xfrm>
          <a:prstGeom prst="rect">
            <a:avLst/>
          </a:prstGeom>
        </p:spPr>
        <p:txBody>
          <a:bodyPr wrap="none">
            <a:spAutoFit/>
          </a:bodyPr>
          <a:lstStyle/>
          <a:p>
            <a:pPr algn="ctr"/>
            <a:r>
              <a:rPr lang="el-GR" dirty="0" smtClean="0"/>
              <a:t>σ</a:t>
            </a:r>
            <a:r>
              <a:rPr lang="es-AR" baseline="30000" dirty="0" smtClean="0"/>
              <a:t>2</a:t>
            </a:r>
            <a:r>
              <a:rPr lang="es-AR" dirty="0" smtClean="0"/>
              <a:t>= </a:t>
            </a:r>
            <a:r>
              <a:rPr lang="el-GR" dirty="0"/>
              <a:t>σ</a:t>
            </a:r>
            <a:r>
              <a:rPr lang="es-AR" baseline="30000" dirty="0" smtClean="0"/>
              <a:t>2</a:t>
            </a:r>
            <a:r>
              <a:rPr lang="es-AR" dirty="0" smtClean="0"/>
              <a:t>(1-3)+</a:t>
            </a:r>
            <a:r>
              <a:rPr lang="el-GR" dirty="0" smtClean="0"/>
              <a:t>σ</a:t>
            </a:r>
            <a:r>
              <a:rPr lang="es-AR" baseline="30000" dirty="0" smtClean="0"/>
              <a:t>2</a:t>
            </a:r>
            <a:r>
              <a:rPr lang="es-AR" dirty="0" smtClean="0"/>
              <a:t>(3-4)+</a:t>
            </a:r>
            <a:r>
              <a:rPr lang="el-GR" dirty="0"/>
              <a:t>σ</a:t>
            </a:r>
            <a:r>
              <a:rPr lang="es-AR" baseline="30000" dirty="0" smtClean="0"/>
              <a:t>2</a:t>
            </a:r>
            <a:r>
              <a:rPr lang="es-AR" dirty="0" smtClean="0"/>
              <a:t>(4-6)+</a:t>
            </a:r>
            <a:r>
              <a:rPr lang="el-GR" dirty="0"/>
              <a:t>σ</a:t>
            </a:r>
            <a:r>
              <a:rPr lang="es-AR" baseline="30000" dirty="0" smtClean="0"/>
              <a:t>2</a:t>
            </a:r>
            <a:r>
              <a:rPr lang="es-AR" dirty="0" smtClean="0"/>
              <a:t>(6-8)</a:t>
            </a:r>
          </a:p>
          <a:p>
            <a:pPr algn="ctr"/>
            <a:r>
              <a:rPr lang="el-GR" dirty="0" smtClean="0"/>
              <a:t>σ</a:t>
            </a:r>
            <a:r>
              <a:rPr lang="es-AR" baseline="30000" dirty="0" smtClean="0"/>
              <a:t>2</a:t>
            </a:r>
            <a:r>
              <a:rPr lang="es-ES" dirty="0" smtClean="0"/>
              <a:t>= 0,03 + 0,44 + 1 + 0,11 = </a:t>
            </a:r>
            <a:r>
              <a:rPr lang="es-ES" b="1" dirty="0" smtClean="0"/>
              <a:t>1,59</a:t>
            </a:r>
            <a:r>
              <a:rPr lang="es-AR" baseline="30000" dirty="0" smtClean="0"/>
              <a:t> </a:t>
            </a:r>
            <a:endParaRPr lang="es-ES" baseline="30000" dirty="0"/>
          </a:p>
        </p:txBody>
      </p:sp>
      <p:sp>
        <p:nvSpPr>
          <p:cNvPr id="9" name="CuadroTexto 8"/>
          <p:cNvSpPr txBox="1"/>
          <p:nvPr/>
        </p:nvSpPr>
        <p:spPr>
          <a:xfrm>
            <a:off x="2938090" y="5144556"/>
            <a:ext cx="2593980" cy="830997"/>
          </a:xfrm>
          <a:prstGeom prst="rect">
            <a:avLst/>
          </a:prstGeom>
          <a:noFill/>
        </p:spPr>
        <p:txBody>
          <a:bodyPr wrap="none" rtlCol="0">
            <a:spAutoFit/>
          </a:bodyPr>
          <a:lstStyle/>
          <a:p>
            <a:r>
              <a:rPr lang="el-GR" sz="2400" dirty="0" smtClean="0"/>
              <a:t>σ</a:t>
            </a:r>
            <a:r>
              <a:rPr lang="es-AR" sz="2400" dirty="0" smtClean="0"/>
              <a:t>= RAÍZ(</a:t>
            </a:r>
            <a:r>
              <a:rPr lang="el-GR" sz="2400" dirty="0"/>
              <a:t>σ</a:t>
            </a:r>
            <a:r>
              <a:rPr lang="es-AR" sz="2400" baseline="30000" dirty="0" smtClean="0"/>
              <a:t>2</a:t>
            </a:r>
            <a:r>
              <a:rPr lang="es-ES" sz="2400" dirty="0" smtClean="0"/>
              <a:t>)= 1,26</a:t>
            </a:r>
            <a:endParaRPr lang="es-ES" sz="2400" baseline="30000" dirty="0"/>
          </a:p>
          <a:p>
            <a:endParaRPr lang="es-ES" sz="2400" dirty="0"/>
          </a:p>
        </p:txBody>
      </p:sp>
    </p:spTree>
    <p:extLst>
      <p:ext uri="{BB962C8B-B14F-4D97-AF65-F5344CB8AC3E}">
        <p14:creationId xmlns:p14="http://schemas.microsoft.com/office/powerpoint/2010/main" val="2453716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83999" r="40062" b="-799"/>
          <a:stretch/>
        </p:blipFill>
        <p:spPr>
          <a:xfrm>
            <a:off x="2309602" y="1844824"/>
            <a:ext cx="4464496" cy="576064"/>
          </a:xfrm>
          <a:prstGeom prst="rect">
            <a:avLst/>
          </a:prstGeom>
        </p:spPr>
      </p:pic>
      <p:sp>
        <p:nvSpPr>
          <p:cNvPr id="3" name="CuadroTexto 2"/>
          <p:cNvSpPr txBox="1"/>
          <p:nvPr/>
        </p:nvSpPr>
        <p:spPr>
          <a:xfrm>
            <a:off x="191220" y="262389"/>
            <a:ext cx="8701260" cy="1200329"/>
          </a:xfrm>
          <a:prstGeom prst="rect">
            <a:avLst/>
          </a:prstGeom>
          <a:noFill/>
        </p:spPr>
        <p:txBody>
          <a:bodyPr wrap="square" rtlCol="0">
            <a:spAutoFit/>
          </a:bodyPr>
          <a:lstStyle/>
          <a:p>
            <a:r>
              <a:rPr lang="es-AR" sz="3600" b="1" dirty="0" smtClean="0"/>
              <a:t>6) Calculamos probabilidad de realización en T del proyecto</a:t>
            </a:r>
            <a:endParaRPr lang="es-ES" sz="3600" b="1" dirty="0"/>
          </a:p>
        </p:txBody>
      </p:sp>
      <p:graphicFrame>
        <p:nvGraphicFramePr>
          <p:cNvPr id="4" name="Tabla 3"/>
          <p:cNvGraphicFramePr>
            <a:graphicFrameLocks noGrp="1"/>
          </p:cNvGraphicFramePr>
          <p:nvPr>
            <p:extLst>
              <p:ext uri="{D42A27DB-BD31-4B8C-83A1-F6EECF244321}">
                <p14:modId xmlns:p14="http://schemas.microsoft.com/office/powerpoint/2010/main" val="2981202237"/>
              </p:ext>
            </p:extLst>
          </p:nvPr>
        </p:nvGraphicFramePr>
        <p:xfrm>
          <a:off x="611560" y="2802994"/>
          <a:ext cx="2592288" cy="1218216"/>
        </p:xfrm>
        <a:graphic>
          <a:graphicData uri="http://schemas.openxmlformats.org/drawingml/2006/table">
            <a:tbl>
              <a:tblPr>
                <a:tableStyleId>{5C22544A-7EE6-4342-B048-85BDC9FD1C3A}</a:tableStyleId>
              </a:tblPr>
              <a:tblGrid>
                <a:gridCol w="1270259">
                  <a:extLst>
                    <a:ext uri="{9D8B030D-6E8A-4147-A177-3AD203B41FA5}">
                      <a16:colId xmlns:a16="http://schemas.microsoft.com/office/drawing/2014/main" val="3671734202"/>
                    </a:ext>
                  </a:extLst>
                </a:gridCol>
                <a:gridCol w="667942">
                  <a:extLst>
                    <a:ext uri="{9D8B030D-6E8A-4147-A177-3AD203B41FA5}">
                      <a16:colId xmlns:a16="http://schemas.microsoft.com/office/drawing/2014/main" val="2988631505"/>
                    </a:ext>
                  </a:extLst>
                </a:gridCol>
                <a:gridCol w="654087">
                  <a:extLst>
                    <a:ext uri="{9D8B030D-6E8A-4147-A177-3AD203B41FA5}">
                      <a16:colId xmlns:a16="http://schemas.microsoft.com/office/drawing/2014/main" val="468534384"/>
                    </a:ext>
                  </a:extLst>
                </a:gridCol>
              </a:tblGrid>
              <a:tr h="304554">
                <a:tc>
                  <a:txBody>
                    <a:bodyPr/>
                    <a:lstStyle/>
                    <a:p>
                      <a:pPr algn="l" fontAlgn="b"/>
                      <a:r>
                        <a:rPr lang="es-ES" sz="1800" u="none" strike="noStrike">
                          <a:effectLst/>
                        </a:rPr>
                        <a:t>Dur. Proy</a:t>
                      </a:r>
                      <a:endParaRPr lang="es-ES" sz="1800" b="0" i="0" u="none" strike="noStrike">
                        <a:solidFill>
                          <a:srgbClr val="000000"/>
                        </a:solidFill>
                        <a:effectLst/>
                        <a:latin typeface="Calibri" panose="020F0502020204030204" pitchFamily="34" charset="0"/>
                      </a:endParaRPr>
                    </a:p>
                  </a:txBody>
                  <a:tcPr marL="12690" marR="12690" marT="12690" marB="0" anchor="b"/>
                </a:tc>
                <a:tc>
                  <a:txBody>
                    <a:bodyPr/>
                    <a:lstStyle/>
                    <a:p>
                      <a:pPr algn="r" fontAlgn="b"/>
                      <a:r>
                        <a:rPr lang="es-ES" sz="1800" u="none" strike="noStrike">
                          <a:effectLst/>
                        </a:rPr>
                        <a:t>14,5</a:t>
                      </a:r>
                      <a:endParaRPr lang="es-ES" sz="1800" b="0" i="0" u="none" strike="noStrike">
                        <a:solidFill>
                          <a:srgbClr val="000000"/>
                        </a:solidFill>
                        <a:effectLst/>
                        <a:latin typeface="Calibri" panose="020F0502020204030204" pitchFamily="34" charset="0"/>
                      </a:endParaRPr>
                    </a:p>
                  </a:txBody>
                  <a:tcPr marL="12690" marR="12690" marT="12690" marB="0" anchor="b"/>
                </a:tc>
                <a:tc>
                  <a:txBody>
                    <a:bodyPr/>
                    <a:lstStyle/>
                    <a:p>
                      <a:pPr algn="ctr" fontAlgn="b"/>
                      <a:endParaRPr lang="es-ES" sz="1800" b="0" i="0" u="none" strike="noStrike">
                        <a:solidFill>
                          <a:srgbClr val="000000"/>
                        </a:solidFill>
                        <a:effectLst/>
                        <a:latin typeface="Calibri" panose="020F0502020204030204" pitchFamily="34" charset="0"/>
                      </a:endParaRPr>
                    </a:p>
                  </a:txBody>
                  <a:tcPr marL="12690" marR="12690" marT="12690" marB="0" anchor="b"/>
                </a:tc>
                <a:extLst>
                  <a:ext uri="{0D108BD9-81ED-4DB2-BD59-A6C34878D82A}">
                    <a16:rowId xmlns:a16="http://schemas.microsoft.com/office/drawing/2014/main" val="2966544182"/>
                  </a:ext>
                </a:extLst>
              </a:tr>
              <a:tr h="304554">
                <a:tc>
                  <a:txBody>
                    <a:bodyPr/>
                    <a:lstStyle/>
                    <a:p>
                      <a:pPr algn="l" fontAlgn="b"/>
                      <a:r>
                        <a:rPr lang="es-ES" sz="1800" u="none" strike="noStrike">
                          <a:effectLst/>
                        </a:rPr>
                        <a:t>Disp. Proy</a:t>
                      </a:r>
                      <a:endParaRPr lang="es-ES" sz="1800" b="0" i="0" u="none" strike="noStrike">
                        <a:solidFill>
                          <a:srgbClr val="000000"/>
                        </a:solidFill>
                        <a:effectLst/>
                        <a:latin typeface="Calibri" panose="020F0502020204030204" pitchFamily="34" charset="0"/>
                      </a:endParaRPr>
                    </a:p>
                  </a:txBody>
                  <a:tcPr marL="12690" marR="12690" marT="12690" marB="0" anchor="b"/>
                </a:tc>
                <a:tc>
                  <a:txBody>
                    <a:bodyPr/>
                    <a:lstStyle/>
                    <a:p>
                      <a:pPr algn="r" fontAlgn="b"/>
                      <a:r>
                        <a:rPr lang="es-ES" sz="1800" u="none" strike="noStrike">
                          <a:effectLst/>
                        </a:rPr>
                        <a:t>1,26</a:t>
                      </a:r>
                      <a:endParaRPr lang="es-ES" sz="1800" b="0" i="0" u="none" strike="noStrike">
                        <a:solidFill>
                          <a:srgbClr val="000000"/>
                        </a:solidFill>
                        <a:effectLst/>
                        <a:latin typeface="Calibri" panose="020F0502020204030204" pitchFamily="34" charset="0"/>
                      </a:endParaRPr>
                    </a:p>
                  </a:txBody>
                  <a:tcPr marL="12690" marR="12690" marT="12690" marB="0" anchor="b"/>
                </a:tc>
                <a:tc>
                  <a:txBody>
                    <a:bodyPr/>
                    <a:lstStyle/>
                    <a:p>
                      <a:pPr algn="ctr" fontAlgn="b"/>
                      <a:endParaRPr lang="es-ES" sz="1800" b="0" i="0" u="none" strike="noStrike">
                        <a:solidFill>
                          <a:srgbClr val="000000"/>
                        </a:solidFill>
                        <a:effectLst/>
                        <a:latin typeface="Calibri" panose="020F0502020204030204" pitchFamily="34" charset="0"/>
                      </a:endParaRPr>
                    </a:p>
                  </a:txBody>
                  <a:tcPr marL="12690" marR="12690" marT="12690" marB="0" anchor="b"/>
                </a:tc>
                <a:extLst>
                  <a:ext uri="{0D108BD9-81ED-4DB2-BD59-A6C34878D82A}">
                    <a16:rowId xmlns:a16="http://schemas.microsoft.com/office/drawing/2014/main" val="1527706789"/>
                  </a:ext>
                </a:extLst>
              </a:tr>
              <a:tr h="304554">
                <a:tc>
                  <a:txBody>
                    <a:bodyPr/>
                    <a:lstStyle/>
                    <a:p>
                      <a:pPr algn="l" fontAlgn="b"/>
                      <a:r>
                        <a:rPr lang="es-ES" sz="1800" u="none" strike="noStrike">
                          <a:effectLst/>
                        </a:rPr>
                        <a:t>z (T:14)</a:t>
                      </a:r>
                      <a:endParaRPr lang="es-ES" sz="1800" b="0" i="0" u="none" strike="noStrike">
                        <a:solidFill>
                          <a:srgbClr val="000000"/>
                        </a:solidFill>
                        <a:effectLst/>
                        <a:latin typeface="Calibri" panose="020F0502020204030204" pitchFamily="34" charset="0"/>
                      </a:endParaRPr>
                    </a:p>
                  </a:txBody>
                  <a:tcPr marL="12690" marR="12690" marT="12690" marB="0" anchor="b"/>
                </a:tc>
                <a:tc>
                  <a:txBody>
                    <a:bodyPr/>
                    <a:lstStyle/>
                    <a:p>
                      <a:pPr algn="r" fontAlgn="b"/>
                      <a:r>
                        <a:rPr lang="es-ES" sz="1800" u="none" strike="noStrike">
                          <a:effectLst/>
                        </a:rPr>
                        <a:t>-0,40</a:t>
                      </a:r>
                      <a:endParaRPr lang="es-ES" sz="1800" b="0" i="0" u="none" strike="noStrike">
                        <a:solidFill>
                          <a:srgbClr val="000000"/>
                        </a:solidFill>
                        <a:effectLst/>
                        <a:latin typeface="Calibri" panose="020F0502020204030204" pitchFamily="34" charset="0"/>
                      </a:endParaRPr>
                    </a:p>
                  </a:txBody>
                  <a:tcPr marL="12690" marR="12690" marT="12690" marB="0" anchor="b"/>
                </a:tc>
                <a:tc>
                  <a:txBody>
                    <a:bodyPr/>
                    <a:lstStyle/>
                    <a:p>
                      <a:pPr algn="ctr" fontAlgn="b"/>
                      <a:endParaRPr lang="es-ES" sz="1800" b="0" i="0" u="none" strike="noStrike">
                        <a:solidFill>
                          <a:srgbClr val="000000"/>
                        </a:solidFill>
                        <a:effectLst/>
                        <a:latin typeface="Calibri" panose="020F0502020204030204" pitchFamily="34" charset="0"/>
                      </a:endParaRPr>
                    </a:p>
                  </a:txBody>
                  <a:tcPr marL="12690" marR="12690" marT="12690" marB="0" anchor="b"/>
                </a:tc>
                <a:extLst>
                  <a:ext uri="{0D108BD9-81ED-4DB2-BD59-A6C34878D82A}">
                    <a16:rowId xmlns:a16="http://schemas.microsoft.com/office/drawing/2014/main" val="926915015"/>
                  </a:ext>
                </a:extLst>
              </a:tr>
              <a:tr h="304554">
                <a:tc>
                  <a:txBody>
                    <a:bodyPr/>
                    <a:lstStyle/>
                    <a:p>
                      <a:pPr algn="l" fontAlgn="b"/>
                      <a:r>
                        <a:rPr lang="es-ES" sz="1800" b="1" u="none" strike="noStrike" dirty="0" err="1">
                          <a:effectLst/>
                        </a:rPr>
                        <a:t>Prob</a:t>
                      </a:r>
                      <a:endParaRPr lang="es-ES" sz="1800" b="1" i="0" u="none" strike="noStrike" dirty="0">
                        <a:solidFill>
                          <a:srgbClr val="000000"/>
                        </a:solidFill>
                        <a:effectLst/>
                        <a:latin typeface="Calibri" panose="020F0502020204030204" pitchFamily="34" charset="0"/>
                      </a:endParaRPr>
                    </a:p>
                  </a:txBody>
                  <a:tcPr marL="12690" marR="12690" marT="12690" marB="0" anchor="b"/>
                </a:tc>
                <a:tc>
                  <a:txBody>
                    <a:bodyPr/>
                    <a:lstStyle/>
                    <a:p>
                      <a:pPr algn="r" fontAlgn="b"/>
                      <a:r>
                        <a:rPr lang="es-ES" sz="1800" b="1" u="none" strike="noStrike" dirty="0">
                          <a:effectLst/>
                        </a:rPr>
                        <a:t>35%</a:t>
                      </a:r>
                      <a:endParaRPr lang="es-ES" sz="1800" b="1" i="0" u="none" strike="noStrike" dirty="0">
                        <a:solidFill>
                          <a:srgbClr val="000000"/>
                        </a:solidFill>
                        <a:effectLst/>
                        <a:latin typeface="Calibri" panose="020F0502020204030204" pitchFamily="34" charset="0"/>
                      </a:endParaRPr>
                    </a:p>
                  </a:txBody>
                  <a:tcPr marL="12690" marR="12690" marT="12690" marB="0" anchor="b"/>
                </a:tc>
                <a:tc>
                  <a:txBody>
                    <a:bodyPr/>
                    <a:lstStyle/>
                    <a:p>
                      <a:pPr algn="r" fontAlgn="b"/>
                      <a:r>
                        <a:rPr lang="es-ES" sz="1800" b="1" u="none" strike="noStrike" dirty="0">
                          <a:effectLst/>
                        </a:rPr>
                        <a:t>0,346</a:t>
                      </a:r>
                      <a:endParaRPr lang="es-ES" sz="1800" b="1" i="0" u="none" strike="noStrike" dirty="0">
                        <a:solidFill>
                          <a:srgbClr val="000000"/>
                        </a:solidFill>
                        <a:effectLst/>
                        <a:latin typeface="Calibri" panose="020F0502020204030204" pitchFamily="34" charset="0"/>
                      </a:endParaRPr>
                    </a:p>
                  </a:txBody>
                  <a:tcPr marL="12690" marR="12690" marT="12690" marB="0" anchor="b"/>
                </a:tc>
                <a:extLst>
                  <a:ext uri="{0D108BD9-81ED-4DB2-BD59-A6C34878D82A}">
                    <a16:rowId xmlns:a16="http://schemas.microsoft.com/office/drawing/2014/main" val="2410697854"/>
                  </a:ext>
                </a:extLst>
              </a:tr>
            </a:tbl>
          </a:graphicData>
        </a:graphic>
      </p:graphicFrame>
      <p:pic>
        <p:nvPicPr>
          <p:cNvPr id="5" name="Imagen 4"/>
          <p:cNvPicPr>
            <a:picLocks noChangeAspect="1"/>
          </p:cNvPicPr>
          <p:nvPr/>
        </p:nvPicPr>
        <p:blipFill>
          <a:blip r:embed="rId3"/>
          <a:stretch>
            <a:fillRect/>
          </a:stretch>
        </p:blipFill>
        <p:spPr>
          <a:xfrm>
            <a:off x="5790848" y="2564904"/>
            <a:ext cx="3101632" cy="4085144"/>
          </a:xfrm>
          <a:prstGeom prst="rect">
            <a:avLst/>
          </a:prstGeom>
        </p:spPr>
      </p:pic>
      <p:pic>
        <p:nvPicPr>
          <p:cNvPr id="6" name="Imagen 5"/>
          <p:cNvPicPr>
            <a:picLocks noChangeAspect="1"/>
          </p:cNvPicPr>
          <p:nvPr/>
        </p:nvPicPr>
        <p:blipFill rotWithShape="1">
          <a:blip r:embed="rId3"/>
          <a:srcRect t="84590" r="68847" b="6596"/>
          <a:stretch/>
        </p:blipFill>
        <p:spPr>
          <a:xfrm>
            <a:off x="2045096" y="4549286"/>
            <a:ext cx="3366538" cy="1254420"/>
          </a:xfrm>
          <a:prstGeom prst="rect">
            <a:avLst/>
          </a:prstGeom>
        </p:spPr>
      </p:pic>
      <p:pic>
        <p:nvPicPr>
          <p:cNvPr id="7" name="Imagen 6"/>
          <p:cNvPicPr>
            <a:picLocks noChangeAspect="1"/>
          </p:cNvPicPr>
          <p:nvPr/>
        </p:nvPicPr>
        <p:blipFill>
          <a:blip r:embed="rId4"/>
          <a:stretch>
            <a:fillRect/>
          </a:stretch>
        </p:blipFill>
        <p:spPr>
          <a:xfrm>
            <a:off x="3790702" y="2735827"/>
            <a:ext cx="1247775" cy="676275"/>
          </a:xfrm>
          <a:prstGeom prst="rect">
            <a:avLst/>
          </a:prstGeom>
        </p:spPr>
      </p:pic>
      <p:sp>
        <p:nvSpPr>
          <p:cNvPr id="8" name="Cerrar llave 7"/>
          <p:cNvSpPr/>
          <p:nvPr/>
        </p:nvSpPr>
        <p:spPr>
          <a:xfrm>
            <a:off x="3203848" y="2802994"/>
            <a:ext cx="216024" cy="6091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CuadroTexto 11"/>
          <p:cNvSpPr txBox="1"/>
          <p:nvPr/>
        </p:nvSpPr>
        <p:spPr>
          <a:xfrm>
            <a:off x="5766008" y="2349241"/>
            <a:ext cx="2488310" cy="369332"/>
          </a:xfrm>
          <a:prstGeom prst="rect">
            <a:avLst/>
          </a:prstGeom>
          <a:noFill/>
        </p:spPr>
        <p:txBody>
          <a:bodyPr wrap="none" rtlCol="0">
            <a:spAutoFit/>
          </a:bodyPr>
          <a:lstStyle/>
          <a:p>
            <a:r>
              <a:rPr lang="es-AR" dirty="0" smtClean="0"/>
              <a:t>Tabla normal estándar</a:t>
            </a:r>
            <a:endParaRPr lang="es-ES" dirty="0"/>
          </a:p>
        </p:txBody>
      </p:sp>
    </p:spTree>
    <p:extLst>
      <p:ext uri="{BB962C8B-B14F-4D97-AF65-F5344CB8AC3E}">
        <p14:creationId xmlns:p14="http://schemas.microsoft.com/office/powerpoint/2010/main" val="2647863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quarter" idx="13"/>
          </p:nvPr>
        </p:nvSpPr>
        <p:spPr>
          <a:xfrm>
            <a:off x="323528" y="1124744"/>
            <a:ext cx="8388424" cy="3474720"/>
          </a:xfrm>
        </p:spPr>
        <p:txBody>
          <a:bodyPr/>
          <a:lstStyle/>
          <a:p>
            <a:r>
              <a:rPr lang="es-AR" dirty="0"/>
              <a:t>Para una tarea comprendida entre los sucesos “i” (inmediato anterior) y “j” (inmediato posterior) se pueden definir: </a:t>
            </a:r>
          </a:p>
          <a:p>
            <a:pPr>
              <a:buNone/>
            </a:pPr>
            <a:r>
              <a:rPr lang="es-AR" dirty="0"/>
              <a:t>a) Margen independiente </a:t>
            </a:r>
          </a:p>
          <a:p>
            <a:pPr>
              <a:buNone/>
            </a:pPr>
            <a:r>
              <a:rPr lang="es-AR" dirty="0"/>
              <a:t>b) Margen total</a:t>
            </a:r>
          </a:p>
          <a:p>
            <a:pPr>
              <a:buNone/>
            </a:pPr>
            <a:r>
              <a:rPr lang="es-AR" dirty="0"/>
              <a:t>c) Margen libre</a:t>
            </a:r>
          </a:p>
        </p:txBody>
      </p:sp>
      <p:sp>
        <p:nvSpPr>
          <p:cNvPr id="9" name="1 Título"/>
          <p:cNvSpPr>
            <a:spLocks noGrp="1"/>
          </p:cNvSpPr>
          <p:nvPr>
            <p:ph type="title"/>
          </p:nvPr>
        </p:nvSpPr>
        <p:spPr>
          <a:xfrm>
            <a:off x="107504" y="0"/>
            <a:ext cx="6512511" cy="1143000"/>
          </a:xfrm>
        </p:spPr>
        <p:txBody>
          <a:bodyPr/>
          <a:lstStyle/>
          <a:p>
            <a:pPr algn="l"/>
            <a:r>
              <a:rPr lang="es-ES" dirty="0"/>
              <a:t>MARGENES</a:t>
            </a:r>
          </a:p>
        </p:txBody>
      </p:sp>
    </p:spTree>
    <p:extLst>
      <p:ext uri="{BB962C8B-B14F-4D97-AF65-F5344CB8AC3E}">
        <p14:creationId xmlns:p14="http://schemas.microsoft.com/office/powerpoint/2010/main" val="3603737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107504" y="0"/>
            <a:ext cx="6512511" cy="1143000"/>
          </a:xfrm>
        </p:spPr>
        <p:txBody>
          <a:bodyPr/>
          <a:lstStyle/>
          <a:p>
            <a:pPr algn="l"/>
            <a:r>
              <a:rPr lang="es-ES" dirty="0"/>
              <a:t> Margen Independiente</a:t>
            </a:r>
          </a:p>
        </p:txBody>
      </p:sp>
      <p:sp>
        <p:nvSpPr>
          <p:cNvPr id="4" name="3 Marcador de contenido"/>
          <p:cNvSpPr>
            <a:spLocks noGrp="1"/>
          </p:cNvSpPr>
          <p:nvPr>
            <p:ph sz="quarter" idx="13"/>
          </p:nvPr>
        </p:nvSpPr>
        <p:spPr>
          <a:xfrm>
            <a:off x="323528" y="1556792"/>
            <a:ext cx="8352928" cy="3474720"/>
          </a:xfrm>
        </p:spPr>
        <p:txBody>
          <a:bodyPr/>
          <a:lstStyle/>
          <a:p>
            <a:r>
              <a:rPr lang="es-AR" dirty="0"/>
              <a:t>Programación :Margen Independiente a) ¿Cuánto puede moverse la iniciación de una tarea sin perturbar las tareas que le preceden o que le siguen? </a:t>
            </a:r>
            <a:r>
              <a:rPr lang="es-AR" dirty="0" err="1"/>
              <a:t>MIij</a:t>
            </a:r>
            <a:r>
              <a:rPr lang="es-AR" dirty="0"/>
              <a:t> = </a:t>
            </a:r>
            <a:r>
              <a:rPr lang="es-AR" dirty="0" err="1"/>
              <a:t>Ftj</a:t>
            </a:r>
            <a:r>
              <a:rPr lang="es-AR" dirty="0"/>
              <a:t> – </a:t>
            </a:r>
            <a:r>
              <a:rPr lang="es-AR" dirty="0" err="1"/>
              <a:t>FTi</a:t>
            </a:r>
            <a:r>
              <a:rPr lang="es-AR" dirty="0"/>
              <a:t> -</a:t>
            </a:r>
            <a:r>
              <a:rPr lang="es-AR" dirty="0" err="1"/>
              <a:t>dij</a:t>
            </a:r>
            <a:endParaRPr lang="es-AR" dirty="0"/>
          </a:p>
        </p:txBody>
      </p:sp>
      <p:pic>
        <p:nvPicPr>
          <p:cNvPr id="1026" name="Picture 2"/>
          <p:cNvPicPr>
            <a:picLocks noChangeAspect="1" noChangeArrowheads="1"/>
          </p:cNvPicPr>
          <p:nvPr/>
        </p:nvPicPr>
        <p:blipFill>
          <a:blip r:embed="rId2" cstate="print"/>
          <a:srcRect/>
          <a:stretch>
            <a:fillRect/>
          </a:stretch>
        </p:blipFill>
        <p:spPr bwMode="auto">
          <a:xfrm>
            <a:off x="899592" y="3068960"/>
            <a:ext cx="7324725" cy="1524000"/>
          </a:xfrm>
          <a:prstGeom prst="rect">
            <a:avLst/>
          </a:prstGeom>
          <a:noFill/>
          <a:ln w="9525">
            <a:noFill/>
            <a:miter lim="800000"/>
            <a:headEnd/>
            <a:tailEnd/>
          </a:ln>
        </p:spPr>
      </p:pic>
    </p:spTree>
    <p:extLst>
      <p:ext uri="{BB962C8B-B14F-4D97-AF65-F5344CB8AC3E}">
        <p14:creationId xmlns:p14="http://schemas.microsoft.com/office/powerpoint/2010/main" val="3603737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107504" y="0"/>
            <a:ext cx="6512511" cy="1143000"/>
          </a:xfrm>
        </p:spPr>
        <p:txBody>
          <a:bodyPr/>
          <a:lstStyle/>
          <a:p>
            <a:pPr algn="l"/>
            <a:r>
              <a:rPr lang="es-ES" dirty="0"/>
              <a:t> Margen Total</a:t>
            </a:r>
          </a:p>
        </p:txBody>
      </p:sp>
      <p:sp>
        <p:nvSpPr>
          <p:cNvPr id="4" name="3 Marcador de contenido"/>
          <p:cNvSpPr>
            <a:spLocks noGrp="1"/>
          </p:cNvSpPr>
          <p:nvPr>
            <p:ph sz="quarter" idx="13"/>
          </p:nvPr>
        </p:nvSpPr>
        <p:spPr>
          <a:xfrm>
            <a:off x="323528" y="1556792"/>
            <a:ext cx="8352928" cy="3474720"/>
          </a:xfrm>
        </p:spPr>
        <p:txBody>
          <a:bodyPr/>
          <a:lstStyle/>
          <a:p>
            <a:r>
              <a:rPr lang="es-AR" dirty="0"/>
              <a:t>¿Cuánto puede atrasarse una tarea sin atrasar la terminación del proyecto? MT = </a:t>
            </a:r>
            <a:r>
              <a:rPr lang="es-AR" dirty="0" err="1"/>
              <a:t>FTj</a:t>
            </a:r>
            <a:r>
              <a:rPr lang="es-AR" dirty="0"/>
              <a:t> – </a:t>
            </a:r>
            <a:r>
              <a:rPr lang="es-AR" dirty="0" err="1"/>
              <a:t>Fti</a:t>
            </a:r>
            <a:r>
              <a:rPr lang="es-AR" dirty="0"/>
              <a:t> - </a:t>
            </a:r>
            <a:r>
              <a:rPr lang="es-AR" dirty="0" err="1"/>
              <a:t>dij</a:t>
            </a:r>
            <a:endParaRPr lang="es-AR" dirty="0"/>
          </a:p>
        </p:txBody>
      </p:sp>
      <p:pic>
        <p:nvPicPr>
          <p:cNvPr id="2052" name="Picture 4"/>
          <p:cNvPicPr>
            <a:picLocks noChangeAspect="1" noChangeArrowheads="1"/>
          </p:cNvPicPr>
          <p:nvPr/>
        </p:nvPicPr>
        <p:blipFill>
          <a:blip r:embed="rId2" cstate="print"/>
          <a:srcRect/>
          <a:stretch>
            <a:fillRect/>
          </a:stretch>
        </p:blipFill>
        <p:spPr bwMode="auto">
          <a:xfrm>
            <a:off x="1090613" y="2614613"/>
            <a:ext cx="6962775" cy="1628775"/>
          </a:xfrm>
          <a:prstGeom prst="rect">
            <a:avLst/>
          </a:prstGeom>
          <a:noFill/>
          <a:ln w="9525">
            <a:noFill/>
            <a:miter lim="800000"/>
            <a:headEnd/>
            <a:tailEnd/>
          </a:ln>
        </p:spPr>
      </p:pic>
    </p:spTree>
    <p:extLst>
      <p:ext uri="{BB962C8B-B14F-4D97-AF65-F5344CB8AC3E}">
        <p14:creationId xmlns:p14="http://schemas.microsoft.com/office/powerpoint/2010/main" val="3603737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107504" y="0"/>
            <a:ext cx="6512511" cy="1143000"/>
          </a:xfrm>
        </p:spPr>
        <p:txBody>
          <a:bodyPr/>
          <a:lstStyle/>
          <a:p>
            <a:pPr algn="l"/>
            <a:r>
              <a:rPr lang="es-ES" dirty="0"/>
              <a:t> Margen Total</a:t>
            </a:r>
          </a:p>
        </p:txBody>
      </p:sp>
      <p:sp>
        <p:nvSpPr>
          <p:cNvPr id="4" name="3 Marcador de contenido"/>
          <p:cNvSpPr>
            <a:spLocks noGrp="1"/>
          </p:cNvSpPr>
          <p:nvPr>
            <p:ph sz="quarter" idx="13"/>
          </p:nvPr>
        </p:nvSpPr>
        <p:spPr>
          <a:xfrm>
            <a:off x="323528" y="1556792"/>
            <a:ext cx="8352928" cy="3474720"/>
          </a:xfrm>
        </p:spPr>
        <p:txBody>
          <a:bodyPr/>
          <a:lstStyle/>
          <a:p>
            <a:r>
              <a:rPr lang="es-AR" dirty="0"/>
              <a:t>¿Cuánto puede atrasarse una tarea sin atrasar la terminación del proyecto? MT = </a:t>
            </a:r>
            <a:r>
              <a:rPr lang="es-AR" dirty="0" err="1"/>
              <a:t>FTj</a:t>
            </a:r>
            <a:r>
              <a:rPr lang="es-AR" dirty="0"/>
              <a:t> – </a:t>
            </a:r>
            <a:r>
              <a:rPr lang="es-AR" dirty="0" err="1"/>
              <a:t>Fti</a:t>
            </a:r>
            <a:r>
              <a:rPr lang="es-AR" dirty="0"/>
              <a:t> - </a:t>
            </a:r>
            <a:r>
              <a:rPr lang="es-AR" dirty="0" err="1"/>
              <a:t>dij</a:t>
            </a:r>
            <a:endParaRPr lang="es-AR" dirty="0"/>
          </a:p>
        </p:txBody>
      </p:sp>
      <p:pic>
        <p:nvPicPr>
          <p:cNvPr id="2052" name="Picture 4"/>
          <p:cNvPicPr>
            <a:picLocks noChangeAspect="1" noChangeArrowheads="1"/>
          </p:cNvPicPr>
          <p:nvPr/>
        </p:nvPicPr>
        <p:blipFill>
          <a:blip r:embed="rId2" cstate="print"/>
          <a:srcRect/>
          <a:stretch>
            <a:fillRect/>
          </a:stretch>
        </p:blipFill>
        <p:spPr bwMode="auto">
          <a:xfrm>
            <a:off x="1090613" y="2614613"/>
            <a:ext cx="6962775" cy="1628775"/>
          </a:xfrm>
          <a:prstGeom prst="rect">
            <a:avLst/>
          </a:prstGeom>
          <a:noFill/>
          <a:ln w="9525">
            <a:noFill/>
            <a:miter lim="800000"/>
            <a:headEnd/>
            <a:tailEnd/>
          </a:ln>
        </p:spPr>
      </p:pic>
    </p:spTree>
    <p:extLst>
      <p:ext uri="{BB962C8B-B14F-4D97-AF65-F5344CB8AC3E}">
        <p14:creationId xmlns:p14="http://schemas.microsoft.com/office/powerpoint/2010/main" val="360373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107504" y="0"/>
            <a:ext cx="6512511" cy="1143000"/>
          </a:xfrm>
        </p:spPr>
        <p:txBody>
          <a:bodyPr/>
          <a:lstStyle/>
          <a:p>
            <a:pPr algn="l"/>
            <a:r>
              <a:rPr lang="es-ES" dirty="0"/>
              <a:t> Margen Libre</a:t>
            </a:r>
          </a:p>
        </p:txBody>
      </p:sp>
      <p:sp>
        <p:nvSpPr>
          <p:cNvPr id="4" name="3 Marcador de contenido"/>
          <p:cNvSpPr>
            <a:spLocks noGrp="1"/>
          </p:cNvSpPr>
          <p:nvPr>
            <p:ph sz="quarter" idx="13"/>
          </p:nvPr>
        </p:nvSpPr>
        <p:spPr>
          <a:xfrm>
            <a:off x="323528" y="1556792"/>
            <a:ext cx="8352928" cy="3474720"/>
          </a:xfrm>
        </p:spPr>
        <p:txBody>
          <a:bodyPr/>
          <a:lstStyle/>
          <a:p>
            <a:r>
              <a:rPr lang="es-AR" dirty="0"/>
              <a:t>Margen libre: ¿Cuánto puede atrasarse la iniciación de una tarea, sin que su finalización perturbe el comienzo de las que siguen? LAS TAREAS DEL CAMINO CRÍTICO TIENEN MARGEN LIBRE IGUAL A 0, PERO NO TODAS LAS QUE TIENE MARGEN LIBRE IGUAL A 0 PERTENECEN AL CAMINO CRÍTICO. </a:t>
            </a:r>
          </a:p>
          <a:p>
            <a:pPr>
              <a:buNone/>
            </a:pPr>
            <a:r>
              <a:rPr lang="es-AR" dirty="0"/>
              <a:t>ML = </a:t>
            </a:r>
            <a:r>
              <a:rPr lang="es-AR" dirty="0" err="1"/>
              <a:t>Ftj</a:t>
            </a:r>
            <a:r>
              <a:rPr lang="es-AR" dirty="0"/>
              <a:t> - </a:t>
            </a:r>
            <a:r>
              <a:rPr lang="es-AR" dirty="0" err="1"/>
              <a:t>Fti</a:t>
            </a:r>
            <a:r>
              <a:rPr lang="es-AR" dirty="0"/>
              <a:t> -</a:t>
            </a:r>
            <a:r>
              <a:rPr lang="es-AR" dirty="0" err="1"/>
              <a:t>dij</a:t>
            </a:r>
            <a:endParaRPr lang="es-AR" dirty="0"/>
          </a:p>
        </p:txBody>
      </p:sp>
      <p:pic>
        <p:nvPicPr>
          <p:cNvPr id="3074" name="Picture 2"/>
          <p:cNvPicPr>
            <a:picLocks noChangeAspect="1" noChangeArrowheads="1"/>
          </p:cNvPicPr>
          <p:nvPr/>
        </p:nvPicPr>
        <p:blipFill>
          <a:blip r:embed="rId2" cstate="print"/>
          <a:srcRect/>
          <a:stretch>
            <a:fillRect/>
          </a:stretch>
        </p:blipFill>
        <p:spPr bwMode="auto">
          <a:xfrm>
            <a:off x="971600" y="4221088"/>
            <a:ext cx="7353300" cy="1666875"/>
          </a:xfrm>
          <a:prstGeom prst="rect">
            <a:avLst/>
          </a:prstGeom>
          <a:noFill/>
          <a:ln w="9525">
            <a:noFill/>
            <a:miter lim="800000"/>
            <a:headEnd/>
            <a:tailEnd/>
          </a:ln>
        </p:spPr>
      </p:pic>
    </p:spTree>
    <p:extLst>
      <p:ext uri="{BB962C8B-B14F-4D97-AF65-F5344CB8AC3E}">
        <p14:creationId xmlns:p14="http://schemas.microsoft.com/office/powerpoint/2010/main" val="360373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0"/>
            <a:ext cx="6512511" cy="1143000"/>
          </a:xfrm>
        </p:spPr>
        <p:txBody>
          <a:bodyPr/>
          <a:lstStyle/>
          <a:p>
            <a:pPr algn="l"/>
            <a:r>
              <a:rPr lang="es-ES" dirty="0"/>
              <a:t>GLOSARIO</a:t>
            </a:r>
          </a:p>
        </p:txBody>
      </p:sp>
      <p:sp>
        <p:nvSpPr>
          <p:cNvPr id="3" name="2 Marcador de contenido"/>
          <p:cNvSpPr>
            <a:spLocks noGrp="1"/>
          </p:cNvSpPr>
          <p:nvPr>
            <p:ph sz="quarter" idx="13"/>
          </p:nvPr>
        </p:nvSpPr>
        <p:spPr>
          <a:xfrm>
            <a:off x="179512" y="731520"/>
            <a:ext cx="8712968" cy="3474720"/>
          </a:xfrm>
        </p:spPr>
        <p:txBody>
          <a:bodyPr>
            <a:noAutofit/>
          </a:bodyPr>
          <a:lstStyle/>
          <a:p>
            <a:r>
              <a:rPr lang="es-ES" sz="1400" dirty="0"/>
              <a:t>Técnica de evaluación y revisión de programas (PERT) Procedimiento de programación de proyectos basado en redes. </a:t>
            </a:r>
          </a:p>
          <a:p>
            <a:r>
              <a:rPr lang="es-ES" sz="1400" dirty="0"/>
              <a:t>Método de ruta crítica (CPM) Procedimiento de programación de proyectos basado en redes. </a:t>
            </a:r>
          </a:p>
          <a:p>
            <a:r>
              <a:rPr lang="es-ES" sz="1400" dirty="0"/>
              <a:t>Actividades:  Trabajos o tareas específicas que conforman un proyecto. Las actividades se representan por medio de nodos en una red de proyecto o por flechas.</a:t>
            </a:r>
          </a:p>
          <a:p>
            <a:r>
              <a:rPr lang="es-AR" sz="1400" dirty="0"/>
              <a:t>Actividades críticas: Actividades con holgura cero, una atraso en estas actividades genera un atraso del proyecto, forman la ruta critica.</a:t>
            </a:r>
            <a:endParaRPr lang="es-ES" sz="1400" dirty="0"/>
          </a:p>
          <a:p>
            <a:r>
              <a:rPr lang="es-ES" sz="1400" dirty="0"/>
              <a:t>Predecesoras inmediatas:  Actividades que deben completarse inmediatamente antes del inicio de una actividad dada. </a:t>
            </a:r>
          </a:p>
          <a:p>
            <a:r>
              <a:rPr lang="es-ES" sz="1400" dirty="0"/>
              <a:t>Red de proyecto:  Representación gráfica de un proyecto que ilustra las actividades y muestra las relaciones predecesoras entre ellas. </a:t>
            </a:r>
          </a:p>
          <a:p>
            <a:r>
              <a:rPr lang="es-ES" sz="1400" dirty="0"/>
              <a:t>Ruta crítica: Ruta más larga en tiempo en una red de proyecto, compuesta por actividades críticas. </a:t>
            </a:r>
          </a:p>
          <a:p>
            <a:r>
              <a:rPr lang="es-ES" sz="1400" dirty="0"/>
              <a:t>Ruta: Secuencia: de nodos conectados que va del nodo de Inicio al nodo de Terminación. </a:t>
            </a:r>
          </a:p>
          <a:p>
            <a:r>
              <a:rPr lang="es-ES" sz="1400" dirty="0"/>
              <a:t>Tiempo de inicio más temprano: Tiempo más temprano en que una actividad puede iniciarse.</a:t>
            </a:r>
          </a:p>
          <a:p>
            <a:r>
              <a:rPr lang="es-ES" sz="1400" dirty="0"/>
              <a:t> Tiempo de inicio más tardío: Tiempo más tardío en que una actividad puede iniciarse sin que se incremente el tiempo de terminación del proyecto. </a:t>
            </a:r>
          </a:p>
          <a:p>
            <a:r>
              <a:rPr lang="es-ES" sz="1400" dirty="0"/>
              <a:t>Tiempo de terminación más temprano: Tiempo más temprano en que una actividad puede ser completada. </a:t>
            </a:r>
          </a:p>
          <a:p>
            <a:r>
              <a:rPr lang="es-ES" sz="1400" dirty="0"/>
              <a:t>Paso hacia delante:  Parte del procedimiento PERT/CPM que implica avanzar a través de la red para determinar los tiempos de inicio y terminación más tempranos de cada actividad. </a:t>
            </a:r>
          </a:p>
          <a:p>
            <a:r>
              <a:rPr lang="es-ES" sz="1400" dirty="0"/>
              <a:t>Paso hacia atrás:  Parte del procedimiento PERT/CPM que implica retroceder a través de la red para determinar los tiempos de inicio y terminación más tempranos de cada actividad.. </a:t>
            </a:r>
          </a:p>
        </p:txBody>
      </p:sp>
    </p:spTree>
    <p:extLst>
      <p:ext uri="{BB962C8B-B14F-4D97-AF65-F5344CB8AC3E}">
        <p14:creationId xmlns:p14="http://schemas.microsoft.com/office/powerpoint/2010/main" val="667242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1052736"/>
            <a:ext cx="8496944" cy="3474720"/>
          </a:xfrm>
        </p:spPr>
        <p:txBody>
          <a:bodyPr>
            <a:normAutofit/>
          </a:bodyPr>
          <a:lstStyle/>
          <a:p>
            <a:r>
              <a:rPr lang="es-ES" sz="1400" dirty="0"/>
              <a:t>Tiempo de terminación más tardío: Tiempo más tardío en que una actividad puede ser completada sin que se incremente el tiempo de terminación del proyecto. </a:t>
            </a:r>
          </a:p>
          <a:p>
            <a:r>
              <a:rPr lang="es-ES" sz="1400" dirty="0"/>
              <a:t>Holgura:  Lapso de tiempo que una actividad puede ser demorada sin afectar el tiempo de terminación del proyecto. </a:t>
            </a:r>
          </a:p>
          <a:p>
            <a:r>
              <a:rPr lang="es-ES" sz="1400" dirty="0"/>
              <a:t>Tiempo optimista: Tiempo de actividad mínimo si todo avanza de forma ideal. </a:t>
            </a:r>
          </a:p>
          <a:p>
            <a:r>
              <a:rPr lang="es-ES" sz="1400" dirty="0"/>
              <a:t>Tiempo más probable: Tiempo de actividad más probable en condiciones normales. </a:t>
            </a:r>
          </a:p>
          <a:p>
            <a:r>
              <a:rPr lang="es-ES" sz="1400" dirty="0"/>
              <a:t>Tiempo pesimista:  Tiempo de actividad máximo si se presentan demoras significativas. </a:t>
            </a:r>
          </a:p>
          <a:p>
            <a:r>
              <a:rPr lang="es-ES" sz="1400" dirty="0"/>
              <a:t>Tiempo esperado: Tiempo de actividad promedio. </a:t>
            </a:r>
          </a:p>
          <a:p>
            <a:r>
              <a:rPr lang="es-ES" sz="1400" dirty="0"/>
              <a:t>Distribución de probabilidad beta: Distribución de probabilidad empleada para describir tiempos de actividad. </a:t>
            </a:r>
          </a:p>
        </p:txBody>
      </p:sp>
      <p:sp>
        <p:nvSpPr>
          <p:cNvPr id="5" name="1 Título"/>
          <p:cNvSpPr>
            <a:spLocks noGrp="1"/>
          </p:cNvSpPr>
          <p:nvPr>
            <p:ph type="title"/>
          </p:nvPr>
        </p:nvSpPr>
        <p:spPr>
          <a:xfrm>
            <a:off x="107504" y="0"/>
            <a:ext cx="6512511" cy="1143000"/>
          </a:xfrm>
        </p:spPr>
        <p:txBody>
          <a:bodyPr/>
          <a:lstStyle/>
          <a:p>
            <a:pPr algn="l"/>
            <a:r>
              <a:rPr lang="es-ES" dirty="0"/>
              <a:t>GLOSARIO</a:t>
            </a:r>
          </a:p>
        </p:txBody>
      </p:sp>
    </p:spTree>
    <p:extLst>
      <p:ext uri="{BB962C8B-B14F-4D97-AF65-F5344CB8AC3E}">
        <p14:creationId xmlns:p14="http://schemas.microsoft.com/office/powerpoint/2010/main" val="359973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9388" y="476672"/>
            <a:ext cx="8244408" cy="4524315"/>
          </a:xfrm>
          <a:prstGeom prst="rect">
            <a:avLst/>
          </a:prstGeom>
        </p:spPr>
        <p:txBody>
          <a:bodyPr wrap="square">
            <a:spAutoFit/>
          </a:bodyPr>
          <a:lstStyle/>
          <a:p>
            <a:r>
              <a:rPr lang="es-ES" dirty="0"/>
              <a:t>En estos tipos de proyectos, los gerentes deben programar y coordinar los diversos trabajos o actividades de modo que todo el proyecto se concluya a tiempo. Un factor que complica las cosas al realizar esta tarea es la interdependencia de las actividades; por ejemplo, algunas actividades dependen de la terminación de otras actividades antes de que puedan ser iniciadas. Como los proyectos pueden implicar varios miles de actividades, los gerentes buscan procedimientos que los ayuden a responder preguntas como las siguientes: </a:t>
            </a:r>
          </a:p>
          <a:p>
            <a:endParaRPr lang="es-ES" dirty="0"/>
          </a:p>
          <a:p>
            <a:pPr marL="342900" indent="-342900">
              <a:buAutoNum type="arabicPeriod"/>
            </a:pPr>
            <a:r>
              <a:rPr lang="es-ES" dirty="0">
                <a:solidFill>
                  <a:srgbClr val="FF0000"/>
                </a:solidFill>
              </a:rPr>
              <a:t>¿Cuál es el tiempo total para completar el proyecto? </a:t>
            </a:r>
          </a:p>
          <a:p>
            <a:r>
              <a:rPr lang="es-ES" dirty="0">
                <a:solidFill>
                  <a:srgbClr val="FF0000"/>
                </a:solidFill>
              </a:rPr>
              <a:t>2. ¿Cuáles son las fechas de inicio y terminación programadas de cada actividad específica? </a:t>
            </a:r>
          </a:p>
          <a:p>
            <a:r>
              <a:rPr lang="es-ES" dirty="0">
                <a:solidFill>
                  <a:srgbClr val="FF0000"/>
                </a:solidFill>
              </a:rPr>
              <a:t>3. ¿Cuáles actividades son “críticas” y deben ser completadas exactamente como se programaron para mantener el proyecto dentro del programa? </a:t>
            </a:r>
          </a:p>
          <a:p>
            <a:r>
              <a:rPr lang="es-ES" dirty="0">
                <a:solidFill>
                  <a:srgbClr val="FF0000"/>
                </a:solidFill>
              </a:rPr>
              <a:t>4. ¿Qué tanto se pueden demorar las actividades “no críticas” antes de que incrementen el tiempo total de terminación del proyecto?</a:t>
            </a:r>
          </a:p>
        </p:txBody>
      </p:sp>
    </p:spTree>
    <p:extLst>
      <p:ext uri="{BB962C8B-B14F-4D97-AF65-F5344CB8AC3E}">
        <p14:creationId xmlns:p14="http://schemas.microsoft.com/office/powerpoint/2010/main" val="263878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66272" y="980728"/>
            <a:ext cx="8066167" cy="4608512"/>
          </a:xfrm>
        </p:spPr>
        <p:txBody>
          <a:bodyPr>
            <a:noAutofit/>
          </a:bodyPr>
          <a:lstStyle/>
          <a:p>
            <a:r>
              <a:rPr lang="es-ES" sz="1600" dirty="0"/>
              <a:t>Paso 1. Elabore una lista de las actividades que conforman el proyecto. </a:t>
            </a:r>
          </a:p>
          <a:p>
            <a:r>
              <a:rPr lang="es-ES" sz="1600" dirty="0"/>
              <a:t>Paso 2. Determine la(s) predecesora(s) inmediata(s) de cada actividad en el proyecto. </a:t>
            </a:r>
          </a:p>
          <a:p>
            <a:r>
              <a:rPr lang="es-ES" sz="1600" dirty="0"/>
              <a:t>Paso 3. Calcule el tiempo de terminación de cada actividad. </a:t>
            </a:r>
          </a:p>
          <a:p>
            <a:r>
              <a:rPr lang="es-ES" sz="1600" dirty="0"/>
              <a:t>Paso 4. Trace una red del proyecto que ilustre las actividades y las predecesoras inmediatas mencionadas en los pasos 1 y 2. </a:t>
            </a:r>
          </a:p>
          <a:p>
            <a:r>
              <a:rPr lang="es-ES" sz="1600" dirty="0"/>
              <a:t>Paso 5. Utilice la red del proyecto y las estimaciones de los tiempos de actividad para determinar los tiempos de inicio y terminación más tempranos de cada actividad avanzando un paso a través de la red.</a:t>
            </a:r>
          </a:p>
          <a:p>
            <a:r>
              <a:rPr lang="es-ES" sz="1600" dirty="0"/>
              <a:t> El tiempo de terminación más temprano de la última actividad del proyecto identifica el tiempo total requerido para terminarlo. </a:t>
            </a:r>
          </a:p>
          <a:p>
            <a:r>
              <a:rPr lang="es-ES" sz="1600" dirty="0"/>
              <a:t>Paso 6. Utilice el tiempo de terminación del proyecto en el paso 5 como el tiempo de terminación más tardío de la última actividad, y retroceda un paso a través de la red para identificar los tiempos de inicio y terminación más tardíos de cada actividad.</a:t>
            </a:r>
          </a:p>
        </p:txBody>
      </p:sp>
      <p:sp>
        <p:nvSpPr>
          <p:cNvPr id="4" name="3 Rectángulo"/>
          <p:cNvSpPr/>
          <p:nvPr/>
        </p:nvSpPr>
        <p:spPr>
          <a:xfrm>
            <a:off x="466273" y="404664"/>
            <a:ext cx="4572000" cy="369332"/>
          </a:xfrm>
          <a:prstGeom prst="rect">
            <a:avLst/>
          </a:prstGeom>
        </p:spPr>
        <p:txBody>
          <a:bodyPr>
            <a:spAutoFit/>
          </a:bodyPr>
          <a:lstStyle/>
          <a:p>
            <a:r>
              <a:rPr lang="es-ES" dirty="0"/>
              <a:t>PASOS  para la  programación</a:t>
            </a:r>
          </a:p>
        </p:txBody>
      </p:sp>
    </p:spTree>
    <p:extLst>
      <p:ext uri="{BB962C8B-B14F-4D97-AF65-F5344CB8AC3E}">
        <p14:creationId xmlns:p14="http://schemas.microsoft.com/office/powerpoint/2010/main" val="2273892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76672"/>
            <a:ext cx="8352928" cy="2862322"/>
          </a:xfrm>
          <a:prstGeom prst="rect">
            <a:avLst/>
          </a:prstGeom>
        </p:spPr>
        <p:txBody>
          <a:bodyPr wrap="square">
            <a:spAutoFit/>
          </a:bodyPr>
          <a:lstStyle/>
          <a:p>
            <a:r>
              <a:rPr lang="es-ES" dirty="0"/>
              <a:t>Anotaremos los tiempos de inicio y terminación más tempranos en el nodo a la derecha de la letra de actividad. Si utilizamos la actividad A como ejemplo se obtiene Por conveniencia, utilizamos la convención de denotar las actividades con letras. En general, asignamos las letras en orden aproximado de izquierda a derecha a través de la red de proyecto. Como una actividad no puede iniciarse hasta que todas las actividades inmediatamente precedentes hayan sido terminadas, puede utilizarse la siguiente regla para determinar el tiempo de inicio más temprano de cada actividad: El tiempo de inicio más temprano de una actividad es igual a los tiempos de terminación más largos de todas sus predecesoras inmediatas.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05064"/>
            <a:ext cx="22955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432836"/>
            <a:ext cx="46386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034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404664"/>
            <a:ext cx="8208912" cy="936104"/>
          </a:xfrm>
        </p:spPr>
        <p:txBody>
          <a:bodyPr>
            <a:normAutofit/>
          </a:bodyPr>
          <a:lstStyle/>
          <a:p>
            <a:r>
              <a:rPr lang="es-ES" sz="1400" dirty="0"/>
              <a:t>El tiempo de terminación más tardío de una actividad es el menor de los tiempos de inicio más tardíos de todas las actividades que inmediatamente siguen a la actividad.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294656"/>
            <a:ext cx="57912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68760"/>
            <a:ext cx="24479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755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22" y="1083196"/>
            <a:ext cx="50577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071" y="2675756"/>
            <a:ext cx="51720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296" y="3933056"/>
            <a:ext cx="44196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63296" y="435141"/>
            <a:ext cx="2324675" cy="369332"/>
          </a:xfrm>
          <a:prstGeom prst="rect">
            <a:avLst/>
          </a:prstGeom>
          <a:noFill/>
        </p:spPr>
        <p:txBody>
          <a:bodyPr wrap="none" rtlCol="0">
            <a:spAutoFit/>
          </a:bodyPr>
          <a:lstStyle/>
          <a:p>
            <a:r>
              <a:rPr lang="es-AR" dirty="0"/>
              <a:t>Actividad en la rama</a:t>
            </a:r>
            <a:endParaRPr lang="es-ES" dirty="0"/>
          </a:p>
        </p:txBody>
      </p:sp>
    </p:spTree>
    <p:extLst>
      <p:ext uri="{BB962C8B-B14F-4D97-AF65-F5344CB8AC3E}">
        <p14:creationId xmlns:p14="http://schemas.microsoft.com/office/powerpoint/2010/main" val="1105142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28359" y="1258597"/>
            <a:ext cx="6375889" cy="1134332"/>
          </a:xfrm>
        </p:spPr>
        <p:txBody>
          <a:bodyPr>
            <a:noAutofit/>
          </a:bodyPr>
          <a:lstStyle/>
          <a:p>
            <a:r>
              <a:rPr lang="es-ES" sz="1800" dirty="0" smtClean="0"/>
              <a:t>En </a:t>
            </a:r>
            <a:r>
              <a:rPr lang="es-ES" sz="1800" b="1" dirty="0" smtClean="0"/>
              <a:t>Proyectos </a:t>
            </a:r>
            <a:r>
              <a:rPr lang="es-ES" sz="1800" b="1" dirty="0"/>
              <a:t>nuevos o únicos</a:t>
            </a:r>
            <a:r>
              <a:rPr lang="es-ES" sz="1800" dirty="0"/>
              <a:t>, </a:t>
            </a:r>
            <a:r>
              <a:rPr lang="es-ES" sz="1800" dirty="0" smtClean="0"/>
              <a:t>los </a:t>
            </a:r>
            <a:r>
              <a:rPr lang="es-ES" sz="1800" dirty="0"/>
              <a:t>tiempos de actividad son </a:t>
            </a:r>
            <a:r>
              <a:rPr lang="es-ES" sz="1800" b="1" dirty="0" smtClean="0"/>
              <a:t>inciertos (DIFERENCIA vs CPM)</a:t>
            </a:r>
            <a:r>
              <a:rPr lang="es-ES" sz="1800" dirty="0" smtClean="0"/>
              <a:t>. </a:t>
            </a:r>
            <a:br>
              <a:rPr lang="es-ES" sz="1800" dirty="0" smtClean="0"/>
            </a:br>
            <a:r>
              <a:rPr lang="es-ES" sz="1800" dirty="0" smtClean="0"/>
              <a:t>Se </a:t>
            </a:r>
            <a:r>
              <a:rPr lang="es-ES" sz="1800" dirty="0"/>
              <a:t>tratan como variables </a:t>
            </a:r>
            <a:r>
              <a:rPr lang="es-ES" sz="1800" dirty="0" smtClean="0"/>
              <a:t>aleatorias continuas </a:t>
            </a:r>
            <a:r>
              <a:rPr lang="es-ES" sz="1800" dirty="0"/>
              <a:t>con distribuciones de probabilidad </a:t>
            </a:r>
            <a:r>
              <a:rPr lang="es-ES" sz="1800" dirty="0" smtClean="0"/>
              <a:t>asociadas. </a:t>
            </a:r>
          </a:p>
          <a:p>
            <a:endParaRPr lang="es-ES" sz="1400" dirty="0"/>
          </a:p>
        </p:txBody>
      </p:sp>
      <p:sp>
        <p:nvSpPr>
          <p:cNvPr id="4" name="3 Rectángulo"/>
          <p:cNvSpPr/>
          <p:nvPr/>
        </p:nvSpPr>
        <p:spPr>
          <a:xfrm>
            <a:off x="395536" y="260648"/>
            <a:ext cx="8280920" cy="830997"/>
          </a:xfrm>
          <a:prstGeom prst="rect">
            <a:avLst/>
          </a:prstGeom>
        </p:spPr>
        <p:txBody>
          <a:bodyPr wrap="square">
            <a:spAutoFit/>
          </a:bodyPr>
          <a:lstStyle/>
          <a:p>
            <a:r>
              <a:rPr lang="es-ES" sz="2400" b="1" dirty="0"/>
              <a:t>Programación de un proyecto con tiempos de actividad inciertos </a:t>
            </a:r>
            <a:r>
              <a:rPr lang="es-ES" sz="2400" b="1" dirty="0" smtClean="0"/>
              <a:t>(PERT)</a:t>
            </a:r>
            <a:endParaRPr lang="es-ES" sz="2400" b="1" dirty="0"/>
          </a:p>
        </p:txBody>
      </p:sp>
      <p:pic>
        <p:nvPicPr>
          <p:cNvPr id="6" name="Imagen 5"/>
          <p:cNvPicPr>
            <a:picLocks noChangeAspect="1"/>
          </p:cNvPicPr>
          <p:nvPr/>
        </p:nvPicPr>
        <p:blipFill>
          <a:blip r:embed="rId2" cstate="print">
            <a:extLst>
              <a:ext uri="{BEBA8EAE-BF5A-486C-A8C5-ECC9F3942E4B}">
                <a14:imgProps xmlns:a14="http://schemas.microsoft.com/office/drawing/2010/main">
                  <a14:imgLayer r:embed="rId3">
                    <a14:imgEffect>
                      <a14:backgroundRemoval t="3167" b="96500" l="10000" r="93000">
                        <a14:foregroundMark x1="25500" y1="52833" x2="25500" y2="52833"/>
                        <a14:foregroundMark x1="22000" y1="65333" x2="22000" y2="65333"/>
                        <a14:foregroundMark x1="20000" y1="78167" x2="20000" y2="78167"/>
                        <a14:foregroundMark x1="21833" y1="75500" x2="21833" y2="75500"/>
                        <a14:foregroundMark x1="20000" y1="85000" x2="16500" y2="88333"/>
                        <a14:foregroundMark x1="20667" y1="82500" x2="21667" y2="79167"/>
                        <a14:foregroundMark x1="26500" y1="75833" x2="29833" y2="80000"/>
                        <a14:foregroundMark x1="15833" y1="86667" x2="15833" y2="86667"/>
                        <a14:foregroundMark x1="15833" y1="85500" x2="15833" y2="85500"/>
                        <a14:foregroundMark x1="15333" y1="85500" x2="15333" y2="85500"/>
                        <a14:foregroundMark x1="14833" y1="85833" x2="14833" y2="85833"/>
                        <a14:foregroundMark x1="14833" y1="85833" x2="14833" y2="85833"/>
                        <a14:foregroundMark x1="27000" y1="52333" x2="27000" y2="52333"/>
                        <a14:foregroundMark x1="31500" y1="52833" x2="26000" y2="56667"/>
                        <a14:backgroundMark x1="17333" y1="82500" x2="17333" y2="82500"/>
                      </a14:backgroundRemoval>
                    </a14:imgEffect>
                  </a14:imgLayer>
                </a14:imgProps>
              </a:ext>
              <a:ext uri="{28A0092B-C50C-407E-A947-70E740481C1C}">
                <a14:useLocalDpi xmlns:a14="http://schemas.microsoft.com/office/drawing/2010/main" val="0"/>
              </a:ext>
            </a:extLst>
          </a:blip>
          <a:stretch>
            <a:fillRect/>
          </a:stretch>
        </p:blipFill>
        <p:spPr>
          <a:xfrm>
            <a:off x="6804248" y="1091645"/>
            <a:ext cx="1345332" cy="1345332"/>
          </a:xfrm>
          <a:prstGeom prst="rect">
            <a:avLst/>
          </a:prstGeom>
        </p:spPr>
      </p:pic>
      <p:sp>
        <p:nvSpPr>
          <p:cNvPr id="7" name="Rectángulo 6"/>
          <p:cNvSpPr/>
          <p:nvPr/>
        </p:nvSpPr>
        <p:spPr>
          <a:xfrm>
            <a:off x="521354" y="3995249"/>
            <a:ext cx="3753993" cy="1754326"/>
          </a:xfrm>
          <a:prstGeom prst="rect">
            <a:avLst/>
          </a:prstGeom>
        </p:spPr>
        <p:txBody>
          <a:bodyPr wrap="square">
            <a:spAutoFit/>
          </a:bodyPr>
          <a:lstStyle/>
          <a:p>
            <a:pPr marL="285750" indent="-285750">
              <a:buFont typeface="Arial" panose="020B0604020202020204" pitchFamily="34" charset="0"/>
              <a:buChar char="•"/>
            </a:pPr>
            <a:r>
              <a:rPr lang="es-ES" sz="1600" b="1" dirty="0" smtClean="0"/>
              <a:t>Tiempo </a:t>
            </a:r>
            <a:r>
              <a:rPr lang="es-ES" sz="1600" b="1" dirty="0"/>
              <a:t>optimista (a)</a:t>
            </a:r>
            <a:r>
              <a:rPr lang="es-ES" sz="1200" dirty="0"/>
              <a:t>: </a:t>
            </a:r>
            <a:r>
              <a:rPr lang="es-ES" sz="1200" dirty="0" smtClean="0"/>
              <a:t>el </a:t>
            </a:r>
            <a:r>
              <a:rPr lang="es-ES" sz="1200" dirty="0"/>
              <a:t>tiempo de actividad mínimo si todo avanza de forma ideal   </a:t>
            </a:r>
            <a:endParaRPr lang="es-ES" sz="1200" dirty="0" smtClean="0"/>
          </a:p>
          <a:p>
            <a:pPr marL="285750" indent="-285750">
              <a:buFont typeface="Arial" panose="020B0604020202020204" pitchFamily="34" charset="0"/>
              <a:buChar char="•"/>
            </a:pPr>
            <a:r>
              <a:rPr lang="es-ES" sz="1600" b="1" dirty="0" smtClean="0"/>
              <a:t>Tiempo </a:t>
            </a:r>
            <a:r>
              <a:rPr lang="es-ES" sz="1600" b="1" dirty="0"/>
              <a:t>más probable (m)</a:t>
            </a:r>
            <a:r>
              <a:rPr lang="es-ES" sz="1200" dirty="0"/>
              <a:t>: el tiempo de actividad más probable en condiciones normales </a:t>
            </a:r>
            <a:endParaRPr lang="es-ES" sz="1200" dirty="0" smtClean="0"/>
          </a:p>
          <a:p>
            <a:pPr marL="285750" indent="-285750">
              <a:buFont typeface="Arial" panose="020B0604020202020204" pitchFamily="34" charset="0"/>
              <a:buChar char="•"/>
            </a:pPr>
            <a:r>
              <a:rPr lang="es-ES" sz="1600" b="1" dirty="0" smtClean="0"/>
              <a:t>Tiempo </a:t>
            </a:r>
            <a:r>
              <a:rPr lang="es-ES" sz="1600" b="1" dirty="0"/>
              <a:t>pesimista (b)</a:t>
            </a:r>
            <a:r>
              <a:rPr lang="es-ES" sz="1200" dirty="0"/>
              <a:t>: el tiempo de actividad máximo si se presentan demoras significativas </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482" y="3562329"/>
            <a:ext cx="4147875" cy="2443269"/>
          </a:xfrm>
          <a:prstGeom prst="rect">
            <a:avLst/>
          </a:prstGeom>
        </p:spPr>
      </p:pic>
      <p:sp>
        <p:nvSpPr>
          <p:cNvPr id="12" name="Rectángulo 11"/>
          <p:cNvSpPr/>
          <p:nvPr/>
        </p:nvSpPr>
        <p:spPr>
          <a:xfrm>
            <a:off x="521354" y="2716668"/>
            <a:ext cx="8029281" cy="646331"/>
          </a:xfrm>
          <a:prstGeom prst="rect">
            <a:avLst/>
          </a:prstGeom>
        </p:spPr>
        <p:txBody>
          <a:bodyPr wrap="square">
            <a:spAutoFit/>
          </a:bodyPr>
          <a:lstStyle/>
          <a:p>
            <a:pPr marL="285750" indent="-285750">
              <a:buFont typeface="Wingdings" panose="05000000000000000000" pitchFamily="2" charset="2"/>
              <a:buChar char="v"/>
            </a:pPr>
            <a:r>
              <a:rPr lang="es-ES" dirty="0"/>
              <a:t>Para incorporar algunos tiempos de actividad inciertos al análisis, tenemos que obtener tres estimaciones de tiempo para cada actividad. </a:t>
            </a:r>
          </a:p>
        </p:txBody>
      </p:sp>
      <p:sp>
        <p:nvSpPr>
          <p:cNvPr id="13" name="CuadroTexto 12"/>
          <p:cNvSpPr txBox="1"/>
          <p:nvPr/>
        </p:nvSpPr>
        <p:spPr>
          <a:xfrm>
            <a:off x="4422740" y="6028904"/>
            <a:ext cx="4351472" cy="461665"/>
          </a:xfrm>
          <a:prstGeom prst="rect">
            <a:avLst/>
          </a:prstGeom>
          <a:noFill/>
        </p:spPr>
        <p:txBody>
          <a:bodyPr wrap="square" rtlCol="0">
            <a:spAutoFit/>
          </a:bodyPr>
          <a:lstStyle/>
          <a:p>
            <a:r>
              <a:rPr lang="es-AR" sz="1200" i="1" dirty="0" smtClean="0"/>
              <a:t>Este modelo aplica para cualquier estimación de tiempo con distribución del tipo Beta (o lo asume…)</a:t>
            </a:r>
            <a:endParaRPr lang="es-ES" sz="1200" i="1" dirty="0"/>
          </a:p>
        </p:txBody>
      </p:sp>
    </p:spTree>
    <p:extLst>
      <p:ext uri="{BB962C8B-B14F-4D97-AF65-F5344CB8AC3E}">
        <p14:creationId xmlns:p14="http://schemas.microsoft.com/office/powerpoint/2010/main" val="1165606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272" y="3852666"/>
            <a:ext cx="4479339" cy="199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3427" y="4131083"/>
            <a:ext cx="29813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489" r="24471"/>
          <a:stretch/>
        </p:blipFill>
        <p:spPr bwMode="auto">
          <a:xfrm>
            <a:off x="5703576" y="603997"/>
            <a:ext cx="172819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8"/>
          <p:cNvSpPr txBox="1"/>
          <p:nvPr/>
        </p:nvSpPr>
        <p:spPr>
          <a:xfrm>
            <a:off x="636276" y="482444"/>
            <a:ext cx="4655804" cy="1200329"/>
          </a:xfrm>
          <a:prstGeom prst="rect">
            <a:avLst/>
          </a:prstGeom>
          <a:noFill/>
        </p:spPr>
        <p:txBody>
          <a:bodyPr wrap="square" rtlCol="0">
            <a:spAutoFit/>
          </a:bodyPr>
          <a:lstStyle/>
          <a:p>
            <a:r>
              <a:rPr lang="es-AR" dirty="0" smtClean="0"/>
              <a:t>Luego calcularemos un “</a:t>
            </a:r>
            <a:r>
              <a:rPr lang="es-AR" b="1" dirty="0" smtClean="0"/>
              <a:t>Tiempo esperado</a:t>
            </a:r>
            <a:r>
              <a:rPr lang="es-AR" dirty="0" smtClean="0"/>
              <a:t>” (t) para cada actividad el cual va a estar definido como un promedio ponderado de las estimaciones planteadas:</a:t>
            </a:r>
            <a:endParaRPr lang="es-ES" dirty="0"/>
          </a:p>
        </p:txBody>
      </p:sp>
      <p:sp>
        <p:nvSpPr>
          <p:cNvPr id="10" name="CuadroTexto 9"/>
          <p:cNvSpPr txBox="1"/>
          <p:nvPr/>
        </p:nvSpPr>
        <p:spPr>
          <a:xfrm>
            <a:off x="631567" y="1799917"/>
            <a:ext cx="7412016" cy="646331"/>
          </a:xfrm>
          <a:prstGeom prst="rect">
            <a:avLst/>
          </a:prstGeom>
          <a:noFill/>
        </p:spPr>
        <p:txBody>
          <a:bodyPr wrap="square" rtlCol="0">
            <a:spAutoFit/>
          </a:bodyPr>
          <a:lstStyle/>
          <a:p>
            <a:r>
              <a:rPr lang="es-AR" dirty="0" smtClean="0"/>
              <a:t>Ya podemos armar la red y calcular la duración del proyecto (suma de tiempos esperados de la ruta crítica).</a:t>
            </a:r>
            <a:endParaRPr lang="es-ES" dirty="0"/>
          </a:p>
        </p:txBody>
      </p:sp>
      <p:sp>
        <p:nvSpPr>
          <p:cNvPr id="2" name="Rectángulo 1"/>
          <p:cNvSpPr/>
          <p:nvPr/>
        </p:nvSpPr>
        <p:spPr>
          <a:xfrm>
            <a:off x="621096" y="4277527"/>
            <a:ext cx="4112716" cy="217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a:stCxn id="2" idx="3"/>
          </p:cNvCxnSpPr>
          <p:nvPr/>
        </p:nvCxnSpPr>
        <p:spPr>
          <a:xfrm flipV="1">
            <a:off x="4733812" y="3332798"/>
            <a:ext cx="702284" cy="1053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650068" y="2991174"/>
            <a:ext cx="2537514" cy="369332"/>
          </a:xfrm>
          <a:prstGeom prst="rect">
            <a:avLst/>
          </a:prstGeom>
          <a:noFill/>
        </p:spPr>
        <p:txBody>
          <a:bodyPr wrap="square" rtlCol="0">
            <a:spAutoFit/>
          </a:bodyPr>
          <a:lstStyle/>
          <a:p>
            <a:r>
              <a:rPr lang="es-AR" dirty="0" smtClean="0"/>
              <a:t>Veamos un ejemplo:</a:t>
            </a:r>
            <a:endParaRPr lang="es-ES" dirty="0"/>
          </a:p>
        </p:txBody>
      </p:sp>
      <p:sp>
        <p:nvSpPr>
          <p:cNvPr id="14" name="Flecha derecha 13"/>
          <p:cNvSpPr/>
          <p:nvPr/>
        </p:nvSpPr>
        <p:spPr>
          <a:xfrm>
            <a:off x="107504" y="523210"/>
            <a:ext cx="523836" cy="282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derecha 19"/>
          <p:cNvSpPr/>
          <p:nvPr/>
        </p:nvSpPr>
        <p:spPr>
          <a:xfrm>
            <a:off x="107504" y="1857439"/>
            <a:ext cx="523836" cy="282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derecha 20"/>
          <p:cNvSpPr/>
          <p:nvPr/>
        </p:nvSpPr>
        <p:spPr>
          <a:xfrm>
            <a:off x="126232" y="3050538"/>
            <a:ext cx="523836" cy="282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a:blip r:embed="rId5"/>
          <a:stretch>
            <a:fillRect/>
          </a:stretch>
        </p:blipFill>
        <p:spPr>
          <a:xfrm>
            <a:off x="5555693" y="2750307"/>
            <a:ext cx="2306296" cy="1380776"/>
          </a:xfrm>
          <a:prstGeom prst="rect">
            <a:avLst/>
          </a:prstGeom>
        </p:spPr>
      </p:pic>
      <p:pic>
        <p:nvPicPr>
          <p:cNvPr id="24" name="Imagen 23"/>
          <p:cNvPicPr>
            <a:picLocks noChangeAspect="1"/>
          </p:cNvPicPr>
          <p:nvPr/>
        </p:nvPicPr>
        <p:blipFill>
          <a:blip r:embed="rId6"/>
          <a:stretch>
            <a:fillRect/>
          </a:stretch>
        </p:blipFill>
        <p:spPr>
          <a:xfrm>
            <a:off x="5555693" y="4664483"/>
            <a:ext cx="2609850" cy="2152650"/>
          </a:xfrm>
          <a:prstGeom prst="rect">
            <a:avLst/>
          </a:prstGeom>
        </p:spPr>
      </p:pic>
      <p:sp>
        <p:nvSpPr>
          <p:cNvPr id="26" name="Flecha derecha 25"/>
          <p:cNvSpPr/>
          <p:nvPr/>
        </p:nvSpPr>
        <p:spPr>
          <a:xfrm rot="5400000">
            <a:off x="5274566" y="4640819"/>
            <a:ext cx="523836" cy="282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286502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lhLSJ9689IYaGOFwSYA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0</TotalTime>
  <Words>2291</Words>
  <Application>Microsoft Office PowerPoint</Application>
  <PresentationFormat>Presentación en pantalla (4:3)</PresentationFormat>
  <Paragraphs>305</Paragraphs>
  <Slides>29</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6" baseType="lpstr">
      <vt:lpstr>Arial</vt:lpstr>
      <vt:lpstr>Calibri</vt:lpstr>
      <vt:lpstr>Georgia</vt:lpstr>
      <vt:lpstr>Trebuchet MS</vt:lpstr>
      <vt:lpstr>Wingdings</vt:lpstr>
      <vt:lpstr>Transmisión de listas</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MARGENES</vt:lpstr>
      <vt:lpstr> Margen Independiente</vt:lpstr>
      <vt:lpstr> Margen Total</vt:lpstr>
      <vt:lpstr> Margen Total</vt:lpstr>
      <vt:lpstr> Margen Libre</vt:lpstr>
      <vt:lpstr>GLOSARIO</vt:lpstr>
      <vt:lpstr>GLOSARIO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Miccige, Romina</dc:creator>
  <cp:lastModifiedBy>Patterlini, Matias (565)</cp:lastModifiedBy>
  <cp:revision>46</cp:revision>
  <dcterms:created xsi:type="dcterms:W3CDTF">2017-07-26T13:02:14Z</dcterms:created>
  <dcterms:modified xsi:type="dcterms:W3CDTF">2020-08-24T03:36:53Z</dcterms:modified>
</cp:coreProperties>
</file>