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2" r:id="rId5"/>
    <p:sldId id="284" r:id="rId6"/>
    <p:sldId id="259" r:id="rId7"/>
    <p:sldId id="263" r:id="rId8"/>
    <p:sldId id="261" r:id="rId9"/>
    <p:sldId id="279" r:id="rId10"/>
    <p:sldId id="286" r:id="rId11"/>
    <p:sldId id="265" r:id="rId12"/>
    <p:sldId id="264" r:id="rId13"/>
    <p:sldId id="268" r:id="rId14"/>
    <p:sldId id="269" r:id="rId15"/>
    <p:sldId id="266" r:id="rId16"/>
    <p:sldId id="271" r:id="rId17"/>
    <p:sldId id="273" r:id="rId18"/>
    <p:sldId id="274" r:id="rId19"/>
    <p:sldId id="275" r:id="rId20"/>
    <p:sldId id="276" r:id="rId21"/>
    <p:sldId id="277" r:id="rId22"/>
    <p:sldId id="272" r:id="rId23"/>
    <p:sldId id="278" r:id="rId24"/>
    <p:sldId id="281" r:id="rId25"/>
    <p:sldId id="283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86329" autoAdjust="0"/>
  </p:normalViewPr>
  <p:slideViewPr>
    <p:cSldViewPr>
      <p:cViewPr>
        <p:scale>
          <a:sx n="58" d="100"/>
          <a:sy n="58" d="100"/>
        </p:scale>
        <p:origin x="-87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42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48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21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42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74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91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762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98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7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11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0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30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4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40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65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2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847CFC-816F-41D0-AAC0-9BF4FEBC753E}" type="datetimeFigureOut">
              <a:rPr lang="es-ES" smtClean="0"/>
              <a:t>29/11/2018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901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4362872"/>
            <a:ext cx="6400800" cy="2495128"/>
          </a:xfrm>
        </p:spPr>
        <p:txBody>
          <a:bodyPr>
            <a:normAutofit/>
          </a:bodyPr>
          <a:lstStyle/>
          <a:p>
            <a:endParaRPr lang="es-E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Profesor:  Ing. Salvatore, Rodolfo</a:t>
            </a:r>
            <a:endParaRPr lang="es-E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Alumnos: Castellá, Eduardo; Chenu, </a:t>
            </a:r>
            <a:r>
              <a:rPr lang="es-ES" dirty="0" err="1" smtClean="0">
                <a:solidFill>
                  <a:schemeClr val="tx1"/>
                </a:solidFill>
              </a:rPr>
              <a:t>Norval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66"/>
            <a:ext cx="5753100" cy="177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9066"/>
            <a:ext cx="7409097" cy="23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47938"/>
            <a:ext cx="6554867" cy="1524000"/>
          </a:xfrm>
        </p:spPr>
        <p:txBody>
          <a:bodyPr/>
          <a:lstStyle/>
          <a:p>
            <a:r>
              <a:rPr lang="en-US" dirty="0"/>
              <a:t>Chirp Spread Spectrum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Chirp</a:t>
            </a:r>
          </a:p>
          <a:p>
            <a:r>
              <a:rPr lang="es-ES" dirty="0" smtClean="0"/>
              <a:t>Espectro</a:t>
            </a:r>
          </a:p>
          <a:p>
            <a:pPr lvl="1"/>
            <a:r>
              <a:rPr lang="es-ES" dirty="0" smtClean="0"/>
              <a:t>Eje x: Frecuencia</a:t>
            </a:r>
          </a:p>
          <a:p>
            <a:pPr lvl="1"/>
            <a:r>
              <a:rPr lang="es-ES" dirty="0" smtClean="0"/>
              <a:t>Eje y: tiempo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72952"/>
            <a:ext cx="4680520" cy="280688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96752"/>
            <a:ext cx="450363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672" y="0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s-ES" i="1" dirty="0"/>
              <a:t/>
            </a:r>
            <a:br>
              <a:rPr lang="es-ES" i="1" dirty="0"/>
            </a:br>
            <a:r>
              <a:rPr lang="es-ES" i="1" dirty="0" smtClean="0"/>
              <a:t>Duración </a:t>
            </a:r>
            <a:r>
              <a:rPr lang="es-ES" i="1" dirty="0"/>
              <a:t>de la batería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6772" y="1700808"/>
            <a:ext cx="6554867" cy="376767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Los </a:t>
            </a:r>
            <a:r>
              <a:rPr lang="es-ES" dirty="0"/>
              <a:t>nodos en una red </a:t>
            </a:r>
            <a:r>
              <a:rPr lang="es-ES" b="1" dirty="0" err="1" smtClean="0"/>
              <a:t>LoRa</a:t>
            </a:r>
            <a:r>
              <a:rPr lang="es-ES" dirty="0" smtClean="0"/>
              <a:t> </a:t>
            </a:r>
            <a:r>
              <a:rPr lang="es-ES" dirty="0"/>
              <a:t>son asíncronos y se comunican cuando tienen datos listos para enviar, ya sea programados o controlados por eventos. </a:t>
            </a:r>
            <a:r>
              <a:rPr lang="es-ES" dirty="0" smtClean="0"/>
              <a:t>En </a:t>
            </a:r>
            <a:r>
              <a:rPr lang="es-ES" dirty="0"/>
              <a:t>una red de malla o con una red </a:t>
            </a:r>
            <a:r>
              <a:rPr lang="es-ES" dirty="0" smtClean="0"/>
              <a:t>sincrónicas, los nodos </a:t>
            </a:r>
            <a:r>
              <a:rPr lang="es-ES" dirty="0"/>
              <a:t>tienen que "</a:t>
            </a:r>
            <a:r>
              <a:rPr lang="es-ES" dirty="0" smtClean="0"/>
              <a:t>despertarse“ con </a:t>
            </a:r>
            <a:r>
              <a:rPr lang="es-ES" dirty="0"/>
              <a:t>frecuencia para sincronizarse con la red y verificar los mensajes. Esta sincronización consume mucha energía y es el mayor responsable de reducción de la vida útil de la batería</a:t>
            </a:r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89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57380"/>
            <a:ext cx="6554867" cy="1524000"/>
          </a:xfrm>
        </p:spPr>
        <p:txBody>
          <a:bodyPr>
            <a:normAutofit/>
          </a:bodyPr>
          <a:lstStyle/>
          <a:p>
            <a:r>
              <a:rPr lang="es-ES" i="1" dirty="0"/>
              <a:t>ADR (</a:t>
            </a:r>
            <a:r>
              <a:rPr lang="es-ES" i="1" dirty="0" err="1"/>
              <a:t>Adaptive</a:t>
            </a:r>
            <a:r>
              <a:rPr lang="es-ES" i="1" dirty="0"/>
              <a:t> date </a:t>
            </a:r>
            <a:r>
              <a:rPr lang="es-ES" i="1" dirty="0" err="1"/>
              <a:t>rate</a:t>
            </a:r>
            <a:r>
              <a:rPr lang="es-ES" i="1" dirty="0"/>
              <a:t>)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24" y="1981380"/>
            <a:ext cx="5022850" cy="3767138"/>
          </a:xfrm>
        </p:spPr>
      </p:pic>
    </p:spTree>
    <p:extLst>
      <p:ext uri="{BB962C8B-B14F-4D97-AF65-F5344CB8AC3E}">
        <p14:creationId xmlns:p14="http://schemas.microsoft.com/office/powerpoint/2010/main" val="38205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554867" cy="1524000"/>
          </a:xfrm>
        </p:spPr>
        <p:txBody>
          <a:bodyPr>
            <a:normAutofit/>
          </a:bodyPr>
          <a:lstStyle/>
          <a:p>
            <a:r>
              <a:rPr lang="es-ES" i="1" dirty="0" err="1"/>
              <a:t>Bidireccionalidad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00808"/>
            <a:ext cx="6554867" cy="3767670"/>
          </a:xfrm>
        </p:spPr>
        <p:txBody>
          <a:bodyPr>
            <a:normAutofit/>
          </a:bodyPr>
          <a:lstStyle/>
          <a:p>
            <a:r>
              <a:rPr lang="es-ES" dirty="0" smtClean="0"/>
              <a:t>Permite </a:t>
            </a:r>
            <a:r>
              <a:rPr lang="es-ES" dirty="0"/>
              <a:t>enviar o recibir datos por oferta y demanda de datos.</a:t>
            </a:r>
          </a:p>
          <a:p>
            <a:r>
              <a:rPr lang="es-ES" b="1" i="1" dirty="0"/>
              <a:t>Oferta</a:t>
            </a:r>
            <a:r>
              <a:rPr lang="es-ES" dirty="0"/>
              <a:t>: datos enviados por el medidor los cuales han sido </a:t>
            </a:r>
            <a:r>
              <a:rPr lang="es-ES" dirty="0" err="1"/>
              <a:t>preprogramados</a:t>
            </a:r>
            <a:r>
              <a:rPr lang="es-ES" dirty="0"/>
              <a:t> como lo son el consumo en un intervalo de tiempo</a:t>
            </a:r>
          </a:p>
          <a:p>
            <a:r>
              <a:rPr lang="es-ES" b="1" i="1" dirty="0"/>
              <a:t>Demanda</a:t>
            </a:r>
            <a:r>
              <a:rPr lang="es-ES" dirty="0"/>
              <a:t>: el medidor puede ser interrogado en cualquier momento para obtener </a:t>
            </a:r>
            <a:r>
              <a:rPr lang="es-ES" dirty="0" err="1"/>
              <a:t>info</a:t>
            </a:r>
            <a:r>
              <a:rPr lang="es-ES" dirty="0"/>
              <a:t>. sobre su estado.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03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Bandas de frecuencia usadas (no asignadas)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26054"/>
            <a:ext cx="6554867" cy="3767670"/>
          </a:xfrm>
        </p:spPr>
        <p:txBody>
          <a:bodyPr/>
          <a:lstStyle/>
          <a:p>
            <a:r>
              <a:rPr lang="es-ES" dirty="0" err="1" smtClean="0"/>
              <a:t>LoRa</a:t>
            </a:r>
            <a:r>
              <a:rPr lang="es-ES" dirty="0" smtClean="0"/>
              <a:t> utiliza el espectro sin licencia de la banda ISM (Industrial, </a:t>
            </a:r>
            <a:r>
              <a:rPr lang="es-ES" dirty="0" err="1" smtClean="0"/>
              <a:t>Scientific</a:t>
            </a:r>
            <a:r>
              <a:rPr lang="es-ES" dirty="0" smtClean="0"/>
              <a:t> and Medical).</a:t>
            </a:r>
          </a:p>
          <a:p>
            <a:r>
              <a:rPr lang="es-ES" dirty="0" smtClean="0"/>
              <a:t>En Argentina usamos igual que USA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30005" cy="176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1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6476666" cy="1451992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Seguridad de la Información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56656"/>
            <a:ext cx="5670125" cy="3767138"/>
          </a:xfrm>
        </p:spPr>
      </p:pic>
    </p:spTree>
    <p:extLst>
      <p:ext uri="{BB962C8B-B14F-4D97-AF65-F5344CB8AC3E}">
        <p14:creationId xmlns:p14="http://schemas.microsoft.com/office/powerpoint/2010/main" val="26963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360" y="0"/>
            <a:ext cx="6554867" cy="1524000"/>
          </a:xfrm>
        </p:spPr>
        <p:txBody>
          <a:bodyPr/>
          <a:lstStyle/>
          <a:p>
            <a:r>
              <a:rPr lang="es-ES" dirty="0" smtClean="0"/>
              <a:t>Encriptado de </a:t>
            </a:r>
            <a:r>
              <a:rPr lang="es-ES" dirty="0" err="1" smtClean="0"/>
              <a:t>LoRaWAN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7346112" cy="3672408"/>
          </a:xfrm>
        </p:spPr>
      </p:pic>
    </p:spTree>
    <p:extLst>
      <p:ext uri="{BB962C8B-B14F-4D97-AF65-F5344CB8AC3E}">
        <p14:creationId xmlns:p14="http://schemas.microsoft.com/office/powerpoint/2010/main" val="13384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Código </a:t>
            </a:r>
            <a:r>
              <a:rPr lang="es-ES" b="1" dirty="0"/>
              <a:t>Gray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6554867" cy="3767670"/>
          </a:xfrm>
        </p:spPr>
        <p:txBody>
          <a:bodyPr/>
          <a:lstStyle/>
          <a:p>
            <a:r>
              <a:rPr lang="es-ES" dirty="0" smtClean="0"/>
              <a:t>De </a:t>
            </a:r>
            <a:r>
              <a:rPr lang="es-ES" dirty="0"/>
              <a:t>acuerdo con la solicitud de patente europea de </a:t>
            </a:r>
            <a:r>
              <a:rPr lang="es-ES" dirty="0" err="1"/>
              <a:t>Semtech</a:t>
            </a:r>
            <a:r>
              <a:rPr lang="es-ES" dirty="0"/>
              <a:t>, los símbolos codificados de </a:t>
            </a:r>
            <a:r>
              <a:rPr lang="es-ES" dirty="0" err="1"/>
              <a:t>LoRa</a:t>
            </a:r>
            <a:r>
              <a:rPr lang="es-ES" dirty="0"/>
              <a:t> están "codificados con código Gray" antes de enviarlos por aire.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11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34886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Corrección </a:t>
            </a:r>
            <a:r>
              <a:rPr lang="es-ES" b="1" dirty="0"/>
              <a:t>de errores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610944"/>
            <a:ext cx="6554867" cy="376767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La </a:t>
            </a:r>
            <a:r>
              <a:rPr lang="es-ES" dirty="0"/>
              <a:t>corrección de errores recuperar y corregir los bits dañados durante la transmisión. Es similar a usar un solo bit de paridad o suma de comprobación, pero va más allá proporcionando corrección de errores en ciertos escenarios también. </a:t>
            </a:r>
            <a:r>
              <a:rPr lang="es-ES" dirty="0" err="1"/>
              <a:t>LoRa</a:t>
            </a:r>
            <a:r>
              <a:rPr lang="es-ES" dirty="0"/>
              <a:t> utiliza </a:t>
            </a:r>
            <a:r>
              <a:rPr lang="es-ES" dirty="0" err="1"/>
              <a:t>Hamming</a:t>
            </a:r>
            <a:r>
              <a:rPr lang="es-ES" dirty="0"/>
              <a:t> con un tamaño de palabra de código variable que va desde [5: 8] bits y un tamaño de datos fijo de 4 bits por palabra de código. La orden de </a:t>
            </a:r>
            <a:r>
              <a:rPr lang="es-ES" dirty="0" err="1"/>
              <a:t>Hamming</a:t>
            </a:r>
            <a:r>
              <a:rPr lang="es-ES" dirty="0"/>
              <a:t> se menciona tradicionalmente entre paréntesis</a:t>
            </a:r>
            <a:r>
              <a:rPr lang="es-ES" dirty="0" smtClean="0"/>
              <a:t>:</a:t>
            </a:r>
            <a:r>
              <a:rPr lang="es-ES" dirty="0"/>
              <a:t> </a:t>
            </a:r>
          </a:p>
          <a:p>
            <a:r>
              <a:rPr lang="es-ES" dirty="0" err="1"/>
              <a:t>Hamming</a:t>
            </a:r>
            <a:r>
              <a:rPr lang="es-ES" dirty="0"/>
              <a:t>(#</a:t>
            </a:r>
            <a:r>
              <a:rPr lang="es-ES" dirty="0" err="1"/>
              <a:t>databits</a:t>
            </a:r>
            <a:r>
              <a:rPr lang="es-ES" dirty="0"/>
              <a:t> + #</a:t>
            </a:r>
            <a:r>
              <a:rPr lang="es-ES" dirty="0" err="1"/>
              <a:t>paritybits</a:t>
            </a:r>
            <a:r>
              <a:rPr lang="es-ES" dirty="0"/>
              <a:t>;#</a:t>
            </a:r>
            <a:r>
              <a:rPr lang="es-ES" dirty="0" err="1"/>
              <a:t>databits</a:t>
            </a:r>
            <a:r>
              <a:rPr lang="es-ES" dirty="0" smtClean="0"/>
              <a:t>)</a:t>
            </a:r>
            <a:r>
              <a:rPr lang="es-ES" dirty="0"/>
              <a:t>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12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34752"/>
            <a:ext cx="6554867" cy="1524000"/>
          </a:xfrm>
        </p:spPr>
        <p:txBody>
          <a:bodyPr>
            <a:normAutofit/>
          </a:bodyPr>
          <a:lstStyle/>
          <a:p>
            <a:r>
              <a:rPr lang="es-AR" dirty="0"/>
              <a:t>CÓDIGO GRAY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4524" y="1196752"/>
            <a:ext cx="6554867" cy="3767670"/>
          </a:xfrm>
        </p:spPr>
        <p:txBody>
          <a:bodyPr/>
          <a:lstStyle/>
          <a:p>
            <a:r>
              <a:rPr lang="es-AR" dirty="0"/>
              <a:t>El </a:t>
            </a:r>
            <a:r>
              <a:rPr lang="es-AR" b="1" dirty="0"/>
              <a:t>código binario reflejado</a:t>
            </a:r>
            <a:r>
              <a:rPr lang="es-AR" dirty="0"/>
              <a:t> o </a:t>
            </a:r>
            <a:r>
              <a:rPr lang="es-AR" b="1" dirty="0"/>
              <a:t>código Gray</a:t>
            </a:r>
            <a:r>
              <a:rPr lang="es-AR" dirty="0"/>
              <a:t>, nombrado así en honor del </a:t>
            </a:r>
            <a:r>
              <a:rPr lang="es-AR" dirty="0" smtClean="0"/>
              <a:t>investigador Frank Gray, es un sistema de numeración binario en los que los números consecutivos difieren solamente en uno de sus dígitos.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31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0"/>
            <a:ext cx="6554867" cy="1524000"/>
          </a:xfrm>
        </p:spPr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268760"/>
            <a:ext cx="6554867" cy="376767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Explicar los conceptos de</a:t>
            </a:r>
            <a:r>
              <a:rPr lang="es-ES" dirty="0" smtClean="0"/>
              <a:t>:</a:t>
            </a:r>
          </a:p>
          <a:p>
            <a:r>
              <a:rPr lang="es-ES" dirty="0" err="1" smtClean="0"/>
              <a:t>IoT</a:t>
            </a:r>
            <a:endParaRPr lang="es-ES" dirty="0" smtClean="0"/>
          </a:p>
          <a:p>
            <a:r>
              <a:rPr lang="es-ES" dirty="0" smtClean="0"/>
              <a:t>LPWAN</a:t>
            </a:r>
          </a:p>
          <a:p>
            <a:r>
              <a:rPr lang="es-ES" dirty="0" err="1" smtClean="0"/>
              <a:t>LoRa</a:t>
            </a:r>
            <a:endParaRPr lang="es-ES" dirty="0" smtClean="0"/>
          </a:p>
          <a:p>
            <a:r>
              <a:rPr lang="es-ES" dirty="0" err="1" smtClean="0"/>
              <a:t>LoraWAN</a:t>
            </a:r>
            <a:endParaRPr lang="es-ES" dirty="0" smtClean="0"/>
          </a:p>
          <a:p>
            <a:r>
              <a:rPr lang="es-ES" dirty="0" smtClean="0"/>
              <a:t>Características de </a:t>
            </a:r>
            <a:r>
              <a:rPr lang="es-ES" dirty="0" err="1" smtClean="0"/>
              <a:t>LoRa</a:t>
            </a:r>
            <a:endParaRPr lang="es-ES" dirty="0" smtClean="0"/>
          </a:p>
          <a:p>
            <a:pPr lvl="1"/>
            <a:r>
              <a:rPr lang="es-ES" dirty="0" smtClean="0"/>
              <a:t> Modulación</a:t>
            </a:r>
          </a:p>
          <a:p>
            <a:pPr lvl="2"/>
            <a:r>
              <a:rPr lang="es-ES" dirty="0" smtClean="0"/>
              <a:t>Chirp Spread </a:t>
            </a:r>
            <a:r>
              <a:rPr lang="es-ES" dirty="0" err="1" smtClean="0"/>
              <a:t>Spectrum</a:t>
            </a:r>
            <a:endParaRPr lang="es-ES" dirty="0" smtClean="0"/>
          </a:p>
          <a:p>
            <a:pPr lvl="1"/>
            <a:r>
              <a:rPr lang="es-ES" dirty="0"/>
              <a:t> </a:t>
            </a:r>
            <a:r>
              <a:rPr lang="es-ES" dirty="0" smtClean="0"/>
              <a:t>Codificación</a:t>
            </a:r>
          </a:p>
          <a:p>
            <a:pPr lvl="2"/>
            <a:r>
              <a:rPr lang="es-ES" dirty="0" smtClean="0"/>
              <a:t>Código Gray</a:t>
            </a:r>
          </a:p>
          <a:p>
            <a:pPr lvl="1"/>
            <a:r>
              <a:rPr lang="es-ES" dirty="0" smtClean="0"/>
              <a:t>Corrección de errores</a:t>
            </a:r>
          </a:p>
        </p:txBody>
      </p:sp>
    </p:spTree>
    <p:extLst>
      <p:ext uri="{BB962C8B-B14F-4D97-AF65-F5344CB8AC3E}">
        <p14:creationId xmlns:p14="http://schemas.microsoft.com/office/powerpoint/2010/main" val="14535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MOTIVACIÓN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Las </a:t>
            </a:r>
            <a:r>
              <a:rPr lang="es-AR" dirty="0"/>
              <a:t>computadoras antiguas indicaban posiciones abriendo y </a:t>
            </a:r>
            <a:r>
              <a:rPr lang="es-AR" dirty="0" smtClean="0"/>
              <a:t>cerrando relés. </a:t>
            </a:r>
            <a:r>
              <a:rPr lang="es-AR" dirty="0"/>
              <a:t>Utilizando tres interruptores como entradas </a:t>
            </a:r>
            <a:r>
              <a:rPr lang="es-AR" dirty="0" smtClean="0"/>
              <a:t>usando Base 2</a:t>
            </a:r>
            <a:r>
              <a:rPr lang="es-AR" dirty="0"/>
              <a:t> </a:t>
            </a:r>
            <a:r>
              <a:rPr lang="es-AR" dirty="0" smtClean="0"/>
              <a:t>, </a:t>
            </a:r>
            <a:r>
              <a:rPr lang="es-AR" dirty="0"/>
              <a:t>estas dos posiciones estarían una después de la otra:</a:t>
            </a:r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54350"/>
            <a:ext cx="521164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78322"/>
            <a:ext cx="6554867" cy="1524000"/>
          </a:xfrm>
        </p:spPr>
        <p:txBody>
          <a:bodyPr/>
          <a:lstStyle/>
          <a:p>
            <a:r>
              <a:rPr lang="es-ES" dirty="0" smtClean="0"/>
              <a:t>CÓDIGO GRAY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564904"/>
            <a:ext cx="43148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-99014"/>
            <a:ext cx="6554867" cy="1524000"/>
          </a:xfrm>
        </p:spPr>
        <p:txBody>
          <a:bodyPr/>
          <a:lstStyle/>
          <a:p>
            <a:r>
              <a:rPr lang="es-ES" dirty="0" smtClean="0"/>
              <a:t>Mercado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1231"/>
            <a:ext cx="4536504" cy="503569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579613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4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6554867" cy="1524000"/>
          </a:xfrm>
        </p:spPr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6554867" cy="37676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/>
              <a:t>Cuando se requiere:</a:t>
            </a:r>
          </a:p>
          <a:p>
            <a:r>
              <a:rPr lang="es-ES" dirty="0" smtClean="0"/>
              <a:t>Alta duración de baterías (baja potencia)</a:t>
            </a:r>
          </a:p>
          <a:p>
            <a:r>
              <a:rPr lang="es-ES" dirty="0" smtClean="0"/>
              <a:t>Baja </a:t>
            </a:r>
            <a:r>
              <a:rPr lang="es-ES" dirty="0" err="1" smtClean="0"/>
              <a:t>interceptabilidad</a:t>
            </a:r>
            <a:r>
              <a:rPr lang="es-ES" dirty="0" smtClean="0"/>
              <a:t> de la señal</a:t>
            </a:r>
          </a:p>
          <a:p>
            <a:r>
              <a:rPr lang="es-ES" dirty="0" smtClean="0"/>
              <a:t>Sin interferencias</a:t>
            </a:r>
          </a:p>
          <a:p>
            <a:r>
              <a:rPr lang="es-ES" dirty="0" smtClean="0"/>
              <a:t>Distancias grandes entre dispositivos a comunicar</a:t>
            </a:r>
          </a:p>
          <a:p>
            <a:r>
              <a:rPr lang="es-ES" dirty="0" smtClean="0"/>
              <a:t>Y que requieran transmitir pequeñas cantidades de información</a:t>
            </a:r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sz="5400" b="1" dirty="0" err="1" smtClean="0"/>
              <a:t>LoRa</a:t>
            </a:r>
            <a:r>
              <a:rPr lang="es-ES" sz="5400" b="1" dirty="0" smtClean="0"/>
              <a:t> es lo adecuado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val="35403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2537"/>
            <a:ext cx="6554867" cy="1524000"/>
          </a:xfrm>
        </p:spPr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24744"/>
            <a:ext cx="6554867" cy="3767670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Apuntes de la cátedra Teoría de la Información y </a:t>
            </a:r>
            <a:r>
              <a:rPr lang="es-ES" dirty="0" smtClean="0"/>
              <a:t>Codificación. </a:t>
            </a:r>
            <a:r>
              <a:rPr lang="es-ES" i="1" dirty="0" smtClean="0"/>
              <a:t>Ing. Rodolfo Salvatore.</a:t>
            </a:r>
            <a:endParaRPr lang="es-ES" i="1" dirty="0"/>
          </a:p>
          <a:p>
            <a:pPr lvl="1"/>
            <a:r>
              <a:rPr lang="es-ES" dirty="0"/>
              <a:t>Spread </a:t>
            </a:r>
            <a:r>
              <a:rPr lang="es-ES" dirty="0" err="1"/>
              <a:t>Spectrum</a:t>
            </a:r>
            <a:endParaRPr lang="es-ES" dirty="0"/>
          </a:p>
          <a:p>
            <a:pPr lvl="1"/>
            <a:r>
              <a:rPr lang="es-ES" dirty="0" smtClean="0"/>
              <a:t>Codificación</a:t>
            </a:r>
          </a:p>
          <a:p>
            <a:r>
              <a:rPr lang="es-ES" dirty="0" smtClean="0"/>
              <a:t>Presentación on-line. </a:t>
            </a:r>
            <a:r>
              <a:rPr lang="es-ES" i="1" dirty="0" smtClean="0"/>
              <a:t>Ing. Marcelo Romeo.</a:t>
            </a:r>
          </a:p>
          <a:p>
            <a:r>
              <a:rPr lang="es-ES" dirty="0" err="1" smtClean="0"/>
              <a:t>Decoding</a:t>
            </a:r>
            <a:r>
              <a:rPr lang="es-ES" dirty="0" smtClean="0"/>
              <a:t> </a:t>
            </a:r>
            <a:r>
              <a:rPr lang="es-ES" dirty="0" err="1" smtClean="0"/>
              <a:t>LoRa</a:t>
            </a:r>
            <a:r>
              <a:rPr lang="es-ES" dirty="0" smtClean="0"/>
              <a:t>; Matthew </a:t>
            </a:r>
            <a:r>
              <a:rPr lang="es-ES" dirty="0" err="1" smtClean="0"/>
              <a:t>Knight</a:t>
            </a:r>
            <a:r>
              <a:rPr lang="es-ES" dirty="0" smtClean="0"/>
              <a:t> y </a:t>
            </a:r>
            <a:r>
              <a:rPr lang="es-ES" dirty="0" err="1" smtClean="0"/>
              <a:t>Balint</a:t>
            </a:r>
            <a:r>
              <a:rPr lang="es-ES" dirty="0" smtClean="0"/>
              <a:t> </a:t>
            </a:r>
            <a:r>
              <a:rPr lang="es-ES" dirty="0" err="1" smtClean="0"/>
              <a:t>Seeber</a:t>
            </a:r>
            <a:endParaRPr lang="es-ES" dirty="0" smtClean="0"/>
          </a:p>
          <a:p>
            <a:endParaRPr lang="es-ES" i="1" dirty="0" smtClean="0"/>
          </a:p>
        </p:txBody>
      </p:sp>
    </p:spTree>
    <p:extLst>
      <p:ext uri="{BB962C8B-B14F-4D97-AF65-F5344CB8AC3E}">
        <p14:creationId xmlns:p14="http://schemas.microsoft.com/office/powerpoint/2010/main" val="11579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490130"/>
            <a:ext cx="6554867" cy="3767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9600" dirty="0" smtClean="0"/>
              <a:t>Muchas gracias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21380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399" y="83478"/>
            <a:ext cx="6554867" cy="1524000"/>
          </a:xfrm>
        </p:spPr>
        <p:txBody>
          <a:bodyPr/>
          <a:lstStyle/>
          <a:p>
            <a:r>
              <a:rPr lang="es-ES" dirty="0" smtClean="0"/>
              <a:t>Qué es </a:t>
            </a:r>
            <a:r>
              <a:rPr lang="es-ES" dirty="0" err="1" smtClean="0"/>
              <a:t>IoT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/>
              <a:t>Internet de las cosas o Internet of </a:t>
            </a:r>
            <a:r>
              <a:rPr lang="es-ES" i="1" dirty="0" err="1" smtClean="0"/>
              <a:t>things</a:t>
            </a:r>
            <a:endParaRPr lang="es-ES" dirty="0"/>
          </a:p>
          <a:p>
            <a:pPr marL="0" indent="0">
              <a:buNone/>
            </a:pPr>
            <a:endParaRPr lang="es-ES" i="1" dirty="0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492896"/>
            <a:ext cx="75247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6554867" cy="1524000"/>
          </a:xfrm>
        </p:spPr>
        <p:txBody>
          <a:bodyPr/>
          <a:lstStyle/>
          <a:p>
            <a:r>
              <a:rPr lang="es-ES" dirty="0" smtClean="0"/>
              <a:t>USOS </a:t>
            </a:r>
            <a:r>
              <a:rPr lang="es-ES" dirty="0" err="1" smtClean="0"/>
              <a:t>IoT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12776"/>
            <a:ext cx="6554867" cy="3767670"/>
          </a:xfrm>
        </p:spPr>
        <p:txBody>
          <a:bodyPr>
            <a:normAutofit/>
          </a:bodyPr>
          <a:lstStyle/>
          <a:p>
            <a:r>
              <a:rPr lang="es-ES" b="1" dirty="0"/>
              <a:t>Para la Industria de la </a:t>
            </a:r>
            <a:r>
              <a:rPr lang="es-ES" b="1" dirty="0" smtClean="0"/>
              <a:t>salud</a:t>
            </a:r>
          </a:p>
          <a:p>
            <a:r>
              <a:rPr lang="es-ES" b="1" dirty="0"/>
              <a:t>En el Medio Ambiente </a:t>
            </a:r>
            <a:endParaRPr lang="es-ES" b="1" dirty="0" smtClean="0"/>
          </a:p>
          <a:p>
            <a:r>
              <a:rPr lang="es-ES" b="1" dirty="0"/>
              <a:t>de ciudades </a:t>
            </a:r>
            <a:r>
              <a:rPr lang="es-ES" b="1" dirty="0" smtClean="0"/>
              <a:t>inteligentes</a:t>
            </a:r>
          </a:p>
          <a:p>
            <a:r>
              <a:rPr lang="es-ES" b="1" dirty="0" smtClean="0"/>
              <a:t>Seguridad</a:t>
            </a:r>
          </a:p>
          <a:p>
            <a:r>
              <a:rPr lang="es-ES" b="1" dirty="0" smtClean="0"/>
              <a:t>Et </a:t>
            </a:r>
            <a:r>
              <a:rPr lang="es-ES" b="1" dirty="0" err="1" smtClean="0"/>
              <a:t>cétera</a:t>
            </a:r>
            <a:endParaRPr lang="es-ES" b="1" dirty="0"/>
          </a:p>
          <a:p>
            <a:pPr marL="0" indent="0">
              <a:buNone/>
            </a:pPr>
            <a:r>
              <a:rPr lang="es-AR" dirty="0"/>
              <a:t>Este tipo de medidas permitirán optimizar el uso de los recursos y </a:t>
            </a:r>
            <a:r>
              <a:rPr lang="es-AR" dirty="0" smtClean="0"/>
              <a:t>representará, entre otras cosas </a:t>
            </a:r>
            <a:r>
              <a:rPr lang="es-AR" dirty="0"/>
              <a:t>un ahorro </a:t>
            </a:r>
            <a:r>
              <a:rPr lang="es-AR" dirty="0" smtClean="0"/>
              <a:t>económico.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05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6554867" cy="1524000"/>
          </a:xfrm>
        </p:spPr>
        <p:txBody>
          <a:bodyPr/>
          <a:lstStyle/>
          <a:p>
            <a:r>
              <a:rPr lang="es-ES" dirty="0" smtClean="0"/>
              <a:t>USOS </a:t>
            </a:r>
            <a:r>
              <a:rPr lang="es-ES" dirty="0" err="1" smtClean="0"/>
              <a:t>IoT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24000"/>
            <a:ext cx="6554867" cy="376767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s-ES" dirty="0"/>
              <a:t>Ya se están aplicando en algunos lugares en sectores como el transporte, medioambiente, agua y energía:</a:t>
            </a:r>
          </a:p>
          <a:p>
            <a:pPr fontAlgn="base"/>
            <a:r>
              <a:rPr lang="es-ES" b="1" dirty="0">
                <a:solidFill>
                  <a:srgbClr val="0070C0"/>
                </a:solidFill>
              </a:rPr>
              <a:t>Sensores instalados en postes de luz que miden y comparten datos ambientales o de contaminación (Chicago y </a:t>
            </a:r>
            <a:r>
              <a:rPr lang="es-ES" b="1" dirty="0" smtClean="0">
                <a:solidFill>
                  <a:srgbClr val="0070C0"/>
                </a:solidFill>
              </a:rPr>
              <a:t>Barcelona).</a:t>
            </a:r>
            <a:endParaRPr lang="es-ES" b="1" dirty="0">
              <a:solidFill>
                <a:srgbClr val="0070C0"/>
              </a:solidFill>
            </a:endParaRPr>
          </a:p>
          <a:p>
            <a:pPr fontAlgn="base"/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Aparatos de GPS que rastrean y dan en tiempo real actualizaciones de la situación del tránsito (</a:t>
            </a:r>
            <a:r>
              <a:rPr lang="es-ES" b="1" dirty="0" err="1">
                <a:solidFill>
                  <a:schemeClr val="accent3">
                    <a:lumMod val="50000"/>
                  </a:schemeClr>
                </a:solidFill>
              </a:rPr>
              <a:t>Mississauga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 en Canadá).</a:t>
            </a:r>
          </a:p>
          <a:p>
            <a:pPr fontAlgn="base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Medidores inteligentes que monitorean el consumo de energía (Ámsterdam, Seúl).</a:t>
            </a:r>
          </a:p>
          <a:p>
            <a:pPr fontAlgn="base"/>
            <a:r>
              <a:rPr lang="es-ES" b="1" dirty="0">
                <a:solidFill>
                  <a:srgbClr val="7030A0"/>
                </a:solidFill>
              </a:rPr>
              <a:t>Sensores que detectan el volumen de basura en los contenedores callejeros (Reino Unido</a:t>
            </a:r>
            <a:r>
              <a:rPr lang="es-ES" b="1" dirty="0" smtClean="0">
                <a:solidFill>
                  <a:srgbClr val="7030A0"/>
                </a:solidFill>
              </a:rPr>
              <a:t>).</a:t>
            </a:r>
            <a:endParaRPr lang="es-ES" dirty="0" smtClean="0"/>
          </a:p>
          <a:p>
            <a:pPr marL="0" indent="0" fontAlgn="base">
              <a:buNone/>
            </a:pPr>
            <a:endParaRPr lang="es-E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399" y="-106362"/>
            <a:ext cx="6554867" cy="1524000"/>
          </a:xfrm>
        </p:spPr>
        <p:txBody>
          <a:bodyPr>
            <a:normAutofit/>
          </a:bodyPr>
          <a:lstStyle/>
          <a:p>
            <a:r>
              <a:rPr lang="es-AR" dirty="0"/>
              <a:t>¿QUÉ ES </a:t>
            </a:r>
            <a:r>
              <a:rPr lang="es-AR" dirty="0" err="1" smtClean="0"/>
              <a:t>LoRa</a:t>
            </a:r>
            <a:r>
              <a:rPr lang="es-AR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399" y="1057803"/>
            <a:ext cx="6554867" cy="3767670"/>
          </a:xfrm>
        </p:spPr>
        <p:txBody>
          <a:bodyPr>
            <a:normAutofit/>
          </a:bodyPr>
          <a:lstStyle/>
          <a:p>
            <a:r>
              <a:rPr lang="es-ES" sz="1800" dirty="0" smtClean="0"/>
              <a:t>LPWAN</a:t>
            </a:r>
          </a:p>
          <a:p>
            <a:r>
              <a:rPr lang="es-ES" sz="1800" dirty="0" smtClean="0"/>
              <a:t>Definición</a:t>
            </a:r>
            <a:endParaRPr lang="es-ES" sz="1400" dirty="0" smtClean="0"/>
          </a:p>
          <a:p>
            <a:r>
              <a:rPr lang="es-ES" sz="1800" dirty="0" smtClean="0"/>
              <a:t>Chirp Spread  </a:t>
            </a:r>
            <a:r>
              <a:rPr lang="es-ES" sz="1800" dirty="0" err="1" smtClean="0"/>
              <a:t>Spectrum</a:t>
            </a:r>
            <a:endParaRPr lang="es-ES" sz="1800" dirty="0" smtClean="0"/>
          </a:p>
          <a:p>
            <a:pPr lvl="1"/>
            <a:r>
              <a:rPr lang="es-ES" sz="1400" dirty="0" smtClean="0"/>
              <a:t>Uso militar y espacial</a:t>
            </a:r>
          </a:p>
          <a:p>
            <a:r>
              <a:rPr lang="es-ES" sz="1800" dirty="0" smtClean="0"/>
              <a:t>Ventajas </a:t>
            </a:r>
          </a:p>
          <a:p>
            <a:pPr lvl="1"/>
            <a:r>
              <a:rPr lang="es-ES" sz="1400" dirty="0" smtClean="0"/>
              <a:t>Largas distancias</a:t>
            </a:r>
          </a:p>
          <a:p>
            <a:pPr lvl="1"/>
            <a:r>
              <a:rPr lang="es-ES" sz="1400" dirty="0" smtClean="0"/>
              <a:t>Robustez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82" y="1556792"/>
            <a:ext cx="5203118" cy="47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7882" y="548680"/>
            <a:ext cx="6554867" cy="1524000"/>
          </a:xfrm>
        </p:spPr>
        <p:txBody>
          <a:bodyPr/>
          <a:lstStyle/>
          <a:p>
            <a:r>
              <a:rPr lang="es-ES" dirty="0" smtClean="0"/>
              <a:t>Qué es </a:t>
            </a:r>
            <a:r>
              <a:rPr lang="es-ES" dirty="0" err="1" smtClean="0"/>
              <a:t>LoRaWAN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es-ES" b="1" dirty="0" err="1"/>
              <a:t>LoRaWAN</a:t>
            </a:r>
            <a:r>
              <a:rPr lang="es-ES" b="1" dirty="0"/>
              <a:t> ™ define el protocolo de comunicación y la arquitectura del sistema para la red, mientras que la capa física </a:t>
            </a:r>
            <a:r>
              <a:rPr lang="es-ES" b="1" dirty="0" err="1"/>
              <a:t>LoRa</a:t>
            </a:r>
            <a:r>
              <a:rPr lang="es-ES" b="1" dirty="0"/>
              <a:t>® permite el enlace de comunicación de largo alcance. </a:t>
            </a:r>
            <a:r>
              <a:rPr lang="es-ES" dirty="0"/>
              <a:t>El protocolo y la arquitectura de la red tienen influencia en la determinación de la duración de la batería de un nodo, la capacidad de la red, la calidad del servicio, la seguridad y la variedad de aplicaciones atendidas por la red.</a:t>
            </a:r>
          </a:p>
        </p:txBody>
      </p:sp>
    </p:spTree>
    <p:extLst>
      <p:ext uri="{BB962C8B-B14F-4D97-AF65-F5344CB8AC3E}">
        <p14:creationId xmlns:p14="http://schemas.microsoft.com/office/powerpoint/2010/main" val="3425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4886"/>
            <a:ext cx="6554867" cy="1524000"/>
          </a:xfrm>
        </p:spPr>
        <p:txBody>
          <a:bodyPr>
            <a:normAutofit/>
          </a:bodyPr>
          <a:lstStyle/>
          <a:p>
            <a:r>
              <a:rPr lang="es-ES" dirty="0" smtClean="0"/>
              <a:t>PRINCIPALES CARACTERÍSTICAS DE </a:t>
            </a:r>
            <a:r>
              <a:rPr lang="es-ES" dirty="0" err="1" smtClean="0"/>
              <a:t>LoRa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44824"/>
            <a:ext cx="6554867" cy="3767670"/>
          </a:xfrm>
        </p:spPr>
        <p:txBody>
          <a:bodyPr/>
          <a:lstStyle/>
          <a:p>
            <a:r>
              <a:rPr lang="es-ES" i="1" dirty="0" smtClean="0"/>
              <a:t>Alcance cerca de 15 km</a:t>
            </a:r>
          </a:p>
          <a:p>
            <a:r>
              <a:rPr lang="es-ES" i="1" dirty="0" smtClean="0"/>
              <a:t>Redes públicas o privadas</a:t>
            </a:r>
          </a:p>
          <a:p>
            <a:r>
              <a:rPr lang="es-ES" i="1" dirty="0" smtClean="0"/>
              <a:t>Bajo consumo</a:t>
            </a:r>
          </a:p>
          <a:p>
            <a:r>
              <a:rPr lang="es-ES" i="1" dirty="0" smtClean="0"/>
              <a:t>Diseñado para baja transferencia de datos (hasta 242 bytes/</a:t>
            </a:r>
            <a:r>
              <a:rPr lang="es-ES" i="1" dirty="0" err="1" smtClean="0"/>
              <a:t>seg</a:t>
            </a:r>
            <a:r>
              <a:rPr lang="es-ES" i="1" dirty="0" smtClean="0"/>
              <a:t>)</a:t>
            </a:r>
          </a:p>
          <a:p>
            <a:pPr marL="0" indent="0">
              <a:buNone/>
            </a:pP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41283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10116"/>
            <a:ext cx="6554867" cy="1524000"/>
          </a:xfrm>
        </p:spPr>
        <p:txBody>
          <a:bodyPr/>
          <a:lstStyle/>
          <a:p>
            <a:r>
              <a:rPr lang="es-ES" dirty="0" smtClean="0"/>
              <a:t>SPREAD SPECTRUM|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58653"/>
            <a:ext cx="6554867" cy="3767670"/>
          </a:xfrm>
        </p:spPr>
        <p:txBody>
          <a:bodyPr/>
          <a:lstStyle/>
          <a:p>
            <a:r>
              <a:rPr lang="es-ES" dirty="0" smtClean="0"/>
              <a:t>Por la ley de Shannon, al ampliar el ancho de banda, necesito menor cantidad de potencia para obtener la misma calidad de transmisión.</a:t>
            </a:r>
          </a:p>
          <a:p>
            <a:r>
              <a:rPr lang="es-ES" dirty="0" smtClean="0"/>
              <a:t>Spread </a:t>
            </a:r>
            <a:r>
              <a:rPr lang="es-ES" dirty="0" err="1" smtClean="0"/>
              <a:t>Spectrum</a:t>
            </a:r>
            <a:r>
              <a:rPr lang="es-ES" dirty="0" smtClean="0"/>
              <a:t> lleva la potencia de trasmisión a los niveles de ruido, entonces necesita un ancho de banda muy grande, lo que impide </a:t>
            </a:r>
            <a:r>
              <a:rPr lang="es-ES" dirty="0"/>
              <a:t>a su vez </a:t>
            </a:r>
            <a:r>
              <a:rPr lang="es-ES" dirty="0" smtClean="0"/>
              <a:t>que sea fácil de interceptar. </a:t>
            </a:r>
          </a:p>
          <a:p>
            <a:endParaRPr lang="es-ES" dirty="0"/>
          </a:p>
        </p:txBody>
      </p:sp>
      <p:pic>
        <p:nvPicPr>
          <p:cNvPr id="4" name="Imagen2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195736" y="4653136"/>
            <a:ext cx="3838254" cy="154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2108</TotalTime>
  <Words>739</Words>
  <Application>Microsoft Office PowerPoint</Application>
  <PresentationFormat>Presentación en pantalla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Sector</vt:lpstr>
      <vt:lpstr>Presentación de PowerPoint</vt:lpstr>
      <vt:lpstr>OBJETIVOS</vt:lpstr>
      <vt:lpstr>Qué es IoT</vt:lpstr>
      <vt:lpstr>USOS IoT</vt:lpstr>
      <vt:lpstr>USOS IoT</vt:lpstr>
      <vt:lpstr>¿QUÉ ES LoRa?</vt:lpstr>
      <vt:lpstr>Qué es LoRaWAN</vt:lpstr>
      <vt:lpstr>PRINCIPALES CARACTERÍSTICAS DE LoRa</vt:lpstr>
      <vt:lpstr>SPREAD SPECTRUM|</vt:lpstr>
      <vt:lpstr>Chirp Spread Spectrum </vt:lpstr>
      <vt:lpstr> Duración de la batería  </vt:lpstr>
      <vt:lpstr>ADR (Adaptive date rate)   </vt:lpstr>
      <vt:lpstr>Bidireccionalidad </vt:lpstr>
      <vt:lpstr>Bandas de frecuencia usadas (no asignadas)</vt:lpstr>
      <vt:lpstr>Seguridad de la Información </vt:lpstr>
      <vt:lpstr>Encriptado de LoRaWAN</vt:lpstr>
      <vt:lpstr> Código Gray </vt:lpstr>
      <vt:lpstr> Corrección de errores </vt:lpstr>
      <vt:lpstr>CÓDIGO GRAY </vt:lpstr>
      <vt:lpstr> MOTIVACIÓN </vt:lpstr>
      <vt:lpstr>CÓDIGO GRAY</vt:lpstr>
      <vt:lpstr>Mercado</vt:lpstr>
      <vt:lpstr>CONCLUSIÓN</vt:lpstr>
      <vt:lpstr>Bibliografía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Norval Chenu</dc:creator>
  <cp:lastModifiedBy>Norval Chenu</cp:lastModifiedBy>
  <cp:revision>68</cp:revision>
  <dcterms:created xsi:type="dcterms:W3CDTF">2018-11-20T18:26:18Z</dcterms:created>
  <dcterms:modified xsi:type="dcterms:W3CDTF">2018-11-29T14:37:08Z</dcterms:modified>
</cp:coreProperties>
</file>